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12192000"/>
  <p:notesSz cx="6858000" cy="9144000"/>
  <p:embeddedFontLs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wtogeek.com/wp-content/uploads/2017/11/build-pc.gif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386a7278b_2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Performance decreases manifest as a loss in processing power, lower frame rates.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 that these cases require consumers to select, purchase, and install their own cooling systems from other manufacturers </a:t>
            </a:r>
            <a:endParaRPr/>
          </a:p>
        </p:txBody>
      </p:sp>
      <p:sp>
        <p:nvSpPr>
          <p:cNvPr id="265" name="Google Shape;265;g4386a7278b_2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386a7278b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386a7278b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4386a7278b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308f8a6ab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308f8a6ab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4308f8a6ab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3565a1413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3565a1413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43565a1413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308f8a6ab_1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308f8a6ab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4308f8a6ab_1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308f8a6ab_4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308f8a6ab_4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4308f8a6ab_4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308f8a6ab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308f8a6ab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4308f8a6ab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386a7278b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briefly about what Mini-iTX is, the size, but no specs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4386a7278b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3565a1413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3565a1413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43565a1413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3565a1413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Performance decreases manifest as a loss in processing power, lower frame rates, and other stuff</a:t>
            </a:r>
            <a:endParaRPr/>
          </a:p>
        </p:txBody>
      </p:sp>
      <p:sp>
        <p:nvSpPr>
          <p:cNvPr id="211" name="Google Shape;211;g43565a1413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f85abef21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f85abef21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Customer Needs came primarily from Yourri Des. as he originally proposed the project and is extremely </a:t>
            </a:r>
            <a:r>
              <a:rPr lang="en-US"/>
              <a:t>knowledgeable</a:t>
            </a:r>
            <a:r>
              <a:rPr lang="en-US"/>
              <a:t> in the custom computer building world.</a:t>
            </a:r>
            <a:endParaRPr/>
          </a:p>
        </p:txBody>
      </p:sp>
      <p:sp>
        <p:nvSpPr>
          <p:cNvPr id="219" name="Google Shape;219;g3f85abef21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35f13b915_3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https://www.howtogeek.com/wp-content/uploads/2017/11/build-pc.gif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Must be able to accommodate the following components</a:t>
            </a:r>
            <a:endParaRPr sz="1100"/>
          </a:p>
          <a:p>
            <a:pPr indent="-298450" lvl="2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en-US" sz="1100"/>
              <a:t>Full sized reference graphics processing unit (i.e. Nvidia GTX 1070)</a:t>
            </a:r>
            <a:endParaRPr sz="1100"/>
          </a:p>
          <a:p>
            <a:pPr indent="-298450" lvl="2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en-US" sz="1100"/>
              <a:t>Any socket motherboard of mini-itx form factor</a:t>
            </a:r>
            <a:endParaRPr sz="1100"/>
          </a:p>
          <a:p>
            <a:pPr indent="-298450" lvl="2" marL="1371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</a:pPr>
            <a:r>
              <a:rPr lang="en-US" sz="1100"/>
              <a:t>At least 1x 2.5 in solid state drive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435f13b915_3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3565a1413_2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Dr. Zaber Sentry 2.0 can’t fit a 120mm water cooling system. Limited to air cooling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https://hardforum.com/data/attachment-files/2018/04/116297_r68Tqxl.gif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Performance decreases manifest as a loss in processing power, lower frame rates.</a:t>
            </a:r>
            <a:endParaRPr/>
          </a:p>
        </p:txBody>
      </p:sp>
      <p:sp>
        <p:nvSpPr>
          <p:cNvPr id="255" name="Google Shape;255;g43565a1413_2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1524000" y="2514600"/>
            <a:ext cx="9144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524000" y="4567881"/>
            <a:ext cx="9144000" cy="114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>
  <p:cSld name="Content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5183188" y="987425"/>
            <a:ext cx="6172200" cy="510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2"/>
          <p:cNvSpPr txBox="1"/>
          <p:nvPr>
            <p:ph idx="2" type="body"/>
          </p:nvPr>
        </p:nvSpPr>
        <p:spPr>
          <a:xfrm>
            <a:off x="839788" y="2057399"/>
            <a:ext cx="3932237" cy="3995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2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>
  <p:cSld name="Picture with Ca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3"/>
          <p:cNvSpPr/>
          <p:nvPr>
            <p:ph idx="2" type="pic"/>
          </p:nvPr>
        </p:nvSpPr>
        <p:spPr>
          <a:xfrm>
            <a:off x="5183188" y="987425"/>
            <a:ext cx="6172200" cy="5108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839788" y="2057399"/>
            <a:ext cx="3932237" cy="3995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3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>
  <p:cSld name="Title and Vertical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4"/>
          <p:cNvSpPr txBox="1"/>
          <p:nvPr>
            <p:ph idx="1" type="body"/>
          </p:nvPr>
        </p:nvSpPr>
        <p:spPr>
          <a:xfrm rot="5400000">
            <a:off x="3960813" y="-1296988"/>
            <a:ext cx="4270374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1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>
  <p:cSld name="Vertical Title and 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 rot="5400000">
            <a:off x="7173913" y="1916113"/>
            <a:ext cx="5730875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 rot="5400000">
            <a:off x="1839913" y="-636587"/>
            <a:ext cx="5730875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5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One-third Slide">
  <p:cSld name="Content One-third Slid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838200" y="1825625"/>
            <a:ext cx="347472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2" type="body"/>
          </p:nvPr>
        </p:nvSpPr>
        <p:spPr>
          <a:xfrm>
            <a:off x="4404360" y="1825625"/>
            <a:ext cx="694944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6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wo-thirds Slide">
  <p:cSld name="Content Two-thirds Slid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7879080" y="1828800"/>
            <a:ext cx="347472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838199" y="1828800"/>
            <a:ext cx="694944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7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 Heading One-third Slide">
  <p:cSld name="Sub Heading One-third Slid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839788" y="1828800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2" type="body"/>
          </p:nvPr>
        </p:nvSpPr>
        <p:spPr>
          <a:xfrm>
            <a:off x="839788" y="2518665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8"/>
          <p:cNvSpPr txBox="1"/>
          <p:nvPr>
            <p:ph idx="3" type="body"/>
          </p:nvPr>
        </p:nvSpPr>
        <p:spPr>
          <a:xfrm>
            <a:off x="4419600" y="2518665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18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 Columns Slide">
  <p:cSld name="Three Columns Slid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7879080" y="1854666"/>
            <a:ext cx="3474720" cy="4241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9"/>
          <p:cNvSpPr txBox="1"/>
          <p:nvPr>
            <p:ph idx="2" type="body"/>
          </p:nvPr>
        </p:nvSpPr>
        <p:spPr>
          <a:xfrm>
            <a:off x="838200" y="1850122"/>
            <a:ext cx="3474720" cy="4245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9"/>
          <p:cNvSpPr txBox="1"/>
          <p:nvPr>
            <p:ph idx="3" type="body"/>
          </p:nvPr>
        </p:nvSpPr>
        <p:spPr>
          <a:xfrm>
            <a:off x="4358640" y="1854666"/>
            <a:ext cx="3474720" cy="4241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9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p19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Bottom Two Columns ">
  <p:cSld name="Content with Bottom Two Columns 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6205728" y="312420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0"/>
          <p:cNvSpPr txBox="1"/>
          <p:nvPr>
            <p:ph idx="2" type="body"/>
          </p:nvPr>
        </p:nvSpPr>
        <p:spPr>
          <a:xfrm>
            <a:off x="838200" y="1850122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0"/>
          <p:cNvSpPr txBox="1"/>
          <p:nvPr>
            <p:ph idx="3" type="body"/>
          </p:nvPr>
        </p:nvSpPr>
        <p:spPr>
          <a:xfrm>
            <a:off x="838200" y="3124201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20"/>
          <p:cNvSpPr txBox="1"/>
          <p:nvPr>
            <p:ph idx="4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Bottom Three Columns ">
  <p:cSld name="Content with Bottom Three Columns 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787908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2" type="body"/>
          </p:nvPr>
        </p:nvSpPr>
        <p:spPr>
          <a:xfrm>
            <a:off x="838200" y="1850122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idx="3" type="body"/>
          </p:nvPr>
        </p:nvSpPr>
        <p:spPr>
          <a:xfrm>
            <a:off x="83820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Google Shape;125;p21"/>
          <p:cNvSpPr txBox="1"/>
          <p:nvPr>
            <p:ph idx="4" type="body"/>
          </p:nvPr>
        </p:nvSpPr>
        <p:spPr>
          <a:xfrm>
            <a:off x="4358640" y="3124200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21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1850" y="179211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b="1" i="0" sz="6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1850" y="467184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s with Captions">
  <p:cSld name="3 Columns with Caption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838200" y="1804140"/>
            <a:ext cx="3474720" cy="3834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4358640" y="1804139"/>
            <a:ext cx="3474720" cy="3834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2"/>
          <p:cNvSpPr txBox="1"/>
          <p:nvPr>
            <p:ph idx="3" type="body"/>
          </p:nvPr>
        </p:nvSpPr>
        <p:spPr>
          <a:xfrm>
            <a:off x="7879080" y="1804138"/>
            <a:ext cx="3474720" cy="3834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2"/>
          <p:cNvSpPr txBox="1"/>
          <p:nvPr>
            <p:ph idx="4" type="body"/>
          </p:nvPr>
        </p:nvSpPr>
        <p:spPr>
          <a:xfrm>
            <a:off x="838200" y="5638800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5" type="body"/>
          </p:nvPr>
        </p:nvSpPr>
        <p:spPr>
          <a:xfrm>
            <a:off x="4358640" y="5638800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2"/>
          <p:cNvSpPr txBox="1"/>
          <p:nvPr>
            <p:ph idx="6" type="body"/>
          </p:nvPr>
        </p:nvSpPr>
        <p:spPr>
          <a:xfrm>
            <a:off x="7875037" y="5638800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22"/>
          <p:cNvSpPr txBox="1"/>
          <p:nvPr>
            <p:ph idx="7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s and 2 Rows with Captions">
  <p:cSld name="3 Columns and 2 Rows with Caption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841248" y="1777261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3"/>
          <p:cNvSpPr txBox="1"/>
          <p:nvPr>
            <p:ph idx="2" type="body"/>
          </p:nvPr>
        </p:nvSpPr>
        <p:spPr>
          <a:xfrm>
            <a:off x="4358640" y="1752600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3"/>
          <p:cNvSpPr txBox="1"/>
          <p:nvPr>
            <p:ph idx="3" type="body"/>
          </p:nvPr>
        </p:nvSpPr>
        <p:spPr>
          <a:xfrm>
            <a:off x="7882128" y="1752600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3"/>
          <p:cNvSpPr txBox="1"/>
          <p:nvPr>
            <p:ph idx="4" type="body"/>
          </p:nvPr>
        </p:nvSpPr>
        <p:spPr>
          <a:xfrm>
            <a:off x="841248" y="5663462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3"/>
          <p:cNvSpPr txBox="1"/>
          <p:nvPr>
            <p:ph idx="5" type="body"/>
          </p:nvPr>
        </p:nvSpPr>
        <p:spPr>
          <a:xfrm>
            <a:off x="4350882" y="5663462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3"/>
          <p:cNvSpPr txBox="1"/>
          <p:nvPr>
            <p:ph idx="6" type="body"/>
          </p:nvPr>
        </p:nvSpPr>
        <p:spPr>
          <a:xfrm>
            <a:off x="7882128" y="5663462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3"/>
          <p:cNvSpPr txBox="1"/>
          <p:nvPr>
            <p:ph idx="7" type="body"/>
          </p:nvPr>
        </p:nvSpPr>
        <p:spPr>
          <a:xfrm>
            <a:off x="841248" y="3422706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3"/>
          <p:cNvSpPr txBox="1"/>
          <p:nvPr>
            <p:ph idx="8" type="body"/>
          </p:nvPr>
        </p:nvSpPr>
        <p:spPr>
          <a:xfrm>
            <a:off x="4350882" y="3422706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9" type="body"/>
          </p:nvPr>
        </p:nvSpPr>
        <p:spPr>
          <a:xfrm>
            <a:off x="7882128" y="3422706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p23"/>
          <p:cNvSpPr txBox="1"/>
          <p:nvPr>
            <p:ph idx="13" type="body"/>
          </p:nvPr>
        </p:nvSpPr>
        <p:spPr>
          <a:xfrm>
            <a:off x="841248" y="3985855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4" type="body"/>
          </p:nvPr>
        </p:nvSpPr>
        <p:spPr>
          <a:xfrm>
            <a:off x="4358640" y="3985854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15" type="body"/>
          </p:nvPr>
        </p:nvSpPr>
        <p:spPr>
          <a:xfrm>
            <a:off x="7882128" y="3985853"/>
            <a:ext cx="3474720" cy="1655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Only">
  <p:cSld name="1_Content Onl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838200" y="365125"/>
            <a:ext cx="10515600" cy="5730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2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efinition">
  <p:cSld name="Definition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2286000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b="1" i="0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2895600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838200" y="1825625"/>
            <a:ext cx="518160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6172200" y="1825625"/>
            <a:ext cx="5181600" cy="427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ustom Layout">
  <p:cSld name="1_Custom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>
  <p:cSld name="Comparis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839788" y="1828800"/>
            <a:ext cx="5157787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839788" y="2505075"/>
            <a:ext cx="5157787" cy="359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0"/>
          <p:cNvSpPr txBox="1"/>
          <p:nvPr>
            <p:ph idx="3" type="body"/>
          </p:nvPr>
        </p:nvSpPr>
        <p:spPr>
          <a:xfrm>
            <a:off x="6172200" y="1828800"/>
            <a:ext cx="5183188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0"/>
          <p:cNvSpPr txBox="1"/>
          <p:nvPr>
            <p:ph idx="4" type="body"/>
          </p:nvPr>
        </p:nvSpPr>
        <p:spPr>
          <a:xfrm>
            <a:off x="6172200" y="2505075"/>
            <a:ext cx="5183188" cy="359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0"/>
          <p:cNvSpPr txBox="1"/>
          <p:nvPr>
            <p:ph idx="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7.xml"/><Relationship Id="rId19" Type="http://schemas.openxmlformats.org/officeDocument/2006/relationships/slideLayout" Target="../slideLayouts/slideLayout21.xml"/><Relationship Id="rId6" Type="http://schemas.openxmlformats.org/officeDocument/2006/relationships/slideLayout" Target="../slideLayouts/slideLayout8.xml"/><Relationship Id="rId1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MECHANICAL </a:t>
            </a: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6424295"/>
            <a:ext cx="3258412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5"/>
          <p:cNvSpPr txBox="1"/>
          <p:nvPr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MECHANICAL </a:t>
            </a:r>
            <a:r>
              <a:rPr b="1" i="0" lang="en-US" sz="1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ENGINEERING</a:t>
            </a:r>
            <a:endParaRPr/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1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2400" y="6424295"/>
            <a:ext cx="3258412" cy="36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14.jp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ctrTitle"/>
          </p:nvPr>
        </p:nvSpPr>
        <p:spPr>
          <a:xfrm>
            <a:off x="1524000" y="2514600"/>
            <a:ext cx="9144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US" sz="4000">
                <a:latin typeface="Arial"/>
                <a:ea typeface="Arial"/>
                <a:cs typeface="Arial"/>
                <a:sym typeface="Arial"/>
              </a:rPr>
              <a:t>Mini - iTX Computer Case</a:t>
            </a:r>
            <a:endParaRPr sz="4000"/>
          </a:p>
        </p:txBody>
      </p:sp>
      <p:sp>
        <p:nvSpPr>
          <p:cNvPr id="163" name="Google Shape;163;p25"/>
          <p:cNvSpPr txBox="1"/>
          <p:nvPr>
            <p:ph idx="1" type="subTitle"/>
          </p:nvPr>
        </p:nvSpPr>
        <p:spPr>
          <a:xfrm>
            <a:off x="1524000" y="4567881"/>
            <a:ext cx="9144000" cy="114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/>
              <a:t>18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/>
              <a:t>Oct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-18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 b="0" l="0" r="19315" t="0"/>
          <a:stretch/>
        </p:blipFill>
        <p:spPr>
          <a:xfrm>
            <a:off x="2407138" y="814225"/>
            <a:ext cx="7377725" cy="14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3568963" y="5362150"/>
            <a:ext cx="50541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Presenters: Fabrizio Alvarado &amp; William Pineda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Competitor Analysis</a:t>
            </a:r>
            <a:endParaRPr b="1" i="0" sz="4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4"/>
          <p:cNvSpPr txBox="1"/>
          <p:nvPr>
            <p:ph idx="1" type="body"/>
          </p:nvPr>
        </p:nvSpPr>
        <p:spPr>
          <a:xfrm>
            <a:off x="838200" y="1825625"/>
            <a:ext cx="52578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DAN A4-SFX v.3 is a 7.2L volume Mini-ITX case that can support a reference size GPU. While the power supply is internal, the case calls for the purchase and installation of the customer’s choice of cooling systems.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9" name="Google Shape;269;p34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34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34"/>
          <p:cNvSpPr txBox="1"/>
          <p:nvPr>
            <p:ph idx="2" type="body"/>
          </p:nvPr>
        </p:nvSpPr>
        <p:spPr>
          <a:xfrm>
            <a:off x="6733250" y="5056561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i="1" lang="en-US"/>
              <a:t>Dan A4-SFX  </a:t>
            </a:r>
            <a:r>
              <a:rPr i="1" lang="en-US"/>
              <a:t>“Console Case” </a:t>
            </a:r>
            <a:endParaRPr b="0" i="1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 rotWithShape="1">
          <a:blip r:embed="rId3">
            <a:alphaModFix/>
          </a:blip>
          <a:srcRect b="0" l="0" r="20217" t="0"/>
          <a:stretch/>
        </p:blipFill>
        <p:spPr>
          <a:xfrm>
            <a:off x="6733250" y="1801463"/>
            <a:ext cx="4620551" cy="32550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Functional Decomposition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78" name="Google Shape;278;p35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35"/>
          <p:cNvSpPr txBox="1"/>
          <p:nvPr>
            <p:ph idx="3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0" name="Google Shape;2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656275"/>
            <a:ext cx="10843475" cy="788415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/>
          <p:nvPr/>
        </p:nvSpPr>
        <p:spPr>
          <a:xfrm>
            <a:off x="939675" y="2687150"/>
            <a:ext cx="1401300" cy="478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5"/>
          <p:cNvSpPr/>
          <p:nvPr/>
        </p:nvSpPr>
        <p:spPr>
          <a:xfrm>
            <a:off x="6186125" y="2687150"/>
            <a:ext cx="1529100" cy="478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5"/>
          <p:cNvSpPr/>
          <p:nvPr/>
        </p:nvSpPr>
        <p:spPr>
          <a:xfrm>
            <a:off x="2596300" y="2687150"/>
            <a:ext cx="1401300" cy="478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5"/>
          <p:cNvSpPr/>
          <p:nvPr/>
        </p:nvSpPr>
        <p:spPr>
          <a:xfrm>
            <a:off x="4435124" y="2687150"/>
            <a:ext cx="1357500" cy="478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5"/>
          <p:cNvSpPr/>
          <p:nvPr/>
        </p:nvSpPr>
        <p:spPr>
          <a:xfrm>
            <a:off x="7994350" y="2687150"/>
            <a:ext cx="1554000" cy="478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5"/>
          <p:cNvSpPr/>
          <p:nvPr/>
        </p:nvSpPr>
        <p:spPr>
          <a:xfrm>
            <a:off x="9772375" y="2719700"/>
            <a:ext cx="1529100" cy="79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Functional Decomposition</a:t>
            </a:r>
            <a:endParaRPr/>
          </a:p>
        </p:txBody>
      </p:sp>
      <p:sp>
        <p:nvSpPr>
          <p:cNvPr id="293" name="Google Shape;293;p36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36"/>
          <p:cNvSpPr txBox="1"/>
          <p:nvPr/>
        </p:nvSpPr>
        <p:spPr>
          <a:xfrm>
            <a:off x="983950" y="1690825"/>
            <a:ext cx="32004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CPU &amp; GPU Cooling</a:t>
            </a:r>
            <a:endParaRPr b="1" sz="2400"/>
          </a:p>
        </p:txBody>
      </p:sp>
      <p:sp>
        <p:nvSpPr>
          <p:cNvPr id="295" name="Google Shape;295;p36"/>
          <p:cNvSpPr txBox="1"/>
          <p:nvPr/>
        </p:nvSpPr>
        <p:spPr>
          <a:xfrm>
            <a:off x="983950" y="3606250"/>
            <a:ext cx="42342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Reference GPU Capabilities</a:t>
            </a:r>
            <a:endParaRPr b="1" sz="2400"/>
          </a:p>
        </p:txBody>
      </p:sp>
      <p:sp>
        <p:nvSpPr>
          <p:cNvPr id="296" name="Google Shape;296;p36"/>
          <p:cNvSpPr txBox="1"/>
          <p:nvPr/>
        </p:nvSpPr>
        <p:spPr>
          <a:xfrm>
            <a:off x="983950" y="2205446"/>
            <a:ext cx="7454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Determine proper medium for cooling components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Implement system for medium transport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Create cooling medium loop</a:t>
            </a:r>
            <a:endParaRPr sz="2400"/>
          </a:p>
        </p:txBody>
      </p:sp>
      <p:sp>
        <p:nvSpPr>
          <p:cNvPr id="297" name="Google Shape;297;p36"/>
          <p:cNvSpPr txBox="1"/>
          <p:nvPr/>
        </p:nvSpPr>
        <p:spPr>
          <a:xfrm>
            <a:off x="983950" y="4156826"/>
            <a:ext cx="7454400" cy="17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Allocate effective area for reference sized GPU placement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Ensure compatibility with cooling system and the small form factor of a Mini-iTX computer case</a:t>
            </a:r>
            <a:endParaRPr sz="2400"/>
          </a:p>
        </p:txBody>
      </p:sp>
      <p:sp>
        <p:nvSpPr>
          <p:cNvPr id="298" name="Google Shape;298;p36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Entrepreneurial</a:t>
            </a:r>
            <a:r>
              <a:rPr lang="en-US"/>
              <a:t> Senior Design and InNOLEvation Project</a:t>
            </a:r>
            <a:endParaRPr/>
          </a:p>
        </p:txBody>
      </p:sp>
      <p:sp>
        <p:nvSpPr>
          <p:cNvPr id="305" name="Google Shape;305;p37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" name="Google Shape;306;p37"/>
          <p:cNvSpPr txBox="1"/>
          <p:nvPr/>
        </p:nvSpPr>
        <p:spPr>
          <a:xfrm>
            <a:off x="985125" y="2046025"/>
            <a:ext cx="105156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As an ESD project, it is required that we compete in the InNOLEvation Project through the Jim Moran School of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Entrepreneurship.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InNOLEvation is a business model competition, aimed at challenging students business and entrepreneurial skills in order to create and market an idea.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37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Points</a:t>
            </a:r>
            <a:endParaRPr/>
          </a:p>
        </p:txBody>
      </p:sp>
      <p:sp>
        <p:nvSpPr>
          <p:cNvPr id="314" name="Google Shape;314;p38"/>
          <p:cNvSpPr txBox="1"/>
          <p:nvPr>
            <p:ph idx="1" type="body"/>
          </p:nvPr>
        </p:nvSpPr>
        <p:spPr>
          <a:xfrm>
            <a:off x="914400" y="2054225"/>
            <a:ext cx="10515600" cy="353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primary objective is cooling of the CPU and GPU in a computer case ≤ 7.5L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c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ustomer’s needs translates to key functions that will be implemented in the design of the computer case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 functional b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usiness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model will need to be created for InNOLEvation and FAMU-FSU College of Engineering Shark Tank competitions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38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6" name="Google Shape;316;p38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/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3200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  <a:endParaRPr/>
          </a:p>
        </p:txBody>
      </p:sp>
      <p:sp>
        <p:nvSpPr>
          <p:cNvPr id="322" name="Google Shape;322;p39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of water cooling system</a:t>
            </a:r>
            <a:endParaRPr/>
          </a:p>
        </p:txBody>
      </p:sp>
      <p:sp>
        <p:nvSpPr>
          <p:cNvPr id="329" name="Google Shape;329;p40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0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40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474" y="1861249"/>
            <a:ext cx="5599049" cy="419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1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41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41"/>
          <p:cNvPicPr preferRelativeResize="0"/>
          <p:nvPr/>
        </p:nvPicPr>
        <p:blipFill rotWithShape="1">
          <a:blip r:embed="rId3">
            <a:alphaModFix/>
          </a:blip>
          <a:srcRect b="35018" l="0" r="0" t="0"/>
          <a:stretch/>
        </p:blipFill>
        <p:spPr>
          <a:xfrm>
            <a:off x="2080988" y="509038"/>
            <a:ext cx="8030024" cy="54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7" name="Google Shape;347;p42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42"/>
          <p:cNvPicPr preferRelativeResize="0"/>
          <p:nvPr/>
        </p:nvPicPr>
        <p:blipFill rotWithShape="1">
          <a:blip r:embed="rId3">
            <a:alphaModFix/>
          </a:blip>
          <a:srcRect b="0" l="0" r="0" t="65204"/>
          <a:stretch/>
        </p:blipFill>
        <p:spPr>
          <a:xfrm>
            <a:off x="498325" y="381000"/>
            <a:ext cx="11195351" cy="499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 Introductions</a:t>
            </a:r>
            <a:endParaRPr/>
          </a:p>
        </p:txBody>
      </p:sp>
      <p:sp>
        <p:nvSpPr>
          <p:cNvPr id="171" name="Google Shape;171;p26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914400" y="1613600"/>
            <a:ext cx="10703100" cy="44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8436775" y="4306800"/>
            <a:ext cx="36609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William Pineda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Design Engineer</a:t>
            </a:r>
            <a:endParaRPr/>
          </a:p>
        </p:txBody>
      </p:sp>
      <p:sp>
        <p:nvSpPr>
          <p:cNvPr id="174" name="Google Shape;174;p26"/>
          <p:cNvSpPr txBox="1"/>
          <p:nvPr/>
        </p:nvSpPr>
        <p:spPr>
          <a:xfrm>
            <a:off x="6143675" y="4306800"/>
            <a:ext cx="26994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Fabrizio Alvarado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Entrepreneurial Advisor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3106100" y="4306800"/>
            <a:ext cx="29022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Patrick </a:t>
            </a:r>
            <a:r>
              <a:rPr b="1" lang="en-US" sz="1800">
                <a:solidFill>
                  <a:schemeClr val="dk1"/>
                </a:solidFill>
              </a:rPr>
              <a:t>Huffman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Thermal Design Engineer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313550" y="4306800"/>
            <a:ext cx="26994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Paul Hromadka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Team Leader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b="6675" l="25150" r="20445" t="16419"/>
          <a:stretch/>
        </p:blipFill>
        <p:spPr>
          <a:xfrm>
            <a:off x="834150" y="1807000"/>
            <a:ext cx="1658200" cy="2344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4">
            <a:alphaModFix/>
          </a:blip>
          <a:srcRect b="30643" l="28826" r="14749" t="5819"/>
          <a:stretch/>
        </p:blipFill>
        <p:spPr>
          <a:xfrm>
            <a:off x="3728100" y="1807000"/>
            <a:ext cx="1658202" cy="23439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5">
            <a:alphaModFix/>
          </a:blip>
          <a:srcRect b="0" l="24240" r="29674" t="11308"/>
          <a:stretch/>
        </p:blipFill>
        <p:spPr>
          <a:xfrm>
            <a:off x="9281950" y="1826750"/>
            <a:ext cx="1970555" cy="234399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8100" y="1826750"/>
            <a:ext cx="1970550" cy="2324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95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US"/>
              <a:t>ponsors</a:t>
            </a:r>
            <a:endParaRPr/>
          </a:p>
        </p:txBody>
      </p:sp>
      <p:sp>
        <p:nvSpPr>
          <p:cNvPr id="186" name="Google Shape;186;p27"/>
          <p:cNvSpPr txBox="1"/>
          <p:nvPr>
            <p:ph idx="12" type="sldNum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7"/>
          <p:cNvSpPr txBox="1"/>
          <p:nvPr>
            <p:ph idx="1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Fabrizio Alvarado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4875" y="1733438"/>
            <a:ext cx="1939249" cy="26179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3625" y="1778163"/>
            <a:ext cx="1939250" cy="26179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27"/>
          <p:cNvSpPr txBox="1"/>
          <p:nvPr/>
        </p:nvSpPr>
        <p:spPr>
          <a:xfrm>
            <a:off x="7162800" y="4364325"/>
            <a:ext cx="26802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Yourri Dessureault </a:t>
            </a:r>
            <a:r>
              <a:rPr lang="en-US" sz="1800">
                <a:solidFill>
                  <a:schemeClr val="dk1"/>
                </a:solidFill>
              </a:rPr>
              <a:t>Project Proposer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1095900" y="4394025"/>
            <a:ext cx="50772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</a:rPr>
              <a:t>Dr. Michael Devine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solidFill>
                  <a:srgbClr val="111111"/>
                </a:solidFill>
                <a:highlight>
                  <a:schemeClr val="lt1"/>
                </a:highlight>
              </a:rPr>
              <a:t>Entrepreneur in Residence &amp; Professor, Ph.D</a:t>
            </a:r>
            <a:endParaRPr sz="1850">
              <a:solidFill>
                <a:srgbClr val="111111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Summary of Project Brief</a:t>
            </a:r>
            <a:endParaRPr b="1" i="0" sz="4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28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b="1" lang="en-US" sz="3600">
                <a:latin typeface="Times New Roman"/>
                <a:ea typeface="Times New Roman"/>
                <a:cs typeface="Times New Roman"/>
                <a:sym typeface="Times New Roman"/>
              </a:rPr>
              <a:t>Goal: 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Design a Mini-iTX computer case with an integrated cooling system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void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 high end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CPUs and GPUs from thermal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 throttling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Remain 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completely enclosed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Appeal to 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growing market, such as hobbyists and professionals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28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8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Fabrizio Alvarado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Project Scope</a:t>
            </a:r>
            <a:endParaRPr/>
          </a:p>
        </p:txBody>
      </p:sp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838200" y="1673225"/>
            <a:ext cx="105156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Description: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Create a Mini-iTX case considering its layout and cooling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Develop a viable thermal system for heat transfer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Primary Markets: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PC Gamers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Bitcoin Miners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Researchers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Secondary Markets: </a:t>
            </a:r>
            <a:endParaRPr b="1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Com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mercial Applications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Integrated Systems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9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29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Fabrizio Alvarado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Relevant Information</a:t>
            </a:r>
            <a:endParaRPr b="1" i="0" sz="4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30"/>
          <p:cNvSpPr txBox="1"/>
          <p:nvPr>
            <p:ph idx="1" type="body"/>
          </p:nvPr>
        </p:nvSpPr>
        <p:spPr>
          <a:xfrm>
            <a:off x="838200" y="1825625"/>
            <a:ext cx="105156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What is the Mini-iTX form factor?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Mini-iTX refers to a specific set of dimensions for a computer’s motherboard. Mini-iTX motherboards are set as 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17cm x 17cm.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Why is an integrated cooling system needed?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Thermal throttling occurs when a CPU and GPU begin taking on a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workload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that is too intense for their specifications. Creating a computer case that also acts as the cooling system reduces complications with computer construction and will allow for a smaller and more portable case.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30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Customer Needs</a:t>
            </a:r>
            <a:endParaRPr/>
          </a:p>
        </p:txBody>
      </p:sp>
      <p:sp>
        <p:nvSpPr>
          <p:cNvPr id="222" name="Google Shape;222;p31"/>
          <p:cNvSpPr txBox="1"/>
          <p:nvPr>
            <p:ph idx="1" type="body"/>
          </p:nvPr>
        </p:nvSpPr>
        <p:spPr>
          <a:xfrm>
            <a:off x="838200" y="1673225"/>
            <a:ext cx="5990100" cy="427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Keep the GPU below 70℃ and the CPU below 50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℃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Have no external powersource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Fully support a reference size GPU while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maintaining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a competitive internal volume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(≤7.5L)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Preferably room for multiple SSD expansion slots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Simple installation and integration of components with internal cooling system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1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4" name="Google Shape;2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1500" y="2039350"/>
            <a:ext cx="3812299" cy="257653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5" name="Google Shape;225;p31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7550150" y="4727075"/>
            <a:ext cx="379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GTX 580 Reference Size GPU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32"/>
          <p:cNvSpPr txBox="1"/>
          <p:nvPr>
            <p:ph type="title"/>
          </p:nvPr>
        </p:nvSpPr>
        <p:spPr>
          <a:xfrm>
            <a:off x="838200" y="365125"/>
            <a:ext cx="10515600" cy="939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Customer Needs</a:t>
            </a:r>
            <a:endParaRPr sz="4400"/>
          </a:p>
        </p:txBody>
      </p:sp>
      <p:grpSp>
        <p:nvGrpSpPr>
          <p:cNvPr id="233" name="Google Shape;233;p32"/>
          <p:cNvGrpSpPr/>
          <p:nvPr/>
        </p:nvGrpSpPr>
        <p:grpSpPr>
          <a:xfrm>
            <a:off x="383725" y="1304425"/>
            <a:ext cx="10992175" cy="4824075"/>
            <a:chOff x="383725" y="1304425"/>
            <a:chExt cx="10992175" cy="4824075"/>
          </a:xfrm>
        </p:grpSpPr>
        <p:pic>
          <p:nvPicPr>
            <p:cNvPr id="234" name="Google Shape;234;p32"/>
            <p:cNvPicPr preferRelativeResize="0"/>
            <p:nvPr/>
          </p:nvPicPr>
          <p:blipFill rotWithShape="1">
            <a:blip r:embed="rId3">
              <a:alphaModFix/>
            </a:blip>
            <a:srcRect b="0" l="4652" r="0" t="0"/>
            <a:stretch/>
          </p:blipFill>
          <p:spPr>
            <a:xfrm>
              <a:off x="2814850" y="1304425"/>
              <a:ext cx="6899198" cy="4824075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35" name="Google Shape;235;p32"/>
            <p:cNvSpPr/>
            <p:nvPr/>
          </p:nvSpPr>
          <p:spPr>
            <a:xfrm>
              <a:off x="3972475" y="2170475"/>
              <a:ext cx="2199900" cy="20010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3739150" y="4534075"/>
              <a:ext cx="4374900" cy="6105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37" name="Google Shape;237;p32"/>
            <p:cNvCxnSpPr/>
            <p:nvPr/>
          </p:nvCxnSpPr>
          <p:spPr>
            <a:xfrm flipH="1" rot="10800000">
              <a:off x="8192000" y="2501500"/>
              <a:ext cx="335700" cy="654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8" name="Google Shape;238;p32"/>
            <p:cNvCxnSpPr/>
            <p:nvPr/>
          </p:nvCxnSpPr>
          <p:spPr>
            <a:xfrm>
              <a:off x="8524600" y="2502200"/>
              <a:ext cx="155100" cy="15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9" name="Google Shape;239;p32"/>
            <p:cNvCxnSpPr/>
            <p:nvPr/>
          </p:nvCxnSpPr>
          <p:spPr>
            <a:xfrm flipH="1">
              <a:off x="8597125" y="2505025"/>
              <a:ext cx="79800" cy="17397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0" name="Google Shape;240;p32"/>
            <p:cNvCxnSpPr/>
            <p:nvPr/>
          </p:nvCxnSpPr>
          <p:spPr>
            <a:xfrm rot="10800000">
              <a:off x="8442100" y="4238275"/>
              <a:ext cx="157200" cy="69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1" name="Google Shape;241;p32"/>
            <p:cNvCxnSpPr/>
            <p:nvPr/>
          </p:nvCxnSpPr>
          <p:spPr>
            <a:xfrm rot="10800000">
              <a:off x="8123600" y="4054075"/>
              <a:ext cx="322800" cy="1845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2" name="Google Shape;242;p32"/>
            <p:cNvCxnSpPr/>
            <p:nvPr/>
          </p:nvCxnSpPr>
          <p:spPr>
            <a:xfrm flipH="1" rot="10800000">
              <a:off x="8123675" y="2571025"/>
              <a:ext cx="72000" cy="1486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43" name="Google Shape;243;p32"/>
            <p:cNvSpPr txBox="1"/>
            <p:nvPr/>
          </p:nvSpPr>
          <p:spPr>
            <a:xfrm>
              <a:off x="506900" y="2076550"/>
              <a:ext cx="14433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/>
                <a:t>Mini-iTX Motherboard</a:t>
              </a:r>
              <a:endParaRPr b="1" sz="1600"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492100" y="2054063"/>
              <a:ext cx="1524000" cy="670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 rot="1504753">
              <a:off x="1973102" y="2700452"/>
              <a:ext cx="1816119" cy="16789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2"/>
            <p:cNvSpPr txBox="1"/>
            <p:nvPr/>
          </p:nvSpPr>
          <p:spPr>
            <a:xfrm>
              <a:off x="424075" y="4286850"/>
              <a:ext cx="14433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/>
                <a:t>Graphics Card</a:t>
              </a:r>
              <a:endParaRPr b="1" sz="1600"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383725" y="4256700"/>
              <a:ext cx="1524000" cy="670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 rot="1353">
              <a:off x="1950200" y="4582675"/>
              <a:ext cx="1524000" cy="183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2"/>
            <p:cNvSpPr txBox="1"/>
            <p:nvPr/>
          </p:nvSpPr>
          <p:spPr>
            <a:xfrm>
              <a:off x="9892250" y="2084225"/>
              <a:ext cx="14433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/>
                <a:t>2.5” SSD</a:t>
              </a:r>
              <a:endParaRPr b="1" sz="1600"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9851900" y="2054075"/>
              <a:ext cx="1524000" cy="5169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 flipH="1" rot="-2180033">
              <a:off x="8688566" y="2647566"/>
              <a:ext cx="1154451" cy="18366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" name="Google Shape;252;p32"/>
          <p:cNvSpPr txBox="1"/>
          <p:nvPr>
            <p:ph idx="4294967295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</a:pPr>
            <a:r>
              <a:rPr lang="en-US"/>
              <a:t>Competitor Analysis</a:t>
            </a:r>
            <a:endParaRPr b="1" i="0" sz="4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33"/>
          <p:cNvSpPr txBox="1"/>
          <p:nvPr>
            <p:ph idx="1" type="body"/>
          </p:nvPr>
        </p:nvSpPr>
        <p:spPr>
          <a:xfrm>
            <a:off x="838200" y="1825625"/>
            <a:ext cx="5257800" cy="4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Dr. Zaber Sentry 2.0 is also a &gt;7.5L volume Mini-ITX case that can support a reference size GPU. Dr. Zaber offers their “console computer” with a variety of customization options available at purchase. These systems are from major manufacturers.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9" name="Google Shape;259;p33"/>
          <p:cNvSpPr txBox="1"/>
          <p:nvPr>
            <p:ph idx="12" type="sldNum"/>
          </p:nvPr>
        </p:nvSpPr>
        <p:spPr>
          <a:xfrm>
            <a:off x="4724400" y="6433298"/>
            <a:ext cx="2743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33"/>
          <p:cNvSpPr txBox="1"/>
          <p:nvPr>
            <p:ph idx="2" type="body"/>
          </p:nvPr>
        </p:nvSpPr>
        <p:spPr>
          <a:xfrm>
            <a:off x="8991600" y="61166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William Pineda</a:t>
            </a:r>
            <a:endParaRPr b="0" i="0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1" name="Google Shape;2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400" y="1843225"/>
            <a:ext cx="5791200" cy="3860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33"/>
          <p:cNvSpPr txBox="1"/>
          <p:nvPr>
            <p:ph idx="2" type="body"/>
          </p:nvPr>
        </p:nvSpPr>
        <p:spPr>
          <a:xfrm>
            <a:off x="6248400" y="5704036"/>
            <a:ext cx="3200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i="1" lang="en-US"/>
              <a:t>Dr. Zaber Sentry 2.0 “Console Case” </a:t>
            </a:r>
            <a:endParaRPr b="0" i="1" sz="1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tent Slides">
  <a:themeElements>
    <a:clrScheme name="College of Engineering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itle Slides">
  <a:themeElements>
    <a:clrScheme name="College of Engineering 2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