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6858000" cy="9144000"/>
  <p:embeddedFontLst>
    <p:embeddedFont>
      <p:font typeface="Helvetica Neue"/>
      <p:regular r:id="rId35"/>
      <p:bold r:id="rId36"/>
      <p:italic r:id="rId37"/>
      <p:boldItalic r:id="rId38"/>
    </p:embeddedFont>
    <p:embeddedFont>
      <p:font typeface="Comfortaa"/>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font" Target="fonts/Comfortaa-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HelveticaNeue-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HelveticaNeue-italic.fntdata"/><Relationship Id="rId14" Type="http://schemas.openxmlformats.org/officeDocument/2006/relationships/slide" Target="slides/slide8.xml"/><Relationship Id="rId36" Type="http://schemas.openxmlformats.org/officeDocument/2006/relationships/font" Target="fonts/HelveticaNeue-bold.fntdata"/><Relationship Id="rId17" Type="http://schemas.openxmlformats.org/officeDocument/2006/relationships/slide" Target="slides/slide11.xml"/><Relationship Id="rId39" Type="http://schemas.openxmlformats.org/officeDocument/2006/relationships/font" Target="fonts/Comfortaa-regular.fntdata"/><Relationship Id="rId16" Type="http://schemas.openxmlformats.org/officeDocument/2006/relationships/slide" Target="slides/slide10.xml"/><Relationship Id="rId38" Type="http://schemas.openxmlformats.org/officeDocument/2006/relationships/font" Target="fonts/HelveticaNeue-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0" name="Google Shape;16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47bbfabd5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47bbfabd5a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47bbfabd5a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47bbfabd5a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47bbfabd5a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47bbfabd5a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47bbfabd5a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47bbfabd5a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47bbfabd5a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435f13b915_3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435f13b915_3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47bbfabd5a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g47bbfabd5a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45d26319be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45d26319b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47e7e8b51b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47e7e8b51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47e7e8b51b_1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47e7e8b51b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47e7e8b51b_1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47e7e8b51b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7e7e8b51b_1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47e7e8b51b_1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47e7e8b51b_1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47e7e8b51b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47ea8310e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47ea8310e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4308f8a6ab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4308f8a6ab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Ranking of Customer requirements determined by pairwise comparison. </a:t>
            </a:r>
            <a:endParaRPr/>
          </a:p>
        </p:txBody>
      </p:sp>
      <p:sp>
        <p:nvSpPr>
          <p:cNvPr id="395" name="Google Shape;395;g4308f8a6ab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43565a1413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43565a1413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g43565a1413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47ea8310e1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47ea8310e1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47ea8310e1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45d26319be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45d26319be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47ea8310e1_1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47ea8310e1_1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g47ea8310e1_1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45d26319be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45d26319be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386a7278b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4386a7278b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7e7e8b51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47e7e8b51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43565a1413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43565a1413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43565a1413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3565a1413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43565a1413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3f85abef21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f85abef21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3f85abef21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7bbfabd5a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47bbfabd5a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47bbfabd5a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2514600"/>
            <a:ext cx="9144000" cy="1828800"/>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dk1"/>
              </a:buClr>
              <a:buSzPts val="6000"/>
              <a:buFont typeface="Helvetica Neue"/>
              <a:buNone/>
              <a:defRPr b="1" i="0" sz="60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2"/>
          <p:cNvSpPr txBox="1"/>
          <p:nvPr>
            <p:ph idx="1" type="subTitle"/>
          </p:nvPr>
        </p:nvSpPr>
        <p:spPr>
          <a:xfrm>
            <a:off x="1524000" y="4567881"/>
            <a:ext cx="9144000" cy="1147119"/>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Helvetica Neue"/>
                <a:ea typeface="Helvetica Neue"/>
                <a:cs typeface="Helvetica Neue"/>
                <a:sym typeface="Helvetica Neue"/>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Helvetica Neue"/>
                <a:ea typeface="Helvetica Neue"/>
                <a:cs typeface="Helvetica Neue"/>
                <a:sym typeface="Helvetica Neue"/>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p:cSld name="Content with Caption">
    <p:spTree>
      <p:nvGrpSpPr>
        <p:cNvPr id="65" name="Shape 65"/>
        <p:cNvGrpSpPr/>
        <p:nvPr/>
      </p:nvGrpSpPr>
      <p:grpSpPr>
        <a:xfrm>
          <a:off x="0" y="0"/>
          <a:ext cx="0" cy="0"/>
          <a:chOff x="0" y="0"/>
          <a:chExt cx="0" cy="0"/>
        </a:xfrm>
      </p:grpSpPr>
      <p:sp>
        <p:nvSpPr>
          <p:cNvPr id="66" name="Google Shape;66;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Helvetica Neue"/>
              <a:buNone/>
              <a:defRPr b="1" i="0" sz="32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2"/>
          <p:cNvSpPr txBox="1"/>
          <p:nvPr>
            <p:ph idx="1" type="body"/>
          </p:nvPr>
        </p:nvSpPr>
        <p:spPr>
          <a:xfrm>
            <a:off x="5183188" y="987425"/>
            <a:ext cx="6172200" cy="5108575"/>
          </a:xfrm>
          <a:prstGeom prst="rect">
            <a:avLst/>
          </a:prstGeom>
          <a:noFill/>
          <a:ln>
            <a:noFill/>
          </a:ln>
        </p:spPr>
        <p:txBody>
          <a:bodyPr anchorCtr="0" anchor="t" bIns="45700" lIns="91425" spcFirstLastPara="1" rIns="91425" wrap="square" tIns="45700"/>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 name="Google Shape;68;p12"/>
          <p:cNvSpPr txBox="1"/>
          <p:nvPr>
            <p:ph idx="2" type="body"/>
          </p:nvPr>
        </p:nvSpPr>
        <p:spPr>
          <a:xfrm>
            <a:off x="839788" y="2057399"/>
            <a:ext cx="3932237" cy="3995339"/>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9" name="Google Shape;69;p12"/>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70" name="Google Shape;70;p12"/>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p:cSld name="Picture with Caption">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Helvetica Neue"/>
              <a:buNone/>
              <a:defRPr b="1" i="0" sz="32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 name="Google Shape;73;p13"/>
          <p:cNvSpPr/>
          <p:nvPr>
            <p:ph idx="2" type="pic"/>
          </p:nvPr>
        </p:nvSpPr>
        <p:spPr>
          <a:xfrm>
            <a:off x="5183188" y="987425"/>
            <a:ext cx="6172200" cy="510857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Helvetica Neue"/>
                <a:ea typeface="Helvetica Neue"/>
                <a:cs typeface="Helvetica Neue"/>
                <a:sym typeface="Helvetica Neue"/>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Helvetica Neue"/>
                <a:ea typeface="Helvetica Neue"/>
                <a:cs typeface="Helvetica Neue"/>
                <a:sym typeface="Helvetica Neue"/>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4" name="Google Shape;74;p13"/>
          <p:cNvSpPr txBox="1"/>
          <p:nvPr>
            <p:ph idx="1" type="body"/>
          </p:nvPr>
        </p:nvSpPr>
        <p:spPr>
          <a:xfrm>
            <a:off x="839788" y="2057399"/>
            <a:ext cx="3932237" cy="3995339"/>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5" name="Google Shape;75;p1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76" name="Google Shape;76;p13"/>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p:cSld name="Title and Vertical Text">
    <p:spTree>
      <p:nvGrpSpPr>
        <p:cNvPr id="77" name="Shape 77"/>
        <p:cNvGrpSpPr/>
        <p:nvPr/>
      </p:nvGrpSpPr>
      <p:grpSpPr>
        <a:xfrm>
          <a:off x="0" y="0"/>
          <a:ext cx="0" cy="0"/>
          <a:chOff x="0" y="0"/>
          <a:chExt cx="0" cy="0"/>
        </a:xfrm>
      </p:grpSpPr>
      <p:sp>
        <p:nvSpPr>
          <p:cNvPr id="78" name="Google Shape;78;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14"/>
          <p:cNvSpPr txBox="1"/>
          <p:nvPr>
            <p:ph idx="1" type="body"/>
          </p:nvPr>
        </p:nvSpPr>
        <p:spPr>
          <a:xfrm rot="5400000">
            <a:off x="3960813" y="-1296988"/>
            <a:ext cx="4270374" cy="10515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1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81" name="Google Shape;81;p1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p:cSld name="Vertical Title and Text">
    <p:spTree>
      <p:nvGrpSpPr>
        <p:cNvPr id="82" name="Shape 82"/>
        <p:cNvGrpSpPr/>
        <p:nvPr/>
      </p:nvGrpSpPr>
      <p:grpSpPr>
        <a:xfrm>
          <a:off x="0" y="0"/>
          <a:ext cx="0" cy="0"/>
          <a:chOff x="0" y="0"/>
          <a:chExt cx="0" cy="0"/>
        </a:xfrm>
      </p:grpSpPr>
      <p:sp>
        <p:nvSpPr>
          <p:cNvPr id="83" name="Google Shape;83;p15"/>
          <p:cNvSpPr txBox="1"/>
          <p:nvPr>
            <p:ph type="title"/>
          </p:nvPr>
        </p:nvSpPr>
        <p:spPr>
          <a:xfrm rot="5400000">
            <a:off x="7173913" y="1916113"/>
            <a:ext cx="5730875" cy="2628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4" name="Google Shape;84;p15"/>
          <p:cNvSpPr txBox="1"/>
          <p:nvPr>
            <p:ph idx="1" type="body"/>
          </p:nvPr>
        </p:nvSpPr>
        <p:spPr>
          <a:xfrm rot="5400000">
            <a:off x="1839913" y="-636587"/>
            <a:ext cx="5730875" cy="77343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15"/>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86" name="Google Shape;86;p15"/>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One-third Slide">
  <p:cSld name="Content One-third Slide">
    <p:spTree>
      <p:nvGrpSpPr>
        <p:cNvPr id="87" name="Shape 87"/>
        <p:cNvGrpSpPr/>
        <p:nvPr/>
      </p:nvGrpSpPr>
      <p:grpSpPr>
        <a:xfrm>
          <a:off x="0" y="0"/>
          <a:ext cx="0" cy="0"/>
          <a:chOff x="0" y="0"/>
          <a:chExt cx="0" cy="0"/>
        </a:xfrm>
      </p:grpSpPr>
      <p:sp>
        <p:nvSpPr>
          <p:cNvPr id="88" name="Google Shape;8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9" name="Google Shape;89;p16"/>
          <p:cNvSpPr txBox="1"/>
          <p:nvPr>
            <p:ph idx="1" type="body"/>
          </p:nvPr>
        </p:nvSpPr>
        <p:spPr>
          <a:xfrm>
            <a:off x="838200" y="1825625"/>
            <a:ext cx="3474720" cy="427037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 name="Google Shape;90;p16"/>
          <p:cNvSpPr txBox="1"/>
          <p:nvPr>
            <p:ph idx="2" type="body"/>
          </p:nvPr>
        </p:nvSpPr>
        <p:spPr>
          <a:xfrm>
            <a:off x="4404360" y="1825625"/>
            <a:ext cx="6949440" cy="427037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Google Shape;91;p1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92" name="Google Shape;92;p16"/>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wo-thirds Slide">
  <p:cSld name="Content Two-thirds Slide">
    <p:spTree>
      <p:nvGrpSpPr>
        <p:cNvPr id="93" name="Shape 93"/>
        <p:cNvGrpSpPr/>
        <p:nvPr/>
      </p:nvGrpSpPr>
      <p:grpSpPr>
        <a:xfrm>
          <a:off x="0" y="0"/>
          <a:ext cx="0" cy="0"/>
          <a:chOff x="0" y="0"/>
          <a:chExt cx="0" cy="0"/>
        </a:xfrm>
      </p:grpSpPr>
      <p:sp>
        <p:nvSpPr>
          <p:cNvPr id="94" name="Google Shape;9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5" name="Google Shape;95;p17"/>
          <p:cNvSpPr txBox="1"/>
          <p:nvPr>
            <p:ph idx="1" type="body"/>
          </p:nvPr>
        </p:nvSpPr>
        <p:spPr>
          <a:xfrm>
            <a:off x="7879080" y="1828800"/>
            <a:ext cx="3474720" cy="42672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 name="Google Shape;96;p17"/>
          <p:cNvSpPr txBox="1"/>
          <p:nvPr>
            <p:ph idx="2" type="body"/>
          </p:nvPr>
        </p:nvSpPr>
        <p:spPr>
          <a:xfrm>
            <a:off x="838199" y="1828800"/>
            <a:ext cx="6949440" cy="42672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 name="Google Shape;97;p1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98" name="Google Shape;98;p17"/>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 Heading One-third Slide">
  <p:cSld name="Sub Heading One-third Slide">
    <p:spTree>
      <p:nvGrpSpPr>
        <p:cNvPr id="99" name="Shape 99"/>
        <p:cNvGrpSpPr/>
        <p:nvPr/>
      </p:nvGrpSpPr>
      <p:grpSpPr>
        <a:xfrm>
          <a:off x="0" y="0"/>
          <a:ext cx="0" cy="0"/>
          <a:chOff x="0" y="0"/>
          <a:chExt cx="0" cy="0"/>
        </a:xfrm>
      </p:grpSpPr>
      <p:sp>
        <p:nvSpPr>
          <p:cNvPr id="100" name="Google Shape;100;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1" name="Google Shape;101;p18"/>
          <p:cNvSpPr txBox="1"/>
          <p:nvPr>
            <p:ph idx="1" type="body"/>
          </p:nvPr>
        </p:nvSpPr>
        <p:spPr>
          <a:xfrm>
            <a:off x="839788" y="1828800"/>
            <a:ext cx="10515600" cy="676275"/>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02" name="Google Shape;102;p18"/>
          <p:cNvSpPr txBox="1"/>
          <p:nvPr>
            <p:ph idx="2" type="body"/>
          </p:nvPr>
        </p:nvSpPr>
        <p:spPr>
          <a:xfrm>
            <a:off x="839788" y="2518665"/>
            <a:ext cx="3474720" cy="357733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18"/>
          <p:cNvSpPr txBox="1"/>
          <p:nvPr>
            <p:ph idx="3" type="body"/>
          </p:nvPr>
        </p:nvSpPr>
        <p:spPr>
          <a:xfrm>
            <a:off x="4419600" y="2518665"/>
            <a:ext cx="6935788" cy="357733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1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05" name="Google Shape;105;p18"/>
          <p:cNvSpPr txBox="1"/>
          <p:nvPr>
            <p:ph idx="4"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Slide">
  <p:cSld name="Three Columns Slide">
    <p:spTree>
      <p:nvGrpSpPr>
        <p:cNvPr id="106" name="Shape 106"/>
        <p:cNvGrpSpPr/>
        <p:nvPr/>
      </p:nvGrpSpPr>
      <p:grpSpPr>
        <a:xfrm>
          <a:off x="0" y="0"/>
          <a:ext cx="0" cy="0"/>
          <a:chOff x="0" y="0"/>
          <a:chExt cx="0" cy="0"/>
        </a:xfrm>
      </p:grpSpPr>
      <p:sp>
        <p:nvSpPr>
          <p:cNvPr id="107" name="Google Shape;10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8" name="Google Shape;108;p19"/>
          <p:cNvSpPr txBox="1"/>
          <p:nvPr>
            <p:ph idx="1" type="body"/>
          </p:nvPr>
        </p:nvSpPr>
        <p:spPr>
          <a:xfrm>
            <a:off x="7879080" y="1854666"/>
            <a:ext cx="3474720" cy="424133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19"/>
          <p:cNvSpPr txBox="1"/>
          <p:nvPr>
            <p:ph idx="2" type="body"/>
          </p:nvPr>
        </p:nvSpPr>
        <p:spPr>
          <a:xfrm>
            <a:off x="838200" y="1850122"/>
            <a:ext cx="3474720" cy="424579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19"/>
          <p:cNvSpPr txBox="1"/>
          <p:nvPr>
            <p:ph idx="3" type="body"/>
          </p:nvPr>
        </p:nvSpPr>
        <p:spPr>
          <a:xfrm>
            <a:off x="4358640" y="1854666"/>
            <a:ext cx="3474720" cy="424133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 name="Google Shape;111;p19"/>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12" name="Google Shape;112;p19"/>
          <p:cNvSpPr txBox="1"/>
          <p:nvPr>
            <p:ph idx="4"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Bottom Two Columns ">
  <p:cSld name="Content with Bottom Two Columns ">
    <p:spTree>
      <p:nvGrpSpPr>
        <p:cNvPr id="113" name="Shape 113"/>
        <p:cNvGrpSpPr/>
        <p:nvPr/>
      </p:nvGrpSpPr>
      <p:grpSpPr>
        <a:xfrm>
          <a:off x="0" y="0"/>
          <a:ext cx="0" cy="0"/>
          <a:chOff x="0" y="0"/>
          <a:chExt cx="0" cy="0"/>
        </a:xfrm>
      </p:grpSpPr>
      <p:sp>
        <p:nvSpPr>
          <p:cNvPr id="114" name="Google Shape;11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5" name="Google Shape;115;p20"/>
          <p:cNvSpPr txBox="1"/>
          <p:nvPr>
            <p:ph idx="1" type="body"/>
          </p:nvPr>
        </p:nvSpPr>
        <p:spPr>
          <a:xfrm>
            <a:off x="6205728" y="3124200"/>
            <a:ext cx="5148072" cy="2971801"/>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20"/>
          <p:cNvSpPr txBox="1"/>
          <p:nvPr>
            <p:ph idx="2" type="body"/>
          </p:nvPr>
        </p:nvSpPr>
        <p:spPr>
          <a:xfrm>
            <a:off x="838200" y="1850122"/>
            <a:ext cx="10515600" cy="119787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20"/>
          <p:cNvSpPr txBox="1"/>
          <p:nvPr>
            <p:ph idx="3" type="body"/>
          </p:nvPr>
        </p:nvSpPr>
        <p:spPr>
          <a:xfrm>
            <a:off x="838200" y="3124201"/>
            <a:ext cx="5148072" cy="29718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 name="Google Shape;118;p20"/>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19" name="Google Shape;119;p20"/>
          <p:cNvSpPr txBox="1"/>
          <p:nvPr>
            <p:ph idx="4"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Bottom Three Columns ">
  <p:cSld name="Content with Bottom Three Columns ">
    <p:spTree>
      <p:nvGrpSpPr>
        <p:cNvPr id="120" name="Shape 120"/>
        <p:cNvGrpSpPr/>
        <p:nvPr/>
      </p:nvGrpSpPr>
      <p:grpSpPr>
        <a:xfrm>
          <a:off x="0" y="0"/>
          <a:ext cx="0" cy="0"/>
          <a:chOff x="0" y="0"/>
          <a:chExt cx="0" cy="0"/>
        </a:xfrm>
      </p:grpSpPr>
      <p:sp>
        <p:nvSpPr>
          <p:cNvPr id="121" name="Google Shape;12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2" name="Google Shape;122;p21"/>
          <p:cNvSpPr txBox="1"/>
          <p:nvPr>
            <p:ph idx="1" type="body"/>
          </p:nvPr>
        </p:nvSpPr>
        <p:spPr>
          <a:xfrm>
            <a:off x="7879080" y="3124200"/>
            <a:ext cx="3474720" cy="2985033"/>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 name="Google Shape;123;p21"/>
          <p:cNvSpPr txBox="1"/>
          <p:nvPr>
            <p:ph idx="2" type="body"/>
          </p:nvPr>
        </p:nvSpPr>
        <p:spPr>
          <a:xfrm>
            <a:off x="838200" y="1850122"/>
            <a:ext cx="10515600" cy="119787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 name="Google Shape;124;p21"/>
          <p:cNvSpPr txBox="1"/>
          <p:nvPr>
            <p:ph idx="3" type="body"/>
          </p:nvPr>
        </p:nvSpPr>
        <p:spPr>
          <a:xfrm>
            <a:off x="838200" y="3124200"/>
            <a:ext cx="3474720" cy="2985033"/>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 name="Google Shape;125;p21"/>
          <p:cNvSpPr txBox="1"/>
          <p:nvPr>
            <p:ph idx="4" type="body"/>
          </p:nvPr>
        </p:nvSpPr>
        <p:spPr>
          <a:xfrm>
            <a:off x="4358640" y="3124200"/>
            <a:ext cx="3474720" cy="2985033"/>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p2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27" name="Google Shape;127;p21"/>
          <p:cNvSpPr txBox="1"/>
          <p:nvPr>
            <p:ph idx="5"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831850" y="1792118"/>
            <a:ext cx="10515600" cy="2852737"/>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6000"/>
              <a:buFont typeface="Helvetica Neue"/>
              <a:buNone/>
              <a:defRPr b="1" i="0" sz="60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 name="Google Shape;21;p3"/>
          <p:cNvSpPr txBox="1"/>
          <p:nvPr>
            <p:ph idx="1" type="body"/>
          </p:nvPr>
        </p:nvSpPr>
        <p:spPr>
          <a:xfrm>
            <a:off x="831850" y="4671843"/>
            <a:ext cx="10515600" cy="15001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2" name="Google Shape;22;p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s with Captions">
  <p:cSld name="3 Columns with Captions">
    <p:spTree>
      <p:nvGrpSpPr>
        <p:cNvPr id="128" name="Shape 128"/>
        <p:cNvGrpSpPr/>
        <p:nvPr/>
      </p:nvGrpSpPr>
      <p:grpSpPr>
        <a:xfrm>
          <a:off x="0" y="0"/>
          <a:ext cx="0" cy="0"/>
          <a:chOff x="0" y="0"/>
          <a:chExt cx="0" cy="0"/>
        </a:xfrm>
      </p:grpSpPr>
      <p:sp>
        <p:nvSpPr>
          <p:cNvPr id="129" name="Google Shape;12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0" name="Google Shape;130;p22"/>
          <p:cNvSpPr txBox="1"/>
          <p:nvPr>
            <p:ph idx="1" type="body"/>
          </p:nvPr>
        </p:nvSpPr>
        <p:spPr>
          <a:xfrm>
            <a:off x="838200" y="1804140"/>
            <a:ext cx="3474720" cy="383466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 name="Google Shape;131;p22"/>
          <p:cNvSpPr txBox="1"/>
          <p:nvPr>
            <p:ph idx="2" type="body"/>
          </p:nvPr>
        </p:nvSpPr>
        <p:spPr>
          <a:xfrm>
            <a:off x="4358640" y="1804139"/>
            <a:ext cx="3474720" cy="3834661"/>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22"/>
          <p:cNvSpPr txBox="1"/>
          <p:nvPr>
            <p:ph idx="3" type="body"/>
          </p:nvPr>
        </p:nvSpPr>
        <p:spPr>
          <a:xfrm>
            <a:off x="7879080" y="1804138"/>
            <a:ext cx="3474720" cy="383466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 name="Google Shape;133;p22"/>
          <p:cNvSpPr txBox="1"/>
          <p:nvPr>
            <p:ph idx="4" type="body"/>
          </p:nvPr>
        </p:nvSpPr>
        <p:spPr>
          <a:xfrm>
            <a:off x="838200" y="5638800"/>
            <a:ext cx="3473132" cy="4572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34" name="Google Shape;134;p22"/>
          <p:cNvSpPr txBox="1"/>
          <p:nvPr>
            <p:ph idx="5" type="body"/>
          </p:nvPr>
        </p:nvSpPr>
        <p:spPr>
          <a:xfrm>
            <a:off x="4358640" y="5638800"/>
            <a:ext cx="3474720" cy="4572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35" name="Google Shape;135;p22"/>
          <p:cNvSpPr txBox="1"/>
          <p:nvPr>
            <p:ph idx="6" type="body"/>
          </p:nvPr>
        </p:nvSpPr>
        <p:spPr>
          <a:xfrm>
            <a:off x="7875037" y="5638800"/>
            <a:ext cx="3478763" cy="4572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36" name="Google Shape;136;p22"/>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37" name="Google Shape;137;p22"/>
          <p:cNvSpPr txBox="1"/>
          <p:nvPr>
            <p:ph idx="7"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s and 2 Rows with Captions">
  <p:cSld name="3 Columns and 2 Rows with Captions">
    <p:spTree>
      <p:nvGrpSpPr>
        <p:cNvPr id="138" name="Shape 138"/>
        <p:cNvGrpSpPr/>
        <p:nvPr/>
      </p:nvGrpSpPr>
      <p:grpSpPr>
        <a:xfrm>
          <a:off x="0" y="0"/>
          <a:ext cx="0" cy="0"/>
          <a:chOff x="0" y="0"/>
          <a:chExt cx="0" cy="0"/>
        </a:xfrm>
      </p:grpSpPr>
      <p:sp>
        <p:nvSpPr>
          <p:cNvPr id="139" name="Google Shape;13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0" name="Google Shape;140;p23"/>
          <p:cNvSpPr txBox="1"/>
          <p:nvPr>
            <p:ph idx="1" type="body"/>
          </p:nvPr>
        </p:nvSpPr>
        <p:spPr>
          <a:xfrm>
            <a:off x="841248" y="1777261"/>
            <a:ext cx="3474720" cy="165506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 name="Google Shape;141;p23"/>
          <p:cNvSpPr txBox="1"/>
          <p:nvPr>
            <p:ph idx="2" type="body"/>
          </p:nvPr>
        </p:nvSpPr>
        <p:spPr>
          <a:xfrm>
            <a:off x="4358640" y="1752600"/>
            <a:ext cx="3474720" cy="165506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 name="Google Shape;142;p23"/>
          <p:cNvSpPr txBox="1"/>
          <p:nvPr>
            <p:ph idx="3" type="body"/>
          </p:nvPr>
        </p:nvSpPr>
        <p:spPr>
          <a:xfrm>
            <a:off x="7882128" y="1752600"/>
            <a:ext cx="3474720" cy="165506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 name="Google Shape;143;p23"/>
          <p:cNvSpPr txBox="1"/>
          <p:nvPr>
            <p:ph idx="4" type="body"/>
          </p:nvPr>
        </p:nvSpPr>
        <p:spPr>
          <a:xfrm>
            <a:off x="841248" y="5663462"/>
            <a:ext cx="3473132" cy="4572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44" name="Google Shape;144;p23"/>
          <p:cNvSpPr txBox="1"/>
          <p:nvPr>
            <p:ph idx="5" type="body"/>
          </p:nvPr>
        </p:nvSpPr>
        <p:spPr>
          <a:xfrm>
            <a:off x="4350882" y="5663462"/>
            <a:ext cx="3490236" cy="4572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45" name="Google Shape;145;p23"/>
          <p:cNvSpPr txBox="1"/>
          <p:nvPr>
            <p:ph idx="6" type="body"/>
          </p:nvPr>
        </p:nvSpPr>
        <p:spPr>
          <a:xfrm>
            <a:off x="7882128" y="5663462"/>
            <a:ext cx="3490236" cy="4572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46" name="Google Shape;146;p23"/>
          <p:cNvSpPr txBox="1"/>
          <p:nvPr>
            <p:ph idx="7" type="body"/>
          </p:nvPr>
        </p:nvSpPr>
        <p:spPr>
          <a:xfrm>
            <a:off x="841248" y="3422706"/>
            <a:ext cx="3473132" cy="4572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47" name="Google Shape;147;p23"/>
          <p:cNvSpPr txBox="1"/>
          <p:nvPr>
            <p:ph idx="8" type="body"/>
          </p:nvPr>
        </p:nvSpPr>
        <p:spPr>
          <a:xfrm>
            <a:off x="4350882" y="3422706"/>
            <a:ext cx="3490236" cy="4572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48" name="Google Shape;148;p23"/>
          <p:cNvSpPr txBox="1"/>
          <p:nvPr>
            <p:ph idx="9" type="body"/>
          </p:nvPr>
        </p:nvSpPr>
        <p:spPr>
          <a:xfrm>
            <a:off x="7882128" y="3422706"/>
            <a:ext cx="3490236" cy="4572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49" name="Google Shape;149;p23"/>
          <p:cNvSpPr txBox="1"/>
          <p:nvPr>
            <p:ph idx="13" type="body"/>
          </p:nvPr>
        </p:nvSpPr>
        <p:spPr>
          <a:xfrm>
            <a:off x="841248" y="3985855"/>
            <a:ext cx="3474720" cy="165506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0" name="Google Shape;150;p23"/>
          <p:cNvSpPr txBox="1"/>
          <p:nvPr>
            <p:ph idx="14" type="body"/>
          </p:nvPr>
        </p:nvSpPr>
        <p:spPr>
          <a:xfrm>
            <a:off x="4358640" y="3985854"/>
            <a:ext cx="3474720" cy="165506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 name="Google Shape;151;p23"/>
          <p:cNvSpPr txBox="1"/>
          <p:nvPr>
            <p:ph idx="15" type="body"/>
          </p:nvPr>
        </p:nvSpPr>
        <p:spPr>
          <a:xfrm>
            <a:off x="7882128" y="3985853"/>
            <a:ext cx="3474720" cy="165506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 name="Google Shape;152;p2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52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 Only">
  <p:cSld name="1_Content Only">
    <p:spTree>
      <p:nvGrpSpPr>
        <p:cNvPr id="153" name="Shape 153"/>
        <p:cNvGrpSpPr/>
        <p:nvPr/>
      </p:nvGrpSpPr>
      <p:grpSpPr>
        <a:xfrm>
          <a:off x="0" y="0"/>
          <a:ext cx="0" cy="0"/>
          <a:chOff x="0" y="0"/>
          <a:chExt cx="0" cy="0"/>
        </a:xfrm>
      </p:grpSpPr>
      <p:sp>
        <p:nvSpPr>
          <p:cNvPr id="154" name="Google Shape;154;p24"/>
          <p:cNvSpPr txBox="1"/>
          <p:nvPr>
            <p:ph idx="1" type="body"/>
          </p:nvPr>
        </p:nvSpPr>
        <p:spPr>
          <a:xfrm>
            <a:off x="838200" y="365125"/>
            <a:ext cx="10515600" cy="573087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2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56" name="Google Shape;156;p2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inition">
  <p:cSld name="Definition">
    <p:spTree>
      <p:nvGrpSpPr>
        <p:cNvPr id="23" name="Shape 23"/>
        <p:cNvGrpSpPr/>
        <p:nvPr/>
      </p:nvGrpSpPr>
      <p:grpSpPr>
        <a:xfrm>
          <a:off x="0" y="0"/>
          <a:ext cx="0" cy="0"/>
          <a:chOff x="0" y="0"/>
          <a:chExt cx="0" cy="0"/>
        </a:xfrm>
      </p:grpSpPr>
      <p:sp>
        <p:nvSpPr>
          <p:cNvPr id="24" name="Google Shape;24;p4"/>
          <p:cNvSpPr txBox="1"/>
          <p:nvPr>
            <p:ph type="title"/>
          </p:nvPr>
        </p:nvSpPr>
        <p:spPr>
          <a:xfrm>
            <a:off x="831850" y="2286000"/>
            <a:ext cx="10515600" cy="530352"/>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000"/>
              <a:buFont typeface="Helvetica Neue"/>
              <a:buNone/>
              <a:defRPr b="1" i="0" sz="30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4"/>
          <p:cNvSpPr txBox="1"/>
          <p:nvPr>
            <p:ph idx="1" type="body"/>
          </p:nvPr>
        </p:nvSpPr>
        <p:spPr>
          <a:xfrm>
            <a:off x="831850" y="2895600"/>
            <a:ext cx="10515600" cy="2743029"/>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6" name="Google Shape;26;p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7" name="Google Shape;27;p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160">
          <p15:clr>
            <a:srgbClr val="FBAE40"/>
          </p15:clr>
        </p15:guide>
        <p15:guide id="2" orient="horz" pos="14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35" name="Shape 35"/>
        <p:cNvGrpSpPr/>
        <p:nvPr/>
      </p:nvGrpSpPr>
      <p:grpSpPr>
        <a:xfrm>
          <a:off x="0" y="0"/>
          <a:ext cx="0" cy="0"/>
          <a:chOff x="0" y="0"/>
          <a:chExt cx="0" cy="0"/>
        </a:xfrm>
      </p:grpSpPr>
      <p:sp>
        <p:nvSpPr>
          <p:cNvPr id="36" name="Google Shape;3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38" name="Google Shape;38;p6"/>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39" name="Shape 39"/>
        <p:cNvGrpSpPr/>
        <p:nvPr/>
      </p:nvGrpSpPr>
      <p:grpSpPr>
        <a:xfrm>
          <a:off x="0" y="0"/>
          <a:ext cx="0" cy="0"/>
          <a:chOff x="0" y="0"/>
          <a:chExt cx="0" cy="0"/>
        </a:xfrm>
      </p:grpSpPr>
      <p:sp>
        <p:nvSpPr>
          <p:cNvPr id="40" name="Google Shape;4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7"/>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43" name="Google Shape;43;p7"/>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44" name="Shape 44"/>
        <p:cNvGrpSpPr/>
        <p:nvPr/>
      </p:nvGrpSpPr>
      <p:grpSpPr>
        <a:xfrm>
          <a:off x="0" y="0"/>
          <a:ext cx="0" cy="0"/>
          <a:chOff x="0" y="0"/>
          <a:chExt cx="0" cy="0"/>
        </a:xfrm>
      </p:grpSpPr>
      <p:sp>
        <p:nvSpPr>
          <p:cNvPr id="45" name="Google Shape;45;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 name="Google Shape;46;p8"/>
          <p:cNvSpPr txBox="1"/>
          <p:nvPr>
            <p:ph idx="1" type="body"/>
          </p:nvPr>
        </p:nvSpPr>
        <p:spPr>
          <a:xfrm>
            <a:off x="838200" y="1825625"/>
            <a:ext cx="5181600" cy="427037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7" name="Google Shape;47;p8"/>
          <p:cNvSpPr txBox="1"/>
          <p:nvPr>
            <p:ph idx="2" type="body"/>
          </p:nvPr>
        </p:nvSpPr>
        <p:spPr>
          <a:xfrm>
            <a:off x="6172200" y="1825625"/>
            <a:ext cx="5181600" cy="427037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 name="Google Shape;48;p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49" name="Google Shape;49;p8"/>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spTree>
      <p:nvGrpSpPr>
        <p:cNvPr id="50" name="Shape 50"/>
        <p:cNvGrpSpPr/>
        <p:nvPr/>
      </p:nvGrpSpPr>
      <p:grpSpPr>
        <a:xfrm>
          <a:off x="0" y="0"/>
          <a:ext cx="0" cy="0"/>
          <a:chOff x="0" y="0"/>
          <a:chExt cx="0" cy="0"/>
        </a:xfrm>
      </p:grpSpPr>
      <p:sp>
        <p:nvSpPr>
          <p:cNvPr id="51" name="Google Shape;51;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9"/>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53" name="Google Shape;53;p9"/>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54" name="Shape 54"/>
        <p:cNvGrpSpPr/>
        <p:nvPr/>
      </p:nvGrpSpPr>
      <p:grpSpPr>
        <a:xfrm>
          <a:off x="0" y="0"/>
          <a:ext cx="0" cy="0"/>
          <a:chOff x="0" y="0"/>
          <a:chExt cx="0" cy="0"/>
        </a:xfrm>
      </p:grpSpPr>
      <p:sp>
        <p:nvSpPr>
          <p:cNvPr id="55" name="Google Shape;55;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10"/>
          <p:cNvSpPr txBox="1"/>
          <p:nvPr>
            <p:ph idx="1" type="body"/>
          </p:nvPr>
        </p:nvSpPr>
        <p:spPr>
          <a:xfrm>
            <a:off x="839788" y="1828800"/>
            <a:ext cx="5157787" cy="676275"/>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7" name="Google Shape;57;p10"/>
          <p:cNvSpPr txBox="1"/>
          <p:nvPr>
            <p:ph idx="2" type="body"/>
          </p:nvPr>
        </p:nvSpPr>
        <p:spPr>
          <a:xfrm>
            <a:off x="839788" y="2505075"/>
            <a:ext cx="5157787" cy="359092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Google Shape;58;p10"/>
          <p:cNvSpPr txBox="1"/>
          <p:nvPr>
            <p:ph idx="3" type="body"/>
          </p:nvPr>
        </p:nvSpPr>
        <p:spPr>
          <a:xfrm>
            <a:off x="6172200" y="1828800"/>
            <a:ext cx="5183188" cy="676275"/>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9" name="Google Shape;59;p10"/>
          <p:cNvSpPr txBox="1"/>
          <p:nvPr>
            <p:ph idx="4" type="body"/>
          </p:nvPr>
        </p:nvSpPr>
        <p:spPr>
          <a:xfrm>
            <a:off x="6172200" y="2505075"/>
            <a:ext cx="5183188" cy="3590925"/>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10"/>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61" name="Google Shape;61;p10"/>
          <p:cNvSpPr txBox="1"/>
          <p:nvPr>
            <p:ph idx="5"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62" name="Shape 62"/>
        <p:cNvGrpSpPr/>
        <p:nvPr/>
      </p:nvGrpSpPr>
      <p:grpSpPr>
        <a:xfrm>
          <a:off x="0" y="0"/>
          <a:ext cx="0" cy="0"/>
          <a:chOff x="0" y="0"/>
          <a:chExt cx="0" cy="0"/>
        </a:xfrm>
      </p:grpSpPr>
      <p:sp>
        <p:nvSpPr>
          <p:cNvPr id="63" name="Google Shape;63;p1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Helvetica Neue"/>
                <a:ea typeface="Helvetica Neue"/>
                <a:cs typeface="Helvetica Neue"/>
                <a:sym typeface="Helvetica Neue"/>
              </a:defRPr>
            </a:lvl1pPr>
            <a:lvl2pPr indent="0" lvl="1" marL="0" marR="0" rtl="0" algn="ctr">
              <a:spcBef>
                <a:spcPts val="0"/>
              </a:spcBef>
              <a:buNone/>
              <a:defRPr sz="1200">
                <a:solidFill>
                  <a:schemeClr val="lt1"/>
                </a:solidFill>
                <a:latin typeface="Helvetica Neue"/>
                <a:ea typeface="Helvetica Neue"/>
                <a:cs typeface="Helvetica Neue"/>
                <a:sym typeface="Helvetica Neue"/>
              </a:defRPr>
            </a:lvl2pPr>
            <a:lvl3pPr indent="0" lvl="2" marL="0" marR="0" rtl="0" algn="ctr">
              <a:spcBef>
                <a:spcPts val="0"/>
              </a:spcBef>
              <a:buNone/>
              <a:defRPr sz="1200">
                <a:solidFill>
                  <a:schemeClr val="lt1"/>
                </a:solidFill>
                <a:latin typeface="Helvetica Neue"/>
                <a:ea typeface="Helvetica Neue"/>
                <a:cs typeface="Helvetica Neue"/>
                <a:sym typeface="Helvetica Neue"/>
              </a:defRPr>
            </a:lvl3pPr>
            <a:lvl4pPr indent="0" lvl="3" marL="0" marR="0" rtl="0" algn="ctr">
              <a:spcBef>
                <a:spcPts val="0"/>
              </a:spcBef>
              <a:buNone/>
              <a:defRPr sz="1200">
                <a:solidFill>
                  <a:schemeClr val="lt1"/>
                </a:solidFill>
                <a:latin typeface="Helvetica Neue"/>
                <a:ea typeface="Helvetica Neue"/>
                <a:cs typeface="Helvetica Neue"/>
                <a:sym typeface="Helvetica Neue"/>
              </a:defRPr>
            </a:lvl4pPr>
            <a:lvl5pPr indent="0" lvl="4" marL="0" marR="0" rtl="0" algn="ctr">
              <a:spcBef>
                <a:spcPts val="0"/>
              </a:spcBef>
              <a:buNone/>
              <a:defRPr sz="1200">
                <a:solidFill>
                  <a:schemeClr val="lt1"/>
                </a:solidFill>
                <a:latin typeface="Helvetica Neue"/>
                <a:ea typeface="Helvetica Neue"/>
                <a:cs typeface="Helvetica Neue"/>
                <a:sym typeface="Helvetica Neue"/>
              </a:defRPr>
            </a:lvl5pPr>
            <a:lvl6pPr indent="0" lvl="5" marL="0" marR="0" rtl="0" algn="ctr">
              <a:spcBef>
                <a:spcPts val="0"/>
              </a:spcBef>
              <a:buNone/>
              <a:defRPr sz="1200">
                <a:solidFill>
                  <a:schemeClr val="lt1"/>
                </a:solidFill>
                <a:latin typeface="Helvetica Neue"/>
                <a:ea typeface="Helvetica Neue"/>
                <a:cs typeface="Helvetica Neue"/>
                <a:sym typeface="Helvetica Neue"/>
              </a:defRPr>
            </a:lvl6pPr>
            <a:lvl7pPr indent="0" lvl="6" marL="0" marR="0" rtl="0" algn="ctr">
              <a:spcBef>
                <a:spcPts val="0"/>
              </a:spcBef>
              <a:buNone/>
              <a:defRPr sz="1200">
                <a:solidFill>
                  <a:schemeClr val="lt1"/>
                </a:solidFill>
                <a:latin typeface="Helvetica Neue"/>
                <a:ea typeface="Helvetica Neue"/>
                <a:cs typeface="Helvetica Neue"/>
                <a:sym typeface="Helvetica Neue"/>
              </a:defRPr>
            </a:lvl7pPr>
            <a:lvl8pPr indent="0" lvl="7" marL="0" marR="0" rtl="0" algn="ctr">
              <a:spcBef>
                <a:spcPts val="0"/>
              </a:spcBef>
              <a:buNone/>
              <a:defRPr sz="1200">
                <a:solidFill>
                  <a:schemeClr val="lt1"/>
                </a:solidFill>
                <a:latin typeface="Helvetica Neue"/>
                <a:ea typeface="Helvetica Neue"/>
                <a:cs typeface="Helvetica Neue"/>
                <a:sym typeface="Helvetica Neue"/>
              </a:defRPr>
            </a:lvl8pPr>
            <a:lvl9pPr indent="0" lvl="8" marL="0" marR="0" rt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64" name="Google Shape;64;p11"/>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21" Type="http://schemas.openxmlformats.org/officeDocument/2006/relationships/theme" Target="../theme/theme3.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image" Target="../media/image1.png"/><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5" Type="http://schemas.openxmlformats.org/officeDocument/2006/relationships/slideLayout" Target="../slideLayouts/slideLayout7.xml"/><Relationship Id="rId19" Type="http://schemas.openxmlformats.org/officeDocument/2006/relationships/slideLayout" Target="../slideLayouts/slideLayout21.xml"/><Relationship Id="rId6" Type="http://schemas.openxmlformats.org/officeDocument/2006/relationships/slideLayout" Target="../slideLayouts/slideLayout8.xml"/><Relationship Id="rId18" Type="http://schemas.openxmlformats.org/officeDocument/2006/relationships/slideLayout" Target="../slideLayouts/slideLayout20.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6356350"/>
            <a:ext cx="12192000" cy="50165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11" name="Google Shape;11;p1"/>
          <p:cNvSpPr txBox="1"/>
          <p:nvPr/>
        </p:nvSpPr>
        <p:spPr>
          <a:xfrm>
            <a:off x="9296400" y="6475210"/>
            <a:ext cx="2743200" cy="36576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400" u="none" cap="none" strike="noStrike">
                <a:solidFill>
                  <a:schemeClr val="lt1"/>
                </a:solidFill>
                <a:latin typeface="Helvetica Neue"/>
                <a:ea typeface="Helvetica Neue"/>
                <a:cs typeface="Helvetica Neue"/>
                <a:sym typeface="Helvetica Neue"/>
              </a:rPr>
              <a:t>MECHANICAL </a:t>
            </a:r>
            <a:r>
              <a:rPr b="1" i="0" lang="en-US" sz="1400" u="none" cap="none" strike="noStrike">
                <a:solidFill>
                  <a:schemeClr val="lt1"/>
                </a:solidFill>
                <a:latin typeface="Helvetica Neue"/>
                <a:ea typeface="Helvetica Neue"/>
                <a:cs typeface="Helvetica Neue"/>
                <a:sym typeface="Helvetica Neue"/>
              </a:rPr>
              <a:t>ENGINEERING</a:t>
            </a:r>
            <a:endParaRPr/>
          </a:p>
        </p:txBody>
      </p:sp>
      <p:sp>
        <p:nvSpPr>
          <p:cNvPr id="12" name="Google Shape;12;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4" name="Google Shape;14;p1"/>
          <p:cNvPicPr preferRelativeResize="0"/>
          <p:nvPr/>
        </p:nvPicPr>
        <p:blipFill rotWithShape="1">
          <a:blip r:embed="rId1">
            <a:alphaModFix/>
          </a:blip>
          <a:srcRect b="0" l="0" r="0" t="0"/>
          <a:stretch/>
        </p:blipFill>
        <p:spPr>
          <a:xfrm>
            <a:off x="152400" y="6424295"/>
            <a:ext cx="3258412" cy="365760"/>
          </a:xfrm>
          <a:prstGeom prst="rect">
            <a:avLst/>
          </a:prstGeom>
          <a:noFill/>
          <a:ln>
            <a:noFill/>
          </a:ln>
        </p:spPr>
      </p:pic>
      <p:sp>
        <p:nvSpPr>
          <p:cNvPr id="15" name="Google Shape;15;p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8" name="Shape 28"/>
        <p:cNvGrpSpPr/>
        <p:nvPr/>
      </p:nvGrpSpPr>
      <p:grpSpPr>
        <a:xfrm>
          <a:off x="0" y="0"/>
          <a:ext cx="0" cy="0"/>
          <a:chOff x="0" y="0"/>
          <a:chExt cx="0" cy="0"/>
        </a:xfrm>
      </p:grpSpPr>
      <p:sp>
        <p:nvSpPr>
          <p:cNvPr id="29" name="Google Shape;29;p5"/>
          <p:cNvSpPr/>
          <p:nvPr/>
        </p:nvSpPr>
        <p:spPr>
          <a:xfrm>
            <a:off x="0" y="6356350"/>
            <a:ext cx="12192000" cy="50165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30" name="Google Shape;30;p5"/>
          <p:cNvSpPr txBox="1"/>
          <p:nvPr/>
        </p:nvSpPr>
        <p:spPr>
          <a:xfrm>
            <a:off x="9296400" y="6475210"/>
            <a:ext cx="2743200" cy="36576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400" u="none" cap="none" strike="noStrike">
                <a:solidFill>
                  <a:schemeClr val="lt1"/>
                </a:solidFill>
                <a:latin typeface="Helvetica Neue"/>
                <a:ea typeface="Helvetica Neue"/>
                <a:cs typeface="Helvetica Neue"/>
                <a:sym typeface="Helvetica Neue"/>
              </a:rPr>
              <a:t>MECHANICAL </a:t>
            </a:r>
            <a:r>
              <a:rPr b="1" i="0" lang="en-US" sz="1400" u="none" cap="none" strike="noStrike">
                <a:solidFill>
                  <a:schemeClr val="lt1"/>
                </a:solidFill>
                <a:latin typeface="Helvetica Neue"/>
                <a:ea typeface="Helvetica Neue"/>
                <a:cs typeface="Helvetica Neue"/>
                <a:sym typeface="Helvetica Neue"/>
              </a:rPr>
              <a:t>ENGINEERING</a:t>
            </a:r>
            <a:endParaRPr/>
          </a:p>
        </p:txBody>
      </p:sp>
      <p:sp>
        <p:nvSpPr>
          <p:cNvPr id="31" name="Google Shape;3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 name="Google Shape;32;p5"/>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3" name="Google Shape;33;p5"/>
          <p:cNvPicPr preferRelativeResize="0"/>
          <p:nvPr/>
        </p:nvPicPr>
        <p:blipFill rotWithShape="1">
          <a:blip r:embed="rId1">
            <a:alphaModFix/>
          </a:blip>
          <a:srcRect b="0" l="0" r="0" t="0"/>
          <a:stretch/>
        </p:blipFill>
        <p:spPr>
          <a:xfrm>
            <a:off x="152400" y="6424295"/>
            <a:ext cx="3258412" cy="365760"/>
          </a:xfrm>
          <a:prstGeom prst="rect">
            <a:avLst/>
          </a:prstGeom>
          <a:noFill/>
          <a:ln>
            <a:noFill/>
          </a:ln>
        </p:spPr>
      </p:pic>
      <p:sp>
        <p:nvSpPr>
          <p:cNvPr id="34" name="Google Shape;34;p5"/>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6.jpg"/><Relationship Id="rId5" Type="http://schemas.openxmlformats.org/officeDocument/2006/relationships/image" Target="../media/image27.jp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5"/>
          <p:cNvSpPr txBox="1"/>
          <p:nvPr>
            <p:ph type="ctrTitle"/>
          </p:nvPr>
        </p:nvSpPr>
        <p:spPr>
          <a:xfrm>
            <a:off x="1524000" y="2514600"/>
            <a:ext cx="9144000" cy="1828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0" lang="en-US" sz="4000">
                <a:latin typeface="Arial"/>
                <a:ea typeface="Arial"/>
                <a:cs typeface="Arial"/>
                <a:sym typeface="Arial"/>
              </a:rPr>
              <a:t>Mini - iTX Computer Case</a:t>
            </a:r>
            <a:endParaRPr sz="4000"/>
          </a:p>
        </p:txBody>
      </p:sp>
      <p:sp>
        <p:nvSpPr>
          <p:cNvPr id="163" name="Google Shape;163;p25"/>
          <p:cNvSpPr txBox="1"/>
          <p:nvPr>
            <p:ph idx="1" type="subTitle"/>
          </p:nvPr>
        </p:nvSpPr>
        <p:spPr>
          <a:xfrm>
            <a:off x="1524000" y="4567881"/>
            <a:ext cx="9144000" cy="114711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000"/>
              <a:buFont typeface="Arial"/>
              <a:buNone/>
            </a:pPr>
            <a:r>
              <a:rPr lang="en-US"/>
              <a:t>15</a:t>
            </a:r>
            <a:r>
              <a:rPr b="0" i="0" lang="en-US" sz="2000" u="none" cap="none" strike="noStrike">
                <a:solidFill>
                  <a:schemeClr val="dk1"/>
                </a:solidFill>
                <a:latin typeface="Helvetica Neue"/>
                <a:ea typeface="Helvetica Neue"/>
                <a:cs typeface="Helvetica Neue"/>
                <a:sym typeface="Helvetica Neue"/>
              </a:rPr>
              <a:t>-</a:t>
            </a:r>
            <a:r>
              <a:rPr lang="en-US"/>
              <a:t>Nov</a:t>
            </a:r>
            <a:r>
              <a:rPr b="0" i="0" lang="en-US" sz="2000" u="none" cap="none" strike="noStrike">
                <a:solidFill>
                  <a:schemeClr val="dk1"/>
                </a:solidFill>
                <a:latin typeface="Helvetica Neue"/>
                <a:ea typeface="Helvetica Neue"/>
                <a:cs typeface="Helvetica Neue"/>
                <a:sym typeface="Helvetica Neue"/>
              </a:rPr>
              <a:t>-18</a:t>
            </a:r>
            <a:endParaRPr b="0" i="0" sz="2000" u="none" cap="none" strike="noStrike">
              <a:solidFill>
                <a:schemeClr val="dk1"/>
              </a:solidFill>
              <a:latin typeface="Helvetica Neue"/>
              <a:ea typeface="Helvetica Neue"/>
              <a:cs typeface="Helvetica Neue"/>
              <a:sym typeface="Helvetica Neue"/>
            </a:endParaRPr>
          </a:p>
        </p:txBody>
      </p:sp>
      <p:pic>
        <p:nvPicPr>
          <p:cNvPr id="164" name="Google Shape;164;p25"/>
          <p:cNvPicPr preferRelativeResize="0"/>
          <p:nvPr/>
        </p:nvPicPr>
        <p:blipFill rotWithShape="1">
          <a:blip r:embed="rId3">
            <a:alphaModFix/>
          </a:blip>
          <a:srcRect b="0" l="0" r="19315" t="0"/>
          <a:stretch/>
        </p:blipFill>
        <p:spPr>
          <a:xfrm>
            <a:off x="2407138" y="814225"/>
            <a:ext cx="7377725" cy="1413975"/>
          </a:xfrm>
          <a:prstGeom prst="rect">
            <a:avLst/>
          </a:prstGeom>
          <a:noFill/>
          <a:ln>
            <a:noFill/>
          </a:ln>
        </p:spPr>
      </p:pic>
      <p:sp>
        <p:nvSpPr>
          <p:cNvPr id="165" name="Google Shape;165;p25"/>
          <p:cNvSpPr txBox="1"/>
          <p:nvPr/>
        </p:nvSpPr>
        <p:spPr>
          <a:xfrm>
            <a:off x="3568963" y="5362150"/>
            <a:ext cx="5054100" cy="5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Presenters: Paul Hromadka &amp; Patrick Huffman</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Targets</a:t>
            </a:r>
            <a:endParaRPr/>
          </a:p>
        </p:txBody>
      </p:sp>
      <p:sp>
        <p:nvSpPr>
          <p:cNvPr id="278" name="Google Shape;278;p34"/>
          <p:cNvSpPr txBox="1"/>
          <p:nvPr>
            <p:ph idx="1" type="body"/>
          </p:nvPr>
        </p:nvSpPr>
        <p:spPr>
          <a:xfrm>
            <a:off x="838200" y="1673225"/>
            <a:ext cx="10515600" cy="42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279" name="Google Shape;279;p34"/>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80" name="Google Shape;280;p34"/>
          <p:cNvPicPr preferRelativeResize="0"/>
          <p:nvPr/>
        </p:nvPicPr>
        <p:blipFill>
          <a:blip r:embed="rId3">
            <a:alphaModFix/>
          </a:blip>
          <a:stretch>
            <a:fillRect/>
          </a:stretch>
        </p:blipFill>
        <p:spPr>
          <a:xfrm>
            <a:off x="838200" y="1690825"/>
            <a:ext cx="10515601" cy="3164569"/>
          </a:xfrm>
          <a:prstGeom prst="rect">
            <a:avLst/>
          </a:prstGeom>
          <a:noFill/>
          <a:ln>
            <a:noFill/>
          </a:ln>
        </p:spPr>
      </p:pic>
      <p:sp>
        <p:nvSpPr>
          <p:cNvPr id="281" name="Google Shape;281;p34"/>
          <p:cNvSpPr txBox="1"/>
          <p:nvPr>
            <p:ph idx="2" type="body"/>
          </p:nvPr>
        </p:nvSpPr>
        <p:spPr>
          <a:xfrm>
            <a:off x="8991600" y="6116636"/>
            <a:ext cx="3200400" cy="228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Paul Hromadka</a:t>
            </a:r>
            <a:endParaRPr/>
          </a:p>
          <a:p>
            <a:pPr indent="0" lvl="0" marL="0" rtl="0" algn="r">
              <a:spcBef>
                <a:spcPts val="0"/>
              </a:spcBef>
              <a:spcAft>
                <a:spcPts val="0"/>
              </a:spcAft>
              <a:buClr>
                <a:schemeClr val="dk1"/>
              </a:buClr>
              <a:buSzPts val="1400"/>
              <a:buFont typeface="Arial"/>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Targets</a:t>
            </a:r>
            <a:endParaRPr/>
          </a:p>
        </p:txBody>
      </p:sp>
      <p:sp>
        <p:nvSpPr>
          <p:cNvPr id="288" name="Google Shape;288;p35"/>
          <p:cNvSpPr txBox="1"/>
          <p:nvPr>
            <p:ph idx="1" type="body"/>
          </p:nvPr>
        </p:nvSpPr>
        <p:spPr>
          <a:xfrm>
            <a:off x="838200" y="1673225"/>
            <a:ext cx="10515600" cy="42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289" name="Google Shape;289;p35"/>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90" name="Google Shape;290;p35"/>
          <p:cNvPicPr preferRelativeResize="0"/>
          <p:nvPr/>
        </p:nvPicPr>
        <p:blipFill>
          <a:blip r:embed="rId3">
            <a:alphaModFix/>
          </a:blip>
          <a:stretch>
            <a:fillRect/>
          </a:stretch>
        </p:blipFill>
        <p:spPr>
          <a:xfrm>
            <a:off x="1650813" y="1367837"/>
            <a:ext cx="8890374" cy="4881275"/>
          </a:xfrm>
          <a:prstGeom prst="rect">
            <a:avLst/>
          </a:prstGeom>
          <a:noFill/>
          <a:ln>
            <a:noFill/>
          </a:ln>
        </p:spPr>
      </p:pic>
      <p:sp>
        <p:nvSpPr>
          <p:cNvPr id="291" name="Google Shape;291;p35"/>
          <p:cNvSpPr txBox="1"/>
          <p:nvPr>
            <p:ph idx="2" type="body"/>
          </p:nvPr>
        </p:nvSpPr>
        <p:spPr>
          <a:xfrm>
            <a:off x="8991600" y="6116636"/>
            <a:ext cx="3200400" cy="228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Paul Hromadka</a:t>
            </a:r>
            <a:endParaRPr/>
          </a:p>
          <a:p>
            <a:pPr indent="0" lvl="0" marL="0" rtl="0" algn="r">
              <a:spcBef>
                <a:spcPts val="0"/>
              </a:spcBef>
              <a:spcAft>
                <a:spcPts val="0"/>
              </a:spcAft>
              <a:buClr>
                <a:schemeClr val="dk1"/>
              </a:buClr>
              <a:buSzPts val="1400"/>
              <a:buFont typeface="Arial"/>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Targets</a:t>
            </a:r>
            <a:endParaRPr/>
          </a:p>
        </p:txBody>
      </p:sp>
      <p:sp>
        <p:nvSpPr>
          <p:cNvPr id="298" name="Google Shape;298;p36"/>
          <p:cNvSpPr txBox="1"/>
          <p:nvPr>
            <p:ph idx="1" type="body"/>
          </p:nvPr>
        </p:nvSpPr>
        <p:spPr>
          <a:xfrm>
            <a:off x="838200" y="1673225"/>
            <a:ext cx="10515600" cy="42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299" name="Google Shape;299;p36"/>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00" name="Google Shape;300;p36"/>
          <p:cNvPicPr preferRelativeResize="0"/>
          <p:nvPr/>
        </p:nvPicPr>
        <p:blipFill>
          <a:blip r:embed="rId3">
            <a:alphaModFix/>
          </a:blip>
          <a:stretch>
            <a:fillRect/>
          </a:stretch>
        </p:blipFill>
        <p:spPr>
          <a:xfrm>
            <a:off x="838209" y="1673234"/>
            <a:ext cx="10515600" cy="2864880"/>
          </a:xfrm>
          <a:prstGeom prst="rect">
            <a:avLst/>
          </a:prstGeom>
          <a:noFill/>
          <a:ln>
            <a:noFill/>
          </a:ln>
        </p:spPr>
      </p:pic>
      <p:sp>
        <p:nvSpPr>
          <p:cNvPr id="301" name="Google Shape;301;p36"/>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37"/>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307" name="Google Shape;307;p37"/>
          <p:cNvSpPr txBox="1"/>
          <p:nvPr>
            <p:ph type="title"/>
          </p:nvPr>
        </p:nvSpPr>
        <p:spPr>
          <a:xfrm>
            <a:off x="831850" y="587375"/>
            <a:ext cx="10515600" cy="5304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4400"/>
              <a:t>Concept Generation</a:t>
            </a:r>
            <a:endParaRPr sz="4400"/>
          </a:p>
        </p:txBody>
      </p:sp>
      <p:sp>
        <p:nvSpPr>
          <p:cNvPr id="308" name="Google Shape;308;p37"/>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
        <p:nvSpPr>
          <p:cNvPr id="309" name="Google Shape;309;p37"/>
          <p:cNvSpPr txBox="1"/>
          <p:nvPr>
            <p:ph idx="1" type="body"/>
          </p:nvPr>
        </p:nvSpPr>
        <p:spPr>
          <a:xfrm>
            <a:off x="831850" y="1559950"/>
            <a:ext cx="10515600" cy="40785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SzPts val="2000"/>
              <a:buChar char="●"/>
            </a:pPr>
            <a:r>
              <a:rPr lang="en-US"/>
              <a:t>Conventional cooling systems were studied, such as simply using fans or using a liquid cooled system. The latter requires the use of a working fluid, pump and condenser. </a:t>
            </a:r>
            <a:endParaRPr/>
          </a:p>
          <a:p>
            <a:pPr indent="0" lvl="0" marL="457200" rtl="0" algn="l">
              <a:spcBef>
                <a:spcPts val="1000"/>
              </a:spcBef>
              <a:spcAft>
                <a:spcPts val="0"/>
              </a:spcAft>
              <a:buNone/>
            </a:pPr>
            <a:r>
              <a:t/>
            </a:r>
            <a:endParaRPr/>
          </a:p>
          <a:p>
            <a:pPr indent="-355600" lvl="0" marL="457200" rtl="0" algn="l">
              <a:spcBef>
                <a:spcPts val="1000"/>
              </a:spcBef>
              <a:spcAft>
                <a:spcPts val="0"/>
              </a:spcAft>
              <a:buSzPts val="2000"/>
              <a:buChar char="●"/>
            </a:pPr>
            <a:r>
              <a:rPr lang="en-US"/>
              <a:t>Fringe systems were studied as well, like filling the computer case with a non-corrosive fluid to continuously absorb heat.</a:t>
            </a:r>
            <a:endParaRPr/>
          </a:p>
          <a:p>
            <a:pPr indent="0" lvl="0" marL="457200" rtl="0" algn="l">
              <a:spcBef>
                <a:spcPts val="1000"/>
              </a:spcBef>
              <a:spcAft>
                <a:spcPts val="0"/>
              </a:spcAft>
              <a:buNone/>
            </a:pPr>
            <a:r>
              <a:t/>
            </a:r>
            <a:endParaRPr/>
          </a:p>
          <a:p>
            <a:pPr indent="-355600" lvl="0" marL="457200" rtl="0" algn="l">
              <a:spcBef>
                <a:spcPts val="1000"/>
              </a:spcBef>
              <a:spcAft>
                <a:spcPts val="0"/>
              </a:spcAft>
              <a:buSzPts val="2000"/>
              <a:buChar char="●"/>
            </a:pPr>
            <a:r>
              <a:rPr lang="en-US"/>
              <a:t>Team 527 strongly relied on rapid brainstorming. No idea brought forth in a brainstorming session was initially refused. </a:t>
            </a:r>
            <a:endParaRPr/>
          </a:p>
          <a:p>
            <a:pPr indent="0" lvl="0" marL="457200" rtl="0" algn="l">
              <a:spcBef>
                <a:spcPts val="1000"/>
              </a:spcBef>
              <a:spcAft>
                <a:spcPts val="0"/>
              </a:spcAft>
              <a:buNone/>
            </a:pPr>
            <a:r>
              <a:t/>
            </a:r>
            <a:endParaRPr/>
          </a:p>
          <a:p>
            <a:pPr indent="0" lvl="0" marL="457200" rtl="0" algn="l">
              <a:spcBef>
                <a:spcPts val="100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38"/>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315" name="Google Shape;315;p38"/>
          <p:cNvSpPr txBox="1"/>
          <p:nvPr>
            <p:ph idx="1" type="body"/>
          </p:nvPr>
        </p:nvSpPr>
        <p:spPr>
          <a:xfrm>
            <a:off x="831850" y="1117775"/>
            <a:ext cx="5264100" cy="4078500"/>
          </a:xfrm>
          <a:prstGeom prst="rect">
            <a:avLst/>
          </a:prstGeom>
        </p:spPr>
        <p:txBody>
          <a:bodyPr anchorCtr="0" anchor="t" bIns="45700" lIns="91425" spcFirstLastPara="1" rIns="91425" wrap="square" tIns="45700">
            <a:noAutofit/>
          </a:bodyPr>
          <a:lstStyle/>
          <a:p>
            <a:pPr indent="0" lvl="0" marL="457200" rtl="0" algn="l">
              <a:spcBef>
                <a:spcPts val="1000"/>
              </a:spcBef>
              <a:spcAft>
                <a:spcPts val="0"/>
              </a:spcAft>
              <a:buNone/>
            </a:pPr>
            <a:r>
              <a:t/>
            </a:r>
            <a:endParaRPr/>
          </a:p>
          <a:p>
            <a:pPr indent="0" lvl="0" marL="457200" rtl="0" algn="l">
              <a:spcBef>
                <a:spcPts val="1000"/>
              </a:spcBef>
              <a:spcAft>
                <a:spcPts val="0"/>
              </a:spcAft>
              <a:buNone/>
            </a:pPr>
            <a:r>
              <a:rPr lang="en-US" sz="3600">
                <a:latin typeface="Comfortaa"/>
                <a:ea typeface="Comfortaa"/>
                <a:cs typeface="Comfortaa"/>
                <a:sym typeface="Comfortaa"/>
              </a:rPr>
              <a:t>“I’ll be honest, we’re throwing science at the wall here to see what sticks. No idea what will happen.”</a:t>
            </a:r>
            <a:endParaRPr>
              <a:latin typeface="Arial"/>
              <a:ea typeface="Arial"/>
              <a:cs typeface="Arial"/>
              <a:sym typeface="Arial"/>
            </a:endParaRPr>
          </a:p>
          <a:p>
            <a:pPr indent="0" lvl="0" marL="0" rtl="0" algn="l">
              <a:spcBef>
                <a:spcPts val="1000"/>
              </a:spcBef>
              <a:spcAft>
                <a:spcPts val="0"/>
              </a:spcAft>
              <a:buNone/>
            </a:pPr>
            <a:r>
              <a:rPr lang="en-US">
                <a:latin typeface="Arial"/>
                <a:ea typeface="Arial"/>
                <a:cs typeface="Arial"/>
                <a:sym typeface="Arial"/>
              </a:rPr>
              <a:t>- </a:t>
            </a:r>
            <a:r>
              <a:rPr i="1" lang="en-US">
                <a:latin typeface="Arial"/>
                <a:ea typeface="Arial"/>
                <a:cs typeface="Arial"/>
                <a:sym typeface="Arial"/>
              </a:rPr>
              <a:t>Cave Johnson, CEO, Aperture Science Laboratories</a:t>
            </a:r>
            <a:endParaRPr i="1">
              <a:latin typeface="Arial"/>
              <a:ea typeface="Arial"/>
              <a:cs typeface="Arial"/>
              <a:sym typeface="Arial"/>
            </a:endParaRPr>
          </a:p>
        </p:txBody>
      </p:sp>
      <p:pic>
        <p:nvPicPr>
          <p:cNvPr id="316" name="Google Shape;316;p38"/>
          <p:cNvPicPr preferRelativeResize="0"/>
          <p:nvPr/>
        </p:nvPicPr>
        <p:blipFill>
          <a:blip r:embed="rId3">
            <a:alphaModFix/>
          </a:blip>
          <a:stretch>
            <a:fillRect/>
          </a:stretch>
        </p:blipFill>
        <p:spPr>
          <a:xfrm>
            <a:off x="7467600" y="1118825"/>
            <a:ext cx="3035750" cy="4620350"/>
          </a:xfrm>
          <a:prstGeom prst="rect">
            <a:avLst/>
          </a:prstGeom>
          <a:noFill/>
          <a:ln>
            <a:noFill/>
          </a:ln>
        </p:spPr>
      </p:pic>
      <p:sp>
        <p:nvSpPr>
          <p:cNvPr id="317" name="Google Shape;317;p38"/>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
        <p:nvSpPr>
          <p:cNvPr id="318" name="Google Shape;318;p38"/>
          <p:cNvSpPr txBox="1"/>
          <p:nvPr>
            <p:ph idx="2" type="body"/>
          </p:nvPr>
        </p:nvSpPr>
        <p:spPr>
          <a:xfrm>
            <a:off x="7467600" y="5813611"/>
            <a:ext cx="3200400" cy="228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a:t>Figure 3, Portrait of Cave Johnson [1]</a:t>
            </a:r>
            <a:endParaRPr/>
          </a:p>
          <a:p>
            <a:pPr indent="0" lvl="0" marL="0" marR="0" rtl="0" algn="ctr">
              <a:lnSpc>
                <a:spcPct val="90000"/>
              </a:lnSpc>
              <a:spcBef>
                <a:spcPts val="0"/>
              </a:spcBef>
              <a:spcAft>
                <a:spcPts val="0"/>
              </a:spcAft>
              <a:buClr>
                <a:schemeClr val="dk1"/>
              </a:buClr>
              <a:buSzPts val="1400"/>
              <a:buFont typeface="Arial"/>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39"/>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24" name="Google Shape;324;p39"/>
          <p:cNvSpPr txBox="1"/>
          <p:nvPr>
            <p:ph type="title"/>
          </p:nvPr>
        </p:nvSpPr>
        <p:spPr>
          <a:xfrm>
            <a:off x="831850" y="587375"/>
            <a:ext cx="10515600" cy="5304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2400"/>
              <a:t>Liquid Cooling With Piping and Radiator Inside Case Walls</a:t>
            </a:r>
            <a:endParaRPr sz="2400"/>
          </a:p>
        </p:txBody>
      </p:sp>
      <p:sp>
        <p:nvSpPr>
          <p:cNvPr id="325" name="Google Shape;325;p39"/>
          <p:cNvSpPr txBox="1"/>
          <p:nvPr>
            <p:ph idx="1" type="body"/>
          </p:nvPr>
        </p:nvSpPr>
        <p:spPr>
          <a:xfrm>
            <a:off x="831850" y="1559950"/>
            <a:ext cx="10515600" cy="4078500"/>
          </a:xfrm>
          <a:prstGeom prst="rect">
            <a:avLst/>
          </a:prstGeom>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Font typeface="Arial"/>
              <a:buChar char="➢"/>
            </a:pPr>
            <a:r>
              <a:rPr lang="en-US" sz="2400">
                <a:latin typeface="Arial"/>
                <a:ea typeface="Arial"/>
                <a:cs typeface="Arial"/>
                <a:sym typeface="Arial"/>
              </a:rPr>
              <a:t>Design the case to contain channeling for liquid coolant and length-adjustable tubing inside the case walls. The radiator for the cooling loop would be built into the side panel of the case, acting both as a radiator and case wall. This would open up numerous options for the design of the radiator. </a:t>
            </a:r>
            <a:endParaRPr sz="24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spcBef>
                <a:spcPts val="1000"/>
              </a:spcBef>
              <a:spcAft>
                <a:spcPts val="0"/>
              </a:spcAft>
              <a:buNone/>
            </a:pPr>
            <a:r>
              <a:t/>
            </a:r>
            <a:endParaRPr/>
          </a:p>
        </p:txBody>
      </p:sp>
      <p:sp>
        <p:nvSpPr>
          <p:cNvPr id="326" name="Google Shape;326;p39"/>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40"/>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32" name="Google Shape;332;p40"/>
          <p:cNvSpPr txBox="1"/>
          <p:nvPr>
            <p:ph type="title"/>
          </p:nvPr>
        </p:nvSpPr>
        <p:spPr>
          <a:xfrm>
            <a:off x="831850" y="587375"/>
            <a:ext cx="10515600" cy="5304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2400"/>
              <a:t>Liquid Cooling With Piping and Radiator Inside Case Walls</a:t>
            </a:r>
            <a:endParaRPr sz="2400"/>
          </a:p>
        </p:txBody>
      </p:sp>
      <p:sp>
        <p:nvSpPr>
          <p:cNvPr id="333" name="Google Shape;333;p40"/>
          <p:cNvSpPr txBox="1"/>
          <p:nvPr>
            <p:ph idx="1" type="body"/>
          </p:nvPr>
        </p:nvSpPr>
        <p:spPr>
          <a:xfrm>
            <a:off x="831850" y="1559950"/>
            <a:ext cx="10515600" cy="40785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spcBef>
                <a:spcPts val="1000"/>
              </a:spcBef>
              <a:spcAft>
                <a:spcPts val="0"/>
              </a:spcAft>
              <a:buNone/>
            </a:pPr>
            <a:r>
              <a:t/>
            </a:r>
            <a:endParaRPr/>
          </a:p>
        </p:txBody>
      </p:sp>
      <p:pic>
        <p:nvPicPr>
          <p:cNvPr id="334" name="Google Shape;334;p40"/>
          <p:cNvPicPr preferRelativeResize="0"/>
          <p:nvPr/>
        </p:nvPicPr>
        <p:blipFill rotWithShape="1">
          <a:blip r:embed="rId3">
            <a:alphaModFix/>
          </a:blip>
          <a:srcRect b="0" l="0" r="0" t="3938"/>
          <a:stretch/>
        </p:blipFill>
        <p:spPr>
          <a:xfrm>
            <a:off x="1824025" y="1264500"/>
            <a:ext cx="8543952" cy="4514099"/>
          </a:xfrm>
          <a:prstGeom prst="rect">
            <a:avLst/>
          </a:prstGeom>
          <a:noFill/>
          <a:ln>
            <a:noFill/>
          </a:ln>
        </p:spPr>
      </p:pic>
      <p:sp>
        <p:nvSpPr>
          <p:cNvPr id="335" name="Google Shape;335;p40"/>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
        <p:nvSpPr>
          <p:cNvPr id="336" name="Google Shape;336;p40"/>
          <p:cNvSpPr txBox="1"/>
          <p:nvPr>
            <p:ph idx="2" type="body"/>
          </p:nvPr>
        </p:nvSpPr>
        <p:spPr>
          <a:xfrm>
            <a:off x="3864750" y="5991650"/>
            <a:ext cx="4462500" cy="228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Figure 4, Liquid Cooling With Radiator Case Wall</a:t>
            </a:r>
            <a:endParaRPr/>
          </a:p>
          <a:p>
            <a:pPr indent="0" lvl="0" marL="0" marR="0" rtl="0" algn="r">
              <a:lnSpc>
                <a:spcPct val="90000"/>
              </a:lnSpc>
              <a:spcBef>
                <a:spcPts val="0"/>
              </a:spcBef>
              <a:spcAft>
                <a:spcPts val="0"/>
              </a:spcAft>
              <a:buClr>
                <a:schemeClr val="dk1"/>
              </a:buClr>
              <a:buSzPts val="1400"/>
              <a:buFont typeface="Arial"/>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41"/>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42" name="Google Shape;342;p41"/>
          <p:cNvSpPr txBox="1"/>
          <p:nvPr>
            <p:ph type="title"/>
          </p:nvPr>
        </p:nvSpPr>
        <p:spPr>
          <a:xfrm>
            <a:off x="831850" y="587375"/>
            <a:ext cx="10515600" cy="5304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2400"/>
              <a:t>Liquid Cooling With Piping and Radiator Inside Case Walls</a:t>
            </a:r>
            <a:endParaRPr sz="2400"/>
          </a:p>
        </p:txBody>
      </p:sp>
      <p:sp>
        <p:nvSpPr>
          <p:cNvPr id="343" name="Google Shape;343;p41"/>
          <p:cNvSpPr txBox="1"/>
          <p:nvPr>
            <p:ph idx="1" type="body"/>
          </p:nvPr>
        </p:nvSpPr>
        <p:spPr>
          <a:xfrm>
            <a:off x="831850" y="1559950"/>
            <a:ext cx="10515600" cy="40785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spcBef>
                <a:spcPts val="1000"/>
              </a:spcBef>
              <a:spcAft>
                <a:spcPts val="0"/>
              </a:spcAft>
              <a:buNone/>
            </a:pPr>
            <a:r>
              <a:t/>
            </a:r>
            <a:endParaRPr/>
          </a:p>
        </p:txBody>
      </p:sp>
      <p:pic>
        <p:nvPicPr>
          <p:cNvPr id="344" name="Google Shape;344;p41"/>
          <p:cNvPicPr preferRelativeResize="0"/>
          <p:nvPr/>
        </p:nvPicPr>
        <p:blipFill>
          <a:blip r:embed="rId3">
            <a:alphaModFix/>
          </a:blip>
          <a:stretch>
            <a:fillRect/>
          </a:stretch>
        </p:blipFill>
        <p:spPr>
          <a:xfrm>
            <a:off x="2177187" y="1052025"/>
            <a:ext cx="7837626" cy="4753949"/>
          </a:xfrm>
          <a:prstGeom prst="rect">
            <a:avLst/>
          </a:prstGeom>
          <a:noFill/>
          <a:ln>
            <a:noFill/>
          </a:ln>
        </p:spPr>
      </p:pic>
      <p:sp>
        <p:nvSpPr>
          <p:cNvPr id="345" name="Google Shape;345;p41"/>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
        <p:nvSpPr>
          <p:cNvPr id="346" name="Google Shape;346;p41"/>
          <p:cNvSpPr txBox="1"/>
          <p:nvPr>
            <p:ph idx="2" type="body"/>
          </p:nvPr>
        </p:nvSpPr>
        <p:spPr>
          <a:xfrm>
            <a:off x="3874450" y="6005338"/>
            <a:ext cx="4430400" cy="228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a:t>Figure 5, Liquid Cooling with Internal Piping Sketch</a:t>
            </a:r>
            <a:endParaRPr/>
          </a:p>
          <a:p>
            <a:pPr indent="0" lvl="0" marL="0" marR="0" rtl="0" algn="r">
              <a:lnSpc>
                <a:spcPct val="90000"/>
              </a:lnSpc>
              <a:spcBef>
                <a:spcPts val="0"/>
              </a:spcBef>
              <a:spcAft>
                <a:spcPts val="0"/>
              </a:spcAft>
              <a:buClr>
                <a:schemeClr val="dk1"/>
              </a:buClr>
              <a:buSzPts val="1400"/>
              <a:buFont typeface="Arial"/>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42"/>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52" name="Google Shape;352;p42"/>
          <p:cNvSpPr txBox="1"/>
          <p:nvPr>
            <p:ph type="title"/>
          </p:nvPr>
        </p:nvSpPr>
        <p:spPr>
          <a:xfrm>
            <a:off x="831850" y="587375"/>
            <a:ext cx="10515600" cy="5304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2400"/>
              <a:t>Liquid Cooling with Adaptable Gel Pouch</a:t>
            </a:r>
            <a:endParaRPr sz="2400"/>
          </a:p>
        </p:txBody>
      </p:sp>
      <p:sp>
        <p:nvSpPr>
          <p:cNvPr id="353" name="Google Shape;353;p42"/>
          <p:cNvSpPr txBox="1"/>
          <p:nvPr>
            <p:ph idx="1" type="body"/>
          </p:nvPr>
        </p:nvSpPr>
        <p:spPr>
          <a:xfrm>
            <a:off x="831850" y="1559950"/>
            <a:ext cx="5264100" cy="4078500"/>
          </a:xfrm>
          <a:prstGeom prst="rect">
            <a:avLst/>
          </a:prstGeom>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SzPts val="2200"/>
              <a:buChar char="●"/>
            </a:pPr>
            <a:r>
              <a:rPr lang="en-US" sz="2200">
                <a:latin typeface="Arial"/>
                <a:ea typeface="Arial"/>
                <a:cs typeface="Arial"/>
                <a:sym typeface="Arial"/>
              </a:rPr>
              <a:t>The purpose of the gel pouch is to increase the amount of surface area contact between the CPU/GPU and a cooling fluid. This is a unique way to approach that while minimizing space. </a:t>
            </a:r>
            <a:endParaRPr sz="2200">
              <a:latin typeface="Arial"/>
              <a:ea typeface="Arial"/>
              <a:cs typeface="Arial"/>
              <a:sym typeface="Arial"/>
            </a:endParaRPr>
          </a:p>
          <a:p>
            <a:pPr indent="-368300" lvl="0" marL="457200" rtl="0" algn="l">
              <a:lnSpc>
                <a:spcPct val="115000"/>
              </a:lnSpc>
              <a:spcBef>
                <a:spcPts val="0"/>
              </a:spcBef>
              <a:spcAft>
                <a:spcPts val="0"/>
              </a:spcAft>
              <a:buSzPts val="2200"/>
              <a:buChar char="●"/>
            </a:pPr>
            <a:r>
              <a:rPr lang="en-US" sz="2200">
                <a:latin typeface="Arial"/>
                <a:ea typeface="Arial"/>
                <a:cs typeface="Arial"/>
                <a:sym typeface="Arial"/>
              </a:rPr>
              <a:t>The gel pouch surrounds the component and is inflated with the working fluid. As the pouch inflates, it conforms to the shape of the component.</a:t>
            </a:r>
            <a:endParaRPr sz="2200">
              <a:latin typeface="Arial"/>
              <a:ea typeface="Arial"/>
              <a:cs typeface="Arial"/>
              <a:sym typeface="Arial"/>
            </a:endParaRPr>
          </a:p>
          <a:p>
            <a:pPr indent="0" lvl="0" marL="457200" rtl="0" algn="l">
              <a:lnSpc>
                <a:spcPct val="115000"/>
              </a:lnSpc>
              <a:spcBef>
                <a:spcPts val="0"/>
              </a:spcBef>
              <a:spcAft>
                <a:spcPts val="0"/>
              </a:spcAft>
              <a:buNone/>
            </a:pPr>
            <a:r>
              <a:t/>
            </a:r>
            <a:endParaRPr sz="2200">
              <a:latin typeface="Arial"/>
              <a:ea typeface="Arial"/>
              <a:cs typeface="Arial"/>
              <a:sym typeface="Arial"/>
            </a:endParaRPr>
          </a:p>
          <a:p>
            <a:pPr indent="0" lvl="0" marL="0" rtl="0" algn="l">
              <a:lnSpc>
                <a:spcPct val="115000"/>
              </a:lnSpc>
              <a:spcBef>
                <a:spcPts val="0"/>
              </a:spcBef>
              <a:spcAft>
                <a:spcPts val="0"/>
              </a:spcAft>
              <a:buNone/>
            </a:pPr>
            <a:r>
              <a:t/>
            </a:r>
            <a:endParaRPr sz="2200">
              <a:latin typeface="Arial"/>
              <a:ea typeface="Arial"/>
              <a:cs typeface="Arial"/>
              <a:sym typeface="Arial"/>
            </a:endParaRPr>
          </a:p>
          <a:p>
            <a:pPr indent="0" lvl="0" marL="0" rtl="0" algn="l">
              <a:spcBef>
                <a:spcPts val="1000"/>
              </a:spcBef>
              <a:spcAft>
                <a:spcPts val="0"/>
              </a:spcAft>
              <a:buNone/>
            </a:pPr>
            <a:r>
              <a:t/>
            </a:r>
            <a:endParaRPr sz="2200">
              <a:latin typeface="Arial"/>
              <a:ea typeface="Arial"/>
              <a:cs typeface="Arial"/>
              <a:sym typeface="Arial"/>
            </a:endParaRPr>
          </a:p>
        </p:txBody>
      </p:sp>
      <p:pic>
        <p:nvPicPr>
          <p:cNvPr id="354" name="Google Shape;354;p42"/>
          <p:cNvPicPr preferRelativeResize="0"/>
          <p:nvPr/>
        </p:nvPicPr>
        <p:blipFill>
          <a:blip r:embed="rId3">
            <a:alphaModFix/>
          </a:blip>
          <a:stretch>
            <a:fillRect/>
          </a:stretch>
        </p:blipFill>
        <p:spPr>
          <a:xfrm>
            <a:off x="7087925" y="1289213"/>
            <a:ext cx="4349225" cy="4349225"/>
          </a:xfrm>
          <a:prstGeom prst="rect">
            <a:avLst/>
          </a:prstGeom>
          <a:noFill/>
          <a:ln>
            <a:noFill/>
          </a:ln>
        </p:spPr>
      </p:pic>
      <p:sp>
        <p:nvSpPr>
          <p:cNvPr id="355" name="Google Shape;355;p42"/>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
        <p:nvSpPr>
          <p:cNvPr id="356" name="Google Shape;356;p42"/>
          <p:cNvSpPr txBox="1"/>
          <p:nvPr>
            <p:ph idx="2" type="body"/>
          </p:nvPr>
        </p:nvSpPr>
        <p:spPr>
          <a:xfrm>
            <a:off x="7662338" y="5409861"/>
            <a:ext cx="3200400" cy="228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a:t>Figure 6, Gel Pouch Mock Up</a:t>
            </a:r>
            <a:endParaRPr/>
          </a:p>
          <a:p>
            <a:pPr indent="0" lvl="0" marL="0" marR="0" rtl="0" algn="r">
              <a:lnSpc>
                <a:spcPct val="90000"/>
              </a:lnSpc>
              <a:spcBef>
                <a:spcPts val="0"/>
              </a:spcBef>
              <a:spcAft>
                <a:spcPts val="0"/>
              </a:spcAft>
              <a:buClr>
                <a:schemeClr val="dk1"/>
              </a:buClr>
              <a:buSzPts val="1400"/>
              <a:buFont typeface="Arial"/>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3"/>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62" name="Google Shape;362;p43"/>
          <p:cNvSpPr txBox="1"/>
          <p:nvPr>
            <p:ph type="title"/>
          </p:nvPr>
        </p:nvSpPr>
        <p:spPr>
          <a:xfrm>
            <a:off x="831850" y="587375"/>
            <a:ext cx="10515600" cy="5304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2400"/>
              <a:t>Central Cooling Block Shared by GPU and CPU</a:t>
            </a:r>
            <a:endParaRPr sz="2400"/>
          </a:p>
        </p:txBody>
      </p:sp>
      <p:sp>
        <p:nvSpPr>
          <p:cNvPr id="363" name="Google Shape;363;p43"/>
          <p:cNvSpPr txBox="1"/>
          <p:nvPr>
            <p:ph idx="1" type="body"/>
          </p:nvPr>
        </p:nvSpPr>
        <p:spPr>
          <a:xfrm>
            <a:off x="831850" y="1559950"/>
            <a:ext cx="5264100" cy="4078500"/>
          </a:xfrm>
          <a:prstGeom prst="rect">
            <a:avLst/>
          </a:prstGeom>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sz="2200">
              <a:latin typeface="Arial"/>
              <a:ea typeface="Arial"/>
              <a:cs typeface="Arial"/>
              <a:sym typeface="Arial"/>
            </a:endParaRPr>
          </a:p>
          <a:p>
            <a:pPr indent="0" lvl="0" marL="0" rtl="0" algn="l">
              <a:lnSpc>
                <a:spcPct val="115000"/>
              </a:lnSpc>
              <a:spcBef>
                <a:spcPts val="0"/>
              </a:spcBef>
              <a:spcAft>
                <a:spcPts val="0"/>
              </a:spcAft>
              <a:buNone/>
            </a:pPr>
            <a:r>
              <a:t/>
            </a:r>
            <a:endParaRPr sz="2200">
              <a:latin typeface="Arial"/>
              <a:ea typeface="Arial"/>
              <a:cs typeface="Arial"/>
              <a:sym typeface="Arial"/>
            </a:endParaRPr>
          </a:p>
          <a:p>
            <a:pPr indent="0" lvl="0" marL="0" rtl="0" algn="l">
              <a:spcBef>
                <a:spcPts val="1000"/>
              </a:spcBef>
              <a:spcAft>
                <a:spcPts val="0"/>
              </a:spcAft>
              <a:buNone/>
            </a:pPr>
            <a:r>
              <a:t/>
            </a:r>
            <a:endParaRPr sz="2200">
              <a:latin typeface="Arial"/>
              <a:ea typeface="Arial"/>
              <a:cs typeface="Arial"/>
              <a:sym typeface="Arial"/>
            </a:endParaRPr>
          </a:p>
        </p:txBody>
      </p:sp>
      <p:pic>
        <p:nvPicPr>
          <p:cNvPr id="364" name="Google Shape;364;p43"/>
          <p:cNvPicPr preferRelativeResize="0"/>
          <p:nvPr/>
        </p:nvPicPr>
        <p:blipFill>
          <a:blip r:embed="rId3">
            <a:alphaModFix/>
          </a:blip>
          <a:stretch>
            <a:fillRect/>
          </a:stretch>
        </p:blipFill>
        <p:spPr>
          <a:xfrm>
            <a:off x="1037430" y="2286002"/>
            <a:ext cx="10163345" cy="4078500"/>
          </a:xfrm>
          <a:prstGeom prst="rect">
            <a:avLst/>
          </a:prstGeom>
          <a:noFill/>
          <a:ln>
            <a:noFill/>
          </a:ln>
        </p:spPr>
      </p:pic>
      <p:sp>
        <p:nvSpPr>
          <p:cNvPr id="365" name="Google Shape;365;p43"/>
          <p:cNvSpPr txBox="1"/>
          <p:nvPr/>
        </p:nvSpPr>
        <p:spPr>
          <a:xfrm>
            <a:off x="1066800" y="1625600"/>
            <a:ext cx="10104600" cy="11685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chemeClr val="dk1"/>
              </a:buClr>
              <a:buSzPts val="2200"/>
              <a:buChar char="●"/>
            </a:pPr>
            <a:r>
              <a:rPr lang="en-US" sz="2200">
                <a:solidFill>
                  <a:schemeClr val="dk1"/>
                </a:solidFill>
              </a:rPr>
              <a:t>One central cooling block is fitted to both the CPU and GPU. The internal geometry of the block would be designed to sufficiently cool both components. Forced convection would aide in the heat transfer process. This would be provided through one channel that runs from one end of the case completely through the other end. </a:t>
            </a:r>
            <a:endParaRPr sz="2200"/>
          </a:p>
        </p:txBody>
      </p:sp>
      <p:sp>
        <p:nvSpPr>
          <p:cNvPr id="366" name="Google Shape;366;p43"/>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
        <p:nvSpPr>
          <p:cNvPr id="367" name="Google Shape;367;p43"/>
          <p:cNvSpPr txBox="1"/>
          <p:nvPr>
            <p:ph idx="2" type="body"/>
          </p:nvPr>
        </p:nvSpPr>
        <p:spPr>
          <a:xfrm>
            <a:off x="3989100" y="6080625"/>
            <a:ext cx="4260000" cy="228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a:t>Figure 7, Central Cooling Block Sketch</a:t>
            </a:r>
            <a:endParaRPr/>
          </a:p>
          <a:p>
            <a:pPr indent="0" lvl="0" marL="0" marR="0" rtl="0" algn="r">
              <a:lnSpc>
                <a:spcPct val="90000"/>
              </a:lnSpc>
              <a:spcBef>
                <a:spcPts val="0"/>
              </a:spcBef>
              <a:spcAft>
                <a:spcPts val="0"/>
              </a:spcAft>
              <a:buClr>
                <a:schemeClr val="dk1"/>
              </a:buClr>
              <a:buSzPts val="14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Helvetica Neue"/>
              <a:buNone/>
            </a:pPr>
            <a:r>
              <a:rPr b="1" i="0" lang="en-US" sz="4400" u="none" cap="none" strike="noStrike">
                <a:solidFill>
                  <a:schemeClr val="dk1"/>
                </a:solidFill>
                <a:latin typeface="Helvetica Neue"/>
                <a:ea typeface="Helvetica Neue"/>
                <a:cs typeface="Helvetica Neue"/>
                <a:sym typeface="Helvetica Neue"/>
              </a:rPr>
              <a:t>Team Introductions</a:t>
            </a:r>
            <a:endParaRPr/>
          </a:p>
        </p:txBody>
      </p:sp>
      <p:sp>
        <p:nvSpPr>
          <p:cNvPr id="171" name="Google Shape;171;p2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sp>
        <p:nvSpPr>
          <p:cNvPr id="172" name="Google Shape;172;p26"/>
          <p:cNvSpPr txBox="1"/>
          <p:nvPr/>
        </p:nvSpPr>
        <p:spPr>
          <a:xfrm>
            <a:off x="914400" y="1613600"/>
            <a:ext cx="10703100" cy="446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800"/>
          </a:p>
          <a:p>
            <a:pPr indent="0" lvl="0" marL="0" rtl="0" algn="l">
              <a:lnSpc>
                <a:spcPct val="115000"/>
              </a:lnSpc>
              <a:spcBef>
                <a:spcPts val="1600"/>
              </a:spcBef>
              <a:spcAft>
                <a:spcPts val="0"/>
              </a:spcAft>
              <a:buClr>
                <a:schemeClr val="dk1"/>
              </a:buClr>
              <a:buSzPts val="1100"/>
              <a:buFont typeface="Arial"/>
              <a:buNone/>
            </a:pPr>
            <a:r>
              <a:t/>
            </a:r>
            <a:endParaRPr sz="1800"/>
          </a:p>
          <a:p>
            <a:pPr indent="0" lvl="0" marL="0" rtl="0" algn="l">
              <a:lnSpc>
                <a:spcPct val="115000"/>
              </a:lnSpc>
              <a:spcBef>
                <a:spcPts val="1600"/>
              </a:spcBef>
              <a:spcAft>
                <a:spcPts val="1600"/>
              </a:spcAft>
              <a:buClr>
                <a:schemeClr val="dk1"/>
              </a:buClr>
              <a:buSzPts val="1100"/>
              <a:buFont typeface="Arial"/>
              <a:buNone/>
            </a:pPr>
            <a:r>
              <a:t/>
            </a:r>
            <a:endParaRPr/>
          </a:p>
        </p:txBody>
      </p:sp>
      <p:sp>
        <p:nvSpPr>
          <p:cNvPr id="173" name="Google Shape;173;p26"/>
          <p:cNvSpPr txBox="1"/>
          <p:nvPr/>
        </p:nvSpPr>
        <p:spPr>
          <a:xfrm>
            <a:off x="8436775" y="4306800"/>
            <a:ext cx="3660900" cy="48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chemeClr val="dk1"/>
                </a:solidFill>
              </a:rPr>
              <a:t>William Pineda </a:t>
            </a:r>
            <a:endParaRPr b="1" sz="1800">
              <a:solidFill>
                <a:schemeClr val="dk1"/>
              </a:solidFill>
            </a:endParaRPr>
          </a:p>
          <a:p>
            <a:pPr indent="0" lvl="0" marL="0" rtl="0" algn="ctr">
              <a:lnSpc>
                <a:spcPct val="115000"/>
              </a:lnSpc>
              <a:spcBef>
                <a:spcPts val="1600"/>
              </a:spcBef>
              <a:spcAft>
                <a:spcPts val="1600"/>
              </a:spcAft>
              <a:buClr>
                <a:schemeClr val="dk1"/>
              </a:buClr>
              <a:buSzPts val="1100"/>
              <a:buFont typeface="Arial"/>
              <a:buNone/>
            </a:pPr>
            <a:r>
              <a:rPr lang="en-US" sz="1800">
                <a:solidFill>
                  <a:schemeClr val="dk1"/>
                </a:solidFill>
              </a:rPr>
              <a:t>Design Engineer</a:t>
            </a:r>
            <a:endParaRPr/>
          </a:p>
        </p:txBody>
      </p:sp>
      <p:sp>
        <p:nvSpPr>
          <p:cNvPr id="174" name="Google Shape;174;p26"/>
          <p:cNvSpPr txBox="1"/>
          <p:nvPr/>
        </p:nvSpPr>
        <p:spPr>
          <a:xfrm>
            <a:off x="6143675" y="4306800"/>
            <a:ext cx="2699400" cy="48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chemeClr val="dk1"/>
                </a:solidFill>
              </a:rPr>
              <a:t>Fabrizio Alvarado</a:t>
            </a:r>
            <a:endParaRPr b="1" sz="1800">
              <a:solidFill>
                <a:schemeClr val="dk1"/>
              </a:solidFill>
            </a:endParaRPr>
          </a:p>
          <a:p>
            <a:pPr indent="0" lvl="0" marL="0" rtl="0" algn="ctr">
              <a:lnSpc>
                <a:spcPct val="115000"/>
              </a:lnSpc>
              <a:spcBef>
                <a:spcPts val="1600"/>
              </a:spcBef>
              <a:spcAft>
                <a:spcPts val="0"/>
              </a:spcAft>
              <a:buNone/>
            </a:pPr>
            <a:r>
              <a:rPr lang="en-US" sz="1800">
                <a:solidFill>
                  <a:schemeClr val="dk1"/>
                </a:solidFill>
              </a:rPr>
              <a:t>Entrepreneurial Advisor</a:t>
            </a:r>
            <a:endParaRPr>
              <a:solidFill>
                <a:schemeClr val="dk1"/>
              </a:solidFill>
            </a:endParaRPr>
          </a:p>
          <a:p>
            <a:pPr indent="0" lvl="0" marL="0" rtl="0" algn="ctr">
              <a:lnSpc>
                <a:spcPct val="115000"/>
              </a:lnSpc>
              <a:spcBef>
                <a:spcPts val="1600"/>
              </a:spcBef>
              <a:spcAft>
                <a:spcPts val="1600"/>
              </a:spcAft>
              <a:buNone/>
            </a:pPr>
            <a:r>
              <a:t/>
            </a:r>
            <a:endParaRPr sz="1800">
              <a:solidFill>
                <a:schemeClr val="dk1"/>
              </a:solidFill>
            </a:endParaRPr>
          </a:p>
        </p:txBody>
      </p:sp>
      <p:sp>
        <p:nvSpPr>
          <p:cNvPr id="175" name="Google Shape;175;p26"/>
          <p:cNvSpPr txBox="1"/>
          <p:nvPr/>
        </p:nvSpPr>
        <p:spPr>
          <a:xfrm>
            <a:off x="3106100" y="4306800"/>
            <a:ext cx="2902200" cy="48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chemeClr val="dk1"/>
                </a:solidFill>
              </a:rPr>
              <a:t>Patrick </a:t>
            </a:r>
            <a:r>
              <a:rPr b="1" lang="en-US" sz="1800">
                <a:solidFill>
                  <a:schemeClr val="dk1"/>
                </a:solidFill>
              </a:rPr>
              <a:t>Huffman</a:t>
            </a:r>
            <a:endParaRPr b="1" sz="1800">
              <a:solidFill>
                <a:schemeClr val="dk1"/>
              </a:solidFill>
            </a:endParaRPr>
          </a:p>
          <a:p>
            <a:pPr indent="0" lvl="0" marL="0" rtl="0" algn="l">
              <a:lnSpc>
                <a:spcPct val="115000"/>
              </a:lnSpc>
              <a:spcBef>
                <a:spcPts val="1600"/>
              </a:spcBef>
              <a:spcAft>
                <a:spcPts val="0"/>
              </a:spcAft>
              <a:buNone/>
            </a:pPr>
            <a:r>
              <a:rPr lang="en-US" sz="1800">
                <a:solidFill>
                  <a:schemeClr val="dk1"/>
                </a:solidFill>
              </a:rPr>
              <a:t>Thermal Design Engineer</a:t>
            </a:r>
            <a:endParaRPr>
              <a:solidFill>
                <a:schemeClr val="dk1"/>
              </a:solidFill>
            </a:endParaRPr>
          </a:p>
          <a:p>
            <a:pPr indent="0" lvl="0" marL="0" rtl="0" algn="ctr">
              <a:lnSpc>
                <a:spcPct val="115000"/>
              </a:lnSpc>
              <a:spcBef>
                <a:spcPts val="1600"/>
              </a:spcBef>
              <a:spcAft>
                <a:spcPts val="1600"/>
              </a:spcAft>
              <a:buNone/>
            </a:pPr>
            <a:r>
              <a:t/>
            </a:r>
            <a:endParaRPr sz="1800">
              <a:solidFill>
                <a:schemeClr val="dk1"/>
              </a:solidFill>
            </a:endParaRPr>
          </a:p>
        </p:txBody>
      </p:sp>
      <p:sp>
        <p:nvSpPr>
          <p:cNvPr id="176" name="Google Shape;176;p26"/>
          <p:cNvSpPr txBox="1"/>
          <p:nvPr/>
        </p:nvSpPr>
        <p:spPr>
          <a:xfrm>
            <a:off x="313550" y="4306800"/>
            <a:ext cx="2699400" cy="48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chemeClr val="dk1"/>
                </a:solidFill>
              </a:rPr>
              <a:t>Paul Hromadka</a:t>
            </a:r>
            <a:endParaRPr b="1" sz="1800">
              <a:solidFill>
                <a:schemeClr val="dk1"/>
              </a:solidFill>
            </a:endParaRPr>
          </a:p>
          <a:p>
            <a:pPr indent="0" lvl="0" marL="0" rtl="0" algn="ctr">
              <a:lnSpc>
                <a:spcPct val="115000"/>
              </a:lnSpc>
              <a:spcBef>
                <a:spcPts val="1600"/>
              </a:spcBef>
              <a:spcAft>
                <a:spcPts val="0"/>
              </a:spcAft>
              <a:buNone/>
            </a:pPr>
            <a:r>
              <a:rPr lang="en-US" sz="1800">
                <a:solidFill>
                  <a:schemeClr val="dk1"/>
                </a:solidFill>
              </a:rPr>
              <a:t>Team Leader</a:t>
            </a:r>
            <a:endParaRPr>
              <a:solidFill>
                <a:schemeClr val="dk1"/>
              </a:solidFill>
            </a:endParaRPr>
          </a:p>
          <a:p>
            <a:pPr indent="0" lvl="0" marL="0" rtl="0" algn="ctr">
              <a:lnSpc>
                <a:spcPct val="115000"/>
              </a:lnSpc>
              <a:spcBef>
                <a:spcPts val="1600"/>
              </a:spcBef>
              <a:spcAft>
                <a:spcPts val="1600"/>
              </a:spcAft>
              <a:buNone/>
            </a:pPr>
            <a:r>
              <a:t/>
            </a:r>
            <a:endParaRPr sz="1800">
              <a:solidFill>
                <a:schemeClr val="dk1"/>
              </a:solidFill>
            </a:endParaRPr>
          </a:p>
        </p:txBody>
      </p:sp>
      <p:pic>
        <p:nvPicPr>
          <p:cNvPr id="177" name="Google Shape;177;p26"/>
          <p:cNvPicPr preferRelativeResize="0"/>
          <p:nvPr/>
        </p:nvPicPr>
        <p:blipFill rotWithShape="1">
          <a:blip r:embed="rId3">
            <a:alphaModFix/>
          </a:blip>
          <a:srcRect b="6675" l="25150" r="20445" t="16419"/>
          <a:stretch/>
        </p:blipFill>
        <p:spPr>
          <a:xfrm>
            <a:off x="834150" y="1807000"/>
            <a:ext cx="1658200" cy="2344000"/>
          </a:xfrm>
          <a:prstGeom prst="rect">
            <a:avLst/>
          </a:prstGeom>
          <a:noFill/>
          <a:ln cap="flat" cmpd="sng" w="19050">
            <a:solidFill>
              <a:schemeClr val="dk2"/>
            </a:solidFill>
            <a:prstDash val="solid"/>
            <a:round/>
            <a:headEnd len="sm" w="sm" type="none"/>
            <a:tailEnd len="sm" w="sm" type="none"/>
          </a:ln>
        </p:spPr>
      </p:pic>
      <p:pic>
        <p:nvPicPr>
          <p:cNvPr id="178" name="Google Shape;178;p26"/>
          <p:cNvPicPr preferRelativeResize="0"/>
          <p:nvPr/>
        </p:nvPicPr>
        <p:blipFill rotWithShape="1">
          <a:blip r:embed="rId4">
            <a:alphaModFix/>
          </a:blip>
          <a:srcRect b="30643" l="28826" r="14749" t="5819"/>
          <a:stretch/>
        </p:blipFill>
        <p:spPr>
          <a:xfrm>
            <a:off x="3728100" y="1807000"/>
            <a:ext cx="1658202" cy="2343999"/>
          </a:xfrm>
          <a:prstGeom prst="rect">
            <a:avLst/>
          </a:prstGeom>
          <a:noFill/>
          <a:ln cap="flat" cmpd="sng" w="19050">
            <a:solidFill>
              <a:schemeClr val="dk2"/>
            </a:solidFill>
            <a:prstDash val="solid"/>
            <a:round/>
            <a:headEnd len="sm" w="sm" type="none"/>
            <a:tailEnd len="sm" w="sm" type="none"/>
          </a:ln>
        </p:spPr>
      </p:pic>
      <p:pic>
        <p:nvPicPr>
          <p:cNvPr id="179" name="Google Shape;179;p26"/>
          <p:cNvPicPr preferRelativeResize="0"/>
          <p:nvPr/>
        </p:nvPicPr>
        <p:blipFill rotWithShape="1">
          <a:blip r:embed="rId5">
            <a:alphaModFix/>
          </a:blip>
          <a:srcRect b="0" l="24240" r="29674" t="11308"/>
          <a:stretch/>
        </p:blipFill>
        <p:spPr>
          <a:xfrm>
            <a:off x="9281950" y="1826750"/>
            <a:ext cx="1970555" cy="2343997"/>
          </a:xfrm>
          <a:prstGeom prst="rect">
            <a:avLst/>
          </a:prstGeom>
          <a:noFill/>
          <a:ln cap="flat" cmpd="sng" w="19050">
            <a:solidFill>
              <a:schemeClr val="dk2"/>
            </a:solidFill>
            <a:prstDash val="solid"/>
            <a:round/>
            <a:headEnd len="sm" w="sm" type="none"/>
            <a:tailEnd len="sm" w="sm" type="none"/>
          </a:ln>
        </p:spPr>
      </p:pic>
      <p:pic>
        <p:nvPicPr>
          <p:cNvPr id="180" name="Google Shape;180;p26"/>
          <p:cNvPicPr preferRelativeResize="0"/>
          <p:nvPr/>
        </p:nvPicPr>
        <p:blipFill>
          <a:blip r:embed="rId6">
            <a:alphaModFix/>
          </a:blip>
          <a:stretch>
            <a:fillRect/>
          </a:stretch>
        </p:blipFill>
        <p:spPr>
          <a:xfrm>
            <a:off x="6508100" y="1826750"/>
            <a:ext cx="1970550" cy="2324250"/>
          </a:xfrm>
          <a:prstGeom prst="rect">
            <a:avLst/>
          </a:prstGeom>
          <a:noFill/>
          <a:ln cap="flat" cmpd="sng" w="19050">
            <a:solidFill>
              <a:schemeClr val="dk2"/>
            </a:solidFill>
            <a:prstDash val="solid"/>
            <a:round/>
            <a:headEnd len="sm" w="sm" type="none"/>
            <a:tailEnd len="sm" w="sm" type="none"/>
          </a:ln>
          <a:effectLst>
            <a:outerShdw blurRad="57150" rotWithShape="0" algn="bl" dir="5400000" dist="9525">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44"/>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73" name="Google Shape;373;p44"/>
          <p:cNvSpPr txBox="1"/>
          <p:nvPr>
            <p:ph idx="1" type="body"/>
          </p:nvPr>
        </p:nvSpPr>
        <p:spPr>
          <a:xfrm>
            <a:off x="680950" y="1388755"/>
            <a:ext cx="5756100" cy="21585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Font typeface="Arial"/>
              <a:buChar char="➢"/>
            </a:pPr>
            <a:r>
              <a:rPr lang="en-US">
                <a:latin typeface="Arial"/>
                <a:ea typeface="Arial"/>
                <a:cs typeface="Arial"/>
                <a:sym typeface="Arial"/>
              </a:rPr>
              <a:t>Use an actual refrigeration cycle. This design becomes complex  with the use of R-134a. The components needed would take up too much volume</a:t>
            </a:r>
            <a:endParaRPr>
              <a:latin typeface="Arial"/>
              <a:ea typeface="Arial"/>
              <a:cs typeface="Arial"/>
              <a:sym typeface="Arial"/>
            </a:endParaRPr>
          </a:p>
          <a:p>
            <a:pPr indent="0" lvl="0" marL="0" rtl="0" algn="l">
              <a:spcBef>
                <a:spcPts val="1000"/>
              </a:spcBef>
              <a:spcAft>
                <a:spcPts val="0"/>
              </a:spcAft>
              <a:buNone/>
            </a:pPr>
            <a:r>
              <a:t/>
            </a:r>
            <a:endParaRPr/>
          </a:p>
        </p:txBody>
      </p:sp>
      <p:sp>
        <p:nvSpPr>
          <p:cNvPr id="374" name="Google Shape;374;p44"/>
          <p:cNvSpPr txBox="1"/>
          <p:nvPr/>
        </p:nvSpPr>
        <p:spPr>
          <a:xfrm>
            <a:off x="864322" y="981625"/>
            <a:ext cx="53892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t>Refrigeration Cycle</a:t>
            </a:r>
            <a:endParaRPr b="1" sz="2400"/>
          </a:p>
        </p:txBody>
      </p:sp>
      <p:sp>
        <p:nvSpPr>
          <p:cNvPr id="375" name="Google Shape;375;p44"/>
          <p:cNvSpPr txBox="1"/>
          <p:nvPr>
            <p:ph idx="1" type="body"/>
          </p:nvPr>
        </p:nvSpPr>
        <p:spPr>
          <a:xfrm>
            <a:off x="680947" y="3717874"/>
            <a:ext cx="5756100" cy="21585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Font typeface="Arial"/>
              <a:buChar char="➢"/>
            </a:pPr>
            <a:r>
              <a:rPr lang="en-US">
                <a:latin typeface="Arial"/>
                <a:ea typeface="Arial"/>
                <a:cs typeface="Arial"/>
                <a:sym typeface="Arial"/>
              </a:rPr>
              <a:t>Employ the use of fin geometry that would interrupt airflow to form vortices, subsequently increasing the convection heat transfer coefficient.</a:t>
            </a:r>
            <a:endParaRPr>
              <a:latin typeface="Arial"/>
              <a:ea typeface="Arial"/>
              <a:cs typeface="Arial"/>
              <a:sym typeface="Arial"/>
            </a:endParaRPr>
          </a:p>
          <a:p>
            <a:pPr indent="0" lvl="0" marL="0" rtl="0" algn="l">
              <a:spcBef>
                <a:spcPts val="1000"/>
              </a:spcBef>
              <a:spcAft>
                <a:spcPts val="0"/>
              </a:spcAft>
              <a:buNone/>
            </a:pPr>
            <a:r>
              <a:t/>
            </a:r>
            <a:endParaRPr/>
          </a:p>
        </p:txBody>
      </p:sp>
      <p:sp>
        <p:nvSpPr>
          <p:cNvPr id="376" name="Google Shape;376;p44"/>
          <p:cNvSpPr txBox="1"/>
          <p:nvPr/>
        </p:nvSpPr>
        <p:spPr>
          <a:xfrm>
            <a:off x="864318" y="3217794"/>
            <a:ext cx="53892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t>Vortex Generating Fin Geometry</a:t>
            </a:r>
            <a:endParaRPr b="1" sz="2400"/>
          </a:p>
        </p:txBody>
      </p:sp>
      <p:pic>
        <p:nvPicPr>
          <p:cNvPr id="377" name="Google Shape;377;p44"/>
          <p:cNvPicPr preferRelativeResize="0"/>
          <p:nvPr/>
        </p:nvPicPr>
        <p:blipFill>
          <a:blip r:embed="rId3">
            <a:alphaModFix/>
          </a:blip>
          <a:stretch>
            <a:fillRect/>
          </a:stretch>
        </p:blipFill>
        <p:spPr>
          <a:xfrm>
            <a:off x="7467600" y="0"/>
            <a:ext cx="4417075" cy="5863600"/>
          </a:xfrm>
          <a:prstGeom prst="rect">
            <a:avLst/>
          </a:prstGeom>
          <a:noFill/>
          <a:ln>
            <a:noFill/>
          </a:ln>
        </p:spPr>
      </p:pic>
      <p:sp>
        <p:nvSpPr>
          <p:cNvPr id="378" name="Google Shape;378;p4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
        <p:nvSpPr>
          <p:cNvPr id="379" name="Google Shape;379;p44"/>
          <p:cNvSpPr txBox="1"/>
          <p:nvPr>
            <p:ph idx="2" type="body"/>
          </p:nvPr>
        </p:nvSpPr>
        <p:spPr>
          <a:xfrm>
            <a:off x="8075938" y="5875823"/>
            <a:ext cx="3200400" cy="228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a:t>Figure 8, Vortex Fin Geometry Sketch</a:t>
            </a:r>
            <a:endParaRPr/>
          </a:p>
          <a:p>
            <a:pPr indent="0" lvl="0" marL="0" marR="0" rtl="0" algn="r">
              <a:lnSpc>
                <a:spcPct val="90000"/>
              </a:lnSpc>
              <a:spcBef>
                <a:spcPts val="0"/>
              </a:spcBef>
              <a:spcAft>
                <a:spcPts val="0"/>
              </a:spcAft>
              <a:buClr>
                <a:schemeClr val="dk1"/>
              </a:buClr>
              <a:buSzPts val="1400"/>
              <a:buFont typeface="Arial"/>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45"/>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385" name="Google Shape;385;p45"/>
          <p:cNvSpPr txBox="1"/>
          <p:nvPr>
            <p:ph idx="1" type="body"/>
          </p:nvPr>
        </p:nvSpPr>
        <p:spPr>
          <a:xfrm>
            <a:off x="3217950" y="1059305"/>
            <a:ext cx="5756100" cy="21585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Font typeface="Arial"/>
              <a:buChar char="➢"/>
            </a:pPr>
            <a:r>
              <a:rPr lang="en-US">
                <a:latin typeface="Arial"/>
                <a:ea typeface="Arial"/>
                <a:cs typeface="Arial"/>
                <a:sym typeface="Arial"/>
              </a:rPr>
              <a:t>Create a leak-proof case that can be filled with a non-corrosive, heat absorbing liquid (mineral oil) and provide enough internal circulation to keep components from overheating.</a:t>
            </a:r>
            <a:endParaRPr>
              <a:latin typeface="Arial"/>
              <a:ea typeface="Arial"/>
              <a:cs typeface="Arial"/>
              <a:sym typeface="Arial"/>
            </a:endParaRPr>
          </a:p>
          <a:p>
            <a:pPr indent="0" lvl="0" marL="0" rtl="0" algn="l">
              <a:spcBef>
                <a:spcPts val="1000"/>
              </a:spcBef>
              <a:spcAft>
                <a:spcPts val="0"/>
              </a:spcAft>
              <a:buNone/>
            </a:pPr>
            <a:r>
              <a:t/>
            </a:r>
            <a:endParaRPr/>
          </a:p>
        </p:txBody>
      </p:sp>
      <p:sp>
        <p:nvSpPr>
          <p:cNvPr id="386" name="Google Shape;386;p45"/>
          <p:cNvSpPr txBox="1"/>
          <p:nvPr/>
        </p:nvSpPr>
        <p:spPr>
          <a:xfrm>
            <a:off x="3401322" y="652175"/>
            <a:ext cx="53892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t>Immersive Cooling</a:t>
            </a:r>
            <a:endParaRPr b="1" sz="2400"/>
          </a:p>
        </p:txBody>
      </p:sp>
      <p:sp>
        <p:nvSpPr>
          <p:cNvPr id="387" name="Google Shape;387;p45"/>
          <p:cNvSpPr txBox="1"/>
          <p:nvPr>
            <p:ph idx="1" type="body"/>
          </p:nvPr>
        </p:nvSpPr>
        <p:spPr>
          <a:xfrm>
            <a:off x="339897" y="3717874"/>
            <a:ext cx="5756100" cy="21585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lang="en-US">
                <a:latin typeface="Arial"/>
                <a:ea typeface="Arial"/>
                <a:cs typeface="Arial"/>
                <a:sym typeface="Arial"/>
              </a:rPr>
              <a:t>Utilize a phase change in the working fluid to cool components. Similar to the refrigeration cycle but can be used with less equipment depending on the choice of working fluid. </a:t>
            </a:r>
            <a:endParaRPr/>
          </a:p>
        </p:txBody>
      </p:sp>
      <p:sp>
        <p:nvSpPr>
          <p:cNvPr id="388" name="Google Shape;388;p45"/>
          <p:cNvSpPr txBox="1"/>
          <p:nvPr/>
        </p:nvSpPr>
        <p:spPr>
          <a:xfrm>
            <a:off x="523268" y="3217794"/>
            <a:ext cx="53892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t>Phase Change Cooling</a:t>
            </a:r>
            <a:endParaRPr b="1" sz="2400"/>
          </a:p>
        </p:txBody>
      </p:sp>
      <p:sp>
        <p:nvSpPr>
          <p:cNvPr id="389" name="Google Shape;389;p45"/>
          <p:cNvSpPr txBox="1"/>
          <p:nvPr>
            <p:ph idx="1" type="body"/>
          </p:nvPr>
        </p:nvSpPr>
        <p:spPr>
          <a:xfrm>
            <a:off x="5912472" y="3717874"/>
            <a:ext cx="5756100" cy="21585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lang="en-US">
                <a:latin typeface="Arial"/>
                <a:ea typeface="Arial"/>
                <a:cs typeface="Arial"/>
                <a:sym typeface="Arial"/>
              </a:rPr>
              <a:t>Have a system to spray a non-corrosive coolant onto components, which evaporates and removes heat</a:t>
            </a:r>
            <a:endParaRPr/>
          </a:p>
        </p:txBody>
      </p:sp>
      <p:sp>
        <p:nvSpPr>
          <p:cNvPr id="390" name="Google Shape;390;p45"/>
          <p:cNvSpPr txBox="1"/>
          <p:nvPr/>
        </p:nvSpPr>
        <p:spPr>
          <a:xfrm>
            <a:off x="6095843" y="3217794"/>
            <a:ext cx="53892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t>Evaporative Cooling</a:t>
            </a:r>
            <a:endParaRPr b="1" sz="2400"/>
          </a:p>
        </p:txBody>
      </p:sp>
      <p:sp>
        <p:nvSpPr>
          <p:cNvPr id="391" name="Google Shape;391;p45"/>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46"/>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98" name="Google Shape;398;p46"/>
          <p:cNvPicPr preferRelativeResize="0"/>
          <p:nvPr/>
        </p:nvPicPr>
        <p:blipFill>
          <a:blip r:embed="rId3">
            <a:alphaModFix/>
          </a:blip>
          <a:stretch>
            <a:fillRect/>
          </a:stretch>
        </p:blipFill>
        <p:spPr>
          <a:xfrm>
            <a:off x="0" y="533880"/>
            <a:ext cx="12191999" cy="5390445"/>
          </a:xfrm>
          <a:prstGeom prst="rect">
            <a:avLst/>
          </a:prstGeom>
          <a:noFill/>
          <a:ln>
            <a:noFill/>
          </a:ln>
        </p:spPr>
      </p:pic>
      <p:sp>
        <p:nvSpPr>
          <p:cNvPr id="399" name="Google Shape;399;p46"/>
          <p:cNvSpPr/>
          <p:nvPr/>
        </p:nvSpPr>
        <p:spPr>
          <a:xfrm>
            <a:off x="0" y="1642875"/>
            <a:ext cx="2598000" cy="3648600"/>
          </a:xfrm>
          <a:prstGeom prst="flowChartAlternateProcess">
            <a:avLst/>
          </a:prstGeom>
          <a:noFill/>
          <a:ln cap="flat" cmpd="sng" w="76200">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6"/>
          <p:cNvSpPr/>
          <p:nvPr/>
        </p:nvSpPr>
        <p:spPr>
          <a:xfrm>
            <a:off x="2827250" y="1757475"/>
            <a:ext cx="9054900" cy="1337100"/>
          </a:xfrm>
          <a:prstGeom prst="flowChartAlternateProcess">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6"/>
          <p:cNvSpPr/>
          <p:nvPr/>
        </p:nvSpPr>
        <p:spPr>
          <a:xfrm>
            <a:off x="2531150" y="5633175"/>
            <a:ext cx="9647100" cy="458400"/>
          </a:xfrm>
          <a:prstGeom prst="flowChartAlternateProcess">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6"/>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sz="1400"/>
              <a:t>Patrick Huffman</a:t>
            </a:r>
            <a:endParaRPr b="0" i="0" sz="1400" u="none" cap="none" strike="noStrike">
              <a:solidFill>
                <a:schemeClr val="dk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1000"/>
                                        <p:tgtEl>
                                          <p:spTgt spid="3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00"/>
                                        </p:tgtEl>
                                        <p:attrNameLst>
                                          <p:attrName>style.visibility</p:attrName>
                                        </p:attrNameLst>
                                      </p:cBhvr>
                                      <p:to>
                                        <p:strVal val="visible"/>
                                      </p:to>
                                    </p:set>
                                    <p:anim calcmode="lin" valueType="num">
                                      <p:cBhvr additive="base">
                                        <p:cTn dur="1000"/>
                                        <p:tgtEl>
                                          <p:spTgt spid="40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1"/>
                                        </p:tgtEl>
                                        <p:attrNameLst>
                                          <p:attrName>style.visibility</p:attrName>
                                        </p:attrNameLst>
                                      </p:cBhvr>
                                      <p:to>
                                        <p:strVal val="visible"/>
                                      </p:to>
                                    </p:set>
                                    <p:anim calcmode="lin" valueType="num">
                                      <p:cBhvr additive="base">
                                        <p:cTn dur="1000"/>
                                        <p:tgtEl>
                                          <p:spTgt spid="4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47"/>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09" name="Google Shape;409;p47"/>
          <p:cNvPicPr preferRelativeResize="0"/>
          <p:nvPr/>
        </p:nvPicPr>
        <p:blipFill>
          <a:blip r:embed="rId3">
            <a:alphaModFix/>
          </a:blip>
          <a:stretch>
            <a:fillRect/>
          </a:stretch>
        </p:blipFill>
        <p:spPr>
          <a:xfrm>
            <a:off x="0" y="3428996"/>
            <a:ext cx="12191998" cy="2269154"/>
          </a:xfrm>
          <a:prstGeom prst="rect">
            <a:avLst/>
          </a:prstGeom>
          <a:noFill/>
          <a:ln>
            <a:noFill/>
          </a:ln>
        </p:spPr>
      </p:pic>
      <p:sp>
        <p:nvSpPr>
          <p:cNvPr id="410" name="Google Shape;410;p47"/>
          <p:cNvSpPr txBox="1"/>
          <p:nvPr/>
        </p:nvSpPr>
        <p:spPr>
          <a:xfrm>
            <a:off x="382050" y="802325"/>
            <a:ext cx="11137200" cy="1413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US" sz="2400"/>
              <a:t>These top 8 designs were subjected to a Pugh Matrix to help weed out weaker ideas.</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A competitor, the Dan A4-SFX case, was used as the initial datum for concept comparisons.</a:t>
            </a:r>
            <a:endParaRPr sz="2400"/>
          </a:p>
        </p:txBody>
      </p:sp>
      <p:sp>
        <p:nvSpPr>
          <p:cNvPr id="411" name="Google Shape;411;p47"/>
          <p:cNvSpPr/>
          <p:nvPr/>
        </p:nvSpPr>
        <p:spPr>
          <a:xfrm>
            <a:off x="4029075" y="3529000"/>
            <a:ext cx="1162200" cy="762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7"/>
          <p:cNvSpPr/>
          <p:nvPr/>
        </p:nvSpPr>
        <p:spPr>
          <a:xfrm>
            <a:off x="9096400" y="3529000"/>
            <a:ext cx="957300" cy="762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7"/>
          <p:cNvSpPr/>
          <p:nvPr/>
        </p:nvSpPr>
        <p:spPr>
          <a:xfrm>
            <a:off x="11268075" y="3529000"/>
            <a:ext cx="885900" cy="762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7"/>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sz="1400"/>
              <a:t>Patrick Huffman</a:t>
            </a:r>
            <a:endParaRPr b="0" i="0" sz="1400" u="none" cap="none" strike="noStrike">
              <a:solidFill>
                <a:schemeClr val="dk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100"/>
                                        <p:tgtEl>
                                          <p:spTgt spid="4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100"/>
                                        <p:tgtEl>
                                          <p:spTgt spid="4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100"/>
                                        <p:tgtEl>
                                          <p:spTgt spid="41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09"/>
                                        </p:tgtEl>
                                      </p:cBhvr>
                                    </p:animEffect>
                                    <p:set>
                                      <p:cBhvr>
                                        <p:cTn dur="1" fill="hold">
                                          <p:stCondLst>
                                            <p:cond delay="1000"/>
                                          </p:stCondLst>
                                        </p:cTn>
                                        <p:tgtEl>
                                          <p:spTgt spid="40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10"/>
                                        </p:tgtEl>
                                      </p:cBhvr>
                                    </p:animEffect>
                                    <p:set>
                                      <p:cBhvr>
                                        <p:cTn dur="1" fill="hold">
                                          <p:stCondLst>
                                            <p:cond delay="1000"/>
                                          </p:stCondLst>
                                        </p:cTn>
                                        <p:tgtEl>
                                          <p:spTgt spid="4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11"/>
                                        </p:tgtEl>
                                      </p:cBhvr>
                                    </p:animEffect>
                                    <p:set>
                                      <p:cBhvr>
                                        <p:cTn dur="1" fill="hold">
                                          <p:stCondLst>
                                            <p:cond delay="1000"/>
                                          </p:stCondLst>
                                        </p:cTn>
                                        <p:tgtEl>
                                          <p:spTgt spid="41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12"/>
                                        </p:tgtEl>
                                      </p:cBhvr>
                                    </p:animEffect>
                                    <p:set>
                                      <p:cBhvr>
                                        <p:cTn dur="1" fill="hold">
                                          <p:stCondLst>
                                            <p:cond delay="1000"/>
                                          </p:stCondLst>
                                        </p:cTn>
                                        <p:tgtEl>
                                          <p:spTgt spid="41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13"/>
                                        </p:tgtEl>
                                      </p:cBhvr>
                                    </p:animEffect>
                                    <p:set>
                                      <p:cBhvr>
                                        <p:cTn dur="1" fill="hold">
                                          <p:stCondLst>
                                            <p:cond delay="1000"/>
                                          </p:stCondLst>
                                        </p:cTn>
                                        <p:tgtEl>
                                          <p:spTgt spid="4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48"/>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421" name="Google Shape;421;p48"/>
          <p:cNvSpPr txBox="1"/>
          <p:nvPr/>
        </p:nvSpPr>
        <p:spPr>
          <a:xfrm>
            <a:off x="382050" y="802325"/>
            <a:ext cx="11137200" cy="1413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US" sz="2400"/>
              <a:t>The best scoring designs were then subjected to another Pugh Matrix, with the Gel Pouch concept as the new datum</a:t>
            </a:r>
            <a:endParaRPr sz="2400"/>
          </a:p>
          <a:p>
            <a:pPr indent="0" lvl="0" marL="457200" rtl="0" algn="l">
              <a:spcBef>
                <a:spcPts val="0"/>
              </a:spcBef>
              <a:spcAft>
                <a:spcPts val="0"/>
              </a:spcAft>
              <a:buNone/>
            </a:pPr>
            <a:r>
              <a:t/>
            </a:r>
            <a:endParaRPr sz="2400"/>
          </a:p>
          <a:p>
            <a:pPr indent="0" lvl="0" marL="457200" rtl="0" algn="l">
              <a:spcBef>
                <a:spcPts val="0"/>
              </a:spcBef>
              <a:spcAft>
                <a:spcPts val="0"/>
              </a:spcAft>
              <a:buNone/>
            </a:pPr>
            <a:r>
              <a:t/>
            </a:r>
            <a:endParaRPr sz="2400"/>
          </a:p>
        </p:txBody>
      </p:sp>
      <p:pic>
        <p:nvPicPr>
          <p:cNvPr id="422" name="Google Shape;422;p48"/>
          <p:cNvPicPr preferRelativeResize="0"/>
          <p:nvPr/>
        </p:nvPicPr>
        <p:blipFill>
          <a:blip r:embed="rId3">
            <a:alphaModFix/>
          </a:blip>
          <a:stretch>
            <a:fillRect/>
          </a:stretch>
        </p:blipFill>
        <p:spPr>
          <a:xfrm>
            <a:off x="639494" y="1681013"/>
            <a:ext cx="10913018" cy="4057788"/>
          </a:xfrm>
          <a:prstGeom prst="rect">
            <a:avLst/>
          </a:prstGeom>
          <a:noFill/>
          <a:ln>
            <a:noFill/>
          </a:ln>
        </p:spPr>
      </p:pic>
      <p:sp>
        <p:nvSpPr>
          <p:cNvPr id="423" name="Google Shape;423;p48"/>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sz="1400"/>
              <a:t>Patrick Huffman</a:t>
            </a:r>
            <a:endParaRPr b="0" i="0" sz="1400" u="none" cap="none" strike="noStrike">
              <a:solidFill>
                <a:schemeClr val="dk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4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Helvetica Neue"/>
              <a:buNone/>
            </a:pPr>
            <a:r>
              <a:rPr lang="en-US"/>
              <a:t>AHP and Final Selection Values</a:t>
            </a:r>
            <a:endParaRPr b="1" i="0" sz="4400" u="none" cap="none" strike="noStrike">
              <a:solidFill>
                <a:schemeClr val="dk1"/>
              </a:solidFill>
              <a:latin typeface="Helvetica Neue"/>
              <a:ea typeface="Helvetica Neue"/>
              <a:cs typeface="Helvetica Neue"/>
              <a:sym typeface="Helvetica Neue"/>
            </a:endParaRPr>
          </a:p>
        </p:txBody>
      </p:sp>
      <p:sp>
        <p:nvSpPr>
          <p:cNvPr id="429" name="Google Shape;429;p49"/>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pic>
        <p:nvPicPr>
          <p:cNvPr id="430" name="Google Shape;430;p49"/>
          <p:cNvPicPr preferRelativeResize="0"/>
          <p:nvPr/>
        </p:nvPicPr>
        <p:blipFill>
          <a:blip r:embed="rId3">
            <a:alphaModFix/>
          </a:blip>
          <a:stretch>
            <a:fillRect/>
          </a:stretch>
        </p:blipFill>
        <p:spPr>
          <a:xfrm>
            <a:off x="193468" y="1825625"/>
            <a:ext cx="11805047" cy="2098675"/>
          </a:xfrm>
          <a:prstGeom prst="rect">
            <a:avLst/>
          </a:prstGeom>
          <a:noFill/>
          <a:ln>
            <a:noFill/>
          </a:ln>
        </p:spPr>
      </p:pic>
      <p:sp>
        <p:nvSpPr>
          <p:cNvPr id="431" name="Google Shape;431;p49"/>
          <p:cNvSpPr/>
          <p:nvPr/>
        </p:nvSpPr>
        <p:spPr>
          <a:xfrm>
            <a:off x="9893200" y="1825625"/>
            <a:ext cx="2132400" cy="2150700"/>
          </a:xfrm>
          <a:prstGeom prst="flowChartAlternateProcess">
            <a:avLst/>
          </a:prstGeom>
          <a:noFill/>
          <a:ln cap="flat" cmpd="sng" w="76200">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 name="Google Shape;432;p49"/>
          <p:cNvPicPr preferRelativeResize="0"/>
          <p:nvPr/>
        </p:nvPicPr>
        <p:blipFill>
          <a:blip r:embed="rId4">
            <a:alphaModFix/>
          </a:blip>
          <a:stretch>
            <a:fillRect/>
          </a:stretch>
        </p:blipFill>
        <p:spPr>
          <a:xfrm>
            <a:off x="3122975" y="2353648"/>
            <a:ext cx="5946049" cy="2150700"/>
          </a:xfrm>
          <a:prstGeom prst="rect">
            <a:avLst/>
          </a:prstGeom>
          <a:noFill/>
          <a:ln>
            <a:noFill/>
          </a:ln>
        </p:spPr>
      </p:pic>
      <p:sp>
        <p:nvSpPr>
          <p:cNvPr id="433" name="Google Shape;433;p49"/>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00"/>
                                        <p:tgtEl>
                                          <p:spTgt spid="430"/>
                                        </p:tgtEl>
                                      </p:cBhvr>
                                    </p:animEffect>
                                    <p:set>
                                      <p:cBhvr>
                                        <p:cTn dur="1" fill="hold">
                                          <p:stCondLst>
                                            <p:cond delay="300"/>
                                          </p:stCondLst>
                                        </p:cTn>
                                        <p:tgtEl>
                                          <p:spTgt spid="43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300"/>
                                        <p:tgtEl>
                                          <p:spTgt spid="431"/>
                                        </p:tgtEl>
                                      </p:cBhvr>
                                    </p:animEffect>
                                    <p:set>
                                      <p:cBhvr>
                                        <p:cTn dur="1" fill="hold">
                                          <p:stCondLst>
                                            <p:cond delay="300"/>
                                          </p:stCondLst>
                                        </p:cTn>
                                        <p:tgtEl>
                                          <p:spTgt spid="43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5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Future Work</a:t>
            </a:r>
            <a:endParaRPr/>
          </a:p>
        </p:txBody>
      </p:sp>
      <p:sp>
        <p:nvSpPr>
          <p:cNvPr id="440" name="Google Shape;440;p50"/>
          <p:cNvSpPr txBox="1"/>
          <p:nvPr>
            <p:ph idx="1" type="body"/>
          </p:nvPr>
        </p:nvSpPr>
        <p:spPr>
          <a:xfrm>
            <a:off x="838200" y="1825625"/>
            <a:ext cx="10515600" cy="42705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US"/>
              <a:t>Development of </a:t>
            </a:r>
            <a:r>
              <a:rPr lang="en-US"/>
              <a:t>Business</a:t>
            </a:r>
            <a:r>
              <a:rPr lang="en-US"/>
              <a:t> Model Canvas for participation in the InNOLEvation Challenge</a:t>
            </a:r>
            <a:endParaRPr/>
          </a:p>
          <a:p>
            <a:pPr indent="-381000" lvl="1" marL="914400" rtl="0" algn="l">
              <a:spcBef>
                <a:spcPts val="0"/>
              </a:spcBef>
              <a:spcAft>
                <a:spcPts val="0"/>
              </a:spcAft>
              <a:buSzPts val="2400"/>
              <a:buChar char="○"/>
            </a:pPr>
            <a:r>
              <a:rPr lang="en-US"/>
              <a:t>Registration Completed: Nov. 02, 2018</a:t>
            </a:r>
            <a:endParaRPr/>
          </a:p>
          <a:p>
            <a:pPr indent="-406400" lvl="0" marL="457200" rtl="0" algn="l">
              <a:spcBef>
                <a:spcPts val="0"/>
              </a:spcBef>
              <a:spcAft>
                <a:spcPts val="0"/>
              </a:spcAft>
              <a:buSzPts val="2800"/>
              <a:buChar char="➢"/>
            </a:pPr>
            <a:r>
              <a:rPr lang="en-US"/>
              <a:t>Refinement of Selected Design</a:t>
            </a:r>
            <a:endParaRPr/>
          </a:p>
          <a:p>
            <a:pPr indent="-406400" lvl="0" marL="457200" rtl="0" algn="l">
              <a:spcBef>
                <a:spcPts val="0"/>
              </a:spcBef>
              <a:spcAft>
                <a:spcPts val="0"/>
              </a:spcAft>
              <a:buSzPts val="2800"/>
              <a:buChar char="➢"/>
            </a:pPr>
            <a:r>
              <a:rPr lang="en-US"/>
              <a:t>Test PC </a:t>
            </a:r>
            <a:r>
              <a:rPr lang="en-US"/>
              <a:t>Assembly</a:t>
            </a:r>
            <a:endParaRPr/>
          </a:p>
        </p:txBody>
      </p:sp>
      <p:sp>
        <p:nvSpPr>
          <p:cNvPr id="441" name="Google Shape;441;p50"/>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442" name="Google Shape;442;p50"/>
          <p:cNvSpPr txBox="1"/>
          <p:nvPr>
            <p:ph idx="2" type="body"/>
          </p:nvPr>
        </p:nvSpPr>
        <p:spPr>
          <a:xfrm>
            <a:off x="8991600" y="61166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sp>
        <p:nvSpPr>
          <p:cNvPr id="443" name="Google Shape;443;p50"/>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Patrick Huffman</a:t>
            </a:r>
            <a:endParaRPr b="0" i="0" sz="14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Helvetica Neue"/>
              <a:buNone/>
            </a:pPr>
            <a:r>
              <a:rPr lang="en-US"/>
              <a:t>References</a:t>
            </a:r>
            <a:endParaRPr b="1" i="0" sz="4400" u="none" cap="none" strike="noStrike">
              <a:solidFill>
                <a:schemeClr val="dk1"/>
              </a:solidFill>
              <a:latin typeface="Helvetica Neue"/>
              <a:ea typeface="Helvetica Neue"/>
              <a:cs typeface="Helvetica Neue"/>
              <a:sym typeface="Helvetica Neue"/>
            </a:endParaRPr>
          </a:p>
        </p:txBody>
      </p:sp>
      <p:sp>
        <p:nvSpPr>
          <p:cNvPr id="449" name="Google Shape;449;p51"/>
          <p:cNvSpPr txBox="1"/>
          <p:nvPr>
            <p:ph idx="1" type="body"/>
          </p:nvPr>
        </p:nvSpPr>
        <p:spPr>
          <a:xfrm>
            <a:off x="838200" y="1825625"/>
            <a:ext cx="10515600" cy="4270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a:latin typeface="Times New Roman"/>
                <a:ea typeface="Times New Roman"/>
                <a:cs typeface="Times New Roman"/>
                <a:sym typeface="Times New Roman"/>
              </a:rPr>
              <a:t>[1] Valve Corporation. </a:t>
            </a:r>
            <a:r>
              <a:rPr i="1" lang="en-US">
                <a:latin typeface="Times New Roman"/>
                <a:ea typeface="Times New Roman"/>
                <a:cs typeface="Times New Roman"/>
                <a:sym typeface="Times New Roman"/>
              </a:rPr>
              <a:t>Portal 2. </a:t>
            </a:r>
            <a:r>
              <a:rPr lang="en-US">
                <a:latin typeface="Times New Roman"/>
                <a:ea typeface="Times New Roman"/>
                <a:cs typeface="Times New Roman"/>
                <a:sym typeface="Times New Roman"/>
              </a:rPr>
              <a:t>Electronic Arts, 2011. PC.</a:t>
            </a:r>
            <a:br>
              <a:rPr lang="en-US">
                <a:latin typeface="Times New Roman"/>
                <a:ea typeface="Times New Roman"/>
                <a:cs typeface="Times New Roman"/>
                <a:sym typeface="Times New Roman"/>
              </a:rPr>
            </a:br>
            <a:br>
              <a:rPr lang="en-US">
                <a:latin typeface="Times New Roman"/>
                <a:ea typeface="Times New Roman"/>
                <a:cs typeface="Times New Roman"/>
                <a:sym typeface="Times New Roman"/>
              </a:rPr>
            </a:br>
            <a:r>
              <a:rPr lang="en-US">
                <a:latin typeface="Times New Roman"/>
                <a:ea typeface="Times New Roman"/>
                <a:cs typeface="Times New Roman"/>
                <a:sym typeface="Times New Roman"/>
              </a:rPr>
              <a:t>[2] Dr. Shayne McConomy. “SD Concept Selection”. Oct 30 2018.</a:t>
            </a:r>
            <a:br>
              <a:rPr lang="en-US">
                <a:latin typeface="Times New Roman"/>
                <a:ea typeface="Times New Roman"/>
                <a:cs typeface="Times New Roman"/>
                <a:sym typeface="Times New Roman"/>
              </a:rPr>
            </a:br>
            <a:r>
              <a:rPr lang="en-US">
                <a:latin typeface="Times New Roman"/>
                <a:ea typeface="Times New Roman"/>
                <a:cs typeface="Times New Roman"/>
                <a:sym typeface="Times New Roman"/>
              </a:rPr>
              <a:t>		Microsoft Powerpoint File</a:t>
            </a:r>
            <a:endParaRPr>
              <a:latin typeface="Times New Roman"/>
              <a:ea typeface="Times New Roman"/>
              <a:cs typeface="Times New Roman"/>
              <a:sym typeface="Times New Roman"/>
            </a:endParaRPr>
          </a:p>
        </p:txBody>
      </p:sp>
      <p:sp>
        <p:nvSpPr>
          <p:cNvPr id="450" name="Google Shape;450;p51"/>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52"/>
          <p:cNvSpPr txBox="1"/>
          <p:nvPr>
            <p:ph type="title"/>
          </p:nvPr>
        </p:nvSpPr>
        <p:spPr>
          <a:xfrm>
            <a:off x="838200" y="2766150"/>
            <a:ext cx="10515600" cy="1325700"/>
          </a:xfrm>
          <a:prstGeom prst="rect">
            <a:avLst/>
          </a:prstGeom>
          <a:noFill/>
          <a:ln>
            <a:noFill/>
          </a:ln>
        </p:spPr>
        <p:txBody>
          <a:bodyPr anchorCtr="0" anchor="ctr" bIns="45700" lIns="91425" spcFirstLastPara="1" rIns="91425" wrap="square" tIns="45700">
            <a:noAutofit/>
          </a:bodyPr>
          <a:lstStyle/>
          <a:p>
            <a:pPr indent="457200" lvl="0" marL="3200400" marR="0" rtl="0" algn="l">
              <a:lnSpc>
                <a:spcPct val="90000"/>
              </a:lnSpc>
              <a:spcBef>
                <a:spcPts val="0"/>
              </a:spcBef>
              <a:spcAft>
                <a:spcPts val="0"/>
              </a:spcAft>
              <a:buClr>
                <a:schemeClr val="dk1"/>
              </a:buClr>
              <a:buSzPts val="4400"/>
              <a:buFont typeface="Helvetica Neue"/>
              <a:buNone/>
            </a:pPr>
            <a:r>
              <a:rPr b="1" i="0" lang="en-US" sz="4400" u="none" cap="none" strike="noStrike">
                <a:solidFill>
                  <a:schemeClr val="dk1"/>
                </a:solidFill>
                <a:latin typeface="Helvetica Neue"/>
                <a:ea typeface="Helvetica Neue"/>
                <a:cs typeface="Helvetica Neue"/>
                <a:sym typeface="Helvetica Neue"/>
              </a:rPr>
              <a:t>Questions?</a:t>
            </a:r>
            <a:endParaRPr/>
          </a:p>
        </p:txBody>
      </p:sp>
      <p:sp>
        <p:nvSpPr>
          <p:cNvPr id="456" name="Google Shape;456;p52"/>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Helvetica Neue"/>
              <a:buNone/>
            </a:pPr>
            <a:r>
              <a:rPr b="1" i="0" lang="en-US" sz="4400" u="none" cap="none" strike="noStrike">
                <a:solidFill>
                  <a:schemeClr val="dk1"/>
                </a:solidFill>
                <a:latin typeface="Helvetica Neue"/>
                <a:ea typeface="Helvetica Neue"/>
                <a:cs typeface="Helvetica Neue"/>
                <a:sym typeface="Helvetica Neue"/>
              </a:rPr>
              <a:t>S</a:t>
            </a:r>
            <a:r>
              <a:rPr lang="en-US"/>
              <a:t>ponsors</a:t>
            </a:r>
            <a:endParaRPr/>
          </a:p>
        </p:txBody>
      </p:sp>
      <p:sp>
        <p:nvSpPr>
          <p:cNvPr id="186" name="Google Shape;186;p2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sp>
        <p:nvSpPr>
          <p:cNvPr id="187" name="Google Shape;187;p27"/>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lang="en-US"/>
              <a:t>Paul Hromadka</a:t>
            </a:r>
            <a:endParaRPr b="0" i="0" sz="1400" u="none" cap="none" strike="noStrike">
              <a:solidFill>
                <a:schemeClr val="dk1"/>
              </a:solidFill>
              <a:latin typeface="Helvetica Neue"/>
              <a:ea typeface="Helvetica Neue"/>
              <a:cs typeface="Helvetica Neue"/>
              <a:sym typeface="Helvetica Neue"/>
            </a:endParaRPr>
          </a:p>
        </p:txBody>
      </p:sp>
      <p:pic>
        <p:nvPicPr>
          <p:cNvPr id="188" name="Google Shape;188;p27"/>
          <p:cNvPicPr preferRelativeResize="0"/>
          <p:nvPr/>
        </p:nvPicPr>
        <p:blipFill>
          <a:blip r:embed="rId3">
            <a:alphaModFix/>
          </a:blip>
          <a:stretch>
            <a:fillRect/>
          </a:stretch>
        </p:blipFill>
        <p:spPr>
          <a:xfrm>
            <a:off x="2664875" y="1733438"/>
            <a:ext cx="1939249" cy="2617975"/>
          </a:xfrm>
          <a:prstGeom prst="rect">
            <a:avLst/>
          </a:prstGeom>
          <a:noFill/>
          <a:ln cap="flat" cmpd="sng" w="19050">
            <a:solidFill>
              <a:schemeClr val="dk2"/>
            </a:solidFill>
            <a:prstDash val="solid"/>
            <a:round/>
            <a:headEnd len="sm" w="sm" type="none"/>
            <a:tailEnd len="sm" w="sm" type="none"/>
          </a:ln>
        </p:spPr>
      </p:pic>
      <p:pic>
        <p:nvPicPr>
          <p:cNvPr id="189" name="Google Shape;189;p27"/>
          <p:cNvPicPr preferRelativeResize="0"/>
          <p:nvPr/>
        </p:nvPicPr>
        <p:blipFill>
          <a:blip r:embed="rId4">
            <a:alphaModFix/>
          </a:blip>
          <a:stretch>
            <a:fillRect/>
          </a:stretch>
        </p:blipFill>
        <p:spPr>
          <a:xfrm>
            <a:off x="7583625" y="1778163"/>
            <a:ext cx="1939250" cy="2617975"/>
          </a:xfrm>
          <a:prstGeom prst="rect">
            <a:avLst/>
          </a:prstGeom>
          <a:noFill/>
          <a:ln cap="flat" cmpd="sng" w="19050">
            <a:solidFill>
              <a:schemeClr val="dk2"/>
            </a:solidFill>
            <a:prstDash val="solid"/>
            <a:round/>
            <a:headEnd len="sm" w="sm" type="none"/>
            <a:tailEnd len="sm" w="sm" type="none"/>
          </a:ln>
        </p:spPr>
      </p:pic>
      <p:sp>
        <p:nvSpPr>
          <p:cNvPr id="190" name="Google Shape;190;p27"/>
          <p:cNvSpPr txBox="1"/>
          <p:nvPr/>
        </p:nvSpPr>
        <p:spPr>
          <a:xfrm>
            <a:off x="7162800" y="4364325"/>
            <a:ext cx="2680200" cy="7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chemeClr val="dk1"/>
                </a:solidFill>
              </a:rPr>
              <a:t>Yourri Dessureault </a:t>
            </a:r>
            <a:r>
              <a:rPr lang="en-US" sz="1800">
                <a:solidFill>
                  <a:schemeClr val="dk1"/>
                </a:solidFill>
              </a:rPr>
              <a:t>Project Proposer</a:t>
            </a:r>
            <a:endParaRPr sz="1800">
              <a:solidFill>
                <a:schemeClr val="dk1"/>
              </a:solidFill>
            </a:endParaRPr>
          </a:p>
          <a:p>
            <a:pPr indent="0" lvl="0" marL="0" rtl="0" algn="ctr">
              <a:spcBef>
                <a:spcPts val="0"/>
              </a:spcBef>
              <a:spcAft>
                <a:spcPts val="0"/>
              </a:spcAft>
              <a:buNone/>
            </a:pPr>
            <a:r>
              <a:t/>
            </a:r>
            <a:endParaRPr/>
          </a:p>
        </p:txBody>
      </p:sp>
      <p:sp>
        <p:nvSpPr>
          <p:cNvPr id="191" name="Google Shape;191;p27"/>
          <p:cNvSpPr txBox="1"/>
          <p:nvPr/>
        </p:nvSpPr>
        <p:spPr>
          <a:xfrm>
            <a:off x="1095900" y="4394025"/>
            <a:ext cx="5077200" cy="98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chemeClr val="dk1"/>
                </a:solidFill>
              </a:rPr>
              <a:t>Dr. Michael Devine</a:t>
            </a:r>
            <a:endParaRPr b="1" sz="1800">
              <a:solidFill>
                <a:schemeClr val="dk1"/>
              </a:solidFill>
            </a:endParaRPr>
          </a:p>
          <a:p>
            <a:pPr indent="0" lvl="0" marL="0" rtl="0" algn="ctr">
              <a:spcBef>
                <a:spcPts val="0"/>
              </a:spcBef>
              <a:spcAft>
                <a:spcPts val="0"/>
              </a:spcAft>
              <a:buNone/>
            </a:pPr>
            <a:r>
              <a:rPr lang="en-US" sz="1850">
                <a:solidFill>
                  <a:srgbClr val="111111"/>
                </a:solidFill>
                <a:highlight>
                  <a:schemeClr val="lt1"/>
                </a:highlight>
              </a:rPr>
              <a:t>Entrepreneur in Residence &amp; Professor, Ph.D</a:t>
            </a:r>
            <a:endParaRPr sz="1850">
              <a:solidFill>
                <a:srgbClr val="111111"/>
              </a:solidFill>
              <a:highlight>
                <a:schemeClr val="lt1"/>
              </a:highlight>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Helvetica Neue"/>
              <a:buNone/>
            </a:pPr>
            <a:r>
              <a:rPr lang="en-US"/>
              <a:t>Motivation </a:t>
            </a:r>
            <a:endParaRPr b="1" i="0" sz="4400" u="none" cap="none" strike="noStrike">
              <a:solidFill>
                <a:schemeClr val="dk1"/>
              </a:solidFill>
              <a:latin typeface="Helvetica Neue"/>
              <a:ea typeface="Helvetica Neue"/>
              <a:cs typeface="Helvetica Neue"/>
              <a:sym typeface="Helvetica Neue"/>
            </a:endParaRPr>
          </a:p>
        </p:txBody>
      </p:sp>
      <p:sp>
        <p:nvSpPr>
          <p:cNvPr id="197" name="Google Shape;197;p28"/>
          <p:cNvSpPr txBox="1"/>
          <p:nvPr>
            <p:ph idx="1" type="body"/>
          </p:nvPr>
        </p:nvSpPr>
        <p:spPr>
          <a:xfrm>
            <a:off x="838200" y="1825625"/>
            <a:ext cx="6324300" cy="42705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0"/>
              </a:spcBef>
              <a:spcAft>
                <a:spcPts val="0"/>
              </a:spcAft>
              <a:buSzPts val="2800"/>
              <a:buFont typeface="Times New Roman"/>
              <a:buChar char="➢"/>
            </a:pPr>
            <a:r>
              <a:rPr lang="en-US">
                <a:latin typeface="Times New Roman"/>
                <a:ea typeface="Times New Roman"/>
                <a:cs typeface="Times New Roman"/>
                <a:sym typeface="Times New Roman"/>
              </a:rPr>
              <a:t>Mini-iTX Cases currently on the market lack the ability to use a reference sized Graphics Processing Unit(GPU) in a Small Form Factor(SFX)</a:t>
            </a:r>
            <a:endParaRPr>
              <a:latin typeface="Times New Roman"/>
              <a:ea typeface="Times New Roman"/>
              <a:cs typeface="Times New Roman"/>
              <a:sym typeface="Times New Roman"/>
            </a:endParaRPr>
          </a:p>
          <a:p>
            <a:pPr indent="-381000" lvl="1" marL="914400" marR="0" rtl="0" algn="l">
              <a:lnSpc>
                <a:spcPct val="90000"/>
              </a:lnSpc>
              <a:spcBef>
                <a:spcPts val="0"/>
              </a:spcBef>
              <a:spcAft>
                <a:spcPts val="0"/>
              </a:spcAft>
              <a:buSzPts val="2400"/>
              <a:buFont typeface="Times New Roman"/>
              <a:buChar char="○"/>
            </a:pPr>
            <a:r>
              <a:rPr lang="en-US">
                <a:latin typeface="Times New Roman"/>
                <a:ea typeface="Times New Roman"/>
                <a:cs typeface="Times New Roman"/>
                <a:sym typeface="Times New Roman"/>
              </a:rPr>
              <a:t>Main issue is overheating</a:t>
            </a:r>
            <a:endParaRPr>
              <a:latin typeface="Times New Roman"/>
              <a:ea typeface="Times New Roman"/>
              <a:cs typeface="Times New Roman"/>
              <a:sym typeface="Times New Roman"/>
            </a:endParaRPr>
          </a:p>
        </p:txBody>
      </p:sp>
      <p:sp>
        <p:nvSpPr>
          <p:cNvPr id="198" name="Google Shape;198;p28"/>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sp>
        <p:nvSpPr>
          <p:cNvPr id="199" name="Google Shape;199;p28"/>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Paul Hromadka</a:t>
            </a:r>
            <a:endParaRPr/>
          </a:p>
          <a:p>
            <a:pPr indent="0" lvl="0" marL="0" marR="0" rtl="0" algn="r">
              <a:lnSpc>
                <a:spcPct val="90000"/>
              </a:lnSpc>
              <a:spcBef>
                <a:spcPts val="0"/>
              </a:spcBef>
              <a:spcAft>
                <a:spcPts val="0"/>
              </a:spcAft>
              <a:buClr>
                <a:schemeClr val="dk1"/>
              </a:buClr>
              <a:buSzPts val="1400"/>
              <a:buFont typeface="Arial"/>
              <a:buNone/>
            </a:pPr>
            <a:r>
              <a:t/>
            </a:r>
            <a:endParaRPr/>
          </a:p>
        </p:txBody>
      </p:sp>
      <p:pic>
        <p:nvPicPr>
          <p:cNvPr id="200" name="Google Shape;200;p28"/>
          <p:cNvPicPr preferRelativeResize="0"/>
          <p:nvPr/>
        </p:nvPicPr>
        <p:blipFill>
          <a:blip r:embed="rId3">
            <a:alphaModFix/>
          </a:blip>
          <a:stretch>
            <a:fillRect/>
          </a:stretch>
        </p:blipFill>
        <p:spPr>
          <a:xfrm>
            <a:off x="7467600" y="365113"/>
            <a:ext cx="3810000" cy="2619375"/>
          </a:xfrm>
          <a:prstGeom prst="rect">
            <a:avLst/>
          </a:prstGeom>
          <a:noFill/>
          <a:ln>
            <a:noFill/>
          </a:ln>
        </p:spPr>
      </p:pic>
      <p:pic>
        <p:nvPicPr>
          <p:cNvPr id="201" name="Google Shape;201;p28"/>
          <p:cNvPicPr preferRelativeResize="0"/>
          <p:nvPr/>
        </p:nvPicPr>
        <p:blipFill>
          <a:blip r:embed="rId4">
            <a:alphaModFix/>
          </a:blip>
          <a:stretch>
            <a:fillRect/>
          </a:stretch>
        </p:blipFill>
        <p:spPr>
          <a:xfrm>
            <a:off x="7466450" y="3519600"/>
            <a:ext cx="3812299" cy="2576536"/>
          </a:xfrm>
          <a:prstGeom prst="rect">
            <a:avLst/>
          </a:prstGeom>
          <a:noFill/>
          <a:ln>
            <a:noFill/>
          </a:ln>
        </p:spPr>
      </p:pic>
      <p:sp>
        <p:nvSpPr>
          <p:cNvPr id="202" name="Google Shape;202;p28"/>
          <p:cNvSpPr txBox="1"/>
          <p:nvPr>
            <p:ph idx="2" type="body"/>
          </p:nvPr>
        </p:nvSpPr>
        <p:spPr>
          <a:xfrm>
            <a:off x="7467600" y="5888025"/>
            <a:ext cx="4272300" cy="228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Figure 1, Mini ITX and Reference GPU Dimensions</a:t>
            </a:r>
            <a:endParaRPr/>
          </a:p>
          <a:p>
            <a:pPr indent="0" lvl="0" marL="0" marR="0" rtl="0" algn="r">
              <a:lnSpc>
                <a:spcPct val="90000"/>
              </a:lnSpc>
              <a:spcBef>
                <a:spcPts val="0"/>
              </a:spcBef>
              <a:spcAft>
                <a:spcPts val="0"/>
              </a:spcAft>
              <a:buClr>
                <a:schemeClr val="dk1"/>
              </a:buClr>
              <a:buSzPts val="1400"/>
              <a:buFont typeface="Arial"/>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Helvetica Neue"/>
              <a:buNone/>
            </a:pPr>
            <a:r>
              <a:rPr lang="en-US"/>
              <a:t>Project Background</a:t>
            </a:r>
            <a:endParaRPr b="1" i="0" sz="4400" u="none" cap="none" strike="noStrike">
              <a:solidFill>
                <a:schemeClr val="dk1"/>
              </a:solidFill>
              <a:latin typeface="Helvetica Neue"/>
              <a:ea typeface="Helvetica Neue"/>
              <a:cs typeface="Helvetica Neue"/>
              <a:sym typeface="Helvetica Neue"/>
            </a:endParaRPr>
          </a:p>
        </p:txBody>
      </p:sp>
      <p:sp>
        <p:nvSpPr>
          <p:cNvPr id="208" name="Google Shape;208;p29"/>
          <p:cNvSpPr txBox="1"/>
          <p:nvPr>
            <p:ph idx="1" type="body"/>
          </p:nvPr>
        </p:nvSpPr>
        <p:spPr>
          <a:xfrm>
            <a:off x="838200" y="1825625"/>
            <a:ext cx="10515600" cy="42705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9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Goal: Design a modular SFX Mini-iTX computer case to prevent high end components from thermal throttling</a:t>
            </a:r>
            <a:endParaRPr sz="2400">
              <a:latin typeface="Times New Roman"/>
              <a:ea typeface="Times New Roman"/>
              <a:cs typeface="Times New Roman"/>
              <a:sym typeface="Times New Roman"/>
            </a:endParaRPr>
          </a:p>
          <a:p>
            <a:pPr indent="-381000" lvl="1" marL="914400" marR="0" rtl="0" algn="l">
              <a:lnSpc>
                <a:spcPct val="90000"/>
              </a:lnSpc>
              <a:spcBef>
                <a:spcPts val="0"/>
              </a:spcBef>
              <a:spcAft>
                <a:spcPts val="0"/>
              </a:spcAft>
              <a:buSzPts val="2400"/>
              <a:buFont typeface="Times New Roman"/>
              <a:buChar char="○"/>
            </a:pPr>
            <a:r>
              <a:rPr lang="en-US">
                <a:latin typeface="Times New Roman"/>
                <a:ea typeface="Times New Roman"/>
                <a:cs typeface="Times New Roman"/>
                <a:sym typeface="Times New Roman"/>
              </a:rPr>
              <a:t>Integrated into case architecture</a:t>
            </a:r>
            <a:endParaRPr>
              <a:latin typeface="Times New Roman"/>
              <a:ea typeface="Times New Roman"/>
              <a:cs typeface="Times New Roman"/>
              <a:sym typeface="Times New Roman"/>
            </a:endParaRPr>
          </a:p>
          <a:p>
            <a:pPr indent="-381000" lvl="1" marL="914400" marR="0" rtl="0" algn="l">
              <a:lnSpc>
                <a:spcPct val="90000"/>
              </a:lnSpc>
              <a:spcBef>
                <a:spcPts val="0"/>
              </a:spcBef>
              <a:spcAft>
                <a:spcPts val="0"/>
              </a:spcAft>
              <a:buSzPts val="2400"/>
              <a:buFont typeface="Times New Roman"/>
              <a:buChar char="○"/>
            </a:pPr>
            <a:r>
              <a:rPr lang="en-US">
                <a:latin typeface="Times New Roman"/>
                <a:ea typeface="Times New Roman"/>
                <a:cs typeface="Times New Roman"/>
                <a:sym typeface="Times New Roman"/>
              </a:rPr>
              <a:t>Is completely self contained</a:t>
            </a:r>
            <a:endParaRPr>
              <a:latin typeface="Times New Roman"/>
              <a:ea typeface="Times New Roman"/>
              <a:cs typeface="Times New Roman"/>
              <a:sym typeface="Times New Roman"/>
            </a:endParaRPr>
          </a:p>
          <a:p>
            <a:pPr indent="-381000" lvl="1" marL="914400" marR="0" rtl="0" algn="l">
              <a:lnSpc>
                <a:spcPct val="90000"/>
              </a:lnSpc>
              <a:spcBef>
                <a:spcPts val="0"/>
              </a:spcBef>
              <a:spcAft>
                <a:spcPts val="0"/>
              </a:spcAft>
              <a:buSzPts val="2400"/>
              <a:buFont typeface="Times New Roman"/>
              <a:buChar char="○"/>
            </a:pPr>
            <a:r>
              <a:rPr lang="en-US">
                <a:latin typeface="Times New Roman"/>
                <a:ea typeface="Times New Roman"/>
                <a:cs typeface="Times New Roman"/>
                <a:sym typeface="Times New Roman"/>
              </a:rPr>
              <a:t>Appeal to growing markets</a:t>
            </a:r>
            <a:endParaRPr>
              <a:latin typeface="Times New Roman"/>
              <a:ea typeface="Times New Roman"/>
              <a:cs typeface="Times New Roman"/>
              <a:sym typeface="Times New Roman"/>
            </a:endParaRPr>
          </a:p>
          <a:p>
            <a:pPr indent="-406400" lvl="0" marL="457200" marR="0" rtl="0" algn="l">
              <a:lnSpc>
                <a:spcPct val="90000"/>
              </a:lnSpc>
              <a:spcBef>
                <a:spcPts val="0"/>
              </a:spcBef>
              <a:spcAft>
                <a:spcPts val="0"/>
              </a:spcAft>
              <a:buSzPts val="2800"/>
              <a:buFont typeface="Times New Roman"/>
              <a:buChar char="➢"/>
            </a:pPr>
            <a:r>
              <a:rPr lang="en-US">
                <a:latin typeface="Times New Roman"/>
                <a:ea typeface="Times New Roman"/>
                <a:cs typeface="Times New Roman"/>
                <a:sym typeface="Times New Roman"/>
              </a:rPr>
              <a:t>Markets: Focus on high end computation needs</a:t>
            </a:r>
            <a:endParaRPr>
              <a:latin typeface="Times New Roman"/>
              <a:ea typeface="Times New Roman"/>
              <a:cs typeface="Times New Roman"/>
              <a:sym typeface="Times New Roman"/>
            </a:endParaRPr>
          </a:p>
          <a:p>
            <a:pPr indent="-381000" lvl="1" marL="914400" marR="0" rtl="0" algn="l">
              <a:lnSpc>
                <a:spcPct val="90000"/>
              </a:lnSpc>
              <a:spcBef>
                <a:spcPts val="0"/>
              </a:spcBef>
              <a:spcAft>
                <a:spcPts val="0"/>
              </a:spcAft>
              <a:buSzPts val="2400"/>
              <a:buFont typeface="Times New Roman"/>
              <a:buChar char="○"/>
            </a:pPr>
            <a:r>
              <a:rPr lang="en-US">
                <a:latin typeface="Times New Roman"/>
                <a:ea typeface="Times New Roman"/>
                <a:cs typeface="Times New Roman"/>
                <a:sym typeface="Times New Roman"/>
              </a:rPr>
              <a:t>PC Gamers</a:t>
            </a:r>
            <a:endParaRPr>
              <a:latin typeface="Times New Roman"/>
              <a:ea typeface="Times New Roman"/>
              <a:cs typeface="Times New Roman"/>
              <a:sym typeface="Times New Roman"/>
            </a:endParaRPr>
          </a:p>
          <a:p>
            <a:pPr indent="-381000" lvl="1" marL="914400" marR="0" rtl="0" algn="l">
              <a:lnSpc>
                <a:spcPct val="90000"/>
              </a:lnSpc>
              <a:spcBef>
                <a:spcPts val="0"/>
              </a:spcBef>
              <a:spcAft>
                <a:spcPts val="0"/>
              </a:spcAft>
              <a:buSzPts val="2400"/>
              <a:buFont typeface="Times New Roman"/>
              <a:buChar char="○"/>
            </a:pPr>
            <a:r>
              <a:rPr lang="en-US">
                <a:latin typeface="Times New Roman"/>
                <a:ea typeface="Times New Roman"/>
                <a:cs typeface="Times New Roman"/>
                <a:sym typeface="Times New Roman"/>
              </a:rPr>
              <a:t>Bitcoin</a:t>
            </a:r>
            <a:r>
              <a:rPr lang="en-US">
                <a:latin typeface="Times New Roman"/>
                <a:ea typeface="Times New Roman"/>
                <a:cs typeface="Times New Roman"/>
                <a:sym typeface="Times New Roman"/>
              </a:rPr>
              <a:t> Miners</a:t>
            </a:r>
            <a:endParaRPr>
              <a:latin typeface="Times New Roman"/>
              <a:ea typeface="Times New Roman"/>
              <a:cs typeface="Times New Roman"/>
              <a:sym typeface="Times New Roman"/>
            </a:endParaRPr>
          </a:p>
          <a:p>
            <a:pPr indent="-381000" lvl="1" marL="914400" marR="0" rtl="0" algn="l">
              <a:lnSpc>
                <a:spcPct val="90000"/>
              </a:lnSpc>
              <a:spcBef>
                <a:spcPts val="0"/>
              </a:spcBef>
              <a:spcAft>
                <a:spcPts val="0"/>
              </a:spcAft>
              <a:buSzPts val="2400"/>
              <a:buFont typeface="Times New Roman"/>
              <a:buChar char="○"/>
            </a:pPr>
            <a:r>
              <a:rPr lang="en-US">
                <a:latin typeface="Times New Roman"/>
                <a:ea typeface="Times New Roman"/>
                <a:cs typeface="Times New Roman"/>
                <a:sym typeface="Times New Roman"/>
              </a:rPr>
              <a:t>Integrated Systems for Research and Industry</a:t>
            </a:r>
            <a:endParaRPr>
              <a:latin typeface="Times New Roman"/>
              <a:ea typeface="Times New Roman"/>
              <a:cs typeface="Times New Roman"/>
              <a:sym typeface="Times New Roman"/>
            </a:endParaRPr>
          </a:p>
        </p:txBody>
      </p:sp>
      <p:sp>
        <p:nvSpPr>
          <p:cNvPr id="209" name="Google Shape;209;p29"/>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sp>
        <p:nvSpPr>
          <p:cNvPr id="210" name="Google Shape;210;p29"/>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Paul Hromadka</a:t>
            </a:r>
            <a:endParaRPr/>
          </a:p>
          <a:p>
            <a:pPr indent="0" lvl="0" marL="0" marR="0" rtl="0" algn="r">
              <a:lnSpc>
                <a:spcPct val="90000"/>
              </a:lnSpc>
              <a:spcBef>
                <a:spcPts val="0"/>
              </a:spcBef>
              <a:spcAft>
                <a:spcPts val="0"/>
              </a:spcAft>
              <a:buClr>
                <a:schemeClr val="dk1"/>
              </a:buClr>
              <a:buSzPts val="1400"/>
              <a:buFont typeface="Arial"/>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Customer Needs</a:t>
            </a:r>
            <a:endParaRPr/>
          </a:p>
        </p:txBody>
      </p:sp>
      <p:sp>
        <p:nvSpPr>
          <p:cNvPr id="217" name="Google Shape;217;p30"/>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218" name="Google Shape;218;p30"/>
          <p:cNvSpPr txBox="1"/>
          <p:nvPr>
            <p:ph idx="2" type="body"/>
          </p:nvPr>
        </p:nvSpPr>
        <p:spPr>
          <a:xfrm>
            <a:off x="8991600" y="6116636"/>
            <a:ext cx="3200400" cy="228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Paul Hromadka</a:t>
            </a:r>
            <a:endParaRPr/>
          </a:p>
          <a:p>
            <a:pPr indent="0" lvl="0" marL="0" rtl="0" algn="r">
              <a:spcBef>
                <a:spcPts val="0"/>
              </a:spcBef>
              <a:spcAft>
                <a:spcPts val="0"/>
              </a:spcAft>
              <a:buClr>
                <a:schemeClr val="dk1"/>
              </a:buClr>
              <a:buSzPts val="1400"/>
              <a:buFont typeface="Arial"/>
              <a:buNone/>
            </a:pPr>
            <a:r>
              <a:t/>
            </a:r>
            <a:endParaRPr/>
          </a:p>
        </p:txBody>
      </p:sp>
      <p:pic>
        <p:nvPicPr>
          <p:cNvPr id="219" name="Google Shape;219;p30"/>
          <p:cNvPicPr preferRelativeResize="0"/>
          <p:nvPr/>
        </p:nvPicPr>
        <p:blipFill rotWithShape="1">
          <a:blip r:embed="rId3">
            <a:alphaModFix/>
          </a:blip>
          <a:srcRect b="0" l="4652" r="0" t="0"/>
          <a:stretch/>
        </p:blipFill>
        <p:spPr>
          <a:xfrm>
            <a:off x="2029210" y="1378798"/>
            <a:ext cx="6599773" cy="4588661"/>
          </a:xfrm>
          <a:prstGeom prst="rect">
            <a:avLst/>
          </a:prstGeom>
          <a:noFill/>
          <a:ln cap="flat" cmpd="sng" w="38100">
            <a:solidFill>
              <a:srgbClr val="404040"/>
            </a:solidFill>
            <a:prstDash val="solid"/>
            <a:round/>
            <a:headEnd len="sm" w="sm" type="none"/>
            <a:tailEnd len="sm" w="sm" type="none"/>
          </a:ln>
        </p:spPr>
      </p:pic>
      <p:sp>
        <p:nvSpPr>
          <p:cNvPr id="220" name="Google Shape;220;p30"/>
          <p:cNvSpPr/>
          <p:nvPr/>
        </p:nvSpPr>
        <p:spPr>
          <a:xfrm>
            <a:off x="2995544" y="2227297"/>
            <a:ext cx="2104500" cy="1903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0"/>
          <p:cNvSpPr/>
          <p:nvPr/>
        </p:nvSpPr>
        <p:spPr>
          <a:xfrm>
            <a:off x="2830620" y="4417191"/>
            <a:ext cx="4185000" cy="580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2" name="Google Shape;222;p30"/>
          <p:cNvCxnSpPr/>
          <p:nvPr/>
        </p:nvCxnSpPr>
        <p:spPr>
          <a:xfrm flipH="1" rot="10800000">
            <a:off x="7164841" y="2459264"/>
            <a:ext cx="321000" cy="62100"/>
          </a:xfrm>
          <a:prstGeom prst="straightConnector1">
            <a:avLst/>
          </a:prstGeom>
          <a:noFill/>
          <a:ln cap="flat" cmpd="sng" w="38100">
            <a:solidFill>
              <a:srgbClr val="FF0000"/>
            </a:solidFill>
            <a:prstDash val="solid"/>
            <a:round/>
            <a:headEnd len="med" w="med" type="none"/>
            <a:tailEnd len="med" w="med" type="none"/>
          </a:ln>
        </p:spPr>
      </p:cxnSp>
      <p:cxnSp>
        <p:nvCxnSpPr>
          <p:cNvPr id="223" name="Google Shape;223;p30"/>
          <p:cNvCxnSpPr/>
          <p:nvPr/>
        </p:nvCxnSpPr>
        <p:spPr>
          <a:xfrm>
            <a:off x="7483007" y="2459822"/>
            <a:ext cx="148500" cy="1500"/>
          </a:xfrm>
          <a:prstGeom prst="straightConnector1">
            <a:avLst/>
          </a:prstGeom>
          <a:noFill/>
          <a:ln cap="flat" cmpd="sng" w="38100">
            <a:solidFill>
              <a:srgbClr val="FF0000"/>
            </a:solidFill>
            <a:prstDash val="solid"/>
            <a:round/>
            <a:headEnd len="med" w="med" type="none"/>
            <a:tailEnd len="med" w="med" type="none"/>
          </a:ln>
        </p:spPr>
      </p:cxnSp>
      <p:cxnSp>
        <p:nvCxnSpPr>
          <p:cNvPr id="224" name="Google Shape;224;p30"/>
          <p:cNvCxnSpPr/>
          <p:nvPr/>
        </p:nvCxnSpPr>
        <p:spPr>
          <a:xfrm flipH="1">
            <a:off x="7552521" y="2462509"/>
            <a:ext cx="76200" cy="1654800"/>
          </a:xfrm>
          <a:prstGeom prst="straightConnector1">
            <a:avLst/>
          </a:prstGeom>
          <a:noFill/>
          <a:ln cap="flat" cmpd="sng" w="38100">
            <a:solidFill>
              <a:srgbClr val="FF0000"/>
            </a:solidFill>
            <a:prstDash val="solid"/>
            <a:round/>
            <a:headEnd len="med" w="med" type="none"/>
            <a:tailEnd len="med" w="med" type="none"/>
          </a:ln>
        </p:spPr>
      </p:cxnSp>
      <p:cxnSp>
        <p:nvCxnSpPr>
          <p:cNvPr id="225" name="Google Shape;225;p30"/>
          <p:cNvCxnSpPr/>
          <p:nvPr/>
        </p:nvCxnSpPr>
        <p:spPr>
          <a:xfrm rot="10800000">
            <a:off x="7404165" y="4111139"/>
            <a:ext cx="150300" cy="6600"/>
          </a:xfrm>
          <a:prstGeom prst="straightConnector1">
            <a:avLst/>
          </a:prstGeom>
          <a:noFill/>
          <a:ln cap="flat" cmpd="sng" w="38100">
            <a:solidFill>
              <a:srgbClr val="FF0000"/>
            </a:solidFill>
            <a:prstDash val="solid"/>
            <a:round/>
            <a:headEnd len="med" w="med" type="none"/>
            <a:tailEnd len="med" w="med" type="none"/>
          </a:ln>
        </p:spPr>
      </p:cxnSp>
      <p:cxnSp>
        <p:nvCxnSpPr>
          <p:cNvPr id="226" name="Google Shape;226;p30"/>
          <p:cNvCxnSpPr/>
          <p:nvPr/>
        </p:nvCxnSpPr>
        <p:spPr>
          <a:xfrm rot="10800000">
            <a:off x="7099500" y="3935962"/>
            <a:ext cx="308700" cy="175500"/>
          </a:xfrm>
          <a:prstGeom prst="straightConnector1">
            <a:avLst/>
          </a:prstGeom>
          <a:noFill/>
          <a:ln cap="flat" cmpd="sng" w="38100">
            <a:solidFill>
              <a:srgbClr val="FF0000"/>
            </a:solidFill>
            <a:prstDash val="solid"/>
            <a:round/>
            <a:headEnd len="med" w="med" type="none"/>
            <a:tailEnd len="med" w="med" type="none"/>
          </a:ln>
        </p:spPr>
      </p:cxnSp>
      <p:cxnSp>
        <p:nvCxnSpPr>
          <p:cNvPr id="227" name="Google Shape;227;p30"/>
          <p:cNvCxnSpPr/>
          <p:nvPr/>
        </p:nvCxnSpPr>
        <p:spPr>
          <a:xfrm flipH="1" rot="10800000">
            <a:off x="7099482" y="2525361"/>
            <a:ext cx="69000" cy="1413600"/>
          </a:xfrm>
          <a:prstGeom prst="straightConnector1">
            <a:avLst/>
          </a:prstGeom>
          <a:noFill/>
          <a:ln cap="flat" cmpd="sng" w="38100">
            <a:solidFill>
              <a:srgbClr val="FF0000"/>
            </a:solidFill>
            <a:prstDash val="solid"/>
            <a:round/>
            <a:headEnd len="med" w="med" type="none"/>
            <a:tailEnd len="med" w="med" type="none"/>
          </a:ln>
        </p:spPr>
      </p:cxnSp>
      <p:sp>
        <p:nvSpPr>
          <p:cNvPr id="228" name="Google Shape;228;p30"/>
          <p:cNvSpPr/>
          <p:nvPr/>
        </p:nvSpPr>
        <p:spPr>
          <a:xfrm rot="1497424">
            <a:off x="1858316" y="2681729"/>
            <a:ext cx="1735559" cy="159834"/>
          </a:xfrm>
          <a:prstGeom prst="rightArrow">
            <a:avLst>
              <a:gd fmla="val 50000" name="adj1"/>
              <a:gd fmla="val 50000" name="adj2"/>
            </a:avLst>
          </a:prstGeom>
          <a:solidFill>
            <a:srgbClr val="FF0000"/>
          </a:solid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p:nvPr/>
        </p:nvSpPr>
        <p:spPr>
          <a:xfrm rot="1494">
            <a:off x="1905301" y="4515001"/>
            <a:ext cx="1380600" cy="174600"/>
          </a:xfrm>
          <a:prstGeom prst="rightArrow">
            <a:avLst>
              <a:gd fmla="val 50000" name="adj1"/>
              <a:gd fmla="val 50000" name="adj2"/>
            </a:avLst>
          </a:prstGeom>
          <a:solidFill>
            <a:srgbClr val="FF0000"/>
          </a:solid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0"/>
          <p:cNvSpPr/>
          <p:nvPr/>
        </p:nvSpPr>
        <p:spPr>
          <a:xfrm flipH="1" rot="-2171151">
            <a:off x="7169472" y="2453235"/>
            <a:ext cx="2025384" cy="175024"/>
          </a:xfrm>
          <a:prstGeom prst="rightArrow">
            <a:avLst>
              <a:gd fmla="val 50000" name="adj1"/>
              <a:gd fmla="val 50000" name="adj2"/>
            </a:avLst>
          </a:prstGeom>
          <a:solidFill>
            <a:srgbClr val="FF0000"/>
          </a:solid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0"/>
          <p:cNvSpPr txBox="1"/>
          <p:nvPr/>
        </p:nvSpPr>
        <p:spPr>
          <a:xfrm>
            <a:off x="93550" y="1959913"/>
            <a:ext cx="1726500" cy="7914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t>Mini-iTX Motherboard</a:t>
            </a:r>
            <a:endParaRPr b="1" sz="1800"/>
          </a:p>
        </p:txBody>
      </p:sp>
      <p:sp>
        <p:nvSpPr>
          <p:cNvPr id="232" name="Google Shape;232;p30"/>
          <p:cNvSpPr txBox="1"/>
          <p:nvPr/>
        </p:nvSpPr>
        <p:spPr>
          <a:xfrm>
            <a:off x="30850" y="4206600"/>
            <a:ext cx="1789200" cy="7914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t>Graphics </a:t>
            </a:r>
            <a:r>
              <a:rPr b="1" lang="en-US" sz="1800"/>
              <a:t>Processing</a:t>
            </a:r>
            <a:r>
              <a:rPr b="1" lang="en-US" sz="1800"/>
              <a:t> Unit (GPU)</a:t>
            </a:r>
            <a:endParaRPr b="1" sz="1800"/>
          </a:p>
        </p:txBody>
      </p:sp>
      <p:sp>
        <p:nvSpPr>
          <p:cNvPr id="233" name="Google Shape;233;p30"/>
          <p:cNvSpPr/>
          <p:nvPr/>
        </p:nvSpPr>
        <p:spPr>
          <a:xfrm flipH="1" rot="-2171357">
            <a:off x="4484566" y="1763576"/>
            <a:ext cx="2677089" cy="175024"/>
          </a:xfrm>
          <a:prstGeom prst="rightArrow">
            <a:avLst>
              <a:gd fmla="val 50000" name="adj1"/>
              <a:gd fmla="val 50000" name="adj2"/>
            </a:avLst>
          </a:prstGeom>
          <a:solidFill>
            <a:srgbClr val="FF0000"/>
          </a:solid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0"/>
          <p:cNvSpPr txBox="1"/>
          <p:nvPr/>
        </p:nvSpPr>
        <p:spPr>
          <a:xfrm>
            <a:off x="7008800" y="705250"/>
            <a:ext cx="3670800" cy="491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Central </a:t>
            </a:r>
            <a:r>
              <a:rPr b="1" lang="en-US" sz="1800"/>
              <a:t>Processing</a:t>
            </a:r>
            <a:r>
              <a:rPr b="1" lang="en-US" sz="1800"/>
              <a:t> Unit (CPU)</a:t>
            </a:r>
            <a:endParaRPr b="1" sz="1800"/>
          </a:p>
        </p:txBody>
      </p:sp>
      <p:sp>
        <p:nvSpPr>
          <p:cNvPr id="235" name="Google Shape;235;p30"/>
          <p:cNvSpPr/>
          <p:nvPr/>
        </p:nvSpPr>
        <p:spPr>
          <a:xfrm>
            <a:off x="3587526" y="2321148"/>
            <a:ext cx="1380600" cy="1325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0"/>
          <p:cNvSpPr txBox="1"/>
          <p:nvPr/>
        </p:nvSpPr>
        <p:spPr>
          <a:xfrm>
            <a:off x="9051575" y="1560700"/>
            <a:ext cx="1298100" cy="580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t>2.5” SSD</a:t>
            </a:r>
            <a:endParaRPr b="1" sz="1800"/>
          </a:p>
        </p:txBody>
      </p:sp>
      <p:sp>
        <p:nvSpPr>
          <p:cNvPr id="237" name="Google Shape;237;p30"/>
          <p:cNvSpPr txBox="1"/>
          <p:nvPr/>
        </p:nvSpPr>
        <p:spPr>
          <a:xfrm>
            <a:off x="10732950" y="705250"/>
            <a:ext cx="1156500" cy="4917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t>T ≤ 50⁰C</a:t>
            </a:r>
            <a:endParaRPr b="1" sz="1800"/>
          </a:p>
        </p:txBody>
      </p:sp>
      <p:sp>
        <p:nvSpPr>
          <p:cNvPr id="238" name="Google Shape;238;p30"/>
          <p:cNvSpPr txBox="1"/>
          <p:nvPr/>
        </p:nvSpPr>
        <p:spPr>
          <a:xfrm>
            <a:off x="30850" y="5137200"/>
            <a:ext cx="1789200" cy="4917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t>T ≤ 70⁰C</a:t>
            </a:r>
            <a:endParaRPr b="1" sz="1800"/>
          </a:p>
        </p:txBody>
      </p:sp>
      <p:sp>
        <p:nvSpPr>
          <p:cNvPr id="239" name="Google Shape;239;p30"/>
          <p:cNvSpPr txBox="1"/>
          <p:nvPr/>
        </p:nvSpPr>
        <p:spPr>
          <a:xfrm>
            <a:off x="8761925" y="2865000"/>
            <a:ext cx="3516900" cy="27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u="sng"/>
              <a:t>Additional Needs:</a:t>
            </a:r>
            <a:endParaRPr b="1" sz="2400" u="sng"/>
          </a:p>
          <a:p>
            <a:pPr indent="-381000" lvl="0" marL="457200" rtl="0" algn="l">
              <a:spcBef>
                <a:spcPts val="0"/>
              </a:spcBef>
              <a:spcAft>
                <a:spcPts val="0"/>
              </a:spcAft>
              <a:buSzPts val="2400"/>
              <a:buChar char="➢"/>
            </a:pPr>
            <a:r>
              <a:rPr lang="en-US" sz="2400"/>
              <a:t>Volume ≤ 7.5L</a:t>
            </a:r>
            <a:endParaRPr sz="2400"/>
          </a:p>
          <a:p>
            <a:pPr indent="-381000" lvl="0" marL="457200" rtl="0" algn="l">
              <a:spcBef>
                <a:spcPts val="0"/>
              </a:spcBef>
              <a:spcAft>
                <a:spcPts val="0"/>
              </a:spcAft>
              <a:buSzPts val="2400"/>
              <a:buChar char="➢"/>
            </a:pPr>
            <a:r>
              <a:rPr lang="en-US" sz="2400"/>
              <a:t>Reference Size GPU</a:t>
            </a:r>
            <a:endParaRPr sz="2400"/>
          </a:p>
          <a:p>
            <a:pPr indent="-381000" lvl="1" marL="914400" rtl="0" algn="l">
              <a:spcBef>
                <a:spcPts val="0"/>
              </a:spcBef>
              <a:spcAft>
                <a:spcPts val="0"/>
              </a:spcAft>
              <a:buSzPts val="2400"/>
              <a:buChar char="○"/>
            </a:pPr>
            <a:r>
              <a:rPr lang="en-US" sz="2400"/>
              <a:t>267mm x 111mm</a:t>
            </a:r>
            <a:endParaRPr sz="2400"/>
          </a:p>
          <a:p>
            <a:pPr indent="0" lvl="0" marL="0" rtl="0" algn="l">
              <a:spcBef>
                <a:spcPts val="0"/>
              </a:spcBef>
              <a:spcAft>
                <a:spcPts val="0"/>
              </a:spcAft>
              <a:buNone/>
            </a:pPr>
            <a:r>
              <a:t/>
            </a:r>
            <a:endParaRPr/>
          </a:p>
        </p:txBody>
      </p:sp>
      <p:sp>
        <p:nvSpPr>
          <p:cNvPr id="240" name="Google Shape;240;p30"/>
          <p:cNvSpPr txBox="1"/>
          <p:nvPr/>
        </p:nvSpPr>
        <p:spPr>
          <a:xfrm>
            <a:off x="93550" y="2798120"/>
            <a:ext cx="1726500" cy="4917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t>170mm x 170mm</a:t>
            </a:r>
            <a:endParaRPr b="1"/>
          </a:p>
        </p:txBody>
      </p:sp>
      <p:sp>
        <p:nvSpPr>
          <p:cNvPr id="241" name="Google Shape;241;p30"/>
          <p:cNvSpPr txBox="1"/>
          <p:nvPr>
            <p:ph idx="2" type="body"/>
          </p:nvPr>
        </p:nvSpPr>
        <p:spPr>
          <a:xfrm>
            <a:off x="4222900" y="6086086"/>
            <a:ext cx="3200400" cy="228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a:t>Figure 2, Mini-ITX Small Form Factor</a:t>
            </a:r>
            <a:endParaRPr/>
          </a:p>
          <a:p>
            <a:pPr indent="0" lvl="0" marL="0" marR="0" rtl="0" algn="ctr">
              <a:lnSpc>
                <a:spcPct val="90000"/>
              </a:lnSpc>
              <a:spcBef>
                <a:spcPts val="0"/>
              </a:spcBef>
              <a:spcAft>
                <a:spcPts val="0"/>
              </a:spcAft>
              <a:buClr>
                <a:schemeClr val="dk1"/>
              </a:buClr>
              <a:buSzPts val="1400"/>
              <a:buFont typeface="Arial"/>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Helvetica Neue"/>
              <a:buNone/>
            </a:pPr>
            <a:r>
              <a:rPr lang="en-US"/>
              <a:t>Functional Decomposition</a:t>
            </a:r>
            <a:endParaRPr b="1" i="0" sz="4400" u="none" cap="none" strike="noStrike">
              <a:solidFill>
                <a:schemeClr val="dk1"/>
              </a:solidFill>
              <a:latin typeface="Helvetica Neue"/>
              <a:ea typeface="Helvetica Neue"/>
              <a:cs typeface="Helvetica Neue"/>
              <a:sym typeface="Helvetica Neue"/>
            </a:endParaRPr>
          </a:p>
        </p:txBody>
      </p:sp>
      <p:sp>
        <p:nvSpPr>
          <p:cNvPr id="247" name="Google Shape;247;p31"/>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grpSp>
        <p:nvGrpSpPr>
          <p:cNvPr id="248" name="Google Shape;248;p31"/>
          <p:cNvGrpSpPr/>
          <p:nvPr/>
        </p:nvGrpSpPr>
        <p:grpSpPr>
          <a:xfrm>
            <a:off x="509163" y="1948925"/>
            <a:ext cx="11173675" cy="2960150"/>
            <a:chOff x="508000" y="961075"/>
            <a:chExt cx="11173675" cy="2960150"/>
          </a:xfrm>
        </p:grpSpPr>
        <p:pic>
          <p:nvPicPr>
            <p:cNvPr id="249" name="Google Shape;249;p31"/>
            <p:cNvPicPr preferRelativeResize="0"/>
            <p:nvPr/>
          </p:nvPicPr>
          <p:blipFill rotWithShape="1">
            <a:blip r:embed="rId3">
              <a:alphaModFix/>
            </a:blip>
            <a:srcRect b="63798" l="0" r="0" t="0"/>
            <a:stretch/>
          </p:blipFill>
          <p:spPr>
            <a:xfrm>
              <a:off x="838200" y="961075"/>
              <a:ext cx="10843475" cy="2854226"/>
            </a:xfrm>
            <a:prstGeom prst="rect">
              <a:avLst/>
            </a:prstGeom>
            <a:noFill/>
            <a:ln>
              <a:noFill/>
            </a:ln>
          </p:spPr>
        </p:pic>
        <p:sp>
          <p:nvSpPr>
            <p:cNvPr id="250" name="Google Shape;250;p31"/>
            <p:cNvSpPr txBox="1"/>
            <p:nvPr/>
          </p:nvSpPr>
          <p:spPr>
            <a:xfrm>
              <a:off x="508000" y="3476625"/>
              <a:ext cx="9223500" cy="444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sp>
        <p:nvSpPr>
          <p:cNvPr id="251" name="Google Shape;251;p31"/>
          <p:cNvSpPr txBox="1"/>
          <p:nvPr>
            <p:ph idx="2" type="body"/>
          </p:nvPr>
        </p:nvSpPr>
        <p:spPr>
          <a:xfrm>
            <a:off x="8991600" y="6116636"/>
            <a:ext cx="3200400" cy="228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Paul Hromadka</a:t>
            </a:r>
            <a:endParaRPr/>
          </a:p>
          <a:p>
            <a:pPr indent="0" lvl="0" marL="0" rtl="0" algn="r">
              <a:spcBef>
                <a:spcPts val="0"/>
              </a:spcBef>
              <a:spcAft>
                <a:spcPts val="0"/>
              </a:spcAft>
              <a:buClr>
                <a:schemeClr val="dk1"/>
              </a:buClr>
              <a:buSzPts val="1400"/>
              <a:buFont typeface="Arial"/>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Targets</a:t>
            </a:r>
            <a:endParaRPr/>
          </a:p>
        </p:txBody>
      </p:sp>
      <p:sp>
        <p:nvSpPr>
          <p:cNvPr id="258" name="Google Shape;258;p32"/>
          <p:cNvSpPr txBox="1"/>
          <p:nvPr>
            <p:ph idx="1" type="body"/>
          </p:nvPr>
        </p:nvSpPr>
        <p:spPr>
          <a:xfrm>
            <a:off x="838200" y="1673225"/>
            <a:ext cx="10515600" cy="42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259" name="Google Shape;259;p32"/>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60" name="Google Shape;260;p32"/>
          <p:cNvPicPr preferRelativeResize="0"/>
          <p:nvPr/>
        </p:nvPicPr>
        <p:blipFill>
          <a:blip r:embed="rId3">
            <a:alphaModFix/>
          </a:blip>
          <a:stretch>
            <a:fillRect/>
          </a:stretch>
        </p:blipFill>
        <p:spPr>
          <a:xfrm>
            <a:off x="838200" y="1690827"/>
            <a:ext cx="10515600" cy="3748455"/>
          </a:xfrm>
          <a:prstGeom prst="rect">
            <a:avLst/>
          </a:prstGeom>
          <a:noFill/>
          <a:ln>
            <a:noFill/>
          </a:ln>
        </p:spPr>
      </p:pic>
      <p:sp>
        <p:nvSpPr>
          <p:cNvPr id="261" name="Google Shape;261;p32"/>
          <p:cNvSpPr txBox="1"/>
          <p:nvPr>
            <p:ph idx="2" type="body"/>
          </p:nvPr>
        </p:nvSpPr>
        <p:spPr>
          <a:xfrm>
            <a:off x="8991600" y="6116636"/>
            <a:ext cx="3200400" cy="228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Paul Hromadka</a:t>
            </a:r>
            <a:endParaRPr/>
          </a:p>
          <a:p>
            <a:pPr indent="0" lvl="0" marL="0" rtl="0" algn="r">
              <a:spcBef>
                <a:spcPts val="0"/>
              </a:spcBef>
              <a:spcAft>
                <a:spcPts val="0"/>
              </a:spcAft>
              <a:buClr>
                <a:schemeClr val="dk1"/>
              </a:buClr>
              <a:buSzPts val="1400"/>
              <a:buFont typeface="Arial"/>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Targets</a:t>
            </a:r>
            <a:endParaRPr/>
          </a:p>
        </p:txBody>
      </p:sp>
      <p:sp>
        <p:nvSpPr>
          <p:cNvPr id="268" name="Google Shape;268;p33"/>
          <p:cNvSpPr txBox="1"/>
          <p:nvPr>
            <p:ph idx="1" type="body"/>
          </p:nvPr>
        </p:nvSpPr>
        <p:spPr>
          <a:xfrm>
            <a:off x="838200" y="1673225"/>
            <a:ext cx="10515600" cy="42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269" name="Google Shape;269;p33"/>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70" name="Google Shape;270;p33"/>
          <p:cNvPicPr preferRelativeResize="0"/>
          <p:nvPr/>
        </p:nvPicPr>
        <p:blipFill>
          <a:blip r:embed="rId3">
            <a:alphaModFix/>
          </a:blip>
          <a:stretch>
            <a:fillRect/>
          </a:stretch>
        </p:blipFill>
        <p:spPr>
          <a:xfrm>
            <a:off x="838200" y="1690825"/>
            <a:ext cx="10515600" cy="2976113"/>
          </a:xfrm>
          <a:prstGeom prst="rect">
            <a:avLst/>
          </a:prstGeom>
          <a:noFill/>
          <a:ln>
            <a:noFill/>
          </a:ln>
        </p:spPr>
      </p:pic>
      <p:sp>
        <p:nvSpPr>
          <p:cNvPr id="271" name="Google Shape;271;p33"/>
          <p:cNvSpPr txBox="1"/>
          <p:nvPr>
            <p:ph idx="2" type="body"/>
          </p:nvPr>
        </p:nvSpPr>
        <p:spPr>
          <a:xfrm>
            <a:off x="8991600" y="6116636"/>
            <a:ext cx="3200400" cy="228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400"/>
              <a:buFont typeface="Arial"/>
              <a:buNone/>
            </a:pPr>
            <a:r>
              <a:rPr lang="en-US"/>
              <a:t>Paul Hromadka</a:t>
            </a:r>
            <a:endParaRPr/>
          </a:p>
          <a:p>
            <a:pPr indent="0" lvl="0" marL="0" rtl="0" algn="r">
              <a:spcBef>
                <a:spcPts val="0"/>
              </a:spcBef>
              <a:spcAft>
                <a:spcPts val="0"/>
              </a:spcAft>
              <a:buClr>
                <a:schemeClr val="dk1"/>
              </a:buClr>
              <a:buSzPts val="1400"/>
              <a:buFont typeface="Arial"/>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tle Slides">
  <a:themeElements>
    <a:clrScheme name="College of Engineering 2">
      <a:dk1>
        <a:srgbClr val="000000"/>
      </a:dk1>
      <a:lt1>
        <a:srgbClr val="FFFFFF"/>
      </a:lt1>
      <a:dk2>
        <a:srgbClr val="404040"/>
      </a:dk2>
      <a:lt2>
        <a:srgbClr val="BFBFBF"/>
      </a:lt2>
      <a:accent1>
        <a:srgbClr val="236192"/>
      </a:accent1>
      <a:accent2>
        <a:srgbClr val="00CFB4"/>
      </a:accent2>
      <a:accent3>
        <a:srgbClr val="A4D233"/>
      </a:accent3>
      <a:accent4>
        <a:srgbClr val="00BBDC"/>
      </a:accent4>
      <a:accent5>
        <a:srgbClr val="EE2737"/>
      </a:accent5>
      <a:accent6>
        <a:srgbClr val="B7B09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 Slides">
  <a:themeElements>
    <a:clrScheme name="College of Engineering">
      <a:dk1>
        <a:srgbClr val="000000"/>
      </a:dk1>
      <a:lt1>
        <a:srgbClr val="FFFFFF"/>
      </a:lt1>
      <a:dk2>
        <a:srgbClr val="404040"/>
      </a:dk2>
      <a:lt2>
        <a:srgbClr val="BFBFBF"/>
      </a:lt2>
      <a:accent1>
        <a:srgbClr val="236192"/>
      </a:accent1>
      <a:accent2>
        <a:srgbClr val="A4D233"/>
      </a:accent2>
      <a:accent3>
        <a:srgbClr val="00CFB4"/>
      </a:accent3>
      <a:accent4>
        <a:srgbClr val="00BBDC"/>
      </a:accent4>
      <a:accent5>
        <a:srgbClr val="EE2737"/>
      </a:accent5>
      <a:accent6>
        <a:srgbClr val="B7B09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