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93" r:id="rId5"/>
    <p:sldId id="292" r:id="rId6"/>
    <p:sldId id="291" r:id="rId7"/>
    <p:sldId id="290" r:id="rId8"/>
    <p:sldId id="289" r:id="rId9"/>
    <p:sldId id="288" r:id="rId10"/>
    <p:sldId id="342" r:id="rId11"/>
    <p:sldId id="323" r:id="rId12"/>
    <p:sldId id="324" r:id="rId13"/>
    <p:sldId id="297" r:id="rId14"/>
    <p:sldId id="331" r:id="rId15"/>
    <p:sldId id="302" r:id="rId16"/>
    <p:sldId id="318" r:id="rId17"/>
    <p:sldId id="343" r:id="rId18"/>
    <p:sldId id="327" r:id="rId19"/>
    <p:sldId id="326" r:id="rId20"/>
    <p:sldId id="336" r:id="rId21"/>
    <p:sldId id="337" r:id="rId22"/>
    <p:sldId id="328" r:id="rId23"/>
    <p:sldId id="320" r:id="rId24"/>
    <p:sldId id="340" r:id="rId25"/>
    <p:sldId id="335" r:id="rId26"/>
    <p:sldId id="341" r:id="rId27"/>
    <p:sldId id="269" r:id="rId28"/>
    <p:sldId id="33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C00"/>
    <a:srgbClr val="2F97DA"/>
    <a:srgbClr val="CEE5FE"/>
    <a:srgbClr val="A39F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3FF999-6DB9-DE4C-ACE4-6DD9CCE69F2E}" v="4" dt="2020-02-09T23:50:53.850"/>
    <p1510:client id="{044FB853-DEDA-99C6-55CF-8E5221B6B833}" v="726" dt="2020-02-09T23:54:46.950"/>
    <p1510:client id="{2A2BBF13-6CAF-7F95-1BC2-570296A8DF76}" v="126" dt="2020-02-10T00:03:07.786"/>
    <p1510:client id="{2FAA9ABC-BF4F-660F-DA80-70761E9956C0}" v="75" dt="2020-02-09T23:54:18.235"/>
    <p1510:client id="{4AD3F364-EC96-4345-605E-6B8ED32C86F7}" v="11" dt="2020-02-10T00:41:11.072"/>
    <p1510:client id="{4BD46FB3-CA74-07FD-637C-E935D54E4DE7}" v="4" dt="2020-02-09T23:27:17.332"/>
    <p1510:client id="{7711FCB0-683D-575A-ABDF-3C2A07978394}" v="51" dt="2020-02-09T23:38:33.370"/>
    <p1510:client id="{9F92FBF8-D199-7047-8D47-0AB4C3DB260B}" v="1664" dt="2020-02-10T00:48:12.538"/>
    <p1510:client id="{B2E354EE-4C41-BBB8-7504-EC4CEA1FE1C3}" v="1" dt="2020-02-09T23:38:38.405"/>
    <p1510:client id="{C274BA4D-53A5-41EC-B052-520506BB2244}" v="52" dt="2020-02-14T13:54:35.490"/>
    <p1510:client id="{DD911E3C-4633-F4E1-BE4A-FB013E36A541}" v="10" dt="2020-02-09T22:38:40.954"/>
    <p1510:client id="{FC45757D-3695-4A33-B9DB-CF148B654AD2}" v="11" dt="2020-02-10T03:54:40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E51CF0-B6EB-45E1-AA1E-3CA59CFE05FE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</dgm:pt>
    <dgm:pt modelId="{75167509-1703-498C-9106-D2579D6F28CF}">
      <dgm:prSet/>
      <dgm:spPr/>
      <dgm:t>
        <a:bodyPr/>
        <a:lstStyle/>
        <a:p>
          <a:pPr>
            <a:buNone/>
          </a:pPr>
          <a:r>
            <a:rPr lang="en-US"/>
            <a:t>Denis Dineen</a:t>
          </a:r>
        </a:p>
        <a:p>
          <a:pPr>
            <a:buNone/>
          </a:pPr>
          <a:r>
            <a:rPr lang="en-US">
              <a:cs typeface="Calibri"/>
            </a:rPr>
            <a:t>Project Manager</a:t>
          </a:r>
          <a:endParaRPr lang="en-US"/>
        </a:p>
      </dgm:t>
    </dgm:pt>
    <dgm:pt modelId="{BF130DFF-4F53-4047-8D0A-8FC6F582485A}" type="parTrans" cxnId="{5F1FF929-77D7-4CF3-BE2A-3D82DD4AE4AB}">
      <dgm:prSet/>
      <dgm:spPr/>
      <dgm:t>
        <a:bodyPr/>
        <a:lstStyle/>
        <a:p>
          <a:endParaRPr lang="en-US"/>
        </a:p>
      </dgm:t>
    </dgm:pt>
    <dgm:pt modelId="{1F655FC4-0872-48CD-ADEB-B06CE148CE7B}" type="sibTrans" cxnId="{5F1FF929-77D7-4CF3-BE2A-3D82DD4AE4AB}">
      <dgm:prSet/>
      <dgm:spPr/>
      <dgm:t>
        <a:bodyPr/>
        <a:lstStyle/>
        <a:p>
          <a:endParaRPr lang="en-US"/>
        </a:p>
      </dgm:t>
    </dgm:pt>
    <dgm:pt modelId="{37D0890D-0DBE-4D20-A01D-9A8880E9CD97}">
      <dgm:prSet/>
      <dgm:spPr/>
      <dgm:t>
        <a:bodyPr/>
        <a:lstStyle/>
        <a:p>
          <a:pPr>
            <a:buNone/>
          </a:pPr>
          <a:r>
            <a:rPr lang="en-US"/>
            <a:t>Doran McFalls</a:t>
          </a:r>
          <a:endParaRPr lang="en-US">
            <a:cs typeface="Calibri"/>
          </a:endParaRPr>
        </a:p>
        <a:p>
          <a:pPr>
            <a:buNone/>
          </a:pPr>
          <a:r>
            <a:rPr lang="en-US">
              <a:cs typeface="Calibri"/>
            </a:rPr>
            <a:t>Mechatronics Design Engineer</a:t>
          </a:r>
          <a:endParaRPr lang="en-US"/>
        </a:p>
      </dgm:t>
    </dgm:pt>
    <dgm:pt modelId="{20183892-0879-459F-9528-8E8E34CFB7CD}" type="parTrans" cxnId="{66C6AA89-5855-418E-B13B-9B86D8D65EA1}">
      <dgm:prSet/>
      <dgm:spPr/>
      <dgm:t>
        <a:bodyPr/>
        <a:lstStyle/>
        <a:p>
          <a:endParaRPr lang="en-US"/>
        </a:p>
      </dgm:t>
    </dgm:pt>
    <dgm:pt modelId="{42FA29DE-358E-4D56-A15F-00F6D148CFC6}" type="sibTrans" cxnId="{66C6AA89-5855-418E-B13B-9B86D8D65EA1}">
      <dgm:prSet/>
      <dgm:spPr/>
      <dgm:t>
        <a:bodyPr/>
        <a:lstStyle/>
        <a:p>
          <a:endParaRPr lang="en-US"/>
        </a:p>
      </dgm:t>
    </dgm:pt>
    <dgm:pt modelId="{395DF158-D82B-4E20-942B-6C32F01EAAA6}">
      <dgm:prSet/>
      <dgm:spPr/>
      <dgm:t>
        <a:bodyPr/>
        <a:lstStyle/>
        <a:p>
          <a:pPr>
            <a:buNone/>
          </a:pPr>
          <a:r>
            <a:rPr lang="en-US"/>
            <a:t>Jacob Hutto</a:t>
          </a:r>
        </a:p>
        <a:p>
          <a:pPr>
            <a:buNone/>
          </a:pPr>
          <a:r>
            <a:rPr lang="en-US">
              <a:cs typeface="Calibri"/>
            </a:rPr>
            <a:t>Electrical Design Engineer</a:t>
          </a:r>
          <a:endParaRPr lang="en-US"/>
        </a:p>
      </dgm:t>
    </dgm:pt>
    <dgm:pt modelId="{D2D80843-A8AB-4144-A0D1-87E4333BD886}" type="parTrans" cxnId="{6F0006CE-CC2E-4610-8B95-B575554E04DB}">
      <dgm:prSet/>
      <dgm:spPr/>
      <dgm:t>
        <a:bodyPr/>
        <a:lstStyle/>
        <a:p>
          <a:endParaRPr lang="en-US"/>
        </a:p>
      </dgm:t>
    </dgm:pt>
    <dgm:pt modelId="{4FFAB114-445D-4522-A042-E20BAAC82F66}" type="sibTrans" cxnId="{6F0006CE-CC2E-4610-8B95-B575554E04DB}">
      <dgm:prSet/>
      <dgm:spPr/>
      <dgm:t>
        <a:bodyPr/>
        <a:lstStyle/>
        <a:p>
          <a:endParaRPr lang="en-US"/>
        </a:p>
      </dgm:t>
    </dgm:pt>
    <dgm:pt modelId="{7F65E2F0-D28E-4E7A-99C0-F47BF679A83D}">
      <dgm:prSet phldrT="[Text]"/>
      <dgm:spPr/>
      <dgm:t>
        <a:bodyPr/>
        <a:lstStyle/>
        <a:p>
          <a:r>
            <a:rPr lang="en-US"/>
            <a:t>Hunter Kramer</a:t>
          </a:r>
        </a:p>
        <a:p>
          <a:r>
            <a:rPr lang="en-US"/>
            <a:t>Mechanical Design Engineer</a:t>
          </a:r>
        </a:p>
      </dgm:t>
    </dgm:pt>
    <dgm:pt modelId="{E3DF7E4A-F774-4A01-92AF-2E9965AEFA51}" type="parTrans" cxnId="{7BE2490B-1C4C-4F90-9EA6-0204E120097C}">
      <dgm:prSet/>
      <dgm:spPr/>
      <dgm:t>
        <a:bodyPr/>
        <a:lstStyle/>
        <a:p>
          <a:endParaRPr lang="en-US"/>
        </a:p>
      </dgm:t>
    </dgm:pt>
    <dgm:pt modelId="{81C8E1DD-735B-41CC-A0DF-8CE65FB09C16}" type="sibTrans" cxnId="{7BE2490B-1C4C-4F90-9EA6-0204E120097C}">
      <dgm:prSet/>
      <dgm:spPr/>
      <dgm:t>
        <a:bodyPr/>
        <a:lstStyle/>
        <a:p>
          <a:endParaRPr lang="en-US"/>
        </a:p>
      </dgm:t>
    </dgm:pt>
    <dgm:pt modelId="{511723AA-100E-4442-8810-B449EFFB362A}">
      <dgm:prSet/>
      <dgm:spPr/>
      <dgm:t>
        <a:bodyPr/>
        <a:lstStyle/>
        <a:p>
          <a:pPr>
            <a:buNone/>
          </a:pPr>
          <a:r>
            <a:rPr lang="en-US"/>
            <a:t>Nicolas Palmeiro</a:t>
          </a:r>
          <a:endParaRPr lang="en-US">
            <a:cs typeface="Calibri"/>
          </a:endParaRPr>
        </a:p>
        <a:p>
          <a:pPr>
            <a:buNone/>
          </a:pPr>
          <a:r>
            <a:rPr lang="en-US">
              <a:latin typeface="Calibri Light" panose="020F0302020204030204"/>
              <a:cs typeface="Calibri"/>
            </a:rPr>
            <a:t>Power</a:t>
          </a:r>
          <a:r>
            <a:rPr lang="en-US">
              <a:cs typeface="Calibri"/>
            </a:rPr>
            <a:t> Engineer</a:t>
          </a:r>
          <a:endParaRPr lang="en-US"/>
        </a:p>
      </dgm:t>
    </dgm:pt>
    <dgm:pt modelId="{19C5CD2A-455D-47F2-AA4F-FB2CC9D443AF}" type="parTrans" cxnId="{8B140615-C5F2-4A6A-B2AE-BE3352F0E544}">
      <dgm:prSet/>
      <dgm:spPr/>
      <dgm:t>
        <a:bodyPr/>
        <a:lstStyle/>
        <a:p>
          <a:endParaRPr lang="en-US"/>
        </a:p>
      </dgm:t>
    </dgm:pt>
    <dgm:pt modelId="{CDEDBCE1-CC12-400D-9906-CD6FD06FB553}" type="sibTrans" cxnId="{8B140615-C5F2-4A6A-B2AE-BE3352F0E544}">
      <dgm:prSet/>
      <dgm:spPr/>
      <dgm:t>
        <a:bodyPr/>
        <a:lstStyle/>
        <a:p>
          <a:endParaRPr lang="en-US"/>
        </a:p>
      </dgm:t>
    </dgm:pt>
    <dgm:pt modelId="{60B56FFB-7E26-4242-A986-E8E10CF697F6}" type="pres">
      <dgm:prSet presAssocID="{03E51CF0-B6EB-45E1-AA1E-3CA59CFE05FE}" presName="Name0" presStyleCnt="0">
        <dgm:presLayoutVars>
          <dgm:dir/>
          <dgm:resizeHandles val="exact"/>
        </dgm:presLayoutVars>
      </dgm:prSet>
      <dgm:spPr/>
    </dgm:pt>
    <dgm:pt modelId="{5B36AFDD-3FCC-4F2D-9291-BACF43ED0045}" type="pres">
      <dgm:prSet presAssocID="{75167509-1703-498C-9106-D2579D6F28CF}" presName="compNode" presStyleCnt="0"/>
      <dgm:spPr/>
    </dgm:pt>
    <dgm:pt modelId="{FB286FE0-D2B7-4CA8-A217-8878C4A69E72}" type="pres">
      <dgm:prSet presAssocID="{75167509-1703-498C-9106-D2579D6F28CF}" presName="pictRect" presStyleLbl="node1" presStyleIdx="0" presStyleCnt="5"/>
      <dgm:spPr>
        <a:blipFill dpi="0" rotWithShape="1">
          <a:blip xmlns:r="http://schemas.openxmlformats.org/officeDocument/2006/relationships" r:embed="rId1"/>
          <a:srcRect/>
          <a:stretch>
            <a:fillRect l="2098" t="-10210" r="-11268" b="-29528"/>
          </a:stretch>
        </a:blipFill>
      </dgm:spPr>
      <dgm:extLst>
        <a:ext uri="{E40237B7-FDA0-4F09-8148-C483321AD2D9}">
          <dgm14:cNvPr xmlns:dgm14="http://schemas.microsoft.com/office/drawing/2010/diagram" id="0" name="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8DFEC8E-0EC1-41D3-A447-E3E7FA24C929}"/>
              </a:ext>
            </a:extLst>
          </dgm14:cNvPr>
        </a:ext>
      </dgm:extLst>
    </dgm:pt>
    <dgm:pt modelId="{4A0EED30-32F1-4DA4-AA81-AA96526AB8E8}" type="pres">
      <dgm:prSet presAssocID="{75167509-1703-498C-9106-D2579D6F28CF}" presName="textRect" presStyleLbl="revTx" presStyleIdx="0" presStyleCnt="5">
        <dgm:presLayoutVars>
          <dgm:bulletEnabled val="1"/>
        </dgm:presLayoutVars>
      </dgm:prSet>
      <dgm:spPr/>
    </dgm:pt>
    <dgm:pt modelId="{9C2783FF-1266-4C62-90AA-50A28F9FB7CE}" type="pres">
      <dgm:prSet presAssocID="{1F655FC4-0872-48CD-ADEB-B06CE148CE7B}" presName="sibTrans" presStyleLbl="sibTrans2D1" presStyleIdx="0" presStyleCnt="0"/>
      <dgm:spPr/>
    </dgm:pt>
    <dgm:pt modelId="{ABA65CB0-02FC-4F9D-BBB2-95D79918715E}" type="pres">
      <dgm:prSet presAssocID="{37D0890D-0DBE-4D20-A01D-9A8880E9CD97}" presName="compNode" presStyleCnt="0"/>
      <dgm:spPr/>
    </dgm:pt>
    <dgm:pt modelId="{0FF82324-8310-422E-8260-F16082A1FE92}" type="pres">
      <dgm:prSet presAssocID="{37D0890D-0DBE-4D20-A01D-9A8880E9CD97}" presName="pictRect" presStyleLbl="node1" presStyleIdx="1" presStyleCnt="5"/>
      <dgm:spPr>
        <a:blipFill>
          <a:blip xmlns:r="http://schemas.openxmlformats.org/officeDocument/2006/relationships" r:embed="rId2"/>
          <a:srcRect/>
          <a:stretch>
            <a:fillRect t="-12000" b="-12000"/>
          </a:stretch>
        </a:blipFill>
      </dgm:spPr>
      <dgm:extLst>
        <a:ext uri="{E40237B7-FDA0-4F09-8148-C483321AD2D9}">
          <dgm14:cNvPr xmlns:dgm14="http://schemas.microsoft.com/office/drawing/2010/diagram" id="0" name="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A905A235-9FAC-4F4B-8397-2F2B225907B1}"/>
              </a:ext>
            </a:extLst>
          </dgm14:cNvPr>
        </a:ext>
      </dgm:extLst>
    </dgm:pt>
    <dgm:pt modelId="{BAC53595-93E3-4CCD-BEE5-9B92CDEAF644}" type="pres">
      <dgm:prSet presAssocID="{37D0890D-0DBE-4D20-A01D-9A8880E9CD97}" presName="textRect" presStyleLbl="revTx" presStyleIdx="1" presStyleCnt="5">
        <dgm:presLayoutVars>
          <dgm:bulletEnabled val="1"/>
        </dgm:presLayoutVars>
      </dgm:prSet>
      <dgm:spPr/>
    </dgm:pt>
    <dgm:pt modelId="{316A35EB-EABB-4385-8542-F5D52A6A41D9}" type="pres">
      <dgm:prSet presAssocID="{42FA29DE-358E-4D56-A15F-00F6D148CFC6}" presName="sibTrans" presStyleLbl="sibTrans2D1" presStyleIdx="0" presStyleCnt="0"/>
      <dgm:spPr/>
    </dgm:pt>
    <dgm:pt modelId="{01403067-793D-44E6-BDFC-27340A5C7254}" type="pres">
      <dgm:prSet presAssocID="{395DF158-D82B-4E20-942B-6C32F01EAAA6}" presName="compNode" presStyleCnt="0"/>
      <dgm:spPr/>
    </dgm:pt>
    <dgm:pt modelId="{61B1767D-4DEE-4DE5-B9EE-95F99999AD9B}" type="pres">
      <dgm:prSet presAssocID="{395DF158-D82B-4E20-942B-6C32F01EAAA6}" presName="pictRect" presStyleLbl="node1" presStyleIdx="2" presStyleCnt="5" custFlipHor="1" custScaleX="96837" custScaleY="103353"/>
      <dgm:spPr>
        <a:blipFill dpi="0" rotWithShape="1">
          <a:blip xmlns:r="http://schemas.openxmlformats.org/officeDocument/2006/relationships" r:embed="rId3"/>
          <a:srcRect/>
          <a:stretch>
            <a:fillRect l="-4551" t="-71" r="-23047" b="-40288"/>
          </a:stretch>
        </a:blipFill>
      </dgm:spPr>
      <dgm:extLst>
        <a:ext uri="{E40237B7-FDA0-4F09-8148-C483321AD2D9}">
          <dgm14:cNvPr xmlns:dgm14="http://schemas.microsoft.com/office/drawing/2010/diagram" id="0" name="" descr="A person wearing a suit and tie&#10;&#10;Description generated with very high confidence">
            <a:extLst>
              <a:ext uri="{FF2B5EF4-FFF2-40B4-BE49-F238E27FC236}">
                <a16:creationId xmlns:a16="http://schemas.microsoft.com/office/drawing/2014/main" id="{3B43553F-15E4-4975-AAE5-E2AA02036E3D}"/>
              </a:ext>
            </a:extLst>
          </dgm14:cNvPr>
        </a:ext>
      </dgm:extLst>
    </dgm:pt>
    <dgm:pt modelId="{B688D805-CBBC-4F32-B003-3E06540FF713}" type="pres">
      <dgm:prSet presAssocID="{395DF158-D82B-4E20-942B-6C32F01EAAA6}" presName="textRect" presStyleLbl="revTx" presStyleIdx="2" presStyleCnt="5">
        <dgm:presLayoutVars>
          <dgm:bulletEnabled val="1"/>
        </dgm:presLayoutVars>
      </dgm:prSet>
      <dgm:spPr/>
    </dgm:pt>
    <dgm:pt modelId="{DEAB15EC-DFAF-4996-9328-1E8D15997C78}" type="pres">
      <dgm:prSet presAssocID="{4FFAB114-445D-4522-A042-E20BAAC82F66}" presName="sibTrans" presStyleLbl="sibTrans2D1" presStyleIdx="0" presStyleCnt="0"/>
      <dgm:spPr/>
    </dgm:pt>
    <dgm:pt modelId="{36496964-005A-4FD9-96E6-51668911965E}" type="pres">
      <dgm:prSet presAssocID="{7F65E2F0-D28E-4E7A-99C0-F47BF679A83D}" presName="compNode" presStyleCnt="0"/>
      <dgm:spPr/>
    </dgm:pt>
    <dgm:pt modelId="{53B9AD90-E913-4F1E-85D0-A92F196106E6}" type="pres">
      <dgm:prSet presAssocID="{7F65E2F0-D28E-4E7A-99C0-F47BF679A83D}" presName="pictRect" presStyleLbl="node1" presStyleIdx="3" presStyleCnt="5"/>
      <dgm:spPr>
        <a:blipFill>
          <a:blip xmlns:r="http://schemas.openxmlformats.org/officeDocument/2006/relationships" r:embed="rId4"/>
          <a:srcRect/>
          <a:stretch>
            <a:fillRect t="-7000" b="-7000"/>
          </a:stretch>
        </a:blipFill>
      </dgm:spPr>
      <dgm:extLst>
        <a:ext uri="{E40237B7-FDA0-4F09-8148-C483321AD2D9}">
          <dgm14:cNvPr xmlns:dgm14="http://schemas.microsoft.com/office/drawing/2010/diagram" id="0" name="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5793CA2F-CF1F-4FEA-B485-49AF04A82F11}"/>
              </a:ext>
            </a:extLst>
          </dgm14:cNvPr>
        </a:ext>
      </dgm:extLst>
    </dgm:pt>
    <dgm:pt modelId="{917F2095-6ACC-458C-9695-AE0B1915AC45}" type="pres">
      <dgm:prSet presAssocID="{7F65E2F0-D28E-4E7A-99C0-F47BF679A83D}" presName="textRect" presStyleLbl="revTx" presStyleIdx="3" presStyleCnt="5">
        <dgm:presLayoutVars>
          <dgm:bulletEnabled val="1"/>
        </dgm:presLayoutVars>
      </dgm:prSet>
      <dgm:spPr/>
    </dgm:pt>
    <dgm:pt modelId="{0DB9BC07-0F14-4F7F-99DB-AA8BF7BECBC6}" type="pres">
      <dgm:prSet presAssocID="{81C8E1DD-735B-41CC-A0DF-8CE65FB09C16}" presName="sibTrans" presStyleLbl="sibTrans2D1" presStyleIdx="0" presStyleCnt="0"/>
      <dgm:spPr/>
    </dgm:pt>
    <dgm:pt modelId="{AF79A4EA-6C9F-42AB-9A1F-5F3717699B55}" type="pres">
      <dgm:prSet presAssocID="{511723AA-100E-4442-8810-B449EFFB362A}" presName="compNode" presStyleCnt="0"/>
      <dgm:spPr/>
    </dgm:pt>
    <dgm:pt modelId="{90771EB3-FF7E-490A-BCF0-32FF7985026F}" type="pres">
      <dgm:prSet presAssocID="{511723AA-100E-4442-8810-B449EFFB362A}" presName="pictRect" presStyleLbl="node1" presStyleIdx="4" presStyleCnt="5"/>
      <dgm:spPr>
        <a:blipFill dpi="0" rotWithShape="1">
          <a:blip xmlns:r="http://schemas.openxmlformats.org/officeDocument/2006/relationships" r:embed="rId5"/>
          <a:srcRect/>
          <a:stretch>
            <a:fillRect l="-7449" t="-17835" r="-9094" b="-5701"/>
          </a:stretch>
        </a:blipFill>
      </dgm:spPr>
      <dgm:extLst>
        <a:ext uri="{E40237B7-FDA0-4F09-8148-C483321AD2D9}">
          <dgm14:cNvPr xmlns:dgm14="http://schemas.microsoft.com/office/drawing/2010/diagram" id="0" name="" descr="A person wearing a suit and tie smiling at the camera&#10;&#10;Description generated with very high confidence">
            <a:extLst>
              <a:ext uri="{FF2B5EF4-FFF2-40B4-BE49-F238E27FC236}">
                <a16:creationId xmlns:a16="http://schemas.microsoft.com/office/drawing/2014/main" id="{183AA74C-5600-4EBC-B14F-6CCD82721559}"/>
              </a:ext>
            </a:extLst>
          </dgm14:cNvPr>
        </a:ext>
      </dgm:extLst>
    </dgm:pt>
    <dgm:pt modelId="{44774D66-17BF-41F1-9189-7B13EAA8B60C}" type="pres">
      <dgm:prSet presAssocID="{511723AA-100E-4442-8810-B449EFFB362A}" presName="textRect" presStyleLbl="revTx" presStyleIdx="4" presStyleCnt="5">
        <dgm:presLayoutVars>
          <dgm:bulletEnabled val="1"/>
        </dgm:presLayoutVars>
      </dgm:prSet>
      <dgm:spPr/>
    </dgm:pt>
  </dgm:ptLst>
  <dgm:cxnLst>
    <dgm:cxn modelId="{B5E16909-BCA0-4FC6-BC26-479B4B5948F4}" type="presOf" srcId="{511723AA-100E-4442-8810-B449EFFB362A}" destId="{44774D66-17BF-41F1-9189-7B13EAA8B60C}" srcOrd="0" destOrd="0" presId="urn:microsoft.com/office/officeart/2005/8/layout/pList1"/>
    <dgm:cxn modelId="{7BE2490B-1C4C-4F90-9EA6-0204E120097C}" srcId="{03E51CF0-B6EB-45E1-AA1E-3CA59CFE05FE}" destId="{7F65E2F0-D28E-4E7A-99C0-F47BF679A83D}" srcOrd="3" destOrd="0" parTransId="{E3DF7E4A-F774-4A01-92AF-2E9965AEFA51}" sibTransId="{81C8E1DD-735B-41CC-A0DF-8CE65FB09C16}"/>
    <dgm:cxn modelId="{8B140615-C5F2-4A6A-B2AE-BE3352F0E544}" srcId="{03E51CF0-B6EB-45E1-AA1E-3CA59CFE05FE}" destId="{511723AA-100E-4442-8810-B449EFFB362A}" srcOrd="4" destOrd="0" parTransId="{19C5CD2A-455D-47F2-AA4F-FB2CC9D443AF}" sibTransId="{CDEDBCE1-CC12-400D-9906-CD6FD06FB553}"/>
    <dgm:cxn modelId="{5F1FF929-77D7-4CF3-BE2A-3D82DD4AE4AB}" srcId="{03E51CF0-B6EB-45E1-AA1E-3CA59CFE05FE}" destId="{75167509-1703-498C-9106-D2579D6F28CF}" srcOrd="0" destOrd="0" parTransId="{BF130DFF-4F53-4047-8D0A-8FC6F582485A}" sibTransId="{1F655FC4-0872-48CD-ADEB-B06CE148CE7B}"/>
    <dgm:cxn modelId="{EB9B063E-1E08-44A6-8271-4C92791558B1}" type="presOf" srcId="{1F655FC4-0872-48CD-ADEB-B06CE148CE7B}" destId="{9C2783FF-1266-4C62-90AA-50A28F9FB7CE}" srcOrd="0" destOrd="0" presId="urn:microsoft.com/office/officeart/2005/8/layout/pList1"/>
    <dgm:cxn modelId="{D9C16052-7DC4-4189-AC8E-EF4B4AD20E25}" type="presOf" srcId="{81C8E1DD-735B-41CC-A0DF-8CE65FB09C16}" destId="{0DB9BC07-0F14-4F7F-99DB-AA8BF7BECBC6}" srcOrd="0" destOrd="0" presId="urn:microsoft.com/office/officeart/2005/8/layout/pList1"/>
    <dgm:cxn modelId="{27505273-14D9-4790-8F60-1F2C4E54E101}" type="presOf" srcId="{7F65E2F0-D28E-4E7A-99C0-F47BF679A83D}" destId="{917F2095-6ACC-458C-9695-AE0B1915AC45}" srcOrd="0" destOrd="0" presId="urn:microsoft.com/office/officeart/2005/8/layout/pList1"/>
    <dgm:cxn modelId="{F8CB0F55-70B1-4F9C-B9C6-AFB5F95117A8}" type="presOf" srcId="{4FFAB114-445D-4522-A042-E20BAAC82F66}" destId="{DEAB15EC-DFAF-4996-9328-1E8D15997C78}" srcOrd="0" destOrd="0" presId="urn:microsoft.com/office/officeart/2005/8/layout/pList1"/>
    <dgm:cxn modelId="{86B4D97D-D646-4D72-9F33-1AB1C8A0D2C0}" type="presOf" srcId="{42FA29DE-358E-4D56-A15F-00F6D148CFC6}" destId="{316A35EB-EABB-4385-8542-F5D52A6A41D9}" srcOrd="0" destOrd="0" presId="urn:microsoft.com/office/officeart/2005/8/layout/pList1"/>
    <dgm:cxn modelId="{BAC6FC86-7A9F-4852-AD0F-01ABF9DDE730}" type="presOf" srcId="{37D0890D-0DBE-4D20-A01D-9A8880E9CD97}" destId="{BAC53595-93E3-4CCD-BEE5-9B92CDEAF644}" srcOrd="0" destOrd="0" presId="urn:microsoft.com/office/officeart/2005/8/layout/pList1"/>
    <dgm:cxn modelId="{66C6AA89-5855-418E-B13B-9B86D8D65EA1}" srcId="{03E51CF0-B6EB-45E1-AA1E-3CA59CFE05FE}" destId="{37D0890D-0DBE-4D20-A01D-9A8880E9CD97}" srcOrd="1" destOrd="0" parTransId="{20183892-0879-459F-9528-8E8E34CFB7CD}" sibTransId="{42FA29DE-358E-4D56-A15F-00F6D148CFC6}"/>
    <dgm:cxn modelId="{85821DA3-F9FD-48F6-B109-D613EC03C2D3}" type="presOf" srcId="{75167509-1703-498C-9106-D2579D6F28CF}" destId="{4A0EED30-32F1-4DA4-AA81-AA96526AB8E8}" srcOrd="0" destOrd="0" presId="urn:microsoft.com/office/officeart/2005/8/layout/pList1"/>
    <dgm:cxn modelId="{2452D1C0-DDB8-4995-BC98-9C01A71ADF9C}" type="presOf" srcId="{395DF158-D82B-4E20-942B-6C32F01EAAA6}" destId="{B688D805-CBBC-4F32-B003-3E06540FF713}" srcOrd="0" destOrd="0" presId="urn:microsoft.com/office/officeart/2005/8/layout/pList1"/>
    <dgm:cxn modelId="{6F0006CE-CC2E-4610-8B95-B575554E04DB}" srcId="{03E51CF0-B6EB-45E1-AA1E-3CA59CFE05FE}" destId="{395DF158-D82B-4E20-942B-6C32F01EAAA6}" srcOrd="2" destOrd="0" parTransId="{D2D80843-A8AB-4144-A0D1-87E4333BD886}" sibTransId="{4FFAB114-445D-4522-A042-E20BAAC82F66}"/>
    <dgm:cxn modelId="{F47C2CE6-A237-44A7-9C8D-8DF770DEED6F}" type="presOf" srcId="{03E51CF0-B6EB-45E1-AA1E-3CA59CFE05FE}" destId="{60B56FFB-7E26-4242-A986-E8E10CF697F6}" srcOrd="0" destOrd="0" presId="urn:microsoft.com/office/officeart/2005/8/layout/pList1"/>
    <dgm:cxn modelId="{232271D0-7AC9-4085-AEFD-0159C40E69C6}" type="presParOf" srcId="{60B56FFB-7E26-4242-A986-E8E10CF697F6}" destId="{5B36AFDD-3FCC-4F2D-9291-BACF43ED0045}" srcOrd="0" destOrd="0" presId="urn:microsoft.com/office/officeart/2005/8/layout/pList1"/>
    <dgm:cxn modelId="{F94F3CEB-EA79-4D23-8EE9-B37C7F592C7A}" type="presParOf" srcId="{5B36AFDD-3FCC-4F2D-9291-BACF43ED0045}" destId="{FB286FE0-D2B7-4CA8-A217-8878C4A69E72}" srcOrd="0" destOrd="0" presId="urn:microsoft.com/office/officeart/2005/8/layout/pList1"/>
    <dgm:cxn modelId="{6969BBA8-251E-43FA-8E04-BD82ADE080DC}" type="presParOf" srcId="{5B36AFDD-3FCC-4F2D-9291-BACF43ED0045}" destId="{4A0EED30-32F1-4DA4-AA81-AA96526AB8E8}" srcOrd="1" destOrd="0" presId="urn:microsoft.com/office/officeart/2005/8/layout/pList1"/>
    <dgm:cxn modelId="{1A67D707-C4FE-42BE-A99F-C1E7DA0A770C}" type="presParOf" srcId="{60B56FFB-7E26-4242-A986-E8E10CF697F6}" destId="{9C2783FF-1266-4C62-90AA-50A28F9FB7CE}" srcOrd="1" destOrd="0" presId="urn:microsoft.com/office/officeart/2005/8/layout/pList1"/>
    <dgm:cxn modelId="{1ACBF627-3F03-49EB-8BD0-61BAD2E162C4}" type="presParOf" srcId="{60B56FFB-7E26-4242-A986-E8E10CF697F6}" destId="{ABA65CB0-02FC-4F9D-BBB2-95D79918715E}" srcOrd="2" destOrd="0" presId="urn:microsoft.com/office/officeart/2005/8/layout/pList1"/>
    <dgm:cxn modelId="{48B7DA17-73FE-4213-A564-1854353ADC0F}" type="presParOf" srcId="{ABA65CB0-02FC-4F9D-BBB2-95D79918715E}" destId="{0FF82324-8310-422E-8260-F16082A1FE92}" srcOrd="0" destOrd="0" presId="urn:microsoft.com/office/officeart/2005/8/layout/pList1"/>
    <dgm:cxn modelId="{D4AE7A3A-B055-46A2-9021-FAEBB65121B4}" type="presParOf" srcId="{ABA65CB0-02FC-4F9D-BBB2-95D79918715E}" destId="{BAC53595-93E3-4CCD-BEE5-9B92CDEAF644}" srcOrd="1" destOrd="0" presId="urn:microsoft.com/office/officeart/2005/8/layout/pList1"/>
    <dgm:cxn modelId="{502DC9BA-9252-449D-B0CD-24C38D05A94D}" type="presParOf" srcId="{60B56FFB-7E26-4242-A986-E8E10CF697F6}" destId="{316A35EB-EABB-4385-8542-F5D52A6A41D9}" srcOrd="3" destOrd="0" presId="urn:microsoft.com/office/officeart/2005/8/layout/pList1"/>
    <dgm:cxn modelId="{1673691E-7A53-4A2D-BF73-119745C6BE34}" type="presParOf" srcId="{60B56FFB-7E26-4242-A986-E8E10CF697F6}" destId="{01403067-793D-44E6-BDFC-27340A5C7254}" srcOrd="4" destOrd="0" presId="urn:microsoft.com/office/officeart/2005/8/layout/pList1"/>
    <dgm:cxn modelId="{B253C54A-3630-4E1F-9F22-AA92E64E70B4}" type="presParOf" srcId="{01403067-793D-44E6-BDFC-27340A5C7254}" destId="{61B1767D-4DEE-4DE5-B9EE-95F99999AD9B}" srcOrd="0" destOrd="0" presId="urn:microsoft.com/office/officeart/2005/8/layout/pList1"/>
    <dgm:cxn modelId="{FEC9B87F-BF2E-4539-9EAD-084B831A4289}" type="presParOf" srcId="{01403067-793D-44E6-BDFC-27340A5C7254}" destId="{B688D805-CBBC-4F32-B003-3E06540FF713}" srcOrd="1" destOrd="0" presId="urn:microsoft.com/office/officeart/2005/8/layout/pList1"/>
    <dgm:cxn modelId="{8B63B2FE-F0B7-4ED5-BC88-4B7D2155D694}" type="presParOf" srcId="{60B56FFB-7E26-4242-A986-E8E10CF697F6}" destId="{DEAB15EC-DFAF-4996-9328-1E8D15997C78}" srcOrd="5" destOrd="0" presId="urn:microsoft.com/office/officeart/2005/8/layout/pList1"/>
    <dgm:cxn modelId="{63015F10-7B45-4A52-83E1-812A523DB079}" type="presParOf" srcId="{60B56FFB-7E26-4242-A986-E8E10CF697F6}" destId="{36496964-005A-4FD9-96E6-51668911965E}" srcOrd="6" destOrd="0" presId="urn:microsoft.com/office/officeart/2005/8/layout/pList1"/>
    <dgm:cxn modelId="{51086B3F-711E-475E-A711-041832691B49}" type="presParOf" srcId="{36496964-005A-4FD9-96E6-51668911965E}" destId="{53B9AD90-E913-4F1E-85D0-A92F196106E6}" srcOrd="0" destOrd="0" presId="urn:microsoft.com/office/officeart/2005/8/layout/pList1"/>
    <dgm:cxn modelId="{7452B5F1-25F9-476E-BC05-5AA65F1D5A29}" type="presParOf" srcId="{36496964-005A-4FD9-96E6-51668911965E}" destId="{917F2095-6ACC-458C-9695-AE0B1915AC45}" srcOrd="1" destOrd="0" presId="urn:microsoft.com/office/officeart/2005/8/layout/pList1"/>
    <dgm:cxn modelId="{3BF99565-6994-47F2-A791-35533DFAA75A}" type="presParOf" srcId="{60B56FFB-7E26-4242-A986-E8E10CF697F6}" destId="{0DB9BC07-0F14-4F7F-99DB-AA8BF7BECBC6}" srcOrd="7" destOrd="0" presId="urn:microsoft.com/office/officeart/2005/8/layout/pList1"/>
    <dgm:cxn modelId="{E0DEDFE8-226D-46D5-990E-50F2434FA814}" type="presParOf" srcId="{60B56FFB-7E26-4242-A986-E8E10CF697F6}" destId="{AF79A4EA-6C9F-42AB-9A1F-5F3717699B55}" srcOrd="8" destOrd="0" presId="urn:microsoft.com/office/officeart/2005/8/layout/pList1"/>
    <dgm:cxn modelId="{B0F9FFC4-09A8-4E99-ABD7-F42F9E7B130D}" type="presParOf" srcId="{AF79A4EA-6C9F-42AB-9A1F-5F3717699B55}" destId="{90771EB3-FF7E-490A-BCF0-32FF7985026F}" srcOrd="0" destOrd="0" presId="urn:microsoft.com/office/officeart/2005/8/layout/pList1"/>
    <dgm:cxn modelId="{72C65558-0F43-4D26-90FE-F492F5ECBF6C}" type="presParOf" srcId="{AF79A4EA-6C9F-42AB-9A1F-5F3717699B55}" destId="{44774D66-17BF-41F1-9189-7B13EAA8B60C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6CEA44-1A2E-F442-BC16-7EDE227C86C5}" type="doc">
      <dgm:prSet loTypeId="urn:microsoft.com/office/officeart/2005/8/layout/funnel1" loCatId="pictur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DE39EE8-AC40-DD4B-A159-6D1E2EE6464C}">
      <dgm:prSet/>
      <dgm:spPr>
        <a:solidFill>
          <a:srgbClr val="2F97DA"/>
        </a:solidFill>
      </dgm:spPr>
      <dgm:t>
        <a:bodyPr/>
        <a:lstStyle/>
        <a:p>
          <a:pPr rtl="0"/>
          <a:r>
            <a:rPr lang="en-US"/>
            <a:t>Morphological Chart</a:t>
          </a:r>
        </a:p>
      </dgm:t>
    </dgm:pt>
    <dgm:pt modelId="{67406025-AFF6-5C4A-88BE-98583FAB3E33}" type="parTrans" cxnId="{2EA660FA-1B68-0D4D-BEB3-94B1E2E339A7}">
      <dgm:prSet/>
      <dgm:spPr/>
      <dgm:t>
        <a:bodyPr/>
        <a:lstStyle/>
        <a:p>
          <a:endParaRPr lang="en-US"/>
        </a:p>
      </dgm:t>
    </dgm:pt>
    <dgm:pt modelId="{220A90BC-4BFA-F244-92A0-F9E9951EEFCA}" type="sibTrans" cxnId="{2EA660FA-1B68-0D4D-BEB3-94B1E2E339A7}">
      <dgm:prSet/>
      <dgm:spPr/>
      <dgm:t>
        <a:bodyPr/>
        <a:lstStyle/>
        <a:p>
          <a:endParaRPr lang="en-US"/>
        </a:p>
      </dgm:t>
    </dgm:pt>
    <dgm:pt modelId="{DF024859-7783-0B46-A6C5-12ED87167C50}">
      <dgm:prSet/>
      <dgm:spPr>
        <a:solidFill>
          <a:srgbClr val="2F97DA"/>
        </a:solidFill>
      </dgm:spPr>
      <dgm:t>
        <a:bodyPr/>
        <a:lstStyle/>
        <a:p>
          <a:pPr rtl="0"/>
          <a:r>
            <a:rPr lang="en-US"/>
            <a:t>Biomimicry</a:t>
          </a:r>
        </a:p>
      </dgm:t>
    </dgm:pt>
    <dgm:pt modelId="{AB8C2A3B-31E0-EB47-8F44-6FA1D4E067BF}" type="parTrans" cxnId="{427B6B3B-A1C6-DE4B-AC10-E7922F8E0384}">
      <dgm:prSet/>
      <dgm:spPr/>
      <dgm:t>
        <a:bodyPr/>
        <a:lstStyle/>
        <a:p>
          <a:endParaRPr lang="en-US"/>
        </a:p>
      </dgm:t>
    </dgm:pt>
    <dgm:pt modelId="{05C5B17D-25CD-8C46-90D6-040D70F8CB6C}" type="sibTrans" cxnId="{427B6B3B-A1C6-DE4B-AC10-E7922F8E0384}">
      <dgm:prSet/>
      <dgm:spPr/>
      <dgm:t>
        <a:bodyPr/>
        <a:lstStyle/>
        <a:p>
          <a:endParaRPr lang="en-US"/>
        </a:p>
      </dgm:t>
    </dgm:pt>
    <dgm:pt modelId="{857D1F24-85B7-7F46-8999-784F89CC06CB}">
      <dgm:prSet/>
      <dgm:spPr>
        <a:solidFill>
          <a:srgbClr val="2F97DA"/>
        </a:solidFill>
      </dgm:spPr>
      <dgm:t>
        <a:bodyPr/>
        <a:lstStyle/>
        <a:p>
          <a:pPr rtl="0"/>
          <a:r>
            <a:rPr lang="en-US"/>
            <a:t>Brainstorming Sessions</a:t>
          </a:r>
        </a:p>
      </dgm:t>
    </dgm:pt>
    <dgm:pt modelId="{B153904B-5278-364F-933A-D7F6A5A35FB1}" type="parTrans" cxnId="{164552E3-405D-6240-A332-97459E435C81}">
      <dgm:prSet/>
      <dgm:spPr/>
      <dgm:t>
        <a:bodyPr/>
        <a:lstStyle/>
        <a:p>
          <a:endParaRPr lang="en-US"/>
        </a:p>
      </dgm:t>
    </dgm:pt>
    <dgm:pt modelId="{9C58468C-514C-094F-8CA1-3B7CABD7139E}" type="sibTrans" cxnId="{164552E3-405D-6240-A332-97459E435C81}">
      <dgm:prSet/>
      <dgm:spPr/>
      <dgm:t>
        <a:bodyPr/>
        <a:lstStyle/>
        <a:p>
          <a:endParaRPr lang="en-US"/>
        </a:p>
      </dgm:t>
    </dgm:pt>
    <dgm:pt modelId="{CC10964F-392A-CE47-AE8C-A45277273E44}">
      <dgm:prSet/>
      <dgm:spPr/>
      <dgm:t>
        <a:bodyPr/>
        <a:lstStyle/>
        <a:p>
          <a:pPr rtl="0"/>
          <a:r>
            <a:rPr lang="en-US"/>
            <a:t>100 Concepts</a:t>
          </a:r>
        </a:p>
      </dgm:t>
    </dgm:pt>
    <dgm:pt modelId="{7D1C485F-E48E-7E47-8677-DFB046F0BFDE}" type="parTrans" cxnId="{4F3F98D2-46EB-6C41-BA5B-2FAE993BC1B1}">
      <dgm:prSet/>
      <dgm:spPr/>
      <dgm:t>
        <a:bodyPr/>
        <a:lstStyle/>
        <a:p>
          <a:endParaRPr lang="en-US"/>
        </a:p>
      </dgm:t>
    </dgm:pt>
    <dgm:pt modelId="{222739B5-2B5B-0E45-9FD1-5AE82D819469}" type="sibTrans" cxnId="{4F3F98D2-46EB-6C41-BA5B-2FAE993BC1B1}">
      <dgm:prSet/>
      <dgm:spPr/>
      <dgm:t>
        <a:bodyPr/>
        <a:lstStyle/>
        <a:p>
          <a:endParaRPr lang="en-US"/>
        </a:p>
      </dgm:t>
    </dgm:pt>
    <dgm:pt modelId="{544A9149-1AB7-8749-800A-F58175498669}" type="pres">
      <dgm:prSet presAssocID="{976CEA44-1A2E-F442-BC16-7EDE227C86C5}" presName="Name0" presStyleCnt="0">
        <dgm:presLayoutVars>
          <dgm:chMax val="4"/>
          <dgm:resizeHandles val="exact"/>
        </dgm:presLayoutVars>
      </dgm:prSet>
      <dgm:spPr/>
    </dgm:pt>
    <dgm:pt modelId="{928FF95F-B22B-DE42-804A-8E6C24B49D23}" type="pres">
      <dgm:prSet presAssocID="{976CEA44-1A2E-F442-BC16-7EDE227C86C5}" presName="ellipse" presStyleLbl="trBgShp" presStyleIdx="0" presStyleCnt="1"/>
      <dgm:spPr>
        <a:solidFill>
          <a:srgbClr val="CEE5FE"/>
        </a:solidFill>
      </dgm:spPr>
    </dgm:pt>
    <dgm:pt modelId="{E5C640EF-8A80-464D-B32C-ED41E7E2EA6A}" type="pres">
      <dgm:prSet presAssocID="{976CEA44-1A2E-F442-BC16-7EDE227C86C5}" presName="arrow1" presStyleLbl="fgShp" presStyleIdx="0" presStyleCnt="1"/>
      <dgm:spPr>
        <a:solidFill>
          <a:srgbClr val="2F97DA"/>
        </a:solidFill>
      </dgm:spPr>
    </dgm:pt>
    <dgm:pt modelId="{55FDDCA8-C6F7-D649-B1EB-5C30E8699D69}" type="pres">
      <dgm:prSet presAssocID="{976CEA44-1A2E-F442-BC16-7EDE227C86C5}" presName="rectangle" presStyleLbl="revTx" presStyleIdx="0" presStyleCnt="1">
        <dgm:presLayoutVars>
          <dgm:bulletEnabled val="1"/>
        </dgm:presLayoutVars>
      </dgm:prSet>
      <dgm:spPr/>
    </dgm:pt>
    <dgm:pt modelId="{D3100803-3549-7A46-A954-B91285728355}" type="pres">
      <dgm:prSet presAssocID="{DF024859-7783-0B46-A6C5-12ED87167C50}" presName="item1" presStyleLbl="node1" presStyleIdx="0" presStyleCnt="3">
        <dgm:presLayoutVars>
          <dgm:bulletEnabled val="1"/>
        </dgm:presLayoutVars>
      </dgm:prSet>
      <dgm:spPr/>
    </dgm:pt>
    <dgm:pt modelId="{4EFB3E04-0ADD-984C-BE72-90759FA41AA4}" type="pres">
      <dgm:prSet presAssocID="{857D1F24-85B7-7F46-8999-784F89CC06CB}" presName="item2" presStyleLbl="node1" presStyleIdx="1" presStyleCnt="3">
        <dgm:presLayoutVars>
          <dgm:bulletEnabled val="1"/>
        </dgm:presLayoutVars>
      </dgm:prSet>
      <dgm:spPr/>
    </dgm:pt>
    <dgm:pt modelId="{92B5E636-36A6-D24B-B1F1-FB5803706835}" type="pres">
      <dgm:prSet presAssocID="{CC10964F-392A-CE47-AE8C-A45277273E44}" presName="item3" presStyleLbl="node1" presStyleIdx="2" presStyleCnt="3" custLinFactNeighborX="7625" custLinFactNeighborY="1906">
        <dgm:presLayoutVars>
          <dgm:bulletEnabled val="1"/>
        </dgm:presLayoutVars>
      </dgm:prSet>
      <dgm:spPr/>
    </dgm:pt>
    <dgm:pt modelId="{E55EE7E4-0986-6A4C-A183-2C1675912C3A}" type="pres">
      <dgm:prSet presAssocID="{976CEA44-1A2E-F442-BC16-7EDE227C86C5}" presName="funnel" presStyleLbl="trAlignAcc1" presStyleIdx="0" presStyleCnt="1"/>
      <dgm:spPr/>
    </dgm:pt>
  </dgm:ptLst>
  <dgm:cxnLst>
    <dgm:cxn modelId="{427B6B3B-A1C6-DE4B-AC10-E7922F8E0384}" srcId="{976CEA44-1A2E-F442-BC16-7EDE227C86C5}" destId="{DF024859-7783-0B46-A6C5-12ED87167C50}" srcOrd="1" destOrd="0" parTransId="{AB8C2A3B-31E0-EB47-8F44-6FA1D4E067BF}" sibTransId="{05C5B17D-25CD-8C46-90D6-040D70F8CB6C}"/>
    <dgm:cxn modelId="{A87B4865-552C-2F48-9E83-49131061CE14}" type="presOf" srcId="{857D1F24-85B7-7F46-8999-784F89CC06CB}" destId="{D3100803-3549-7A46-A954-B91285728355}" srcOrd="0" destOrd="0" presId="urn:microsoft.com/office/officeart/2005/8/layout/funnel1"/>
    <dgm:cxn modelId="{683590C8-A5F6-344E-ADE0-442E25E2909C}" type="presOf" srcId="{976CEA44-1A2E-F442-BC16-7EDE227C86C5}" destId="{544A9149-1AB7-8749-800A-F58175498669}" srcOrd="0" destOrd="0" presId="urn:microsoft.com/office/officeart/2005/8/layout/funnel1"/>
    <dgm:cxn modelId="{4F3F98D2-46EB-6C41-BA5B-2FAE993BC1B1}" srcId="{976CEA44-1A2E-F442-BC16-7EDE227C86C5}" destId="{CC10964F-392A-CE47-AE8C-A45277273E44}" srcOrd="3" destOrd="0" parTransId="{7D1C485F-E48E-7E47-8677-DFB046F0BFDE}" sibTransId="{222739B5-2B5B-0E45-9FD1-5AE82D819469}"/>
    <dgm:cxn modelId="{B96560D4-4755-7D49-B80E-ABFD238478A9}" type="presOf" srcId="{1DE39EE8-AC40-DD4B-A159-6D1E2EE6464C}" destId="{92B5E636-36A6-D24B-B1F1-FB5803706835}" srcOrd="0" destOrd="0" presId="urn:microsoft.com/office/officeart/2005/8/layout/funnel1"/>
    <dgm:cxn modelId="{164552E3-405D-6240-A332-97459E435C81}" srcId="{976CEA44-1A2E-F442-BC16-7EDE227C86C5}" destId="{857D1F24-85B7-7F46-8999-784F89CC06CB}" srcOrd="2" destOrd="0" parTransId="{B153904B-5278-364F-933A-D7F6A5A35FB1}" sibTransId="{9C58468C-514C-094F-8CA1-3B7CABD7139E}"/>
    <dgm:cxn modelId="{F37214EF-4C9A-1346-9427-7400D6200A5F}" type="presOf" srcId="{CC10964F-392A-CE47-AE8C-A45277273E44}" destId="{55FDDCA8-C6F7-D649-B1EB-5C30E8699D69}" srcOrd="0" destOrd="0" presId="urn:microsoft.com/office/officeart/2005/8/layout/funnel1"/>
    <dgm:cxn modelId="{4CC4A0F3-142F-3649-92D0-3EB04328DA46}" type="presOf" srcId="{DF024859-7783-0B46-A6C5-12ED87167C50}" destId="{4EFB3E04-0ADD-984C-BE72-90759FA41AA4}" srcOrd="0" destOrd="0" presId="urn:microsoft.com/office/officeart/2005/8/layout/funnel1"/>
    <dgm:cxn modelId="{2EA660FA-1B68-0D4D-BEB3-94B1E2E339A7}" srcId="{976CEA44-1A2E-F442-BC16-7EDE227C86C5}" destId="{1DE39EE8-AC40-DD4B-A159-6D1E2EE6464C}" srcOrd="0" destOrd="0" parTransId="{67406025-AFF6-5C4A-88BE-98583FAB3E33}" sibTransId="{220A90BC-4BFA-F244-92A0-F9E9951EEFCA}"/>
    <dgm:cxn modelId="{2175D9EF-53FF-4D43-B76F-6CC614268E5B}" type="presParOf" srcId="{544A9149-1AB7-8749-800A-F58175498669}" destId="{928FF95F-B22B-DE42-804A-8E6C24B49D23}" srcOrd="0" destOrd="0" presId="urn:microsoft.com/office/officeart/2005/8/layout/funnel1"/>
    <dgm:cxn modelId="{7D31A37E-0FB1-CF41-8BDC-02C31C785405}" type="presParOf" srcId="{544A9149-1AB7-8749-800A-F58175498669}" destId="{E5C640EF-8A80-464D-B32C-ED41E7E2EA6A}" srcOrd="1" destOrd="0" presId="urn:microsoft.com/office/officeart/2005/8/layout/funnel1"/>
    <dgm:cxn modelId="{DE9975AC-9065-C54A-924C-2C3AD328DFC7}" type="presParOf" srcId="{544A9149-1AB7-8749-800A-F58175498669}" destId="{55FDDCA8-C6F7-D649-B1EB-5C30E8699D69}" srcOrd="2" destOrd="0" presId="urn:microsoft.com/office/officeart/2005/8/layout/funnel1"/>
    <dgm:cxn modelId="{771570C3-9150-3643-BDDE-55454CAB6864}" type="presParOf" srcId="{544A9149-1AB7-8749-800A-F58175498669}" destId="{D3100803-3549-7A46-A954-B91285728355}" srcOrd="3" destOrd="0" presId="urn:microsoft.com/office/officeart/2005/8/layout/funnel1"/>
    <dgm:cxn modelId="{79D4D42C-09EE-3B49-8A02-9F177C07F1A8}" type="presParOf" srcId="{544A9149-1AB7-8749-800A-F58175498669}" destId="{4EFB3E04-0ADD-984C-BE72-90759FA41AA4}" srcOrd="4" destOrd="0" presId="urn:microsoft.com/office/officeart/2005/8/layout/funnel1"/>
    <dgm:cxn modelId="{748510A7-3041-4C4F-833B-E6E9DBB39102}" type="presParOf" srcId="{544A9149-1AB7-8749-800A-F58175498669}" destId="{92B5E636-36A6-D24B-B1F1-FB5803706835}" srcOrd="5" destOrd="0" presId="urn:microsoft.com/office/officeart/2005/8/layout/funnel1"/>
    <dgm:cxn modelId="{EA2A0384-09E5-5840-B8A3-956D9CC0E233}" type="presParOf" srcId="{544A9149-1AB7-8749-800A-F58175498669}" destId="{E55EE7E4-0986-6A4C-A183-2C1675912C3A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E90E9C-2DB7-4E65-9259-2058C6BD8ADA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36767A66-7723-4EAB-9CEB-A7E157AE6400}">
      <dgm:prSet phldrT="[Text]" phldr="0"/>
      <dgm:spPr/>
      <dgm:t>
        <a:bodyPr/>
        <a:lstStyle/>
        <a:p>
          <a:pPr rtl="0"/>
          <a:r>
            <a:rPr lang="en-US"/>
            <a:t>100 Low Fidelity</a:t>
          </a:r>
          <a:r>
            <a:rPr lang="en-US">
              <a:latin typeface="Calibri Light" panose="020F0302020204030204"/>
            </a:rPr>
            <a:t> </a:t>
          </a:r>
          <a:endParaRPr lang="en-US"/>
        </a:p>
      </dgm:t>
    </dgm:pt>
    <dgm:pt modelId="{0879D489-777B-440A-B77C-5433FA465D7A}" type="parTrans" cxnId="{5BDE19F3-74DB-470E-BCF4-2FF0D78CDECD}">
      <dgm:prSet/>
      <dgm:spPr/>
      <dgm:t>
        <a:bodyPr/>
        <a:lstStyle/>
        <a:p>
          <a:endParaRPr lang="en-US"/>
        </a:p>
      </dgm:t>
    </dgm:pt>
    <dgm:pt modelId="{73FD9BD3-5E99-4011-B618-3CE01264223E}" type="sibTrans" cxnId="{5BDE19F3-74DB-470E-BCF4-2FF0D78CDECD}">
      <dgm:prSet/>
      <dgm:spPr/>
      <dgm:t>
        <a:bodyPr/>
        <a:lstStyle/>
        <a:p>
          <a:endParaRPr lang="en-US"/>
        </a:p>
      </dgm:t>
    </dgm:pt>
    <dgm:pt modelId="{360C47EC-1F91-482E-A4BF-AC16BB6B0716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5 Medium Fidelity</a:t>
          </a:r>
          <a:endParaRPr lang="en-US"/>
        </a:p>
      </dgm:t>
    </dgm:pt>
    <dgm:pt modelId="{F78FE5AB-8D6E-4911-91B4-C14EC7ECEB56}" type="parTrans" cxnId="{1602B5AE-DF2B-4CA3-B9E7-5BA7DCA902E4}">
      <dgm:prSet/>
      <dgm:spPr/>
      <dgm:t>
        <a:bodyPr/>
        <a:lstStyle/>
        <a:p>
          <a:endParaRPr lang="en-US"/>
        </a:p>
      </dgm:t>
    </dgm:pt>
    <dgm:pt modelId="{862A9CAB-5E67-4C10-B7E6-B696F55C14FD}" type="sibTrans" cxnId="{1602B5AE-DF2B-4CA3-B9E7-5BA7DCA902E4}">
      <dgm:prSet/>
      <dgm:spPr/>
      <dgm:t>
        <a:bodyPr/>
        <a:lstStyle/>
        <a:p>
          <a:endParaRPr lang="en-US"/>
        </a:p>
      </dgm:t>
    </dgm:pt>
    <dgm:pt modelId="{DA9004CF-39C0-45B1-B26D-81766EC23829}">
      <dgm:prSet phldrT="[Text]" phldr="0"/>
      <dgm:spPr/>
      <dgm:t>
        <a:bodyPr/>
        <a:lstStyle/>
        <a:p>
          <a:pPr rtl="0"/>
          <a:r>
            <a:rPr lang="en-US">
              <a:latin typeface="Calibri Light" panose="020F0302020204030204"/>
            </a:rPr>
            <a:t>3 High Fidelity</a:t>
          </a:r>
          <a:endParaRPr lang="en-US"/>
        </a:p>
      </dgm:t>
    </dgm:pt>
    <dgm:pt modelId="{774A253A-DE3E-4400-80D1-4BACBEB9E720}" type="parTrans" cxnId="{5C359D54-536F-4F34-96EC-B5BEB2CEFAF5}">
      <dgm:prSet/>
      <dgm:spPr/>
      <dgm:t>
        <a:bodyPr/>
        <a:lstStyle/>
        <a:p>
          <a:endParaRPr lang="en-US"/>
        </a:p>
      </dgm:t>
    </dgm:pt>
    <dgm:pt modelId="{024A4C99-C54C-427F-8ADA-2EC4520AE989}" type="sibTrans" cxnId="{5C359D54-536F-4F34-96EC-B5BEB2CEFAF5}">
      <dgm:prSet/>
      <dgm:spPr/>
      <dgm:t>
        <a:bodyPr/>
        <a:lstStyle/>
        <a:p>
          <a:endParaRPr lang="en-US"/>
        </a:p>
      </dgm:t>
    </dgm:pt>
    <dgm:pt modelId="{6AFA5A32-5552-4DE1-A4F2-21EFCF09400F}" type="pres">
      <dgm:prSet presAssocID="{5CE90E9C-2DB7-4E65-9259-2058C6BD8ADA}" presName="arrowDiagram" presStyleCnt="0">
        <dgm:presLayoutVars>
          <dgm:chMax val="5"/>
          <dgm:dir/>
          <dgm:resizeHandles val="exact"/>
        </dgm:presLayoutVars>
      </dgm:prSet>
      <dgm:spPr/>
    </dgm:pt>
    <dgm:pt modelId="{88CC0A36-E8A4-44E5-8E36-8C5F5A3A1F0D}" type="pres">
      <dgm:prSet presAssocID="{5CE90E9C-2DB7-4E65-9259-2058C6BD8ADA}" presName="arrow" presStyleLbl="bgShp" presStyleIdx="0" presStyleCnt="1"/>
      <dgm:spPr/>
    </dgm:pt>
    <dgm:pt modelId="{1E6F342C-6A58-4DBF-BD76-BAB047A3B3FF}" type="pres">
      <dgm:prSet presAssocID="{5CE90E9C-2DB7-4E65-9259-2058C6BD8ADA}" presName="arrowDiagram3" presStyleCnt="0"/>
      <dgm:spPr/>
    </dgm:pt>
    <dgm:pt modelId="{0AADE279-9E0B-4133-95BB-83EE65460D1B}" type="pres">
      <dgm:prSet presAssocID="{36767A66-7723-4EAB-9CEB-A7E157AE6400}" presName="bullet3a" presStyleLbl="node1" presStyleIdx="0" presStyleCnt="3"/>
      <dgm:spPr/>
    </dgm:pt>
    <dgm:pt modelId="{4EACE33D-8CB5-491F-8EA5-BF9728A4CC4E}" type="pres">
      <dgm:prSet presAssocID="{36767A66-7723-4EAB-9CEB-A7E157AE6400}" presName="textBox3a" presStyleLbl="revTx" presStyleIdx="0" presStyleCnt="3">
        <dgm:presLayoutVars>
          <dgm:bulletEnabled val="1"/>
        </dgm:presLayoutVars>
      </dgm:prSet>
      <dgm:spPr/>
    </dgm:pt>
    <dgm:pt modelId="{751EDF29-9970-41DD-A3D5-03C0BB34B5A1}" type="pres">
      <dgm:prSet presAssocID="{360C47EC-1F91-482E-A4BF-AC16BB6B0716}" presName="bullet3b" presStyleLbl="node1" presStyleIdx="1" presStyleCnt="3"/>
      <dgm:spPr/>
    </dgm:pt>
    <dgm:pt modelId="{D60D7602-D1FC-42D1-9149-2118C8A925DB}" type="pres">
      <dgm:prSet presAssocID="{360C47EC-1F91-482E-A4BF-AC16BB6B0716}" presName="textBox3b" presStyleLbl="revTx" presStyleIdx="1" presStyleCnt="3">
        <dgm:presLayoutVars>
          <dgm:bulletEnabled val="1"/>
        </dgm:presLayoutVars>
      </dgm:prSet>
      <dgm:spPr/>
    </dgm:pt>
    <dgm:pt modelId="{FF50814E-D113-461A-8C49-E731BDDA8524}" type="pres">
      <dgm:prSet presAssocID="{DA9004CF-39C0-45B1-B26D-81766EC23829}" presName="bullet3c" presStyleLbl="node1" presStyleIdx="2" presStyleCnt="3"/>
      <dgm:spPr/>
    </dgm:pt>
    <dgm:pt modelId="{B07618B1-D849-41E9-8B78-A0E141B4B98C}" type="pres">
      <dgm:prSet presAssocID="{DA9004CF-39C0-45B1-B26D-81766EC23829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F5B73C24-E11A-AB41-9C16-5AD108702954}" type="presOf" srcId="{DA9004CF-39C0-45B1-B26D-81766EC23829}" destId="{B07618B1-D849-41E9-8B78-A0E141B4B98C}" srcOrd="0" destOrd="0" presId="urn:microsoft.com/office/officeart/2005/8/layout/arrow2"/>
    <dgm:cxn modelId="{5C359D54-536F-4F34-96EC-B5BEB2CEFAF5}" srcId="{5CE90E9C-2DB7-4E65-9259-2058C6BD8ADA}" destId="{DA9004CF-39C0-45B1-B26D-81766EC23829}" srcOrd="2" destOrd="0" parTransId="{774A253A-DE3E-4400-80D1-4BACBEB9E720}" sibTransId="{024A4C99-C54C-427F-8ADA-2EC4520AE989}"/>
    <dgm:cxn modelId="{2C494A78-DE70-8F46-9A54-47916AA467B8}" type="presOf" srcId="{5CE90E9C-2DB7-4E65-9259-2058C6BD8ADA}" destId="{6AFA5A32-5552-4DE1-A4F2-21EFCF09400F}" srcOrd="0" destOrd="0" presId="urn:microsoft.com/office/officeart/2005/8/layout/arrow2"/>
    <dgm:cxn modelId="{1602B5AE-DF2B-4CA3-B9E7-5BA7DCA902E4}" srcId="{5CE90E9C-2DB7-4E65-9259-2058C6BD8ADA}" destId="{360C47EC-1F91-482E-A4BF-AC16BB6B0716}" srcOrd="1" destOrd="0" parTransId="{F78FE5AB-8D6E-4911-91B4-C14EC7ECEB56}" sibTransId="{862A9CAB-5E67-4C10-B7E6-B696F55C14FD}"/>
    <dgm:cxn modelId="{7825D5B3-C149-2646-A9F7-64A1F516C8A7}" type="presOf" srcId="{36767A66-7723-4EAB-9CEB-A7E157AE6400}" destId="{4EACE33D-8CB5-491F-8EA5-BF9728A4CC4E}" srcOrd="0" destOrd="0" presId="urn:microsoft.com/office/officeart/2005/8/layout/arrow2"/>
    <dgm:cxn modelId="{6DDBFBCB-A42E-4541-88B7-EBB27A194DF8}" type="presOf" srcId="{360C47EC-1F91-482E-A4BF-AC16BB6B0716}" destId="{D60D7602-D1FC-42D1-9149-2118C8A925DB}" srcOrd="0" destOrd="0" presId="urn:microsoft.com/office/officeart/2005/8/layout/arrow2"/>
    <dgm:cxn modelId="{5BDE19F3-74DB-470E-BCF4-2FF0D78CDECD}" srcId="{5CE90E9C-2DB7-4E65-9259-2058C6BD8ADA}" destId="{36767A66-7723-4EAB-9CEB-A7E157AE6400}" srcOrd="0" destOrd="0" parTransId="{0879D489-777B-440A-B77C-5433FA465D7A}" sibTransId="{73FD9BD3-5E99-4011-B618-3CE01264223E}"/>
    <dgm:cxn modelId="{91967500-26F9-A544-821A-D0004F5B9540}" type="presParOf" srcId="{6AFA5A32-5552-4DE1-A4F2-21EFCF09400F}" destId="{88CC0A36-E8A4-44E5-8E36-8C5F5A3A1F0D}" srcOrd="0" destOrd="0" presId="urn:microsoft.com/office/officeart/2005/8/layout/arrow2"/>
    <dgm:cxn modelId="{A71A3400-9FBB-AC4E-B2E7-78FD3D698B4D}" type="presParOf" srcId="{6AFA5A32-5552-4DE1-A4F2-21EFCF09400F}" destId="{1E6F342C-6A58-4DBF-BD76-BAB047A3B3FF}" srcOrd="1" destOrd="0" presId="urn:microsoft.com/office/officeart/2005/8/layout/arrow2"/>
    <dgm:cxn modelId="{34945827-88D5-9A47-8360-FCFF84D5A7FC}" type="presParOf" srcId="{1E6F342C-6A58-4DBF-BD76-BAB047A3B3FF}" destId="{0AADE279-9E0B-4133-95BB-83EE65460D1B}" srcOrd="0" destOrd="0" presId="urn:microsoft.com/office/officeart/2005/8/layout/arrow2"/>
    <dgm:cxn modelId="{3720D9A9-3B69-A444-8E28-6AFB6DBFCC39}" type="presParOf" srcId="{1E6F342C-6A58-4DBF-BD76-BAB047A3B3FF}" destId="{4EACE33D-8CB5-491F-8EA5-BF9728A4CC4E}" srcOrd="1" destOrd="0" presId="urn:microsoft.com/office/officeart/2005/8/layout/arrow2"/>
    <dgm:cxn modelId="{EFB3115F-9BCA-9344-A697-892D172412B6}" type="presParOf" srcId="{1E6F342C-6A58-4DBF-BD76-BAB047A3B3FF}" destId="{751EDF29-9970-41DD-A3D5-03C0BB34B5A1}" srcOrd="2" destOrd="0" presId="urn:microsoft.com/office/officeart/2005/8/layout/arrow2"/>
    <dgm:cxn modelId="{AB2F5A25-F5CE-F443-8BD9-8585F3631C97}" type="presParOf" srcId="{1E6F342C-6A58-4DBF-BD76-BAB047A3B3FF}" destId="{D60D7602-D1FC-42D1-9149-2118C8A925DB}" srcOrd="3" destOrd="0" presId="urn:microsoft.com/office/officeart/2005/8/layout/arrow2"/>
    <dgm:cxn modelId="{0A3EB93C-356F-7A46-8460-0F4F090D7B10}" type="presParOf" srcId="{1E6F342C-6A58-4DBF-BD76-BAB047A3B3FF}" destId="{FF50814E-D113-461A-8C49-E731BDDA8524}" srcOrd="4" destOrd="0" presId="urn:microsoft.com/office/officeart/2005/8/layout/arrow2"/>
    <dgm:cxn modelId="{64B90EF0-2666-6542-BF01-CF6443D87DE5}" type="presParOf" srcId="{1E6F342C-6A58-4DBF-BD76-BAB047A3B3FF}" destId="{B07618B1-D849-41E9-8B78-A0E141B4B98C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286FE0-D2B7-4CA8-A217-8878C4A69E72}">
      <dsp:nvSpPr>
        <dsp:cNvPr id="0" name=""/>
        <dsp:cNvSpPr/>
      </dsp:nvSpPr>
      <dsp:spPr>
        <a:xfrm>
          <a:off x="6330" y="1039896"/>
          <a:ext cx="2184137" cy="1504871"/>
        </a:xfrm>
        <a:prstGeom prst="roundRect">
          <a:avLst/>
        </a:prstGeom>
        <a:blipFill dpi="0" rotWithShape="1">
          <a:blip xmlns:r="http://schemas.openxmlformats.org/officeDocument/2006/relationships" r:embed="rId1"/>
          <a:srcRect/>
          <a:stretch>
            <a:fillRect l="2098" t="-10210" r="-11268" b="-2952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A0EED30-32F1-4DA4-AA81-AA96526AB8E8}">
      <dsp:nvSpPr>
        <dsp:cNvPr id="0" name=""/>
        <dsp:cNvSpPr/>
      </dsp:nvSpPr>
      <dsp:spPr>
        <a:xfrm>
          <a:off x="6330" y="2544767"/>
          <a:ext cx="2184137" cy="81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Denis Dineen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cs typeface="Calibri"/>
            </a:rPr>
            <a:t>Project Manager</a:t>
          </a:r>
          <a:endParaRPr lang="en-US" sz="1400" kern="1200"/>
        </a:p>
      </dsp:txBody>
      <dsp:txXfrm>
        <a:off x="6330" y="2544767"/>
        <a:ext cx="2184137" cy="810315"/>
      </dsp:txXfrm>
    </dsp:sp>
    <dsp:sp modelId="{0FF82324-8310-422E-8260-F16082A1FE92}">
      <dsp:nvSpPr>
        <dsp:cNvPr id="0" name=""/>
        <dsp:cNvSpPr/>
      </dsp:nvSpPr>
      <dsp:spPr>
        <a:xfrm>
          <a:off x="2408973" y="1039896"/>
          <a:ext cx="2184137" cy="1504871"/>
        </a:xfrm>
        <a:prstGeom prst="roundRect">
          <a:avLst/>
        </a:prstGeom>
        <a:blipFill>
          <a:blip xmlns:r="http://schemas.openxmlformats.org/officeDocument/2006/relationships" r:embed="rId2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AC53595-93E3-4CCD-BEE5-9B92CDEAF644}">
      <dsp:nvSpPr>
        <dsp:cNvPr id="0" name=""/>
        <dsp:cNvSpPr/>
      </dsp:nvSpPr>
      <dsp:spPr>
        <a:xfrm>
          <a:off x="2408973" y="2544767"/>
          <a:ext cx="2184137" cy="81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Doran McFalls</a:t>
          </a:r>
          <a:endParaRPr lang="en-US" sz="1400" kern="1200">
            <a:cs typeface="Calibri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cs typeface="Calibri"/>
            </a:rPr>
            <a:t>Mechatronics Design Engineer</a:t>
          </a:r>
          <a:endParaRPr lang="en-US" sz="1400" kern="1200"/>
        </a:p>
      </dsp:txBody>
      <dsp:txXfrm>
        <a:off x="2408973" y="2544767"/>
        <a:ext cx="2184137" cy="810315"/>
      </dsp:txXfrm>
    </dsp:sp>
    <dsp:sp modelId="{61B1767D-4DEE-4DE5-B9EE-95F99999AD9B}">
      <dsp:nvSpPr>
        <dsp:cNvPr id="0" name=""/>
        <dsp:cNvSpPr/>
      </dsp:nvSpPr>
      <dsp:spPr>
        <a:xfrm flipH="1">
          <a:off x="4846159" y="1027281"/>
          <a:ext cx="2115053" cy="1555329"/>
        </a:xfrm>
        <a:prstGeom prst="roundRect">
          <a:avLst/>
        </a:prstGeom>
        <a:blipFill dpi="0" rotWithShape="1">
          <a:blip xmlns:r="http://schemas.openxmlformats.org/officeDocument/2006/relationships" r:embed="rId3"/>
          <a:srcRect/>
          <a:stretch>
            <a:fillRect l="-4551" t="-71" r="-23047" b="-40288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88D805-CBBC-4F32-B003-3E06540FF713}">
      <dsp:nvSpPr>
        <dsp:cNvPr id="0" name=""/>
        <dsp:cNvSpPr/>
      </dsp:nvSpPr>
      <dsp:spPr>
        <a:xfrm>
          <a:off x="4811617" y="2557382"/>
          <a:ext cx="2184137" cy="81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Jacob Hutto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cs typeface="Calibri"/>
            </a:rPr>
            <a:t>Electrical Design Engineer</a:t>
          </a:r>
          <a:endParaRPr lang="en-US" sz="1400" kern="1200"/>
        </a:p>
      </dsp:txBody>
      <dsp:txXfrm>
        <a:off x="4811617" y="2557382"/>
        <a:ext cx="2184137" cy="810315"/>
      </dsp:txXfrm>
    </dsp:sp>
    <dsp:sp modelId="{53B9AD90-E913-4F1E-85D0-A92F196106E6}">
      <dsp:nvSpPr>
        <dsp:cNvPr id="0" name=""/>
        <dsp:cNvSpPr/>
      </dsp:nvSpPr>
      <dsp:spPr>
        <a:xfrm>
          <a:off x="7214260" y="1039896"/>
          <a:ext cx="2184137" cy="1504871"/>
        </a:xfrm>
        <a:prstGeom prst="roundRect">
          <a:avLst/>
        </a:prstGeom>
        <a:blipFill>
          <a:blip xmlns:r="http://schemas.openxmlformats.org/officeDocument/2006/relationships" r:embed="rId4"/>
          <a:srcRect/>
          <a:stretch>
            <a:fillRect t="-7000" b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7F2095-6ACC-458C-9695-AE0B1915AC45}">
      <dsp:nvSpPr>
        <dsp:cNvPr id="0" name=""/>
        <dsp:cNvSpPr/>
      </dsp:nvSpPr>
      <dsp:spPr>
        <a:xfrm>
          <a:off x="7214260" y="2544767"/>
          <a:ext cx="2184137" cy="81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Hunter Kramer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Mechanical Design Engineer</a:t>
          </a:r>
        </a:p>
      </dsp:txBody>
      <dsp:txXfrm>
        <a:off x="7214260" y="2544767"/>
        <a:ext cx="2184137" cy="810315"/>
      </dsp:txXfrm>
    </dsp:sp>
    <dsp:sp modelId="{90771EB3-FF7E-490A-BCF0-32FF7985026F}">
      <dsp:nvSpPr>
        <dsp:cNvPr id="0" name=""/>
        <dsp:cNvSpPr/>
      </dsp:nvSpPr>
      <dsp:spPr>
        <a:xfrm>
          <a:off x="9616904" y="1039896"/>
          <a:ext cx="2184137" cy="1504871"/>
        </a:xfrm>
        <a:prstGeom prst="roundRect">
          <a:avLst/>
        </a:prstGeom>
        <a:blipFill dpi="0" rotWithShape="1">
          <a:blip xmlns:r="http://schemas.openxmlformats.org/officeDocument/2006/relationships" r:embed="rId5"/>
          <a:srcRect/>
          <a:stretch>
            <a:fillRect l="-7449" t="-17835" r="-9094" b="-570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774D66-17BF-41F1-9189-7B13EAA8B60C}">
      <dsp:nvSpPr>
        <dsp:cNvPr id="0" name=""/>
        <dsp:cNvSpPr/>
      </dsp:nvSpPr>
      <dsp:spPr>
        <a:xfrm>
          <a:off x="9616904" y="2544767"/>
          <a:ext cx="2184137" cy="8103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Nicolas Palmeiro</a:t>
          </a:r>
          <a:endParaRPr lang="en-US" sz="1400" kern="1200">
            <a:cs typeface="Calibri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latin typeface="Calibri Light" panose="020F0302020204030204"/>
              <a:cs typeface="Calibri"/>
            </a:rPr>
            <a:t>Power</a:t>
          </a:r>
          <a:r>
            <a:rPr lang="en-US" sz="1400" kern="1200">
              <a:cs typeface="Calibri"/>
            </a:rPr>
            <a:t> Engineer</a:t>
          </a:r>
          <a:endParaRPr lang="en-US" sz="1400" kern="1200"/>
        </a:p>
      </dsp:txBody>
      <dsp:txXfrm>
        <a:off x="9616904" y="2544767"/>
        <a:ext cx="2184137" cy="8103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8FF95F-B22B-DE42-804A-8E6C24B49D23}">
      <dsp:nvSpPr>
        <dsp:cNvPr id="0" name=""/>
        <dsp:cNvSpPr/>
      </dsp:nvSpPr>
      <dsp:spPr>
        <a:xfrm>
          <a:off x="5207744" y="197943"/>
          <a:ext cx="3928409" cy="1364284"/>
        </a:xfrm>
        <a:prstGeom prst="ellipse">
          <a:avLst/>
        </a:prstGeom>
        <a:solidFill>
          <a:srgbClr val="CEE5FE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C640EF-8A80-464D-B32C-ED41E7E2EA6A}">
      <dsp:nvSpPr>
        <dsp:cNvPr id="0" name=""/>
        <dsp:cNvSpPr/>
      </dsp:nvSpPr>
      <dsp:spPr>
        <a:xfrm>
          <a:off x="6797380" y="3538613"/>
          <a:ext cx="761319" cy="487244"/>
        </a:xfrm>
        <a:prstGeom prst="downArrow">
          <a:avLst/>
        </a:prstGeom>
        <a:solidFill>
          <a:srgbClr val="2F97D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55FDDCA8-C6F7-D649-B1EB-5C30E8699D69}">
      <dsp:nvSpPr>
        <dsp:cNvPr id="0" name=""/>
        <dsp:cNvSpPr/>
      </dsp:nvSpPr>
      <dsp:spPr>
        <a:xfrm>
          <a:off x="5350872" y="3928409"/>
          <a:ext cx="3654334" cy="913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100 Concepts</a:t>
          </a:r>
        </a:p>
      </dsp:txBody>
      <dsp:txXfrm>
        <a:off x="5350872" y="3928409"/>
        <a:ext cx="3654334" cy="913583"/>
      </dsp:txXfrm>
    </dsp:sp>
    <dsp:sp modelId="{D3100803-3549-7A46-A954-B91285728355}">
      <dsp:nvSpPr>
        <dsp:cNvPr id="0" name=""/>
        <dsp:cNvSpPr/>
      </dsp:nvSpPr>
      <dsp:spPr>
        <a:xfrm>
          <a:off x="6635980" y="1667594"/>
          <a:ext cx="1370375" cy="1370375"/>
        </a:xfrm>
        <a:prstGeom prst="ellipse">
          <a:avLst/>
        </a:prstGeom>
        <a:solidFill>
          <a:srgbClr val="2F97D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Brainstorming Sessions</a:t>
          </a:r>
        </a:p>
      </dsp:txBody>
      <dsp:txXfrm>
        <a:off x="6836667" y="1868281"/>
        <a:ext cx="969001" cy="969001"/>
      </dsp:txXfrm>
    </dsp:sp>
    <dsp:sp modelId="{4EFB3E04-0ADD-984C-BE72-90759FA41AA4}">
      <dsp:nvSpPr>
        <dsp:cNvPr id="0" name=""/>
        <dsp:cNvSpPr/>
      </dsp:nvSpPr>
      <dsp:spPr>
        <a:xfrm>
          <a:off x="5655400" y="639508"/>
          <a:ext cx="1370375" cy="1370375"/>
        </a:xfrm>
        <a:prstGeom prst="ellipse">
          <a:avLst/>
        </a:prstGeom>
        <a:solidFill>
          <a:srgbClr val="2F97D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Biomimicry</a:t>
          </a:r>
        </a:p>
      </dsp:txBody>
      <dsp:txXfrm>
        <a:off x="5856087" y="840195"/>
        <a:ext cx="969001" cy="969001"/>
      </dsp:txXfrm>
    </dsp:sp>
    <dsp:sp modelId="{92B5E636-36A6-D24B-B1F1-FB5803706835}">
      <dsp:nvSpPr>
        <dsp:cNvPr id="0" name=""/>
        <dsp:cNvSpPr/>
      </dsp:nvSpPr>
      <dsp:spPr>
        <a:xfrm>
          <a:off x="7160719" y="334301"/>
          <a:ext cx="1370375" cy="1370375"/>
        </a:xfrm>
        <a:prstGeom prst="ellipse">
          <a:avLst/>
        </a:prstGeom>
        <a:solidFill>
          <a:srgbClr val="2F97DA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Morphological Chart</a:t>
          </a:r>
        </a:p>
      </dsp:txBody>
      <dsp:txXfrm>
        <a:off x="7361406" y="534988"/>
        <a:ext cx="969001" cy="969001"/>
      </dsp:txXfrm>
    </dsp:sp>
    <dsp:sp modelId="{E55EE7E4-0986-6A4C-A183-2C1675912C3A}">
      <dsp:nvSpPr>
        <dsp:cNvPr id="0" name=""/>
        <dsp:cNvSpPr/>
      </dsp:nvSpPr>
      <dsp:spPr>
        <a:xfrm>
          <a:off x="5046344" y="30452"/>
          <a:ext cx="4263390" cy="3410712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CC0A36-E8A4-44E5-8E36-8C5F5A3A1F0D}">
      <dsp:nvSpPr>
        <dsp:cNvPr id="0" name=""/>
        <dsp:cNvSpPr/>
      </dsp:nvSpPr>
      <dsp:spPr>
        <a:xfrm>
          <a:off x="695350" y="0"/>
          <a:ext cx="8175667" cy="5109792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ADE279-9E0B-4133-95BB-83EE65460D1B}">
      <dsp:nvSpPr>
        <dsp:cNvPr id="0" name=""/>
        <dsp:cNvSpPr/>
      </dsp:nvSpPr>
      <dsp:spPr>
        <a:xfrm>
          <a:off x="1733660" y="3526778"/>
          <a:ext cx="212567" cy="21256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ACE33D-8CB5-491F-8EA5-BF9728A4CC4E}">
      <dsp:nvSpPr>
        <dsp:cNvPr id="0" name=""/>
        <dsp:cNvSpPr/>
      </dsp:nvSpPr>
      <dsp:spPr>
        <a:xfrm>
          <a:off x="1839943" y="3633062"/>
          <a:ext cx="1904930" cy="14767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2635" tIns="0" rIns="0" bIns="0" numCol="1" spcCol="1270" anchor="t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100 Low Fidelity</a:t>
          </a:r>
          <a:r>
            <a:rPr lang="en-US" sz="4000" kern="1200">
              <a:latin typeface="Calibri Light" panose="020F0302020204030204"/>
            </a:rPr>
            <a:t> </a:t>
          </a:r>
          <a:endParaRPr lang="en-US" sz="4000" kern="1200"/>
        </a:p>
      </dsp:txBody>
      <dsp:txXfrm>
        <a:off x="1839943" y="3633062"/>
        <a:ext cx="1904930" cy="1476729"/>
      </dsp:txXfrm>
    </dsp:sp>
    <dsp:sp modelId="{751EDF29-9970-41DD-A3D5-03C0BB34B5A1}">
      <dsp:nvSpPr>
        <dsp:cNvPr id="0" name=""/>
        <dsp:cNvSpPr/>
      </dsp:nvSpPr>
      <dsp:spPr>
        <a:xfrm>
          <a:off x="3609975" y="2137936"/>
          <a:ext cx="384256" cy="38425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0D7602-D1FC-42D1-9149-2118C8A925DB}">
      <dsp:nvSpPr>
        <dsp:cNvPr id="0" name=""/>
        <dsp:cNvSpPr/>
      </dsp:nvSpPr>
      <dsp:spPr>
        <a:xfrm>
          <a:off x="3802103" y="2330065"/>
          <a:ext cx="1962160" cy="2779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609" tIns="0" rIns="0" bIns="0" numCol="1" spcCol="1270" anchor="t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Calibri Light" panose="020F0302020204030204"/>
            </a:rPr>
            <a:t>5 Medium Fidelity</a:t>
          </a:r>
          <a:endParaRPr lang="en-US" sz="4000" kern="1200"/>
        </a:p>
      </dsp:txBody>
      <dsp:txXfrm>
        <a:off x="3802103" y="2330065"/>
        <a:ext cx="1962160" cy="2779726"/>
      </dsp:txXfrm>
    </dsp:sp>
    <dsp:sp modelId="{FF50814E-D113-461A-8C49-E731BDDA8524}">
      <dsp:nvSpPr>
        <dsp:cNvPr id="0" name=""/>
        <dsp:cNvSpPr/>
      </dsp:nvSpPr>
      <dsp:spPr>
        <a:xfrm>
          <a:off x="5866459" y="1292777"/>
          <a:ext cx="531418" cy="53141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7618B1-D849-41E9-8B78-A0E141B4B98C}">
      <dsp:nvSpPr>
        <dsp:cNvPr id="0" name=""/>
        <dsp:cNvSpPr/>
      </dsp:nvSpPr>
      <dsp:spPr>
        <a:xfrm>
          <a:off x="6132169" y="1558486"/>
          <a:ext cx="1962160" cy="35513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81588" tIns="0" rIns="0" bIns="0" numCol="1" spcCol="1270" anchor="t" anchorCtr="0">
          <a:noAutofit/>
        </a:bodyPr>
        <a:lstStyle/>
        <a:p>
          <a:pPr marL="0" lvl="0" indent="0" algn="l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>
              <a:latin typeface="Calibri Light" panose="020F0302020204030204"/>
            </a:rPr>
            <a:t>3 High Fidelity</a:t>
          </a:r>
          <a:endParaRPr lang="en-US" sz="4000" kern="1200"/>
        </a:p>
      </dsp:txBody>
      <dsp:txXfrm>
        <a:off x="6132169" y="1558486"/>
        <a:ext cx="1962160" cy="35513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C00E36-970B-CB41-8C3F-2F0BC92F75A9}" type="datetimeFigureOut">
              <a:rPr lang="en-US" smtClean="0"/>
              <a:t>2/28/2020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A2F441-8DE6-3E45-B1D4-EBB7E88987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676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806239-519B-49D6-8AA8-09C49CD466F8}" type="datetimeFigureOut">
              <a:rPr lang="en-US"/>
              <a:t>2/28/2020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AB4630-6636-4F39-8F2F-BFAD9FC4D7A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015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C652F-15FB-4927-94C7-EF00524F86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306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C652F-15FB-4927-94C7-EF00524F86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72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1C652F-15FB-4927-94C7-EF00524F86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05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CB2237-D19F-4807-93A1-B951EFD42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ECB58-6C09-844A-B622-032B3A1C1787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CF16E9-80B2-44F4-B002-4CC70E9655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18089" y="6179835"/>
            <a:ext cx="4114800" cy="365125"/>
          </a:xfrm>
        </p:spPr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DC7E91-1549-4E7F-819F-6C7534E78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58E0045-42EE-4890-B4DE-7A7E5C5244F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D0D748-339D-482B-86E5-BE8BCEBAB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FA06C-A723-3549-8315-E9BFD4A7FC11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5B9CA6-FC2D-4E6D-819D-B0EDA3DF2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F52E11-F158-41E2-96AF-6740EE3DF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81E1659B-71B0-4821-83C3-2450E655C9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61405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43AFD-7055-4ABF-BEA8-8038ADAA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7CAA80-72D3-5C48-B861-6FEF1885BC13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3C9065-28B2-4156-8FCE-CDD5146A3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7BF8DD-630A-4A66-9D20-C13938BD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241FB5C-4673-4136-BD14-5A917A7FD5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210101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A1F57-795C-4829-9535-40B0629D4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15FA1C-3066-2241-8ED8-9500438736E7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6AD01-B507-4B70-9A15-5AE5873D9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CAFD7-0AD6-40EC-A5C2-E344C63A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AFC7B7D1-F754-418A-8504-0EE3E3B16B8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191292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06A6F4-D4C4-4C62-9524-FAAD03E4B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3B240-0690-594B-85E9-AE9FE768AB5D}" type="datetime1">
              <a:rPr lang="en-US" smtClean="0"/>
              <a:t>2/28/2020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61BC0C-827A-4052-9CE4-4C80756A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55283-3C3B-44AB-A13C-331BAE89B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11">
            <a:extLst>
              <a:ext uri="{FF2B5EF4-FFF2-40B4-BE49-F238E27FC236}">
                <a16:creationId xmlns:a16="http://schemas.microsoft.com/office/drawing/2014/main" id="{64A7754E-59FC-4004-85F0-B897677EF83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80CBFE-4101-4282-83EA-3EA1EDA05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834055-9150-AD45-B47F-4D7BA389D8B0}" type="datetime1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3E0E44-9521-4F1C-91CE-48E19CACE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7C5F65-AA8B-4E2D-A969-D50C1281E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0EC377D0-55DB-4567-8571-988B0366B0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610181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063C6F7-A056-4387-B0EB-721CAAF94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2F18FE-C939-5349-BB66-6EEEEE040ECD}" type="datetime1">
              <a:rPr lang="en-US" smtClean="0"/>
              <a:t>2/28/2020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2F1D55-2669-439D-8A42-1E53610E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1E2068-38ED-43E4-8CE5-5FB45F5AC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11">
            <a:extLst>
              <a:ext uri="{FF2B5EF4-FFF2-40B4-BE49-F238E27FC236}">
                <a16:creationId xmlns:a16="http://schemas.microsoft.com/office/drawing/2014/main" id="{32BDA655-DD40-4322-A1DF-29F4FA499E6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3851355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66E04B-7E36-43B7-9B9A-AFF72C4AD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41B7D-A0CD-A449-8DF4-E266C5E0363E}" type="datetime1">
              <a:rPr lang="en-US" smtClean="0"/>
              <a:t>2/28/2020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A90CD-60E9-453B-9FC9-DB5A8F88C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A3FD4-2C33-4E7E-96B7-06816D59E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11">
            <a:extLst>
              <a:ext uri="{FF2B5EF4-FFF2-40B4-BE49-F238E27FC236}">
                <a16:creationId xmlns:a16="http://schemas.microsoft.com/office/drawing/2014/main" id="{2EF60B90-F74C-41FD-AD38-D6BACB8C63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847070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63AD27-8966-48CA-8B3F-D773C18D2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4976F-4109-0749-9D18-A8775A175FEE}" type="datetime1">
              <a:rPr lang="en-US" smtClean="0"/>
              <a:t>2/28/2020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A0727A-8BBC-4948-9832-902F90AD8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E78C95-29D9-4DD8-973B-348E08BA7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11">
            <a:extLst>
              <a:ext uri="{FF2B5EF4-FFF2-40B4-BE49-F238E27FC236}">
                <a16:creationId xmlns:a16="http://schemas.microsoft.com/office/drawing/2014/main" id="{5016FDE8-166C-4A69-A75A-24046F6B0D9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644612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EA3BCC-C333-40B2-9EB0-B912F9317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4D4EC-3333-EE48-B580-BF2D6B39E6B1}" type="datetime1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8ABD65-2372-4164-84A4-DEC019547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71C28-8847-4F6D-B629-253DA5106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BD20652F-72B9-46D4-8BA1-039DECF77E0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576475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617B7B-A62B-4B9E-94A2-698E2649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69E25-C38A-1E47-A1FB-427298B2B9FC}" type="datetime1">
              <a:rPr lang="en-US" smtClean="0"/>
              <a:t>2/28/2020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418302-218D-4A26-AB13-4C87AA6B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Department of Electrical and Computer Engineering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EE2602-70C4-42E4-96D5-31AEA535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E3E4D203-ADF0-4594-A7F1-22FC3C691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72587" y="5622926"/>
            <a:ext cx="2384425" cy="3603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9872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4673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196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069547-C2CC-49D6-9C6E-79A123413B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179482"/>
            <a:ext cx="11744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1029F-64AC-42A3-9193-0C2074699E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18089" y="617948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Department of Electrical and Computer Engineering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BC225-E088-4271-BDE9-60C50F9B16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149310" y="6179481"/>
            <a:ext cx="1432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50FDFD-FDAC-3444-9BF7-4EDEF58CA0EA}" type="datetime1">
              <a:rPr lang="en-US" smtClean="0"/>
              <a:t>2/28/2020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B7B09C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tiff"/><Relationship Id="rId5" Type="http://schemas.openxmlformats.org/officeDocument/2006/relationships/image" Target="../media/image26.tiff"/><Relationship Id="rId4" Type="http://schemas.openxmlformats.org/officeDocument/2006/relationships/image" Target="../media/image25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tiff"/><Relationship Id="rId4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hyperlink" Target="https://ww2.eng.famu.fsu.edu/me/senior_design/2020/team310/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caps.fsu.edu/about-caps/tour-the-caps-facilities/" TargetMode="External"/><Relationship Id="rId3" Type="http://schemas.openxmlformats.org/officeDocument/2006/relationships/hyperlink" Target="https://www.osha.gov/archive/oshinfo/priorities/power.html" TargetMode="External"/><Relationship Id="rId7" Type="http://schemas.openxmlformats.org/officeDocument/2006/relationships/hyperlink" Target="https://publicdomainvectors.org/en/free-clipart/Teaching-emergency-preparedness/76611.html" TargetMode="External"/><Relationship Id="rId2" Type="http://schemas.openxmlformats.org/officeDocument/2006/relationships/hyperlink" Target="https://www.tallahassee.com/story/news/2018/10/10/power-out-more-than-3-000-and-climbing-tallahassee/1588990002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Southeast_Lineman_Training_Center" TargetMode="External"/><Relationship Id="rId11" Type="http://schemas.openxmlformats.org/officeDocument/2006/relationships/hyperlink" Target="https://i.ytimg.com/vi/0HEn-fWKcqc/hqdefault.jpg" TargetMode="External"/><Relationship Id="rId5" Type="http://schemas.openxmlformats.org/officeDocument/2006/relationships/hyperlink" Target="https://1freewallpapers.com/skyscrapers-buildings-sky/tl" TargetMode="External"/><Relationship Id="rId10" Type="http://schemas.openxmlformats.org/officeDocument/2006/relationships/hyperlink" Target="https://steemitimages.com/p/2bP4pJr4wVimqCWjYimXJe2cnCgnKpTf2JcRr2VdiQn?format=match&amp;mode=fit" TargetMode="External"/><Relationship Id="rId4" Type="http://schemas.openxmlformats.org/officeDocument/2006/relationships/hyperlink" Target="https://www.binghamtonhomepage.com/news/update-power-restored-to-over-5000-nyseg-customers-in-broome-county/" TargetMode="External"/><Relationship Id="rId9" Type="http://schemas.openxmlformats.org/officeDocument/2006/relationships/hyperlink" Target="https://www.eldfacts.com/small-step-forward-eld-mandate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42CE-CCF2-4EE5-9ED1-F9F25266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60215"/>
            <a:ext cx="8231469" cy="1333860"/>
          </a:xfrm>
        </p:spPr>
        <p:txBody>
          <a:bodyPr>
            <a:noAutofit/>
          </a:bodyPr>
          <a:lstStyle/>
          <a:p>
            <a:pPr algn="ctr"/>
            <a:r>
              <a:rPr lang="en-US" sz="4800"/>
              <a:t>FPL Telerobotic Lineman Worker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2AD93-F0BC-4566-BF4B-C1D2376FA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0515600" cy="1655762"/>
          </a:xfrm>
        </p:spPr>
        <p:txBody>
          <a:bodyPr>
            <a:normAutofit/>
          </a:bodyPr>
          <a:lstStyle/>
          <a:p>
            <a:r>
              <a:rPr lang="en-US" sz="2000"/>
              <a:t>Team 310</a:t>
            </a:r>
          </a:p>
          <a:p>
            <a:r>
              <a:rPr lang="en-US" sz="2000"/>
              <a:t>Denis Dineen, Jacob Hutto, Hunter Kramer, Doran McFalls, Nicolas Palmeiro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B1445C7-CB4B-452A-8960-A8BF1825A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203" y="2467009"/>
            <a:ext cx="3576149" cy="32870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BF8F4-31D1-BE4B-8B67-27C9EF4D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21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61967-67DC-4F3A-A250-728F5452B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6274280" cy="779224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High Fidelity Concepts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58C-CC05-4B3F-8A98-56B1FEC34FA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809" y="5953605"/>
            <a:ext cx="2384425" cy="360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Jacob Hutto</a:t>
            </a:r>
            <a:endParaRPr lang="en-US"/>
          </a:p>
        </p:txBody>
      </p:sp>
      <p:pic>
        <p:nvPicPr>
          <p:cNvPr id="5" name="Picture 5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2C7B552B-51E3-47D8-919F-5ED890E6D7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29" y="1884275"/>
            <a:ext cx="3548332" cy="3089449"/>
          </a:xfrm>
          <a:prstGeom prst="rect">
            <a:avLst/>
          </a:prstGeom>
        </p:spPr>
      </p:pic>
      <p:pic>
        <p:nvPicPr>
          <p:cNvPr id="7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FA24E9E1-AB26-41E2-A286-1B105ED7D4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627" y="1883151"/>
            <a:ext cx="3418935" cy="3091697"/>
          </a:xfrm>
          <a:prstGeom prst="rect">
            <a:avLst/>
          </a:prstGeom>
        </p:spPr>
      </p:pic>
      <p:pic>
        <p:nvPicPr>
          <p:cNvPr id="9" name="Picture 9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4C1B1610-D227-4969-B71D-522F27049C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0627" y="1888606"/>
            <a:ext cx="3663350" cy="306641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396CF4F-4BB6-4B59-9B62-704CF1FEE97F}"/>
              </a:ext>
            </a:extLst>
          </p:cNvPr>
          <p:cNvSpPr txBox="1"/>
          <p:nvPr/>
        </p:nvSpPr>
        <p:spPr>
          <a:xfrm>
            <a:off x="1043797" y="4968814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Line Suspended Robot</a:t>
            </a:r>
            <a:endParaRPr lang="en-US" sz="2400"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C0B382-7598-4E64-8BDA-83376A7E1CE6}"/>
              </a:ext>
            </a:extLst>
          </p:cNvPr>
          <p:cNvSpPr txBox="1"/>
          <p:nvPr/>
        </p:nvSpPr>
        <p:spPr>
          <a:xfrm>
            <a:off x="4925683" y="496881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Modular Arm w/ Attachments</a:t>
            </a:r>
            <a:endParaRPr lang="en-US" sz="24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D649DA-60A8-4785-8BC9-A36E5E727743}"/>
              </a:ext>
            </a:extLst>
          </p:cNvPr>
          <p:cNvSpPr txBox="1"/>
          <p:nvPr/>
        </p:nvSpPr>
        <p:spPr>
          <a:xfrm>
            <a:off x="8850702" y="4968815"/>
            <a:ext cx="274320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/>
              <a:t>Serrated Edge/ </a:t>
            </a:r>
          </a:p>
          <a:p>
            <a:pPr algn="ctr"/>
            <a:r>
              <a:rPr lang="en-US" sz="2400"/>
              <a:t>Claw Arm</a:t>
            </a:r>
            <a:endParaRPr lang="en-US" sz="2400">
              <a:cs typeface="Calibri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5BF49D1-99C0-594F-9689-924040D1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30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0CDAC-194C-4285-9242-38C83A7B38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" y="5691"/>
            <a:ext cx="5109712" cy="851110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Concept Selection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CDB01C-03AC-464D-8655-2306CDC94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5328"/>
            <a:ext cx="10515600" cy="346734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Selection Tools Used</a:t>
            </a:r>
          </a:p>
          <a:p>
            <a:pPr lvl="1"/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Pairwise Comparison</a:t>
            </a:r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House of Quality</a:t>
            </a:r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Pugh Chart</a:t>
            </a:r>
          </a:p>
          <a:p>
            <a:pPr marL="457200" lvl="1" indent="0">
              <a:buNone/>
            </a:pPr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Analytical Hierarchy Process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1909EE34-0DFE-4792-8C54-1EF3253288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86" y="5938781"/>
            <a:ext cx="2384425" cy="360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Jacob Hutto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A56196-448F-4941-A44D-28FBF18353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333"/>
          <a:stretch/>
        </p:blipFill>
        <p:spPr>
          <a:xfrm>
            <a:off x="6528727" y="1695328"/>
            <a:ext cx="5312465" cy="3213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1089604" y="2512502"/>
            <a:ext cx="249188" cy="25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1089604" y="3188128"/>
            <a:ext cx="249188" cy="25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1089604" y="3913786"/>
            <a:ext cx="249188" cy="25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1089604" y="4649708"/>
            <a:ext cx="249188" cy="2587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14FD0B-DCB3-3643-870E-464109BEB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08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D70C6-6DFD-4157-BEF9-BF8F47DD8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6216770" cy="836733"/>
          </a:xfrm>
        </p:spPr>
        <p:txBody>
          <a:bodyPr/>
          <a:lstStyle/>
          <a:p>
            <a:r>
              <a:rPr lang="en-US" b="0">
                <a:latin typeface="Arial"/>
                <a:cs typeface="Arial"/>
              </a:rPr>
              <a:t>Final Concept Selected </a:t>
            </a:r>
            <a:endParaRPr lang="en-US" b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36ADF0-7A40-416A-A977-0147A97D9A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-809" y="5910473"/>
            <a:ext cx="2384425" cy="360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Doran </a:t>
            </a:r>
            <a:r>
              <a:rPr lang="en-US" err="1">
                <a:latin typeface="Arial"/>
                <a:cs typeface="Arial"/>
              </a:rPr>
              <a:t>McFalls</a:t>
            </a:r>
            <a:endParaRPr lang="en-US" err="1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3281F3D-365B-4359-AEE5-CC2C190169F9}"/>
              </a:ext>
            </a:extLst>
          </p:cNvPr>
          <p:cNvSpPr txBox="1">
            <a:spLocks/>
          </p:cNvSpPr>
          <p:nvPr/>
        </p:nvSpPr>
        <p:spPr>
          <a:xfrm>
            <a:off x="3181709" y="1012105"/>
            <a:ext cx="5886091" cy="736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b="0" u="sng">
                <a:solidFill>
                  <a:schemeClr val="tx1"/>
                </a:solidFill>
                <a:latin typeface="Arial"/>
                <a:cs typeface="Arial"/>
              </a:rPr>
              <a:t>Modular Arm w/ Attachments </a:t>
            </a:r>
            <a:endParaRPr lang="en-US" b="0" u="sng">
              <a:solidFill>
                <a:schemeClr val="tx1"/>
              </a:solidFill>
            </a:endParaRPr>
          </a:p>
        </p:txBody>
      </p:sp>
      <p:pic>
        <p:nvPicPr>
          <p:cNvPr id="12" name="Picture 7" descr="A close up of text on a white background&#10;&#10;Description generated with very high confidence">
            <a:extLst>
              <a:ext uri="{FF2B5EF4-FFF2-40B4-BE49-F238E27FC236}">
                <a16:creationId xmlns:a16="http://schemas.microsoft.com/office/drawing/2014/main" id="{99BEAA08-6BF2-43E3-9EA0-BEC0606C8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5120" y="1686766"/>
            <a:ext cx="6236896" cy="4054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4C5823F-FC9A-9545-AE5A-234489D91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3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97646-C181-4992-B975-78BD09276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99538" cy="875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Design Refinement 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1889A1-C02B-4AD5-A524-F5FF032434E0}"/>
              </a:ext>
            </a:extLst>
          </p:cNvPr>
          <p:cNvSpPr txBox="1">
            <a:spLocks/>
          </p:cNvSpPr>
          <p:nvPr/>
        </p:nvSpPr>
        <p:spPr>
          <a:xfrm>
            <a:off x="4665505" y="3002118"/>
            <a:ext cx="1999623" cy="1054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E09104F-5B04-4006-A2F9-1D777126349C}"/>
              </a:ext>
            </a:extLst>
          </p:cNvPr>
          <p:cNvSpPr/>
          <p:nvPr/>
        </p:nvSpPr>
        <p:spPr>
          <a:xfrm>
            <a:off x="3087440" y="3144816"/>
            <a:ext cx="978408" cy="76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A015E7-1767-41D0-B59F-02956239F2B8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Doran </a:t>
            </a:r>
            <a:r>
              <a:rPr lang="en-US" err="1">
                <a:latin typeface="Arial"/>
                <a:cs typeface="Arial"/>
              </a:rPr>
              <a:t>McFalls</a:t>
            </a:r>
            <a:endParaRPr lang="en-US" err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E490B9-6BC1-084A-96DF-1EDCE942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12" descr="A picture containing small, toy, refrigerator, white&#10;&#10;Description generated with very high confidence">
            <a:extLst>
              <a:ext uri="{FF2B5EF4-FFF2-40B4-BE49-F238E27FC236}">
                <a16:creationId xmlns:a16="http://schemas.microsoft.com/office/drawing/2014/main" id="{3A78A752-9913-4FBF-8428-289A54141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034" t="1190" r="35932" b="1286"/>
          <a:stretch/>
        </p:blipFill>
        <p:spPr>
          <a:xfrm>
            <a:off x="279095" y="1898176"/>
            <a:ext cx="2466334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Picture 9" descr="A picture containing toy&#10;&#10;Description generated with very high confidence">
            <a:extLst>
              <a:ext uri="{FF2B5EF4-FFF2-40B4-BE49-F238E27FC236}">
                <a16:creationId xmlns:a16="http://schemas.microsoft.com/office/drawing/2014/main" id="{2DD320F1-5AFE-4366-9DD6-DE3CF2B036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00" t="6329" r="43321" b="633"/>
          <a:stretch/>
        </p:blipFill>
        <p:spPr>
          <a:xfrm>
            <a:off x="8580985" y="1925097"/>
            <a:ext cx="214371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8" descr="A picture containing kite&#10;&#10;Description generated with very high confidence">
            <a:extLst>
              <a:ext uri="{FF2B5EF4-FFF2-40B4-BE49-F238E27FC236}">
                <a16:creationId xmlns:a16="http://schemas.microsoft.com/office/drawing/2014/main" id="{E50D4B75-3AA5-4DFE-9150-68732565E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74" t="8861" r="49964" b="633"/>
          <a:stretch/>
        </p:blipFill>
        <p:spPr>
          <a:xfrm>
            <a:off x="4407859" y="1925097"/>
            <a:ext cx="2352088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Arrow: Right 7">
            <a:extLst>
              <a:ext uri="{FF2B5EF4-FFF2-40B4-BE49-F238E27FC236}">
                <a16:creationId xmlns:a16="http://schemas.microsoft.com/office/drawing/2014/main" id="{FE09104F-5B04-4006-A2F9-1D777126349C}"/>
              </a:ext>
            </a:extLst>
          </p:cNvPr>
          <p:cNvSpPr/>
          <p:nvPr/>
        </p:nvSpPr>
        <p:spPr>
          <a:xfrm>
            <a:off x="7220914" y="3002118"/>
            <a:ext cx="978408" cy="76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4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97646-C181-4992-B975-78BD09276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499538" cy="87509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Design Refinement 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1889A1-C02B-4AD5-A524-F5FF032434E0}"/>
              </a:ext>
            </a:extLst>
          </p:cNvPr>
          <p:cNvSpPr txBox="1">
            <a:spLocks/>
          </p:cNvSpPr>
          <p:nvPr/>
        </p:nvSpPr>
        <p:spPr>
          <a:xfrm>
            <a:off x="4665505" y="3002118"/>
            <a:ext cx="1999623" cy="1054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FE09104F-5B04-4006-A2F9-1D777126349C}"/>
              </a:ext>
            </a:extLst>
          </p:cNvPr>
          <p:cNvSpPr/>
          <p:nvPr/>
        </p:nvSpPr>
        <p:spPr>
          <a:xfrm>
            <a:off x="3245433" y="3144817"/>
            <a:ext cx="978408" cy="76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DE5CCF9C-E026-4A21-ADEE-1D55445F2EA5}"/>
              </a:ext>
            </a:extLst>
          </p:cNvPr>
          <p:cNvSpPr/>
          <p:nvPr/>
        </p:nvSpPr>
        <p:spPr>
          <a:xfrm>
            <a:off x="7886852" y="3173859"/>
            <a:ext cx="978408" cy="7609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1" descr="A picture containing toy, small, sitting, yellow&#10;&#10;Description generated with very high confidence">
            <a:extLst>
              <a:ext uri="{FF2B5EF4-FFF2-40B4-BE49-F238E27FC236}">
                <a16:creationId xmlns:a16="http://schemas.microsoft.com/office/drawing/2014/main" id="{FDB68553-D65A-4703-AAD9-4C481D1807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03" t="7104" r="43390" b="1639"/>
          <a:stretch/>
        </p:blipFill>
        <p:spPr>
          <a:xfrm>
            <a:off x="306064" y="1925097"/>
            <a:ext cx="2497705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11" descr="A picture containing indoor, table, sitting, player&#10;&#10;Description generated with very high confidence">
            <a:extLst>
              <a:ext uri="{FF2B5EF4-FFF2-40B4-BE49-F238E27FC236}">
                <a16:creationId xmlns:a16="http://schemas.microsoft.com/office/drawing/2014/main" id="{C7269F44-6B92-43A2-BB4B-8AE035625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7223" y="1954140"/>
            <a:ext cx="2156075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EBA015E7-1767-41D0-B59F-02956239F2B8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Doran </a:t>
            </a:r>
            <a:r>
              <a:rPr lang="en-US" err="1">
                <a:latin typeface="Arial"/>
                <a:cs typeface="Arial"/>
              </a:rPr>
              <a:t>McFalls</a:t>
            </a:r>
            <a:endParaRPr lang="en-US" err="1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CE490B9-6BC1-084A-96DF-1EDCE9423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14</a:t>
            </a:fld>
            <a:endParaRPr lang="en-US"/>
          </a:p>
        </p:txBody>
      </p:sp>
      <p:pic>
        <p:nvPicPr>
          <p:cNvPr id="4" name="Picture 6" descr="A picture containing toy, yellow, air, holding&#10;&#10;Description generated with very high confidence">
            <a:extLst>
              <a:ext uri="{FF2B5EF4-FFF2-40B4-BE49-F238E27FC236}">
                <a16:creationId xmlns:a16="http://schemas.microsoft.com/office/drawing/2014/main" id="{FAD47A01-B54A-4D8E-BF93-5CAD5A3E09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552" t="12025" r="49964" b="633"/>
          <a:stretch/>
        </p:blipFill>
        <p:spPr>
          <a:xfrm>
            <a:off x="4693182" y="1954140"/>
            <a:ext cx="2483909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237147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97646-C181-4992-B975-78BD09276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636172" cy="1054716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Design Refinement </a:t>
            </a:r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1889A1-C02B-4AD5-A524-F5FF032434E0}"/>
              </a:ext>
            </a:extLst>
          </p:cNvPr>
          <p:cNvSpPr txBox="1">
            <a:spLocks/>
          </p:cNvSpPr>
          <p:nvPr/>
        </p:nvSpPr>
        <p:spPr>
          <a:xfrm>
            <a:off x="4665505" y="3002118"/>
            <a:ext cx="1999623" cy="1054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ED7D9CE-B7D1-48F1-AEB3-71A9BAA5BAF4}"/>
              </a:ext>
            </a:extLst>
          </p:cNvPr>
          <p:cNvSpPr txBox="1">
            <a:spLocks/>
          </p:cNvSpPr>
          <p:nvPr/>
        </p:nvSpPr>
        <p:spPr>
          <a:xfrm>
            <a:off x="9012719" y="2930941"/>
            <a:ext cx="1999623" cy="118134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30% scale model</a:t>
            </a:r>
            <a:endParaRPr lang="en-US"/>
          </a:p>
        </p:txBody>
      </p:sp>
      <p:pic>
        <p:nvPicPr>
          <p:cNvPr id="5" name="Picture 11" descr="A picture containing indoor, table, sitting, player&#10;&#10;Description generated with very high confidence">
            <a:extLst>
              <a:ext uri="{FF2B5EF4-FFF2-40B4-BE49-F238E27FC236}">
                <a16:creationId xmlns:a16="http://schemas.microsoft.com/office/drawing/2014/main" id="{C7269F44-6B92-43A2-BB4B-8AE035625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3346" y="605615"/>
            <a:ext cx="3228996" cy="47930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0161D5A-AA19-43EE-A927-C2E2E617AA60}"/>
              </a:ext>
            </a:extLst>
          </p:cNvPr>
          <p:cNvSpPr txBox="1"/>
          <p:nvPr/>
        </p:nvSpPr>
        <p:spPr>
          <a:xfrm>
            <a:off x="838200" y="1998119"/>
            <a:ext cx="552112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All links were 3D printed at 30% scale.</a:t>
            </a:r>
          </a:p>
          <a:p>
            <a:pPr algn="r"/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Plastic syringes used as small-scale hydraulic cylinders to actuate arm.</a:t>
            </a:r>
          </a:p>
          <a:p>
            <a:endParaRPr lang="en-US" sz="2400">
              <a:cs typeface="Calibri"/>
            </a:endParaRPr>
          </a:p>
          <a:p>
            <a:r>
              <a:rPr lang="en-US" sz="2400">
                <a:cs typeface="Calibri"/>
              </a:rPr>
              <a:t>At full scale, pumps and electronics will be housed in lower body bucket shown in CAD model.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09747" y="2081569"/>
            <a:ext cx="249188" cy="2587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09747" y="2872767"/>
            <a:ext cx="249188" cy="2587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589012" y="3958937"/>
            <a:ext cx="249188" cy="25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0F8E05-8B37-412E-9EC1-6C54ADCAC6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24395"/>
            <a:ext cx="2384425" cy="360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Doran </a:t>
            </a:r>
            <a:r>
              <a:rPr lang="en-US" err="1">
                <a:latin typeface="Arial"/>
                <a:cs typeface="Arial"/>
              </a:rPr>
              <a:t>McFalls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431F3DE3-4912-ED44-AA15-15E5134B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1230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69056-8F24-4D2E-9E83-D879B8DBF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57800" cy="950095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Material Selection</a:t>
            </a:r>
            <a:endParaRPr lang="en-US"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4600A657-0B09-4CC5-B77C-248AEA3629DC}"/>
              </a:ext>
            </a:extLst>
          </p:cNvPr>
          <p:cNvSpPr txBox="1"/>
          <p:nvPr/>
        </p:nvSpPr>
        <p:spPr>
          <a:xfrm>
            <a:off x="945124" y="1868488"/>
            <a:ext cx="4214829" cy="26289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/>
              <a:t>Desired Characteristics:</a:t>
            </a:r>
            <a:endParaRPr lang="en-US" sz="2400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US" sz="2400"/>
              <a:t>Non-conductive</a:t>
            </a:r>
            <a:endParaRPr lang="en-US" sz="2400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US" sz="2400"/>
              <a:t>Strong enough to remove wire</a:t>
            </a:r>
            <a:endParaRPr lang="en-US" sz="2400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US" sz="2400"/>
              <a:t>Lightweight</a:t>
            </a:r>
            <a:endParaRPr lang="en-US" sz="2400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US" sz="2400"/>
              <a:t>Durable </a:t>
            </a:r>
            <a:endParaRPr lang="en-US" sz="2400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US" sz="2400"/>
              <a:t>Weather Resistant</a:t>
            </a:r>
            <a:endParaRPr lang="en-US" sz="2400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FF7730-76B2-42F2-92BC-787BE5ACF82E}"/>
              </a:ext>
            </a:extLst>
          </p:cNvPr>
          <p:cNvSpPr txBox="1"/>
          <p:nvPr/>
        </p:nvSpPr>
        <p:spPr>
          <a:xfrm>
            <a:off x="6468534" y="1871133"/>
            <a:ext cx="5452532" cy="26289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/>
              <a:t>Proposed Materials:</a:t>
            </a:r>
            <a:endParaRPr lang="en-US" sz="2400">
              <a:cs typeface="Calibri"/>
            </a:endParaRPr>
          </a:p>
          <a:p>
            <a:pPr>
              <a:spcAft>
                <a:spcPts val="500"/>
              </a:spcAft>
            </a:pPr>
            <a:r>
              <a:rPr lang="en-US" sz="2400">
                <a:cs typeface="Calibri"/>
              </a:rPr>
              <a:t>Arm Links – Fiberglass</a:t>
            </a:r>
          </a:p>
          <a:p>
            <a:pPr>
              <a:spcAft>
                <a:spcPts val="500"/>
              </a:spcAft>
            </a:pPr>
            <a:r>
              <a:rPr lang="en-US" sz="2400">
                <a:cs typeface="Calibri"/>
              </a:rPr>
              <a:t>Linear Actuators – Hydraulic Cylinders</a:t>
            </a:r>
          </a:p>
          <a:p>
            <a:pPr>
              <a:spcAft>
                <a:spcPts val="500"/>
              </a:spcAft>
            </a:pPr>
            <a:r>
              <a:rPr lang="en-US" sz="2400">
                <a:cs typeface="Calibri"/>
              </a:rPr>
              <a:t>Fasteners – Ceramic Screws and Nuts</a:t>
            </a:r>
          </a:p>
          <a:p>
            <a:pPr>
              <a:spcAft>
                <a:spcPts val="500"/>
              </a:spcAft>
            </a:pPr>
            <a:r>
              <a:rPr lang="en-US" sz="2400">
                <a:cs typeface="Calibri"/>
              </a:rPr>
              <a:t>Insulated lower body to house electronics.</a:t>
            </a:r>
          </a:p>
          <a:p>
            <a:pPr>
              <a:spcAft>
                <a:spcPts val="500"/>
              </a:spcAft>
            </a:pPr>
            <a:r>
              <a:rPr lang="en-US" sz="2400">
                <a:cs typeface="Calibri"/>
              </a:rPr>
              <a:t>Insulative coating for tools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BCEA27-A6C9-47BC-8F2C-AC0DD3016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8576" y="2411805"/>
            <a:ext cx="249958" cy="262151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FF30562-A03A-46EA-B387-C56365E92C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218576" y="3685445"/>
            <a:ext cx="249188" cy="2587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E6965BBB-F85A-4196-9DB3-7C6358A9EC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218576" y="3263356"/>
            <a:ext cx="249188" cy="2587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4065F611-B6D2-44CC-945D-9FFA46386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218576" y="2838305"/>
            <a:ext cx="249188" cy="258700"/>
          </a:xfrm>
          <a:prstGeom prst="rect">
            <a:avLst/>
          </a:prstGeom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F5B121C1-F8E6-44B1-AAC5-E8F0BF9A18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217806" y="4107534"/>
            <a:ext cx="249188" cy="2587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CF0D39-11B1-4E04-BBCE-A82F5CB4E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626" y="2412130"/>
            <a:ext cx="249958" cy="262151"/>
          </a:xfrm>
          <a:prstGeom prst="rect">
            <a:avLst/>
          </a:prstGeom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E258259-E93F-4381-A14C-BE6C017F6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94396" y="3685445"/>
            <a:ext cx="249188" cy="258700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D32082C-A625-4D06-B547-180795F90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94396" y="3263356"/>
            <a:ext cx="249188" cy="258700"/>
          </a:xfrm>
          <a:prstGeom prst="rect">
            <a:avLst/>
          </a:prstGeom>
        </p:spPr>
      </p:pic>
      <p:pic>
        <p:nvPicPr>
          <p:cNvPr id="15" name="Picture 6">
            <a:extLst>
              <a:ext uri="{FF2B5EF4-FFF2-40B4-BE49-F238E27FC236}">
                <a16:creationId xmlns:a16="http://schemas.microsoft.com/office/drawing/2014/main" id="{9D7C5D04-8B41-4BD4-957B-648DD64BE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94396" y="2838305"/>
            <a:ext cx="249188" cy="258700"/>
          </a:xfrm>
          <a:prstGeom prst="rect">
            <a:avLst/>
          </a:prstGeom>
        </p:spPr>
      </p:pic>
      <p:pic>
        <p:nvPicPr>
          <p:cNvPr id="16" name="Picture 6">
            <a:extLst>
              <a:ext uri="{FF2B5EF4-FFF2-40B4-BE49-F238E27FC236}">
                <a16:creationId xmlns:a16="http://schemas.microsoft.com/office/drawing/2014/main" id="{40E44DB6-0139-418D-A121-4BDCA0986E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737" b="26591"/>
          <a:stretch/>
        </p:blipFill>
        <p:spPr>
          <a:xfrm>
            <a:off x="693626" y="4107534"/>
            <a:ext cx="249188" cy="2587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D3E27C-BF7F-4394-B9F4-8F74823DDAE5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Denis Dineen 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C0BC1484-2F0F-E646-AA12-F4A311F5B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40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D74B-36E0-47AF-9D03-8CA08E525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57800" cy="782767"/>
          </a:xfrm>
        </p:spPr>
        <p:txBody>
          <a:bodyPr/>
          <a:lstStyle/>
          <a:p>
            <a:r>
              <a:rPr lang="en-US"/>
              <a:t>Material Selection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1DA3C-1EDC-480F-9C1F-53C1A01E1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Challenges of Incorporating Desired Materials: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Fiberglass requires a mold and time to cure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Hydraulics are loud, heavy, and present safety hazard</a:t>
            </a:r>
          </a:p>
          <a:p>
            <a:pPr marL="457200" lvl="1" indent="0">
              <a:buNone/>
            </a:pPr>
            <a:endParaRPr lang="en-US"/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Ceramic nuts and bolts are expensive </a:t>
            </a:r>
          </a:p>
          <a:p>
            <a:pPr marL="457200" lvl="1" indent="0">
              <a:buNone/>
            </a:pPr>
            <a:endParaRPr lang="en-US"/>
          </a:p>
          <a:p>
            <a:pPr lvl="1"/>
            <a:endParaRPr lang="en-US"/>
          </a:p>
          <a:p>
            <a:pPr lvl="1"/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52EEC30-CAF3-4090-B134-27FAB342D2AC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Denis Dineen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1ED0C-E84F-C44B-A26E-7C52E716F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B7FD40-8FE4-494A-9441-C7ED96FF75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943024" y="2718220"/>
            <a:ext cx="249188" cy="25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ADB21B-C2E3-8342-818F-5490BFE91B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943024" y="3512263"/>
            <a:ext cx="249188" cy="25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654247-CC86-DD49-9D2D-FC2A09CF0F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943024" y="4356535"/>
            <a:ext cx="249188" cy="2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1495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FBA9B2-6F58-C944-BDA7-C8B167EF13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Final Prototype Materials: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Welded Aluminum 6063 for links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Aluminum Alloy Pneumatic  Air Cylinders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Polyethene tubing </a:t>
            </a:r>
            <a:endParaRPr lang="en-US"/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pPr marL="457200" lvl="1" indent="0">
              <a:buNone/>
            </a:pPr>
            <a:r>
              <a:rPr lang="en-US">
                <a:latin typeface="Arial"/>
                <a:cs typeface="Arial"/>
              </a:rPr>
              <a:t>12-V Pneumatic solenoid valve</a:t>
            </a:r>
          </a:p>
          <a:p>
            <a:pPr lvl="1"/>
            <a:endParaRPr lang="en-US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C6EC84-04F8-DB4B-BAB2-DFBB6F10B7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31684"/>
            <a:ext cx="2384425" cy="360362"/>
          </a:xfrm>
        </p:spPr>
        <p:txBody>
          <a:bodyPr/>
          <a:lstStyle/>
          <a:p>
            <a:r>
              <a:rPr lang="en-US"/>
              <a:t>Denis Dineen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D034B9F-BFF4-3E42-BC3B-371B7D4F3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44662" cy="809297"/>
          </a:xfrm>
        </p:spPr>
        <p:txBody>
          <a:bodyPr>
            <a:normAutofit/>
          </a:bodyPr>
          <a:lstStyle/>
          <a:p>
            <a:r>
              <a:rPr lang="en-US"/>
              <a:t>Material Selection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6A350-88D9-B34D-8F1B-82A2B5C7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E59550-27E6-514E-AEC9-9B3EBEAC5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38200" y="2716828"/>
            <a:ext cx="249188" cy="25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71A6C7-0579-AC48-9D1F-85CC2CE80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38200" y="3423136"/>
            <a:ext cx="249188" cy="25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385D7F-39C5-AD4B-A9C5-2D4DB5E93E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38200" y="4129444"/>
            <a:ext cx="249188" cy="25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3C0DDB-37CE-234A-811B-DFB19D5230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38200" y="4835752"/>
            <a:ext cx="249188" cy="25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E1CF5D-A08E-4546-B596-3830C46C4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399" y="2009998"/>
            <a:ext cx="1244600" cy="12446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52BE46-F1D6-9341-9390-26878E1F54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99" y="3478726"/>
            <a:ext cx="1422400" cy="1422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AD1B15F-B6CF-3B48-94A5-A560BE571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66565" y="1825837"/>
            <a:ext cx="1787235" cy="178723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242F536-8552-B944-BC08-593550029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5753" y="3474596"/>
            <a:ext cx="1309695" cy="13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0232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45032-FED3-4CE1-996E-3D2B998D2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764"/>
            <a:ext cx="7349359" cy="101173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Pneumatics vs Hydraulics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0FDBE30-6D40-49C1-B41A-9469810823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6328145"/>
              </p:ext>
            </p:extLst>
          </p:nvPr>
        </p:nvGraphicFramePr>
        <p:xfrm>
          <a:off x="1221517" y="1760946"/>
          <a:ext cx="9748966" cy="3205477"/>
        </p:xfrm>
        <a:graphic>
          <a:graphicData uri="http://schemas.openxmlformats.org/drawingml/2006/table">
            <a:tbl>
              <a:tblPr firstRow="1" bandRow="1">
                <a:tableStyleId>{74C1A8A3-306A-4EB7-A6B1-4F7E0EB9C5D6}</a:tableStyleId>
              </a:tblPr>
              <a:tblGrid>
                <a:gridCol w="4874483">
                  <a:extLst>
                    <a:ext uri="{9D8B030D-6E8A-4147-A177-3AD203B41FA5}">
                      <a16:colId xmlns:a16="http://schemas.microsoft.com/office/drawing/2014/main" val="3746514401"/>
                    </a:ext>
                  </a:extLst>
                </a:gridCol>
                <a:gridCol w="4874483">
                  <a:extLst>
                    <a:ext uri="{9D8B030D-6E8A-4147-A177-3AD203B41FA5}">
                      <a16:colId xmlns:a16="http://schemas.microsoft.com/office/drawing/2014/main" val="1655053430"/>
                    </a:ext>
                  </a:extLst>
                </a:gridCol>
              </a:tblGrid>
              <a:tr h="534247">
                <a:tc>
                  <a:txBody>
                    <a:bodyPr/>
                    <a:lstStyle/>
                    <a:p>
                      <a:r>
                        <a:rPr lang="en-US"/>
                        <a:t>Pneumatics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Hydraulics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682199"/>
                  </a:ext>
                </a:extLst>
              </a:tr>
              <a:tr h="534247">
                <a:tc>
                  <a:txBody>
                    <a:bodyPr/>
                    <a:lstStyle/>
                    <a:p>
                      <a:r>
                        <a:rPr lang="en-US"/>
                        <a:t>Cheaper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Less Compressible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047008"/>
                  </a:ext>
                </a:extLst>
              </a:tr>
              <a:tr h="534247">
                <a:tc>
                  <a:txBody>
                    <a:bodyPr/>
                    <a:lstStyle/>
                    <a:p>
                      <a:r>
                        <a:rPr lang="en-US"/>
                        <a:t>Lighter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More Precise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9071623"/>
                  </a:ext>
                </a:extLst>
              </a:tr>
              <a:tr h="534247">
                <a:tc>
                  <a:txBody>
                    <a:bodyPr/>
                    <a:lstStyle/>
                    <a:p>
                      <a:r>
                        <a:rPr lang="en-US"/>
                        <a:t>Easier Implementation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Higher Force Output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45648444"/>
                  </a:ext>
                </a:extLst>
              </a:tr>
              <a:tr h="534245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Safer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Less Maintenance Required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4671115"/>
                  </a:ext>
                </a:extLst>
              </a:tr>
              <a:tr h="534244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Quiet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/>
                        <a:t>Greater Temperature Stability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4010374"/>
                  </a:ext>
                </a:extLst>
              </a:tr>
            </a:tbl>
          </a:graphicData>
        </a:graphic>
      </p:graphicFrame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67B8B0BE-0B80-4824-A91B-B774E477D93E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Denis Dineen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F4EF1F-ACB3-684E-BF77-06C72B8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557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96443-EB26-44CB-A248-34FE19CA6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053"/>
            <a:ext cx="5257800" cy="1000594"/>
          </a:xfrm>
        </p:spPr>
        <p:txBody>
          <a:bodyPr/>
          <a:lstStyle/>
          <a:p>
            <a:r>
              <a:rPr lang="en-US">
                <a:cs typeface="Calibri Light"/>
              </a:rPr>
              <a:t>Team Introduction</a:t>
            </a:r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7B94844-0C9A-4876-B363-AF2DEA2468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5737262"/>
              </p:ext>
            </p:extLst>
          </p:nvPr>
        </p:nvGraphicFramePr>
        <p:xfrm>
          <a:off x="192314" y="1311305"/>
          <a:ext cx="11807372" cy="43949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5B79B9-38F8-BB48-BE3C-7332F1198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58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34FDCB-603A-4D54-AEE9-11748D4D5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086600" cy="93636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Further Look Into Design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2B970-41D7-4C53-9E4E-66853585A5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51769"/>
            <a:ext cx="605476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Arm movement controlled through use of hydraulic/pneumatic cylinders</a:t>
            </a:r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endParaRPr lang="en-US" sz="2400"/>
          </a:p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Arm will utilize CNC collet to switch between necessary attachments</a:t>
            </a:r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400">
                <a:latin typeface="Arial"/>
                <a:cs typeface="Arial"/>
              </a:rPr>
              <a:t>Planetary gear in the base allows rotation of the arm.</a:t>
            </a:r>
            <a:endParaRPr lang="en-US" sz="2400"/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1561338"/>
            <a:ext cx="249188" cy="25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3226529"/>
            <a:ext cx="249188" cy="2587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4891720"/>
            <a:ext cx="249188" cy="258700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EC40A65E-199C-40C1-94E2-FFB2BD59FD81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Hunter Kramer</a:t>
            </a: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76260F-A4CD-454E-B00C-4AC635F08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F515C45-AA2A-034E-94B1-D4225892C9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326" y="3952961"/>
            <a:ext cx="2142445" cy="18589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43B77F-813F-764B-8892-A944637FD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82930" y="634878"/>
            <a:ext cx="1787235" cy="178723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A33EAF-9423-B54A-9D67-B610836739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0052" y="2422113"/>
            <a:ext cx="1540115" cy="15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9328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1AC46-916A-574F-849B-BAB5585D1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793828" cy="1064282"/>
          </a:xfrm>
        </p:spPr>
        <p:txBody>
          <a:bodyPr/>
          <a:lstStyle/>
          <a:p>
            <a:r>
              <a:rPr lang="en-US"/>
              <a:t>Testing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4E61E-26AF-E745-B22F-2F9E5D818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78929" cy="346734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Obtained wooden pole, insulator, and preformed wires from FPL</a:t>
            </a:r>
          </a:p>
          <a:p>
            <a:pPr marL="0" indent="0">
              <a:buNone/>
            </a:pPr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Configuration which simulates a stand-alone power line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EFE93E-4D71-4C4E-8C0E-17BB1D026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21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F0665F1-7247-294B-A7D6-35F13BBC8057}"/>
              </a:ext>
            </a:extLst>
          </p:cNvPr>
          <p:cNvSpPr txBox="1">
            <a:spLocks/>
          </p:cNvSpPr>
          <p:nvPr/>
        </p:nvSpPr>
        <p:spPr>
          <a:xfrm>
            <a:off x="6417129" y="1825624"/>
            <a:ext cx="5578929" cy="34673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9806EE1-E43C-48BE-A584-33BB17A61D32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Hunter Kramer</a:t>
            </a:r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4302820-D76A-3640-B47D-DE158217BD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1921620"/>
            <a:ext cx="249188" cy="25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248210-0654-C844-980B-F405D6F24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3297417"/>
            <a:ext cx="249188" cy="258700"/>
          </a:xfrm>
          <a:prstGeom prst="rect">
            <a:avLst/>
          </a:prstGeom>
        </p:spPr>
      </p:pic>
      <p:pic>
        <p:nvPicPr>
          <p:cNvPr id="7" name="Picture 10" descr="A picture containing indoor, sitting, table, wooden&#10;&#10;Description generated with very high confidence">
            <a:extLst>
              <a:ext uri="{FF2B5EF4-FFF2-40B4-BE49-F238E27FC236}">
                <a16:creationId xmlns:a16="http://schemas.microsoft.com/office/drawing/2014/main" id="{51C4A315-95DB-4461-AA3D-3EE7609E3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5795" y="1372739"/>
            <a:ext cx="4141596" cy="3849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713344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4992414" cy="933604"/>
          </a:xfrm>
        </p:spPr>
        <p:txBody>
          <a:bodyPr/>
          <a:lstStyle/>
          <a:p>
            <a:r>
              <a:rPr lang="en-US"/>
              <a:t>Website Progress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39192" y="5924395"/>
            <a:ext cx="7829550" cy="3603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400">
                <a:latin typeface="Arial"/>
                <a:cs typeface="Arial"/>
                <a:hlinkClick r:id="rId2"/>
              </a:rPr>
              <a:t>https://ww2.eng.famu.fsu.edu/me/senior_design/2020/team310/</a:t>
            </a:r>
            <a:endParaRPr lang="en-US" sz="1400">
              <a:latin typeface="Arial"/>
              <a:cs typeface="Arial"/>
            </a:endParaRP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62BE3864-B058-4610-BBB4-F301CF366A9C}"/>
              </a:ext>
            </a:extLst>
          </p:cNvPr>
          <p:cNvSpPr txBox="1">
            <a:spLocks/>
          </p:cNvSpPr>
          <p:nvPr/>
        </p:nvSpPr>
        <p:spPr>
          <a:xfrm>
            <a:off x="0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Arial"/>
                <a:cs typeface="Arial"/>
              </a:rPr>
              <a:t>Hunter Kramer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3C021A-5D37-314B-A17E-987B7BA95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EC9893E9-5D47-0641-A7E1-085048BC5D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830" y="987842"/>
            <a:ext cx="5620339" cy="4882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8BAA9-45E0-4B35-90E4-E6B534850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3765331" cy="800037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Future Work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9C140-6356-45D3-9B99-707328F948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86228"/>
            <a:ext cx="9090727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Hydraulic Calculations (Torque and Power Requirements)</a:t>
            </a:r>
            <a:endParaRPr lang="en-US"/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Derivation of Inverse Kinematics for End Effector Control Scheme</a:t>
            </a: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Possible Tool Attachments</a:t>
            </a:r>
          </a:p>
          <a:p>
            <a:endParaRPr lang="en-US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Robustness and Control Testing</a:t>
            </a:r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846E18-1195-4C0C-BD53-ACAA63B17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23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FCC4B0-E067-462C-BC88-F40CA2D1C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51538"/>
            <a:ext cx="2384425" cy="360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Hunter Kramer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B5D8B4-ADFD-B74D-970D-5CA74F0E72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1561338"/>
            <a:ext cx="249188" cy="258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4EAB44C-0FF3-A044-97A8-79F10ADE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3016251"/>
            <a:ext cx="249188" cy="258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F510652-F683-3F4F-8745-5DCD51EA7A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90519" y="4396054"/>
            <a:ext cx="249188" cy="258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4B05C0D-4229-6A4B-9AE1-BB7AFFBF07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589012" y="5371772"/>
            <a:ext cx="249188" cy="2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49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-2241" y="-4668"/>
            <a:ext cx="3265395" cy="925508"/>
          </a:xfrm>
        </p:spPr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-2241" y="1041213"/>
            <a:ext cx="12194241" cy="4895948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0" lvl="1" indent="-914400">
              <a:lnSpc>
                <a:spcPct val="120000"/>
              </a:lnSpc>
              <a:buNone/>
            </a:pPr>
            <a:r>
              <a:rPr lang="en-US" sz="1100">
                <a:latin typeface="Times New Roman"/>
                <a:cs typeface="Arial"/>
              </a:rPr>
              <a:t>[1] Kraus, M. (2018, March). 36.7 Million Affected by Power Outages in 2017, Per Eaton Study. Retrieved October 5, 2019, from </a:t>
            </a:r>
          </a:p>
          <a:p>
            <a:pPr marL="457200" lvl="1" indent="-914400">
              <a:lnSpc>
                <a:spcPct val="120000"/>
              </a:lnSpc>
              <a:buNone/>
            </a:pPr>
            <a:r>
              <a:rPr lang="en-US" sz="1100">
                <a:latin typeface="Times New Roman"/>
                <a:cs typeface="Arial"/>
              </a:rPr>
              <a:t>	https://</a:t>
            </a:r>
            <a:r>
              <a:rPr lang="en-US" sz="1100" err="1">
                <a:latin typeface="Times New Roman"/>
                <a:cs typeface="Arial"/>
              </a:rPr>
              <a:t>www.ecmag.com</a:t>
            </a:r>
            <a:r>
              <a:rPr lang="en-US" sz="1100">
                <a:latin typeface="Times New Roman"/>
                <a:cs typeface="Arial"/>
              </a:rPr>
              <a:t>/section/systems/367-million-affected-power-outages-2017eaton-study#targetText=While the number of outages,2017 lasted approximately 81 minutes. </a:t>
            </a:r>
          </a:p>
          <a:p>
            <a:pPr marL="457200" lvl="1" indent="-914400">
              <a:lnSpc>
                <a:spcPct val="120000"/>
              </a:lnSpc>
              <a:buNone/>
            </a:pPr>
            <a:r>
              <a:rPr lang="en-US" sz="1100">
                <a:latin typeface="Times New Roman"/>
                <a:cs typeface="Arial"/>
              </a:rPr>
              <a:t>[2]</a:t>
            </a:r>
            <a:r>
              <a:rPr lang="en-US" sz="1100" err="1">
                <a:latin typeface="Times New Roman"/>
                <a:cs typeface="Arial"/>
              </a:rPr>
              <a:t>Burlew</a:t>
            </a:r>
            <a:r>
              <a:rPr lang="en-US" sz="1100">
                <a:latin typeface="Times New Roman"/>
                <a:cs typeface="Arial"/>
              </a:rPr>
              <a:t>, J., &amp; </a:t>
            </a:r>
            <a:r>
              <a:rPr lang="en-US" sz="1100" err="1">
                <a:latin typeface="Times New Roman"/>
                <a:cs typeface="Arial"/>
              </a:rPr>
              <a:t>Schweers</a:t>
            </a:r>
            <a:r>
              <a:rPr lang="en-US" sz="1100">
                <a:latin typeface="Times New Roman"/>
                <a:cs typeface="Arial"/>
              </a:rPr>
              <a:t>, J. (2018, October 10). Update: Power out for more than 80,000 and climbing in Leon County. Retrieved October 5, 2019, from </a:t>
            </a:r>
            <a:r>
              <a:rPr lang="en-US" sz="1100">
                <a:latin typeface="Times New Roman"/>
                <a:cs typeface="Arial"/>
                <a:hlinkClick r:id="rId2"/>
              </a:rPr>
              <a:t>https://www.tallahassee.com/story/news/2018/10/10/power-out-more-than-3-000-and-climbing-tallahassee/1588990002/</a:t>
            </a:r>
            <a:r>
              <a:rPr lang="en-US" sz="1100">
                <a:latin typeface="Times New Roman"/>
                <a:cs typeface="Arial"/>
              </a:rPr>
              <a:t>.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>
                <a:latin typeface="Times New Roman"/>
                <a:cs typeface="Arial"/>
              </a:rPr>
              <a:t>[3]Occupational Safety and Health Administration. (n.d.). Power Transmission &amp; Distribution in Construction. Retrieved October 4, 2019, from </a:t>
            </a:r>
            <a:r>
              <a:rPr lang="en-US" sz="1100">
                <a:latin typeface="Times New Roman"/>
                <a:cs typeface="Arial"/>
                <a:hlinkClick r:id="rId3"/>
              </a:rPr>
              <a:t>https://www.osha.gov/archive/oshinfo/priorities/power.html</a:t>
            </a:r>
            <a:r>
              <a:rPr lang="en-US" sz="1100">
                <a:latin typeface="Times New Roman"/>
                <a:cs typeface="Arial"/>
              </a:rPr>
              <a:t>.</a:t>
            </a:r>
          </a:p>
          <a:p>
            <a:pPr marL="0" indent="-914400">
              <a:lnSpc>
                <a:spcPct val="100000"/>
              </a:lnSpc>
              <a:buNone/>
            </a:pPr>
            <a:endParaRPr 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-914400">
              <a:lnSpc>
                <a:spcPct val="100000"/>
              </a:lnSpc>
              <a:buNone/>
            </a:pPr>
            <a:r>
              <a:rPr lang="en-US" sz="1100">
                <a:latin typeface="Times New Roman" charset="0"/>
                <a:ea typeface="Times New Roman" charset="0"/>
                <a:cs typeface="Times New Roman" charset="0"/>
              </a:rPr>
              <a:t>Images:</a:t>
            </a:r>
          </a:p>
          <a:p>
            <a:pPr marL="0" indent="-914400">
              <a:lnSpc>
                <a:spcPct val="100000"/>
              </a:lnSpc>
              <a:buNone/>
            </a:pPr>
            <a:r>
              <a:rPr lang="en-US" sz="1100">
                <a:latin typeface="Times New Roman" charset="0"/>
                <a:ea typeface="Times New Roman" charset="0"/>
                <a:cs typeface="Times New Roman" charset="0"/>
              </a:rPr>
              <a:t>UPDATE: Power restored to over 5,000 NYSEG customers in Broome County. (2016, June 6). Retrieved October 5, 2019, from </a:t>
            </a:r>
            <a:r>
              <a:rPr lang="en-US" sz="110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https://www.binghamtonhomepage.com/news/update-power-restored-to-over-5000-               </a:t>
            </a:r>
          </a:p>
          <a:p>
            <a:pPr marL="0" indent="-914400">
              <a:lnSpc>
                <a:spcPct val="100000"/>
              </a:lnSpc>
              <a:buNone/>
            </a:pPr>
            <a:r>
              <a:rPr lang="en-US" sz="1100"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             nyseg-customers-in-broome-county/</a:t>
            </a:r>
            <a:r>
              <a:rPr lang="en-US" sz="1100"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/>
              <a:t>wallpaper skyscraper, </a:t>
            </a:r>
            <a:r>
              <a:rPr lang="en-US" sz="1100" err="1"/>
              <a:t>mga</a:t>
            </a:r>
            <a:r>
              <a:rPr lang="en-US" sz="1100"/>
              <a:t> </a:t>
            </a:r>
            <a:r>
              <a:rPr lang="en-US" sz="1100" err="1"/>
              <a:t>gusali</a:t>
            </a:r>
            <a:r>
              <a:rPr lang="en-US" sz="1100"/>
              <a:t>, </a:t>
            </a:r>
            <a:r>
              <a:rPr lang="en-US" sz="1100" err="1"/>
              <a:t>kalangitan</a:t>
            </a:r>
            <a:r>
              <a:rPr lang="en-US" sz="1100"/>
              <a:t> </a:t>
            </a:r>
            <a:r>
              <a:rPr lang="en-US" sz="1100" err="1"/>
              <a:t>hd</a:t>
            </a:r>
            <a:r>
              <a:rPr lang="en-US" sz="1100"/>
              <a:t>: widescreen: high definition: </a:t>
            </a:r>
            <a:r>
              <a:rPr lang="en-US" sz="1100" err="1"/>
              <a:t>fullscreen</a:t>
            </a:r>
            <a:r>
              <a:rPr lang="en-US" sz="1100"/>
              <a:t>. (2017, March 2). Retrieved October 5, 2019, from </a:t>
            </a:r>
            <a:r>
              <a:rPr lang="en-US" sz="1100">
                <a:hlinkClick r:id="rId5"/>
              </a:rPr>
              <a:t>https://1freewallpapers.com/skyscrapers-buildings-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>
                <a:hlinkClick r:id="rId5"/>
              </a:rPr>
              <a:t>           sky/tl</a:t>
            </a:r>
            <a:r>
              <a:rPr lang="en-US" sz="1100"/>
              <a:t>.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/>
              <a:t>Southeast Lineman Training Center. (2019, September 28). Retrieved October 5, 2019, from </a:t>
            </a:r>
            <a:r>
              <a:rPr lang="en-US" sz="1100">
                <a:hlinkClick r:id="rId6"/>
              </a:rPr>
              <a:t>https://en.wikipedia.org/wiki/Southeast_Lineman_Training_Center</a:t>
            </a:r>
            <a:r>
              <a:rPr lang="en-US" sz="1100"/>
              <a:t>.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/>
              <a:t>Teaching emergency preparedness. (2018, August 16). Retrieved October 5, 2019, from </a:t>
            </a:r>
            <a:r>
              <a:rPr lang="en-US" sz="1100">
                <a:hlinkClick r:id="rId7"/>
              </a:rPr>
              <a:t>https://publicdomainvectors.org/en/free-clipart/Teaching-emergency-preparedness/76611.html</a:t>
            </a:r>
            <a:r>
              <a:rPr lang="en-US" sz="1100"/>
              <a:t>.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/>
              <a:t>Center for Advanced Power Systems. (n.d.). Retrieved October 5, 2019, from </a:t>
            </a:r>
            <a:r>
              <a:rPr lang="en-US" sz="1100">
                <a:hlinkClick r:id="rId8"/>
              </a:rPr>
              <a:t>https://www.caps.fsu.edu/about-caps/tour-the-caps-facilities/</a:t>
            </a:r>
            <a:r>
              <a:rPr lang="en-US" sz="1100"/>
              <a:t>. 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/>
              <a:t>Cuthbertson, T. (2017, January 23). Small Step Forward for ELD Mandate. Retrieved October 5, 2019, from </a:t>
            </a:r>
            <a:r>
              <a:rPr lang="en-US" sz="1100">
                <a:hlinkClick r:id="rId9"/>
              </a:rPr>
              <a:t>https://www.eldfacts.com/small-step-forward-eld-mandate/</a:t>
            </a:r>
            <a:r>
              <a:rPr lang="en-US" sz="1100"/>
              <a:t>.</a:t>
            </a:r>
          </a:p>
          <a:p>
            <a:pPr marL="0" indent="-914400">
              <a:lnSpc>
                <a:spcPct val="120000"/>
              </a:lnSpc>
              <a:buNone/>
            </a:pPr>
            <a:r>
              <a:rPr lang="en-US" sz="1100">
                <a:hlinkClick r:id="rId10"/>
              </a:rPr>
              <a:t>   https://steemitimages.com/p/2bP4pJr4wVimqCWjYimXJe2cnCgnKpTf2JcRr2VdiQn?format=match&amp;mode=fit</a:t>
            </a:r>
            <a:endParaRPr lang="en-US" sz="1100"/>
          </a:p>
          <a:p>
            <a:pPr marL="0" indent="-914400">
              <a:lnSpc>
                <a:spcPct val="120000"/>
              </a:lnSpc>
              <a:buNone/>
            </a:pPr>
            <a:r>
              <a:rPr lang="en-US" sz="1100"/>
              <a:t>Snake climbing robot-  </a:t>
            </a:r>
            <a:r>
              <a:rPr lang="en-US" sz="1100">
                <a:hlinkClick r:id="rId11"/>
              </a:rPr>
              <a:t>https://i.ytimg.com/vi/0HEn-fWKcqc/hqdefault.jpg</a:t>
            </a:r>
            <a:endParaRPr lang="en-US" sz="1100"/>
          </a:p>
          <a:p>
            <a:pPr marL="0" indent="-914400">
              <a:lnSpc>
                <a:spcPct val="120000"/>
              </a:lnSpc>
              <a:buNone/>
            </a:pPr>
            <a:endParaRPr lang="en-US" sz="1100"/>
          </a:p>
          <a:p>
            <a:pPr marL="0" indent="-914400">
              <a:lnSpc>
                <a:spcPct val="120000"/>
              </a:lnSpc>
              <a:buNone/>
            </a:pPr>
            <a:endParaRPr lang="en-US" sz="1100">
              <a:latin typeface="Times New Roman" charset="0"/>
              <a:ea typeface="Times New Roman" charset="0"/>
              <a:cs typeface="Times New Roman" charset="0"/>
            </a:endParaRPr>
          </a:p>
          <a:p>
            <a:pPr marL="0" indent="-914400">
              <a:lnSpc>
                <a:spcPct val="120000"/>
              </a:lnSpc>
              <a:buNone/>
            </a:pPr>
            <a:endParaRPr lang="en-US" sz="1100">
              <a:latin typeface="Times New Roman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6BF923-91F6-4FF1-B850-B7B6774361F9}"/>
              </a:ext>
            </a:extLst>
          </p:cNvPr>
          <p:cNvSpPr txBox="1"/>
          <p:nvPr/>
        </p:nvSpPr>
        <p:spPr>
          <a:xfrm>
            <a:off x="11841192" y="6492814"/>
            <a:ext cx="44282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>
                <a:cs typeface="Calibri"/>
              </a:rPr>
              <a:t>25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BADE6-02B3-C84A-ADE4-9E51DF432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8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542CE-CCF2-4EE5-9ED1-F9F25266C7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260215"/>
            <a:ext cx="8231469" cy="1333860"/>
          </a:xfrm>
        </p:spPr>
        <p:txBody>
          <a:bodyPr>
            <a:noAutofit/>
          </a:bodyPr>
          <a:lstStyle/>
          <a:p>
            <a:pPr algn="ctr"/>
            <a:r>
              <a:rPr lang="en-US" sz="4800"/>
              <a:t>FPL Telerobotic Lineman Worker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2AD93-F0BC-4566-BF4B-C1D2376FA7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0515600" cy="1655762"/>
          </a:xfrm>
        </p:spPr>
        <p:txBody>
          <a:bodyPr>
            <a:normAutofit/>
          </a:bodyPr>
          <a:lstStyle/>
          <a:p>
            <a:r>
              <a:rPr lang="en-US" sz="2000"/>
              <a:t>Team 310</a:t>
            </a:r>
          </a:p>
          <a:p>
            <a:r>
              <a:rPr lang="en-US" sz="2000"/>
              <a:t>Denis Dineen, Jacob Hutto, Hunter Kramer, Doran McFalls, Nicolas Palmeiro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B1445C7-CB4B-452A-8960-A8BF1825A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2203" y="2467009"/>
            <a:ext cx="3576149" cy="328707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8BF8F4-31D1-BE4B-8B67-27C9EF4D0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4265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3ABDFECF-52F3-40A4-95B5-8F6DB066F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3463" y="1639019"/>
            <a:ext cx="1944537" cy="21673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grpSp>
        <p:nvGrpSpPr>
          <p:cNvPr id="23" name="Group 22"/>
          <p:cNvGrpSpPr/>
          <p:nvPr/>
        </p:nvGrpSpPr>
        <p:grpSpPr>
          <a:xfrm>
            <a:off x="270834" y="1638940"/>
            <a:ext cx="11242730" cy="3415530"/>
            <a:chOff x="270834" y="1086836"/>
            <a:chExt cx="11242730" cy="3415530"/>
          </a:xfrm>
        </p:grpSpPr>
        <p:sp>
          <p:nvSpPr>
            <p:cNvPr id="22" name="Rounded Rectangle 21"/>
            <p:cNvSpPr/>
            <p:nvPr/>
          </p:nvSpPr>
          <p:spPr>
            <a:xfrm>
              <a:off x="8678924" y="3579036"/>
              <a:ext cx="2834640" cy="923330"/>
            </a:xfrm>
            <a:prstGeom prst="roundRect">
              <a:avLst/>
            </a:prstGeom>
            <a:solidFill>
              <a:srgbClr val="2F97D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246849" y="3565786"/>
              <a:ext cx="3618412" cy="923330"/>
            </a:xfrm>
            <a:prstGeom prst="roundRect">
              <a:avLst/>
            </a:prstGeom>
            <a:solidFill>
              <a:srgbClr val="A39F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35758" y="3579036"/>
              <a:ext cx="3491659" cy="923330"/>
            </a:xfrm>
            <a:prstGeom prst="roundRect">
              <a:avLst/>
            </a:prstGeom>
            <a:solidFill>
              <a:srgbClr val="CEE5FE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5175681" y="1086836"/>
              <a:ext cx="5977317" cy="2165814"/>
              <a:chOff x="5584344" y="626816"/>
              <a:chExt cx="5977317" cy="211350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584344" y="630324"/>
                <a:ext cx="1997975" cy="210999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style>
              <a:lnRef idx="2">
                <a:schemeClr val="accent1">
                  <a:shade val="80000"/>
                  <a:hueOff val="174641"/>
                  <a:satOff val="-3128"/>
                  <a:lumOff val="13293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shade val="80000"/>
                  <a:hueOff val="174641"/>
                  <a:satOff val="-3128"/>
                  <a:lumOff val="1329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4" name="Rectangle 13"/>
              <p:cNvSpPr/>
              <p:nvPr/>
            </p:nvSpPr>
            <p:spPr>
              <a:xfrm>
                <a:off x="9656626" y="626816"/>
                <a:ext cx="1905035" cy="2113506"/>
              </a:xfrm>
              <a:prstGeom prst="rect">
                <a:avLst/>
              </a:prstGeom>
              <a:blipFill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80000"/>
                  <a:hueOff val="349281"/>
                  <a:satOff val="-6256"/>
                  <a:lumOff val="26585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1">
                  <a:shade val="80000"/>
                  <a:hueOff val="349281"/>
                  <a:satOff val="-6256"/>
                  <a:lumOff val="26585"/>
                  <a:alphaOff val="0"/>
                </a:schemeClr>
              </a:effectRef>
              <a:fontRef idx="minor">
                <a:schemeClr val="lt1"/>
              </a:fontRef>
            </p:style>
          </p:sp>
        </p:grpSp>
        <p:sp>
          <p:nvSpPr>
            <p:cNvPr id="17" name="TextBox 16"/>
            <p:cNvSpPr txBox="1"/>
            <p:nvPr/>
          </p:nvSpPr>
          <p:spPr>
            <a:xfrm>
              <a:off x="270834" y="3579036"/>
              <a:ext cx="3592750" cy="92333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algn="ctr"/>
              <a:r>
                <a:rPr lang="en-US">
                  <a:latin typeface="Arial"/>
                  <a:ea typeface="Arial" charset="0"/>
                  <a:cs typeface="Arial"/>
                </a:rPr>
                <a:t>Genese Augustin</a:t>
              </a:r>
              <a:endParaRPr lang="en-US">
                <a:latin typeface="Arial"/>
                <a:ea typeface="Arial" charset="0"/>
                <a:cs typeface="Arial" charset="0"/>
              </a:endParaRPr>
            </a:p>
            <a:p>
              <a:pPr algn="ctr"/>
              <a:r>
                <a:rPr lang="en-US">
                  <a:latin typeface="Arial"/>
                  <a:cs typeface="Arial"/>
                </a:rPr>
                <a:t>Lead Project Manager</a:t>
              </a:r>
              <a:endParaRPr lang="en-US"/>
            </a:p>
            <a:p>
              <a:pPr algn="ctr"/>
              <a:r>
                <a:rPr lang="en-US">
                  <a:latin typeface="Arial"/>
                  <a:ea typeface="Arial" charset="0"/>
                  <a:cs typeface="Arial"/>
                </a:rPr>
                <a:t>Florida Power &amp; Light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174708" y="3579036"/>
              <a:ext cx="376269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>
                  <a:latin typeface="Arial" charset="0"/>
                  <a:ea typeface="Arial" charset="0"/>
                  <a:cs typeface="Arial" charset="0"/>
                </a:rPr>
                <a:t>Rodney Roberts</a:t>
              </a:r>
            </a:p>
            <a:p>
              <a:pPr algn="ctr"/>
              <a:r>
                <a:rPr lang="en-US">
                  <a:latin typeface="Arial" charset="0"/>
                  <a:ea typeface="Arial" charset="0"/>
                  <a:cs typeface="Arial" charset="0"/>
                </a:rPr>
                <a:t>Academic Adviser</a:t>
              </a:r>
            </a:p>
            <a:p>
              <a:pPr algn="ctr"/>
              <a:r>
                <a:rPr lang="en-US">
                  <a:latin typeface="Arial" charset="0"/>
                  <a:ea typeface="Arial" charset="0"/>
                  <a:cs typeface="Arial" charset="0"/>
                </a:rPr>
                <a:t>FAMU-FSU College of Engineering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836925" y="3717535"/>
              <a:ext cx="251863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>
                  <a:latin typeface="Arial" charset="0"/>
                  <a:ea typeface="Arial" charset="0"/>
                  <a:cs typeface="Arial" charset="0"/>
                </a:rPr>
                <a:t>FAMU-FSU </a:t>
              </a:r>
            </a:p>
            <a:p>
              <a:pPr algn="ctr"/>
              <a:r>
                <a:rPr lang="en-US">
                  <a:latin typeface="Arial" charset="0"/>
                  <a:ea typeface="Arial" charset="0"/>
                  <a:cs typeface="Arial" charset="0"/>
                </a:rPr>
                <a:t>College of Engineering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0779E39-A22E-41C5-A4CB-A436E5FE3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470" y="1443"/>
            <a:ext cx="4304582" cy="89424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Stakeholders</a:t>
            </a:r>
            <a:endParaRPr lang="en-US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A5DEEE3-7D2D-4513-8E0E-EC52D566C6BD}"/>
              </a:ext>
            </a:extLst>
          </p:cNvPr>
          <p:cNvSpPr txBox="1">
            <a:spLocks/>
          </p:cNvSpPr>
          <p:nvPr/>
        </p:nvSpPr>
        <p:spPr>
          <a:xfrm>
            <a:off x="0" y="5931584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Nicolas Palmeiro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1F9B85-31F8-1144-93E5-9C74C686E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5077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7214-8479-4526-A46C-3E299A0C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664" y="1710"/>
            <a:ext cx="5963494" cy="95576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Project Background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5FB3A-112D-4586-AF53-98262FA58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0025" y="1646966"/>
            <a:ext cx="6562273" cy="3801294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Close to 36.7 million people were affected by 3,526 reported outages for average of 81 minutes in 2017.</a:t>
            </a:r>
            <a:r>
              <a:rPr lang="en-US" baseline="30000">
                <a:latin typeface="Arial"/>
                <a:cs typeface="Arial"/>
              </a:rPr>
              <a:t>[1]</a:t>
            </a:r>
            <a:endParaRPr lang="en-US" baseline="30000"/>
          </a:p>
          <a:p>
            <a:pPr marL="0" indent="0">
              <a:buNone/>
            </a:pP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State of Florida has been hit by numerous natural disasters over the past four years.</a:t>
            </a:r>
            <a:endParaRPr lang="en-US"/>
          </a:p>
          <a:p>
            <a:pPr marL="0" indent="0">
              <a:buNone/>
            </a:pPr>
            <a:endParaRPr lang="en-US" sz="160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Nearly 50,000 Tallahassee electric utility customers lost power as a result of Hurricane Michael in 2018.</a:t>
            </a:r>
            <a:r>
              <a:rPr lang="en-US" baseline="30000">
                <a:latin typeface="Arial"/>
                <a:cs typeface="Arial"/>
              </a:rPr>
              <a:t>[2]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pPr marL="0" indent="0">
              <a:buNone/>
            </a:pPr>
            <a:endParaRPr lang="en-US" sz="1600"/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0B5CF-084D-4EAC-9130-CE2F29E71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" y="5916003"/>
            <a:ext cx="2384425" cy="360362"/>
          </a:xfrm>
        </p:spPr>
        <p:txBody>
          <a:bodyPr/>
          <a:lstStyle/>
          <a:p>
            <a:r>
              <a:rPr lang="en-US"/>
              <a:t>Nicolas Palmeiro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40376" y="1646745"/>
            <a:ext cx="249188" cy="258700"/>
          </a:xfrm>
          <a:prstGeom prst="rect">
            <a:avLst/>
          </a:prstGeom>
        </p:spPr>
      </p:pic>
      <p:pic>
        <p:nvPicPr>
          <p:cNvPr id="9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D4FBEDBA-3BB9-4AA3-9CA9-E9FBF6897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40376" y="3088826"/>
            <a:ext cx="249188" cy="258700"/>
          </a:xfrm>
          <a:prstGeom prst="rect">
            <a:avLst/>
          </a:prstGeom>
        </p:spPr>
      </p:pic>
      <p:pic>
        <p:nvPicPr>
          <p:cNvPr id="10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713CF5AE-6FF7-44BB-A290-A6E201004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840376" y="4115508"/>
            <a:ext cx="249188" cy="258700"/>
          </a:xfrm>
          <a:prstGeom prst="rect">
            <a:avLst/>
          </a:prstGeom>
        </p:spPr>
      </p:pic>
      <p:pic>
        <p:nvPicPr>
          <p:cNvPr id="7" name="Picture 7" descr="A sign on a pole&#10;&#10;Description generated with very high confidence">
            <a:extLst>
              <a:ext uri="{FF2B5EF4-FFF2-40B4-BE49-F238E27FC236}">
                <a16:creationId xmlns:a16="http://schemas.microsoft.com/office/drawing/2014/main" id="{9C9F5916-7E20-4D5B-8728-3F86E794D9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2794" y="2408465"/>
            <a:ext cx="2446638" cy="196574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3DB7B-A4BF-9F4E-B3C4-3FAE79EB1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76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47214-8479-4526-A46C-3E299A0C2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05" y="66408"/>
            <a:ext cx="5963494" cy="810093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Project Background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5FB3A-112D-4586-AF53-98262FA580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0592" y="1172513"/>
            <a:ext cx="8089866" cy="451297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Florida Power &amp; Light (FPL) is the largest energy company in the United States with upwards of 5 million customer accounts across the state.</a:t>
            </a:r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Line workers experience many risks in order to do their jobs. Approximately 17 to 23 deaths occur per thousand workers over a 45-year period.[3] </a:t>
            </a:r>
            <a:r>
              <a:rPr lang="en-US" sz="1800" b="1">
                <a:latin typeface="Arial"/>
                <a:cs typeface="Arial"/>
              </a:rPr>
              <a:t>**National statistics, not FPL specific**</a:t>
            </a:r>
            <a:endParaRPr lang="en-US" sz="1800" b="1"/>
          </a:p>
          <a:p>
            <a:pPr marL="0" indent="0">
              <a:buNone/>
            </a:pPr>
            <a:r>
              <a:rPr lang="en-US">
                <a:latin typeface="Arial"/>
                <a:cs typeface="Arial"/>
              </a:rPr>
              <a:t>FPL values their line workers and wishes to increase their safety as much as possible.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E0B5CF-084D-4EAC-9130-CE2F29E711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87" y="5916003"/>
            <a:ext cx="2384425" cy="360362"/>
          </a:xfrm>
        </p:spPr>
        <p:txBody>
          <a:bodyPr/>
          <a:lstStyle/>
          <a:p>
            <a:r>
              <a:rPr lang="en-US"/>
              <a:t>Nicolas Palmeiro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4B1445C7-CB4B-452A-8960-A8BF1825A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342" y="1874100"/>
            <a:ext cx="2508393" cy="2305631"/>
          </a:xfrm>
          <a:prstGeom prst="rect">
            <a:avLst/>
          </a:prstGeom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0F171D3C-19FB-4EA5-ADB4-557A16E5BE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455782" y="1229802"/>
            <a:ext cx="249188" cy="258700"/>
          </a:xfrm>
          <a:prstGeom prst="rect">
            <a:avLst/>
          </a:prstGeom>
        </p:spPr>
      </p:pic>
      <p:pic>
        <p:nvPicPr>
          <p:cNvPr id="9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D4FBEDBA-3BB9-4AA3-9CA9-E9FBF6897C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455782" y="2549674"/>
            <a:ext cx="249188" cy="258700"/>
          </a:xfrm>
          <a:prstGeom prst="rect">
            <a:avLst/>
          </a:prstGeom>
        </p:spPr>
      </p:pic>
      <p:pic>
        <p:nvPicPr>
          <p:cNvPr id="10" name="Picture 6" descr="A close up of a logo&#10;&#10;Description generated with high confidence">
            <a:extLst>
              <a:ext uri="{FF2B5EF4-FFF2-40B4-BE49-F238E27FC236}">
                <a16:creationId xmlns:a16="http://schemas.microsoft.com/office/drawing/2014/main" id="{713CF5AE-6FF7-44BB-A290-A6E2010042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455782" y="4050381"/>
            <a:ext cx="249188" cy="25870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B5FEE-8DEF-1D4E-9E71-49DC9DE43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1016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9688-D117-40DA-8B9B-40937326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41" y="1428"/>
            <a:ext cx="3567953" cy="933358"/>
          </a:xfrm>
        </p:spPr>
        <p:txBody>
          <a:bodyPr/>
          <a:lstStyle/>
          <a:p>
            <a:r>
              <a:rPr lang="en-US"/>
              <a:t>Our Mission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80A32B-353F-4463-97C8-352C26118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6673"/>
            <a:ext cx="5251999" cy="375416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>
                <a:latin typeface="Arial"/>
                <a:ea typeface="+mn-lt"/>
                <a:cs typeface="+mn-lt"/>
              </a:rPr>
              <a:t>Our team is determined to develop a solution for Florida Power &amp; Light that aids in the performance of routine installation and repair on distribution power lines while increasing operator safety.</a:t>
            </a:r>
            <a:endParaRPr lang="en-US">
              <a:latin typeface="Arial"/>
              <a:cs typeface="Calibri" panose="020F0502020204030204"/>
            </a:endParaRP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B64633-3F44-458C-815E-19E99563F5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35442"/>
            <a:ext cx="2384425" cy="360362"/>
          </a:xfrm>
        </p:spPr>
        <p:txBody>
          <a:bodyPr/>
          <a:lstStyle/>
          <a:p>
            <a:r>
              <a:rPr lang="en-US"/>
              <a:t>Nicolas Palmeiro</a:t>
            </a:r>
          </a:p>
        </p:txBody>
      </p:sp>
      <p:pic>
        <p:nvPicPr>
          <p:cNvPr id="7" name="Picture 7" descr="A picture containing sky, outdoor, transport&#10;&#10;Description generated with high confidence">
            <a:extLst>
              <a:ext uri="{FF2B5EF4-FFF2-40B4-BE49-F238E27FC236}">
                <a16:creationId xmlns:a16="http://schemas.microsoft.com/office/drawing/2014/main" id="{CC8AFCFA-5182-48E7-8A03-5805E69F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983" y="1507032"/>
            <a:ext cx="4150323" cy="3026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DE2F53-CFA6-4C4A-A305-59EA9EA623FC}"/>
              </a:ext>
            </a:extLst>
          </p:cNvPr>
          <p:cNvSpPr txBox="1"/>
          <p:nvPr/>
        </p:nvSpPr>
        <p:spPr>
          <a:xfrm>
            <a:off x="7716837" y="4422775"/>
            <a:ext cx="277495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cs typeface="Calibri"/>
              </a:rPr>
              <a:t>Mock Design of Project (provided by FPL)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4C3B102-EA10-E844-9CD4-3987CD235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487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04DD9A-0A57-824E-A646-7D2F9A274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257800" cy="969689"/>
          </a:xfrm>
        </p:spPr>
        <p:txBody>
          <a:bodyPr/>
          <a:lstStyle/>
          <a:p>
            <a:r>
              <a:rPr lang="en-US"/>
              <a:t>Redefined 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EA2631-2E3F-9946-986E-81737E751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296" y="1583887"/>
            <a:ext cx="9083566" cy="371332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Lineman have a wide variety of responsibilities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Our design will focus on insulator replacements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Decision based on input from several members of FPL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Future developments could accommodate to other lineman tasks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5C7674-5243-134D-8657-10A18CBC7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7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C20C7A0-C91A-D44A-AF1D-0FF718AAD1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5915218"/>
            <a:ext cx="2384425" cy="360362"/>
          </a:xfrm>
        </p:spPr>
        <p:txBody>
          <a:bodyPr/>
          <a:lstStyle/>
          <a:p>
            <a:r>
              <a:rPr lang="en-US"/>
              <a:t>Nicolas Palmeiro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AE101998-2FE7-5A40-8017-E2BAA59F99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179108" y="1704327"/>
            <a:ext cx="249188" cy="258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CFF36A-39AB-DB43-99BE-3C26403CF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179108" y="2568315"/>
            <a:ext cx="249188" cy="258700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0E6B4C0-370B-EA4D-ADE8-9900B29C60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179108" y="3487468"/>
            <a:ext cx="249188" cy="258700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66B0A55B-8D1E-4041-9E16-2828B4D682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737" b="26591"/>
          <a:stretch/>
        </p:blipFill>
        <p:spPr>
          <a:xfrm>
            <a:off x="179108" y="4442643"/>
            <a:ext cx="249188" cy="2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91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0DCF8-F7AC-4458-B2C0-BABBE1C69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5842959" cy="75046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Generation</a:t>
            </a: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-1254034" y="1240971"/>
          <a:ext cx="14356080" cy="4872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9ECA8028-68F0-45E3-BDE2-B67339EEFAE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986" y="5938781"/>
            <a:ext cx="2384425" cy="3603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Jacob Hutto</a:t>
            </a:r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9EA355D-9A60-6841-B08B-70B6C178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7694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E1EB68-5827-4927-85E9-7FAF3E700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3" y="5691"/>
            <a:ext cx="5555412" cy="750469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Concept Generation</a:t>
            </a:r>
            <a:endParaRPr lang="en-US"/>
          </a:p>
        </p:txBody>
      </p:sp>
      <p:graphicFrame>
        <p:nvGraphicFramePr>
          <p:cNvPr id="131" name="Diagram 131">
            <a:extLst>
              <a:ext uri="{FF2B5EF4-FFF2-40B4-BE49-F238E27FC236}">
                <a16:creationId xmlns:a16="http://schemas.microsoft.com/office/drawing/2014/main" id="{F21501A6-E194-4BFD-9CF6-6BA541F1AEF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17354" y="697911"/>
          <a:ext cx="9566368" cy="51097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7" name="TextBox 356">
            <a:extLst>
              <a:ext uri="{FF2B5EF4-FFF2-40B4-BE49-F238E27FC236}">
                <a16:creationId xmlns:a16="http://schemas.microsoft.com/office/drawing/2014/main" id="{B64BD95A-C602-4675-BE77-688511E9ED6D}"/>
              </a:ext>
            </a:extLst>
          </p:cNvPr>
          <p:cNvSpPr txBox="1"/>
          <p:nvPr/>
        </p:nvSpPr>
        <p:spPr>
          <a:xfrm>
            <a:off x="918730" y="1905866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 algn="l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8947C7F6-727A-4CD8-94DD-34DC32E80C95}"/>
              </a:ext>
            </a:extLst>
          </p:cNvPr>
          <p:cNvSpPr txBox="1">
            <a:spLocks/>
          </p:cNvSpPr>
          <p:nvPr/>
        </p:nvSpPr>
        <p:spPr>
          <a:xfrm>
            <a:off x="-7189" y="5924395"/>
            <a:ext cx="2384425" cy="360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Jacob Hutto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7D44801-099E-CE49-9A2E-2A3AF401E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979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4F998A34134E4F8C37A74472964BEB" ma:contentTypeVersion="4" ma:contentTypeDescription="Create a new document." ma:contentTypeScope="" ma:versionID="623600510716ba219cc8ac0931677aec">
  <xsd:schema xmlns:xsd="http://www.w3.org/2001/XMLSchema" xmlns:xs="http://www.w3.org/2001/XMLSchema" xmlns:p="http://schemas.microsoft.com/office/2006/metadata/properties" xmlns:ns2="118184d6-2b3f-40d3-b195-f14a713858d0" targetNamespace="http://schemas.microsoft.com/office/2006/metadata/properties" ma:root="true" ma:fieldsID="193cb8d4f23f77e21126c2f5f3c73d5d" ns2:_="">
    <xsd:import namespace="118184d6-2b3f-40d3-b195-f14a713858d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8184d6-2b3f-40d3-b195-f14a713858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F0F7786-19E6-4336-A70B-81C7D8AF6C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8184d6-2b3f-40d3-b195-f14a713858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C646B66-1F7D-4774-A505-48C8A63A95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D54FE8-238A-4E09-A04B-01C648782FA0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25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FPL Telerobotic Lineman Worker</vt:lpstr>
      <vt:lpstr>Team Introduction</vt:lpstr>
      <vt:lpstr>Stakeholders</vt:lpstr>
      <vt:lpstr>Project Background</vt:lpstr>
      <vt:lpstr>Project Background</vt:lpstr>
      <vt:lpstr>Our Mission</vt:lpstr>
      <vt:lpstr>Redefined Scope</vt:lpstr>
      <vt:lpstr>Concept Generation</vt:lpstr>
      <vt:lpstr>Concept Generation</vt:lpstr>
      <vt:lpstr>High Fidelity Concepts</vt:lpstr>
      <vt:lpstr>Concept Selection</vt:lpstr>
      <vt:lpstr>Final Concept Selected </vt:lpstr>
      <vt:lpstr>Design Refinement </vt:lpstr>
      <vt:lpstr>Design Refinement </vt:lpstr>
      <vt:lpstr>Design Refinement </vt:lpstr>
      <vt:lpstr>Material Selection</vt:lpstr>
      <vt:lpstr>Material Selection</vt:lpstr>
      <vt:lpstr>Material Selection</vt:lpstr>
      <vt:lpstr>Pneumatics vs Hydraulics</vt:lpstr>
      <vt:lpstr>Further Look Into Design</vt:lpstr>
      <vt:lpstr>Testing Environment</vt:lpstr>
      <vt:lpstr>Website Progress</vt:lpstr>
      <vt:lpstr>Future Work</vt:lpstr>
      <vt:lpstr>References</vt:lpstr>
      <vt:lpstr>FPL Telerobotic Lineman Worker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2</cp:revision>
  <dcterms:created xsi:type="dcterms:W3CDTF">2019-10-29T18:58:31Z</dcterms:created>
  <dcterms:modified xsi:type="dcterms:W3CDTF">2020-02-28T20:52:38Z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0x010100354F998A34134E4F8C37A74472964BEB</vt:lpwstr>
  </property>
</Properties>
</file>