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7" r:id="rId32"/>
    <p:sldId id="286" r:id="rId33"/>
    <p:sldId id="287" r:id="rId34"/>
    <p:sldId id="288" r:id="rId35"/>
    <p:sldId id="289" r:id="rId36"/>
    <p:sldId id="290" r:id="rId37"/>
    <p:sldId id="298" r:id="rId38"/>
    <p:sldId id="292" r:id="rId39"/>
    <p:sldId id="293" r:id="rId40"/>
    <p:sldId id="294" r:id="rId41"/>
    <p:sldId id="295" r:id="rId42"/>
    <p:sldId id="296" r:id="rId43"/>
  </p:sldIdLst>
  <p:sldSz cx="9144000" cy="5143500" type="screen16x9"/>
  <p:notesSz cx="6858000" cy="9144000"/>
  <p:embeddedFontLst>
    <p:embeddedFont>
      <p:font typeface="Averag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elvetica Neue" panose="020B0604020202020204" charset="0"/>
      <p:regular r:id="rId50"/>
      <p:bold r:id="rId51"/>
      <p:italic r:id="rId52"/>
      <p:boldItalic r:id="rId53"/>
    </p:embeddedFont>
    <p:embeddedFont>
      <p:font typeface="Roboto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126C69-48CF-4D6F-A2E2-D0D9D0307B47}">
  <a:tblStyle styleId="{AD126C69-48CF-4D6F-A2E2-D0D9D0307B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e16a3310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e16a3310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e16a3310d_0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e16a3310d_0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e16a3310d_0_1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e16a3310d_0_1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e16a3310d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6e16a3310d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e16a3310d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e16a3310d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e16a3310d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e16a3310d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6e16a3310d_0_1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6e16a3310d_0_1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new design of arm to calculate moment of inertia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e16a3310d_0_1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6e16a3310d_0_1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e16a3310d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e16a3310d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6e16a3310d_0_1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6e16a3310d_0_1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e16a3310d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6e16a3310d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e16a3310d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e16a3310d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e16a3310d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e16a3310d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e16a3310d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e16a3310d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F=PA A=area of bore diameter A=0.75 in^2 50 psi(37.5 lbf)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e16a3310d_0_1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6e16a3310d_0_1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DC Motor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Simplest to control: no timing or protocol needed, faster response time, continuous displacement and can be controlled accurately and positioned exactly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Vary the speeds by controlling the current going through (change voltage)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 change direction, just reverse polarity of power source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Stepper Motor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Moderate coding to control: full rotation is broken into segments, need to control 4 different nodal voltages to rotate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Vary speeds by utilizing delays before next voltage orientation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 change direction, reverse order of nodal voltages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6e16a3310d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6e16a3310d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6e16a3310d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6e16a3310d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e16a3310d_0_1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e16a3310d_0_1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6e70c4c373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6e70c4c373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6e16a3310d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6e16a3310d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6e70c4c37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6e70c4c37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6e16a3310d_0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6e16a3310d_0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e16a3310d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e16a3310d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6e16a3310d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6e16a3310d_0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6e16a3310d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6e16a3310d_0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751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e58caba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e58cabae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6e70c4c37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6e70c4c37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16a3310d_0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16a3310d_0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6e16a3310d_0_1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6e16a3310d_0_1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e58caba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e58caba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e58caba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e58caba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052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6e58cabae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6e58cabae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6e6b693e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6e6b693e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e16a3310d_0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e16a3310d_0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6e16a3310d_0_1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6e16a3310d_0_1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6e58cabae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6e58cabae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6e16a3310d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6e16a3310d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e16a3310d_0_1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e16a3310d_0_1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TCC Advanced Manufacturing Training Center, AMTC,  needs a course aid for a future PLC/Manufacturing maintenance course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teaching aid will be a conveyor controlled via a PLC to sort objects based on size and material type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Instructors will be able to create malfunctions in the system for students to debug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e16a3310d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e16a3310d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TCC Advanced Manufacturing Training Center, AMTC,  needs a course aid for a future PLC/Manufacturing maintenance course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teaching aid will be a conveyor controlled via a PLC to sort objects based on size and material type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Instructors will be able to create malfunctions in the system for students to debug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e16a3310d_0_1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e16a3310d_0_1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TCC Advanced Manufacturing Training Center, AMTC,  needs a course aid for a future PLC/Manufacturing maintenance course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teaching aid will be a conveyor controlled via a PLC to sort objects based on size and material type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Instructors will be able to create malfunctions in the system for students to debug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e16a3310d_0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e16a3310d_0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e16a3310d_0_1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e16a3310d_0_1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28649" y="841772"/>
            <a:ext cx="7886700" cy="16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28650" y="2701528"/>
            <a:ext cx="78867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028950" y="46567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15350" y="4656768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3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26061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3303270" y="1369219"/>
            <a:ext cx="52122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3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5909310" y="1371600"/>
            <a:ext cx="2606100" cy="30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2"/>
          </p:nvPr>
        </p:nvSpPr>
        <p:spPr>
          <a:xfrm>
            <a:off x="628649" y="1371600"/>
            <a:ext cx="5212200" cy="30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3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629841" y="1256914"/>
            <a:ext cx="78867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2"/>
          </p:nvPr>
        </p:nvSpPr>
        <p:spPr>
          <a:xfrm>
            <a:off x="629841" y="1753020"/>
            <a:ext cx="2606100" cy="26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3"/>
          </p:nvPr>
        </p:nvSpPr>
        <p:spPr>
          <a:xfrm>
            <a:off x="3314700" y="1753020"/>
            <a:ext cx="5201700" cy="26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4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5909310" y="1391000"/>
            <a:ext cx="2606100" cy="3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2"/>
          </p:nvPr>
        </p:nvSpPr>
        <p:spPr>
          <a:xfrm>
            <a:off x="628650" y="1387592"/>
            <a:ext cx="2606100" cy="30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3"/>
          </p:nvPr>
        </p:nvSpPr>
        <p:spPr>
          <a:xfrm>
            <a:off x="3268980" y="1391000"/>
            <a:ext cx="2606100" cy="3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4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4654296" y="2218995"/>
            <a:ext cx="3861000" cy="2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628650" y="1294301"/>
            <a:ext cx="78867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628650" y="2218995"/>
            <a:ext cx="3861000" cy="22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4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5909310" y="2207168"/>
            <a:ext cx="2606100" cy="2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2"/>
          </p:nvPr>
        </p:nvSpPr>
        <p:spPr>
          <a:xfrm>
            <a:off x="628650" y="1387592"/>
            <a:ext cx="7886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3"/>
          </p:nvPr>
        </p:nvSpPr>
        <p:spPr>
          <a:xfrm>
            <a:off x="628650" y="2207168"/>
            <a:ext cx="2606100" cy="2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4"/>
          </p:nvPr>
        </p:nvSpPr>
        <p:spPr>
          <a:xfrm>
            <a:off x="3268980" y="2207168"/>
            <a:ext cx="2606100" cy="2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5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628650" y="1353105"/>
            <a:ext cx="26061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2"/>
          </p:nvPr>
        </p:nvSpPr>
        <p:spPr>
          <a:xfrm>
            <a:off x="3268980" y="1353104"/>
            <a:ext cx="26061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3"/>
          </p:nvPr>
        </p:nvSpPr>
        <p:spPr>
          <a:xfrm>
            <a:off x="5909310" y="1353104"/>
            <a:ext cx="26061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4"/>
          </p:nvPr>
        </p:nvSpPr>
        <p:spPr>
          <a:xfrm>
            <a:off x="628650" y="4093124"/>
            <a:ext cx="2604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5"/>
          </p:nvPr>
        </p:nvSpPr>
        <p:spPr>
          <a:xfrm>
            <a:off x="3268980" y="4106918"/>
            <a:ext cx="260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6"/>
          </p:nvPr>
        </p:nvSpPr>
        <p:spPr>
          <a:xfrm>
            <a:off x="5906278" y="4106918"/>
            <a:ext cx="260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7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630936" y="1332946"/>
            <a:ext cx="26061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2"/>
          </p:nvPr>
        </p:nvSpPr>
        <p:spPr>
          <a:xfrm>
            <a:off x="3268980" y="1314450"/>
            <a:ext cx="26061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3"/>
          </p:nvPr>
        </p:nvSpPr>
        <p:spPr>
          <a:xfrm>
            <a:off x="5911596" y="1314450"/>
            <a:ext cx="26061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4"/>
          </p:nvPr>
        </p:nvSpPr>
        <p:spPr>
          <a:xfrm>
            <a:off x="630936" y="4158913"/>
            <a:ext cx="2604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5"/>
          </p:nvPr>
        </p:nvSpPr>
        <p:spPr>
          <a:xfrm>
            <a:off x="3263162" y="4158913"/>
            <a:ext cx="2617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6"/>
          </p:nvPr>
        </p:nvSpPr>
        <p:spPr>
          <a:xfrm>
            <a:off x="5911596" y="4158913"/>
            <a:ext cx="2617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7"/>
          </p:nvPr>
        </p:nvSpPr>
        <p:spPr>
          <a:xfrm>
            <a:off x="630936" y="2525644"/>
            <a:ext cx="2604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8"/>
          </p:nvPr>
        </p:nvSpPr>
        <p:spPr>
          <a:xfrm>
            <a:off x="3263162" y="2525644"/>
            <a:ext cx="2617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9"/>
          </p:nvPr>
        </p:nvSpPr>
        <p:spPr>
          <a:xfrm>
            <a:off x="5911596" y="2525644"/>
            <a:ext cx="2617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3"/>
          </p:nvPr>
        </p:nvSpPr>
        <p:spPr>
          <a:xfrm>
            <a:off x="630936" y="2948005"/>
            <a:ext cx="26061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14"/>
          </p:nvPr>
        </p:nvSpPr>
        <p:spPr>
          <a:xfrm>
            <a:off x="3268980" y="2948005"/>
            <a:ext cx="26061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15"/>
          </p:nvPr>
        </p:nvSpPr>
        <p:spPr>
          <a:xfrm>
            <a:off x="5911596" y="2948004"/>
            <a:ext cx="26061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6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 rot="5400000">
            <a:off x="3065700" y="-1067831"/>
            <a:ext cx="30126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2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2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3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23888" y="517370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23888" y="2828830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Only">
  <p:cSld name="1_Content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7772400" y="4211531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3888" y="1442543"/>
            <a:ext cx="78867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2300"/>
              <a:buFont typeface="Arial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23888" y="1899743"/>
            <a:ext cx="7886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1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5"/>
          </p:nvPr>
        </p:nvSpPr>
        <p:spPr>
          <a:xfrm>
            <a:off x="7772400" y="4208549"/>
            <a:ext cx="13716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B7B09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437917"/>
            <a:ext cx="9144000" cy="705600"/>
          </a:xfrm>
          <a:prstGeom prst="rect">
            <a:avLst/>
          </a:prstGeom>
          <a:solidFill>
            <a:srgbClr val="B7B09C">
              <a:alpha val="4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903104" y="4585741"/>
            <a:ext cx="1612244" cy="37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028950" y="465378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515350" y="4653786"/>
            <a:ext cx="5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152591" y="4675291"/>
            <a:ext cx="245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 sz="11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ctrTitle"/>
          </p:nvPr>
        </p:nvSpPr>
        <p:spPr>
          <a:xfrm>
            <a:off x="628649" y="841772"/>
            <a:ext cx="7886700" cy="16953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Assembly Line Trainer</a:t>
            </a:r>
            <a:endParaRPr dirty="0"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1"/>
          </p:nvPr>
        </p:nvSpPr>
        <p:spPr>
          <a:xfrm>
            <a:off x="628650" y="2701528"/>
            <a:ext cx="78867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Team 520: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Damira Solms, Justin Law, Nick Salerno, Robert Smith, and Ryan Dodson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24"/>
          <p:cNvSpPr txBox="1">
            <a:spLocks noGrp="1"/>
          </p:cNvSpPr>
          <p:nvPr>
            <p:ph type="sldNum" idx="12"/>
          </p:nvPr>
        </p:nvSpPr>
        <p:spPr>
          <a:xfrm>
            <a:off x="8472750" y="1432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 rotWithShape="1">
          <a:blip r:embed="rId3">
            <a:alphaModFix/>
          </a:blip>
          <a:srcRect t="56978" b="16941"/>
          <a:stretch/>
        </p:blipFill>
        <p:spPr>
          <a:xfrm>
            <a:off x="52525" y="3230775"/>
            <a:ext cx="9038949" cy="10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324" name="Google Shape;324;p33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25" name="Google Shape;325;p33"/>
          <p:cNvSpPr/>
          <p:nvPr/>
        </p:nvSpPr>
        <p:spPr>
          <a:xfrm>
            <a:off x="532300" y="1467975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>
            <a:off x="2552150" y="1467975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3"/>
          <p:cNvSpPr/>
          <p:nvPr/>
        </p:nvSpPr>
        <p:spPr>
          <a:xfrm>
            <a:off x="4566450" y="1467975"/>
            <a:ext cx="1909500" cy="1762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3"/>
          <p:cNvSpPr/>
          <p:nvPr/>
        </p:nvSpPr>
        <p:spPr>
          <a:xfrm>
            <a:off x="6580750" y="1467975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3"/>
          <p:cNvSpPr txBox="1"/>
          <p:nvPr/>
        </p:nvSpPr>
        <p:spPr>
          <a:xfrm>
            <a:off x="597550" y="179870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Assembly line trainer is a continuation from SD ‘19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>
            <a:off x="2609075" y="179870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programmable logic controller (PLC) is a type of computer used in industrial control applications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4626150" y="179870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SD ‘20 will attempt to utilize a PLC controller and sensors for sorting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 material and size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6643225" y="179870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The trainer will be able to sort between two material types</a:t>
            </a:r>
          </a:p>
        </p:txBody>
      </p:sp>
      <p:sp>
        <p:nvSpPr>
          <p:cNvPr id="333" name="Google Shape;333;p33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4"/>
          <p:cNvPicPr preferRelativeResize="0"/>
          <p:nvPr/>
        </p:nvPicPr>
        <p:blipFill rotWithShape="1">
          <a:blip r:embed="rId3">
            <a:alphaModFix/>
          </a:blip>
          <a:srcRect t="56978" b="16941"/>
          <a:stretch/>
        </p:blipFill>
        <p:spPr>
          <a:xfrm>
            <a:off x="52525" y="3203900"/>
            <a:ext cx="9038949" cy="10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340" name="Google Shape;340;p34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41" name="Google Shape;341;p34"/>
          <p:cNvSpPr/>
          <p:nvPr/>
        </p:nvSpPr>
        <p:spPr>
          <a:xfrm>
            <a:off x="532300" y="1441100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4"/>
          <p:cNvSpPr/>
          <p:nvPr/>
        </p:nvSpPr>
        <p:spPr>
          <a:xfrm>
            <a:off x="2552150" y="1441100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4"/>
          <p:cNvSpPr/>
          <p:nvPr/>
        </p:nvSpPr>
        <p:spPr>
          <a:xfrm>
            <a:off x="4566450" y="1441100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4"/>
          <p:cNvSpPr/>
          <p:nvPr/>
        </p:nvSpPr>
        <p:spPr>
          <a:xfrm>
            <a:off x="6580750" y="1441100"/>
            <a:ext cx="1909500" cy="1762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4"/>
          <p:cNvSpPr txBox="1"/>
          <p:nvPr/>
        </p:nvSpPr>
        <p:spPr>
          <a:xfrm>
            <a:off x="597550" y="17718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Assembly line trainer is a continuation from SD ‘19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34"/>
          <p:cNvSpPr txBox="1"/>
          <p:nvPr/>
        </p:nvSpPr>
        <p:spPr>
          <a:xfrm>
            <a:off x="2609075" y="17718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programmable logic controller (PLC) is a type of computer used in industrial control applications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34"/>
          <p:cNvSpPr txBox="1"/>
          <p:nvPr/>
        </p:nvSpPr>
        <p:spPr>
          <a:xfrm>
            <a:off x="4626150" y="17718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SD ‘20 will attempt to utilize a PLC controller and sensors for sorting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 material and size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34"/>
          <p:cNvSpPr txBox="1"/>
          <p:nvPr/>
        </p:nvSpPr>
        <p:spPr>
          <a:xfrm>
            <a:off x="6643225" y="17718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The trainer will be able to sort between two material types</a:t>
            </a:r>
          </a:p>
        </p:txBody>
      </p:sp>
      <p:sp>
        <p:nvSpPr>
          <p:cNvPr id="349" name="Google Shape;349;p34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Needs</a:t>
            </a:r>
            <a:endParaRPr/>
          </a:p>
        </p:txBody>
      </p:sp>
      <p:sp>
        <p:nvSpPr>
          <p:cNvPr id="355" name="Google Shape;355;p35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56" name="Google Shape;356;p35"/>
          <p:cNvSpPr/>
          <p:nvPr/>
        </p:nvSpPr>
        <p:spPr>
          <a:xfrm>
            <a:off x="365250" y="2159225"/>
            <a:ext cx="8061300" cy="7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several options for cubes with various sizes in a range of 1 inch to 4 inch.</a:t>
            </a:r>
            <a:endParaRPr/>
          </a:p>
        </p:txBody>
      </p:sp>
      <p:sp>
        <p:nvSpPr>
          <p:cNvPr id="357" name="Google Shape;357;p35"/>
          <p:cNvSpPr/>
          <p:nvPr/>
        </p:nvSpPr>
        <p:spPr>
          <a:xfrm>
            <a:off x="399025" y="1262150"/>
            <a:ext cx="8027400" cy="736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common hardware problems like loose wiring and improperly aimed sensors.</a:t>
            </a:r>
            <a:endParaRPr dirty="0"/>
          </a:p>
        </p:txBody>
      </p:sp>
      <p:sp>
        <p:nvSpPr>
          <p:cNvPr id="358" name="Google Shape;358;p35"/>
          <p:cNvSpPr/>
          <p:nvPr/>
        </p:nvSpPr>
        <p:spPr>
          <a:xfrm>
            <a:off x="365225" y="3056300"/>
            <a:ext cx="8061300" cy="7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device needs to be easy to assemble and disassemble.</a:t>
            </a:r>
            <a:endParaRPr/>
          </a:p>
        </p:txBody>
      </p:sp>
      <p:sp>
        <p:nvSpPr>
          <p:cNvPr id="359" name="Google Shape;359;p35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Needs</a:t>
            </a:r>
            <a:endParaRPr/>
          </a:p>
        </p:txBody>
      </p:sp>
      <p:sp>
        <p:nvSpPr>
          <p:cNvPr id="365" name="Google Shape;365;p36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66" name="Google Shape;366;p36"/>
          <p:cNvSpPr/>
          <p:nvPr/>
        </p:nvSpPr>
        <p:spPr>
          <a:xfrm>
            <a:off x="365250" y="2159225"/>
            <a:ext cx="8061300" cy="736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several options for cubes with various sizes in a range of 1 inch to 4 inch.</a:t>
            </a:r>
            <a:endParaRPr/>
          </a:p>
        </p:txBody>
      </p:sp>
      <p:sp>
        <p:nvSpPr>
          <p:cNvPr id="367" name="Google Shape;367;p36"/>
          <p:cNvSpPr/>
          <p:nvPr/>
        </p:nvSpPr>
        <p:spPr>
          <a:xfrm>
            <a:off x="399025" y="1262150"/>
            <a:ext cx="8027400" cy="7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Use common hardware problems like loose wiring and improperly aimed sensors.</a:t>
            </a:r>
            <a:endParaRPr/>
          </a:p>
        </p:txBody>
      </p:sp>
      <p:sp>
        <p:nvSpPr>
          <p:cNvPr id="368" name="Google Shape;368;p36"/>
          <p:cNvSpPr/>
          <p:nvPr/>
        </p:nvSpPr>
        <p:spPr>
          <a:xfrm>
            <a:off x="365225" y="3056300"/>
            <a:ext cx="8061300" cy="7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device needs to be easy to assemble and disassemble.</a:t>
            </a:r>
            <a:endParaRPr/>
          </a:p>
        </p:txBody>
      </p:sp>
      <p:sp>
        <p:nvSpPr>
          <p:cNvPr id="369" name="Google Shape;369;p36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Needs</a:t>
            </a:r>
            <a:endParaRPr/>
          </a:p>
        </p:txBody>
      </p:sp>
      <p:sp>
        <p:nvSpPr>
          <p:cNvPr id="375" name="Google Shape;375;p37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76" name="Google Shape;376;p37"/>
          <p:cNvSpPr/>
          <p:nvPr/>
        </p:nvSpPr>
        <p:spPr>
          <a:xfrm>
            <a:off x="365250" y="2159225"/>
            <a:ext cx="8061300" cy="7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several options for cubes with various sizes in a range of 1 inch to 4 inch.</a:t>
            </a:r>
            <a:endParaRPr/>
          </a:p>
        </p:txBody>
      </p:sp>
      <p:sp>
        <p:nvSpPr>
          <p:cNvPr id="377" name="Google Shape;377;p37"/>
          <p:cNvSpPr/>
          <p:nvPr/>
        </p:nvSpPr>
        <p:spPr>
          <a:xfrm>
            <a:off x="399025" y="1262150"/>
            <a:ext cx="8027400" cy="7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Use common hardware problems like loose wiring and improperly aimed sensors.</a:t>
            </a:r>
            <a:endParaRPr/>
          </a:p>
        </p:txBody>
      </p:sp>
      <p:sp>
        <p:nvSpPr>
          <p:cNvPr id="378" name="Google Shape;378;p37"/>
          <p:cNvSpPr/>
          <p:nvPr/>
        </p:nvSpPr>
        <p:spPr>
          <a:xfrm>
            <a:off x="365225" y="3056300"/>
            <a:ext cx="8061300" cy="736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device needs to be easy to assemble and disassemble.</a:t>
            </a:r>
            <a:endParaRPr/>
          </a:p>
        </p:txBody>
      </p:sp>
      <p:sp>
        <p:nvSpPr>
          <p:cNvPr id="379" name="Google Shape;379;p37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Distinguish between metallic and non-metallic objects.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Distinguish between Small (1-2 in.) and Large (3-4 in.) objects.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Distinguish accurately at a rate of 98% or more.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Have a minimum of 5 hardware errors and 5 software errors.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Sort with an accuracy rate no lower than 95%.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Sort into 4 different bins.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Meet or exceed all Customer needs and project targets.</a:t>
            </a:r>
            <a:endParaRPr sz="1800" dirty="0"/>
          </a:p>
        </p:txBody>
      </p:sp>
      <p:sp>
        <p:nvSpPr>
          <p:cNvPr id="385" name="Google Shape;38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Targets</a:t>
            </a:r>
            <a:endParaRPr/>
          </a:p>
        </p:txBody>
      </p:sp>
      <p:sp>
        <p:nvSpPr>
          <p:cNvPr id="386" name="Google Shape;386;p38"/>
          <p:cNvSpPr txBox="1">
            <a:spLocks noGrp="1"/>
          </p:cNvSpPr>
          <p:nvPr>
            <p:ph type="sldNum" idx="12"/>
          </p:nvPr>
        </p:nvSpPr>
        <p:spPr>
          <a:xfrm>
            <a:off x="8481975" y="11575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87" name="Google Shape;387;p38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/>
          <p:nvPr/>
        </p:nvSpPr>
        <p:spPr>
          <a:xfrm>
            <a:off x="809375" y="1783913"/>
            <a:ext cx="1298700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Transports</a:t>
            </a:r>
            <a:endParaRPr sz="17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title"/>
          </p:nvPr>
        </p:nvSpPr>
        <p:spPr>
          <a:xfrm>
            <a:off x="311700" y="4034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394" name="Google Shape;394;p39"/>
          <p:cNvSpPr txBox="1"/>
          <p:nvPr/>
        </p:nvSpPr>
        <p:spPr>
          <a:xfrm>
            <a:off x="3390750" y="976125"/>
            <a:ext cx="2362500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Assembly Line Trainer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5" name="Google Shape;395;p39"/>
          <p:cNvSpPr txBox="1"/>
          <p:nvPr/>
        </p:nvSpPr>
        <p:spPr>
          <a:xfrm>
            <a:off x="3026175" y="1783913"/>
            <a:ext cx="1298700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Distinguish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6150500" y="1783913"/>
            <a:ext cx="1298700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Average"/>
                <a:ea typeface="Average"/>
                <a:cs typeface="Average"/>
                <a:sym typeface="Average"/>
              </a:rPr>
              <a:t>Train</a:t>
            </a:r>
            <a:endParaRPr sz="17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809375" y="2588751"/>
            <a:ext cx="1298700" cy="572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Support Load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806600" y="3745626"/>
            <a:ext cx="1298700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Deliver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2379063" y="2555314"/>
            <a:ext cx="1070400" cy="639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verage"/>
                <a:ea typeface="Average"/>
                <a:cs typeface="Average"/>
                <a:sym typeface="Average"/>
              </a:rPr>
              <a:t>Detect</a:t>
            </a:r>
            <a:endParaRPr sz="1600" b="1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verage"/>
                <a:ea typeface="Average"/>
                <a:cs typeface="Average"/>
                <a:sym typeface="Average"/>
              </a:rPr>
              <a:t>Size</a:t>
            </a:r>
            <a:endParaRPr sz="1600" b="1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3850650" y="2555301"/>
            <a:ext cx="1054500" cy="639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Detect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Material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1" name="Google Shape;401;p39"/>
          <p:cNvSpPr txBox="1"/>
          <p:nvPr/>
        </p:nvSpPr>
        <p:spPr>
          <a:xfrm>
            <a:off x="3755300" y="3555301"/>
            <a:ext cx="1229100" cy="639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Separate Material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2" name="Google Shape;402;p39"/>
          <p:cNvSpPr txBox="1"/>
          <p:nvPr/>
        </p:nvSpPr>
        <p:spPr>
          <a:xfrm>
            <a:off x="2315750" y="3555301"/>
            <a:ext cx="1229100" cy="639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Separates Size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3" name="Google Shape;403;p39"/>
          <p:cNvSpPr txBox="1"/>
          <p:nvPr/>
        </p:nvSpPr>
        <p:spPr>
          <a:xfrm>
            <a:off x="5569988" y="2569338"/>
            <a:ext cx="998100" cy="639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Average"/>
                <a:ea typeface="Average"/>
                <a:cs typeface="Average"/>
                <a:sym typeface="Average"/>
              </a:rPr>
              <a:t>Apply</a:t>
            </a:r>
            <a:endParaRPr sz="1500" b="1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Average"/>
                <a:ea typeface="Average"/>
                <a:cs typeface="Average"/>
                <a:sym typeface="Average"/>
              </a:rPr>
              <a:t>PLC</a:t>
            </a:r>
            <a:endParaRPr sz="15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4" name="Google Shape;404;p39"/>
          <p:cNvSpPr txBox="1"/>
          <p:nvPr/>
        </p:nvSpPr>
        <p:spPr>
          <a:xfrm>
            <a:off x="7764950" y="3811950"/>
            <a:ext cx="927000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Perform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5" name="Google Shape;405;p39"/>
          <p:cNvSpPr txBox="1"/>
          <p:nvPr/>
        </p:nvSpPr>
        <p:spPr>
          <a:xfrm>
            <a:off x="6704000" y="3811950"/>
            <a:ext cx="823176" cy="411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verage"/>
                <a:ea typeface="Average"/>
                <a:cs typeface="Average"/>
                <a:sym typeface="Average"/>
              </a:rPr>
              <a:t>Defect</a:t>
            </a:r>
            <a:endParaRPr sz="1600" b="1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6" name="Google Shape;406;p39"/>
          <p:cNvSpPr txBox="1"/>
          <p:nvPr/>
        </p:nvSpPr>
        <p:spPr>
          <a:xfrm>
            <a:off x="7076475" y="2569350"/>
            <a:ext cx="998100" cy="6396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Accepts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Inputs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5194850" y="3840000"/>
            <a:ext cx="1298700" cy="3549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verage"/>
                <a:ea typeface="Average"/>
                <a:cs typeface="Average"/>
                <a:sym typeface="Average"/>
              </a:rPr>
              <a:t>Calibrates</a:t>
            </a:r>
            <a:endParaRPr sz="1600" b="1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408" name="Google Shape;408;p39"/>
          <p:cNvCxnSpPr>
            <a:stCxn id="394" idx="2"/>
            <a:endCxn id="394" idx="2"/>
          </p:cNvCxnSpPr>
          <p:nvPr/>
        </p:nvCxnSpPr>
        <p:spPr>
          <a:xfrm>
            <a:off x="4572000" y="1387125"/>
            <a:ext cx="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9"/>
          <p:cNvCxnSpPr>
            <a:stCxn id="392" idx="0"/>
            <a:endCxn id="392" idx="0"/>
          </p:cNvCxnSpPr>
          <p:nvPr/>
        </p:nvCxnSpPr>
        <p:spPr>
          <a:xfrm>
            <a:off x="1458725" y="1783913"/>
            <a:ext cx="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9"/>
          <p:cNvCxnSpPr>
            <a:stCxn id="392" idx="0"/>
            <a:endCxn id="392" idx="0"/>
          </p:cNvCxnSpPr>
          <p:nvPr/>
        </p:nvCxnSpPr>
        <p:spPr>
          <a:xfrm>
            <a:off x="1458725" y="1783913"/>
            <a:ext cx="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39"/>
          <p:cNvCxnSpPr>
            <a:stCxn id="392" idx="0"/>
            <a:endCxn id="392" idx="0"/>
          </p:cNvCxnSpPr>
          <p:nvPr/>
        </p:nvCxnSpPr>
        <p:spPr>
          <a:xfrm>
            <a:off x="1458725" y="1783913"/>
            <a:ext cx="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39"/>
          <p:cNvCxnSpPr/>
          <p:nvPr/>
        </p:nvCxnSpPr>
        <p:spPr>
          <a:xfrm>
            <a:off x="8228450" y="3555201"/>
            <a:ext cx="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" name="Google Shape;413;p39"/>
          <p:cNvSpPr txBox="1">
            <a:spLocks noGrp="1"/>
          </p:cNvSpPr>
          <p:nvPr>
            <p:ph type="sldNum" idx="12"/>
          </p:nvPr>
        </p:nvSpPr>
        <p:spPr>
          <a:xfrm>
            <a:off x="8490250" y="1732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cxnSp>
        <p:nvCxnSpPr>
          <p:cNvPr id="414" name="Google Shape;414;p39"/>
          <p:cNvCxnSpPr>
            <a:stCxn id="392" idx="2"/>
            <a:endCxn id="397" idx="0"/>
          </p:cNvCxnSpPr>
          <p:nvPr/>
        </p:nvCxnSpPr>
        <p:spPr>
          <a:xfrm>
            <a:off x="1458725" y="2194913"/>
            <a:ext cx="0" cy="393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5" name="Google Shape;415;p39"/>
          <p:cNvCxnSpPr>
            <a:stCxn id="397" idx="2"/>
            <a:endCxn id="398" idx="0"/>
          </p:cNvCxnSpPr>
          <p:nvPr/>
        </p:nvCxnSpPr>
        <p:spPr>
          <a:xfrm flipH="1">
            <a:off x="1456025" y="3161451"/>
            <a:ext cx="2700" cy="584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6" name="Google Shape;416;p39"/>
          <p:cNvCxnSpPr/>
          <p:nvPr/>
        </p:nvCxnSpPr>
        <p:spPr>
          <a:xfrm>
            <a:off x="4134675" y="2201813"/>
            <a:ext cx="190200" cy="360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7" name="Google Shape;417;p39"/>
          <p:cNvCxnSpPr>
            <a:stCxn id="403" idx="2"/>
            <a:endCxn id="407" idx="0"/>
          </p:cNvCxnSpPr>
          <p:nvPr/>
        </p:nvCxnSpPr>
        <p:spPr>
          <a:xfrm flipH="1">
            <a:off x="5844338" y="3208938"/>
            <a:ext cx="224700" cy="631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8" name="Google Shape;418;p39"/>
          <p:cNvCxnSpPr>
            <a:cxnSpLocks/>
            <a:endCxn id="405" idx="0"/>
          </p:cNvCxnSpPr>
          <p:nvPr/>
        </p:nvCxnSpPr>
        <p:spPr>
          <a:xfrm flipH="1">
            <a:off x="7115588" y="3232050"/>
            <a:ext cx="229212" cy="579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9" name="Google Shape;419;p39"/>
          <p:cNvCxnSpPr>
            <a:endCxn id="396" idx="0"/>
          </p:cNvCxnSpPr>
          <p:nvPr/>
        </p:nvCxnSpPr>
        <p:spPr>
          <a:xfrm flipH="1">
            <a:off x="6799850" y="1531313"/>
            <a:ext cx="300" cy="252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0" name="Google Shape;420;p39"/>
          <p:cNvCxnSpPr/>
          <p:nvPr/>
        </p:nvCxnSpPr>
        <p:spPr>
          <a:xfrm>
            <a:off x="3676900" y="1531425"/>
            <a:ext cx="4500" cy="234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39"/>
          <p:cNvCxnSpPr>
            <a:endCxn id="392" idx="0"/>
          </p:cNvCxnSpPr>
          <p:nvPr/>
        </p:nvCxnSpPr>
        <p:spPr>
          <a:xfrm>
            <a:off x="1445825" y="1519013"/>
            <a:ext cx="12900" cy="264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39"/>
          <p:cNvCxnSpPr/>
          <p:nvPr/>
        </p:nvCxnSpPr>
        <p:spPr>
          <a:xfrm rot="10800000" flipH="1">
            <a:off x="1437700" y="1519125"/>
            <a:ext cx="5379000" cy="12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39"/>
          <p:cNvCxnSpPr>
            <a:stCxn id="394" idx="2"/>
            <a:endCxn id="394" idx="2"/>
          </p:cNvCxnSpPr>
          <p:nvPr/>
        </p:nvCxnSpPr>
        <p:spPr>
          <a:xfrm>
            <a:off x="4572000" y="1387125"/>
            <a:ext cx="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39"/>
          <p:cNvCxnSpPr>
            <a:stCxn id="394" idx="2"/>
          </p:cNvCxnSpPr>
          <p:nvPr/>
        </p:nvCxnSpPr>
        <p:spPr>
          <a:xfrm>
            <a:off x="4572000" y="138712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39"/>
          <p:cNvCxnSpPr>
            <a:endCxn id="394" idx="2"/>
          </p:cNvCxnSpPr>
          <p:nvPr/>
        </p:nvCxnSpPr>
        <p:spPr>
          <a:xfrm>
            <a:off x="4572000" y="1387125"/>
            <a:ext cx="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39"/>
          <p:cNvCxnSpPr>
            <a:endCxn id="394" idx="2"/>
          </p:cNvCxnSpPr>
          <p:nvPr/>
        </p:nvCxnSpPr>
        <p:spPr>
          <a:xfrm rot="10800000">
            <a:off x="4572000" y="1387125"/>
            <a:ext cx="1500" cy="156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39"/>
          <p:cNvCxnSpPr/>
          <p:nvPr/>
        </p:nvCxnSpPr>
        <p:spPr>
          <a:xfrm flipH="1">
            <a:off x="3026175" y="2201813"/>
            <a:ext cx="190200" cy="360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8" name="Google Shape;428;p39"/>
          <p:cNvCxnSpPr/>
          <p:nvPr/>
        </p:nvCxnSpPr>
        <p:spPr>
          <a:xfrm flipH="1">
            <a:off x="6050138" y="2201838"/>
            <a:ext cx="190200" cy="360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9" name="Google Shape;429;p39"/>
          <p:cNvCxnSpPr/>
          <p:nvPr/>
        </p:nvCxnSpPr>
        <p:spPr>
          <a:xfrm>
            <a:off x="7385350" y="2201838"/>
            <a:ext cx="190200" cy="360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0" name="Google Shape;430;p39"/>
          <p:cNvCxnSpPr>
            <a:stCxn id="399" idx="2"/>
          </p:cNvCxnSpPr>
          <p:nvPr/>
        </p:nvCxnSpPr>
        <p:spPr>
          <a:xfrm>
            <a:off x="2914263" y="3194914"/>
            <a:ext cx="6900" cy="360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1" name="Google Shape;431;p39"/>
          <p:cNvCxnSpPr/>
          <p:nvPr/>
        </p:nvCxnSpPr>
        <p:spPr>
          <a:xfrm>
            <a:off x="4379300" y="3194914"/>
            <a:ext cx="6900" cy="360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2" name="Google Shape;432;p39"/>
          <p:cNvCxnSpPr/>
          <p:nvPr/>
        </p:nvCxnSpPr>
        <p:spPr>
          <a:xfrm>
            <a:off x="7875350" y="3220500"/>
            <a:ext cx="268200" cy="579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3" name="Google Shape;433;p39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Flat Belt Conveyor</a:t>
            </a:r>
            <a:endParaRPr/>
          </a:p>
        </p:txBody>
      </p:sp>
      <p:sp>
        <p:nvSpPr>
          <p:cNvPr id="439" name="Google Shape;439;p40"/>
          <p:cNvSpPr txBox="1">
            <a:spLocks noGrp="1"/>
          </p:cNvSpPr>
          <p:nvPr>
            <p:ph type="body" idx="1"/>
          </p:nvPr>
        </p:nvSpPr>
        <p:spPr>
          <a:xfrm>
            <a:off x="492150" y="3839475"/>
            <a:ext cx="8159700" cy="48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The purchased conveyors are Dorner 2200 flat belt conveyors</a:t>
            </a:r>
            <a:endParaRPr dirty="0"/>
          </a:p>
        </p:txBody>
      </p:sp>
      <p:sp>
        <p:nvSpPr>
          <p:cNvPr id="440" name="Google Shape;440;p40"/>
          <p:cNvSpPr txBox="1">
            <a:spLocks noGrp="1"/>
          </p:cNvSpPr>
          <p:nvPr>
            <p:ph type="sldNum" idx="12"/>
          </p:nvPr>
        </p:nvSpPr>
        <p:spPr>
          <a:xfrm>
            <a:off x="8471350" y="4450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441" name="Google Shape;441;p40"/>
          <p:cNvPicPr preferRelativeResize="0"/>
          <p:nvPr/>
        </p:nvPicPr>
        <p:blipFill rotWithShape="1">
          <a:blip r:embed="rId3">
            <a:alphaModFix/>
          </a:blip>
          <a:srcRect l="11246" t="2178" r="18420" b="6305"/>
          <a:stretch/>
        </p:blipFill>
        <p:spPr>
          <a:xfrm rot="5400000">
            <a:off x="2805839" y="1151485"/>
            <a:ext cx="2769621" cy="282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0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Programmable Logic Controller (PLC)</a:t>
            </a:r>
            <a:endParaRPr/>
          </a:p>
        </p:txBody>
      </p:sp>
      <p:sp>
        <p:nvSpPr>
          <p:cNvPr id="448" name="Google Shape;448;p41"/>
          <p:cNvSpPr txBox="1">
            <a:spLocks noGrp="1"/>
          </p:cNvSpPr>
          <p:nvPr>
            <p:ph type="body" idx="1"/>
          </p:nvPr>
        </p:nvSpPr>
        <p:spPr>
          <a:xfrm>
            <a:off x="5080000" y="3323175"/>
            <a:ext cx="3752400" cy="1267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The PLC we will utilize is produced by Rockwell Automation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41"/>
          <p:cNvSpPr txBox="1">
            <a:spLocks noGrp="1"/>
          </p:cNvSpPr>
          <p:nvPr>
            <p:ph type="sldNum" idx="12"/>
          </p:nvPr>
        </p:nvSpPr>
        <p:spPr>
          <a:xfrm>
            <a:off x="8471350" y="4450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450" name="Google Shape;4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275" y="1356700"/>
            <a:ext cx="1750950" cy="17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00" y="1152475"/>
            <a:ext cx="3885650" cy="31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1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Inductive Sensor</a:t>
            </a:r>
            <a:endParaRPr/>
          </a:p>
        </p:txBody>
      </p:sp>
      <p:sp>
        <p:nvSpPr>
          <p:cNvPr id="458" name="Google Shape;458;p42"/>
          <p:cNvSpPr txBox="1">
            <a:spLocks noGrp="1"/>
          </p:cNvSpPr>
          <p:nvPr>
            <p:ph type="sldNum" idx="12"/>
          </p:nvPr>
        </p:nvSpPr>
        <p:spPr>
          <a:xfrm>
            <a:off x="8471350" y="4450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459" name="Google Shape;4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750" y="1601300"/>
            <a:ext cx="4260300" cy="17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175" y="1286425"/>
            <a:ext cx="4323976" cy="27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2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t="5108" b="5117"/>
          <a:stretch/>
        </p:blipFill>
        <p:spPr>
          <a:xfrm>
            <a:off x="550675" y="1783150"/>
            <a:ext cx="102869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520 Introduction</a:t>
            </a:r>
            <a:endParaRPr/>
          </a:p>
        </p:txBody>
      </p:sp>
      <p:sp>
        <p:nvSpPr>
          <p:cNvPr id="183" name="Google Shape;183;p25"/>
          <p:cNvSpPr/>
          <p:nvPr/>
        </p:nvSpPr>
        <p:spPr>
          <a:xfrm>
            <a:off x="5623075" y="1774900"/>
            <a:ext cx="985800" cy="1327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5"/>
          <p:cNvSpPr/>
          <p:nvPr/>
        </p:nvSpPr>
        <p:spPr>
          <a:xfrm>
            <a:off x="7313425" y="1783150"/>
            <a:ext cx="940800" cy="1327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456325" y="3135400"/>
            <a:ext cx="11745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Damira Solms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Sorting Mechanism Engineer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2272913" y="3135400"/>
            <a:ext cx="985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Helvetica Neue"/>
                <a:ea typeface="Helvetica Neue"/>
                <a:cs typeface="Helvetica Neue"/>
                <a:sym typeface="Helvetica Neue"/>
              </a:rPr>
              <a:t>Justin Law</a:t>
            </a:r>
            <a:endParaRPr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Helvetica Neue"/>
                <a:ea typeface="Helvetica Neue"/>
                <a:cs typeface="Helvetica Neue"/>
                <a:sym typeface="Helvetica Neue"/>
              </a:rPr>
              <a:t>Design/ Mechanical Engineer</a:t>
            </a:r>
            <a:endParaRPr sz="1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5"/>
          <p:cNvSpPr txBox="1"/>
          <p:nvPr/>
        </p:nvSpPr>
        <p:spPr>
          <a:xfrm>
            <a:off x="3842475" y="3135400"/>
            <a:ext cx="12912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Nick Salerno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Process Engineer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5528725" y="3135400"/>
            <a:ext cx="11745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Robert Smith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Programming/Electrical Engineer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7221925" y="3135400"/>
            <a:ext cx="12249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Ryan Dodson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Hardware Engineer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446825" y="1145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2962" y="1783150"/>
            <a:ext cx="90834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7463" y="1783150"/>
            <a:ext cx="90834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6">
            <a:alphaModFix/>
          </a:blip>
          <a:srcRect t="10128"/>
          <a:stretch/>
        </p:blipFill>
        <p:spPr>
          <a:xfrm>
            <a:off x="5566025" y="1751950"/>
            <a:ext cx="106984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7">
            <a:alphaModFix/>
          </a:blip>
          <a:srcRect b="8037"/>
          <a:stretch/>
        </p:blipFill>
        <p:spPr>
          <a:xfrm>
            <a:off x="7280600" y="1761100"/>
            <a:ext cx="1028698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Proximity Sensor</a:t>
            </a:r>
            <a:endParaRPr/>
          </a:p>
        </p:txBody>
      </p:sp>
      <p:sp>
        <p:nvSpPr>
          <p:cNvPr id="467" name="Google Shape;467;p43"/>
          <p:cNvSpPr txBox="1">
            <a:spLocks noGrp="1"/>
          </p:cNvSpPr>
          <p:nvPr>
            <p:ph type="sldNum" idx="12"/>
          </p:nvPr>
        </p:nvSpPr>
        <p:spPr>
          <a:xfrm>
            <a:off x="8481975" y="12040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468" name="Google Shape;4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67650" cy="217779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3"/>
          <p:cNvSpPr/>
          <p:nvPr/>
        </p:nvSpPr>
        <p:spPr>
          <a:xfrm>
            <a:off x="3495125" y="1690900"/>
            <a:ext cx="1500000" cy="15303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43"/>
          <p:cNvPicPr preferRelativeResize="0"/>
          <p:nvPr/>
        </p:nvPicPr>
        <p:blipFill rotWithShape="1">
          <a:blip r:embed="rId4">
            <a:alphaModFix/>
          </a:blip>
          <a:srcRect t="56978" b="16941"/>
          <a:stretch/>
        </p:blipFill>
        <p:spPr>
          <a:xfrm>
            <a:off x="0" y="3221200"/>
            <a:ext cx="9038949" cy="7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3"/>
          <p:cNvSpPr/>
          <p:nvPr/>
        </p:nvSpPr>
        <p:spPr>
          <a:xfrm>
            <a:off x="1711350" y="4009350"/>
            <a:ext cx="5328000" cy="330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Placed at varying heights to determine size (small or large)</a:t>
            </a:r>
            <a:endParaRPr b="1" dirty="0"/>
          </a:p>
        </p:txBody>
      </p:sp>
      <p:sp>
        <p:nvSpPr>
          <p:cNvPr id="472" name="Google Shape;472;p43"/>
          <p:cNvSpPr/>
          <p:nvPr/>
        </p:nvSpPr>
        <p:spPr>
          <a:xfrm>
            <a:off x="7640750" y="1348300"/>
            <a:ext cx="299400" cy="1790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3"/>
          <p:cNvSpPr/>
          <p:nvPr/>
        </p:nvSpPr>
        <p:spPr>
          <a:xfrm>
            <a:off x="5050800" y="1690900"/>
            <a:ext cx="5487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3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824" y="2672426"/>
            <a:ext cx="2654366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76900"/>
            <a:ext cx="337185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 Linear Actuator</a:t>
            </a:r>
            <a:endParaRPr/>
          </a:p>
        </p:txBody>
      </p:sp>
      <p:sp>
        <p:nvSpPr>
          <p:cNvPr id="482" name="Google Shape;482;p44"/>
          <p:cNvSpPr txBox="1">
            <a:spLocks noGrp="1"/>
          </p:cNvSpPr>
          <p:nvPr>
            <p:ph type="sldNum" idx="12"/>
          </p:nvPr>
        </p:nvSpPr>
        <p:spPr>
          <a:xfrm>
            <a:off x="8481975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83" name="Google Shape;483;p44"/>
          <p:cNvSpPr txBox="1"/>
          <p:nvPr/>
        </p:nvSpPr>
        <p:spPr>
          <a:xfrm>
            <a:off x="389725" y="1612625"/>
            <a:ext cx="22749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1"/>
                </a:solidFill>
              </a:rPr>
              <a:t>F</a:t>
            </a:r>
            <a:r>
              <a:rPr lang="en" sz="1500" b="1" dirty="0">
                <a:solidFill>
                  <a:schemeClr val="dk1"/>
                </a:solidFill>
              </a:rPr>
              <a:t>static</a:t>
            </a:r>
            <a:r>
              <a:rPr lang="en" sz="2100" dirty="0">
                <a:solidFill>
                  <a:schemeClr val="dk1"/>
                </a:solidFill>
              </a:rPr>
              <a:t> = 16.34 N</a:t>
            </a:r>
            <a:endParaRPr dirty="0"/>
          </a:p>
        </p:txBody>
      </p:sp>
      <p:sp>
        <p:nvSpPr>
          <p:cNvPr id="484" name="Google Shape;484;p44"/>
          <p:cNvSpPr/>
          <p:nvPr/>
        </p:nvSpPr>
        <p:spPr>
          <a:xfrm>
            <a:off x="4461775" y="1916875"/>
            <a:ext cx="1326300" cy="47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F</a:t>
            </a:r>
            <a:r>
              <a:rPr lang="en" sz="1200" b="1"/>
              <a:t>static</a:t>
            </a:r>
            <a:endParaRPr sz="1200" b="1"/>
          </a:p>
        </p:txBody>
      </p:sp>
      <p:sp>
        <p:nvSpPr>
          <p:cNvPr id="485" name="Google Shape;485;p44"/>
          <p:cNvSpPr/>
          <p:nvPr/>
        </p:nvSpPr>
        <p:spPr>
          <a:xfrm>
            <a:off x="5788075" y="1142125"/>
            <a:ext cx="1500000" cy="15303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4"/>
          <p:cNvSpPr txBox="1"/>
          <p:nvPr/>
        </p:nvSpPr>
        <p:spPr>
          <a:xfrm>
            <a:off x="1466350" y="1079675"/>
            <a:ext cx="13263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F</a:t>
            </a:r>
            <a:r>
              <a:rPr lang="en" sz="1200" b="1" dirty="0"/>
              <a:t>static</a:t>
            </a:r>
            <a:r>
              <a:rPr lang="en" sz="2100" b="1" dirty="0"/>
              <a:t>=μN</a:t>
            </a:r>
            <a:endParaRPr sz="2100" b="1" dirty="0"/>
          </a:p>
        </p:txBody>
      </p:sp>
      <p:sp>
        <p:nvSpPr>
          <p:cNvPr id="487" name="Google Shape;487;p44"/>
          <p:cNvSpPr txBox="1"/>
          <p:nvPr/>
        </p:nvSpPr>
        <p:spPr>
          <a:xfrm>
            <a:off x="389725" y="1079675"/>
            <a:ext cx="13263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highlight>
                  <a:srgbClr val="FFFFFF"/>
                </a:highlight>
              </a:rPr>
              <a:t>μ=0.3</a:t>
            </a:r>
            <a:endParaRPr sz="2100" b="1">
              <a:highlight>
                <a:srgbClr val="FFFFFF"/>
              </a:highlight>
            </a:endParaRPr>
          </a:p>
        </p:txBody>
      </p:sp>
      <p:sp>
        <p:nvSpPr>
          <p:cNvPr id="488" name="Google Shape;488;p44"/>
          <p:cNvSpPr txBox="1"/>
          <p:nvPr/>
        </p:nvSpPr>
        <p:spPr>
          <a:xfrm>
            <a:off x="2855350" y="1079675"/>
            <a:ext cx="13263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F=𝝈</a:t>
            </a:r>
            <a:r>
              <a:rPr lang="en" b="1"/>
              <a:t>air</a:t>
            </a:r>
            <a:r>
              <a:rPr lang="en" sz="2100" b="1"/>
              <a:t>A</a:t>
            </a:r>
            <a:endParaRPr sz="2100" b="1"/>
          </a:p>
        </p:txBody>
      </p:sp>
      <p:graphicFrame>
        <p:nvGraphicFramePr>
          <p:cNvPr id="489" name="Google Shape;489;p44"/>
          <p:cNvGraphicFramePr/>
          <p:nvPr/>
        </p:nvGraphicFramePr>
        <p:xfrm>
          <a:off x="186500" y="3203750"/>
          <a:ext cx="3886000" cy="1188630"/>
        </p:xfrm>
        <a:graphic>
          <a:graphicData uri="http://schemas.openxmlformats.org/drawingml/2006/table">
            <a:tbl>
              <a:tblPr>
                <a:noFill/>
                <a:tableStyleId>{AD126C69-48CF-4D6F-A2E2-D0D9D0307B47}</a:tableStyleId>
              </a:tblPr>
              <a:tblGrid>
                <a:gridCol w="19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Max Pressure (psi)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Stroke (in)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Force at 30 psi (lbf)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22.5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0" name="Google Shape;490;p44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Stepper Controlled Arm</a:t>
            </a:r>
            <a:endParaRPr/>
          </a:p>
        </p:txBody>
      </p:sp>
      <p:sp>
        <p:nvSpPr>
          <p:cNvPr id="496" name="Google Shape;496;p45"/>
          <p:cNvSpPr txBox="1">
            <a:spLocks noGrp="1"/>
          </p:cNvSpPr>
          <p:nvPr>
            <p:ph type="body" idx="1"/>
          </p:nvPr>
        </p:nvSpPr>
        <p:spPr>
          <a:xfrm>
            <a:off x="2075250" y="3071450"/>
            <a:ext cx="4993500" cy="1377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Stepper motor chosen over DC because it will retain position when powered off.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Minimum holding torque of 10 N*m.</a:t>
            </a:r>
            <a:endParaRPr dirty="0"/>
          </a:p>
        </p:txBody>
      </p:sp>
      <p:sp>
        <p:nvSpPr>
          <p:cNvPr id="497" name="Google Shape;497;p45"/>
          <p:cNvSpPr txBox="1">
            <a:spLocks noGrp="1"/>
          </p:cNvSpPr>
          <p:nvPr>
            <p:ph type="sldNum" idx="12"/>
          </p:nvPr>
        </p:nvSpPr>
        <p:spPr>
          <a:xfrm>
            <a:off x="8481975" y="11575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498" name="Google Shape;4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3675" y="402725"/>
            <a:ext cx="2808700" cy="28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17725"/>
            <a:ext cx="3337349" cy="20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5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"/>
          <p:cNvSpPr txBox="1">
            <a:spLocks noGrp="1"/>
          </p:cNvSpPr>
          <p:nvPr>
            <p:ph type="title"/>
          </p:nvPr>
        </p:nvSpPr>
        <p:spPr>
          <a:xfrm>
            <a:off x="168850" y="1921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Selection</a:t>
            </a:r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sldNum" idx="12"/>
          </p:nvPr>
        </p:nvSpPr>
        <p:spPr>
          <a:xfrm>
            <a:off x="8481975" y="954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507" name="Google Shape;507;p46"/>
          <p:cNvSpPr txBox="1"/>
          <p:nvPr/>
        </p:nvSpPr>
        <p:spPr>
          <a:xfrm>
            <a:off x="7939275" y="4094931"/>
            <a:ext cx="10914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Damira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" name="Google Shape;508;p46"/>
          <p:cNvSpPr/>
          <p:nvPr/>
        </p:nvSpPr>
        <p:spPr>
          <a:xfrm>
            <a:off x="5245193" y="1487173"/>
            <a:ext cx="271500" cy="342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46"/>
          <p:cNvSpPr/>
          <p:nvPr/>
        </p:nvSpPr>
        <p:spPr>
          <a:xfrm>
            <a:off x="4582650" y="2509350"/>
            <a:ext cx="220800" cy="342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6"/>
          <p:cNvSpPr/>
          <p:nvPr/>
        </p:nvSpPr>
        <p:spPr>
          <a:xfrm>
            <a:off x="5910875" y="1089675"/>
            <a:ext cx="271500" cy="393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6"/>
          <p:cNvSpPr/>
          <p:nvPr/>
        </p:nvSpPr>
        <p:spPr>
          <a:xfrm>
            <a:off x="3145226" y="1081123"/>
            <a:ext cx="2765700" cy="4053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6"/>
          <p:cNvSpPr/>
          <p:nvPr/>
        </p:nvSpPr>
        <p:spPr>
          <a:xfrm>
            <a:off x="4576280" y="1486310"/>
            <a:ext cx="240900" cy="1023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6"/>
          <p:cNvSpPr/>
          <p:nvPr/>
        </p:nvSpPr>
        <p:spPr>
          <a:xfrm>
            <a:off x="3145226" y="842348"/>
            <a:ext cx="220745" cy="238774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6"/>
          <p:cNvSpPr/>
          <p:nvPr/>
        </p:nvSpPr>
        <p:spPr>
          <a:xfrm rot="5400000">
            <a:off x="4765542" y="2270831"/>
            <a:ext cx="271097" cy="167463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6"/>
          <p:cNvSpPr/>
          <p:nvPr/>
        </p:nvSpPr>
        <p:spPr>
          <a:xfrm>
            <a:off x="3315221" y="1508028"/>
            <a:ext cx="65972" cy="238774"/>
          </a:xfrm>
          <a:prstGeom prst="flowChartMagneticDisk">
            <a:avLst/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6"/>
          <p:cNvSpPr/>
          <p:nvPr/>
        </p:nvSpPr>
        <p:spPr>
          <a:xfrm>
            <a:off x="3491650" y="1508028"/>
            <a:ext cx="65972" cy="238774"/>
          </a:xfrm>
          <a:prstGeom prst="flowChartMagneticDisk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6"/>
          <p:cNvSpPr/>
          <p:nvPr/>
        </p:nvSpPr>
        <p:spPr>
          <a:xfrm>
            <a:off x="3471345" y="894610"/>
            <a:ext cx="106500" cy="164700"/>
          </a:xfrm>
          <a:prstGeom prst="bevel">
            <a:avLst>
              <a:gd name="adj" fmla="val 125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6"/>
          <p:cNvSpPr/>
          <p:nvPr/>
        </p:nvSpPr>
        <p:spPr>
          <a:xfrm>
            <a:off x="3264481" y="1243945"/>
            <a:ext cx="129600" cy="10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6"/>
          <p:cNvSpPr/>
          <p:nvPr/>
        </p:nvSpPr>
        <p:spPr>
          <a:xfrm>
            <a:off x="4293400" y="1922999"/>
            <a:ext cx="271500" cy="300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46"/>
          <p:cNvSpPr/>
          <p:nvPr/>
        </p:nvSpPr>
        <p:spPr>
          <a:xfrm rot="-2138130">
            <a:off x="4710425" y="963180"/>
            <a:ext cx="61274" cy="663062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6"/>
          <p:cNvSpPr/>
          <p:nvPr/>
        </p:nvSpPr>
        <p:spPr>
          <a:xfrm>
            <a:off x="4604192" y="964163"/>
            <a:ext cx="78600" cy="1011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6"/>
          <p:cNvSpPr/>
          <p:nvPr/>
        </p:nvSpPr>
        <p:spPr>
          <a:xfrm>
            <a:off x="5516454" y="1243945"/>
            <a:ext cx="129600" cy="10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6"/>
          <p:cNvSpPr/>
          <p:nvPr/>
        </p:nvSpPr>
        <p:spPr>
          <a:xfrm rot="5400000">
            <a:off x="4604379" y="1619099"/>
            <a:ext cx="184800" cy="7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 rot="10800000">
            <a:off x="5308293" y="1053518"/>
            <a:ext cx="147300" cy="122700"/>
          </a:xfrm>
          <a:prstGeom prst="round2SameRect">
            <a:avLst>
              <a:gd name="adj1" fmla="val 19102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5349066" y="753525"/>
            <a:ext cx="65700" cy="3000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6"/>
          <p:cNvSpPr/>
          <p:nvPr/>
        </p:nvSpPr>
        <p:spPr>
          <a:xfrm rot="-5400000">
            <a:off x="4758625" y="2012450"/>
            <a:ext cx="159300" cy="86100"/>
          </a:xfrm>
          <a:prstGeom prst="round2SameRect">
            <a:avLst>
              <a:gd name="adj1" fmla="val 19102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 rot="5400000">
            <a:off x="4939587" y="1948827"/>
            <a:ext cx="93900" cy="210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6"/>
          <p:cNvSpPr/>
          <p:nvPr/>
        </p:nvSpPr>
        <p:spPr>
          <a:xfrm>
            <a:off x="3725876" y="1182679"/>
            <a:ext cx="220800" cy="225600"/>
          </a:xfrm>
          <a:prstGeom prst="cube">
            <a:avLst>
              <a:gd name="adj" fmla="val 25000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6"/>
          <p:cNvSpPr/>
          <p:nvPr/>
        </p:nvSpPr>
        <p:spPr>
          <a:xfrm>
            <a:off x="1962981" y="1476095"/>
            <a:ext cx="248100" cy="243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6"/>
          <p:cNvSpPr/>
          <p:nvPr/>
        </p:nvSpPr>
        <p:spPr>
          <a:xfrm>
            <a:off x="1434759" y="1476104"/>
            <a:ext cx="248100" cy="243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6"/>
          <p:cNvSpPr/>
          <p:nvPr/>
        </p:nvSpPr>
        <p:spPr>
          <a:xfrm>
            <a:off x="2285262" y="1202518"/>
            <a:ext cx="248100" cy="243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6"/>
          <p:cNvSpPr/>
          <p:nvPr/>
        </p:nvSpPr>
        <p:spPr>
          <a:xfrm>
            <a:off x="56475" y="1188154"/>
            <a:ext cx="2228700" cy="2874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6"/>
          <p:cNvSpPr/>
          <p:nvPr/>
        </p:nvSpPr>
        <p:spPr>
          <a:xfrm>
            <a:off x="75494" y="1018828"/>
            <a:ext cx="201676" cy="169323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6"/>
          <p:cNvSpPr/>
          <p:nvPr/>
        </p:nvSpPr>
        <p:spPr>
          <a:xfrm>
            <a:off x="230804" y="1490884"/>
            <a:ext cx="60273" cy="169323"/>
          </a:xfrm>
          <a:prstGeom prst="flowChartMagneticDisk">
            <a:avLst/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6"/>
          <p:cNvSpPr/>
          <p:nvPr/>
        </p:nvSpPr>
        <p:spPr>
          <a:xfrm>
            <a:off x="391992" y="1490884"/>
            <a:ext cx="60273" cy="169323"/>
          </a:xfrm>
          <a:prstGeom prst="flowChartMagneticDisk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6"/>
          <p:cNvSpPr/>
          <p:nvPr/>
        </p:nvSpPr>
        <p:spPr>
          <a:xfrm>
            <a:off x="373441" y="1055889"/>
            <a:ext cx="97200" cy="116700"/>
          </a:xfrm>
          <a:prstGeom prst="bevel">
            <a:avLst>
              <a:gd name="adj" fmla="val 125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6"/>
          <p:cNvSpPr/>
          <p:nvPr/>
        </p:nvSpPr>
        <p:spPr>
          <a:xfrm>
            <a:off x="184447" y="1303614"/>
            <a:ext cx="118200" cy="7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6"/>
          <p:cNvSpPr/>
          <p:nvPr/>
        </p:nvSpPr>
        <p:spPr>
          <a:xfrm>
            <a:off x="906530" y="1476098"/>
            <a:ext cx="248100" cy="243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6"/>
          <p:cNvSpPr/>
          <p:nvPr/>
        </p:nvSpPr>
        <p:spPr>
          <a:xfrm>
            <a:off x="1924908" y="1303614"/>
            <a:ext cx="118200" cy="7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6"/>
          <p:cNvSpPr/>
          <p:nvPr/>
        </p:nvSpPr>
        <p:spPr>
          <a:xfrm rot="10800000">
            <a:off x="2019891" y="1177146"/>
            <a:ext cx="134400" cy="87000"/>
          </a:xfrm>
          <a:prstGeom prst="round2SameRect">
            <a:avLst>
              <a:gd name="adj1" fmla="val 19102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6"/>
          <p:cNvSpPr/>
          <p:nvPr/>
        </p:nvSpPr>
        <p:spPr>
          <a:xfrm>
            <a:off x="2056966" y="964401"/>
            <a:ext cx="60300" cy="21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6"/>
          <p:cNvSpPr/>
          <p:nvPr/>
        </p:nvSpPr>
        <p:spPr>
          <a:xfrm>
            <a:off x="605984" y="1260168"/>
            <a:ext cx="201600" cy="159900"/>
          </a:xfrm>
          <a:prstGeom prst="cube">
            <a:avLst>
              <a:gd name="adj" fmla="val 25000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6"/>
          <p:cNvSpPr/>
          <p:nvPr/>
        </p:nvSpPr>
        <p:spPr>
          <a:xfrm rot="10800000">
            <a:off x="1491663" y="1177146"/>
            <a:ext cx="134400" cy="87000"/>
          </a:xfrm>
          <a:prstGeom prst="round2SameRect">
            <a:avLst>
              <a:gd name="adj1" fmla="val 19102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6"/>
          <p:cNvSpPr/>
          <p:nvPr/>
        </p:nvSpPr>
        <p:spPr>
          <a:xfrm>
            <a:off x="1528738" y="964401"/>
            <a:ext cx="60300" cy="21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6"/>
          <p:cNvSpPr/>
          <p:nvPr/>
        </p:nvSpPr>
        <p:spPr>
          <a:xfrm rot="10800000">
            <a:off x="954783" y="1177146"/>
            <a:ext cx="134400" cy="87000"/>
          </a:xfrm>
          <a:prstGeom prst="round2SameRect">
            <a:avLst>
              <a:gd name="adj1" fmla="val 19102"/>
              <a:gd name="adj2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6"/>
          <p:cNvSpPr/>
          <p:nvPr/>
        </p:nvSpPr>
        <p:spPr>
          <a:xfrm>
            <a:off x="991858" y="964401"/>
            <a:ext cx="60300" cy="21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6"/>
          <p:cNvSpPr/>
          <p:nvPr/>
        </p:nvSpPr>
        <p:spPr>
          <a:xfrm>
            <a:off x="7902782" y="2152782"/>
            <a:ext cx="121500" cy="2253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6"/>
          <p:cNvSpPr/>
          <p:nvPr/>
        </p:nvSpPr>
        <p:spPr>
          <a:xfrm>
            <a:off x="8846384" y="1215254"/>
            <a:ext cx="203700" cy="121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6"/>
          <p:cNvSpPr/>
          <p:nvPr/>
        </p:nvSpPr>
        <p:spPr>
          <a:xfrm>
            <a:off x="6770975" y="1213872"/>
            <a:ext cx="2075400" cy="2664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6"/>
          <p:cNvSpPr/>
          <p:nvPr/>
        </p:nvSpPr>
        <p:spPr>
          <a:xfrm>
            <a:off x="7765228" y="1480238"/>
            <a:ext cx="260400" cy="6726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6"/>
          <p:cNvSpPr/>
          <p:nvPr/>
        </p:nvSpPr>
        <p:spPr>
          <a:xfrm>
            <a:off x="6770975" y="1056900"/>
            <a:ext cx="165652" cy="156972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6"/>
          <p:cNvSpPr/>
          <p:nvPr/>
        </p:nvSpPr>
        <p:spPr>
          <a:xfrm rot="5400000">
            <a:off x="7999507" y="1988206"/>
            <a:ext cx="178221" cy="125668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6"/>
          <p:cNvSpPr/>
          <p:nvPr/>
        </p:nvSpPr>
        <p:spPr>
          <a:xfrm>
            <a:off x="6898543" y="1494522"/>
            <a:ext cx="49507" cy="156972"/>
          </a:xfrm>
          <a:prstGeom prst="flowChartMagneticDisk">
            <a:avLst/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6"/>
          <p:cNvSpPr/>
          <p:nvPr/>
        </p:nvSpPr>
        <p:spPr>
          <a:xfrm>
            <a:off x="7030940" y="1494522"/>
            <a:ext cx="49507" cy="156972"/>
          </a:xfrm>
          <a:prstGeom prst="flowChartMagneticDisk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6"/>
          <p:cNvSpPr/>
          <p:nvPr/>
        </p:nvSpPr>
        <p:spPr>
          <a:xfrm>
            <a:off x="7015702" y="1091257"/>
            <a:ext cx="79800" cy="108300"/>
          </a:xfrm>
          <a:prstGeom prst="bevel">
            <a:avLst>
              <a:gd name="adj" fmla="val 125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6"/>
          <p:cNvSpPr/>
          <p:nvPr/>
        </p:nvSpPr>
        <p:spPr>
          <a:xfrm>
            <a:off x="6860466" y="1320913"/>
            <a:ext cx="97200" cy="6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6"/>
          <p:cNvSpPr/>
          <p:nvPr/>
        </p:nvSpPr>
        <p:spPr>
          <a:xfrm rot="-1397968">
            <a:off x="7930468" y="1172865"/>
            <a:ext cx="44749" cy="438169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6"/>
          <p:cNvSpPr/>
          <p:nvPr/>
        </p:nvSpPr>
        <p:spPr>
          <a:xfrm rot="5400000">
            <a:off x="7799538" y="1702183"/>
            <a:ext cx="121500" cy="5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6"/>
          <p:cNvSpPr/>
          <p:nvPr/>
        </p:nvSpPr>
        <p:spPr>
          <a:xfrm>
            <a:off x="7206708" y="1280636"/>
            <a:ext cx="165900" cy="148500"/>
          </a:xfrm>
          <a:prstGeom prst="cube">
            <a:avLst>
              <a:gd name="adj" fmla="val 25000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6"/>
          <p:cNvSpPr/>
          <p:nvPr/>
        </p:nvSpPr>
        <p:spPr>
          <a:xfrm rot="5400000">
            <a:off x="7907750" y="1702183"/>
            <a:ext cx="121500" cy="5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6"/>
          <p:cNvSpPr/>
          <p:nvPr/>
        </p:nvSpPr>
        <p:spPr>
          <a:xfrm>
            <a:off x="7765231" y="2152782"/>
            <a:ext cx="125700" cy="2253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6"/>
          <p:cNvSpPr/>
          <p:nvPr/>
        </p:nvSpPr>
        <p:spPr>
          <a:xfrm rot="-869632">
            <a:off x="7879255" y="1187187"/>
            <a:ext cx="45550" cy="435600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6"/>
          <p:cNvSpPr/>
          <p:nvPr/>
        </p:nvSpPr>
        <p:spPr>
          <a:xfrm>
            <a:off x="8363085" y="1258552"/>
            <a:ext cx="138600" cy="4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6"/>
          <p:cNvSpPr/>
          <p:nvPr/>
        </p:nvSpPr>
        <p:spPr>
          <a:xfrm>
            <a:off x="8363085" y="1369686"/>
            <a:ext cx="138600" cy="4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6"/>
          <p:cNvSpPr/>
          <p:nvPr/>
        </p:nvSpPr>
        <p:spPr>
          <a:xfrm rot="-4545392">
            <a:off x="8089218" y="1039991"/>
            <a:ext cx="40237" cy="484195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6"/>
          <p:cNvSpPr/>
          <p:nvPr/>
        </p:nvSpPr>
        <p:spPr>
          <a:xfrm rot="-5632275">
            <a:off x="8111184" y="963345"/>
            <a:ext cx="39991" cy="494580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6"/>
          <p:cNvSpPr/>
          <p:nvPr/>
        </p:nvSpPr>
        <p:spPr>
          <a:xfrm>
            <a:off x="7865818" y="1136982"/>
            <a:ext cx="59100" cy="663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6"/>
          <p:cNvSpPr/>
          <p:nvPr/>
        </p:nvSpPr>
        <p:spPr>
          <a:xfrm>
            <a:off x="8846403" y="1354904"/>
            <a:ext cx="203700" cy="121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6"/>
          <p:cNvSpPr/>
          <p:nvPr/>
        </p:nvSpPr>
        <p:spPr>
          <a:xfrm>
            <a:off x="2836250" y="2976475"/>
            <a:ext cx="3728400" cy="143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6"/>
          <p:cNvSpPr/>
          <p:nvPr/>
        </p:nvSpPr>
        <p:spPr>
          <a:xfrm>
            <a:off x="6564775" y="3837675"/>
            <a:ext cx="25911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6"/>
          <p:cNvSpPr/>
          <p:nvPr/>
        </p:nvSpPr>
        <p:spPr>
          <a:xfrm>
            <a:off x="0" y="3460875"/>
            <a:ext cx="2836200" cy="949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6"/>
          <p:cNvSpPr/>
          <p:nvPr/>
        </p:nvSpPr>
        <p:spPr>
          <a:xfrm rot="-5400000">
            <a:off x="4924600" y="1611740"/>
            <a:ext cx="65972" cy="238774"/>
          </a:xfrm>
          <a:prstGeom prst="flowChartMagneticDisk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6"/>
          <p:cNvSpPr/>
          <p:nvPr/>
        </p:nvSpPr>
        <p:spPr>
          <a:xfrm>
            <a:off x="4420445" y="1635160"/>
            <a:ext cx="106500" cy="164700"/>
          </a:xfrm>
          <a:prstGeom prst="bevel">
            <a:avLst>
              <a:gd name="adj" fmla="val 125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6"/>
          <p:cNvSpPr txBox="1"/>
          <p:nvPr/>
        </p:nvSpPr>
        <p:spPr>
          <a:xfrm>
            <a:off x="2836250" y="2991075"/>
            <a:ext cx="3728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1</a:t>
            </a:r>
            <a:endParaRPr/>
          </a:p>
        </p:txBody>
      </p:sp>
      <p:sp>
        <p:nvSpPr>
          <p:cNvPr id="575" name="Google Shape;575;p46"/>
          <p:cNvSpPr txBox="1"/>
          <p:nvPr/>
        </p:nvSpPr>
        <p:spPr>
          <a:xfrm>
            <a:off x="0" y="3460875"/>
            <a:ext cx="2836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7</a:t>
            </a:r>
            <a:endParaRPr/>
          </a:p>
        </p:txBody>
      </p:sp>
      <p:sp>
        <p:nvSpPr>
          <p:cNvPr id="576" name="Google Shape;576;p46"/>
          <p:cNvSpPr txBox="1"/>
          <p:nvPr/>
        </p:nvSpPr>
        <p:spPr>
          <a:xfrm>
            <a:off x="6564700" y="3743225"/>
            <a:ext cx="2591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6</a:t>
            </a:r>
            <a:endParaRPr/>
          </a:p>
        </p:txBody>
      </p:sp>
      <p:sp>
        <p:nvSpPr>
          <p:cNvPr id="577" name="Google Shape;577;p46"/>
          <p:cNvSpPr txBox="1"/>
          <p:nvPr/>
        </p:nvSpPr>
        <p:spPr>
          <a:xfrm>
            <a:off x="2849000" y="3375225"/>
            <a:ext cx="3680700" cy="1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PLC controlled 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Two forms of actuation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Both conveyors used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dirty="0"/>
              <a:t>Complex Design </a:t>
            </a:r>
            <a:endParaRPr sz="1000" dirty="0"/>
          </a:p>
        </p:txBody>
      </p:sp>
      <p:sp>
        <p:nvSpPr>
          <p:cNvPr id="578" name="Google Shape;578;p46"/>
          <p:cNvSpPr txBox="1"/>
          <p:nvPr/>
        </p:nvSpPr>
        <p:spPr>
          <a:xfrm>
            <a:off x="6564700" y="3980325"/>
            <a:ext cx="25911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Rotational Actuator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Previous Group’s Design</a:t>
            </a:r>
            <a:endParaRPr sz="1000"/>
          </a:p>
        </p:txBody>
      </p:sp>
      <p:sp>
        <p:nvSpPr>
          <p:cNvPr id="579" name="Google Shape;579;p46"/>
          <p:cNvSpPr txBox="1"/>
          <p:nvPr/>
        </p:nvSpPr>
        <p:spPr>
          <a:xfrm>
            <a:off x="0" y="3736425"/>
            <a:ext cx="28362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Pneumatic Actuation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One Conveyor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Simple Design</a:t>
            </a:r>
            <a:endParaRPr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7"/>
          <p:cNvSpPr/>
          <p:nvPr/>
        </p:nvSpPr>
        <p:spPr>
          <a:xfrm>
            <a:off x="4497600" y="1879275"/>
            <a:ext cx="642600" cy="19125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7"/>
          <p:cNvSpPr/>
          <p:nvPr/>
        </p:nvSpPr>
        <p:spPr>
          <a:xfrm>
            <a:off x="6314988" y="1880875"/>
            <a:ext cx="723900" cy="641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7"/>
          <p:cNvSpPr/>
          <p:nvPr/>
        </p:nvSpPr>
        <p:spPr>
          <a:xfrm>
            <a:off x="4434000" y="3766975"/>
            <a:ext cx="723900" cy="641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7"/>
          <p:cNvSpPr/>
          <p:nvPr/>
        </p:nvSpPr>
        <p:spPr>
          <a:xfrm>
            <a:off x="8055025" y="1088200"/>
            <a:ext cx="723900" cy="824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7"/>
          <p:cNvSpPr txBox="1">
            <a:spLocks noGrp="1"/>
          </p:cNvSpPr>
          <p:nvPr>
            <p:ph type="title"/>
          </p:nvPr>
        </p:nvSpPr>
        <p:spPr>
          <a:xfrm>
            <a:off x="311700" y="1364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 Design</a:t>
            </a:r>
            <a:endParaRPr/>
          </a:p>
        </p:txBody>
      </p:sp>
      <p:sp>
        <p:nvSpPr>
          <p:cNvPr id="589" name="Google Shape;589;p47"/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590" name="Google Shape;590;p47"/>
          <p:cNvSpPr/>
          <p:nvPr/>
        </p:nvSpPr>
        <p:spPr>
          <a:xfrm>
            <a:off x="683100" y="1121800"/>
            <a:ext cx="7371900" cy="7575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7"/>
          <p:cNvSpPr/>
          <p:nvPr/>
        </p:nvSpPr>
        <p:spPr>
          <a:xfrm rot="10800000">
            <a:off x="5246525" y="2176875"/>
            <a:ext cx="548700" cy="226800"/>
          </a:xfrm>
          <a:prstGeom prst="flowChartMagneticDrum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7"/>
          <p:cNvSpPr/>
          <p:nvPr/>
        </p:nvSpPr>
        <p:spPr>
          <a:xfrm>
            <a:off x="683100" y="675425"/>
            <a:ext cx="588400" cy="446375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7"/>
          <p:cNvSpPr/>
          <p:nvPr/>
        </p:nvSpPr>
        <p:spPr>
          <a:xfrm rot="5400000">
            <a:off x="5109988" y="3279236"/>
            <a:ext cx="506800" cy="446375"/>
          </a:xfrm>
          <a:prstGeom prst="flowChartMagneticDrum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7"/>
          <p:cNvSpPr/>
          <p:nvPr/>
        </p:nvSpPr>
        <p:spPr>
          <a:xfrm>
            <a:off x="1136225" y="1919875"/>
            <a:ext cx="175850" cy="446375"/>
          </a:xfrm>
          <a:prstGeom prst="flowChartMagneticDisk">
            <a:avLst/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7"/>
          <p:cNvSpPr/>
          <p:nvPr/>
        </p:nvSpPr>
        <p:spPr>
          <a:xfrm>
            <a:off x="1606500" y="1919875"/>
            <a:ext cx="175850" cy="446375"/>
          </a:xfrm>
          <a:prstGeom prst="flowChartMagneticDisk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7"/>
          <p:cNvSpPr/>
          <p:nvPr/>
        </p:nvSpPr>
        <p:spPr>
          <a:xfrm>
            <a:off x="1552375" y="773125"/>
            <a:ext cx="284100" cy="308100"/>
          </a:xfrm>
          <a:prstGeom prst="bevel">
            <a:avLst>
              <a:gd name="adj" fmla="val 125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7"/>
          <p:cNvSpPr/>
          <p:nvPr/>
        </p:nvSpPr>
        <p:spPr>
          <a:xfrm>
            <a:off x="1000975" y="1426188"/>
            <a:ext cx="3450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7"/>
          <p:cNvSpPr/>
          <p:nvPr/>
        </p:nvSpPr>
        <p:spPr>
          <a:xfrm>
            <a:off x="3702025" y="2620075"/>
            <a:ext cx="778500" cy="641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7"/>
          <p:cNvSpPr/>
          <p:nvPr/>
        </p:nvSpPr>
        <p:spPr>
          <a:xfrm rot="-1612519">
            <a:off x="4862606" y="866191"/>
            <a:ext cx="148656" cy="1309323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7"/>
          <p:cNvSpPr/>
          <p:nvPr/>
        </p:nvSpPr>
        <p:spPr>
          <a:xfrm>
            <a:off x="4572000" y="903150"/>
            <a:ext cx="209700" cy="189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/>
          <p:nvPr/>
        </p:nvSpPr>
        <p:spPr>
          <a:xfrm>
            <a:off x="7003650" y="1426188"/>
            <a:ext cx="3450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7"/>
          <p:cNvSpPr/>
          <p:nvPr/>
        </p:nvSpPr>
        <p:spPr>
          <a:xfrm rot="5400000">
            <a:off x="4646400" y="2099088"/>
            <a:ext cx="3450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7"/>
          <p:cNvSpPr/>
          <p:nvPr/>
        </p:nvSpPr>
        <p:spPr>
          <a:xfrm rot="10800000">
            <a:off x="6449325" y="1070375"/>
            <a:ext cx="392100" cy="229200"/>
          </a:xfrm>
          <a:prstGeom prst="round2SameRect">
            <a:avLst>
              <a:gd name="adj1" fmla="val 19102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7"/>
          <p:cNvSpPr/>
          <p:nvPr/>
        </p:nvSpPr>
        <p:spPr>
          <a:xfrm>
            <a:off x="6557475" y="509375"/>
            <a:ext cx="175800" cy="56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7"/>
          <p:cNvSpPr/>
          <p:nvPr/>
        </p:nvSpPr>
        <p:spPr>
          <a:xfrm rot="-5400000">
            <a:off x="4999775" y="2826025"/>
            <a:ext cx="392100" cy="229200"/>
          </a:xfrm>
          <a:prstGeom prst="round2SameRect">
            <a:avLst>
              <a:gd name="adj1" fmla="val 19102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7"/>
          <p:cNvSpPr/>
          <p:nvPr/>
        </p:nvSpPr>
        <p:spPr>
          <a:xfrm rot="5400000">
            <a:off x="5503025" y="2660125"/>
            <a:ext cx="175800" cy="56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7"/>
          <p:cNvSpPr txBox="1"/>
          <p:nvPr/>
        </p:nvSpPr>
        <p:spPr>
          <a:xfrm>
            <a:off x="1440575" y="2406825"/>
            <a:ext cx="11295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Proximity Sensor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08" name="Google Shape;608;p47"/>
          <p:cNvSpPr txBox="1"/>
          <p:nvPr/>
        </p:nvSpPr>
        <p:spPr>
          <a:xfrm>
            <a:off x="5063025" y="2332525"/>
            <a:ext cx="13863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Proximity Sensor</a:t>
            </a:r>
            <a:endParaRPr sz="1200"/>
          </a:p>
        </p:txBody>
      </p:sp>
      <p:sp>
        <p:nvSpPr>
          <p:cNvPr id="609" name="Google Shape;609;p47"/>
          <p:cNvSpPr/>
          <p:nvPr/>
        </p:nvSpPr>
        <p:spPr>
          <a:xfrm>
            <a:off x="4183375" y="2136225"/>
            <a:ext cx="284100" cy="308100"/>
          </a:xfrm>
          <a:prstGeom prst="bevel">
            <a:avLst>
              <a:gd name="adj" fmla="val 125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7"/>
          <p:cNvSpPr txBox="1"/>
          <p:nvPr/>
        </p:nvSpPr>
        <p:spPr>
          <a:xfrm>
            <a:off x="3630300" y="2695038"/>
            <a:ext cx="941700" cy="1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Small Non-Metal</a:t>
            </a:r>
            <a:endParaRPr sz="1200"/>
          </a:p>
        </p:txBody>
      </p:sp>
      <p:sp>
        <p:nvSpPr>
          <p:cNvPr id="611" name="Google Shape;611;p47"/>
          <p:cNvSpPr txBox="1"/>
          <p:nvPr/>
        </p:nvSpPr>
        <p:spPr>
          <a:xfrm>
            <a:off x="4352825" y="3843375"/>
            <a:ext cx="9699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Large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Non-Metal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12" name="Google Shape;612;p47"/>
          <p:cNvSpPr txBox="1"/>
          <p:nvPr/>
        </p:nvSpPr>
        <p:spPr>
          <a:xfrm>
            <a:off x="6395438" y="1926150"/>
            <a:ext cx="6426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Small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Metal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13" name="Google Shape;613;p47"/>
          <p:cNvSpPr txBox="1"/>
          <p:nvPr/>
        </p:nvSpPr>
        <p:spPr>
          <a:xfrm>
            <a:off x="8136325" y="1190500"/>
            <a:ext cx="6426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Large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Metal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14" name="Google Shape;614;p47"/>
          <p:cNvSpPr txBox="1"/>
          <p:nvPr/>
        </p:nvSpPr>
        <p:spPr>
          <a:xfrm>
            <a:off x="635675" y="2406825"/>
            <a:ext cx="8049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Inductive Sensor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15" name="Google Shape;615;p47"/>
          <p:cNvSpPr txBox="1"/>
          <p:nvPr/>
        </p:nvSpPr>
        <p:spPr>
          <a:xfrm>
            <a:off x="4220675" y="551375"/>
            <a:ext cx="15384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Rotational Arm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16" name="Google Shape;616;p47"/>
          <p:cNvSpPr txBox="1"/>
          <p:nvPr/>
        </p:nvSpPr>
        <p:spPr>
          <a:xfrm>
            <a:off x="5876175" y="2787375"/>
            <a:ext cx="15384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Pneumatic Actuator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17" name="Google Shape;617;p47"/>
          <p:cNvSpPr txBox="1"/>
          <p:nvPr/>
        </p:nvSpPr>
        <p:spPr>
          <a:xfrm>
            <a:off x="5791950" y="247075"/>
            <a:ext cx="16131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Pneumatic Actuator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18" name="Google Shape;618;p47"/>
          <p:cNvSpPr/>
          <p:nvPr/>
        </p:nvSpPr>
        <p:spPr>
          <a:xfrm>
            <a:off x="1440575" y="1247200"/>
            <a:ext cx="548700" cy="506700"/>
          </a:xfrm>
          <a:prstGeom prst="cube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7"/>
          <p:cNvSpPr/>
          <p:nvPr/>
        </p:nvSpPr>
        <p:spPr>
          <a:xfrm>
            <a:off x="2230800" y="1033925"/>
            <a:ext cx="778500" cy="699600"/>
          </a:xfrm>
          <a:prstGeom prst="cube">
            <a:avLst>
              <a:gd name="adj" fmla="val 25000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7"/>
          <p:cNvSpPr/>
          <p:nvPr/>
        </p:nvSpPr>
        <p:spPr>
          <a:xfrm>
            <a:off x="3250821" y="1283425"/>
            <a:ext cx="3921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7"/>
          <p:cNvSpPr/>
          <p:nvPr/>
        </p:nvSpPr>
        <p:spPr>
          <a:xfrm>
            <a:off x="3912900" y="1116025"/>
            <a:ext cx="548700" cy="561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7"/>
          <p:cNvSpPr txBox="1"/>
          <p:nvPr/>
        </p:nvSpPr>
        <p:spPr>
          <a:xfrm>
            <a:off x="1289825" y="509375"/>
            <a:ext cx="8502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Reflector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23" name="Google Shape;623;p47"/>
          <p:cNvSpPr txBox="1"/>
          <p:nvPr/>
        </p:nvSpPr>
        <p:spPr>
          <a:xfrm>
            <a:off x="3450663" y="2081213"/>
            <a:ext cx="8502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Reflector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24" name="Google Shape;624;p47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500" y="603625"/>
            <a:ext cx="4569100" cy="350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8"/>
          <p:cNvSpPr txBox="1">
            <a:spLocks noGrp="1"/>
          </p:cNvSpPr>
          <p:nvPr>
            <p:ph type="title"/>
          </p:nvPr>
        </p:nvSpPr>
        <p:spPr>
          <a:xfrm>
            <a:off x="311700" y="1282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Conceptual Design</a:t>
            </a:r>
            <a:endParaRPr dirty="0"/>
          </a:p>
        </p:txBody>
      </p:sp>
      <p:sp>
        <p:nvSpPr>
          <p:cNvPr id="631" name="Google Shape;631;p48"/>
          <p:cNvSpPr txBox="1">
            <a:spLocks noGrp="1"/>
          </p:cNvSpPr>
          <p:nvPr>
            <p:ph type="body" idx="1"/>
          </p:nvPr>
        </p:nvSpPr>
        <p:spPr>
          <a:xfrm>
            <a:off x="311700" y="798225"/>
            <a:ext cx="3951500" cy="3438658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If (I == nonmetal)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{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// Rotate motor clockwise a certain degree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// Wait for object to get on second belt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// Return motor to resting position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If (P1 == small)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{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	// delay until object is in front of An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	// Activate An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	// Reset An to normal position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	}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}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Else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{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If (P1 == small)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{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	// delay until object is in front of Am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	// Activate Am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	// Reset Am to normal position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/>
              <a:t>	}</a:t>
            </a:r>
            <a:endParaRPr sz="9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}</a:t>
            </a:r>
            <a:endParaRPr sz="900" dirty="0"/>
          </a:p>
        </p:txBody>
      </p:sp>
      <p:sp>
        <p:nvSpPr>
          <p:cNvPr id="633" name="Google Shape;633;p48"/>
          <p:cNvSpPr txBox="1"/>
          <p:nvPr/>
        </p:nvSpPr>
        <p:spPr>
          <a:xfrm>
            <a:off x="4699350" y="2259475"/>
            <a:ext cx="2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634" name="Google Shape;634;p48"/>
          <p:cNvSpPr txBox="1"/>
          <p:nvPr/>
        </p:nvSpPr>
        <p:spPr>
          <a:xfrm>
            <a:off x="5021175" y="2259463"/>
            <a:ext cx="4443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P1</a:t>
            </a:r>
            <a:endParaRPr/>
          </a:p>
        </p:txBody>
      </p:sp>
      <p:sp>
        <p:nvSpPr>
          <p:cNvPr id="635" name="Google Shape;635;p48"/>
          <p:cNvSpPr txBox="1"/>
          <p:nvPr/>
        </p:nvSpPr>
        <p:spPr>
          <a:xfrm>
            <a:off x="6298288" y="798225"/>
            <a:ext cx="8175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</a:t>
            </a:r>
            <a:endParaRPr/>
          </a:p>
        </p:txBody>
      </p:sp>
      <p:sp>
        <p:nvSpPr>
          <p:cNvPr id="636" name="Google Shape;636;p48"/>
          <p:cNvSpPr txBox="1"/>
          <p:nvPr/>
        </p:nvSpPr>
        <p:spPr>
          <a:xfrm>
            <a:off x="7067525" y="1812063"/>
            <a:ext cx="4443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P2</a:t>
            </a:r>
            <a:endParaRPr/>
          </a:p>
        </p:txBody>
      </p:sp>
      <p:sp>
        <p:nvSpPr>
          <p:cNvPr id="637" name="Google Shape;637;p48"/>
          <p:cNvSpPr txBox="1"/>
          <p:nvPr/>
        </p:nvSpPr>
        <p:spPr>
          <a:xfrm>
            <a:off x="7325900" y="2465538"/>
            <a:ext cx="4443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</a:t>
            </a:r>
            <a:endParaRPr/>
          </a:p>
        </p:txBody>
      </p:sp>
      <p:sp>
        <p:nvSpPr>
          <p:cNvPr id="638" name="Google Shape;638;p48"/>
          <p:cNvSpPr txBox="1"/>
          <p:nvPr/>
        </p:nvSpPr>
        <p:spPr>
          <a:xfrm>
            <a:off x="7677875" y="888475"/>
            <a:ext cx="5040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</a:t>
            </a:r>
            <a:endParaRPr/>
          </a:p>
        </p:txBody>
      </p:sp>
      <p:sp>
        <p:nvSpPr>
          <p:cNvPr id="639" name="Google Shape;639;p48"/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 dirty="0"/>
          </a:p>
        </p:txBody>
      </p:sp>
      <p:sp>
        <p:nvSpPr>
          <p:cNvPr id="640" name="Google Shape;640;p48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Fall Semester Tasks</a:t>
            </a:r>
            <a:endParaRPr/>
          </a:p>
        </p:txBody>
      </p:sp>
      <p:sp>
        <p:nvSpPr>
          <p:cNvPr id="646" name="Google Shape;646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Finalize CAD designs for rotational arm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dirty="0"/>
              <a:t>3D print for testing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Select stepper motor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Finalize CAD designs for stepper motor mount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dirty="0"/>
              <a:t>Submit to Machine Shop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First wave of purchases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Start first version of logic code</a:t>
            </a:r>
            <a:endParaRPr dirty="0"/>
          </a:p>
        </p:txBody>
      </p:sp>
      <p:pic>
        <p:nvPicPr>
          <p:cNvPr id="647" name="Google Shape;6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750" y="1152475"/>
            <a:ext cx="3092150" cy="3043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49"/>
          <p:cNvSpPr txBox="1"/>
          <p:nvPr/>
        </p:nvSpPr>
        <p:spPr>
          <a:xfrm>
            <a:off x="8180475" y="4154150"/>
            <a:ext cx="85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39;p48">
            <a:extLst>
              <a:ext uri="{FF2B5EF4-FFF2-40B4-BE49-F238E27FC236}">
                <a16:creationId xmlns:a16="http://schemas.microsoft.com/office/drawing/2014/main" id="{BF51F5A0-904A-4682-9D93-C411120081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Received Purchase Items</a:t>
            </a:r>
            <a:endParaRPr/>
          </a:p>
        </p:txBody>
      </p:sp>
      <p:sp>
        <p:nvSpPr>
          <p:cNvPr id="654" name="Google Shape;654;p50"/>
          <p:cNvSpPr txBox="1">
            <a:spLocks noGrp="1"/>
          </p:cNvSpPr>
          <p:nvPr>
            <p:ph type="body" idx="1"/>
          </p:nvPr>
        </p:nvSpPr>
        <p:spPr>
          <a:xfrm>
            <a:off x="220475" y="1103350"/>
            <a:ext cx="48108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Power Supplies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2 x 120 VAC to 24 VDC Converters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Actuators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NEMA 34 Stepper Motor and Driver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Linear Pneumatic and Solenoid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Fittings for air supply and actuators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Second Wave of Purchases: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Linear Pneumatic and Solenoid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Proximity Sensor</a:t>
            </a:r>
            <a:endParaRPr/>
          </a:p>
        </p:txBody>
      </p:sp>
      <p:sp>
        <p:nvSpPr>
          <p:cNvPr id="655" name="Google Shape;655;p50"/>
          <p:cNvSpPr txBox="1"/>
          <p:nvPr/>
        </p:nvSpPr>
        <p:spPr>
          <a:xfrm>
            <a:off x="8193900" y="4136925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6" name="Google Shape;656;p50"/>
          <p:cNvSpPr txBox="1"/>
          <p:nvPr/>
        </p:nvSpPr>
        <p:spPr>
          <a:xfrm>
            <a:off x="6392525" y="1754275"/>
            <a:ext cx="20280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 of materials here</a:t>
            </a:r>
            <a:endParaRPr/>
          </a:p>
        </p:txBody>
      </p:sp>
      <p:pic>
        <p:nvPicPr>
          <p:cNvPr id="657" name="Google Shape;657;p50"/>
          <p:cNvPicPr preferRelativeResize="0"/>
          <p:nvPr/>
        </p:nvPicPr>
        <p:blipFill rotWithShape="1">
          <a:blip r:embed="rId3">
            <a:alphaModFix/>
          </a:blip>
          <a:srcRect t="17939" b="7091"/>
          <a:stretch/>
        </p:blipFill>
        <p:spPr>
          <a:xfrm>
            <a:off x="5653331" y="914325"/>
            <a:ext cx="3316217" cy="33148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39;p48">
            <a:extLst>
              <a:ext uri="{FF2B5EF4-FFF2-40B4-BE49-F238E27FC236}">
                <a16:creationId xmlns:a16="http://schemas.microsoft.com/office/drawing/2014/main" id="{09FC0FA5-C093-43E4-AB79-146150DBC1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Actuator</a:t>
            </a:r>
            <a:endParaRPr/>
          </a:p>
        </p:txBody>
      </p:sp>
      <p:sp>
        <p:nvSpPr>
          <p:cNvPr id="663" name="Google Shape;663;p51"/>
          <p:cNvSpPr txBox="1">
            <a:spLocks noGrp="1"/>
          </p:cNvSpPr>
          <p:nvPr>
            <p:ph type="body" idx="1"/>
          </p:nvPr>
        </p:nvSpPr>
        <p:spPr>
          <a:xfrm>
            <a:off x="311700" y="103412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Solenoid has a maximum pressure of 113 Psi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Double acting actuator using compressed air to close instead of spring</a:t>
            </a:r>
            <a:endParaRPr/>
          </a:p>
        </p:txBody>
      </p:sp>
      <p:pic>
        <p:nvPicPr>
          <p:cNvPr id="664" name="Google Shape;664;p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88720"/>
            <a:ext cx="3341511" cy="2543093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51"/>
          <p:cNvSpPr txBox="1"/>
          <p:nvPr/>
        </p:nvSpPr>
        <p:spPr>
          <a:xfrm>
            <a:off x="8180475" y="4125775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39;p48">
            <a:extLst>
              <a:ext uri="{FF2B5EF4-FFF2-40B4-BE49-F238E27FC236}">
                <a16:creationId xmlns:a16="http://schemas.microsoft.com/office/drawing/2014/main" id="{C5FE64FA-471C-47D0-A5FF-8F1D18B5F1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Actuator</a:t>
            </a:r>
            <a:endParaRPr/>
          </a:p>
        </p:txBody>
      </p:sp>
      <p:sp>
        <p:nvSpPr>
          <p:cNvPr id="671" name="Google Shape;67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Verified functionality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Has 4 configurations for speed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Attach an adapter that will catch object</a:t>
            </a:r>
            <a:endParaRPr/>
          </a:p>
        </p:txBody>
      </p:sp>
      <p:pic>
        <p:nvPicPr>
          <p:cNvPr id="672" name="Google Shape;6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775" y="2571750"/>
            <a:ext cx="2017976" cy="17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500" y="1152475"/>
            <a:ext cx="2997036" cy="318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52"/>
          <p:cNvSpPr txBox="1"/>
          <p:nvPr/>
        </p:nvSpPr>
        <p:spPr>
          <a:xfrm>
            <a:off x="8126775" y="4174475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639;p48">
            <a:extLst>
              <a:ext uri="{FF2B5EF4-FFF2-40B4-BE49-F238E27FC236}">
                <a16:creationId xmlns:a16="http://schemas.microsoft.com/office/drawing/2014/main" id="{FB1A6700-0699-407E-88D4-9B86A8C4E1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311700" y="4376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 and Adviser</a:t>
            </a: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l="43809" r="4921"/>
          <a:stretch/>
        </p:blipFill>
        <p:spPr>
          <a:xfrm>
            <a:off x="1760500" y="1210613"/>
            <a:ext cx="1905000" cy="25717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812" y="1210625"/>
            <a:ext cx="1905000" cy="25717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p26"/>
          <p:cNvSpPr txBox="1"/>
          <p:nvPr/>
        </p:nvSpPr>
        <p:spPr>
          <a:xfrm>
            <a:off x="1481775" y="3363975"/>
            <a:ext cx="985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1489450" y="3795550"/>
            <a:ext cx="2447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Dylan Sutton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 TCC AMTC Representative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5481800" y="3795550"/>
            <a:ext cx="19050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Dr. Carl Moore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Design Team Adviser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8180475" y="41012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26"/>
          <p:cNvSpPr txBox="1">
            <a:spLocks noGrp="1"/>
          </p:cNvSpPr>
          <p:nvPr>
            <p:ph type="sldNum" idx="12"/>
          </p:nvPr>
        </p:nvSpPr>
        <p:spPr>
          <a:xfrm>
            <a:off x="8481975" y="11820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311700" y="3118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Actuator Mounts</a:t>
            </a:r>
            <a:endParaRPr/>
          </a:p>
        </p:txBody>
      </p:sp>
      <p:pic>
        <p:nvPicPr>
          <p:cNvPr id="680" name="Google Shape;680;p53"/>
          <p:cNvPicPr preferRelativeResize="0"/>
          <p:nvPr/>
        </p:nvPicPr>
        <p:blipFill rotWithShape="1">
          <a:blip r:embed="rId3">
            <a:alphaModFix/>
          </a:blip>
          <a:srcRect l="13405" t="6351" r="11705" b="6044"/>
          <a:stretch/>
        </p:blipFill>
        <p:spPr>
          <a:xfrm>
            <a:off x="447326" y="1177987"/>
            <a:ext cx="1533475" cy="163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3"/>
          <p:cNvPicPr preferRelativeResize="0"/>
          <p:nvPr/>
        </p:nvPicPr>
        <p:blipFill rotWithShape="1">
          <a:blip r:embed="rId4">
            <a:alphaModFix/>
          </a:blip>
          <a:srcRect l="7637" t="6228" r="5767" b="6052"/>
          <a:stretch/>
        </p:blipFill>
        <p:spPr>
          <a:xfrm>
            <a:off x="447325" y="2789562"/>
            <a:ext cx="1533475" cy="15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3"/>
          <p:cNvPicPr preferRelativeResize="0"/>
          <p:nvPr/>
        </p:nvPicPr>
        <p:blipFill rotWithShape="1">
          <a:blip r:embed="rId5">
            <a:alphaModFix/>
          </a:blip>
          <a:srcRect l="15247" r="7858"/>
          <a:stretch/>
        </p:blipFill>
        <p:spPr>
          <a:xfrm>
            <a:off x="3668038" y="2770362"/>
            <a:ext cx="1533475" cy="15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3"/>
          <p:cNvPicPr preferRelativeResize="0"/>
          <p:nvPr/>
        </p:nvPicPr>
        <p:blipFill rotWithShape="1">
          <a:blip r:embed="rId6">
            <a:alphaModFix/>
          </a:blip>
          <a:srcRect l="7864" r="11058"/>
          <a:stretch/>
        </p:blipFill>
        <p:spPr>
          <a:xfrm>
            <a:off x="6888850" y="2820550"/>
            <a:ext cx="1533473" cy="147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8853" y="1237037"/>
            <a:ext cx="1533472" cy="15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3"/>
          <p:cNvPicPr preferRelativeResize="0"/>
          <p:nvPr/>
        </p:nvPicPr>
        <p:blipFill rotWithShape="1">
          <a:blip r:embed="rId8">
            <a:alphaModFix/>
          </a:blip>
          <a:srcRect l="12679"/>
          <a:stretch/>
        </p:blipFill>
        <p:spPr>
          <a:xfrm>
            <a:off x="3668113" y="1222213"/>
            <a:ext cx="1533475" cy="15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3"/>
          <p:cNvSpPr txBox="1"/>
          <p:nvPr/>
        </p:nvSpPr>
        <p:spPr>
          <a:xfrm>
            <a:off x="3330775" y="869713"/>
            <a:ext cx="22080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Reinforced Mount</a:t>
            </a:r>
            <a:endParaRPr sz="1800"/>
          </a:p>
        </p:txBody>
      </p:sp>
      <p:sp>
        <p:nvSpPr>
          <p:cNvPr id="687" name="Google Shape;687;p53"/>
          <p:cNvSpPr txBox="1"/>
          <p:nvPr/>
        </p:nvSpPr>
        <p:spPr>
          <a:xfrm>
            <a:off x="311700" y="850513"/>
            <a:ext cx="153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Test Mount</a:t>
            </a:r>
            <a:endParaRPr sz="1800"/>
          </a:p>
        </p:txBody>
      </p:sp>
      <p:sp>
        <p:nvSpPr>
          <p:cNvPr id="688" name="Google Shape;688;p53"/>
          <p:cNvSpPr txBox="1"/>
          <p:nvPr/>
        </p:nvSpPr>
        <p:spPr>
          <a:xfrm>
            <a:off x="6888775" y="884525"/>
            <a:ext cx="1533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Final Design</a:t>
            </a:r>
            <a:endParaRPr sz="1800"/>
          </a:p>
        </p:txBody>
      </p:sp>
      <p:sp>
        <p:nvSpPr>
          <p:cNvPr id="689" name="Google Shape;689;p53"/>
          <p:cNvSpPr txBox="1"/>
          <p:nvPr/>
        </p:nvSpPr>
        <p:spPr>
          <a:xfrm>
            <a:off x="8293800" y="4163775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639;p48">
            <a:extLst>
              <a:ext uri="{FF2B5EF4-FFF2-40B4-BE49-F238E27FC236}">
                <a16:creationId xmlns:a16="http://schemas.microsoft.com/office/drawing/2014/main" id="{4AA93016-C803-486C-B79F-AB61617D49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311700" y="3118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Stepper Motor Mount</a:t>
            </a:r>
            <a:endParaRPr dirty="0"/>
          </a:p>
        </p:txBody>
      </p:sp>
      <p:sp>
        <p:nvSpPr>
          <p:cNvPr id="689" name="Google Shape;689;p53"/>
          <p:cNvSpPr txBox="1"/>
          <p:nvPr/>
        </p:nvSpPr>
        <p:spPr>
          <a:xfrm>
            <a:off x="8293800" y="4163775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639;p48">
            <a:extLst>
              <a:ext uri="{FF2B5EF4-FFF2-40B4-BE49-F238E27FC236}">
                <a16:creationId xmlns:a16="http://schemas.microsoft.com/office/drawing/2014/main" id="{4AA93016-C803-486C-B79F-AB61617D49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 dirty="0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05D20F4E-665C-4274-AF66-401C184DF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36178" r="65175" b="6106"/>
          <a:stretch/>
        </p:blipFill>
        <p:spPr bwMode="auto">
          <a:xfrm>
            <a:off x="1034118" y="1275645"/>
            <a:ext cx="2249484" cy="258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9CCB2801-DF0E-414A-A01F-32EBEC12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90" y="884525"/>
            <a:ext cx="4396981" cy="310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75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Inductive Sensor Placement</a:t>
            </a:r>
            <a:endParaRPr/>
          </a:p>
        </p:txBody>
      </p:sp>
      <p:sp>
        <p:nvSpPr>
          <p:cNvPr id="695" name="Google Shape;695;p54"/>
          <p:cNvSpPr txBox="1">
            <a:spLocks noGrp="1"/>
          </p:cNvSpPr>
          <p:nvPr>
            <p:ph type="body" idx="1"/>
          </p:nvPr>
        </p:nvSpPr>
        <p:spPr>
          <a:xfrm>
            <a:off x="0" y="1178938"/>
            <a:ext cx="4260300" cy="153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Inductive sensor has a sensing range of 8 mm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Embedded sensor into rotational arm</a:t>
            </a:r>
            <a:endParaRPr/>
          </a:p>
        </p:txBody>
      </p:sp>
      <p:pic>
        <p:nvPicPr>
          <p:cNvPr id="696" name="Google Shape;696;p54"/>
          <p:cNvPicPr preferRelativeResize="0"/>
          <p:nvPr/>
        </p:nvPicPr>
        <p:blipFill rotWithShape="1">
          <a:blip r:embed="rId3">
            <a:alphaModFix/>
          </a:blip>
          <a:srcRect t="-5189" b="35254"/>
          <a:stretch/>
        </p:blipFill>
        <p:spPr>
          <a:xfrm>
            <a:off x="5430200" y="1564038"/>
            <a:ext cx="3402099" cy="201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1" y="2803175"/>
            <a:ext cx="4703831" cy="15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4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639;p48">
            <a:extLst>
              <a:ext uri="{FF2B5EF4-FFF2-40B4-BE49-F238E27FC236}">
                <a16:creationId xmlns:a16="http://schemas.microsoft.com/office/drawing/2014/main" id="{A3C96403-2065-484C-9717-3EF629BEE5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5"/>
          <p:cNvSpPr txBox="1">
            <a:spLocks noGrp="1"/>
          </p:cNvSpPr>
          <p:nvPr>
            <p:ph type="title"/>
          </p:nvPr>
        </p:nvSpPr>
        <p:spPr>
          <a:xfrm>
            <a:off x="311700" y="4584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Proximity Sensor Mount</a:t>
            </a:r>
            <a:endParaRPr/>
          </a:p>
        </p:txBody>
      </p:sp>
      <p:sp>
        <p:nvSpPr>
          <p:cNvPr id="704" name="Google Shape;704;p55"/>
          <p:cNvSpPr txBox="1">
            <a:spLocks noGrp="1"/>
          </p:cNvSpPr>
          <p:nvPr>
            <p:ph type="body" idx="1"/>
          </p:nvPr>
        </p:nvSpPr>
        <p:spPr>
          <a:xfrm>
            <a:off x="94000" y="1178938"/>
            <a:ext cx="4260300" cy="153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Sensor mounts to conveyor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Slides horizontally and vertically and can miss 1” cube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This will be used as a timing and hardware error</a:t>
            </a:r>
            <a:endParaRPr dirty="0"/>
          </a:p>
        </p:txBody>
      </p:sp>
      <p:pic>
        <p:nvPicPr>
          <p:cNvPr id="705" name="Google Shape;705;p5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0855" r="12322"/>
          <a:stretch/>
        </p:blipFill>
        <p:spPr>
          <a:xfrm>
            <a:off x="6231466" y="1031175"/>
            <a:ext cx="1913333" cy="319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400" y="2860313"/>
            <a:ext cx="285750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5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639;p48">
            <a:extLst>
              <a:ext uri="{FF2B5EF4-FFF2-40B4-BE49-F238E27FC236}">
                <a16:creationId xmlns:a16="http://schemas.microsoft.com/office/drawing/2014/main" id="{E78AAAC5-F40B-4919-88E6-210DA9FB87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PLC Implementation</a:t>
            </a:r>
            <a:endParaRPr/>
          </a:p>
        </p:txBody>
      </p:sp>
      <p:sp>
        <p:nvSpPr>
          <p:cNvPr id="713" name="Google Shape;713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Configured communication ports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Verified input and output functionality through simple programs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Started implementing sorting algorithm</a:t>
            </a:r>
            <a:endParaRPr/>
          </a:p>
        </p:txBody>
      </p:sp>
      <p:pic>
        <p:nvPicPr>
          <p:cNvPr id="714" name="Google Shape;71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3806228" cy="285467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6"/>
          <p:cNvSpPr txBox="1"/>
          <p:nvPr/>
        </p:nvSpPr>
        <p:spPr>
          <a:xfrm>
            <a:off x="8167050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39;p48">
            <a:extLst>
              <a:ext uri="{FF2B5EF4-FFF2-40B4-BE49-F238E27FC236}">
                <a16:creationId xmlns:a16="http://schemas.microsoft.com/office/drawing/2014/main" id="{E29CAFDE-3613-4FFA-B30F-D534FE7540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Mounting for PLC and Power Supply</a:t>
            </a:r>
            <a:endParaRPr/>
          </a:p>
        </p:txBody>
      </p:sp>
      <p:sp>
        <p:nvSpPr>
          <p:cNvPr id="721" name="Google Shape;721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DIN Rail for PLC and Power Supply mounting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Placed under conveyor, connected to legs</a:t>
            </a:r>
            <a:endParaRPr/>
          </a:p>
        </p:txBody>
      </p:sp>
      <p:pic>
        <p:nvPicPr>
          <p:cNvPr id="722" name="Google Shape;72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475" y="1017723"/>
            <a:ext cx="2573250" cy="31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57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4" name="Google Shape;72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337" y="2571750"/>
            <a:ext cx="3141023" cy="18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39;p48">
            <a:extLst>
              <a:ext uri="{FF2B5EF4-FFF2-40B4-BE49-F238E27FC236}">
                <a16:creationId xmlns:a16="http://schemas.microsoft.com/office/drawing/2014/main" id="{E31B0E39-6F9E-4CC7-9898-A1279AE923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5075" y="820700"/>
            <a:ext cx="4907226" cy="3175873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Wiring Diagram</a:t>
            </a:r>
            <a:endParaRPr/>
          </a:p>
        </p:txBody>
      </p:sp>
      <p:sp>
        <p:nvSpPr>
          <p:cNvPr id="731" name="Google Shape;731;p58"/>
          <p:cNvSpPr txBox="1">
            <a:spLocks noGrp="1"/>
          </p:cNvSpPr>
          <p:nvPr>
            <p:ph type="body" idx="1"/>
          </p:nvPr>
        </p:nvSpPr>
        <p:spPr>
          <a:xfrm>
            <a:off x="311700" y="114447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Inputs: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2 x Proximity Sensors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1 x Inductive Sensor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Outputs: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2 x Linear Actuators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2 x Stepper Motor</a:t>
            </a:r>
            <a:endParaRPr sz="14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Routing: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Through conduit under conveyor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Power strip cord is only wire outside of conveyor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8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39;p48">
            <a:extLst>
              <a:ext uri="{FF2B5EF4-FFF2-40B4-BE49-F238E27FC236}">
                <a16:creationId xmlns:a16="http://schemas.microsoft.com/office/drawing/2014/main" id="{F09C95FF-1156-4813-9C0E-C834C7C684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Test Cubes</a:t>
            </a:r>
            <a:endParaRPr dirty="0"/>
          </a:p>
        </p:txBody>
      </p:sp>
      <p:sp>
        <p:nvSpPr>
          <p:cNvPr id="732" name="Google Shape;732;p58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39;p48">
            <a:extLst>
              <a:ext uri="{FF2B5EF4-FFF2-40B4-BE49-F238E27FC236}">
                <a16:creationId xmlns:a16="http://schemas.microsoft.com/office/drawing/2014/main" id="{F09C95FF-1156-4813-9C0E-C834C7C684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2140FB-697E-439C-A83A-42823E14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9" y="1078321"/>
            <a:ext cx="2215819" cy="27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95F7F-26AC-4041-9B1C-B5A77AF1067C}"/>
              </a:ext>
            </a:extLst>
          </p:cNvPr>
          <p:cNvSpPr/>
          <p:nvPr/>
        </p:nvSpPr>
        <p:spPr>
          <a:xfrm>
            <a:off x="2686878" y="1330053"/>
            <a:ext cx="4572000" cy="19595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800"/>
              </a:spcBef>
            </a:pPr>
            <a:r>
              <a:rPr lang="en-US" sz="1800" dirty="0">
                <a:latin typeface="Arial" panose="020B0604020202020204" pitchFamily="34" charset="0"/>
              </a:rPr>
              <a:t>Nonmetal cubes</a:t>
            </a:r>
            <a:endParaRPr lang="en-US" dirty="0"/>
          </a:p>
          <a:p>
            <a:pPr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PLA</a:t>
            </a:r>
          </a:p>
          <a:p>
            <a:pPr fontAlgn="base">
              <a:spcBef>
                <a:spcPts val="800"/>
              </a:spcBef>
            </a:pPr>
            <a:endParaRPr lang="en-US" dirty="0">
              <a:latin typeface="Arial" panose="020B0604020202020204" pitchFamily="34" charset="0"/>
            </a:endParaRPr>
          </a:p>
          <a:p>
            <a:pPr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Innovation Hub</a:t>
            </a:r>
          </a:p>
          <a:p>
            <a:pPr fontAlgn="base">
              <a:spcBef>
                <a:spcPts val="800"/>
              </a:spcBef>
            </a:pPr>
            <a:endParaRPr lang="en-US" dirty="0">
              <a:latin typeface="Arial" panose="020B0604020202020204" pitchFamily="34" charset="0"/>
            </a:endParaRPr>
          </a:p>
          <a:p>
            <a:pPr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1’’, 2’’, 3’’, 4’’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9C7A967-8455-427B-9571-9D6B8B0C3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8"/>
          <a:stretch/>
        </p:blipFill>
        <p:spPr bwMode="auto">
          <a:xfrm>
            <a:off x="4472970" y="1078321"/>
            <a:ext cx="2215819" cy="27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8DBE87-A60C-4B42-8413-EF31B61809DB}"/>
              </a:ext>
            </a:extLst>
          </p:cNvPr>
          <p:cNvSpPr/>
          <p:nvPr/>
        </p:nvSpPr>
        <p:spPr>
          <a:xfrm>
            <a:off x="6688789" y="1330053"/>
            <a:ext cx="4572000" cy="19595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800"/>
              </a:spcBef>
            </a:pPr>
            <a:r>
              <a:rPr lang="en-US" sz="1800" dirty="0">
                <a:latin typeface="Arial" panose="020B0604020202020204" pitchFamily="34" charset="0"/>
              </a:rPr>
              <a:t>Metal Cubes</a:t>
            </a:r>
            <a:endParaRPr lang="en-US" dirty="0"/>
          </a:p>
          <a:p>
            <a:pPr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Aluminum</a:t>
            </a:r>
          </a:p>
          <a:p>
            <a:pPr fontAlgn="base">
              <a:spcBef>
                <a:spcPts val="800"/>
              </a:spcBef>
            </a:pPr>
            <a:endParaRPr lang="en-US" dirty="0">
              <a:latin typeface="Arial" panose="020B0604020202020204" pitchFamily="34" charset="0"/>
            </a:endParaRPr>
          </a:p>
          <a:p>
            <a:pPr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McMaster </a:t>
            </a:r>
            <a:r>
              <a:rPr lang="en-US" dirty="0" err="1">
                <a:latin typeface="Arial" panose="020B0604020202020204" pitchFamily="34" charset="0"/>
              </a:rPr>
              <a:t>Carr</a:t>
            </a:r>
            <a:r>
              <a:rPr lang="en-US" dirty="0">
                <a:latin typeface="Arial" panose="020B0604020202020204" pitchFamily="34" charset="0"/>
              </a:rPr>
              <a:t> Sheet metal</a:t>
            </a:r>
          </a:p>
          <a:p>
            <a:pPr fontAlgn="base">
              <a:spcBef>
                <a:spcPts val="800"/>
              </a:spcBef>
            </a:pPr>
            <a:endParaRPr lang="en-US" dirty="0">
              <a:latin typeface="Arial" panose="020B0604020202020204" pitchFamily="34" charset="0"/>
            </a:endParaRPr>
          </a:p>
          <a:p>
            <a:pPr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Welding by machine shop</a:t>
            </a:r>
          </a:p>
        </p:txBody>
      </p:sp>
    </p:spTree>
    <p:extLst>
      <p:ext uri="{BB962C8B-B14F-4D97-AF65-F5344CB8AC3E}">
        <p14:creationId xmlns:p14="http://schemas.microsoft.com/office/powerpoint/2010/main" val="1458318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Failures</a:t>
            </a:r>
            <a:endParaRPr/>
          </a:p>
        </p:txBody>
      </p:sp>
      <p:graphicFrame>
        <p:nvGraphicFramePr>
          <p:cNvPr id="745" name="Google Shape;745;p60"/>
          <p:cNvGraphicFramePr/>
          <p:nvPr/>
        </p:nvGraphicFramePr>
        <p:xfrm>
          <a:off x="311700" y="985775"/>
          <a:ext cx="8214375" cy="3135610"/>
        </p:xfrm>
        <a:graphic>
          <a:graphicData uri="http://schemas.openxmlformats.org/drawingml/2006/table">
            <a:tbl>
              <a:tblPr>
                <a:noFill/>
                <a:tableStyleId>{AD126C69-48CF-4D6F-A2E2-D0D9D0307B47}</a:tableStyleId>
              </a:tblPr>
              <a:tblGrid>
                <a:gridCol w="27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Failure/Error</a:t>
                      </a:r>
                      <a:endParaRPr b="1"/>
                    </a:p>
                  </a:txBody>
                  <a:tcPr marL="91425" marR="91425" marT="91425" marB="91425" anchor="ctr">
                    <a:solidFill>
                      <a:srgbClr val="B7B09C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Consequence of Failure/Error</a:t>
                      </a:r>
                      <a:endParaRPr b="1"/>
                    </a:p>
                  </a:txBody>
                  <a:tcPr marL="91425" marR="91425" marT="91425" marB="91425" anchor="ctr">
                    <a:solidFill>
                      <a:srgbClr val="B7B09C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Solution</a:t>
                      </a:r>
                      <a:endParaRPr b="1"/>
                    </a:p>
                  </a:txBody>
                  <a:tcPr marL="91425" marR="91425" marT="91425" marB="91425" anchor="ctr">
                    <a:solidFill>
                      <a:srgbClr val="B7B09C">
                        <a:alpha val="498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Actuator Placement</a:t>
                      </a:r>
                      <a:endParaRPr sz="12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Won’t push object into box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Adjust actuator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Sensor Placement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Logic errors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Adjust sensors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Stepper Motor Driver Settings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Arm will not rotate enough or too much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Reconfigure driver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Faulty Wiring/Tubing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Sensors/Actuators will not function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Replace wiring/tubing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Blown Fuse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Sensors/Actuators will not function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Replace fuse</a:t>
                      </a:r>
                      <a:endParaRPr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46" name="Google Shape;746;p60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39;p48">
            <a:extLst>
              <a:ext uri="{FF2B5EF4-FFF2-40B4-BE49-F238E27FC236}">
                <a16:creationId xmlns:a16="http://schemas.microsoft.com/office/drawing/2014/main" id="{3687994C-80CA-4DFC-91F0-606DD4DA0F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Failures</a:t>
            </a:r>
            <a:endParaRPr/>
          </a:p>
        </p:txBody>
      </p:sp>
      <p:graphicFrame>
        <p:nvGraphicFramePr>
          <p:cNvPr id="752" name="Google Shape;752;p61"/>
          <p:cNvGraphicFramePr/>
          <p:nvPr>
            <p:extLst>
              <p:ext uri="{D42A27DB-BD31-4B8C-83A1-F6EECF244321}">
                <p14:modId xmlns:p14="http://schemas.microsoft.com/office/powerpoint/2010/main" val="2608553948"/>
              </p:ext>
            </p:extLst>
          </p:nvPr>
        </p:nvGraphicFramePr>
        <p:xfrm>
          <a:off x="415725" y="1144400"/>
          <a:ext cx="8214375" cy="2952730"/>
        </p:xfrm>
        <a:graphic>
          <a:graphicData uri="http://schemas.openxmlformats.org/drawingml/2006/table">
            <a:tbl>
              <a:tblPr>
                <a:noFill/>
                <a:tableStyleId>{AD126C69-48CF-4D6F-A2E2-D0D9D0307B47}</a:tableStyleId>
              </a:tblPr>
              <a:tblGrid>
                <a:gridCol w="27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Failure/Error</a:t>
                      </a:r>
                      <a:endParaRPr b="1"/>
                    </a:p>
                  </a:txBody>
                  <a:tcPr marL="91425" marR="91425" marT="91425" marB="91425" anchor="ctr">
                    <a:solidFill>
                      <a:srgbClr val="B7B09C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Consequence of Failure/Error</a:t>
                      </a:r>
                      <a:endParaRPr b="1"/>
                    </a:p>
                  </a:txBody>
                  <a:tcPr marL="91425" marR="91425" marT="91425" marB="91425" anchor="ctr">
                    <a:solidFill>
                      <a:srgbClr val="B7B09C">
                        <a:alpha val="4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Solution</a:t>
                      </a:r>
                      <a:endParaRPr b="1"/>
                    </a:p>
                  </a:txBody>
                  <a:tcPr marL="91425" marR="91425" marT="91425" marB="91425" anchor="ctr">
                    <a:solidFill>
                      <a:srgbClr val="B7B09C">
                        <a:alpha val="498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Timer/Delays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Size may be wrong, actuators activate wrong time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Reconfigure delay/timers in logic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Sorting Algorithm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Objects sorted into wrong bin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Debug algorithm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Stepper Motor Direction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Arm will not rotate enough or too much, or in wrong direction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Reconfigure driver or output addresses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Incorrect Actuator Assignment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Wrong actuator will be activated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Reconfigure output addresses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All Code in Single Rung</a:t>
                      </a:r>
                      <a:endParaRPr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System will only operate properly once</a:t>
                      </a:r>
                      <a:endParaRPr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Break code up into segments</a:t>
                      </a:r>
                      <a:endParaRPr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53" name="Google Shape;753;p61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39;p48">
            <a:extLst>
              <a:ext uri="{FF2B5EF4-FFF2-40B4-BE49-F238E27FC236}">
                <a16:creationId xmlns:a16="http://schemas.microsoft.com/office/drawing/2014/main" id="{6DBD5AAA-B5C5-4940-BE2F-15EB4D29DA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7"/>
          <p:cNvSpPr txBox="1">
            <a:spLocks noGrp="1"/>
          </p:cNvSpPr>
          <p:nvPr>
            <p:ph type="sldNum" idx="12"/>
          </p:nvPr>
        </p:nvSpPr>
        <p:spPr>
          <a:xfrm>
            <a:off x="8481975" y="11820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213" name="Google Shape;213;p27"/>
          <p:cNvGrpSpPr/>
          <p:nvPr/>
        </p:nvGrpSpPr>
        <p:grpSpPr>
          <a:xfrm rot="-1295445">
            <a:off x="588317" y="2669"/>
            <a:ext cx="4220066" cy="4607998"/>
            <a:chOff x="2256567" y="677103"/>
            <a:chExt cx="4036590" cy="3713071"/>
          </a:xfrm>
        </p:grpSpPr>
        <p:sp>
          <p:nvSpPr>
            <p:cNvPr id="214" name="Google Shape;214;p27"/>
            <p:cNvSpPr/>
            <p:nvPr/>
          </p:nvSpPr>
          <p:spPr>
            <a:xfrm rot="-6596588">
              <a:off x="3726388" y="3510395"/>
              <a:ext cx="771357" cy="7713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27"/>
          <p:cNvGrpSpPr/>
          <p:nvPr/>
        </p:nvGrpSpPr>
        <p:grpSpPr>
          <a:xfrm>
            <a:off x="2396121" y="146384"/>
            <a:ext cx="5635291" cy="4234567"/>
            <a:chOff x="4447191" y="1733735"/>
            <a:chExt cx="2925600" cy="2555100"/>
          </a:xfrm>
        </p:grpSpPr>
        <p:sp>
          <p:nvSpPr>
            <p:cNvPr id="221" name="Google Shape;221;p27"/>
            <p:cNvSpPr/>
            <p:nvPr/>
          </p:nvSpPr>
          <p:spPr>
            <a:xfrm>
              <a:off x="4447191" y="1733735"/>
              <a:ext cx="2925600" cy="255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 txBox="1"/>
            <p:nvPr/>
          </p:nvSpPr>
          <p:spPr>
            <a:xfrm>
              <a:off x="4675442" y="2338361"/>
              <a:ext cx="2446500" cy="1405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457200" algn="ctr" rtl="0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100" b="1" dirty="0">
                  <a:latin typeface="+mn-lt"/>
                  <a:ea typeface="Helvetica Neue"/>
                  <a:cs typeface="Times New Roman" panose="02020603050405020304" pitchFamily="18" charset="0"/>
                  <a:sym typeface="Helvetica Neue"/>
                </a:rPr>
                <a:t>Produce a system that detects material type and size of an object and sort accordingly. The system will operate using a traditional industry recognized automation system.</a:t>
              </a:r>
              <a:endParaRPr sz="1200" b="1" dirty="0"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3" name="Google Shape;223;p27"/>
          <p:cNvGrpSpPr/>
          <p:nvPr/>
        </p:nvGrpSpPr>
        <p:grpSpPr>
          <a:xfrm>
            <a:off x="578476" y="118203"/>
            <a:ext cx="2594516" cy="2286034"/>
            <a:chOff x="2641293" y="521223"/>
            <a:chExt cx="2273100" cy="2276700"/>
          </a:xfrm>
        </p:grpSpPr>
        <p:sp>
          <p:nvSpPr>
            <p:cNvPr id="224" name="Google Shape;224;p27"/>
            <p:cNvSpPr/>
            <p:nvPr/>
          </p:nvSpPr>
          <p:spPr>
            <a:xfrm>
              <a:off x="2641293" y="521223"/>
              <a:ext cx="2273100" cy="227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 txBox="1"/>
            <p:nvPr/>
          </p:nvSpPr>
          <p:spPr>
            <a:xfrm>
              <a:off x="2842295" y="988106"/>
              <a:ext cx="1842000" cy="1316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3300" b="1" dirty="0">
                  <a:latin typeface="Helvetica Neue"/>
                  <a:ea typeface="Helvetica Neue"/>
                  <a:cs typeface="Helvetica Neue"/>
                  <a:sym typeface="Helvetica Neue"/>
                </a:rPr>
                <a:t>Project Scope</a:t>
              </a:r>
              <a:endParaRPr sz="3300" b="1" dirty="0"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759" name="Google Shape;759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Receive second wave of materials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Calibrate timers/delays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Start designing lesson plans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Create manuals for various lessons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Finish creating/assembling mounts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Finish implementing working assembly line</a:t>
            </a:r>
            <a:endParaRPr/>
          </a:p>
        </p:txBody>
      </p:sp>
      <p:pic>
        <p:nvPicPr>
          <p:cNvPr id="760" name="Google Shape;76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170125"/>
            <a:ext cx="3806228" cy="2854671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62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639;p48">
            <a:extLst>
              <a:ext uri="{FF2B5EF4-FFF2-40B4-BE49-F238E27FC236}">
                <a16:creationId xmlns:a16="http://schemas.microsoft.com/office/drawing/2014/main" id="{8F37A4B6-E75A-41EE-820D-7E61D97F99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3"/>
          <p:cNvSpPr/>
          <p:nvPr/>
        </p:nvSpPr>
        <p:spPr>
          <a:xfrm>
            <a:off x="6353575" y="1030625"/>
            <a:ext cx="2370600" cy="3265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63"/>
          <p:cNvSpPr/>
          <p:nvPr/>
        </p:nvSpPr>
        <p:spPr>
          <a:xfrm>
            <a:off x="3332625" y="1030625"/>
            <a:ext cx="2370600" cy="32658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63"/>
          <p:cNvSpPr/>
          <p:nvPr/>
        </p:nvSpPr>
        <p:spPr>
          <a:xfrm>
            <a:off x="311700" y="1044700"/>
            <a:ext cx="2370600" cy="32658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 for Spring Semester</a:t>
            </a:r>
            <a:endParaRPr/>
          </a:p>
        </p:txBody>
      </p:sp>
      <p:sp>
        <p:nvSpPr>
          <p:cNvPr id="770" name="Google Shape;770;p63"/>
          <p:cNvSpPr txBox="1"/>
          <p:nvPr/>
        </p:nvSpPr>
        <p:spPr>
          <a:xfrm>
            <a:off x="385875" y="1185875"/>
            <a:ext cx="2409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Have remaining materials delivered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 and machine remaining mounts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Finish assembling conveyor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Have correct sorting algorithm completed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Start implementing failures/errors</a:t>
            </a:r>
            <a:endParaRPr/>
          </a:p>
        </p:txBody>
      </p:sp>
      <p:sp>
        <p:nvSpPr>
          <p:cNvPr id="771" name="Google Shape;771;p63"/>
          <p:cNvSpPr txBox="1"/>
          <p:nvPr/>
        </p:nvSpPr>
        <p:spPr>
          <a:xfrm>
            <a:off x="3347988" y="1185875"/>
            <a:ext cx="2409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Start/continue implementing errors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Start creating curriculum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Finish implementing failures/errors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Create User Manual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Finish creating curriculum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2" name="Google Shape;772;p63"/>
          <p:cNvSpPr txBox="1"/>
          <p:nvPr/>
        </p:nvSpPr>
        <p:spPr>
          <a:xfrm>
            <a:off x="6353550" y="1199950"/>
            <a:ext cx="2409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Update website with finished user manual, curriculum, and evidence book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Prepare for Engineering Design Day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Deliver final product and documentation to Sponsor</a:t>
            </a:r>
            <a:endParaRPr/>
          </a:p>
        </p:txBody>
      </p:sp>
      <p:sp>
        <p:nvSpPr>
          <p:cNvPr id="773" name="Google Shape;773;p63"/>
          <p:cNvSpPr/>
          <p:nvPr/>
        </p:nvSpPr>
        <p:spPr>
          <a:xfrm>
            <a:off x="2729400" y="2136450"/>
            <a:ext cx="548700" cy="66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63"/>
          <p:cNvSpPr/>
          <p:nvPr/>
        </p:nvSpPr>
        <p:spPr>
          <a:xfrm>
            <a:off x="5781075" y="2136450"/>
            <a:ext cx="548700" cy="66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63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639;p48">
            <a:extLst>
              <a:ext uri="{FF2B5EF4-FFF2-40B4-BE49-F238E27FC236}">
                <a16:creationId xmlns:a16="http://schemas.microsoft.com/office/drawing/2014/main" id="{7F35761D-1F6F-472C-8358-C86CE6FFF9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10550" y="1157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4"/>
          <p:cNvSpPr txBox="1">
            <a:spLocks noGrp="1"/>
          </p:cNvSpPr>
          <p:nvPr>
            <p:ph type="sldNum" idx="12"/>
          </p:nvPr>
        </p:nvSpPr>
        <p:spPr>
          <a:xfrm>
            <a:off x="8481075" y="1273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781" name="Google Shape;781;p64"/>
          <p:cNvSpPr txBox="1"/>
          <p:nvPr/>
        </p:nvSpPr>
        <p:spPr>
          <a:xfrm>
            <a:off x="468200" y="211150"/>
            <a:ext cx="71421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"/>
                <a:ea typeface="Helvetica Neue"/>
                <a:cs typeface="Helvetica Neue"/>
                <a:sym typeface="Helvetica Neue"/>
              </a:rPr>
              <a:t>Questions? Contact us!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2" name="Google Shape;782;p64"/>
          <p:cNvSpPr/>
          <p:nvPr/>
        </p:nvSpPr>
        <p:spPr>
          <a:xfrm>
            <a:off x="6844125" y="1580475"/>
            <a:ext cx="1836600" cy="185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+mn-lt"/>
                <a:ea typeface="Roboto"/>
                <a:cs typeface="Times New Roman" panose="02020603050405020304" pitchFamily="18" charset="0"/>
                <a:sym typeface="Roboto"/>
              </a:rPr>
              <a:t>Ryan Dodson:</a:t>
            </a:r>
            <a:endParaRPr sz="1200" b="1" dirty="0">
              <a:latin typeface="+mn-lt"/>
              <a:ea typeface="Roboto"/>
              <a:cs typeface="Times New Roman" panose="02020603050405020304" pitchFamily="18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+mn-lt"/>
                <a:ea typeface="Roboto"/>
                <a:cs typeface="Times New Roman" panose="02020603050405020304" pitchFamily="18" charset="0"/>
                <a:sym typeface="Roboto"/>
              </a:rPr>
              <a:t>ryan1.dodson</a:t>
            </a:r>
            <a:endParaRPr sz="1200" b="1" dirty="0">
              <a:latin typeface="+mn-lt"/>
              <a:ea typeface="Roboto"/>
              <a:cs typeface="Times New Roman" panose="02020603050405020304" pitchFamily="18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+mn-lt"/>
                <a:ea typeface="Roboto"/>
                <a:cs typeface="Times New Roman" panose="02020603050405020304" pitchFamily="18" charset="0"/>
                <a:sym typeface="Roboto"/>
              </a:rPr>
              <a:t>@famu.edu</a:t>
            </a:r>
            <a:endParaRPr sz="1200" b="1" dirty="0">
              <a:latin typeface="+mn-lt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grpSp>
        <p:nvGrpSpPr>
          <p:cNvPr id="783" name="Google Shape;783;p64"/>
          <p:cNvGrpSpPr/>
          <p:nvPr/>
        </p:nvGrpSpPr>
        <p:grpSpPr>
          <a:xfrm>
            <a:off x="350272" y="1580476"/>
            <a:ext cx="6800310" cy="1854011"/>
            <a:chOff x="1212300" y="1644751"/>
            <a:chExt cx="6800310" cy="1854011"/>
          </a:xfrm>
        </p:grpSpPr>
        <p:grpSp>
          <p:nvGrpSpPr>
            <p:cNvPr id="784" name="Google Shape;784;p64"/>
            <p:cNvGrpSpPr/>
            <p:nvPr/>
          </p:nvGrpSpPr>
          <p:grpSpPr>
            <a:xfrm>
              <a:off x="6077707" y="1644751"/>
              <a:ext cx="1854000" cy="1854000"/>
              <a:chOff x="6077707" y="1644751"/>
              <a:chExt cx="1854000" cy="1854000"/>
            </a:xfrm>
          </p:grpSpPr>
          <p:sp>
            <p:nvSpPr>
              <p:cNvPr id="785" name="Google Shape;785;p64"/>
              <p:cNvSpPr/>
              <p:nvPr/>
            </p:nvSpPr>
            <p:spPr>
              <a:xfrm>
                <a:off x="6077707" y="1644751"/>
                <a:ext cx="1854000" cy="1854000"/>
              </a:xfrm>
              <a:prstGeom prst="ellipse">
                <a:avLst/>
              </a:prstGeom>
              <a:solidFill>
                <a:srgbClr val="085631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86" name="Google Shape;786;p64"/>
              <p:cNvSpPr txBox="1"/>
              <p:nvPr/>
            </p:nvSpPr>
            <p:spPr>
              <a:xfrm>
                <a:off x="6386100" y="231104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787" name="Google Shape;787;p64"/>
            <p:cNvGrpSpPr/>
            <p:nvPr/>
          </p:nvGrpSpPr>
          <p:grpSpPr>
            <a:xfrm>
              <a:off x="4455905" y="1644751"/>
              <a:ext cx="1854000" cy="1854000"/>
              <a:chOff x="4455905" y="1644751"/>
              <a:chExt cx="1854000" cy="1854000"/>
            </a:xfrm>
          </p:grpSpPr>
          <p:sp>
            <p:nvSpPr>
              <p:cNvPr id="788" name="Google Shape;788;p64"/>
              <p:cNvSpPr/>
              <p:nvPr/>
            </p:nvSpPr>
            <p:spPr>
              <a:xfrm>
                <a:off x="4455905" y="1644751"/>
                <a:ext cx="1854000" cy="1854000"/>
              </a:xfrm>
              <a:prstGeom prst="ellipse">
                <a:avLst/>
              </a:prstGeom>
              <a:solidFill>
                <a:srgbClr val="0B7140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89" name="Google Shape;789;p64"/>
              <p:cNvSpPr txBox="1"/>
              <p:nvPr/>
            </p:nvSpPr>
            <p:spPr>
              <a:xfrm>
                <a:off x="4764300" y="231104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790" name="Google Shape;790;p64"/>
            <p:cNvGrpSpPr/>
            <p:nvPr/>
          </p:nvGrpSpPr>
          <p:grpSpPr>
            <a:xfrm>
              <a:off x="2834102" y="1644762"/>
              <a:ext cx="1854000" cy="1854000"/>
              <a:chOff x="2834102" y="1644762"/>
              <a:chExt cx="1854000" cy="1854000"/>
            </a:xfrm>
          </p:grpSpPr>
          <p:sp>
            <p:nvSpPr>
              <p:cNvPr id="791" name="Google Shape;791;p64"/>
              <p:cNvSpPr/>
              <p:nvPr/>
            </p:nvSpPr>
            <p:spPr>
              <a:xfrm>
                <a:off x="2834102" y="1644762"/>
                <a:ext cx="1854000" cy="1854000"/>
              </a:xfrm>
              <a:prstGeom prst="ellipse">
                <a:avLst/>
              </a:prstGeom>
              <a:solidFill>
                <a:srgbClr val="0B7743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92" name="Google Shape;792;p64"/>
              <p:cNvSpPr txBox="1"/>
              <p:nvPr/>
            </p:nvSpPr>
            <p:spPr>
              <a:xfrm>
                <a:off x="3142502" y="231105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793" name="Google Shape;793;p64"/>
            <p:cNvGrpSpPr/>
            <p:nvPr/>
          </p:nvGrpSpPr>
          <p:grpSpPr>
            <a:xfrm>
              <a:off x="1212300" y="1644762"/>
              <a:ext cx="1854000" cy="1854000"/>
              <a:chOff x="1212300" y="1644762"/>
              <a:chExt cx="1854000" cy="1854000"/>
            </a:xfrm>
          </p:grpSpPr>
          <p:sp>
            <p:nvSpPr>
              <p:cNvPr id="794" name="Google Shape;794;p64"/>
              <p:cNvSpPr/>
              <p:nvPr/>
            </p:nvSpPr>
            <p:spPr>
              <a:xfrm>
                <a:off x="1212300" y="1644762"/>
                <a:ext cx="1854000" cy="1854000"/>
              </a:xfrm>
              <a:prstGeom prst="ellipse">
                <a:avLst/>
              </a:prstGeom>
              <a:solidFill>
                <a:srgbClr val="0C8148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95" name="Google Shape;795;p64"/>
              <p:cNvSpPr txBox="1"/>
              <p:nvPr/>
            </p:nvSpPr>
            <p:spPr>
              <a:xfrm>
                <a:off x="1275350" y="231105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796" name="Google Shape;796;p64"/>
            <p:cNvGrpSpPr/>
            <p:nvPr/>
          </p:nvGrpSpPr>
          <p:grpSpPr>
            <a:xfrm>
              <a:off x="6077707" y="1644751"/>
              <a:ext cx="1854000" cy="1854000"/>
              <a:chOff x="6077707" y="1644751"/>
              <a:chExt cx="1854000" cy="1854000"/>
            </a:xfrm>
          </p:grpSpPr>
          <p:sp>
            <p:nvSpPr>
              <p:cNvPr id="797" name="Google Shape;797;p64"/>
              <p:cNvSpPr/>
              <p:nvPr/>
            </p:nvSpPr>
            <p:spPr>
              <a:xfrm>
                <a:off x="6077707" y="1644751"/>
                <a:ext cx="1854000" cy="1854000"/>
              </a:xfrm>
              <a:prstGeom prst="ellipse">
                <a:avLst/>
              </a:prstGeom>
              <a:solidFill>
                <a:srgbClr val="085631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98" name="Google Shape;798;p64"/>
              <p:cNvSpPr txBox="1"/>
              <p:nvPr/>
            </p:nvSpPr>
            <p:spPr>
              <a:xfrm>
                <a:off x="6386100" y="231104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799" name="Google Shape;799;p64"/>
            <p:cNvGrpSpPr/>
            <p:nvPr/>
          </p:nvGrpSpPr>
          <p:grpSpPr>
            <a:xfrm>
              <a:off x="4455905" y="1644751"/>
              <a:ext cx="1854000" cy="1854000"/>
              <a:chOff x="4455905" y="1644751"/>
              <a:chExt cx="1854000" cy="1854000"/>
            </a:xfrm>
          </p:grpSpPr>
          <p:sp>
            <p:nvSpPr>
              <p:cNvPr id="800" name="Google Shape;800;p64"/>
              <p:cNvSpPr/>
              <p:nvPr/>
            </p:nvSpPr>
            <p:spPr>
              <a:xfrm>
                <a:off x="4455905" y="1644751"/>
                <a:ext cx="1854000" cy="1854000"/>
              </a:xfrm>
              <a:prstGeom prst="ellipse">
                <a:avLst/>
              </a:prstGeom>
              <a:solidFill>
                <a:srgbClr val="0B7140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01" name="Google Shape;801;p64"/>
              <p:cNvSpPr txBox="1"/>
              <p:nvPr/>
            </p:nvSpPr>
            <p:spPr>
              <a:xfrm>
                <a:off x="4764300" y="231104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02" name="Google Shape;802;p64"/>
            <p:cNvGrpSpPr/>
            <p:nvPr/>
          </p:nvGrpSpPr>
          <p:grpSpPr>
            <a:xfrm>
              <a:off x="2834102" y="1644762"/>
              <a:ext cx="1854000" cy="1854000"/>
              <a:chOff x="2834102" y="1644762"/>
              <a:chExt cx="1854000" cy="1854000"/>
            </a:xfrm>
          </p:grpSpPr>
          <p:sp>
            <p:nvSpPr>
              <p:cNvPr id="803" name="Google Shape;803;p64"/>
              <p:cNvSpPr/>
              <p:nvPr/>
            </p:nvSpPr>
            <p:spPr>
              <a:xfrm>
                <a:off x="2834102" y="1644762"/>
                <a:ext cx="1854000" cy="1854000"/>
              </a:xfrm>
              <a:prstGeom prst="ellipse">
                <a:avLst/>
              </a:prstGeom>
              <a:solidFill>
                <a:srgbClr val="0B7743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04" name="Google Shape;804;p64"/>
              <p:cNvSpPr txBox="1"/>
              <p:nvPr/>
            </p:nvSpPr>
            <p:spPr>
              <a:xfrm>
                <a:off x="3142502" y="231105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05" name="Google Shape;805;p64"/>
            <p:cNvGrpSpPr/>
            <p:nvPr/>
          </p:nvGrpSpPr>
          <p:grpSpPr>
            <a:xfrm>
              <a:off x="1212300" y="1644762"/>
              <a:ext cx="1854000" cy="1854000"/>
              <a:chOff x="1212300" y="1644762"/>
              <a:chExt cx="1854000" cy="1854000"/>
            </a:xfrm>
          </p:grpSpPr>
          <p:sp>
            <p:nvSpPr>
              <p:cNvPr id="806" name="Google Shape;806;p64"/>
              <p:cNvSpPr/>
              <p:nvPr/>
            </p:nvSpPr>
            <p:spPr>
              <a:xfrm>
                <a:off x="1212300" y="1644762"/>
                <a:ext cx="1854000" cy="1854000"/>
              </a:xfrm>
              <a:prstGeom prst="ellipse">
                <a:avLst/>
              </a:prstGeom>
              <a:solidFill>
                <a:srgbClr val="0C8148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07" name="Google Shape;807;p64"/>
              <p:cNvSpPr txBox="1"/>
              <p:nvPr/>
            </p:nvSpPr>
            <p:spPr>
              <a:xfrm>
                <a:off x="1275350" y="231105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08" name="Google Shape;808;p64"/>
            <p:cNvGrpSpPr/>
            <p:nvPr/>
          </p:nvGrpSpPr>
          <p:grpSpPr>
            <a:xfrm>
              <a:off x="6077707" y="1644751"/>
              <a:ext cx="1854000" cy="1854000"/>
              <a:chOff x="6077707" y="1644751"/>
              <a:chExt cx="1854000" cy="1854000"/>
            </a:xfrm>
          </p:grpSpPr>
          <p:sp>
            <p:nvSpPr>
              <p:cNvPr id="809" name="Google Shape;809;p64"/>
              <p:cNvSpPr/>
              <p:nvPr/>
            </p:nvSpPr>
            <p:spPr>
              <a:xfrm>
                <a:off x="6077707" y="1644751"/>
                <a:ext cx="1854000" cy="1854000"/>
              </a:xfrm>
              <a:prstGeom prst="ellipse">
                <a:avLst/>
              </a:prstGeom>
              <a:solidFill>
                <a:srgbClr val="085631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10" name="Google Shape;810;p64"/>
              <p:cNvSpPr txBox="1"/>
              <p:nvPr/>
            </p:nvSpPr>
            <p:spPr>
              <a:xfrm>
                <a:off x="6386100" y="231104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11" name="Google Shape;811;p64"/>
            <p:cNvGrpSpPr/>
            <p:nvPr/>
          </p:nvGrpSpPr>
          <p:grpSpPr>
            <a:xfrm>
              <a:off x="4455905" y="1644751"/>
              <a:ext cx="1854000" cy="1854000"/>
              <a:chOff x="4455905" y="1644751"/>
              <a:chExt cx="1854000" cy="1854000"/>
            </a:xfrm>
          </p:grpSpPr>
          <p:sp>
            <p:nvSpPr>
              <p:cNvPr id="812" name="Google Shape;812;p64"/>
              <p:cNvSpPr/>
              <p:nvPr/>
            </p:nvSpPr>
            <p:spPr>
              <a:xfrm>
                <a:off x="4455905" y="1644751"/>
                <a:ext cx="1854000" cy="1854000"/>
              </a:xfrm>
              <a:prstGeom prst="ellipse">
                <a:avLst/>
              </a:prstGeom>
              <a:solidFill>
                <a:srgbClr val="0B7140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13" name="Google Shape;813;p64"/>
              <p:cNvSpPr txBox="1"/>
              <p:nvPr/>
            </p:nvSpPr>
            <p:spPr>
              <a:xfrm>
                <a:off x="4764300" y="231104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14" name="Google Shape;814;p64"/>
            <p:cNvGrpSpPr/>
            <p:nvPr/>
          </p:nvGrpSpPr>
          <p:grpSpPr>
            <a:xfrm>
              <a:off x="2834102" y="1644762"/>
              <a:ext cx="1854000" cy="1854000"/>
              <a:chOff x="2834102" y="1644762"/>
              <a:chExt cx="1854000" cy="1854000"/>
            </a:xfrm>
          </p:grpSpPr>
          <p:sp>
            <p:nvSpPr>
              <p:cNvPr id="815" name="Google Shape;815;p64"/>
              <p:cNvSpPr/>
              <p:nvPr/>
            </p:nvSpPr>
            <p:spPr>
              <a:xfrm>
                <a:off x="2834102" y="1644762"/>
                <a:ext cx="1854000" cy="1854000"/>
              </a:xfrm>
              <a:prstGeom prst="ellipse">
                <a:avLst/>
              </a:prstGeom>
              <a:solidFill>
                <a:srgbClr val="0B7743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16" name="Google Shape;816;p64"/>
              <p:cNvSpPr txBox="1"/>
              <p:nvPr/>
            </p:nvSpPr>
            <p:spPr>
              <a:xfrm>
                <a:off x="3142502" y="231105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17" name="Google Shape;817;p64"/>
            <p:cNvGrpSpPr/>
            <p:nvPr/>
          </p:nvGrpSpPr>
          <p:grpSpPr>
            <a:xfrm>
              <a:off x="1212300" y="1644762"/>
              <a:ext cx="1854000" cy="1854000"/>
              <a:chOff x="1212300" y="1644762"/>
              <a:chExt cx="1854000" cy="1854000"/>
            </a:xfrm>
          </p:grpSpPr>
          <p:sp>
            <p:nvSpPr>
              <p:cNvPr id="818" name="Google Shape;818;p64"/>
              <p:cNvSpPr/>
              <p:nvPr/>
            </p:nvSpPr>
            <p:spPr>
              <a:xfrm>
                <a:off x="1212300" y="1644762"/>
                <a:ext cx="1854000" cy="1854000"/>
              </a:xfrm>
              <a:prstGeom prst="ellipse">
                <a:avLst/>
              </a:prstGeom>
              <a:solidFill>
                <a:srgbClr val="0C8148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19" name="Google Shape;819;p64"/>
              <p:cNvSpPr txBox="1"/>
              <p:nvPr/>
            </p:nvSpPr>
            <p:spPr>
              <a:xfrm>
                <a:off x="1275350" y="2311050"/>
                <a:ext cx="1290600" cy="5214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Vestibulum congue </a:t>
                </a:r>
                <a:endParaRPr sz="1200">
                  <a:solidFill>
                    <a:srgbClr val="FFFF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20" name="Google Shape;820;p64"/>
            <p:cNvGrpSpPr/>
            <p:nvPr/>
          </p:nvGrpSpPr>
          <p:grpSpPr>
            <a:xfrm>
              <a:off x="6077707" y="1644751"/>
              <a:ext cx="1934903" cy="1854000"/>
              <a:chOff x="6077707" y="1644751"/>
              <a:chExt cx="1934903" cy="1854000"/>
            </a:xfrm>
          </p:grpSpPr>
          <p:sp>
            <p:nvSpPr>
              <p:cNvPr id="821" name="Google Shape;821;p64"/>
              <p:cNvSpPr/>
              <p:nvPr/>
            </p:nvSpPr>
            <p:spPr>
              <a:xfrm>
                <a:off x="6077707" y="1644751"/>
                <a:ext cx="1854000" cy="1854000"/>
              </a:xfrm>
              <a:prstGeom prst="ellipse">
                <a:avLst/>
              </a:prstGeom>
              <a:solidFill>
                <a:schemeClr val="accent4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22" name="Google Shape;822;p64"/>
              <p:cNvSpPr txBox="1"/>
              <p:nvPr/>
            </p:nvSpPr>
            <p:spPr>
              <a:xfrm>
                <a:off x="6309879" y="2311040"/>
                <a:ext cx="1702731" cy="5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Robert Smith: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rds16e@my.fsu.edu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23" name="Google Shape;823;p64"/>
            <p:cNvGrpSpPr/>
            <p:nvPr/>
          </p:nvGrpSpPr>
          <p:grpSpPr>
            <a:xfrm>
              <a:off x="4455905" y="1644751"/>
              <a:ext cx="1938143" cy="1854000"/>
              <a:chOff x="4455905" y="1644751"/>
              <a:chExt cx="1938143" cy="1854000"/>
            </a:xfrm>
          </p:grpSpPr>
          <p:sp>
            <p:nvSpPr>
              <p:cNvPr id="824" name="Google Shape;824;p64"/>
              <p:cNvSpPr/>
              <p:nvPr/>
            </p:nvSpPr>
            <p:spPr>
              <a:xfrm>
                <a:off x="4455905" y="1644751"/>
                <a:ext cx="1854000" cy="18540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25" name="Google Shape;825;p64"/>
              <p:cNvSpPr txBox="1"/>
              <p:nvPr/>
            </p:nvSpPr>
            <p:spPr>
              <a:xfrm>
                <a:off x="4666348" y="2311040"/>
                <a:ext cx="1727700" cy="5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Nick Salerno: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nms15f@my.fsu.edu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26" name="Google Shape;826;p64"/>
            <p:cNvGrpSpPr/>
            <p:nvPr/>
          </p:nvGrpSpPr>
          <p:grpSpPr>
            <a:xfrm>
              <a:off x="2834102" y="1644762"/>
              <a:ext cx="1854000" cy="1854000"/>
              <a:chOff x="2834102" y="1644762"/>
              <a:chExt cx="1854000" cy="1854000"/>
            </a:xfrm>
          </p:grpSpPr>
          <p:sp>
            <p:nvSpPr>
              <p:cNvPr id="827" name="Google Shape;827;p64"/>
              <p:cNvSpPr/>
              <p:nvPr/>
            </p:nvSpPr>
            <p:spPr>
              <a:xfrm>
                <a:off x="2834102" y="1644762"/>
                <a:ext cx="1854000" cy="1854000"/>
              </a:xfrm>
              <a:prstGeom prst="ellipse">
                <a:avLst/>
              </a:prstGeom>
              <a:solidFill>
                <a:schemeClr val="accent4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28" name="Google Shape;828;p64"/>
              <p:cNvSpPr txBox="1"/>
              <p:nvPr/>
            </p:nvSpPr>
            <p:spPr>
              <a:xfrm>
                <a:off x="3066281" y="2311040"/>
                <a:ext cx="1621796" cy="5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Justin Law: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jml17d@my.fsu.edu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829" name="Google Shape;829;p64"/>
            <p:cNvGrpSpPr/>
            <p:nvPr/>
          </p:nvGrpSpPr>
          <p:grpSpPr>
            <a:xfrm>
              <a:off x="1212300" y="1644762"/>
              <a:ext cx="1854000" cy="1854000"/>
              <a:chOff x="1212300" y="1644762"/>
              <a:chExt cx="1854000" cy="1854000"/>
            </a:xfrm>
          </p:grpSpPr>
          <p:sp>
            <p:nvSpPr>
              <p:cNvPr id="830" name="Google Shape;830;p64"/>
              <p:cNvSpPr/>
              <p:nvPr/>
            </p:nvSpPr>
            <p:spPr>
              <a:xfrm>
                <a:off x="1212300" y="1644762"/>
                <a:ext cx="1854000" cy="18540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831" name="Google Shape;831;p64"/>
              <p:cNvSpPr txBox="1"/>
              <p:nvPr/>
            </p:nvSpPr>
            <p:spPr>
              <a:xfrm>
                <a:off x="1275353" y="2311050"/>
                <a:ext cx="1660996" cy="5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Damira Solms: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 dirty="0">
                    <a:latin typeface="+mn-lt"/>
                    <a:ea typeface="Roboto"/>
                    <a:cs typeface="Times New Roman" panose="02020603050405020304" pitchFamily="18" charset="0"/>
                    <a:sym typeface="Roboto"/>
                  </a:rPr>
                  <a:t>ds15d@my.fsu.edu</a:t>
                </a:r>
                <a:endParaRPr sz="1200" b="1" dirty="0">
                  <a:latin typeface="+mn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</p:grpSp>
      <p:sp>
        <p:nvSpPr>
          <p:cNvPr id="832" name="Google Shape;832;p64"/>
          <p:cNvSpPr txBox="1"/>
          <p:nvPr/>
        </p:nvSpPr>
        <p:spPr>
          <a:xfrm>
            <a:off x="8180475" y="417720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Nick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311700" y="4282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Brief Summary</a:t>
            </a:r>
            <a:endParaRPr/>
          </a:p>
        </p:txBody>
      </p:sp>
      <p:sp>
        <p:nvSpPr>
          <p:cNvPr id="231" name="Google Shape;231;p28"/>
          <p:cNvSpPr txBox="1"/>
          <p:nvPr/>
        </p:nvSpPr>
        <p:spPr>
          <a:xfrm>
            <a:off x="8180475" y="4162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28"/>
          <p:cNvSpPr txBox="1">
            <a:spLocks noGrp="1"/>
          </p:cNvSpPr>
          <p:nvPr>
            <p:ph type="sldNum" idx="12"/>
          </p:nvPr>
        </p:nvSpPr>
        <p:spPr>
          <a:xfrm>
            <a:off x="8481975" y="1181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33" name="Google Shape;233;p28"/>
          <p:cNvGrpSpPr/>
          <p:nvPr/>
        </p:nvGrpSpPr>
        <p:grpSpPr>
          <a:xfrm>
            <a:off x="2836150" y="1005673"/>
            <a:ext cx="2533036" cy="1843338"/>
            <a:chOff x="3214715" y="1002150"/>
            <a:chExt cx="1944600" cy="1569600"/>
          </a:xfrm>
        </p:grpSpPr>
        <p:sp>
          <p:nvSpPr>
            <p:cNvPr id="234" name="Google Shape;234;p28"/>
            <p:cNvSpPr/>
            <p:nvPr/>
          </p:nvSpPr>
          <p:spPr>
            <a:xfrm flipH="1">
              <a:off x="321471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 txBox="1"/>
            <p:nvPr/>
          </p:nvSpPr>
          <p:spPr>
            <a:xfrm>
              <a:off x="3461163" y="1244660"/>
              <a:ext cx="1451700" cy="45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The teaching aid will be a conveyor controlled via a PLC to sort objects based on size and material type</a:t>
              </a:r>
              <a:endParaRPr sz="120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36" name="Google Shape;236;p28"/>
          <p:cNvGrpSpPr/>
          <p:nvPr/>
        </p:nvGrpSpPr>
        <p:grpSpPr>
          <a:xfrm>
            <a:off x="311695" y="1003475"/>
            <a:ext cx="2520785" cy="1844594"/>
            <a:chOff x="1271925" y="1002150"/>
            <a:chExt cx="1944600" cy="1569600"/>
          </a:xfrm>
        </p:grpSpPr>
        <p:sp>
          <p:nvSpPr>
            <p:cNvPr id="237" name="Google Shape;237;p28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lt2"/>
            </a:solidFill>
            <a:ln w="1143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 txBox="1"/>
            <p:nvPr/>
          </p:nvSpPr>
          <p:spPr>
            <a:xfrm>
              <a:off x="1496688" y="1244660"/>
              <a:ext cx="1451700" cy="45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The TCC Advanced Manufacturing Training Center, AMTC,  needs a course aid for a future PLC/Manufacturing maintenance course</a:t>
              </a:r>
              <a:endParaRPr sz="1200" b="1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39" name="Google Shape;239;p28"/>
          <p:cNvGrpSpPr/>
          <p:nvPr/>
        </p:nvGrpSpPr>
        <p:grpSpPr>
          <a:xfrm>
            <a:off x="1575030" y="2851164"/>
            <a:ext cx="2449224" cy="1598638"/>
            <a:chOff x="1271925" y="2571750"/>
            <a:chExt cx="1944600" cy="1569600"/>
          </a:xfrm>
        </p:grpSpPr>
        <p:sp>
          <p:nvSpPr>
            <p:cNvPr id="240" name="Google Shape;240;p28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Google Shape;241;p28"/>
            <p:cNvSpPr txBox="1"/>
            <p:nvPr/>
          </p:nvSpPr>
          <p:spPr>
            <a:xfrm>
              <a:off x="1496688" y="2814260"/>
              <a:ext cx="1451700" cy="4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Instructors will be able to create malfunctions in the system for students to debug</a:t>
              </a:r>
              <a:endParaRPr sz="120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42" name="Google Shape;242;p28"/>
          <p:cNvGrpSpPr/>
          <p:nvPr/>
        </p:nvGrpSpPr>
        <p:grpSpPr>
          <a:xfrm>
            <a:off x="2624009" y="2622650"/>
            <a:ext cx="435214" cy="392361"/>
            <a:chOff x="3157188" y="909150"/>
            <a:chExt cx="470400" cy="470400"/>
          </a:xfrm>
        </p:grpSpPr>
        <p:sp>
          <p:nvSpPr>
            <p:cNvPr id="243" name="Google Shape;243;p28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525" y="1737676"/>
            <a:ext cx="3460775" cy="14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>
            <a:spLocks noGrp="1"/>
          </p:cNvSpPr>
          <p:nvPr>
            <p:ph type="title"/>
          </p:nvPr>
        </p:nvSpPr>
        <p:spPr>
          <a:xfrm>
            <a:off x="311700" y="4282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Brief Summary</a:t>
            </a:r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ldNum" idx="12"/>
          </p:nvPr>
        </p:nvSpPr>
        <p:spPr>
          <a:xfrm>
            <a:off x="8481975" y="1181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252" name="Google Shape;252;p29"/>
          <p:cNvGrpSpPr/>
          <p:nvPr/>
        </p:nvGrpSpPr>
        <p:grpSpPr>
          <a:xfrm>
            <a:off x="2838500" y="1005673"/>
            <a:ext cx="2533036" cy="1843338"/>
            <a:chOff x="3216519" y="1002150"/>
            <a:chExt cx="1944600" cy="1569600"/>
          </a:xfrm>
        </p:grpSpPr>
        <p:sp>
          <p:nvSpPr>
            <p:cNvPr id="253" name="Google Shape;253;p29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5"/>
            </a:solidFill>
            <a:ln w="1143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 txBox="1"/>
            <p:nvPr/>
          </p:nvSpPr>
          <p:spPr>
            <a:xfrm>
              <a:off x="3461163" y="1244660"/>
              <a:ext cx="1451700" cy="45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The teaching aid will be a conveyor controlled via a PLC to sort objects based on size and material type</a:t>
              </a:r>
              <a:endParaRPr sz="12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55" name="Google Shape;255;p29"/>
          <p:cNvGrpSpPr/>
          <p:nvPr/>
        </p:nvGrpSpPr>
        <p:grpSpPr>
          <a:xfrm>
            <a:off x="311695" y="1003475"/>
            <a:ext cx="2520785" cy="1844594"/>
            <a:chOff x="1271925" y="1002150"/>
            <a:chExt cx="1944600" cy="1569600"/>
          </a:xfrm>
        </p:grpSpPr>
        <p:sp>
          <p:nvSpPr>
            <p:cNvPr id="256" name="Google Shape;256;p29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 txBox="1"/>
            <p:nvPr/>
          </p:nvSpPr>
          <p:spPr>
            <a:xfrm>
              <a:off x="1496688" y="1244660"/>
              <a:ext cx="1451700" cy="45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The TCC Advanced Manufacturing Training Center, AMTC,  needs a course aid for a future PLC/Manufacturing maintenance course</a:t>
              </a:r>
              <a:endParaRPr sz="120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58" name="Google Shape;258;p29"/>
          <p:cNvGrpSpPr/>
          <p:nvPr/>
        </p:nvGrpSpPr>
        <p:grpSpPr>
          <a:xfrm>
            <a:off x="1575089" y="2851192"/>
            <a:ext cx="2449418" cy="1599265"/>
            <a:chOff x="1271925" y="2571750"/>
            <a:chExt cx="1944600" cy="1569600"/>
          </a:xfrm>
        </p:grpSpPr>
        <p:sp>
          <p:nvSpPr>
            <p:cNvPr id="259" name="Google Shape;259;p29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 txBox="1"/>
            <p:nvPr/>
          </p:nvSpPr>
          <p:spPr>
            <a:xfrm>
              <a:off x="1496688" y="2814260"/>
              <a:ext cx="1451700" cy="4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Instructors will be able to create malfunctions in the system for students to debug</a:t>
              </a:r>
              <a:endParaRPr sz="120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61" name="Google Shape;261;p29"/>
          <p:cNvGrpSpPr/>
          <p:nvPr/>
        </p:nvGrpSpPr>
        <p:grpSpPr>
          <a:xfrm>
            <a:off x="2624009" y="2622650"/>
            <a:ext cx="435214" cy="392361"/>
            <a:chOff x="3157188" y="909150"/>
            <a:chExt cx="470400" cy="470400"/>
          </a:xfrm>
        </p:grpSpPr>
        <p:sp>
          <p:nvSpPr>
            <p:cNvPr id="262" name="Google Shape;262;p29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525" y="1737676"/>
            <a:ext cx="3460775" cy="14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311700" y="4282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Brief Summary</a:t>
            </a:r>
            <a:endParaRPr/>
          </a:p>
        </p:txBody>
      </p:sp>
      <p:sp>
        <p:nvSpPr>
          <p:cNvPr id="271" name="Google Shape;271;p30"/>
          <p:cNvSpPr txBox="1">
            <a:spLocks noGrp="1"/>
          </p:cNvSpPr>
          <p:nvPr>
            <p:ph type="sldNum" idx="12"/>
          </p:nvPr>
        </p:nvSpPr>
        <p:spPr>
          <a:xfrm>
            <a:off x="8481975" y="11818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72" name="Google Shape;272;p30"/>
          <p:cNvGrpSpPr/>
          <p:nvPr/>
        </p:nvGrpSpPr>
        <p:grpSpPr>
          <a:xfrm>
            <a:off x="2838500" y="1005673"/>
            <a:ext cx="2533036" cy="1843338"/>
            <a:chOff x="3216519" y="1002150"/>
            <a:chExt cx="1944600" cy="1569600"/>
          </a:xfrm>
        </p:grpSpPr>
        <p:sp>
          <p:nvSpPr>
            <p:cNvPr id="273" name="Google Shape;273;p30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0"/>
            <p:cNvSpPr txBox="1"/>
            <p:nvPr/>
          </p:nvSpPr>
          <p:spPr>
            <a:xfrm>
              <a:off x="3461163" y="1244660"/>
              <a:ext cx="1451700" cy="45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The teaching aid will be a conveyor controlled via a PLC to sort objects based on size and material type</a:t>
              </a:r>
              <a:endParaRPr sz="1200" b="1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75" name="Google Shape;275;p30"/>
          <p:cNvGrpSpPr/>
          <p:nvPr/>
        </p:nvGrpSpPr>
        <p:grpSpPr>
          <a:xfrm>
            <a:off x="311695" y="1003475"/>
            <a:ext cx="2520785" cy="1844594"/>
            <a:chOff x="1271925" y="1002150"/>
            <a:chExt cx="1944600" cy="1569600"/>
          </a:xfrm>
        </p:grpSpPr>
        <p:sp>
          <p:nvSpPr>
            <p:cNvPr id="276" name="Google Shape;276;p30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 txBox="1"/>
            <p:nvPr/>
          </p:nvSpPr>
          <p:spPr>
            <a:xfrm>
              <a:off x="1496688" y="1244660"/>
              <a:ext cx="1451700" cy="45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The TCC Advanced Manufacturing Training Center, AMTC,  needs a course aid for a future PLC/Manufacturing maintenance course</a:t>
              </a:r>
              <a:endParaRPr sz="120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78" name="Google Shape;278;p30"/>
          <p:cNvGrpSpPr/>
          <p:nvPr/>
        </p:nvGrpSpPr>
        <p:grpSpPr>
          <a:xfrm>
            <a:off x="1575129" y="2855611"/>
            <a:ext cx="2423166" cy="1524552"/>
            <a:chOff x="1271925" y="2571750"/>
            <a:chExt cx="1944600" cy="1569600"/>
          </a:xfrm>
        </p:grpSpPr>
        <p:sp>
          <p:nvSpPr>
            <p:cNvPr id="279" name="Google Shape;279;p30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3"/>
            </a:solidFill>
            <a:ln w="1143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 txBox="1"/>
            <p:nvPr/>
          </p:nvSpPr>
          <p:spPr>
            <a:xfrm>
              <a:off x="1496688" y="2814260"/>
              <a:ext cx="1451700" cy="4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Instructors will be able to create malfunctions in the system for students to debug</a:t>
              </a:r>
              <a:endParaRPr sz="120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grpSp>
        <p:nvGrpSpPr>
          <p:cNvPr id="281" name="Google Shape;281;p30"/>
          <p:cNvGrpSpPr/>
          <p:nvPr/>
        </p:nvGrpSpPr>
        <p:grpSpPr>
          <a:xfrm>
            <a:off x="2624009" y="2622650"/>
            <a:ext cx="435214" cy="392361"/>
            <a:chOff x="3157188" y="909150"/>
            <a:chExt cx="470400" cy="470400"/>
          </a:xfrm>
        </p:grpSpPr>
        <p:sp>
          <p:nvSpPr>
            <p:cNvPr id="282" name="Google Shape;282;p30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525" y="1737676"/>
            <a:ext cx="3460775" cy="14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/>
          <p:nvPr/>
        </p:nvPicPr>
        <p:blipFill rotWithShape="1">
          <a:blip r:embed="rId3">
            <a:alphaModFix/>
          </a:blip>
          <a:srcRect t="56978" b="16941"/>
          <a:stretch/>
        </p:blipFill>
        <p:spPr>
          <a:xfrm>
            <a:off x="52525" y="3217325"/>
            <a:ext cx="9038949" cy="10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93" name="Google Shape;293;p31"/>
          <p:cNvSpPr/>
          <p:nvPr/>
        </p:nvSpPr>
        <p:spPr>
          <a:xfrm>
            <a:off x="532300" y="1454525"/>
            <a:ext cx="1909500" cy="1762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1"/>
          <p:cNvSpPr/>
          <p:nvPr/>
        </p:nvSpPr>
        <p:spPr>
          <a:xfrm>
            <a:off x="2552150" y="1454525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4566450" y="1454525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1"/>
          <p:cNvSpPr/>
          <p:nvPr/>
        </p:nvSpPr>
        <p:spPr>
          <a:xfrm>
            <a:off x="6580750" y="1454525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1"/>
          <p:cNvSpPr txBox="1"/>
          <p:nvPr/>
        </p:nvSpPr>
        <p:spPr>
          <a:xfrm>
            <a:off x="597550" y="178525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Assembly line trainer is a continuation from SD ‘19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2609075" y="178525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 programmable logic controller (PLC) is a type of computer used in industrial control applications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4626150" y="178525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SD ‘20 will attempt to utilize a PLC controller and sensors for sorting between material and size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6643225" y="1785250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The trainer will be able to sort between two material types</a:t>
            </a:r>
          </a:p>
        </p:txBody>
      </p:sp>
      <p:sp>
        <p:nvSpPr>
          <p:cNvPr id="301" name="Google Shape;301;p31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2"/>
          <p:cNvPicPr preferRelativeResize="0"/>
          <p:nvPr/>
        </p:nvPicPr>
        <p:blipFill rotWithShape="1">
          <a:blip r:embed="rId3">
            <a:alphaModFix/>
          </a:blip>
          <a:srcRect t="56978" b="16941"/>
          <a:stretch/>
        </p:blipFill>
        <p:spPr>
          <a:xfrm>
            <a:off x="52525" y="3244200"/>
            <a:ext cx="9038949" cy="10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308" name="Google Shape;308;p32"/>
          <p:cNvSpPr txBox="1">
            <a:spLocks noGrp="1"/>
          </p:cNvSpPr>
          <p:nvPr>
            <p:ph type="sldNum" idx="12"/>
          </p:nvPr>
        </p:nvSpPr>
        <p:spPr>
          <a:xfrm>
            <a:off x="8490250" y="228334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09" name="Google Shape;309;p32"/>
          <p:cNvSpPr/>
          <p:nvPr/>
        </p:nvSpPr>
        <p:spPr>
          <a:xfrm>
            <a:off x="532300" y="1481400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2"/>
          <p:cNvSpPr/>
          <p:nvPr/>
        </p:nvSpPr>
        <p:spPr>
          <a:xfrm>
            <a:off x="2552150" y="1481400"/>
            <a:ext cx="1909500" cy="17628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4566450" y="1481400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"/>
          <p:cNvSpPr/>
          <p:nvPr/>
        </p:nvSpPr>
        <p:spPr>
          <a:xfrm>
            <a:off x="6580750" y="1481400"/>
            <a:ext cx="1909500" cy="176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 txBox="1"/>
          <p:nvPr/>
        </p:nvSpPr>
        <p:spPr>
          <a:xfrm>
            <a:off x="597550" y="18121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Assembly line trainer is a continuation from SD ‘19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32"/>
          <p:cNvSpPr txBox="1"/>
          <p:nvPr/>
        </p:nvSpPr>
        <p:spPr>
          <a:xfrm>
            <a:off x="2609075" y="18121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programmable logic controller (PLC) is a type of computer used in industrial control applications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4626150" y="18121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SD ‘20 will attempt to utilize a PLC controller and sensors for sorting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 material and size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6643225" y="1812125"/>
            <a:ext cx="1790100" cy="15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The trainer will be able to sort between two material types</a:t>
            </a:r>
          </a:p>
        </p:txBody>
      </p:sp>
      <p:sp>
        <p:nvSpPr>
          <p:cNvPr id="317" name="Google Shape;317;p32"/>
          <p:cNvSpPr txBox="1"/>
          <p:nvPr/>
        </p:nvSpPr>
        <p:spPr>
          <a:xfrm>
            <a:off x="8180475" y="4154150"/>
            <a:ext cx="8502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Justin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1985</Words>
  <Application>Microsoft Office PowerPoint</Application>
  <PresentationFormat>On-screen Show (16:9)</PresentationFormat>
  <Paragraphs>430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Helvetica Neue</vt:lpstr>
      <vt:lpstr>Roboto</vt:lpstr>
      <vt:lpstr>Average</vt:lpstr>
      <vt:lpstr>Times New Roman</vt:lpstr>
      <vt:lpstr>Calibri</vt:lpstr>
      <vt:lpstr>Arial</vt:lpstr>
      <vt:lpstr>Office Theme</vt:lpstr>
      <vt:lpstr>Assembly Line Trainer</vt:lpstr>
      <vt:lpstr>Team 520 Introduction</vt:lpstr>
      <vt:lpstr>Sponsor and Adviser</vt:lpstr>
      <vt:lpstr>PowerPoint Presentation</vt:lpstr>
      <vt:lpstr>Project Brief Summary</vt:lpstr>
      <vt:lpstr>Project Brief Summary</vt:lpstr>
      <vt:lpstr>Project Brief Summary</vt:lpstr>
      <vt:lpstr>Background</vt:lpstr>
      <vt:lpstr>Background</vt:lpstr>
      <vt:lpstr>Background</vt:lpstr>
      <vt:lpstr>Background</vt:lpstr>
      <vt:lpstr>Customer Needs</vt:lpstr>
      <vt:lpstr>Customer Needs</vt:lpstr>
      <vt:lpstr>Customer Needs</vt:lpstr>
      <vt:lpstr>Targets</vt:lpstr>
      <vt:lpstr>Functional Decomposition</vt:lpstr>
      <vt:lpstr>Flat Belt Conveyor</vt:lpstr>
      <vt:lpstr>Programmable Logic Controller (PLC)</vt:lpstr>
      <vt:lpstr>Inductive Sensor</vt:lpstr>
      <vt:lpstr>Proximity Sensor</vt:lpstr>
      <vt:lpstr>Pneumatic Linear Actuator</vt:lpstr>
      <vt:lpstr>Stepper Controlled Arm</vt:lpstr>
      <vt:lpstr>Concept Selection</vt:lpstr>
      <vt:lpstr>Conceptual Design</vt:lpstr>
      <vt:lpstr>Conceptual Design</vt:lpstr>
      <vt:lpstr>End of Fall Semester Tasks</vt:lpstr>
      <vt:lpstr>Received Purchase Items</vt:lpstr>
      <vt:lpstr>Linear Actuator</vt:lpstr>
      <vt:lpstr>Linear Actuator</vt:lpstr>
      <vt:lpstr>Linear Actuator Mounts</vt:lpstr>
      <vt:lpstr>Stepper Motor Mount</vt:lpstr>
      <vt:lpstr>Inductive Sensor Placement</vt:lpstr>
      <vt:lpstr>Proximity Sensor Mount</vt:lpstr>
      <vt:lpstr>PLC Implementation</vt:lpstr>
      <vt:lpstr>Mounting for PLC and Power Supply</vt:lpstr>
      <vt:lpstr>Wiring Diagram</vt:lpstr>
      <vt:lpstr>Test Cubes</vt:lpstr>
      <vt:lpstr>Hardware Failures</vt:lpstr>
      <vt:lpstr>Software Failures</vt:lpstr>
      <vt:lpstr>Future Work</vt:lpstr>
      <vt:lpstr>Timeline for Spring Semester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Assembly Line Trainer</dc:title>
  <dc:creator>Justin Law</dc:creator>
  <cp:lastModifiedBy>Justin Law</cp:lastModifiedBy>
  <cp:revision>14</cp:revision>
  <dcterms:modified xsi:type="dcterms:W3CDTF">2020-02-03T21:13:08Z</dcterms:modified>
</cp:coreProperties>
</file>