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12192000"/>
  <p:notesSz cx="6858000" cy="9144000"/>
  <p:embeddedFontLst>
    <p:embeddedFont>
      <p:font typeface="Helvetica Neue"/>
      <p:regular r:id="rId20"/>
      <p:bold r:id="rId21"/>
      <p:italic r:id="rId22"/>
      <p:boldItalic r:id="rId23"/>
    </p:embeddedFont>
    <p:embeddedFont>
      <p:font typeface="Oswald"/>
      <p:regular r:id="rId24"/>
      <p:bold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22" Type="http://schemas.openxmlformats.org/officeDocument/2006/relationships/font" Target="fonts/HelveticaNeue-italic.fntdata"/><Relationship Id="rId21" Type="http://schemas.openxmlformats.org/officeDocument/2006/relationships/font" Target="fonts/HelveticaNeue-bold.fntdata"/><Relationship Id="rId24" Type="http://schemas.openxmlformats.org/officeDocument/2006/relationships/font" Target="fonts/Oswald-regular.fntdata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OpenSans-regular.fntdata"/><Relationship Id="rId25" Type="http://schemas.openxmlformats.org/officeDocument/2006/relationships/font" Target="fonts/Oswald-bold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ba21b8121d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321" name="Google Shape;321;gba21b8121d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ba21b8121d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330" name="Google Shape;330;gba21b8121d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ba21b8121d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339" name="Google Shape;339;gba21b8121d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7706ec75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7706ec75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a7706ec75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7706ec751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7706ec75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a7706ec751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281" name="Google Shape;28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ba21b8121d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291" name="Google Shape;291;gba21b8121d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5e22e152c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302" name="Google Shape;302;gc5e22e152c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ba21b8121d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Explicitly state that these are the minimum requirements for the robot to be considered a success.</a:t>
            </a:r>
            <a:endParaRPr/>
          </a:p>
        </p:txBody>
      </p:sp>
      <p:sp>
        <p:nvSpPr>
          <p:cNvPr id="311" name="Google Shape;311;gba21b8121d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b="1" i="0" sz="6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524000" y="4567881"/>
            <a:ext cx="9144000" cy="114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" type="body"/>
          </p:nvPr>
        </p:nvSpPr>
        <p:spPr>
          <a:xfrm>
            <a:off x="5183188" y="987425"/>
            <a:ext cx="6172200" cy="510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12"/>
          <p:cNvSpPr txBox="1"/>
          <p:nvPr>
            <p:ph idx="2" type="body"/>
          </p:nvPr>
        </p:nvSpPr>
        <p:spPr>
          <a:xfrm>
            <a:off x="839788" y="2057399"/>
            <a:ext cx="3932237" cy="3995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2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/>
          <p:nvPr>
            <p:ph idx="2" type="pic"/>
          </p:nvPr>
        </p:nvSpPr>
        <p:spPr>
          <a:xfrm>
            <a:off x="5183188" y="987425"/>
            <a:ext cx="6172200" cy="510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" type="body"/>
          </p:nvPr>
        </p:nvSpPr>
        <p:spPr>
          <a:xfrm>
            <a:off x="839788" y="2057399"/>
            <a:ext cx="3932237" cy="3995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3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 rot="5400000">
            <a:off x="3960813" y="-1296988"/>
            <a:ext cx="4270374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 rot="5400000">
            <a:off x="7173913" y="1916113"/>
            <a:ext cx="5730875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 rot="5400000">
            <a:off x="1839913" y="-636587"/>
            <a:ext cx="57308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15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One-third Slide">
  <p:cSld name="Content One-third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838200" y="1825625"/>
            <a:ext cx="347472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2" type="body"/>
          </p:nvPr>
        </p:nvSpPr>
        <p:spPr>
          <a:xfrm>
            <a:off x="4404360" y="1825625"/>
            <a:ext cx="694944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6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Two-thirds Slide">
  <p:cSld name="Content Two-thirds Slid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7879080" y="1828800"/>
            <a:ext cx="347472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2" type="body"/>
          </p:nvPr>
        </p:nvSpPr>
        <p:spPr>
          <a:xfrm>
            <a:off x="838199" y="1828800"/>
            <a:ext cx="694944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7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 Heading One-third Slide">
  <p:cSld name="Sub Heading One-third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839788" y="1828800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3" name="Google Shape;103;p18"/>
          <p:cNvSpPr txBox="1"/>
          <p:nvPr>
            <p:ph idx="2" type="body"/>
          </p:nvPr>
        </p:nvSpPr>
        <p:spPr>
          <a:xfrm>
            <a:off x="839788" y="2518665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3" type="body"/>
          </p:nvPr>
        </p:nvSpPr>
        <p:spPr>
          <a:xfrm>
            <a:off x="4419600" y="2518665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8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Slide">
  <p:cSld name="Three Columns Slid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7879080" y="1854666"/>
            <a:ext cx="3474720" cy="4241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2" type="body"/>
          </p:nvPr>
        </p:nvSpPr>
        <p:spPr>
          <a:xfrm>
            <a:off x="838200" y="1850122"/>
            <a:ext cx="3474720" cy="4245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3" type="body"/>
          </p:nvPr>
        </p:nvSpPr>
        <p:spPr>
          <a:xfrm>
            <a:off x="4358640" y="1854666"/>
            <a:ext cx="3474720" cy="4241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9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Bottom Two Columns ">
  <p:cSld name="Content with Bottom Two Columns 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6205728" y="312420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2" type="body"/>
          </p:nvPr>
        </p:nvSpPr>
        <p:spPr>
          <a:xfrm>
            <a:off x="838200" y="1850122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3" type="body"/>
          </p:nvPr>
        </p:nvSpPr>
        <p:spPr>
          <a:xfrm>
            <a:off x="838200" y="3124201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20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Bottom Three Columns ">
  <p:cSld name="Content with Bottom Three Columns 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787908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2" type="body"/>
          </p:nvPr>
        </p:nvSpPr>
        <p:spPr>
          <a:xfrm>
            <a:off x="838200" y="1850122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3" type="body"/>
          </p:nvPr>
        </p:nvSpPr>
        <p:spPr>
          <a:xfrm>
            <a:off x="83820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4" type="body"/>
          </p:nvPr>
        </p:nvSpPr>
        <p:spPr>
          <a:xfrm>
            <a:off x="435864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21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831850" y="179211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31850" y="467184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with Captions">
  <p:cSld name="3 Columns with Caption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838200" y="1804140"/>
            <a:ext cx="3474720" cy="38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2" type="body"/>
          </p:nvPr>
        </p:nvSpPr>
        <p:spPr>
          <a:xfrm>
            <a:off x="4358640" y="1804139"/>
            <a:ext cx="3474720" cy="3834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3" type="body"/>
          </p:nvPr>
        </p:nvSpPr>
        <p:spPr>
          <a:xfrm>
            <a:off x="7879080" y="1804138"/>
            <a:ext cx="3474720" cy="38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4" type="body"/>
          </p:nvPr>
        </p:nvSpPr>
        <p:spPr>
          <a:xfrm>
            <a:off x="838200" y="5638800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5" name="Google Shape;135;p22"/>
          <p:cNvSpPr txBox="1"/>
          <p:nvPr>
            <p:ph idx="5" type="body"/>
          </p:nvPr>
        </p:nvSpPr>
        <p:spPr>
          <a:xfrm>
            <a:off x="4358640" y="5638800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6" name="Google Shape;136;p22"/>
          <p:cNvSpPr txBox="1"/>
          <p:nvPr>
            <p:ph idx="6" type="body"/>
          </p:nvPr>
        </p:nvSpPr>
        <p:spPr>
          <a:xfrm>
            <a:off x="7875037" y="5638800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7" name="Google Shape;137;p22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2"/>
          <p:cNvSpPr txBox="1"/>
          <p:nvPr>
            <p:ph idx="7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s and 2 Rows with Captions">
  <p:cSld name="3 Columns and 2 Rows with Caption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841248" y="1777261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2" type="body"/>
          </p:nvPr>
        </p:nvSpPr>
        <p:spPr>
          <a:xfrm>
            <a:off x="4358640" y="1752600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3" type="body"/>
          </p:nvPr>
        </p:nvSpPr>
        <p:spPr>
          <a:xfrm>
            <a:off x="7882128" y="1752600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23"/>
          <p:cNvSpPr txBox="1"/>
          <p:nvPr>
            <p:ph idx="4" type="body"/>
          </p:nvPr>
        </p:nvSpPr>
        <p:spPr>
          <a:xfrm>
            <a:off x="841248" y="5663462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p23"/>
          <p:cNvSpPr txBox="1"/>
          <p:nvPr>
            <p:ph idx="5" type="body"/>
          </p:nvPr>
        </p:nvSpPr>
        <p:spPr>
          <a:xfrm>
            <a:off x="4350882" y="5663462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6" name="Google Shape;146;p23"/>
          <p:cNvSpPr txBox="1"/>
          <p:nvPr>
            <p:ph idx="6" type="body"/>
          </p:nvPr>
        </p:nvSpPr>
        <p:spPr>
          <a:xfrm>
            <a:off x="7882128" y="5663462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7" name="Google Shape;147;p23"/>
          <p:cNvSpPr txBox="1"/>
          <p:nvPr>
            <p:ph idx="7" type="body"/>
          </p:nvPr>
        </p:nvSpPr>
        <p:spPr>
          <a:xfrm>
            <a:off x="841248" y="3422706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8" name="Google Shape;148;p23"/>
          <p:cNvSpPr txBox="1"/>
          <p:nvPr>
            <p:ph idx="8" type="body"/>
          </p:nvPr>
        </p:nvSpPr>
        <p:spPr>
          <a:xfrm>
            <a:off x="4350882" y="3422706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9" name="Google Shape;149;p23"/>
          <p:cNvSpPr txBox="1"/>
          <p:nvPr>
            <p:ph idx="9" type="body"/>
          </p:nvPr>
        </p:nvSpPr>
        <p:spPr>
          <a:xfrm>
            <a:off x="7882128" y="3422706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0" name="Google Shape;150;p23"/>
          <p:cNvSpPr txBox="1"/>
          <p:nvPr>
            <p:ph idx="13" type="body"/>
          </p:nvPr>
        </p:nvSpPr>
        <p:spPr>
          <a:xfrm>
            <a:off x="841248" y="3985855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4" type="body"/>
          </p:nvPr>
        </p:nvSpPr>
        <p:spPr>
          <a:xfrm>
            <a:off x="4358640" y="3985854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5" type="body"/>
          </p:nvPr>
        </p:nvSpPr>
        <p:spPr>
          <a:xfrm>
            <a:off x="7882128" y="3985853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Only">
  <p:cSld name="1_Content Onl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idx="1" type="body"/>
          </p:nvPr>
        </p:nvSpPr>
        <p:spPr>
          <a:xfrm>
            <a:off x="838200" y="365125"/>
            <a:ext cx="10515600" cy="573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2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inition">
  <p:cSld name="Definitio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831850" y="2286000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831850" y="2895600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>
            <a:off x="838200" y="1825625"/>
            <a:ext cx="518160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6172200" y="1825625"/>
            <a:ext cx="518160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839788" y="1828800"/>
            <a:ext cx="5157787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10"/>
          <p:cNvSpPr txBox="1"/>
          <p:nvPr>
            <p:ph idx="2" type="body"/>
          </p:nvPr>
        </p:nvSpPr>
        <p:spPr>
          <a:xfrm>
            <a:off x="839788" y="2505075"/>
            <a:ext cx="5157787" cy="359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3" type="body"/>
          </p:nvPr>
        </p:nvSpPr>
        <p:spPr>
          <a:xfrm>
            <a:off x="6172200" y="1828800"/>
            <a:ext cx="5183188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10"/>
          <p:cNvSpPr txBox="1"/>
          <p:nvPr>
            <p:ph idx="4" type="body"/>
          </p:nvPr>
        </p:nvSpPr>
        <p:spPr>
          <a:xfrm>
            <a:off x="6172200" y="2505075"/>
            <a:ext cx="5183188" cy="359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10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21" Type="http://schemas.openxmlformats.org/officeDocument/2006/relationships/theme" Target="../theme/theme3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7.xml"/><Relationship Id="rId19" Type="http://schemas.openxmlformats.org/officeDocument/2006/relationships/slideLayout" Target="../slideLayouts/slideLayout21.xml"/><Relationship Id="rId6" Type="http://schemas.openxmlformats.org/officeDocument/2006/relationships/slideLayout" Target="../slideLayouts/slideLayout8.xml"/><Relationship Id="rId1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2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5"/>
          <p:cNvSpPr txBox="1"/>
          <p:nvPr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2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4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hyperlink" Target="http://drive.google.com/file/d/1x7vGlYsB-gmItDcndlBiklf5sJ8yFyuy/view" TargetMode="External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</a:pPr>
            <a:r>
              <a:rPr lang="en-US"/>
              <a:t>T311- Material Handler Robot</a:t>
            </a:r>
            <a:endParaRPr/>
          </a:p>
        </p:txBody>
      </p:sp>
      <p:sp>
        <p:nvSpPr>
          <p:cNvPr id="164" name="Google Shape;164;p25"/>
          <p:cNvSpPr txBox="1"/>
          <p:nvPr>
            <p:ph idx="1" type="subTitle"/>
          </p:nvPr>
        </p:nvSpPr>
        <p:spPr>
          <a:xfrm>
            <a:off x="1524000" y="4567881"/>
            <a:ext cx="91440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VDR5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12-March-21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9975" y="6468225"/>
            <a:ext cx="33432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1140825" y="390650"/>
            <a:ext cx="9484500" cy="19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latin typeface="Oswald"/>
                <a:ea typeface="Oswald"/>
                <a:cs typeface="Oswald"/>
                <a:sym typeface="Oswald"/>
              </a:rPr>
              <a:t>EEL4911C</a:t>
            </a:r>
            <a:endParaRPr sz="1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Future Plans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24" name="Google Shape;324;p34"/>
          <p:cNvSpPr txBox="1"/>
          <p:nvPr>
            <p:ph idx="1" type="body"/>
          </p:nvPr>
        </p:nvSpPr>
        <p:spPr>
          <a:xfrm>
            <a:off x="838200" y="1104650"/>
            <a:ext cx="10515600" cy="4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Testing movement and navigation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Continue to develop PID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Set up mock warehouse.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Integrate all the components together.		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Test accuracy with forklift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Test Training/Calibration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Store Package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-US"/>
              <a:t>Test Deliver packages</a:t>
            </a:r>
            <a:endParaRPr/>
          </a:p>
        </p:txBody>
      </p:sp>
      <p:pic>
        <p:nvPicPr>
          <p:cNvPr id="325" name="Google Shape;32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4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Sebastian Muriel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Previous GANTT Chart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t/>
            </a:r>
            <a:endParaRPr/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Tiffany Miller</a:t>
            </a:r>
            <a:endParaRPr/>
          </a:p>
        </p:txBody>
      </p:sp>
      <p:pic>
        <p:nvPicPr>
          <p:cNvPr id="336" name="Google Shape;3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7675" y="1690825"/>
            <a:ext cx="8616659" cy="412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Updated GANTT Chart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t/>
            </a:r>
            <a:endParaRPr/>
          </a:p>
        </p:txBody>
      </p:sp>
      <p:pic>
        <p:nvPicPr>
          <p:cNvPr id="342" name="Google Shape;3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6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Tiffany Miller</a:t>
            </a:r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9239" y="1444450"/>
            <a:ext cx="9453526" cy="439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351" name="Google Shape;3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1800" y="6471300"/>
            <a:ext cx="3081875" cy="2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6585" y="2102160"/>
            <a:ext cx="6138825" cy="37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5" name="Google Shape;355;p3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Tiffany Miller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Team Introductions</a:t>
            </a:r>
            <a:endParaRPr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6275" y="6483625"/>
            <a:ext cx="2819680" cy="26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6"/>
          <p:cNvCxnSpPr/>
          <p:nvPr/>
        </p:nvCxnSpPr>
        <p:spPr>
          <a:xfrm rot="10800000">
            <a:off x="10903812" y="2320156"/>
            <a:ext cx="0" cy="8559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7" name="Google Shape;177;p26"/>
          <p:cNvCxnSpPr/>
          <p:nvPr/>
        </p:nvCxnSpPr>
        <p:spPr>
          <a:xfrm>
            <a:off x="7950137" y="2320296"/>
            <a:ext cx="46800" cy="29793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8" name="Google Shape;178;p26"/>
          <p:cNvCxnSpPr/>
          <p:nvPr/>
        </p:nvCxnSpPr>
        <p:spPr>
          <a:xfrm>
            <a:off x="5046654" y="2341097"/>
            <a:ext cx="23400" cy="29637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9" name="Google Shape;179;p26"/>
          <p:cNvCxnSpPr/>
          <p:nvPr/>
        </p:nvCxnSpPr>
        <p:spPr>
          <a:xfrm rot="10800000">
            <a:off x="1363156" y="2344299"/>
            <a:ext cx="9539400" cy="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0" name="Google Shape;180;p26"/>
          <p:cNvSpPr/>
          <p:nvPr/>
        </p:nvSpPr>
        <p:spPr>
          <a:xfrm>
            <a:off x="6881770" y="1811645"/>
            <a:ext cx="2142600" cy="946200"/>
          </a:xfrm>
          <a:prstGeom prst="roundRect">
            <a:avLst>
              <a:gd fmla="val 16667" name="adj"/>
            </a:avLst>
          </a:prstGeom>
          <a:solidFill>
            <a:srgbClr val="F47D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SEBASTIAN MURIEL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/>
              <a:t>Hardware Co-Lead Engineer</a:t>
            </a:r>
            <a:endParaRPr sz="1500"/>
          </a:p>
        </p:txBody>
      </p:sp>
      <p:sp>
        <p:nvSpPr>
          <p:cNvPr id="181" name="Google Shape;181;p26"/>
          <p:cNvSpPr/>
          <p:nvPr/>
        </p:nvSpPr>
        <p:spPr>
          <a:xfrm>
            <a:off x="3976858" y="1811645"/>
            <a:ext cx="2206800" cy="942300"/>
          </a:xfrm>
          <a:prstGeom prst="roundRect">
            <a:avLst>
              <a:gd fmla="val 16667" name="adj"/>
            </a:avLst>
          </a:prstGeom>
          <a:solidFill>
            <a:srgbClr val="85FF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TIFFANY </a:t>
            </a:r>
            <a:endParaRPr b="1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MILLER</a:t>
            </a:r>
            <a:endParaRPr sz="15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Hardware Co-</a:t>
            </a:r>
            <a:r>
              <a:rPr i="1" lang="en-US" sz="1500"/>
              <a:t>l</a:t>
            </a:r>
            <a:r>
              <a:rPr i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ead Engineer</a:t>
            </a:r>
            <a:endParaRPr sz="1500"/>
          </a:p>
        </p:txBody>
      </p:sp>
      <p:sp>
        <p:nvSpPr>
          <p:cNvPr id="182" name="Google Shape;182;p26"/>
          <p:cNvSpPr/>
          <p:nvPr/>
        </p:nvSpPr>
        <p:spPr>
          <a:xfrm>
            <a:off x="6867202" y="3716645"/>
            <a:ext cx="2206800" cy="942300"/>
          </a:xfrm>
          <a:prstGeom prst="roundRect">
            <a:avLst>
              <a:gd fmla="val 16667" name="adj"/>
            </a:avLst>
          </a:prstGeom>
          <a:solidFill>
            <a:srgbClr val="C8E4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TONY ZHENG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Software Co-Lead Engineer</a:t>
            </a:r>
            <a:endParaRPr sz="1500"/>
          </a:p>
        </p:txBody>
      </p:sp>
      <p:cxnSp>
        <p:nvCxnSpPr>
          <p:cNvPr id="183" name="Google Shape;183;p26"/>
          <p:cNvCxnSpPr/>
          <p:nvPr/>
        </p:nvCxnSpPr>
        <p:spPr>
          <a:xfrm>
            <a:off x="1378776" y="2344299"/>
            <a:ext cx="0" cy="9822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4" name="Google Shape;184;p26"/>
          <p:cNvCxnSpPr/>
          <p:nvPr/>
        </p:nvCxnSpPr>
        <p:spPr>
          <a:xfrm>
            <a:off x="1352501" y="4285590"/>
            <a:ext cx="0" cy="10140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5" name="Google Shape;185;p26"/>
          <p:cNvCxnSpPr/>
          <p:nvPr/>
        </p:nvCxnSpPr>
        <p:spPr>
          <a:xfrm rot="10800000">
            <a:off x="1352414" y="5290853"/>
            <a:ext cx="9551400" cy="195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6" name="Google Shape;186;p26"/>
          <p:cNvSpPr/>
          <p:nvPr/>
        </p:nvSpPr>
        <p:spPr>
          <a:xfrm>
            <a:off x="3976857" y="3736070"/>
            <a:ext cx="2206800" cy="942300"/>
          </a:xfrm>
          <a:prstGeom prst="roundRect">
            <a:avLst>
              <a:gd fmla="val 16667" name="adj"/>
            </a:avLst>
          </a:prstGeom>
          <a:solidFill>
            <a:srgbClr val="92C1E6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ALEX JEN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i="1" lang="en-US" sz="1500"/>
              <a:t> Co-Lead</a:t>
            </a:r>
            <a:r>
              <a:rPr i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Engineer</a:t>
            </a:r>
            <a:endParaRPr b="1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/>
          <p:nvPr/>
        </p:nvSpPr>
        <p:spPr>
          <a:xfrm>
            <a:off x="887388" y="1811645"/>
            <a:ext cx="2206800" cy="942300"/>
          </a:xfrm>
          <a:prstGeom prst="roundRect">
            <a:avLst>
              <a:gd fmla="val 16667" name="adj"/>
            </a:avLst>
          </a:prstGeom>
          <a:solidFill>
            <a:srgbClr val="FF93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WALTER CALDWELL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Technical Manager</a:t>
            </a:r>
            <a:endParaRPr b="1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p26"/>
          <p:cNvCxnSpPr/>
          <p:nvPr/>
        </p:nvCxnSpPr>
        <p:spPr>
          <a:xfrm rot="10800000">
            <a:off x="10890611" y="4169738"/>
            <a:ext cx="13200" cy="150720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9" name="Google Shape;189;p26"/>
          <p:cNvCxnSpPr/>
          <p:nvPr/>
        </p:nvCxnSpPr>
        <p:spPr>
          <a:xfrm>
            <a:off x="10683196" y="5650663"/>
            <a:ext cx="441300" cy="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0" name="Google Shape;190;p26"/>
          <p:cNvCxnSpPr/>
          <p:nvPr/>
        </p:nvCxnSpPr>
        <p:spPr>
          <a:xfrm>
            <a:off x="10769891" y="5584045"/>
            <a:ext cx="265200" cy="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1" name="Google Shape;191;p26"/>
          <p:cNvCxnSpPr/>
          <p:nvPr/>
        </p:nvCxnSpPr>
        <p:spPr>
          <a:xfrm>
            <a:off x="10836223" y="5511952"/>
            <a:ext cx="132600" cy="0"/>
          </a:xfrm>
          <a:prstGeom prst="straightConnector1">
            <a:avLst/>
          </a:prstGeom>
          <a:noFill/>
          <a:ln cap="flat" cmpd="sng" w="28575">
            <a:solidFill>
              <a:srgbClr val="23619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urrent source Electronic symbol Electrical network Electric current  Electronics, (source, miscellaneous, angle, electronics png | PNGWing" id="192" name="Google Shape;19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643" y="3326522"/>
            <a:ext cx="1037700" cy="103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Lights On" id="193" name="Google Shape;19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0814" y="3221422"/>
            <a:ext cx="927537" cy="9932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/>
          <p:nvPr/>
        </p:nvSpPr>
        <p:spPr>
          <a:xfrm>
            <a:off x="2510200" y="1307025"/>
            <a:ext cx="1037700" cy="1131900"/>
          </a:xfrm>
          <a:prstGeom prst="ellipse">
            <a:avLst/>
          </a:prstGeom>
          <a:solidFill>
            <a:srgbClr val="FF936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6"/>
          <p:cNvSpPr/>
          <p:nvPr/>
        </p:nvSpPr>
        <p:spPr>
          <a:xfrm>
            <a:off x="5644600" y="1307013"/>
            <a:ext cx="1037700" cy="1131900"/>
          </a:xfrm>
          <a:prstGeom prst="ellipse">
            <a:avLst/>
          </a:prstGeom>
          <a:solidFill>
            <a:srgbClr val="85FFF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6"/>
          <p:cNvSpPr/>
          <p:nvPr/>
        </p:nvSpPr>
        <p:spPr>
          <a:xfrm>
            <a:off x="5527425" y="3082750"/>
            <a:ext cx="1037700" cy="1131900"/>
          </a:xfrm>
          <a:prstGeom prst="ellipse">
            <a:avLst/>
          </a:prstGeom>
          <a:solidFill>
            <a:srgbClr val="92C1E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6"/>
          <p:cNvSpPr/>
          <p:nvPr/>
        </p:nvSpPr>
        <p:spPr>
          <a:xfrm>
            <a:off x="8664300" y="1369400"/>
            <a:ext cx="1037700" cy="1131900"/>
          </a:xfrm>
          <a:prstGeom prst="ellipse">
            <a:avLst/>
          </a:prstGeom>
          <a:solidFill>
            <a:srgbClr val="F47D8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8695025" y="3251625"/>
            <a:ext cx="1037700" cy="1131900"/>
          </a:xfrm>
          <a:prstGeom prst="ellipse">
            <a:avLst/>
          </a:prstGeom>
          <a:solidFill>
            <a:srgbClr val="C8E4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6"/>
          <p:cNvPicPr preferRelativeResize="0"/>
          <p:nvPr/>
        </p:nvPicPr>
        <p:blipFill rotWithShape="1">
          <a:blip r:embed="rId7">
            <a:alphaModFix/>
          </a:blip>
          <a:srcRect b="23906" l="9463" r="17570" t="3540"/>
          <a:stretch/>
        </p:blipFill>
        <p:spPr>
          <a:xfrm>
            <a:off x="5582475" y="3103800"/>
            <a:ext cx="927600" cy="1064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50074" y="3302325"/>
            <a:ext cx="927600" cy="103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54050" y="1341100"/>
            <a:ext cx="1418800" cy="10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/>
              <a:t>Speaker: Everyone </a:t>
            </a:r>
            <a:endParaRPr/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8648400" y="1436750"/>
            <a:ext cx="1069500" cy="997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 rotWithShape="1">
          <a:blip r:embed="rId11">
            <a:alphaModFix/>
          </a:blip>
          <a:srcRect b="0" l="0" r="0" t="3512"/>
          <a:stretch/>
        </p:blipFill>
        <p:spPr>
          <a:xfrm>
            <a:off x="2510200" y="1258125"/>
            <a:ext cx="1037700" cy="122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 Senior Design Team 506</a:t>
            </a:r>
            <a:endParaRPr/>
          </a:p>
        </p:txBody>
      </p:sp>
      <p:pic>
        <p:nvPicPr>
          <p:cNvPr descr="A person wearing a suit and tie smiling at the camera&#10;&#10;Description automatically generated" id="211" name="Google Shape;211;p27"/>
          <p:cNvPicPr preferRelativeResize="0"/>
          <p:nvPr/>
        </p:nvPicPr>
        <p:blipFill rotWithShape="1">
          <a:blip r:embed="rId3">
            <a:alphaModFix/>
          </a:blip>
          <a:srcRect b="3085" l="-3196" r="-937" t="501"/>
          <a:stretch/>
        </p:blipFill>
        <p:spPr>
          <a:xfrm>
            <a:off x="7556045" y="1738042"/>
            <a:ext cx="1920900" cy="266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2" name="Google Shape;212;p27"/>
          <p:cNvSpPr/>
          <p:nvPr/>
        </p:nvSpPr>
        <p:spPr>
          <a:xfrm>
            <a:off x="298850" y="5270400"/>
            <a:ext cx="2206800" cy="942300"/>
          </a:xfrm>
          <a:prstGeom prst="roundRect">
            <a:avLst>
              <a:gd fmla="val 16667" name="adj"/>
            </a:avLst>
          </a:prstGeom>
          <a:solidFill>
            <a:srgbClr val="FF93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7"/>
          <p:cNvSpPr/>
          <p:nvPr/>
        </p:nvSpPr>
        <p:spPr>
          <a:xfrm>
            <a:off x="2656635" y="4512026"/>
            <a:ext cx="2154300" cy="914400"/>
          </a:xfrm>
          <a:prstGeom prst="roundRect">
            <a:avLst>
              <a:gd fmla="val 16667" name="adj"/>
            </a:avLst>
          </a:prstGeom>
          <a:solidFill>
            <a:srgbClr val="92C1E6"/>
          </a:solidFill>
          <a:ln cap="flat" cmpd="sng" w="12700">
            <a:solidFill>
              <a:srgbClr val="92C1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4965749" y="5051782"/>
            <a:ext cx="2298000" cy="1169100"/>
          </a:xfrm>
          <a:prstGeom prst="roundRect">
            <a:avLst>
              <a:gd fmla="val 16667" name="adj"/>
            </a:avLst>
          </a:prstGeom>
          <a:solidFill>
            <a:srgbClr val="85FF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7"/>
          <p:cNvSpPr/>
          <p:nvPr/>
        </p:nvSpPr>
        <p:spPr>
          <a:xfrm>
            <a:off x="9673010" y="5001153"/>
            <a:ext cx="2076900" cy="1211400"/>
          </a:xfrm>
          <a:prstGeom prst="roundRect">
            <a:avLst>
              <a:gd fmla="val 16667" name="adj"/>
            </a:avLst>
          </a:prstGeom>
          <a:solidFill>
            <a:srgbClr val="C8E4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7"/>
          <p:cNvSpPr/>
          <p:nvPr/>
        </p:nvSpPr>
        <p:spPr>
          <a:xfrm>
            <a:off x="7437352" y="4499015"/>
            <a:ext cx="2076900" cy="1038300"/>
          </a:xfrm>
          <a:prstGeom prst="roundRect">
            <a:avLst>
              <a:gd fmla="val 16667" name="adj"/>
            </a:avLst>
          </a:prstGeom>
          <a:solidFill>
            <a:srgbClr val="F47D8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wearing a suit and tie smiling at the camera&#10;&#10;Description automatically generated" id="217" name="Google Shape;217;p27"/>
          <p:cNvPicPr preferRelativeResize="0"/>
          <p:nvPr/>
        </p:nvPicPr>
        <p:blipFill rotWithShape="1">
          <a:blip r:embed="rId4">
            <a:alphaModFix/>
          </a:blip>
          <a:srcRect b="6748" l="2817" r="3881" t="546"/>
          <a:stretch/>
        </p:blipFill>
        <p:spPr>
          <a:xfrm>
            <a:off x="484915" y="2491780"/>
            <a:ext cx="1828800" cy="268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/>
        </p:nvSpPr>
        <p:spPr>
          <a:xfrm>
            <a:off x="7496041" y="4560168"/>
            <a:ext cx="20229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</a:rPr>
              <a:t>PETER WATSON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0000"/>
                </a:solidFill>
              </a:rPr>
              <a:t>Materials Engineer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2694587" y="4527700"/>
            <a:ext cx="2074200" cy="9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</a:rPr>
              <a:t>NICHOLAS NORWOOD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0000"/>
                </a:solidFill>
              </a:rPr>
              <a:t>Controls Engineer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20" name="Google Shape;220;p27"/>
          <p:cNvSpPr txBox="1"/>
          <p:nvPr/>
        </p:nvSpPr>
        <p:spPr>
          <a:xfrm>
            <a:off x="5108738" y="5062458"/>
            <a:ext cx="21252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</a:rPr>
              <a:t>DIANDRA REYES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0000"/>
                </a:solidFill>
              </a:rPr>
              <a:t>Additive Manufacturing Engineer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descr="A person wearing a suit and tie smiling at the camera&#10;&#10;Description automatically generated" id="221" name="Google Shape;221;p27"/>
          <p:cNvPicPr preferRelativeResize="0"/>
          <p:nvPr/>
        </p:nvPicPr>
        <p:blipFill rotWithShape="1">
          <a:blip r:embed="rId5">
            <a:alphaModFix/>
          </a:blip>
          <a:srcRect b="5523" l="2544" r="1449" t="-274"/>
          <a:stretch/>
        </p:blipFill>
        <p:spPr>
          <a:xfrm>
            <a:off x="2889835" y="1761668"/>
            <a:ext cx="1755600" cy="259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9814278" y="5017482"/>
            <a:ext cx="18666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</a:rPr>
              <a:t>ALEXANDER WOZNY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0000"/>
                </a:solidFill>
              </a:rPr>
              <a:t>Systems Engineer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324659" y="5343200"/>
            <a:ext cx="2137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</a:rPr>
              <a:t>TAYLOR HARVEY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000000"/>
                </a:solidFill>
              </a:rPr>
              <a:t>Mechanical Design Engineer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24" name="Google Shape;224;p27"/>
          <p:cNvSpPr/>
          <p:nvPr/>
        </p:nvSpPr>
        <p:spPr>
          <a:xfrm flipH="1">
            <a:off x="7556707" y="1690833"/>
            <a:ext cx="1920100" cy="2721927"/>
          </a:xfrm>
          <a:custGeom>
            <a:rect b="b" l="l" r="r" t="t"/>
            <a:pathLst>
              <a:path extrusionOk="0" h="2911152" w="2855168">
                <a:moveTo>
                  <a:pt x="1427267" y="132895"/>
                </a:moveTo>
                <a:cubicBezTo>
                  <a:pt x="700615" y="132895"/>
                  <a:pt x="111547" y="719689"/>
                  <a:pt x="111547" y="1443535"/>
                </a:cubicBezTo>
                <a:cubicBezTo>
                  <a:pt x="111547" y="2167381"/>
                  <a:pt x="700615" y="2754175"/>
                  <a:pt x="1427267" y="2754175"/>
                </a:cubicBezTo>
                <a:cubicBezTo>
                  <a:pt x="2153919" y="2754175"/>
                  <a:pt x="2742987" y="2167381"/>
                  <a:pt x="2742987" y="1443535"/>
                </a:cubicBezTo>
                <a:cubicBezTo>
                  <a:pt x="2742987" y="719689"/>
                  <a:pt x="2153919" y="132895"/>
                  <a:pt x="1427267" y="132895"/>
                </a:cubicBezTo>
                <a:close/>
                <a:moveTo>
                  <a:pt x="1427584" y="0"/>
                </a:moveTo>
                <a:cubicBezTo>
                  <a:pt x="2216017" y="0"/>
                  <a:pt x="2855168" y="651684"/>
                  <a:pt x="2855168" y="1455576"/>
                </a:cubicBezTo>
                <a:cubicBezTo>
                  <a:pt x="2855168" y="2259468"/>
                  <a:pt x="2216017" y="2911152"/>
                  <a:pt x="1427584" y="2911152"/>
                </a:cubicBezTo>
                <a:cubicBezTo>
                  <a:pt x="639151" y="2911152"/>
                  <a:pt x="0" y="2259468"/>
                  <a:pt x="0" y="1455576"/>
                </a:cubicBezTo>
                <a:cubicBezTo>
                  <a:pt x="0" y="651684"/>
                  <a:pt x="639151" y="0"/>
                  <a:pt x="1427584" y="0"/>
                </a:cubicBezTo>
                <a:close/>
              </a:path>
            </a:pathLst>
          </a:custGeom>
          <a:solidFill>
            <a:srgbClr val="C75D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75D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27"/>
          <p:cNvGrpSpPr/>
          <p:nvPr/>
        </p:nvGrpSpPr>
        <p:grpSpPr>
          <a:xfrm>
            <a:off x="9788161" y="2226423"/>
            <a:ext cx="1920100" cy="2721927"/>
            <a:chOff x="10001086" y="2035076"/>
            <a:chExt cx="1920100" cy="2721927"/>
          </a:xfrm>
        </p:grpSpPr>
        <p:pic>
          <p:nvPicPr>
            <p:cNvPr descr="A person wearing a suit and tie smiling at the camera&#10;&#10;Description automatically generated" id="226" name="Google Shape;226;p27"/>
            <p:cNvPicPr preferRelativeResize="0"/>
            <p:nvPr/>
          </p:nvPicPr>
          <p:blipFill rotWithShape="1">
            <a:blip r:embed="rId6">
              <a:alphaModFix/>
            </a:blip>
            <a:srcRect b="11696" l="5595" r="9630" t="1081"/>
            <a:stretch/>
          </p:blipFill>
          <p:spPr>
            <a:xfrm flipH="1">
              <a:off x="10067291" y="2096655"/>
              <a:ext cx="1792200" cy="2615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27" name="Google Shape;227;p27"/>
            <p:cNvSpPr/>
            <p:nvPr/>
          </p:nvSpPr>
          <p:spPr>
            <a:xfrm flipH="1">
              <a:off x="10001086" y="2035076"/>
              <a:ext cx="1920100" cy="2721927"/>
            </a:xfrm>
            <a:custGeom>
              <a:rect b="b" l="l" r="r" t="t"/>
              <a:pathLst>
                <a:path extrusionOk="0" h="2911152" w="2855168">
                  <a:moveTo>
                    <a:pt x="1427267" y="132895"/>
                  </a:moveTo>
                  <a:cubicBezTo>
                    <a:pt x="700615" y="132895"/>
                    <a:pt x="111547" y="719689"/>
                    <a:pt x="111547" y="1443535"/>
                  </a:cubicBezTo>
                  <a:cubicBezTo>
                    <a:pt x="111547" y="2167381"/>
                    <a:pt x="700615" y="2754175"/>
                    <a:pt x="1427267" y="2754175"/>
                  </a:cubicBezTo>
                  <a:cubicBezTo>
                    <a:pt x="2153919" y="2754175"/>
                    <a:pt x="2742987" y="2167381"/>
                    <a:pt x="2742987" y="1443535"/>
                  </a:cubicBezTo>
                  <a:cubicBezTo>
                    <a:pt x="2742987" y="719689"/>
                    <a:pt x="2153919" y="132895"/>
                    <a:pt x="1427267" y="132895"/>
                  </a:cubicBezTo>
                  <a:close/>
                  <a:moveTo>
                    <a:pt x="1427584" y="0"/>
                  </a:moveTo>
                  <a:cubicBezTo>
                    <a:pt x="2216017" y="0"/>
                    <a:pt x="2855168" y="651684"/>
                    <a:pt x="2855168" y="1455576"/>
                  </a:cubicBezTo>
                  <a:cubicBezTo>
                    <a:pt x="2855168" y="2259468"/>
                    <a:pt x="2216017" y="2911152"/>
                    <a:pt x="1427584" y="2911152"/>
                  </a:cubicBezTo>
                  <a:cubicBezTo>
                    <a:pt x="639151" y="2911152"/>
                    <a:pt x="0" y="2259468"/>
                    <a:pt x="0" y="1455576"/>
                  </a:cubicBezTo>
                  <a:cubicBezTo>
                    <a:pt x="0" y="651684"/>
                    <a:pt x="639151" y="0"/>
                    <a:pt x="1427584" y="0"/>
                  </a:cubicBezTo>
                  <a:close/>
                </a:path>
              </a:pathLst>
            </a:custGeom>
            <a:solidFill>
              <a:srgbClr val="C8E4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8E48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228;p27"/>
          <p:cNvGrpSpPr/>
          <p:nvPr/>
        </p:nvGrpSpPr>
        <p:grpSpPr>
          <a:xfrm flipH="1">
            <a:off x="5160107" y="2249532"/>
            <a:ext cx="1920100" cy="2721927"/>
            <a:chOff x="5309024" y="1992869"/>
            <a:chExt cx="1920100" cy="2721927"/>
          </a:xfrm>
        </p:grpSpPr>
        <p:pic>
          <p:nvPicPr>
            <p:cNvPr descr="A person smiling for the camera&#10;&#10;Description automatically generated" id="229" name="Google Shape;229;p27"/>
            <p:cNvPicPr preferRelativeResize="0"/>
            <p:nvPr/>
          </p:nvPicPr>
          <p:blipFill rotWithShape="1">
            <a:blip r:embed="rId7">
              <a:alphaModFix/>
            </a:blip>
            <a:srcRect b="28510" l="15743" r="23566" t="4782"/>
            <a:stretch/>
          </p:blipFill>
          <p:spPr>
            <a:xfrm>
              <a:off x="5344325" y="2035076"/>
              <a:ext cx="1805700" cy="26307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30" name="Google Shape;230;p27"/>
            <p:cNvSpPr/>
            <p:nvPr/>
          </p:nvSpPr>
          <p:spPr>
            <a:xfrm flipH="1">
              <a:off x="5309024" y="1992869"/>
              <a:ext cx="1920100" cy="2721927"/>
            </a:xfrm>
            <a:custGeom>
              <a:rect b="b" l="l" r="r" t="t"/>
              <a:pathLst>
                <a:path extrusionOk="0" h="2911152" w="2855168">
                  <a:moveTo>
                    <a:pt x="1427267" y="132895"/>
                  </a:moveTo>
                  <a:cubicBezTo>
                    <a:pt x="700615" y="132895"/>
                    <a:pt x="111547" y="719689"/>
                    <a:pt x="111547" y="1443535"/>
                  </a:cubicBezTo>
                  <a:cubicBezTo>
                    <a:pt x="111547" y="2167381"/>
                    <a:pt x="700615" y="2754175"/>
                    <a:pt x="1427267" y="2754175"/>
                  </a:cubicBezTo>
                  <a:cubicBezTo>
                    <a:pt x="2153919" y="2754175"/>
                    <a:pt x="2742987" y="2167381"/>
                    <a:pt x="2742987" y="1443535"/>
                  </a:cubicBezTo>
                  <a:cubicBezTo>
                    <a:pt x="2742987" y="719689"/>
                    <a:pt x="2153919" y="132895"/>
                    <a:pt x="1427267" y="132895"/>
                  </a:cubicBezTo>
                  <a:close/>
                  <a:moveTo>
                    <a:pt x="1427584" y="0"/>
                  </a:moveTo>
                  <a:cubicBezTo>
                    <a:pt x="2216017" y="0"/>
                    <a:pt x="2855168" y="651684"/>
                    <a:pt x="2855168" y="1455576"/>
                  </a:cubicBezTo>
                  <a:cubicBezTo>
                    <a:pt x="2855168" y="2259468"/>
                    <a:pt x="2216017" y="2911152"/>
                    <a:pt x="1427584" y="2911152"/>
                  </a:cubicBezTo>
                  <a:cubicBezTo>
                    <a:pt x="639151" y="2911152"/>
                    <a:pt x="0" y="2259468"/>
                    <a:pt x="0" y="1455576"/>
                  </a:cubicBezTo>
                  <a:cubicBezTo>
                    <a:pt x="0" y="651684"/>
                    <a:pt x="639151" y="0"/>
                    <a:pt x="1427584" y="0"/>
                  </a:cubicBezTo>
                  <a:close/>
                </a:path>
              </a:pathLst>
            </a:custGeom>
            <a:solidFill>
              <a:srgbClr val="8BEC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C75D5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27"/>
          <p:cNvSpPr/>
          <p:nvPr/>
        </p:nvSpPr>
        <p:spPr>
          <a:xfrm flipH="1">
            <a:off x="2799471" y="1703738"/>
            <a:ext cx="1920100" cy="2721927"/>
          </a:xfrm>
          <a:custGeom>
            <a:rect b="b" l="l" r="r" t="t"/>
            <a:pathLst>
              <a:path extrusionOk="0" h="2911152" w="2855168">
                <a:moveTo>
                  <a:pt x="1427267" y="132895"/>
                </a:moveTo>
                <a:cubicBezTo>
                  <a:pt x="700615" y="132895"/>
                  <a:pt x="111547" y="719689"/>
                  <a:pt x="111547" y="1443535"/>
                </a:cubicBezTo>
                <a:cubicBezTo>
                  <a:pt x="111547" y="2167381"/>
                  <a:pt x="700615" y="2754175"/>
                  <a:pt x="1427267" y="2754175"/>
                </a:cubicBezTo>
                <a:cubicBezTo>
                  <a:pt x="2153919" y="2754175"/>
                  <a:pt x="2742987" y="2167381"/>
                  <a:pt x="2742987" y="1443535"/>
                </a:cubicBezTo>
                <a:cubicBezTo>
                  <a:pt x="2742987" y="719689"/>
                  <a:pt x="2153919" y="132895"/>
                  <a:pt x="1427267" y="132895"/>
                </a:cubicBezTo>
                <a:close/>
                <a:moveTo>
                  <a:pt x="1427584" y="0"/>
                </a:moveTo>
                <a:cubicBezTo>
                  <a:pt x="2216017" y="0"/>
                  <a:pt x="2855168" y="651684"/>
                  <a:pt x="2855168" y="1455576"/>
                </a:cubicBezTo>
                <a:cubicBezTo>
                  <a:pt x="2855168" y="2259468"/>
                  <a:pt x="2216017" y="2911152"/>
                  <a:pt x="1427584" y="2911152"/>
                </a:cubicBezTo>
                <a:cubicBezTo>
                  <a:pt x="639151" y="2911152"/>
                  <a:pt x="0" y="2259468"/>
                  <a:pt x="0" y="1455576"/>
                </a:cubicBezTo>
                <a:cubicBezTo>
                  <a:pt x="0" y="651684"/>
                  <a:pt x="639151" y="0"/>
                  <a:pt x="1427584" y="0"/>
                </a:cubicBezTo>
                <a:close/>
              </a:path>
            </a:pathLst>
          </a:custGeom>
          <a:solidFill>
            <a:srgbClr val="92C1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75D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 flipH="1">
            <a:off x="442261" y="2459404"/>
            <a:ext cx="1920100" cy="2721927"/>
          </a:xfrm>
          <a:custGeom>
            <a:rect b="b" l="l" r="r" t="t"/>
            <a:pathLst>
              <a:path extrusionOk="0" h="2911152" w="2855168">
                <a:moveTo>
                  <a:pt x="1427267" y="132895"/>
                </a:moveTo>
                <a:cubicBezTo>
                  <a:pt x="700615" y="132895"/>
                  <a:pt x="111547" y="719689"/>
                  <a:pt x="111547" y="1443535"/>
                </a:cubicBezTo>
                <a:cubicBezTo>
                  <a:pt x="111547" y="2167381"/>
                  <a:pt x="700615" y="2754175"/>
                  <a:pt x="1427267" y="2754175"/>
                </a:cubicBezTo>
                <a:cubicBezTo>
                  <a:pt x="2153919" y="2754175"/>
                  <a:pt x="2742987" y="2167381"/>
                  <a:pt x="2742987" y="1443535"/>
                </a:cubicBezTo>
                <a:cubicBezTo>
                  <a:pt x="2742987" y="719689"/>
                  <a:pt x="2153919" y="132895"/>
                  <a:pt x="1427267" y="132895"/>
                </a:cubicBezTo>
                <a:close/>
                <a:moveTo>
                  <a:pt x="1427584" y="0"/>
                </a:moveTo>
                <a:cubicBezTo>
                  <a:pt x="2216017" y="0"/>
                  <a:pt x="2855168" y="651684"/>
                  <a:pt x="2855168" y="1455576"/>
                </a:cubicBezTo>
                <a:cubicBezTo>
                  <a:pt x="2855168" y="2259468"/>
                  <a:pt x="2216017" y="2911152"/>
                  <a:pt x="1427584" y="2911152"/>
                </a:cubicBezTo>
                <a:cubicBezTo>
                  <a:pt x="639151" y="2911152"/>
                  <a:pt x="0" y="2259468"/>
                  <a:pt x="0" y="1455576"/>
                </a:cubicBezTo>
                <a:cubicBezTo>
                  <a:pt x="0" y="651684"/>
                  <a:pt x="639151" y="0"/>
                  <a:pt x="1427584" y="0"/>
                </a:cubicBezTo>
                <a:close/>
              </a:path>
            </a:pathLst>
          </a:custGeom>
          <a:solidFill>
            <a:srgbClr val="FF936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75D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Walter Caldwell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Walter Caldwell </a:t>
            </a:r>
            <a:endParaRPr/>
          </a:p>
        </p:txBody>
      </p:sp>
      <p:sp>
        <p:nvSpPr>
          <p:cNvPr id="242" name="Google Shape;242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243" name="Google Shape;243;p28"/>
          <p:cNvSpPr/>
          <p:nvPr/>
        </p:nvSpPr>
        <p:spPr>
          <a:xfrm>
            <a:off x="589450" y="1870100"/>
            <a:ext cx="1714500" cy="1624200"/>
          </a:xfrm>
          <a:prstGeom prst="ellipse">
            <a:avLst/>
          </a:prstGeom>
          <a:solidFill>
            <a:srgbClr val="FF936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729550" y="2499350"/>
            <a:ext cx="1434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Project Recap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28"/>
          <p:cNvSpPr/>
          <p:nvPr/>
        </p:nvSpPr>
        <p:spPr>
          <a:xfrm>
            <a:off x="3562650" y="1870100"/>
            <a:ext cx="1714500" cy="1624200"/>
          </a:xfrm>
          <a:prstGeom prst="ellipse">
            <a:avLst/>
          </a:prstGeom>
          <a:solidFill>
            <a:srgbClr val="92C1E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8"/>
          <p:cNvSpPr txBox="1"/>
          <p:nvPr/>
        </p:nvSpPr>
        <p:spPr>
          <a:xfrm>
            <a:off x="3702750" y="2364875"/>
            <a:ext cx="1434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Updates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&amp;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6600975" y="1870100"/>
            <a:ext cx="1714500" cy="1624200"/>
          </a:xfrm>
          <a:prstGeom prst="ellipse">
            <a:avLst/>
          </a:prstGeom>
          <a:solidFill>
            <a:srgbClr val="85FFF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8"/>
          <p:cNvSpPr txBox="1"/>
          <p:nvPr/>
        </p:nvSpPr>
        <p:spPr>
          <a:xfrm>
            <a:off x="6741075" y="2364875"/>
            <a:ext cx="1434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Future Work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8"/>
          <p:cNvSpPr/>
          <p:nvPr/>
        </p:nvSpPr>
        <p:spPr>
          <a:xfrm>
            <a:off x="9639300" y="1870100"/>
            <a:ext cx="1714500" cy="1624200"/>
          </a:xfrm>
          <a:prstGeom prst="ellipse">
            <a:avLst/>
          </a:prstGeom>
          <a:solidFill>
            <a:srgbClr val="F47D8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8"/>
          <p:cNvSpPr txBox="1"/>
          <p:nvPr/>
        </p:nvSpPr>
        <p:spPr>
          <a:xfrm>
            <a:off x="9779400" y="2499350"/>
            <a:ext cx="1434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Questions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28"/>
          <p:cNvSpPr txBox="1"/>
          <p:nvPr/>
        </p:nvSpPr>
        <p:spPr>
          <a:xfrm>
            <a:off x="493175" y="3810725"/>
            <a:ext cx="1876200" cy="20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Objective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Key Goals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3237250" y="3810725"/>
            <a:ext cx="2266200" cy="20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Progress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 Progress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6246100" y="3810725"/>
            <a:ext cx="2564700" cy="20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Future Plans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GANTT Chart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54" name="Google Shape;254;p28"/>
          <p:cNvCxnSpPr/>
          <p:nvPr/>
        </p:nvCxnSpPr>
        <p:spPr>
          <a:xfrm>
            <a:off x="2756775" y="3866750"/>
            <a:ext cx="22500" cy="189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8"/>
          <p:cNvCxnSpPr/>
          <p:nvPr/>
        </p:nvCxnSpPr>
        <p:spPr>
          <a:xfrm>
            <a:off x="5961425" y="3858525"/>
            <a:ext cx="22500" cy="189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8"/>
          <p:cNvCxnSpPr/>
          <p:nvPr/>
        </p:nvCxnSpPr>
        <p:spPr>
          <a:xfrm>
            <a:off x="8999750" y="3866750"/>
            <a:ext cx="22500" cy="189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28"/>
          <p:cNvSpPr/>
          <p:nvPr/>
        </p:nvSpPr>
        <p:spPr>
          <a:xfrm>
            <a:off x="2319750" y="2667725"/>
            <a:ext cx="1242900" cy="14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36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8"/>
          <p:cNvSpPr/>
          <p:nvPr/>
        </p:nvSpPr>
        <p:spPr>
          <a:xfrm>
            <a:off x="5317613" y="2609300"/>
            <a:ext cx="1242900" cy="14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C1E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8"/>
          <p:cNvSpPr/>
          <p:nvPr/>
        </p:nvSpPr>
        <p:spPr>
          <a:xfrm>
            <a:off x="8355938" y="2609300"/>
            <a:ext cx="1242900" cy="14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85FFF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8"/>
          <p:cNvSpPr/>
          <p:nvPr/>
        </p:nvSpPr>
        <p:spPr>
          <a:xfrm>
            <a:off x="1155400" y="1645775"/>
            <a:ext cx="582600" cy="571500"/>
          </a:xfrm>
          <a:prstGeom prst="ellipse">
            <a:avLst/>
          </a:prstGeom>
          <a:solidFill>
            <a:srgbClr val="FF936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8"/>
          <p:cNvSpPr/>
          <p:nvPr/>
        </p:nvSpPr>
        <p:spPr>
          <a:xfrm>
            <a:off x="4128588" y="1645775"/>
            <a:ext cx="582600" cy="571500"/>
          </a:xfrm>
          <a:prstGeom prst="ellipse">
            <a:avLst/>
          </a:prstGeom>
          <a:solidFill>
            <a:srgbClr val="92C1E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"/>
          <p:cNvSpPr/>
          <p:nvPr/>
        </p:nvSpPr>
        <p:spPr>
          <a:xfrm>
            <a:off x="7166925" y="1645775"/>
            <a:ext cx="582600" cy="571500"/>
          </a:xfrm>
          <a:prstGeom prst="ellipse">
            <a:avLst/>
          </a:prstGeom>
          <a:solidFill>
            <a:srgbClr val="85FFF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"/>
          <p:cNvSpPr/>
          <p:nvPr/>
        </p:nvSpPr>
        <p:spPr>
          <a:xfrm>
            <a:off x="10205250" y="1645775"/>
            <a:ext cx="582600" cy="571500"/>
          </a:xfrm>
          <a:prstGeom prst="ellipse">
            <a:avLst/>
          </a:prstGeom>
          <a:solidFill>
            <a:srgbClr val="F47D8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750" y="1695125"/>
            <a:ext cx="501900" cy="472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1338" y="1685375"/>
            <a:ext cx="501900" cy="49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6925" y="1663775"/>
            <a:ext cx="582600" cy="53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45600" y="1672625"/>
            <a:ext cx="501900" cy="517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/>
          <p:nvPr>
            <p:ph type="title"/>
          </p:nvPr>
        </p:nvSpPr>
        <p:spPr>
          <a:xfrm>
            <a:off x="838200" y="313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Objective</a:t>
            </a:r>
            <a:endParaRPr/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/>
          <p:nvPr/>
        </p:nvSpPr>
        <p:spPr>
          <a:xfrm flipH="1">
            <a:off x="838200" y="152640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objective of this project is to create a partially autonomous material handling robot that works in a dark warehouse with conditions unfavorable to human workers. </a:t>
            </a:r>
            <a:endParaRPr sz="23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413" y="3896400"/>
            <a:ext cx="22574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7288" y="2579188"/>
            <a:ext cx="3152775" cy="246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9"/>
          <p:cNvCxnSpPr/>
          <p:nvPr/>
        </p:nvCxnSpPr>
        <p:spPr>
          <a:xfrm flipH="1">
            <a:off x="3847250" y="4498807"/>
            <a:ext cx="5157600" cy="957600"/>
          </a:xfrm>
          <a:prstGeom prst="curvedConnector4">
            <a:avLst>
              <a:gd fmla="val 40766" name="adj1"/>
              <a:gd fmla="val 123863" name="adj2"/>
            </a:avLst>
          </a:prstGeom>
          <a:noFill/>
          <a:ln cap="flat" cmpd="sng" w="28575">
            <a:solidFill>
              <a:srgbClr val="000000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278" name="Google Shape;278;p29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Walter Caldwell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Key Goals</a:t>
            </a:r>
            <a:endParaRPr/>
          </a:p>
        </p:txBody>
      </p:sp>
      <p:sp>
        <p:nvSpPr>
          <p:cNvPr id="284" name="Google Shape;284;p30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AutoNum type="arabicPeriod"/>
            </a:pPr>
            <a:r>
              <a:rPr lang="en-US" sz="2200"/>
              <a:t>Autonomous navigation of the modified warehouse.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AutoNum type="arabicPeriod"/>
            </a:pPr>
            <a:r>
              <a:rPr lang="en-US" sz="2200"/>
              <a:t>Pick up and move boxes up to 25 lbs.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AutoNum type="arabicPeriod"/>
            </a:pPr>
            <a:r>
              <a:rPr lang="en-US" sz="2200"/>
              <a:t>Identify packages using QR codes.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AutoNum type="arabicPeriod"/>
            </a:pPr>
            <a:r>
              <a:rPr lang="en-US" sz="2200"/>
              <a:t>Track inventory using QR codes.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AutoNum type="arabicPeriod"/>
            </a:pPr>
            <a:r>
              <a:rPr lang="en-US" sz="2200"/>
              <a:t>Be able to perform the key tasks in a </a:t>
            </a:r>
            <a:endParaRPr sz="2200"/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modified warehouse with low lighting.</a:t>
            </a:r>
            <a:endParaRPr sz="2200"/>
          </a:p>
        </p:txBody>
      </p:sp>
      <p:pic>
        <p:nvPicPr>
          <p:cNvPr id="285" name="Google Shape;2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Tony Zheng</a:t>
            </a:r>
            <a:endParaRPr/>
          </a:p>
        </p:txBody>
      </p:sp>
      <p:pic>
        <p:nvPicPr>
          <p:cNvPr id="288" name="Google Shape;28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4050" y="583875"/>
            <a:ext cx="3901852" cy="520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Current Progress</a:t>
            </a:r>
            <a:endParaRPr/>
          </a:p>
        </p:txBody>
      </p:sp>
      <p:sp>
        <p:nvSpPr>
          <p:cNvPr id="294" name="Google Shape;294;p31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Completed Systems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UART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I2C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User/machine Interface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User connection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CRUD operations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Pi Cam QR Reader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●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WIP Systems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Store Package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Training/Calibration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Deliver Package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Open Sans"/>
              <a:buChar char="○"/>
            </a:pP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PID Controls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Alexandar Jen</a:t>
            </a:r>
            <a:endParaRPr/>
          </a:p>
        </p:txBody>
      </p:sp>
      <p:pic>
        <p:nvPicPr>
          <p:cNvPr id="298" name="Google Shape;298;p31"/>
          <p:cNvPicPr preferRelativeResize="0"/>
          <p:nvPr/>
        </p:nvPicPr>
        <p:blipFill rotWithShape="1">
          <a:blip r:embed="rId5">
            <a:alphaModFix/>
          </a:blip>
          <a:srcRect b="1460" l="0" r="0" t="-1460"/>
          <a:stretch/>
        </p:blipFill>
        <p:spPr>
          <a:xfrm>
            <a:off x="5164125" y="1634900"/>
            <a:ext cx="6923675" cy="41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7824" y="2622699"/>
            <a:ext cx="3271904" cy="325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Video Progress</a:t>
            </a:r>
            <a:endParaRPr/>
          </a:p>
        </p:txBody>
      </p:sp>
      <p:pic>
        <p:nvPicPr>
          <p:cNvPr id="305" name="Google Shape;3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2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Alexandar Jen</a:t>
            </a:r>
            <a:endParaRPr/>
          </a:p>
        </p:txBody>
      </p:sp>
      <p:pic>
        <p:nvPicPr>
          <p:cNvPr id="308" name="Google Shape;308;p32" title="Website Demo.mk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2175" y="1690825"/>
            <a:ext cx="5507633" cy="41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314" name="Google Shape;314;p33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Wheels have not been thoroughly tested.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Certain brands of arduinos not behaving properly with the Pi.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Power source might be insufficient.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/>
              <a:t>Need more motors, two of the gearbox’s have broken.</a:t>
            </a:r>
            <a:endParaRPr sz="2200"/>
          </a:p>
        </p:txBody>
      </p:sp>
      <p:pic>
        <p:nvPicPr>
          <p:cNvPr id="315" name="Google Shape;3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5800" y="6475525"/>
            <a:ext cx="2992000" cy="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775" y="6459000"/>
            <a:ext cx="33432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Speaker: Sebastian Muriel</a:t>
            </a:r>
            <a:endParaRPr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0473" y="138298"/>
            <a:ext cx="4104175" cy="227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tle Slides">
  <a:themeElements>
    <a:clrScheme name="College of Engineering 2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 Slides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