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03" r:id="rId5"/>
    <p:sldId id="302" r:id="rId6"/>
    <p:sldId id="301" r:id="rId7"/>
    <p:sldId id="299" r:id="rId8"/>
    <p:sldId id="298" r:id="rId9"/>
    <p:sldId id="297" r:id="rId10"/>
    <p:sldId id="296" r:id="rId11"/>
    <p:sldId id="295" r:id="rId12"/>
    <p:sldId id="304" r:id="rId13"/>
    <p:sldId id="289" r:id="rId14"/>
    <p:sldId id="307" r:id="rId15"/>
    <p:sldId id="308" r:id="rId16"/>
    <p:sldId id="309" r:id="rId17"/>
    <p:sldId id="288" r:id="rId18"/>
    <p:sldId id="310" r:id="rId19"/>
    <p:sldId id="266" r:id="rId20"/>
    <p:sldId id="306" r:id="rId21"/>
    <p:sldId id="305" r:id="rId22"/>
    <p:sldId id="311" r:id="rId23"/>
    <p:sldId id="312" r:id="rId24"/>
    <p:sldId id="313" r:id="rId25"/>
    <p:sldId id="314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6676F853-BA14-47E1-B53B-B843A96E2A79}">
          <p14:sldIdLst>
            <p14:sldId id="303"/>
            <p14:sldId id="302"/>
            <p14:sldId id="301"/>
            <p14:sldId id="299"/>
            <p14:sldId id="298"/>
            <p14:sldId id="297"/>
            <p14:sldId id="296"/>
            <p14:sldId id="295"/>
            <p14:sldId id="304"/>
            <p14:sldId id="289"/>
            <p14:sldId id="307"/>
            <p14:sldId id="308"/>
            <p14:sldId id="309"/>
          </p14:sldIdLst>
        </p14:section>
        <p14:section name="Problem Set up" id="{88294E19-6904-47AA-B184-F0E27FC1FB4C}">
          <p14:sldIdLst>
            <p14:sldId id="288"/>
            <p14:sldId id="310"/>
          </p14:sldIdLst>
        </p14:section>
        <p14:section name="Embodiment Design" id="{71B43428-6807-4AB9-8248-BB854D4EEEFF}">
          <p14:sldIdLst/>
        </p14:section>
        <p14:section name="Build Phase" id="{FF596EF2-128C-4E64-A61A-F3E9BB20605F}">
          <p14:sldIdLst/>
        </p14:section>
        <p14:section name="Testing and Validation" id="{8E8EEF18-DF67-4650-A7B8-5C58F429AA84}">
          <p14:sldIdLst/>
        </p14:section>
        <p14:section name="Project Management" id="{A7BEC58C-F7F8-4BD6-84CB-16BE2DA38256}">
          <p14:sldIdLst/>
        </p14:section>
        <p14:section name="Summary" id="{4C300BF7-36E4-4088-9A61-FD5AD972028E}">
          <p14:sldIdLst>
            <p14:sldId id="266"/>
            <p14:sldId id="306"/>
            <p14:sldId id="305"/>
            <p14:sldId id="311"/>
            <p14:sldId id="312"/>
            <p14:sldId id="313"/>
            <p14:sldId id="314"/>
            <p14:sldId id="315"/>
          </p14:sldIdLst>
        </p14:section>
        <p14:section name="Backup Slides" id="{1B3CCD90-13A5-48D3-9111-A1677DE0799C}">
          <p14:sldIdLst/>
        </p14:section>
        <p14:section name="Functional Decopmosition" id="{EDC6A04F-423C-4940-855B-FC9FE1A86332}">
          <p14:sldIdLst/>
        </p14:section>
        <p14:section name="Concept Selection" id="{8CB161AF-49DE-4F03-B00D-781A04968C2F}">
          <p14:sldIdLst/>
        </p14:section>
        <p14:section name="Detailed Math" id="{8359201E-DCC9-4570-8795-589005A4ED44}">
          <p14:sldIdLst/>
        </p14:section>
        <p14:section name="Back Matter" id="{3B477371-1A9E-4F72-87A4-6BB6BC7C18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09C"/>
    <a:srgbClr val="A69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9B3C4-6FC1-0804-B783-F499917312B8}" v="566" dt="2020-11-11T22:35:14.112"/>
    <p1510:client id="{350F7869-4A1F-A449-83C1-2056B5062091}" v="13" dt="2020-11-13T04:27:53.574"/>
    <p1510:client id="{84E85606-42D0-D6BC-9448-C429BE7F059D}" v="178" dt="2020-11-11T20:57:01.190"/>
    <p1510:client id="{8728DD5F-B0D5-74F0-FBB0-FE364CDDDE2B}" v="12" dt="2020-11-11T21:52:31.923"/>
    <p1510:client id="{97E52285-51D6-DFA4-4230-BD44695365C6}" v="1821" dt="2020-11-11T21:52:26.357"/>
    <p1510:client id="{AEB18A14-F319-093A-6460-9508A58A0BC2}" v="267" dt="2020-11-11T21:16:59.262"/>
    <p1510:client id="{B2D649AB-67A1-8D67-B9BE-312395B26F75}" v="8" dt="2020-12-02T22:39:48.184"/>
    <p1510:client id="{BC204FB4-EBA6-7D2B-6449-F825DC936CF8}" v="8" dt="2020-11-12T16:35:59.597"/>
    <p1510:client id="{BE2957BE-6D44-89CE-0DA6-03BB4A91402B}" v="300" dt="2020-11-11T21:51:35.550"/>
    <p1510:client id="{BF51A502-F98A-2BF8-AA75-9B7935ACBEC2}" v="79" dt="2020-11-19T18:11:41.282"/>
    <p1510:client id="{E10780B6-ACDE-4C4D-C5DB-A15344837DD3}" v="21" dt="2020-11-19T18:15:31.667"/>
    <p1510:client id="{FC0D9938-3A4C-8B4C-8AA9-E6161955DA11}" v="276" dt="2020-11-12T23:58:20.912"/>
    <p1510:client id="{FDD722D6-E28D-80C2-4F13-6F2F2F77B40D}" v="2173" dt="2020-11-11T23:17:29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F038-1167-4D95-8C53-B3C3292059E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8D8C-6117-40E4-8E16-004DA1856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https://www.asme.org/topics-resources/content/the-future-of-nuclear-rockets-for-space-travel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0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http://toughsf.blogspot.com/2019/09/nter-nuclear-thermal-electric-rocket.html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https://www.nasa.gov/centers/marshall/news/news/releases/2014/ntrees.html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 sure to talk about the split between critical and non-</a:t>
            </a:r>
            <a:r>
              <a:rPr lang="en-US" err="1">
                <a:cs typeface="Calibri"/>
              </a:rPr>
              <a:t>critial</a:t>
            </a:r>
            <a:r>
              <a:rPr lang="en-US">
                <a:cs typeface="Calibri"/>
              </a:rPr>
              <a:t> targets. Critical targets/metrics are </a:t>
            </a:r>
            <a:r>
              <a:rPr lang="en-US" err="1">
                <a:cs typeface="Calibri"/>
              </a:rPr>
              <a:t>absoutely</a:t>
            </a:r>
            <a:r>
              <a:rPr lang="en-US">
                <a:cs typeface="Calibri"/>
              </a:rPr>
              <a:t> required to make the project work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9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15599" cy="2260355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6352D44-B364-42A1-8D5E-BCFA866B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9024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362B9-208D-4DB2-99B3-BA7D01212D5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27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1E84F8-12C5-40E5-A45C-E4BEFB7ED94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59052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5E60FA-03DC-4DD3-ADB5-558FDAFF18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51740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82E59-CF7D-41E5-88A8-18E8738545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69871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7CFA4-F15B-47EA-AF7F-A6AD3A832D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9233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467819-2C73-41C7-911A-62CAD25D64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43808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5D11A9-8D12-43A7-91C1-D86FDA27EC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7490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1353FF-A2A6-4825-8E2A-7404D3B1662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87846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6AA582-4E7B-49AE-837A-566C2DE0F9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55554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3F2760-6514-4032-8AF5-6083FD0490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517403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0706-718F-4937-AE41-91149A90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177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5E99A-9F80-4C7D-AAC6-2D59D6135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7022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4267E-569B-4A7C-BE85-D236CF2BBC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01096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BB8AE0-DD96-4F82-9F50-CC0F857CB1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154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1289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68053A-9457-4B57-99D3-6FB087A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5375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748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AEC4-5BB8-4916-BDC8-522A52E8D8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94026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B0A1A3-83F1-45A3-A8BD-BD75513A8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419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195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7B4786-381E-4205-B571-76421405C6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352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6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B8D19-CBB1-4E6D-A791-578D4ACA168A}"/>
              </a:ext>
            </a:extLst>
          </p:cNvPr>
          <p:cNvSpPr/>
          <p:nvPr userDrawn="1"/>
        </p:nvSpPr>
        <p:spPr>
          <a:xfrm>
            <a:off x="0" y="5917223"/>
            <a:ext cx="12192000" cy="940777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14321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 userDrawn="1"/>
        </p:nvSpPr>
        <p:spPr>
          <a:xfrm>
            <a:off x="203454" y="6233721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8749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2" r:id="rId3"/>
    <p:sldLayoutId id="2147483666" r:id="rId4"/>
    <p:sldLayoutId id="2147483681" r:id="rId5"/>
    <p:sldLayoutId id="2147483672" r:id="rId6"/>
    <p:sldLayoutId id="2147483662" r:id="rId7"/>
    <p:sldLayoutId id="2147483664" r:id="rId8"/>
    <p:sldLayoutId id="2147483665" r:id="rId9"/>
    <p:sldLayoutId id="2147483668" r:id="rId10"/>
    <p:sldLayoutId id="2147483669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70" r:id="rId20"/>
    <p:sldLayoutId id="214748367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7B09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snow, small, plane, air&#10;&#10;Description automatically generated">
            <a:extLst>
              <a:ext uri="{FF2B5EF4-FFF2-40B4-BE49-F238E27FC236}">
                <a16:creationId xmlns:a16="http://schemas.microsoft.com/office/drawing/2014/main" id="{BB29EF8A-BD1F-4DE4-AD9C-F2CFC9A4F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" y="-2510"/>
            <a:ext cx="12175623" cy="5928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38" y="263052"/>
            <a:ext cx="10515599" cy="2260355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Team 514: Hydrogen Pre-Heater in the Nuclear Thermal  Rocket Simulation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E93E2-8F10-4A6E-A116-2EC54086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04604"/>
            <a:ext cx="105156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Michael Corak </a:t>
            </a:r>
          </a:p>
          <a:p>
            <a:r>
              <a:rPr lang="en-US">
                <a:latin typeface="Arial"/>
                <a:cs typeface="Arial"/>
              </a:rPr>
              <a:t>Kevin Hartzog</a:t>
            </a:r>
          </a:p>
          <a:p>
            <a:r>
              <a:rPr lang="en-US">
                <a:latin typeface="Arial"/>
                <a:cs typeface="Arial"/>
              </a:rPr>
              <a:t>Fisher Hillburn</a:t>
            </a:r>
          </a:p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22183-DDE3-4447-A286-75482185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2BC89-9D44-45B6-A192-DD6903D17E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902B4-D928-4559-8013-90661B6D0298}"/>
              </a:ext>
            </a:extLst>
          </p:cNvPr>
          <p:cNvSpPr txBox="1"/>
          <p:nvPr/>
        </p:nvSpPr>
        <p:spPr>
          <a:xfrm>
            <a:off x="834656" y="1756145"/>
            <a:ext cx="1070875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Our team ideated 100 concepts that would accomplish our necessary functions</a:t>
            </a:r>
          </a:p>
          <a:p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/>
              <a:t>Several methods were used in this process:</a:t>
            </a:r>
            <a:endParaRPr lang="en-US" sz="240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Battle of Perspectives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Biomimicry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Rapid Brainstorming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Morphological Chart</a:t>
            </a:r>
          </a:p>
          <a:p>
            <a:pPr marL="285750" indent="-285750">
              <a:buFont typeface="Arial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From these, the most promising ideas were chosen to be high fidelity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39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Concept Generation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8F2043-E482-4101-BB53-30258E7D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4111327" cy="40893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This chart was used in comparing the dualities of the engineering areas that the design encompasses</a:t>
            </a:r>
          </a:p>
          <a:p>
            <a:r>
              <a:rPr lang="en-US" sz="2400">
                <a:latin typeface="Arial"/>
                <a:cs typeface="Arial"/>
              </a:rPr>
              <a:t>Some of the stronger ideas that came from this method was the method of control and the comparison between established and novel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2BC89-9D44-45B6-A192-DD6903D17E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63200" y="5611399"/>
            <a:ext cx="1828800" cy="310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Fisher Hilburn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338FE4-2280-4AA0-BF2F-8DA8249E7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71496"/>
              </p:ext>
            </p:extLst>
          </p:nvPr>
        </p:nvGraphicFramePr>
        <p:xfrm>
          <a:off x="712807" y="1827333"/>
          <a:ext cx="6949440" cy="363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9440">
                  <a:extLst>
                    <a:ext uri="{9D8B030D-6E8A-4147-A177-3AD203B41FA5}">
                      <a16:colId xmlns:a16="http://schemas.microsoft.com/office/drawing/2014/main" val="1999085394"/>
                    </a:ext>
                  </a:extLst>
                </a:gridCol>
              </a:tblGrid>
              <a:tr h="606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300">
                          <a:effectLst/>
                        </a:rPr>
                        <a:t>Battle of Perspectives Chart </a:t>
                      </a:r>
                      <a:endParaRPr lang="en-US" sz="3500">
                        <a:effectLst/>
                      </a:endParaRPr>
                    </a:p>
                  </a:txBody>
                  <a:tcPr marL="178381" marR="178381" marT="89191" marB="89191"/>
                </a:tc>
                <a:extLst>
                  <a:ext uri="{0D108BD9-81ED-4DB2-BD59-A6C34878D82A}">
                    <a16:rowId xmlns:a16="http://schemas.microsoft.com/office/drawing/2014/main" val="2310929107"/>
                  </a:ext>
                </a:extLst>
              </a:tr>
              <a:tr h="606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300">
                          <a:effectLst/>
                        </a:rPr>
                        <a:t>Induction heating vs resistive heating </a:t>
                      </a:r>
                      <a:endParaRPr lang="en-US" sz="3500">
                        <a:effectLst/>
                      </a:endParaRPr>
                    </a:p>
                  </a:txBody>
                  <a:tcPr marL="178381" marR="178381" marT="89191" marB="89191"/>
                </a:tc>
                <a:extLst>
                  <a:ext uri="{0D108BD9-81ED-4DB2-BD59-A6C34878D82A}">
                    <a16:rowId xmlns:a16="http://schemas.microsoft.com/office/drawing/2014/main" val="1995855242"/>
                  </a:ext>
                </a:extLst>
              </a:tr>
              <a:tr h="606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300">
                          <a:effectLst/>
                        </a:rPr>
                        <a:t>Conduction vs convection  </a:t>
                      </a:r>
                      <a:endParaRPr lang="en-US" sz="3500">
                        <a:effectLst/>
                      </a:endParaRPr>
                    </a:p>
                  </a:txBody>
                  <a:tcPr marL="178381" marR="178381" marT="89191" marB="89191"/>
                </a:tc>
                <a:extLst>
                  <a:ext uri="{0D108BD9-81ED-4DB2-BD59-A6C34878D82A}">
                    <a16:rowId xmlns:a16="http://schemas.microsoft.com/office/drawing/2014/main" val="1169608689"/>
                  </a:ext>
                </a:extLst>
              </a:tr>
              <a:tr h="606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300">
                          <a:effectLst/>
                        </a:rPr>
                        <a:t>Digital feedback vs analog feedback </a:t>
                      </a:r>
                      <a:endParaRPr lang="en-US" sz="3500">
                        <a:effectLst/>
                      </a:endParaRPr>
                    </a:p>
                  </a:txBody>
                  <a:tcPr marL="178381" marR="178381" marT="89191" marB="89191"/>
                </a:tc>
                <a:extLst>
                  <a:ext uri="{0D108BD9-81ED-4DB2-BD59-A6C34878D82A}">
                    <a16:rowId xmlns:a16="http://schemas.microsoft.com/office/drawing/2014/main" val="4202448125"/>
                  </a:ext>
                </a:extLst>
              </a:tr>
              <a:tr h="606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300">
                          <a:effectLst/>
                        </a:rPr>
                        <a:t>Electrical hardware control vs software control </a:t>
                      </a:r>
                      <a:endParaRPr lang="en-US" sz="3500">
                        <a:effectLst/>
                      </a:endParaRPr>
                    </a:p>
                  </a:txBody>
                  <a:tcPr marL="178381" marR="178381" marT="89191" marB="89191"/>
                </a:tc>
                <a:extLst>
                  <a:ext uri="{0D108BD9-81ED-4DB2-BD59-A6C34878D82A}">
                    <a16:rowId xmlns:a16="http://schemas.microsoft.com/office/drawing/2014/main" val="410376729"/>
                  </a:ext>
                </a:extLst>
              </a:tr>
              <a:tr h="6064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2300">
                          <a:effectLst/>
                        </a:rPr>
                        <a:t>Established methods vs novel methods </a:t>
                      </a:r>
                      <a:endParaRPr lang="en-US" sz="3500">
                        <a:effectLst/>
                      </a:endParaRPr>
                    </a:p>
                  </a:txBody>
                  <a:tcPr marL="178381" marR="178381" marT="89191" marB="89191"/>
                </a:tc>
                <a:extLst>
                  <a:ext uri="{0D108BD9-81ED-4DB2-BD59-A6C34878D82A}">
                    <a16:rowId xmlns:a16="http://schemas.microsoft.com/office/drawing/2014/main" val="1219007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2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92BC89-9D44-45B6-A192-DD6903D17EE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C440E-7B96-49C3-B19C-8F76E204979F}"/>
              </a:ext>
            </a:extLst>
          </p:cNvPr>
          <p:cNvSpPr txBox="1"/>
          <p:nvPr/>
        </p:nvSpPr>
        <p:spPr>
          <a:xfrm>
            <a:off x="834656" y="1756145"/>
            <a:ext cx="5834833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Biomimicry 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Crane's use of counter-flow heat transfer in their legs to keep body temperature high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Termites regulating the heat of their mound using different geometries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cs typeface="Calibri"/>
              </a:rPr>
              <a:t>Fluid flows in cave and river erosion systems</a:t>
            </a:r>
          </a:p>
          <a:p>
            <a:pPr lvl="1"/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B6084-A003-432C-A377-FDF63479C083}"/>
              </a:ext>
            </a:extLst>
          </p:cNvPr>
          <p:cNvSpPr txBox="1"/>
          <p:nvPr/>
        </p:nvSpPr>
        <p:spPr>
          <a:xfrm>
            <a:off x="6842051" y="5167423"/>
            <a:ext cx="3833036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Figure: Heat Transfer in the Leg of a Crane</a:t>
            </a:r>
          </a:p>
          <a:p>
            <a:r>
              <a:rPr lang="en-US" sz="1000">
                <a:cs typeface="Calibri"/>
              </a:rPr>
              <a:t>Source (</a:t>
            </a:r>
            <a:r>
              <a:rPr lang="en-US" sz="1000">
                <a:ea typeface="+mn-lt"/>
                <a:cs typeface="+mn-lt"/>
              </a:rPr>
              <a:t>https://www.birdwatchingdaily.com/news/science/eldon-greij-explains-clever-way-birds-keep-legs-feet-warm/)</a:t>
            </a:r>
            <a:endParaRPr lang="en-US" sz="1000">
              <a:cs typeface="Calibri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849EE277-0BDE-4880-9648-F1B14700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51" y="1059271"/>
            <a:ext cx="3771013" cy="41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A788-6A5A-453C-9C23-B12DDACD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High Fidelity Concepts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2373-A1B9-40C2-9D64-DEBB730EA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600" b="1">
                <a:latin typeface="+mn-lt"/>
                <a:cs typeface="Calibri"/>
              </a:rPr>
              <a:t>Concept 1:</a:t>
            </a:r>
            <a:r>
              <a:rPr lang="en-US" sz="2400" b="1">
                <a:latin typeface="Arial"/>
                <a:cs typeface="Arial"/>
              </a:rPr>
              <a:t> </a:t>
            </a:r>
          </a:p>
          <a:p>
            <a:pPr lvl="1"/>
            <a:r>
              <a:rPr lang="en-US" sz="2000">
                <a:latin typeface="Arial"/>
                <a:cs typeface="Arial"/>
              </a:rPr>
              <a:t>Control – Potentiometer</a:t>
            </a:r>
            <a:endParaRPr lang="en-US" sz="2000"/>
          </a:p>
          <a:p>
            <a:pPr lvl="1"/>
            <a:r>
              <a:rPr lang="en-US" sz="2000">
                <a:latin typeface="Arial"/>
                <a:cs typeface="Arial"/>
              </a:rPr>
              <a:t>Mounting – Composite Plate w/ thru hole</a:t>
            </a:r>
          </a:p>
          <a:p>
            <a:pPr lvl="1"/>
            <a:r>
              <a:rPr lang="en-US" sz="2000">
                <a:latin typeface="Arial"/>
                <a:cs typeface="Arial"/>
              </a:rPr>
              <a:t>Heat Exchanger – Cylindrical</a:t>
            </a:r>
          </a:p>
          <a:p>
            <a:r>
              <a:rPr lang="en-US" sz="2600" b="1">
                <a:latin typeface="+mn-lt"/>
                <a:cs typeface="Calibri"/>
              </a:rPr>
              <a:t>Concept 2: </a:t>
            </a:r>
          </a:p>
          <a:p>
            <a:pPr lvl="1"/>
            <a:r>
              <a:rPr lang="en-US" sz="2000">
                <a:latin typeface="Arial"/>
                <a:cs typeface="Arial"/>
              </a:rPr>
              <a:t>Control – Voltage</a:t>
            </a:r>
          </a:p>
          <a:p>
            <a:pPr lvl="1"/>
            <a:r>
              <a:rPr lang="en-US" sz="2000">
                <a:latin typeface="Arial"/>
                <a:cs typeface="Arial"/>
              </a:rPr>
              <a:t>Mounting – Stinger Plate</a:t>
            </a:r>
          </a:p>
          <a:p>
            <a:pPr lvl="1"/>
            <a:r>
              <a:rPr lang="en-US" sz="2000">
                <a:latin typeface="Arial"/>
                <a:cs typeface="Arial"/>
              </a:rPr>
              <a:t>Heat Exchanger – Helical</a:t>
            </a:r>
          </a:p>
          <a:p>
            <a:r>
              <a:rPr lang="en-US" sz="2600" b="1">
                <a:latin typeface="+mn-lt"/>
                <a:cs typeface="Calibri"/>
              </a:rPr>
              <a:t>Concept 3: </a:t>
            </a:r>
          </a:p>
          <a:p>
            <a:pPr lvl="1"/>
            <a:r>
              <a:rPr lang="en-US" sz="2000">
                <a:latin typeface="Arial"/>
                <a:cs typeface="Arial"/>
              </a:rPr>
              <a:t>Control – Microcontroller</a:t>
            </a:r>
          </a:p>
          <a:p>
            <a:pPr lvl="1"/>
            <a:r>
              <a:rPr lang="en-US" sz="2000">
                <a:latin typeface="Arial"/>
                <a:cs typeface="Arial"/>
              </a:rPr>
              <a:t>Mounting – Cradle</a:t>
            </a:r>
          </a:p>
          <a:p>
            <a:pPr lvl="1"/>
            <a:r>
              <a:rPr lang="en-US" sz="2000">
                <a:latin typeface="Arial"/>
                <a:cs typeface="Arial"/>
              </a:rPr>
              <a:t>Heat Exchanger – U-Tube</a:t>
            </a:r>
          </a:p>
          <a:p>
            <a:pPr lvl="1"/>
            <a:endParaRPr lang="en-US" sz="1600">
              <a:latin typeface="Arial"/>
              <a:cs typeface="Arial"/>
            </a:endParaRPr>
          </a:p>
          <a:p>
            <a:pPr lvl="1"/>
            <a:endParaRPr lang="en-US" sz="160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2000">
                <a:latin typeface="Arial"/>
                <a:cs typeface="Arial"/>
              </a:rPr>
              <a:t>                                             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BB214-FA4A-4388-9AD7-119E0A568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684D69-A59F-4193-87AA-2B8B015E84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08553C-F56B-46DE-997D-7494604C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B6B83-8376-4327-8DCF-92E7F69D6D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00381-6693-43E1-9834-FCA59A9EE40B}"/>
              </a:ext>
            </a:extLst>
          </p:cNvPr>
          <p:cNvSpPr txBox="1"/>
          <p:nvPr/>
        </p:nvSpPr>
        <p:spPr>
          <a:xfrm>
            <a:off x="834656" y="1596655"/>
            <a:ext cx="10434083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Our team used multiple systematic and analytical methods to weed out our final concept, such as:</a:t>
            </a:r>
            <a:endParaRPr lang="en-US" sz="2400">
              <a:cs typeface="Calibri"/>
            </a:endParaRPr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Binary Pairwise Comparison Matrix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House of Quality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Pugh Chart</a:t>
            </a:r>
            <a:endParaRPr lang="en-US" sz="2400">
              <a:ea typeface="+mn-lt"/>
              <a:cs typeface="+mn-lt"/>
            </a:endParaRPr>
          </a:p>
          <a:p>
            <a:pPr marL="800100" lvl="1" indent="-342900">
              <a:lnSpc>
                <a:spcPct val="200000"/>
              </a:lnSpc>
              <a:buFont typeface="Arial"/>
              <a:buChar char="•"/>
            </a:pPr>
            <a:r>
              <a:rPr lang="en-US" sz="2400" b="1">
                <a:ea typeface="+mn-lt"/>
                <a:cs typeface="+mn-lt"/>
              </a:rPr>
              <a:t>AHP</a:t>
            </a:r>
            <a:endParaRPr lang="en-US" sz="2400" b="1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05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AB18-ABC7-4607-9500-23C7ACC2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Concept Selection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B355-74AE-4950-97C6-96D5C3222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After we completed this process of charts and rankings, we ended up with selecting concept 1 as our final design because:</a:t>
            </a:r>
            <a:endParaRPr lang="en-US" sz="2400"/>
          </a:p>
          <a:p>
            <a:pPr lvl="1"/>
            <a:r>
              <a:rPr lang="en-US" sz="2000">
                <a:latin typeface="Arial"/>
                <a:cs typeface="Arial"/>
              </a:rPr>
              <a:t>Component 1. The Potentiometer:  has the least modes of failure</a:t>
            </a:r>
          </a:p>
          <a:p>
            <a:pPr lvl="1"/>
            <a:r>
              <a:rPr lang="en-US" sz="2000">
                <a:latin typeface="Arial"/>
                <a:cs typeface="Arial"/>
              </a:rPr>
              <a:t>Component 2. The Mounting: Easiest to electro-thermally isolate</a:t>
            </a:r>
          </a:p>
          <a:p>
            <a:pPr lvl="1"/>
            <a:r>
              <a:rPr lang="en-US" sz="2000">
                <a:latin typeface="Arial"/>
                <a:cs typeface="Arial"/>
              </a:rPr>
              <a:t>Component 3. The Heat Exchanger: Highest efficiencies</a:t>
            </a:r>
            <a:endParaRPr lang="en-US" sz="2000"/>
          </a:p>
          <a:p>
            <a:pPr marL="457200" lvl="1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F145D-E164-48D8-90C4-EC38950C5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6D744-E5E9-4A21-A42B-5215B63F1F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E105-55B5-4CB2-AFB1-9E90C2B5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References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6B3E-A78D-4F3F-904F-E5E05462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A01B3-A321-4B2F-988B-FDB0A42B3E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Arial"/>
                <a:cs typeface="Arial"/>
              </a:rPr>
              <a:t>Appendix A: Critical Targets/Metrics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EB0BE20-61EF-4B7F-A6BE-3B4DCA35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89" y="1803588"/>
            <a:ext cx="7171425" cy="37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341163"/>
            <a:ext cx="11291977" cy="1325563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Arial"/>
                <a:cs typeface="Arial"/>
              </a:rPr>
              <a:t>Appendix A: Critical Targets/Metrics - Validation Methods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041C1624-A124-4E97-9577-8A35CC50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34" y="1710170"/>
            <a:ext cx="6844208" cy="40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 B : Concept Generation and Selection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DF2CCF-66FC-4884-833E-735999BD7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14051"/>
              </p:ext>
            </p:extLst>
          </p:nvPr>
        </p:nvGraphicFramePr>
        <p:xfrm>
          <a:off x="858455" y="2421037"/>
          <a:ext cx="10515597" cy="296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537">
                  <a:extLst>
                    <a:ext uri="{9D8B030D-6E8A-4147-A177-3AD203B41FA5}">
                      <a16:colId xmlns:a16="http://schemas.microsoft.com/office/drawing/2014/main" val="138616447"/>
                    </a:ext>
                  </a:extLst>
                </a:gridCol>
                <a:gridCol w="1485537">
                  <a:extLst>
                    <a:ext uri="{9D8B030D-6E8A-4147-A177-3AD203B41FA5}">
                      <a16:colId xmlns:a16="http://schemas.microsoft.com/office/drawing/2014/main" val="2305091959"/>
                    </a:ext>
                  </a:extLst>
                </a:gridCol>
                <a:gridCol w="1552302">
                  <a:extLst>
                    <a:ext uri="{9D8B030D-6E8A-4147-A177-3AD203B41FA5}">
                      <a16:colId xmlns:a16="http://schemas.microsoft.com/office/drawing/2014/main" val="331999035"/>
                    </a:ext>
                  </a:extLst>
                </a:gridCol>
                <a:gridCol w="1435462">
                  <a:extLst>
                    <a:ext uri="{9D8B030D-6E8A-4147-A177-3AD203B41FA5}">
                      <a16:colId xmlns:a16="http://schemas.microsoft.com/office/drawing/2014/main" val="647792668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624865650"/>
                    </a:ext>
                  </a:extLst>
                </a:gridCol>
                <a:gridCol w="1301931">
                  <a:extLst>
                    <a:ext uri="{9D8B030D-6E8A-4147-A177-3AD203B41FA5}">
                      <a16:colId xmlns:a16="http://schemas.microsoft.com/office/drawing/2014/main" val="2155929642"/>
                    </a:ext>
                  </a:extLst>
                </a:gridCol>
                <a:gridCol w="1619068">
                  <a:extLst>
                    <a:ext uri="{9D8B030D-6E8A-4147-A177-3AD203B41FA5}">
                      <a16:colId xmlns:a16="http://schemas.microsoft.com/office/drawing/2014/main" val="2744899001"/>
                    </a:ext>
                  </a:extLst>
                </a:gridCol>
              </a:tblGrid>
              <a:tr h="2228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Transfers heat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Gives feedback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Allows control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Allows efficient fluid flow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Mounts easily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Efficient coil shape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>
                          <a:effectLst/>
                        </a:rPr>
                        <a:t>Measure Temperature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11980"/>
                  </a:ext>
                </a:extLst>
              </a:tr>
              <a:tr h="48952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Counterflow heat exchanger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Digital screen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Potentiometer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Twisting shape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Clamping mechanism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Spiral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100">
                          <a:effectLst/>
                        </a:rPr>
                        <a:t>Thermocouple  </a:t>
                      </a:r>
                    </a:p>
                    <a:p>
                      <a:pPr algn="l" rtl="0" fontAlgn="base"/>
                      <a:endParaRPr lang="en-US" sz="11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19030"/>
                  </a:ext>
                </a:extLst>
              </a:tr>
              <a:tr h="48952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Fin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Dial </a:t>
                      </a:r>
                    </a:p>
                    <a:p>
                      <a:pPr algn="l" rtl="0" fontAlgn="base"/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Radio frequency control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Straight piping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Picatinny rail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Helical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Pyrometer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60977"/>
                  </a:ext>
                </a:extLst>
              </a:tr>
              <a:tr h="2913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Brazed plate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LED lights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Mechanical control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Radial piping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Suspension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Pancake style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Infared Scanner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997229"/>
                  </a:ext>
                </a:extLst>
              </a:tr>
              <a:tr h="48952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Envelope style heat exchanger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Program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Software control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Minimal material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Helical sweep with growth rate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800546"/>
                  </a:ext>
                </a:extLst>
              </a:tr>
              <a:tr h="291382"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Physical Buttons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Cylindrical 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27976"/>
                  </a:ext>
                </a:extLst>
              </a:tr>
              <a:tr h="489522"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>
                          <a:effectLst/>
                        </a:rPr>
                        <a:t>Hexagonal cross section </a:t>
                      </a:r>
                      <a:endParaRPr lang="en-U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en-US" sz="1100" b="0" i="0">
                        <a:effectLst/>
                        <a:latin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444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B1A4-CE5D-4026-9765-BB894C93C2C3}"/>
              </a:ext>
            </a:extLst>
          </p:cNvPr>
          <p:cNvSpPr txBox="1"/>
          <p:nvPr/>
        </p:nvSpPr>
        <p:spPr>
          <a:xfrm>
            <a:off x="865456" y="1782501"/>
            <a:ext cx="313831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Morphological Chart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5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50AF06-A8FC-4B2F-AABF-051BAE85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Team Introductions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459214" y="4572107"/>
            <a:ext cx="2440092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Michael Corak</a:t>
            </a:r>
            <a:endParaRPr lang="en-US"/>
          </a:p>
          <a:p>
            <a:r>
              <a:rPr lang="en-US" i="1">
                <a:ea typeface="+mn-lt"/>
                <a:cs typeface="+mn-lt"/>
              </a:rPr>
              <a:t>Project &amp; Aero-Thermal </a:t>
            </a:r>
            <a:endParaRPr lang="en-US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Engineer</a:t>
            </a:r>
            <a:endParaRPr lang="en-US"/>
          </a:p>
          <a:p>
            <a:endParaRPr lang="en-US" i="1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427DE-CE19-4AB0-8BB1-C4BDCD0C545A}"/>
              </a:ext>
            </a:extLst>
          </p:cNvPr>
          <p:cNvSpPr txBox="1"/>
          <p:nvPr/>
        </p:nvSpPr>
        <p:spPr>
          <a:xfrm>
            <a:off x="9106334" y="4572107"/>
            <a:ext cx="2247282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Jordan </a:t>
            </a:r>
            <a:r>
              <a:rPr lang="en-US" err="1">
                <a:cs typeface="Calibri"/>
              </a:rPr>
              <a:t>Weid</a:t>
            </a:r>
            <a:endParaRPr lang="en-US" err="1"/>
          </a:p>
          <a:p>
            <a:r>
              <a:rPr lang="en-US" i="1">
                <a:ea typeface="+mn-lt"/>
                <a:cs typeface="+mn-lt"/>
              </a:rPr>
              <a:t>Simulation/Structural </a:t>
            </a:r>
          </a:p>
          <a:p>
            <a:r>
              <a:rPr lang="en-US" i="1">
                <a:ea typeface="+mn-lt"/>
                <a:cs typeface="+mn-lt"/>
              </a:rPr>
              <a:t>Design Engineer</a:t>
            </a:r>
            <a:endParaRPr lang="en-US" i="1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3562299" y="4572107"/>
            <a:ext cx="2266967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Kevin Hartzog</a:t>
            </a:r>
            <a:endParaRPr lang="en-US"/>
          </a:p>
          <a:p>
            <a:r>
              <a:rPr lang="en-US" i="1"/>
              <a:t>Project </a:t>
            </a:r>
            <a:r>
              <a:rPr lang="en-US" i="1">
                <a:ea typeface="+mn-lt"/>
                <a:cs typeface="+mn-lt"/>
              </a:rPr>
              <a:t>Manager  &amp; </a:t>
            </a:r>
            <a:endParaRPr lang="en-US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Aero-Thermal analysis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6331367" y="4572107"/>
            <a:ext cx="2212593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Fisher Hillburn</a:t>
            </a:r>
            <a:endParaRPr lang="en-US"/>
          </a:p>
          <a:p>
            <a:r>
              <a:rPr lang="en-US" i="1">
                <a:ea typeface="+mn-lt"/>
                <a:cs typeface="+mn-lt"/>
              </a:rPr>
              <a:t>Mechanical Design &amp; </a:t>
            </a:r>
          </a:p>
          <a:p>
            <a:r>
              <a:rPr lang="en-US" i="1">
                <a:ea typeface="+mn-lt"/>
                <a:cs typeface="+mn-lt"/>
              </a:rPr>
              <a:t>Systems Engineer</a:t>
            </a:r>
            <a:endParaRPr lang="en-US" i="1">
              <a:cs typeface="Calibri"/>
            </a:endParaRPr>
          </a:p>
          <a:p>
            <a:endParaRPr lang="en-US"/>
          </a:p>
        </p:txBody>
      </p:sp>
      <p:pic>
        <p:nvPicPr>
          <p:cNvPr id="41" name="Picture 4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87CAE7E-2E10-4A6F-A8EE-C83F9D2E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329" y="2476500"/>
            <a:ext cx="1905000" cy="1905000"/>
          </a:xfrm>
          <a:prstGeom prst="rect">
            <a:avLst/>
          </a:prstGeom>
        </p:spPr>
      </p:pic>
      <p:pic>
        <p:nvPicPr>
          <p:cNvPr id="23" name="Picture 2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E933C97-0BA2-41AE-81B8-6CB32572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387" y="2480405"/>
            <a:ext cx="1907040" cy="1916982"/>
          </a:xfrm>
          <a:prstGeom prst="rect">
            <a:avLst/>
          </a:prstGeom>
        </p:spPr>
      </p:pic>
      <p:pic>
        <p:nvPicPr>
          <p:cNvPr id="47" name="Picture 4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04B8FAD-2161-4AFE-B785-07B070D36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347" y="2478730"/>
            <a:ext cx="1905851" cy="1908007"/>
          </a:xfrm>
          <a:prstGeom prst="rect">
            <a:avLst/>
          </a:prstGeom>
        </p:spPr>
      </p:pic>
      <p:sp>
        <p:nvSpPr>
          <p:cNvPr id="79" name="Content Placeholder 78">
            <a:extLst>
              <a:ext uri="{FF2B5EF4-FFF2-40B4-BE49-F238E27FC236}">
                <a16:creationId xmlns:a16="http://schemas.microsoft.com/office/drawing/2014/main" id="{2E356737-EEAF-4759-B728-5613892CC4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2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2F752FD-A669-4BA4-B7A8-E6EFA95374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93" b="465"/>
          <a:stretch/>
        </p:blipFill>
        <p:spPr>
          <a:xfrm>
            <a:off x="735695" y="2473930"/>
            <a:ext cx="1893976" cy="19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 B : Concept Generation and Selection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7B1A4-CE5D-4026-9765-BB894C93C2C3}"/>
              </a:ext>
            </a:extLst>
          </p:cNvPr>
          <p:cNvSpPr txBox="1"/>
          <p:nvPr/>
        </p:nvSpPr>
        <p:spPr>
          <a:xfrm>
            <a:off x="837235" y="1647463"/>
            <a:ext cx="37908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House of Quality</a:t>
            </a:r>
            <a:endParaRPr lang="en-US"/>
          </a:p>
        </p:txBody>
      </p:sp>
      <p:pic>
        <p:nvPicPr>
          <p:cNvPr id="13" name="Picture 13" descr="Table&#10;&#10;Description automatically generated">
            <a:extLst>
              <a:ext uri="{FF2B5EF4-FFF2-40B4-BE49-F238E27FC236}">
                <a16:creationId xmlns:a16="http://schemas.microsoft.com/office/drawing/2014/main" id="{FE083552-8FAA-4054-8174-5519EB3DF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354" y="2114990"/>
            <a:ext cx="6879265" cy="3621154"/>
          </a:xfrm>
        </p:spPr>
      </p:pic>
    </p:spTree>
    <p:extLst>
      <p:ext uri="{BB962C8B-B14F-4D97-AF65-F5344CB8AC3E}">
        <p14:creationId xmlns:p14="http://schemas.microsoft.com/office/powerpoint/2010/main" val="135875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 B : Concept Generation and Selection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8" descr="Calendar&#10;&#10;Description automatically generated">
            <a:extLst>
              <a:ext uri="{FF2B5EF4-FFF2-40B4-BE49-F238E27FC236}">
                <a16:creationId xmlns:a16="http://schemas.microsoft.com/office/drawing/2014/main" id="{65E6132E-1894-4A2B-BE0F-AC6BE7C86C4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899391" y="5611399"/>
            <a:ext cx="756417" cy="3108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7B1A4-CE5D-4026-9765-BB894C93C2C3}"/>
              </a:ext>
            </a:extLst>
          </p:cNvPr>
          <p:cNvSpPr txBox="1"/>
          <p:nvPr/>
        </p:nvSpPr>
        <p:spPr>
          <a:xfrm>
            <a:off x="837234" y="1686045"/>
            <a:ext cx="24323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Pugh Chart</a:t>
            </a:r>
            <a:endParaRPr lang="en-US"/>
          </a:p>
        </p:txBody>
      </p:sp>
      <p:pic>
        <p:nvPicPr>
          <p:cNvPr id="9" name="Picture 9" descr="Calendar&#10;&#10;Description automatically generated">
            <a:extLst>
              <a:ext uri="{FF2B5EF4-FFF2-40B4-BE49-F238E27FC236}">
                <a16:creationId xmlns:a16="http://schemas.microsoft.com/office/drawing/2014/main" id="{1027C6A3-7C89-4ED1-A14D-B203066E4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601" y="2276235"/>
            <a:ext cx="6551633" cy="3057525"/>
          </a:xfrm>
        </p:spPr>
      </p:pic>
      <p:pic>
        <p:nvPicPr>
          <p:cNvPr id="10" name="Picture 10" descr="Calendar&#10;&#10;Description automatically generated">
            <a:extLst>
              <a:ext uri="{FF2B5EF4-FFF2-40B4-BE49-F238E27FC236}">
                <a16:creationId xmlns:a16="http://schemas.microsoft.com/office/drawing/2014/main" id="{4AE6BCCC-A1F7-4B24-8372-13E6864A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22" y="2279699"/>
            <a:ext cx="4537275" cy="30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2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 B : Concept Generation and Selection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8" descr="Calendar&#10;&#10;Description automatically generated">
            <a:extLst>
              <a:ext uri="{FF2B5EF4-FFF2-40B4-BE49-F238E27FC236}">
                <a16:creationId xmlns:a16="http://schemas.microsoft.com/office/drawing/2014/main" id="{65E6132E-1894-4A2B-BE0F-AC6BE7C86C4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899391" y="5611399"/>
            <a:ext cx="756417" cy="3108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7B1A4-CE5D-4026-9765-BB894C93C2C3}"/>
              </a:ext>
            </a:extLst>
          </p:cNvPr>
          <p:cNvSpPr txBox="1"/>
          <p:nvPr/>
        </p:nvSpPr>
        <p:spPr>
          <a:xfrm>
            <a:off x="837234" y="1686045"/>
            <a:ext cx="15857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AHP</a:t>
            </a:r>
            <a:endParaRPr lang="en-US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1B761195-DA75-4E9A-B163-7B742FCE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5" y="2148329"/>
            <a:ext cx="5260693" cy="2387721"/>
          </a:xfrm>
          <a:prstGeom prst="rect">
            <a:avLst/>
          </a:prstGeom>
        </p:spPr>
      </p:pic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370CF9CF-2EFE-41B6-BDEE-7C7D030DF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817" y="2149144"/>
            <a:ext cx="5501833" cy="23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6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B93-9189-4ACA-B10F-75B32A74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Appendix B : Concept Generation and Selection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F071-0291-47C8-AB52-D3B39AA4A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8" descr="Calendar&#10;&#10;Description automatically generated">
            <a:extLst>
              <a:ext uri="{FF2B5EF4-FFF2-40B4-BE49-F238E27FC236}">
                <a16:creationId xmlns:a16="http://schemas.microsoft.com/office/drawing/2014/main" id="{65E6132E-1894-4A2B-BE0F-AC6BE7C86C4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899391" y="5611399"/>
            <a:ext cx="756417" cy="31089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7B1A4-CE5D-4026-9765-BB894C93C2C3}"/>
              </a:ext>
            </a:extLst>
          </p:cNvPr>
          <p:cNvSpPr txBox="1"/>
          <p:nvPr/>
        </p:nvSpPr>
        <p:spPr>
          <a:xfrm>
            <a:off x="837234" y="1686045"/>
            <a:ext cx="15857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AHP</a:t>
            </a:r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B9593222-FB41-42A8-8436-059E1059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5" y="2265214"/>
            <a:ext cx="5405377" cy="2153949"/>
          </a:xfrm>
          <a:prstGeom prst="rect">
            <a:avLst/>
          </a:prstGeom>
        </p:spPr>
      </p:pic>
      <p:pic>
        <p:nvPicPr>
          <p:cNvPr id="6" name="Picture 8" descr="Table&#10;&#10;Description automatically generated">
            <a:extLst>
              <a:ext uri="{FF2B5EF4-FFF2-40B4-BE49-F238E27FC236}">
                <a16:creationId xmlns:a16="http://schemas.microsoft.com/office/drawing/2014/main" id="{ADFC7A3F-D2A4-4319-A829-60FA323E1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882" y="2662537"/>
            <a:ext cx="3723553" cy="13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82E-ADA7-442D-BB8A-1D3D00B0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Sponsor and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" name="Picture 17" descr="A person in a striped shirt&#10;&#10;Description automatically generated">
            <a:extLst>
              <a:ext uri="{FF2B5EF4-FFF2-40B4-BE49-F238E27FC236}">
                <a16:creationId xmlns:a16="http://schemas.microsoft.com/office/drawing/2014/main" id="{976E39AA-1911-4B8F-B2FB-36360880335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154433" y="2597254"/>
            <a:ext cx="2022680" cy="20130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36630-A30B-4E2A-9736-EC71702DD595}"/>
              </a:ext>
            </a:extLst>
          </p:cNvPr>
          <p:cNvSpPr txBox="1"/>
          <p:nvPr/>
        </p:nvSpPr>
        <p:spPr>
          <a:xfrm>
            <a:off x="2695752" y="4602361"/>
            <a:ext cx="2766976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u="sng"/>
              <a:t>Engineering Mentor</a:t>
            </a:r>
          </a:p>
          <a:p>
            <a:pPr algn="ctr"/>
            <a:r>
              <a:rPr lang="en-US">
                <a:cs typeface="Calibri"/>
              </a:rPr>
              <a:t>Michael Schoenfeld</a:t>
            </a:r>
            <a:endParaRPr lang="en-US"/>
          </a:p>
          <a:p>
            <a:pPr algn="ctr"/>
            <a:r>
              <a:rPr lang="en-US" i="1">
                <a:cs typeface="Calibri"/>
              </a:rPr>
              <a:t>Nuclear Systems Team Lead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8525F-C1B3-44E6-826A-DFEBA47495BE}"/>
              </a:ext>
            </a:extLst>
          </p:cNvPr>
          <p:cNvSpPr txBox="1"/>
          <p:nvPr/>
        </p:nvSpPr>
        <p:spPr>
          <a:xfrm>
            <a:off x="6713450" y="4615730"/>
            <a:ext cx="1991572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u="sng"/>
              <a:t>Academic Advisor</a:t>
            </a:r>
          </a:p>
          <a:p>
            <a:pPr algn="ctr"/>
            <a:r>
              <a:rPr lang="en-US"/>
              <a:t>Rajan Kumar, Ph.D.</a:t>
            </a:r>
            <a:endParaRPr lang="en-US">
              <a:cs typeface="Calibri"/>
            </a:endParaRPr>
          </a:p>
          <a:p>
            <a:pPr algn="ctr"/>
            <a:r>
              <a:rPr lang="en-US" i="1"/>
              <a:t>Associate Professor</a:t>
            </a:r>
            <a:endParaRPr lang="en-US" i="1">
              <a:cs typeface="Calibri"/>
            </a:endParaRPr>
          </a:p>
        </p:txBody>
      </p:sp>
      <p:pic>
        <p:nvPicPr>
          <p:cNvPr id="9" name="Picture 9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E6A944C-890F-499C-89D9-B1304FCD1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9389" y="2610097"/>
            <a:ext cx="1489364" cy="2007673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D717D9-9250-42F9-BAC1-7A107EE3657E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CFD008-B625-41C3-AF02-FE334B88BFD7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5555412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Theory behind Nuclear Thermal Propulsion(NTP)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C72902E-C1EA-49D6-8D6C-399F9B14E090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pic>
        <p:nvPicPr>
          <p:cNvPr id="4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A2BD407A-C6D0-4D94-92F1-C055FD4C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93" y="1450734"/>
            <a:ext cx="5906219" cy="37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4" descr="A large machine in a room&#10;&#10;Description automatically generated">
            <a:extLst>
              <a:ext uri="{FF2B5EF4-FFF2-40B4-BE49-F238E27FC236}">
                <a16:creationId xmlns:a16="http://schemas.microsoft.com/office/drawing/2014/main" id="{48B6FC55-AF78-4DE8-B903-E7F70F54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24" y="1715183"/>
            <a:ext cx="5489275" cy="367204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5DA97-3A09-4720-AB65-89ECF7C65CE0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4750280" cy="207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Nuclear Thermal Rocket Element Environment Simulator (NTREES) at NASA's Marshall Space Flight Center (MSFC)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A7A4A-6FC5-4E01-AAFD-583D1E38EE2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940C0C52-7F10-4A6A-9536-458D0D126D59}"/>
              </a:ext>
            </a:extLst>
          </p:cNvPr>
          <p:cNvSpPr/>
          <p:nvPr/>
        </p:nvSpPr>
        <p:spPr>
          <a:xfrm>
            <a:off x="5169640" y="3415481"/>
            <a:ext cx="1653396" cy="1423357"/>
          </a:xfrm>
          <a:prstGeom prst="hexagon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BB3CFE-548C-49D0-ADF5-0D4CBF794D71}"/>
              </a:ext>
            </a:extLst>
          </p:cNvPr>
          <p:cNvCxnSpPr/>
          <p:nvPr/>
        </p:nvCxnSpPr>
        <p:spPr>
          <a:xfrm flipV="1">
            <a:off x="5515064" y="2019978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0957A-589B-42AA-873C-9702D251572E}"/>
              </a:ext>
            </a:extLst>
          </p:cNvPr>
          <p:cNvCxnSpPr>
            <a:cxnSpLocks/>
          </p:cNvCxnSpPr>
          <p:nvPr/>
        </p:nvCxnSpPr>
        <p:spPr>
          <a:xfrm flipV="1">
            <a:off x="6463969" y="2019977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13A757-64B6-4EAF-8120-19E74A13AA0D}"/>
              </a:ext>
            </a:extLst>
          </p:cNvPr>
          <p:cNvCxnSpPr>
            <a:cxnSpLocks/>
          </p:cNvCxnSpPr>
          <p:nvPr/>
        </p:nvCxnSpPr>
        <p:spPr>
          <a:xfrm flipV="1">
            <a:off x="6809025" y="2710090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3E2993-3CD3-4524-9E95-A74DA61E4660}"/>
              </a:ext>
            </a:extLst>
          </p:cNvPr>
          <p:cNvCxnSpPr>
            <a:cxnSpLocks/>
          </p:cNvCxnSpPr>
          <p:nvPr/>
        </p:nvCxnSpPr>
        <p:spPr>
          <a:xfrm flipV="1">
            <a:off x="6463968" y="3428957"/>
            <a:ext cx="2702941" cy="140898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D63BCD-9B19-4091-8EC0-000E0C12D07C}"/>
              </a:ext>
            </a:extLst>
          </p:cNvPr>
          <p:cNvCxnSpPr/>
          <p:nvPr/>
        </p:nvCxnSpPr>
        <p:spPr>
          <a:xfrm>
            <a:off x="8217107" y="2004701"/>
            <a:ext cx="90577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644481-06C9-4DD6-A466-86EE56742CAF}"/>
              </a:ext>
            </a:extLst>
          </p:cNvPr>
          <p:cNvCxnSpPr>
            <a:cxnSpLocks/>
          </p:cNvCxnSpPr>
          <p:nvPr/>
        </p:nvCxnSpPr>
        <p:spPr>
          <a:xfrm>
            <a:off x="9166264" y="2031437"/>
            <a:ext cx="344300" cy="65505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465C4E-4466-4A86-8379-A4CACB6B9EC7}"/>
              </a:ext>
            </a:extLst>
          </p:cNvPr>
          <p:cNvCxnSpPr>
            <a:cxnSpLocks/>
          </p:cNvCxnSpPr>
          <p:nvPr/>
        </p:nvCxnSpPr>
        <p:spPr>
          <a:xfrm flipV="1">
            <a:off x="9179633" y="2726596"/>
            <a:ext cx="317563" cy="70852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0488A6F-1FDB-42B3-B6D0-7C69DDD523D7}"/>
              </a:ext>
            </a:extLst>
          </p:cNvPr>
          <p:cNvSpPr/>
          <p:nvPr/>
        </p:nvSpPr>
        <p:spPr>
          <a:xfrm>
            <a:off x="5585326" y="361348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F0C0C9-56A5-429B-8E99-BB3A383F9866}"/>
              </a:ext>
            </a:extLst>
          </p:cNvPr>
          <p:cNvSpPr/>
          <p:nvPr/>
        </p:nvSpPr>
        <p:spPr>
          <a:xfrm>
            <a:off x="5906167" y="3613483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96442C-A59A-4D4E-826C-01B781DD5181}"/>
              </a:ext>
            </a:extLst>
          </p:cNvPr>
          <p:cNvSpPr/>
          <p:nvPr/>
        </p:nvSpPr>
        <p:spPr>
          <a:xfrm>
            <a:off x="6200273" y="361348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873CF4-902E-4F1B-8C3D-CE31007D3AFC}"/>
              </a:ext>
            </a:extLst>
          </p:cNvPr>
          <p:cNvSpPr/>
          <p:nvPr/>
        </p:nvSpPr>
        <p:spPr>
          <a:xfrm>
            <a:off x="5398167" y="402790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186957-77E1-447E-A9D4-DEF4B37467F1}"/>
              </a:ext>
            </a:extLst>
          </p:cNvPr>
          <p:cNvSpPr/>
          <p:nvPr/>
        </p:nvSpPr>
        <p:spPr>
          <a:xfrm>
            <a:off x="5759115" y="4027905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7F4FE6-C33F-4700-9D87-D8278724E8BB}"/>
              </a:ext>
            </a:extLst>
          </p:cNvPr>
          <p:cNvSpPr/>
          <p:nvPr/>
        </p:nvSpPr>
        <p:spPr>
          <a:xfrm>
            <a:off x="6106694" y="4027905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FD3B25-2C29-46B6-83BE-8E5C3487B826}"/>
              </a:ext>
            </a:extLst>
          </p:cNvPr>
          <p:cNvSpPr/>
          <p:nvPr/>
        </p:nvSpPr>
        <p:spPr>
          <a:xfrm>
            <a:off x="6427536" y="4027904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F9DD8C-3E24-476D-AFAD-20E25AB3B9FB}"/>
              </a:ext>
            </a:extLst>
          </p:cNvPr>
          <p:cNvSpPr/>
          <p:nvPr/>
        </p:nvSpPr>
        <p:spPr>
          <a:xfrm>
            <a:off x="5571957" y="4428958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EBF3E0-038C-4E2B-8C3C-8729064C1808}"/>
              </a:ext>
            </a:extLst>
          </p:cNvPr>
          <p:cNvSpPr/>
          <p:nvPr/>
        </p:nvSpPr>
        <p:spPr>
          <a:xfrm>
            <a:off x="5932905" y="4402221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867268-766A-4865-B6EE-456FE06EE716}"/>
              </a:ext>
            </a:extLst>
          </p:cNvPr>
          <p:cNvSpPr/>
          <p:nvPr/>
        </p:nvSpPr>
        <p:spPr>
          <a:xfrm>
            <a:off x="6280483" y="4415588"/>
            <a:ext cx="173789" cy="200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7" descr="Icon&#10;&#10;Description automatically generated">
            <a:extLst>
              <a:ext uri="{FF2B5EF4-FFF2-40B4-BE49-F238E27FC236}">
                <a16:creationId xmlns:a16="http://schemas.microsoft.com/office/drawing/2014/main" id="{70AF5FBD-1519-4911-9956-070CAEBC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20000">
            <a:off x="6149892" y="2502067"/>
            <a:ext cx="2298532" cy="2000918"/>
          </a:xfrm>
          <a:prstGeom prst="rect">
            <a:avLst/>
          </a:prstGeom>
        </p:spPr>
      </p:pic>
      <p:pic>
        <p:nvPicPr>
          <p:cNvPr id="28" name="Picture 28" descr="Icon&#10;&#10;Description automatically generated">
            <a:extLst>
              <a:ext uri="{FF2B5EF4-FFF2-40B4-BE49-F238E27FC236}">
                <a16:creationId xmlns:a16="http://schemas.microsoft.com/office/drawing/2014/main" id="{98C884D9-D537-4BA1-9F0D-7010C6796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8" t="399" r="131" b="93455"/>
          <a:stretch/>
        </p:blipFill>
        <p:spPr>
          <a:xfrm rot="-1980000" flipH="1">
            <a:off x="6146544" y="2394992"/>
            <a:ext cx="2134627" cy="111471"/>
          </a:xfrm>
          <a:prstGeom prst="rect">
            <a:avLst/>
          </a:prstGeom>
        </p:spPr>
      </p:pic>
      <p:pic>
        <p:nvPicPr>
          <p:cNvPr id="29" name="Picture 29" descr="Icon&#10;&#10;Description automatically generated">
            <a:extLst>
              <a:ext uri="{FF2B5EF4-FFF2-40B4-BE49-F238E27FC236}">
                <a16:creationId xmlns:a16="http://schemas.microsoft.com/office/drawing/2014/main" id="{21811034-28CE-4279-9331-295A91DA0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" t="-102" r="303" b="85549"/>
          <a:stretch/>
        </p:blipFill>
        <p:spPr>
          <a:xfrm rot="9840000">
            <a:off x="6006582" y="4633062"/>
            <a:ext cx="2035226" cy="262009"/>
          </a:xfrm>
          <a:prstGeom prst="rect">
            <a:avLst/>
          </a:prstGeom>
        </p:spPr>
      </p:pic>
      <p:pic>
        <p:nvPicPr>
          <p:cNvPr id="30" name="Picture 30" descr="Icon&#10;&#10;Description automatically generated">
            <a:extLst>
              <a:ext uri="{FF2B5EF4-FFF2-40B4-BE49-F238E27FC236}">
                <a16:creationId xmlns:a16="http://schemas.microsoft.com/office/drawing/2014/main" id="{6D94717D-55EA-45C5-9056-D3B781F67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07" t="-1506" r="812" b="106"/>
          <a:stretch/>
        </p:blipFill>
        <p:spPr>
          <a:xfrm rot="14580000">
            <a:off x="6153230" y="1961775"/>
            <a:ext cx="198036" cy="1974703"/>
          </a:xfrm>
          <a:prstGeom prst="rect">
            <a:avLst/>
          </a:prstGeom>
        </p:spPr>
      </p:pic>
      <p:pic>
        <p:nvPicPr>
          <p:cNvPr id="31" name="Picture 31" descr="Icon&#10;&#10;Description automatically generated">
            <a:extLst>
              <a:ext uri="{FF2B5EF4-FFF2-40B4-BE49-F238E27FC236}">
                <a16:creationId xmlns:a16="http://schemas.microsoft.com/office/drawing/2014/main" id="{23747EE0-C957-49B3-A2CC-2F0F67002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9" t="49918" r="156" b="164"/>
          <a:stretch/>
        </p:blipFill>
        <p:spPr>
          <a:xfrm rot="12780000">
            <a:off x="6106976" y="2713102"/>
            <a:ext cx="1948685" cy="845350"/>
          </a:xfrm>
          <a:prstGeom prst="rect">
            <a:avLst/>
          </a:prstGeom>
        </p:spPr>
      </p:pic>
      <p:pic>
        <p:nvPicPr>
          <p:cNvPr id="34" name="Picture 34" descr="A picture containing table, sitting, computer, computer&#10;&#10;Description automatically generated">
            <a:extLst>
              <a:ext uri="{FF2B5EF4-FFF2-40B4-BE49-F238E27FC236}">
                <a16:creationId xmlns:a16="http://schemas.microsoft.com/office/drawing/2014/main" id="{A80B7BF5-B6F4-4957-AAEA-4FB5AC1C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7867397" y="3502192"/>
            <a:ext cx="2713623" cy="856247"/>
          </a:xfrm>
          <a:prstGeom prst="rect">
            <a:avLst/>
          </a:prstGeom>
        </p:spPr>
      </p:pic>
      <p:pic>
        <p:nvPicPr>
          <p:cNvPr id="35" name="Picture 27" descr="Icon&#10;&#10;Description automatically generated">
            <a:extLst>
              <a:ext uri="{FF2B5EF4-FFF2-40B4-BE49-F238E27FC236}">
                <a16:creationId xmlns:a16="http://schemas.microsoft.com/office/drawing/2014/main" id="{11E58F4D-270D-406E-8C53-5D24FA4A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80000">
            <a:off x="7099050" y="1967329"/>
            <a:ext cx="2298532" cy="2000918"/>
          </a:xfrm>
          <a:prstGeom prst="rect">
            <a:avLst/>
          </a:prstGeom>
        </p:spPr>
      </p:pic>
      <p:pic>
        <p:nvPicPr>
          <p:cNvPr id="36" name="Picture 27" descr="Icon&#10;&#10;Description automatically generated">
            <a:extLst>
              <a:ext uri="{FF2B5EF4-FFF2-40B4-BE49-F238E27FC236}">
                <a16:creationId xmlns:a16="http://schemas.microsoft.com/office/drawing/2014/main" id="{CA0B072E-5AC2-48DF-BC11-508764DD8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15" t="51393" r="41" b="-178"/>
          <a:stretch/>
        </p:blipFill>
        <p:spPr>
          <a:xfrm rot="18060000" flipH="1">
            <a:off x="7009548" y="3354115"/>
            <a:ext cx="2176784" cy="963108"/>
          </a:xfrm>
          <a:prstGeom prst="rect">
            <a:avLst/>
          </a:prstGeom>
        </p:spPr>
      </p:pic>
      <p:pic>
        <p:nvPicPr>
          <p:cNvPr id="37" name="Picture 27" descr="Icon&#10;&#10;Description automatically generated">
            <a:extLst>
              <a:ext uri="{FF2B5EF4-FFF2-40B4-BE49-F238E27FC236}">
                <a16:creationId xmlns:a16="http://schemas.microsoft.com/office/drawing/2014/main" id="{49F56D91-C8D4-4971-9687-B248830AA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51" t="-16424" r="-1520" b="58234"/>
          <a:stretch/>
        </p:blipFill>
        <p:spPr>
          <a:xfrm rot="15300000">
            <a:off x="7336722" y="1601076"/>
            <a:ext cx="339464" cy="1164324"/>
          </a:xfrm>
          <a:prstGeom prst="rect">
            <a:avLst/>
          </a:prstGeom>
        </p:spPr>
      </p:pic>
      <p:pic>
        <p:nvPicPr>
          <p:cNvPr id="38" name="Picture 34" descr="A picture containing table, sitting, computer, computer&#10;&#10;Description automatically generated">
            <a:extLst>
              <a:ext uri="{FF2B5EF4-FFF2-40B4-BE49-F238E27FC236}">
                <a16:creationId xmlns:a16="http://schemas.microsoft.com/office/drawing/2014/main" id="{77E67577-88D5-43E9-971C-DA1556FE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9284449" y="2833771"/>
            <a:ext cx="2713623" cy="856247"/>
          </a:xfrm>
          <a:prstGeom prst="rect">
            <a:avLst/>
          </a:prstGeom>
        </p:spPr>
      </p:pic>
      <p:pic>
        <p:nvPicPr>
          <p:cNvPr id="39" name="Picture 29" descr="Icon&#10;&#10;Description automatically generated">
            <a:extLst>
              <a:ext uri="{FF2B5EF4-FFF2-40B4-BE49-F238E27FC236}">
                <a16:creationId xmlns:a16="http://schemas.microsoft.com/office/drawing/2014/main" id="{B76E2C90-20E2-4F73-8AE8-B141D469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" t="-102" r="303" b="85549"/>
          <a:stretch/>
        </p:blipFill>
        <p:spPr>
          <a:xfrm rot="9840000">
            <a:off x="8533213" y="3376430"/>
            <a:ext cx="2035226" cy="262009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98A87EC3-5FAF-47B7-A351-27FA49E81A7F}"/>
              </a:ext>
            </a:extLst>
          </p:cNvPr>
          <p:cNvSpPr/>
          <p:nvPr/>
        </p:nvSpPr>
        <p:spPr>
          <a:xfrm rot="-1680000">
            <a:off x="3968253" y="4756477"/>
            <a:ext cx="1229894" cy="494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5E7991-175C-4344-8F01-160DE6B3CB64}"/>
              </a:ext>
            </a:extLst>
          </p:cNvPr>
          <p:cNvSpPr txBox="1"/>
          <p:nvPr/>
        </p:nvSpPr>
        <p:spPr>
          <a:xfrm rot="19920000">
            <a:off x="3397346" y="4306707"/>
            <a:ext cx="25827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69C95"/>
                </a:solidFill>
              </a:rPr>
              <a:t>Hydrogen Flow</a:t>
            </a:r>
            <a:endParaRPr lang="en-US">
              <a:solidFill>
                <a:srgbClr val="A69C95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E0E62-9685-4E02-99DC-A28205FF63A3}"/>
              </a:ext>
            </a:extLst>
          </p:cNvPr>
          <p:cNvSpPr txBox="1"/>
          <p:nvPr/>
        </p:nvSpPr>
        <p:spPr>
          <a:xfrm>
            <a:off x="9867660" y="1967233"/>
            <a:ext cx="25827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B7B09C"/>
                </a:solidFill>
              </a:rPr>
              <a:t>Induction Coils</a:t>
            </a:r>
            <a:endParaRPr lang="en-US">
              <a:solidFill>
                <a:srgbClr val="B7B09C"/>
              </a:solidFill>
              <a:cs typeface="Calibri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D29F603A-82A1-4908-808B-15FDF902D676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4750280" cy="207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Existing test article design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Simulate nuclear heating - volumetric phenomenon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DD82C7E-00E2-4277-A603-F5D89B3EF952}"/>
              </a:ext>
            </a:extLst>
          </p:cNvPr>
          <p:cNvCxnSpPr/>
          <p:nvPr/>
        </p:nvCxnSpPr>
        <p:spPr>
          <a:xfrm flipH="1">
            <a:off x="10055727" y="2316747"/>
            <a:ext cx="462546" cy="91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AD4158-3B5F-4035-A14A-08AD848D2B3F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38E0087-80EB-4D83-9EA6-FB645E60267E}"/>
              </a:ext>
            </a:extLst>
          </p:cNvPr>
          <p:cNvCxnSpPr/>
          <p:nvPr/>
        </p:nvCxnSpPr>
        <p:spPr>
          <a:xfrm flipH="1">
            <a:off x="5307096" y="1582654"/>
            <a:ext cx="6224505" cy="184200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3E9E202D-B0D9-467F-8CB7-A6850F2F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9827"/>
            <a:ext cx="10515600" cy="761668"/>
          </a:xfrm>
        </p:spPr>
        <p:txBody>
          <a:bodyPr>
            <a:normAutofit fontScale="90000"/>
          </a:bodyPr>
          <a:lstStyle/>
          <a:p>
            <a:r>
              <a:rPr lang="en-US"/>
              <a:t>Project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CA516C-FA78-4153-BE55-9E46A833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015DA97-3A09-4720-AB65-89ECF7C65CE0}"/>
              </a:ext>
            </a:extLst>
          </p:cNvPr>
          <p:cNvSpPr txBox="1">
            <a:spLocks/>
          </p:cNvSpPr>
          <p:nvPr/>
        </p:nvSpPr>
        <p:spPr>
          <a:xfrm>
            <a:off x="317500" y="1711871"/>
            <a:ext cx="4071164" cy="121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Motivation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Simulate the conditions found at any length of test article 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E35DF-22D1-4233-8868-EBBD7BAD0AC6}"/>
              </a:ext>
            </a:extLst>
          </p:cNvPr>
          <p:cNvSpPr/>
          <p:nvPr/>
        </p:nvSpPr>
        <p:spPr>
          <a:xfrm>
            <a:off x="5309269" y="4241466"/>
            <a:ext cx="6390104" cy="57484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BCF53-57F6-4239-94C6-E5EAE1C69E3E}"/>
              </a:ext>
            </a:extLst>
          </p:cNvPr>
          <p:cNvCxnSpPr/>
          <p:nvPr/>
        </p:nvCxnSpPr>
        <p:spPr>
          <a:xfrm flipV="1">
            <a:off x="5295567" y="4424446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DC7A19-AD7B-4C65-8E66-22796029D6DA}"/>
              </a:ext>
            </a:extLst>
          </p:cNvPr>
          <p:cNvCxnSpPr>
            <a:cxnSpLocks/>
          </p:cNvCxnSpPr>
          <p:nvPr/>
        </p:nvCxnSpPr>
        <p:spPr>
          <a:xfrm flipV="1">
            <a:off x="5295566" y="4636335"/>
            <a:ext cx="6390103" cy="1336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942647-038F-4E2A-8F02-A88817DC5817}"/>
              </a:ext>
            </a:extLst>
          </p:cNvPr>
          <p:cNvCxnSpPr/>
          <p:nvPr/>
        </p:nvCxnSpPr>
        <p:spPr>
          <a:xfrm flipV="1">
            <a:off x="5247607" y="4007351"/>
            <a:ext cx="6458284" cy="27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0EEE880-DBE0-4189-9D77-0DA4F93D1518}"/>
              </a:ext>
            </a:extLst>
          </p:cNvPr>
          <p:cNvSpPr/>
          <p:nvPr/>
        </p:nvSpPr>
        <p:spPr>
          <a:xfrm>
            <a:off x="5287371" y="5279835"/>
            <a:ext cx="2259262" cy="5213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FADC84-F202-478E-A684-D612D751573D}"/>
              </a:ext>
            </a:extLst>
          </p:cNvPr>
          <p:cNvCxnSpPr>
            <a:cxnSpLocks/>
          </p:cNvCxnSpPr>
          <p:nvPr/>
        </p:nvCxnSpPr>
        <p:spPr>
          <a:xfrm flipV="1">
            <a:off x="5283194" y="5422708"/>
            <a:ext cx="2256234" cy="287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87B6E-3C29-488A-A6CA-FB48470CFC00}"/>
              </a:ext>
            </a:extLst>
          </p:cNvPr>
          <p:cNvCxnSpPr>
            <a:cxnSpLocks/>
          </p:cNvCxnSpPr>
          <p:nvPr/>
        </p:nvCxnSpPr>
        <p:spPr>
          <a:xfrm flipV="1">
            <a:off x="5283193" y="5609867"/>
            <a:ext cx="225926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1BB257-D924-4A4B-889B-01208C997DBC}"/>
              </a:ext>
            </a:extLst>
          </p:cNvPr>
          <p:cNvCxnSpPr>
            <a:cxnSpLocks/>
          </p:cNvCxnSpPr>
          <p:nvPr/>
        </p:nvCxnSpPr>
        <p:spPr>
          <a:xfrm flipV="1">
            <a:off x="5307591" y="5062932"/>
            <a:ext cx="2251242" cy="8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46B53A-FEC6-4B96-ACAC-E0EFA5A2E2C7}"/>
              </a:ext>
            </a:extLst>
          </p:cNvPr>
          <p:cNvSpPr txBox="1"/>
          <p:nvPr/>
        </p:nvSpPr>
        <p:spPr>
          <a:xfrm>
            <a:off x="7862637" y="397175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50 inches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0458E-257B-4711-9F74-038E592CFB1E}"/>
              </a:ext>
            </a:extLst>
          </p:cNvPr>
          <p:cNvSpPr txBox="1"/>
          <p:nvPr/>
        </p:nvSpPr>
        <p:spPr>
          <a:xfrm>
            <a:off x="5917841" y="50164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20 inches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5537A4-8F81-4DDA-BC53-B305540EEE11}"/>
              </a:ext>
            </a:extLst>
          </p:cNvPr>
          <p:cNvCxnSpPr/>
          <p:nvPr/>
        </p:nvCxnSpPr>
        <p:spPr>
          <a:xfrm flipH="1" flipV="1">
            <a:off x="5231733" y="1456322"/>
            <a:ext cx="23227" cy="197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18295A-B3F5-495F-821B-5E83B886050E}"/>
              </a:ext>
            </a:extLst>
          </p:cNvPr>
          <p:cNvCxnSpPr>
            <a:cxnSpLocks/>
          </p:cNvCxnSpPr>
          <p:nvPr/>
        </p:nvCxnSpPr>
        <p:spPr>
          <a:xfrm>
            <a:off x="5245434" y="3420143"/>
            <a:ext cx="6456279" cy="2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6060798-DE6C-43CE-9114-E3098F749A98}"/>
              </a:ext>
            </a:extLst>
          </p:cNvPr>
          <p:cNvSpPr txBox="1"/>
          <p:nvPr/>
        </p:nvSpPr>
        <p:spPr>
          <a:xfrm>
            <a:off x="7807157" y="351940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Distance (in)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FA1ED0-553A-4ED1-92FA-498D994D4502}"/>
              </a:ext>
            </a:extLst>
          </p:cNvPr>
          <p:cNvSpPr txBox="1"/>
          <p:nvPr/>
        </p:nvSpPr>
        <p:spPr>
          <a:xfrm rot="16200000">
            <a:off x="3583069" y="1554746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A69C95"/>
                </a:solidFill>
              </a:rPr>
              <a:t>Temperature (K)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C653652-1441-4986-83E5-F987D9A97AB5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8B73B-66BF-45D8-B78D-8FD459B14FC1}"/>
              </a:ext>
            </a:extLst>
          </p:cNvPr>
          <p:cNvSpPr txBox="1"/>
          <p:nvPr/>
        </p:nvSpPr>
        <p:spPr>
          <a:xfrm>
            <a:off x="2740883" y="435976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  <a:cs typeface="Calibri"/>
              </a:rPr>
              <a:t>Standard Uranium core size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7C824A-EF2A-4E95-85E3-6A5A0F8464B9}"/>
              </a:ext>
            </a:extLst>
          </p:cNvPr>
          <p:cNvSpPr txBox="1"/>
          <p:nvPr/>
        </p:nvSpPr>
        <p:spPr>
          <a:xfrm>
            <a:off x="2783295" y="532574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A69C95"/>
                </a:solidFill>
              </a:rPr>
              <a:t>NTREES test article size</a:t>
            </a:r>
            <a:endParaRPr lang="en-US" sz="1600" b="1">
              <a:solidFill>
                <a:srgbClr val="A69C95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31A251-805D-4FE8-98A6-218CC51B1586}"/>
              </a:ext>
            </a:extLst>
          </p:cNvPr>
          <p:cNvSpPr/>
          <p:nvPr/>
        </p:nvSpPr>
        <p:spPr>
          <a:xfrm>
            <a:off x="5219700" y="3352800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09FAAA-A22A-4A8D-8041-55F869057344}"/>
              </a:ext>
            </a:extLst>
          </p:cNvPr>
          <p:cNvSpPr/>
          <p:nvPr/>
        </p:nvSpPr>
        <p:spPr>
          <a:xfrm>
            <a:off x="7477124" y="3009900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1B80BC-F43F-4AC2-AAAE-D0FA6665AFBB}"/>
              </a:ext>
            </a:extLst>
          </p:cNvPr>
          <p:cNvSpPr/>
          <p:nvPr/>
        </p:nvSpPr>
        <p:spPr>
          <a:xfrm>
            <a:off x="9229724" y="1828799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094AB-CB88-4B0A-AADB-63FA22063E22}"/>
              </a:ext>
            </a:extLst>
          </p:cNvPr>
          <p:cNvSpPr txBox="1"/>
          <p:nvPr/>
        </p:nvSpPr>
        <p:spPr>
          <a:xfrm>
            <a:off x="5181600" y="2990850"/>
            <a:ext cx="7715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26CE19-A99D-4F3F-A90A-C15416805316}"/>
              </a:ext>
            </a:extLst>
          </p:cNvPr>
          <p:cNvSpPr txBox="1"/>
          <p:nvPr/>
        </p:nvSpPr>
        <p:spPr>
          <a:xfrm>
            <a:off x="7353300" y="26193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45553-A109-4277-87B7-5468B85CFABD}"/>
              </a:ext>
            </a:extLst>
          </p:cNvPr>
          <p:cNvSpPr txBox="1"/>
          <p:nvPr/>
        </p:nvSpPr>
        <p:spPr>
          <a:xfrm>
            <a:off x="9086850" y="1400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5A152A-106E-445B-9307-8EEB983C7D1F}"/>
              </a:ext>
            </a:extLst>
          </p:cNvPr>
          <p:cNvSpPr/>
          <p:nvPr/>
        </p:nvSpPr>
        <p:spPr>
          <a:xfrm>
            <a:off x="11487149" y="1523999"/>
            <a:ext cx="1428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42360B-3A84-41C6-B689-5982E820E019}"/>
              </a:ext>
            </a:extLst>
          </p:cNvPr>
          <p:cNvSpPr txBox="1"/>
          <p:nvPr/>
        </p:nvSpPr>
        <p:spPr>
          <a:xfrm>
            <a:off x="11339423" y="11525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257083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Objective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CEE531-3654-4BC3-B152-78395B2F3DC4}"/>
              </a:ext>
            </a:extLst>
          </p:cNvPr>
          <p:cNvSpPr txBox="1">
            <a:spLocks/>
          </p:cNvSpPr>
          <p:nvPr/>
        </p:nvSpPr>
        <p:spPr>
          <a:xfrm>
            <a:off x="831850" y="1807121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Provide independent control and feedback of hydrogen inlet temperature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Integrate with existing system with minimal negative effects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46E6C51-FB69-4F84-BDC8-A1032D9C5B4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Jordan Weid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4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0D746-D228-4248-9275-E24BB7224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0FACBF-506B-4F5B-ACB3-3182F20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/>
                <a:cs typeface="Arial"/>
              </a:rPr>
              <a:t>Targets/Metrics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46E6C51-FB69-4F84-BDC8-A1032D9C5B44}"/>
              </a:ext>
            </a:extLst>
          </p:cNvPr>
          <p:cNvSpPr txBox="1">
            <a:spLocks/>
          </p:cNvSpPr>
          <p:nvPr/>
        </p:nvSpPr>
        <p:spPr>
          <a:xfrm>
            <a:off x="10363200" y="5611399"/>
            <a:ext cx="1828800" cy="3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Fisher Hilburn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B40A2-073B-4E17-B11C-47A9C4EE4BE9}"/>
              </a:ext>
            </a:extLst>
          </p:cNvPr>
          <p:cNvSpPr txBox="1"/>
          <p:nvPr/>
        </p:nvSpPr>
        <p:spPr>
          <a:xfrm>
            <a:off x="1145851" y="1795253"/>
            <a:ext cx="6887938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Critical Functions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Power output target of 15 kW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Steps of 5% of the max power for temperature adjustments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Measure temperatures up to 2500 K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Display feedback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Operate at 85% efficiency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cs typeface="Calibri"/>
              </a:rPr>
              <a:t>12-bit A/D conversion </a:t>
            </a:r>
          </a:p>
          <a:p>
            <a:pPr marL="285750" indent="-285750">
              <a:buFont typeface="Arial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86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EABDFE-F83C-4BD7-885C-5C292B0A824A}" vid="{D8D23F16-7882-4D30-A2C3-8840AF0B5C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EML 4551-2 2019 Widescreen 190128</Template>
  <Application>Microsoft Office PowerPoint</Application>
  <PresentationFormat>Widescreen</PresentationFormat>
  <Slides>23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Team 514: Hydrogen Pre-Heater in the Nuclear Thermal  Rocket Simulation</vt:lpstr>
      <vt:lpstr>Team Introductions</vt:lpstr>
      <vt:lpstr>Sponsor and Advisor</vt:lpstr>
      <vt:lpstr>Project Background</vt:lpstr>
      <vt:lpstr>Project Background</vt:lpstr>
      <vt:lpstr>Project Background</vt:lpstr>
      <vt:lpstr>Project Background</vt:lpstr>
      <vt:lpstr>Objective</vt:lpstr>
      <vt:lpstr>Targets/Metrics</vt:lpstr>
      <vt:lpstr>Concept Generation</vt:lpstr>
      <vt:lpstr>Concept Generation</vt:lpstr>
      <vt:lpstr>Concept Generation</vt:lpstr>
      <vt:lpstr>High Fidelity Concepts</vt:lpstr>
      <vt:lpstr>Concept Selection</vt:lpstr>
      <vt:lpstr>Concept Selection</vt:lpstr>
      <vt:lpstr>References</vt:lpstr>
      <vt:lpstr>Appendix A: Critical Targets/Metrics</vt:lpstr>
      <vt:lpstr>Appendix A: Critical Targets/Metrics - Validation Methods</vt:lpstr>
      <vt:lpstr>Appendix B : Concept Generation and Selection</vt:lpstr>
      <vt:lpstr>Appendix B : Concept Generation and Selection</vt:lpstr>
      <vt:lpstr>Appendix B : Concept Generation and Selection</vt:lpstr>
      <vt:lpstr>Appendix B : Concept Generation and Selection</vt:lpstr>
      <vt:lpstr>Appendix B : Concept Generation and Selection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revision>10</cp:revision>
  <dcterms:created xsi:type="dcterms:W3CDTF">2019-02-05T17:04:43Z</dcterms:created>
  <dcterms:modified xsi:type="dcterms:W3CDTF">2021-03-26T16:30:05Z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