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56" r:id="rId5"/>
    <p:sldId id="257" r:id="rId6"/>
    <p:sldId id="258" r:id="rId7"/>
    <p:sldId id="296" r:id="rId8"/>
    <p:sldId id="297" r:id="rId9"/>
    <p:sldId id="300" r:id="rId10"/>
    <p:sldId id="298" r:id="rId11"/>
    <p:sldId id="319" r:id="rId12"/>
    <p:sldId id="320" r:id="rId13"/>
    <p:sldId id="321" r:id="rId14"/>
    <p:sldId id="322" r:id="rId15"/>
    <p:sldId id="323" r:id="rId16"/>
    <p:sldId id="301" r:id="rId17"/>
    <p:sldId id="304" r:id="rId18"/>
    <p:sldId id="306" r:id="rId19"/>
    <p:sldId id="308" r:id="rId20"/>
    <p:sldId id="309" r:id="rId21"/>
    <p:sldId id="310" r:id="rId22"/>
    <p:sldId id="311" r:id="rId23"/>
    <p:sldId id="312" r:id="rId24"/>
    <p:sldId id="313" r:id="rId25"/>
    <p:sldId id="291" r:id="rId26"/>
  </p:sldIdLst>
  <p:sldSz cx="12192000" cy="6858000"/>
  <p:notesSz cx="7016750" cy="9302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Matter" id="{6676F853-BA14-47E1-B53B-B843A96E2A79}">
          <p14:sldIdLst>
            <p14:sldId id="256"/>
            <p14:sldId id="257"/>
            <p14:sldId id="258"/>
            <p14:sldId id="296"/>
          </p14:sldIdLst>
        </p14:section>
        <p14:section name="Problem Set up" id="{88294E19-6904-47AA-B184-F0E27FC1FB4C}">
          <p14:sldIdLst>
            <p14:sldId id="297"/>
            <p14:sldId id="300"/>
            <p14:sldId id="298"/>
            <p14:sldId id="319"/>
            <p14:sldId id="320"/>
            <p14:sldId id="321"/>
            <p14:sldId id="322"/>
            <p14:sldId id="323"/>
            <p14:sldId id="301"/>
            <p14:sldId id="304"/>
            <p14:sldId id="306"/>
            <p14:sldId id="308"/>
            <p14:sldId id="309"/>
            <p14:sldId id="310"/>
            <p14:sldId id="311"/>
            <p14:sldId id="312"/>
            <p14:sldId id="313"/>
            <p14:sldId id="291"/>
          </p14:sldIdLst>
        </p14:section>
        <p14:section name="Embodiment Design" id="{71B43428-6807-4AB9-8248-BB854D4EEEFF}">
          <p14:sldIdLst/>
        </p14:section>
        <p14:section name="Build Phase" id="{FF596EF2-128C-4E64-A61A-F3E9BB20605F}">
          <p14:sldIdLst/>
        </p14:section>
        <p14:section name="Testing and Validation" id="{8E8EEF18-DF67-4650-A7B8-5C58F429AA84}">
          <p14:sldIdLst/>
        </p14:section>
        <p14:section name="Project Management" id="{A7BEC58C-F7F8-4BD6-84CB-16BE2DA38256}">
          <p14:sldIdLst/>
        </p14:section>
        <p14:section name="Summary" id="{4C300BF7-36E4-4088-9A61-FD5AD972028E}">
          <p14:sldIdLst/>
        </p14:section>
        <p14:section name="Backup Slides" id="{1B3CCD90-13A5-48D3-9111-A1677DE0799C}">
          <p14:sldIdLst/>
        </p14:section>
        <p14:section name="Functional Decopmosition" id="{EDC6A04F-423C-4940-855B-FC9FE1A86332}">
          <p14:sldIdLst/>
        </p14:section>
        <p14:section name="Concept Selection" id="{8CB161AF-49DE-4F03-B00D-781A04968C2F}">
          <p14:sldIdLst/>
        </p14:section>
        <p14:section name="Detailed Math" id="{8359201E-DCC9-4570-8795-589005A4ED44}">
          <p14:sldIdLst/>
        </p14:section>
        <p14:section name="Back Matter" id="{3B477371-1A9E-4F72-87A4-6BB6BC7C18B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930" userDrawn="1">
          <p15:clr>
            <a:srgbClr val="A4A3A4"/>
          </p15:clr>
        </p15:guide>
        <p15:guide id="2" pos="221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Gilliard" initials="AG" lastIdx="1" clrIdx="0">
    <p:extLst>
      <p:ext uri="{19B8F6BF-5375-455C-9EA6-DF929625EA0E}">
        <p15:presenceInfo xmlns:p15="http://schemas.microsoft.com/office/powerpoint/2012/main" userId="S::ajg18s@my.fsu.edu::c1703e59-bf91-4c53-9129-eba4df7c1d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192"/>
    <a:srgbClr val="5D89AD"/>
    <a:srgbClr val="2F80C3"/>
    <a:srgbClr val="E0E0E0"/>
    <a:srgbClr val="404040"/>
    <a:srgbClr val="808080"/>
    <a:srgbClr val="95B0C9"/>
    <a:srgbClr val="5F89AF"/>
    <a:srgbClr val="000000"/>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16C0A2-8352-447A-8C12-352EFD0A2C60}" v="8688" dt="2021-10-21T17:13:55.166"/>
    <p1510:client id="{48AF1BCD-9A36-492F-95A5-ACD25173D06E}" v="31" dt="2021-10-21T18:59:24.826"/>
    <p1510:client id="{79ABC83A-647B-DCF2-F18D-FC67DA740577}" v="1" dt="2021-10-21T14:56:43.179"/>
    <p1510:client id="{B7A8513C-DF8B-45C6-BEBC-BBA6AD5A19CE}" v="2" dt="2021-10-21T15:20:27.417"/>
    <p1510:client id="{FDB106C8-A6AE-63A6-BDEE-79492F1EE6AA}" v="2" dt="2021-10-21T15:21:25.8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4"/>
  </p:normalViewPr>
  <p:slideViewPr>
    <p:cSldViewPr snapToGrid="0">
      <p:cViewPr varScale="1">
        <p:scale>
          <a:sx n="102" d="100"/>
          <a:sy n="102" d="100"/>
        </p:scale>
        <p:origin x="952" y="184"/>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930"/>
        <p:guide pos="221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C4309E-43E1-420A-AA95-F58901E76CC3}"/>
              </a:ext>
            </a:extLst>
          </p:cNvPr>
          <p:cNvSpPr>
            <a:spLocks noGrp="1"/>
          </p:cNvSpPr>
          <p:nvPr>
            <p:ph type="hdr" sz="quarter"/>
          </p:nvPr>
        </p:nvSpPr>
        <p:spPr>
          <a:xfrm>
            <a:off x="1" y="0"/>
            <a:ext cx="2119188" cy="466753"/>
          </a:xfrm>
          <a:prstGeom prst="rect">
            <a:avLst/>
          </a:prstGeom>
        </p:spPr>
        <p:txBody>
          <a:bodyPr vert="horz" lIns="93251" tIns="46625" rIns="93251" bIns="46625" rtlCol="0"/>
          <a:lstStyle>
            <a:lvl1pPr algn="l">
              <a:defRPr sz="1200"/>
            </a:lvl1pPr>
          </a:lstStyle>
          <a:p>
            <a:endParaRPr lang="en-US"/>
          </a:p>
        </p:txBody>
      </p:sp>
      <p:sp>
        <p:nvSpPr>
          <p:cNvPr id="3" name="Date Placeholder 2">
            <a:extLst>
              <a:ext uri="{FF2B5EF4-FFF2-40B4-BE49-F238E27FC236}">
                <a16:creationId xmlns:a16="http://schemas.microsoft.com/office/drawing/2014/main" id="{9A8AFB14-5787-4C1C-BD24-9600F21C2F2A}"/>
              </a:ext>
            </a:extLst>
          </p:cNvPr>
          <p:cNvSpPr>
            <a:spLocks noGrp="1"/>
          </p:cNvSpPr>
          <p:nvPr>
            <p:ph type="dt" sz="quarter" idx="1"/>
          </p:nvPr>
        </p:nvSpPr>
        <p:spPr>
          <a:xfrm>
            <a:off x="4897559" y="0"/>
            <a:ext cx="2117567" cy="466753"/>
          </a:xfrm>
          <a:prstGeom prst="rect">
            <a:avLst/>
          </a:prstGeom>
        </p:spPr>
        <p:txBody>
          <a:bodyPr vert="horz" lIns="93251" tIns="46625" rIns="93251" bIns="46625" rtlCol="0"/>
          <a:lstStyle>
            <a:lvl1pPr algn="r">
              <a:defRPr sz="1200"/>
            </a:lvl1pPr>
          </a:lstStyle>
          <a:p>
            <a:fld id="{966BD184-37E1-4742-AE25-1CFA8ACBB5C9}" type="datetimeFigureOut">
              <a:rPr lang="en-US" smtClean="0"/>
              <a:t>2/15/22</a:t>
            </a:fld>
            <a:endParaRPr lang="en-US"/>
          </a:p>
        </p:txBody>
      </p:sp>
      <p:sp>
        <p:nvSpPr>
          <p:cNvPr id="4" name="Footer Placeholder 3">
            <a:extLst>
              <a:ext uri="{FF2B5EF4-FFF2-40B4-BE49-F238E27FC236}">
                <a16:creationId xmlns:a16="http://schemas.microsoft.com/office/drawing/2014/main" id="{3C0A2E29-027F-4E7E-B2E2-F2BE77A843AA}"/>
              </a:ext>
            </a:extLst>
          </p:cNvPr>
          <p:cNvSpPr>
            <a:spLocks noGrp="1"/>
          </p:cNvSpPr>
          <p:nvPr>
            <p:ph type="ftr" sz="quarter" idx="2"/>
          </p:nvPr>
        </p:nvSpPr>
        <p:spPr>
          <a:xfrm>
            <a:off x="0" y="8835998"/>
            <a:ext cx="3040592" cy="466752"/>
          </a:xfrm>
          <a:prstGeom prst="rect">
            <a:avLst/>
          </a:prstGeom>
        </p:spPr>
        <p:txBody>
          <a:bodyPr vert="horz" lIns="93251" tIns="46625" rIns="93251" bIns="46625"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C30CEBB-1DD1-4DC5-9C6B-004DAF8D900F}"/>
              </a:ext>
            </a:extLst>
          </p:cNvPr>
          <p:cNvSpPr>
            <a:spLocks noGrp="1"/>
          </p:cNvSpPr>
          <p:nvPr>
            <p:ph type="sldNum" sz="quarter" idx="3"/>
          </p:nvPr>
        </p:nvSpPr>
        <p:spPr>
          <a:xfrm>
            <a:off x="3974534" y="8835998"/>
            <a:ext cx="3040592" cy="466752"/>
          </a:xfrm>
          <a:prstGeom prst="rect">
            <a:avLst/>
          </a:prstGeom>
        </p:spPr>
        <p:txBody>
          <a:bodyPr vert="horz" lIns="93251" tIns="46625" rIns="93251" bIns="46625" rtlCol="0" anchor="b"/>
          <a:lstStyle>
            <a:lvl1pPr algn="r">
              <a:defRPr sz="1200"/>
            </a:lvl1pPr>
          </a:lstStyle>
          <a:p>
            <a:r>
              <a:rPr lang="en-US"/>
              <a:t>smcconomy@eng.famu.fsu.edu</a:t>
            </a:r>
          </a:p>
          <a:p>
            <a:fld id="{B9D043DD-33FA-49E0-8B38-D3ED09ED1EFF}" type="slidenum">
              <a:rPr lang="en-US" smtClean="0"/>
              <a:t>‹#›</a:t>
            </a:fld>
            <a:endParaRPr lang="en-US"/>
          </a:p>
        </p:txBody>
      </p:sp>
      <p:pic>
        <p:nvPicPr>
          <p:cNvPr id="6" name="Picture 5">
            <a:extLst>
              <a:ext uri="{FF2B5EF4-FFF2-40B4-BE49-F238E27FC236}">
                <a16:creationId xmlns:a16="http://schemas.microsoft.com/office/drawing/2014/main" id="{F1BDF5B3-2AD7-4A4F-AA26-58C03681A5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8664" y="86041"/>
            <a:ext cx="2199422" cy="504050"/>
          </a:xfrm>
          <a:prstGeom prst="rect">
            <a:avLst/>
          </a:prstGeom>
        </p:spPr>
      </p:pic>
    </p:spTree>
    <p:extLst>
      <p:ext uri="{BB962C8B-B14F-4D97-AF65-F5344CB8AC3E}">
        <p14:creationId xmlns:p14="http://schemas.microsoft.com/office/powerpoint/2010/main" val="43936842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660650" y="246431"/>
            <a:ext cx="4253490" cy="504051"/>
          </a:xfrm>
          <a:prstGeom prst="rect">
            <a:avLst/>
          </a:prstGeom>
        </p:spPr>
        <p:txBody>
          <a:bodyPr vert="horz" lIns="93251" tIns="46625" rIns="93251" bIns="46625" rtlCol="0"/>
          <a:lstStyle>
            <a:lvl1pPr algn="l">
              <a:defRPr sz="1200"/>
            </a:lvl1pPr>
          </a:lstStyle>
          <a:p>
            <a:endParaRPr lang="en-US"/>
          </a:p>
        </p:txBody>
      </p:sp>
      <p:sp>
        <p:nvSpPr>
          <p:cNvPr id="4" name="Slide Image Placeholder 3"/>
          <p:cNvSpPr>
            <a:spLocks noGrp="1" noRot="1" noChangeAspect="1"/>
          </p:cNvSpPr>
          <p:nvPr>
            <p:ph type="sldImg" idx="2"/>
          </p:nvPr>
        </p:nvSpPr>
        <p:spPr>
          <a:xfrm>
            <a:off x="1776868" y="1128821"/>
            <a:ext cx="5137273" cy="2890264"/>
          </a:xfrm>
          <a:prstGeom prst="rect">
            <a:avLst/>
          </a:prstGeom>
          <a:noFill/>
          <a:ln w="12700">
            <a:solidFill>
              <a:prstClr val="black"/>
            </a:solidFill>
          </a:ln>
        </p:spPr>
        <p:txBody>
          <a:bodyPr vert="horz" lIns="93251" tIns="46625" rIns="93251" bIns="46625" rtlCol="0" anchor="ctr"/>
          <a:lstStyle/>
          <a:p>
            <a:endParaRPr lang="en-US"/>
          </a:p>
        </p:txBody>
      </p:sp>
      <p:sp>
        <p:nvSpPr>
          <p:cNvPr id="5" name="Notes Placeholder 4"/>
          <p:cNvSpPr>
            <a:spLocks noGrp="1"/>
          </p:cNvSpPr>
          <p:nvPr>
            <p:ph type="body" sz="quarter" idx="3"/>
          </p:nvPr>
        </p:nvSpPr>
        <p:spPr>
          <a:xfrm>
            <a:off x="1776868" y="4122914"/>
            <a:ext cx="5137272" cy="3580645"/>
          </a:xfrm>
          <a:prstGeom prst="rect">
            <a:avLst/>
          </a:prstGeom>
        </p:spPr>
        <p:txBody>
          <a:bodyPr vert="horz" lIns="93251" tIns="46625" rIns="93251" bIns="466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5998"/>
            <a:ext cx="3040592" cy="466752"/>
          </a:xfrm>
          <a:prstGeom prst="rect">
            <a:avLst/>
          </a:prstGeom>
        </p:spPr>
        <p:txBody>
          <a:bodyPr vert="horz" lIns="93251" tIns="46625" rIns="93251" bIns="46625" rtlCol="0" anchor="b"/>
          <a:lstStyle>
            <a:lvl1pPr algn="l">
              <a:defRPr sz="1200"/>
            </a:lvl1pPr>
          </a:lstStyle>
          <a:p>
            <a:endParaRPr lang="en-US"/>
          </a:p>
        </p:txBody>
      </p:sp>
      <p:pic>
        <p:nvPicPr>
          <p:cNvPr id="8" name="Picture 7">
            <a:extLst>
              <a:ext uri="{FF2B5EF4-FFF2-40B4-BE49-F238E27FC236}">
                <a16:creationId xmlns:a16="http://schemas.microsoft.com/office/drawing/2014/main" id="{0A086033-69B6-40D0-B1C7-1A0098ADAD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46446"/>
            <a:ext cx="2199422" cy="504050"/>
          </a:xfrm>
          <a:prstGeom prst="rect">
            <a:avLst/>
          </a:prstGeom>
        </p:spPr>
      </p:pic>
      <p:cxnSp>
        <p:nvCxnSpPr>
          <p:cNvPr id="10" name="Straight Connector 9">
            <a:extLst>
              <a:ext uri="{FF2B5EF4-FFF2-40B4-BE49-F238E27FC236}">
                <a16:creationId xmlns:a16="http://schemas.microsoft.com/office/drawing/2014/main" id="{2A421798-329D-4469-B5AD-64DAEE724F8B}"/>
              </a:ext>
            </a:extLst>
          </p:cNvPr>
          <p:cNvCxnSpPr>
            <a:cxnSpLocks/>
          </p:cNvCxnSpPr>
          <p:nvPr/>
        </p:nvCxnSpPr>
        <p:spPr>
          <a:xfrm>
            <a:off x="-350837" y="996950"/>
            <a:ext cx="7718425"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244115-475A-4C47-8211-8069942A1DA9}"/>
              </a:ext>
            </a:extLst>
          </p:cNvPr>
          <p:cNvCxnSpPr>
            <a:cxnSpLocks/>
          </p:cNvCxnSpPr>
          <p:nvPr/>
        </p:nvCxnSpPr>
        <p:spPr>
          <a:xfrm>
            <a:off x="-350837" y="7804150"/>
            <a:ext cx="7718425"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0E6403A-F7B1-441C-AD33-FC9BC4994CBB}"/>
              </a:ext>
            </a:extLst>
          </p:cNvPr>
          <p:cNvCxnSpPr>
            <a:cxnSpLocks/>
          </p:cNvCxnSpPr>
          <p:nvPr/>
        </p:nvCxnSpPr>
        <p:spPr>
          <a:xfrm>
            <a:off x="1676400" y="996950"/>
            <a:ext cx="0" cy="680720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2" name="Slide Number Placeholder 21">
            <a:extLst>
              <a:ext uri="{FF2B5EF4-FFF2-40B4-BE49-F238E27FC236}">
                <a16:creationId xmlns:a16="http://schemas.microsoft.com/office/drawing/2014/main" id="{E1B8D0E1-9217-4F2E-89FC-77C471E53A2A}"/>
              </a:ext>
            </a:extLst>
          </p:cNvPr>
          <p:cNvSpPr>
            <a:spLocks noGrp="1"/>
          </p:cNvSpPr>
          <p:nvPr>
            <p:ph type="sldNum" sz="quarter" idx="5"/>
          </p:nvPr>
        </p:nvSpPr>
        <p:spPr>
          <a:xfrm>
            <a:off x="3975100" y="8836025"/>
            <a:ext cx="3040063" cy="466725"/>
          </a:xfrm>
          <a:prstGeom prst="rect">
            <a:avLst/>
          </a:prstGeom>
        </p:spPr>
        <p:txBody>
          <a:bodyPr vert="horz" lIns="91440" tIns="45720" rIns="91440" bIns="45720" rtlCol="0" anchor="b"/>
          <a:lstStyle>
            <a:lvl1pPr algn="r">
              <a:defRPr sz="1200"/>
            </a:lvl1pPr>
          </a:lstStyle>
          <a:p>
            <a:fld id="{2764C166-993A-466E-8B1C-D264331CEF04}" type="slidenum">
              <a:rPr lang="en-US" smtClean="0"/>
              <a:t>‹#›</a:t>
            </a:fld>
            <a:endParaRPr lang="en-US"/>
          </a:p>
        </p:txBody>
      </p:sp>
    </p:spTree>
    <p:extLst>
      <p:ext uri="{BB962C8B-B14F-4D97-AF65-F5344CB8AC3E}">
        <p14:creationId xmlns:p14="http://schemas.microsoft.com/office/powerpoint/2010/main" val="251327824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1128713"/>
            <a:ext cx="5137150" cy="2890837"/>
          </a:xfrm>
        </p:spPr>
      </p:sp>
      <p:sp>
        <p:nvSpPr>
          <p:cNvPr id="3" name="Notes Placeholder 2"/>
          <p:cNvSpPr>
            <a:spLocks noGrp="1"/>
          </p:cNvSpPr>
          <p:nvPr>
            <p:ph type="body" idx="1"/>
          </p:nvPr>
        </p:nvSpPr>
        <p:spPr/>
        <p:txBody>
          <a:bodyPr/>
          <a:lstStyle/>
          <a:p>
            <a:pPr>
              <a:defRPr/>
            </a:pPr>
            <a:r>
              <a:rPr lang="en-US" sz="1200" kern="1200">
                <a:solidFill>
                  <a:schemeClr val="tx1"/>
                </a:solidFill>
                <a:effectLst/>
                <a:latin typeface="+mn-lt"/>
                <a:ea typeface="+mn-ea"/>
                <a:cs typeface="+mn-cs"/>
              </a:rPr>
              <a:t>Hi everyone. We are Team 512, and today we will be presenting the beginning </a:t>
            </a:r>
            <a:r>
              <a:rPr lang="en-US"/>
              <a:t>stages </a:t>
            </a:r>
            <a:r>
              <a:rPr lang="en-US" sz="1200" kern="1200">
                <a:solidFill>
                  <a:schemeClr val="tx1"/>
                </a:solidFill>
                <a:effectLst/>
                <a:latin typeface="+mn-lt"/>
                <a:ea typeface="+mn-ea"/>
                <a:cs typeface="+mn-cs"/>
              </a:rPr>
              <a:t>of our project on In-Space Cryogenic Propellant Storage, which is sponsored by NASA.</a:t>
            </a:r>
            <a:r>
              <a:rPr lang="en-US"/>
              <a:t> </a:t>
            </a:r>
            <a:endParaRPr lang="en-US" sz="1200" kern="1200">
              <a:solidFill>
                <a:schemeClr val="tx1"/>
              </a:solidFill>
              <a:effectLst/>
              <a:latin typeface="+mn-lt"/>
              <a:ea typeface="+mn-ea"/>
              <a:cs typeface="+mn-cs"/>
            </a:endParaRPr>
          </a:p>
          <a:p>
            <a:endParaRPr lang="en-US"/>
          </a:p>
        </p:txBody>
      </p:sp>
      <p:sp>
        <p:nvSpPr>
          <p:cNvPr id="5" name="Footer Placeholder 4">
            <a:extLst>
              <a:ext uri="{FF2B5EF4-FFF2-40B4-BE49-F238E27FC236}">
                <a16:creationId xmlns:a16="http://schemas.microsoft.com/office/drawing/2014/main" id="{CFA38B14-EF47-47E9-8F31-D01D6E31786F}"/>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267694BF-5285-43E0-9ED9-3748A32E51ED}"/>
              </a:ext>
            </a:extLst>
          </p:cNvPr>
          <p:cNvSpPr>
            <a:spLocks noGrp="1"/>
          </p:cNvSpPr>
          <p:nvPr>
            <p:ph type="sldNum" sz="quarter" idx="5"/>
          </p:nvPr>
        </p:nvSpPr>
        <p:spPr>
          <a:xfrm>
            <a:off x="3974534" y="8835998"/>
            <a:ext cx="3040592" cy="466752"/>
          </a:xfrm>
          <a:prstGeom prst="rect">
            <a:avLst/>
          </a:prstGeom>
        </p:spPr>
        <p:txBody>
          <a:bodyPr/>
          <a:lstStyle/>
          <a:p>
            <a:r>
              <a:rPr lang="en-US"/>
              <a:t>smcconomy@eng.famu.fsu.edu</a:t>
            </a:r>
          </a:p>
          <a:p>
            <a:fld id="{EA048D8C-6117-40E4-8E16-004DA18562CA}" type="slidenum">
              <a:rPr lang="en-US" smtClean="0"/>
              <a:pPr/>
              <a:t>1</a:t>
            </a:fld>
            <a:endParaRPr lang="en-US"/>
          </a:p>
        </p:txBody>
      </p:sp>
      <p:sp>
        <p:nvSpPr>
          <p:cNvPr id="4" name="Header Placeholder 3">
            <a:extLst>
              <a:ext uri="{FF2B5EF4-FFF2-40B4-BE49-F238E27FC236}">
                <a16:creationId xmlns:a16="http://schemas.microsoft.com/office/drawing/2014/main" id="{7DB5E4B3-5A0B-4E95-81E4-20C07D8783B2}"/>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127952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1128713"/>
            <a:ext cx="5137150" cy="2890837"/>
          </a:xfrm>
        </p:spPr>
      </p:sp>
      <p:sp>
        <p:nvSpPr>
          <p:cNvPr id="3" name="Notes Placeholder 2"/>
          <p:cNvSpPr>
            <a:spLocks noGrp="1"/>
          </p:cNvSpPr>
          <p:nvPr>
            <p:ph type="body" idx="1"/>
          </p:nvPr>
        </p:nvSpPr>
        <p:spPr/>
        <p:txBody>
          <a:bodyPr/>
          <a:lstStyle/>
          <a:p>
            <a:r>
              <a:rPr lang="en-US"/>
              <a:t>Another topic of background research was the shape of the storage. </a:t>
            </a:r>
          </a:p>
          <a:p>
            <a:r>
              <a:rPr lang="en-US"/>
              <a:t>The ideal shape would be spherical because it has minimum surface area with maximum volume. </a:t>
            </a:r>
          </a:p>
          <a:p>
            <a:r>
              <a:rPr lang="en-US"/>
              <a:t>That is, it holds the most amount of fuel with the least amount of surface contact. </a:t>
            </a:r>
          </a:p>
          <a:p>
            <a:r>
              <a:rPr lang="en-US"/>
              <a:t>Reducing surface contact is important in reducing conduction. </a:t>
            </a:r>
          </a:p>
          <a:p>
            <a:r>
              <a:rPr lang="en-US"/>
              <a:t>While the sphere is the most ideal for keeping the liquid at cryogenic temperatures, it is difficult to store. </a:t>
            </a:r>
          </a:p>
          <a:p>
            <a:r>
              <a:rPr lang="en-US"/>
              <a:t>Therefore, the common practice is to keep spherical endcaps, but to elongate the body and create a pill-shape container.</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764C166-993A-466E-8B1C-D264331CEF04}" type="slidenum">
              <a:rPr lang="en-US" smtClean="0"/>
              <a:t>10</a:t>
            </a:fld>
            <a:endParaRPr lang="en-US"/>
          </a:p>
        </p:txBody>
      </p:sp>
    </p:spTree>
    <p:extLst>
      <p:ext uri="{BB962C8B-B14F-4D97-AF65-F5344CB8AC3E}">
        <p14:creationId xmlns:p14="http://schemas.microsoft.com/office/powerpoint/2010/main" val="4155502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1128713"/>
            <a:ext cx="5137150" cy="2890837"/>
          </a:xfrm>
        </p:spPr>
      </p:sp>
      <p:sp>
        <p:nvSpPr>
          <p:cNvPr id="3" name="Notes Placeholder 2"/>
          <p:cNvSpPr>
            <a:spLocks noGrp="1"/>
          </p:cNvSpPr>
          <p:nvPr>
            <p:ph type="body" idx="1"/>
          </p:nvPr>
        </p:nvSpPr>
        <p:spPr/>
        <p:txBody>
          <a:bodyPr/>
          <a:lstStyle/>
          <a:p>
            <a:r>
              <a:rPr lang="en-US"/>
              <a:t>The third main topic that we have researched is the material to fabricate the tank out of. </a:t>
            </a:r>
          </a:p>
          <a:p>
            <a:r>
              <a:rPr lang="en-US"/>
              <a:t>Common materials in Cryogen storage are aluminum and stainless steel. </a:t>
            </a:r>
          </a:p>
          <a:p>
            <a:r>
              <a:rPr lang="en-US"/>
              <a:t>They both have a face centered cubic structure, which has a better plastic deformation ability and no obvious ductile to brittle transition temperature at low temperatures. </a:t>
            </a:r>
          </a:p>
          <a:p>
            <a:r>
              <a:rPr lang="en-US"/>
              <a:t>In stainless steel, adding a higher content of nickel and chromium to the alloy will give the alloy higher stability at low temperatures. </a:t>
            </a:r>
          </a:p>
          <a:p>
            <a:r>
              <a:rPr lang="en-US"/>
              <a:t>Therefore, with the decrease in temperature, the strength of the stainless steel can be improved while maintaining superior plasticity and low temperature impact resistance. </a:t>
            </a:r>
          </a:p>
          <a:p>
            <a:r>
              <a:rPr lang="en-US"/>
              <a:t>Aluminum alloy has the characteristics of high specific strength, low sensitivity to hydrogen embrittlement, and high impact toughness. </a:t>
            </a:r>
          </a:p>
          <a:p>
            <a:r>
              <a:rPr lang="en-US"/>
              <a:t>Because of these material properties, stainless steels and aluminum alloys are the common materials used in cryogenic storage. </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764C166-993A-466E-8B1C-D264331CEF04}" type="slidenum">
              <a:rPr lang="en-US" smtClean="0"/>
              <a:t>11</a:t>
            </a:fld>
            <a:endParaRPr lang="en-US"/>
          </a:p>
        </p:txBody>
      </p:sp>
    </p:spTree>
    <p:extLst>
      <p:ext uri="{BB962C8B-B14F-4D97-AF65-F5344CB8AC3E}">
        <p14:creationId xmlns:p14="http://schemas.microsoft.com/office/powerpoint/2010/main" val="565233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1128713"/>
            <a:ext cx="5137150" cy="2890837"/>
          </a:xfrm>
        </p:spPr>
      </p:sp>
      <p:sp>
        <p:nvSpPr>
          <p:cNvPr id="3" name="Notes Placeholder 2"/>
          <p:cNvSpPr>
            <a:spLocks noGrp="1"/>
          </p:cNvSpPr>
          <p:nvPr>
            <p:ph type="body" idx="1"/>
          </p:nvPr>
        </p:nvSpPr>
        <p:spPr/>
        <p:txBody>
          <a:bodyPr/>
          <a:lstStyle/>
          <a:p>
            <a:r>
              <a:rPr lang="en-US"/>
              <a:t>The last main topic of research was the information on insulation methods. </a:t>
            </a:r>
          </a:p>
          <a:p>
            <a:r>
              <a:rPr lang="en-US"/>
              <a:t>Multi-layer insulation consists of many thin layers of material like aluminum and its primary purpose is to reduce heat transfer by radiation. </a:t>
            </a:r>
          </a:p>
          <a:p>
            <a:r>
              <a:rPr lang="en-US"/>
              <a:t>The layers are usually reflective and redirect radiation away from the surface of the tank.</a:t>
            </a:r>
          </a:p>
          <a:p>
            <a:r>
              <a:rPr lang="en-US"/>
              <a:t>The multiple layers serve as barriers for the heat to go through and as each layer takes a bit of heat, the overall heat transfer to the body decreases. </a:t>
            </a:r>
          </a:p>
          <a:p>
            <a:r>
              <a:rPr lang="en-US"/>
              <a:t>The multi-layer insulation is typically used in a vacuum, like a double-walled shell with a vacuum layer between the inner and outer shell. </a:t>
            </a:r>
          </a:p>
          <a:p>
            <a:r>
              <a:rPr lang="en-US"/>
              <a:t>This vacuum layer is intended to reduce any conduction or convection heat transfer coming from the outside of the outer wall. </a:t>
            </a:r>
          </a:p>
          <a:p>
            <a:r>
              <a:rPr lang="en-US"/>
              <a:t>The heat will come in contact with the outer shell and then have no medium to travel through to get to the inner shell. </a:t>
            </a:r>
          </a:p>
          <a:p>
            <a:r>
              <a:rPr lang="en-US"/>
              <a:t>So, the vacuum layer takes care of conduction and convection, while the multi-layer insulation with reflective layers targets radiation.</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764C166-993A-466E-8B1C-D264331CEF04}" type="slidenum">
              <a:rPr lang="en-US" smtClean="0"/>
              <a:t>12</a:t>
            </a:fld>
            <a:endParaRPr lang="en-US"/>
          </a:p>
        </p:txBody>
      </p:sp>
    </p:spTree>
    <p:extLst>
      <p:ext uri="{BB962C8B-B14F-4D97-AF65-F5344CB8AC3E}">
        <p14:creationId xmlns:p14="http://schemas.microsoft.com/office/powerpoint/2010/main" val="529930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1128713"/>
            <a:ext cx="5137150" cy="2890837"/>
          </a:xfrm>
        </p:spPr>
      </p:sp>
      <p:sp>
        <p:nvSpPr>
          <p:cNvPr id="3" name="Notes Placeholder 2"/>
          <p:cNvSpPr>
            <a:spLocks noGrp="1"/>
          </p:cNvSpPr>
          <p:nvPr>
            <p:ph type="body" idx="1"/>
          </p:nvPr>
        </p:nvSpPr>
        <p:spPr/>
        <p:txBody>
          <a:bodyPr/>
          <a:lstStyle/>
          <a:p>
            <a:r>
              <a:rPr lang="en-US"/>
              <a:t>From our background research, assumptions, and customer needs, we broke down the project into major and minor functions. </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764C166-993A-466E-8B1C-D264331CEF04}" type="slidenum">
              <a:rPr lang="en-US" smtClean="0"/>
              <a:t>13</a:t>
            </a:fld>
            <a:endParaRPr lang="en-US"/>
          </a:p>
        </p:txBody>
      </p:sp>
    </p:spTree>
    <p:extLst>
      <p:ext uri="{BB962C8B-B14F-4D97-AF65-F5344CB8AC3E}">
        <p14:creationId xmlns:p14="http://schemas.microsoft.com/office/powerpoint/2010/main" val="3005324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1128713"/>
            <a:ext cx="5137150" cy="2890837"/>
          </a:xfrm>
        </p:spPr>
      </p:sp>
      <p:sp>
        <p:nvSpPr>
          <p:cNvPr id="3" name="Notes Placeholder 2"/>
          <p:cNvSpPr>
            <a:spLocks noGrp="1"/>
          </p:cNvSpPr>
          <p:nvPr>
            <p:ph type="body" idx="1"/>
          </p:nvPr>
        </p:nvSpPr>
        <p:spPr/>
        <p:txBody>
          <a:bodyPr/>
          <a:lstStyle/>
          <a:p>
            <a:r>
              <a:rPr lang="en-US"/>
              <a:t>The main functions of our in-space cryogenic propellant storage container are to store the cryogen, insulate it from heat transfer, communicate to the user, and to be able to physically connect.</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764C166-993A-466E-8B1C-D264331CEF04}" type="slidenum">
              <a:rPr lang="en-US" smtClean="0"/>
              <a:t>14</a:t>
            </a:fld>
            <a:endParaRPr lang="en-US"/>
          </a:p>
        </p:txBody>
      </p:sp>
    </p:spTree>
    <p:extLst>
      <p:ext uri="{BB962C8B-B14F-4D97-AF65-F5344CB8AC3E}">
        <p14:creationId xmlns:p14="http://schemas.microsoft.com/office/powerpoint/2010/main" val="1616442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1128713"/>
            <a:ext cx="5137150" cy="2890837"/>
          </a:xfrm>
        </p:spPr>
      </p:sp>
      <p:sp>
        <p:nvSpPr>
          <p:cNvPr id="3" name="Notes Placeholder 2"/>
          <p:cNvSpPr>
            <a:spLocks noGrp="1"/>
          </p:cNvSpPr>
          <p:nvPr>
            <p:ph type="body" idx="1"/>
          </p:nvPr>
        </p:nvSpPr>
        <p:spPr/>
        <p:txBody>
          <a:bodyPr/>
          <a:lstStyle/>
          <a:p>
            <a:r>
              <a:rPr lang="en-US"/>
              <a:t>The first main function is to store the fuel. To successfully store the cryogen, the container must prevent fuel loss, maintain a desired pressure, and contain the fluid.</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764C166-993A-466E-8B1C-D264331CEF04}" type="slidenum">
              <a:rPr lang="en-US" smtClean="0"/>
              <a:t>15</a:t>
            </a:fld>
            <a:endParaRPr lang="en-US"/>
          </a:p>
        </p:txBody>
      </p:sp>
    </p:spTree>
    <p:extLst>
      <p:ext uri="{BB962C8B-B14F-4D97-AF65-F5344CB8AC3E}">
        <p14:creationId xmlns:p14="http://schemas.microsoft.com/office/powerpoint/2010/main" val="2296838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1128713"/>
            <a:ext cx="5137150" cy="2890837"/>
          </a:xfrm>
        </p:spPr>
      </p:sp>
      <p:sp>
        <p:nvSpPr>
          <p:cNvPr id="3" name="Notes Placeholder 2"/>
          <p:cNvSpPr>
            <a:spLocks noGrp="1"/>
          </p:cNvSpPr>
          <p:nvPr>
            <p:ph type="body" idx="1"/>
          </p:nvPr>
        </p:nvSpPr>
        <p:spPr/>
        <p:txBody>
          <a:bodyPr/>
          <a:lstStyle/>
          <a:p>
            <a:r>
              <a:rPr lang="en-US"/>
              <a:t>The second major function to break down is insulation.</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764C166-993A-466E-8B1C-D264331CEF04}" type="slidenum">
              <a:rPr lang="en-US" smtClean="0"/>
              <a:t>16</a:t>
            </a:fld>
            <a:endParaRPr lang="en-US"/>
          </a:p>
        </p:txBody>
      </p:sp>
    </p:spTree>
    <p:extLst>
      <p:ext uri="{BB962C8B-B14F-4D97-AF65-F5344CB8AC3E}">
        <p14:creationId xmlns:p14="http://schemas.microsoft.com/office/powerpoint/2010/main" val="970701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1128713"/>
            <a:ext cx="5137150" cy="2890837"/>
          </a:xfrm>
        </p:spPr>
      </p:sp>
      <p:sp>
        <p:nvSpPr>
          <p:cNvPr id="3" name="Notes Placeholder 2"/>
          <p:cNvSpPr>
            <a:spLocks noGrp="1"/>
          </p:cNvSpPr>
          <p:nvPr>
            <p:ph type="body" idx="1"/>
          </p:nvPr>
        </p:nvSpPr>
        <p:spPr/>
        <p:txBody>
          <a:bodyPr/>
          <a:lstStyle/>
          <a:p>
            <a:r>
              <a:rPr lang="en-US"/>
              <a:t>In order to successfully insulate the propellant, the storage must increase heat loss from the system and decrease heat absorption into the system. </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764C166-993A-466E-8B1C-D264331CEF04}" type="slidenum">
              <a:rPr lang="en-US" smtClean="0"/>
              <a:t>17</a:t>
            </a:fld>
            <a:endParaRPr lang="en-US"/>
          </a:p>
        </p:txBody>
      </p:sp>
    </p:spTree>
    <p:extLst>
      <p:ext uri="{BB962C8B-B14F-4D97-AF65-F5344CB8AC3E}">
        <p14:creationId xmlns:p14="http://schemas.microsoft.com/office/powerpoint/2010/main" val="2210866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1128713"/>
            <a:ext cx="5137150" cy="2890837"/>
          </a:xfrm>
        </p:spPr>
      </p:sp>
      <p:sp>
        <p:nvSpPr>
          <p:cNvPr id="3" name="Notes Placeholder 2"/>
          <p:cNvSpPr>
            <a:spLocks noGrp="1"/>
          </p:cNvSpPr>
          <p:nvPr>
            <p:ph type="body" idx="1"/>
          </p:nvPr>
        </p:nvSpPr>
        <p:spPr/>
        <p:txBody>
          <a:bodyPr/>
          <a:lstStyle/>
          <a:p>
            <a:r>
              <a:rPr lang="en-US"/>
              <a:t>The third major function to break down is communicating to the user. </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764C166-993A-466E-8B1C-D264331CEF04}" type="slidenum">
              <a:rPr lang="en-US" smtClean="0"/>
              <a:t>18</a:t>
            </a:fld>
            <a:endParaRPr lang="en-US"/>
          </a:p>
        </p:txBody>
      </p:sp>
    </p:spTree>
    <p:extLst>
      <p:ext uri="{BB962C8B-B14F-4D97-AF65-F5344CB8AC3E}">
        <p14:creationId xmlns:p14="http://schemas.microsoft.com/office/powerpoint/2010/main" val="1300040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1128713"/>
            <a:ext cx="5137150" cy="2890837"/>
          </a:xfrm>
        </p:spPr>
      </p:sp>
      <p:sp>
        <p:nvSpPr>
          <p:cNvPr id="3" name="Notes Placeholder 2"/>
          <p:cNvSpPr>
            <a:spLocks noGrp="1"/>
          </p:cNvSpPr>
          <p:nvPr>
            <p:ph type="body" idx="1"/>
          </p:nvPr>
        </p:nvSpPr>
        <p:spPr/>
        <p:txBody>
          <a:bodyPr/>
          <a:lstStyle/>
          <a:p>
            <a:r>
              <a:rPr lang="en-US"/>
              <a:t>To successfully communicate to the user, the container must send information and display the information on the container. </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764C166-993A-466E-8B1C-D264331CEF04}" type="slidenum">
              <a:rPr lang="en-US" smtClean="0"/>
              <a:t>19</a:t>
            </a:fld>
            <a:endParaRPr lang="en-US"/>
          </a:p>
        </p:txBody>
      </p:sp>
    </p:spTree>
    <p:extLst>
      <p:ext uri="{BB962C8B-B14F-4D97-AF65-F5344CB8AC3E}">
        <p14:creationId xmlns:p14="http://schemas.microsoft.com/office/powerpoint/2010/main" val="4025123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3875" y="1163638"/>
            <a:ext cx="5137150" cy="28908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My name is Anna Gilliard, and today I will be presenting with Samantha Myers. The other members of our team are Liam McConnell and Brandon Young.</a:t>
            </a:r>
          </a:p>
          <a:p>
            <a:endParaRPr lang="en-US"/>
          </a:p>
        </p:txBody>
      </p:sp>
      <p:sp>
        <p:nvSpPr>
          <p:cNvPr id="5" name="Footer Placeholder 4">
            <a:extLst>
              <a:ext uri="{FF2B5EF4-FFF2-40B4-BE49-F238E27FC236}">
                <a16:creationId xmlns:a16="http://schemas.microsoft.com/office/drawing/2014/main" id="{77000A7E-418A-49C1-B624-8AA02421708D}"/>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CEECEAAB-5F57-4576-8C5F-2148153AB231}"/>
              </a:ext>
            </a:extLst>
          </p:cNvPr>
          <p:cNvSpPr>
            <a:spLocks noGrp="1"/>
          </p:cNvSpPr>
          <p:nvPr>
            <p:ph type="sldNum" sz="quarter" idx="5"/>
          </p:nvPr>
        </p:nvSpPr>
        <p:spPr>
          <a:xfrm>
            <a:off x="3974534" y="8835998"/>
            <a:ext cx="3040592" cy="466752"/>
          </a:xfrm>
          <a:prstGeom prst="rect">
            <a:avLst/>
          </a:prstGeom>
        </p:spPr>
        <p:txBody>
          <a:bodyPr/>
          <a:lstStyle/>
          <a:p>
            <a:r>
              <a:rPr lang="en-US"/>
              <a:t>smcconomy@eng.famu.fsu.edu</a:t>
            </a:r>
          </a:p>
          <a:p>
            <a:fld id="{EA048D8C-6117-40E4-8E16-004DA18562CA}" type="slidenum">
              <a:rPr lang="en-US" smtClean="0"/>
              <a:pPr/>
              <a:t>2</a:t>
            </a:fld>
            <a:endParaRPr lang="en-US"/>
          </a:p>
        </p:txBody>
      </p:sp>
      <p:sp>
        <p:nvSpPr>
          <p:cNvPr id="4" name="Header Placeholder 3">
            <a:extLst>
              <a:ext uri="{FF2B5EF4-FFF2-40B4-BE49-F238E27FC236}">
                <a16:creationId xmlns:a16="http://schemas.microsoft.com/office/drawing/2014/main" id="{EF4616B4-BDCF-4FD1-B2C6-A2913185D31A}"/>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465966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1128713"/>
            <a:ext cx="5137150" cy="2890837"/>
          </a:xfrm>
        </p:spPr>
      </p:sp>
      <p:sp>
        <p:nvSpPr>
          <p:cNvPr id="3" name="Notes Placeholder 2"/>
          <p:cNvSpPr>
            <a:spLocks noGrp="1"/>
          </p:cNvSpPr>
          <p:nvPr>
            <p:ph type="body" idx="1"/>
          </p:nvPr>
        </p:nvSpPr>
        <p:spPr/>
        <p:txBody>
          <a:bodyPr/>
          <a:lstStyle/>
          <a:p>
            <a:r>
              <a:rPr lang="en-US"/>
              <a:t>The last major function of the storage container is to physically connect.</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764C166-993A-466E-8B1C-D264331CEF04}" type="slidenum">
              <a:rPr lang="en-US" smtClean="0"/>
              <a:t>20</a:t>
            </a:fld>
            <a:endParaRPr lang="en-US"/>
          </a:p>
        </p:txBody>
      </p:sp>
    </p:spTree>
    <p:extLst>
      <p:ext uri="{BB962C8B-B14F-4D97-AF65-F5344CB8AC3E}">
        <p14:creationId xmlns:p14="http://schemas.microsoft.com/office/powerpoint/2010/main" val="2342933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1128713"/>
            <a:ext cx="5137150" cy="2890837"/>
          </a:xfrm>
        </p:spPr>
      </p:sp>
      <p:sp>
        <p:nvSpPr>
          <p:cNvPr id="3" name="Notes Placeholder 2"/>
          <p:cNvSpPr>
            <a:spLocks noGrp="1"/>
          </p:cNvSpPr>
          <p:nvPr>
            <p:ph type="body" idx="1"/>
          </p:nvPr>
        </p:nvSpPr>
        <p:spPr/>
        <p:txBody>
          <a:bodyPr/>
          <a:lstStyle/>
          <a:p>
            <a:r>
              <a:rPr lang="en-US"/>
              <a:t>To successfully connect, the storage must be attachable to the spacecraft, meaning some type of hole or way to attach struts or other connectors. It must also connect the inner and outer shells of the double-shell tank, ideally with minimal conduction. </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764C166-993A-466E-8B1C-D264331CEF04}" type="slidenum">
              <a:rPr lang="en-US" smtClean="0"/>
              <a:t>21</a:t>
            </a:fld>
            <a:endParaRPr lang="en-US"/>
          </a:p>
        </p:txBody>
      </p:sp>
    </p:spTree>
    <p:extLst>
      <p:ext uri="{BB962C8B-B14F-4D97-AF65-F5344CB8AC3E}">
        <p14:creationId xmlns:p14="http://schemas.microsoft.com/office/powerpoint/2010/main" val="676631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1128713"/>
            <a:ext cx="5137150" cy="2890837"/>
          </a:xfrm>
        </p:spPr>
      </p:sp>
      <p:sp>
        <p:nvSpPr>
          <p:cNvPr id="3" name="Notes Placeholder 2"/>
          <p:cNvSpPr>
            <a:spLocks noGrp="1"/>
          </p:cNvSpPr>
          <p:nvPr>
            <p:ph type="body" idx="1"/>
          </p:nvPr>
        </p:nvSpPr>
        <p:spPr/>
        <p:txBody>
          <a:bodyPr/>
          <a:lstStyle/>
          <a:p>
            <a:r>
              <a:rPr lang="en-US"/>
              <a:t>Our team is currently working on translating our functions into some numerical targets and metrics, generating 100 or so reasonable concepts to analyze and reduce to come to our concept selection. Our research is ongoing, we are currently reading some published papers on cryogenic storage provided by our advisors, including the topic of zero-boil off systems.</a:t>
            </a:r>
          </a:p>
          <a:p>
            <a:endParaRPr lang="en-US"/>
          </a:p>
          <a:p>
            <a:r>
              <a:rPr lang="en-US"/>
              <a:t>That concludes our prepared presentation, and we would be happy to answer some questions at this time.  (:</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764C166-993A-466E-8B1C-D264331CEF04}" type="slidenum">
              <a:rPr lang="en-US" smtClean="0"/>
              <a:t>22</a:t>
            </a:fld>
            <a:endParaRPr lang="en-US"/>
          </a:p>
        </p:txBody>
      </p:sp>
    </p:spTree>
    <p:extLst>
      <p:ext uri="{BB962C8B-B14F-4D97-AF65-F5344CB8AC3E}">
        <p14:creationId xmlns:p14="http://schemas.microsoft.com/office/powerpoint/2010/main" val="3464650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3875" y="1163638"/>
            <a:ext cx="5137150" cy="2890837"/>
          </a:xfrm>
        </p:spPr>
      </p:sp>
      <p:sp>
        <p:nvSpPr>
          <p:cNvPr id="3" name="Notes Placeholder 2"/>
          <p:cNvSpPr>
            <a:spLocks noGrp="1"/>
          </p:cNvSpPr>
          <p:nvPr>
            <p:ph type="body" idx="1"/>
          </p:nvPr>
        </p:nvSpPr>
        <p:spPr/>
        <p:txBody>
          <a:bodyPr/>
          <a:lstStyle/>
          <a:p>
            <a:pPr>
              <a:defRPr/>
            </a:pPr>
            <a:r>
              <a:rPr lang="en-US" sz="1200" kern="1200">
                <a:solidFill>
                  <a:schemeClr val="tx1"/>
                </a:solidFill>
                <a:effectLst/>
                <a:latin typeface="+mn-lt"/>
                <a:ea typeface="+mn-ea"/>
                <a:cs typeface="+mn-cs"/>
              </a:rPr>
              <a:t>Our sponsor contact from NASA is Rachel McCauley and our technical advisor from NASA is Travis Belcher. They are both working at </a:t>
            </a:r>
            <a:r>
              <a:rPr lang="en-US"/>
              <a:t>the Marshall</a:t>
            </a:r>
            <a:r>
              <a:rPr lang="en-US" sz="1200" kern="1200">
                <a:solidFill>
                  <a:schemeClr val="tx1"/>
                </a:solidFill>
                <a:effectLst/>
                <a:latin typeface="+mn-lt"/>
                <a:ea typeface="+mn-ea"/>
                <a:cs typeface="+mn-cs"/>
              </a:rPr>
              <a:t> Space Flight Center in Huntsville, AL.</a:t>
            </a:r>
            <a:r>
              <a:rPr lang="en-US"/>
              <a:t> </a:t>
            </a:r>
            <a:r>
              <a:rPr lang="en-US" sz="1200" kern="1200">
                <a:solidFill>
                  <a:schemeClr val="tx1"/>
                </a:solidFill>
                <a:effectLst/>
                <a:latin typeface="+mn-lt"/>
                <a:ea typeface="+mn-ea"/>
                <a:cs typeface="+mn-cs"/>
              </a:rPr>
              <a:t> Our faculty advisor is Dr. Wei Guo who specializes in cryogenics here at the </a:t>
            </a:r>
            <a:r>
              <a:rPr lang="en-US"/>
              <a:t>college and the MagLab</a:t>
            </a:r>
            <a:r>
              <a:rPr lang="en-US" sz="1200" kern="1200">
                <a:solidFill>
                  <a:schemeClr val="tx1"/>
                </a:solidFill>
                <a:effectLst/>
                <a:latin typeface="+mn-lt"/>
                <a:ea typeface="+mn-ea"/>
                <a:cs typeface="+mn-cs"/>
              </a:rPr>
              <a:t>.</a:t>
            </a:r>
            <a:r>
              <a:rPr lang="en-US"/>
              <a:t> </a:t>
            </a:r>
            <a:endParaRPr lang="en-US" sz="1200" kern="1200">
              <a:solidFill>
                <a:schemeClr val="tx1"/>
              </a:solidFill>
              <a:effectLst/>
              <a:latin typeface="+mn-lt"/>
              <a:ea typeface="+mn-ea"/>
              <a:cs typeface="+mn-cs"/>
            </a:endParaRPr>
          </a:p>
          <a:p>
            <a:endParaRPr lang="en-US"/>
          </a:p>
        </p:txBody>
      </p:sp>
      <p:sp>
        <p:nvSpPr>
          <p:cNvPr id="5" name="Footer Placeholder 4">
            <a:extLst>
              <a:ext uri="{FF2B5EF4-FFF2-40B4-BE49-F238E27FC236}">
                <a16:creationId xmlns:a16="http://schemas.microsoft.com/office/drawing/2014/main" id="{0FA8E749-28B8-4853-99A0-080A0D5FF103}"/>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E95F2D07-AC33-4882-8CF1-AFD01CCFE7E5}"/>
              </a:ext>
            </a:extLst>
          </p:cNvPr>
          <p:cNvSpPr>
            <a:spLocks noGrp="1"/>
          </p:cNvSpPr>
          <p:nvPr>
            <p:ph type="sldNum" sz="quarter" idx="5"/>
          </p:nvPr>
        </p:nvSpPr>
        <p:spPr>
          <a:xfrm>
            <a:off x="3974534" y="8835998"/>
            <a:ext cx="3040592" cy="466752"/>
          </a:xfrm>
          <a:prstGeom prst="rect">
            <a:avLst/>
          </a:prstGeom>
        </p:spPr>
        <p:txBody>
          <a:bodyPr/>
          <a:lstStyle/>
          <a:p>
            <a:r>
              <a:rPr lang="en-US"/>
              <a:t>smcconomy@eng.famu.fsu.edu</a:t>
            </a:r>
          </a:p>
          <a:p>
            <a:fld id="{EA048D8C-6117-40E4-8E16-004DA18562CA}" type="slidenum">
              <a:rPr lang="en-US" smtClean="0"/>
              <a:pPr/>
              <a:t>3</a:t>
            </a:fld>
            <a:endParaRPr lang="en-US"/>
          </a:p>
        </p:txBody>
      </p:sp>
      <p:sp>
        <p:nvSpPr>
          <p:cNvPr id="4" name="Header Placeholder 3">
            <a:extLst>
              <a:ext uri="{FF2B5EF4-FFF2-40B4-BE49-F238E27FC236}">
                <a16:creationId xmlns:a16="http://schemas.microsoft.com/office/drawing/2014/main" id="{E68023E4-17CA-4ACB-AB94-52D736900EAA}"/>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972722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1128713"/>
            <a:ext cx="5137150" cy="2890837"/>
          </a:xfrm>
        </p:spPr>
      </p:sp>
      <p:sp>
        <p:nvSpPr>
          <p:cNvPr id="3" name="Notes Placeholder 2"/>
          <p:cNvSpPr>
            <a:spLocks noGrp="1"/>
          </p:cNvSpPr>
          <p:nvPr>
            <p:ph type="body" idx="1"/>
          </p:nvPr>
        </p:nvSpPr>
        <p:spPr/>
        <p:txBody>
          <a:bodyPr/>
          <a:lstStyle/>
          <a:p>
            <a:r>
              <a:rPr lang="en-US"/>
              <a:t>The objective of our project is to hold cryogenic propellant in space by maximizing storage time and minimizing fuel loss. To do this, we must reduce the thermal transfer into the system. So, we have already made it to the moon and back during the Apollo 11 mission, and we regularly send people to and from the International Space Station, but we are aiming to surpass the amount of time that previous containers could be in space. With this time being extended, there are more possibilities for the future of space travel. </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764C166-993A-466E-8B1C-D264331CEF04}" type="slidenum">
              <a:rPr lang="en-US" smtClean="0"/>
              <a:t>4</a:t>
            </a:fld>
            <a:endParaRPr lang="en-US"/>
          </a:p>
        </p:txBody>
      </p:sp>
    </p:spTree>
    <p:extLst>
      <p:ext uri="{BB962C8B-B14F-4D97-AF65-F5344CB8AC3E}">
        <p14:creationId xmlns:p14="http://schemas.microsoft.com/office/powerpoint/2010/main" val="3840863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1128713"/>
            <a:ext cx="5137150" cy="2890837"/>
          </a:xfrm>
        </p:spPr>
      </p:sp>
      <p:sp>
        <p:nvSpPr>
          <p:cNvPr id="3" name="Notes Placeholder 2"/>
          <p:cNvSpPr>
            <a:spLocks noGrp="1"/>
          </p:cNvSpPr>
          <p:nvPr>
            <p:ph type="body" idx="1"/>
          </p:nvPr>
        </p:nvSpPr>
        <p:spPr/>
        <p:txBody>
          <a:bodyPr/>
          <a:lstStyle/>
          <a:p>
            <a:r>
              <a:rPr lang="en-US"/>
              <a:t>Centaur was the first operational, liquid hydrogen-fueled launch vehicle</a:t>
            </a:r>
          </a:p>
          <a:p>
            <a:r>
              <a:rPr lang="en-US"/>
              <a:t>Artemis III – next moon landing mission</a:t>
            </a:r>
          </a:p>
          <a:p>
            <a:r>
              <a:rPr lang="en-US"/>
              <a:t>Apollo 11 – first moon landing</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764C166-993A-466E-8B1C-D264331CEF04}" type="slidenum">
              <a:rPr lang="en-US" smtClean="0"/>
              <a:t>5</a:t>
            </a:fld>
            <a:endParaRPr lang="en-US"/>
          </a:p>
        </p:txBody>
      </p:sp>
    </p:spTree>
    <p:extLst>
      <p:ext uri="{BB962C8B-B14F-4D97-AF65-F5344CB8AC3E}">
        <p14:creationId xmlns:p14="http://schemas.microsoft.com/office/powerpoint/2010/main" val="2964232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1128713"/>
            <a:ext cx="5137150" cy="2890837"/>
          </a:xfrm>
        </p:spPr>
      </p:sp>
      <p:sp>
        <p:nvSpPr>
          <p:cNvPr id="3" name="Notes Placeholder 2"/>
          <p:cNvSpPr>
            <a:spLocks noGrp="1"/>
          </p:cNvSpPr>
          <p:nvPr>
            <p:ph type="body" idx="1"/>
          </p:nvPr>
        </p:nvSpPr>
        <p:spPr/>
        <p:txBody>
          <a:bodyPr/>
          <a:lstStyle/>
          <a:p>
            <a:r>
              <a:rPr lang="en-US"/>
              <a:t>For this project to be considered successful, these are the goals we need to achieve. The container must maintain the fuel temperature so that it doesn't boil off. This boil off causes fuel loss, which we need to minimize. We need to retain as much fuel as possible so that we are able to make it back to Earth from wherever we are in space. </a:t>
            </a:r>
          </a:p>
          <a:p>
            <a:endParaRPr lang="en-US"/>
          </a:p>
          <a:p>
            <a:r>
              <a:rPr lang="en-US">
                <a:cs typeface="Calibri"/>
              </a:rPr>
              <a:t>We also need to maximize the heat loss out of the system and minimize the heat transfer into the system. The heat transfer will be mostly from radiation from the environment and conduction from the struts supporting it. </a:t>
            </a:r>
            <a:endParaRPr lang="en-US"/>
          </a:p>
          <a:p>
            <a:endParaRPr lang="en-US"/>
          </a:p>
          <a:p>
            <a:r>
              <a:rPr lang="en-US"/>
              <a:t>Finally, we must develop a prototype to test our design and validate our design choices. </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764C166-993A-466E-8B1C-D264331CEF04}" type="slidenum">
              <a:rPr lang="en-US" smtClean="0"/>
              <a:t>6</a:t>
            </a:fld>
            <a:endParaRPr lang="en-US"/>
          </a:p>
        </p:txBody>
      </p:sp>
    </p:spTree>
    <p:extLst>
      <p:ext uri="{BB962C8B-B14F-4D97-AF65-F5344CB8AC3E}">
        <p14:creationId xmlns:p14="http://schemas.microsoft.com/office/powerpoint/2010/main" val="2595945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1128713"/>
            <a:ext cx="5137150" cy="2890837"/>
          </a:xfrm>
        </p:spPr>
      </p:sp>
      <p:sp>
        <p:nvSpPr>
          <p:cNvPr id="3" name="Notes Placeholder 2"/>
          <p:cNvSpPr>
            <a:spLocks noGrp="1"/>
          </p:cNvSpPr>
          <p:nvPr>
            <p:ph type="body" idx="1"/>
          </p:nvPr>
        </p:nvSpPr>
        <p:spPr/>
        <p:txBody>
          <a:bodyPr/>
          <a:lstStyle/>
          <a:p>
            <a:r>
              <a:rPr lang="en-US"/>
              <a:t>Next, we obtained our customer needs by asking our sponsor questions and interpreting their answers. </a:t>
            </a:r>
          </a:p>
          <a:p>
            <a:endParaRPr lang="en-US"/>
          </a:p>
          <a:p>
            <a:r>
              <a:rPr lang="en-US"/>
              <a:t>When asked how long we should design for the container be in space, NASA left our project relatively open ended, so we decided to design for a hypothetical mission to determine the duration. </a:t>
            </a:r>
          </a:p>
          <a:p>
            <a:endParaRPr lang="en-US"/>
          </a:p>
          <a:p>
            <a:r>
              <a:rPr lang="en-US"/>
              <a:t>The type of fuel that will be used in practice is either liquid hydrogen or liquid oxygen. These are the most common fuel types used in an RL10 engine. The RL10 engine is one of the commonly used for spacecraft at NASA.</a:t>
            </a:r>
          </a:p>
          <a:p>
            <a:endParaRPr lang="en-US">
              <a:cs typeface="Calibri"/>
            </a:endParaRPr>
          </a:p>
          <a:p>
            <a:r>
              <a:rPr lang="en-US">
                <a:cs typeface="Calibri"/>
              </a:rPr>
              <a:t>We are designing for all possible conditions that the container could be under. In our case, this includes conditions on Earth, during the launch of the rocket, and in space. We must also account for the tank being filled and emptied. With the fluids being at such low temperatures, the material will expand and contract to some degree, so we need to ensure that the material we choose will not be subject to failure. </a:t>
            </a:r>
          </a:p>
          <a:p>
            <a:endParaRPr lang="en-US">
              <a:cs typeface="Calibri"/>
            </a:endParaRPr>
          </a:p>
          <a:p>
            <a:r>
              <a:rPr lang="en-US">
                <a:cs typeface="Calibri"/>
              </a:rPr>
              <a:t>Finally, we need our prototype to scale to hold the required amount of propellant. </a:t>
            </a:r>
          </a:p>
          <a:p>
            <a:endParaRPr lang="en-US">
              <a:cs typeface="Calibri"/>
            </a:endParaRPr>
          </a:p>
          <a:p>
            <a:endParaRPr lang="en-US">
              <a:cs typeface="Calibri"/>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764C166-993A-466E-8B1C-D264331CEF04}" type="slidenum">
              <a:rPr lang="en-US" smtClean="0"/>
              <a:t>7</a:t>
            </a:fld>
            <a:endParaRPr lang="en-US"/>
          </a:p>
        </p:txBody>
      </p:sp>
    </p:spTree>
    <p:extLst>
      <p:ext uri="{BB962C8B-B14F-4D97-AF65-F5344CB8AC3E}">
        <p14:creationId xmlns:p14="http://schemas.microsoft.com/office/powerpoint/2010/main" val="805094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1128713"/>
            <a:ext cx="5137150" cy="2890837"/>
          </a:xfrm>
        </p:spPr>
      </p:sp>
      <p:sp>
        <p:nvSpPr>
          <p:cNvPr id="3" name="Notes Placeholder 2"/>
          <p:cNvSpPr>
            <a:spLocks noGrp="1"/>
          </p:cNvSpPr>
          <p:nvPr>
            <p:ph type="body" idx="1"/>
          </p:nvPr>
        </p:nvSpPr>
        <p:spPr/>
        <p:txBody>
          <a:bodyPr/>
          <a:lstStyle/>
          <a:p>
            <a:r>
              <a:rPr lang="en-US">
                <a:cs typeface="Calibri"/>
              </a:rPr>
              <a:t>Based on the customer needs, we developed the following assumptions.</a:t>
            </a:r>
            <a:endParaRPr lang="en-US"/>
          </a:p>
          <a:p>
            <a:endParaRPr lang="en-US"/>
          </a:p>
          <a:p>
            <a:r>
              <a:rPr lang="en-US"/>
              <a:t>We are assuming that the propellant being held in the container is either liquid nitrogen or liquid oxygen. In practice, liquid hydrogen would be used, but it is dangerous to work with due to its flammability. Liquid nitrogen would be ideal for testing due to its low cost and wider temperature range. Plus, it's one of the cryogenic fluids that Dr. Guo already has in the lab. </a:t>
            </a:r>
          </a:p>
          <a:p>
            <a:endParaRPr lang="en-US"/>
          </a:p>
          <a:p>
            <a:r>
              <a:rPr lang="en-US"/>
              <a:t>We are also assuming that our prototype can be scaled to any size. In practice, these containers typically hold hundreds of thousands of gallons of fluid, and our model will be much smaller so that we are able to do testing on it in the cryogenic lab. This will be a bit of a challenge to scale, since we are trying to maximize volume while minimizing surface area. </a:t>
            </a:r>
          </a:p>
          <a:p>
            <a:endParaRPr lang="en-US"/>
          </a:p>
          <a:p>
            <a:r>
              <a:rPr lang="en-US"/>
              <a:t>Finally, we are assuming that the container will be filled on Earth and then launched into space. This means that the container must be able to perform under the conditions mentioned previously. We chose a hypothetical Lunar Mission to determine the minimum duration of the mission. This idea was approved by our technical advisor. </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764C166-993A-466E-8B1C-D264331CEF04}" type="slidenum">
              <a:rPr lang="en-US" smtClean="0"/>
              <a:t>8</a:t>
            </a:fld>
            <a:endParaRPr lang="en-US"/>
          </a:p>
        </p:txBody>
      </p:sp>
    </p:spTree>
    <p:extLst>
      <p:ext uri="{BB962C8B-B14F-4D97-AF65-F5344CB8AC3E}">
        <p14:creationId xmlns:p14="http://schemas.microsoft.com/office/powerpoint/2010/main" val="2221985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1128713"/>
            <a:ext cx="5137150" cy="2890837"/>
          </a:xfrm>
        </p:spPr>
      </p:sp>
      <p:sp>
        <p:nvSpPr>
          <p:cNvPr id="3" name="Notes Placeholder 2"/>
          <p:cNvSpPr>
            <a:spLocks noGrp="1"/>
          </p:cNvSpPr>
          <p:nvPr>
            <p:ph type="body" idx="1"/>
          </p:nvPr>
        </p:nvSpPr>
        <p:spPr/>
        <p:txBody>
          <a:bodyPr/>
          <a:lstStyle/>
          <a:p>
            <a:r>
              <a:rPr lang="en-US"/>
              <a:t>The first thing we researched was the duration of previous manned lunar landing missions. </a:t>
            </a:r>
          </a:p>
          <a:p>
            <a:r>
              <a:rPr lang="en-US"/>
              <a:t>Apollo 17 was the most recent and the longest manned lunar mission to date.</a:t>
            </a:r>
          </a:p>
          <a:p>
            <a:r>
              <a:rPr lang="en-US"/>
              <a:t> It launched on December 7</a:t>
            </a:r>
            <a:r>
              <a:rPr lang="en-US" baseline="30000"/>
              <a:t>th</a:t>
            </a:r>
            <a:r>
              <a:rPr lang="en-US"/>
              <a:t> , 1972 and was on the surface of the moon for 75 hours, or just over 3 days, with a total duration of 12 days and about 14 hours, landing back on Earth December 19</a:t>
            </a:r>
            <a:r>
              <a:rPr lang="en-US" baseline="30000"/>
              <a:t>th</a:t>
            </a:r>
            <a:r>
              <a:rPr lang="en-US"/>
              <a:t>, 1972. </a:t>
            </a:r>
          </a:p>
          <a:p>
            <a:r>
              <a:rPr lang="en-US"/>
              <a:t>This mission is important to our project because it is the most recent information we have about a manned lunar landing. </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764C166-993A-466E-8B1C-D264331CEF04}" type="slidenum">
              <a:rPr lang="en-US" smtClean="0"/>
              <a:t>9</a:t>
            </a:fld>
            <a:endParaRPr lang="en-US"/>
          </a:p>
        </p:txBody>
      </p:sp>
    </p:spTree>
    <p:extLst>
      <p:ext uri="{BB962C8B-B14F-4D97-AF65-F5344CB8AC3E}">
        <p14:creationId xmlns:p14="http://schemas.microsoft.com/office/powerpoint/2010/main" val="71913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C0F3E-4A09-436A-9BBB-B046EC34874C}"/>
              </a:ext>
            </a:extLst>
          </p:cNvPr>
          <p:cNvSpPr>
            <a:spLocks noGrp="1"/>
          </p:cNvSpPr>
          <p:nvPr>
            <p:ph type="ctrTitle"/>
          </p:nvPr>
        </p:nvSpPr>
        <p:spPr>
          <a:xfrm>
            <a:off x="838199" y="1122363"/>
            <a:ext cx="10515599" cy="2260355"/>
          </a:xfr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E146AC5B-A832-438B-B781-FE132E5AAD69}"/>
              </a:ext>
            </a:extLst>
          </p:cNvPr>
          <p:cNvSpPr>
            <a:spLocks noGrp="1"/>
          </p:cNvSpPr>
          <p:nvPr>
            <p:ph type="subTitle" idx="1"/>
          </p:nvPr>
        </p:nvSpPr>
        <p:spPr>
          <a:xfrm>
            <a:off x="838200" y="3602038"/>
            <a:ext cx="105156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Footer Placeholder 4">
            <a:extLst>
              <a:ext uri="{FF2B5EF4-FFF2-40B4-BE49-F238E27FC236}">
                <a16:creationId xmlns:a16="http://schemas.microsoft.com/office/drawing/2014/main" id="{A2AF1849-F7DF-4428-8791-CDE01476CB79}"/>
              </a:ext>
            </a:extLst>
          </p:cNvPr>
          <p:cNvSpPr>
            <a:spLocks noGrp="1"/>
          </p:cNvSpPr>
          <p:nvPr>
            <p:ph type="ftr" sz="quarter" idx="3"/>
          </p:nvPr>
        </p:nvSpPr>
        <p:spPr>
          <a:xfrm>
            <a:off x="4038600" y="6209024"/>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8" name="Slide Number Placeholder 5">
            <a:extLst>
              <a:ext uri="{FF2B5EF4-FFF2-40B4-BE49-F238E27FC236}">
                <a16:creationId xmlns:a16="http://schemas.microsoft.com/office/drawing/2014/main" id="{A6352D44-B364-42A1-8D5E-BCFA866BC207}"/>
              </a:ext>
            </a:extLst>
          </p:cNvPr>
          <p:cNvSpPr>
            <a:spLocks noGrp="1"/>
          </p:cNvSpPr>
          <p:nvPr>
            <p:ph type="sldNum" sz="quarter" idx="4"/>
          </p:nvPr>
        </p:nvSpPr>
        <p:spPr>
          <a:xfrm>
            <a:off x="11353800" y="6209024"/>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Tree>
    <p:extLst>
      <p:ext uri="{BB962C8B-B14F-4D97-AF65-F5344CB8AC3E}">
        <p14:creationId xmlns:p14="http://schemas.microsoft.com/office/powerpoint/2010/main" val="3947344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CAC61-1959-44FA-8A93-F4B1FECD3D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7A0646-0B52-49E3-9349-C902CFC17E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28A237A-1713-4B4E-961F-D4A79D934E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Footer Placeholder 4">
            <a:extLst>
              <a:ext uri="{FF2B5EF4-FFF2-40B4-BE49-F238E27FC236}">
                <a16:creationId xmlns:a16="http://schemas.microsoft.com/office/drawing/2014/main" id="{15B3B4FA-F86C-4A54-AFAB-544DAE573160}"/>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7" name="Slide Number Placeholder 5">
            <a:extLst>
              <a:ext uri="{FF2B5EF4-FFF2-40B4-BE49-F238E27FC236}">
                <a16:creationId xmlns:a16="http://schemas.microsoft.com/office/drawing/2014/main" id="{3D9B0C6B-D7A4-47B6-B443-041EBC0AFC54}"/>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8" name="Content Placeholder 2">
            <a:extLst>
              <a:ext uri="{FF2B5EF4-FFF2-40B4-BE49-F238E27FC236}">
                <a16:creationId xmlns:a16="http://schemas.microsoft.com/office/drawing/2014/main" id="{331E84F8-12C5-40E5-A45C-E4BEFB7ED94D}"/>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3590523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One-thi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00F8-4062-8141-93A4-F73720902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3AD8B-907E-B14A-9014-DF9D442D1E87}"/>
              </a:ext>
            </a:extLst>
          </p:cNvPr>
          <p:cNvSpPr>
            <a:spLocks noGrp="1"/>
          </p:cNvSpPr>
          <p:nvPr>
            <p:ph sz="half" idx="1"/>
          </p:nvPr>
        </p:nvSpPr>
        <p:spPr>
          <a:xfrm>
            <a:off x="838200" y="1825625"/>
            <a:ext cx="3474720" cy="40943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175A16-7233-054E-A36D-5F635B0232CE}"/>
              </a:ext>
            </a:extLst>
          </p:cNvPr>
          <p:cNvSpPr>
            <a:spLocks noGrp="1"/>
          </p:cNvSpPr>
          <p:nvPr>
            <p:ph sz="half" idx="2"/>
          </p:nvPr>
        </p:nvSpPr>
        <p:spPr>
          <a:xfrm>
            <a:off x="4404360" y="1825625"/>
            <a:ext cx="6949440" cy="40943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1C2CC54A-A1B1-40AC-8006-ABA9B9FC05F0}"/>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2" name="Slide Number Placeholder 5">
            <a:extLst>
              <a:ext uri="{FF2B5EF4-FFF2-40B4-BE49-F238E27FC236}">
                <a16:creationId xmlns:a16="http://schemas.microsoft.com/office/drawing/2014/main" id="{2C7F4A8C-DEC5-477A-A674-4F1B2015B2FD}"/>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7" name="Content Placeholder 2">
            <a:extLst>
              <a:ext uri="{FF2B5EF4-FFF2-40B4-BE49-F238E27FC236}">
                <a16:creationId xmlns:a16="http://schemas.microsoft.com/office/drawing/2014/main" id="{BD5E60FA-03DC-4DD3-ADB5-558FDAFF1803}"/>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1517402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Two-third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00F8-4062-8141-93A4-F73720902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3AD8B-907E-B14A-9014-DF9D442D1E87}"/>
              </a:ext>
            </a:extLst>
          </p:cNvPr>
          <p:cNvSpPr>
            <a:spLocks noGrp="1"/>
          </p:cNvSpPr>
          <p:nvPr>
            <p:ph sz="half" idx="1"/>
          </p:nvPr>
        </p:nvSpPr>
        <p:spPr>
          <a:xfrm>
            <a:off x="7879080" y="1828800"/>
            <a:ext cx="3474720" cy="4099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175A16-7233-054E-A36D-5F635B0232CE}"/>
              </a:ext>
            </a:extLst>
          </p:cNvPr>
          <p:cNvSpPr>
            <a:spLocks noGrp="1"/>
          </p:cNvSpPr>
          <p:nvPr>
            <p:ph sz="half" idx="2"/>
          </p:nvPr>
        </p:nvSpPr>
        <p:spPr>
          <a:xfrm>
            <a:off x="838199" y="1828800"/>
            <a:ext cx="6949440" cy="4099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5B3DA184-B0C9-474F-8A7B-BECFCD743D89}"/>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2" name="Slide Number Placeholder 5">
            <a:extLst>
              <a:ext uri="{FF2B5EF4-FFF2-40B4-BE49-F238E27FC236}">
                <a16:creationId xmlns:a16="http://schemas.microsoft.com/office/drawing/2014/main" id="{399EE9E5-A378-44F2-BF9B-3202813097BD}"/>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7" name="Content Placeholder 2">
            <a:extLst>
              <a:ext uri="{FF2B5EF4-FFF2-40B4-BE49-F238E27FC236}">
                <a16:creationId xmlns:a16="http://schemas.microsoft.com/office/drawing/2014/main" id="{F4882E59-CF7D-41E5-88A8-18E87385456E}"/>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698716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b Heading One-thi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65A75-5113-0442-B764-1FD593F8FE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A77C8D-4613-8845-985D-FCB670E2C17C}"/>
              </a:ext>
            </a:extLst>
          </p:cNvPr>
          <p:cNvSpPr>
            <a:spLocks noGrp="1"/>
          </p:cNvSpPr>
          <p:nvPr>
            <p:ph type="body" idx="1"/>
          </p:nvPr>
        </p:nvSpPr>
        <p:spPr>
          <a:xfrm>
            <a:off x="839788" y="1675886"/>
            <a:ext cx="10515600" cy="676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D13C29-A3D5-9E4C-B068-E58B25DE406F}"/>
              </a:ext>
            </a:extLst>
          </p:cNvPr>
          <p:cNvSpPr>
            <a:spLocks noGrp="1"/>
          </p:cNvSpPr>
          <p:nvPr>
            <p:ph sz="half" idx="2"/>
          </p:nvPr>
        </p:nvSpPr>
        <p:spPr>
          <a:xfrm>
            <a:off x="839788" y="2337360"/>
            <a:ext cx="3474720" cy="35773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97AD8FAD-63EC-D640-8732-76DCA0C4AA69}"/>
              </a:ext>
            </a:extLst>
          </p:cNvPr>
          <p:cNvSpPr>
            <a:spLocks noGrp="1"/>
          </p:cNvSpPr>
          <p:nvPr>
            <p:ph sz="quarter" idx="4"/>
          </p:nvPr>
        </p:nvSpPr>
        <p:spPr>
          <a:xfrm>
            <a:off x="4419600" y="2337360"/>
            <a:ext cx="6935788" cy="35773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6A54EEF4-638C-4F27-9E79-C445BD2A794D}"/>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C9491CCE-C01C-4615-8BA6-1CD1D608290A}"/>
              </a:ext>
            </a:extLst>
          </p:cNvPr>
          <p:cNvSpPr>
            <a:spLocks noGrp="1"/>
          </p:cNvSpPr>
          <p:nvPr>
            <p:ph type="sldNum" sz="quarter" idx="10"/>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9" name="Content Placeholder 2">
            <a:extLst>
              <a:ext uri="{FF2B5EF4-FFF2-40B4-BE49-F238E27FC236}">
                <a16:creationId xmlns:a16="http://schemas.microsoft.com/office/drawing/2014/main" id="{5A07CFA4-F15B-47EA-AF7F-A6AD3A832D20}"/>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3092331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00F8-4062-8141-93A4-F73720902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3AD8B-907E-B14A-9014-DF9D442D1E87}"/>
              </a:ext>
            </a:extLst>
          </p:cNvPr>
          <p:cNvSpPr>
            <a:spLocks noGrp="1"/>
          </p:cNvSpPr>
          <p:nvPr>
            <p:ph sz="half" idx="1"/>
          </p:nvPr>
        </p:nvSpPr>
        <p:spPr>
          <a:xfrm>
            <a:off x="7879080" y="1854666"/>
            <a:ext cx="3474720" cy="4057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175A16-7233-054E-A36D-5F635B0232CE}"/>
              </a:ext>
            </a:extLst>
          </p:cNvPr>
          <p:cNvSpPr>
            <a:spLocks noGrp="1"/>
          </p:cNvSpPr>
          <p:nvPr>
            <p:ph sz="half" idx="2"/>
          </p:nvPr>
        </p:nvSpPr>
        <p:spPr>
          <a:xfrm>
            <a:off x="838200" y="1850122"/>
            <a:ext cx="3474720" cy="4061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513AD8B-907E-B14A-9014-DF9D442D1E87}"/>
              </a:ext>
            </a:extLst>
          </p:cNvPr>
          <p:cNvSpPr>
            <a:spLocks noGrp="1"/>
          </p:cNvSpPr>
          <p:nvPr>
            <p:ph sz="half" idx="13"/>
          </p:nvPr>
        </p:nvSpPr>
        <p:spPr>
          <a:xfrm>
            <a:off x="4358640" y="1854666"/>
            <a:ext cx="3474720" cy="4057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62EC4D44-4A53-41D3-8C59-04C89173B82B}"/>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5434E3D2-21FE-4821-84C7-F37A9A655F49}"/>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10" name="Content Placeholder 2">
            <a:extLst>
              <a:ext uri="{FF2B5EF4-FFF2-40B4-BE49-F238E27FC236}">
                <a16:creationId xmlns:a16="http://schemas.microsoft.com/office/drawing/2014/main" id="{F8467819-2C73-41C7-911A-62CAD25D6424}"/>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3438085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Bottom Two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00F8-4062-8141-93A4-F73720902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3AD8B-907E-B14A-9014-DF9D442D1E87}"/>
              </a:ext>
            </a:extLst>
          </p:cNvPr>
          <p:cNvSpPr>
            <a:spLocks noGrp="1"/>
          </p:cNvSpPr>
          <p:nvPr>
            <p:ph sz="half" idx="1"/>
          </p:nvPr>
        </p:nvSpPr>
        <p:spPr>
          <a:xfrm>
            <a:off x="6205728" y="2958660"/>
            <a:ext cx="5148072" cy="2971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175A16-7233-054E-A36D-5F635B0232CE}"/>
              </a:ext>
            </a:extLst>
          </p:cNvPr>
          <p:cNvSpPr>
            <a:spLocks noGrp="1"/>
          </p:cNvSpPr>
          <p:nvPr>
            <p:ph sz="half" idx="2"/>
          </p:nvPr>
        </p:nvSpPr>
        <p:spPr>
          <a:xfrm>
            <a:off x="838200" y="1725735"/>
            <a:ext cx="10515600" cy="11978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513AD8B-907E-B14A-9014-DF9D442D1E87}"/>
              </a:ext>
            </a:extLst>
          </p:cNvPr>
          <p:cNvSpPr>
            <a:spLocks noGrp="1"/>
          </p:cNvSpPr>
          <p:nvPr>
            <p:ph sz="half" idx="13"/>
          </p:nvPr>
        </p:nvSpPr>
        <p:spPr>
          <a:xfrm>
            <a:off x="838200" y="2958660"/>
            <a:ext cx="514807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D3272883-C5F6-453F-B642-5AEA9FCD1997}"/>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925BA8CE-14C6-4487-821D-849D15E30170}"/>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10" name="Content Placeholder 2">
            <a:extLst>
              <a:ext uri="{FF2B5EF4-FFF2-40B4-BE49-F238E27FC236}">
                <a16:creationId xmlns:a16="http://schemas.microsoft.com/office/drawing/2014/main" id="{055D11A9-8D12-43A7-91C1-D86FDA27EC0F}"/>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1374909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Bottom Three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00F8-4062-8141-93A4-F73720902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3AD8B-907E-B14A-9014-DF9D442D1E87}"/>
              </a:ext>
            </a:extLst>
          </p:cNvPr>
          <p:cNvSpPr>
            <a:spLocks noGrp="1"/>
          </p:cNvSpPr>
          <p:nvPr>
            <p:ph sz="half" idx="1"/>
          </p:nvPr>
        </p:nvSpPr>
        <p:spPr>
          <a:xfrm>
            <a:off x="7879080" y="2942891"/>
            <a:ext cx="3474720" cy="2985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175A16-7233-054E-A36D-5F635B0232CE}"/>
              </a:ext>
            </a:extLst>
          </p:cNvPr>
          <p:cNvSpPr>
            <a:spLocks noGrp="1"/>
          </p:cNvSpPr>
          <p:nvPr>
            <p:ph sz="half" idx="2"/>
          </p:nvPr>
        </p:nvSpPr>
        <p:spPr>
          <a:xfrm>
            <a:off x="838200" y="1850122"/>
            <a:ext cx="10515600" cy="1092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513AD8B-907E-B14A-9014-DF9D442D1E87}"/>
              </a:ext>
            </a:extLst>
          </p:cNvPr>
          <p:cNvSpPr>
            <a:spLocks noGrp="1"/>
          </p:cNvSpPr>
          <p:nvPr>
            <p:ph sz="half" idx="13"/>
          </p:nvPr>
        </p:nvSpPr>
        <p:spPr>
          <a:xfrm>
            <a:off x="838200" y="2942891"/>
            <a:ext cx="3474720" cy="2985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9513AD8B-907E-B14A-9014-DF9D442D1E87}"/>
              </a:ext>
            </a:extLst>
          </p:cNvPr>
          <p:cNvSpPr>
            <a:spLocks noGrp="1"/>
          </p:cNvSpPr>
          <p:nvPr>
            <p:ph sz="half" idx="14"/>
          </p:nvPr>
        </p:nvSpPr>
        <p:spPr>
          <a:xfrm>
            <a:off x="4358640" y="2942891"/>
            <a:ext cx="3474720" cy="2985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4">
            <a:extLst>
              <a:ext uri="{FF2B5EF4-FFF2-40B4-BE49-F238E27FC236}">
                <a16:creationId xmlns:a16="http://schemas.microsoft.com/office/drawing/2014/main" id="{4E81A263-0818-47C6-8419-B105D8EC142F}"/>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6" name="Slide Number Placeholder 5">
            <a:extLst>
              <a:ext uri="{FF2B5EF4-FFF2-40B4-BE49-F238E27FC236}">
                <a16:creationId xmlns:a16="http://schemas.microsoft.com/office/drawing/2014/main" id="{1E4EFF03-7379-4634-8CE7-1E50B37A21D1}"/>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11" name="Content Placeholder 2">
            <a:extLst>
              <a:ext uri="{FF2B5EF4-FFF2-40B4-BE49-F238E27FC236}">
                <a16:creationId xmlns:a16="http://schemas.microsoft.com/office/drawing/2014/main" id="{231353FF-A2A6-4825-8E2A-7404D3B1662D}"/>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3878465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s with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CA276-3EEB-494F-BFE8-D3F3335B1E80}"/>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10" name="Content Placeholder 2">
            <a:extLst>
              <a:ext uri="{FF2B5EF4-FFF2-40B4-BE49-F238E27FC236}">
                <a16:creationId xmlns:a16="http://schemas.microsoft.com/office/drawing/2014/main" id="{9513AD8B-907E-B14A-9014-DF9D442D1E87}"/>
              </a:ext>
            </a:extLst>
          </p:cNvPr>
          <p:cNvSpPr>
            <a:spLocks noGrp="1"/>
          </p:cNvSpPr>
          <p:nvPr>
            <p:ph sz="half" idx="13"/>
          </p:nvPr>
        </p:nvSpPr>
        <p:spPr>
          <a:xfrm>
            <a:off x="838200" y="1804140"/>
            <a:ext cx="3474720" cy="3653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9513AD8B-907E-B14A-9014-DF9D442D1E87}"/>
              </a:ext>
            </a:extLst>
          </p:cNvPr>
          <p:cNvSpPr>
            <a:spLocks noGrp="1"/>
          </p:cNvSpPr>
          <p:nvPr>
            <p:ph sz="half" idx="14"/>
          </p:nvPr>
        </p:nvSpPr>
        <p:spPr>
          <a:xfrm>
            <a:off x="4358640" y="1804139"/>
            <a:ext cx="3474720" cy="365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9513AD8B-907E-B14A-9014-DF9D442D1E87}"/>
              </a:ext>
            </a:extLst>
          </p:cNvPr>
          <p:cNvSpPr>
            <a:spLocks noGrp="1"/>
          </p:cNvSpPr>
          <p:nvPr>
            <p:ph sz="half" idx="15"/>
          </p:nvPr>
        </p:nvSpPr>
        <p:spPr>
          <a:xfrm>
            <a:off x="7879080" y="1804138"/>
            <a:ext cx="3474720" cy="3653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a:extLst>
              <a:ext uri="{FF2B5EF4-FFF2-40B4-BE49-F238E27FC236}">
                <a16:creationId xmlns:a16="http://schemas.microsoft.com/office/drawing/2014/main" id="{5CA77C8D-4613-8845-985D-FCB670E2C17C}"/>
              </a:ext>
            </a:extLst>
          </p:cNvPr>
          <p:cNvSpPr>
            <a:spLocks noGrp="1"/>
          </p:cNvSpPr>
          <p:nvPr>
            <p:ph type="body" idx="1"/>
          </p:nvPr>
        </p:nvSpPr>
        <p:spPr>
          <a:xfrm>
            <a:off x="838200" y="5457498"/>
            <a:ext cx="3473132"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4">
            <a:extLst>
              <a:ext uri="{FF2B5EF4-FFF2-40B4-BE49-F238E27FC236}">
                <a16:creationId xmlns:a16="http://schemas.microsoft.com/office/drawing/2014/main" id="{9ACC2017-E855-D94A-8292-EDAF9ACDEF26}"/>
              </a:ext>
            </a:extLst>
          </p:cNvPr>
          <p:cNvSpPr>
            <a:spLocks noGrp="1"/>
          </p:cNvSpPr>
          <p:nvPr>
            <p:ph type="body" sz="quarter" idx="3"/>
          </p:nvPr>
        </p:nvSpPr>
        <p:spPr>
          <a:xfrm>
            <a:off x="4358640" y="5475891"/>
            <a:ext cx="3474720"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4">
            <a:extLst>
              <a:ext uri="{FF2B5EF4-FFF2-40B4-BE49-F238E27FC236}">
                <a16:creationId xmlns:a16="http://schemas.microsoft.com/office/drawing/2014/main" id="{9ACC2017-E855-D94A-8292-EDAF9ACDEF26}"/>
              </a:ext>
            </a:extLst>
          </p:cNvPr>
          <p:cNvSpPr>
            <a:spLocks noGrp="1"/>
          </p:cNvSpPr>
          <p:nvPr>
            <p:ph type="body" sz="quarter" idx="16"/>
          </p:nvPr>
        </p:nvSpPr>
        <p:spPr>
          <a:xfrm>
            <a:off x="7875037" y="5475891"/>
            <a:ext cx="3478763"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Footer Placeholder 4">
            <a:extLst>
              <a:ext uri="{FF2B5EF4-FFF2-40B4-BE49-F238E27FC236}">
                <a16:creationId xmlns:a16="http://schemas.microsoft.com/office/drawing/2014/main" id="{A4D04F55-BE80-4059-BF8A-6F702ADB4413}"/>
              </a:ext>
            </a:extLst>
          </p:cNvPr>
          <p:cNvSpPr>
            <a:spLocks noGrp="1"/>
          </p:cNvSpPr>
          <p:nvPr>
            <p:ph type="ftr" sz="quarter" idx="17"/>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22" name="Slide Number Placeholder 5">
            <a:extLst>
              <a:ext uri="{FF2B5EF4-FFF2-40B4-BE49-F238E27FC236}">
                <a16:creationId xmlns:a16="http://schemas.microsoft.com/office/drawing/2014/main" id="{706B4632-E0C2-463B-8EB6-1D869E087FA6}"/>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16" name="Content Placeholder 2">
            <a:extLst>
              <a:ext uri="{FF2B5EF4-FFF2-40B4-BE49-F238E27FC236}">
                <a16:creationId xmlns:a16="http://schemas.microsoft.com/office/drawing/2014/main" id="{3E6AA582-4E7B-49AE-837A-566C2DE0F9DC}"/>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405555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s and 2 Rows with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CA276-3EEB-494F-BFE8-D3F3335B1E80}"/>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10" name="Content Placeholder 2">
            <a:extLst>
              <a:ext uri="{FF2B5EF4-FFF2-40B4-BE49-F238E27FC236}">
                <a16:creationId xmlns:a16="http://schemas.microsoft.com/office/drawing/2014/main" id="{9513AD8B-907E-B14A-9014-DF9D442D1E87}"/>
              </a:ext>
            </a:extLst>
          </p:cNvPr>
          <p:cNvSpPr>
            <a:spLocks noGrp="1"/>
          </p:cNvSpPr>
          <p:nvPr>
            <p:ph sz="half" idx="13"/>
          </p:nvPr>
        </p:nvSpPr>
        <p:spPr>
          <a:xfrm>
            <a:off x="841248" y="1777261"/>
            <a:ext cx="347472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9513AD8B-907E-B14A-9014-DF9D442D1E87}"/>
              </a:ext>
            </a:extLst>
          </p:cNvPr>
          <p:cNvSpPr>
            <a:spLocks noGrp="1"/>
          </p:cNvSpPr>
          <p:nvPr>
            <p:ph sz="half" idx="14"/>
          </p:nvPr>
        </p:nvSpPr>
        <p:spPr>
          <a:xfrm>
            <a:off x="4358640" y="1752600"/>
            <a:ext cx="347472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9513AD8B-907E-B14A-9014-DF9D442D1E87}"/>
              </a:ext>
            </a:extLst>
          </p:cNvPr>
          <p:cNvSpPr>
            <a:spLocks noGrp="1"/>
          </p:cNvSpPr>
          <p:nvPr>
            <p:ph sz="half" idx="15"/>
          </p:nvPr>
        </p:nvSpPr>
        <p:spPr>
          <a:xfrm>
            <a:off x="7882128" y="1752600"/>
            <a:ext cx="347472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a:extLst>
              <a:ext uri="{FF2B5EF4-FFF2-40B4-BE49-F238E27FC236}">
                <a16:creationId xmlns:a16="http://schemas.microsoft.com/office/drawing/2014/main" id="{5CA77C8D-4613-8845-985D-FCB670E2C17C}"/>
              </a:ext>
            </a:extLst>
          </p:cNvPr>
          <p:cNvSpPr>
            <a:spLocks noGrp="1"/>
          </p:cNvSpPr>
          <p:nvPr>
            <p:ph type="body" idx="1"/>
          </p:nvPr>
        </p:nvSpPr>
        <p:spPr>
          <a:xfrm>
            <a:off x="841248" y="5545217"/>
            <a:ext cx="3473132"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4">
            <a:extLst>
              <a:ext uri="{FF2B5EF4-FFF2-40B4-BE49-F238E27FC236}">
                <a16:creationId xmlns:a16="http://schemas.microsoft.com/office/drawing/2014/main" id="{9ACC2017-E855-D94A-8292-EDAF9ACDEF26}"/>
              </a:ext>
            </a:extLst>
          </p:cNvPr>
          <p:cNvSpPr>
            <a:spLocks noGrp="1"/>
          </p:cNvSpPr>
          <p:nvPr>
            <p:ph type="body" sz="quarter" idx="3"/>
          </p:nvPr>
        </p:nvSpPr>
        <p:spPr>
          <a:xfrm>
            <a:off x="4350882" y="5545217"/>
            <a:ext cx="3490236"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4">
            <a:extLst>
              <a:ext uri="{FF2B5EF4-FFF2-40B4-BE49-F238E27FC236}">
                <a16:creationId xmlns:a16="http://schemas.microsoft.com/office/drawing/2014/main" id="{9ACC2017-E855-D94A-8292-EDAF9ACDEF26}"/>
              </a:ext>
            </a:extLst>
          </p:cNvPr>
          <p:cNvSpPr>
            <a:spLocks noGrp="1"/>
          </p:cNvSpPr>
          <p:nvPr>
            <p:ph type="body" sz="quarter" idx="16"/>
          </p:nvPr>
        </p:nvSpPr>
        <p:spPr>
          <a:xfrm>
            <a:off x="7882128" y="5545217"/>
            <a:ext cx="3490236"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a:extLst>
              <a:ext uri="{FF2B5EF4-FFF2-40B4-BE49-F238E27FC236}">
                <a16:creationId xmlns:a16="http://schemas.microsoft.com/office/drawing/2014/main" id="{5CA77C8D-4613-8845-985D-FCB670E2C17C}"/>
              </a:ext>
            </a:extLst>
          </p:cNvPr>
          <p:cNvSpPr>
            <a:spLocks noGrp="1"/>
          </p:cNvSpPr>
          <p:nvPr>
            <p:ph type="body" idx="17"/>
          </p:nvPr>
        </p:nvSpPr>
        <p:spPr>
          <a:xfrm>
            <a:off x="841248" y="3367525"/>
            <a:ext cx="3473132"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4">
            <a:extLst>
              <a:ext uri="{FF2B5EF4-FFF2-40B4-BE49-F238E27FC236}">
                <a16:creationId xmlns:a16="http://schemas.microsoft.com/office/drawing/2014/main" id="{9ACC2017-E855-D94A-8292-EDAF9ACDEF26}"/>
              </a:ext>
            </a:extLst>
          </p:cNvPr>
          <p:cNvSpPr>
            <a:spLocks noGrp="1"/>
          </p:cNvSpPr>
          <p:nvPr>
            <p:ph type="body" sz="quarter" idx="18"/>
          </p:nvPr>
        </p:nvSpPr>
        <p:spPr>
          <a:xfrm>
            <a:off x="4350882" y="3367525"/>
            <a:ext cx="3490236"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Text Placeholder 4">
            <a:extLst>
              <a:ext uri="{FF2B5EF4-FFF2-40B4-BE49-F238E27FC236}">
                <a16:creationId xmlns:a16="http://schemas.microsoft.com/office/drawing/2014/main" id="{9ACC2017-E855-D94A-8292-EDAF9ACDEF26}"/>
              </a:ext>
            </a:extLst>
          </p:cNvPr>
          <p:cNvSpPr>
            <a:spLocks noGrp="1"/>
          </p:cNvSpPr>
          <p:nvPr>
            <p:ph type="body" sz="quarter" idx="19"/>
          </p:nvPr>
        </p:nvSpPr>
        <p:spPr>
          <a:xfrm>
            <a:off x="7882128" y="3367525"/>
            <a:ext cx="3490236"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2">
            <a:extLst>
              <a:ext uri="{FF2B5EF4-FFF2-40B4-BE49-F238E27FC236}">
                <a16:creationId xmlns:a16="http://schemas.microsoft.com/office/drawing/2014/main" id="{9513AD8B-907E-B14A-9014-DF9D442D1E87}"/>
              </a:ext>
            </a:extLst>
          </p:cNvPr>
          <p:cNvSpPr>
            <a:spLocks noGrp="1"/>
          </p:cNvSpPr>
          <p:nvPr>
            <p:ph sz="half" idx="20"/>
          </p:nvPr>
        </p:nvSpPr>
        <p:spPr>
          <a:xfrm>
            <a:off x="841248" y="3930674"/>
            <a:ext cx="347472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a:extLst>
              <a:ext uri="{FF2B5EF4-FFF2-40B4-BE49-F238E27FC236}">
                <a16:creationId xmlns:a16="http://schemas.microsoft.com/office/drawing/2014/main" id="{9513AD8B-907E-B14A-9014-DF9D442D1E87}"/>
              </a:ext>
            </a:extLst>
          </p:cNvPr>
          <p:cNvSpPr>
            <a:spLocks noGrp="1"/>
          </p:cNvSpPr>
          <p:nvPr>
            <p:ph sz="half" idx="21"/>
          </p:nvPr>
        </p:nvSpPr>
        <p:spPr>
          <a:xfrm>
            <a:off x="4358640" y="3930673"/>
            <a:ext cx="347472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
            <a:extLst>
              <a:ext uri="{FF2B5EF4-FFF2-40B4-BE49-F238E27FC236}">
                <a16:creationId xmlns:a16="http://schemas.microsoft.com/office/drawing/2014/main" id="{9513AD8B-907E-B14A-9014-DF9D442D1E87}"/>
              </a:ext>
            </a:extLst>
          </p:cNvPr>
          <p:cNvSpPr>
            <a:spLocks noGrp="1"/>
          </p:cNvSpPr>
          <p:nvPr>
            <p:ph sz="half" idx="22"/>
          </p:nvPr>
        </p:nvSpPr>
        <p:spPr>
          <a:xfrm>
            <a:off x="7882128" y="3930672"/>
            <a:ext cx="347472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Footer Placeholder 4">
            <a:extLst>
              <a:ext uri="{FF2B5EF4-FFF2-40B4-BE49-F238E27FC236}">
                <a16:creationId xmlns:a16="http://schemas.microsoft.com/office/drawing/2014/main" id="{16936372-A19F-455C-B945-16E5A35B7510}"/>
              </a:ext>
            </a:extLst>
          </p:cNvPr>
          <p:cNvSpPr>
            <a:spLocks noGrp="1"/>
          </p:cNvSpPr>
          <p:nvPr>
            <p:ph type="ftr" sz="quarter" idx="2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29" name="Slide Number Placeholder 5">
            <a:extLst>
              <a:ext uri="{FF2B5EF4-FFF2-40B4-BE49-F238E27FC236}">
                <a16:creationId xmlns:a16="http://schemas.microsoft.com/office/drawing/2014/main" id="{8B0ABDF7-8194-447D-A272-1A3DC0216779}"/>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23" name="Content Placeholder 2">
            <a:extLst>
              <a:ext uri="{FF2B5EF4-FFF2-40B4-BE49-F238E27FC236}">
                <a16:creationId xmlns:a16="http://schemas.microsoft.com/office/drawing/2014/main" id="{9A3F2760-6514-4032-8AF5-6083FD049095}"/>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2517403900"/>
      </p:ext>
    </p:extLst>
  </p:cSld>
  <p:clrMapOvr>
    <a:masterClrMapping/>
  </p:clrMapOvr>
  <p:extLst>
    <p:ext uri="{DCECCB84-F9BA-43D5-87BE-67443E8EF086}">
      <p15:sldGuideLst xmlns:p15="http://schemas.microsoft.com/office/powerpoint/2012/main">
        <p15:guide id="1" orient="horz" pos="252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67899-E73B-4BF9-A6F6-10BDBA8425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B12140-12DE-4EFB-AB1A-A5EAB1EF41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6D305A53-3690-46D2-A104-5A1EEDF081D0}"/>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3FC9C7AF-C253-42E7-B992-6028FA2225C2}"/>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7" name="Content Placeholder 2">
            <a:extLst>
              <a:ext uri="{FF2B5EF4-FFF2-40B4-BE49-F238E27FC236}">
                <a16:creationId xmlns:a16="http://schemas.microsoft.com/office/drawing/2014/main" id="{BB95E99A-9F80-4C7D-AAC6-2D59D6135ED3}"/>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1170225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80706-718F-4937-AE41-91149A90C7D8}"/>
              </a:ext>
            </a:extLst>
          </p:cNvPr>
          <p:cNvSpPr>
            <a:spLocks noGrp="1"/>
          </p:cNvSpPr>
          <p:nvPr>
            <p:ph type="title"/>
          </p:nvPr>
        </p:nvSpPr>
        <p:spPr>
          <a:xfrm>
            <a:off x="831850" y="689827"/>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1C3683-A134-4A73-87DC-7E4AA575ED41}"/>
              </a:ext>
            </a:extLst>
          </p:cNvPr>
          <p:cNvSpPr>
            <a:spLocks noGrp="1"/>
          </p:cNvSpPr>
          <p:nvPr>
            <p:ph type="body" idx="1"/>
          </p:nvPr>
        </p:nvSpPr>
        <p:spPr>
          <a:xfrm>
            <a:off x="831850" y="377177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4" name="Footer Placeholder 4">
            <a:extLst>
              <a:ext uri="{FF2B5EF4-FFF2-40B4-BE49-F238E27FC236}">
                <a16:creationId xmlns:a16="http://schemas.microsoft.com/office/drawing/2014/main" id="{7B563618-9649-4CEA-804C-6869F5CE4776}"/>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5" name="Slide Number Placeholder 5">
            <a:extLst>
              <a:ext uri="{FF2B5EF4-FFF2-40B4-BE49-F238E27FC236}">
                <a16:creationId xmlns:a16="http://schemas.microsoft.com/office/drawing/2014/main" id="{B3AA7267-3EF8-4D0F-A809-7F7DE091B380}"/>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Tree>
    <p:extLst>
      <p:ext uri="{BB962C8B-B14F-4D97-AF65-F5344CB8AC3E}">
        <p14:creationId xmlns:p14="http://schemas.microsoft.com/office/powerpoint/2010/main" val="2147051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E3BB56-D9D7-483D-B6AE-4CD0E22D42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2D5739-7C4F-4F55-8B39-9D9B57482A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4">
            <a:extLst>
              <a:ext uri="{FF2B5EF4-FFF2-40B4-BE49-F238E27FC236}">
                <a16:creationId xmlns:a16="http://schemas.microsoft.com/office/drawing/2014/main" id="{F880194F-5426-44AE-8F73-1EED54324299}"/>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6" name="Slide Number Placeholder 5">
            <a:extLst>
              <a:ext uri="{FF2B5EF4-FFF2-40B4-BE49-F238E27FC236}">
                <a16:creationId xmlns:a16="http://schemas.microsoft.com/office/drawing/2014/main" id="{09B7EBA2-D578-4400-BB2D-8C170D8B55EA}"/>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7" name="Content Placeholder 2">
            <a:extLst>
              <a:ext uri="{FF2B5EF4-FFF2-40B4-BE49-F238E27FC236}">
                <a16:creationId xmlns:a16="http://schemas.microsoft.com/office/drawing/2014/main" id="{CD84267E-569B-4A7C-BE85-D236CF2BBC8A}"/>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1010965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8C336-3C5F-4475-B913-71AE9D1E1D38}"/>
              </a:ext>
            </a:extLst>
          </p:cNvPr>
          <p:cNvSpPr>
            <a:spLocks noGrp="1"/>
          </p:cNvSpPr>
          <p:nvPr>
            <p:ph type="title"/>
          </p:nvPr>
        </p:nvSpPr>
        <p:spPr/>
        <p:txBody>
          <a:bodyPr/>
          <a:lstStyle/>
          <a:p>
            <a:r>
              <a:rPr lang="en-US"/>
              <a:t>Click to edit Master title style</a:t>
            </a:r>
          </a:p>
        </p:txBody>
      </p:sp>
      <p:sp>
        <p:nvSpPr>
          <p:cNvPr id="12" name="Footer Placeholder 4">
            <a:extLst>
              <a:ext uri="{FF2B5EF4-FFF2-40B4-BE49-F238E27FC236}">
                <a16:creationId xmlns:a16="http://schemas.microsoft.com/office/drawing/2014/main" id="{2AE19DB8-3628-4951-BF6A-AE9F8EE24DA1}"/>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3" name="Slide Number Placeholder 5">
            <a:extLst>
              <a:ext uri="{FF2B5EF4-FFF2-40B4-BE49-F238E27FC236}">
                <a16:creationId xmlns:a16="http://schemas.microsoft.com/office/drawing/2014/main" id="{99E47987-E3C3-4EAB-B8FE-3E7B8E195C22}"/>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6" name="Content Placeholder 2">
            <a:extLst>
              <a:ext uri="{FF2B5EF4-FFF2-40B4-BE49-F238E27FC236}">
                <a16:creationId xmlns:a16="http://schemas.microsoft.com/office/drawing/2014/main" id="{46B9EACB-CC9C-4FC1-93B9-07D1FEE48632}"/>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3612892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Onl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94C2F-79BD-7046-9D8B-099FAA394F43}"/>
              </a:ext>
            </a:extLst>
          </p:cNvPr>
          <p:cNvSpPr>
            <a:spLocks noGrp="1"/>
          </p:cNvSpPr>
          <p:nvPr>
            <p:ph idx="1"/>
          </p:nvPr>
        </p:nvSpPr>
        <p:spPr>
          <a:xfrm>
            <a:off x="838200" y="365125"/>
            <a:ext cx="10515600" cy="5562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E05DEE7E-0EF5-4292-9002-C480C26889A0}"/>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1" name="Slide Number Placeholder 5">
            <a:extLst>
              <a:ext uri="{FF2B5EF4-FFF2-40B4-BE49-F238E27FC236}">
                <a16:creationId xmlns:a16="http://schemas.microsoft.com/office/drawing/2014/main" id="{1DCF93AF-E44B-4AAE-9370-805F844F5DE3}"/>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6" name="Content Placeholder 2">
            <a:extLst>
              <a:ext uri="{FF2B5EF4-FFF2-40B4-BE49-F238E27FC236}">
                <a16:creationId xmlns:a16="http://schemas.microsoft.com/office/drawing/2014/main" id="{5668053A-9457-4B57-99D3-6FB087AB5CBC}"/>
              </a:ext>
            </a:extLst>
          </p:cNvPr>
          <p:cNvSpPr>
            <a:spLocks noGrp="1"/>
          </p:cNvSpPr>
          <p:nvPr>
            <p:ph sz="quarter" idx="11" hasCustomPrompt="1"/>
          </p:nvPr>
        </p:nvSpPr>
        <p:spPr>
          <a:xfrm>
            <a:off x="10363200" y="5615375"/>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1274894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6AD58-0FFA-2B49-81D8-FE363DB757EE}"/>
              </a:ext>
            </a:extLst>
          </p:cNvPr>
          <p:cNvSpPr>
            <a:spLocks noGrp="1"/>
          </p:cNvSpPr>
          <p:nvPr>
            <p:ph type="title"/>
          </p:nvPr>
        </p:nvSpPr>
        <p:spPr>
          <a:xfrm>
            <a:off x="831850" y="1923391"/>
            <a:ext cx="10515600" cy="530352"/>
          </a:xfrm>
        </p:spPr>
        <p:txBody>
          <a:bodyPr anchor="b">
            <a:normAutofit/>
          </a:bodyPr>
          <a:lstStyle>
            <a:lvl1pPr>
              <a:defRPr sz="3000"/>
            </a:lvl1pPr>
          </a:lstStyle>
          <a:p>
            <a:r>
              <a:rPr lang="en-US"/>
              <a:t>Click to edit Master title style</a:t>
            </a:r>
          </a:p>
        </p:txBody>
      </p:sp>
      <p:sp>
        <p:nvSpPr>
          <p:cNvPr id="3" name="Text Placeholder 2">
            <a:extLst>
              <a:ext uri="{FF2B5EF4-FFF2-40B4-BE49-F238E27FC236}">
                <a16:creationId xmlns:a16="http://schemas.microsoft.com/office/drawing/2014/main" id="{AED4B8B8-EA03-6046-961E-F7E0DD0920BC}"/>
              </a:ext>
            </a:extLst>
          </p:cNvPr>
          <p:cNvSpPr>
            <a:spLocks noGrp="1"/>
          </p:cNvSpPr>
          <p:nvPr>
            <p:ph type="body" idx="1"/>
          </p:nvPr>
        </p:nvSpPr>
        <p:spPr>
          <a:xfrm>
            <a:off x="831850" y="2532991"/>
            <a:ext cx="10515600" cy="274302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Footer Placeholder 4">
            <a:extLst>
              <a:ext uri="{FF2B5EF4-FFF2-40B4-BE49-F238E27FC236}">
                <a16:creationId xmlns:a16="http://schemas.microsoft.com/office/drawing/2014/main" id="{04C55961-A15A-41E6-A4EE-D74BD3E26624}"/>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6" name="Slide Number Placeholder 5">
            <a:extLst>
              <a:ext uri="{FF2B5EF4-FFF2-40B4-BE49-F238E27FC236}">
                <a16:creationId xmlns:a16="http://schemas.microsoft.com/office/drawing/2014/main" id="{20CC225A-72BE-4CEE-8525-05F018C9EF8D}"/>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7" name="Content Placeholder 2">
            <a:extLst>
              <a:ext uri="{FF2B5EF4-FFF2-40B4-BE49-F238E27FC236}">
                <a16:creationId xmlns:a16="http://schemas.microsoft.com/office/drawing/2014/main" id="{0CE9AEC4-5BB8-4916-BDC8-522A52E8D834}"/>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94026758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4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ED841-5B96-493E-B5C6-3F11E62C5B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8A1748-C7E9-47CB-8DD5-CAF35627C2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3D92DF03-1E18-4FCB-BA95-7B242DE98A08}"/>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D7901D9B-BF16-4CA6-BB85-435FB4CF4E33}"/>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7" name="Content Placeholder 2">
            <a:extLst>
              <a:ext uri="{FF2B5EF4-FFF2-40B4-BE49-F238E27FC236}">
                <a16:creationId xmlns:a16="http://schemas.microsoft.com/office/drawing/2014/main" id="{FFB0A1A3-83F1-45A3-A8BD-BD75513A874F}"/>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214193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710CF-49A2-4213-97AF-DA25A21C44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04EFA5-E202-4E6C-A5F1-B4F64977E9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59B317-CF0E-4FCD-85DA-95449264C7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a:extLst>
              <a:ext uri="{FF2B5EF4-FFF2-40B4-BE49-F238E27FC236}">
                <a16:creationId xmlns:a16="http://schemas.microsoft.com/office/drawing/2014/main" id="{7460A1F4-B644-4380-85F1-4B428976B7AA}"/>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5" name="Slide Number Placeholder 5">
            <a:extLst>
              <a:ext uri="{FF2B5EF4-FFF2-40B4-BE49-F238E27FC236}">
                <a16:creationId xmlns:a16="http://schemas.microsoft.com/office/drawing/2014/main" id="{C0D80D14-F6EE-4B45-9F5F-4118C5C710CA}"/>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8" name="Content Placeholder 2">
            <a:extLst>
              <a:ext uri="{FF2B5EF4-FFF2-40B4-BE49-F238E27FC236}">
                <a16:creationId xmlns:a16="http://schemas.microsoft.com/office/drawing/2014/main" id="{B6090B6B-9E91-41F9-A875-1B4AA3C12B47}"/>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819581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4ACC6-4AF3-494E-9FF4-3D6976BB4E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8E2F7C-6BF2-447E-A81B-90B3223CC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328602-84F3-432E-BE21-83160E9B91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85E86F-75AC-4737-88D2-678EE1F81F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6E115B-0FC4-454F-98C3-C635F8E4D2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ooter Placeholder 4">
            <a:extLst>
              <a:ext uri="{FF2B5EF4-FFF2-40B4-BE49-F238E27FC236}">
                <a16:creationId xmlns:a16="http://schemas.microsoft.com/office/drawing/2014/main" id="{36E4F578-7476-4C5C-9ADC-184BAF2186DF}"/>
              </a:ext>
            </a:extLst>
          </p:cNvPr>
          <p:cNvSpPr>
            <a:spLocks noGrp="1"/>
          </p:cNvSpPr>
          <p:nvPr>
            <p:ph type="ftr" sz="quarter" idx="10"/>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7" name="Slide Number Placeholder 5">
            <a:extLst>
              <a:ext uri="{FF2B5EF4-FFF2-40B4-BE49-F238E27FC236}">
                <a16:creationId xmlns:a16="http://schemas.microsoft.com/office/drawing/2014/main" id="{A490FDD9-2294-4002-A71D-6A2728037810}"/>
              </a:ext>
            </a:extLst>
          </p:cNvPr>
          <p:cNvSpPr>
            <a:spLocks noGrp="1"/>
          </p:cNvSpPr>
          <p:nvPr>
            <p:ph type="sldNum" sz="quarter" idx="11"/>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9" name="Content Placeholder 2">
            <a:extLst>
              <a:ext uri="{FF2B5EF4-FFF2-40B4-BE49-F238E27FC236}">
                <a16:creationId xmlns:a16="http://schemas.microsoft.com/office/drawing/2014/main" id="{587B4786-381E-4205-B571-76421405C659}"/>
              </a:ext>
            </a:extLst>
          </p:cNvPr>
          <p:cNvSpPr>
            <a:spLocks noGrp="1"/>
          </p:cNvSpPr>
          <p:nvPr>
            <p:ph sz="quarter" idx="12"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2835282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8504D-5BE4-4919-80C3-80C2B9BA80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F9A1CB-2668-4894-ADCB-A673B2D15E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8C6C71-1F51-4083-9B19-7CAAC8613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Footer Placeholder 4">
            <a:extLst>
              <a:ext uri="{FF2B5EF4-FFF2-40B4-BE49-F238E27FC236}">
                <a16:creationId xmlns:a16="http://schemas.microsoft.com/office/drawing/2014/main" id="{CDFEF0BA-0963-43B0-83AE-8D12025965C4}"/>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5" name="Slide Number Placeholder 5">
            <a:extLst>
              <a:ext uri="{FF2B5EF4-FFF2-40B4-BE49-F238E27FC236}">
                <a16:creationId xmlns:a16="http://schemas.microsoft.com/office/drawing/2014/main" id="{791B9EA7-BE7C-42BF-9F7B-DB36CF81AC33}"/>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7" name="Content Placeholder 2">
            <a:extLst>
              <a:ext uri="{FF2B5EF4-FFF2-40B4-BE49-F238E27FC236}">
                <a16:creationId xmlns:a16="http://schemas.microsoft.com/office/drawing/2014/main" id="{C21362B9-208D-4DB2-99B3-BA7D01212D56}"/>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252714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CA2C76-7C22-478F-8C60-B045B81E3397}"/>
              </a:ext>
            </a:extLst>
          </p:cNvPr>
          <p:cNvSpPr>
            <a:spLocks noGrp="1"/>
          </p:cNvSpPr>
          <p:nvPr>
            <p:ph type="body" idx="1"/>
          </p:nvPr>
        </p:nvSpPr>
        <p:spPr>
          <a:xfrm>
            <a:off x="838200" y="1825625"/>
            <a:ext cx="10515600" cy="40166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4AE1909E-E193-4A1E-8592-B70F4F308F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Rectangle 6">
            <a:extLst>
              <a:ext uri="{FF2B5EF4-FFF2-40B4-BE49-F238E27FC236}">
                <a16:creationId xmlns:a16="http://schemas.microsoft.com/office/drawing/2014/main" id="{61CB8D19-CBB1-4E6D-A791-578D4ACA168A}"/>
              </a:ext>
            </a:extLst>
          </p:cNvPr>
          <p:cNvSpPr/>
          <p:nvPr userDrawn="1"/>
        </p:nvSpPr>
        <p:spPr>
          <a:xfrm>
            <a:off x="0" y="5917223"/>
            <a:ext cx="12192000" cy="940777"/>
          </a:xfrm>
          <a:prstGeom prst="rect">
            <a:avLst/>
          </a:prstGeom>
          <a:solidFill>
            <a:srgbClr val="B7B09C">
              <a:alpha val="50196"/>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DE7E104-C647-4D90-BEBC-E4EFF847DEBF}"/>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9204139" y="6114321"/>
            <a:ext cx="2149661" cy="495448"/>
          </a:xfrm>
          <a:prstGeom prst="rect">
            <a:avLst/>
          </a:prstGeom>
        </p:spPr>
      </p:pic>
      <p:sp>
        <p:nvSpPr>
          <p:cNvPr id="19" name="Footer Placeholder 4">
            <a:extLst>
              <a:ext uri="{FF2B5EF4-FFF2-40B4-BE49-F238E27FC236}">
                <a16:creationId xmlns:a16="http://schemas.microsoft.com/office/drawing/2014/main" id="{570C9E5D-3D11-4CEA-B225-546A0FD9A470}"/>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20" name="Slide Number Placeholder 5">
            <a:extLst>
              <a:ext uri="{FF2B5EF4-FFF2-40B4-BE49-F238E27FC236}">
                <a16:creationId xmlns:a16="http://schemas.microsoft.com/office/drawing/2014/main" id="{71ED141F-7A10-4EAF-AA91-0BACA62E5D08}"/>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5" name="TextBox 4">
            <a:extLst>
              <a:ext uri="{FF2B5EF4-FFF2-40B4-BE49-F238E27FC236}">
                <a16:creationId xmlns:a16="http://schemas.microsoft.com/office/drawing/2014/main" id="{3F13DF6F-8EBC-44DB-834C-7F7182F04FEB}"/>
              </a:ext>
            </a:extLst>
          </p:cNvPr>
          <p:cNvSpPr txBox="1"/>
          <p:nvPr userDrawn="1"/>
        </p:nvSpPr>
        <p:spPr>
          <a:xfrm>
            <a:off x="203454" y="6233721"/>
            <a:ext cx="3278462"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Department of Mechanical Engineering</a:t>
            </a:r>
          </a:p>
        </p:txBody>
      </p:sp>
    </p:spTree>
    <p:extLst>
      <p:ext uri="{BB962C8B-B14F-4D97-AF65-F5344CB8AC3E}">
        <p14:creationId xmlns:p14="http://schemas.microsoft.com/office/powerpoint/2010/main" val="287492178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6" r:id="rId3"/>
    <p:sldLayoutId id="2147483681" r:id="rId4"/>
    <p:sldLayoutId id="2147483672" r:id="rId5"/>
    <p:sldLayoutId id="2147483662" r:id="rId6"/>
    <p:sldLayoutId id="2147483664" r:id="rId7"/>
    <p:sldLayoutId id="2147483665"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70" r:id="rId19"/>
    <p:sldLayoutId id="2147483671" r:id="rId20"/>
  </p:sldLayoutIdLst>
  <p:hf hdr="0" ftr="0" dt="0"/>
  <p:txStyles>
    <p:titleStyle>
      <a:lvl1pPr algn="l" defTabSz="914400" rtl="0" eaLnBrk="1" latinLnBrk="0" hangingPunct="1">
        <a:lnSpc>
          <a:spcPct val="90000"/>
        </a:lnSpc>
        <a:spcBef>
          <a:spcPct val="0"/>
        </a:spcBef>
        <a:buNone/>
        <a:defRPr sz="4400" b="1" kern="1200">
          <a:solidFill>
            <a:srgbClr val="B7B09C"/>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12.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F22183-DDE3-4447-A286-75482185CBC0}"/>
              </a:ext>
            </a:extLst>
          </p:cNvPr>
          <p:cNvSpPr>
            <a:spLocks noGrp="1"/>
          </p:cNvSpPr>
          <p:nvPr>
            <p:ph type="sldNum" sz="quarter" idx="4"/>
          </p:nvPr>
        </p:nvSpPr>
        <p:spPr/>
        <p:txBody>
          <a:bodyPr/>
          <a:lstStyle/>
          <a:p>
            <a:fld id="{6F1FABC0-072B-4F22-8F9B-95A9D10B0206}" type="slidenum">
              <a:rPr lang="en-US" smtClean="0"/>
              <a:pPr/>
              <a:t>1</a:t>
            </a:fld>
            <a:endParaRPr lang="en-US"/>
          </a:p>
        </p:txBody>
      </p:sp>
      <p:pic>
        <p:nvPicPr>
          <p:cNvPr id="8" name="Picture 7">
            <a:extLst>
              <a:ext uri="{FF2B5EF4-FFF2-40B4-BE49-F238E27FC236}">
                <a16:creationId xmlns:a16="http://schemas.microsoft.com/office/drawing/2014/main" id="{A0E4AD56-34E1-8745-BC75-F8A2E5737F29}"/>
              </a:ext>
            </a:extLst>
          </p:cNvPr>
          <p:cNvPicPr>
            <a:picLocks/>
          </p:cNvPicPr>
          <p:nvPr/>
        </p:nvPicPr>
        <p:blipFill>
          <a:blip r:embed="rId3">
            <a:alphaModFix amt="67000"/>
            <a:extLst>
              <a:ext uri="{28A0092B-C50C-407E-A947-70E740481C1C}">
                <a14:useLocalDpi xmlns:a14="http://schemas.microsoft.com/office/drawing/2010/main" val="0"/>
              </a:ext>
            </a:extLst>
          </a:blip>
          <a:stretch>
            <a:fillRect/>
          </a:stretch>
        </p:blipFill>
        <p:spPr>
          <a:xfrm>
            <a:off x="0" y="-18661"/>
            <a:ext cx="12192000" cy="5943600"/>
          </a:xfrm>
          <a:prstGeom prst="rect">
            <a:avLst/>
          </a:prstGeom>
        </p:spPr>
      </p:pic>
      <p:sp>
        <p:nvSpPr>
          <p:cNvPr id="10" name="Rectangle 9">
            <a:extLst>
              <a:ext uri="{FF2B5EF4-FFF2-40B4-BE49-F238E27FC236}">
                <a16:creationId xmlns:a16="http://schemas.microsoft.com/office/drawing/2014/main" id="{753AFC34-E952-2A41-BDA2-886CB0DD6E27}"/>
              </a:ext>
            </a:extLst>
          </p:cNvPr>
          <p:cNvSpPr/>
          <p:nvPr/>
        </p:nvSpPr>
        <p:spPr>
          <a:xfrm>
            <a:off x="2767122" y="192149"/>
            <a:ext cx="6631624" cy="1938992"/>
          </a:xfrm>
          <a:prstGeom prst="rect">
            <a:avLst/>
          </a:prstGeom>
          <a:noFill/>
        </p:spPr>
        <p:txBody>
          <a:bodyPr wrap="none" lIns="91440" tIns="45720" rIns="91440" bIns="45720">
            <a:spAutoFit/>
          </a:bodyPr>
          <a:lstStyle/>
          <a:p>
            <a:pPr algn="ctr"/>
            <a:r>
              <a:rPr lang="en-US" sz="6000" b="1" cap="none" spc="-15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masis MT Pro Medium" panose="02040604050005020304" pitchFamily="18" charset="0"/>
                <a:ea typeface="Krungthep" panose="02000400000000000000" pitchFamily="2" charset="-34"/>
                <a:cs typeface="Krungthep" panose="02000400000000000000" pitchFamily="2" charset="-34"/>
              </a:rPr>
              <a:t>In-Space Cryogenic</a:t>
            </a:r>
          </a:p>
          <a:p>
            <a:pPr algn="ctr"/>
            <a:r>
              <a:rPr lang="en-US" sz="6000" b="1" spc="-15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masis MT Pro Medium" panose="02040604050005020304" pitchFamily="18" charset="0"/>
                <a:ea typeface="Krungthep" panose="02000400000000000000" pitchFamily="2" charset="-34"/>
                <a:cs typeface="Krungthep" panose="02000400000000000000" pitchFamily="2" charset="-34"/>
              </a:rPr>
              <a:t>Propellant Storage</a:t>
            </a:r>
            <a:endParaRPr lang="en-US" sz="6000" b="1" cap="none" spc="-15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masis MT Pro Medium" panose="02040604050005020304" pitchFamily="18" charset="0"/>
              <a:ea typeface="Krungthep" panose="02000400000000000000" pitchFamily="2" charset="-34"/>
              <a:cs typeface="Krungthep" panose="02000400000000000000" pitchFamily="2" charset="-34"/>
            </a:endParaRPr>
          </a:p>
        </p:txBody>
      </p:sp>
      <p:sp>
        <p:nvSpPr>
          <p:cNvPr id="12" name="Rectangle 11">
            <a:extLst>
              <a:ext uri="{FF2B5EF4-FFF2-40B4-BE49-F238E27FC236}">
                <a16:creationId xmlns:a16="http://schemas.microsoft.com/office/drawing/2014/main" id="{EB4C79CD-26F6-E04A-A40F-6180A12FB151}"/>
              </a:ext>
            </a:extLst>
          </p:cNvPr>
          <p:cNvSpPr/>
          <p:nvPr/>
        </p:nvSpPr>
        <p:spPr>
          <a:xfrm>
            <a:off x="574104" y="5428549"/>
            <a:ext cx="10997499" cy="461665"/>
          </a:xfrm>
          <a:prstGeom prst="rect">
            <a:avLst/>
          </a:prstGeom>
          <a:noFill/>
        </p:spPr>
        <p:txBody>
          <a:bodyPr wrap="none" lIns="91440" tIns="45720" rIns="91440" bIns="45720" anchor="t">
            <a:spAutoFit/>
          </a:bodyPr>
          <a:lstStyle/>
          <a:p>
            <a:pPr algn="ctr"/>
            <a:r>
              <a:rPr lang="en-US" sz="24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masis MT Pro Black"/>
              </a:rPr>
              <a:t>Anna Gilliard | Liam McConnell | Samantha Myers | Brandon Young</a:t>
            </a:r>
            <a:endParaRPr lang="en-US" sz="2400" b="1">
              <a:ln w="10160">
                <a:solidFill>
                  <a:srgbClr val="5B9BD5"/>
                </a:solidFill>
                <a:prstDash val="solid"/>
              </a:ln>
              <a:solidFill>
                <a:srgbClr val="FFFFFF"/>
              </a:solidFill>
              <a:effectLst>
                <a:outerShdw blurRad="38100" dist="22860" dir="5400000" algn="tl" rotWithShape="0">
                  <a:srgbClr val="000000">
                    <a:alpha val="30000"/>
                  </a:srgbClr>
                </a:outerShdw>
              </a:effectLst>
              <a:latin typeface="Amasis MT Pro Black"/>
            </a:endParaRPr>
          </a:p>
        </p:txBody>
      </p:sp>
      <p:sp>
        <p:nvSpPr>
          <p:cNvPr id="16" name="Rectangle 15">
            <a:extLst>
              <a:ext uri="{FF2B5EF4-FFF2-40B4-BE49-F238E27FC236}">
                <a16:creationId xmlns:a16="http://schemas.microsoft.com/office/drawing/2014/main" id="{5317E963-1380-3B44-9FDE-9D07FDFF8239}"/>
              </a:ext>
            </a:extLst>
          </p:cNvPr>
          <p:cNvSpPr/>
          <p:nvPr/>
        </p:nvSpPr>
        <p:spPr>
          <a:xfrm>
            <a:off x="5080095" y="2131141"/>
            <a:ext cx="2005677" cy="523220"/>
          </a:xfrm>
          <a:prstGeom prst="rect">
            <a:avLst/>
          </a:prstGeom>
          <a:noFill/>
        </p:spPr>
        <p:txBody>
          <a:bodyPr wrap="none" lIns="91440" tIns="45720" rIns="91440" bIns="45720">
            <a:spAutoFit/>
          </a:bodyPr>
          <a:lstStyle/>
          <a:p>
            <a:pPr algn="ctr"/>
            <a:r>
              <a:rPr lang="en-US" sz="28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masis MT Pro Medium" panose="02040604050005020304" pitchFamily="18" charset="0"/>
                <a:ea typeface="Krungthep" panose="02000400000000000000" pitchFamily="2" charset="-34"/>
                <a:cs typeface="Krungthep" panose="02000400000000000000" pitchFamily="2" charset="-34"/>
              </a:rPr>
              <a:t>Team 512</a:t>
            </a:r>
          </a:p>
        </p:txBody>
      </p:sp>
      <p:pic>
        <p:nvPicPr>
          <p:cNvPr id="1030" name="Picture 6" descr="nasa logo PNG image with transparent background | TOPpng">
            <a:extLst>
              <a:ext uri="{FF2B5EF4-FFF2-40B4-BE49-F238E27FC236}">
                <a16:creationId xmlns:a16="http://schemas.microsoft.com/office/drawing/2014/main" id="{11827AB9-E10C-1743-B485-BC8FAC294B7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692" b="89868" l="3604" r="93694">
                        <a14:foregroundMark x1="13514" y1="42291" x2="14865" y2="59471"/>
                        <a14:foregroundMark x1="14865" y1="59471" x2="17568" y2="38326"/>
                        <a14:foregroundMark x1="17568" y1="38326" x2="23874" y2="54185"/>
                        <a14:foregroundMark x1="23874" y1="54185" x2="25676" y2="39648"/>
                        <a14:foregroundMark x1="36036" y1="39648" x2="35586" y2="57269"/>
                        <a14:foregroundMark x1="35586" y1="57269" x2="51802" y2="65198"/>
                        <a14:foregroundMark x1="51802" y1="65198" x2="67117" y2="53304"/>
                        <a14:foregroundMark x1="67117" y1="53304" x2="63063" y2="33921"/>
                        <a14:foregroundMark x1="63063" y1="33921" x2="50000" y2="22467"/>
                        <a14:foregroundMark x1="50000" y1="22467" x2="33333" y2="17181"/>
                        <a14:foregroundMark x1="33333" y1="17181" x2="22523" y2="32159"/>
                        <a14:foregroundMark x1="22523" y1="32159" x2="29730" y2="49339"/>
                        <a14:foregroundMark x1="29730" y1="49339" x2="44595" y2="62555"/>
                        <a14:foregroundMark x1="44595" y1="62555" x2="64414" y2="61674"/>
                        <a14:foregroundMark x1="64414" y1="61674" x2="76577" y2="48899"/>
                        <a14:foregroundMark x1="76577" y1="48899" x2="68468" y2="37445"/>
                        <a14:foregroundMark x1="43694" y1="42291" x2="40090" y2="59912"/>
                        <a14:foregroundMark x1="40090" y1="59912" x2="47748" y2="63436"/>
                        <a14:foregroundMark x1="60360" y1="37445" x2="60360" y2="56388"/>
                        <a14:foregroundMark x1="59459" y1="53304" x2="48198" y2="42291"/>
                        <a14:foregroundMark x1="21622" y1="38326" x2="34234" y2="44053"/>
                        <a14:foregroundMark x1="10360" y1="37885" x2="9459" y2="54626"/>
                        <a14:foregroundMark x1="9459" y1="54626" x2="11261" y2="60352"/>
                        <a14:foregroundMark x1="13964" y1="82379" x2="13964" y2="82379"/>
                        <a14:foregroundMark x1="3604" y1="60793" x2="3604" y2="60793"/>
                        <a14:foregroundMark x1="87387" y1="25991" x2="93694" y2="20705"/>
                        <a14:foregroundMark x1="30180" y1="24229" x2="30180" y2="40088"/>
                        <a14:foregroundMark x1="40541" y1="26872" x2="40541" y2="41410"/>
                        <a14:foregroundMark x1="57658" y1="34802" x2="57658" y2="50220"/>
                      </a14:backgroundRemoval>
                    </a14:imgEffect>
                  </a14:imgLayer>
                </a14:imgProps>
              </a:ext>
              <a:ext uri="{28A0092B-C50C-407E-A947-70E740481C1C}">
                <a14:useLocalDpi xmlns:a14="http://schemas.microsoft.com/office/drawing/2010/main" val="0"/>
              </a:ext>
            </a:extLst>
          </a:blip>
          <a:srcRect/>
          <a:stretch>
            <a:fillRect/>
          </a:stretch>
        </p:blipFill>
        <p:spPr bwMode="auto">
          <a:xfrm>
            <a:off x="11449773" y="-18661"/>
            <a:ext cx="742227" cy="758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507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0541C-D847-4DB1-BBFC-D37157B99B31}"/>
              </a:ext>
            </a:extLst>
          </p:cNvPr>
          <p:cNvSpPr>
            <a:spLocks noGrp="1"/>
          </p:cNvSpPr>
          <p:nvPr>
            <p:ph type="title"/>
          </p:nvPr>
        </p:nvSpPr>
        <p:spPr/>
        <p:txBody>
          <a:bodyPr/>
          <a:lstStyle/>
          <a:p>
            <a:pPr algn="ctr"/>
            <a:r>
              <a:rPr lang="en-US">
                <a:solidFill>
                  <a:schemeClr val="tx1"/>
                </a:solidFill>
                <a:latin typeface="Amasis MT Pro Black"/>
                <a:cs typeface="Arial"/>
              </a:rPr>
              <a:t>Background Research</a:t>
            </a:r>
            <a:endParaRPr lang="en-US">
              <a:solidFill>
                <a:schemeClr val="tx1"/>
              </a:solidFill>
              <a:latin typeface="Amasis MT Pro Black"/>
            </a:endParaRPr>
          </a:p>
        </p:txBody>
      </p:sp>
      <p:sp>
        <p:nvSpPr>
          <p:cNvPr id="3" name="Slide Number Placeholder 2">
            <a:extLst>
              <a:ext uri="{FF2B5EF4-FFF2-40B4-BE49-F238E27FC236}">
                <a16:creationId xmlns:a16="http://schemas.microsoft.com/office/drawing/2014/main" id="{9ECC785F-22C1-497E-A88A-E46805BF2563}"/>
              </a:ext>
            </a:extLst>
          </p:cNvPr>
          <p:cNvSpPr>
            <a:spLocks noGrp="1"/>
          </p:cNvSpPr>
          <p:nvPr>
            <p:ph type="sldNum" sz="quarter" idx="4"/>
          </p:nvPr>
        </p:nvSpPr>
        <p:spPr/>
        <p:txBody>
          <a:bodyPr/>
          <a:lstStyle/>
          <a:p>
            <a:fld id="{6F1FABC0-072B-4F22-8F9B-95A9D10B0206}" type="slidenum">
              <a:rPr lang="en-US" smtClean="0"/>
              <a:pPr/>
              <a:t>10</a:t>
            </a:fld>
            <a:endParaRPr lang="en-US"/>
          </a:p>
        </p:txBody>
      </p:sp>
      <p:sp>
        <p:nvSpPr>
          <p:cNvPr id="4" name="Content Placeholder 3">
            <a:extLst>
              <a:ext uri="{FF2B5EF4-FFF2-40B4-BE49-F238E27FC236}">
                <a16:creationId xmlns:a16="http://schemas.microsoft.com/office/drawing/2014/main" id="{C4F07ABC-740A-4DBF-8621-59A00452F483}"/>
              </a:ext>
            </a:extLst>
          </p:cNvPr>
          <p:cNvSpPr>
            <a:spLocks noGrp="1"/>
          </p:cNvSpPr>
          <p:nvPr>
            <p:ph sz="quarter" idx="11"/>
          </p:nvPr>
        </p:nvSpPr>
        <p:spPr/>
        <p:txBody>
          <a:bodyPr vert="horz" lIns="91440" tIns="45720" rIns="91440" bIns="45720" rtlCol="0" anchor="t">
            <a:noAutofit/>
          </a:bodyPr>
          <a:lstStyle/>
          <a:p>
            <a:pPr algn="r"/>
            <a:r>
              <a:rPr lang="en-US">
                <a:latin typeface="Times New Roman"/>
                <a:cs typeface="Times New Roman"/>
              </a:rPr>
              <a:t>Samantha Myers</a:t>
            </a:r>
            <a:endParaRPr lang="en-US"/>
          </a:p>
        </p:txBody>
      </p:sp>
      <p:sp>
        <p:nvSpPr>
          <p:cNvPr id="15" name="Rectangle: Diagonal Corners Rounded 14">
            <a:extLst>
              <a:ext uri="{FF2B5EF4-FFF2-40B4-BE49-F238E27FC236}">
                <a16:creationId xmlns:a16="http://schemas.microsoft.com/office/drawing/2014/main" id="{B79821C2-60FA-4AA7-99F6-8289257B876A}"/>
              </a:ext>
            </a:extLst>
          </p:cNvPr>
          <p:cNvSpPr/>
          <p:nvPr/>
        </p:nvSpPr>
        <p:spPr>
          <a:xfrm>
            <a:off x="6236228" y="2087562"/>
            <a:ext cx="2598208" cy="2682874"/>
          </a:xfrm>
          <a:prstGeom prst="round2DiagRect">
            <a:avLst/>
          </a:prstGeom>
          <a:solidFill>
            <a:srgbClr val="2361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Diagonal Corners Rounded 4">
            <a:extLst>
              <a:ext uri="{FF2B5EF4-FFF2-40B4-BE49-F238E27FC236}">
                <a16:creationId xmlns:a16="http://schemas.microsoft.com/office/drawing/2014/main" id="{626468BE-555C-47EA-B05E-990943C83EF9}"/>
              </a:ext>
            </a:extLst>
          </p:cNvPr>
          <p:cNvSpPr/>
          <p:nvPr/>
        </p:nvSpPr>
        <p:spPr>
          <a:xfrm>
            <a:off x="3357564" y="2087563"/>
            <a:ext cx="2598208" cy="2682874"/>
          </a:xfrm>
          <a:prstGeom prst="round2DiagRect">
            <a:avLst/>
          </a:prstGeom>
          <a:solidFill>
            <a:srgbClr val="2361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FB37F34-F38B-4F02-BE93-D25678C5BD88}"/>
              </a:ext>
            </a:extLst>
          </p:cNvPr>
          <p:cNvSpPr txBox="1"/>
          <p:nvPr/>
        </p:nvSpPr>
        <p:spPr>
          <a:xfrm>
            <a:off x="6332009" y="2836254"/>
            <a:ext cx="240982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chemeClr val="bg1"/>
                </a:solidFill>
                <a:latin typeface="Amasis MT Pro"/>
                <a:cs typeface="Calibri"/>
              </a:rPr>
              <a:t>Cylinder with spherical endcaps.</a:t>
            </a:r>
          </a:p>
        </p:txBody>
      </p:sp>
      <p:sp>
        <p:nvSpPr>
          <p:cNvPr id="12" name="TextBox 11">
            <a:extLst>
              <a:ext uri="{FF2B5EF4-FFF2-40B4-BE49-F238E27FC236}">
                <a16:creationId xmlns:a16="http://schemas.microsoft.com/office/drawing/2014/main" id="{ABD02B2F-AE2E-48A9-B546-3CE1648F6A78}"/>
              </a:ext>
            </a:extLst>
          </p:cNvPr>
          <p:cNvSpPr txBox="1"/>
          <p:nvPr/>
        </p:nvSpPr>
        <p:spPr>
          <a:xfrm>
            <a:off x="3445405" y="2856504"/>
            <a:ext cx="241935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chemeClr val="bg1"/>
                </a:solidFill>
                <a:latin typeface="Amasis MT Pro"/>
                <a:cs typeface="Calibri"/>
              </a:rPr>
              <a:t>Apollo 17:</a:t>
            </a:r>
          </a:p>
          <a:p>
            <a:pPr algn="ctr"/>
            <a:r>
              <a:rPr lang="en-US" sz="2400">
                <a:solidFill>
                  <a:schemeClr val="bg1"/>
                </a:solidFill>
                <a:latin typeface="Amasis MT Pro"/>
                <a:cs typeface="Calibri"/>
              </a:rPr>
              <a:t>75 hours on lunar surface.</a:t>
            </a:r>
          </a:p>
        </p:txBody>
      </p:sp>
    </p:spTree>
    <p:extLst>
      <p:ext uri="{BB962C8B-B14F-4D97-AF65-F5344CB8AC3E}">
        <p14:creationId xmlns:p14="http://schemas.microsoft.com/office/powerpoint/2010/main" val="36361684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0541C-D847-4DB1-BBFC-D37157B99B31}"/>
              </a:ext>
            </a:extLst>
          </p:cNvPr>
          <p:cNvSpPr>
            <a:spLocks noGrp="1"/>
          </p:cNvSpPr>
          <p:nvPr>
            <p:ph type="title"/>
          </p:nvPr>
        </p:nvSpPr>
        <p:spPr/>
        <p:txBody>
          <a:bodyPr/>
          <a:lstStyle/>
          <a:p>
            <a:pPr algn="ctr"/>
            <a:r>
              <a:rPr lang="en-US">
                <a:solidFill>
                  <a:schemeClr val="tx1"/>
                </a:solidFill>
                <a:latin typeface="Amasis MT Pro Black"/>
                <a:cs typeface="Arial"/>
              </a:rPr>
              <a:t>Background Research</a:t>
            </a:r>
            <a:endParaRPr lang="en-US">
              <a:solidFill>
                <a:schemeClr val="tx1"/>
              </a:solidFill>
              <a:latin typeface="Amasis MT Pro Black"/>
            </a:endParaRPr>
          </a:p>
        </p:txBody>
      </p:sp>
      <p:sp>
        <p:nvSpPr>
          <p:cNvPr id="3" name="Slide Number Placeholder 2">
            <a:extLst>
              <a:ext uri="{FF2B5EF4-FFF2-40B4-BE49-F238E27FC236}">
                <a16:creationId xmlns:a16="http://schemas.microsoft.com/office/drawing/2014/main" id="{9ECC785F-22C1-497E-A88A-E46805BF2563}"/>
              </a:ext>
            </a:extLst>
          </p:cNvPr>
          <p:cNvSpPr>
            <a:spLocks noGrp="1"/>
          </p:cNvSpPr>
          <p:nvPr>
            <p:ph type="sldNum" sz="quarter" idx="4"/>
          </p:nvPr>
        </p:nvSpPr>
        <p:spPr/>
        <p:txBody>
          <a:bodyPr/>
          <a:lstStyle/>
          <a:p>
            <a:fld id="{6F1FABC0-072B-4F22-8F9B-95A9D10B0206}" type="slidenum">
              <a:rPr lang="en-US" smtClean="0"/>
              <a:pPr/>
              <a:t>11</a:t>
            </a:fld>
            <a:endParaRPr lang="en-US"/>
          </a:p>
        </p:txBody>
      </p:sp>
      <p:sp>
        <p:nvSpPr>
          <p:cNvPr id="4" name="Content Placeholder 3">
            <a:extLst>
              <a:ext uri="{FF2B5EF4-FFF2-40B4-BE49-F238E27FC236}">
                <a16:creationId xmlns:a16="http://schemas.microsoft.com/office/drawing/2014/main" id="{C4F07ABC-740A-4DBF-8621-59A00452F483}"/>
              </a:ext>
            </a:extLst>
          </p:cNvPr>
          <p:cNvSpPr>
            <a:spLocks noGrp="1"/>
          </p:cNvSpPr>
          <p:nvPr>
            <p:ph sz="quarter" idx="11"/>
          </p:nvPr>
        </p:nvSpPr>
        <p:spPr/>
        <p:txBody>
          <a:bodyPr vert="horz" lIns="91440" tIns="45720" rIns="91440" bIns="45720" rtlCol="0" anchor="t">
            <a:noAutofit/>
          </a:bodyPr>
          <a:lstStyle/>
          <a:p>
            <a:pPr algn="r"/>
            <a:r>
              <a:rPr lang="en-US">
                <a:latin typeface="Times New Roman"/>
                <a:cs typeface="Times New Roman"/>
              </a:rPr>
              <a:t>Samantha Myers</a:t>
            </a:r>
            <a:endParaRPr lang="en-US">
              <a:latin typeface="Arial"/>
              <a:cs typeface="Arial"/>
            </a:endParaRPr>
          </a:p>
          <a:p>
            <a:pPr algn="r"/>
            <a:endParaRPr lang="en-US">
              <a:latin typeface="Times New Roman" panose="02020603050405020304" pitchFamily="18" charset="0"/>
              <a:cs typeface="Times New Roman" panose="02020603050405020304" pitchFamily="18" charset="0"/>
            </a:endParaRPr>
          </a:p>
        </p:txBody>
      </p:sp>
      <p:sp>
        <p:nvSpPr>
          <p:cNvPr id="15" name="Rectangle: Diagonal Corners Rounded 14">
            <a:extLst>
              <a:ext uri="{FF2B5EF4-FFF2-40B4-BE49-F238E27FC236}">
                <a16:creationId xmlns:a16="http://schemas.microsoft.com/office/drawing/2014/main" id="{B79821C2-60FA-4AA7-99F6-8289257B876A}"/>
              </a:ext>
            </a:extLst>
          </p:cNvPr>
          <p:cNvSpPr/>
          <p:nvPr/>
        </p:nvSpPr>
        <p:spPr>
          <a:xfrm>
            <a:off x="4788956" y="2087562"/>
            <a:ext cx="2598208" cy="2682874"/>
          </a:xfrm>
          <a:prstGeom prst="round2DiagRect">
            <a:avLst/>
          </a:prstGeom>
          <a:solidFill>
            <a:srgbClr val="2361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Diagonal Corners Rounded 4">
            <a:extLst>
              <a:ext uri="{FF2B5EF4-FFF2-40B4-BE49-F238E27FC236}">
                <a16:creationId xmlns:a16="http://schemas.microsoft.com/office/drawing/2014/main" id="{626468BE-555C-47EA-B05E-990943C83EF9}"/>
              </a:ext>
            </a:extLst>
          </p:cNvPr>
          <p:cNvSpPr/>
          <p:nvPr/>
        </p:nvSpPr>
        <p:spPr>
          <a:xfrm>
            <a:off x="1910292" y="2087563"/>
            <a:ext cx="2598208" cy="2682874"/>
          </a:xfrm>
          <a:prstGeom prst="round2DiagRect">
            <a:avLst/>
          </a:prstGeom>
          <a:solidFill>
            <a:srgbClr val="2361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FB37F34-F38B-4F02-BE93-D25678C5BD88}"/>
              </a:ext>
            </a:extLst>
          </p:cNvPr>
          <p:cNvSpPr txBox="1"/>
          <p:nvPr/>
        </p:nvSpPr>
        <p:spPr>
          <a:xfrm>
            <a:off x="4884737" y="2836254"/>
            <a:ext cx="240982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chemeClr val="bg1"/>
                </a:solidFill>
                <a:latin typeface="Amasis MT Pro"/>
                <a:cs typeface="Calibri"/>
              </a:rPr>
              <a:t>Cylinder with spherical endcaps.</a:t>
            </a:r>
          </a:p>
        </p:txBody>
      </p:sp>
      <p:sp>
        <p:nvSpPr>
          <p:cNvPr id="12" name="TextBox 11">
            <a:extLst>
              <a:ext uri="{FF2B5EF4-FFF2-40B4-BE49-F238E27FC236}">
                <a16:creationId xmlns:a16="http://schemas.microsoft.com/office/drawing/2014/main" id="{ABD02B2F-AE2E-48A9-B546-3CE1648F6A78}"/>
              </a:ext>
            </a:extLst>
          </p:cNvPr>
          <p:cNvSpPr txBox="1"/>
          <p:nvPr/>
        </p:nvSpPr>
        <p:spPr>
          <a:xfrm>
            <a:off x="1998133" y="2856504"/>
            <a:ext cx="241935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chemeClr val="bg1"/>
                </a:solidFill>
                <a:latin typeface="Amasis MT Pro"/>
                <a:cs typeface="Calibri"/>
              </a:rPr>
              <a:t>Apollo 17:</a:t>
            </a:r>
          </a:p>
          <a:p>
            <a:pPr algn="ctr"/>
            <a:r>
              <a:rPr lang="en-US" sz="2400">
                <a:solidFill>
                  <a:schemeClr val="bg1"/>
                </a:solidFill>
                <a:latin typeface="Amasis MT Pro"/>
                <a:cs typeface="Calibri"/>
              </a:rPr>
              <a:t>75 hours on lunar surface.</a:t>
            </a:r>
          </a:p>
        </p:txBody>
      </p:sp>
      <p:sp>
        <p:nvSpPr>
          <p:cNvPr id="18" name="Rectangle: Diagonal Corners Rounded 17">
            <a:extLst>
              <a:ext uri="{FF2B5EF4-FFF2-40B4-BE49-F238E27FC236}">
                <a16:creationId xmlns:a16="http://schemas.microsoft.com/office/drawing/2014/main" id="{EF47D05F-E565-444E-B622-DEA25C0B82E8}"/>
              </a:ext>
            </a:extLst>
          </p:cNvPr>
          <p:cNvSpPr/>
          <p:nvPr/>
        </p:nvSpPr>
        <p:spPr>
          <a:xfrm>
            <a:off x="7683500" y="2087562"/>
            <a:ext cx="2598208" cy="2672290"/>
          </a:xfrm>
          <a:prstGeom prst="round2DiagRect">
            <a:avLst/>
          </a:prstGeom>
          <a:solidFill>
            <a:srgbClr val="2361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3D8E0AC-0F2A-4F92-B21C-EC09FEA0314B}"/>
              </a:ext>
            </a:extLst>
          </p:cNvPr>
          <p:cNvSpPr txBox="1"/>
          <p:nvPr/>
        </p:nvSpPr>
        <p:spPr>
          <a:xfrm>
            <a:off x="7772929" y="3008208"/>
            <a:ext cx="241935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chemeClr val="bg1"/>
                </a:solidFill>
                <a:latin typeface="Amasis MT Pro"/>
                <a:cs typeface="Calibri"/>
              </a:rPr>
              <a:t>Aluminum alloy or stainless steel.</a:t>
            </a:r>
          </a:p>
        </p:txBody>
      </p:sp>
    </p:spTree>
    <p:extLst>
      <p:ext uri="{BB962C8B-B14F-4D97-AF65-F5344CB8AC3E}">
        <p14:creationId xmlns:p14="http://schemas.microsoft.com/office/powerpoint/2010/main" val="32794270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Diagonal Corners Rounded 16">
            <a:extLst>
              <a:ext uri="{FF2B5EF4-FFF2-40B4-BE49-F238E27FC236}">
                <a16:creationId xmlns:a16="http://schemas.microsoft.com/office/drawing/2014/main" id="{76307E43-5389-4C6B-9D3E-6B41A259CE2A}"/>
              </a:ext>
            </a:extLst>
          </p:cNvPr>
          <p:cNvSpPr/>
          <p:nvPr/>
        </p:nvSpPr>
        <p:spPr>
          <a:xfrm>
            <a:off x="9126006" y="2172758"/>
            <a:ext cx="2582334" cy="2682872"/>
          </a:xfrm>
          <a:prstGeom prst="round2DiagRect">
            <a:avLst/>
          </a:prstGeom>
          <a:solidFill>
            <a:srgbClr val="2361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Diagonal Corners Rounded 15">
            <a:extLst>
              <a:ext uri="{FF2B5EF4-FFF2-40B4-BE49-F238E27FC236}">
                <a16:creationId xmlns:a16="http://schemas.microsoft.com/office/drawing/2014/main" id="{CA1BADB8-8C53-4752-8BFB-09D844F311B9}"/>
              </a:ext>
            </a:extLst>
          </p:cNvPr>
          <p:cNvSpPr/>
          <p:nvPr/>
        </p:nvSpPr>
        <p:spPr>
          <a:xfrm>
            <a:off x="6268507" y="2183341"/>
            <a:ext cx="2598208" cy="2672290"/>
          </a:xfrm>
          <a:prstGeom prst="round2DiagRect">
            <a:avLst/>
          </a:prstGeom>
          <a:solidFill>
            <a:srgbClr val="2361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Diagonal Corners Rounded 14">
            <a:extLst>
              <a:ext uri="{FF2B5EF4-FFF2-40B4-BE49-F238E27FC236}">
                <a16:creationId xmlns:a16="http://schemas.microsoft.com/office/drawing/2014/main" id="{B79821C2-60FA-4AA7-99F6-8289257B876A}"/>
              </a:ext>
            </a:extLst>
          </p:cNvPr>
          <p:cNvSpPr/>
          <p:nvPr/>
        </p:nvSpPr>
        <p:spPr>
          <a:xfrm>
            <a:off x="3373964" y="2172758"/>
            <a:ext cx="2598208" cy="2682874"/>
          </a:xfrm>
          <a:prstGeom prst="round2DiagRect">
            <a:avLst/>
          </a:prstGeom>
          <a:solidFill>
            <a:srgbClr val="2361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Diagonal Corners Rounded 4">
            <a:extLst>
              <a:ext uri="{FF2B5EF4-FFF2-40B4-BE49-F238E27FC236}">
                <a16:creationId xmlns:a16="http://schemas.microsoft.com/office/drawing/2014/main" id="{626468BE-555C-47EA-B05E-990943C83EF9}"/>
              </a:ext>
            </a:extLst>
          </p:cNvPr>
          <p:cNvSpPr/>
          <p:nvPr/>
        </p:nvSpPr>
        <p:spPr>
          <a:xfrm>
            <a:off x="495300" y="2172759"/>
            <a:ext cx="2598208" cy="2682874"/>
          </a:xfrm>
          <a:prstGeom prst="round2DiagRect">
            <a:avLst/>
          </a:prstGeom>
          <a:solidFill>
            <a:srgbClr val="2361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20541C-D847-4DB1-BBFC-D37157B99B31}"/>
              </a:ext>
            </a:extLst>
          </p:cNvPr>
          <p:cNvSpPr>
            <a:spLocks noGrp="1"/>
          </p:cNvSpPr>
          <p:nvPr>
            <p:ph type="title"/>
          </p:nvPr>
        </p:nvSpPr>
        <p:spPr/>
        <p:txBody>
          <a:bodyPr/>
          <a:lstStyle/>
          <a:p>
            <a:pPr algn="ctr"/>
            <a:r>
              <a:rPr lang="en-US">
                <a:solidFill>
                  <a:schemeClr val="tx1"/>
                </a:solidFill>
                <a:latin typeface="Amasis MT Pro Black"/>
                <a:cs typeface="Arial"/>
              </a:rPr>
              <a:t>Background Research</a:t>
            </a:r>
            <a:endParaRPr lang="en-US">
              <a:solidFill>
                <a:schemeClr val="tx1"/>
              </a:solidFill>
              <a:latin typeface="Amasis MT Pro Black"/>
            </a:endParaRPr>
          </a:p>
        </p:txBody>
      </p:sp>
      <p:sp>
        <p:nvSpPr>
          <p:cNvPr id="3" name="Slide Number Placeholder 2">
            <a:extLst>
              <a:ext uri="{FF2B5EF4-FFF2-40B4-BE49-F238E27FC236}">
                <a16:creationId xmlns:a16="http://schemas.microsoft.com/office/drawing/2014/main" id="{9ECC785F-22C1-497E-A88A-E46805BF2563}"/>
              </a:ext>
            </a:extLst>
          </p:cNvPr>
          <p:cNvSpPr>
            <a:spLocks noGrp="1"/>
          </p:cNvSpPr>
          <p:nvPr>
            <p:ph type="sldNum" sz="quarter" idx="4"/>
          </p:nvPr>
        </p:nvSpPr>
        <p:spPr/>
        <p:txBody>
          <a:bodyPr/>
          <a:lstStyle/>
          <a:p>
            <a:fld id="{6F1FABC0-072B-4F22-8F9B-95A9D10B0206}" type="slidenum">
              <a:rPr lang="en-US" smtClean="0"/>
              <a:pPr/>
              <a:t>12</a:t>
            </a:fld>
            <a:endParaRPr lang="en-US"/>
          </a:p>
        </p:txBody>
      </p:sp>
      <p:sp>
        <p:nvSpPr>
          <p:cNvPr id="4" name="Content Placeholder 3">
            <a:extLst>
              <a:ext uri="{FF2B5EF4-FFF2-40B4-BE49-F238E27FC236}">
                <a16:creationId xmlns:a16="http://schemas.microsoft.com/office/drawing/2014/main" id="{C4F07ABC-740A-4DBF-8621-59A00452F483}"/>
              </a:ext>
            </a:extLst>
          </p:cNvPr>
          <p:cNvSpPr>
            <a:spLocks noGrp="1"/>
          </p:cNvSpPr>
          <p:nvPr>
            <p:ph sz="quarter" idx="11"/>
          </p:nvPr>
        </p:nvSpPr>
        <p:spPr/>
        <p:txBody>
          <a:bodyPr vert="horz" lIns="91440" tIns="45720" rIns="91440" bIns="45720" rtlCol="0" anchor="t">
            <a:noAutofit/>
          </a:bodyPr>
          <a:lstStyle/>
          <a:p>
            <a:pPr algn="r"/>
            <a:r>
              <a:rPr lang="en-US">
                <a:latin typeface="Times New Roman"/>
                <a:cs typeface="Times New Roman"/>
              </a:rPr>
              <a:t>Samantha Myers</a:t>
            </a:r>
            <a:endParaRPr lang="en-US">
              <a:latin typeface="Arial"/>
              <a:cs typeface="Arial"/>
            </a:endParaRPr>
          </a:p>
          <a:p>
            <a:pPr algn="r"/>
            <a:endParaRPr lang="en-US">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FB37F34-F38B-4F02-BE93-D25678C5BD88}"/>
              </a:ext>
            </a:extLst>
          </p:cNvPr>
          <p:cNvSpPr txBox="1"/>
          <p:nvPr/>
        </p:nvSpPr>
        <p:spPr>
          <a:xfrm>
            <a:off x="3469745" y="2921450"/>
            <a:ext cx="240982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chemeClr val="bg1"/>
                </a:solidFill>
                <a:latin typeface="Amasis MT Pro"/>
                <a:cs typeface="Calibri"/>
              </a:rPr>
              <a:t>Cylinder with spherical endcaps.</a:t>
            </a:r>
          </a:p>
        </p:txBody>
      </p:sp>
      <p:sp>
        <p:nvSpPr>
          <p:cNvPr id="12" name="TextBox 11">
            <a:extLst>
              <a:ext uri="{FF2B5EF4-FFF2-40B4-BE49-F238E27FC236}">
                <a16:creationId xmlns:a16="http://schemas.microsoft.com/office/drawing/2014/main" id="{ABD02B2F-AE2E-48A9-B546-3CE1648F6A78}"/>
              </a:ext>
            </a:extLst>
          </p:cNvPr>
          <p:cNvSpPr txBox="1"/>
          <p:nvPr/>
        </p:nvSpPr>
        <p:spPr>
          <a:xfrm>
            <a:off x="583141" y="2941700"/>
            <a:ext cx="241935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chemeClr val="bg1"/>
                </a:solidFill>
                <a:latin typeface="Amasis MT Pro"/>
                <a:cs typeface="Calibri"/>
              </a:rPr>
              <a:t>Apollo 17:</a:t>
            </a:r>
          </a:p>
          <a:p>
            <a:pPr algn="ctr"/>
            <a:r>
              <a:rPr lang="en-US" sz="2400">
                <a:solidFill>
                  <a:schemeClr val="bg1"/>
                </a:solidFill>
                <a:latin typeface="Amasis MT Pro"/>
                <a:cs typeface="Calibri"/>
              </a:rPr>
              <a:t>75 hours on lunar surface.</a:t>
            </a:r>
          </a:p>
        </p:txBody>
      </p:sp>
      <p:sp>
        <p:nvSpPr>
          <p:cNvPr id="13" name="TextBox 12">
            <a:extLst>
              <a:ext uri="{FF2B5EF4-FFF2-40B4-BE49-F238E27FC236}">
                <a16:creationId xmlns:a16="http://schemas.microsoft.com/office/drawing/2014/main" id="{1045E161-2D1E-4FBF-955D-B948B256E758}"/>
              </a:ext>
            </a:extLst>
          </p:cNvPr>
          <p:cNvSpPr txBox="1"/>
          <p:nvPr/>
        </p:nvSpPr>
        <p:spPr>
          <a:xfrm>
            <a:off x="6357936" y="3098695"/>
            <a:ext cx="241935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chemeClr val="bg1"/>
                </a:solidFill>
                <a:latin typeface="Amasis MT Pro"/>
                <a:cs typeface="Calibri"/>
              </a:rPr>
              <a:t>Aluminum alloy or stainless steel.</a:t>
            </a:r>
          </a:p>
        </p:txBody>
      </p:sp>
      <p:sp>
        <p:nvSpPr>
          <p:cNvPr id="14" name="TextBox 13">
            <a:extLst>
              <a:ext uri="{FF2B5EF4-FFF2-40B4-BE49-F238E27FC236}">
                <a16:creationId xmlns:a16="http://schemas.microsoft.com/office/drawing/2014/main" id="{1BAA4666-2690-4CCB-A408-A734F1105772}"/>
              </a:ext>
            </a:extLst>
          </p:cNvPr>
          <p:cNvSpPr txBox="1"/>
          <p:nvPr/>
        </p:nvSpPr>
        <p:spPr>
          <a:xfrm>
            <a:off x="9140825" y="2576576"/>
            <a:ext cx="255270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chemeClr val="bg1"/>
                </a:solidFill>
                <a:latin typeface="Amasis MT Pro"/>
                <a:cs typeface="Calibri"/>
              </a:rPr>
              <a:t>Multi-layered insulation,</a:t>
            </a:r>
          </a:p>
          <a:p>
            <a:pPr algn="ctr"/>
            <a:r>
              <a:rPr lang="en-US" sz="2400">
                <a:solidFill>
                  <a:schemeClr val="bg1"/>
                </a:solidFill>
                <a:latin typeface="Amasis MT Pro"/>
                <a:cs typeface="Calibri"/>
              </a:rPr>
              <a:t>reflective layers,</a:t>
            </a:r>
          </a:p>
          <a:p>
            <a:pPr algn="ctr"/>
            <a:r>
              <a:rPr lang="en-US" sz="2400">
                <a:solidFill>
                  <a:schemeClr val="bg1"/>
                </a:solidFill>
                <a:latin typeface="Amasis MT Pro"/>
                <a:cs typeface="Calibri"/>
              </a:rPr>
              <a:t>double-walled vacuum.</a:t>
            </a:r>
          </a:p>
        </p:txBody>
      </p:sp>
    </p:spTree>
    <p:extLst>
      <p:ext uri="{BB962C8B-B14F-4D97-AF65-F5344CB8AC3E}">
        <p14:creationId xmlns:p14="http://schemas.microsoft.com/office/powerpoint/2010/main" val="3227472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C37C3-7FF8-3148-8BD8-79646FF32028}"/>
              </a:ext>
            </a:extLst>
          </p:cNvPr>
          <p:cNvSpPr>
            <a:spLocks noGrp="1"/>
          </p:cNvSpPr>
          <p:nvPr>
            <p:ph type="title"/>
          </p:nvPr>
        </p:nvSpPr>
        <p:spPr/>
        <p:txBody>
          <a:bodyPr/>
          <a:lstStyle/>
          <a:p>
            <a:pPr algn="ctr"/>
            <a:r>
              <a:rPr lang="en-US">
                <a:solidFill>
                  <a:schemeClr val="tx1"/>
                </a:solidFill>
                <a:latin typeface="Amasis MT Pro Black"/>
                <a:cs typeface="Arial"/>
              </a:rPr>
              <a:t>Functional Decomposition</a:t>
            </a:r>
          </a:p>
        </p:txBody>
      </p:sp>
      <p:sp>
        <p:nvSpPr>
          <p:cNvPr id="3" name="Slide Number Placeholder 2">
            <a:extLst>
              <a:ext uri="{FF2B5EF4-FFF2-40B4-BE49-F238E27FC236}">
                <a16:creationId xmlns:a16="http://schemas.microsoft.com/office/drawing/2014/main" id="{56E16678-47ED-9743-878D-CDD5DE914AF5}"/>
              </a:ext>
            </a:extLst>
          </p:cNvPr>
          <p:cNvSpPr>
            <a:spLocks noGrp="1"/>
          </p:cNvSpPr>
          <p:nvPr>
            <p:ph type="sldNum" sz="quarter" idx="4"/>
          </p:nvPr>
        </p:nvSpPr>
        <p:spPr/>
        <p:txBody>
          <a:bodyPr/>
          <a:lstStyle/>
          <a:p>
            <a:fld id="{6F1FABC0-072B-4F22-8F9B-95A9D10B0206}" type="slidenum">
              <a:rPr lang="en-US" smtClean="0"/>
              <a:pPr/>
              <a:t>13</a:t>
            </a:fld>
            <a:endParaRPr lang="en-US"/>
          </a:p>
        </p:txBody>
      </p:sp>
      <p:sp>
        <p:nvSpPr>
          <p:cNvPr id="11" name="Content Placeholder 10">
            <a:extLst>
              <a:ext uri="{FF2B5EF4-FFF2-40B4-BE49-F238E27FC236}">
                <a16:creationId xmlns:a16="http://schemas.microsoft.com/office/drawing/2014/main" id="{63D6539F-7F74-5D4C-8F26-CCD173B79565}"/>
              </a:ext>
            </a:extLst>
          </p:cNvPr>
          <p:cNvSpPr>
            <a:spLocks noGrp="1"/>
          </p:cNvSpPr>
          <p:nvPr>
            <p:ph sz="quarter" idx="11"/>
          </p:nvPr>
        </p:nvSpPr>
        <p:spPr/>
        <p:txBody>
          <a:bodyPr/>
          <a:lstStyle/>
          <a:p>
            <a:pPr algn="r"/>
            <a:r>
              <a:rPr lang="en-US">
                <a:latin typeface="Times New Roman" panose="02020603050405020304" pitchFamily="18" charset="0"/>
                <a:cs typeface="Times New Roman" panose="02020603050405020304" pitchFamily="18" charset="0"/>
              </a:rPr>
              <a:t>Samantha Myers</a:t>
            </a:r>
          </a:p>
        </p:txBody>
      </p:sp>
      <p:grpSp>
        <p:nvGrpSpPr>
          <p:cNvPr id="8" name="Group 7">
            <a:extLst>
              <a:ext uri="{FF2B5EF4-FFF2-40B4-BE49-F238E27FC236}">
                <a16:creationId xmlns:a16="http://schemas.microsoft.com/office/drawing/2014/main" id="{6605BD15-B503-4635-84AD-FAB0E76BC8A3}"/>
              </a:ext>
            </a:extLst>
          </p:cNvPr>
          <p:cNvGrpSpPr/>
          <p:nvPr/>
        </p:nvGrpSpPr>
        <p:grpSpPr>
          <a:xfrm>
            <a:off x="5048475" y="2806303"/>
            <a:ext cx="2095050" cy="1245394"/>
            <a:chOff x="5227590" y="2536031"/>
            <a:chExt cx="2961372" cy="1785936"/>
          </a:xfrm>
          <a:solidFill>
            <a:srgbClr val="236192"/>
          </a:solidFill>
        </p:grpSpPr>
        <p:sp>
          <p:nvSpPr>
            <p:cNvPr id="9" name="Rounded Rectangle 6">
              <a:extLst>
                <a:ext uri="{FF2B5EF4-FFF2-40B4-BE49-F238E27FC236}">
                  <a16:creationId xmlns:a16="http://schemas.microsoft.com/office/drawing/2014/main" id="{8EEC4738-200C-49E6-A155-6190DCD882F1}"/>
                </a:ext>
              </a:extLst>
            </p:cNvPr>
            <p:cNvSpPr/>
            <p:nvPr/>
          </p:nvSpPr>
          <p:spPr>
            <a:xfrm>
              <a:off x="5227591" y="2536031"/>
              <a:ext cx="2961371" cy="1785936"/>
            </a:xfrm>
            <a:prstGeom prst="roundRect">
              <a:avLst/>
            </a:prstGeom>
            <a:grp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C291B7A2-188E-4B42-BC3A-A905026720E1}"/>
                </a:ext>
              </a:extLst>
            </p:cNvPr>
            <p:cNvSpPr txBox="1"/>
            <p:nvPr/>
          </p:nvSpPr>
          <p:spPr>
            <a:xfrm>
              <a:off x="5227590" y="2833160"/>
              <a:ext cx="2961371" cy="1191677"/>
            </a:xfrm>
            <a:prstGeom prst="rect">
              <a:avLst/>
            </a:prstGeom>
            <a:grpFill/>
          </p:spPr>
          <p:txBody>
            <a:bodyPr wrap="square" lIns="91440" tIns="45720" rIns="91440" bIns="45720" rtlCol="0" anchor="t">
              <a:spAutoFit/>
            </a:bodyPr>
            <a:lstStyle/>
            <a:p>
              <a:pPr algn="ctr"/>
              <a:r>
                <a:rPr lang="en-US" sz="1600">
                  <a:solidFill>
                    <a:schemeClr val="bg1"/>
                  </a:solidFill>
                  <a:latin typeface="Amasis MT Pro"/>
                  <a:cs typeface="Telugu MN" pitchFamily="2" charset="0"/>
                </a:rPr>
                <a:t>In-Space Cryogenic Propellant Storage Container</a:t>
              </a:r>
            </a:p>
          </p:txBody>
        </p:sp>
      </p:grpSp>
    </p:spTree>
    <p:extLst>
      <p:ext uri="{BB962C8B-B14F-4D97-AF65-F5344CB8AC3E}">
        <p14:creationId xmlns:p14="http://schemas.microsoft.com/office/powerpoint/2010/main" val="1657147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C37C3-7FF8-3148-8BD8-79646FF32028}"/>
              </a:ext>
            </a:extLst>
          </p:cNvPr>
          <p:cNvSpPr>
            <a:spLocks noGrp="1"/>
          </p:cNvSpPr>
          <p:nvPr>
            <p:ph type="title"/>
          </p:nvPr>
        </p:nvSpPr>
        <p:spPr/>
        <p:txBody>
          <a:bodyPr/>
          <a:lstStyle/>
          <a:p>
            <a:pPr algn="ctr"/>
            <a:r>
              <a:rPr lang="en-US">
                <a:solidFill>
                  <a:schemeClr val="tx1"/>
                </a:solidFill>
                <a:latin typeface="Amasis MT Pro Black"/>
                <a:cs typeface="Arial"/>
              </a:rPr>
              <a:t>Functional Decomposition</a:t>
            </a:r>
          </a:p>
        </p:txBody>
      </p:sp>
      <p:sp>
        <p:nvSpPr>
          <p:cNvPr id="3" name="Slide Number Placeholder 2">
            <a:extLst>
              <a:ext uri="{FF2B5EF4-FFF2-40B4-BE49-F238E27FC236}">
                <a16:creationId xmlns:a16="http://schemas.microsoft.com/office/drawing/2014/main" id="{56E16678-47ED-9743-878D-CDD5DE914AF5}"/>
              </a:ext>
            </a:extLst>
          </p:cNvPr>
          <p:cNvSpPr>
            <a:spLocks noGrp="1"/>
          </p:cNvSpPr>
          <p:nvPr>
            <p:ph type="sldNum" sz="quarter" idx="4"/>
          </p:nvPr>
        </p:nvSpPr>
        <p:spPr/>
        <p:txBody>
          <a:bodyPr/>
          <a:lstStyle/>
          <a:p>
            <a:fld id="{6F1FABC0-072B-4F22-8F9B-95A9D10B0206}" type="slidenum">
              <a:rPr lang="en-US" smtClean="0"/>
              <a:pPr/>
              <a:t>14</a:t>
            </a:fld>
            <a:endParaRPr lang="en-US"/>
          </a:p>
        </p:txBody>
      </p:sp>
      <p:grpSp>
        <p:nvGrpSpPr>
          <p:cNvPr id="6" name="Group 5">
            <a:extLst>
              <a:ext uri="{FF2B5EF4-FFF2-40B4-BE49-F238E27FC236}">
                <a16:creationId xmlns:a16="http://schemas.microsoft.com/office/drawing/2014/main" id="{A284F1D9-B102-41CD-BD1C-BDB644CF5829}"/>
              </a:ext>
            </a:extLst>
          </p:cNvPr>
          <p:cNvGrpSpPr/>
          <p:nvPr/>
        </p:nvGrpSpPr>
        <p:grpSpPr>
          <a:xfrm>
            <a:off x="5048475" y="1540668"/>
            <a:ext cx="2095050" cy="1245394"/>
            <a:chOff x="5227590" y="2536031"/>
            <a:chExt cx="2961372" cy="1785936"/>
          </a:xfrm>
          <a:solidFill>
            <a:srgbClr val="2F80C3"/>
          </a:solidFill>
        </p:grpSpPr>
        <p:sp>
          <p:nvSpPr>
            <p:cNvPr id="5" name="Rounded Rectangle 6">
              <a:extLst>
                <a:ext uri="{FF2B5EF4-FFF2-40B4-BE49-F238E27FC236}">
                  <a16:creationId xmlns:a16="http://schemas.microsoft.com/office/drawing/2014/main" id="{611F7411-4C65-42C8-B84D-99922A35EDAE}"/>
                </a:ext>
              </a:extLst>
            </p:cNvPr>
            <p:cNvSpPr/>
            <p:nvPr/>
          </p:nvSpPr>
          <p:spPr>
            <a:xfrm>
              <a:off x="5227591" y="2536031"/>
              <a:ext cx="2961371" cy="1785936"/>
            </a:xfrm>
            <a:prstGeom prst="roundRect">
              <a:avLst/>
            </a:prstGeom>
            <a:solidFill>
              <a:srgbClr val="236192"/>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sp>
          <p:nvSpPr>
            <p:cNvPr id="4" name="TextBox 3">
              <a:extLst>
                <a:ext uri="{FF2B5EF4-FFF2-40B4-BE49-F238E27FC236}">
                  <a16:creationId xmlns:a16="http://schemas.microsoft.com/office/drawing/2014/main" id="{7019DEBB-1169-4EA7-A53F-4B234DDA89B9}"/>
                </a:ext>
              </a:extLst>
            </p:cNvPr>
            <p:cNvSpPr txBox="1"/>
            <p:nvPr/>
          </p:nvSpPr>
          <p:spPr>
            <a:xfrm>
              <a:off x="5227590" y="2826900"/>
              <a:ext cx="2961371" cy="1191677"/>
            </a:xfrm>
            <a:prstGeom prst="rect">
              <a:avLst/>
            </a:prstGeom>
            <a:solidFill>
              <a:srgbClr val="236192"/>
            </a:solidFill>
          </p:spPr>
          <p:txBody>
            <a:bodyPr wrap="square" lIns="91440" tIns="45720" rIns="91440" bIns="45720" rtlCol="0" anchor="t">
              <a:spAutoFit/>
            </a:bodyPr>
            <a:lstStyle/>
            <a:p>
              <a:pPr algn="ctr"/>
              <a:r>
                <a:rPr lang="en-US" sz="1600">
                  <a:solidFill>
                    <a:schemeClr val="bg1"/>
                  </a:solidFill>
                  <a:latin typeface="Amasis MT Pro"/>
                  <a:cs typeface="Telugu MN" pitchFamily="2" charset="0"/>
                </a:rPr>
                <a:t>In-Space Cryogenic Propellant Storage Container</a:t>
              </a:r>
            </a:p>
          </p:txBody>
        </p:sp>
      </p:grpSp>
      <p:grpSp>
        <p:nvGrpSpPr>
          <p:cNvPr id="15" name="Group 14">
            <a:extLst>
              <a:ext uri="{FF2B5EF4-FFF2-40B4-BE49-F238E27FC236}">
                <a16:creationId xmlns:a16="http://schemas.microsoft.com/office/drawing/2014/main" id="{2675C5FD-4D94-49C1-84B2-9288B796EAC6}"/>
              </a:ext>
            </a:extLst>
          </p:cNvPr>
          <p:cNvGrpSpPr/>
          <p:nvPr/>
        </p:nvGrpSpPr>
        <p:grpSpPr>
          <a:xfrm>
            <a:off x="906940" y="3956498"/>
            <a:ext cx="2095932" cy="1245394"/>
            <a:chOff x="5227591" y="2536031"/>
            <a:chExt cx="2962620" cy="1785936"/>
          </a:xfrm>
          <a:solidFill>
            <a:srgbClr val="2F80C3">
              <a:alpha val="75294"/>
            </a:srgbClr>
          </a:solidFill>
        </p:grpSpPr>
        <p:sp>
          <p:nvSpPr>
            <p:cNvPr id="16" name="Rounded Rectangle 6">
              <a:extLst>
                <a:ext uri="{FF2B5EF4-FFF2-40B4-BE49-F238E27FC236}">
                  <a16:creationId xmlns:a16="http://schemas.microsoft.com/office/drawing/2014/main" id="{E7DD158A-7E2E-4783-ACAA-A7E3D499FA01}"/>
                </a:ext>
              </a:extLst>
            </p:cNvPr>
            <p:cNvSpPr/>
            <p:nvPr/>
          </p:nvSpPr>
          <p:spPr>
            <a:xfrm>
              <a:off x="5227591" y="2536031"/>
              <a:ext cx="2961371" cy="1785936"/>
            </a:xfrm>
            <a:prstGeom prst="roundRect">
              <a:avLst/>
            </a:prstGeom>
            <a:solidFill>
              <a:srgbClr val="236192">
                <a:alpha val="74902"/>
              </a:srgb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E30BCEDD-7450-45CF-9AC6-F14B696A2688}"/>
                </a:ext>
              </a:extLst>
            </p:cNvPr>
            <p:cNvSpPr txBox="1"/>
            <p:nvPr/>
          </p:nvSpPr>
          <p:spPr>
            <a:xfrm>
              <a:off x="5228840" y="3164182"/>
              <a:ext cx="2961371" cy="529634"/>
            </a:xfrm>
            <a:prstGeom prst="rect">
              <a:avLst/>
            </a:prstGeom>
            <a:solidFill>
              <a:srgbClr val="5D89AD"/>
            </a:solidFill>
          </p:spPr>
          <p:txBody>
            <a:bodyPr wrap="square" lIns="91440" tIns="45720" rIns="91440" bIns="45720" rtlCol="0" anchor="t">
              <a:spAutoFit/>
            </a:bodyPr>
            <a:lstStyle/>
            <a:p>
              <a:pPr algn="ctr"/>
              <a:r>
                <a:rPr lang="en-US">
                  <a:solidFill>
                    <a:schemeClr val="bg1"/>
                  </a:solidFill>
                  <a:latin typeface="Amasis MT Pro"/>
                  <a:cs typeface="Telugu MN" pitchFamily="2" charset="0"/>
                </a:rPr>
                <a:t>Stores</a:t>
              </a:r>
            </a:p>
          </p:txBody>
        </p:sp>
      </p:grpSp>
      <p:grpSp>
        <p:nvGrpSpPr>
          <p:cNvPr id="18" name="Group 17">
            <a:extLst>
              <a:ext uri="{FF2B5EF4-FFF2-40B4-BE49-F238E27FC236}">
                <a16:creationId xmlns:a16="http://schemas.microsoft.com/office/drawing/2014/main" id="{8DBE3508-8703-47BB-AF05-6A37D6E92E54}"/>
              </a:ext>
            </a:extLst>
          </p:cNvPr>
          <p:cNvGrpSpPr/>
          <p:nvPr/>
        </p:nvGrpSpPr>
        <p:grpSpPr>
          <a:xfrm>
            <a:off x="3649894" y="3956498"/>
            <a:ext cx="2095933" cy="1245394"/>
            <a:chOff x="5226341" y="2536031"/>
            <a:chExt cx="2962621" cy="1785936"/>
          </a:xfrm>
          <a:solidFill>
            <a:srgbClr val="236192">
              <a:alpha val="74510"/>
            </a:srgbClr>
          </a:solidFill>
        </p:grpSpPr>
        <p:sp>
          <p:nvSpPr>
            <p:cNvPr id="19" name="Rounded Rectangle 6">
              <a:extLst>
                <a:ext uri="{FF2B5EF4-FFF2-40B4-BE49-F238E27FC236}">
                  <a16:creationId xmlns:a16="http://schemas.microsoft.com/office/drawing/2014/main" id="{1FEDD54C-5C0D-497E-A90B-0B86A3C29BAB}"/>
                </a:ext>
              </a:extLst>
            </p:cNvPr>
            <p:cNvSpPr/>
            <p:nvPr/>
          </p:nvSpPr>
          <p:spPr>
            <a:xfrm>
              <a:off x="5227591" y="2536031"/>
              <a:ext cx="2961371" cy="1785936"/>
            </a:xfrm>
            <a:prstGeom prst="roundRect">
              <a:avLst/>
            </a:prstGeom>
            <a:grp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sp>
          <p:nvSpPr>
            <p:cNvPr id="20" name="TextBox 19">
              <a:extLst>
                <a:ext uri="{FF2B5EF4-FFF2-40B4-BE49-F238E27FC236}">
                  <a16:creationId xmlns:a16="http://schemas.microsoft.com/office/drawing/2014/main" id="{6064B2FF-167F-423E-BB1B-EDF7DBFEB2BC}"/>
                </a:ext>
              </a:extLst>
            </p:cNvPr>
            <p:cNvSpPr txBox="1"/>
            <p:nvPr/>
          </p:nvSpPr>
          <p:spPr>
            <a:xfrm>
              <a:off x="5226341" y="3160245"/>
              <a:ext cx="2961371" cy="529634"/>
            </a:xfrm>
            <a:prstGeom prst="rect">
              <a:avLst/>
            </a:prstGeom>
            <a:solidFill>
              <a:srgbClr val="5F89AF"/>
            </a:solidFill>
          </p:spPr>
          <p:txBody>
            <a:bodyPr wrap="square" lIns="91440" tIns="45720" rIns="91440" bIns="45720" rtlCol="0" anchor="t">
              <a:spAutoFit/>
            </a:bodyPr>
            <a:lstStyle/>
            <a:p>
              <a:pPr algn="ctr"/>
              <a:r>
                <a:rPr lang="en-US">
                  <a:solidFill>
                    <a:schemeClr val="bg1"/>
                  </a:solidFill>
                  <a:latin typeface="Amasis MT Pro"/>
                  <a:cs typeface="Telugu MN" pitchFamily="2" charset="0"/>
                </a:rPr>
                <a:t>Insulates</a:t>
              </a:r>
            </a:p>
          </p:txBody>
        </p:sp>
      </p:grpSp>
      <p:grpSp>
        <p:nvGrpSpPr>
          <p:cNvPr id="21" name="Group 20">
            <a:extLst>
              <a:ext uri="{FF2B5EF4-FFF2-40B4-BE49-F238E27FC236}">
                <a16:creationId xmlns:a16="http://schemas.microsoft.com/office/drawing/2014/main" id="{E915F111-BDC7-44C8-B096-685A873393FD}"/>
              </a:ext>
            </a:extLst>
          </p:cNvPr>
          <p:cNvGrpSpPr/>
          <p:nvPr/>
        </p:nvGrpSpPr>
        <p:grpSpPr>
          <a:xfrm>
            <a:off x="6400793" y="3956498"/>
            <a:ext cx="2099457" cy="1245394"/>
            <a:chOff x="5221360" y="2536031"/>
            <a:chExt cx="2967602" cy="1785936"/>
          </a:xfrm>
          <a:solidFill>
            <a:srgbClr val="236192">
              <a:alpha val="74902"/>
            </a:srgbClr>
          </a:solidFill>
        </p:grpSpPr>
        <p:sp>
          <p:nvSpPr>
            <p:cNvPr id="22" name="Rounded Rectangle 6">
              <a:extLst>
                <a:ext uri="{FF2B5EF4-FFF2-40B4-BE49-F238E27FC236}">
                  <a16:creationId xmlns:a16="http://schemas.microsoft.com/office/drawing/2014/main" id="{61D4F7AF-5DAE-48F6-B292-463D82A3EF02}"/>
                </a:ext>
              </a:extLst>
            </p:cNvPr>
            <p:cNvSpPr/>
            <p:nvPr/>
          </p:nvSpPr>
          <p:spPr>
            <a:xfrm>
              <a:off x="5227591" y="2536031"/>
              <a:ext cx="2961371" cy="1785936"/>
            </a:xfrm>
            <a:prstGeom prst="roundRect">
              <a:avLst/>
            </a:prstGeom>
            <a:grp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sp>
          <p:nvSpPr>
            <p:cNvPr id="23" name="TextBox 22">
              <a:extLst>
                <a:ext uri="{FF2B5EF4-FFF2-40B4-BE49-F238E27FC236}">
                  <a16:creationId xmlns:a16="http://schemas.microsoft.com/office/drawing/2014/main" id="{AC45B571-BDB6-4066-9242-63F6FD6550CC}"/>
                </a:ext>
              </a:extLst>
            </p:cNvPr>
            <p:cNvSpPr txBox="1"/>
            <p:nvPr/>
          </p:nvSpPr>
          <p:spPr>
            <a:xfrm>
              <a:off x="5221360" y="2961015"/>
              <a:ext cx="2961371" cy="926860"/>
            </a:xfrm>
            <a:prstGeom prst="rect">
              <a:avLst/>
            </a:prstGeom>
            <a:solidFill>
              <a:srgbClr val="5D89AD"/>
            </a:solidFill>
          </p:spPr>
          <p:txBody>
            <a:bodyPr wrap="square" lIns="91440" tIns="45720" rIns="91440" bIns="45720" rtlCol="0" anchor="t">
              <a:spAutoFit/>
            </a:bodyPr>
            <a:lstStyle/>
            <a:p>
              <a:pPr algn="ctr"/>
              <a:r>
                <a:rPr lang="en-US">
                  <a:solidFill>
                    <a:schemeClr val="bg1"/>
                  </a:solidFill>
                  <a:latin typeface="Amasis MT Pro"/>
                  <a:cs typeface="Telugu MN" pitchFamily="2" charset="0"/>
                </a:rPr>
                <a:t>Communicates to User</a:t>
              </a:r>
            </a:p>
          </p:txBody>
        </p:sp>
      </p:grpSp>
      <p:grpSp>
        <p:nvGrpSpPr>
          <p:cNvPr id="24" name="Group 23">
            <a:extLst>
              <a:ext uri="{FF2B5EF4-FFF2-40B4-BE49-F238E27FC236}">
                <a16:creationId xmlns:a16="http://schemas.microsoft.com/office/drawing/2014/main" id="{5BD3BA9C-1D56-45FC-A954-7E4B98FEA862}"/>
              </a:ext>
            </a:extLst>
          </p:cNvPr>
          <p:cNvGrpSpPr/>
          <p:nvPr/>
        </p:nvGrpSpPr>
        <p:grpSpPr>
          <a:xfrm>
            <a:off x="9158739" y="3956498"/>
            <a:ext cx="2095049" cy="1245394"/>
            <a:chOff x="5227591" y="2536031"/>
            <a:chExt cx="2961371" cy="1785936"/>
          </a:xfrm>
          <a:solidFill>
            <a:srgbClr val="236192">
              <a:alpha val="74902"/>
            </a:srgbClr>
          </a:solidFill>
        </p:grpSpPr>
        <p:sp>
          <p:nvSpPr>
            <p:cNvPr id="25" name="Rounded Rectangle 6">
              <a:extLst>
                <a:ext uri="{FF2B5EF4-FFF2-40B4-BE49-F238E27FC236}">
                  <a16:creationId xmlns:a16="http://schemas.microsoft.com/office/drawing/2014/main" id="{13B4B76E-954E-447A-B3CF-5168A1E6ED8B}"/>
                </a:ext>
              </a:extLst>
            </p:cNvPr>
            <p:cNvSpPr/>
            <p:nvPr/>
          </p:nvSpPr>
          <p:spPr>
            <a:xfrm>
              <a:off x="5227591" y="2536031"/>
              <a:ext cx="2961371" cy="1785936"/>
            </a:xfrm>
            <a:prstGeom prst="roundRect">
              <a:avLst/>
            </a:prstGeom>
            <a:grp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sp>
          <p:nvSpPr>
            <p:cNvPr id="26" name="TextBox 25">
              <a:extLst>
                <a:ext uri="{FF2B5EF4-FFF2-40B4-BE49-F238E27FC236}">
                  <a16:creationId xmlns:a16="http://schemas.microsoft.com/office/drawing/2014/main" id="{63133CDB-9B1B-4A4D-B86B-B9F3CE9C989E}"/>
                </a:ext>
              </a:extLst>
            </p:cNvPr>
            <p:cNvSpPr txBox="1"/>
            <p:nvPr/>
          </p:nvSpPr>
          <p:spPr>
            <a:xfrm>
              <a:off x="5227591" y="3160244"/>
              <a:ext cx="2961371" cy="529634"/>
            </a:xfrm>
            <a:prstGeom prst="rect">
              <a:avLst/>
            </a:prstGeom>
            <a:solidFill>
              <a:srgbClr val="5D89AD"/>
            </a:solidFill>
          </p:spPr>
          <p:txBody>
            <a:bodyPr wrap="square" lIns="91440" tIns="45720" rIns="91440" bIns="45720" rtlCol="0" anchor="t">
              <a:spAutoFit/>
            </a:bodyPr>
            <a:lstStyle/>
            <a:p>
              <a:pPr algn="ctr"/>
              <a:r>
                <a:rPr lang="en-US">
                  <a:solidFill>
                    <a:schemeClr val="bg1"/>
                  </a:solidFill>
                  <a:latin typeface="Amasis MT Pro"/>
                  <a:cs typeface="Telugu MN" pitchFamily="2" charset="0"/>
                </a:rPr>
                <a:t>Connects</a:t>
              </a:r>
            </a:p>
          </p:txBody>
        </p:sp>
      </p:grpSp>
      <p:sp>
        <p:nvSpPr>
          <p:cNvPr id="28" name="Content Placeholder 27">
            <a:extLst>
              <a:ext uri="{FF2B5EF4-FFF2-40B4-BE49-F238E27FC236}">
                <a16:creationId xmlns:a16="http://schemas.microsoft.com/office/drawing/2014/main" id="{16994C49-CEBD-4469-9639-F695A1FEFED3}"/>
              </a:ext>
            </a:extLst>
          </p:cNvPr>
          <p:cNvSpPr>
            <a:spLocks noGrp="1"/>
          </p:cNvSpPr>
          <p:nvPr>
            <p:ph sz="quarter" idx="11"/>
          </p:nvPr>
        </p:nvSpPr>
        <p:spPr/>
        <p:txBody>
          <a:bodyPr/>
          <a:lstStyle/>
          <a:p>
            <a:pPr algn="r"/>
            <a:r>
              <a:rPr lang="en-US">
                <a:latin typeface="Times New Roman" panose="02020603050405020304" pitchFamily="18" charset="0"/>
                <a:cs typeface="Times New Roman" panose="02020603050405020304" pitchFamily="18" charset="0"/>
              </a:rPr>
              <a:t>Samantha Myers</a:t>
            </a:r>
          </a:p>
        </p:txBody>
      </p:sp>
      <p:cxnSp>
        <p:nvCxnSpPr>
          <p:cNvPr id="30" name="Connector: Elbow 29">
            <a:extLst>
              <a:ext uri="{FF2B5EF4-FFF2-40B4-BE49-F238E27FC236}">
                <a16:creationId xmlns:a16="http://schemas.microsoft.com/office/drawing/2014/main" id="{04525015-4B98-43E4-B18F-A9233AEF2645}"/>
              </a:ext>
            </a:extLst>
          </p:cNvPr>
          <p:cNvCxnSpPr>
            <a:cxnSpLocks/>
          </p:cNvCxnSpPr>
          <p:nvPr/>
        </p:nvCxnSpPr>
        <p:spPr>
          <a:xfrm rot="16200000" flipH="1">
            <a:off x="7565914" y="1316148"/>
            <a:ext cx="1170436" cy="4110264"/>
          </a:xfrm>
          <a:prstGeom prst="bentConnector3">
            <a:avLst/>
          </a:prstGeom>
          <a:ln w="38100">
            <a:solidFill>
              <a:srgbClr val="23619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9C06307B-62F2-4C9A-889F-EC04B0EEE726}"/>
              </a:ext>
            </a:extLst>
          </p:cNvPr>
          <p:cNvCxnSpPr>
            <a:cxnSpLocks/>
          </p:cNvCxnSpPr>
          <p:nvPr/>
        </p:nvCxnSpPr>
        <p:spPr>
          <a:xfrm rot="16200000" flipH="1">
            <a:off x="6189145" y="2692917"/>
            <a:ext cx="1170436" cy="1356726"/>
          </a:xfrm>
          <a:prstGeom prst="bentConnector3">
            <a:avLst/>
          </a:prstGeom>
          <a:ln w="38100">
            <a:solidFill>
              <a:srgbClr val="23619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CE82B29E-846A-4888-803A-AEB7170E53C3}"/>
              </a:ext>
            </a:extLst>
          </p:cNvPr>
          <p:cNvCxnSpPr>
            <a:cxnSpLocks/>
          </p:cNvCxnSpPr>
          <p:nvPr/>
        </p:nvCxnSpPr>
        <p:spPr>
          <a:xfrm rot="5400000">
            <a:off x="4814580" y="2675078"/>
            <a:ext cx="1170436" cy="1392404"/>
          </a:xfrm>
          <a:prstGeom prst="bentConnector3">
            <a:avLst/>
          </a:prstGeom>
          <a:ln w="38100">
            <a:solidFill>
              <a:srgbClr val="23619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8B237D49-C221-4CB1-9CF5-000199E3CCF2}"/>
              </a:ext>
            </a:extLst>
          </p:cNvPr>
          <p:cNvCxnSpPr>
            <a:cxnSpLocks/>
          </p:cNvCxnSpPr>
          <p:nvPr/>
        </p:nvCxnSpPr>
        <p:spPr>
          <a:xfrm rot="5400000">
            <a:off x="3440015" y="1300513"/>
            <a:ext cx="1170436" cy="4141534"/>
          </a:xfrm>
          <a:prstGeom prst="bentConnector3">
            <a:avLst/>
          </a:prstGeom>
          <a:ln w="38100">
            <a:solidFill>
              <a:srgbClr val="23619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4727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C37C3-7FF8-3148-8BD8-79646FF32028}"/>
              </a:ext>
            </a:extLst>
          </p:cNvPr>
          <p:cNvSpPr>
            <a:spLocks noGrp="1"/>
          </p:cNvSpPr>
          <p:nvPr>
            <p:ph type="title"/>
          </p:nvPr>
        </p:nvSpPr>
        <p:spPr/>
        <p:txBody>
          <a:bodyPr/>
          <a:lstStyle/>
          <a:p>
            <a:pPr algn="ctr"/>
            <a:r>
              <a:rPr lang="en-US">
                <a:solidFill>
                  <a:schemeClr val="tx1"/>
                </a:solidFill>
                <a:latin typeface="Amasis MT Pro Black"/>
                <a:cs typeface="Arial"/>
              </a:rPr>
              <a:t>Functional Decomposition</a:t>
            </a:r>
          </a:p>
        </p:txBody>
      </p:sp>
      <p:sp>
        <p:nvSpPr>
          <p:cNvPr id="3" name="Slide Number Placeholder 2">
            <a:extLst>
              <a:ext uri="{FF2B5EF4-FFF2-40B4-BE49-F238E27FC236}">
                <a16:creationId xmlns:a16="http://schemas.microsoft.com/office/drawing/2014/main" id="{56E16678-47ED-9743-878D-CDD5DE914AF5}"/>
              </a:ext>
            </a:extLst>
          </p:cNvPr>
          <p:cNvSpPr>
            <a:spLocks noGrp="1"/>
          </p:cNvSpPr>
          <p:nvPr>
            <p:ph type="sldNum" sz="quarter" idx="4"/>
          </p:nvPr>
        </p:nvSpPr>
        <p:spPr/>
        <p:txBody>
          <a:bodyPr/>
          <a:lstStyle/>
          <a:p>
            <a:fld id="{6F1FABC0-072B-4F22-8F9B-95A9D10B0206}" type="slidenum">
              <a:rPr lang="en-US" smtClean="0"/>
              <a:pPr/>
              <a:t>15</a:t>
            </a:fld>
            <a:endParaRPr lang="en-US"/>
          </a:p>
        </p:txBody>
      </p:sp>
      <p:grpSp>
        <p:nvGrpSpPr>
          <p:cNvPr id="15" name="Group 14">
            <a:extLst>
              <a:ext uri="{FF2B5EF4-FFF2-40B4-BE49-F238E27FC236}">
                <a16:creationId xmlns:a16="http://schemas.microsoft.com/office/drawing/2014/main" id="{2675C5FD-4D94-49C1-84B2-9288B796EAC6}"/>
              </a:ext>
            </a:extLst>
          </p:cNvPr>
          <p:cNvGrpSpPr/>
          <p:nvPr/>
        </p:nvGrpSpPr>
        <p:grpSpPr>
          <a:xfrm>
            <a:off x="3258111" y="2480030"/>
            <a:ext cx="2099457" cy="1245394"/>
            <a:chOff x="5221360" y="2536031"/>
            <a:chExt cx="2967602" cy="1785936"/>
          </a:xfrm>
          <a:solidFill>
            <a:srgbClr val="236192">
              <a:alpha val="75294"/>
            </a:srgbClr>
          </a:solidFill>
        </p:grpSpPr>
        <p:sp>
          <p:nvSpPr>
            <p:cNvPr id="16" name="Rounded Rectangle 6">
              <a:extLst>
                <a:ext uri="{FF2B5EF4-FFF2-40B4-BE49-F238E27FC236}">
                  <a16:creationId xmlns:a16="http://schemas.microsoft.com/office/drawing/2014/main" id="{E7DD158A-7E2E-4783-ACAA-A7E3D499FA01}"/>
                </a:ext>
              </a:extLst>
            </p:cNvPr>
            <p:cNvSpPr/>
            <p:nvPr/>
          </p:nvSpPr>
          <p:spPr>
            <a:xfrm>
              <a:off x="5227591" y="2536031"/>
              <a:ext cx="2961371" cy="1785936"/>
            </a:xfrm>
            <a:prstGeom prst="roundRect">
              <a:avLst/>
            </a:prstGeom>
            <a:grp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E30BCEDD-7450-45CF-9AC6-F14B696A2688}"/>
                </a:ext>
              </a:extLst>
            </p:cNvPr>
            <p:cNvSpPr txBox="1"/>
            <p:nvPr/>
          </p:nvSpPr>
          <p:spPr>
            <a:xfrm>
              <a:off x="5221360" y="3164182"/>
              <a:ext cx="2961371" cy="529634"/>
            </a:xfrm>
            <a:prstGeom prst="rect">
              <a:avLst/>
            </a:prstGeom>
            <a:solidFill>
              <a:srgbClr val="5D89AD"/>
            </a:solidFill>
          </p:spPr>
          <p:txBody>
            <a:bodyPr wrap="square" lIns="91440" tIns="45720" rIns="91440" bIns="45720" rtlCol="0" anchor="t">
              <a:spAutoFit/>
            </a:bodyPr>
            <a:lstStyle/>
            <a:p>
              <a:pPr algn="ctr"/>
              <a:r>
                <a:rPr lang="en-US">
                  <a:solidFill>
                    <a:schemeClr val="bg1"/>
                  </a:solidFill>
                  <a:latin typeface="Amasis MT Pro"/>
                  <a:cs typeface="Telugu MN" pitchFamily="2" charset="0"/>
                </a:rPr>
                <a:t>Stores</a:t>
              </a:r>
            </a:p>
          </p:txBody>
        </p:sp>
      </p:grpSp>
      <p:sp>
        <p:nvSpPr>
          <p:cNvPr id="28" name="Content Placeholder 27">
            <a:extLst>
              <a:ext uri="{FF2B5EF4-FFF2-40B4-BE49-F238E27FC236}">
                <a16:creationId xmlns:a16="http://schemas.microsoft.com/office/drawing/2014/main" id="{16994C49-CEBD-4469-9639-F695A1FEFED3}"/>
              </a:ext>
            </a:extLst>
          </p:cNvPr>
          <p:cNvSpPr>
            <a:spLocks noGrp="1"/>
          </p:cNvSpPr>
          <p:nvPr>
            <p:ph sz="quarter" idx="11"/>
          </p:nvPr>
        </p:nvSpPr>
        <p:spPr/>
        <p:txBody>
          <a:bodyPr/>
          <a:lstStyle/>
          <a:p>
            <a:pPr algn="r"/>
            <a:r>
              <a:rPr lang="en-US">
                <a:latin typeface="Times New Roman" panose="02020603050405020304" pitchFamily="18" charset="0"/>
                <a:cs typeface="Times New Roman" panose="02020603050405020304" pitchFamily="18" charset="0"/>
              </a:rPr>
              <a:t>Samantha Myers</a:t>
            </a:r>
          </a:p>
        </p:txBody>
      </p:sp>
      <p:grpSp>
        <p:nvGrpSpPr>
          <p:cNvPr id="27" name="Group 26">
            <a:extLst>
              <a:ext uri="{FF2B5EF4-FFF2-40B4-BE49-F238E27FC236}">
                <a16:creationId xmlns:a16="http://schemas.microsoft.com/office/drawing/2014/main" id="{808480FA-5827-449D-953C-74DC4CBD9323}"/>
              </a:ext>
            </a:extLst>
          </p:cNvPr>
          <p:cNvGrpSpPr/>
          <p:nvPr/>
        </p:nvGrpSpPr>
        <p:grpSpPr>
          <a:xfrm>
            <a:off x="6479990" y="4514766"/>
            <a:ext cx="2095932" cy="1245394"/>
            <a:chOff x="5227591" y="2536031"/>
            <a:chExt cx="2962620" cy="1785936"/>
          </a:xfrm>
          <a:solidFill>
            <a:srgbClr val="95B0C9"/>
          </a:solidFill>
        </p:grpSpPr>
        <p:sp>
          <p:nvSpPr>
            <p:cNvPr id="29" name="Rounded Rectangle 6">
              <a:extLst>
                <a:ext uri="{FF2B5EF4-FFF2-40B4-BE49-F238E27FC236}">
                  <a16:creationId xmlns:a16="http://schemas.microsoft.com/office/drawing/2014/main" id="{85D27C66-E0A1-4F99-A4A9-81133B469173}"/>
                </a:ext>
              </a:extLst>
            </p:cNvPr>
            <p:cNvSpPr/>
            <p:nvPr/>
          </p:nvSpPr>
          <p:spPr>
            <a:xfrm>
              <a:off x="5227591" y="2536031"/>
              <a:ext cx="2961371" cy="1785936"/>
            </a:xfrm>
            <a:prstGeom prst="roundRect">
              <a:avLst/>
            </a:prstGeom>
            <a:grp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sp>
          <p:nvSpPr>
            <p:cNvPr id="31" name="TextBox 30">
              <a:extLst>
                <a:ext uri="{FF2B5EF4-FFF2-40B4-BE49-F238E27FC236}">
                  <a16:creationId xmlns:a16="http://schemas.microsoft.com/office/drawing/2014/main" id="{A2B2BDE5-8E43-4C34-99B2-0B06E3742072}"/>
                </a:ext>
              </a:extLst>
            </p:cNvPr>
            <p:cNvSpPr txBox="1"/>
            <p:nvPr/>
          </p:nvSpPr>
          <p:spPr>
            <a:xfrm>
              <a:off x="5228840" y="2962330"/>
              <a:ext cx="2961371" cy="926860"/>
            </a:xfrm>
            <a:prstGeom prst="rect">
              <a:avLst/>
            </a:prstGeom>
            <a:grpFill/>
          </p:spPr>
          <p:txBody>
            <a:bodyPr wrap="square" lIns="91440" tIns="45720" rIns="91440" bIns="45720" rtlCol="0" anchor="t">
              <a:spAutoFit/>
            </a:bodyPr>
            <a:lstStyle/>
            <a:p>
              <a:pPr algn="ctr"/>
              <a:r>
                <a:rPr lang="en-US">
                  <a:solidFill>
                    <a:schemeClr val="bg1"/>
                  </a:solidFill>
                  <a:latin typeface="Amasis MT Pro"/>
                  <a:cs typeface="Telugu MN" pitchFamily="2" charset="0"/>
                </a:rPr>
                <a:t>Hold Cryogenic Fluid</a:t>
              </a:r>
            </a:p>
          </p:txBody>
        </p:sp>
      </p:grpSp>
      <p:grpSp>
        <p:nvGrpSpPr>
          <p:cNvPr id="32" name="Group 31">
            <a:extLst>
              <a:ext uri="{FF2B5EF4-FFF2-40B4-BE49-F238E27FC236}">
                <a16:creationId xmlns:a16="http://schemas.microsoft.com/office/drawing/2014/main" id="{BE8B5B6F-54F6-4A9D-A2BA-E6BD36BE195B}"/>
              </a:ext>
            </a:extLst>
          </p:cNvPr>
          <p:cNvGrpSpPr/>
          <p:nvPr/>
        </p:nvGrpSpPr>
        <p:grpSpPr>
          <a:xfrm>
            <a:off x="130986" y="4514766"/>
            <a:ext cx="2095049" cy="1245394"/>
            <a:chOff x="5227591" y="2536031"/>
            <a:chExt cx="2961371" cy="1785936"/>
          </a:xfrm>
          <a:solidFill>
            <a:srgbClr val="236192">
              <a:alpha val="50196"/>
            </a:srgbClr>
          </a:solidFill>
        </p:grpSpPr>
        <p:sp>
          <p:nvSpPr>
            <p:cNvPr id="34" name="Rounded Rectangle 6">
              <a:extLst>
                <a:ext uri="{FF2B5EF4-FFF2-40B4-BE49-F238E27FC236}">
                  <a16:creationId xmlns:a16="http://schemas.microsoft.com/office/drawing/2014/main" id="{AF03428D-67F5-4F6A-915F-62B87B6CD178}"/>
                </a:ext>
              </a:extLst>
            </p:cNvPr>
            <p:cNvSpPr/>
            <p:nvPr/>
          </p:nvSpPr>
          <p:spPr>
            <a:xfrm>
              <a:off x="5227591" y="2536031"/>
              <a:ext cx="2961371" cy="1785936"/>
            </a:xfrm>
            <a:prstGeom prst="roundRect">
              <a:avLst/>
            </a:prstGeom>
            <a:grp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1548A4DA-0E3D-4A50-8265-52995F8A74E4}"/>
                </a:ext>
              </a:extLst>
            </p:cNvPr>
            <p:cNvSpPr txBox="1"/>
            <p:nvPr/>
          </p:nvSpPr>
          <p:spPr>
            <a:xfrm>
              <a:off x="5227591" y="3164182"/>
              <a:ext cx="2961371" cy="529634"/>
            </a:xfrm>
            <a:prstGeom prst="rect">
              <a:avLst/>
            </a:prstGeom>
            <a:solidFill>
              <a:srgbClr val="95B0C9"/>
            </a:solidFill>
          </p:spPr>
          <p:txBody>
            <a:bodyPr wrap="square" lIns="91440" tIns="45720" rIns="91440" bIns="45720" rtlCol="0" anchor="t">
              <a:spAutoFit/>
            </a:bodyPr>
            <a:lstStyle/>
            <a:p>
              <a:pPr algn="ctr"/>
              <a:r>
                <a:rPr lang="en-US">
                  <a:solidFill>
                    <a:schemeClr val="bg1"/>
                  </a:solidFill>
                  <a:latin typeface="Amasis MT Pro"/>
                  <a:cs typeface="Telugu MN" pitchFamily="2" charset="0"/>
                </a:rPr>
                <a:t>Prevent Fuel Loss</a:t>
              </a:r>
            </a:p>
          </p:txBody>
        </p:sp>
      </p:grpSp>
      <p:grpSp>
        <p:nvGrpSpPr>
          <p:cNvPr id="37" name="Group 36">
            <a:extLst>
              <a:ext uri="{FF2B5EF4-FFF2-40B4-BE49-F238E27FC236}">
                <a16:creationId xmlns:a16="http://schemas.microsoft.com/office/drawing/2014/main" id="{3910B0C5-7F99-490C-8551-3E9732838887}"/>
              </a:ext>
            </a:extLst>
          </p:cNvPr>
          <p:cNvGrpSpPr/>
          <p:nvPr/>
        </p:nvGrpSpPr>
        <p:grpSpPr>
          <a:xfrm>
            <a:off x="3262518" y="4514766"/>
            <a:ext cx="2095932" cy="1245394"/>
            <a:chOff x="5227591" y="2536031"/>
            <a:chExt cx="2962620" cy="1785936"/>
          </a:xfrm>
          <a:solidFill>
            <a:srgbClr val="95B0C9"/>
          </a:solidFill>
        </p:grpSpPr>
        <p:sp>
          <p:nvSpPr>
            <p:cNvPr id="38" name="Rounded Rectangle 6">
              <a:extLst>
                <a:ext uri="{FF2B5EF4-FFF2-40B4-BE49-F238E27FC236}">
                  <a16:creationId xmlns:a16="http://schemas.microsoft.com/office/drawing/2014/main" id="{F3BB8BE6-E939-4601-ABDB-9B1DF41346AC}"/>
                </a:ext>
              </a:extLst>
            </p:cNvPr>
            <p:cNvSpPr/>
            <p:nvPr/>
          </p:nvSpPr>
          <p:spPr>
            <a:xfrm>
              <a:off x="5227591" y="2536031"/>
              <a:ext cx="2961371" cy="1785936"/>
            </a:xfrm>
            <a:prstGeom prst="roundRect">
              <a:avLst/>
            </a:prstGeom>
            <a:grp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90A7718F-71B1-4354-8800-EBF7B973ED5D}"/>
                </a:ext>
              </a:extLst>
            </p:cNvPr>
            <p:cNvSpPr txBox="1"/>
            <p:nvPr/>
          </p:nvSpPr>
          <p:spPr>
            <a:xfrm>
              <a:off x="5228840" y="3164180"/>
              <a:ext cx="2961371" cy="529634"/>
            </a:xfrm>
            <a:prstGeom prst="rect">
              <a:avLst/>
            </a:prstGeom>
            <a:grpFill/>
          </p:spPr>
          <p:txBody>
            <a:bodyPr wrap="square" lIns="91440" tIns="45720" rIns="91440" bIns="45720" rtlCol="0" anchor="t">
              <a:spAutoFit/>
            </a:bodyPr>
            <a:lstStyle/>
            <a:p>
              <a:pPr algn="ctr"/>
              <a:r>
                <a:rPr lang="en-US">
                  <a:solidFill>
                    <a:schemeClr val="bg1"/>
                  </a:solidFill>
                  <a:latin typeface="Amasis MT Pro"/>
                  <a:cs typeface="Telugu MN" pitchFamily="2" charset="0"/>
                </a:rPr>
                <a:t>Maintains Pressure</a:t>
              </a:r>
            </a:p>
          </p:txBody>
        </p:sp>
      </p:grpSp>
      <p:sp>
        <p:nvSpPr>
          <p:cNvPr id="46" name="Rounded Rectangle 6">
            <a:extLst>
              <a:ext uri="{FF2B5EF4-FFF2-40B4-BE49-F238E27FC236}">
                <a16:creationId xmlns:a16="http://schemas.microsoft.com/office/drawing/2014/main" id="{A5481D4A-6ECF-4774-9B77-B3291BEA2CAD}"/>
              </a:ext>
            </a:extLst>
          </p:cNvPr>
          <p:cNvSpPr/>
          <p:nvPr/>
        </p:nvSpPr>
        <p:spPr>
          <a:xfrm>
            <a:off x="5918780" y="2480028"/>
            <a:ext cx="862811" cy="592851"/>
          </a:xfrm>
          <a:prstGeom prst="roundRect">
            <a:avLst/>
          </a:prstGeom>
          <a:solidFill>
            <a:srgbClr val="5D89AD"/>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sp>
        <p:nvSpPr>
          <p:cNvPr id="48" name="Rounded Rectangle 6">
            <a:extLst>
              <a:ext uri="{FF2B5EF4-FFF2-40B4-BE49-F238E27FC236}">
                <a16:creationId xmlns:a16="http://schemas.microsoft.com/office/drawing/2014/main" id="{0C8A3F08-635B-4F15-8989-2A69B86CE0D3}"/>
              </a:ext>
            </a:extLst>
          </p:cNvPr>
          <p:cNvSpPr/>
          <p:nvPr/>
        </p:nvSpPr>
        <p:spPr>
          <a:xfrm>
            <a:off x="7266812" y="2488406"/>
            <a:ext cx="862811" cy="592851"/>
          </a:xfrm>
          <a:prstGeom prst="roundRect">
            <a:avLst/>
          </a:prstGeom>
          <a:solidFill>
            <a:srgbClr val="5D89AD"/>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sp>
        <p:nvSpPr>
          <p:cNvPr id="49" name="Rounded Rectangle 6">
            <a:extLst>
              <a:ext uri="{FF2B5EF4-FFF2-40B4-BE49-F238E27FC236}">
                <a16:creationId xmlns:a16="http://schemas.microsoft.com/office/drawing/2014/main" id="{DB6F26F7-60DB-4A33-BFC1-5FF52D86AA18}"/>
              </a:ext>
            </a:extLst>
          </p:cNvPr>
          <p:cNvSpPr/>
          <p:nvPr/>
        </p:nvSpPr>
        <p:spPr>
          <a:xfrm>
            <a:off x="8634537" y="2480029"/>
            <a:ext cx="862811" cy="592851"/>
          </a:xfrm>
          <a:prstGeom prst="roundRect">
            <a:avLst/>
          </a:prstGeom>
          <a:solidFill>
            <a:srgbClr val="5D89AD"/>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sp>
        <p:nvSpPr>
          <p:cNvPr id="50" name="Rounded Rectangle 6">
            <a:extLst>
              <a:ext uri="{FF2B5EF4-FFF2-40B4-BE49-F238E27FC236}">
                <a16:creationId xmlns:a16="http://schemas.microsoft.com/office/drawing/2014/main" id="{EAA878E1-8AFE-474E-AC7B-03416C86909B}"/>
              </a:ext>
            </a:extLst>
          </p:cNvPr>
          <p:cNvSpPr/>
          <p:nvPr/>
        </p:nvSpPr>
        <p:spPr>
          <a:xfrm>
            <a:off x="5918779" y="1344296"/>
            <a:ext cx="862811" cy="592851"/>
          </a:xfrm>
          <a:prstGeom prst="roundRect">
            <a:avLst/>
          </a:prstGeom>
          <a:solidFill>
            <a:srgbClr val="236192"/>
          </a:solidFill>
          <a:ln>
            <a:solidFill>
              <a:schemeClr val="bg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cxnSp>
        <p:nvCxnSpPr>
          <p:cNvPr id="53" name="Connector: Elbow 52">
            <a:extLst>
              <a:ext uri="{FF2B5EF4-FFF2-40B4-BE49-F238E27FC236}">
                <a16:creationId xmlns:a16="http://schemas.microsoft.com/office/drawing/2014/main" id="{0690D436-9C7F-4E0C-A35C-33BE0CC72E0A}"/>
              </a:ext>
            </a:extLst>
          </p:cNvPr>
          <p:cNvCxnSpPr>
            <a:cxnSpLocks/>
            <a:stCxn id="50" idx="2"/>
          </p:cNvCxnSpPr>
          <p:nvPr/>
        </p:nvCxnSpPr>
        <p:spPr>
          <a:xfrm rot="5400000">
            <a:off x="5058674" y="1188518"/>
            <a:ext cx="542883" cy="2040141"/>
          </a:xfrm>
          <a:prstGeom prst="bentConnector3">
            <a:avLst>
              <a:gd name="adj1" fmla="val 50000"/>
            </a:avLst>
          </a:prstGeom>
          <a:ln w="38100">
            <a:solidFill>
              <a:srgbClr val="23619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6BB3604A-D6B1-41F6-80FC-78AB39E1BB2B}"/>
              </a:ext>
            </a:extLst>
          </p:cNvPr>
          <p:cNvCxnSpPr>
            <a:cxnSpLocks/>
            <a:stCxn id="50" idx="2"/>
            <a:endCxn id="46" idx="0"/>
          </p:cNvCxnSpPr>
          <p:nvPr/>
        </p:nvCxnSpPr>
        <p:spPr>
          <a:xfrm rot="16200000" flipH="1">
            <a:off x="6078745" y="2208586"/>
            <a:ext cx="542881" cy="1"/>
          </a:xfrm>
          <a:prstGeom prst="bentConnector3">
            <a:avLst>
              <a:gd name="adj1" fmla="val 50000"/>
            </a:avLst>
          </a:prstGeom>
          <a:ln w="38100">
            <a:solidFill>
              <a:srgbClr val="236192"/>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nector: Elbow 69">
            <a:extLst>
              <a:ext uri="{FF2B5EF4-FFF2-40B4-BE49-F238E27FC236}">
                <a16:creationId xmlns:a16="http://schemas.microsoft.com/office/drawing/2014/main" id="{F8282B2D-DDC4-4F66-B76B-6A12D6D5FAB8}"/>
              </a:ext>
            </a:extLst>
          </p:cNvPr>
          <p:cNvCxnSpPr>
            <a:cxnSpLocks/>
            <a:stCxn id="50" idx="2"/>
            <a:endCxn id="48" idx="0"/>
          </p:cNvCxnSpPr>
          <p:nvPr/>
        </p:nvCxnSpPr>
        <p:spPr>
          <a:xfrm rot="16200000" flipH="1">
            <a:off x="6748572" y="1538759"/>
            <a:ext cx="551259" cy="1348033"/>
          </a:xfrm>
          <a:prstGeom prst="bentConnector3">
            <a:avLst/>
          </a:prstGeom>
          <a:ln w="38100">
            <a:solidFill>
              <a:srgbClr val="236192"/>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a:extLst>
              <a:ext uri="{FF2B5EF4-FFF2-40B4-BE49-F238E27FC236}">
                <a16:creationId xmlns:a16="http://schemas.microsoft.com/office/drawing/2014/main" id="{70DE696D-A48D-4DE7-AD3B-9601BB2EDC6C}"/>
              </a:ext>
            </a:extLst>
          </p:cNvPr>
          <p:cNvCxnSpPr>
            <a:cxnSpLocks/>
            <a:stCxn id="50" idx="2"/>
            <a:endCxn id="49" idx="0"/>
          </p:cNvCxnSpPr>
          <p:nvPr/>
        </p:nvCxnSpPr>
        <p:spPr>
          <a:xfrm rot="16200000" flipH="1">
            <a:off x="7436623" y="850709"/>
            <a:ext cx="542882" cy="2715758"/>
          </a:xfrm>
          <a:prstGeom prst="bentConnector3">
            <a:avLst>
              <a:gd name="adj1" fmla="val 50665"/>
            </a:avLst>
          </a:prstGeom>
          <a:ln w="38100">
            <a:solidFill>
              <a:srgbClr val="23619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24284AD-7D56-4BDB-BE84-B0F45636FDC6}"/>
              </a:ext>
            </a:extLst>
          </p:cNvPr>
          <p:cNvCxnSpPr>
            <a:cxnSpLocks/>
            <a:endCxn id="38" idx="0"/>
          </p:cNvCxnSpPr>
          <p:nvPr/>
        </p:nvCxnSpPr>
        <p:spPr>
          <a:xfrm flipH="1">
            <a:off x="4310042" y="3725424"/>
            <a:ext cx="2" cy="789342"/>
          </a:xfrm>
          <a:prstGeom prst="straightConnector1">
            <a:avLst/>
          </a:prstGeom>
          <a:ln w="38100">
            <a:solidFill>
              <a:srgbClr val="236192"/>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nector: Elbow 4">
            <a:extLst>
              <a:ext uri="{FF2B5EF4-FFF2-40B4-BE49-F238E27FC236}">
                <a16:creationId xmlns:a16="http://schemas.microsoft.com/office/drawing/2014/main" id="{DBE56AB3-8B38-42F2-B28A-244404DB18FD}"/>
              </a:ext>
            </a:extLst>
          </p:cNvPr>
          <p:cNvCxnSpPr>
            <a:cxnSpLocks/>
            <a:stCxn id="16" idx="2"/>
            <a:endCxn id="29" idx="0"/>
          </p:cNvCxnSpPr>
          <p:nvPr/>
        </p:nvCxnSpPr>
        <p:spPr>
          <a:xfrm rot="16200000" flipH="1">
            <a:off x="5524108" y="2511360"/>
            <a:ext cx="789342" cy="3217470"/>
          </a:xfrm>
          <a:prstGeom prst="bentConnector3">
            <a:avLst/>
          </a:prstGeom>
          <a:ln w="38100">
            <a:solidFill>
              <a:srgbClr val="236192"/>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66613049-7DE3-40E6-8190-665B69FC4429}"/>
              </a:ext>
            </a:extLst>
          </p:cNvPr>
          <p:cNvCxnSpPr>
            <a:cxnSpLocks/>
            <a:stCxn id="16" idx="2"/>
            <a:endCxn id="34" idx="0"/>
          </p:cNvCxnSpPr>
          <p:nvPr/>
        </p:nvCxnSpPr>
        <p:spPr>
          <a:xfrm rot="5400000">
            <a:off x="2349607" y="2554329"/>
            <a:ext cx="789342" cy="3131533"/>
          </a:xfrm>
          <a:prstGeom prst="bentConnector3">
            <a:avLst/>
          </a:prstGeom>
          <a:ln w="38100">
            <a:solidFill>
              <a:srgbClr val="23619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6897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C37C3-7FF8-3148-8BD8-79646FF32028}"/>
              </a:ext>
            </a:extLst>
          </p:cNvPr>
          <p:cNvSpPr>
            <a:spLocks noGrp="1"/>
          </p:cNvSpPr>
          <p:nvPr>
            <p:ph type="title"/>
          </p:nvPr>
        </p:nvSpPr>
        <p:spPr/>
        <p:txBody>
          <a:bodyPr/>
          <a:lstStyle/>
          <a:p>
            <a:pPr algn="ctr"/>
            <a:r>
              <a:rPr lang="en-US">
                <a:solidFill>
                  <a:schemeClr val="tx1"/>
                </a:solidFill>
                <a:latin typeface="Amasis MT Pro Black"/>
                <a:cs typeface="Arial"/>
              </a:rPr>
              <a:t>Functional Decomposition</a:t>
            </a:r>
          </a:p>
        </p:txBody>
      </p:sp>
      <p:sp>
        <p:nvSpPr>
          <p:cNvPr id="3" name="Slide Number Placeholder 2">
            <a:extLst>
              <a:ext uri="{FF2B5EF4-FFF2-40B4-BE49-F238E27FC236}">
                <a16:creationId xmlns:a16="http://schemas.microsoft.com/office/drawing/2014/main" id="{56E16678-47ED-9743-878D-CDD5DE914AF5}"/>
              </a:ext>
            </a:extLst>
          </p:cNvPr>
          <p:cNvSpPr>
            <a:spLocks noGrp="1"/>
          </p:cNvSpPr>
          <p:nvPr>
            <p:ph type="sldNum" sz="quarter" idx="4"/>
          </p:nvPr>
        </p:nvSpPr>
        <p:spPr/>
        <p:txBody>
          <a:bodyPr/>
          <a:lstStyle/>
          <a:p>
            <a:fld id="{6F1FABC0-072B-4F22-8F9B-95A9D10B0206}" type="slidenum">
              <a:rPr lang="en-US" smtClean="0"/>
              <a:pPr/>
              <a:t>16</a:t>
            </a:fld>
            <a:endParaRPr lang="en-US"/>
          </a:p>
        </p:txBody>
      </p:sp>
      <p:grpSp>
        <p:nvGrpSpPr>
          <p:cNvPr id="6" name="Group 5">
            <a:extLst>
              <a:ext uri="{FF2B5EF4-FFF2-40B4-BE49-F238E27FC236}">
                <a16:creationId xmlns:a16="http://schemas.microsoft.com/office/drawing/2014/main" id="{A284F1D9-B102-41CD-BD1C-BDB644CF5829}"/>
              </a:ext>
            </a:extLst>
          </p:cNvPr>
          <p:cNvGrpSpPr/>
          <p:nvPr/>
        </p:nvGrpSpPr>
        <p:grpSpPr>
          <a:xfrm>
            <a:off x="5048475" y="1540668"/>
            <a:ext cx="2095049" cy="1245394"/>
            <a:chOff x="5227591" y="2536031"/>
            <a:chExt cx="2961371" cy="1785936"/>
          </a:xfrm>
          <a:solidFill>
            <a:srgbClr val="236192"/>
          </a:solidFill>
        </p:grpSpPr>
        <p:sp>
          <p:nvSpPr>
            <p:cNvPr id="5" name="Rounded Rectangle 6">
              <a:extLst>
                <a:ext uri="{FF2B5EF4-FFF2-40B4-BE49-F238E27FC236}">
                  <a16:creationId xmlns:a16="http://schemas.microsoft.com/office/drawing/2014/main" id="{611F7411-4C65-42C8-B84D-99922A35EDAE}"/>
                </a:ext>
              </a:extLst>
            </p:cNvPr>
            <p:cNvSpPr/>
            <p:nvPr/>
          </p:nvSpPr>
          <p:spPr>
            <a:xfrm>
              <a:off x="5227591" y="2536031"/>
              <a:ext cx="2961371" cy="1785936"/>
            </a:xfrm>
            <a:prstGeom prst="roundRect">
              <a:avLst/>
            </a:prstGeom>
            <a:grp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sp>
          <p:nvSpPr>
            <p:cNvPr id="4" name="TextBox 3">
              <a:extLst>
                <a:ext uri="{FF2B5EF4-FFF2-40B4-BE49-F238E27FC236}">
                  <a16:creationId xmlns:a16="http://schemas.microsoft.com/office/drawing/2014/main" id="{7019DEBB-1169-4EA7-A53F-4B234DDA89B9}"/>
                </a:ext>
              </a:extLst>
            </p:cNvPr>
            <p:cNvSpPr txBox="1"/>
            <p:nvPr/>
          </p:nvSpPr>
          <p:spPr>
            <a:xfrm>
              <a:off x="5227591" y="2873729"/>
              <a:ext cx="2961371" cy="1191677"/>
            </a:xfrm>
            <a:prstGeom prst="rect">
              <a:avLst/>
            </a:prstGeom>
            <a:grpFill/>
          </p:spPr>
          <p:txBody>
            <a:bodyPr wrap="square" lIns="91440" tIns="45720" rIns="91440" bIns="45720" rtlCol="0" anchor="t">
              <a:spAutoFit/>
            </a:bodyPr>
            <a:lstStyle/>
            <a:p>
              <a:pPr algn="ctr"/>
              <a:r>
                <a:rPr lang="en-US" sz="1600">
                  <a:solidFill>
                    <a:schemeClr val="bg1"/>
                  </a:solidFill>
                  <a:latin typeface="Amasis MT Pro"/>
                  <a:cs typeface="Telugu MN" pitchFamily="2" charset="0"/>
                </a:rPr>
                <a:t>In-Space Cryogenic Propellant Storage Container</a:t>
              </a:r>
            </a:p>
          </p:txBody>
        </p:sp>
      </p:grpSp>
      <p:grpSp>
        <p:nvGrpSpPr>
          <p:cNvPr id="15" name="Group 14">
            <a:extLst>
              <a:ext uri="{FF2B5EF4-FFF2-40B4-BE49-F238E27FC236}">
                <a16:creationId xmlns:a16="http://schemas.microsoft.com/office/drawing/2014/main" id="{2675C5FD-4D94-49C1-84B2-9288B796EAC6}"/>
              </a:ext>
            </a:extLst>
          </p:cNvPr>
          <p:cNvGrpSpPr/>
          <p:nvPr/>
        </p:nvGrpSpPr>
        <p:grpSpPr>
          <a:xfrm>
            <a:off x="902533" y="3956498"/>
            <a:ext cx="2099457" cy="1245394"/>
            <a:chOff x="5221360" y="2536031"/>
            <a:chExt cx="2967602" cy="1785936"/>
          </a:xfrm>
          <a:solidFill>
            <a:srgbClr val="808080">
              <a:alpha val="24706"/>
            </a:srgbClr>
          </a:solidFill>
        </p:grpSpPr>
        <p:sp>
          <p:nvSpPr>
            <p:cNvPr id="16" name="Rounded Rectangle 6">
              <a:extLst>
                <a:ext uri="{FF2B5EF4-FFF2-40B4-BE49-F238E27FC236}">
                  <a16:creationId xmlns:a16="http://schemas.microsoft.com/office/drawing/2014/main" id="{E7DD158A-7E2E-4783-ACAA-A7E3D499FA01}"/>
                </a:ext>
              </a:extLst>
            </p:cNvPr>
            <p:cNvSpPr/>
            <p:nvPr/>
          </p:nvSpPr>
          <p:spPr>
            <a:xfrm>
              <a:off x="5227591" y="2536031"/>
              <a:ext cx="2961371" cy="1785936"/>
            </a:xfrm>
            <a:prstGeom prst="roundRect">
              <a:avLst/>
            </a:prstGeom>
            <a:grpFill/>
            <a:ln>
              <a:solidFill>
                <a:srgbClr val="808080">
                  <a:alpha val="25098"/>
                </a:srgb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E30BCEDD-7450-45CF-9AC6-F14B696A2688}"/>
                </a:ext>
              </a:extLst>
            </p:cNvPr>
            <p:cNvSpPr txBox="1"/>
            <p:nvPr/>
          </p:nvSpPr>
          <p:spPr>
            <a:xfrm>
              <a:off x="5221360" y="3164182"/>
              <a:ext cx="2961371" cy="529634"/>
            </a:xfrm>
            <a:prstGeom prst="rect">
              <a:avLst/>
            </a:prstGeom>
            <a:solidFill>
              <a:srgbClr val="E0E0E0"/>
            </a:solidFill>
            <a:ln>
              <a:solidFill>
                <a:srgbClr val="808080">
                  <a:alpha val="0"/>
                </a:srgbClr>
              </a:solidFill>
            </a:ln>
          </p:spPr>
          <p:txBody>
            <a:bodyPr wrap="square" lIns="91440" tIns="45720" rIns="91440" bIns="45720" rtlCol="0" anchor="t">
              <a:spAutoFit/>
            </a:bodyPr>
            <a:lstStyle/>
            <a:p>
              <a:pPr algn="ctr"/>
              <a:r>
                <a:rPr lang="en-US">
                  <a:solidFill>
                    <a:schemeClr val="bg1"/>
                  </a:solidFill>
                  <a:latin typeface="Amasis MT Pro"/>
                  <a:cs typeface="Telugu MN" pitchFamily="2" charset="0"/>
                </a:rPr>
                <a:t>Stores</a:t>
              </a:r>
            </a:p>
          </p:txBody>
        </p:sp>
      </p:grpSp>
      <p:grpSp>
        <p:nvGrpSpPr>
          <p:cNvPr id="18" name="Group 17">
            <a:extLst>
              <a:ext uri="{FF2B5EF4-FFF2-40B4-BE49-F238E27FC236}">
                <a16:creationId xmlns:a16="http://schemas.microsoft.com/office/drawing/2014/main" id="{8DBE3508-8703-47BB-AF05-6A37D6E92E54}"/>
              </a:ext>
            </a:extLst>
          </p:cNvPr>
          <p:cNvGrpSpPr/>
          <p:nvPr/>
        </p:nvGrpSpPr>
        <p:grpSpPr>
          <a:xfrm>
            <a:off x="3656071" y="3956498"/>
            <a:ext cx="2099457" cy="1245394"/>
            <a:chOff x="5227591" y="2536031"/>
            <a:chExt cx="2967602" cy="1785936"/>
          </a:xfrm>
          <a:solidFill>
            <a:srgbClr val="236192">
              <a:alpha val="74902"/>
            </a:srgbClr>
          </a:solidFill>
        </p:grpSpPr>
        <p:sp>
          <p:nvSpPr>
            <p:cNvPr id="19" name="Rounded Rectangle 6">
              <a:extLst>
                <a:ext uri="{FF2B5EF4-FFF2-40B4-BE49-F238E27FC236}">
                  <a16:creationId xmlns:a16="http://schemas.microsoft.com/office/drawing/2014/main" id="{1FEDD54C-5C0D-497E-A90B-0B86A3C29BAB}"/>
                </a:ext>
              </a:extLst>
            </p:cNvPr>
            <p:cNvSpPr/>
            <p:nvPr/>
          </p:nvSpPr>
          <p:spPr>
            <a:xfrm>
              <a:off x="5227591" y="2536031"/>
              <a:ext cx="2961371" cy="1785936"/>
            </a:xfrm>
            <a:prstGeom prst="roundRect">
              <a:avLst/>
            </a:prstGeom>
            <a:grp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sp>
          <p:nvSpPr>
            <p:cNvPr id="20" name="TextBox 19">
              <a:extLst>
                <a:ext uri="{FF2B5EF4-FFF2-40B4-BE49-F238E27FC236}">
                  <a16:creationId xmlns:a16="http://schemas.microsoft.com/office/drawing/2014/main" id="{6064B2FF-167F-423E-BB1B-EDF7DBFEB2BC}"/>
                </a:ext>
              </a:extLst>
            </p:cNvPr>
            <p:cNvSpPr txBox="1"/>
            <p:nvPr/>
          </p:nvSpPr>
          <p:spPr>
            <a:xfrm>
              <a:off x="5233822" y="3160245"/>
              <a:ext cx="2961371" cy="529634"/>
            </a:xfrm>
            <a:prstGeom prst="rect">
              <a:avLst/>
            </a:prstGeom>
            <a:solidFill>
              <a:srgbClr val="5D89AD"/>
            </a:solidFill>
          </p:spPr>
          <p:txBody>
            <a:bodyPr wrap="square" lIns="91440" tIns="45720" rIns="91440" bIns="45720" rtlCol="0" anchor="t">
              <a:spAutoFit/>
            </a:bodyPr>
            <a:lstStyle/>
            <a:p>
              <a:pPr algn="ctr"/>
              <a:r>
                <a:rPr lang="en-US">
                  <a:solidFill>
                    <a:schemeClr val="bg1"/>
                  </a:solidFill>
                  <a:latin typeface="Amasis MT Pro"/>
                  <a:cs typeface="Telugu MN" pitchFamily="2" charset="0"/>
                </a:rPr>
                <a:t>Insulates</a:t>
              </a:r>
            </a:p>
          </p:txBody>
        </p:sp>
      </p:grpSp>
      <p:grpSp>
        <p:nvGrpSpPr>
          <p:cNvPr id="21" name="Group 20">
            <a:extLst>
              <a:ext uri="{FF2B5EF4-FFF2-40B4-BE49-F238E27FC236}">
                <a16:creationId xmlns:a16="http://schemas.microsoft.com/office/drawing/2014/main" id="{E915F111-BDC7-44C8-B096-685A873393FD}"/>
              </a:ext>
            </a:extLst>
          </p:cNvPr>
          <p:cNvGrpSpPr/>
          <p:nvPr/>
        </p:nvGrpSpPr>
        <p:grpSpPr>
          <a:xfrm>
            <a:off x="6405201" y="3956498"/>
            <a:ext cx="2099457" cy="1245394"/>
            <a:chOff x="5227591" y="2536031"/>
            <a:chExt cx="2967602" cy="1785936"/>
          </a:xfrm>
          <a:solidFill>
            <a:srgbClr val="5D89AD"/>
          </a:solidFill>
        </p:grpSpPr>
        <p:sp>
          <p:nvSpPr>
            <p:cNvPr id="22" name="Rounded Rectangle 6">
              <a:extLst>
                <a:ext uri="{FF2B5EF4-FFF2-40B4-BE49-F238E27FC236}">
                  <a16:creationId xmlns:a16="http://schemas.microsoft.com/office/drawing/2014/main" id="{61D4F7AF-5DAE-48F6-B292-463D82A3EF02}"/>
                </a:ext>
              </a:extLst>
            </p:cNvPr>
            <p:cNvSpPr/>
            <p:nvPr/>
          </p:nvSpPr>
          <p:spPr>
            <a:xfrm>
              <a:off x="5227591" y="2536031"/>
              <a:ext cx="2961371" cy="1785936"/>
            </a:xfrm>
            <a:prstGeom prst="roundRect">
              <a:avLst/>
            </a:prstGeom>
            <a:grp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sp>
          <p:nvSpPr>
            <p:cNvPr id="23" name="TextBox 22">
              <a:extLst>
                <a:ext uri="{FF2B5EF4-FFF2-40B4-BE49-F238E27FC236}">
                  <a16:creationId xmlns:a16="http://schemas.microsoft.com/office/drawing/2014/main" id="{AC45B571-BDB6-4066-9242-63F6FD6550CC}"/>
                </a:ext>
              </a:extLst>
            </p:cNvPr>
            <p:cNvSpPr txBox="1"/>
            <p:nvPr/>
          </p:nvSpPr>
          <p:spPr>
            <a:xfrm>
              <a:off x="5233822" y="2961632"/>
              <a:ext cx="2961371" cy="926860"/>
            </a:xfrm>
            <a:prstGeom prst="rect">
              <a:avLst/>
            </a:prstGeom>
            <a:grpFill/>
          </p:spPr>
          <p:txBody>
            <a:bodyPr wrap="square" lIns="91440" tIns="45720" rIns="91440" bIns="45720" rtlCol="0" anchor="t">
              <a:spAutoFit/>
            </a:bodyPr>
            <a:lstStyle/>
            <a:p>
              <a:pPr algn="ctr"/>
              <a:r>
                <a:rPr lang="en-US">
                  <a:solidFill>
                    <a:schemeClr val="bg1"/>
                  </a:solidFill>
                  <a:latin typeface="Amasis MT Pro"/>
                  <a:cs typeface="Telugu MN" pitchFamily="2" charset="0"/>
                </a:rPr>
                <a:t>Communicates to User</a:t>
              </a:r>
            </a:p>
          </p:txBody>
        </p:sp>
      </p:grpSp>
      <p:grpSp>
        <p:nvGrpSpPr>
          <p:cNvPr id="24" name="Group 23">
            <a:extLst>
              <a:ext uri="{FF2B5EF4-FFF2-40B4-BE49-F238E27FC236}">
                <a16:creationId xmlns:a16="http://schemas.microsoft.com/office/drawing/2014/main" id="{5BD3BA9C-1D56-45FC-A954-7E4B98FEA862}"/>
              </a:ext>
            </a:extLst>
          </p:cNvPr>
          <p:cNvGrpSpPr/>
          <p:nvPr/>
        </p:nvGrpSpPr>
        <p:grpSpPr>
          <a:xfrm>
            <a:off x="9158739" y="3956498"/>
            <a:ext cx="2095049" cy="1245394"/>
            <a:chOff x="5227591" y="2536031"/>
            <a:chExt cx="2961371" cy="1785936"/>
          </a:xfrm>
          <a:solidFill>
            <a:srgbClr val="5D89AD"/>
          </a:solidFill>
        </p:grpSpPr>
        <p:sp>
          <p:nvSpPr>
            <p:cNvPr id="25" name="Rounded Rectangle 6">
              <a:extLst>
                <a:ext uri="{FF2B5EF4-FFF2-40B4-BE49-F238E27FC236}">
                  <a16:creationId xmlns:a16="http://schemas.microsoft.com/office/drawing/2014/main" id="{13B4B76E-954E-447A-B3CF-5168A1E6ED8B}"/>
                </a:ext>
              </a:extLst>
            </p:cNvPr>
            <p:cNvSpPr/>
            <p:nvPr/>
          </p:nvSpPr>
          <p:spPr>
            <a:xfrm>
              <a:off x="5227591" y="2536031"/>
              <a:ext cx="2961371" cy="1785936"/>
            </a:xfrm>
            <a:prstGeom prst="roundRect">
              <a:avLst/>
            </a:prstGeom>
            <a:grp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sp>
          <p:nvSpPr>
            <p:cNvPr id="26" name="TextBox 25">
              <a:extLst>
                <a:ext uri="{FF2B5EF4-FFF2-40B4-BE49-F238E27FC236}">
                  <a16:creationId xmlns:a16="http://schemas.microsoft.com/office/drawing/2014/main" id="{63133CDB-9B1B-4A4D-B86B-B9F3CE9C989E}"/>
                </a:ext>
              </a:extLst>
            </p:cNvPr>
            <p:cNvSpPr txBox="1"/>
            <p:nvPr/>
          </p:nvSpPr>
          <p:spPr>
            <a:xfrm>
              <a:off x="5227591" y="3160244"/>
              <a:ext cx="2961371" cy="529634"/>
            </a:xfrm>
            <a:prstGeom prst="rect">
              <a:avLst/>
            </a:prstGeom>
            <a:grpFill/>
          </p:spPr>
          <p:txBody>
            <a:bodyPr wrap="square" lIns="91440" tIns="45720" rIns="91440" bIns="45720" rtlCol="0" anchor="t">
              <a:spAutoFit/>
            </a:bodyPr>
            <a:lstStyle/>
            <a:p>
              <a:pPr algn="ctr"/>
              <a:r>
                <a:rPr lang="en-US">
                  <a:solidFill>
                    <a:schemeClr val="bg1"/>
                  </a:solidFill>
                  <a:latin typeface="Amasis MT Pro"/>
                  <a:cs typeface="Telugu MN" pitchFamily="2" charset="0"/>
                </a:rPr>
                <a:t>Connects</a:t>
              </a:r>
            </a:p>
          </p:txBody>
        </p:sp>
      </p:grpSp>
      <p:sp>
        <p:nvSpPr>
          <p:cNvPr id="28" name="Content Placeholder 27">
            <a:extLst>
              <a:ext uri="{FF2B5EF4-FFF2-40B4-BE49-F238E27FC236}">
                <a16:creationId xmlns:a16="http://schemas.microsoft.com/office/drawing/2014/main" id="{16994C49-CEBD-4469-9639-F695A1FEFED3}"/>
              </a:ext>
            </a:extLst>
          </p:cNvPr>
          <p:cNvSpPr>
            <a:spLocks noGrp="1"/>
          </p:cNvSpPr>
          <p:nvPr>
            <p:ph sz="quarter" idx="11"/>
          </p:nvPr>
        </p:nvSpPr>
        <p:spPr/>
        <p:txBody>
          <a:bodyPr/>
          <a:lstStyle/>
          <a:p>
            <a:pPr algn="r"/>
            <a:r>
              <a:rPr lang="en-US">
                <a:latin typeface="Times New Roman" panose="02020603050405020304" pitchFamily="18" charset="0"/>
                <a:cs typeface="Times New Roman" panose="02020603050405020304" pitchFamily="18" charset="0"/>
              </a:rPr>
              <a:t>Samantha Myers</a:t>
            </a:r>
          </a:p>
        </p:txBody>
      </p:sp>
      <p:cxnSp>
        <p:nvCxnSpPr>
          <p:cNvPr id="30" name="Connector: Elbow 29">
            <a:extLst>
              <a:ext uri="{FF2B5EF4-FFF2-40B4-BE49-F238E27FC236}">
                <a16:creationId xmlns:a16="http://schemas.microsoft.com/office/drawing/2014/main" id="{04525015-4B98-43E4-B18F-A9233AEF2645}"/>
              </a:ext>
            </a:extLst>
          </p:cNvPr>
          <p:cNvCxnSpPr>
            <a:cxnSpLocks/>
          </p:cNvCxnSpPr>
          <p:nvPr/>
        </p:nvCxnSpPr>
        <p:spPr>
          <a:xfrm rot="16200000" flipH="1">
            <a:off x="7565914" y="1316148"/>
            <a:ext cx="1170436" cy="4110264"/>
          </a:xfrm>
          <a:prstGeom prst="bentConnector3">
            <a:avLst/>
          </a:prstGeom>
          <a:ln w="38100">
            <a:solidFill>
              <a:srgbClr val="23619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9C06307B-62F2-4C9A-889F-EC04B0EEE726}"/>
              </a:ext>
            </a:extLst>
          </p:cNvPr>
          <p:cNvCxnSpPr>
            <a:cxnSpLocks/>
          </p:cNvCxnSpPr>
          <p:nvPr/>
        </p:nvCxnSpPr>
        <p:spPr>
          <a:xfrm rot="16200000" flipH="1">
            <a:off x="6189145" y="2692917"/>
            <a:ext cx="1170436" cy="1356726"/>
          </a:xfrm>
          <a:prstGeom prst="bentConnector3">
            <a:avLst/>
          </a:prstGeom>
          <a:ln w="38100">
            <a:solidFill>
              <a:srgbClr val="23619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8B237D49-C221-4CB1-9CF5-000199E3CCF2}"/>
              </a:ext>
            </a:extLst>
          </p:cNvPr>
          <p:cNvCxnSpPr>
            <a:cxnSpLocks/>
          </p:cNvCxnSpPr>
          <p:nvPr/>
        </p:nvCxnSpPr>
        <p:spPr>
          <a:xfrm rot="5400000">
            <a:off x="3440015" y="1300513"/>
            <a:ext cx="1170436" cy="4141534"/>
          </a:xfrm>
          <a:prstGeom prst="bentConnector3">
            <a:avLst/>
          </a:prstGeom>
          <a:ln w="38100">
            <a:solidFill>
              <a:srgbClr val="E0E0E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CE82B29E-846A-4888-803A-AEB7170E53C3}"/>
              </a:ext>
            </a:extLst>
          </p:cNvPr>
          <p:cNvCxnSpPr>
            <a:cxnSpLocks/>
          </p:cNvCxnSpPr>
          <p:nvPr/>
        </p:nvCxnSpPr>
        <p:spPr>
          <a:xfrm rot="5400000">
            <a:off x="4814580" y="2675078"/>
            <a:ext cx="1170436" cy="1392404"/>
          </a:xfrm>
          <a:prstGeom prst="bentConnector3">
            <a:avLst/>
          </a:prstGeom>
          <a:ln w="38100">
            <a:solidFill>
              <a:srgbClr val="23619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3803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C37C3-7FF8-3148-8BD8-79646FF32028}"/>
              </a:ext>
            </a:extLst>
          </p:cNvPr>
          <p:cNvSpPr>
            <a:spLocks noGrp="1"/>
          </p:cNvSpPr>
          <p:nvPr>
            <p:ph type="title"/>
          </p:nvPr>
        </p:nvSpPr>
        <p:spPr/>
        <p:txBody>
          <a:bodyPr/>
          <a:lstStyle/>
          <a:p>
            <a:pPr algn="ctr"/>
            <a:r>
              <a:rPr lang="en-US">
                <a:solidFill>
                  <a:schemeClr val="tx1"/>
                </a:solidFill>
                <a:latin typeface="Amasis MT Pro Black"/>
                <a:cs typeface="Arial"/>
              </a:rPr>
              <a:t>Functional Decomposition</a:t>
            </a:r>
          </a:p>
        </p:txBody>
      </p:sp>
      <p:sp>
        <p:nvSpPr>
          <p:cNvPr id="3" name="Slide Number Placeholder 2">
            <a:extLst>
              <a:ext uri="{FF2B5EF4-FFF2-40B4-BE49-F238E27FC236}">
                <a16:creationId xmlns:a16="http://schemas.microsoft.com/office/drawing/2014/main" id="{56E16678-47ED-9743-878D-CDD5DE914AF5}"/>
              </a:ext>
            </a:extLst>
          </p:cNvPr>
          <p:cNvSpPr>
            <a:spLocks noGrp="1"/>
          </p:cNvSpPr>
          <p:nvPr>
            <p:ph type="sldNum" sz="quarter" idx="4"/>
          </p:nvPr>
        </p:nvSpPr>
        <p:spPr/>
        <p:txBody>
          <a:bodyPr/>
          <a:lstStyle/>
          <a:p>
            <a:fld id="{6F1FABC0-072B-4F22-8F9B-95A9D10B0206}" type="slidenum">
              <a:rPr lang="en-US" smtClean="0"/>
              <a:pPr/>
              <a:t>17</a:t>
            </a:fld>
            <a:endParaRPr lang="en-US"/>
          </a:p>
        </p:txBody>
      </p:sp>
      <p:grpSp>
        <p:nvGrpSpPr>
          <p:cNvPr id="18" name="Group 17">
            <a:extLst>
              <a:ext uri="{FF2B5EF4-FFF2-40B4-BE49-F238E27FC236}">
                <a16:creationId xmlns:a16="http://schemas.microsoft.com/office/drawing/2014/main" id="{8DBE3508-8703-47BB-AF05-6A37D6E92E54}"/>
              </a:ext>
            </a:extLst>
          </p:cNvPr>
          <p:cNvGrpSpPr/>
          <p:nvPr/>
        </p:nvGrpSpPr>
        <p:grpSpPr>
          <a:xfrm>
            <a:off x="3992134" y="2628587"/>
            <a:ext cx="2099457" cy="1245394"/>
            <a:chOff x="5227591" y="2536031"/>
            <a:chExt cx="2967602" cy="1785936"/>
          </a:xfrm>
          <a:solidFill>
            <a:srgbClr val="5D89AD"/>
          </a:solidFill>
        </p:grpSpPr>
        <p:sp>
          <p:nvSpPr>
            <p:cNvPr id="19" name="Rounded Rectangle 6">
              <a:extLst>
                <a:ext uri="{FF2B5EF4-FFF2-40B4-BE49-F238E27FC236}">
                  <a16:creationId xmlns:a16="http://schemas.microsoft.com/office/drawing/2014/main" id="{1FEDD54C-5C0D-497E-A90B-0B86A3C29BAB}"/>
                </a:ext>
              </a:extLst>
            </p:cNvPr>
            <p:cNvSpPr/>
            <p:nvPr/>
          </p:nvSpPr>
          <p:spPr>
            <a:xfrm>
              <a:off x="5227591" y="2536031"/>
              <a:ext cx="2961371" cy="1785936"/>
            </a:xfrm>
            <a:prstGeom prst="roundRect">
              <a:avLst/>
            </a:prstGeom>
            <a:grp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sp>
          <p:nvSpPr>
            <p:cNvPr id="20" name="TextBox 19">
              <a:extLst>
                <a:ext uri="{FF2B5EF4-FFF2-40B4-BE49-F238E27FC236}">
                  <a16:creationId xmlns:a16="http://schemas.microsoft.com/office/drawing/2014/main" id="{6064B2FF-167F-423E-BB1B-EDF7DBFEB2BC}"/>
                </a:ext>
              </a:extLst>
            </p:cNvPr>
            <p:cNvSpPr txBox="1"/>
            <p:nvPr/>
          </p:nvSpPr>
          <p:spPr>
            <a:xfrm>
              <a:off x="5233822" y="3160245"/>
              <a:ext cx="2961371" cy="529634"/>
            </a:xfrm>
            <a:prstGeom prst="rect">
              <a:avLst/>
            </a:prstGeom>
            <a:grpFill/>
          </p:spPr>
          <p:txBody>
            <a:bodyPr wrap="square" lIns="91440" tIns="45720" rIns="91440" bIns="45720" rtlCol="0" anchor="t">
              <a:spAutoFit/>
            </a:bodyPr>
            <a:lstStyle/>
            <a:p>
              <a:pPr algn="ctr"/>
              <a:r>
                <a:rPr lang="en-US">
                  <a:solidFill>
                    <a:schemeClr val="bg1"/>
                  </a:solidFill>
                  <a:latin typeface="Amasis MT Pro"/>
                  <a:cs typeface="Telugu MN" pitchFamily="2" charset="0"/>
                </a:rPr>
                <a:t>Insulates</a:t>
              </a:r>
            </a:p>
          </p:txBody>
        </p:sp>
      </p:grpSp>
      <p:sp>
        <p:nvSpPr>
          <p:cNvPr id="28" name="Content Placeholder 27">
            <a:extLst>
              <a:ext uri="{FF2B5EF4-FFF2-40B4-BE49-F238E27FC236}">
                <a16:creationId xmlns:a16="http://schemas.microsoft.com/office/drawing/2014/main" id="{16994C49-CEBD-4469-9639-F695A1FEFED3}"/>
              </a:ext>
            </a:extLst>
          </p:cNvPr>
          <p:cNvSpPr>
            <a:spLocks noGrp="1"/>
          </p:cNvSpPr>
          <p:nvPr>
            <p:ph sz="quarter" idx="11"/>
          </p:nvPr>
        </p:nvSpPr>
        <p:spPr/>
        <p:txBody>
          <a:bodyPr/>
          <a:lstStyle/>
          <a:p>
            <a:pPr algn="r"/>
            <a:r>
              <a:rPr lang="en-US">
                <a:latin typeface="Times New Roman" panose="02020603050405020304" pitchFamily="18" charset="0"/>
                <a:cs typeface="Times New Roman" panose="02020603050405020304" pitchFamily="18" charset="0"/>
              </a:rPr>
              <a:t>Samantha Myers</a:t>
            </a:r>
          </a:p>
          <a:p>
            <a:pPr algn="r"/>
            <a:endParaRPr lang="en-US"/>
          </a:p>
        </p:txBody>
      </p:sp>
      <p:grpSp>
        <p:nvGrpSpPr>
          <p:cNvPr id="27" name="Group 26">
            <a:extLst>
              <a:ext uri="{FF2B5EF4-FFF2-40B4-BE49-F238E27FC236}">
                <a16:creationId xmlns:a16="http://schemas.microsoft.com/office/drawing/2014/main" id="{0987A450-DA2E-46C7-9D24-0469DB813E64}"/>
              </a:ext>
            </a:extLst>
          </p:cNvPr>
          <p:cNvGrpSpPr/>
          <p:nvPr/>
        </p:nvGrpSpPr>
        <p:grpSpPr>
          <a:xfrm>
            <a:off x="5562176" y="4569297"/>
            <a:ext cx="2095049" cy="1245394"/>
            <a:chOff x="5227591" y="2536031"/>
            <a:chExt cx="2961371" cy="1785936"/>
          </a:xfrm>
          <a:solidFill>
            <a:srgbClr val="95B0C9"/>
          </a:solidFill>
        </p:grpSpPr>
        <p:sp>
          <p:nvSpPr>
            <p:cNvPr id="29" name="Rounded Rectangle 6">
              <a:extLst>
                <a:ext uri="{FF2B5EF4-FFF2-40B4-BE49-F238E27FC236}">
                  <a16:creationId xmlns:a16="http://schemas.microsoft.com/office/drawing/2014/main" id="{CA37E0E8-6214-49DC-A3D7-B31BE5D71755}"/>
                </a:ext>
              </a:extLst>
            </p:cNvPr>
            <p:cNvSpPr/>
            <p:nvPr/>
          </p:nvSpPr>
          <p:spPr>
            <a:xfrm>
              <a:off x="5227591" y="2536031"/>
              <a:ext cx="2961371" cy="1785936"/>
            </a:xfrm>
            <a:prstGeom prst="roundRect">
              <a:avLst/>
            </a:prstGeom>
            <a:grp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sp>
          <p:nvSpPr>
            <p:cNvPr id="31" name="TextBox 30">
              <a:extLst>
                <a:ext uri="{FF2B5EF4-FFF2-40B4-BE49-F238E27FC236}">
                  <a16:creationId xmlns:a16="http://schemas.microsoft.com/office/drawing/2014/main" id="{D65A1384-CF15-4671-83AC-A163E0E58F9E}"/>
                </a:ext>
              </a:extLst>
            </p:cNvPr>
            <p:cNvSpPr txBox="1"/>
            <p:nvPr/>
          </p:nvSpPr>
          <p:spPr>
            <a:xfrm>
              <a:off x="5227591" y="2969221"/>
              <a:ext cx="2961371" cy="926860"/>
            </a:xfrm>
            <a:prstGeom prst="rect">
              <a:avLst/>
            </a:prstGeom>
            <a:grpFill/>
          </p:spPr>
          <p:txBody>
            <a:bodyPr wrap="square" lIns="91440" tIns="45720" rIns="91440" bIns="45720" rtlCol="0" anchor="t">
              <a:spAutoFit/>
            </a:bodyPr>
            <a:lstStyle/>
            <a:p>
              <a:pPr algn="ctr"/>
              <a:r>
                <a:rPr lang="en-US">
                  <a:solidFill>
                    <a:schemeClr val="bg1"/>
                  </a:solidFill>
                  <a:latin typeface="Amasis MT Pro"/>
                  <a:cs typeface="Telugu MN" pitchFamily="2" charset="0"/>
                </a:rPr>
                <a:t>Decrease Heat Absorption</a:t>
              </a:r>
            </a:p>
          </p:txBody>
        </p:sp>
      </p:grpSp>
      <p:grpSp>
        <p:nvGrpSpPr>
          <p:cNvPr id="32" name="Group 31">
            <a:extLst>
              <a:ext uri="{FF2B5EF4-FFF2-40B4-BE49-F238E27FC236}">
                <a16:creationId xmlns:a16="http://schemas.microsoft.com/office/drawing/2014/main" id="{A2B1993D-1DE0-42BD-9EF5-E6BDD06CA78A}"/>
              </a:ext>
            </a:extLst>
          </p:cNvPr>
          <p:cNvGrpSpPr/>
          <p:nvPr/>
        </p:nvGrpSpPr>
        <p:grpSpPr>
          <a:xfrm>
            <a:off x="2425616" y="4569297"/>
            <a:ext cx="2095933" cy="1245394"/>
            <a:chOff x="5226341" y="2536031"/>
            <a:chExt cx="2962621" cy="1785936"/>
          </a:xfrm>
          <a:solidFill>
            <a:srgbClr val="95B0C9"/>
          </a:solidFill>
        </p:grpSpPr>
        <p:sp>
          <p:nvSpPr>
            <p:cNvPr id="34" name="Rounded Rectangle 6">
              <a:extLst>
                <a:ext uri="{FF2B5EF4-FFF2-40B4-BE49-F238E27FC236}">
                  <a16:creationId xmlns:a16="http://schemas.microsoft.com/office/drawing/2014/main" id="{C77B5226-5D9C-47F2-8F1D-60F79EE2C8F2}"/>
                </a:ext>
              </a:extLst>
            </p:cNvPr>
            <p:cNvSpPr/>
            <p:nvPr/>
          </p:nvSpPr>
          <p:spPr>
            <a:xfrm>
              <a:off x="5227591" y="2536031"/>
              <a:ext cx="2961371" cy="1785936"/>
            </a:xfrm>
            <a:prstGeom prst="roundRect">
              <a:avLst/>
            </a:prstGeom>
            <a:grp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26474ED0-C841-44B7-B100-F836B6C281CF}"/>
                </a:ext>
              </a:extLst>
            </p:cNvPr>
            <p:cNvSpPr txBox="1"/>
            <p:nvPr/>
          </p:nvSpPr>
          <p:spPr>
            <a:xfrm>
              <a:off x="5226341" y="3166316"/>
              <a:ext cx="2961371" cy="529634"/>
            </a:xfrm>
            <a:prstGeom prst="rect">
              <a:avLst/>
            </a:prstGeom>
            <a:grpFill/>
          </p:spPr>
          <p:txBody>
            <a:bodyPr wrap="square" lIns="91440" tIns="45720" rIns="91440" bIns="45720" rtlCol="0" anchor="t">
              <a:spAutoFit/>
            </a:bodyPr>
            <a:lstStyle/>
            <a:p>
              <a:pPr algn="ctr"/>
              <a:r>
                <a:rPr lang="en-US">
                  <a:solidFill>
                    <a:schemeClr val="bg1"/>
                  </a:solidFill>
                  <a:latin typeface="Amasis MT Pro"/>
                  <a:cs typeface="Telugu MN" pitchFamily="2" charset="0"/>
                </a:rPr>
                <a:t>Increase Heat Loss</a:t>
              </a:r>
            </a:p>
          </p:txBody>
        </p:sp>
      </p:grpSp>
      <p:sp>
        <p:nvSpPr>
          <p:cNvPr id="38" name="Rounded Rectangle 6">
            <a:extLst>
              <a:ext uri="{FF2B5EF4-FFF2-40B4-BE49-F238E27FC236}">
                <a16:creationId xmlns:a16="http://schemas.microsoft.com/office/drawing/2014/main" id="{F8BE5C9C-806B-4FF2-A535-433B75799771}"/>
              </a:ext>
            </a:extLst>
          </p:cNvPr>
          <p:cNvSpPr/>
          <p:nvPr/>
        </p:nvSpPr>
        <p:spPr>
          <a:xfrm>
            <a:off x="5664594" y="1486631"/>
            <a:ext cx="862811" cy="592851"/>
          </a:xfrm>
          <a:prstGeom prst="roundRect">
            <a:avLst/>
          </a:prstGeom>
          <a:solidFill>
            <a:srgbClr val="236192"/>
          </a:solidFill>
          <a:ln>
            <a:solidFill>
              <a:schemeClr val="bg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sp>
        <p:nvSpPr>
          <p:cNvPr id="40" name="Rounded Rectangle 6">
            <a:extLst>
              <a:ext uri="{FF2B5EF4-FFF2-40B4-BE49-F238E27FC236}">
                <a16:creationId xmlns:a16="http://schemas.microsoft.com/office/drawing/2014/main" id="{D31D0635-9622-4C4D-97BA-7BFD18801496}"/>
              </a:ext>
            </a:extLst>
          </p:cNvPr>
          <p:cNvSpPr/>
          <p:nvPr/>
        </p:nvSpPr>
        <p:spPr>
          <a:xfrm>
            <a:off x="8155212" y="2655688"/>
            <a:ext cx="862811" cy="592851"/>
          </a:xfrm>
          <a:prstGeom prst="roundRect">
            <a:avLst/>
          </a:prstGeom>
          <a:solidFill>
            <a:srgbClr val="5D89AD"/>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sp>
        <p:nvSpPr>
          <p:cNvPr id="41" name="Rounded Rectangle 6">
            <a:extLst>
              <a:ext uri="{FF2B5EF4-FFF2-40B4-BE49-F238E27FC236}">
                <a16:creationId xmlns:a16="http://schemas.microsoft.com/office/drawing/2014/main" id="{F77916BD-F378-4AD5-A81D-8FFFA7DA4550}"/>
              </a:ext>
            </a:extLst>
          </p:cNvPr>
          <p:cNvSpPr/>
          <p:nvPr/>
        </p:nvSpPr>
        <p:spPr>
          <a:xfrm>
            <a:off x="6691996" y="2666080"/>
            <a:ext cx="862811" cy="592851"/>
          </a:xfrm>
          <a:prstGeom prst="roundRect">
            <a:avLst/>
          </a:prstGeom>
          <a:solidFill>
            <a:srgbClr val="5D89AD"/>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sp>
        <p:nvSpPr>
          <p:cNvPr id="42" name="Rounded Rectangle 6">
            <a:extLst>
              <a:ext uri="{FF2B5EF4-FFF2-40B4-BE49-F238E27FC236}">
                <a16:creationId xmlns:a16="http://schemas.microsoft.com/office/drawing/2014/main" id="{B053D50B-C26F-4F0D-BF1F-DA72E58B8E86}"/>
              </a:ext>
            </a:extLst>
          </p:cNvPr>
          <p:cNvSpPr/>
          <p:nvPr/>
        </p:nvSpPr>
        <p:spPr>
          <a:xfrm>
            <a:off x="2524510" y="2661549"/>
            <a:ext cx="862811" cy="592851"/>
          </a:xfrm>
          <a:prstGeom prst="roundRect">
            <a:avLst/>
          </a:prstGeom>
          <a:solidFill>
            <a:srgbClr val="808080">
              <a:alpha val="24706"/>
            </a:srgbClr>
          </a:solidFill>
          <a:ln>
            <a:solidFill>
              <a:srgbClr val="808080">
                <a:alpha val="25098"/>
              </a:srgb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cxnSp>
        <p:nvCxnSpPr>
          <p:cNvPr id="13" name="Connector: Elbow 12">
            <a:extLst>
              <a:ext uri="{FF2B5EF4-FFF2-40B4-BE49-F238E27FC236}">
                <a16:creationId xmlns:a16="http://schemas.microsoft.com/office/drawing/2014/main" id="{98EDF0B1-685B-4E81-8F60-38B3B50A77B2}"/>
              </a:ext>
            </a:extLst>
          </p:cNvPr>
          <p:cNvCxnSpPr>
            <a:cxnSpLocks/>
            <a:stCxn id="38" idx="2"/>
            <a:endCxn id="42" idx="0"/>
          </p:cNvCxnSpPr>
          <p:nvPr/>
        </p:nvCxnSpPr>
        <p:spPr>
          <a:xfrm rot="5400000">
            <a:off x="4234925" y="800473"/>
            <a:ext cx="582067" cy="3140084"/>
          </a:xfrm>
          <a:prstGeom prst="bentConnector3">
            <a:avLst/>
          </a:prstGeom>
          <a:ln w="38100">
            <a:solidFill>
              <a:srgbClr val="E0E0E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F5254A9C-285E-4C95-A9AA-BC4CF54AA9F6}"/>
              </a:ext>
            </a:extLst>
          </p:cNvPr>
          <p:cNvCxnSpPr>
            <a:cxnSpLocks/>
            <a:stCxn id="38" idx="2"/>
          </p:cNvCxnSpPr>
          <p:nvPr/>
        </p:nvCxnSpPr>
        <p:spPr>
          <a:xfrm rot="5400000">
            <a:off x="5293278" y="1825864"/>
            <a:ext cx="549105" cy="1056341"/>
          </a:xfrm>
          <a:prstGeom prst="bentConnector3">
            <a:avLst>
              <a:gd name="adj1" fmla="val 52776"/>
            </a:avLst>
          </a:prstGeom>
          <a:ln w="38100">
            <a:solidFill>
              <a:srgbClr val="23619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9FA04903-0F08-4794-9B03-43FEADBBA4CA}"/>
              </a:ext>
            </a:extLst>
          </p:cNvPr>
          <p:cNvCxnSpPr>
            <a:cxnSpLocks/>
            <a:stCxn id="38" idx="2"/>
            <a:endCxn id="41" idx="0"/>
          </p:cNvCxnSpPr>
          <p:nvPr/>
        </p:nvCxnSpPr>
        <p:spPr>
          <a:xfrm rot="16200000" flipH="1">
            <a:off x="6316402" y="1859080"/>
            <a:ext cx="586598" cy="1027402"/>
          </a:xfrm>
          <a:prstGeom prst="bentConnector3">
            <a:avLst/>
          </a:prstGeom>
          <a:ln w="38100">
            <a:solidFill>
              <a:srgbClr val="23619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5BCCC5A5-06A9-40DC-AC83-99C6668FF3F9}"/>
              </a:ext>
            </a:extLst>
          </p:cNvPr>
          <p:cNvCxnSpPr>
            <a:cxnSpLocks/>
            <a:stCxn id="38" idx="2"/>
            <a:endCxn id="40" idx="0"/>
          </p:cNvCxnSpPr>
          <p:nvPr/>
        </p:nvCxnSpPr>
        <p:spPr>
          <a:xfrm rot="16200000" flipH="1">
            <a:off x="7053206" y="1122276"/>
            <a:ext cx="576206" cy="2490618"/>
          </a:xfrm>
          <a:prstGeom prst="bentConnector3">
            <a:avLst>
              <a:gd name="adj1" fmla="val 50586"/>
            </a:avLst>
          </a:prstGeom>
          <a:ln w="38100">
            <a:solidFill>
              <a:srgbClr val="236192"/>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nector: Elbow 4">
            <a:extLst>
              <a:ext uri="{FF2B5EF4-FFF2-40B4-BE49-F238E27FC236}">
                <a16:creationId xmlns:a16="http://schemas.microsoft.com/office/drawing/2014/main" id="{22B7C801-3BC8-4379-BE72-4B0B3E0E8F5F}"/>
              </a:ext>
            </a:extLst>
          </p:cNvPr>
          <p:cNvCxnSpPr>
            <a:cxnSpLocks/>
            <a:stCxn id="19" idx="2"/>
            <a:endCxn id="29" idx="0"/>
          </p:cNvCxnSpPr>
          <p:nvPr/>
        </p:nvCxnSpPr>
        <p:spPr>
          <a:xfrm rot="16200000" flipH="1">
            <a:off x="5477022" y="3436618"/>
            <a:ext cx="695316" cy="1570042"/>
          </a:xfrm>
          <a:prstGeom prst="bentConnector3">
            <a:avLst/>
          </a:prstGeom>
          <a:ln w="38100">
            <a:solidFill>
              <a:srgbClr val="236192"/>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75C0E208-3502-4F30-B7A5-10269A5CEE07}"/>
              </a:ext>
            </a:extLst>
          </p:cNvPr>
          <p:cNvCxnSpPr>
            <a:cxnSpLocks/>
            <a:stCxn id="19" idx="2"/>
            <a:endCxn id="34" idx="0"/>
          </p:cNvCxnSpPr>
          <p:nvPr/>
        </p:nvCxnSpPr>
        <p:spPr>
          <a:xfrm rot="5400000">
            <a:off x="3909185" y="3438823"/>
            <a:ext cx="695316" cy="1565633"/>
          </a:xfrm>
          <a:prstGeom prst="bentConnector3">
            <a:avLst/>
          </a:prstGeom>
          <a:ln w="38100">
            <a:solidFill>
              <a:srgbClr val="23619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745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C37C3-7FF8-3148-8BD8-79646FF32028}"/>
              </a:ext>
            </a:extLst>
          </p:cNvPr>
          <p:cNvSpPr>
            <a:spLocks noGrp="1"/>
          </p:cNvSpPr>
          <p:nvPr>
            <p:ph type="title"/>
          </p:nvPr>
        </p:nvSpPr>
        <p:spPr/>
        <p:txBody>
          <a:bodyPr/>
          <a:lstStyle/>
          <a:p>
            <a:pPr algn="ctr"/>
            <a:r>
              <a:rPr lang="en-US">
                <a:solidFill>
                  <a:schemeClr val="tx1"/>
                </a:solidFill>
                <a:latin typeface="Amasis MT Pro Black"/>
                <a:cs typeface="Arial"/>
              </a:rPr>
              <a:t>Functional Decomposition</a:t>
            </a:r>
          </a:p>
        </p:txBody>
      </p:sp>
      <p:sp>
        <p:nvSpPr>
          <p:cNvPr id="3" name="Slide Number Placeholder 2">
            <a:extLst>
              <a:ext uri="{FF2B5EF4-FFF2-40B4-BE49-F238E27FC236}">
                <a16:creationId xmlns:a16="http://schemas.microsoft.com/office/drawing/2014/main" id="{56E16678-47ED-9743-878D-CDD5DE914AF5}"/>
              </a:ext>
            </a:extLst>
          </p:cNvPr>
          <p:cNvSpPr>
            <a:spLocks noGrp="1"/>
          </p:cNvSpPr>
          <p:nvPr>
            <p:ph type="sldNum" sz="quarter" idx="4"/>
          </p:nvPr>
        </p:nvSpPr>
        <p:spPr/>
        <p:txBody>
          <a:bodyPr/>
          <a:lstStyle/>
          <a:p>
            <a:fld id="{6F1FABC0-072B-4F22-8F9B-95A9D10B0206}" type="slidenum">
              <a:rPr lang="en-US" smtClean="0"/>
              <a:pPr/>
              <a:t>18</a:t>
            </a:fld>
            <a:endParaRPr lang="en-US"/>
          </a:p>
        </p:txBody>
      </p:sp>
      <p:grpSp>
        <p:nvGrpSpPr>
          <p:cNvPr id="6" name="Group 5">
            <a:extLst>
              <a:ext uri="{FF2B5EF4-FFF2-40B4-BE49-F238E27FC236}">
                <a16:creationId xmlns:a16="http://schemas.microsoft.com/office/drawing/2014/main" id="{A284F1D9-B102-41CD-BD1C-BDB644CF5829}"/>
              </a:ext>
            </a:extLst>
          </p:cNvPr>
          <p:cNvGrpSpPr/>
          <p:nvPr/>
        </p:nvGrpSpPr>
        <p:grpSpPr>
          <a:xfrm>
            <a:off x="5048475" y="1540668"/>
            <a:ext cx="2095049" cy="1245394"/>
            <a:chOff x="5227591" y="2536031"/>
            <a:chExt cx="2961371" cy="1785936"/>
          </a:xfrm>
          <a:solidFill>
            <a:srgbClr val="2F80C3"/>
          </a:solidFill>
        </p:grpSpPr>
        <p:sp>
          <p:nvSpPr>
            <p:cNvPr id="5" name="Rounded Rectangle 6">
              <a:extLst>
                <a:ext uri="{FF2B5EF4-FFF2-40B4-BE49-F238E27FC236}">
                  <a16:creationId xmlns:a16="http://schemas.microsoft.com/office/drawing/2014/main" id="{611F7411-4C65-42C8-B84D-99922A35EDAE}"/>
                </a:ext>
              </a:extLst>
            </p:cNvPr>
            <p:cNvSpPr/>
            <p:nvPr/>
          </p:nvSpPr>
          <p:spPr>
            <a:xfrm>
              <a:off x="5227591" y="2536031"/>
              <a:ext cx="2961371" cy="1785936"/>
            </a:xfrm>
            <a:prstGeom prst="roundRect">
              <a:avLst/>
            </a:prstGeom>
            <a:solidFill>
              <a:srgbClr val="236192"/>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sp>
          <p:nvSpPr>
            <p:cNvPr id="4" name="TextBox 3">
              <a:extLst>
                <a:ext uri="{FF2B5EF4-FFF2-40B4-BE49-F238E27FC236}">
                  <a16:creationId xmlns:a16="http://schemas.microsoft.com/office/drawing/2014/main" id="{7019DEBB-1169-4EA7-A53F-4B234DDA89B9}"/>
                </a:ext>
              </a:extLst>
            </p:cNvPr>
            <p:cNvSpPr txBox="1"/>
            <p:nvPr/>
          </p:nvSpPr>
          <p:spPr>
            <a:xfrm>
              <a:off x="5227591" y="2828198"/>
              <a:ext cx="2961371" cy="1191677"/>
            </a:xfrm>
            <a:prstGeom prst="rect">
              <a:avLst/>
            </a:prstGeom>
            <a:solidFill>
              <a:srgbClr val="236192"/>
            </a:solidFill>
          </p:spPr>
          <p:txBody>
            <a:bodyPr wrap="square" lIns="91440" tIns="45720" rIns="91440" bIns="45720" rtlCol="0" anchor="t">
              <a:spAutoFit/>
            </a:bodyPr>
            <a:lstStyle/>
            <a:p>
              <a:pPr algn="ctr"/>
              <a:r>
                <a:rPr lang="en-US" sz="1600">
                  <a:solidFill>
                    <a:schemeClr val="bg1"/>
                  </a:solidFill>
                  <a:latin typeface="Amasis MT Pro"/>
                  <a:cs typeface="Telugu MN" pitchFamily="2" charset="0"/>
                </a:rPr>
                <a:t>In-Space Cryogenic Propellant Storage Container</a:t>
              </a:r>
            </a:p>
          </p:txBody>
        </p:sp>
      </p:grpSp>
      <p:grpSp>
        <p:nvGrpSpPr>
          <p:cNvPr id="15" name="Group 14">
            <a:extLst>
              <a:ext uri="{FF2B5EF4-FFF2-40B4-BE49-F238E27FC236}">
                <a16:creationId xmlns:a16="http://schemas.microsoft.com/office/drawing/2014/main" id="{2675C5FD-4D94-49C1-84B2-9288B796EAC6}"/>
              </a:ext>
            </a:extLst>
          </p:cNvPr>
          <p:cNvGrpSpPr/>
          <p:nvPr/>
        </p:nvGrpSpPr>
        <p:grpSpPr>
          <a:xfrm>
            <a:off x="902533" y="3956498"/>
            <a:ext cx="2099457" cy="1245394"/>
            <a:chOff x="5221360" y="2536031"/>
            <a:chExt cx="2967602" cy="1785936"/>
          </a:xfrm>
          <a:solidFill>
            <a:srgbClr val="808080">
              <a:alpha val="24706"/>
            </a:srgbClr>
          </a:solidFill>
        </p:grpSpPr>
        <p:sp>
          <p:nvSpPr>
            <p:cNvPr id="16" name="Rounded Rectangle 6">
              <a:extLst>
                <a:ext uri="{FF2B5EF4-FFF2-40B4-BE49-F238E27FC236}">
                  <a16:creationId xmlns:a16="http://schemas.microsoft.com/office/drawing/2014/main" id="{E7DD158A-7E2E-4783-ACAA-A7E3D499FA01}"/>
                </a:ext>
              </a:extLst>
            </p:cNvPr>
            <p:cNvSpPr/>
            <p:nvPr/>
          </p:nvSpPr>
          <p:spPr>
            <a:xfrm>
              <a:off x="5227591" y="2536031"/>
              <a:ext cx="2961371" cy="1785936"/>
            </a:xfrm>
            <a:prstGeom prst="roundRect">
              <a:avLst/>
            </a:prstGeom>
            <a:grp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E30BCEDD-7450-45CF-9AC6-F14B696A2688}"/>
                </a:ext>
              </a:extLst>
            </p:cNvPr>
            <p:cNvSpPr txBox="1"/>
            <p:nvPr/>
          </p:nvSpPr>
          <p:spPr>
            <a:xfrm>
              <a:off x="5221360" y="3164182"/>
              <a:ext cx="2961371" cy="529634"/>
            </a:xfrm>
            <a:prstGeom prst="rect">
              <a:avLst/>
            </a:prstGeom>
            <a:solidFill>
              <a:srgbClr val="E0E0E0"/>
            </a:solidFill>
            <a:ln>
              <a:noFill/>
            </a:ln>
          </p:spPr>
          <p:txBody>
            <a:bodyPr wrap="square" lIns="91440" tIns="45720" rIns="91440" bIns="45720" rtlCol="0" anchor="t">
              <a:spAutoFit/>
            </a:bodyPr>
            <a:lstStyle/>
            <a:p>
              <a:pPr algn="ctr"/>
              <a:r>
                <a:rPr lang="en-US">
                  <a:solidFill>
                    <a:schemeClr val="bg1"/>
                  </a:solidFill>
                  <a:latin typeface="Amasis MT Pro"/>
                  <a:cs typeface="Telugu MN" pitchFamily="2" charset="0"/>
                </a:rPr>
                <a:t>Stores</a:t>
              </a:r>
            </a:p>
          </p:txBody>
        </p:sp>
      </p:grpSp>
      <p:grpSp>
        <p:nvGrpSpPr>
          <p:cNvPr id="18" name="Group 17">
            <a:extLst>
              <a:ext uri="{FF2B5EF4-FFF2-40B4-BE49-F238E27FC236}">
                <a16:creationId xmlns:a16="http://schemas.microsoft.com/office/drawing/2014/main" id="{8DBE3508-8703-47BB-AF05-6A37D6E92E54}"/>
              </a:ext>
            </a:extLst>
          </p:cNvPr>
          <p:cNvGrpSpPr/>
          <p:nvPr/>
        </p:nvGrpSpPr>
        <p:grpSpPr>
          <a:xfrm>
            <a:off x="3656071" y="3956498"/>
            <a:ext cx="2099457" cy="1245394"/>
            <a:chOff x="5227591" y="2536031"/>
            <a:chExt cx="2967602" cy="1785936"/>
          </a:xfrm>
          <a:solidFill>
            <a:srgbClr val="E0E0E0"/>
          </a:solidFill>
        </p:grpSpPr>
        <p:sp>
          <p:nvSpPr>
            <p:cNvPr id="19" name="Rounded Rectangle 6">
              <a:extLst>
                <a:ext uri="{FF2B5EF4-FFF2-40B4-BE49-F238E27FC236}">
                  <a16:creationId xmlns:a16="http://schemas.microsoft.com/office/drawing/2014/main" id="{1FEDD54C-5C0D-497E-A90B-0B86A3C29BAB}"/>
                </a:ext>
              </a:extLst>
            </p:cNvPr>
            <p:cNvSpPr/>
            <p:nvPr/>
          </p:nvSpPr>
          <p:spPr>
            <a:xfrm>
              <a:off x="5227591" y="2536031"/>
              <a:ext cx="2961371" cy="1785936"/>
            </a:xfrm>
            <a:prstGeom prst="roundRect">
              <a:avLst/>
            </a:prstGeom>
            <a:grp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sp>
          <p:nvSpPr>
            <p:cNvPr id="20" name="TextBox 19">
              <a:extLst>
                <a:ext uri="{FF2B5EF4-FFF2-40B4-BE49-F238E27FC236}">
                  <a16:creationId xmlns:a16="http://schemas.microsoft.com/office/drawing/2014/main" id="{6064B2FF-167F-423E-BB1B-EDF7DBFEB2BC}"/>
                </a:ext>
              </a:extLst>
            </p:cNvPr>
            <p:cNvSpPr txBox="1"/>
            <p:nvPr/>
          </p:nvSpPr>
          <p:spPr>
            <a:xfrm>
              <a:off x="5233822" y="3160245"/>
              <a:ext cx="2961371" cy="529634"/>
            </a:xfrm>
            <a:prstGeom prst="rect">
              <a:avLst/>
            </a:prstGeom>
            <a:grpFill/>
            <a:ln>
              <a:noFill/>
            </a:ln>
          </p:spPr>
          <p:txBody>
            <a:bodyPr wrap="square" lIns="91440" tIns="45720" rIns="91440" bIns="45720" rtlCol="0" anchor="t">
              <a:spAutoFit/>
            </a:bodyPr>
            <a:lstStyle/>
            <a:p>
              <a:pPr algn="ctr"/>
              <a:r>
                <a:rPr lang="en-US">
                  <a:solidFill>
                    <a:schemeClr val="bg1"/>
                  </a:solidFill>
                  <a:latin typeface="Amasis MT Pro"/>
                  <a:cs typeface="Telugu MN" pitchFamily="2" charset="0"/>
                </a:rPr>
                <a:t>Insulates</a:t>
              </a:r>
            </a:p>
          </p:txBody>
        </p:sp>
      </p:grpSp>
      <p:grpSp>
        <p:nvGrpSpPr>
          <p:cNvPr id="21" name="Group 20">
            <a:extLst>
              <a:ext uri="{FF2B5EF4-FFF2-40B4-BE49-F238E27FC236}">
                <a16:creationId xmlns:a16="http://schemas.microsoft.com/office/drawing/2014/main" id="{E915F111-BDC7-44C8-B096-685A873393FD}"/>
              </a:ext>
            </a:extLst>
          </p:cNvPr>
          <p:cNvGrpSpPr/>
          <p:nvPr/>
        </p:nvGrpSpPr>
        <p:grpSpPr>
          <a:xfrm>
            <a:off x="6405201" y="3956498"/>
            <a:ext cx="2099457" cy="1245394"/>
            <a:chOff x="5227591" y="2536031"/>
            <a:chExt cx="2967602" cy="1785936"/>
          </a:xfrm>
          <a:solidFill>
            <a:srgbClr val="2F80C3"/>
          </a:solidFill>
        </p:grpSpPr>
        <p:sp>
          <p:nvSpPr>
            <p:cNvPr id="22" name="Rounded Rectangle 6">
              <a:extLst>
                <a:ext uri="{FF2B5EF4-FFF2-40B4-BE49-F238E27FC236}">
                  <a16:creationId xmlns:a16="http://schemas.microsoft.com/office/drawing/2014/main" id="{61D4F7AF-5DAE-48F6-B292-463D82A3EF02}"/>
                </a:ext>
              </a:extLst>
            </p:cNvPr>
            <p:cNvSpPr/>
            <p:nvPr/>
          </p:nvSpPr>
          <p:spPr>
            <a:xfrm>
              <a:off x="5227591" y="2536031"/>
              <a:ext cx="2961371" cy="1785936"/>
            </a:xfrm>
            <a:prstGeom prst="roundRect">
              <a:avLst/>
            </a:prstGeom>
            <a:solidFill>
              <a:srgbClr val="5D89AD"/>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sp>
          <p:nvSpPr>
            <p:cNvPr id="23" name="TextBox 22">
              <a:extLst>
                <a:ext uri="{FF2B5EF4-FFF2-40B4-BE49-F238E27FC236}">
                  <a16:creationId xmlns:a16="http://schemas.microsoft.com/office/drawing/2014/main" id="{AC45B571-BDB6-4066-9242-63F6FD6550CC}"/>
                </a:ext>
              </a:extLst>
            </p:cNvPr>
            <p:cNvSpPr txBox="1"/>
            <p:nvPr/>
          </p:nvSpPr>
          <p:spPr>
            <a:xfrm>
              <a:off x="5233822" y="2961632"/>
              <a:ext cx="2961371" cy="926860"/>
            </a:xfrm>
            <a:prstGeom prst="rect">
              <a:avLst/>
            </a:prstGeom>
            <a:solidFill>
              <a:srgbClr val="5D89AD"/>
            </a:solidFill>
          </p:spPr>
          <p:txBody>
            <a:bodyPr wrap="square" lIns="91440" tIns="45720" rIns="91440" bIns="45720" rtlCol="0" anchor="t">
              <a:spAutoFit/>
            </a:bodyPr>
            <a:lstStyle/>
            <a:p>
              <a:pPr algn="ctr"/>
              <a:r>
                <a:rPr lang="en-US">
                  <a:solidFill>
                    <a:schemeClr val="bg1"/>
                  </a:solidFill>
                  <a:latin typeface="Amasis MT Pro"/>
                  <a:cs typeface="Telugu MN" pitchFamily="2" charset="0"/>
                </a:rPr>
                <a:t>Communicates to User</a:t>
              </a:r>
            </a:p>
          </p:txBody>
        </p:sp>
      </p:grpSp>
      <p:grpSp>
        <p:nvGrpSpPr>
          <p:cNvPr id="24" name="Group 23">
            <a:extLst>
              <a:ext uri="{FF2B5EF4-FFF2-40B4-BE49-F238E27FC236}">
                <a16:creationId xmlns:a16="http://schemas.microsoft.com/office/drawing/2014/main" id="{5BD3BA9C-1D56-45FC-A954-7E4B98FEA862}"/>
              </a:ext>
            </a:extLst>
          </p:cNvPr>
          <p:cNvGrpSpPr/>
          <p:nvPr/>
        </p:nvGrpSpPr>
        <p:grpSpPr>
          <a:xfrm>
            <a:off x="9158739" y="3956498"/>
            <a:ext cx="2095049" cy="1245394"/>
            <a:chOff x="5227591" y="2536031"/>
            <a:chExt cx="2961371" cy="1785936"/>
          </a:xfrm>
          <a:solidFill>
            <a:srgbClr val="5D89AD"/>
          </a:solidFill>
        </p:grpSpPr>
        <p:sp>
          <p:nvSpPr>
            <p:cNvPr id="25" name="Rounded Rectangle 6">
              <a:extLst>
                <a:ext uri="{FF2B5EF4-FFF2-40B4-BE49-F238E27FC236}">
                  <a16:creationId xmlns:a16="http://schemas.microsoft.com/office/drawing/2014/main" id="{13B4B76E-954E-447A-B3CF-5168A1E6ED8B}"/>
                </a:ext>
              </a:extLst>
            </p:cNvPr>
            <p:cNvSpPr/>
            <p:nvPr/>
          </p:nvSpPr>
          <p:spPr>
            <a:xfrm>
              <a:off x="5227591" y="2536031"/>
              <a:ext cx="2961371" cy="1785936"/>
            </a:xfrm>
            <a:prstGeom prst="roundRect">
              <a:avLst/>
            </a:prstGeom>
            <a:grp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sp>
          <p:nvSpPr>
            <p:cNvPr id="26" name="TextBox 25">
              <a:extLst>
                <a:ext uri="{FF2B5EF4-FFF2-40B4-BE49-F238E27FC236}">
                  <a16:creationId xmlns:a16="http://schemas.microsoft.com/office/drawing/2014/main" id="{63133CDB-9B1B-4A4D-B86B-B9F3CE9C989E}"/>
                </a:ext>
              </a:extLst>
            </p:cNvPr>
            <p:cNvSpPr txBox="1"/>
            <p:nvPr/>
          </p:nvSpPr>
          <p:spPr>
            <a:xfrm>
              <a:off x="5227591" y="3160244"/>
              <a:ext cx="2961371" cy="529634"/>
            </a:xfrm>
            <a:prstGeom prst="rect">
              <a:avLst/>
            </a:prstGeom>
            <a:grpFill/>
          </p:spPr>
          <p:txBody>
            <a:bodyPr wrap="square" lIns="91440" tIns="45720" rIns="91440" bIns="45720" rtlCol="0" anchor="t">
              <a:spAutoFit/>
            </a:bodyPr>
            <a:lstStyle/>
            <a:p>
              <a:pPr algn="ctr"/>
              <a:r>
                <a:rPr lang="en-US">
                  <a:solidFill>
                    <a:schemeClr val="bg1"/>
                  </a:solidFill>
                  <a:latin typeface="Amasis MT Pro"/>
                  <a:cs typeface="Telugu MN" pitchFamily="2" charset="0"/>
                </a:rPr>
                <a:t>Connects</a:t>
              </a:r>
            </a:p>
          </p:txBody>
        </p:sp>
      </p:grpSp>
      <p:sp>
        <p:nvSpPr>
          <p:cNvPr id="28" name="Content Placeholder 27">
            <a:extLst>
              <a:ext uri="{FF2B5EF4-FFF2-40B4-BE49-F238E27FC236}">
                <a16:creationId xmlns:a16="http://schemas.microsoft.com/office/drawing/2014/main" id="{16994C49-CEBD-4469-9639-F695A1FEFED3}"/>
              </a:ext>
            </a:extLst>
          </p:cNvPr>
          <p:cNvSpPr>
            <a:spLocks noGrp="1"/>
          </p:cNvSpPr>
          <p:nvPr>
            <p:ph sz="quarter" idx="11"/>
          </p:nvPr>
        </p:nvSpPr>
        <p:spPr/>
        <p:txBody>
          <a:bodyPr/>
          <a:lstStyle/>
          <a:p>
            <a:pPr algn="r"/>
            <a:r>
              <a:rPr lang="en-US">
                <a:latin typeface="Times New Roman" panose="02020603050405020304" pitchFamily="18" charset="0"/>
                <a:cs typeface="Times New Roman" panose="02020603050405020304" pitchFamily="18" charset="0"/>
              </a:rPr>
              <a:t>Samantha Myers</a:t>
            </a:r>
          </a:p>
          <a:p>
            <a:endParaRPr lang="en-US"/>
          </a:p>
        </p:txBody>
      </p:sp>
      <p:cxnSp>
        <p:nvCxnSpPr>
          <p:cNvPr id="30" name="Connector: Elbow 29">
            <a:extLst>
              <a:ext uri="{FF2B5EF4-FFF2-40B4-BE49-F238E27FC236}">
                <a16:creationId xmlns:a16="http://schemas.microsoft.com/office/drawing/2014/main" id="{04525015-4B98-43E4-B18F-A9233AEF2645}"/>
              </a:ext>
            </a:extLst>
          </p:cNvPr>
          <p:cNvCxnSpPr>
            <a:cxnSpLocks/>
          </p:cNvCxnSpPr>
          <p:nvPr/>
        </p:nvCxnSpPr>
        <p:spPr>
          <a:xfrm rot="16200000" flipH="1">
            <a:off x="7565914" y="1316148"/>
            <a:ext cx="1170436" cy="4110264"/>
          </a:xfrm>
          <a:prstGeom prst="bentConnector3">
            <a:avLst/>
          </a:prstGeom>
          <a:ln w="38100">
            <a:solidFill>
              <a:srgbClr val="23619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CE82B29E-846A-4888-803A-AEB7170E53C3}"/>
              </a:ext>
            </a:extLst>
          </p:cNvPr>
          <p:cNvCxnSpPr>
            <a:cxnSpLocks/>
          </p:cNvCxnSpPr>
          <p:nvPr/>
        </p:nvCxnSpPr>
        <p:spPr>
          <a:xfrm rot="5400000">
            <a:off x="4814580" y="2675078"/>
            <a:ext cx="1170436" cy="1392404"/>
          </a:xfrm>
          <a:prstGeom prst="bentConnector3">
            <a:avLst/>
          </a:prstGeom>
          <a:ln w="38100">
            <a:solidFill>
              <a:srgbClr val="E0E0E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8B237D49-C221-4CB1-9CF5-000199E3CCF2}"/>
              </a:ext>
            </a:extLst>
          </p:cNvPr>
          <p:cNvCxnSpPr>
            <a:cxnSpLocks/>
          </p:cNvCxnSpPr>
          <p:nvPr/>
        </p:nvCxnSpPr>
        <p:spPr>
          <a:xfrm rot="5400000">
            <a:off x="3440015" y="1300513"/>
            <a:ext cx="1170436" cy="4141534"/>
          </a:xfrm>
          <a:prstGeom prst="bentConnector3">
            <a:avLst/>
          </a:prstGeom>
          <a:ln w="38100">
            <a:solidFill>
              <a:srgbClr val="E0E0E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9C06307B-62F2-4C9A-889F-EC04B0EEE726}"/>
              </a:ext>
            </a:extLst>
          </p:cNvPr>
          <p:cNvCxnSpPr>
            <a:cxnSpLocks/>
          </p:cNvCxnSpPr>
          <p:nvPr/>
        </p:nvCxnSpPr>
        <p:spPr>
          <a:xfrm rot="16200000" flipH="1">
            <a:off x="6189145" y="2692917"/>
            <a:ext cx="1170436" cy="1356726"/>
          </a:xfrm>
          <a:prstGeom prst="bentConnector3">
            <a:avLst/>
          </a:prstGeom>
          <a:ln w="38100">
            <a:solidFill>
              <a:srgbClr val="23619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84966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C37C3-7FF8-3148-8BD8-79646FF32028}"/>
              </a:ext>
            </a:extLst>
          </p:cNvPr>
          <p:cNvSpPr>
            <a:spLocks noGrp="1"/>
          </p:cNvSpPr>
          <p:nvPr>
            <p:ph type="title"/>
          </p:nvPr>
        </p:nvSpPr>
        <p:spPr/>
        <p:txBody>
          <a:bodyPr/>
          <a:lstStyle/>
          <a:p>
            <a:pPr algn="ctr"/>
            <a:r>
              <a:rPr lang="en-US">
                <a:solidFill>
                  <a:schemeClr val="tx1"/>
                </a:solidFill>
                <a:latin typeface="Amasis MT Pro Black"/>
                <a:cs typeface="Arial"/>
              </a:rPr>
              <a:t>Functional Decomposition</a:t>
            </a:r>
          </a:p>
        </p:txBody>
      </p:sp>
      <p:sp>
        <p:nvSpPr>
          <p:cNvPr id="3" name="Slide Number Placeholder 2">
            <a:extLst>
              <a:ext uri="{FF2B5EF4-FFF2-40B4-BE49-F238E27FC236}">
                <a16:creationId xmlns:a16="http://schemas.microsoft.com/office/drawing/2014/main" id="{56E16678-47ED-9743-878D-CDD5DE914AF5}"/>
              </a:ext>
            </a:extLst>
          </p:cNvPr>
          <p:cNvSpPr>
            <a:spLocks noGrp="1"/>
          </p:cNvSpPr>
          <p:nvPr>
            <p:ph type="sldNum" sz="quarter" idx="4"/>
          </p:nvPr>
        </p:nvSpPr>
        <p:spPr/>
        <p:txBody>
          <a:bodyPr/>
          <a:lstStyle/>
          <a:p>
            <a:fld id="{6F1FABC0-072B-4F22-8F9B-95A9D10B0206}" type="slidenum">
              <a:rPr lang="en-US" smtClean="0"/>
              <a:pPr/>
              <a:t>19</a:t>
            </a:fld>
            <a:endParaRPr lang="en-US"/>
          </a:p>
        </p:txBody>
      </p:sp>
      <p:grpSp>
        <p:nvGrpSpPr>
          <p:cNvPr id="21" name="Group 20">
            <a:extLst>
              <a:ext uri="{FF2B5EF4-FFF2-40B4-BE49-F238E27FC236}">
                <a16:creationId xmlns:a16="http://schemas.microsoft.com/office/drawing/2014/main" id="{E915F111-BDC7-44C8-B096-685A873393FD}"/>
              </a:ext>
            </a:extLst>
          </p:cNvPr>
          <p:cNvGrpSpPr/>
          <p:nvPr/>
        </p:nvGrpSpPr>
        <p:grpSpPr>
          <a:xfrm>
            <a:off x="6156696" y="2660337"/>
            <a:ext cx="2095933" cy="1245394"/>
            <a:chOff x="5226341" y="2536031"/>
            <a:chExt cx="2962621" cy="1785936"/>
          </a:xfrm>
          <a:solidFill>
            <a:srgbClr val="5D89AD"/>
          </a:solidFill>
        </p:grpSpPr>
        <p:sp>
          <p:nvSpPr>
            <p:cNvPr id="22" name="Rounded Rectangle 6">
              <a:extLst>
                <a:ext uri="{FF2B5EF4-FFF2-40B4-BE49-F238E27FC236}">
                  <a16:creationId xmlns:a16="http://schemas.microsoft.com/office/drawing/2014/main" id="{61D4F7AF-5DAE-48F6-B292-463D82A3EF02}"/>
                </a:ext>
              </a:extLst>
            </p:cNvPr>
            <p:cNvSpPr/>
            <p:nvPr/>
          </p:nvSpPr>
          <p:spPr>
            <a:xfrm>
              <a:off x="5227591" y="2536031"/>
              <a:ext cx="2961371" cy="1785936"/>
            </a:xfrm>
            <a:prstGeom prst="roundRect">
              <a:avLst/>
            </a:prstGeom>
            <a:grp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sp>
          <p:nvSpPr>
            <p:cNvPr id="23" name="TextBox 22">
              <a:extLst>
                <a:ext uri="{FF2B5EF4-FFF2-40B4-BE49-F238E27FC236}">
                  <a16:creationId xmlns:a16="http://schemas.microsoft.com/office/drawing/2014/main" id="{AC45B571-BDB6-4066-9242-63F6FD6550CC}"/>
                </a:ext>
              </a:extLst>
            </p:cNvPr>
            <p:cNvSpPr txBox="1"/>
            <p:nvPr/>
          </p:nvSpPr>
          <p:spPr>
            <a:xfrm>
              <a:off x="5226341" y="2973772"/>
              <a:ext cx="2961371" cy="926860"/>
            </a:xfrm>
            <a:prstGeom prst="rect">
              <a:avLst/>
            </a:prstGeom>
            <a:grpFill/>
          </p:spPr>
          <p:txBody>
            <a:bodyPr wrap="square" lIns="91440" tIns="45720" rIns="91440" bIns="45720" rtlCol="0" anchor="t">
              <a:spAutoFit/>
            </a:bodyPr>
            <a:lstStyle/>
            <a:p>
              <a:pPr algn="ctr"/>
              <a:r>
                <a:rPr lang="en-US">
                  <a:solidFill>
                    <a:schemeClr val="bg1"/>
                  </a:solidFill>
                  <a:latin typeface="Amasis MT Pro"/>
                  <a:cs typeface="Telugu MN" pitchFamily="2" charset="0"/>
                </a:rPr>
                <a:t>Communicates to User</a:t>
              </a:r>
            </a:p>
          </p:txBody>
        </p:sp>
      </p:grpSp>
      <p:sp>
        <p:nvSpPr>
          <p:cNvPr id="28" name="Content Placeholder 27">
            <a:extLst>
              <a:ext uri="{FF2B5EF4-FFF2-40B4-BE49-F238E27FC236}">
                <a16:creationId xmlns:a16="http://schemas.microsoft.com/office/drawing/2014/main" id="{16994C49-CEBD-4469-9639-F695A1FEFED3}"/>
              </a:ext>
            </a:extLst>
          </p:cNvPr>
          <p:cNvSpPr>
            <a:spLocks noGrp="1"/>
          </p:cNvSpPr>
          <p:nvPr>
            <p:ph sz="quarter" idx="11"/>
          </p:nvPr>
        </p:nvSpPr>
        <p:spPr>
          <a:xfrm>
            <a:off x="10769600" y="5611399"/>
            <a:ext cx="1422400" cy="310896"/>
          </a:xfrm>
        </p:spPr>
        <p:txBody>
          <a:bodyPr vert="horz" lIns="91440" tIns="45720" rIns="91440" bIns="45720" rtlCol="0" anchor="t">
            <a:noAutofit/>
          </a:bodyPr>
          <a:lstStyle/>
          <a:p>
            <a:pPr algn="r"/>
            <a:r>
              <a:rPr lang="en-US">
                <a:latin typeface="Times New Roman"/>
                <a:cs typeface="Arial"/>
              </a:rPr>
              <a:t>Samantha Myers</a:t>
            </a:r>
            <a:endParaRPr lang="en-US">
              <a:latin typeface="Times New Roman"/>
            </a:endParaRPr>
          </a:p>
        </p:txBody>
      </p:sp>
      <p:grpSp>
        <p:nvGrpSpPr>
          <p:cNvPr id="32" name="Group 31">
            <a:extLst>
              <a:ext uri="{FF2B5EF4-FFF2-40B4-BE49-F238E27FC236}">
                <a16:creationId xmlns:a16="http://schemas.microsoft.com/office/drawing/2014/main" id="{FD43E3F8-68D6-41C1-A544-CAD800F65D86}"/>
              </a:ext>
            </a:extLst>
          </p:cNvPr>
          <p:cNvGrpSpPr/>
          <p:nvPr/>
        </p:nvGrpSpPr>
        <p:grpSpPr>
          <a:xfrm>
            <a:off x="7846134" y="4449346"/>
            <a:ext cx="2095049" cy="1245394"/>
            <a:chOff x="5227591" y="2536031"/>
            <a:chExt cx="2961371" cy="1785936"/>
          </a:xfrm>
          <a:solidFill>
            <a:srgbClr val="95B0C9"/>
          </a:solidFill>
        </p:grpSpPr>
        <p:sp>
          <p:nvSpPr>
            <p:cNvPr id="34" name="Rounded Rectangle 6">
              <a:extLst>
                <a:ext uri="{FF2B5EF4-FFF2-40B4-BE49-F238E27FC236}">
                  <a16:creationId xmlns:a16="http://schemas.microsoft.com/office/drawing/2014/main" id="{D54EAC82-DDEE-4F7A-B469-31E409D0B6E7}"/>
                </a:ext>
              </a:extLst>
            </p:cNvPr>
            <p:cNvSpPr/>
            <p:nvPr/>
          </p:nvSpPr>
          <p:spPr>
            <a:xfrm>
              <a:off x="5227591" y="2536031"/>
              <a:ext cx="2961371" cy="1785936"/>
            </a:xfrm>
            <a:prstGeom prst="roundRect">
              <a:avLst/>
            </a:prstGeom>
            <a:grp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B3A3E952-AA79-498F-B17F-7891795D05DC}"/>
                </a:ext>
              </a:extLst>
            </p:cNvPr>
            <p:cNvSpPr txBox="1"/>
            <p:nvPr/>
          </p:nvSpPr>
          <p:spPr>
            <a:xfrm>
              <a:off x="5227591" y="2961632"/>
              <a:ext cx="2961371" cy="926860"/>
            </a:xfrm>
            <a:prstGeom prst="rect">
              <a:avLst/>
            </a:prstGeom>
            <a:grpFill/>
          </p:spPr>
          <p:txBody>
            <a:bodyPr wrap="square" lIns="91440" tIns="45720" rIns="91440" bIns="45720" rtlCol="0" anchor="t">
              <a:spAutoFit/>
            </a:bodyPr>
            <a:lstStyle/>
            <a:p>
              <a:pPr algn="ctr"/>
              <a:r>
                <a:rPr lang="en-US">
                  <a:solidFill>
                    <a:schemeClr val="bg1"/>
                  </a:solidFill>
                  <a:latin typeface="Amasis MT Pro"/>
                  <a:cs typeface="Telugu MN" pitchFamily="2" charset="0"/>
                </a:rPr>
                <a:t>Displays on Container </a:t>
              </a:r>
            </a:p>
          </p:txBody>
        </p:sp>
      </p:grpSp>
      <p:grpSp>
        <p:nvGrpSpPr>
          <p:cNvPr id="37" name="Group 36">
            <a:extLst>
              <a:ext uri="{FF2B5EF4-FFF2-40B4-BE49-F238E27FC236}">
                <a16:creationId xmlns:a16="http://schemas.microsoft.com/office/drawing/2014/main" id="{74E40346-474E-4804-8606-B481E0083F6D}"/>
              </a:ext>
            </a:extLst>
          </p:cNvPr>
          <p:cNvGrpSpPr/>
          <p:nvPr/>
        </p:nvGrpSpPr>
        <p:grpSpPr>
          <a:xfrm>
            <a:off x="4427948" y="4449346"/>
            <a:ext cx="2099457" cy="1245394"/>
            <a:chOff x="5227591" y="2536031"/>
            <a:chExt cx="2967602" cy="1785936"/>
          </a:xfrm>
          <a:solidFill>
            <a:srgbClr val="95B0C9"/>
          </a:solidFill>
        </p:grpSpPr>
        <p:sp>
          <p:nvSpPr>
            <p:cNvPr id="38" name="Rounded Rectangle 6">
              <a:extLst>
                <a:ext uri="{FF2B5EF4-FFF2-40B4-BE49-F238E27FC236}">
                  <a16:creationId xmlns:a16="http://schemas.microsoft.com/office/drawing/2014/main" id="{CB4E6025-ECB8-4005-A946-37DBEEEE77F7}"/>
                </a:ext>
              </a:extLst>
            </p:cNvPr>
            <p:cNvSpPr/>
            <p:nvPr/>
          </p:nvSpPr>
          <p:spPr>
            <a:xfrm>
              <a:off x="5227591" y="2536031"/>
              <a:ext cx="2961371" cy="1785936"/>
            </a:xfrm>
            <a:prstGeom prst="roundRect">
              <a:avLst/>
            </a:prstGeom>
            <a:grp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8770E0A5-18DE-45CE-A21A-DB852FA1869F}"/>
                </a:ext>
              </a:extLst>
            </p:cNvPr>
            <p:cNvSpPr txBox="1"/>
            <p:nvPr/>
          </p:nvSpPr>
          <p:spPr>
            <a:xfrm>
              <a:off x="5233822" y="3160245"/>
              <a:ext cx="2961371" cy="529634"/>
            </a:xfrm>
            <a:prstGeom prst="rect">
              <a:avLst/>
            </a:prstGeom>
            <a:grpFill/>
          </p:spPr>
          <p:txBody>
            <a:bodyPr wrap="square" lIns="91440" tIns="45720" rIns="91440" bIns="45720" rtlCol="0" anchor="t">
              <a:spAutoFit/>
            </a:bodyPr>
            <a:lstStyle/>
            <a:p>
              <a:pPr algn="ctr"/>
              <a:r>
                <a:rPr lang="en-US">
                  <a:solidFill>
                    <a:schemeClr val="bg1"/>
                  </a:solidFill>
                  <a:latin typeface="Amasis MT Pro"/>
                  <a:cs typeface="Telugu MN" pitchFamily="2" charset="0"/>
                </a:rPr>
                <a:t>Sends Information</a:t>
              </a:r>
            </a:p>
          </p:txBody>
        </p:sp>
      </p:grpSp>
      <p:sp>
        <p:nvSpPr>
          <p:cNvPr id="46" name="Rounded Rectangle 6">
            <a:extLst>
              <a:ext uri="{FF2B5EF4-FFF2-40B4-BE49-F238E27FC236}">
                <a16:creationId xmlns:a16="http://schemas.microsoft.com/office/drawing/2014/main" id="{771D465C-4218-477A-BE3E-C1EEAFC1AB69}"/>
              </a:ext>
            </a:extLst>
          </p:cNvPr>
          <p:cNvSpPr/>
          <p:nvPr/>
        </p:nvSpPr>
        <p:spPr>
          <a:xfrm>
            <a:off x="5664594" y="1486631"/>
            <a:ext cx="862811" cy="592851"/>
          </a:xfrm>
          <a:prstGeom prst="roundRect">
            <a:avLst/>
          </a:prstGeom>
          <a:solidFill>
            <a:srgbClr val="236192"/>
          </a:solidFill>
          <a:ln>
            <a:solidFill>
              <a:schemeClr val="bg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sp>
        <p:nvSpPr>
          <p:cNvPr id="47" name="Rounded Rectangle 6">
            <a:extLst>
              <a:ext uri="{FF2B5EF4-FFF2-40B4-BE49-F238E27FC236}">
                <a16:creationId xmlns:a16="http://schemas.microsoft.com/office/drawing/2014/main" id="{0CEB6633-0072-4046-989F-A374514C0715}"/>
              </a:ext>
            </a:extLst>
          </p:cNvPr>
          <p:cNvSpPr/>
          <p:nvPr/>
        </p:nvSpPr>
        <p:spPr>
          <a:xfrm>
            <a:off x="9164862" y="2655688"/>
            <a:ext cx="862811" cy="592851"/>
          </a:xfrm>
          <a:prstGeom prst="roundRect">
            <a:avLst/>
          </a:prstGeom>
          <a:solidFill>
            <a:srgbClr val="5D89AD"/>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sp>
        <p:nvSpPr>
          <p:cNvPr id="48" name="Rounded Rectangle 6">
            <a:extLst>
              <a:ext uri="{FF2B5EF4-FFF2-40B4-BE49-F238E27FC236}">
                <a16:creationId xmlns:a16="http://schemas.microsoft.com/office/drawing/2014/main" id="{CC830497-C4E2-454D-A032-D05E3C94A713}"/>
              </a:ext>
            </a:extLst>
          </p:cNvPr>
          <p:cNvSpPr/>
          <p:nvPr/>
        </p:nvSpPr>
        <p:spPr>
          <a:xfrm>
            <a:off x="4386946" y="2667543"/>
            <a:ext cx="862811" cy="592851"/>
          </a:xfrm>
          <a:prstGeom prst="roundRect">
            <a:avLst/>
          </a:prstGeom>
          <a:solidFill>
            <a:srgbClr val="E0E0E0"/>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sp>
        <p:nvSpPr>
          <p:cNvPr id="49" name="Rounded Rectangle 6">
            <a:extLst>
              <a:ext uri="{FF2B5EF4-FFF2-40B4-BE49-F238E27FC236}">
                <a16:creationId xmlns:a16="http://schemas.microsoft.com/office/drawing/2014/main" id="{2D415B32-6EA0-4858-A4F6-C51774D754C4}"/>
              </a:ext>
            </a:extLst>
          </p:cNvPr>
          <p:cNvSpPr/>
          <p:nvPr/>
        </p:nvSpPr>
        <p:spPr>
          <a:xfrm>
            <a:off x="2524510" y="2661549"/>
            <a:ext cx="862811" cy="592851"/>
          </a:xfrm>
          <a:prstGeom prst="roundRect">
            <a:avLst/>
          </a:prstGeom>
          <a:solidFill>
            <a:srgbClr val="E0E0E0"/>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cxnSp>
        <p:nvCxnSpPr>
          <p:cNvPr id="50" name="Connector: Elbow 49">
            <a:extLst>
              <a:ext uri="{FF2B5EF4-FFF2-40B4-BE49-F238E27FC236}">
                <a16:creationId xmlns:a16="http://schemas.microsoft.com/office/drawing/2014/main" id="{334CBA55-B27B-4FE5-B034-140CC9E8A9C9}"/>
              </a:ext>
            </a:extLst>
          </p:cNvPr>
          <p:cNvCxnSpPr>
            <a:cxnSpLocks/>
            <a:stCxn id="46" idx="2"/>
            <a:endCxn id="49" idx="0"/>
          </p:cNvCxnSpPr>
          <p:nvPr/>
        </p:nvCxnSpPr>
        <p:spPr>
          <a:xfrm rot="5400000">
            <a:off x="4234925" y="800473"/>
            <a:ext cx="582067" cy="3140084"/>
          </a:xfrm>
          <a:prstGeom prst="bentConnector3">
            <a:avLst/>
          </a:prstGeom>
          <a:ln w="38100">
            <a:solidFill>
              <a:srgbClr val="E0E0E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EC7531B4-5872-4256-AEA1-AE2004414E09}"/>
              </a:ext>
            </a:extLst>
          </p:cNvPr>
          <p:cNvCxnSpPr>
            <a:cxnSpLocks/>
            <a:stCxn id="46" idx="2"/>
          </p:cNvCxnSpPr>
          <p:nvPr/>
        </p:nvCxnSpPr>
        <p:spPr>
          <a:xfrm rot="16200000" flipH="1">
            <a:off x="6360126" y="1815356"/>
            <a:ext cx="580855" cy="1109106"/>
          </a:xfrm>
          <a:prstGeom prst="bentConnector3">
            <a:avLst>
              <a:gd name="adj1" fmla="val 50000"/>
            </a:avLst>
          </a:prstGeom>
          <a:ln w="38100">
            <a:solidFill>
              <a:srgbClr val="236192"/>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7401F488-7B4F-4E26-91BE-C42AD1C266BD}"/>
              </a:ext>
            </a:extLst>
          </p:cNvPr>
          <p:cNvCxnSpPr>
            <a:cxnSpLocks/>
            <a:stCxn id="46" idx="2"/>
            <a:endCxn id="48" idx="0"/>
          </p:cNvCxnSpPr>
          <p:nvPr/>
        </p:nvCxnSpPr>
        <p:spPr>
          <a:xfrm rot="5400000">
            <a:off x="5163146" y="1734688"/>
            <a:ext cx="588061" cy="1277648"/>
          </a:xfrm>
          <a:prstGeom prst="bentConnector3">
            <a:avLst/>
          </a:prstGeom>
          <a:ln w="38100">
            <a:solidFill>
              <a:srgbClr val="E0E0E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13BD6616-445D-4C87-9AC4-49D6BAD4D6B8}"/>
              </a:ext>
            </a:extLst>
          </p:cNvPr>
          <p:cNvCxnSpPr>
            <a:cxnSpLocks/>
            <a:stCxn id="46" idx="2"/>
            <a:endCxn id="47" idx="0"/>
          </p:cNvCxnSpPr>
          <p:nvPr/>
        </p:nvCxnSpPr>
        <p:spPr>
          <a:xfrm rot="16200000" flipH="1">
            <a:off x="7558031" y="617451"/>
            <a:ext cx="576206" cy="3500268"/>
          </a:xfrm>
          <a:prstGeom prst="bentConnector3">
            <a:avLst>
              <a:gd name="adj1" fmla="val 50000"/>
            </a:avLst>
          </a:prstGeom>
          <a:ln w="38100">
            <a:solidFill>
              <a:srgbClr val="236192"/>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ctor: Elbow 5">
            <a:extLst>
              <a:ext uri="{FF2B5EF4-FFF2-40B4-BE49-F238E27FC236}">
                <a16:creationId xmlns:a16="http://schemas.microsoft.com/office/drawing/2014/main" id="{103C4895-FAD0-4AE1-B2C5-840F0A155508}"/>
              </a:ext>
            </a:extLst>
          </p:cNvPr>
          <p:cNvCxnSpPr>
            <a:cxnSpLocks/>
            <a:stCxn id="22" idx="2"/>
            <a:endCxn id="38" idx="0"/>
          </p:cNvCxnSpPr>
          <p:nvPr/>
        </p:nvCxnSpPr>
        <p:spPr>
          <a:xfrm rot="5400000">
            <a:off x="6068482" y="3312722"/>
            <a:ext cx="543615" cy="1729632"/>
          </a:xfrm>
          <a:prstGeom prst="bentConnector3">
            <a:avLst/>
          </a:prstGeom>
          <a:ln w="38100">
            <a:solidFill>
              <a:srgbClr val="23619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15AA645C-022F-4C58-86E9-259D28F2BF09}"/>
              </a:ext>
            </a:extLst>
          </p:cNvPr>
          <p:cNvCxnSpPr>
            <a:cxnSpLocks/>
            <a:stCxn id="22" idx="2"/>
            <a:endCxn id="34" idx="0"/>
          </p:cNvCxnSpPr>
          <p:nvPr/>
        </p:nvCxnSpPr>
        <p:spPr>
          <a:xfrm rot="16200000" flipH="1">
            <a:off x="7777575" y="3333261"/>
            <a:ext cx="543615" cy="1688554"/>
          </a:xfrm>
          <a:prstGeom prst="bentConnector3">
            <a:avLst/>
          </a:prstGeom>
          <a:ln w="38100">
            <a:solidFill>
              <a:srgbClr val="23619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425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50AF06-A8FC-4B2F-AABF-051BAE858B76}"/>
              </a:ext>
            </a:extLst>
          </p:cNvPr>
          <p:cNvSpPr>
            <a:spLocks noGrp="1"/>
          </p:cNvSpPr>
          <p:nvPr>
            <p:ph type="title"/>
          </p:nvPr>
        </p:nvSpPr>
        <p:spPr/>
        <p:txBody>
          <a:bodyPr/>
          <a:lstStyle/>
          <a:p>
            <a:pPr algn="ctr"/>
            <a:r>
              <a:rPr lang="en-US">
                <a:solidFill>
                  <a:schemeClr val="tx1"/>
                </a:solidFill>
                <a:latin typeface="Amasis MT Pro Black"/>
                <a:cs typeface="Arial"/>
              </a:rPr>
              <a:t>Team Introductions</a:t>
            </a:r>
          </a:p>
        </p:txBody>
      </p:sp>
      <p:sp>
        <p:nvSpPr>
          <p:cNvPr id="4" name="Slide Number Placeholder 3">
            <a:extLst>
              <a:ext uri="{FF2B5EF4-FFF2-40B4-BE49-F238E27FC236}">
                <a16:creationId xmlns:a16="http://schemas.microsoft.com/office/drawing/2014/main" id="{3B7A1825-83A1-406C-85B7-E22C8CC86550}"/>
              </a:ext>
            </a:extLst>
          </p:cNvPr>
          <p:cNvSpPr>
            <a:spLocks noGrp="1"/>
          </p:cNvSpPr>
          <p:nvPr>
            <p:ph type="sldNum" sz="quarter" idx="4"/>
          </p:nvPr>
        </p:nvSpPr>
        <p:spPr/>
        <p:txBody>
          <a:bodyPr/>
          <a:lstStyle/>
          <a:p>
            <a:fld id="{6F1FABC0-072B-4F22-8F9B-95A9D10B0206}" type="slidenum">
              <a:rPr lang="en-US" smtClean="0"/>
              <a:pPr/>
              <a:t>2</a:t>
            </a:fld>
            <a:endParaRPr lang="en-US"/>
          </a:p>
        </p:txBody>
      </p:sp>
      <p:pic>
        <p:nvPicPr>
          <p:cNvPr id="14" name="Content Placeholder 13" descr="A person wearing glasses&#10;&#10;Description automatically generated with low confidence">
            <a:extLst>
              <a:ext uri="{FF2B5EF4-FFF2-40B4-BE49-F238E27FC236}">
                <a16:creationId xmlns:a16="http://schemas.microsoft.com/office/drawing/2014/main" id="{862EBC46-6F04-034D-BD8F-20DEFEBE2884}"/>
              </a:ext>
            </a:extLst>
          </p:cNvPr>
          <p:cNvPicPr>
            <a:picLocks noGrp="1"/>
          </p:cNvPicPr>
          <p:nvPr>
            <p:ph sz="quarter" idx="11"/>
          </p:nvPr>
        </p:nvPicPr>
        <p:blipFill rotWithShape="1">
          <a:blip r:embed="rId3">
            <a:extLst>
              <a:ext uri="{28A0092B-C50C-407E-A947-70E740481C1C}">
                <a14:useLocalDpi xmlns:a14="http://schemas.microsoft.com/office/drawing/2010/main" val="0"/>
              </a:ext>
            </a:extLst>
          </a:blip>
          <a:srcRect t="6944" b="21443"/>
          <a:stretch/>
        </p:blipFill>
        <p:spPr>
          <a:xfrm>
            <a:off x="490345" y="1800774"/>
            <a:ext cx="2419477" cy="2661245"/>
          </a:xfrm>
        </p:spPr>
      </p:pic>
      <p:sp>
        <p:nvSpPr>
          <p:cNvPr id="10" name="TextBox 9">
            <a:extLst>
              <a:ext uri="{FF2B5EF4-FFF2-40B4-BE49-F238E27FC236}">
                <a16:creationId xmlns:a16="http://schemas.microsoft.com/office/drawing/2014/main" id="{E97C58CA-988A-4A1A-8C96-195EC82E4496}"/>
              </a:ext>
            </a:extLst>
          </p:cNvPr>
          <p:cNvSpPr txBox="1"/>
          <p:nvPr/>
        </p:nvSpPr>
        <p:spPr>
          <a:xfrm>
            <a:off x="860750" y="4572105"/>
            <a:ext cx="1678666" cy="646331"/>
          </a:xfrm>
          <a:prstGeom prst="rect">
            <a:avLst/>
          </a:prstGeom>
          <a:noFill/>
        </p:spPr>
        <p:txBody>
          <a:bodyPr wrap="none" rtlCol="0">
            <a:spAutoFit/>
          </a:bodyPr>
          <a:lstStyle/>
          <a:p>
            <a:pPr algn="ctr"/>
            <a:r>
              <a:rPr lang="en-US" b="1">
                <a:latin typeface="Times New Roman" panose="02020603050405020304" pitchFamily="18" charset="0"/>
                <a:cs typeface="Times New Roman" panose="02020603050405020304" pitchFamily="18" charset="0"/>
              </a:rPr>
              <a:t>Anna Gilliard</a:t>
            </a:r>
          </a:p>
          <a:p>
            <a:pPr algn="ctr"/>
            <a:r>
              <a:rPr lang="en-US" i="1">
                <a:latin typeface="Times New Roman" panose="02020603050405020304" pitchFamily="18" charset="0"/>
                <a:cs typeface="Times New Roman" panose="02020603050405020304" pitchFamily="18" charset="0"/>
              </a:rPr>
              <a:t>Fluids Engineer</a:t>
            </a:r>
          </a:p>
        </p:txBody>
      </p:sp>
      <p:sp>
        <p:nvSpPr>
          <p:cNvPr id="13" name="TextBox 12">
            <a:extLst>
              <a:ext uri="{FF2B5EF4-FFF2-40B4-BE49-F238E27FC236}">
                <a16:creationId xmlns:a16="http://schemas.microsoft.com/office/drawing/2014/main" id="{87B427DE-CE19-4AB0-8BB1-C4BDCD0C545A}"/>
              </a:ext>
            </a:extLst>
          </p:cNvPr>
          <p:cNvSpPr txBox="1"/>
          <p:nvPr/>
        </p:nvSpPr>
        <p:spPr>
          <a:xfrm>
            <a:off x="9088092" y="4572107"/>
            <a:ext cx="1986442" cy="646331"/>
          </a:xfrm>
          <a:prstGeom prst="rect">
            <a:avLst/>
          </a:prstGeom>
          <a:noFill/>
        </p:spPr>
        <p:txBody>
          <a:bodyPr wrap="none" rtlCol="0">
            <a:spAutoFit/>
          </a:bodyPr>
          <a:lstStyle/>
          <a:p>
            <a:pPr algn="ctr"/>
            <a:r>
              <a:rPr lang="en-US" b="1">
                <a:latin typeface="Times New Roman" panose="02020603050405020304" pitchFamily="18" charset="0"/>
                <a:cs typeface="Times New Roman" panose="02020603050405020304" pitchFamily="18" charset="0"/>
              </a:rPr>
              <a:t>Brandon Young</a:t>
            </a:r>
          </a:p>
          <a:p>
            <a:pPr algn="ctr"/>
            <a:r>
              <a:rPr lang="en-US" i="1">
                <a:latin typeface="Times New Roman" panose="02020603050405020304" pitchFamily="18" charset="0"/>
                <a:cs typeface="Times New Roman" panose="02020603050405020304" pitchFamily="18" charset="0"/>
              </a:rPr>
              <a:t>Materials Engineer</a:t>
            </a:r>
          </a:p>
        </p:txBody>
      </p:sp>
      <p:sp>
        <p:nvSpPr>
          <p:cNvPr id="11" name="TextBox 10">
            <a:extLst>
              <a:ext uri="{FF2B5EF4-FFF2-40B4-BE49-F238E27FC236}">
                <a16:creationId xmlns:a16="http://schemas.microsoft.com/office/drawing/2014/main" id="{DA436A11-3288-4EB7-BD26-0FC53C1EC505}"/>
              </a:ext>
            </a:extLst>
          </p:cNvPr>
          <p:cNvSpPr txBox="1"/>
          <p:nvPr/>
        </p:nvSpPr>
        <p:spPr>
          <a:xfrm>
            <a:off x="3456557" y="4585617"/>
            <a:ext cx="2140331" cy="646331"/>
          </a:xfrm>
          <a:prstGeom prst="rect">
            <a:avLst/>
          </a:prstGeom>
          <a:noFill/>
        </p:spPr>
        <p:txBody>
          <a:bodyPr wrap="square" rtlCol="0">
            <a:spAutoFit/>
          </a:bodyPr>
          <a:lstStyle/>
          <a:p>
            <a:pPr algn="ctr"/>
            <a:r>
              <a:rPr lang="en-US" b="1">
                <a:latin typeface="Times New Roman" panose="02020603050405020304" pitchFamily="18" charset="0"/>
                <a:cs typeface="Times New Roman" panose="02020603050405020304" pitchFamily="18" charset="0"/>
              </a:rPr>
              <a:t>Liam McConnell</a:t>
            </a:r>
          </a:p>
          <a:p>
            <a:pPr algn="ctr"/>
            <a:r>
              <a:rPr lang="en-US" i="1">
                <a:latin typeface="Times New Roman" panose="02020603050405020304" pitchFamily="18" charset="0"/>
                <a:cs typeface="Times New Roman" panose="02020603050405020304" pitchFamily="18" charset="0"/>
              </a:rPr>
              <a:t>Cryogenics Engineer</a:t>
            </a:r>
          </a:p>
        </p:txBody>
      </p:sp>
      <p:sp>
        <p:nvSpPr>
          <p:cNvPr id="12" name="TextBox 11">
            <a:extLst>
              <a:ext uri="{FF2B5EF4-FFF2-40B4-BE49-F238E27FC236}">
                <a16:creationId xmlns:a16="http://schemas.microsoft.com/office/drawing/2014/main" id="{CFD4A022-20F2-4C96-A44D-478FEF0F82F8}"/>
              </a:ext>
            </a:extLst>
          </p:cNvPr>
          <p:cNvSpPr txBox="1"/>
          <p:nvPr/>
        </p:nvSpPr>
        <p:spPr>
          <a:xfrm>
            <a:off x="6331367" y="4572107"/>
            <a:ext cx="1871025" cy="923330"/>
          </a:xfrm>
          <a:prstGeom prst="rect">
            <a:avLst/>
          </a:prstGeom>
          <a:noFill/>
        </p:spPr>
        <p:txBody>
          <a:bodyPr wrap="none" lIns="91440" tIns="45720" rIns="91440" bIns="45720" rtlCol="0" anchor="t">
            <a:spAutoFit/>
          </a:bodyPr>
          <a:lstStyle/>
          <a:p>
            <a:r>
              <a:rPr lang="en-US" b="1">
                <a:latin typeface="Times New Roman" panose="02020603050405020304" pitchFamily="18" charset="0"/>
                <a:cs typeface="Times New Roman" panose="02020603050405020304" pitchFamily="18" charset="0"/>
              </a:rPr>
              <a:t>Samantha Myers</a:t>
            </a:r>
          </a:p>
          <a:p>
            <a:r>
              <a:rPr lang="en-US" i="1">
                <a:latin typeface="Times New Roman"/>
                <a:cs typeface="Times New Roman"/>
              </a:rPr>
              <a:t>Controls Engineer</a:t>
            </a:r>
          </a:p>
          <a:p>
            <a:endParaRPr lang="en-US"/>
          </a:p>
        </p:txBody>
      </p:sp>
      <p:pic>
        <p:nvPicPr>
          <p:cNvPr id="2" name="Picture 2">
            <a:extLst>
              <a:ext uri="{FF2B5EF4-FFF2-40B4-BE49-F238E27FC236}">
                <a16:creationId xmlns:a16="http://schemas.microsoft.com/office/drawing/2014/main" id="{01B171B8-C10A-43B7-93B1-B524F227D7E1}"/>
              </a:ext>
            </a:extLst>
          </p:cNvPr>
          <p:cNvPicPr>
            <a:picLocks noChangeAspect="1"/>
          </p:cNvPicPr>
          <p:nvPr/>
        </p:nvPicPr>
        <p:blipFill>
          <a:blip r:embed="rId4"/>
          <a:stretch>
            <a:fillRect/>
          </a:stretch>
        </p:blipFill>
        <p:spPr>
          <a:xfrm>
            <a:off x="6143625" y="1794934"/>
            <a:ext cx="2247900" cy="2665941"/>
          </a:xfrm>
          <a:prstGeom prst="rect">
            <a:avLst/>
          </a:prstGeom>
        </p:spPr>
      </p:pic>
      <p:pic>
        <p:nvPicPr>
          <p:cNvPr id="16" name="Picture 15">
            <a:extLst>
              <a:ext uri="{FF2B5EF4-FFF2-40B4-BE49-F238E27FC236}">
                <a16:creationId xmlns:a16="http://schemas.microsoft.com/office/drawing/2014/main" id="{C415F6DD-8EDF-B545-B770-423FB90C01B3}"/>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9747" t="-412" r="11011" b="90"/>
          <a:stretch/>
        </p:blipFill>
        <p:spPr>
          <a:xfrm>
            <a:off x="8984496" y="1802409"/>
            <a:ext cx="2416011" cy="2659003"/>
          </a:xfrm>
          <a:prstGeom prst="rect">
            <a:avLst/>
          </a:prstGeom>
        </p:spPr>
      </p:pic>
      <p:pic>
        <p:nvPicPr>
          <p:cNvPr id="9" name="Picture 8" descr="A person in a suit smiling&#10;&#10;Description automatically generated with low confidence">
            <a:extLst>
              <a:ext uri="{FF2B5EF4-FFF2-40B4-BE49-F238E27FC236}">
                <a16:creationId xmlns:a16="http://schemas.microsoft.com/office/drawing/2014/main" id="{15AB5DAD-A5BE-404D-BBCD-985A9151D6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6343" y="1789468"/>
            <a:ext cx="2060758" cy="2672607"/>
          </a:xfrm>
          <a:prstGeom prst="rect">
            <a:avLst/>
          </a:prstGeom>
        </p:spPr>
      </p:pic>
    </p:spTree>
    <p:extLst>
      <p:ext uri="{BB962C8B-B14F-4D97-AF65-F5344CB8AC3E}">
        <p14:creationId xmlns:p14="http://schemas.microsoft.com/office/powerpoint/2010/main" val="717364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C37C3-7FF8-3148-8BD8-79646FF32028}"/>
              </a:ext>
            </a:extLst>
          </p:cNvPr>
          <p:cNvSpPr>
            <a:spLocks noGrp="1"/>
          </p:cNvSpPr>
          <p:nvPr>
            <p:ph type="title"/>
          </p:nvPr>
        </p:nvSpPr>
        <p:spPr/>
        <p:txBody>
          <a:bodyPr/>
          <a:lstStyle/>
          <a:p>
            <a:pPr algn="ctr"/>
            <a:r>
              <a:rPr lang="en-US">
                <a:solidFill>
                  <a:schemeClr val="tx1"/>
                </a:solidFill>
                <a:latin typeface="Amasis MT Pro Black"/>
                <a:cs typeface="Arial"/>
              </a:rPr>
              <a:t>Functional Decomposition</a:t>
            </a:r>
          </a:p>
        </p:txBody>
      </p:sp>
      <p:sp>
        <p:nvSpPr>
          <p:cNvPr id="3" name="Slide Number Placeholder 2">
            <a:extLst>
              <a:ext uri="{FF2B5EF4-FFF2-40B4-BE49-F238E27FC236}">
                <a16:creationId xmlns:a16="http://schemas.microsoft.com/office/drawing/2014/main" id="{56E16678-47ED-9743-878D-CDD5DE914AF5}"/>
              </a:ext>
            </a:extLst>
          </p:cNvPr>
          <p:cNvSpPr>
            <a:spLocks noGrp="1"/>
          </p:cNvSpPr>
          <p:nvPr>
            <p:ph type="sldNum" sz="quarter" idx="4"/>
          </p:nvPr>
        </p:nvSpPr>
        <p:spPr/>
        <p:txBody>
          <a:bodyPr/>
          <a:lstStyle/>
          <a:p>
            <a:fld id="{6F1FABC0-072B-4F22-8F9B-95A9D10B0206}" type="slidenum">
              <a:rPr lang="en-US" smtClean="0"/>
              <a:pPr/>
              <a:t>20</a:t>
            </a:fld>
            <a:endParaRPr lang="en-US"/>
          </a:p>
        </p:txBody>
      </p:sp>
      <p:grpSp>
        <p:nvGrpSpPr>
          <p:cNvPr id="6" name="Group 5">
            <a:extLst>
              <a:ext uri="{FF2B5EF4-FFF2-40B4-BE49-F238E27FC236}">
                <a16:creationId xmlns:a16="http://schemas.microsoft.com/office/drawing/2014/main" id="{A284F1D9-B102-41CD-BD1C-BDB644CF5829}"/>
              </a:ext>
            </a:extLst>
          </p:cNvPr>
          <p:cNvGrpSpPr/>
          <p:nvPr/>
        </p:nvGrpSpPr>
        <p:grpSpPr>
          <a:xfrm>
            <a:off x="5048475" y="1540668"/>
            <a:ext cx="2095049" cy="1245394"/>
            <a:chOff x="5227591" y="2536031"/>
            <a:chExt cx="2961371" cy="1785936"/>
          </a:xfrm>
          <a:solidFill>
            <a:srgbClr val="236192"/>
          </a:solidFill>
        </p:grpSpPr>
        <p:sp>
          <p:nvSpPr>
            <p:cNvPr id="5" name="Rounded Rectangle 6">
              <a:extLst>
                <a:ext uri="{FF2B5EF4-FFF2-40B4-BE49-F238E27FC236}">
                  <a16:creationId xmlns:a16="http://schemas.microsoft.com/office/drawing/2014/main" id="{611F7411-4C65-42C8-B84D-99922A35EDAE}"/>
                </a:ext>
              </a:extLst>
            </p:cNvPr>
            <p:cNvSpPr/>
            <p:nvPr/>
          </p:nvSpPr>
          <p:spPr>
            <a:xfrm>
              <a:off x="5227591" y="2536031"/>
              <a:ext cx="2961371" cy="1785936"/>
            </a:xfrm>
            <a:prstGeom prst="roundRect">
              <a:avLst/>
            </a:prstGeom>
            <a:grp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sp>
          <p:nvSpPr>
            <p:cNvPr id="4" name="TextBox 3">
              <a:extLst>
                <a:ext uri="{FF2B5EF4-FFF2-40B4-BE49-F238E27FC236}">
                  <a16:creationId xmlns:a16="http://schemas.microsoft.com/office/drawing/2014/main" id="{7019DEBB-1169-4EA7-A53F-4B234DDA89B9}"/>
                </a:ext>
              </a:extLst>
            </p:cNvPr>
            <p:cNvSpPr txBox="1"/>
            <p:nvPr/>
          </p:nvSpPr>
          <p:spPr>
            <a:xfrm>
              <a:off x="5227591" y="2831995"/>
              <a:ext cx="2961371" cy="1191677"/>
            </a:xfrm>
            <a:prstGeom prst="rect">
              <a:avLst/>
            </a:prstGeom>
            <a:grpFill/>
          </p:spPr>
          <p:txBody>
            <a:bodyPr wrap="square" lIns="91440" tIns="45720" rIns="91440" bIns="45720" rtlCol="0" anchor="t">
              <a:spAutoFit/>
            </a:bodyPr>
            <a:lstStyle/>
            <a:p>
              <a:pPr algn="ctr"/>
              <a:r>
                <a:rPr lang="en-US" sz="1600">
                  <a:solidFill>
                    <a:schemeClr val="bg1"/>
                  </a:solidFill>
                  <a:latin typeface="Amasis MT Pro"/>
                  <a:cs typeface="Telugu MN" pitchFamily="2" charset="0"/>
                </a:rPr>
                <a:t>In-Space Cryogenic Propellant Storage Container</a:t>
              </a:r>
            </a:p>
          </p:txBody>
        </p:sp>
      </p:grpSp>
      <p:grpSp>
        <p:nvGrpSpPr>
          <p:cNvPr id="15" name="Group 14">
            <a:extLst>
              <a:ext uri="{FF2B5EF4-FFF2-40B4-BE49-F238E27FC236}">
                <a16:creationId xmlns:a16="http://schemas.microsoft.com/office/drawing/2014/main" id="{2675C5FD-4D94-49C1-84B2-9288B796EAC6}"/>
              </a:ext>
            </a:extLst>
          </p:cNvPr>
          <p:cNvGrpSpPr/>
          <p:nvPr/>
        </p:nvGrpSpPr>
        <p:grpSpPr>
          <a:xfrm>
            <a:off x="906940" y="3956498"/>
            <a:ext cx="2095932" cy="1245394"/>
            <a:chOff x="5227591" y="2536031"/>
            <a:chExt cx="2962620" cy="1785936"/>
          </a:xfrm>
          <a:solidFill>
            <a:srgbClr val="E0E0E0"/>
          </a:solidFill>
        </p:grpSpPr>
        <p:sp>
          <p:nvSpPr>
            <p:cNvPr id="16" name="Rounded Rectangle 6">
              <a:extLst>
                <a:ext uri="{FF2B5EF4-FFF2-40B4-BE49-F238E27FC236}">
                  <a16:creationId xmlns:a16="http://schemas.microsoft.com/office/drawing/2014/main" id="{E7DD158A-7E2E-4783-ACAA-A7E3D499FA01}"/>
                </a:ext>
              </a:extLst>
            </p:cNvPr>
            <p:cNvSpPr/>
            <p:nvPr/>
          </p:nvSpPr>
          <p:spPr>
            <a:xfrm>
              <a:off x="5227591" y="2536031"/>
              <a:ext cx="2961371" cy="1785936"/>
            </a:xfrm>
            <a:prstGeom prst="roundRect">
              <a:avLst/>
            </a:prstGeom>
            <a:grp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E30BCEDD-7450-45CF-9AC6-F14B696A2688}"/>
                </a:ext>
              </a:extLst>
            </p:cNvPr>
            <p:cNvSpPr txBox="1"/>
            <p:nvPr/>
          </p:nvSpPr>
          <p:spPr>
            <a:xfrm>
              <a:off x="5228840" y="3164182"/>
              <a:ext cx="2961371" cy="529634"/>
            </a:xfrm>
            <a:prstGeom prst="rect">
              <a:avLst/>
            </a:prstGeom>
            <a:grpFill/>
            <a:ln>
              <a:noFill/>
            </a:ln>
          </p:spPr>
          <p:txBody>
            <a:bodyPr wrap="square" lIns="91440" tIns="45720" rIns="91440" bIns="45720" rtlCol="0" anchor="t">
              <a:spAutoFit/>
            </a:bodyPr>
            <a:lstStyle/>
            <a:p>
              <a:pPr algn="ctr"/>
              <a:r>
                <a:rPr lang="en-US">
                  <a:solidFill>
                    <a:schemeClr val="bg1"/>
                  </a:solidFill>
                  <a:latin typeface="Amasis MT Pro"/>
                  <a:cs typeface="Telugu MN" pitchFamily="2" charset="0"/>
                </a:rPr>
                <a:t>Stores</a:t>
              </a:r>
            </a:p>
          </p:txBody>
        </p:sp>
      </p:grpSp>
      <p:grpSp>
        <p:nvGrpSpPr>
          <p:cNvPr id="18" name="Group 17">
            <a:extLst>
              <a:ext uri="{FF2B5EF4-FFF2-40B4-BE49-F238E27FC236}">
                <a16:creationId xmlns:a16="http://schemas.microsoft.com/office/drawing/2014/main" id="{8DBE3508-8703-47BB-AF05-6A37D6E92E54}"/>
              </a:ext>
            </a:extLst>
          </p:cNvPr>
          <p:cNvGrpSpPr/>
          <p:nvPr/>
        </p:nvGrpSpPr>
        <p:grpSpPr>
          <a:xfrm>
            <a:off x="3656071" y="3956498"/>
            <a:ext cx="2099457" cy="1245394"/>
            <a:chOff x="5227591" y="2536031"/>
            <a:chExt cx="2967602" cy="1785936"/>
          </a:xfrm>
          <a:solidFill>
            <a:srgbClr val="E0E0E0"/>
          </a:solidFill>
        </p:grpSpPr>
        <p:sp>
          <p:nvSpPr>
            <p:cNvPr id="19" name="Rounded Rectangle 6">
              <a:extLst>
                <a:ext uri="{FF2B5EF4-FFF2-40B4-BE49-F238E27FC236}">
                  <a16:creationId xmlns:a16="http://schemas.microsoft.com/office/drawing/2014/main" id="{1FEDD54C-5C0D-497E-A90B-0B86A3C29BAB}"/>
                </a:ext>
              </a:extLst>
            </p:cNvPr>
            <p:cNvSpPr/>
            <p:nvPr/>
          </p:nvSpPr>
          <p:spPr>
            <a:xfrm>
              <a:off x="5227591" y="2536031"/>
              <a:ext cx="2961371" cy="1785936"/>
            </a:xfrm>
            <a:prstGeom prst="roundRect">
              <a:avLst/>
            </a:prstGeom>
            <a:grp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sp>
          <p:nvSpPr>
            <p:cNvPr id="20" name="TextBox 19">
              <a:extLst>
                <a:ext uri="{FF2B5EF4-FFF2-40B4-BE49-F238E27FC236}">
                  <a16:creationId xmlns:a16="http://schemas.microsoft.com/office/drawing/2014/main" id="{6064B2FF-167F-423E-BB1B-EDF7DBFEB2BC}"/>
                </a:ext>
              </a:extLst>
            </p:cNvPr>
            <p:cNvSpPr txBox="1"/>
            <p:nvPr/>
          </p:nvSpPr>
          <p:spPr>
            <a:xfrm>
              <a:off x="5233822" y="3160245"/>
              <a:ext cx="2961371" cy="529634"/>
            </a:xfrm>
            <a:prstGeom prst="rect">
              <a:avLst/>
            </a:prstGeom>
            <a:grpFill/>
            <a:ln>
              <a:noFill/>
            </a:ln>
          </p:spPr>
          <p:txBody>
            <a:bodyPr wrap="square" lIns="91440" tIns="45720" rIns="91440" bIns="45720" rtlCol="0" anchor="t">
              <a:spAutoFit/>
            </a:bodyPr>
            <a:lstStyle/>
            <a:p>
              <a:pPr algn="ctr"/>
              <a:r>
                <a:rPr lang="en-US">
                  <a:solidFill>
                    <a:schemeClr val="bg1"/>
                  </a:solidFill>
                  <a:latin typeface="Amasis MT Pro"/>
                  <a:cs typeface="Telugu MN" pitchFamily="2" charset="0"/>
                </a:rPr>
                <a:t>Insulates</a:t>
              </a:r>
            </a:p>
          </p:txBody>
        </p:sp>
      </p:grpSp>
      <p:grpSp>
        <p:nvGrpSpPr>
          <p:cNvPr id="21" name="Group 20">
            <a:extLst>
              <a:ext uri="{FF2B5EF4-FFF2-40B4-BE49-F238E27FC236}">
                <a16:creationId xmlns:a16="http://schemas.microsoft.com/office/drawing/2014/main" id="{E915F111-BDC7-44C8-B096-685A873393FD}"/>
              </a:ext>
            </a:extLst>
          </p:cNvPr>
          <p:cNvGrpSpPr/>
          <p:nvPr/>
        </p:nvGrpSpPr>
        <p:grpSpPr>
          <a:xfrm>
            <a:off x="6405201" y="3956498"/>
            <a:ext cx="2099457" cy="1245394"/>
            <a:chOff x="5227591" y="2536031"/>
            <a:chExt cx="2967602" cy="1785936"/>
          </a:xfrm>
          <a:solidFill>
            <a:srgbClr val="E0E0E0"/>
          </a:solidFill>
        </p:grpSpPr>
        <p:sp>
          <p:nvSpPr>
            <p:cNvPr id="22" name="Rounded Rectangle 6">
              <a:extLst>
                <a:ext uri="{FF2B5EF4-FFF2-40B4-BE49-F238E27FC236}">
                  <a16:creationId xmlns:a16="http://schemas.microsoft.com/office/drawing/2014/main" id="{61D4F7AF-5DAE-48F6-B292-463D82A3EF02}"/>
                </a:ext>
              </a:extLst>
            </p:cNvPr>
            <p:cNvSpPr/>
            <p:nvPr/>
          </p:nvSpPr>
          <p:spPr>
            <a:xfrm>
              <a:off x="5227591" y="2536031"/>
              <a:ext cx="2961371" cy="1785936"/>
            </a:xfrm>
            <a:prstGeom prst="roundRect">
              <a:avLst/>
            </a:prstGeom>
            <a:grp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sp>
          <p:nvSpPr>
            <p:cNvPr id="23" name="TextBox 22">
              <a:extLst>
                <a:ext uri="{FF2B5EF4-FFF2-40B4-BE49-F238E27FC236}">
                  <a16:creationId xmlns:a16="http://schemas.microsoft.com/office/drawing/2014/main" id="{AC45B571-BDB6-4066-9242-63F6FD6550CC}"/>
                </a:ext>
              </a:extLst>
            </p:cNvPr>
            <p:cNvSpPr txBox="1"/>
            <p:nvPr/>
          </p:nvSpPr>
          <p:spPr>
            <a:xfrm>
              <a:off x="5233822" y="2965429"/>
              <a:ext cx="2961371" cy="926860"/>
            </a:xfrm>
            <a:prstGeom prst="rect">
              <a:avLst/>
            </a:prstGeom>
            <a:grpFill/>
            <a:ln>
              <a:noFill/>
            </a:ln>
          </p:spPr>
          <p:txBody>
            <a:bodyPr wrap="square" lIns="91440" tIns="45720" rIns="91440" bIns="45720" rtlCol="0" anchor="t">
              <a:spAutoFit/>
            </a:bodyPr>
            <a:lstStyle/>
            <a:p>
              <a:pPr algn="ctr"/>
              <a:r>
                <a:rPr lang="en-US">
                  <a:solidFill>
                    <a:schemeClr val="bg1"/>
                  </a:solidFill>
                  <a:latin typeface="Amasis MT Pro"/>
                  <a:cs typeface="Telugu MN" pitchFamily="2" charset="0"/>
                </a:rPr>
                <a:t>Communicates to User</a:t>
              </a:r>
            </a:p>
          </p:txBody>
        </p:sp>
      </p:grpSp>
      <p:grpSp>
        <p:nvGrpSpPr>
          <p:cNvPr id="24" name="Group 23">
            <a:extLst>
              <a:ext uri="{FF2B5EF4-FFF2-40B4-BE49-F238E27FC236}">
                <a16:creationId xmlns:a16="http://schemas.microsoft.com/office/drawing/2014/main" id="{5BD3BA9C-1D56-45FC-A954-7E4B98FEA862}"/>
              </a:ext>
            </a:extLst>
          </p:cNvPr>
          <p:cNvGrpSpPr/>
          <p:nvPr/>
        </p:nvGrpSpPr>
        <p:grpSpPr>
          <a:xfrm>
            <a:off x="9158739" y="3956498"/>
            <a:ext cx="2095049" cy="1245394"/>
            <a:chOff x="5227591" y="2536031"/>
            <a:chExt cx="2961371" cy="1785936"/>
          </a:xfrm>
          <a:solidFill>
            <a:srgbClr val="5D89AD"/>
          </a:solidFill>
        </p:grpSpPr>
        <p:sp>
          <p:nvSpPr>
            <p:cNvPr id="25" name="Rounded Rectangle 6">
              <a:extLst>
                <a:ext uri="{FF2B5EF4-FFF2-40B4-BE49-F238E27FC236}">
                  <a16:creationId xmlns:a16="http://schemas.microsoft.com/office/drawing/2014/main" id="{13B4B76E-954E-447A-B3CF-5168A1E6ED8B}"/>
                </a:ext>
              </a:extLst>
            </p:cNvPr>
            <p:cNvSpPr/>
            <p:nvPr/>
          </p:nvSpPr>
          <p:spPr>
            <a:xfrm>
              <a:off x="5227591" y="2536031"/>
              <a:ext cx="2961371" cy="1785936"/>
            </a:xfrm>
            <a:prstGeom prst="roundRect">
              <a:avLst/>
            </a:prstGeom>
            <a:grp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sp>
          <p:nvSpPr>
            <p:cNvPr id="26" name="TextBox 25">
              <a:extLst>
                <a:ext uri="{FF2B5EF4-FFF2-40B4-BE49-F238E27FC236}">
                  <a16:creationId xmlns:a16="http://schemas.microsoft.com/office/drawing/2014/main" id="{63133CDB-9B1B-4A4D-B86B-B9F3CE9C989E}"/>
                </a:ext>
              </a:extLst>
            </p:cNvPr>
            <p:cNvSpPr txBox="1"/>
            <p:nvPr/>
          </p:nvSpPr>
          <p:spPr>
            <a:xfrm>
              <a:off x="5227591" y="3158730"/>
              <a:ext cx="2961371" cy="529634"/>
            </a:xfrm>
            <a:prstGeom prst="rect">
              <a:avLst/>
            </a:prstGeom>
            <a:grpFill/>
          </p:spPr>
          <p:txBody>
            <a:bodyPr wrap="square" lIns="91440" tIns="45720" rIns="91440" bIns="45720" rtlCol="0" anchor="t">
              <a:spAutoFit/>
            </a:bodyPr>
            <a:lstStyle/>
            <a:p>
              <a:pPr algn="ctr"/>
              <a:r>
                <a:rPr lang="en-US">
                  <a:solidFill>
                    <a:schemeClr val="bg1"/>
                  </a:solidFill>
                  <a:latin typeface="Amasis MT Pro"/>
                  <a:cs typeface="Telugu MN" pitchFamily="2" charset="0"/>
                </a:rPr>
                <a:t>Connects</a:t>
              </a:r>
            </a:p>
          </p:txBody>
        </p:sp>
      </p:grpSp>
      <p:sp>
        <p:nvSpPr>
          <p:cNvPr id="28" name="Content Placeholder 27">
            <a:extLst>
              <a:ext uri="{FF2B5EF4-FFF2-40B4-BE49-F238E27FC236}">
                <a16:creationId xmlns:a16="http://schemas.microsoft.com/office/drawing/2014/main" id="{16994C49-CEBD-4469-9639-F695A1FEFED3}"/>
              </a:ext>
            </a:extLst>
          </p:cNvPr>
          <p:cNvSpPr>
            <a:spLocks noGrp="1"/>
          </p:cNvSpPr>
          <p:nvPr>
            <p:ph sz="quarter" idx="11"/>
          </p:nvPr>
        </p:nvSpPr>
        <p:spPr/>
        <p:txBody>
          <a:bodyPr/>
          <a:lstStyle/>
          <a:p>
            <a:pPr algn="r"/>
            <a:r>
              <a:rPr lang="en-US">
                <a:latin typeface="Times New Roman" panose="02020603050405020304" pitchFamily="18" charset="0"/>
                <a:cs typeface="Times New Roman" panose="02020603050405020304" pitchFamily="18" charset="0"/>
              </a:rPr>
              <a:t>Samantha Myers</a:t>
            </a:r>
          </a:p>
          <a:p>
            <a:endParaRPr lang="en-US"/>
          </a:p>
        </p:txBody>
      </p:sp>
      <p:cxnSp>
        <p:nvCxnSpPr>
          <p:cNvPr id="36" name="Connector: Elbow 35">
            <a:extLst>
              <a:ext uri="{FF2B5EF4-FFF2-40B4-BE49-F238E27FC236}">
                <a16:creationId xmlns:a16="http://schemas.microsoft.com/office/drawing/2014/main" id="{CE82B29E-846A-4888-803A-AEB7170E53C3}"/>
              </a:ext>
            </a:extLst>
          </p:cNvPr>
          <p:cNvCxnSpPr>
            <a:cxnSpLocks/>
          </p:cNvCxnSpPr>
          <p:nvPr/>
        </p:nvCxnSpPr>
        <p:spPr>
          <a:xfrm rot="5400000">
            <a:off x="4814580" y="2675078"/>
            <a:ext cx="1170436" cy="1392404"/>
          </a:xfrm>
          <a:prstGeom prst="bentConnector3">
            <a:avLst/>
          </a:prstGeom>
          <a:ln w="38100">
            <a:solidFill>
              <a:srgbClr val="E0E0E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8B237D49-C221-4CB1-9CF5-000199E3CCF2}"/>
              </a:ext>
            </a:extLst>
          </p:cNvPr>
          <p:cNvCxnSpPr>
            <a:cxnSpLocks/>
          </p:cNvCxnSpPr>
          <p:nvPr/>
        </p:nvCxnSpPr>
        <p:spPr>
          <a:xfrm rot="5400000">
            <a:off x="3440015" y="1300513"/>
            <a:ext cx="1170436" cy="4141534"/>
          </a:xfrm>
          <a:prstGeom prst="bentConnector3">
            <a:avLst/>
          </a:prstGeom>
          <a:ln w="38100">
            <a:solidFill>
              <a:srgbClr val="E0E0E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9C06307B-62F2-4C9A-889F-EC04B0EEE726}"/>
              </a:ext>
            </a:extLst>
          </p:cNvPr>
          <p:cNvCxnSpPr>
            <a:cxnSpLocks/>
          </p:cNvCxnSpPr>
          <p:nvPr/>
        </p:nvCxnSpPr>
        <p:spPr>
          <a:xfrm rot="16200000" flipH="1">
            <a:off x="6189145" y="2692917"/>
            <a:ext cx="1170436" cy="1356726"/>
          </a:xfrm>
          <a:prstGeom prst="bentConnector3">
            <a:avLst/>
          </a:prstGeom>
          <a:ln w="38100">
            <a:solidFill>
              <a:srgbClr val="E0E0E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04525015-4B98-43E4-B18F-A9233AEF2645}"/>
              </a:ext>
            </a:extLst>
          </p:cNvPr>
          <p:cNvCxnSpPr>
            <a:cxnSpLocks/>
          </p:cNvCxnSpPr>
          <p:nvPr/>
        </p:nvCxnSpPr>
        <p:spPr>
          <a:xfrm rot="16200000" flipH="1">
            <a:off x="7565914" y="1316148"/>
            <a:ext cx="1170436" cy="4110264"/>
          </a:xfrm>
          <a:prstGeom prst="bentConnector3">
            <a:avLst/>
          </a:prstGeom>
          <a:ln w="38100">
            <a:solidFill>
              <a:srgbClr val="23619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571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C37C3-7FF8-3148-8BD8-79646FF32028}"/>
              </a:ext>
            </a:extLst>
          </p:cNvPr>
          <p:cNvSpPr>
            <a:spLocks noGrp="1"/>
          </p:cNvSpPr>
          <p:nvPr>
            <p:ph type="title"/>
          </p:nvPr>
        </p:nvSpPr>
        <p:spPr>
          <a:xfrm>
            <a:off x="838200" y="287827"/>
            <a:ext cx="10515600" cy="1325563"/>
          </a:xfrm>
        </p:spPr>
        <p:txBody>
          <a:bodyPr/>
          <a:lstStyle/>
          <a:p>
            <a:pPr algn="ctr"/>
            <a:r>
              <a:rPr lang="en-US">
                <a:solidFill>
                  <a:schemeClr val="tx1"/>
                </a:solidFill>
                <a:latin typeface="Amasis MT Pro Black"/>
                <a:cs typeface="Arial"/>
              </a:rPr>
              <a:t>Functional Decomposition</a:t>
            </a:r>
          </a:p>
        </p:txBody>
      </p:sp>
      <p:sp>
        <p:nvSpPr>
          <p:cNvPr id="3" name="Slide Number Placeholder 2">
            <a:extLst>
              <a:ext uri="{FF2B5EF4-FFF2-40B4-BE49-F238E27FC236}">
                <a16:creationId xmlns:a16="http://schemas.microsoft.com/office/drawing/2014/main" id="{56E16678-47ED-9743-878D-CDD5DE914AF5}"/>
              </a:ext>
            </a:extLst>
          </p:cNvPr>
          <p:cNvSpPr>
            <a:spLocks noGrp="1"/>
          </p:cNvSpPr>
          <p:nvPr>
            <p:ph type="sldNum" sz="quarter" idx="4"/>
          </p:nvPr>
        </p:nvSpPr>
        <p:spPr/>
        <p:txBody>
          <a:bodyPr/>
          <a:lstStyle/>
          <a:p>
            <a:fld id="{6F1FABC0-072B-4F22-8F9B-95A9D10B0206}" type="slidenum">
              <a:rPr lang="en-US" smtClean="0"/>
              <a:pPr/>
              <a:t>21</a:t>
            </a:fld>
            <a:endParaRPr lang="en-US"/>
          </a:p>
        </p:txBody>
      </p:sp>
      <p:sp>
        <p:nvSpPr>
          <p:cNvPr id="28" name="Content Placeholder 27">
            <a:extLst>
              <a:ext uri="{FF2B5EF4-FFF2-40B4-BE49-F238E27FC236}">
                <a16:creationId xmlns:a16="http://schemas.microsoft.com/office/drawing/2014/main" id="{16994C49-CEBD-4469-9639-F695A1FEFED3}"/>
              </a:ext>
            </a:extLst>
          </p:cNvPr>
          <p:cNvSpPr>
            <a:spLocks noGrp="1"/>
          </p:cNvSpPr>
          <p:nvPr>
            <p:ph sz="quarter" idx="11"/>
          </p:nvPr>
        </p:nvSpPr>
        <p:spPr/>
        <p:txBody>
          <a:bodyPr/>
          <a:lstStyle/>
          <a:p>
            <a:pPr algn="r"/>
            <a:r>
              <a:rPr lang="en-US">
                <a:latin typeface="Times New Roman" panose="02020603050405020304" pitchFamily="18" charset="0"/>
                <a:cs typeface="Times New Roman" panose="02020603050405020304" pitchFamily="18" charset="0"/>
              </a:rPr>
              <a:t>Samantha Myers</a:t>
            </a:r>
          </a:p>
          <a:p>
            <a:endParaRPr lang="en-US"/>
          </a:p>
        </p:txBody>
      </p:sp>
      <p:grpSp>
        <p:nvGrpSpPr>
          <p:cNvPr id="32" name="Group 31">
            <a:extLst>
              <a:ext uri="{FF2B5EF4-FFF2-40B4-BE49-F238E27FC236}">
                <a16:creationId xmlns:a16="http://schemas.microsoft.com/office/drawing/2014/main" id="{FD43E3F8-68D6-41C1-A544-CAD800F65D86}"/>
              </a:ext>
            </a:extLst>
          </p:cNvPr>
          <p:cNvGrpSpPr/>
          <p:nvPr/>
        </p:nvGrpSpPr>
        <p:grpSpPr>
          <a:xfrm>
            <a:off x="9867678" y="4341628"/>
            <a:ext cx="2095049" cy="1245394"/>
            <a:chOff x="5227591" y="2536031"/>
            <a:chExt cx="2961371" cy="1785936"/>
          </a:xfrm>
          <a:solidFill>
            <a:srgbClr val="95B0C9"/>
          </a:solidFill>
        </p:grpSpPr>
        <p:sp>
          <p:nvSpPr>
            <p:cNvPr id="34" name="Rounded Rectangle 6">
              <a:extLst>
                <a:ext uri="{FF2B5EF4-FFF2-40B4-BE49-F238E27FC236}">
                  <a16:creationId xmlns:a16="http://schemas.microsoft.com/office/drawing/2014/main" id="{D54EAC82-DDEE-4F7A-B469-31E409D0B6E7}"/>
                </a:ext>
              </a:extLst>
            </p:cNvPr>
            <p:cNvSpPr/>
            <p:nvPr/>
          </p:nvSpPr>
          <p:spPr>
            <a:xfrm>
              <a:off x="5227591" y="2536031"/>
              <a:ext cx="2961371" cy="1785936"/>
            </a:xfrm>
            <a:prstGeom prst="roundRect">
              <a:avLst/>
            </a:prstGeom>
            <a:grp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B3A3E952-AA79-498F-B17F-7891795D05DC}"/>
                </a:ext>
              </a:extLst>
            </p:cNvPr>
            <p:cNvSpPr txBox="1"/>
            <p:nvPr/>
          </p:nvSpPr>
          <p:spPr>
            <a:xfrm>
              <a:off x="5227591" y="2968118"/>
              <a:ext cx="2961371" cy="926860"/>
            </a:xfrm>
            <a:prstGeom prst="rect">
              <a:avLst/>
            </a:prstGeom>
            <a:grpFill/>
            <a:ln>
              <a:noFill/>
            </a:ln>
          </p:spPr>
          <p:txBody>
            <a:bodyPr wrap="square" lIns="91440" tIns="45720" rIns="91440" bIns="45720" rtlCol="0" anchor="t">
              <a:spAutoFit/>
            </a:bodyPr>
            <a:lstStyle/>
            <a:p>
              <a:pPr algn="ctr"/>
              <a:r>
                <a:rPr lang="en-US">
                  <a:solidFill>
                    <a:schemeClr val="bg1"/>
                  </a:solidFill>
                  <a:latin typeface="Amasis MT Pro"/>
                  <a:cs typeface="Telugu MN" pitchFamily="2" charset="0"/>
                </a:rPr>
                <a:t>Attaches Inner and Outer Shell</a:t>
              </a:r>
            </a:p>
          </p:txBody>
        </p:sp>
      </p:grpSp>
      <p:grpSp>
        <p:nvGrpSpPr>
          <p:cNvPr id="37" name="Group 36">
            <a:extLst>
              <a:ext uri="{FF2B5EF4-FFF2-40B4-BE49-F238E27FC236}">
                <a16:creationId xmlns:a16="http://schemas.microsoft.com/office/drawing/2014/main" id="{74E40346-474E-4804-8606-B481E0083F6D}"/>
              </a:ext>
            </a:extLst>
          </p:cNvPr>
          <p:cNvGrpSpPr/>
          <p:nvPr/>
        </p:nvGrpSpPr>
        <p:grpSpPr>
          <a:xfrm>
            <a:off x="6655008" y="4344374"/>
            <a:ext cx="2095049" cy="1245395"/>
            <a:chOff x="5227591" y="2536029"/>
            <a:chExt cx="2961371" cy="1785937"/>
          </a:xfrm>
          <a:solidFill>
            <a:srgbClr val="95B0C9"/>
          </a:solidFill>
        </p:grpSpPr>
        <p:sp>
          <p:nvSpPr>
            <p:cNvPr id="38" name="Rounded Rectangle 6">
              <a:extLst>
                <a:ext uri="{FF2B5EF4-FFF2-40B4-BE49-F238E27FC236}">
                  <a16:creationId xmlns:a16="http://schemas.microsoft.com/office/drawing/2014/main" id="{CB4E6025-ECB8-4005-A946-37DBEEEE77F7}"/>
                </a:ext>
              </a:extLst>
            </p:cNvPr>
            <p:cNvSpPr/>
            <p:nvPr/>
          </p:nvSpPr>
          <p:spPr>
            <a:xfrm>
              <a:off x="5227591" y="2536029"/>
              <a:ext cx="2961371" cy="1785937"/>
            </a:xfrm>
            <a:prstGeom prst="roundRect">
              <a:avLst/>
            </a:prstGeom>
            <a:grp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8770E0A5-18DE-45CE-A21A-DB852FA1869F}"/>
                </a:ext>
              </a:extLst>
            </p:cNvPr>
            <p:cNvSpPr txBox="1"/>
            <p:nvPr/>
          </p:nvSpPr>
          <p:spPr>
            <a:xfrm>
              <a:off x="5308472" y="2768124"/>
              <a:ext cx="2800444" cy="1324085"/>
            </a:xfrm>
            <a:prstGeom prst="rect">
              <a:avLst/>
            </a:prstGeom>
            <a:grpFill/>
            <a:ln>
              <a:noFill/>
            </a:ln>
          </p:spPr>
          <p:txBody>
            <a:bodyPr wrap="square" lIns="91440" tIns="45720" rIns="91440" bIns="45720" rtlCol="0" anchor="t">
              <a:spAutoFit/>
            </a:bodyPr>
            <a:lstStyle/>
            <a:p>
              <a:pPr algn="ctr"/>
              <a:r>
                <a:rPr lang="en-US">
                  <a:solidFill>
                    <a:schemeClr val="bg1"/>
                  </a:solidFill>
                  <a:latin typeface="Amasis MT Pro"/>
                  <a:cs typeface="Telugu MN" pitchFamily="2" charset="0"/>
                </a:rPr>
                <a:t>Attaches to Interior of Spacecraft</a:t>
              </a:r>
            </a:p>
          </p:txBody>
        </p:sp>
      </p:grpSp>
      <p:grpSp>
        <p:nvGrpSpPr>
          <p:cNvPr id="16" name="Group 15">
            <a:extLst>
              <a:ext uri="{FF2B5EF4-FFF2-40B4-BE49-F238E27FC236}">
                <a16:creationId xmlns:a16="http://schemas.microsoft.com/office/drawing/2014/main" id="{02D6366B-13CB-44EE-B5FA-D7B08B6A3724}"/>
              </a:ext>
            </a:extLst>
          </p:cNvPr>
          <p:cNvGrpSpPr/>
          <p:nvPr/>
        </p:nvGrpSpPr>
        <p:grpSpPr>
          <a:xfrm>
            <a:off x="8268151" y="2671997"/>
            <a:ext cx="2095049" cy="1245394"/>
            <a:chOff x="5227591" y="2536031"/>
            <a:chExt cx="2961371" cy="1785936"/>
          </a:xfrm>
          <a:solidFill>
            <a:srgbClr val="5D89AD"/>
          </a:solidFill>
        </p:grpSpPr>
        <p:sp>
          <p:nvSpPr>
            <p:cNvPr id="17" name="Rounded Rectangle 6">
              <a:extLst>
                <a:ext uri="{FF2B5EF4-FFF2-40B4-BE49-F238E27FC236}">
                  <a16:creationId xmlns:a16="http://schemas.microsoft.com/office/drawing/2014/main" id="{FE1BB179-0E9E-413A-A03F-6515E6E5FBFF}"/>
                </a:ext>
              </a:extLst>
            </p:cNvPr>
            <p:cNvSpPr/>
            <p:nvPr/>
          </p:nvSpPr>
          <p:spPr>
            <a:xfrm>
              <a:off x="5227591" y="2536031"/>
              <a:ext cx="2961371" cy="1785936"/>
            </a:xfrm>
            <a:prstGeom prst="roundRect">
              <a:avLst/>
            </a:prstGeom>
            <a:grp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A897314A-E469-46A7-9418-2C39964AB973}"/>
                </a:ext>
              </a:extLst>
            </p:cNvPr>
            <p:cNvSpPr txBox="1"/>
            <p:nvPr/>
          </p:nvSpPr>
          <p:spPr>
            <a:xfrm>
              <a:off x="5227591" y="3122302"/>
              <a:ext cx="2961371" cy="529634"/>
            </a:xfrm>
            <a:prstGeom prst="rect">
              <a:avLst/>
            </a:prstGeom>
            <a:grpFill/>
            <a:ln>
              <a:noFill/>
            </a:ln>
          </p:spPr>
          <p:txBody>
            <a:bodyPr wrap="square" lIns="91440" tIns="45720" rIns="91440" bIns="45720" rtlCol="0" anchor="t">
              <a:spAutoFit/>
            </a:bodyPr>
            <a:lstStyle/>
            <a:p>
              <a:pPr algn="ctr"/>
              <a:r>
                <a:rPr lang="en-US">
                  <a:solidFill>
                    <a:schemeClr val="bg1"/>
                  </a:solidFill>
                  <a:latin typeface="Amasis MT Pro"/>
                  <a:cs typeface="Telugu MN" pitchFamily="2" charset="0"/>
                </a:rPr>
                <a:t>Connects</a:t>
              </a:r>
            </a:p>
          </p:txBody>
        </p:sp>
      </p:grpSp>
      <p:sp>
        <p:nvSpPr>
          <p:cNvPr id="25" name="Rounded Rectangle 6">
            <a:extLst>
              <a:ext uri="{FF2B5EF4-FFF2-40B4-BE49-F238E27FC236}">
                <a16:creationId xmlns:a16="http://schemas.microsoft.com/office/drawing/2014/main" id="{5BB31067-865E-450E-BD3F-B51679055725}"/>
              </a:ext>
            </a:extLst>
          </p:cNvPr>
          <p:cNvSpPr/>
          <p:nvPr/>
        </p:nvSpPr>
        <p:spPr>
          <a:xfrm>
            <a:off x="5664594" y="1486631"/>
            <a:ext cx="862811" cy="592851"/>
          </a:xfrm>
          <a:prstGeom prst="roundRect">
            <a:avLst/>
          </a:prstGeom>
          <a:solidFill>
            <a:srgbClr val="236192"/>
          </a:solidFill>
          <a:ln>
            <a:solidFill>
              <a:srgbClr val="E0E0E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sp>
        <p:nvSpPr>
          <p:cNvPr id="26" name="Rounded Rectangle 6">
            <a:extLst>
              <a:ext uri="{FF2B5EF4-FFF2-40B4-BE49-F238E27FC236}">
                <a16:creationId xmlns:a16="http://schemas.microsoft.com/office/drawing/2014/main" id="{5F6D4A62-70C9-4AFE-B417-9FA0C49062A9}"/>
              </a:ext>
            </a:extLst>
          </p:cNvPr>
          <p:cNvSpPr/>
          <p:nvPr/>
        </p:nvSpPr>
        <p:spPr>
          <a:xfrm>
            <a:off x="3580851" y="2671997"/>
            <a:ext cx="862811" cy="592851"/>
          </a:xfrm>
          <a:prstGeom prst="roundRect">
            <a:avLst/>
          </a:prstGeom>
          <a:solidFill>
            <a:srgbClr val="E0E0E0"/>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sp>
        <p:nvSpPr>
          <p:cNvPr id="27" name="Rounded Rectangle 6">
            <a:extLst>
              <a:ext uri="{FF2B5EF4-FFF2-40B4-BE49-F238E27FC236}">
                <a16:creationId xmlns:a16="http://schemas.microsoft.com/office/drawing/2014/main" id="{94DEF649-AB19-40AF-86FC-C1C05DAB06D3}"/>
              </a:ext>
            </a:extLst>
          </p:cNvPr>
          <p:cNvSpPr/>
          <p:nvPr/>
        </p:nvSpPr>
        <p:spPr>
          <a:xfrm>
            <a:off x="5664593" y="2671997"/>
            <a:ext cx="862811" cy="592851"/>
          </a:xfrm>
          <a:prstGeom prst="roundRect">
            <a:avLst/>
          </a:prstGeom>
          <a:solidFill>
            <a:srgbClr val="E0E0E0"/>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sp>
        <p:nvSpPr>
          <p:cNvPr id="29" name="Rounded Rectangle 6">
            <a:extLst>
              <a:ext uri="{FF2B5EF4-FFF2-40B4-BE49-F238E27FC236}">
                <a16:creationId xmlns:a16="http://schemas.microsoft.com/office/drawing/2014/main" id="{4F119D58-9459-4070-8C53-55C25E18A248}"/>
              </a:ext>
            </a:extLst>
          </p:cNvPr>
          <p:cNvSpPr/>
          <p:nvPr/>
        </p:nvSpPr>
        <p:spPr>
          <a:xfrm>
            <a:off x="1497108" y="2671998"/>
            <a:ext cx="862811" cy="592851"/>
          </a:xfrm>
          <a:prstGeom prst="roundRect">
            <a:avLst/>
          </a:prstGeom>
          <a:solidFill>
            <a:srgbClr val="E0E0E0"/>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bg1"/>
              </a:solidFill>
            </a:endParaRPr>
          </a:p>
        </p:txBody>
      </p:sp>
      <p:cxnSp>
        <p:nvCxnSpPr>
          <p:cNvPr id="48" name="Connector: Elbow 47">
            <a:extLst>
              <a:ext uri="{FF2B5EF4-FFF2-40B4-BE49-F238E27FC236}">
                <a16:creationId xmlns:a16="http://schemas.microsoft.com/office/drawing/2014/main" id="{2C1A029E-21FC-43D5-AAD7-1A701D1227BD}"/>
              </a:ext>
            </a:extLst>
          </p:cNvPr>
          <p:cNvCxnSpPr>
            <a:cxnSpLocks/>
            <a:stCxn id="25" idx="2"/>
            <a:endCxn id="27" idx="0"/>
          </p:cNvCxnSpPr>
          <p:nvPr/>
        </p:nvCxnSpPr>
        <p:spPr>
          <a:xfrm rot="5400000">
            <a:off x="5799743" y="2375739"/>
            <a:ext cx="592515" cy="1"/>
          </a:xfrm>
          <a:prstGeom prst="bentConnector3">
            <a:avLst/>
          </a:prstGeom>
          <a:ln w="38100">
            <a:solidFill>
              <a:srgbClr val="E0E0E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BDCA9C48-8C52-4086-828E-1D50DBC770F6}"/>
              </a:ext>
            </a:extLst>
          </p:cNvPr>
          <p:cNvCxnSpPr>
            <a:cxnSpLocks/>
            <a:stCxn id="25" idx="2"/>
            <a:endCxn id="26" idx="0"/>
          </p:cNvCxnSpPr>
          <p:nvPr/>
        </p:nvCxnSpPr>
        <p:spPr>
          <a:xfrm rot="5400000">
            <a:off x="4757872" y="1333868"/>
            <a:ext cx="592515" cy="2083743"/>
          </a:xfrm>
          <a:prstGeom prst="bentConnector3">
            <a:avLst/>
          </a:prstGeom>
          <a:ln w="38100">
            <a:solidFill>
              <a:srgbClr val="E0E0E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B973909A-CE6B-4112-864F-5213DD4E5EBE}"/>
              </a:ext>
            </a:extLst>
          </p:cNvPr>
          <p:cNvCxnSpPr>
            <a:cxnSpLocks/>
            <a:stCxn id="25" idx="2"/>
            <a:endCxn id="29" idx="0"/>
          </p:cNvCxnSpPr>
          <p:nvPr/>
        </p:nvCxnSpPr>
        <p:spPr>
          <a:xfrm rot="5400000">
            <a:off x="3715999" y="291997"/>
            <a:ext cx="592516" cy="4167486"/>
          </a:xfrm>
          <a:prstGeom prst="bentConnector3">
            <a:avLst/>
          </a:prstGeom>
          <a:ln w="38100">
            <a:solidFill>
              <a:srgbClr val="E0E0E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80C37FA5-0E38-411C-99F4-6D484D617541}"/>
              </a:ext>
            </a:extLst>
          </p:cNvPr>
          <p:cNvCxnSpPr>
            <a:cxnSpLocks/>
            <a:stCxn id="25" idx="2"/>
          </p:cNvCxnSpPr>
          <p:nvPr/>
        </p:nvCxnSpPr>
        <p:spPr>
          <a:xfrm rot="16200000" flipH="1">
            <a:off x="7409581" y="765901"/>
            <a:ext cx="592515" cy="3219676"/>
          </a:xfrm>
          <a:prstGeom prst="bentConnector3">
            <a:avLst/>
          </a:prstGeom>
          <a:ln w="38100">
            <a:solidFill>
              <a:srgbClr val="236192"/>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or: Elbow 6">
            <a:extLst>
              <a:ext uri="{FF2B5EF4-FFF2-40B4-BE49-F238E27FC236}">
                <a16:creationId xmlns:a16="http://schemas.microsoft.com/office/drawing/2014/main" id="{4878807B-638D-45BC-B01B-99F5120ABDE1}"/>
              </a:ext>
            </a:extLst>
          </p:cNvPr>
          <p:cNvCxnSpPr>
            <a:cxnSpLocks/>
            <a:stCxn id="17" idx="2"/>
            <a:endCxn id="38" idx="0"/>
          </p:cNvCxnSpPr>
          <p:nvPr/>
        </p:nvCxnSpPr>
        <p:spPr>
          <a:xfrm rot="5400000">
            <a:off x="8295614" y="3324311"/>
            <a:ext cx="426983" cy="1613143"/>
          </a:xfrm>
          <a:prstGeom prst="bentConnector3">
            <a:avLst/>
          </a:prstGeom>
          <a:ln w="38100">
            <a:solidFill>
              <a:srgbClr val="23619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3A44638C-8247-408F-AF0D-0F7E2DE9B173}"/>
              </a:ext>
            </a:extLst>
          </p:cNvPr>
          <p:cNvCxnSpPr>
            <a:cxnSpLocks/>
            <a:stCxn id="17" idx="2"/>
            <a:endCxn id="34" idx="0"/>
          </p:cNvCxnSpPr>
          <p:nvPr/>
        </p:nvCxnSpPr>
        <p:spPr>
          <a:xfrm rot="16200000" flipH="1">
            <a:off x="9903321" y="3329745"/>
            <a:ext cx="424237" cy="1599527"/>
          </a:xfrm>
          <a:prstGeom prst="bentConnector3">
            <a:avLst/>
          </a:prstGeom>
          <a:ln w="38100">
            <a:solidFill>
              <a:srgbClr val="23619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9303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64CF5-511D-4100-A499-368AAEC229D2}"/>
              </a:ext>
            </a:extLst>
          </p:cNvPr>
          <p:cNvSpPr>
            <a:spLocks noGrp="1"/>
          </p:cNvSpPr>
          <p:nvPr>
            <p:ph type="title"/>
          </p:nvPr>
        </p:nvSpPr>
        <p:spPr/>
        <p:txBody>
          <a:bodyPr/>
          <a:lstStyle/>
          <a:p>
            <a:pPr algn="ctr"/>
            <a:r>
              <a:rPr lang="en-US">
                <a:solidFill>
                  <a:schemeClr val="tx1"/>
                </a:solidFill>
                <a:latin typeface="Amasis MT Pro Black"/>
                <a:cs typeface="Arial"/>
              </a:rPr>
              <a:t>Upcoming Work</a:t>
            </a:r>
            <a:endParaRPr lang="en-US">
              <a:solidFill>
                <a:schemeClr val="tx1"/>
              </a:solidFill>
              <a:latin typeface="Amasis MT Pro Black"/>
            </a:endParaRPr>
          </a:p>
        </p:txBody>
      </p:sp>
      <p:sp>
        <p:nvSpPr>
          <p:cNvPr id="5" name="Slide Number Placeholder 4">
            <a:extLst>
              <a:ext uri="{FF2B5EF4-FFF2-40B4-BE49-F238E27FC236}">
                <a16:creationId xmlns:a16="http://schemas.microsoft.com/office/drawing/2014/main" id="{56A7DBA6-D61D-411A-8E69-002A89DCC3BC}"/>
              </a:ext>
            </a:extLst>
          </p:cNvPr>
          <p:cNvSpPr>
            <a:spLocks noGrp="1"/>
          </p:cNvSpPr>
          <p:nvPr>
            <p:ph type="sldNum" sz="quarter" idx="4"/>
          </p:nvPr>
        </p:nvSpPr>
        <p:spPr/>
        <p:txBody>
          <a:bodyPr/>
          <a:lstStyle/>
          <a:p>
            <a:fld id="{6F1FABC0-072B-4F22-8F9B-95A9D10B0206}" type="slidenum">
              <a:rPr lang="en-US" smtClean="0"/>
              <a:pPr/>
              <a:t>22</a:t>
            </a:fld>
            <a:endParaRPr lang="en-US"/>
          </a:p>
        </p:txBody>
      </p:sp>
      <p:sp>
        <p:nvSpPr>
          <p:cNvPr id="13" name="TextBox 12">
            <a:extLst>
              <a:ext uri="{FF2B5EF4-FFF2-40B4-BE49-F238E27FC236}">
                <a16:creationId xmlns:a16="http://schemas.microsoft.com/office/drawing/2014/main" id="{B7DFC97A-CDA8-4218-8B3A-E4C145BB5642}"/>
              </a:ext>
            </a:extLst>
          </p:cNvPr>
          <p:cNvSpPr txBox="1"/>
          <p:nvPr/>
        </p:nvSpPr>
        <p:spPr>
          <a:xfrm>
            <a:off x="2882434" y="3158311"/>
            <a:ext cx="297603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latin typeface="Amasis MT Pro" panose="02040504050005020304" pitchFamily="18" charset="0"/>
                <a:ea typeface="Krungthep" panose="02000400000000000000" pitchFamily="2" charset="-34"/>
                <a:cs typeface="Krungthep" panose="02000400000000000000" pitchFamily="2" charset="-34"/>
              </a:rPr>
              <a:t>Targets &amp; Metrics</a:t>
            </a:r>
          </a:p>
        </p:txBody>
      </p:sp>
      <p:pic>
        <p:nvPicPr>
          <p:cNvPr id="14" name="Picture 14" descr="Icon&#10;&#10;Description automatically generated">
            <a:extLst>
              <a:ext uri="{FF2B5EF4-FFF2-40B4-BE49-F238E27FC236}">
                <a16:creationId xmlns:a16="http://schemas.microsoft.com/office/drawing/2014/main" id="{D5CDF11E-D0DF-458E-949C-B1303C48BFE5}"/>
              </a:ext>
            </a:extLst>
          </p:cNvPr>
          <p:cNvPicPr>
            <a:picLocks noChangeAspect="1"/>
          </p:cNvPicPr>
          <p:nvPr/>
        </p:nvPicPr>
        <p:blipFill>
          <a:blip r:embed="rId3"/>
          <a:stretch>
            <a:fillRect/>
          </a:stretch>
        </p:blipFill>
        <p:spPr>
          <a:xfrm>
            <a:off x="6716161" y="1510285"/>
            <a:ext cx="1646153" cy="1646153"/>
          </a:xfrm>
          <a:prstGeom prst="rect">
            <a:avLst/>
          </a:prstGeom>
          <a:solidFill>
            <a:srgbClr val="5D89AD">
              <a:alpha val="0"/>
            </a:srgbClr>
          </a:solidFill>
        </p:spPr>
      </p:pic>
      <p:sp>
        <p:nvSpPr>
          <p:cNvPr id="15" name="TextBox 14">
            <a:extLst>
              <a:ext uri="{FF2B5EF4-FFF2-40B4-BE49-F238E27FC236}">
                <a16:creationId xmlns:a16="http://schemas.microsoft.com/office/drawing/2014/main" id="{47EE61AF-3803-4892-8820-AFA5B80A8D17}"/>
              </a:ext>
            </a:extLst>
          </p:cNvPr>
          <p:cNvSpPr txBox="1"/>
          <p:nvPr/>
        </p:nvSpPr>
        <p:spPr>
          <a:xfrm>
            <a:off x="6051220" y="3158311"/>
            <a:ext cx="297603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latin typeface="Amasis MT Pro" panose="02040504050005020304" pitchFamily="18" charset="0"/>
                <a:ea typeface="Krungthep" panose="02000400000000000000" pitchFamily="2" charset="-34"/>
                <a:cs typeface="Krungthep" panose="02000400000000000000" pitchFamily="2" charset="-34"/>
              </a:rPr>
              <a:t>Concept Generation</a:t>
            </a:r>
          </a:p>
        </p:txBody>
      </p:sp>
      <p:sp>
        <p:nvSpPr>
          <p:cNvPr id="16" name="TextBox 15">
            <a:extLst>
              <a:ext uri="{FF2B5EF4-FFF2-40B4-BE49-F238E27FC236}">
                <a16:creationId xmlns:a16="http://schemas.microsoft.com/office/drawing/2014/main" id="{56322F46-4998-47BD-A8CA-A05EB632B492}"/>
              </a:ext>
            </a:extLst>
          </p:cNvPr>
          <p:cNvSpPr txBox="1"/>
          <p:nvPr/>
        </p:nvSpPr>
        <p:spPr>
          <a:xfrm>
            <a:off x="2882432" y="5358409"/>
            <a:ext cx="297603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latin typeface="Amasis MT Pro" panose="02040504050005020304" pitchFamily="18" charset="0"/>
                <a:ea typeface="Krungthep" panose="02000400000000000000" pitchFamily="2" charset="-34"/>
                <a:cs typeface="Krungthep" panose="02000400000000000000" pitchFamily="2" charset="-34"/>
              </a:rPr>
              <a:t>Concept Selection</a:t>
            </a:r>
          </a:p>
        </p:txBody>
      </p:sp>
      <p:pic>
        <p:nvPicPr>
          <p:cNvPr id="18" name="Picture 18" descr="Icon&#10;&#10;Description automatically generated">
            <a:extLst>
              <a:ext uri="{FF2B5EF4-FFF2-40B4-BE49-F238E27FC236}">
                <a16:creationId xmlns:a16="http://schemas.microsoft.com/office/drawing/2014/main" id="{C5C3558C-56CA-469E-B9AE-ED8E391020BA}"/>
              </a:ext>
            </a:extLst>
          </p:cNvPr>
          <p:cNvPicPr>
            <a:picLocks noChangeAspect="1"/>
          </p:cNvPicPr>
          <p:nvPr/>
        </p:nvPicPr>
        <p:blipFill>
          <a:blip r:embed="rId4"/>
          <a:stretch>
            <a:fillRect/>
          </a:stretch>
        </p:blipFill>
        <p:spPr>
          <a:xfrm>
            <a:off x="3803530" y="3642177"/>
            <a:ext cx="1133839" cy="1662071"/>
          </a:xfrm>
          <a:prstGeom prst="rect">
            <a:avLst/>
          </a:prstGeom>
        </p:spPr>
      </p:pic>
      <p:sp>
        <p:nvSpPr>
          <p:cNvPr id="17" name="Content Placeholder 27">
            <a:extLst>
              <a:ext uri="{FF2B5EF4-FFF2-40B4-BE49-F238E27FC236}">
                <a16:creationId xmlns:a16="http://schemas.microsoft.com/office/drawing/2014/main" id="{0B1AF81F-9AD2-7347-8B59-84FC82CE9CEB}"/>
              </a:ext>
            </a:extLst>
          </p:cNvPr>
          <p:cNvSpPr txBox="1">
            <a:spLocks/>
          </p:cNvSpPr>
          <p:nvPr/>
        </p:nvSpPr>
        <p:spPr>
          <a:xfrm>
            <a:off x="10363200" y="5611399"/>
            <a:ext cx="1828800" cy="31089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atin typeface="Times New Roman" panose="02020603050405020304" pitchFamily="18" charset="0"/>
                <a:cs typeface="Times New Roman" panose="02020603050405020304" pitchFamily="18" charset="0"/>
              </a:rPr>
              <a:t>Samantha Myers</a:t>
            </a:r>
          </a:p>
          <a:p>
            <a:endParaRPr lang="en-US"/>
          </a:p>
        </p:txBody>
      </p:sp>
      <p:pic>
        <p:nvPicPr>
          <p:cNvPr id="4" name="Graphic 3" descr="Bullseye with solid fill">
            <a:extLst>
              <a:ext uri="{FF2B5EF4-FFF2-40B4-BE49-F238E27FC236}">
                <a16:creationId xmlns:a16="http://schemas.microsoft.com/office/drawing/2014/main" id="{E520157E-8EB8-A24D-80DB-981E321E7E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78588" y="1375165"/>
            <a:ext cx="1783724" cy="1783724"/>
          </a:xfrm>
          <a:prstGeom prst="rect">
            <a:avLst/>
          </a:prstGeom>
        </p:spPr>
      </p:pic>
      <p:pic>
        <p:nvPicPr>
          <p:cNvPr id="6" name="Graphic 5" descr="Open book with solid fill">
            <a:extLst>
              <a:ext uri="{FF2B5EF4-FFF2-40B4-BE49-F238E27FC236}">
                <a16:creationId xmlns:a16="http://schemas.microsoft.com/office/drawing/2014/main" id="{2A33F6E5-EAFE-454E-B655-E8C7F74C3DB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76200" y="3608917"/>
            <a:ext cx="1726073" cy="1726073"/>
          </a:xfrm>
          <a:prstGeom prst="rect">
            <a:avLst/>
          </a:prstGeom>
        </p:spPr>
      </p:pic>
      <p:sp>
        <p:nvSpPr>
          <p:cNvPr id="7" name="TextBox 6">
            <a:extLst>
              <a:ext uri="{FF2B5EF4-FFF2-40B4-BE49-F238E27FC236}">
                <a16:creationId xmlns:a16="http://schemas.microsoft.com/office/drawing/2014/main" id="{434B6EEE-8571-4865-AEE9-D69102FF66AD}"/>
              </a:ext>
            </a:extLst>
          </p:cNvPr>
          <p:cNvSpPr txBox="1"/>
          <p:nvPr/>
        </p:nvSpPr>
        <p:spPr>
          <a:xfrm>
            <a:off x="6429572" y="5357165"/>
            <a:ext cx="2219327" cy="400110"/>
          </a:xfrm>
          <a:prstGeom prst="rect">
            <a:avLst/>
          </a:prstGeom>
          <a:noFill/>
        </p:spPr>
        <p:txBody>
          <a:bodyPr wrap="square" rtlCol="0">
            <a:spAutoFit/>
          </a:bodyPr>
          <a:lstStyle/>
          <a:p>
            <a:pPr algn="ctr"/>
            <a:r>
              <a:rPr lang="en-US" sz="2000">
                <a:latin typeface="Amasis MT Pro" panose="02040504050005020304" pitchFamily="18" charset="0"/>
                <a:cs typeface="Krungthep" panose="02000400000000000000"/>
              </a:rPr>
              <a:t>Further Research</a:t>
            </a:r>
          </a:p>
        </p:txBody>
      </p:sp>
    </p:spTree>
    <p:extLst>
      <p:ext uri="{BB962C8B-B14F-4D97-AF65-F5344CB8AC3E}">
        <p14:creationId xmlns:p14="http://schemas.microsoft.com/office/powerpoint/2010/main" val="249198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382E-ADA7-442D-BB8A-1D3D00B04AF9}"/>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b="1" kern="1200">
                <a:solidFill>
                  <a:schemeClr val="tx1"/>
                </a:solidFill>
                <a:latin typeface="Amasis MT Pro Black"/>
                <a:cs typeface="Telugu MN" pitchFamily="2" charset="0"/>
              </a:rPr>
              <a:t>Sponsor and Advisor</a:t>
            </a:r>
          </a:p>
        </p:txBody>
      </p:sp>
      <p:pic>
        <p:nvPicPr>
          <p:cNvPr id="1026" name="Picture 2" descr="Wei Guo">
            <a:extLst>
              <a:ext uri="{FF2B5EF4-FFF2-40B4-BE49-F238E27FC236}">
                <a16:creationId xmlns:a16="http://schemas.microsoft.com/office/drawing/2014/main" id="{9CA0A738-A1C7-AE47-BC75-9A95937C7C26}"/>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t="5456" r="2" b="8051"/>
          <a:stretch/>
        </p:blipFill>
        <p:spPr bwMode="auto">
          <a:xfrm>
            <a:off x="9004214" y="1686001"/>
            <a:ext cx="2348701" cy="2742560"/>
          </a:xfrm>
          <a:prstGeom prst="rect">
            <a:avLst/>
          </a:prstGeom>
          <a:solidFill>
            <a:srgbClr val="FFFFFF"/>
          </a:solidFill>
        </p:spPr>
      </p:pic>
      <p:pic>
        <p:nvPicPr>
          <p:cNvPr id="1028" name="Picture 4" descr="Rachel McCauley">
            <a:extLst>
              <a:ext uri="{FF2B5EF4-FFF2-40B4-BE49-F238E27FC236}">
                <a16:creationId xmlns:a16="http://schemas.microsoft.com/office/drawing/2014/main" id="{4872368C-A968-2D4F-9AAA-F6FCA783349B}"/>
              </a:ext>
            </a:extLst>
          </p:cNvPr>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l="10006" r="4449" b="-2"/>
          <a:stretch/>
        </p:blipFill>
        <p:spPr bwMode="auto">
          <a:xfrm>
            <a:off x="838200" y="1681458"/>
            <a:ext cx="2349960" cy="2747103"/>
          </a:xfrm>
          <a:prstGeom prst="rect">
            <a:avLst/>
          </a:prstGeom>
          <a:solidFill>
            <a:srgbClr val="FFFFFF"/>
          </a:solidFill>
        </p:spPr>
      </p:pic>
      <p:sp>
        <p:nvSpPr>
          <p:cNvPr id="3" name="Slide Number Placeholder 2">
            <a:extLst>
              <a:ext uri="{FF2B5EF4-FFF2-40B4-BE49-F238E27FC236}">
                <a16:creationId xmlns:a16="http://schemas.microsoft.com/office/drawing/2014/main" id="{75991601-FC12-4929-A276-FFB7E4646B34}"/>
              </a:ext>
            </a:extLst>
          </p:cNvPr>
          <p:cNvSpPr>
            <a:spLocks noGrp="1"/>
          </p:cNvSpPr>
          <p:nvPr>
            <p:ph type="sldNum" sz="quarter" idx="4"/>
          </p:nvPr>
        </p:nvSpPr>
        <p:spPr>
          <a:xfrm>
            <a:off x="11353800" y="6205048"/>
            <a:ext cx="704088" cy="365125"/>
          </a:xfrm>
        </p:spPr>
        <p:txBody>
          <a:bodyPr>
            <a:normAutofit/>
          </a:bodyPr>
          <a:lstStyle/>
          <a:p>
            <a:pPr>
              <a:spcAft>
                <a:spcPts val="600"/>
              </a:spcAft>
            </a:pPr>
            <a:fld id="{6F1FABC0-072B-4F22-8F9B-95A9D10B0206}" type="slidenum">
              <a:rPr lang="en-US" smtClean="0"/>
              <a:pPr>
                <a:spcAft>
                  <a:spcPts val="600"/>
                </a:spcAft>
              </a:pPr>
              <a:t>3</a:t>
            </a:fld>
            <a:endParaRPr lang="en-US"/>
          </a:p>
        </p:txBody>
      </p:sp>
      <p:sp>
        <p:nvSpPr>
          <p:cNvPr id="11" name="TextBox 10">
            <a:extLst>
              <a:ext uri="{FF2B5EF4-FFF2-40B4-BE49-F238E27FC236}">
                <a16:creationId xmlns:a16="http://schemas.microsoft.com/office/drawing/2014/main" id="{B6ABC690-14F6-4242-B00E-B0F1D9271D7D}"/>
              </a:ext>
            </a:extLst>
          </p:cNvPr>
          <p:cNvSpPr txBox="1"/>
          <p:nvPr/>
        </p:nvSpPr>
        <p:spPr>
          <a:xfrm>
            <a:off x="8837887" y="4540450"/>
            <a:ext cx="2681353" cy="923330"/>
          </a:xfrm>
          <a:prstGeom prst="rect">
            <a:avLst/>
          </a:prstGeom>
          <a:noFill/>
        </p:spPr>
        <p:txBody>
          <a:bodyPr wrap="square" rtlCol="0">
            <a:spAutoFit/>
          </a:bodyPr>
          <a:lstStyle/>
          <a:p>
            <a:pPr algn="ctr"/>
            <a:r>
              <a:rPr lang="en-US" b="1">
                <a:latin typeface="Times New Roman" panose="02020603050405020304" pitchFamily="18" charset="0"/>
                <a:cs typeface="Times New Roman" panose="02020603050405020304" pitchFamily="18" charset="0"/>
              </a:rPr>
              <a:t>Wei Guo, Ph.D</a:t>
            </a:r>
          </a:p>
          <a:p>
            <a:pPr algn="ctr"/>
            <a:r>
              <a:rPr lang="en-US">
                <a:latin typeface="Times New Roman" panose="02020603050405020304" pitchFamily="18" charset="0"/>
                <a:cs typeface="Times New Roman" panose="02020603050405020304" pitchFamily="18" charset="0"/>
              </a:rPr>
              <a:t>FAMU-FSU College of Engineering </a:t>
            </a:r>
          </a:p>
        </p:txBody>
      </p:sp>
      <p:sp>
        <p:nvSpPr>
          <p:cNvPr id="13" name="TextBox 12">
            <a:extLst>
              <a:ext uri="{FF2B5EF4-FFF2-40B4-BE49-F238E27FC236}">
                <a16:creationId xmlns:a16="http://schemas.microsoft.com/office/drawing/2014/main" id="{4F78A57C-7A7F-104F-9426-E6AAB66B693A}"/>
              </a:ext>
            </a:extLst>
          </p:cNvPr>
          <p:cNvSpPr txBox="1"/>
          <p:nvPr/>
        </p:nvSpPr>
        <p:spPr>
          <a:xfrm>
            <a:off x="710878" y="4543238"/>
            <a:ext cx="2682240" cy="923330"/>
          </a:xfrm>
          <a:prstGeom prst="rect">
            <a:avLst/>
          </a:prstGeom>
          <a:noFill/>
        </p:spPr>
        <p:txBody>
          <a:bodyPr wrap="square" rtlCol="0">
            <a:spAutoFit/>
          </a:bodyPr>
          <a:lstStyle/>
          <a:p>
            <a:pPr algn="ctr"/>
            <a:r>
              <a:rPr lang="en-US" b="1">
                <a:latin typeface="Times New Roman" panose="02020603050405020304" pitchFamily="18" charset="0"/>
                <a:cs typeface="Times New Roman" panose="02020603050405020304" pitchFamily="18" charset="0"/>
              </a:rPr>
              <a:t>Rachel McCauley</a:t>
            </a:r>
          </a:p>
          <a:p>
            <a:pPr algn="ctr"/>
            <a:r>
              <a:rPr lang="en-US">
                <a:latin typeface="Times New Roman" panose="02020603050405020304" pitchFamily="18" charset="0"/>
                <a:cs typeface="Times New Roman" panose="02020603050405020304" pitchFamily="18" charset="0"/>
              </a:rPr>
              <a:t>NASA Marshall Space Flight Center</a:t>
            </a:r>
          </a:p>
        </p:txBody>
      </p:sp>
      <p:pic>
        <p:nvPicPr>
          <p:cNvPr id="1030" name="Picture 6" descr="Travis Belcher">
            <a:extLst>
              <a:ext uri="{FF2B5EF4-FFF2-40B4-BE49-F238E27FC236}">
                <a16:creationId xmlns:a16="http://schemas.microsoft.com/office/drawing/2014/main" id="{B6C0D901-6682-A448-B4FB-30D4BA4C3283}"/>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6353" y="1690688"/>
            <a:ext cx="2349960" cy="274710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0AC06A7-B05E-414D-A022-870B4BDBA1E1}"/>
              </a:ext>
            </a:extLst>
          </p:cNvPr>
          <p:cNvSpPr txBox="1"/>
          <p:nvPr/>
        </p:nvSpPr>
        <p:spPr>
          <a:xfrm>
            <a:off x="4756404" y="4540450"/>
            <a:ext cx="2679192" cy="923330"/>
          </a:xfrm>
          <a:prstGeom prst="rect">
            <a:avLst/>
          </a:prstGeom>
          <a:noFill/>
        </p:spPr>
        <p:txBody>
          <a:bodyPr wrap="square" rtlCol="0">
            <a:spAutoFit/>
          </a:bodyPr>
          <a:lstStyle/>
          <a:p>
            <a:pPr algn="ctr"/>
            <a:r>
              <a:rPr lang="en-US" b="1">
                <a:latin typeface="Times New Roman" panose="02020603050405020304" pitchFamily="18" charset="0"/>
                <a:cs typeface="Times New Roman" panose="02020603050405020304" pitchFamily="18" charset="0"/>
              </a:rPr>
              <a:t>Travis Belcher</a:t>
            </a:r>
          </a:p>
          <a:p>
            <a:pPr algn="ctr"/>
            <a:r>
              <a:rPr lang="en-US">
                <a:latin typeface="Times New Roman" panose="02020603050405020304" pitchFamily="18" charset="0"/>
                <a:cs typeface="Times New Roman" panose="02020603050405020304" pitchFamily="18" charset="0"/>
              </a:rPr>
              <a:t>NASA Marshall Space Flight Center</a:t>
            </a:r>
          </a:p>
        </p:txBody>
      </p:sp>
    </p:spTree>
    <p:extLst>
      <p:ext uri="{BB962C8B-B14F-4D97-AF65-F5344CB8AC3E}">
        <p14:creationId xmlns:p14="http://schemas.microsoft.com/office/powerpoint/2010/main" val="1294143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C9FE6-1CF0-2347-9554-2ECE0403C9C1}"/>
              </a:ext>
            </a:extLst>
          </p:cNvPr>
          <p:cNvSpPr>
            <a:spLocks noGrp="1"/>
          </p:cNvSpPr>
          <p:nvPr>
            <p:ph type="title"/>
          </p:nvPr>
        </p:nvSpPr>
        <p:spPr/>
        <p:txBody>
          <a:bodyPr/>
          <a:lstStyle/>
          <a:p>
            <a:pPr algn="ctr"/>
            <a:r>
              <a:rPr lang="en-US">
                <a:solidFill>
                  <a:schemeClr val="tx1"/>
                </a:solidFill>
                <a:latin typeface="Amasis MT Pro Black"/>
                <a:cs typeface="Arial"/>
              </a:rPr>
              <a:t>Project Objective</a:t>
            </a:r>
          </a:p>
        </p:txBody>
      </p:sp>
      <p:sp>
        <p:nvSpPr>
          <p:cNvPr id="3" name="Slide Number Placeholder 2">
            <a:extLst>
              <a:ext uri="{FF2B5EF4-FFF2-40B4-BE49-F238E27FC236}">
                <a16:creationId xmlns:a16="http://schemas.microsoft.com/office/drawing/2014/main" id="{F988B2A1-5865-FF4E-9C2C-E1B56E28A686}"/>
              </a:ext>
            </a:extLst>
          </p:cNvPr>
          <p:cNvSpPr>
            <a:spLocks noGrp="1"/>
          </p:cNvSpPr>
          <p:nvPr>
            <p:ph type="sldNum" sz="quarter" idx="4"/>
          </p:nvPr>
        </p:nvSpPr>
        <p:spPr/>
        <p:txBody>
          <a:bodyPr/>
          <a:lstStyle/>
          <a:p>
            <a:fld id="{6F1FABC0-072B-4F22-8F9B-95A9D10B0206}" type="slidenum">
              <a:rPr lang="en-US" smtClean="0"/>
              <a:pPr/>
              <a:t>4</a:t>
            </a:fld>
            <a:endParaRPr lang="en-US"/>
          </a:p>
        </p:txBody>
      </p:sp>
      <p:sp>
        <p:nvSpPr>
          <p:cNvPr id="7" name="Rounded Rectangle 6">
            <a:extLst>
              <a:ext uri="{FF2B5EF4-FFF2-40B4-BE49-F238E27FC236}">
                <a16:creationId xmlns:a16="http://schemas.microsoft.com/office/drawing/2014/main" id="{95C3388C-B631-BF4C-BC76-00C324070344}"/>
              </a:ext>
            </a:extLst>
          </p:cNvPr>
          <p:cNvSpPr/>
          <p:nvPr/>
        </p:nvSpPr>
        <p:spPr>
          <a:xfrm>
            <a:off x="454910" y="1690688"/>
            <a:ext cx="5212451" cy="3095699"/>
          </a:xfrm>
          <a:prstGeom prst="roundRect">
            <a:avLst/>
          </a:prstGeom>
          <a:solidFill>
            <a:srgbClr val="236192"/>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3B754870-CBD6-BE4C-BD19-1F1989C83C3A}"/>
              </a:ext>
            </a:extLst>
          </p:cNvPr>
          <p:cNvSpPr txBox="1"/>
          <p:nvPr/>
        </p:nvSpPr>
        <p:spPr>
          <a:xfrm>
            <a:off x="663525" y="1933990"/>
            <a:ext cx="5212450" cy="2554545"/>
          </a:xfrm>
          <a:prstGeom prst="rect">
            <a:avLst/>
          </a:prstGeom>
          <a:noFill/>
        </p:spPr>
        <p:txBody>
          <a:bodyPr wrap="square" lIns="91440" tIns="45720" rIns="91440" bIns="45720" rtlCol="0" anchor="ctr">
            <a:spAutoFit/>
          </a:bodyPr>
          <a:lstStyle/>
          <a:p>
            <a:pPr marL="457200" indent="-457200">
              <a:buFont typeface="Arial" panose="020B0604020202020204" pitchFamily="34" charset="0"/>
              <a:buChar char="•"/>
            </a:pPr>
            <a:r>
              <a:rPr lang="en-US" sz="3200">
                <a:solidFill>
                  <a:schemeClr val="bg1"/>
                </a:solidFill>
                <a:latin typeface="Amasis MT Pro Black"/>
                <a:ea typeface="Krungthep" panose="02000400000000000000" pitchFamily="2" charset="-34"/>
                <a:cs typeface="Krungthep"/>
              </a:rPr>
              <a:t>Hold cryogenic propellant in space. </a:t>
            </a:r>
            <a:endParaRPr lang="en-US">
              <a:cs typeface="Calibri" panose="020F0502020204030204"/>
            </a:endParaRPr>
          </a:p>
          <a:p>
            <a:pPr marL="457200" indent="-457200">
              <a:buFont typeface="Arial" panose="020B0604020202020204" pitchFamily="34" charset="0"/>
              <a:buChar char="•"/>
            </a:pPr>
            <a:r>
              <a:rPr lang="en-US" sz="3200">
                <a:solidFill>
                  <a:schemeClr val="bg1"/>
                </a:solidFill>
                <a:latin typeface="Amasis MT Pro Black"/>
                <a:ea typeface="Krungthep" panose="02000400000000000000" pitchFamily="2" charset="-34"/>
                <a:cs typeface="Krungthep"/>
              </a:rPr>
              <a:t>Maximize storage time. </a:t>
            </a:r>
          </a:p>
          <a:p>
            <a:pPr marL="457200" indent="-457200">
              <a:buFont typeface="Arial" panose="020B0604020202020204" pitchFamily="34" charset="0"/>
              <a:buChar char="•"/>
            </a:pPr>
            <a:r>
              <a:rPr lang="en-US" sz="3200">
                <a:solidFill>
                  <a:schemeClr val="bg1"/>
                </a:solidFill>
                <a:latin typeface="Amasis MT Pro Black"/>
                <a:ea typeface="Krungthep" panose="02000400000000000000" pitchFamily="2" charset="-34"/>
                <a:cs typeface="Krungthep"/>
              </a:rPr>
              <a:t>Minimize fuel loss. </a:t>
            </a:r>
            <a:r>
              <a:rPr lang="en-US" sz="2800">
                <a:solidFill>
                  <a:schemeClr val="bg1"/>
                </a:solidFill>
                <a:latin typeface="Amasis MT Pro Black"/>
                <a:ea typeface="Krungthep" panose="02000400000000000000" pitchFamily="2" charset="-34"/>
                <a:cs typeface="Telugu MN" pitchFamily="2" charset="0"/>
              </a:rPr>
              <a:t> </a:t>
            </a:r>
            <a:r>
              <a:rPr lang="en-US" sz="2800">
                <a:solidFill>
                  <a:schemeClr val="bg1"/>
                </a:solidFill>
                <a:latin typeface="Telugu MN"/>
                <a:ea typeface="Krungthep" panose="02000400000000000000" pitchFamily="2" charset="-34"/>
                <a:cs typeface="Telugu MN" pitchFamily="2" charset="0"/>
              </a:rPr>
              <a:t> </a:t>
            </a:r>
            <a:endParaRPr lang="en-US" sz="2800">
              <a:solidFill>
                <a:schemeClr val="bg1"/>
              </a:solidFill>
              <a:latin typeface="Telugu MN" pitchFamily="2" charset="0"/>
              <a:ea typeface="Krungthep" panose="02000400000000000000" pitchFamily="2" charset="-34"/>
              <a:cs typeface="Telugu MN" pitchFamily="2" charset="0"/>
            </a:endParaRPr>
          </a:p>
        </p:txBody>
      </p:sp>
      <p:pic>
        <p:nvPicPr>
          <p:cNvPr id="2052" name="Picture 4" descr="Earth Stock Photography Planet PNG, Clipart, Drawing, Earth, Globe, Marred,  Nasa Free PNG Download">
            <a:extLst>
              <a:ext uri="{FF2B5EF4-FFF2-40B4-BE49-F238E27FC236}">
                <a16:creationId xmlns:a16="http://schemas.microsoft.com/office/drawing/2014/main" id="{7F324ACC-E77C-4E49-9ED2-31913B0DC25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58667" y1="16964" x2="74222" y2="24554"/>
                        <a14:foregroundMark x1="74222" y1="24554" x2="79556" y2="31250"/>
                      </a14:backgroundRemoval>
                    </a14:imgEffect>
                  </a14:imgLayer>
                </a14:imgProps>
              </a:ext>
              <a:ext uri="{28A0092B-C50C-407E-A947-70E740481C1C}">
                <a14:useLocalDpi xmlns:a14="http://schemas.microsoft.com/office/drawing/2010/main" val="0"/>
              </a:ext>
            </a:extLst>
          </a:blip>
          <a:srcRect/>
          <a:stretch>
            <a:fillRect/>
          </a:stretch>
        </p:blipFill>
        <p:spPr bwMode="auto">
          <a:xfrm>
            <a:off x="10365874" y="1099443"/>
            <a:ext cx="1692014" cy="168449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1763E8D-5437-7449-A51A-53A65E943262}"/>
              </a:ext>
            </a:extLst>
          </p:cNvPr>
          <p:cNvSpPr txBox="1"/>
          <p:nvPr/>
        </p:nvSpPr>
        <p:spPr>
          <a:xfrm>
            <a:off x="10507792" y="5609624"/>
            <a:ext cx="1692015" cy="307777"/>
          </a:xfrm>
          <a:prstGeom prst="rect">
            <a:avLst/>
          </a:prstGeom>
          <a:noFill/>
        </p:spPr>
        <p:txBody>
          <a:bodyPr wrap="square" rtlCol="0">
            <a:spAutoFit/>
          </a:bodyPr>
          <a:lstStyle/>
          <a:p>
            <a:pPr algn="r"/>
            <a:r>
              <a:rPr lang="en-US" sz="1400">
                <a:latin typeface="Times New Roman" panose="02020603050405020304" pitchFamily="18" charset="0"/>
                <a:cs typeface="Times New Roman" panose="02020603050405020304" pitchFamily="18" charset="0"/>
              </a:rPr>
              <a:t>Anna Gilliard</a:t>
            </a:r>
          </a:p>
        </p:txBody>
      </p:sp>
      <p:pic>
        <p:nvPicPr>
          <p:cNvPr id="23" name="Picture 22">
            <a:extLst>
              <a:ext uri="{FF2B5EF4-FFF2-40B4-BE49-F238E27FC236}">
                <a16:creationId xmlns:a16="http://schemas.microsoft.com/office/drawing/2014/main" id="{5719FA53-FB9C-E343-8B40-C14F265D588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972" b="89869" l="10000" r="92889">
                        <a14:foregroundMark x1="87667" y1="28799" x2="91556" y2="35741"/>
                        <a14:foregroundMark x1="91556" y1="35741" x2="90778" y2="56942"/>
                        <a14:foregroundMark x1="90778" y1="56942" x2="90000" y2="59568"/>
                        <a14:foregroundMark x1="90556" y1="34146" x2="92889" y2="41557"/>
                        <a14:foregroundMark x1="92889" y1="41557" x2="92556" y2="45310"/>
                        <a14:foregroundMark x1="80889" y1="19231" x2="66667" y2="8724"/>
                        <a14:foregroundMark x1="66667" y1="8724" x2="47889" y2="6285"/>
                        <a14:foregroundMark x1="47889" y1="6285" x2="43444" y2="7129"/>
                        <a14:foregroundMark x1="62111" y1="7692" x2="65556" y2="8161"/>
                        <a14:foregroundMark x1="52444" y1="5441" x2="32000" y2="6285"/>
                        <a14:foregroundMark x1="50333" y1="5066" x2="35556" y2="5253"/>
                        <a14:foregroundMark x1="50333" y1="4972" x2="44889" y2="4972"/>
                      </a14:backgroundRemoval>
                    </a14:imgEffect>
                  </a14:imgLayer>
                </a14:imgProps>
              </a:ext>
            </a:extLst>
          </a:blip>
          <a:srcRect l="52816"/>
          <a:stretch/>
        </p:blipFill>
        <p:spPr>
          <a:xfrm rot="16200000">
            <a:off x="7500651" y="1915536"/>
            <a:ext cx="1731018" cy="6312971"/>
          </a:xfrm>
          <a:prstGeom prst="rect">
            <a:avLst/>
          </a:prstGeom>
        </p:spPr>
      </p:pic>
      <p:pic>
        <p:nvPicPr>
          <p:cNvPr id="12" name="Content Placeholder 11" descr="Diagram&#10;&#10;Description automatically generated">
            <a:extLst>
              <a:ext uri="{FF2B5EF4-FFF2-40B4-BE49-F238E27FC236}">
                <a16:creationId xmlns:a16="http://schemas.microsoft.com/office/drawing/2014/main" id="{EEE20DF5-873F-CD4A-BCD2-1225B739318B}"/>
              </a:ext>
            </a:extLst>
          </p:cNvPr>
          <p:cNvPicPr>
            <a:picLocks noGrp="1" noChangeAspect="1"/>
          </p:cNvPicPr>
          <p:nvPr>
            <p:ph sz="quarter" idx="11"/>
          </p:nvPr>
        </p:nvPicPr>
        <p:blipFill>
          <a:blip r:embed="rId7">
            <a:extLst>
              <a:ext uri="{28A0092B-C50C-407E-A947-70E740481C1C}">
                <a14:useLocalDpi xmlns:a14="http://schemas.microsoft.com/office/drawing/2010/main" val="0"/>
              </a:ext>
            </a:extLst>
          </a:blip>
          <a:stretch>
            <a:fillRect/>
          </a:stretch>
        </p:blipFill>
        <p:spPr>
          <a:xfrm>
            <a:off x="7392406" y="2634842"/>
            <a:ext cx="1247911" cy="1946743"/>
          </a:xfrm>
        </p:spPr>
      </p:pic>
    </p:spTree>
    <p:extLst>
      <p:ext uri="{BB962C8B-B14F-4D97-AF65-F5344CB8AC3E}">
        <p14:creationId xmlns:p14="http://schemas.microsoft.com/office/powerpoint/2010/main" val="241354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0364 0.04537 L 0.02539 -0.15023 C 0.03099 -0.19329 0.04831 -0.23264 0.07162 -0.26019 C 0.09701 -0.29468 0.12409 -0.30533 0.14844 -0.29792 L 0.25964 -0.27801 " pathEditMode="relative" rAng="19560000" ptsTypes="AAAAA">
                                      <p:cBhvr>
                                        <p:cTn id="6" dur="2000" fill="hold"/>
                                        <p:tgtEl>
                                          <p:spTgt spid="12"/>
                                        </p:tgtEl>
                                        <p:attrNameLst>
                                          <p:attrName>ppt_x</p:attrName>
                                          <p:attrName>ppt_y</p:attrName>
                                        </p:attrNameLst>
                                      </p:cBhvr>
                                      <p:rCtr x="10443" y="-23333"/>
                                    </p:animMotion>
                                  </p:childTnLst>
                                </p:cTn>
                              </p:par>
                              <p:par>
                                <p:cTn id="7" presetID="6" presetClass="emph" presetSubtype="0" fill="hold" nodeType="withEffect">
                                  <p:stCondLst>
                                    <p:cond delay="0"/>
                                  </p:stCondLst>
                                  <p:childTnLst>
                                    <p:animScale>
                                      <p:cBhvr>
                                        <p:cTn id="8" dur="2000" fill="hold"/>
                                        <p:tgtEl>
                                          <p:spTgt spid="12"/>
                                        </p:tgtEl>
                                      </p:cBhvr>
                                      <p:by x="25000" y="25000"/>
                                    </p:animScale>
                                  </p:childTnLst>
                                </p:cTn>
                              </p:par>
                              <p:par>
                                <p:cTn id="9" presetID="8" presetClass="emph" presetSubtype="0" fill="hold" nodeType="withEffect">
                                  <p:stCondLst>
                                    <p:cond delay="0"/>
                                  </p:stCondLst>
                                  <p:childTnLst>
                                    <p:animRot by="7200000">
                                      <p:cBhvr>
                                        <p:cTn id="10" dur="1500" fill="hold"/>
                                        <p:tgtEl>
                                          <p:spTgt spid="12"/>
                                        </p:tgtEl>
                                        <p:attrNameLst>
                                          <p:attrName>r</p:attrName>
                                        </p:attrNameLst>
                                      </p:cBhvr>
                                    </p:animRot>
                                  </p:childTnLst>
                                </p:cTn>
                              </p:par>
                            </p:childTnLst>
                          </p:cTn>
                        </p:par>
                        <p:par>
                          <p:cTn id="11" fill="hold">
                            <p:stCondLst>
                              <p:cond delay="2000"/>
                            </p:stCondLst>
                            <p:childTnLst>
                              <p:par>
                                <p:cTn id="12" presetID="10" presetClass="exit" presetSubtype="0" fill="hold" nodeType="afterEffect">
                                  <p:stCondLst>
                                    <p:cond delay="0"/>
                                  </p:stCondLst>
                                  <p:childTnLst>
                                    <p:animEffect transition="out" filter="fade">
                                      <p:cBhvr>
                                        <p:cTn id="13" dur="500"/>
                                        <p:tgtEl>
                                          <p:spTgt spid="12"/>
                                        </p:tgtEl>
                                      </p:cBhvr>
                                    </p:animEffect>
                                    <p:set>
                                      <p:cBhvr>
                                        <p:cTn id="1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 name="Oval 39">
            <a:extLst>
              <a:ext uri="{FF2B5EF4-FFF2-40B4-BE49-F238E27FC236}">
                <a16:creationId xmlns:a16="http://schemas.microsoft.com/office/drawing/2014/main" id="{A8CD7F38-893F-B54A-AA41-5FCD0CAD619F}"/>
              </a:ext>
            </a:extLst>
          </p:cNvPr>
          <p:cNvSpPr/>
          <p:nvPr/>
        </p:nvSpPr>
        <p:spPr>
          <a:xfrm>
            <a:off x="10089882" y="1600448"/>
            <a:ext cx="1732533" cy="1718223"/>
          </a:xfrm>
          <a:prstGeom prst="ellipse">
            <a:avLst/>
          </a:prstGeom>
          <a:solidFill>
            <a:srgbClr val="5D89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E876865-6914-C744-B950-AF8CBE076568}"/>
              </a:ext>
            </a:extLst>
          </p:cNvPr>
          <p:cNvSpPr/>
          <p:nvPr/>
        </p:nvSpPr>
        <p:spPr>
          <a:xfrm>
            <a:off x="8221918" y="3895108"/>
            <a:ext cx="1732533" cy="1718223"/>
          </a:xfrm>
          <a:prstGeom prst="ellipse">
            <a:avLst/>
          </a:prstGeom>
          <a:solidFill>
            <a:srgbClr val="5D89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A5C8BEE8-FC6A-BB48-8041-11DB95FAB694}"/>
              </a:ext>
            </a:extLst>
          </p:cNvPr>
          <p:cNvSpPr/>
          <p:nvPr/>
        </p:nvSpPr>
        <p:spPr>
          <a:xfrm>
            <a:off x="4129710" y="3911986"/>
            <a:ext cx="1732533" cy="1718223"/>
          </a:xfrm>
          <a:prstGeom prst="ellipse">
            <a:avLst/>
          </a:prstGeom>
          <a:solidFill>
            <a:srgbClr val="5D89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DAC6886-50EB-7143-B989-CF77F56EA9AE}"/>
              </a:ext>
            </a:extLst>
          </p:cNvPr>
          <p:cNvSpPr/>
          <p:nvPr/>
        </p:nvSpPr>
        <p:spPr>
          <a:xfrm>
            <a:off x="2168895" y="1600448"/>
            <a:ext cx="1732533" cy="1718223"/>
          </a:xfrm>
          <a:prstGeom prst="ellipse">
            <a:avLst/>
          </a:prstGeom>
          <a:solidFill>
            <a:srgbClr val="5D89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599B502-DC85-48C3-B359-11EAF1BBBE9B}"/>
              </a:ext>
            </a:extLst>
          </p:cNvPr>
          <p:cNvSpPr/>
          <p:nvPr/>
        </p:nvSpPr>
        <p:spPr>
          <a:xfrm>
            <a:off x="382965" y="3908815"/>
            <a:ext cx="1732533" cy="1718223"/>
          </a:xfrm>
          <a:prstGeom prst="ellipse">
            <a:avLst/>
          </a:prstGeom>
          <a:solidFill>
            <a:srgbClr val="5D89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9EEE52-EF8C-554B-ABCF-83F6F442A98D}"/>
              </a:ext>
            </a:extLst>
          </p:cNvPr>
          <p:cNvSpPr>
            <a:spLocks noGrp="1"/>
          </p:cNvSpPr>
          <p:nvPr>
            <p:ph type="title"/>
          </p:nvPr>
        </p:nvSpPr>
        <p:spPr/>
        <p:txBody>
          <a:bodyPr/>
          <a:lstStyle/>
          <a:p>
            <a:pPr algn="ctr"/>
            <a:r>
              <a:rPr lang="en-US">
                <a:solidFill>
                  <a:schemeClr val="tx1"/>
                </a:solidFill>
                <a:latin typeface="Amasis MT Pro Black"/>
                <a:ea typeface="Krungthep" panose="02000400000000000000" pitchFamily="2" charset="-34"/>
                <a:cs typeface="Krungthep"/>
              </a:rPr>
              <a:t>Project Background</a:t>
            </a:r>
          </a:p>
        </p:txBody>
      </p:sp>
      <p:sp>
        <p:nvSpPr>
          <p:cNvPr id="3" name="Slide Number Placeholder 2">
            <a:extLst>
              <a:ext uri="{FF2B5EF4-FFF2-40B4-BE49-F238E27FC236}">
                <a16:creationId xmlns:a16="http://schemas.microsoft.com/office/drawing/2014/main" id="{81DC7E5C-E3C1-3C48-B9C7-23A22C5B4A6B}"/>
              </a:ext>
            </a:extLst>
          </p:cNvPr>
          <p:cNvSpPr>
            <a:spLocks noGrp="1"/>
          </p:cNvSpPr>
          <p:nvPr>
            <p:ph type="sldNum" sz="quarter" idx="4"/>
          </p:nvPr>
        </p:nvSpPr>
        <p:spPr/>
        <p:txBody>
          <a:bodyPr/>
          <a:lstStyle/>
          <a:p>
            <a:fld id="{6F1FABC0-072B-4F22-8F9B-95A9D10B0206}" type="slidenum">
              <a:rPr lang="en-US" smtClean="0"/>
              <a:pPr/>
              <a:t>5</a:t>
            </a:fld>
            <a:endParaRPr lang="en-US"/>
          </a:p>
        </p:txBody>
      </p:sp>
      <p:sp>
        <p:nvSpPr>
          <p:cNvPr id="16" name="Content Placeholder 15">
            <a:extLst>
              <a:ext uri="{FF2B5EF4-FFF2-40B4-BE49-F238E27FC236}">
                <a16:creationId xmlns:a16="http://schemas.microsoft.com/office/drawing/2014/main" id="{63D935B5-D076-034C-B6A8-190268CBD99E}"/>
              </a:ext>
            </a:extLst>
          </p:cNvPr>
          <p:cNvSpPr>
            <a:spLocks noGrp="1"/>
          </p:cNvSpPr>
          <p:nvPr>
            <p:ph sz="quarter" idx="11"/>
          </p:nvPr>
        </p:nvSpPr>
        <p:spPr>
          <a:xfrm>
            <a:off x="10363200" y="5613331"/>
            <a:ext cx="1828800" cy="310896"/>
          </a:xfrm>
        </p:spPr>
        <p:txBody>
          <a:bodyPr/>
          <a:lstStyle/>
          <a:p>
            <a:pPr algn="r"/>
            <a:r>
              <a:rPr lang="en-US">
                <a:latin typeface="Times New Roman" panose="02020603050405020304" pitchFamily="18" charset="0"/>
                <a:cs typeface="Times New Roman" panose="02020603050405020304" pitchFamily="18" charset="0"/>
              </a:rPr>
              <a:t>Anna Gilliard</a:t>
            </a:r>
          </a:p>
        </p:txBody>
      </p:sp>
      <p:sp>
        <p:nvSpPr>
          <p:cNvPr id="22" name="TextBox 21">
            <a:extLst>
              <a:ext uri="{FF2B5EF4-FFF2-40B4-BE49-F238E27FC236}">
                <a16:creationId xmlns:a16="http://schemas.microsoft.com/office/drawing/2014/main" id="{4D025DB2-E25E-AA4D-B904-0C624D4A7B0F}"/>
              </a:ext>
            </a:extLst>
          </p:cNvPr>
          <p:cNvSpPr txBox="1"/>
          <p:nvPr/>
        </p:nvSpPr>
        <p:spPr>
          <a:xfrm>
            <a:off x="572355" y="2926012"/>
            <a:ext cx="1353749" cy="523220"/>
          </a:xfrm>
          <a:prstGeom prst="rect">
            <a:avLst/>
          </a:prstGeom>
          <a:noFill/>
          <a:ln w="12700">
            <a:solidFill>
              <a:srgbClr val="236192"/>
            </a:solidFill>
          </a:ln>
        </p:spPr>
        <p:txBody>
          <a:bodyPr wrap="square" lIns="91440" tIns="45720" rIns="91440" bIns="45720" rtlCol="0" anchor="t">
            <a:spAutoFit/>
          </a:bodyPr>
          <a:lstStyle/>
          <a:p>
            <a:pPr algn="ctr"/>
            <a:r>
              <a:rPr lang="en-US" sz="2800">
                <a:latin typeface="Amasis MT Pro"/>
                <a:ea typeface="Krungthep" panose="02000400000000000000" pitchFamily="2" charset="-34"/>
                <a:cs typeface="Krungthep"/>
              </a:rPr>
              <a:t>1962</a:t>
            </a:r>
            <a:endParaRPr lang="en-US" sz="2400">
              <a:latin typeface="Amasis MT Pro"/>
              <a:ea typeface="Krungthep" panose="02000400000000000000" pitchFamily="2" charset="-34"/>
              <a:cs typeface="Krungthep"/>
            </a:endParaRPr>
          </a:p>
        </p:txBody>
      </p:sp>
      <p:sp>
        <p:nvSpPr>
          <p:cNvPr id="23" name="TextBox 22">
            <a:extLst>
              <a:ext uri="{FF2B5EF4-FFF2-40B4-BE49-F238E27FC236}">
                <a16:creationId xmlns:a16="http://schemas.microsoft.com/office/drawing/2014/main" id="{ECF2E2B8-0218-AF41-BBF2-813232A58226}"/>
              </a:ext>
            </a:extLst>
          </p:cNvPr>
          <p:cNvSpPr txBox="1"/>
          <p:nvPr/>
        </p:nvSpPr>
        <p:spPr>
          <a:xfrm>
            <a:off x="531196" y="4413983"/>
            <a:ext cx="1436069" cy="707886"/>
          </a:xfrm>
          <a:prstGeom prst="rect">
            <a:avLst/>
          </a:prstGeom>
          <a:noFill/>
        </p:spPr>
        <p:txBody>
          <a:bodyPr wrap="square" lIns="91440" tIns="45720" rIns="91440" bIns="45720" rtlCol="0" anchor="t">
            <a:spAutoFit/>
          </a:bodyPr>
          <a:lstStyle/>
          <a:p>
            <a:pPr algn="ctr"/>
            <a:r>
              <a:rPr lang="en-US" sz="2000">
                <a:solidFill>
                  <a:schemeClr val="bg1"/>
                </a:solidFill>
                <a:latin typeface="Amasis MT Pro Black"/>
                <a:ea typeface="Krungthep" panose="02000400000000000000" pitchFamily="2" charset="-34"/>
                <a:cs typeface="Krungthep"/>
              </a:rPr>
              <a:t>Centaur program</a:t>
            </a:r>
          </a:p>
        </p:txBody>
      </p:sp>
      <p:sp>
        <p:nvSpPr>
          <p:cNvPr id="24" name="TextBox 23">
            <a:extLst>
              <a:ext uri="{FF2B5EF4-FFF2-40B4-BE49-F238E27FC236}">
                <a16:creationId xmlns:a16="http://schemas.microsoft.com/office/drawing/2014/main" id="{C8D9D7DE-1A57-0747-9884-8DD4695BAA7A}"/>
              </a:ext>
            </a:extLst>
          </p:cNvPr>
          <p:cNvSpPr txBox="1"/>
          <p:nvPr/>
        </p:nvSpPr>
        <p:spPr>
          <a:xfrm>
            <a:off x="6084472" y="3723629"/>
            <a:ext cx="2075240" cy="523220"/>
          </a:xfrm>
          <a:prstGeom prst="rect">
            <a:avLst/>
          </a:prstGeom>
          <a:noFill/>
          <a:ln w="12700">
            <a:solidFill>
              <a:srgbClr val="236192"/>
            </a:solidFill>
          </a:ln>
        </p:spPr>
        <p:txBody>
          <a:bodyPr wrap="square" lIns="91440" tIns="45720" rIns="91440" bIns="45720" rtlCol="0" anchor="t">
            <a:spAutoFit/>
          </a:bodyPr>
          <a:lstStyle/>
          <a:p>
            <a:pPr algn="ctr"/>
            <a:r>
              <a:rPr lang="en-US" sz="2800">
                <a:latin typeface="Amasis MT Pro"/>
                <a:ea typeface="Krungthep" panose="02000400000000000000" pitchFamily="2" charset="-34"/>
                <a:cs typeface="Krungthep"/>
              </a:rPr>
              <a:t>2020-21</a:t>
            </a:r>
            <a:endParaRPr lang="en-US" sz="2000">
              <a:latin typeface="Amasis MT Pro"/>
              <a:ea typeface="Krungthep" panose="02000400000000000000" pitchFamily="2" charset="-34"/>
              <a:cs typeface="Krungthep"/>
            </a:endParaRPr>
          </a:p>
        </p:txBody>
      </p:sp>
      <p:sp>
        <p:nvSpPr>
          <p:cNvPr id="25" name="TextBox 24">
            <a:extLst>
              <a:ext uri="{FF2B5EF4-FFF2-40B4-BE49-F238E27FC236}">
                <a16:creationId xmlns:a16="http://schemas.microsoft.com/office/drawing/2014/main" id="{CDB42AFA-DD35-7345-8707-11AC97F5A5CD}"/>
              </a:ext>
            </a:extLst>
          </p:cNvPr>
          <p:cNvSpPr txBox="1"/>
          <p:nvPr/>
        </p:nvSpPr>
        <p:spPr>
          <a:xfrm>
            <a:off x="4215717" y="2660723"/>
            <a:ext cx="1560520" cy="523220"/>
          </a:xfrm>
          <a:prstGeom prst="rect">
            <a:avLst/>
          </a:prstGeom>
          <a:noFill/>
          <a:ln w="12700">
            <a:solidFill>
              <a:srgbClr val="236192"/>
            </a:solidFill>
          </a:ln>
        </p:spPr>
        <p:txBody>
          <a:bodyPr wrap="square" lIns="91440" tIns="45720" rIns="91440" bIns="45720" rtlCol="0" anchor="t">
            <a:spAutoFit/>
          </a:bodyPr>
          <a:lstStyle/>
          <a:p>
            <a:pPr algn="ctr"/>
            <a:r>
              <a:rPr lang="en-US" sz="2800">
                <a:latin typeface="Amasis MT Pro"/>
                <a:ea typeface="Krungthep" panose="02000400000000000000" pitchFamily="2" charset="-34"/>
                <a:cs typeface="Krungthep"/>
              </a:rPr>
              <a:t>2009</a:t>
            </a:r>
          </a:p>
        </p:txBody>
      </p:sp>
      <p:sp>
        <p:nvSpPr>
          <p:cNvPr id="26" name="TextBox 25">
            <a:extLst>
              <a:ext uri="{FF2B5EF4-FFF2-40B4-BE49-F238E27FC236}">
                <a16:creationId xmlns:a16="http://schemas.microsoft.com/office/drawing/2014/main" id="{D022D4C7-29E5-A746-A149-AE03801CE952}"/>
              </a:ext>
            </a:extLst>
          </p:cNvPr>
          <p:cNvSpPr txBox="1"/>
          <p:nvPr/>
        </p:nvSpPr>
        <p:spPr>
          <a:xfrm>
            <a:off x="10108258" y="3786049"/>
            <a:ext cx="1695782" cy="523220"/>
          </a:xfrm>
          <a:prstGeom prst="rect">
            <a:avLst/>
          </a:prstGeom>
          <a:noFill/>
          <a:ln w="12700">
            <a:solidFill>
              <a:srgbClr val="236192"/>
            </a:solidFill>
          </a:ln>
        </p:spPr>
        <p:txBody>
          <a:bodyPr wrap="square" lIns="91440" tIns="45720" rIns="91440" bIns="45720" rtlCol="0" anchor="t">
            <a:spAutoFit/>
          </a:bodyPr>
          <a:lstStyle/>
          <a:p>
            <a:pPr algn="ctr"/>
            <a:r>
              <a:rPr lang="en-US" sz="2800">
                <a:latin typeface="Amasis MT Pro"/>
                <a:ea typeface="Krungthep" panose="02000400000000000000" pitchFamily="2" charset="-34"/>
                <a:cs typeface="Krungthep"/>
              </a:rPr>
              <a:t>Future</a:t>
            </a:r>
            <a:endParaRPr lang="en-US" sz="2000">
              <a:latin typeface="Amasis MT Pro"/>
              <a:ea typeface="Krungthep" panose="02000400000000000000" pitchFamily="2" charset="-34"/>
              <a:cs typeface="Krungthep"/>
            </a:endParaRPr>
          </a:p>
        </p:txBody>
      </p:sp>
      <p:sp>
        <p:nvSpPr>
          <p:cNvPr id="45" name="TextBox 44">
            <a:extLst>
              <a:ext uri="{FF2B5EF4-FFF2-40B4-BE49-F238E27FC236}">
                <a16:creationId xmlns:a16="http://schemas.microsoft.com/office/drawing/2014/main" id="{485935D9-4AA8-E244-A286-62BF97940EC1}"/>
              </a:ext>
            </a:extLst>
          </p:cNvPr>
          <p:cNvSpPr txBox="1"/>
          <p:nvPr/>
        </p:nvSpPr>
        <p:spPr>
          <a:xfrm>
            <a:off x="8416832" y="2870789"/>
            <a:ext cx="1342709" cy="523220"/>
          </a:xfrm>
          <a:prstGeom prst="rect">
            <a:avLst/>
          </a:prstGeom>
          <a:noFill/>
          <a:ln w="12700">
            <a:solidFill>
              <a:srgbClr val="236192"/>
            </a:solidFill>
          </a:ln>
        </p:spPr>
        <p:txBody>
          <a:bodyPr wrap="square" lIns="91440" tIns="45720" rIns="91440" bIns="45720" rtlCol="0" anchor="t">
            <a:spAutoFit/>
          </a:bodyPr>
          <a:lstStyle/>
          <a:p>
            <a:pPr algn="ctr"/>
            <a:r>
              <a:rPr lang="en-US" sz="2800">
                <a:latin typeface="Amasis MT Pro"/>
                <a:ea typeface="Krungthep" panose="02000400000000000000" pitchFamily="2" charset="-34"/>
                <a:cs typeface="Krungthep"/>
              </a:rPr>
              <a:t>2024</a:t>
            </a:r>
            <a:endParaRPr lang="en-US" sz="3200">
              <a:latin typeface="Amasis MT Pro"/>
              <a:ea typeface="Krungthep" panose="02000400000000000000" pitchFamily="2" charset="-34"/>
              <a:cs typeface="Krungthep"/>
            </a:endParaRPr>
          </a:p>
        </p:txBody>
      </p:sp>
      <p:sp>
        <p:nvSpPr>
          <p:cNvPr id="50" name="TextBox 49">
            <a:extLst>
              <a:ext uri="{FF2B5EF4-FFF2-40B4-BE49-F238E27FC236}">
                <a16:creationId xmlns:a16="http://schemas.microsoft.com/office/drawing/2014/main" id="{AA3BA838-FC30-5248-8DE2-7450C9A4274A}"/>
              </a:ext>
            </a:extLst>
          </p:cNvPr>
          <p:cNvSpPr txBox="1"/>
          <p:nvPr/>
        </p:nvSpPr>
        <p:spPr>
          <a:xfrm>
            <a:off x="8233493" y="4554164"/>
            <a:ext cx="1732533" cy="400110"/>
          </a:xfrm>
          <a:prstGeom prst="rect">
            <a:avLst/>
          </a:prstGeom>
          <a:noFill/>
        </p:spPr>
        <p:txBody>
          <a:bodyPr wrap="square" lIns="91440" tIns="45720" rIns="91440" bIns="45720" rtlCol="0" anchor="t">
            <a:spAutoFit/>
          </a:bodyPr>
          <a:lstStyle/>
          <a:p>
            <a:pPr algn="ctr"/>
            <a:r>
              <a:rPr lang="en-US" sz="2000">
                <a:solidFill>
                  <a:schemeClr val="bg1"/>
                </a:solidFill>
                <a:latin typeface="Amasis MT Pro Black"/>
                <a:ea typeface="Krungthep" panose="02000400000000000000" pitchFamily="2" charset="-34"/>
                <a:cs typeface="Krungthep"/>
              </a:rPr>
              <a:t>Artemis III</a:t>
            </a:r>
            <a:endParaRPr lang="en-US">
              <a:solidFill>
                <a:schemeClr val="bg1"/>
              </a:solidFill>
              <a:latin typeface="Amasis MT Pro Black"/>
              <a:cs typeface="Krungthep"/>
            </a:endParaRPr>
          </a:p>
        </p:txBody>
      </p:sp>
      <p:sp>
        <p:nvSpPr>
          <p:cNvPr id="51" name="TextBox 50">
            <a:extLst>
              <a:ext uri="{FF2B5EF4-FFF2-40B4-BE49-F238E27FC236}">
                <a16:creationId xmlns:a16="http://schemas.microsoft.com/office/drawing/2014/main" id="{94AC0B27-EFBE-834E-BAB0-4A87000FE914}"/>
              </a:ext>
            </a:extLst>
          </p:cNvPr>
          <p:cNvSpPr txBox="1"/>
          <p:nvPr/>
        </p:nvSpPr>
        <p:spPr>
          <a:xfrm>
            <a:off x="10241752" y="2118019"/>
            <a:ext cx="1436070" cy="707886"/>
          </a:xfrm>
          <a:prstGeom prst="rect">
            <a:avLst/>
          </a:prstGeom>
          <a:noFill/>
        </p:spPr>
        <p:txBody>
          <a:bodyPr wrap="square" lIns="91440" tIns="45720" rIns="91440" bIns="45720" rtlCol="0" anchor="t">
            <a:spAutoFit/>
          </a:bodyPr>
          <a:lstStyle/>
          <a:p>
            <a:pPr algn="ctr"/>
            <a:r>
              <a:rPr lang="en-US" sz="2000">
                <a:solidFill>
                  <a:schemeClr val="bg1"/>
                </a:solidFill>
                <a:latin typeface="Amasis MT Pro Black"/>
                <a:ea typeface="Krungthep" panose="02000400000000000000" pitchFamily="2" charset="-34"/>
                <a:cs typeface="Krungthep"/>
              </a:rPr>
              <a:t>Mars missions</a:t>
            </a:r>
          </a:p>
        </p:txBody>
      </p:sp>
      <p:sp>
        <p:nvSpPr>
          <p:cNvPr id="59" name="TextBox 58">
            <a:extLst>
              <a:ext uri="{FF2B5EF4-FFF2-40B4-BE49-F238E27FC236}">
                <a16:creationId xmlns:a16="http://schemas.microsoft.com/office/drawing/2014/main" id="{470B2978-C263-514B-988F-EAE2FAC5F91B}"/>
              </a:ext>
            </a:extLst>
          </p:cNvPr>
          <p:cNvSpPr txBox="1"/>
          <p:nvPr/>
        </p:nvSpPr>
        <p:spPr>
          <a:xfrm>
            <a:off x="2321772" y="2259505"/>
            <a:ext cx="1436070" cy="400110"/>
          </a:xfrm>
          <a:prstGeom prst="rect">
            <a:avLst/>
          </a:prstGeom>
          <a:noFill/>
          <a:ln>
            <a:noFill/>
          </a:ln>
        </p:spPr>
        <p:txBody>
          <a:bodyPr wrap="square" lIns="91440" tIns="45720" rIns="91440" bIns="45720" rtlCol="0" anchor="t">
            <a:spAutoFit/>
          </a:bodyPr>
          <a:lstStyle/>
          <a:p>
            <a:pPr algn="ctr"/>
            <a:r>
              <a:rPr lang="en-US" sz="2000">
                <a:solidFill>
                  <a:schemeClr val="bg1"/>
                </a:solidFill>
                <a:latin typeface="Amasis MT Pro Black"/>
                <a:ea typeface="Krungthep" panose="02000400000000000000" pitchFamily="2" charset="-34"/>
                <a:cs typeface="Krungthep"/>
              </a:rPr>
              <a:t>Apollo 11</a:t>
            </a:r>
          </a:p>
        </p:txBody>
      </p:sp>
      <p:sp>
        <p:nvSpPr>
          <p:cNvPr id="58" name="TextBox 57">
            <a:extLst>
              <a:ext uri="{FF2B5EF4-FFF2-40B4-BE49-F238E27FC236}">
                <a16:creationId xmlns:a16="http://schemas.microsoft.com/office/drawing/2014/main" id="{F515FAB4-6E3E-9D4E-B7B8-83403D779C1A}"/>
              </a:ext>
            </a:extLst>
          </p:cNvPr>
          <p:cNvSpPr txBox="1"/>
          <p:nvPr/>
        </p:nvSpPr>
        <p:spPr>
          <a:xfrm>
            <a:off x="2442410" y="3723628"/>
            <a:ext cx="1185504" cy="523220"/>
          </a:xfrm>
          <a:prstGeom prst="rect">
            <a:avLst/>
          </a:prstGeom>
          <a:noFill/>
          <a:ln w="12700">
            <a:solidFill>
              <a:srgbClr val="236192"/>
            </a:solidFill>
          </a:ln>
        </p:spPr>
        <p:txBody>
          <a:bodyPr wrap="square" lIns="91440" tIns="45720" rIns="91440" bIns="45720" rtlCol="0" anchor="t">
            <a:spAutoFit/>
          </a:bodyPr>
          <a:lstStyle/>
          <a:p>
            <a:pPr algn="ctr"/>
            <a:r>
              <a:rPr lang="en-US" sz="2800">
                <a:latin typeface="Amasis MT Pro"/>
                <a:ea typeface="Krungthep" panose="02000400000000000000" pitchFamily="2" charset="-34"/>
                <a:cs typeface="Krungthep"/>
              </a:rPr>
              <a:t>1969</a:t>
            </a:r>
            <a:endParaRPr lang="en-US" sz="3200">
              <a:latin typeface="Amasis MT Pro"/>
              <a:ea typeface="Krungthep" panose="02000400000000000000" pitchFamily="2" charset="-34"/>
              <a:cs typeface="Krungthep"/>
            </a:endParaRPr>
          </a:p>
        </p:txBody>
      </p:sp>
      <p:sp>
        <p:nvSpPr>
          <p:cNvPr id="62" name="TextBox 61">
            <a:extLst>
              <a:ext uri="{FF2B5EF4-FFF2-40B4-BE49-F238E27FC236}">
                <a16:creationId xmlns:a16="http://schemas.microsoft.com/office/drawing/2014/main" id="{1CC8FBCD-C284-0848-B197-0405B874EA19}"/>
              </a:ext>
            </a:extLst>
          </p:cNvPr>
          <p:cNvSpPr txBox="1"/>
          <p:nvPr/>
        </p:nvSpPr>
        <p:spPr>
          <a:xfrm>
            <a:off x="4129710" y="4400276"/>
            <a:ext cx="1761563" cy="707886"/>
          </a:xfrm>
          <a:prstGeom prst="rect">
            <a:avLst/>
          </a:prstGeom>
          <a:noFill/>
        </p:spPr>
        <p:txBody>
          <a:bodyPr wrap="square" lIns="91440" tIns="45720" rIns="91440" bIns="45720" rtlCol="0" anchor="t">
            <a:spAutoFit/>
          </a:bodyPr>
          <a:lstStyle/>
          <a:p>
            <a:pPr algn="ctr"/>
            <a:r>
              <a:rPr lang="en-US" sz="2000">
                <a:solidFill>
                  <a:schemeClr val="bg1"/>
                </a:solidFill>
                <a:latin typeface="Amasis MT Pro Black"/>
                <a:ea typeface="Krungthep" panose="02000400000000000000" pitchFamily="2" charset="-34"/>
                <a:cs typeface="Krungthep"/>
              </a:rPr>
              <a:t>Titan Centaur-5</a:t>
            </a:r>
            <a:endParaRPr lang="en-US" sz="2000">
              <a:solidFill>
                <a:schemeClr val="bg1"/>
              </a:solidFill>
              <a:latin typeface="Amasis MT Pro Black"/>
              <a:ea typeface="Krungthep" panose="02000400000000000000" pitchFamily="2" charset="-34"/>
              <a:cs typeface="Krungthep" panose="02000400000000000000" pitchFamily="2" charset="-34"/>
            </a:endParaRPr>
          </a:p>
        </p:txBody>
      </p:sp>
      <p:cxnSp>
        <p:nvCxnSpPr>
          <p:cNvPr id="70" name="Straight Connector 69">
            <a:extLst>
              <a:ext uri="{FF2B5EF4-FFF2-40B4-BE49-F238E27FC236}">
                <a16:creationId xmlns:a16="http://schemas.microsoft.com/office/drawing/2014/main" id="{5DB9981C-9C12-984A-B6A1-3FE82CDB2F92}"/>
              </a:ext>
            </a:extLst>
          </p:cNvPr>
          <p:cNvCxnSpPr>
            <a:cxnSpLocks/>
            <a:stCxn id="5" idx="0"/>
          </p:cNvCxnSpPr>
          <p:nvPr/>
        </p:nvCxnSpPr>
        <p:spPr>
          <a:xfrm flipH="1" flipV="1">
            <a:off x="1249230" y="3440207"/>
            <a:ext cx="2" cy="468608"/>
          </a:xfrm>
          <a:prstGeom prst="line">
            <a:avLst/>
          </a:prstGeom>
          <a:ln w="19050">
            <a:solidFill>
              <a:srgbClr val="236192">
                <a:alpha val="5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05FC406-B505-D94C-B7F2-D32311130D6C}"/>
              </a:ext>
            </a:extLst>
          </p:cNvPr>
          <p:cNvCxnSpPr>
            <a:cxnSpLocks/>
            <a:stCxn id="58" idx="0"/>
            <a:endCxn id="28" idx="4"/>
          </p:cNvCxnSpPr>
          <p:nvPr/>
        </p:nvCxnSpPr>
        <p:spPr>
          <a:xfrm flipV="1">
            <a:off x="3035162" y="3318671"/>
            <a:ext cx="0" cy="404957"/>
          </a:xfrm>
          <a:prstGeom prst="line">
            <a:avLst/>
          </a:prstGeom>
          <a:ln w="19050">
            <a:solidFill>
              <a:srgbClr val="236192">
                <a:alpha val="5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D3FD303-E346-B041-AC20-E0843811A3D8}"/>
              </a:ext>
            </a:extLst>
          </p:cNvPr>
          <p:cNvCxnSpPr>
            <a:cxnSpLocks/>
            <a:endCxn id="25" idx="2"/>
          </p:cNvCxnSpPr>
          <p:nvPr/>
        </p:nvCxnSpPr>
        <p:spPr>
          <a:xfrm flipH="1" flipV="1">
            <a:off x="4995977" y="3183943"/>
            <a:ext cx="3808" cy="702647"/>
          </a:xfrm>
          <a:prstGeom prst="line">
            <a:avLst/>
          </a:prstGeom>
          <a:ln w="19050">
            <a:solidFill>
              <a:srgbClr val="236192">
                <a:alpha val="5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C42F3BFC-FF09-A24C-A8E2-3E88B57CE7FC}"/>
              </a:ext>
            </a:extLst>
          </p:cNvPr>
          <p:cNvCxnSpPr>
            <a:cxnSpLocks/>
          </p:cNvCxnSpPr>
          <p:nvPr/>
        </p:nvCxnSpPr>
        <p:spPr>
          <a:xfrm flipV="1">
            <a:off x="7157278" y="3318671"/>
            <a:ext cx="0" cy="404958"/>
          </a:xfrm>
          <a:prstGeom prst="line">
            <a:avLst/>
          </a:prstGeom>
          <a:ln w="19050">
            <a:solidFill>
              <a:srgbClr val="236192">
                <a:alpha val="5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8D2FB39-6387-CB4E-B03A-982BF0DC6B89}"/>
              </a:ext>
            </a:extLst>
          </p:cNvPr>
          <p:cNvCxnSpPr>
            <a:cxnSpLocks/>
            <a:stCxn id="39" idx="0"/>
            <a:endCxn id="45" idx="2"/>
          </p:cNvCxnSpPr>
          <p:nvPr/>
        </p:nvCxnSpPr>
        <p:spPr>
          <a:xfrm flipV="1">
            <a:off x="9088185" y="3394009"/>
            <a:ext cx="2" cy="501099"/>
          </a:xfrm>
          <a:prstGeom prst="line">
            <a:avLst/>
          </a:prstGeom>
          <a:ln w="19050">
            <a:solidFill>
              <a:srgbClr val="236192">
                <a:alpha val="5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0308E00-BAA5-C14C-9A7C-F9D8D927ED6E}"/>
              </a:ext>
            </a:extLst>
          </p:cNvPr>
          <p:cNvCxnSpPr>
            <a:cxnSpLocks/>
          </p:cNvCxnSpPr>
          <p:nvPr/>
        </p:nvCxnSpPr>
        <p:spPr>
          <a:xfrm flipV="1">
            <a:off x="10970315" y="3318671"/>
            <a:ext cx="0" cy="472231"/>
          </a:xfrm>
          <a:prstGeom prst="line">
            <a:avLst/>
          </a:prstGeom>
          <a:ln w="19050">
            <a:solidFill>
              <a:srgbClr val="236192">
                <a:alpha val="50196"/>
              </a:srgbClr>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72C81A5C-EAB1-474C-9E94-248B3843D7E4}"/>
              </a:ext>
            </a:extLst>
          </p:cNvPr>
          <p:cNvSpPr/>
          <p:nvPr/>
        </p:nvSpPr>
        <p:spPr>
          <a:xfrm>
            <a:off x="6291012" y="1600448"/>
            <a:ext cx="1732533" cy="1718223"/>
          </a:xfrm>
          <a:prstGeom prst="ellipse">
            <a:avLst/>
          </a:prstGeom>
          <a:solidFill>
            <a:srgbClr val="5D89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6A1F8CC-3E56-F74B-A305-2D0543F61461}"/>
              </a:ext>
            </a:extLst>
          </p:cNvPr>
          <p:cNvSpPr txBox="1"/>
          <p:nvPr/>
        </p:nvSpPr>
        <p:spPr>
          <a:xfrm>
            <a:off x="6311676" y="1951727"/>
            <a:ext cx="1691204" cy="1015663"/>
          </a:xfrm>
          <a:prstGeom prst="rect">
            <a:avLst/>
          </a:prstGeom>
          <a:noFill/>
        </p:spPr>
        <p:txBody>
          <a:bodyPr wrap="square" lIns="91440" tIns="45720" rIns="91440" bIns="45720" rtlCol="0" anchor="t">
            <a:spAutoFit/>
          </a:bodyPr>
          <a:lstStyle/>
          <a:p>
            <a:pPr algn="ctr"/>
            <a:r>
              <a:rPr lang="en-US" sz="2000">
                <a:solidFill>
                  <a:schemeClr val="bg1"/>
                </a:solidFill>
                <a:latin typeface="Amasis MT Pro Black"/>
                <a:ea typeface="Krungthep" panose="02000400000000000000" pitchFamily="2" charset="-34"/>
                <a:cs typeface="Krungthep"/>
              </a:rPr>
              <a:t>Design cryogenic storage</a:t>
            </a:r>
            <a:endParaRPr lang="en-US" sz="1600">
              <a:solidFill>
                <a:schemeClr val="bg1"/>
              </a:solidFill>
              <a:latin typeface="Amasis MT Pro Black"/>
              <a:ea typeface="Krungthep" panose="02000400000000000000" pitchFamily="2" charset="-34"/>
              <a:cs typeface="Krungthep"/>
            </a:endParaRPr>
          </a:p>
        </p:txBody>
      </p:sp>
    </p:spTree>
    <p:extLst>
      <p:ext uri="{BB962C8B-B14F-4D97-AF65-F5344CB8AC3E}">
        <p14:creationId xmlns:p14="http://schemas.microsoft.com/office/powerpoint/2010/main" val="225426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additive="base">
                                        <p:cTn id="15" dur="500" fill="hold"/>
                                        <p:tgtEl>
                                          <p:spTgt spid="70"/>
                                        </p:tgtEl>
                                        <p:attrNameLst>
                                          <p:attrName>ppt_x</p:attrName>
                                        </p:attrNameLst>
                                      </p:cBhvr>
                                      <p:tavLst>
                                        <p:tav tm="0">
                                          <p:val>
                                            <p:strVal val="#ppt_x"/>
                                          </p:val>
                                        </p:tav>
                                        <p:tav tm="100000">
                                          <p:val>
                                            <p:strVal val="#ppt_x"/>
                                          </p:val>
                                        </p:tav>
                                      </p:tavLst>
                                    </p:anim>
                                    <p:anim calcmode="lin" valueType="num">
                                      <p:cBhvr additive="base">
                                        <p:cTn id="16" dur="500" fill="hold"/>
                                        <p:tgtEl>
                                          <p:spTgt spid="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ppt_x"/>
                                          </p:val>
                                        </p:tav>
                                        <p:tav tm="100000">
                                          <p:val>
                                            <p:strVal val="#ppt_x"/>
                                          </p:val>
                                        </p:tav>
                                      </p:tavLst>
                                    </p:anim>
                                    <p:anim calcmode="lin" valueType="num">
                                      <p:cBhvr additive="base">
                                        <p:cTn id="26" dur="500" fill="hold"/>
                                        <p:tgtEl>
                                          <p:spTgt spid="5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2"/>
                                        </p:tgtEl>
                                        <p:attrNameLst>
                                          <p:attrName>style.visibility</p:attrName>
                                        </p:attrNameLst>
                                      </p:cBhvr>
                                      <p:to>
                                        <p:strVal val="visible"/>
                                      </p:to>
                                    </p:set>
                                    <p:anim calcmode="lin" valueType="num">
                                      <p:cBhvr additive="base">
                                        <p:cTn id="29" dur="500" fill="hold"/>
                                        <p:tgtEl>
                                          <p:spTgt spid="72"/>
                                        </p:tgtEl>
                                        <p:attrNameLst>
                                          <p:attrName>ppt_x</p:attrName>
                                        </p:attrNameLst>
                                      </p:cBhvr>
                                      <p:tavLst>
                                        <p:tav tm="0">
                                          <p:val>
                                            <p:strVal val="#ppt_x"/>
                                          </p:val>
                                        </p:tav>
                                        <p:tav tm="100000">
                                          <p:val>
                                            <p:strVal val="#ppt_x"/>
                                          </p:val>
                                        </p:tav>
                                      </p:tavLst>
                                    </p:anim>
                                    <p:anim calcmode="lin" valueType="num">
                                      <p:cBhvr additive="base">
                                        <p:cTn id="30" dur="500" fill="hold"/>
                                        <p:tgtEl>
                                          <p:spTgt spid="7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additive="base">
                                        <p:cTn id="37" dur="500" fill="hold"/>
                                        <p:tgtEl>
                                          <p:spTgt spid="59"/>
                                        </p:tgtEl>
                                        <p:attrNameLst>
                                          <p:attrName>ppt_x</p:attrName>
                                        </p:attrNameLst>
                                      </p:cBhvr>
                                      <p:tavLst>
                                        <p:tav tm="0">
                                          <p:val>
                                            <p:strVal val="#ppt_x"/>
                                          </p:val>
                                        </p:tav>
                                        <p:tav tm="100000">
                                          <p:val>
                                            <p:strVal val="#ppt_x"/>
                                          </p:val>
                                        </p:tav>
                                      </p:tavLst>
                                    </p:anim>
                                    <p:anim calcmode="lin" valueType="num">
                                      <p:cBhvr additive="base">
                                        <p:cTn id="3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ppt_x"/>
                                          </p:val>
                                        </p:tav>
                                        <p:tav tm="100000">
                                          <p:val>
                                            <p:strVal val="#ppt_x"/>
                                          </p:val>
                                        </p:tav>
                                      </p:tavLst>
                                    </p:anim>
                                    <p:anim calcmode="lin" valueType="num">
                                      <p:cBhvr additive="base">
                                        <p:cTn id="44" dur="500" fill="hold"/>
                                        <p:tgtEl>
                                          <p:spTgt spid="3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ppt_x"/>
                                          </p:val>
                                        </p:tav>
                                        <p:tav tm="100000">
                                          <p:val>
                                            <p:strVal val="#ppt_x"/>
                                          </p:val>
                                        </p:tav>
                                      </p:tavLst>
                                    </p:anim>
                                    <p:anim calcmode="lin" valueType="num">
                                      <p:cBhvr additive="base">
                                        <p:cTn id="48" dur="500" fill="hold"/>
                                        <p:tgtEl>
                                          <p:spTgt spid="6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additive="base">
                                        <p:cTn id="51" dur="500" fill="hold"/>
                                        <p:tgtEl>
                                          <p:spTgt spid="73"/>
                                        </p:tgtEl>
                                        <p:attrNameLst>
                                          <p:attrName>ppt_x</p:attrName>
                                        </p:attrNameLst>
                                      </p:cBhvr>
                                      <p:tavLst>
                                        <p:tav tm="0">
                                          <p:val>
                                            <p:strVal val="#ppt_x"/>
                                          </p:val>
                                        </p:tav>
                                        <p:tav tm="100000">
                                          <p:val>
                                            <p:strVal val="#ppt_x"/>
                                          </p:val>
                                        </p:tav>
                                      </p:tavLst>
                                    </p:anim>
                                    <p:anim calcmode="lin" valueType="num">
                                      <p:cBhvr additive="base">
                                        <p:cTn id="52" dur="500" fill="hold"/>
                                        <p:tgtEl>
                                          <p:spTgt spid="7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ppt_x"/>
                                          </p:val>
                                        </p:tav>
                                        <p:tav tm="100000">
                                          <p:val>
                                            <p:strVal val="#ppt_x"/>
                                          </p:val>
                                        </p:tav>
                                      </p:tavLst>
                                    </p:anim>
                                    <p:anim calcmode="lin" valueType="num">
                                      <p:cBhvr additive="base">
                                        <p:cTn id="62" dur="500" fill="hold"/>
                                        <p:tgtEl>
                                          <p:spTgt spid="3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additive="base">
                                        <p:cTn id="65" dur="500" fill="hold"/>
                                        <p:tgtEl>
                                          <p:spTgt spid="38"/>
                                        </p:tgtEl>
                                        <p:attrNameLst>
                                          <p:attrName>ppt_x</p:attrName>
                                        </p:attrNameLst>
                                      </p:cBhvr>
                                      <p:tavLst>
                                        <p:tav tm="0">
                                          <p:val>
                                            <p:strVal val="#ppt_x"/>
                                          </p:val>
                                        </p:tav>
                                        <p:tav tm="100000">
                                          <p:val>
                                            <p:strVal val="#ppt_x"/>
                                          </p:val>
                                        </p:tav>
                                      </p:tavLst>
                                    </p:anim>
                                    <p:anim calcmode="lin" valueType="num">
                                      <p:cBhvr additive="base">
                                        <p:cTn id="66" dur="500" fill="hold"/>
                                        <p:tgtEl>
                                          <p:spTgt spid="38"/>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74"/>
                                        </p:tgtEl>
                                        <p:attrNameLst>
                                          <p:attrName>style.visibility</p:attrName>
                                        </p:attrNameLst>
                                      </p:cBhvr>
                                      <p:to>
                                        <p:strVal val="visible"/>
                                      </p:to>
                                    </p:set>
                                    <p:anim calcmode="lin" valueType="num">
                                      <p:cBhvr additive="base">
                                        <p:cTn id="69" dur="500" fill="hold"/>
                                        <p:tgtEl>
                                          <p:spTgt spid="74"/>
                                        </p:tgtEl>
                                        <p:attrNameLst>
                                          <p:attrName>ppt_x</p:attrName>
                                        </p:attrNameLst>
                                      </p:cBhvr>
                                      <p:tavLst>
                                        <p:tav tm="0">
                                          <p:val>
                                            <p:strVal val="#ppt_x"/>
                                          </p:val>
                                        </p:tav>
                                        <p:tav tm="100000">
                                          <p:val>
                                            <p:strVal val="#ppt_x"/>
                                          </p:val>
                                        </p:tav>
                                      </p:tavLst>
                                    </p:anim>
                                    <p:anim calcmode="lin" valueType="num">
                                      <p:cBhvr additive="base">
                                        <p:cTn id="70" dur="500" fill="hold"/>
                                        <p:tgtEl>
                                          <p:spTgt spid="74"/>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additive="base">
                                        <p:cTn id="83" dur="500" fill="hold"/>
                                        <p:tgtEl>
                                          <p:spTgt spid="75"/>
                                        </p:tgtEl>
                                        <p:attrNameLst>
                                          <p:attrName>ppt_x</p:attrName>
                                        </p:attrNameLst>
                                      </p:cBhvr>
                                      <p:tavLst>
                                        <p:tav tm="0">
                                          <p:val>
                                            <p:strVal val="#ppt_x"/>
                                          </p:val>
                                        </p:tav>
                                        <p:tav tm="100000">
                                          <p:val>
                                            <p:strVal val="#ppt_x"/>
                                          </p:val>
                                        </p:tav>
                                      </p:tavLst>
                                    </p:anim>
                                    <p:anim calcmode="lin" valueType="num">
                                      <p:cBhvr additive="base">
                                        <p:cTn id="84" dur="500" fill="hold"/>
                                        <p:tgtEl>
                                          <p:spTgt spid="7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additive="base">
                                        <p:cTn id="87" dur="500" fill="hold"/>
                                        <p:tgtEl>
                                          <p:spTgt spid="39"/>
                                        </p:tgtEl>
                                        <p:attrNameLst>
                                          <p:attrName>ppt_x</p:attrName>
                                        </p:attrNameLst>
                                      </p:cBhvr>
                                      <p:tavLst>
                                        <p:tav tm="0">
                                          <p:val>
                                            <p:strVal val="#ppt_x"/>
                                          </p:val>
                                        </p:tav>
                                        <p:tav tm="100000">
                                          <p:val>
                                            <p:strVal val="#ppt_x"/>
                                          </p:val>
                                        </p:tav>
                                      </p:tavLst>
                                    </p:anim>
                                    <p:anim calcmode="lin" valueType="num">
                                      <p:cBhvr additive="base">
                                        <p:cTn id="88" dur="500" fill="hold"/>
                                        <p:tgtEl>
                                          <p:spTgt spid="39"/>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additive="base">
                                        <p:cTn id="91" dur="500" fill="hold"/>
                                        <p:tgtEl>
                                          <p:spTgt spid="50"/>
                                        </p:tgtEl>
                                        <p:attrNameLst>
                                          <p:attrName>ppt_x</p:attrName>
                                        </p:attrNameLst>
                                      </p:cBhvr>
                                      <p:tavLst>
                                        <p:tav tm="0">
                                          <p:val>
                                            <p:strVal val="#ppt_x"/>
                                          </p:val>
                                        </p:tav>
                                        <p:tav tm="100000">
                                          <p:val>
                                            <p:strVal val="#ppt_x"/>
                                          </p:val>
                                        </p:tav>
                                      </p:tavLst>
                                    </p:anim>
                                    <p:anim calcmode="lin" valueType="num">
                                      <p:cBhvr additive="base">
                                        <p:cTn id="9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additive="base">
                                        <p:cTn id="97" dur="500" fill="hold"/>
                                        <p:tgtEl>
                                          <p:spTgt spid="40"/>
                                        </p:tgtEl>
                                        <p:attrNameLst>
                                          <p:attrName>ppt_x</p:attrName>
                                        </p:attrNameLst>
                                      </p:cBhvr>
                                      <p:tavLst>
                                        <p:tav tm="0">
                                          <p:val>
                                            <p:strVal val="#ppt_x"/>
                                          </p:val>
                                        </p:tav>
                                        <p:tav tm="100000">
                                          <p:val>
                                            <p:strVal val="#ppt_x"/>
                                          </p:val>
                                        </p:tav>
                                      </p:tavLst>
                                    </p:anim>
                                    <p:anim calcmode="lin" valueType="num">
                                      <p:cBhvr additive="base">
                                        <p:cTn id="98" dur="500" fill="hold"/>
                                        <p:tgtEl>
                                          <p:spTgt spid="40"/>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500" fill="hold"/>
                                        <p:tgtEl>
                                          <p:spTgt spid="51"/>
                                        </p:tgtEl>
                                        <p:attrNameLst>
                                          <p:attrName>ppt_x</p:attrName>
                                        </p:attrNameLst>
                                      </p:cBhvr>
                                      <p:tavLst>
                                        <p:tav tm="0">
                                          <p:val>
                                            <p:strVal val="#ppt_x"/>
                                          </p:val>
                                        </p:tav>
                                        <p:tav tm="100000">
                                          <p:val>
                                            <p:strVal val="#ppt_x"/>
                                          </p:val>
                                        </p:tav>
                                      </p:tavLst>
                                    </p:anim>
                                    <p:anim calcmode="lin" valueType="num">
                                      <p:cBhvr additive="base">
                                        <p:cTn id="102" dur="500" fill="hold"/>
                                        <p:tgtEl>
                                          <p:spTgt spid="51"/>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additive="base">
                                        <p:cTn id="105" dur="500" fill="hold"/>
                                        <p:tgtEl>
                                          <p:spTgt spid="76"/>
                                        </p:tgtEl>
                                        <p:attrNameLst>
                                          <p:attrName>ppt_x</p:attrName>
                                        </p:attrNameLst>
                                      </p:cBhvr>
                                      <p:tavLst>
                                        <p:tav tm="0">
                                          <p:val>
                                            <p:strVal val="#ppt_x"/>
                                          </p:val>
                                        </p:tav>
                                        <p:tav tm="100000">
                                          <p:val>
                                            <p:strVal val="#ppt_x"/>
                                          </p:val>
                                        </p:tav>
                                      </p:tavLst>
                                    </p:anim>
                                    <p:anim calcmode="lin" valueType="num">
                                      <p:cBhvr additive="base">
                                        <p:cTn id="106" dur="500" fill="hold"/>
                                        <p:tgtEl>
                                          <p:spTgt spid="76"/>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26"/>
                                        </p:tgtEl>
                                        <p:attrNameLst>
                                          <p:attrName>style.visibility</p:attrName>
                                        </p:attrNameLst>
                                      </p:cBhvr>
                                      <p:to>
                                        <p:strVal val="visible"/>
                                      </p:to>
                                    </p:set>
                                    <p:anim calcmode="lin" valueType="num">
                                      <p:cBhvr additive="base">
                                        <p:cTn id="109" dur="500" fill="hold"/>
                                        <p:tgtEl>
                                          <p:spTgt spid="26"/>
                                        </p:tgtEl>
                                        <p:attrNameLst>
                                          <p:attrName>ppt_x</p:attrName>
                                        </p:attrNameLst>
                                      </p:cBhvr>
                                      <p:tavLst>
                                        <p:tav tm="0">
                                          <p:val>
                                            <p:strVal val="#ppt_x"/>
                                          </p:val>
                                        </p:tav>
                                        <p:tav tm="100000">
                                          <p:val>
                                            <p:strVal val="#ppt_x"/>
                                          </p:val>
                                        </p:tav>
                                      </p:tavLst>
                                    </p:anim>
                                    <p:anim calcmode="lin" valueType="num">
                                      <p:cBhvr additive="base">
                                        <p:cTn id="11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6" grpId="0" animBg="1"/>
      <p:bldP spid="28" grpId="0" animBg="1"/>
      <p:bldP spid="5" grpId="0" animBg="1"/>
      <p:bldP spid="22" grpId="0" animBg="1"/>
      <p:bldP spid="23" grpId="0"/>
      <p:bldP spid="24" grpId="0" animBg="1"/>
      <p:bldP spid="25" grpId="0" animBg="1"/>
      <p:bldP spid="26" grpId="0" animBg="1"/>
      <p:bldP spid="45" grpId="0" animBg="1"/>
      <p:bldP spid="50" grpId="0"/>
      <p:bldP spid="51" grpId="0"/>
      <p:bldP spid="59" grpId="0"/>
      <p:bldP spid="58" grpId="0" animBg="1"/>
      <p:bldP spid="62" grpId="0"/>
      <p:bldP spid="37" grpId="0" animBg="1"/>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F2E2D-02E1-764B-92C5-5B585F0CF353}"/>
              </a:ext>
            </a:extLst>
          </p:cNvPr>
          <p:cNvSpPr>
            <a:spLocks noGrp="1"/>
          </p:cNvSpPr>
          <p:nvPr>
            <p:ph type="title"/>
          </p:nvPr>
        </p:nvSpPr>
        <p:spPr/>
        <p:txBody>
          <a:bodyPr/>
          <a:lstStyle/>
          <a:p>
            <a:pPr algn="ctr"/>
            <a:r>
              <a:rPr lang="en-US">
                <a:solidFill>
                  <a:schemeClr val="tx1"/>
                </a:solidFill>
                <a:latin typeface="Amasis MT Pro Black"/>
                <a:ea typeface="Krungthep" panose="02000400000000000000" pitchFamily="2" charset="-34"/>
                <a:cs typeface="Krungthep"/>
              </a:rPr>
              <a:t>Key Goals</a:t>
            </a:r>
          </a:p>
        </p:txBody>
      </p:sp>
      <p:sp>
        <p:nvSpPr>
          <p:cNvPr id="3" name="Slide Number Placeholder 2">
            <a:extLst>
              <a:ext uri="{FF2B5EF4-FFF2-40B4-BE49-F238E27FC236}">
                <a16:creationId xmlns:a16="http://schemas.microsoft.com/office/drawing/2014/main" id="{CBC08F0D-4CCB-6340-8E47-0DF63E0A1B7C}"/>
              </a:ext>
            </a:extLst>
          </p:cNvPr>
          <p:cNvSpPr>
            <a:spLocks noGrp="1"/>
          </p:cNvSpPr>
          <p:nvPr>
            <p:ph type="sldNum" sz="quarter" idx="4"/>
          </p:nvPr>
        </p:nvSpPr>
        <p:spPr/>
        <p:txBody>
          <a:bodyPr/>
          <a:lstStyle/>
          <a:p>
            <a:fld id="{6F1FABC0-072B-4F22-8F9B-95A9D10B0206}" type="slidenum">
              <a:rPr lang="en-US" smtClean="0"/>
              <a:pPr/>
              <a:t>6</a:t>
            </a:fld>
            <a:endParaRPr lang="en-US"/>
          </a:p>
        </p:txBody>
      </p:sp>
      <p:sp>
        <p:nvSpPr>
          <p:cNvPr id="8" name="Rectangle 7">
            <a:extLst>
              <a:ext uri="{FF2B5EF4-FFF2-40B4-BE49-F238E27FC236}">
                <a16:creationId xmlns:a16="http://schemas.microsoft.com/office/drawing/2014/main" id="{AD72A484-4F86-4EC7-9825-CAEC1598D12D}"/>
              </a:ext>
            </a:extLst>
          </p:cNvPr>
          <p:cNvSpPr/>
          <p:nvPr/>
        </p:nvSpPr>
        <p:spPr>
          <a:xfrm>
            <a:off x="666235" y="1979639"/>
            <a:ext cx="10859530" cy="3138572"/>
          </a:xfrm>
          <a:prstGeom prst="rect">
            <a:avLst/>
          </a:prstGeom>
          <a:ln w="9525" cap="flat" cmpd="sng" algn="ctr">
            <a:solidFill>
              <a:schemeClr val="bg1"/>
            </a:solidFill>
            <a:prstDash val="solid"/>
            <a:round/>
            <a:headEnd type="none" w="med" len="med"/>
            <a:tailEnd type="none" w="med" len="med"/>
          </a:ln>
        </p:spPr>
      </p:sp>
      <p:sp>
        <p:nvSpPr>
          <p:cNvPr id="9" name="Freeform: Shape 8">
            <a:extLst>
              <a:ext uri="{FF2B5EF4-FFF2-40B4-BE49-F238E27FC236}">
                <a16:creationId xmlns:a16="http://schemas.microsoft.com/office/drawing/2014/main" id="{91F121D2-C834-4B4E-AD7C-7E028D17B785}"/>
              </a:ext>
            </a:extLst>
          </p:cNvPr>
          <p:cNvSpPr/>
          <p:nvPr/>
        </p:nvSpPr>
        <p:spPr>
          <a:xfrm>
            <a:off x="666235" y="1984430"/>
            <a:ext cx="3133435" cy="3133780"/>
          </a:xfrm>
          <a:custGeom>
            <a:avLst/>
            <a:gdLst>
              <a:gd name="connsiteX0" fmla="*/ 0 w 3133435"/>
              <a:gd name="connsiteY0" fmla="*/ 1566890 h 3133780"/>
              <a:gd name="connsiteX1" fmla="*/ 1566718 w 3133435"/>
              <a:gd name="connsiteY1" fmla="*/ 0 h 3133780"/>
              <a:gd name="connsiteX2" fmla="*/ 3133436 w 3133435"/>
              <a:gd name="connsiteY2" fmla="*/ 1566890 h 3133780"/>
              <a:gd name="connsiteX3" fmla="*/ 1566718 w 3133435"/>
              <a:gd name="connsiteY3" fmla="*/ 3133780 h 3133780"/>
              <a:gd name="connsiteX4" fmla="*/ 0 w 3133435"/>
              <a:gd name="connsiteY4" fmla="*/ 1566890 h 3133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435" h="3133780">
                <a:moveTo>
                  <a:pt x="0" y="1566890"/>
                </a:moveTo>
                <a:cubicBezTo>
                  <a:pt x="0" y="701521"/>
                  <a:pt x="701444" y="0"/>
                  <a:pt x="1566718" y="0"/>
                </a:cubicBezTo>
                <a:cubicBezTo>
                  <a:pt x="2431992" y="0"/>
                  <a:pt x="3133436" y="701521"/>
                  <a:pt x="3133436" y="1566890"/>
                </a:cubicBezTo>
                <a:cubicBezTo>
                  <a:pt x="3133436" y="2432259"/>
                  <a:pt x="2431992" y="3133780"/>
                  <a:pt x="1566718" y="3133780"/>
                </a:cubicBezTo>
                <a:cubicBezTo>
                  <a:pt x="701444" y="3133780"/>
                  <a:pt x="0" y="2432259"/>
                  <a:pt x="0" y="1566890"/>
                </a:cubicBezTo>
                <a:close/>
              </a:path>
            </a:pathLst>
          </a:custGeom>
          <a:solidFill>
            <a:srgbClr val="5D89AD"/>
          </a:solidFill>
          <a:ln w="38100">
            <a:solidFill>
              <a:schemeClr val="bg1"/>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631343" tIns="484331" rIns="631343" bIns="484331" numCol="1" spcCol="1270" anchor="ctr" anchorCtr="0">
            <a:noAutofit/>
          </a:bodyPr>
          <a:lstStyle/>
          <a:p>
            <a:pPr marL="0" lvl="0" indent="0" algn="ctr" defTabSz="889000">
              <a:lnSpc>
                <a:spcPct val="90000"/>
              </a:lnSpc>
              <a:spcBef>
                <a:spcPct val="0"/>
              </a:spcBef>
              <a:spcAft>
                <a:spcPct val="35000"/>
              </a:spcAft>
              <a:buNone/>
            </a:pPr>
            <a:r>
              <a:rPr lang="en-US" sz="2200" b="1" kern="1200">
                <a:solidFill>
                  <a:schemeClr val="bg1"/>
                </a:solidFill>
                <a:latin typeface="Amasis MT Pro Black"/>
                <a:ea typeface="Krungthep" panose="02000400000000000000" pitchFamily="2" charset="-34"/>
                <a:cs typeface="Krungthep"/>
              </a:rPr>
              <a:t>Maintain fuel temperature</a:t>
            </a:r>
          </a:p>
        </p:txBody>
      </p:sp>
      <p:sp>
        <p:nvSpPr>
          <p:cNvPr id="10" name="Freeform: Shape 9">
            <a:extLst>
              <a:ext uri="{FF2B5EF4-FFF2-40B4-BE49-F238E27FC236}">
                <a16:creationId xmlns:a16="http://schemas.microsoft.com/office/drawing/2014/main" id="{C1D06F14-4B3D-4CB5-B271-B4BF68FFA735}"/>
              </a:ext>
            </a:extLst>
          </p:cNvPr>
          <p:cNvSpPr/>
          <p:nvPr/>
        </p:nvSpPr>
        <p:spPr>
          <a:xfrm>
            <a:off x="3275425" y="1982034"/>
            <a:ext cx="3133780" cy="3133780"/>
          </a:xfrm>
          <a:custGeom>
            <a:avLst/>
            <a:gdLst>
              <a:gd name="connsiteX0" fmla="*/ 0 w 3133780"/>
              <a:gd name="connsiteY0" fmla="*/ 1566890 h 3133780"/>
              <a:gd name="connsiteX1" fmla="*/ 1566890 w 3133780"/>
              <a:gd name="connsiteY1" fmla="*/ 0 h 3133780"/>
              <a:gd name="connsiteX2" fmla="*/ 3133780 w 3133780"/>
              <a:gd name="connsiteY2" fmla="*/ 1566890 h 3133780"/>
              <a:gd name="connsiteX3" fmla="*/ 1566890 w 3133780"/>
              <a:gd name="connsiteY3" fmla="*/ 3133780 h 3133780"/>
              <a:gd name="connsiteX4" fmla="*/ 0 w 3133780"/>
              <a:gd name="connsiteY4" fmla="*/ 1566890 h 3133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780" h="3133780">
                <a:moveTo>
                  <a:pt x="0" y="1566890"/>
                </a:moveTo>
                <a:cubicBezTo>
                  <a:pt x="0" y="701521"/>
                  <a:pt x="701521" y="0"/>
                  <a:pt x="1566890" y="0"/>
                </a:cubicBezTo>
                <a:cubicBezTo>
                  <a:pt x="2432259" y="0"/>
                  <a:pt x="3133780" y="701521"/>
                  <a:pt x="3133780" y="1566890"/>
                </a:cubicBezTo>
                <a:cubicBezTo>
                  <a:pt x="3133780" y="2432259"/>
                  <a:pt x="2432259" y="3133780"/>
                  <a:pt x="1566890" y="3133780"/>
                </a:cubicBezTo>
                <a:cubicBezTo>
                  <a:pt x="701521" y="3133780"/>
                  <a:pt x="0" y="2432259"/>
                  <a:pt x="0" y="1566890"/>
                </a:cubicBezTo>
                <a:close/>
              </a:path>
            </a:pathLst>
          </a:custGeom>
          <a:solidFill>
            <a:srgbClr val="5D89AD"/>
          </a:solidFill>
          <a:ln w="38100">
            <a:solidFill>
              <a:schemeClr val="bg1"/>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631393" tIns="484331" rIns="631393" bIns="484331" numCol="1" spcCol="1270" anchor="ctr" anchorCtr="0">
            <a:noAutofit/>
          </a:bodyPr>
          <a:lstStyle/>
          <a:p>
            <a:pPr algn="ctr" defTabSz="889000">
              <a:lnSpc>
                <a:spcPct val="90000"/>
              </a:lnSpc>
              <a:spcBef>
                <a:spcPct val="0"/>
              </a:spcBef>
              <a:spcAft>
                <a:spcPct val="35000"/>
              </a:spcAft>
            </a:pPr>
            <a:r>
              <a:rPr lang="en-US" sz="2200" b="1" kern="1200">
                <a:solidFill>
                  <a:schemeClr val="bg1"/>
                </a:solidFill>
                <a:latin typeface="Amasis MT Pro Black"/>
                <a:ea typeface="Krungthep" panose="02000400000000000000" pitchFamily="2" charset="-34"/>
                <a:cs typeface="Krungthep"/>
              </a:rPr>
              <a:t>Minimize </a:t>
            </a:r>
            <a:r>
              <a:rPr lang="en-US" sz="2200" b="1">
                <a:solidFill>
                  <a:schemeClr val="bg1"/>
                </a:solidFill>
                <a:latin typeface="Amasis MT Pro Black"/>
                <a:ea typeface="Krungthep" panose="02000400000000000000" pitchFamily="2" charset="-34"/>
                <a:cs typeface="Krungthep"/>
              </a:rPr>
              <a:t>fuel loss</a:t>
            </a:r>
            <a:endParaRPr lang="en-US" sz="2200" b="1" kern="1200">
              <a:solidFill>
                <a:schemeClr val="bg1"/>
              </a:solidFill>
              <a:latin typeface="Amasis MT Pro Black"/>
              <a:ea typeface="Krungthep" panose="02000400000000000000" pitchFamily="2" charset="-34"/>
              <a:cs typeface="Krungthep" panose="02000400000000000000" pitchFamily="2" charset="-34"/>
            </a:endParaRPr>
          </a:p>
        </p:txBody>
      </p:sp>
      <p:sp>
        <p:nvSpPr>
          <p:cNvPr id="11" name="Freeform: Shape 10">
            <a:extLst>
              <a:ext uri="{FF2B5EF4-FFF2-40B4-BE49-F238E27FC236}">
                <a16:creationId xmlns:a16="http://schemas.microsoft.com/office/drawing/2014/main" id="{481FEE20-5AC8-4F26-AEC0-938729EF65C1}"/>
              </a:ext>
            </a:extLst>
          </p:cNvPr>
          <p:cNvSpPr/>
          <p:nvPr/>
        </p:nvSpPr>
        <p:spPr>
          <a:xfrm>
            <a:off x="5794809" y="1984430"/>
            <a:ext cx="3133780" cy="3133780"/>
          </a:xfrm>
          <a:custGeom>
            <a:avLst/>
            <a:gdLst>
              <a:gd name="connsiteX0" fmla="*/ 0 w 3133780"/>
              <a:gd name="connsiteY0" fmla="*/ 1566890 h 3133780"/>
              <a:gd name="connsiteX1" fmla="*/ 1566890 w 3133780"/>
              <a:gd name="connsiteY1" fmla="*/ 0 h 3133780"/>
              <a:gd name="connsiteX2" fmla="*/ 3133780 w 3133780"/>
              <a:gd name="connsiteY2" fmla="*/ 1566890 h 3133780"/>
              <a:gd name="connsiteX3" fmla="*/ 1566890 w 3133780"/>
              <a:gd name="connsiteY3" fmla="*/ 3133780 h 3133780"/>
              <a:gd name="connsiteX4" fmla="*/ 0 w 3133780"/>
              <a:gd name="connsiteY4" fmla="*/ 1566890 h 3133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780" h="3133780">
                <a:moveTo>
                  <a:pt x="0" y="1566890"/>
                </a:moveTo>
                <a:cubicBezTo>
                  <a:pt x="0" y="701521"/>
                  <a:pt x="701521" y="0"/>
                  <a:pt x="1566890" y="0"/>
                </a:cubicBezTo>
                <a:cubicBezTo>
                  <a:pt x="2432259" y="0"/>
                  <a:pt x="3133780" y="701521"/>
                  <a:pt x="3133780" y="1566890"/>
                </a:cubicBezTo>
                <a:cubicBezTo>
                  <a:pt x="3133780" y="2432259"/>
                  <a:pt x="2432259" y="3133780"/>
                  <a:pt x="1566890" y="3133780"/>
                </a:cubicBezTo>
                <a:cubicBezTo>
                  <a:pt x="701521" y="3133780"/>
                  <a:pt x="0" y="2432259"/>
                  <a:pt x="0" y="1566890"/>
                </a:cubicBezTo>
                <a:close/>
              </a:path>
            </a:pathLst>
          </a:custGeom>
          <a:solidFill>
            <a:srgbClr val="5D89AD"/>
          </a:solidFill>
          <a:ln w="38100">
            <a:solidFill>
              <a:schemeClr val="bg1"/>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631393" tIns="484331" rIns="631393" bIns="484331" numCol="1" spcCol="1270" anchor="ctr" anchorCtr="0">
            <a:noAutofit/>
          </a:bodyPr>
          <a:lstStyle/>
          <a:p>
            <a:pPr marL="0" lvl="0" indent="0" algn="ctr" defTabSz="889000">
              <a:lnSpc>
                <a:spcPct val="90000"/>
              </a:lnSpc>
              <a:spcBef>
                <a:spcPct val="0"/>
              </a:spcBef>
              <a:spcAft>
                <a:spcPct val="35000"/>
              </a:spcAft>
              <a:buNone/>
            </a:pPr>
            <a:r>
              <a:rPr lang="en-US" sz="2200" b="1" kern="1200">
                <a:solidFill>
                  <a:schemeClr val="bg1"/>
                </a:solidFill>
                <a:latin typeface="Amasis MT Pro Black"/>
                <a:ea typeface="Krungthep" panose="02000400000000000000" pitchFamily="2" charset="-34"/>
                <a:cs typeface="Krungthep"/>
              </a:rPr>
              <a:t>Maximize heat loss</a:t>
            </a:r>
          </a:p>
        </p:txBody>
      </p:sp>
      <p:sp>
        <p:nvSpPr>
          <p:cNvPr id="12" name="Freeform: Shape 11">
            <a:extLst>
              <a:ext uri="{FF2B5EF4-FFF2-40B4-BE49-F238E27FC236}">
                <a16:creationId xmlns:a16="http://schemas.microsoft.com/office/drawing/2014/main" id="{CEEBFA9C-7CDA-4387-9153-6788804723BE}"/>
              </a:ext>
            </a:extLst>
          </p:cNvPr>
          <p:cNvSpPr/>
          <p:nvPr/>
        </p:nvSpPr>
        <p:spPr>
          <a:xfrm>
            <a:off x="8304798" y="1982034"/>
            <a:ext cx="3133780" cy="3133780"/>
          </a:xfrm>
          <a:custGeom>
            <a:avLst/>
            <a:gdLst>
              <a:gd name="connsiteX0" fmla="*/ 0 w 3133780"/>
              <a:gd name="connsiteY0" fmla="*/ 1566890 h 3133780"/>
              <a:gd name="connsiteX1" fmla="*/ 1566890 w 3133780"/>
              <a:gd name="connsiteY1" fmla="*/ 0 h 3133780"/>
              <a:gd name="connsiteX2" fmla="*/ 3133780 w 3133780"/>
              <a:gd name="connsiteY2" fmla="*/ 1566890 h 3133780"/>
              <a:gd name="connsiteX3" fmla="*/ 1566890 w 3133780"/>
              <a:gd name="connsiteY3" fmla="*/ 3133780 h 3133780"/>
              <a:gd name="connsiteX4" fmla="*/ 0 w 3133780"/>
              <a:gd name="connsiteY4" fmla="*/ 1566890 h 3133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780" h="3133780">
                <a:moveTo>
                  <a:pt x="0" y="1566890"/>
                </a:moveTo>
                <a:cubicBezTo>
                  <a:pt x="0" y="701521"/>
                  <a:pt x="701521" y="0"/>
                  <a:pt x="1566890" y="0"/>
                </a:cubicBezTo>
                <a:cubicBezTo>
                  <a:pt x="2432259" y="0"/>
                  <a:pt x="3133780" y="701521"/>
                  <a:pt x="3133780" y="1566890"/>
                </a:cubicBezTo>
                <a:cubicBezTo>
                  <a:pt x="3133780" y="2432259"/>
                  <a:pt x="2432259" y="3133780"/>
                  <a:pt x="1566890" y="3133780"/>
                </a:cubicBezTo>
                <a:cubicBezTo>
                  <a:pt x="701521" y="3133780"/>
                  <a:pt x="0" y="2432259"/>
                  <a:pt x="0" y="1566890"/>
                </a:cubicBezTo>
                <a:close/>
              </a:path>
            </a:pathLst>
          </a:custGeom>
          <a:solidFill>
            <a:srgbClr val="5D89AD"/>
          </a:solidFill>
          <a:ln w="38100">
            <a:solidFill>
              <a:schemeClr val="bg1"/>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631393" tIns="484331" rIns="631393" bIns="484331" numCol="1" spcCol="1270" anchor="ctr" anchorCtr="0">
            <a:noAutofit/>
          </a:bodyPr>
          <a:lstStyle/>
          <a:p>
            <a:pPr marL="0" lvl="0" indent="0" algn="ctr" defTabSz="889000">
              <a:lnSpc>
                <a:spcPct val="90000"/>
              </a:lnSpc>
              <a:spcBef>
                <a:spcPct val="0"/>
              </a:spcBef>
              <a:spcAft>
                <a:spcPct val="35000"/>
              </a:spcAft>
              <a:buNone/>
            </a:pPr>
            <a:r>
              <a:rPr lang="en-US" sz="2200" b="1" kern="1200">
                <a:solidFill>
                  <a:schemeClr val="bg1"/>
                </a:solidFill>
                <a:latin typeface="Amasis MT Pro Black"/>
                <a:ea typeface="Krungthep" panose="02000400000000000000" pitchFamily="2" charset="-34"/>
                <a:cs typeface="Krungthep"/>
              </a:rPr>
              <a:t>Develop a prototype</a:t>
            </a:r>
          </a:p>
        </p:txBody>
      </p:sp>
      <p:sp>
        <p:nvSpPr>
          <p:cNvPr id="6" name="TextBox 5">
            <a:extLst>
              <a:ext uri="{FF2B5EF4-FFF2-40B4-BE49-F238E27FC236}">
                <a16:creationId xmlns:a16="http://schemas.microsoft.com/office/drawing/2014/main" id="{9282ABEE-C1BD-8F40-AF2E-5065178B188C}"/>
              </a:ext>
            </a:extLst>
          </p:cNvPr>
          <p:cNvSpPr txBox="1"/>
          <p:nvPr/>
        </p:nvSpPr>
        <p:spPr>
          <a:xfrm>
            <a:off x="10317480" y="5608320"/>
            <a:ext cx="1874520" cy="307777"/>
          </a:xfrm>
          <a:prstGeom prst="rect">
            <a:avLst/>
          </a:prstGeom>
          <a:noFill/>
        </p:spPr>
        <p:txBody>
          <a:bodyPr wrap="square" rtlCol="0">
            <a:spAutoFit/>
          </a:bodyPr>
          <a:lstStyle/>
          <a:p>
            <a:pPr algn="r"/>
            <a:r>
              <a:rPr lang="en-US" sz="1400">
                <a:latin typeface="Times New Roman" panose="02020603050405020304" pitchFamily="18" charset="0"/>
                <a:cs typeface="Times New Roman" panose="02020603050405020304" pitchFamily="18" charset="0"/>
              </a:rPr>
              <a:t>Anna Gilliard</a:t>
            </a:r>
          </a:p>
        </p:txBody>
      </p:sp>
    </p:spTree>
    <p:extLst>
      <p:ext uri="{BB962C8B-B14F-4D97-AF65-F5344CB8AC3E}">
        <p14:creationId xmlns:p14="http://schemas.microsoft.com/office/powerpoint/2010/main" val="113969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C9E1B-3465-E340-BBC9-B8095B97F5A4}"/>
              </a:ext>
            </a:extLst>
          </p:cNvPr>
          <p:cNvSpPr>
            <a:spLocks noGrp="1"/>
          </p:cNvSpPr>
          <p:nvPr>
            <p:ph type="title"/>
          </p:nvPr>
        </p:nvSpPr>
        <p:spPr/>
        <p:txBody>
          <a:bodyPr/>
          <a:lstStyle/>
          <a:p>
            <a:pPr algn="ctr"/>
            <a:r>
              <a:rPr lang="en-US">
                <a:solidFill>
                  <a:schemeClr val="tx1"/>
                </a:solidFill>
                <a:latin typeface="Amasis MT Pro Black"/>
                <a:cs typeface="Arial"/>
              </a:rPr>
              <a:t>Customer Needs</a:t>
            </a:r>
          </a:p>
        </p:txBody>
      </p:sp>
      <p:sp>
        <p:nvSpPr>
          <p:cNvPr id="3" name="Slide Number Placeholder 2">
            <a:extLst>
              <a:ext uri="{FF2B5EF4-FFF2-40B4-BE49-F238E27FC236}">
                <a16:creationId xmlns:a16="http://schemas.microsoft.com/office/drawing/2014/main" id="{6CA0D4F0-C9C3-6C40-BA2A-30977B3D495C}"/>
              </a:ext>
            </a:extLst>
          </p:cNvPr>
          <p:cNvSpPr>
            <a:spLocks noGrp="1"/>
          </p:cNvSpPr>
          <p:nvPr>
            <p:ph type="sldNum" sz="quarter" idx="4"/>
          </p:nvPr>
        </p:nvSpPr>
        <p:spPr/>
        <p:txBody>
          <a:bodyPr/>
          <a:lstStyle/>
          <a:p>
            <a:fld id="{6F1FABC0-072B-4F22-8F9B-95A9D10B0206}" type="slidenum">
              <a:rPr lang="en-US" smtClean="0"/>
              <a:pPr/>
              <a:t>7</a:t>
            </a:fld>
            <a:endParaRPr lang="en-US"/>
          </a:p>
        </p:txBody>
      </p:sp>
      <p:sp>
        <p:nvSpPr>
          <p:cNvPr id="4" name="Content Placeholder 3">
            <a:extLst>
              <a:ext uri="{FF2B5EF4-FFF2-40B4-BE49-F238E27FC236}">
                <a16:creationId xmlns:a16="http://schemas.microsoft.com/office/drawing/2014/main" id="{12D1463A-7CA3-DB45-9AEB-1D2F68049737}"/>
              </a:ext>
            </a:extLst>
          </p:cNvPr>
          <p:cNvSpPr>
            <a:spLocks noGrp="1"/>
          </p:cNvSpPr>
          <p:nvPr>
            <p:ph sz="quarter" idx="11"/>
          </p:nvPr>
        </p:nvSpPr>
        <p:spPr/>
        <p:txBody>
          <a:bodyPr/>
          <a:lstStyle/>
          <a:p>
            <a:pPr algn="r"/>
            <a:r>
              <a:rPr lang="en-US">
                <a:latin typeface="Times New Roman" panose="02020603050405020304" pitchFamily="18" charset="0"/>
                <a:cs typeface="Times New Roman" panose="02020603050405020304" pitchFamily="18" charset="0"/>
              </a:rPr>
              <a:t>Anna Gilliard</a:t>
            </a:r>
          </a:p>
        </p:txBody>
      </p:sp>
      <p:grpSp>
        <p:nvGrpSpPr>
          <p:cNvPr id="5" name="Group 4">
            <a:extLst>
              <a:ext uri="{FF2B5EF4-FFF2-40B4-BE49-F238E27FC236}">
                <a16:creationId xmlns:a16="http://schemas.microsoft.com/office/drawing/2014/main" id="{DC7B848A-0DC0-4372-9B36-2416D0E9A652}"/>
              </a:ext>
            </a:extLst>
          </p:cNvPr>
          <p:cNvGrpSpPr/>
          <p:nvPr/>
        </p:nvGrpSpPr>
        <p:grpSpPr>
          <a:xfrm>
            <a:off x="665631" y="1596583"/>
            <a:ext cx="2100963" cy="3878539"/>
            <a:chOff x="665631" y="1596583"/>
            <a:chExt cx="2100963" cy="3878539"/>
          </a:xfrm>
        </p:grpSpPr>
        <p:sp>
          <p:nvSpPr>
            <p:cNvPr id="10" name="Rounded Rectangle 9">
              <a:extLst>
                <a:ext uri="{FF2B5EF4-FFF2-40B4-BE49-F238E27FC236}">
                  <a16:creationId xmlns:a16="http://schemas.microsoft.com/office/drawing/2014/main" id="{7E826B1B-ABB2-DF42-885C-330A3CD0027F}"/>
                </a:ext>
              </a:extLst>
            </p:cNvPr>
            <p:cNvSpPr/>
            <p:nvPr/>
          </p:nvSpPr>
          <p:spPr>
            <a:xfrm>
              <a:off x="668433" y="3780824"/>
              <a:ext cx="2079812" cy="1694298"/>
            </a:xfrm>
            <a:prstGeom prst="roundRect">
              <a:avLst/>
            </a:prstGeom>
            <a:solidFill>
              <a:srgbClr val="236192"/>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5" name="Down Arrow Callout 14">
              <a:extLst>
                <a:ext uri="{FF2B5EF4-FFF2-40B4-BE49-F238E27FC236}">
                  <a16:creationId xmlns:a16="http://schemas.microsoft.com/office/drawing/2014/main" id="{AF9D280C-F2EF-9648-B6BA-753E73DB2B57}"/>
                </a:ext>
              </a:extLst>
            </p:cNvPr>
            <p:cNvSpPr/>
            <p:nvPr/>
          </p:nvSpPr>
          <p:spPr>
            <a:xfrm>
              <a:off x="668433" y="1596583"/>
              <a:ext cx="2079812" cy="2182433"/>
            </a:xfrm>
            <a:prstGeom prst="downArrowCallou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ACBF953-3F11-984C-B58F-8E4A4F7ED5FA}"/>
                </a:ext>
              </a:extLst>
            </p:cNvPr>
            <p:cNvSpPr txBox="1"/>
            <p:nvPr/>
          </p:nvSpPr>
          <p:spPr>
            <a:xfrm>
              <a:off x="686782" y="1850281"/>
              <a:ext cx="2079812" cy="923330"/>
            </a:xfrm>
            <a:prstGeom prst="rect">
              <a:avLst/>
            </a:prstGeom>
            <a:noFill/>
          </p:spPr>
          <p:txBody>
            <a:bodyPr wrap="square" lIns="91440" tIns="45720" rIns="91440" bIns="45720" rtlCol="0" anchor="t">
              <a:spAutoFit/>
            </a:bodyPr>
            <a:lstStyle/>
            <a:p>
              <a:pPr algn="ctr"/>
              <a:r>
                <a:rPr lang="en-US">
                  <a:solidFill>
                    <a:schemeClr val="bg1"/>
                  </a:solidFill>
                  <a:latin typeface="Amasis MT Pro"/>
                  <a:cs typeface="Telugu MN" pitchFamily="2" charset="0"/>
                </a:rPr>
                <a:t>How long will the container be in space?</a:t>
              </a:r>
            </a:p>
          </p:txBody>
        </p:sp>
        <p:sp>
          <p:nvSpPr>
            <p:cNvPr id="26" name="TextBox 25">
              <a:extLst>
                <a:ext uri="{FF2B5EF4-FFF2-40B4-BE49-F238E27FC236}">
                  <a16:creationId xmlns:a16="http://schemas.microsoft.com/office/drawing/2014/main" id="{ACC58FE4-010C-244B-9F0B-DBA6E0637AAA}"/>
                </a:ext>
              </a:extLst>
            </p:cNvPr>
            <p:cNvSpPr txBox="1"/>
            <p:nvPr/>
          </p:nvSpPr>
          <p:spPr>
            <a:xfrm>
              <a:off x="665631" y="4164500"/>
              <a:ext cx="2079812" cy="923330"/>
            </a:xfrm>
            <a:prstGeom prst="rect">
              <a:avLst/>
            </a:prstGeom>
            <a:noFill/>
          </p:spPr>
          <p:txBody>
            <a:bodyPr wrap="square" lIns="91440" tIns="45720" rIns="91440" bIns="45720" rtlCol="0" anchor="t">
              <a:spAutoFit/>
            </a:bodyPr>
            <a:lstStyle/>
            <a:p>
              <a:pPr algn="ctr"/>
              <a:r>
                <a:rPr lang="en-US">
                  <a:solidFill>
                    <a:schemeClr val="bg1"/>
                  </a:solidFill>
                  <a:latin typeface="Amasis MT Pro"/>
                  <a:cs typeface="Telugu MN" pitchFamily="2" charset="0"/>
                </a:rPr>
                <a:t>Select a hypothetical mission.</a:t>
              </a:r>
            </a:p>
          </p:txBody>
        </p:sp>
      </p:grpSp>
      <p:grpSp>
        <p:nvGrpSpPr>
          <p:cNvPr id="6" name="Group 5">
            <a:extLst>
              <a:ext uri="{FF2B5EF4-FFF2-40B4-BE49-F238E27FC236}">
                <a16:creationId xmlns:a16="http://schemas.microsoft.com/office/drawing/2014/main" id="{85F2F435-9D46-46E6-B1C9-EA0B755DB497}"/>
              </a:ext>
            </a:extLst>
          </p:cNvPr>
          <p:cNvGrpSpPr/>
          <p:nvPr/>
        </p:nvGrpSpPr>
        <p:grpSpPr>
          <a:xfrm>
            <a:off x="3567954" y="1596583"/>
            <a:ext cx="2087378" cy="3878916"/>
            <a:chOff x="3567954" y="1596583"/>
            <a:chExt cx="2087378" cy="3878916"/>
          </a:xfrm>
        </p:grpSpPr>
        <p:sp>
          <p:nvSpPr>
            <p:cNvPr id="11" name="Rounded Rectangle 10">
              <a:extLst>
                <a:ext uri="{FF2B5EF4-FFF2-40B4-BE49-F238E27FC236}">
                  <a16:creationId xmlns:a16="http://schemas.microsoft.com/office/drawing/2014/main" id="{DDBA8276-EF0A-C641-8B9B-5ED9D7CEFE69}"/>
                </a:ext>
              </a:extLst>
            </p:cNvPr>
            <p:cNvSpPr/>
            <p:nvPr/>
          </p:nvSpPr>
          <p:spPr>
            <a:xfrm>
              <a:off x="3573557" y="3781201"/>
              <a:ext cx="2079812" cy="1694298"/>
            </a:xfrm>
            <a:prstGeom prst="roundRect">
              <a:avLst/>
            </a:prstGeom>
            <a:solidFill>
              <a:srgbClr val="236192"/>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0" name="Down Arrow Callout 19">
              <a:extLst>
                <a:ext uri="{FF2B5EF4-FFF2-40B4-BE49-F238E27FC236}">
                  <a16:creationId xmlns:a16="http://schemas.microsoft.com/office/drawing/2014/main" id="{6E8D61C2-C769-A14E-8EF6-2407C14BAE63}"/>
                </a:ext>
              </a:extLst>
            </p:cNvPr>
            <p:cNvSpPr/>
            <p:nvPr/>
          </p:nvSpPr>
          <p:spPr>
            <a:xfrm>
              <a:off x="3575520" y="1596583"/>
              <a:ext cx="2079812" cy="2182433"/>
            </a:xfrm>
            <a:prstGeom prst="downArrowCallou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63C9F8F-0359-6142-B62E-22BBC15103AC}"/>
                </a:ext>
              </a:extLst>
            </p:cNvPr>
            <p:cNvSpPr txBox="1"/>
            <p:nvPr/>
          </p:nvSpPr>
          <p:spPr>
            <a:xfrm>
              <a:off x="3570618" y="1983879"/>
              <a:ext cx="2079812" cy="646331"/>
            </a:xfrm>
            <a:prstGeom prst="rect">
              <a:avLst/>
            </a:prstGeom>
            <a:noFill/>
          </p:spPr>
          <p:txBody>
            <a:bodyPr wrap="square" lIns="91440" tIns="45720" rIns="91440" bIns="45720" rtlCol="0" anchor="t">
              <a:spAutoFit/>
            </a:bodyPr>
            <a:lstStyle/>
            <a:p>
              <a:pPr algn="ctr"/>
              <a:r>
                <a:rPr lang="en-US">
                  <a:solidFill>
                    <a:schemeClr val="bg1"/>
                  </a:solidFill>
                  <a:latin typeface="Amasis MT Pro"/>
                  <a:cs typeface="Telugu MN" pitchFamily="2" charset="0"/>
                </a:rPr>
                <a:t>What type of fuel will be stored?</a:t>
              </a:r>
            </a:p>
          </p:txBody>
        </p:sp>
        <p:sp>
          <p:nvSpPr>
            <p:cNvPr id="27" name="TextBox 26">
              <a:extLst>
                <a:ext uri="{FF2B5EF4-FFF2-40B4-BE49-F238E27FC236}">
                  <a16:creationId xmlns:a16="http://schemas.microsoft.com/office/drawing/2014/main" id="{1E20E1EB-EC63-8647-B901-4494F8055E3E}"/>
                </a:ext>
              </a:extLst>
            </p:cNvPr>
            <p:cNvSpPr txBox="1"/>
            <p:nvPr/>
          </p:nvSpPr>
          <p:spPr>
            <a:xfrm>
              <a:off x="3567954" y="4018755"/>
              <a:ext cx="2079812" cy="1200329"/>
            </a:xfrm>
            <a:prstGeom prst="rect">
              <a:avLst/>
            </a:prstGeom>
            <a:noFill/>
          </p:spPr>
          <p:txBody>
            <a:bodyPr wrap="square" lIns="91440" tIns="45720" rIns="91440" bIns="45720" rtlCol="0" anchor="t">
              <a:spAutoFit/>
            </a:bodyPr>
            <a:lstStyle/>
            <a:p>
              <a:pPr algn="ctr"/>
              <a:r>
                <a:rPr lang="en-US">
                  <a:solidFill>
                    <a:schemeClr val="bg1"/>
                  </a:solidFill>
                  <a:latin typeface="Amasis MT Pro"/>
                  <a:cs typeface="Telugu MN" pitchFamily="2" charset="0"/>
                </a:rPr>
                <a:t>Either liquid hydrogen or oxygen will be used.</a:t>
              </a:r>
            </a:p>
          </p:txBody>
        </p:sp>
      </p:grpSp>
      <p:grpSp>
        <p:nvGrpSpPr>
          <p:cNvPr id="7" name="Group 6">
            <a:extLst>
              <a:ext uri="{FF2B5EF4-FFF2-40B4-BE49-F238E27FC236}">
                <a16:creationId xmlns:a16="http://schemas.microsoft.com/office/drawing/2014/main" id="{DE5C5864-2C04-4ADB-9ADB-6A411B479F42}"/>
              </a:ext>
            </a:extLst>
          </p:cNvPr>
          <p:cNvGrpSpPr/>
          <p:nvPr/>
        </p:nvGrpSpPr>
        <p:grpSpPr>
          <a:xfrm>
            <a:off x="6518183" y="1596583"/>
            <a:ext cx="2086538" cy="3876731"/>
            <a:chOff x="6518183" y="1596583"/>
            <a:chExt cx="2086538" cy="3876731"/>
          </a:xfrm>
        </p:grpSpPr>
        <p:sp>
          <p:nvSpPr>
            <p:cNvPr id="12" name="Rounded Rectangle 11">
              <a:extLst>
                <a:ext uri="{FF2B5EF4-FFF2-40B4-BE49-F238E27FC236}">
                  <a16:creationId xmlns:a16="http://schemas.microsoft.com/office/drawing/2014/main" id="{01A163D9-235A-0A4C-9FB5-2BFBF70FF420}"/>
                </a:ext>
              </a:extLst>
            </p:cNvPr>
            <p:cNvSpPr/>
            <p:nvPr/>
          </p:nvSpPr>
          <p:spPr>
            <a:xfrm>
              <a:off x="6523786" y="3779016"/>
              <a:ext cx="2079812" cy="1694298"/>
            </a:xfrm>
            <a:prstGeom prst="roundRect">
              <a:avLst/>
            </a:prstGeom>
            <a:solidFill>
              <a:srgbClr val="236192"/>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1" name="Down Arrow Callout 20">
              <a:extLst>
                <a:ext uri="{FF2B5EF4-FFF2-40B4-BE49-F238E27FC236}">
                  <a16:creationId xmlns:a16="http://schemas.microsoft.com/office/drawing/2014/main" id="{32F815A4-B40A-8A43-AC4F-896D92D5899D}"/>
                </a:ext>
              </a:extLst>
            </p:cNvPr>
            <p:cNvSpPr/>
            <p:nvPr/>
          </p:nvSpPr>
          <p:spPr>
            <a:xfrm>
              <a:off x="6518183" y="1596583"/>
              <a:ext cx="2079812" cy="2182433"/>
            </a:xfrm>
            <a:prstGeom prst="downArrowCallou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19CC0D92-1DE3-F849-8FB5-CEA8C7D72B5F}"/>
                </a:ext>
              </a:extLst>
            </p:cNvPr>
            <p:cNvSpPr txBox="1"/>
            <p:nvPr/>
          </p:nvSpPr>
          <p:spPr>
            <a:xfrm>
              <a:off x="6524909" y="1878202"/>
              <a:ext cx="2079812" cy="923330"/>
            </a:xfrm>
            <a:prstGeom prst="rect">
              <a:avLst/>
            </a:prstGeom>
            <a:noFill/>
          </p:spPr>
          <p:txBody>
            <a:bodyPr wrap="square" lIns="91440" tIns="45720" rIns="91440" bIns="45720" rtlCol="0" anchor="t">
              <a:spAutoFit/>
            </a:bodyPr>
            <a:lstStyle/>
            <a:p>
              <a:pPr algn="ctr"/>
              <a:r>
                <a:rPr lang="en-US">
                  <a:solidFill>
                    <a:schemeClr val="bg1"/>
                  </a:solidFill>
                  <a:latin typeface="Amasis MT Pro"/>
                  <a:cs typeface="Telugu MN" pitchFamily="2" charset="0"/>
                </a:rPr>
                <a:t>What conditions are we designing for?</a:t>
              </a:r>
            </a:p>
          </p:txBody>
        </p:sp>
        <p:sp>
          <p:nvSpPr>
            <p:cNvPr id="28" name="TextBox 27">
              <a:extLst>
                <a:ext uri="{FF2B5EF4-FFF2-40B4-BE49-F238E27FC236}">
                  <a16:creationId xmlns:a16="http://schemas.microsoft.com/office/drawing/2014/main" id="{7845002F-307B-8146-B601-C001C4CBDDEC}"/>
                </a:ext>
              </a:extLst>
            </p:cNvPr>
            <p:cNvSpPr txBox="1"/>
            <p:nvPr/>
          </p:nvSpPr>
          <p:spPr>
            <a:xfrm>
              <a:off x="6518183" y="4028419"/>
              <a:ext cx="2079812" cy="1200329"/>
            </a:xfrm>
            <a:prstGeom prst="rect">
              <a:avLst/>
            </a:prstGeom>
            <a:noFill/>
          </p:spPr>
          <p:txBody>
            <a:bodyPr wrap="square" lIns="91440" tIns="45720" rIns="91440" bIns="45720" rtlCol="0" anchor="t">
              <a:spAutoFit/>
            </a:bodyPr>
            <a:lstStyle/>
            <a:p>
              <a:pPr algn="ctr"/>
              <a:r>
                <a:rPr lang="en-US">
                  <a:solidFill>
                    <a:schemeClr val="bg1"/>
                  </a:solidFill>
                  <a:latin typeface="Amasis MT Pro"/>
                  <a:cs typeface="Telugu MN" pitchFamily="2" charset="0"/>
                </a:rPr>
                <a:t>The container must operate under all possible conditions. </a:t>
              </a:r>
            </a:p>
          </p:txBody>
        </p:sp>
      </p:grpSp>
      <p:grpSp>
        <p:nvGrpSpPr>
          <p:cNvPr id="8" name="Group 7">
            <a:extLst>
              <a:ext uri="{FF2B5EF4-FFF2-40B4-BE49-F238E27FC236}">
                <a16:creationId xmlns:a16="http://schemas.microsoft.com/office/drawing/2014/main" id="{0A7F0CAD-5B9D-41B5-8AF1-B206B9C849D3}"/>
              </a:ext>
            </a:extLst>
          </p:cNvPr>
          <p:cNvGrpSpPr/>
          <p:nvPr/>
        </p:nvGrpSpPr>
        <p:grpSpPr>
          <a:xfrm>
            <a:off x="9453787" y="1596583"/>
            <a:ext cx="2088305" cy="3876731"/>
            <a:chOff x="9453787" y="1596583"/>
            <a:chExt cx="2088305" cy="3876731"/>
          </a:xfrm>
        </p:grpSpPr>
        <p:sp>
          <p:nvSpPr>
            <p:cNvPr id="13" name="Rounded Rectangle 12">
              <a:extLst>
                <a:ext uri="{FF2B5EF4-FFF2-40B4-BE49-F238E27FC236}">
                  <a16:creationId xmlns:a16="http://schemas.microsoft.com/office/drawing/2014/main" id="{74FFF923-A455-E24B-ADB6-46F26BA76BD4}"/>
                </a:ext>
              </a:extLst>
            </p:cNvPr>
            <p:cNvSpPr/>
            <p:nvPr/>
          </p:nvSpPr>
          <p:spPr>
            <a:xfrm>
              <a:off x="9455243" y="3782630"/>
              <a:ext cx="2079812" cy="1690684"/>
            </a:xfrm>
            <a:prstGeom prst="roundRect">
              <a:avLst/>
            </a:prstGeom>
            <a:solidFill>
              <a:srgbClr val="236192"/>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2" name="Down Arrow Callout 21">
              <a:extLst>
                <a:ext uri="{FF2B5EF4-FFF2-40B4-BE49-F238E27FC236}">
                  <a16:creationId xmlns:a16="http://schemas.microsoft.com/office/drawing/2014/main" id="{890CA11B-9C06-8245-9EC1-F87B56D21E15}"/>
                </a:ext>
              </a:extLst>
            </p:cNvPr>
            <p:cNvSpPr/>
            <p:nvPr/>
          </p:nvSpPr>
          <p:spPr>
            <a:xfrm>
              <a:off x="9460846" y="1596583"/>
              <a:ext cx="2079812" cy="2182433"/>
            </a:xfrm>
            <a:prstGeom prst="downArrowCallou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5031F74-5465-934F-8CEC-950F2878C627}"/>
                </a:ext>
              </a:extLst>
            </p:cNvPr>
            <p:cNvSpPr txBox="1"/>
            <p:nvPr/>
          </p:nvSpPr>
          <p:spPr>
            <a:xfrm>
              <a:off x="9462280" y="2015774"/>
              <a:ext cx="2079812" cy="646331"/>
            </a:xfrm>
            <a:prstGeom prst="rect">
              <a:avLst/>
            </a:prstGeom>
            <a:noFill/>
          </p:spPr>
          <p:txBody>
            <a:bodyPr wrap="square" lIns="91440" tIns="45720" rIns="91440" bIns="45720" rtlCol="0" anchor="t">
              <a:spAutoFit/>
            </a:bodyPr>
            <a:lstStyle/>
            <a:p>
              <a:pPr algn="ctr"/>
              <a:r>
                <a:rPr lang="en-US">
                  <a:solidFill>
                    <a:schemeClr val="bg1"/>
                  </a:solidFill>
                  <a:latin typeface="Amasis MT Pro"/>
                  <a:cs typeface="Telugu MN" pitchFamily="2" charset="0"/>
                </a:rPr>
                <a:t>What scale should be used?</a:t>
              </a:r>
            </a:p>
          </p:txBody>
        </p:sp>
        <p:sp>
          <p:nvSpPr>
            <p:cNvPr id="29" name="TextBox 28">
              <a:extLst>
                <a:ext uri="{FF2B5EF4-FFF2-40B4-BE49-F238E27FC236}">
                  <a16:creationId xmlns:a16="http://schemas.microsoft.com/office/drawing/2014/main" id="{1FF3F1DD-A418-5243-9136-526FA15ED4B5}"/>
                </a:ext>
              </a:extLst>
            </p:cNvPr>
            <p:cNvSpPr txBox="1"/>
            <p:nvPr/>
          </p:nvSpPr>
          <p:spPr>
            <a:xfrm>
              <a:off x="9453787" y="4024345"/>
              <a:ext cx="2079812" cy="1200329"/>
            </a:xfrm>
            <a:prstGeom prst="rect">
              <a:avLst/>
            </a:prstGeom>
            <a:noFill/>
          </p:spPr>
          <p:txBody>
            <a:bodyPr wrap="square" lIns="91440" tIns="45720" rIns="91440" bIns="45720" rtlCol="0" anchor="t">
              <a:spAutoFit/>
            </a:bodyPr>
            <a:lstStyle/>
            <a:p>
              <a:pPr algn="ctr"/>
              <a:r>
                <a:rPr lang="en-US">
                  <a:solidFill>
                    <a:schemeClr val="bg1"/>
                  </a:solidFill>
                  <a:latin typeface="Amasis MT Pro"/>
                  <a:cs typeface="Telugu MN" pitchFamily="2" charset="0"/>
                </a:rPr>
                <a:t>It should be scalable to contain the required amount of fluid.</a:t>
              </a:r>
            </a:p>
          </p:txBody>
        </p:sp>
      </p:grpSp>
    </p:spTree>
    <p:extLst>
      <p:ext uri="{BB962C8B-B14F-4D97-AF65-F5344CB8AC3E}">
        <p14:creationId xmlns:p14="http://schemas.microsoft.com/office/powerpoint/2010/main" val="70243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6B709ED-860C-4F34-AD83-58B6671C450F}"/>
              </a:ext>
            </a:extLst>
          </p:cNvPr>
          <p:cNvSpPr/>
          <p:nvPr/>
        </p:nvSpPr>
        <p:spPr>
          <a:xfrm>
            <a:off x="323408" y="1716189"/>
            <a:ext cx="4740718" cy="3807284"/>
          </a:xfrm>
          <a:prstGeom prst="roundRect">
            <a:avLst/>
          </a:prstGeom>
          <a:solidFill>
            <a:srgbClr val="236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BFF6845F-BF62-4AD9-9A83-97818373A96D}"/>
              </a:ext>
            </a:extLst>
          </p:cNvPr>
          <p:cNvSpPr>
            <a:spLocks noGrp="1"/>
          </p:cNvSpPr>
          <p:nvPr>
            <p:ph type="sldNum" sz="quarter" idx="4"/>
          </p:nvPr>
        </p:nvSpPr>
        <p:spPr/>
        <p:txBody>
          <a:bodyPr/>
          <a:lstStyle/>
          <a:p>
            <a:fld id="{6F1FABC0-072B-4F22-8F9B-95A9D10B0206}" type="slidenum">
              <a:rPr lang="en-US" smtClean="0"/>
              <a:pPr/>
              <a:t>8</a:t>
            </a:fld>
            <a:endParaRPr lang="en-US"/>
          </a:p>
        </p:txBody>
      </p:sp>
      <p:grpSp>
        <p:nvGrpSpPr>
          <p:cNvPr id="6" name="Group 5">
            <a:extLst>
              <a:ext uri="{FF2B5EF4-FFF2-40B4-BE49-F238E27FC236}">
                <a16:creationId xmlns:a16="http://schemas.microsoft.com/office/drawing/2014/main" id="{E61A8C8C-5335-4ACF-A88B-E179EEA9FD06}"/>
              </a:ext>
            </a:extLst>
          </p:cNvPr>
          <p:cNvGrpSpPr/>
          <p:nvPr/>
        </p:nvGrpSpPr>
        <p:grpSpPr>
          <a:xfrm>
            <a:off x="5878048" y="2444518"/>
            <a:ext cx="1750783" cy="2733869"/>
            <a:chOff x="3218903" y="2284109"/>
            <a:chExt cx="1404575" cy="2733869"/>
          </a:xfrm>
          <a:solidFill>
            <a:srgbClr val="236192"/>
          </a:solidFill>
        </p:grpSpPr>
        <p:sp>
          <p:nvSpPr>
            <p:cNvPr id="8" name="Flowchart: Delay 7">
              <a:extLst>
                <a:ext uri="{FF2B5EF4-FFF2-40B4-BE49-F238E27FC236}">
                  <a16:creationId xmlns:a16="http://schemas.microsoft.com/office/drawing/2014/main" id="{6128DC3B-7FA0-413C-AF9A-F4A6A07580AE}"/>
                </a:ext>
              </a:extLst>
            </p:cNvPr>
            <p:cNvSpPr/>
            <p:nvPr/>
          </p:nvSpPr>
          <p:spPr>
            <a:xfrm rot="16200000">
              <a:off x="3237725" y="2265289"/>
              <a:ext cx="1366934" cy="1404573"/>
            </a:xfrm>
            <a:prstGeom prst="flowChartDelay">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Delay 8">
              <a:extLst>
                <a:ext uri="{FF2B5EF4-FFF2-40B4-BE49-F238E27FC236}">
                  <a16:creationId xmlns:a16="http://schemas.microsoft.com/office/drawing/2014/main" id="{F8D68E10-A972-4670-8526-093AF4FFA88D}"/>
                </a:ext>
              </a:extLst>
            </p:cNvPr>
            <p:cNvSpPr/>
            <p:nvPr/>
          </p:nvSpPr>
          <p:spPr>
            <a:xfrm rot="5400000">
              <a:off x="3237723" y="3632224"/>
              <a:ext cx="1366934" cy="1404573"/>
            </a:xfrm>
            <a:prstGeom prst="flowChartDelay">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26C98DC8-DB5B-42F4-9F1E-93D697B87C40}"/>
              </a:ext>
            </a:extLst>
          </p:cNvPr>
          <p:cNvSpPr txBox="1">
            <a:spLocks/>
          </p:cNvSpPr>
          <p:nvPr/>
        </p:nvSpPr>
        <p:spPr>
          <a:xfrm>
            <a:off x="838200" y="3917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B7B09C"/>
                </a:solidFill>
                <a:latin typeface="Arial" panose="020B0604020202020204" pitchFamily="34" charset="0"/>
                <a:ea typeface="+mj-ea"/>
                <a:cs typeface="Arial" panose="020B0604020202020204" pitchFamily="34" charset="0"/>
              </a:defRPr>
            </a:lvl1pPr>
          </a:lstStyle>
          <a:p>
            <a:pPr algn="ctr"/>
            <a:r>
              <a:rPr lang="en-US">
                <a:solidFill>
                  <a:schemeClr val="tx1"/>
                </a:solidFill>
                <a:latin typeface="Amasis MT Pro Black"/>
                <a:cs typeface="Arial"/>
              </a:rPr>
              <a:t>Assumptions</a:t>
            </a:r>
          </a:p>
        </p:txBody>
      </p:sp>
      <p:sp>
        <p:nvSpPr>
          <p:cNvPr id="11" name="Slide Number Placeholder 2">
            <a:extLst>
              <a:ext uri="{FF2B5EF4-FFF2-40B4-BE49-F238E27FC236}">
                <a16:creationId xmlns:a16="http://schemas.microsoft.com/office/drawing/2014/main" id="{0CCEA92B-9327-41D4-B67A-488CE47F410C}"/>
              </a:ext>
            </a:extLst>
          </p:cNvPr>
          <p:cNvSpPr txBox="1">
            <a:spLocks/>
          </p:cNvSpPr>
          <p:nvPr/>
        </p:nvSpPr>
        <p:spPr>
          <a:xfrm>
            <a:off x="11353800" y="6205048"/>
            <a:ext cx="704088" cy="365125"/>
          </a:xfrm>
          <a:prstGeom prst="rect">
            <a:avLst/>
          </a:prstGeom>
        </p:spPr>
        <p:txBody>
          <a:bodyPr/>
          <a:lstStyle>
            <a:defPPr>
              <a:defRPr lang="en-US"/>
            </a:defPPr>
            <a:lvl1pPr marL="0" algn="r"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1FABC0-072B-4F22-8F9B-95A9D10B0206}" type="slidenum">
              <a:rPr lang="en-US" smtClean="0"/>
              <a:pPr/>
              <a:t>8</a:t>
            </a:fld>
            <a:endParaRPr lang="en-US"/>
          </a:p>
        </p:txBody>
      </p:sp>
      <p:pic>
        <p:nvPicPr>
          <p:cNvPr id="18" name="Content Placeholder 22" descr="Water with solid fill">
            <a:extLst>
              <a:ext uri="{FF2B5EF4-FFF2-40B4-BE49-F238E27FC236}">
                <a16:creationId xmlns:a16="http://schemas.microsoft.com/office/drawing/2014/main" id="{D3C5437B-3589-47AD-85AA-03687417C2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95673" y="2633029"/>
            <a:ext cx="795971" cy="795971"/>
          </a:xfrm>
          <a:prstGeom prst="rect">
            <a:avLst/>
          </a:prstGeom>
        </p:spPr>
      </p:pic>
      <p:sp>
        <p:nvSpPr>
          <p:cNvPr id="19" name="TextBox 18">
            <a:extLst>
              <a:ext uri="{FF2B5EF4-FFF2-40B4-BE49-F238E27FC236}">
                <a16:creationId xmlns:a16="http://schemas.microsoft.com/office/drawing/2014/main" id="{2561944B-A817-47A7-AD8F-D0C2BF9B16E8}"/>
              </a:ext>
            </a:extLst>
          </p:cNvPr>
          <p:cNvSpPr txBox="1"/>
          <p:nvPr/>
        </p:nvSpPr>
        <p:spPr>
          <a:xfrm>
            <a:off x="427656" y="1941645"/>
            <a:ext cx="4635866" cy="98488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900">
                <a:solidFill>
                  <a:schemeClr val="bg1"/>
                </a:solidFill>
                <a:latin typeface="Amasis MT Pro"/>
                <a:ea typeface="Krungthep" panose="02000400000000000000" pitchFamily="2" charset="-34"/>
                <a:cs typeface="Krungthep"/>
              </a:rPr>
              <a:t>Filled with liquid Nitrogen or liquid Oxygen.</a:t>
            </a:r>
          </a:p>
        </p:txBody>
      </p:sp>
      <p:sp>
        <p:nvSpPr>
          <p:cNvPr id="21" name="TextBox 20">
            <a:extLst>
              <a:ext uri="{FF2B5EF4-FFF2-40B4-BE49-F238E27FC236}">
                <a16:creationId xmlns:a16="http://schemas.microsoft.com/office/drawing/2014/main" id="{A28DC74C-75E0-4701-92E3-7076D6C7FDC0}"/>
              </a:ext>
            </a:extLst>
          </p:cNvPr>
          <p:cNvSpPr txBox="1"/>
          <p:nvPr/>
        </p:nvSpPr>
        <p:spPr>
          <a:xfrm>
            <a:off x="427656" y="3146101"/>
            <a:ext cx="4593532" cy="98488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900">
                <a:solidFill>
                  <a:schemeClr val="bg1"/>
                </a:solidFill>
                <a:latin typeface="Amasis MT Pro"/>
                <a:ea typeface="Krungthep" panose="02000400000000000000" pitchFamily="2" charset="-34"/>
                <a:cs typeface="Krungthep"/>
              </a:rPr>
              <a:t>Prototype can be scaled to any size.</a:t>
            </a:r>
          </a:p>
        </p:txBody>
      </p:sp>
      <p:sp>
        <p:nvSpPr>
          <p:cNvPr id="22" name="TextBox 21">
            <a:extLst>
              <a:ext uri="{FF2B5EF4-FFF2-40B4-BE49-F238E27FC236}">
                <a16:creationId xmlns:a16="http://schemas.microsoft.com/office/drawing/2014/main" id="{E95F12CB-04BF-42FA-9290-AB05857901F2}"/>
              </a:ext>
            </a:extLst>
          </p:cNvPr>
          <p:cNvSpPr txBox="1"/>
          <p:nvPr/>
        </p:nvSpPr>
        <p:spPr>
          <a:xfrm>
            <a:off x="427656" y="4352785"/>
            <a:ext cx="4752211" cy="98488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900">
                <a:solidFill>
                  <a:schemeClr val="bg1"/>
                </a:solidFill>
                <a:latin typeface="Amasis MT Pro"/>
                <a:ea typeface="Krungthep" panose="02000400000000000000" pitchFamily="2" charset="-34"/>
                <a:cs typeface="Krungthep"/>
              </a:rPr>
              <a:t>Filled on Earth, travels to moon and back.</a:t>
            </a:r>
          </a:p>
        </p:txBody>
      </p:sp>
      <p:grpSp>
        <p:nvGrpSpPr>
          <p:cNvPr id="13" name="Group 12">
            <a:extLst>
              <a:ext uri="{FF2B5EF4-FFF2-40B4-BE49-F238E27FC236}">
                <a16:creationId xmlns:a16="http://schemas.microsoft.com/office/drawing/2014/main" id="{E21DBF9C-B5A4-4F60-B63A-13DBCD180E34}"/>
              </a:ext>
            </a:extLst>
          </p:cNvPr>
          <p:cNvGrpSpPr/>
          <p:nvPr/>
        </p:nvGrpSpPr>
        <p:grpSpPr>
          <a:xfrm>
            <a:off x="5859722" y="2431330"/>
            <a:ext cx="1825513" cy="2756586"/>
            <a:chOff x="3218903" y="2284109"/>
            <a:chExt cx="1404575" cy="2733869"/>
          </a:xfrm>
        </p:grpSpPr>
        <p:sp>
          <p:nvSpPr>
            <p:cNvPr id="15" name="Flowchart: Delay 14">
              <a:extLst>
                <a:ext uri="{FF2B5EF4-FFF2-40B4-BE49-F238E27FC236}">
                  <a16:creationId xmlns:a16="http://schemas.microsoft.com/office/drawing/2014/main" id="{E95584D3-35E5-48FF-8C8C-F655EDFF0F36}"/>
                </a:ext>
              </a:extLst>
            </p:cNvPr>
            <p:cNvSpPr/>
            <p:nvPr/>
          </p:nvSpPr>
          <p:spPr>
            <a:xfrm rot="16200000">
              <a:off x="3237725" y="2265289"/>
              <a:ext cx="1366934" cy="1404573"/>
            </a:xfrm>
            <a:prstGeom prst="flowChartDelay">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elay 15">
              <a:extLst>
                <a:ext uri="{FF2B5EF4-FFF2-40B4-BE49-F238E27FC236}">
                  <a16:creationId xmlns:a16="http://schemas.microsoft.com/office/drawing/2014/main" id="{60098B35-A751-4A91-BB6F-E9050AAC2F4E}"/>
                </a:ext>
              </a:extLst>
            </p:cNvPr>
            <p:cNvSpPr/>
            <p:nvPr/>
          </p:nvSpPr>
          <p:spPr>
            <a:xfrm rot="5400000">
              <a:off x="3237723" y="3632224"/>
              <a:ext cx="1366934" cy="1404573"/>
            </a:xfrm>
            <a:prstGeom prst="flowChartDelay">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Content Placeholder 15">
            <a:extLst>
              <a:ext uri="{FF2B5EF4-FFF2-40B4-BE49-F238E27FC236}">
                <a16:creationId xmlns:a16="http://schemas.microsoft.com/office/drawing/2014/main" id="{0E0B393B-9018-A541-ADBE-1CAFB3C25E64}"/>
              </a:ext>
            </a:extLst>
          </p:cNvPr>
          <p:cNvSpPr>
            <a:spLocks noGrp="1"/>
          </p:cNvSpPr>
          <p:nvPr>
            <p:ph sz="quarter" idx="11"/>
          </p:nvPr>
        </p:nvSpPr>
        <p:spPr>
          <a:xfrm>
            <a:off x="10363200" y="5613331"/>
            <a:ext cx="1828800" cy="310896"/>
          </a:xfrm>
        </p:spPr>
        <p:txBody>
          <a:bodyPr/>
          <a:lstStyle/>
          <a:p>
            <a:pPr algn="r"/>
            <a:r>
              <a:rPr lang="en-US">
                <a:latin typeface="Times New Roman" panose="02020603050405020304" pitchFamily="18" charset="0"/>
                <a:cs typeface="Times New Roman" panose="02020603050405020304" pitchFamily="18" charset="0"/>
              </a:rPr>
              <a:t>Anna Gilliard</a:t>
            </a:r>
          </a:p>
        </p:txBody>
      </p:sp>
      <p:pic>
        <p:nvPicPr>
          <p:cNvPr id="23" name="Content Placeholder 11" descr="Diagram&#10;&#10;Description automatically generated">
            <a:extLst>
              <a:ext uri="{FF2B5EF4-FFF2-40B4-BE49-F238E27FC236}">
                <a16:creationId xmlns:a16="http://schemas.microsoft.com/office/drawing/2014/main" id="{DA3F1CB6-582F-AB4C-9A8E-F2852E5AC8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0332" y="525309"/>
            <a:ext cx="3580394" cy="5585420"/>
          </a:xfrm>
          <a:prstGeom prst="rect">
            <a:avLst/>
          </a:prstGeom>
        </p:spPr>
      </p:pic>
    </p:spTree>
    <p:extLst>
      <p:ext uri="{BB962C8B-B14F-4D97-AF65-F5344CB8AC3E}">
        <p14:creationId xmlns:p14="http://schemas.microsoft.com/office/powerpoint/2010/main" val="16102127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4.79167E-6 1.85185E-6 L -0.03503 -0.05695 C -0.04232 -0.06968 -0.05326 -0.07639 -0.06472 -0.07639 C -0.07774 -0.07639 -0.08829 -0.06968 -0.09558 -0.05695 L -0.1306 1.85185E-6 " pathEditMode="relative" rAng="0" ptsTypes="AAAAA">
                                      <p:cBhvr>
                                        <p:cTn id="6" dur="2000" fill="hold"/>
                                        <p:tgtEl>
                                          <p:spTgt spid="18"/>
                                        </p:tgtEl>
                                        <p:attrNameLst>
                                          <p:attrName>ppt_x</p:attrName>
                                          <p:attrName>ppt_y</p:attrName>
                                        </p:attrNameLst>
                                      </p:cBhvr>
                                      <p:rCtr x="-6536" y="-3819"/>
                                    </p:animMotion>
                                  </p:childTnLst>
                                </p:cTn>
                              </p:par>
                              <p:par>
                                <p:cTn id="7" presetID="1" presetClass="exit" presetSubtype="0" fill="hold" nodeType="withEffect">
                                  <p:stCondLst>
                                    <p:cond delay="1200"/>
                                  </p:stCondLst>
                                  <p:childTnLst>
                                    <p:set>
                                      <p:cBhvr>
                                        <p:cTn id="8" dur="1" fill="hold">
                                          <p:stCondLst>
                                            <p:cond delay="0"/>
                                          </p:stCondLst>
                                        </p:cTn>
                                        <p:tgtEl>
                                          <p:spTgt spid="18"/>
                                        </p:tgtEl>
                                        <p:attrNameLst>
                                          <p:attrName>style.visibility</p:attrName>
                                        </p:attrNameLst>
                                      </p:cBhvr>
                                      <p:to>
                                        <p:strVal val="hidden"/>
                                      </p:to>
                                    </p:set>
                                  </p:childTnLst>
                                </p:cTn>
                              </p:par>
                              <p:par>
                                <p:cTn id="9" presetID="1" presetClass="exit" presetSubtype="0" fill="hold" nodeType="withEffect">
                                  <p:stCondLst>
                                    <p:cond delay="120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6" presetClass="emph" presetSubtype="0" autoRev="1" fill="hold" nodeType="withEffect">
                                  <p:stCondLst>
                                    <p:cond delay="1500"/>
                                  </p:stCondLst>
                                  <p:childTnLst>
                                    <p:animScale>
                                      <p:cBhvr>
                                        <p:cTn id="17" dur="2000" fill="hold"/>
                                        <p:tgtEl>
                                          <p:spTgt spid="6"/>
                                        </p:tgtEl>
                                      </p:cBhvr>
                                      <p:by x="140000" y="140000"/>
                                    </p:animScale>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path" presetSubtype="0" accel="50000" decel="50000" fill="hold" nodeType="clickEffect">
                                  <p:stCondLst>
                                    <p:cond delay="0"/>
                                  </p:stCondLst>
                                  <p:childTnLst>
                                    <p:animMotion origin="layout" path="M 3.75E-6 2.96296E-6 L 0.0733 0.04004 C 0.08854 0.04907 0.11158 0.05393 0.13567 0.05393 C 0.16302 0.05393 0.18515 0.04907 0.20026 0.04004 L 0.27408 2.96296E-6 " pathEditMode="relative" rAng="0" ptsTypes="AAAAA">
                                      <p:cBhvr>
                                        <p:cTn id="26" dur="2000" fill="hold"/>
                                        <p:tgtEl>
                                          <p:spTgt spid="6"/>
                                        </p:tgtEl>
                                        <p:attrNameLst>
                                          <p:attrName>ppt_x</p:attrName>
                                          <p:attrName>ppt_y</p:attrName>
                                        </p:attrNameLst>
                                      </p:cBhvr>
                                      <p:rCtr x="13698" y="2685"/>
                                    </p:animMotion>
                                  </p:childTnLst>
                                </p:cTn>
                              </p:par>
                              <p:par>
                                <p:cTn id="27" presetID="6" presetClass="emph" presetSubtype="0" fill="hold" nodeType="withEffect">
                                  <p:stCondLst>
                                    <p:cond delay="0"/>
                                  </p:stCondLst>
                                  <p:childTnLst>
                                    <p:animScale>
                                      <p:cBhvr>
                                        <p:cTn id="28" dur="1000" fill="hold"/>
                                        <p:tgtEl>
                                          <p:spTgt spid="6"/>
                                        </p:tgtEl>
                                      </p:cBhvr>
                                      <p:by x="50000" y="50000"/>
                                    </p:animScale>
                                  </p:childTnLst>
                                </p:cTn>
                              </p:par>
                              <p:par>
                                <p:cTn id="29" presetID="10" presetClass="exit" presetSubtype="0" fill="hold" nodeType="withEffect">
                                  <p:stCondLst>
                                    <p:cond delay="100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nodeType="clickEffect">
                                  <p:stCondLst>
                                    <p:cond delay="0"/>
                                  </p:stCondLst>
                                  <p:childTnLst>
                                    <p:animMotion origin="layout" path="M -4.79167E-6 0.00139 L 0.00014 -0.87199 " pathEditMode="relative" rAng="0" ptsTypes="AA">
                                      <p:cBhvr>
                                        <p:cTn id="35" dur="2000" fill="hold"/>
                                        <p:tgtEl>
                                          <p:spTgt spid="23"/>
                                        </p:tgtEl>
                                        <p:attrNameLst>
                                          <p:attrName>ppt_x</p:attrName>
                                          <p:attrName>ppt_y</p:attrName>
                                        </p:attrNameLst>
                                      </p:cBhvr>
                                      <p:rCtr x="0" y="-43681"/>
                                    </p:animMotion>
                                  </p:childTnLst>
                                </p:cTn>
                              </p:par>
                              <p:par>
                                <p:cTn id="36" presetID="6" presetClass="emph" presetSubtype="0" fill="hold" nodeType="withEffect">
                                  <p:stCondLst>
                                    <p:cond delay="0"/>
                                  </p:stCondLst>
                                  <p:childTnLst>
                                    <p:animScale>
                                      <p:cBhvr>
                                        <p:cTn id="37" dur="2000" fill="hold"/>
                                        <p:tgtEl>
                                          <p:spTgt spid="23"/>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0541C-D847-4DB1-BBFC-D37157B99B31}"/>
              </a:ext>
            </a:extLst>
          </p:cNvPr>
          <p:cNvSpPr>
            <a:spLocks noGrp="1"/>
          </p:cNvSpPr>
          <p:nvPr>
            <p:ph type="title"/>
          </p:nvPr>
        </p:nvSpPr>
        <p:spPr/>
        <p:txBody>
          <a:bodyPr/>
          <a:lstStyle/>
          <a:p>
            <a:pPr algn="ctr"/>
            <a:r>
              <a:rPr lang="en-US">
                <a:solidFill>
                  <a:schemeClr val="tx1"/>
                </a:solidFill>
                <a:latin typeface="Amasis MT Pro Black"/>
                <a:cs typeface="Arial"/>
              </a:rPr>
              <a:t>Background Research</a:t>
            </a:r>
            <a:endParaRPr lang="en-US">
              <a:solidFill>
                <a:schemeClr val="tx1"/>
              </a:solidFill>
              <a:latin typeface="Amasis MT Pro Black"/>
            </a:endParaRPr>
          </a:p>
        </p:txBody>
      </p:sp>
      <p:sp>
        <p:nvSpPr>
          <p:cNvPr id="3" name="Slide Number Placeholder 2">
            <a:extLst>
              <a:ext uri="{FF2B5EF4-FFF2-40B4-BE49-F238E27FC236}">
                <a16:creationId xmlns:a16="http://schemas.microsoft.com/office/drawing/2014/main" id="{9ECC785F-22C1-497E-A88A-E46805BF2563}"/>
              </a:ext>
            </a:extLst>
          </p:cNvPr>
          <p:cNvSpPr>
            <a:spLocks noGrp="1"/>
          </p:cNvSpPr>
          <p:nvPr>
            <p:ph type="sldNum" sz="quarter" idx="4"/>
          </p:nvPr>
        </p:nvSpPr>
        <p:spPr/>
        <p:txBody>
          <a:bodyPr/>
          <a:lstStyle/>
          <a:p>
            <a:fld id="{6F1FABC0-072B-4F22-8F9B-95A9D10B0206}" type="slidenum">
              <a:rPr lang="en-US" smtClean="0"/>
              <a:pPr/>
              <a:t>9</a:t>
            </a:fld>
            <a:endParaRPr lang="en-US"/>
          </a:p>
        </p:txBody>
      </p:sp>
      <p:sp>
        <p:nvSpPr>
          <p:cNvPr id="4" name="Content Placeholder 3">
            <a:extLst>
              <a:ext uri="{FF2B5EF4-FFF2-40B4-BE49-F238E27FC236}">
                <a16:creationId xmlns:a16="http://schemas.microsoft.com/office/drawing/2014/main" id="{C4F07ABC-740A-4DBF-8621-59A00452F483}"/>
              </a:ext>
            </a:extLst>
          </p:cNvPr>
          <p:cNvSpPr>
            <a:spLocks noGrp="1"/>
          </p:cNvSpPr>
          <p:nvPr>
            <p:ph sz="quarter" idx="11"/>
          </p:nvPr>
        </p:nvSpPr>
        <p:spPr/>
        <p:txBody>
          <a:bodyPr vert="horz" lIns="91440" tIns="45720" rIns="91440" bIns="45720" rtlCol="0" anchor="t">
            <a:noAutofit/>
          </a:bodyPr>
          <a:lstStyle/>
          <a:p>
            <a:pPr algn="r"/>
            <a:r>
              <a:rPr lang="en-US">
                <a:latin typeface="Times New Roman"/>
                <a:cs typeface="Times New Roman"/>
              </a:rPr>
              <a:t>Samantha Myers</a:t>
            </a:r>
          </a:p>
        </p:txBody>
      </p:sp>
      <p:sp>
        <p:nvSpPr>
          <p:cNvPr id="5" name="Rectangle: Diagonal Corners Rounded 4">
            <a:extLst>
              <a:ext uri="{FF2B5EF4-FFF2-40B4-BE49-F238E27FC236}">
                <a16:creationId xmlns:a16="http://schemas.microsoft.com/office/drawing/2014/main" id="{626468BE-555C-47EA-B05E-990943C83EF9}"/>
              </a:ext>
            </a:extLst>
          </p:cNvPr>
          <p:cNvSpPr/>
          <p:nvPr/>
        </p:nvSpPr>
        <p:spPr>
          <a:xfrm>
            <a:off x="4796896" y="2087563"/>
            <a:ext cx="2598208" cy="2682874"/>
          </a:xfrm>
          <a:prstGeom prst="round2DiagRect">
            <a:avLst/>
          </a:prstGeom>
          <a:solidFill>
            <a:srgbClr val="2361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D02B2F-AE2E-48A9-B546-3CE1648F6A78}"/>
              </a:ext>
            </a:extLst>
          </p:cNvPr>
          <p:cNvSpPr txBox="1"/>
          <p:nvPr/>
        </p:nvSpPr>
        <p:spPr>
          <a:xfrm>
            <a:off x="4884737" y="2856504"/>
            <a:ext cx="241935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chemeClr val="bg1"/>
                </a:solidFill>
                <a:latin typeface="Amasis MT Pro"/>
                <a:cs typeface="Calibri"/>
              </a:rPr>
              <a:t>Apollo 17:</a:t>
            </a:r>
          </a:p>
          <a:p>
            <a:pPr algn="ctr"/>
            <a:r>
              <a:rPr lang="en-US" sz="2400">
                <a:solidFill>
                  <a:schemeClr val="bg1"/>
                </a:solidFill>
                <a:latin typeface="Amasis MT Pro"/>
                <a:cs typeface="Calibri"/>
              </a:rPr>
              <a:t>75 hours on lunar surface.</a:t>
            </a:r>
          </a:p>
        </p:txBody>
      </p:sp>
    </p:spTree>
    <p:extLst>
      <p:ext uri="{BB962C8B-B14F-4D97-AF65-F5344CB8AC3E}">
        <p14:creationId xmlns:p14="http://schemas.microsoft.com/office/powerpoint/2010/main" val="11409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800C6F2-6CBB-4FA9-AE46-F6384ACC9494}" vid="{E51F88B6-1262-4139-977A-1320F2C4EE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Tag xmlns="66256231-e987-401e-8bdb-e6b916ead02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F331EFB099C2D4F924B51AEFD863827" ma:contentTypeVersion="4" ma:contentTypeDescription="Create a new document." ma:contentTypeScope="" ma:versionID="a4f80ed94022a1dcb4a9338eeba18d05">
  <xsd:schema xmlns:xsd="http://www.w3.org/2001/XMLSchema" xmlns:xs="http://www.w3.org/2001/XMLSchema" xmlns:p="http://schemas.microsoft.com/office/2006/metadata/properties" xmlns:ns1="http://schemas.microsoft.com/sharepoint/v3" xmlns:ns2="66256231-e987-401e-8bdb-e6b916ead027" targetNamespace="http://schemas.microsoft.com/office/2006/metadata/properties" ma:root="true" ma:fieldsID="a959cd16ea12e2105f6dd574a8263ea8" ns1:_="" ns2:_="">
    <xsd:import namespace="http://schemas.microsoft.com/sharepoint/v3"/>
    <xsd:import namespace="66256231-e987-401e-8bdb-e6b916ead027"/>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Ta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6256231-e987-401e-8bdb-e6b916ead02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Tag" ma:index="12" nillable="true" ma:displayName="Tag" ma:internalName="Tag">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19C908-08D0-41E5-8AAB-BAC87D06F98F}">
  <ds:schemaRefs>
    <ds:schemaRef ds:uri="http://purl.org/dc/elements/1.1/"/>
    <ds:schemaRef ds:uri="http://purl.org/dc/dcmitype/"/>
    <ds:schemaRef ds:uri="http://schemas.openxmlformats.org/package/2006/metadata/core-properties"/>
    <ds:schemaRef ds:uri="http://purl.org/dc/terms/"/>
    <ds:schemaRef ds:uri="http://schemas.microsoft.com/office/2006/metadata/properties"/>
    <ds:schemaRef ds:uri="http://schemas.microsoft.com/office/2006/documentManagement/types"/>
    <ds:schemaRef ds:uri="http://schemas.microsoft.com/office/infopath/2007/PartnerControls"/>
    <ds:schemaRef ds:uri="66256231-e987-401e-8bdb-e6b916ead027"/>
    <ds:schemaRef ds:uri="http://schemas.microsoft.com/sharepoint/v3"/>
    <ds:schemaRef ds:uri="http://www.w3.org/XML/1998/namespace"/>
  </ds:schemaRefs>
</ds:datastoreItem>
</file>

<file path=customXml/itemProps2.xml><?xml version="1.0" encoding="utf-8"?>
<ds:datastoreItem xmlns:ds="http://schemas.openxmlformats.org/officeDocument/2006/customXml" ds:itemID="{6F814D42-2E3E-474C-8A27-2E96C34A4D81}">
  <ds:schemaRefs>
    <ds:schemaRef ds:uri="http://schemas.microsoft.com/sharepoint/v3/contenttype/forms"/>
  </ds:schemaRefs>
</ds:datastoreItem>
</file>

<file path=customXml/itemProps3.xml><?xml version="1.0" encoding="utf-8"?>
<ds:datastoreItem xmlns:ds="http://schemas.openxmlformats.org/officeDocument/2006/customXml" ds:itemID="{008AD569-D4FA-4F22-9F84-28286F5CFBF8}">
  <ds:schemaRefs>
    <ds:schemaRef ds:uri="66256231-e987-401e-8bdb-e6b916ead0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2115</Words>
  <Application>Microsoft Macintosh PowerPoint</Application>
  <PresentationFormat>Widescreen</PresentationFormat>
  <Paragraphs>255</Paragraphs>
  <Slides>22</Slides>
  <Notes>22</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Amasis MT Pro</vt:lpstr>
      <vt:lpstr>Amasis MT Pro Black</vt:lpstr>
      <vt:lpstr>Amasis MT Pro Medium</vt:lpstr>
      <vt:lpstr>Arial</vt:lpstr>
      <vt:lpstr>Calibri</vt:lpstr>
      <vt:lpstr>Telugu MN</vt:lpstr>
      <vt:lpstr>Times New Roman</vt:lpstr>
      <vt:lpstr>Office Theme</vt:lpstr>
      <vt:lpstr>PowerPoint Presentation</vt:lpstr>
      <vt:lpstr>Team Introductions</vt:lpstr>
      <vt:lpstr>Sponsor and Advisor</vt:lpstr>
      <vt:lpstr>Project Objective</vt:lpstr>
      <vt:lpstr>Project Background</vt:lpstr>
      <vt:lpstr>Key Goals</vt:lpstr>
      <vt:lpstr>Customer Needs</vt:lpstr>
      <vt:lpstr>PowerPoint Presentation</vt:lpstr>
      <vt:lpstr>Background Research</vt:lpstr>
      <vt:lpstr>Background Research</vt:lpstr>
      <vt:lpstr>Background Research</vt:lpstr>
      <vt:lpstr>Background Research</vt:lpstr>
      <vt:lpstr>Functional Decomposition</vt:lpstr>
      <vt:lpstr>Functional Decomposition</vt:lpstr>
      <vt:lpstr>Functional Decomposition</vt:lpstr>
      <vt:lpstr>Functional Decomposition</vt:lpstr>
      <vt:lpstr>Functional Decomposition</vt:lpstr>
      <vt:lpstr>Functional Decomposition</vt:lpstr>
      <vt:lpstr>Functional Decomposition</vt:lpstr>
      <vt:lpstr>Functional Decomposition</vt:lpstr>
      <vt:lpstr>Functional Decomposition</vt:lpstr>
      <vt:lpstr>Upcoming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Anna Gilliard</dc:creator>
  <cp:lastModifiedBy>Brandon Young</cp:lastModifiedBy>
  <cp:revision>2</cp:revision>
  <cp:lastPrinted>2019-06-10T18:00:15Z</cp:lastPrinted>
  <dcterms:created xsi:type="dcterms:W3CDTF">2021-10-11T15:32:49Z</dcterms:created>
  <dcterms:modified xsi:type="dcterms:W3CDTF">2022-02-15T22:20:07Z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0x010100FF331EFB099C2D4F924B51AEFD863827</vt:lpwstr>
  </property>
</Properties>
</file>