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</p:sldMasterIdLst>
  <p:notesMasterIdLst>
    <p:notesMasterId r:id="rId31"/>
  </p:notesMasterIdLst>
  <p:handoutMasterIdLst>
    <p:handoutMasterId r:id="rId32"/>
  </p:handoutMasterIdLst>
  <p:sldIdLst>
    <p:sldId id="256" r:id="rId5"/>
    <p:sldId id="268" r:id="rId6"/>
    <p:sldId id="269" r:id="rId7"/>
    <p:sldId id="270" r:id="rId8"/>
    <p:sldId id="280" r:id="rId9"/>
    <p:sldId id="285" r:id="rId10"/>
    <p:sldId id="282" r:id="rId11"/>
    <p:sldId id="289" r:id="rId12"/>
    <p:sldId id="271" r:id="rId13"/>
    <p:sldId id="291" r:id="rId14"/>
    <p:sldId id="298" r:id="rId15"/>
    <p:sldId id="293" r:id="rId16"/>
    <p:sldId id="294" r:id="rId17"/>
    <p:sldId id="301" r:id="rId18"/>
    <p:sldId id="278" r:id="rId19"/>
    <p:sldId id="283" r:id="rId20"/>
    <p:sldId id="284" r:id="rId21"/>
    <p:sldId id="286" r:id="rId22"/>
    <p:sldId id="300" r:id="rId23"/>
    <p:sldId id="279" r:id="rId24"/>
    <p:sldId id="274" r:id="rId25"/>
    <p:sldId id="275" r:id="rId26"/>
    <p:sldId id="295" r:id="rId27"/>
    <p:sldId id="296" r:id="rId28"/>
    <p:sldId id="297" r:id="rId29"/>
    <p:sldId id="28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31AFBE71-840B-422E-A04C-50BCBD4185D0}">
          <p14:sldIdLst>
            <p14:sldId id="256"/>
          </p14:sldIdLst>
        </p14:section>
        <p14:section name="Members" id="{21AE4020-97EA-47B3-835B-3369411350DD}">
          <p14:sldIdLst>
            <p14:sldId id="268"/>
            <p14:sldId id="269"/>
          </p14:sldIdLst>
        </p14:section>
        <p14:section name="Objective and Purpose" id="{4BDD86BE-1E33-4279-AB33-DBDB3678FE01}">
          <p14:sldIdLst>
            <p14:sldId id="270"/>
            <p14:sldId id="280"/>
            <p14:sldId id="285"/>
            <p14:sldId id="282"/>
          </p14:sldIdLst>
        </p14:section>
        <p14:section name="Research" id="{AD936174-678C-4019-A257-97EBCD06B8A2}">
          <p14:sldIdLst>
            <p14:sldId id="289"/>
            <p14:sldId id="271"/>
            <p14:sldId id="291"/>
            <p14:sldId id="298"/>
            <p14:sldId id="293"/>
            <p14:sldId id="294"/>
          </p14:sldIdLst>
        </p14:section>
        <p14:section name="Concept Generation" id="{A0D8E705-1D1B-43AF-951C-E7A8ACC92039}">
          <p14:sldIdLst>
            <p14:sldId id="301"/>
            <p14:sldId id="278"/>
            <p14:sldId id="283"/>
            <p14:sldId id="284"/>
            <p14:sldId id="286"/>
            <p14:sldId id="300"/>
          </p14:sldIdLst>
        </p14:section>
        <p14:section name="Concept Selection" id="{AC327A3D-D8F1-4688-8B48-24B4C3E12F42}">
          <p14:sldIdLst>
            <p14:sldId id="279"/>
            <p14:sldId id="274"/>
            <p14:sldId id="275"/>
            <p14:sldId id="295"/>
            <p14:sldId id="296"/>
            <p14:sldId id="297"/>
          </p14:sldIdLst>
        </p14:section>
        <p14:section name="After Thoughts" id="{CDF0336A-5C87-4B9A-A2FF-176BF9097AF8}">
          <p14:sldIdLst>
            <p14:sldId id="288"/>
          </p14:sldIdLst>
        </p14:section>
        <p14:section name="Backup Slides" id="{4A2B7434-B9D9-4C57-A03F-D0F395637C8C}">
          <p14:sldIdLst/>
        </p14:section>
        <p14:section name="Style Guide" id="{E009878E-1933-49EA-BFBF-1BA6D30AA670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3B4"/>
    <a:srgbClr val="C8C1B4"/>
    <a:srgbClr val="CBC5B9"/>
    <a:srgbClr val="C4BDB0"/>
    <a:srgbClr val="D0CABE"/>
    <a:srgbClr val="E3E0D9"/>
    <a:srgbClr val="B8B19E"/>
    <a:srgbClr val="B7B09C"/>
    <a:srgbClr val="236192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DF3AB-C252-42D6-BDCB-A4A420EBF5BB}" v="22" dt="2022-11-06T00:25:50.247"/>
    <p1510:client id="{45286C8F-C236-4CA1-BCB1-26FF97CE5E3C}" v="262" dt="2022-11-06T21:53:29.852"/>
    <p1510:client id="{5D87163C-AB8E-4C11-8622-2C3C3067E78C}" v="1" dt="2022-11-06T20:18:50.814"/>
    <p1510:client id="{9E443647-3007-4ACB-9CC4-F6317524D92E}" v="1495" dt="2022-11-06T02:16:50.195"/>
    <p1510:client id="{B313B415-EE66-489F-A232-7B1263A92415}" v="3086" dt="2022-11-06T22:11:32.543"/>
    <p1510:client id="{BDDC1109-4F6B-48CD-A03E-7670A61E7329}" v="24" vWet="25" dt="2022-11-06T00:36:04.032"/>
    <p1510:client id="{E0F7B85B-1AEB-4B99-AFF6-42F2B2DEFA40}" v="28" dt="2022-11-06T20:06:01.603"/>
    <p1510:client id="{E9E6A171-FEE5-4A7F-8D5D-1FF464E16563}" v="280" dt="2022-11-06T22:11:18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4021F-59AE-46EA-8401-36CD2E67B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7124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B48BC-9B0C-42CB-A617-3F3F96AC0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786755" y="0"/>
            <a:ext cx="206965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E761-E9AD-4430-85C3-D01DBB56AB16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5E95E-4566-4FFC-8CA6-DBE42CC95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90B42-9504-46B6-9114-7DF13AC25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E5502715-8AF7-405F-8576-DA4A9D63FBE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EBB33-D848-4F95-A1EB-228BD444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9" y="296789"/>
            <a:ext cx="2149661" cy="4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3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06861" y="229395"/>
            <a:ext cx="4020952" cy="4954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6108" y="1074136"/>
            <a:ext cx="5138928" cy="289064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6107" y="4065367"/>
            <a:ext cx="5138923" cy="3596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3E3A2-B100-44FA-B00C-8D1AD09B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394"/>
            <a:ext cx="2149661" cy="495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73935-00DB-40B0-81D2-CE38601149DD}"/>
              </a:ext>
            </a:extLst>
          </p:cNvPr>
          <p:cNvSpPr txBox="1"/>
          <p:nvPr/>
        </p:nvSpPr>
        <p:spPr>
          <a:xfrm>
            <a:off x="3884613" y="8614524"/>
            <a:ext cx="19960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Shayne McConomy</a:t>
            </a:r>
          </a:p>
          <a:p>
            <a:r>
              <a:rPr lang="en-US" sz="1100"/>
              <a:t>smcconomy@eng.famu.fsu.edu</a:t>
            </a:r>
          </a:p>
          <a:p>
            <a:r>
              <a:rPr lang="en-US" sz="1100"/>
              <a:t>(850) 410-6624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D01A8D-3B6F-4E06-9819-79FD0124D10D}"/>
              </a:ext>
            </a:extLst>
          </p:cNvPr>
          <p:cNvCxnSpPr>
            <a:cxnSpLocks/>
          </p:cNvCxnSpPr>
          <p:nvPr/>
        </p:nvCxnSpPr>
        <p:spPr>
          <a:xfrm flipV="1">
            <a:off x="0" y="965852"/>
            <a:ext cx="6856413" cy="221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A66369-0746-45EF-9742-FC2E6F9A8672}"/>
              </a:ext>
            </a:extLst>
          </p:cNvPr>
          <p:cNvCxnSpPr>
            <a:cxnSpLocks/>
          </p:cNvCxnSpPr>
          <p:nvPr/>
        </p:nvCxnSpPr>
        <p:spPr>
          <a:xfrm>
            <a:off x="0" y="7773052"/>
            <a:ext cx="6858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F93CB-4779-4B45-882C-0062685E3C2B}"/>
              </a:ext>
            </a:extLst>
          </p:cNvPr>
          <p:cNvCxnSpPr>
            <a:cxnSpLocks/>
          </p:cNvCxnSpPr>
          <p:nvPr/>
        </p:nvCxnSpPr>
        <p:spPr>
          <a:xfrm>
            <a:off x="1522349" y="965852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Customize your title slide to be appealing to the audience. This is the first thing they see apply some graphic design elements that may summarize your presentation.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121101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21101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242099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242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2810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35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383446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6538282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54354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747492" y="1762010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6101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615708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98654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4546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81600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964546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5181600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73C059D6-E741-42CC-A542-9D4932C5837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7398654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B58AD78-5A57-4ACC-B158-43905D1ACAE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615708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</p:spTree>
    <p:extLst>
      <p:ext uri="{BB962C8B-B14F-4D97-AF65-F5344CB8AC3E}">
        <p14:creationId xmlns:p14="http://schemas.microsoft.com/office/powerpoint/2010/main" val="206600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572317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9189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79981" y="495354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270773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447823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4323329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C3070B3-33CC-4752-82C0-2E02BD5497E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61565" y="4953548"/>
            <a:ext cx="1752368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F81B4CE-BFE9-47AB-930C-7091A76655A0}"/>
              </a:ext>
            </a:extLst>
          </p:cNvPr>
          <p:cNvSpPr>
            <a:spLocks noGrp="1" noChangeAspect="1"/>
          </p:cNvSpPr>
          <p:nvPr userDrawn="1">
            <p:ph type="pic" sz="quarter" idx="21" hasCustomPrompt="1"/>
          </p:nvPr>
        </p:nvSpPr>
        <p:spPr>
          <a:xfrm>
            <a:off x="6198835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EC63AC5-EDAA-4A6D-BC88-25D0E7E60CF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975925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E45F98E-5CDD-4102-81A4-37DA2C61AD48}"/>
              </a:ext>
            </a:extLst>
          </p:cNvPr>
          <p:cNvSpPr>
            <a:spLocks noGrp="1" noChangeAspect="1"/>
          </p:cNvSpPr>
          <p:nvPr userDrawn="1">
            <p:ph type="pic" sz="quarter" idx="23" hasCustomPrompt="1"/>
          </p:nvPr>
        </p:nvSpPr>
        <p:spPr>
          <a:xfrm>
            <a:off x="8074341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559D387-FF5A-4217-8098-5CB112B20F2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866718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6 (alphabetically) and title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24A5C05A-141A-4C9C-BA3B-5138D955AE14}"/>
              </a:ext>
            </a:extLst>
          </p:cNvPr>
          <p:cNvSpPr>
            <a:spLocks noGrp="1" noChangeAspect="1"/>
          </p:cNvSpPr>
          <p:nvPr userDrawn="1">
            <p:ph type="pic" sz="quarter" idx="25" hasCustomPrompt="1"/>
          </p:nvPr>
        </p:nvSpPr>
        <p:spPr>
          <a:xfrm>
            <a:off x="9949846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401376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C1-A007-4F63-A177-2FF05B15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62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4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3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F8300-918A-433D-BF68-25467BF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2286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1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and Advis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 and Advisor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3153949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Sponsors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23885" y="5063314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Engineering mentor’s name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7577816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Academic Advisors Photo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2623885" y="1451620"/>
            <a:ext cx="68580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Sponsors Logo (note: either the place holder or the logo may need to be resized to accommodate the correct aspect ratio of the image.)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7272C54-5A6D-4724-8B95-EDB6DC6A0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752" y="5098443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Academic advisor’s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96984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70948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38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9144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6015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5179144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8648803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21604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08" r:id="rId8"/>
    <p:sldLayoutId id="2147483705" r:id="rId9"/>
    <p:sldLayoutId id="2147483704" r:id="rId10"/>
    <p:sldLayoutId id="2147483706" r:id="rId11"/>
    <p:sldLayoutId id="2147483707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 userDrawn="1">
          <p15:clr>
            <a:srgbClr val="F26B43"/>
          </p15:clr>
        </p15:guide>
        <p15:guide id="11" orient="horz" pos="4248" userDrawn="1">
          <p15:clr>
            <a:srgbClr val="F26B43"/>
          </p15:clr>
        </p15:guide>
        <p15:guide id="12" pos="72" userDrawn="1">
          <p15:clr>
            <a:srgbClr val="F26B43"/>
          </p15:clr>
        </p15:guide>
        <p15:guide id="13" pos="7608" userDrawn="1">
          <p15:clr>
            <a:srgbClr val="F26B43"/>
          </p15:clr>
        </p15:guide>
        <p15:guide id="15" orient="horz" pos="3648" userDrawn="1">
          <p15:clr>
            <a:srgbClr val="F26B43"/>
          </p15:clr>
        </p15:guide>
        <p15:guide id="19" orient="horz" pos="2160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8" y="124547"/>
            <a:ext cx="10515599" cy="2286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Team 114 </a:t>
            </a:r>
          </a:p>
        </p:txBody>
      </p:sp>
      <p:pic>
        <p:nvPicPr>
          <p:cNvPr id="2050" name="Picture 2" descr="508025780">
            <a:extLst>
              <a:ext uri="{FF2B5EF4-FFF2-40B4-BE49-F238E27FC236}">
                <a16:creationId xmlns:a16="http://schemas.microsoft.com/office/drawing/2014/main" id="{48A280EE-9D05-FDCB-59A6-D46F90FFB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85" y="2849649"/>
            <a:ext cx="3829423" cy="382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A60315-610C-5079-BA87-07C7459E05C4}"/>
              </a:ext>
            </a:extLst>
          </p:cNvPr>
          <p:cNvCxnSpPr>
            <a:cxnSpLocks/>
          </p:cNvCxnSpPr>
          <p:nvPr/>
        </p:nvCxnSpPr>
        <p:spPr>
          <a:xfrm>
            <a:off x="0" y="2679470"/>
            <a:ext cx="12192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CF4EA-1934-E616-5A2E-32BC4011B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E2EE6-FF08-29F4-9662-4121BF9211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31D377-D83C-6092-5535-80EE820F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Inlay vs. Onlay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BA82D-EB60-A10F-2E96-2B73A8192C95}"/>
              </a:ext>
            </a:extLst>
          </p:cNvPr>
          <p:cNvSpPr txBox="1"/>
          <p:nvPr/>
        </p:nvSpPr>
        <p:spPr>
          <a:xfrm>
            <a:off x="991219" y="1722243"/>
            <a:ext cx="8958146" cy="8720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Arial" panose="020B0604020202020204"/>
              </a:rPr>
              <a:t>Inlay - the lowest point of the humeral tray sits at or below the humeral cut.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>
                <a:cs typeface="Arial" panose="020B0604020202020204"/>
              </a:rPr>
              <a:t>Onlay - the lowest point of the humeral tray sits above the humeral cut.</a:t>
            </a:r>
          </a:p>
        </p:txBody>
      </p:sp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1CA81F33-EAF3-E2E1-8005-7C47C5353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918" y="2731175"/>
            <a:ext cx="2743200" cy="2203554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927D4C9B-CBDF-64FB-CFB2-17574973F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82" y="2731175"/>
            <a:ext cx="2743200" cy="220355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F005D59-2EE3-61C0-E478-A593D8AD2BB6}"/>
              </a:ext>
            </a:extLst>
          </p:cNvPr>
          <p:cNvSpPr/>
          <p:nvPr/>
        </p:nvSpPr>
        <p:spPr>
          <a:xfrm>
            <a:off x="3371161" y="5211895"/>
            <a:ext cx="1336712" cy="4370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>
                <a:cs typeface="Arial"/>
              </a:rPr>
              <a:t>Inlay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95D9FE4-733C-4DC7-7A1E-EE9C80E48F5D}"/>
              </a:ext>
            </a:extLst>
          </p:cNvPr>
          <p:cNvSpPr/>
          <p:nvPr/>
        </p:nvSpPr>
        <p:spPr>
          <a:xfrm>
            <a:off x="7484124" y="5211894"/>
            <a:ext cx="1336712" cy="4370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cs typeface="Arial"/>
              </a:rPr>
              <a:t>Onlay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5C091C1C-7D49-7D23-5553-898348EC1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411" y="1735582"/>
            <a:ext cx="4706349" cy="338758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FD376-7A5F-EB54-C914-6163337D5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F1F95-7716-2F25-8115-5E09564D4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31EB30-C0BD-F6C0-DD2D-618BDAF2C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Reverse Stemless Shoulder Implant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179018-FC40-A96C-1286-349A9B8AB601}"/>
              </a:ext>
            </a:extLst>
          </p:cNvPr>
          <p:cNvSpPr txBox="1"/>
          <p:nvPr/>
        </p:nvSpPr>
        <p:spPr>
          <a:xfrm>
            <a:off x="540000" y="1824000"/>
            <a:ext cx="3072000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cs typeface="Arial"/>
              </a:rPr>
              <a:t>Potential Benefits: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Prevents rotator cuff damage.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Better mechanics for your rotator cuff.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Uses mainly the deltoid instead.</a:t>
            </a:r>
          </a:p>
          <a:p>
            <a:pPr marL="285750" indent="-285750">
              <a:buFont typeface="Arial"/>
              <a:buChar char="•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488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CAE75-81F3-D59A-6504-AF5D11330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D2891-280A-5CFF-7377-9DA0BB0A4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38B0A5-BD22-0589-DEF2-0C6454827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Research Update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EC5878-F525-394F-9E2A-F17D19421E11}"/>
              </a:ext>
            </a:extLst>
          </p:cNvPr>
          <p:cNvSpPr/>
          <p:nvPr/>
        </p:nvSpPr>
        <p:spPr>
          <a:xfrm>
            <a:off x="2498994" y="2127172"/>
            <a:ext cx="2704639" cy="26036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Interview with Mr. Thomas Vanasse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AB515F-D52B-2469-374C-BC1AEB504995}"/>
              </a:ext>
            </a:extLst>
          </p:cNvPr>
          <p:cNvSpPr/>
          <p:nvPr/>
        </p:nvSpPr>
        <p:spPr>
          <a:xfrm>
            <a:off x="6979185" y="2127171"/>
            <a:ext cx="2704639" cy="260365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Toured Exactech Facility in Gainsville, FL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DB236F-D7D5-BFB3-DE24-E6BFD96C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6444" y="302064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42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person, person, indoor, sport&#10;&#10;Description automatically generated">
            <a:extLst>
              <a:ext uri="{FF2B5EF4-FFF2-40B4-BE49-F238E27FC236}">
                <a16:creationId xmlns:a16="http://schemas.microsoft.com/office/drawing/2014/main" id="{7A6A5FAA-D1E0-B06E-5392-1CDFC55F2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01" y="1594937"/>
            <a:ext cx="2285999" cy="3038819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20873-2E60-6BD9-5629-7AE25275F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66FE9-F081-890D-805A-ED6A43A9C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A2CED3-DD34-C6D6-CEE2-A436CAFC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Research Update Cont'd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14280F7D-194B-7F6E-D99D-DC1868821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831" y="1592856"/>
            <a:ext cx="2285999" cy="3038819"/>
          </a:xfrm>
          <a:prstGeom prst="rect">
            <a:avLst/>
          </a:prstGeom>
        </p:spPr>
      </p:pic>
      <p:pic>
        <p:nvPicPr>
          <p:cNvPr id="8" name="Picture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93A7341-E8B3-24C5-8316-6F68C8FE1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1" y="1592855"/>
            <a:ext cx="2285999" cy="303881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794EC6B-C39C-9024-1F81-B249FFCED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3701" y="1592856"/>
            <a:ext cx="2285999" cy="3038819"/>
          </a:xfrm>
          <a:prstGeom prst="rect">
            <a:avLst/>
          </a:prstGeom>
        </p:spPr>
      </p:pic>
      <p:pic>
        <p:nvPicPr>
          <p:cNvPr id="10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D51AC6CA-6D3D-D963-6024-CAA7C78F16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350" y="1592856"/>
            <a:ext cx="2285999" cy="303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8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D03B95-4FCE-4910-62B5-AC1FBB490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4F302E-B8D5-0D60-15B0-0D22F578E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6EC8F7D-9F34-1242-F462-33970C77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7" y="2291255"/>
            <a:ext cx="3234419" cy="32344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7DDA7BF-FAC1-F19C-764D-D7BEC005ED1B}"/>
              </a:ext>
            </a:extLst>
          </p:cNvPr>
          <p:cNvGrpSpPr/>
          <p:nvPr/>
        </p:nvGrpSpPr>
        <p:grpSpPr>
          <a:xfrm>
            <a:off x="6190512" y="1227319"/>
            <a:ext cx="4645871" cy="4558372"/>
            <a:chOff x="7277902" y="2080485"/>
            <a:chExt cx="4645871" cy="31525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8A8B62B-4267-F5F5-0695-ED681B2C8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06813" y="2147706"/>
              <a:ext cx="0" cy="3014462"/>
            </a:xfrm>
            <a:prstGeom prst="line">
              <a:avLst/>
            </a:prstGeom>
            <a:ln w="117475" cap="sq" cmpd="sng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4ACDC4-CB4A-5170-8183-C54D4AA91545}"/>
                </a:ext>
              </a:extLst>
            </p:cNvPr>
            <p:cNvSpPr/>
            <p:nvPr/>
          </p:nvSpPr>
          <p:spPr>
            <a:xfrm>
              <a:off x="7806813" y="2147705"/>
              <a:ext cx="4116960" cy="3014463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1961976-CA30-3DE2-AD82-E31A0F01CA58}"/>
                </a:ext>
              </a:extLst>
            </p:cNvPr>
            <p:cNvSpPr/>
            <p:nvPr/>
          </p:nvSpPr>
          <p:spPr>
            <a:xfrm>
              <a:off x="7438310" y="2080485"/>
              <a:ext cx="459328" cy="63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14DD95-092F-7AF1-76A7-7F4BA76675BB}"/>
                </a:ext>
              </a:extLst>
            </p:cNvPr>
            <p:cNvSpPr/>
            <p:nvPr/>
          </p:nvSpPr>
          <p:spPr>
            <a:xfrm>
              <a:off x="7277902" y="5169494"/>
              <a:ext cx="619736" cy="635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A09F7F0-BDFB-EF4E-F4F9-D341C743A827}"/>
              </a:ext>
            </a:extLst>
          </p:cNvPr>
          <p:cNvSpPr txBox="1"/>
          <p:nvPr/>
        </p:nvSpPr>
        <p:spPr>
          <a:xfrm>
            <a:off x="6719422" y="1378502"/>
            <a:ext cx="47999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Primary Characteristics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Biomechanics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Manufacturability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Marketability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Surgery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Biocompatibility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Implant Design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F684D-A080-40A6-48DD-0987901A77EA}"/>
              </a:ext>
            </a:extLst>
          </p:cNvPr>
          <p:cNvSpPr txBox="1"/>
          <p:nvPr/>
        </p:nvSpPr>
        <p:spPr>
          <a:xfrm>
            <a:off x="3658439" y="159136"/>
            <a:ext cx="48751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chemeClr val="tx1"/>
                </a:solidFill>
                <a:latin typeface="+mj-lt"/>
              </a:rPr>
              <a:t>Mind Map</a:t>
            </a:r>
            <a:endParaRPr lang="en-US" sz="6000" b="1" dirty="0">
              <a:latin typeface="+mj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BC978BB-748B-EDE5-24E9-195D5188AE0D}"/>
              </a:ext>
            </a:extLst>
          </p:cNvPr>
          <p:cNvCxnSpPr>
            <a:cxnSpLocks/>
          </p:cNvCxnSpPr>
          <p:nvPr/>
        </p:nvCxnSpPr>
        <p:spPr>
          <a:xfrm>
            <a:off x="0" y="1116665"/>
            <a:ext cx="12192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418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82A47126-68E9-245A-C0D4-A834F1ECE529}"/>
              </a:ext>
            </a:extLst>
          </p:cNvPr>
          <p:cNvGrpSpPr/>
          <p:nvPr/>
        </p:nvGrpSpPr>
        <p:grpSpPr>
          <a:xfrm>
            <a:off x="263472" y="286719"/>
            <a:ext cx="11205836" cy="5623944"/>
            <a:chOff x="337735" y="496774"/>
            <a:chExt cx="11214789" cy="6117052"/>
          </a:xfrm>
        </p:grpSpPr>
        <p:cxnSp>
          <p:nvCxnSpPr>
            <p:cNvPr id="4" name="Straight Connector 3" descr="straight line">
              <a:extLst>
                <a:ext uri="{FF2B5EF4-FFF2-40B4-BE49-F238E27FC236}">
                  <a16:creationId xmlns:a16="http://schemas.microsoft.com/office/drawing/2014/main" id="{4D7B5427-C169-8B63-B421-042F479BAFEC}"/>
                </a:ext>
              </a:extLst>
            </p:cNvPr>
            <p:cNvCxnSpPr>
              <a:cxnSpLocks/>
              <a:stCxn id="9" idx="0"/>
              <a:endCxn id="14" idx="2"/>
            </p:cNvCxnSpPr>
            <p:nvPr/>
          </p:nvCxnSpPr>
          <p:spPr>
            <a:xfrm flipH="1" flipV="1">
              <a:off x="6059222" y="2821668"/>
              <a:ext cx="16979" cy="20502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 descr="straight line">
              <a:extLst>
                <a:ext uri="{FF2B5EF4-FFF2-40B4-BE49-F238E27FC236}">
                  <a16:creationId xmlns:a16="http://schemas.microsoft.com/office/drawing/2014/main" id="{E2198E2C-89B4-5907-7DC0-0CD9AC28123D}"/>
                </a:ext>
              </a:extLst>
            </p:cNvPr>
            <p:cNvCxnSpPr>
              <a:cxnSpLocks/>
              <a:stCxn id="24" idx="1"/>
              <a:endCxn id="17" idx="0"/>
            </p:cNvCxnSpPr>
            <p:nvPr/>
          </p:nvCxnSpPr>
          <p:spPr>
            <a:xfrm flipH="1">
              <a:off x="6058236" y="1366885"/>
              <a:ext cx="361409" cy="166664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 descr="straight line">
              <a:extLst>
                <a:ext uri="{FF2B5EF4-FFF2-40B4-BE49-F238E27FC236}">
                  <a16:creationId xmlns:a16="http://schemas.microsoft.com/office/drawing/2014/main" id="{CA50206D-9C29-676C-FA3C-0DD3FF36603F}"/>
                </a:ext>
              </a:extLst>
            </p:cNvPr>
            <p:cNvCxnSpPr>
              <a:cxnSpLocks/>
              <a:stCxn id="9" idx="2"/>
              <a:endCxn id="25" idx="0"/>
            </p:cNvCxnSpPr>
            <p:nvPr/>
          </p:nvCxnSpPr>
          <p:spPr>
            <a:xfrm>
              <a:off x="6076201" y="3549908"/>
              <a:ext cx="10917" cy="28921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 descr="straight line">
              <a:extLst>
                <a:ext uri="{FF2B5EF4-FFF2-40B4-BE49-F238E27FC236}">
                  <a16:creationId xmlns:a16="http://schemas.microsoft.com/office/drawing/2014/main" id="{F1F64817-D7B6-FA82-6AF6-D324BC894603}"/>
                </a:ext>
              </a:extLst>
            </p:cNvPr>
            <p:cNvCxnSpPr>
              <a:cxnSpLocks/>
              <a:stCxn id="174" idx="1"/>
              <a:endCxn id="9" idx="3"/>
            </p:cNvCxnSpPr>
            <p:nvPr/>
          </p:nvCxnSpPr>
          <p:spPr>
            <a:xfrm flipH="1" flipV="1">
              <a:off x="6684536" y="3277788"/>
              <a:ext cx="491835" cy="204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ounded Rectangle 125" descr="rounded rectangle">
              <a:extLst>
                <a:ext uri="{FF2B5EF4-FFF2-40B4-BE49-F238E27FC236}">
                  <a16:creationId xmlns:a16="http://schemas.microsoft.com/office/drawing/2014/main" id="{EF47EE58-EEB8-4113-9D75-EDDDD04B5176}"/>
                </a:ext>
              </a:extLst>
            </p:cNvPr>
            <p:cNvSpPr/>
            <p:nvPr/>
          </p:nvSpPr>
          <p:spPr>
            <a:xfrm>
              <a:off x="5460217" y="2982052"/>
              <a:ext cx="1242238" cy="589533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E1ED48-26C1-4812-D6DD-D70E7065A57A}"/>
                </a:ext>
              </a:extLst>
            </p:cNvPr>
            <p:cNvSpPr txBox="1"/>
            <p:nvPr/>
          </p:nvSpPr>
          <p:spPr>
            <a:xfrm>
              <a:off x="5467865" y="3026688"/>
              <a:ext cx="1216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20B0604020202020204" pitchFamily="66" charset="0"/>
                  <a:cs typeface="Dreaming Outloud Pro" panose="020B0604020202020204" pitchFamily="66" charset="0"/>
                </a:rPr>
                <a:t>Cold Shoulders</a:t>
              </a:r>
            </a:p>
          </p:txBody>
        </p:sp>
        <p:sp>
          <p:nvSpPr>
            <p:cNvPr id="10" name="Rounded Rectangle 7" descr="rounded rectangle&#10;">
              <a:extLst>
                <a:ext uri="{FF2B5EF4-FFF2-40B4-BE49-F238E27FC236}">
                  <a16:creationId xmlns:a16="http://schemas.microsoft.com/office/drawing/2014/main" id="{3EF88BF5-ED7C-86D8-8CB1-0903963C2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39600" y="1902399"/>
              <a:ext cx="1036298" cy="26162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Attachment</a:t>
              </a:r>
            </a:p>
          </p:txBody>
        </p:sp>
        <p:cxnSp>
          <p:nvCxnSpPr>
            <p:cNvPr id="11" name="Straight Connector 10" descr="straight line">
              <a:extLst>
                <a:ext uri="{FF2B5EF4-FFF2-40B4-BE49-F238E27FC236}">
                  <a16:creationId xmlns:a16="http://schemas.microsoft.com/office/drawing/2014/main" id="{CE018509-EEFD-EEE0-C107-EB654A6333CD}"/>
                </a:ext>
              </a:extLst>
            </p:cNvPr>
            <p:cNvCxnSpPr>
              <a:cxnSpLocks/>
              <a:stCxn id="175" idx="1"/>
              <a:endCxn id="21" idx="3"/>
            </p:cNvCxnSpPr>
            <p:nvPr/>
          </p:nvCxnSpPr>
          <p:spPr>
            <a:xfrm flipH="1">
              <a:off x="7048134" y="861842"/>
              <a:ext cx="177723" cy="649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ounded Rectangle 7" descr="rounded rectangle&#10;">
              <a:extLst>
                <a:ext uri="{FF2B5EF4-FFF2-40B4-BE49-F238E27FC236}">
                  <a16:creationId xmlns:a16="http://schemas.microsoft.com/office/drawing/2014/main" id="{EBDD4B4C-2AE8-1D34-F755-3140033C5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1552" y="3162240"/>
              <a:ext cx="1464693" cy="26162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Manufacturability</a:t>
              </a:r>
            </a:p>
          </p:txBody>
        </p:sp>
        <p:cxnSp>
          <p:nvCxnSpPr>
            <p:cNvPr id="13" name="Straight Connector 12" descr="straight line">
              <a:extLst>
                <a:ext uri="{FF2B5EF4-FFF2-40B4-BE49-F238E27FC236}">
                  <a16:creationId xmlns:a16="http://schemas.microsoft.com/office/drawing/2014/main" id="{3D6C567F-B527-66DB-9E91-BB33E60AE0D6}"/>
                </a:ext>
              </a:extLst>
            </p:cNvPr>
            <p:cNvCxnSpPr>
              <a:cxnSpLocks/>
              <a:stCxn id="9" idx="1"/>
              <a:endCxn id="12" idx="3"/>
            </p:cNvCxnSpPr>
            <p:nvPr/>
          </p:nvCxnSpPr>
          <p:spPr>
            <a:xfrm flipH="1">
              <a:off x="5046245" y="3277788"/>
              <a:ext cx="421620" cy="1526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ounded Rectangle 7" descr="rounded rectangle&#10;">
              <a:extLst>
                <a:ext uri="{FF2B5EF4-FFF2-40B4-BE49-F238E27FC236}">
                  <a16:creationId xmlns:a16="http://schemas.microsoft.com/office/drawing/2014/main" id="{6A3D4F79-DB84-06C3-74DC-B3D9536638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6215" y="2578543"/>
              <a:ext cx="606014" cy="24312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Surgery</a:t>
              </a:r>
            </a:p>
          </p:txBody>
        </p:sp>
        <p:sp>
          <p:nvSpPr>
            <p:cNvPr id="15" name="Rounded Rectangle 7" descr="rounded rectangle&#10;">
              <a:extLst>
                <a:ext uri="{FF2B5EF4-FFF2-40B4-BE49-F238E27FC236}">
                  <a16:creationId xmlns:a16="http://schemas.microsoft.com/office/drawing/2014/main" id="{0640D92C-3E19-0870-4C43-F725F6A03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35334" y="1628512"/>
              <a:ext cx="515433" cy="21234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Screws</a:t>
              </a:r>
            </a:p>
          </p:txBody>
        </p:sp>
        <p:sp>
          <p:nvSpPr>
            <p:cNvPr id="16" name="Rounded Rectangle 7" descr="rounded rectangle&#10;">
              <a:extLst>
                <a:ext uri="{FF2B5EF4-FFF2-40B4-BE49-F238E27FC236}">
                  <a16:creationId xmlns:a16="http://schemas.microsoft.com/office/drawing/2014/main" id="{B67B265B-5BC7-3F51-D06E-2E8F2C57FB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1127" y="1482556"/>
              <a:ext cx="540948" cy="22457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Fins</a:t>
              </a:r>
            </a:p>
          </p:txBody>
        </p:sp>
        <p:sp>
          <p:nvSpPr>
            <p:cNvPr id="17" name="Rounded Rectangle 7" descr="rounded rectangle&#10;">
              <a:extLst>
                <a:ext uri="{FF2B5EF4-FFF2-40B4-BE49-F238E27FC236}">
                  <a16:creationId xmlns:a16="http://schemas.microsoft.com/office/drawing/2014/main" id="{487921A7-F723-4F78-78BC-7376722BF8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1931" y="1533549"/>
              <a:ext cx="852609" cy="41846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Insertion Technique</a:t>
              </a:r>
            </a:p>
          </p:txBody>
        </p:sp>
        <p:cxnSp>
          <p:nvCxnSpPr>
            <p:cNvPr id="18" name="Straight Connector 17" descr="straight line">
              <a:extLst>
                <a:ext uri="{FF2B5EF4-FFF2-40B4-BE49-F238E27FC236}">
                  <a16:creationId xmlns:a16="http://schemas.microsoft.com/office/drawing/2014/main" id="{2F827844-55D4-876D-531E-D973F320EF59}"/>
                </a:ext>
              </a:extLst>
            </p:cNvPr>
            <p:cNvCxnSpPr>
              <a:cxnSpLocks/>
              <a:stCxn id="10" idx="2"/>
              <a:endCxn id="174" idx="0"/>
            </p:cNvCxnSpPr>
            <p:nvPr/>
          </p:nvCxnSpPr>
          <p:spPr>
            <a:xfrm>
              <a:off x="7557749" y="2164026"/>
              <a:ext cx="0" cy="8899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 descr="straight line">
              <a:extLst>
                <a:ext uri="{FF2B5EF4-FFF2-40B4-BE49-F238E27FC236}">
                  <a16:creationId xmlns:a16="http://schemas.microsoft.com/office/drawing/2014/main" id="{BDDA6C0C-B242-B88C-4365-86800DAD13A3}"/>
                </a:ext>
              </a:extLst>
            </p:cNvPr>
            <p:cNvCxnSpPr>
              <a:cxnSpLocks/>
              <a:stCxn id="376" idx="0"/>
              <a:endCxn id="429" idx="3"/>
            </p:cNvCxnSpPr>
            <p:nvPr/>
          </p:nvCxnSpPr>
          <p:spPr>
            <a:xfrm flipH="1" flipV="1">
              <a:off x="8642278" y="1938856"/>
              <a:ext cx="236016" cy="33438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 descr="straight line">
              <a:extLst>
                <a:ext uri="{FF2B5EF4-FFF2-40B4-BE49-F238E27FC236}">
                  <a16:creationId xmlns:a16="http://schemas.microsoft.com/office/drawing/2014/main" id="{427063C7-3CE2-462B-5AC6-819EF776C26E}"/>
                </a:ext>
              </a:extLst>
            </p:cNvPr>
            <p:cNvCxnSpPr>
              <a:cxnSpLocks/>
              <a:stCxn id="17" idx="0"/>
              <a:endCxn id="21" idx="1"/>
            </p:cNvCxnSpPr>
            <p:nvPr/>
          </p:nvCxnSpPr>
          <p:spPr>
            <a:xfrm flipV="1">
              <a:off x="6058236" y="868332"/>
              <a:ext cx="10365" cy="66521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ounded Rectangle 7" descr="rounded rectangle&#10;">
              <a:extLst>
                <a:ext uri="{FF2B5EF4-FFF2-40B4-BE49-F238E27FC236}">
                  <a16:creationId xmlns:a16="http://schemas.microsoft.com/office/drawing/2014/main" id="{AC6A33EF-48A3-4F8D-91AD-B1BC95E7F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8601" y="622142"/>
              <a:ext cx="979533" cy="49238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Impaction (press-fit)</a:t>
              </a:r>
            </a:p>
          </p:txBody>
        </p:sp>
        <p:cxnSp>
          <p:nvCxnSpPr>
            <p:cNvPr id="22" name="Straight Connector 21" descr="straight line">
              <a:extLst>
                <a:ext uri="{FF2B5EF4-FFF2-40B4-BE49-F238E27FC236}">
                  <a16:creationId xmlns:a16="http://schemas.microsoft.com/office/drawing/2014/main" id="{F675A93A-83F9-C500-AF2C-E74089751F0F}"/>
                </a:ext>
              </a:extLst>
            </p:cNvPr>
            <p:cNvCxnSpPr>
              <a:cxnSpLocks/>
              <a:stCxn id="15" idx="0"/>
              <a:endCxn id="24" idx="2"/>
            </p:cNvCxnSpPr>
            <p:nvPr/>
          </p:nvCxnSpPr>
          <p:spPr>
            <a:xfrm flipH="1" flipV="1">
              <a:off x="6909412" y="1497698"/>
              <a:ext cx="183639" cy="13081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 descr="straight line">
              <a:extLst>
                <a:ext uri="{FF2B5EF4-FFF2-40B4-BE49-F238E27FC236}">
                  <a16:creationId xmlns:a16="http://schemas.microsoft.com/office/drawing/2014/main" id="{31F24EFF-DD01-0ED2-45C3-8EA59B69C034}"/>
                </a:ext>
              </a:extLst>
            </p:cNvPr>
            <p:cNvCxnSpPr>
              <a:cxnSpLocks/>
              <a:stCxn id="16" idx="1"/>
              <a:endCxn id="10" idx="0"/>
            </p:cNvCxnSpPr>
            <p:nvPr/>
          </p:nvCxnSpPr>
          <p:spPr>
            <a:xfrm flipH="1">
              <a:off x="7557749" y="1594841"/>
              <a:ext cx="213378" cy="30755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ounded Rectangle 7" descr="rounded rectangle&#10;">
              <a:extLst>
                <a:ext uri="{FF2B5EF4-FFF2-40B4-BE49-F238E27FC236}">
                  <a16:creationId xmlns:a16="http://schemas.microsoft.com/office/drawing/2014/main" id="{CFE15A27-733E-202B-185D-F63C5024D9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9645" y="1236071"/>
              <a:ext cx="979533" cy="2616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Compression</a:t>
              </a:r>
            </a:p>
          </p:txBody>
        </p:sp>
        <p:sp>
          <p:nvSpPr>
            <p:cNvPr id="25" name="Rounded Rectangle 7" descr="rounded rectangle&#10;">
              <a:extLst>
                <a:ext uri="{FF2B5EF4-FFF2-40B4-BE49-F238E27FC236}">
                  <a16:creationId xmlns:a16="http://schemas.microsoft.com/office/drawing/2014/main" id="{FAC574D7-E4E2-95CD-4623-21C16CF032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0219" y="3839118"/>
              <a:ext cx="1293797" cy="24309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Biocompatibility</a:t>
              </a:r>
            </a:p>
          </p:txBody>
        </p:sp>
        <p:cxnSp>
          <p:nvCxnSpPr>
            <p:cNvPr id="26" name="Straight Connector 25" descr="straight line">
              <a:extLst>
                <a:ext uri="{FF2B5EF4-FFF2-40B4-BE49-F238E27FC236}">
                  <a16:creationId xmlns:a16="http://schemas.microsoft.com/office/drawing/2014/main" id="{F1435812-1D8F-9DC6-89C5-9EF98DCCD6F7}"/>
                </a:ext>
              </a:extLst>
            </p:cNvPr>
            <p:cNvCxnSpPr>
              <a:cxnSpLocks/>
              <a:stCxn id="36" idx="0"/>
              <a:endCxn id="436" idx="2"/>
            </p:cNvCxnSpPr>
            <p:nvPr/>
          </p:nvCxnSpPr>
          <p:spPr>
            <a:xfrm flipV="1">
              <a:off x="9589083" y="2352914"/>
              <a:ext cx="456603" cy="30837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ounded Rectangle 7" descr="rounded rectangle&#10;">
              <a:extLst>
                <a:ext uri="{FF2B5EF4-FFF2-40B4-BE49-F238E27FC236}">
                  <a16:creationId xmlns:a16="http://schemas.microsoft.com/office/drawing/2014/main" id="{B55A16B0-D2C5-255F-4845-F17EBCB6ED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3196" y="3048541"/>
              <a:ext cx="1144134" cy="44451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Single Linked Joint</a:t>
              </a:r>
            </a:p>
          </p:txBody>
        </p:sp>
        <p:sp>
          <p:nvSpPr>
            <p:cNvPr id="28" name="Rounded Rectangle 7" descr="rounded rectangle&#10;">
              <a:extLst>
                <a:ext uri="{FF2B5EF4-FFF2-40B4-BE49-F238E27FC236}">
                  <a16:creationId xmlns:a16="http://schemas.microsoft.com/office/drawing/2014/main" id="{A1656353-6FA2-5EC4-3D63-FB6FCC4DE1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62103" y="4300477"/>
              <a:ext cx="1000862" cy="27397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Biomaterials</a:t>
              </a:r>
            </a:p>
          </p:txBody>
        </p:sp>
        <p:sp>
          <p:nvSpPr>
            <p:cNvPr id="29" name="Rounded Rectangle 7" descr="rounded rectangle&#10;">
              <a:extLst>
                <a:ext uri="{FF2B5EF4-FFF2-40B4-BE49-F238E27FC236}">
                  <a16:creationId xmlns:a16="http://schemas.microsoft.com/office/drawing/2014/main" id="{CEB58F75-DFE2-EAFE-A778-2E851567B1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36824" y="4611174"/>
              <a:ext cx="722501" cy="463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Immune response</a:t>
              </a:r>
            </a:p>
          </p:txBody>
        </p:sp>
        <p:sp>
          <p:nvSpPr>
            <p:cNvPr id="30" name="Rounded Rectangle 7" descr="rounded rectangle&#10;">
              <a:extLst>
                <a:ext uri="{FF2B5EF4-FFF2-40B4-BE49-F238E27FC236}">
                  <a16:creationId xmlns:a16="http://schemas.microsoft.com/office/drawing/2014/main" id="{638C075A-21A0-0DA4-B1A1-94FCFD9757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7260" y="4447336"/>
              <a:ext cx="465884" cy="24080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Sizes</a:t>
              </a:r>
            </a:p>
          </p:txBody>
        </p:sp>
        <p:cxnSp>
          <p:nvCxnSpPr>
            <p:cNvPr id="33" name="Straight Connector 32" descr="straight line">
              <a:extLst>
                <a:ext uri="{FF2B5EF4-FFF2-40B4-BE49-F238E27FC236}">
                  <a16:creationId xmlns:a16="http://schemas.microsoft.com/office/drawing/2014/main" id="{899AD1BC-1DD9-0641-0C5D-0508691B8D4B}"/>
                </a:ext>
              </a:extLst>
            </p:cNvPr>
            <p:cNvCxnSpPr>
              <a:cxnSpLocks/>
              <a:stCxn id="25" idx="2"/>
              <a:endCxn id="30" idx="0"/>
            </p:cNvCxnSpPr>
            <p:nvPr/>
          </p:nvCxnSpPr>
          <p:spPr>
            <a:xfrm flipH="1">
              <a:off x="5380202" y="4082217"/>
              <a:ext cx="706916" cy="36511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 descr="straight line">
              <a:extLst>
                <a:ext uri="{FF2B5EF4-FFF2-40B4-BE49-F238E27FC236}">
                  <a16:creationId xmlns:a16="http://schemas.microsoft.com/office/drawing/2014/main" id="{356DA526-922C-E475-4386-0D80E18F121D}"/>
                </a:ext>
              </a:extLst>
            </p:cNvPr>
            <p:cNvCxnSpPr>
              <a:cxnSpLocks/>
              <a:stCxn id="25" idx="2"/>
              <a:endCxn id="29" idx="0"/>
            </p:cNvCxnSpPr>
            <p:nvPr/>
          </p:nvCxnSpPr>
          <p:spPr>
            <a:xfrm>
              <a:off x="6087118" y="4082217"/>
              <a:ext cx="10957" cy="52895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 descr="straight line">
              <a:extLst>
                <a:ext uri="{FF2B5EF4-FFF2-40B4-BE49-F238E27FC236}">
                  <a16:creationId xmlns:a16="http://schemas.microsoft.com/office/drawing/2014/main" id="{946085FD-3907-8DED-37B6-F462FE859824}"/>
                </a:ext>
              </a:extLst>
            </p:cNvPr>
            <p:cNvCxnSpPr>
              <a:cxnSpLocks/>
              <a:stCxn id="25" idx="2"/>
              <a:endCxn id="28" idx="1"/>
            </p:cNvCxnSpPr>
            <p:nvPr/>
          </p:nvCxnSpPr>
          <p:spPr>
            <a:xfrm>
              <a:off x="6087118" y="4082217"/>
              <a:ext cx="974985" cy="35524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ounded Rectangle 7" descr="rounded rectangle&#10;">
              <a:extLst>
                <a:ext uri="{FF2B5EF4-FFF2-40B4-BE49-F238E27FC236}">
                  <a16:creationId xmlns:a16="http://schemas.microsoft.com/office/drawing/2014/main" id="{36AC42CD-37B6-AF51-BB63-46C23A0D4E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8427" y="5922473"/>
              <a:ext cx="913734" cy="47295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Elastomeric polyamide</a:t>
              </a:r>
            </a:p>
          </p:txBody>
        </p:sp>
        <p:sp>
          <p:nvSpPr>
            <p:cNvPr id="62" name="Rounded Rectangle 7" descr="rounded rectangle&#10;">
              <a:extLst>
                <a:ext uri="{FF2B5EF4-FFF2-40B4-BE49-F238E27FC236}">
                  <a16:creationId xmlns:a16="http://schemas.microsoft.com/office/drawing/2014/main" id="{4B65FED1-A7EB-9563-BE81-6C4B5EAFF6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04323" y="5700243"/>
              <a:ext cx="996908" cy="29057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Polyethylene</a:t>
              </a:r>
            </a:p>
          </p:txBody>
        </p:sp>
        <p:sp>
          <p:nvSpPr>
            <p:cNvPr id="63" name="Rounded Rectangle 7" descr="rounded rectangle&#10;">
              <a:extLst>
                <a:ext uri="{FF2B5EF4-FFF2-40B4-BE49-F238E27FC236}">
                  <a16:creationId xmlns:a16="http://schemas.microsoft.com/office/drawing/2014/main" id="{76B97BFA-C47F-4420-DB55-D860BD0860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0588" y="4831857"/>
              <a:ext cx="738479" cy="26644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Ceramics</a:t>
              </a:r>
            </a:p>
          </p:txBody>
        </p:sp>
        <p:sp>
          <p:nvSpPr>
            <p:cNvPr id="64" name="Rounded Rectangle 7" descr="rounded rectangle&#10;">
              <a:extLst>
                <a:ext uri="{FF2B5EF4-FFF2-40B4-BE49-F238E27FC236}">
                  <a16:creationId xmlns:a16="http://schemas.microsoft.com/office/drawing/2014/main" id="{B663A8F5-BA0F-A8CC-DDC0-ADA331D063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77463" y="5224905"/>
              <a:ext cx="880085" cy="26162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Composites</a:t>
              </a:r>
            </a:p>
          </p:txBody>
        </p:sp>
        <p:sp>
          <p:nvSpPr>
            <p:cNvPr id="65" name="Rounded Rectangle 7" descr="rounded rectangle&#10;">
              <a:extLst>
                <a:ext uri="{FF2B5EF4-FFF2-40B4-BE49-F238E27FC236}">
                  <a16:creationId xmlns:a16="http://schemas.microsoft.com/office/drawing/2014/main" id="{88214CEB-A4BE-09F5-A8B3-ED5BFCB08C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39449" y="5202382"/>
              <a:ext cx="540949" cy="2616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Metals</a:t>
              </a:r>
            </a:p>
          </p:txBody>
        </p:sp>
        <p:sp>
          <p:nvSpPr>
            <p:cNvPr id="66" name="Rounded Rectangle 7" descr="rounded rectangle&#10;">
              <a:extLst>
                <a:ext uri="{FF2B5EF4-FFF2-40B4-BE49-F238E27FC236}">
                  <a16:creationId xmlns:a16="http://schemas.microsoft.com/office/drawing/2014/main" id="{8844D338-E306-7C5E-6739-EECB4C59A5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1549" y="5229944"/>
              <a:ext cx="762756" cy="29928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Polymers</a:t>
              </a:r>
            </a:p>
          </p:txBody>
        </p:sp>
        <p:cxnSp>
          <p:nvCxnSpPr>
            <p:cNvPr id="67" name="Straight Connector 66" descr="straight line">
              <a:extLst>
                <a:ext uri="{FF2B5EF4-FFF2-40B4-BE49-F238E27FC236}">
                  <a16:creationId xmlns:a16="http://schemas.microsoft.com/office/drawing/2014/main" id="{53AC880D-C1AB-3ED4-00A4-68DD59F71547}"/>
                </a:ext>
              </a:extLst>
            </p:cNvPr>
            <p:cNvCxnSpPr>
              <a:cxnSpLocks/>
              <a:stCxn id="66" idx="0"/>
              <a:endCxn id="28" idx="2"/>
            </p:cNvCxnSpPr>
            <p:nvPr/>
          </p:nvCxnSpPr>
          <p:spPr>
            <a:xfrm flipV="1">
              <a:off x="7552927" y="4574452"/>
              <a:ext cx="9607" cy="65549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 descr="straight line">
              <a:extLst>
                <a:ext uri="{FF2B5EF4-FFF2-40B4-BE49-F238E27FC236}">
                  <a16:creationId xmlns:a16="http://schemas.microsoft.com/office/drawing/2014/main" id="{5AC6852A-7432-C78E-7A62-C591E64F6E9D}"/>
                </a:ext>
              </a:extLst>
            </p:cNvPr>
            <p:cNvCxnSpPr>
              <a:cxnSpLocks/>
              <a:stCxn id="65" idx="1"/>
              <a:endCxn id="28" idx="2"/>
            </p:cNvCxnSpPr>
            <p:nvPr/>
          </p:nvCxnSpPr>
          <p:spPr>
            <a:xfrm flipH="1" flipV="1">
              <a:off x="7562534" y="4574452"/>
              <a:ext cx="576915" cy="75874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 descr="straight line">
              <a:extLst>
                <a:ext uri="{FF2B5EF4-FFF2-40B4-BE49-F238E27FC236}">
                  <a16:creationId xmlns:a16="http://schemas.microsoft.com/office/drawing/2014/main" id="{356EB6E7-B069-0BD0-EA1A-5659AC510321}"/>
                </a:ext>
              </a:extLst>
            </p:cNvPr>
            <p:cNvCxnSpPr>
              <a:cxnSpLocks/>
              <a:stCxn id="63" idx="0"/>
              <a:endCxn id="28" idx="2"/>
            </p:cNvCxnSpPr>
            <p:nvPr/>
          </p:nvCxnSpPr>
          <p:spPr>
            <a:xfrm flipH="1" flipV="1">
              <a:off x="7562534" y="4574452"/>
              <a:ext cx="907294" cy="25740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 descr="straight line">
              <a:extLst>
                <a:ext uri="{FF2B5EF4-FFF2-40B4-BE49-F238E27FC236}">
                  <a16:creationId xmlns:a16="http://schemas.microsoft.com/office/drawing/2014/main" id="{F40C2EF5-A5D9-A6CF-61CB-CDF84C97703F}"/>
                </a:ext>
              </a:extLst>
            </p:cNvPr>
            <p:cNvCxnSpPr>
              <a:cxnSpLocks/>
              <a:stCxn id="28" idx="2"/>
              <a:endCxn id="64" idx="3"/>
            </p:cNvCxnSpPr>
            <p:nvPr/>
          </p:nvCxnSpPr>
          <p:spPr>
            <a:xfrm flipH="1">
              <a:off x="7057548" y="4574452"/>
              <a:ext cx="504986" cy="78126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 descr="straight line">
              <a:extLst>
                <a:ext uri="{FF2B5EF4-FFF2-40B4-BE49-F238E27FC236}">
                  <a16:creationId xmlns:a16="http://schemas.microsoft.com/office/drawing/2014/main" id="{D8158B3B-920C-4997-D212-72638B3F7873}"/>
                </a:ext>
              </a:extLst>
            </p:cNvPr>
            <p:cNvCxnSpPr>
              <a:cxnSpLocks/>
              <a:stCxn id="66" idx="2"/>
              <a:endCxn id="61" idx="0"/>
            </p:cNvCxnSpPr>
            <p:nvPr/>
          </p:nvCxnSpPr>
          <p:spPr>
            <a:xfrm>
              <a:off x="7552927" y="5529228"/>
              <a:ext cx="2367" cy="39324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 descr="straight line">
              <a:extLst>
                <a:ext uri="{FF2B5EF4-FFF2-40B4-BE49-F238E27FC236}">
                  <a16:creationId xmlns:a16="http://schemas.microsoft.com/office/drawing/2014/main" id="{401449D6-E482-0D57-C92A-34AFF1059779}"/>
                </a:ext>
              </a:extLst>
            </p:cNvPr>
            <p:cNvCxnSpPr>
              <a:cxnSpLocks/>
              <a:stCxn id="66" idx="2"/>
              <a:endCxn id="62" idx="3"/>
            </p:cNvCxnSpPr>
            <p:nvPr/>
          </p:nvCxnSpPr>
          <p:spPr>
            <a:xfrm flipH="1">
              <a:off x="7001231" y="5529228"/>
              <a:ext cx="551696" cy="31630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Rounded Rectangle 7" descr="rounded rectangle&#10;">
              <a:extLst>
                <a:ext uri="{FF2B5EF4-FFF2-40B4-BE49-F238E27FC236}">
                  <a16:creationId xmlns:a16="http://schemas.microsoft.com/office/drawing/2014/main" id="{DD5F229C-325A-9B1C-8517-D25B1B15FC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76371" y="3053991"/>
              <a:ext cx="762756" cy="45168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Implant  Design</a:t>
              </a:r>
            </a:p>
          </p:txBody>
        </p:sp>
        <p:sp>
          <p:nvSpPr>
            <p:cNvPr id="175" name="Rounded Rectangle 7" descr="rounded rectangle&#10;">
              <a:extLst>
                <a:ext uri="{FF2B5EF4-FFF2-40B4-BE49-F238E27FC236}">
                  <a16:creationId xmlns:a16="http://schemas.microsoft.com/office/drawing/2014/main" id="{7ABDE403-A52E-8AC2-8C73-8CAF26F334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5857" y="742415"/>
              <a:ext cx="602128" cy="23885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Anchor</a:t>
              </a:r>
            </a:p>
          </p:txBody>
        </p:sp>
        <p:sp>
          <p:nvSpPr>
            <p:cNvPr id="176" name="Rounded Rectangle 7" descr="rounded rectangle&#10;">
              <a:extLst>
                <a:ext uri="{FF2B5EF4-FFF2-40B4-BE49-F238E27FC236}">
                  <a16:creationId xmlns:a16="http://schemas.microsoft.com/office/drawing/2014/main" id="{C68D6C2C-DF1D-304D-9B28-4FAF1F041A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3231" y="3962604"/>
              <a:ext cx="769624" cy="22924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Vitamin E</a:t>
              </a:r>
            </a:p>
          </p:txBody>
        </p:sp>
        <p:sp>
          <p:nvSpPr>
            <p:cNvPr id="177" name="Rounded Rectangle 7" descr="rounded rectangle&#10;">
              <a:extLst>
                <a:ext uri="{FF2B5EF4-FFF2-40B4-BE49-F238E27FC236}">
                  <a16:creationId xmlns:a16="http://schemas.microsoft.com/office/drawing/2014/main" id="{B358DC7E-88A9-B4B6-A504-7764FCE0B4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09712" y="4284421"/>
              <a:ext cx="1238422" cy="27520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Hydroxyapatite</a:t>
              </a:r>
            </a:p>
          </p:txBody>
        </p:sp>
        <p:sp>
          <p:nvSpPr>
            <p:cNvPr id="178" name="Rounded Rectangle 7" descr="rounded rectangle&#10;">
              <a:extLst>
                <a:ext uri="{FF2B5EF4-FFF2-40B4-BE49-F238E27FC236}">
                  <a16:creationId xmlns:a16="http://schemas.microsoft.com/office/drawing/2014/main" id="{7E9EC105-C54C-12B8-27F5-210F41AF7C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05188" y="4278063"/>
              <a:ext cx="676912" cy="43478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Surface Coatings</a:t>
              </a:r>
            </a:p>
          </p:txBody>
        </p:sp>
        <p:sp>
          <p:nvSpPr>
            <p:cNvPr id="179" name="Rounded Rectangle 7" descr="rounded rectangle&#10;">
              <a:extLst>
                <a:ext uri="{FF2B5EF4-FFF2-40B4-BE49-F238E27FC236}">
                  <a16:creationId xmlns:a16="http://schemas.microsoft.com/office/drawing/2014/main" id="{B96D1B8E-8F87-C3DF-D72E-6D14A7653C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9067" y="5510391"/>
              <a:ext cx="762756" cy="29928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 err="1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CoCrMo</a:t>
              </a:r>
              <a:endParaRPr lang="en-US" sz="140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endParaRPr>
            </a:p>
          </p:txBody>
        </p:sp>
        <p:sp>
          <p:nvSpPr>
            <p:cNvPr id="180" name="Rounded Rectangle 7" descr="rounded rectangle&#10;">
              <a:extLst>
                <a:ext uri="{FF2B5EF4-FFF2-40B4-BE49-F238E27FC236}">
                  <a16:creationId xmlns:a16="http://schemas.microsoft.com/office/drawing/2014/main" id="{5077A9EC-65D2-7FAD-2336-021294FC6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5171" y="5681727"/>
              <a:ext cx="762756" cy="27397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Ti-6Al-4V</a:t>
              </a:r>
            </a:p>
          </p:txBody>
        </p:sp>
        <p:sp>
          <p:nvSpPr>
            <p:cNvPr id="181" name="Rounded Rectangle 7" descr="rounded rectangle&#10;">
              <a:extLst>
                <a:ext uri="{FF2B5EF4-FFF2-40B4-BE49-F238E27FC236}">
                  <a16:creationId xmlns:a16="http://schemas.microsoft.com/office/drawing/2014/main" id="{9876A43D-D6C9-8F78-3A04-B6A0905B73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58380" y="3825779"/>
              <a:ext cx="1144135" cy="25144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Modifications</a:t>
              </a:r>
            </a:p>
          </p:txBody>
        </p:sp>
        <p:cxnSp>
          <p:nvCxnSpPr>
            <p:cNvPr id="182" name="Straight Connector 181" descr="straight line">
              <a:extLst>
                <a:ext uri="{FF2B5EF4-FFF2-40B4-BE49-F238E27FC236}">
                  <a16:creationId xmlns:a16="http://schemas.microsoft.com/office/drawing/2014/main" id="{7812D502-259C-23F7-EE79-10B905413E77}"/>
                </a:ext>
              </a:extLst>
            </p:cNvPr>
            <p:cNvCxnSpPr>
              <a:cxnSpLocks/>
              <a:stCxn id="65" idx="2"/>
              <a:endCxn id="180" idx="0"/>
            </p:cNvCxnSpPr>
            <p:nvPr/>
          </p:nvCxnSpPr>
          <p:spPr>
            <a:xfrm>
              <a:off x="8409924" y="5464009"/>
              <a:ext cx="6625" cy="21771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 descr="straight line">
              <a:extLst>
                <a:ext uri="{FF2B5EF4-FFF2-40B4-BE49-F238E27FC236}">
                  <a16:creationId xmlns:a16="http://schemas.microsoft.com/office/drawing/2014/main" id="{4D90C808-C610-B909-F0D7-418222985216}"/>
                </a:ext>
              </a:extLst>
            </p:cNvPr>
            <p:cNvCxnSpPr>
              <a:cxnSpLocks/>
              <a:stCxn id="65" idx="2"/>
              <a:endCxn id="179" idx="1"/>
            </p:cNvCxnSpPr>
            <p:nvPr/>
          </p:nvCxnSpPr>
          <p:spPr>
            <a:xfrm>
              <a:off x="8409924" y="5464009"/>
              <a:ext cx="429143" cy="19602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9" name="Straight Connector 218" descr="straight line">
              <a:extLst>
                <a:ext uri="{FF2B5EF4-FFF2-40B4-BE49-F238E27FC236}">
                  <a16:creationId xmlns:a16="http://schemas.microsoft.com/office/drawing/2014/main" id="{95A64FF3-7FDC-5858-FC63-7E8B381E78AD}"/>
                </a:ext>
              </a:extLst>
            </p:cNvPr>
            <p:cNvCxnSpPr>
              <a:cxnSpLocks/>
              <a:stCxn id="28" idx="3"/>
              <a:endCxn id="181" idx="1"/>
            </p:cNvCxnSpPr>
            <p:nvPr/>
          </p:nvCxnSpPr>
          <p:spPr>
            <a:xfrm flipV="1">
              <a:off x="8062965" y="3951502"/>
              <a:ext cx="495415" cy="4859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Straight Connector 223" descr="straight line">
              <a:extLst>
                <a:ext uri="{FF2B5EF4-FFF2-40B4-BE49-F238E27FC236}">
                  <a16:creationId xmlns:a16="http://schemas.microsoft.com/office/drawing/2014/main" id="{D4E40D7D-F0C1-8E4F-5C2E-50EAA2BB1C50}"/>
                </a:ext>
              </a:extLst>
            </p:cNvPr>
            <p:cNvCxnSpPr>
              <a:cxnSpLocks/>
              <a:stCxn id="178" idx="0"/>
              <a:endCxn id="181" idx="2"/>
            </p:cNvCxnSpPr>
            <p:nvPr/>
          </p:nvCxnSpPr>
          <p:spPr>
            <a:xfrm flipH="1" flipV="1">
              <a:off x="9130448" y="4077225"/>
              <a:ext cx="13196" cy="2008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3" name="Straight Connector 252" descr="straight line">
              <a:extLst>
                <a:ext uri="{FF2B5EF4-FFF2-40B4-BE49-F238E27FC236}">
                  <a16:creationId xmlns:a16="http://schemas.microsoft.com/office/drawing/2014/main" id="{5AABA2E2-E23A-FA4E-FFFB-5F73E3928D14}"/>
                </a:ext>
              </a:extLst>
            </p:cNvPr>
            <p:cNvCxnSpPr>
              <a:cxnSpLocks/>
              <a:stCxn id="178" idx="3"/>
              <a:endCxn id="177" idx="1"/>
            </p:cNvCxnSpPr>
            <p:nvPr/>
          </p:nvCxnSpPr>
          <p:spPr>
            <a:xfrm flipV="1">
              <a:off x="9482100" y="4422022"/>
              <a:ext cx="527612" cy="7343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6" name="Straight Connector 255" descr="straight line">
              <a:extLst>
                <a:ext uri="{FF2B5EF4-FFF2-40B4-BE49-F238E27FC236}">
                  <a16:creationId xmlns:a16="http://schemas.microsoft.com/office/drawing/2014/main" id="{35F11EC4-425D-07C9-02B1-4C75708F0F53}"/>
                </a:ext>
              </a:extLst>
            </p:cNvPr>
            <p:cNvCxnSpPr>
              <a:cxnSpLocks/>
              <a:stCxn id="178" idx="3"/>
              <a:endCxn id="176" idx="1"/>
            </p:cNvCxnSpPr>
            <p:nvPr/>
          </p:nvCxnSpPr>
          <p:spPr>
            <a:xfrm flipV="1">
              <a:off x="9482100" y="4077225"/>
              <a:ext cx="341131" cy="41822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5" name="Straight Connector 314" descr="straight line">
              <a:extLst>
                <a:ext uri="{FF2B5EF4-FFF2-40B4-BE49-F238E27FC236}">
                  <a16:creationId xmlns:a16="http://schemas.microsoft.com/office/drawing/2014/main" id="{E5A159D1-0355-A04A-44F1-6A24245A1921}"/>
                </a:ext>
              </a:extLst>
            </p:cNvPr>
            <p:cNvCxnSpPr>
              <a:cxnSpLocks/>
              <a:stCxn id="14" idx="0"/>
              <a:endCxn id="17" idx="2"/>
            </p:cNvCxnSpPr>
            <p:nvPr/>
          </p:nvCxnSpPr>
          <p:spPr>
            <a:xfrm flipH="1" flipV="1">
              <a:off x="6058236" y="1952012"/>
              <a:ext cx="986" cy="62653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Straight Connector 345" descr="straight line">
              <a:extLst>
                <a:ext uri="{FF2B5EF4-FFF2-40B4-BE49-F238E27FC236}">
                  <a16:creationId xmlns:a16="http://schemas.microsoft.com/office/drawing/2014/main" id="{A3ECFEFE-21CA-6B21-89B6-4870844574E0}"/>
                </a:ext>
              </a:extLst>
            </p:cNvPr>
            <p:cNvCxnSpPr>
              <a:cxnSpLocks/>
              <a:stCxn id="175" idx="2"/>
              <a:endCxn id="10" idx="0"/>
            </p:cNvCxnSpPr>
            <p:nvPr/>
          </p:nvCxnSpPr>
          <p:spPr>
            <a:xfrm>
              <a:off x="7526921" y="981268"/>
              <a:ext cx="30828" cy="92113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6" name="Rounded Rectangle 7" descr="rounded rectangle&#10;">
              <a:extLst>
                <a:ext uri="{FF2B5EF4-FFF2-40B4-BE49-F238E27FC236}">
                  <a16:creationId xmlns:a16="http://schemas.microsoft.com/office/drawing/2014/main" id="{45FB0A9F-E8E9-20A5-B2A1-73C43B2A1C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96916" y="2273242"/>
              <a:ext cx="762756" cy="50642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Unlinked joint</a:t>
              </a:r>
            </a:p>
          </p:txBody>
        </p:sp>
        <p:sp>
          <p:nvSpPr>
            <p:cNvPr id="377" name="Rounded Rectangle 7" descr="rounded rectangle&#10;">
              <a:extLst>
                <a:ext uri="{FF2B5EF4-FFF2-40B4-BE49-F238E27FC236}">
                  <a16:creationId xmlns:a16="http://schemas.microsoft.com/office/drawing/2014/main" id="{F0F7C34A-CDB3-C3A1-BF48-4F1A3FCF93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89768" y="3116737"/>
              <a:ext cx="762756" cy="29928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“Hinge”</a:t>
              </a:r>
            </a:p>
          </p:txBody>
        </p:sp>
        <p:sp>
          <p:nvSpPr>
            <p:cNvPr id="378" name="Rounded Rectangle 7" descr="rounded rectangle&#10;">
              <a:extLst>
                <a:ext uri="{FF2B5EF4-FFF2-40B4-BE49-F238E27FC236}">
                  <a16:creationId xmlns:a16="http://schemas.microsoft.com/office/drawing/2014/main" id="{EA942446-FAF0-91F3-998D-A16079233F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23899" y="1764489"/>
              <a:ext cx="477223" cy="27581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Inlay</a:t>
              </a:r>
            </a:p>
          </p:txBody>
        </p:sp>
        <p:sp>
          <p:nvSpPr>
            <p:cNvPr id="379" name="Rounded Rectangle 7" descr="rounded rectangle&#10;">
              <a:extLst>
                <a:ext uri="{FF2B5EF4-FFF2-40B4-BE49-F238E27FC236}">
                  <a16:creationId xmlns:a16="http://schemas.microsoft.com/office/drawing/2014/main" id="{5B03F265-0A65-EFA5-F848-841A51105C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23858" y="1718754"/>
              <a:ext cx="542258" cy="23352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Cup</a:t>
              </a:r>
            </a:p>
          </p:txBody>
        </p:sp>
        <p:sp>
          <p:nvSpPr>
            <p:cNvPr id="380" name="Rounded Rectangle 7" descr="rounded rectangle&#10;">
              <a:extLst>
                <a:ext uri="{FF2B5EF4-FFF2-40B4-BE49-F238E27FC236}">
                  <a16:creationId xmlns:a16="http://schemas.microsoft.com/office/drawing/2014/main" id="{CB4DF99F-9967-F0C9-AFF6-DC3B6303E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4200" y="1130982"/>
              <a:ext cx="686720" cy="47059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Humeral Tray</a:t>
              </a:r>
            </a:p>
          </p:txBody>
        </p:sp>
        <p:sp>
          <p:nvSpPr>
            <p:cNvPr id="381" name="Rounded Rectangle 7" descr="rounded rectangle&#10;">
              <a:extLst>
                <a:ext uri="{FF2B5EF4-FFF2-40B4-BE49-F238E27FC236}">
                  <a16:creationId xmlns:a16="http://schemas.microsoft.com/office/drawing/2014/main" id="{75576BEA-6D01-0B3F-E91B-8DB57E5099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59426" y="505988"/>
              <a:ext cx="664237" cy="50857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Surface porosity</a:t>
              </a:r>
            </a:p>
          </p:txBody>
        </p:sp>
        <p:sp>
          <p:nvSpPr>
            <p:cNvPr id="382" name="Rounded Rectangle 7" descr="rounded rectangle&#10;">
              <a:extLst>
                <a:ext uri="{FF2B5EF4-FFF2-40B4-BE49-F238E27FC236}">
                  <a16:creationId xmlns:a16="http://schemas.microsoft.com/office/drawing/2014/main" id="{2A29668F-EAD2-0B0D-8A68-77D7B60600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40325" y="1416184"/>
              <a:ext cx="584241" cy="27581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Onlay</a:t>
              </a:r>
            </a:p>
          </p:txBody>
        </p:sp>
        <p:cxnSp>
          <p:nvCxnSpPr>
            <p:cNvPr id="383" name="Straight Connector 382" descr="straight line">
              <a:extLst>
                <a:ext uri="{FF2B5EF4-FFF2-40B4-BE49-F238E27FC236}">
                  <a16:creationId xmlns:a16="http://schemas.microsoft.com/office/drawing/2014/main" id="{1FB26A69-B461-71F7-44A0-DAB333DF56EF}"/>
                </a:ext>
              </a:extLst>
            </p:cNvPr>
            <p:cNvCxnSpPr>
              <a:cxnSpLocks/>
              <a:stCxn id="174" idx="3"/>
              <a:endCxn id="27" idx="1"/>
            </p:cNvCxnSpPr>
            <p:nvPr/>
          </p:nvCxnSpPr>
          <p:spPr>
            <a:xfrm flipV="1">
              <a:off x="7939127" y="3270797"/>
              <a:ext cx="1584069" cy="90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6" name="Straight Connector 385" descr="straight line">
              <a:extLst>
                <a:ext uri="{FF2B5EF4-FFF2-40B4-BE49-F238E27FC236}">
                  <a16:creationId xmlns:a16="http://schemas.microsoft.com/office/drawing/2014/main" id="{FD2AC25E-EC8D-ECD5-073A-077A282FB09A}"/>
                </a:ext>
              </a:extLst>
            </p:cNvPr>
            <p:cNvCxnSpPr>
              <a:cxnSpLocks/>
              <a:stCxn id="27" idx="3"/>
              <a:endCxn id="377" idx="1"/>
            </p:cNvCxnSpPr>
            <p:nvPr/>
          </p:nvCxnSpPr>
          <p:spPr>
            <a:xfrm flipV="1">
              <a:off x="10667330" y="3266379"/>
              <a:ext cx="122438" cy="441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0" name="Straight Connector 389" descr="straight line">
              <a:extLst>
                <a:ext uri="{FF2B5EF4-FFF2-40B4-BE49-F238E27FC236}">
                  <a16:creationId xmlns:a16="http://schemas.microsoft.com/office/drawing/2014/main" id="{A6E07C4A-A318-2ADE-8B8A-1D8298C26C32}"/>
                </a:ext>
              </a:extLst>
            </p:cNvPr>
            <p:cNvCxnSpPr>
              <a:cxnSpLocks/>
              <a:stCxn id="174" idx="3"/>
              <a:endCxn id="376" idx="1"/>
            </p:cNvCxnSpPr>
            <p:nvPr/>
          </p:nvCxnSpPr>
          <p:spPr>
            <a:xfrm flipV="1">
              <a:off x="7939127" y="2526457"/>
              <a:ext cx="557789" cy="75337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Straight Connector 406" descr="straight line">
              <a:extLst>
                <a:ext uri="{FF2B5EF4-FFF2-40B4-BE49-F238E27FC236}">
                  <a16:creationId xmlns:a16="http://schemas.microsoft.com/office/drawing/2014/main" id="{21323129-B350-4FDC-5146-02938D2B0362}"/>
                </a:ext>
              </a:extLst>
            </p:cNvPr>
            <p:cNvCxnSpPr>
              <a:cxnSpLocks/>
              <a:stCxn id="376" idx="0"/>
              <a:endCxn id="380" idx="2"/>
            </p:cNvCxnSpPr>
            <p:nvPr/>
          </p:nvCxnSpPr>
          <p:spPr>
            <a:xfrm flipH="1" flipV="1">
              <a:off x="8717560" y="1601573"/>
              <a:ext cx="160734" cy="67166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0" name="Straight Connector 409" descr="straight line">
              <a:extLst>
                <a:ext uri="{FF2B5EF4-FFF2-40B4-BE49-F238E27FC236}">
                  <a16:creationId xmlns:a16="http://schemas.microsoft.com/office/drawing/2014/main" id="{54389833-B931-E4DF-BBD1-5C984AAC5B61}"/>
                </a:ext>
              </a:extLst>
            </p:cNvPr>
            <p:cNvCxnSpPr>
              <a:cxnSpLocks/>
              <a:stCxn id="434" idx="1"/>
              <a:endCxn id="435" idx="0"/>
            </p:cNvCxnSpPr>
            <p:nvPr/>
          </p:nvCxnSpPr>
          <p:spPr>
            <a:xfrm flipH="1">
              <a:off x="9706879" y="1025182"/>
              <a:ext cx="501164" cy="14522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1" name="Straight Connector 410" descr="straight line">
              <a:extLst>
                <a:ext uri="{FF2B5EF4-FFF2-40B4-BE49-F238E27FC236}">
                  <a16:creationId xmlns:a16="http://schemas.microsoft.com/office/drawing/2014/main" id="{1AFD614B-D0E3-5793-A666-93A24F2E9BBD}"/>
                </a:ext>
              </a:extLst>
            </p:cNvPr>
            <p:cNvCxnSpPr>
              <a:cxnSpLocks/>
              <a:stCxn id="435" idx="0"/>
              <a:endCxn id="432" idx="1"/>
            </p:cNvCxnSpPr>
            <p:nvPr/>
          </p:nvCxnSpPr>
          <p:spPr>
            <a:xfrm flipV="1">
              <a:off x="9706879" y="694367"/>
              <a:ext cx="188108" cy="47603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2" name="Straight Connector 411" descr="straight line">
              <a:extLst>
                <a:ext uri="{FF2B5EF4-FFF2-40B4-BE49-F238E27FC236}">
                  <a16:creationId xmlns:a16="http://schemas.microsoft.com/office/drawing/2014/main" id="{8C49D514-79C4-ACFC-3054-D6BD17BA4B8A}"/>
                </a:ext>
              </a:extLst>
            </p:cNvPr>
            <p:cNvCxnSpPr>
              <a:cxnSpLocks/>
              <a:stCxn id="435" idx="0"/>
              <a:endCxn id="433" idx="3"/>
            </p:cNvCxnSpPr>
            <p:nvPr/>
          </p:nvCxnSpPr>
          <p:spPr>
            <a:xfrm flipH="1" flipV="1">
              <a:off x="9264404" y="981268"/>
              <a:ext cx="442475" cy="18913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3" name="Straight Connector 412" descr="straight line">
              <a:extLst>
                <a:ext uri="{FF2B5EF4-FFF2-40B4-BE49-F238E27FC236}">
                  <a16:creationId xmlns:a16="http://schemas.microsoft.com/office/drawing/2014/main" id="{DC674AF6-7E75-FE7E-7FFB-AD833FA1849E}"/>
                </a:ext>
              </a:extLst>
            </p:cNvPr>
            <p:cNvCxnSpPr>
              <a:cxnSpLocks/>
              <a:stCxn id="435" idx="0"/>
              <a:endCxn id="431" idx="2"/>
            </p:cNvCxnSpPr>
            <p:nvPr/>
          </p:nvCxnSpPr>
          <p:spPr>
            <a:xfrm flipH="1" flipV="1">
              <a:off x="9351993" y="745612"/>
              <a:ext cx="354886" cy="42479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4" name="Straight Connector 413" descr="straight line">
              <a:extLst>
                <a:ext uri="{FF2B5EF4-FFF2-40B4-BE49-F238E27FC236}">
                  <a16:creationId xmlns:a16="http://schemas.microsoft.com/office/drawing/2014/main" id="{555EC7C0-CA06-D533-30FB-CE79CFBCFC89}"/>
                </a:ext>
              </a:extLst>
            </p:cNvPr>
            <p:cNvCxnSpPr>
              <a:cxnSpLocks/>
              <a:stCxn id="435" idx="1"/>
              <a:endCxn id="376" idx="0"/>
            </p:cNvCxnSpPr>
            <p:nvPr/>
          </p:nvCxnSpPr>
          <p:spPr>
            <a:xfrm flipH="1">
              <a:off x="8878294" y="1400060"/>
              <a:ext cx="327420" cy="8731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5" name="Straight Connector 414" descr="straight line">
              <a:extLst>
                <a:ext uri="{FF2B5EF4-FFF2-40B4-BE49-F238E27FC236}">
                  <a16:creationId xmlns:a16="http://schemas.microsoft.com/office/drawing/2014/main" id="{6B5922FF-33C3-A8F8-7D28-61D35E266B19}"/>
                </a:ext>
              </a:extLst>
            </p:cNvPr>
            <p:cNvCxnSpPr>
              <a:cxnSpLocks/>
              <a:stCxn id="436" idx="2"/>
              <a:endCxn id="430" idx="1"/>
            </p:cNvCxnSpPr>
            <p:nvPr/>
          </p:nvCxnSpPr>
          <p:spPr>
            <a:xfrm>
              <a:off x="10045686" y="2352914"/>
              <a:ext cx="536016" cy="13045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 descr="straight line">
              <a:extLst>
                <a:ext uri="{FF2B5EF4-FFF2-40B4-BE49-F238E27FC236}">
                  <a16:creationId xmlns:a16="http://schemas.microsoft.com/office/drawing/2014/main" id="{1978B82C-E870-1ECE-873A-026A44E11B66}"/>
                </a:ext>
              </a:extLst>
            </p:cNvPr>
            <p:cNvCxnSpPr>
              <a:cxnSpLocks/>
              <a:stCxn id="436" idx="1"/>
              <a:endCxn id="376" idx="0"/>
            </p:cNvCxnSpPr>
            <p:nvPr/>
          </p:nvCxnSpPr>
          <p:spPr>
            <a:xfrm flipH="1">
              <a:off x="8878294" y="2221310"/>
              <a:ext cx="644748" cy="5193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7" name="Straight Connector 416" descr="straight line">
              <a:extLst>
                <a:ext uri="{FF2B5EF4-FFF2-40B4-BE49-F238E27FC236}">
                  <a16:creationId xmlns:a16="http://schemas.microsoft.com/office/drawing/2014/main" id="{0F27FF7D-DCC2-7BD3-EFD3-049564416FD2}"/>
                </a:ext>
              </a:extLst>
            </p:cNvPr>
            <p:cNvCxnSpPr>
              <a:cxnSpLocks/>
              <a:stCxn id="379" idx="3"/>
              <a:endCxn id="382" idx="1"/>
            </p:cNvCxnSpPr>
            <p:nvPr/>
          </p:nvCxnSpPr>
          <p:spPr>
            <a:xfrm flipV="1">
              <a:off x="10166116" y="1554094"/>
              <a:ext cx="374209" cy="28142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8" name="Straight Connector 417" descr="straight line">
              <a:extLst>
                <a:ext uri="{FF2B5EF4-FFF2-40B4-BE49-F238E27FC236}">
                  <a16:creationId xmlns:a16="http://schemas.microsoft.com/office/drawing/2014/main" id="{C2B227CD-7EE4-0D6B-C10B-97F23A5807A2}"/>
                </a:ext>
              </a:extLst>
            </p:cNvPr>
            <p:cNvCxnSpPr>
              <a:cxnSpLocks/>
              <a:stCxn id="379" idx="3"/>
              <a:endCxn id="378" idx="1"/>
            </p:cNvCxnSpPr>
            <p:nvPr/>
          </p:nvCxnSpPr>
          <p:spPr>
            <a:xfrm>
              <a:off x="10166116" y="1835517"/>
              <a:ext cx="357783" cy="668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9" name="Straight Connector 418" descr="straight line">
              <a:extLst>
                <a:ext uri="{FF2B5EF4-FFF2-40B4-BE49-F238E27FC236}">
                  <a16:creationId xmlns:a16="http://schemas.microsoft.com/office/drawing/2014/main" id="{22B3918A-6B5C-473C-E8B1-43E09B2B4E63}"/>
                </a:ext>
              </a:extLst>
            </p:cNvPr>
            <p:cNvCxnSpPr>
              <a:cxnSpLocks/>
              <a:stCxn id="376" idx="0"/>
              <a:endCxn id="379" idx="1"/>
            </p:cNvCxnSpPr>
            <p:nvPr/>
          </p:nvCxnSpPr>
          <p:spPr>
            <a:xfrm flipV="1">
              <a:off x="8878294" y="1835517"/>
              <a:ext cx="745564" cy="4377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9" name="Rounded Rectangle 7" descr="rounded rectangle&#10;">
              <a:extLst>
                <a:ext uri="{FF2B5EF4-FFF2-40B4-BE49-F238E27FC236}">
                  <a16:creationId xmlns:a16="http://schemas.microsoft.com/office/drawing/2014/main" id="{D5C43B9C-7A2B-F08C-DC2D-BB4C1FB200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48082" y="1791479"/>
              <a:ext cx="494196" cy="29475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Cage</a:t>
              </a:r>
            </a:p>
          </p:txBody>
        </p:sp>
        <p:sp>
          <p:nvSpPr>
            <p:cNvPr id="430" name="Rounded Rectangle 7" descr="rounded rectangle&#10;">
              <a:extLst>
                <a:ext uri="{FF2B5EF4-FFF2-40B4-BE49-F238E27FC236}">
                  <a16:creationId xmlns:a16="http://schemas.microsoft.com/office/drawing/2014/main" id="{CB5E9C41-FE2E-6CA0-F4BD-598F8C4BA4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81702" y="2362100"/>
              <a:ext cx="903491" cy="24254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Hemisphere</a:t>
              </a:r>
            </a:p>
          </p:txBody>
        </p:sp>
        <p:sp>
          <p:nvSpPr>
            <p:cNvPr id="431" name="Rounded Rectangle 7" descr="rounded rectangle&#10;">
              <a:extLst>
                <a:ext uri="{FF2B5EF4-FFF2-40B4-BE49-F238E27FC236}">
                  <a16:creationId xmlns:a16="http://schemas.microsoft.com/office/drawing/2014/main" id="{D810450D-7044-30E8-D223-DDCFE6CED4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27028" y="496774"/>
              <a:ext cx="849929" cy="24883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Autograft</a:t>
              </a:r>
            </a:p>
          </p:txBody>
        </p:sp>
        <p:sp>
          <p:nvSpPr>
            <p:cNvPr id="432" name="Rounded Rectangle 7" descr="rounded rectangle&#10;">
              <a:extLst>
                <a:ext uri="{FF2B5EF4-FFF2-40B4-BE49-F238E27FC236}">
                  <a16:creationId xmlns:a16="http://schemas.microsoft.com/office/drawing/2014/main" id="{B8CF4350-83E8-E3E5-F8BF-0158265976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94987" y="555630"/>
              <a:ext cx="686715" cy="2774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Pegged</a:t>
              </a:r>
            </a:p>
          </p:txBody>
        </p:sp>
        <p:sp>
          <p:nvSpPr>
            <p:cNvPr id="433" name="Rounded Rectangle 7" descr="rounded rectangle&#10;">
              <a:extLst>
                <a:ext uri="{FF2B5EF4-FFF2-40B4-BE49-F238E27FC236}">
                  <a16:creationId xmlns:a16="http://schemas.microsoft.com/office/drawing/2014/main" id="{41945ADA-CB63-90C6-C94E-5FBDE0B431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3050" y="856849"/>
              <a:ext cx="571354" cy="24883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Keeled</a:t>
              </a:r>
            </a:p>
          </p:txBody>
        </p:sp>
        <p:sp>
          <p:nvSpPr>
            <p:cNvPr id="434" name="Rounded Rectangle 7" descr="rounded rectangle&#10;">
              <a:extLst>
                <a:ext uri="{FF2B5EF4-FFF2-40B4-BE49-F238E27FC236}">
                  <a16:creationId xmlns:a16="http://schemas.microsoft.com/office/drawing/2014/main" id="{50AF2846-A469-0FEA-7026-0C9AE7022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08043" y="900763"/>
              <a:ext cx="1002329" cy="24883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Augmented</a:t>
              </a:r>
            </a:p>
          </p:txBody>
        </p:sp>
        <p:sp>
          <p:nvSpPr>
            <p:cNvPr id="435" name="Rounded Rectangle 7" descr="rounded rectangle&#10;">
              <a:extLst>
                <a:ext uri="{FF2B5EF4-FFF2-40B4-BE49-F238E27FC236}">
                  <a16:creationId xmlns:a16="http://schemas.microsoft.com/office/drawing/2014/main" id="{47BA5CD7-0738-F4DD-CFD4-17C6E5D87F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05714" y="1170406"/>
              <a:ext cx="1002329" cy="45930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Glenoid Component</a:t>
              </a:r>
            </a:p>
          </p:txBody>
        </p:sp>
        <p:sp>
          <p:nvSpPr>
            <p:cNvPr id="436" name="Rounded Rectangle 7" descr="rounded rectangle&#10;">
              <a:extLst>
                <a:ext uri="{FF2B5EF4-FFF2-40B4-BE49-F238E27FC236}">
                  <a16:creationId xmlns:a16="http://schemas.microsoft.com/office/drawing/2014/main" id="{40CDA3C1-C3E2-77C5-4E37-2C6A26A884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3042" y="2089705"/>
              <a:ext cx="1045287" cy="26320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Glenosphere</a:t>
              </a:r>
            </a:p>
          </p:txBody>
        </p:sp>
        <p:sp>
          <p:nvSpPr>
            <p:cNvPr id="2" name="Rounded Rectangle 7" descr="rounded rectangle&#10;">
              <a:extLst>
                <a:ext uri="{FF2B5EF4-FFF2-40B4-BE49-F238E27FC236}">
                  <a16:creationId xmlns:a16="http://schemas.microsoft.com/office/drawing/2014/main" id="{21457D01-7EEA-074E-0790-4D98DFF3A4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4792" y="3424456"/>
              <a:ext cx="644507" cy="26530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Porosity</a:t>
              </a:r>
            </a:p>
          </p:txBody>
        </p:sp>
        <p:sp>
          <p:nvSpPr>
            <p:cNvPr id="3" name="Rounded Rectangle 7" descr="rounded rectangle&#10;">
              <a:extLst>
                <a:ext uri="{FF2B5EF4-FFF2-40B4-BE49-F238E27FC236}">
                  <a16:creationId xmlns:a16="http://schemas.microsoft.com/office/drawing/2014/main" id="{CDA11267-CFD4-0DF9-8F56-45E4923239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0117" y="1312114"/>
              <a:ext cx="1141447" cy="47630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Facilitated Bone growth</a:t>
              </a:r>
            </a:p>
          </p:txBody>
        </p:sp>
        <p:sp>
          <p:nvSpPr>
            <p:cNvPr id="31" name="Rounded Rectangle 7" descr="rounded rectangle&#10;">
              <a:extLst>
                <a:ext uri="{FF2B5EF4-FFF2-40B4-BE49-F238E27FC236}">
                  <a16:creationId xmlns:a16="http://schemas.microsoft.com/office/drawing/2014/main" id="{04096523-51AB-9F4B-035D-E79BDF7C5B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17342" y="2316920"/>
              <a:ext cx="533261" cy="41980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Short time</a:t>
              </a:r>
            </a:p>
          </p:txBody>
        </p:sp>
        <p:sp>
          <p:nvSpPr>
            <p:cNvPr id="32" name="Rounded Rectangle 7" descr="rounded rectangle&#10;">
              <a:extLst>
                <a:ext uri="{FF2B5EF4-FFF2-40B4-BE49-F238E27FC236}">
                  <a16:creationId xmlns:a16="http://schemas.microsoft.com/office/drawing/2014/main" id="{8BAEDDC7-0944-5D0E-69D5-002FBB5735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0794" y="2462737"/>
              <a:ext cx="1180169" cy="44117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Increased Lateral Offset</a:t>
              </a:r>
            </a:p>
          </p:txBody>
        </p:sp>
        <p:sp>
          <p:nvSpPr>
            <p:cNvPr id="34" name="Rounded Rectangle 7" descr="rounded rectangle&#10;">
              <a:extLst>
                <a:ext uri="{FF2B5EF4-FFF2-40B4-BE49-F238E27FC236}">
                  <a16:creationId xmlns:a16="http://schemas.microsoft.com/office/drawing/2014/main" id="{5FDFDFEE-AEF5-0AD0-5C92-E0BA02B4A4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24698" y="2247276"/>
              <a:ext cx="1091228" cy="4554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Minimal bone removal</a:t>
              </a:r>
            </a:p>
          </p:txBody>
        </p:sp>
        <p:sp>
          <p:nvSpPr>
            <p:cNvPr id="35" name="Rounded Rectangle 7" descr="rounded rectangle&#10;">
              <a:extLst>
                <a:ext uri="{FF2B5EF4-FFF2-40B4-BE49-F238E27FC236}">
                  <a16:creationId xmlns:a16="http://schemas.microsoft.com/office/drawing/2014/main" id="{BE4C2EBF-5DFC-141D-63F7-A7463C9315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36351" y="1994579"/>
              <a:ext cx="762756" cy="26162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Recovery</a:t>
              </a:r>
            </a:p>
          </p:txBody>
        </p:sp>
        <p:sp>
          <p:nvSpPr>
            <p:cNvPr id="36" name="Rounded Rectangle 7" descr="rounded rectangle&#10;">
              <a:extLst>
                <a:ext uri="{FF2B5EF4-FFF2-40B4-BE49-F238E27FC236}">
                  <a16:creationId xmlns:a16="http://schemas.microsoft.com/office/drawing/2014/main" id="{3F10AAC9-639A-D575-3AEF-3794A39659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10188" y="2661285"/>
              <a:ext cx="557789" cy="26321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Sphere</a:t>
              </a:r>
            </a:p>
          </p:txBody>
        </p:sp>
        <p:sp>
          <p:nvSpPr>
            <p:cNvPr id="37" name="Rounded Rectangle 7" descr="rounded rectangle&#10;">
              <a:extLst>
                <a:ext uri="{FF2B5EF4-FFF2-40B4-BE49-F238E27FC236}">
                  <a16:creationId xmlns:a16="http://schemas.microsoft.com/office/drawing/2014/main" id="{D4488CA8-43BE-8FD3-AAB0-E05E7F618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8367" y="4923878"/>
              <a:ext cx="1055224" cy="48643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Bone 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On-growth</a:t>
              </a:r>
            </a:p>
          </p:txBody>
        </p:sp>
        <p:sp>
          <p:nvSpPr>
            <p:cNvPr id="38" name="Rounded Rectangle 7" descr="rounded rectangle&#10;">
              <a:extLst>
                <a:ext uri="{FF2B5EF4-FFF2-40B4-BE49-F238E27FC236}">
                  <a16:creationId xmlns:a16="http://schemas.microsoft.com/office/drawing/2014/main" id="{6677765A-CCDE-0C5C-8F30-75015CAFD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76166" y="4746736"/>
              <a:ext cx="762756" cy="45391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Bone Ingrowth</a:t>
              </a:r>
            </a:p>
          </p:txBody>
        </p:sp>
        <p:cxnSp>
          <p:nvCxnSpPr>
            <p:cNvPr id="40" name="Straight Connector 39" descr="straight line">
              <a:extLst>
                <a:ext uri="{FF2B5EF4-FFF2-40B4-BE49-F238E27FC236}">
                  <a16:creationId xmlns:a16="http://schemas.microsoft.com/office/drawing/2014/main" id="{E7453D8A-E078-DB83-A6D9-709C90B6423A}"/>
                </a:ext>
              </a:extLst>
            </p:cNvPr>
            <p:cNvCxnSpPr>
              <a:cxnSpLocks/>
              <a:stCxn id="15" idx="3"/>
              <a:endCxn id="10" idx="0"/>
            </p:cNvCxnSpPr>
            <p:nvPr/>
          </p:nvCxnSpPr>
          <p:spPr>
            <a:xfrm>
              <a:off x="7350767" y="1734686"/>
              <a:ext cx="206982" cy="16771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 descr="straight line">
              <a:extLst>
                <a:ext uri="{FF2B5EF4-FFF2-40B4-BE49-F238E27FC236}">
                  <a16:creationId xmlns:a16="http://schemas.microsoft.com/office/drawing/2014/main" id="{C617E25A-686B-ED68-DD3E-72BA45BD54E0}"/>
                </a:ext>
              </a:extLst>
            </p:cNvPr>
            <p:cNvCxnSpPr>
              <a:cxnSpLocks/>
              <a:stCxn id="38" idx="1"/>
              <a:endCxn id="178" idx="3"/>
            </p:cNvCxnSpPr>
            <p:nvPr/>
          </p:nvCxnSpPr>
          <p:spPr>
            <a:xfrm flipH="1" flipV="1">
              <a:off x="9482100" y="4495454"/>
              <a:ext cx="694066" cy="47823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 descr="straight line">
              <a:extLst>
                <a:ext uri="{FF2B5EF4-FFF2-40B4-BE49-F238E27FC236}">
                  <a16:creationId xmlns:a16="http://schemas.microsoft.com/office/drawing/2014/main" id="{2095DC8C-3220-D661-1AA4-47472FECA179}"/>
                </a:ext>
              </a:extLst>
            </p:cNvPr>
            <p:cNvCxnSpPr>
              <a:cxnSpLocks/>
              <a:stCxn id="37" idx="0"/>
              <a:endCxn id="178" idx="3"/>
            </p:cNvCxnSpPr>
            <p:nvPr/>
          </p:nvCxnSpPr>
          <p:spPr>
            <a:xfrm flipH="1" flipV="1">
              <a:off x="9482100" y="4495454"/>
              <a:ext cx="33879" cy="42842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2" name="Straight Connector 271" descr="straight line">
              <a:extLst>
                <a:ext uri="{FF2B5EF4-FFF2-40B4-BE49-F238E27FC236}">
                  <a16:creationId xmlns:a16="http://schemas.microsoft.com/office/drawing/2014/main" id="{B80AA210-0FF3-A274-E937-276A7428DE31}"/>
                </a:ext>
              </a:extLst>
            </p:cNvPr>
            <p:cNvCxnSpPr>
              <a:cxnSpLocks/>
              <a:stCxn id="174" idx="3"/>
              <a:endCxn id="181" idx="1"/>
            </p:cNvCxnSpPr>
            <p:nvPr/>
          </p:nvCxnSpPr>
          <p:spPr>
            <a:xfrm>
              <a:off x="7939127" y="3279833"/>
              <a:ext cx="619253" cy="67166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6" name="Straight Connector 535" descr="straight line">
              <a:extLst>
                <a:ext uri="{FF2B5EF4-FFF2-40B4-BE49-F238E27FC236}">
                  <a16:creationId xmlns:a16="http://schemas.microsoft.com/office/drawing/2014/main" id="{ED02514E-0584-0C31-3728-79B54805FB37}"/>
                </a:ext>
              </a:extLst>
            </p:cNvPr>
            <p:cNvCxnSpPr>
              <a:cxnSpLocks/>
              <a:stCxn id="2" idx="2"/>
              <a:endCxn id="181" idx="0"/>
            </p:cNvCxnSpPr>
            <p:nvPr/>
          </p:nvCxnSpPr>
          <p:spPr>
            <a:xfrm flipH="1">
              <a:off x="9130448" y="3689763"/>
              <a:ext cx="6598" cy="13601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6" name="Straight Connector 845" descr="straight line">
              <a:extLst>
                <a:ext uri="{FF2B5EF4-FFF2-40B4-BE49-F238E27FC236}">
                  <a16:creationId xmlns:a16="http://schemas.microsoft.com/office/drawing/2014/main" id="{2A91BEDE-5B11-D3BF-10CC-9909DE600D12}"/>
                </a:ext>
              </a:extLst>
            </p:cNvPr>
            <p:cNvCxnSpPr>
              <a:cxnSpLocks/>
              <a:stCxn id="14" idx="0"/>
              <a:endCxn id="34" idx="1"/>
            </p:cNvCxnSpPr>
            <p:nvPr/>
          </p:nvCxnSpPr>
          <p:spPr>
            <a:xfrm flipV="1">
              <a:off x="6059222" y="2474990"/>
              <a:ext cx="365476" cy="10355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9" name="Straight Connector 848" descr="straight line">
              <a:extLst>
                <a:ext uri="{FF2B5EF4-FFF2-40B4-BE49-F238E27FC236}">
                  <a16:creationId xmlns:a16="http://schemas.microsoft.com/office/drawing/2014/main" id="{91C1FBD6-8B94-D824-10B9-B4F36125A1CE}"/>
                </a:ext>
              </a:extLst>
            </p:cNvPr>
            <p:cNvCxnSpPr>
              <a:cxnSpLocks/>
              <a:stCxn id="14" idx="0"/>
              <a:endCxn id="31" idx="3"/>
            </p:cNvCxnSpPr>
            <p:nvPr/>
          </p:nvCxnSpPr>
          <p:spPr>
            <a:xfrm flipH="1" flipV="1">
              <a:off x="5650603" y="2526822"/>
              <a:ext cx="408619" cy="5172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9" name="Straight Connector 868" descr="straight line">
              <a:extLst>
                <a:ext uri="{FF2B5EF4-FFF2-40B4-BE49-F238E27FC236}">
                  <a16:creationId xmlns:a16="http://schemas.microsoft.com/office/drawing/2014/main" id="{F030F416-E521-9396-D270-AE1EFC97F661}"/>
                </a:ext>
              </a:extLst>
            </p:cNvPr>
            <p:cNvCxnSpPr>
              <a:cxnSpLocks/>
              <a:stCxn id="14" idx="0"/>
              <a:endCxn id="35" idx="2"/>
            </p:cNvCxnSpPr>
            <p:nvPr/>
          </p:nvCxnSpPr>
          <p:spPr>
            <a:xfrm flipH="1" flipV="1">
              <a:off x="5617729" y="2256207"/>
              <a:ext cx="441493" cy="3223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7" name="Straight Connector 936" descr="straight line">
              <a:extLst>
                <a:ext uri="{FF2B5EF4-FFF2-40B4-BE49-F238E27FC236}">
                  <a16:creationId xmlns:a16="http://schemas.microsoft.com/office/drawing/2014/main" id="{CE7C0F7E-F216-10B3-D19D-CBC664F0CF0E}"/>
                </a:ext>
              </a:extLst>
            </p:cNvPr>
            <p:cNvCxnSpPr>
              <a:cxnSpLocks/>
              <a:stCxn id="35" idx="1"/>
              <a:endCxn id="3" idx="2"/>
            </p:cNvCxnSpPr>
            <p:nvPr/>
          </p:nvCxnSpPr>
          <p:spPr>
            <a:xfrm flipH="1" flipV="1">
              <a:off x="4980841" y="1788422"/>
              <a:ext cx="255510" cy="33697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7" name="Straight Connector 946" descr="straight line">
              <a:extLst>
                <a:ext uri="{FF2B5EF4-FFF2-40B4-BE49-F238E27FC236}">
                  <a16:creationId xmlns:a16="http://schemas.microsoft.com/office/drawing/2014/main" id="{0530A24C-45D9-71D8-7498-D2912F09C978}"/>
                </a:ext>
              </a:extLst>
            </p:cNvPr>
            <p:cNvCxnSpPr>
              <a:cxnSpLocks/>
              <a:stCxn id="958" idx="3"/>
              <a:endCxn id="960" idx="0"/>
            </p:cNvCxnSpPr>
            <p:nvPr/>
          </p:nvCxnSpPr>
          <p:spPr>
            <a:xfrm>
              <a:off x="3913779" y="2114257"/>
              <a:ext cx="543309" cy="15898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8" name="Straight Connector 947" descr="straight line">
              <a:extLst>
                <a:ext uri="{FF2B5EF4-FFF2-40B4-BE49-F238E27FC236}">
                  <a16:creationId xmlns:a16="http://schemas.microsoft.com/office/drawing/2014/main" id="{1C0B434D-EE71-89F7-BF02-B3265D67A038}"/>
                </a:ext>
              </a:extLst>
            </p:cNvPr>
            <p:cNvCxnSpPr>
              <a:cxnSpLocks/>
              <a:stCxn id="960" idx="0"/>
              <a:endCxn id="959" idx="3"/>
            </p:cNvCxnSpPr>
            <p:nvPr/>
          </p:nvCxnSpPr>
          <p:spPr>
            <a:xfrm flipH="1" flipV="1">
              <a:off x="3825356" y="1442745"/>
              <a:ext cx="631732" cy="83049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9" name="Straight Connector 948" descr="straight line">
              <a:extLst>
                <a:ext uri="{FF2B5EF4-FFF2-40B4-BE49-F238E27FC236}">
                  <a16:creationId xmlns:a16="http://schemas.microsoft.com/office/drawing/2014/main" id="{DDAEDA2B-3E8A-62DC-ACE6-18C8E7FE401B}"/>
                </a:ext>
              </a:extLst>
            </p:cNvPr>
            <p:cNvCxnSpPr>
              <a:cxnSpLocks/>
              <a:stCxn id="32" idx="0"/>
              <a:endCxn id="958" idx="2"/>
            </p:cNvCxnSpPr>
            <p:nvPr/>
          </p:nvCxnSpPr>
          <p:spPr>
            <a:xfrm flipV="1">
              <a:off x="3320879" y="2334844"/>
              <a:ext cx="2816" cy="12789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0" name="Straight Connector 949" descr="straight line">
              <a:extLst>
                <a:ext uri="{FF2B5EF4-FFF2-40B4-BE49-F238E27FC236}">
                  <a16:creationId xmlns:a16="http://schemas.microsoft.com/office/drawing/2014/main" id="{8E613FC1-37E1-9096-A9F3-D04E7B63D085}"/>
                </a:ext>
              </a:extLst>
            </p:cNvPr>
            <p:cNvCxnSpPr>
              <a:cxnSpLocks/>
              <a:stCxn id="955" idx="0"/>
              <a:endCxn id="957" idx="2"/>
            </p:cNvCxnSpPr>
            <p:nvPr/>
          </p:nvCxnSpPr>
          <p:spPr>
            <a:xfrm flipH="1" flipV="1">
              <a:off x="2051222" y="1031586"/>
              <a:ext cx="31102" cy="23885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1" name="Straight Connector 950" descr="straight line">
              <a:extLst>
                <a:ext uri="{FF2B5EF4-FFF2-40B4-BE49-F238E27FC236}">
                  <a16:creationId xmlns:a16="http://schemas.microsoft.com/office/drawing/2014/main" id="{B0C0DF5C-9257-610E-4820-368C19D4D386}"/>
                </a:ext>
              </a:extLst>
            </p:cNvPr>
            <p:cNvCxnSpPr>
              <a:cxnSpLocks/>
              <a:stCxn id="436" idx="2"/>
              <a:endCxn id="1140" idx="0"/>
            </p:cNvCxnSpPr>
            <p:nvPr/>
          </p:nvCxnSpPr>
          <p:spPr>
            <a:xfrm>
              <a:off x="10045686" y="2352914"/>
              <a:ext cx="385670" cy="33477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2" name="Straight Connector 951" descr="straight line">
              <a:extLst>
                <a:ext uri="{FF2B5EF4-FFF2-40B4-BE49-F238E27FC236}">
                  <a16:creationId xmlns:a16="http://schemas.microsoft.com/office/drawing/2014/main" id="{7CB32FCE-2F63-7E39-320A-558FBC072ADF}"/>
                </a:ext>
              </a:extLst>
            </p:cNvPr>
            <p:cNvCxnSpPr>
              <a:cxnSpLocks/>
              <a:stCxn id="3" idx="0"/>
              <a:endCxn id="961" idx="3"/>
            </p:cNvCxnSpPr>
            <p:nvPr/>
          </p:nvCxnSpPr>
          <p:spPr>
            <a:xfrm flipH="1" flipV="1">
              <a:off x="4610264" y="1068324"/>
              <a:ext cx="370577" cy="24379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3" name="Straight Connector 952" descr="straight line">
              <a:extLst>
                <a:ext uri="{FF2B5EF4-FFF2-40B4-BE49-F238E27FC236}">
                  <a16:creationId xmlns:a16="http://schemas.microsoft.com/office/drawing/2014/main" id="{59290C06-6144-7502-9256-B1251E9E7CA6}"/>
                </a:ext>
              </a:extLst>
            </p:cNvPr>
            <p:cNvCxnSpPr>
              <a:cxnSpLocks/>
              <a:stCxn id="3" idx="0"/>
              <a:endCxn id="381" idx="2"/>
            </p:cNvCxnSpPr>
            <p:nvPr/>
          </p:nvCxnSpPr>
          <p:spPr>
            <a:xfrm flipV="1">
              <a:off x="4980841" y="1014558"/>
              <a:ext cx="10704" cy="29755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4" name="Straight Connector 953" descr="straight line">
              <a:extLst>
                <a:ext uri="{FF2B5EF4-FFF2-40B4-BE49-F238E27FC236}">
                  <a16:creationId xmlns:a16="http://schemas.microsoft.com/office/drawing/2014/main" id="{2D18B61C-476C-0B46-9FB2-AE107B9F70EC}"/>
                </a:ext>
              </a:extLst>
            </p:cNvPr>
            <p:cNvCxnSpPr>
              <a:cxnSpLocks/>
              <a:stCxn id="3" idx="0"/>
              <a:endCxn id="962" idx="1"/>
            </p:cNvCxnSpPr>
            <p:nvPr/>
          </p:nvCxnSpPr>
          <p:spPr>
            <a:xfrm flipV="1">
              <a:off x="4980841" y="1047151"/>
              <a:ext cx="451433" cy="26496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55" name="Rounded Rectangle 7" descr="rounded rectangle&#10;">
              <a:extLst>
                <a:ext uri="{FF2B5EF4-FFF2-40B4-BE49-F238E27FC236}">
                  <a16:creationId xmlns:a16="http://schemas.microsoft.com/office/drawing/2014/main" id="{A3A3AB3D-D5F1-AACC-ABDB-902B76D107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13776" y="1270442"/>
              <a:ext cx="937096" cy="44117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Peripheral Screws</a:t>
              </a:r>
            </a:p>
          </p:txBody>
        </p:sp>
        <p:sp>
          <p:nvSpPr>
            <p:cNvPr id="957" name="Rounded Rectangle 7" descr="rounded rectangle&#10;">
              <a:extLst>
                <a:ext uri="{FF2B5EF4-FFF2-40B4-BE49-F238E27FC236}">
                  <a16:creationId xmlns:a16="http://schemas.microsoft.com/office/drawing/2014/main" id="{59F823FC-09E3-72EB-23B0-C498DCD2CE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24511" y="538796"/>
              <a:ext cx="1253421" cy="49279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Increased angle of insertion</a:t>
              </a:r>
            </a:p>
          </p:txBody>
        </p:sp>
        <p:sp>
          <p:nvSpPr>
            <p:cNvPr id="958" name="Rounded Rectangle 7" descr="rounded rectangle&#10;">
              <a:extLst>
                <a:ext uri="{FF2B5EF4-FFF2-40B4-BE49-F238E27FC236}">
                  <a16:creationId xmlns:a16="http://schemas.microsoft.com/office/drawing/2014/main" id="{CB8A256A-1F36-91F4-4ABB-ACB38E98DF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33610" y="1893670"/>
              <a:ext cx="1180169" cy="44117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Increase range of motion</a:t>
              </a:r>
            </a:p>
          </p:txBody>
        </p:sp>
        <p:sp>
          <p:nvSpPr>
            <p:cNvPr id="959" name="Rounded Rectangle 7" descr="rounded rectangle&#10;">
              <a:extLst>
                <a:ext uri="{FF2B5EF4-FFF2-40B4-BE49-F238E27FC236}">
                  <a16:creationId xmlns:a16="http://schemas.microsoft.com/office/drawing/2014/main" id="{5751D00A-84DE-D758-3657-A09AF64E0B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01819" y="1222158"/>
              <a:ext cx="1023537" cy="44117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Decreased micromotion</a:t>
              </a:r>
            </a:p>
          </p:txBody>
        </p:sp>
        <p:sp>
          <p:nvSpPr>
            <p:cNvPr id="960" name="Rounded Rectangle 7" descr="rounded rectangle&#10;">
              <a:extLst>
                <a:ext uri="{FF2B5EF4-FFF2-40B4-BE49-F238E27FC236}">
                  <a16:creationId xmlns:a16="http://schemas.microsoft.com/office/drawing/2014/main" id="{AA5D7B8A-DED4-242B-E693-9FACB2E0DA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27152" y="2273242"/>
              <a:ext cx="1059871" cy="232638"/>
            </a:xfrm>
            <a:prstGeom prst="roundRect">
              <a:avLst/>
            </a:prstGeom>
            <a:solidFill>
              <a:schemeClr val="accent1">
                <a:lumMod val="75000"/>
                <a:alpha val="97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Biomechanics</a:t>
              </a:r>
            </a:p>
          </p:txBody>
        </p:sp>
        <p:sp>
          <p:nvSpPr>
            <p:cNvPr id="961" name="Rounded Rectangle 7" descr="rounded rectangle&#10;">
              <a:extLst>
                <a:ext uri="{FF2B5EF4-FFF2-40B4-BE49-F238E27FC236}">
                  <a16:creationId xmlns:a16="http://schemas.microsoft.com/office/drawing/2014/main" id="{05D3BB0E-E4E1-FB5E-F9DB-F3F97B2F52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6027" y="827139"/>
              <a:ext cx="664237" cy="48236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Surface Coating</a:t>
              </a:r>
            </a:p>
          </p:txBody>
        </p:sp>
        <p:sp>
          <p:nvSpPr>
            <p:cNvPr id="962" name="Rounded Rectangle 7" descr="rounded rectangle&#10;">
              <a:extLst>
                <a:ext uri="{FF2B5EF4-FFF2-40B4-BE49-F238E27FC236}">
                  <a16:creationId xmlns:a16="http://schemas.microsoft.com/office/drawing/2014/main" id="{92C41B86-5A28-B21B-B5E0-012598DDA6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2274" y="896529"/>
              <a:ext cx="420815" cy="30124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Cage</a:t>
              </a:r>
            </a:p>
          </p:txBody>
        </p:sp>
        <p:sp>
          <p:nvSpPr>
            <p:cNvPr id="1095" name="Rounded Rectangle 7" descr="rounded rectangle&#10;">
              <a:extLst>
                <a:ext uri="{FF2B5EF4-FFF2-40B4-BE49-F238E27FC236}">
                  <a16:creationId xmlns:a16="http://schemas.microsoft.com/office/drawing/2014/main" id="{6C7E2C5C-8066-F2AF-6407-FEC1BA1FD5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07006" y="4225263"/>
              <a:ext cx="1139239" cy="24468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Marketability</a:t>
              </a:r>
            </a:p>
          </p:txBody>
        </p:sp>
        <p:sp>
          <p:nvSpPr>
            <p:cNvPr id="1096" name="Rounded Rectangle 7" descr="rounded rectangle&#10;">
              <a:extLst>
                <a:ext uri="{FF2B5EF4-FFF2-40B4-BE49-F238E27FC236}">
                  <a16:creationId xmlns:a16="http://schemas.microsoft.com/office/drawing/2014/main" id="{8496F2A4-567C-2681-8B14-6C26CC3B4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9622" y="1886052"/>
              <a:ext cx="921250" cy="47868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Neck-shaft angle</a:t>
              </a:r>
            </a:p>
          </p:txBody>
        </p:sp>
        <p:sp>
          <p:nvSpPr>
            <p:cNvPr id="1097" name="Rounded Rectangle 7" descr="rounded rectangle&#10;">
              <a:extLst>
                <a:ext uri="{FF2B5EF4-FFF2-40B4-BE49-F238E27FC236}">
                  <a16:creationId xmlns:a16="http://schemas.microsoft.com/office/drawing/2014/main" id="{A8380679-9005-F91D-D278-651E834516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57272" y="3938854"/>
              <a:ext cx="389255" cy="22984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FDA</a:t>
              </a:r>
            </a:p>
          </p:txBody>
        </p:sp>
        <p:sp>
          <p:nvSpPr>
            <p:cNvPr id="1098" name="Rounded Rectangle 7" descr="rounded rectangle&#10;">
              <a:extLst>
                <a:ext uri="{FF2B5EF4-FFF2-40B4-BE49-F238E27FC236}">
                  <a16:creationId xmlns:a16="http://schemas.microsoft.com/office/drawing/2014/main" id="{49654657-955F-2DFD-7057-24988D7B8E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66106" y="5018686"/>
              <a:ext cx="1145450" cy="463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Improved quality of life</a:t>
              </a:r>
            </a:p>
          </p:txBody>
        </p:sp>
        <p:sp>
          <p:nvSpPr>
            <p:cNvPr id="1100" name="Rounded Rectangle 7" descr="rounded rectangle&#10;">
              <a:extLst>
                <a:ext uri="{FF2B5EF4-FFF2-40B4-BE49-F238E27FC236}">
                  <a16:creationId xmlns:a16="http://schemas.microsoft.com/office/drawing/2014/main" id="{F130DEA7-B805-801E-A4F8-E0580B4462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50663" y="627818"/>
              <a:ext cx="1138804" cy="44050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Decreasing Lateral Offset</a:t>
              </a:r>
            </a:p>
          </p:txBody>
        </p:sp>
        <p:sp>
          <p:nvSpPr>
            <p:cNvPr id="1101" name="Rounded Rectangle 7" descr="rounded rectangle&#10;">
              <a:extLst>
                <a:ext uri="{FF2B5EF4-FFF2-40B4-BE49-F238E27FC236}">
                  <a16:creationId xmlns:a16="http://schemas.microsoft.com/office/drawing/2014/main" id="{0B91F4A0-69FD-29D1-273C-5729E758A9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207" y="1070971"/>
              <a:ext cx="840734" cy="8484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Increased Diameter or Length</a:t>
              </a:r>
            </a:p>
          </p:txBody>
        </p:sp>
        <p:cxnSp>
          <p:nvCxnSpPr>
            <p:cNvPr id="1112" name="Straight Connector 1111" descr="straight line">
              <a:extLst>
                <a:ext uri="{FF2B5EF4-FFF2-40B4-BE49-F238E27FC236}">
                  <a16:creationId xmlns:a16="http://schemas.microsoft.com/office/drawing/2014/main" id="{4E6A2147-B8ED-7B22-46AB-47E726D285A6}"/>
                </a:ext>
              </a:extLst>
            </p:cNvPr>
            <p:cNvCxnSpPr>
              <a:cxnSpLocks/>
              <a:stCxn id="955" idx="3"/>
              <a:endCxn id="959" idx="1"/>
            </p:cNvCxnSpPr>
            <p:nvPr/>
          </p:nvCxnSpPr>
          <p:spPr>
            <a:xfrm flipV="1">
              <a:off x="2550872" y="1442745"/>
              <a:ext cx="250947" cy="4828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3" name="Straight Connector 1112" descr="straight line">
              <a:extLst>
                <a:ext uri="{FF2B5EF4-FFF2-40B4-BE49-F238E27FC236}">
                  <a16:creationId xmlns:a16="http://schemas.microsoft.com/office/drawing/2014/main" id="{9904B88B-343C-784C-F4F7-B35842982857}"/>
                </a:ext>
              </a:extLst>
            </p:cNvPr>
            <p:cNvCxnSpPr>
              <a:cxnSpLocks/>
              <a:stCxn id="1508" idx="3"/>
              <a:endCxn id="12" idx="1"/>
            </p:cNvCxnSpPr>
            <p:nvPr/>
          </p:nvCxnSpPr>
          <p:spPr>
            <a:xfrm>
              <a:off x="2517948" y="2857039"/>
              <a:ext cx="1063604" cy="43601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4" name="Straight Connector 1113" descr="straight line">
              <a:extLst>
                <a:ext uri="{FF2B5EF4-FFF2-40B4-BE49-F238E27FC236}">
                  <a16:creationId xmlns:a16="http://schemas.microsoft.com/office/drawing/2014/main" id="{742F1407-7390-E1B7-609B-9F9650AD527B}"/>
                </a:ext>
              </a:extLst>
            </p:cNvPr>
            <p:cNvCxnSpPr>
              <a:cxnSpLocks/>
              <a:stCxn id="1101" idx="3"/>
              <a:endCxn id="955" idx="1"/>
            </p:cNvCxnSpPr>
            <p:nvPr/>
          </p:nvCxnSpPr>
          <p:spPr>
            <a:xfrm flipV="1">
              <a:off x="1470941" y="1491029"/>
              <a:ext cx="142835" cy="4167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5" name="Straight Connector 1114" descr="straight line">
              <a:extLst>
                <a:ext uri="{FF2B5EF4-FFF2-40B4-BE49-F238E27FC236}">
                  <a16:creationId xmlns:a16="http://schemas.microsoft.com/office/drawing/2014/main" id="{4154122E-88AB-45A4-814C-64EE3F8BAE37}"/>
                </a:ext>
              </a:extLst>
            </p:cNvPr>
            <p:cNvCxnSpPr>
              <a:cxnSpLocks/>
              <a:stCxn id="959" idx="0"/>
              <a:endCxn id="1100" idx="2"/>
            </p:cNvCxnSpPr>
            <p:nvPr/>
          </p:nvCxnSpPr>
          <p:spPr>
            <a:xfrm flipV="1">
              <a:off x="3313588" y="1068324"/>
              <a:ext cx="6477" cy="15383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6" name="Straight Connector 1115" descr="straight line">
              <a:extLst>
                <a:ext uri="{FF2B5EF4-FFF2-40B4-BE49-F238E27FC236}">
                  <a16:creationId xmlns:a16="http://schemas.microsoft.com/office/drawing/2014/main" id="{3598D6F1-CD20-299F-9605-E60B651F0744}"/>
                </a:ext>
              </a:extLst>
            </p:cNvPr>
            <p:cNvCxnSpPr>
              <a:cxnSpLocks/>
              <a:stCxn id="1095" idx="2"/>
              <a:endCxn id="1507" idx="0"/>
            </p:cNvCxnSpPr>
            <p:nvPr/>
          </p:nvCxnSpPr>
          <p:spPr>
            <a:xfrm>
              <a:off x="4476626" y="4469945"/>
              <a:ext cx="896337" cy="67832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7" name="Straight Connector 1116" descr="straight line">
              <a:extLst>
                <a:ext uri="{FF2B5EF4-FFF2-40B4-BE49-F238E27FC236}">
                  <a16:creationId xmlns:a16="http://schemas.microsoft.com/office/drawing/2014/main" id="{7E974DE8-2837-1233-1206-226F2094640F}"/>
                </a:ext>
              </a:extLst>
            </p:cNvPr>
            <p:cNvCxnSpPr>
              <a:cxnSpLocks/>
              <a:stCxn id="12" idx="0"/>
              <a:endCxn id="1506" idx="1"/>
            </p:cNvCxnSpPr>
            <p:nvPr/>
          </p:nvCxnSpPr>
          <p:spPr>
            <a:xfrm flipV="1">
              <a:off x="4313899" y="3007716"/>
              <a:ext cx="283083" cy="15452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8" name="Straight Connector 1117" descr="straight line">
              <a:extLst>
                <a:ext uri="{FF2B5EF4-FFF2-40B4-BE49-F238E27FC236}">
                  <a16:creationId xmlns:a16="http://schemas.microsoft.com/office/drawing/2014/main" id="{528CCA0D-BFF4-0450-E44E-6BEC637FC88B}"/>
                </a:ext>
              </a:extLst>
            </p:cNvPr>
            <p:cNvCxnSpPr>
              <a:cxnSpLocks/>
              <a:stCxn id="12" idx="2"/>
              <a:endCxn id="1509" idx="0"/>
            </p:cNvCxnSpPr>
            <p:nvPr/>
          </p:nvCxnSpPr>
          <p:spPr>
            <a:xfrm>
              <a:off x="4313899" y="3423867"/>
              <a:ext cx="504" cy="13671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9" name="Straight Connector 1118" descr="straight line">
              <a:extLst>
                <a:ext uri="{FF2B5EF4-FFF2-40B4-BE49-F238E27FC236}">
                  <a16:creationId xmlns:a16="http://schemas.microsoft.com/office/drawing/2014/main" id="{3B3C537A-E519-E024-4F24-535D22FE1DA3}"/>
                </a:ext>
              </a:extLst>
            </p:cNvPr>
            <p:cNvCxnSpPr>
              <a:cxnSpLocks/>
              <a:stCxn id="1096" idx="3"/>
              <a:endCxn id="958" idx="1"/>
            </p:cNvCxnSpPr>
            <p:nvPr/>
          </p:nvCxnSpPr>
          <p:spPr>
            <a:xfrm flipV="1">
              <a:off x="2550872" y="2114257"/>
              <a:ext cx="182738" cy="111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40" name="Rounded Rectangle 7" descr="rounded rectangle&#10;">
              <a:extLst>
                <a:ext uri="{FF2B5EF4-FFF2-40B4-BE49-F238E27FC236}">
                  <a16:creationId xmlns:a16="http://schemas.microsoft.com/office/drawing/2014/main" id="{54F5385E-1E5E-46F7-FCBA-0EFAAC194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72944" y="2687691"/>
              <a:ext cx="716824" cy="254738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Irregular</a:t>
              </a:r>
            </a:p>
          </p:txBody>
        </p:sp>
        <p:cxnSp>
          <p:nvCxnSpPr>
            <p:cNvPr id="1145" name="Straight Connector 1144" descr="straight line">
              <a:extLst>
                <a:ext uri="{FF2B5EF4-FFF2-40B4-BE49-F238E27FC236}">
                  <a16:creationId xmlns:a16="http://schemas.microsoft.com/office/drawing/2014/main" id="{00C4E52A-5A9E-A3C3-D7CF-65464654CFEF}"/>
                </a:ext>
              </a:extLst>
            </p:cNvPr>
            <p:cNvCxnSpPr>
              <a:cxnSpLocks/>
              <a:stCxn id="9" idx="1"/>
              <a:endCxn id="960" idx="2"/>
            </p:cNvCxnSpPr>
            <p:nvPr/>
          </p:nvCxnSpPr>
          <p:spPr>
            <a:xfrm flipH="1" flipV="1">
              <a:off x="4457088" y="2505880"/>
              <a:ext cx="1010777" cy="77190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05" name="Rounded Rectangle 7" descr="rounded rectangle&#10;">
              <a:extLst>
                <a:ext uri="{FF2B5EF4-FFF2-40B4-BE49-F238E27FC236}">
                  <a16:creationId xmlns:a16="http://schemas.microsoft.com/office/drawing/2014/main" id="{B6951704-BC7F-BDCD-4D9B-498E85CF34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7684" y="5025701"/>
              <a:ext cx="983256" cy="260902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Practicality </a:t>
              </a:r>
            </a:p>
          </p:txBody>
        </p:sp>
        <p:sp>
          <p:nvSpPr>
            <p:cNvPr id="1506" name="Rounded Rectangle 7" descr="rounded rectangle&#10;">
              <a:extLst>
                <a:ext uri="{FF2B5EF4-FFF2-40B4-BE49-F238E27FC236}">
                  <a16:creationId xmlns:a16="http://schemas.microsoft.com/office/drawing/2014/main" id="{A5724E33-30E0-371F-BDEC-AE40723800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6982" y="2920037"/>
              <a:ext cx="392572" cy="17535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Cost</a:t>
              </a:r>
            </a:p>
          </p:txBody>
        </p:sp>
        <p:sp>
          <p:nvSpPr>
            <p:cNvPr id="1507" name="Rounded Rectangle 7" descr="rounded rectangle&#10;">
              <a:extLst>
                <a:ext uri="{FF2B5EF4-FFF2-40B4-BE49-F238E27FC236}">
                  <a16:creationId xmlns:a16="http://schemas.microsoft.com/office/drawing/2014/main" id="{ABA68F3D-DC83-16D0-9635-BC8C8AA1B3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67574" y="5148273"/>
              <a:ext cx="1010777" cy="240806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Adaptability</a:t>
              </a:r>
            </a:p>
          </p:txBody>
        </p:sp>
        <p:sp>
          <p:nvSpPr>
            <p:cNvPr id="1508" name="Rounded Rectangle 7" descr="rounded rectangle&#10;">
              <a:extLst>
                <a:ext uri="{FF2B5EF4-FFF2-40B4-BE49-F238E27FC236}">
                  <a16:creationId xmlns:a16="http://schemas.microsoft.com/office/drawing/2014/main" id="{2549FAD1-71B0-6E9F-ED89-B56D369776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28419" y="2723552"/>
              <a:ext cx="889529" cy="26697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Equipment </a:t>
              </a:r>
            </a:p>
          </p:txBody>
        </p:sp>
        <p:sp>
          <p:nvSpPr>
            <p:cNvPr id="1509" name="Rounded Rectangle 7" descr="rounded rectangle&#10;">
              <a:extLst>
                <a:ext uri="{FF2B5EF4-FFF2-40B4-BE49-F238E27FC236}">
                  <a16:creationId xmlns:a16="http://schemas.microsoft.com/office/drawing/2014/main" id="{BCCA0856-5637-3E6D-B608-40F6F73BB6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13156" y="3560577"/>
              <a:ext cx="1002494" cy="27176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Regulations</a:t>
              </a:r>
            </a:p>
          </p:txBody>
        </p:sp>
        <p:cxnSp>
          <p:nvCxnSpPr>
            <p:cNvPr id="1537" name="Straight Connector 1536" descr="straight line">
              <a:extLst>
                <a:ext uri="{FF2B5EF4-FFF2-40B4-BE49-F238E27FC236}">
                  <a16:creationId xmlns:a16="http://schemas.microsoft.com/office/drawing/2014/main" id="{CD4AAC7B-6291-A74C-9C97-532DDCD109B8}"/>
                </a:ext>
              </a:extLst>
            </p:cNvPr>
            <p:cNvCxnSpPr>
              <a:cxnSpLocks/>
              <a:stCxn id="1095" idx="0"/>
              <a:endCxn id="9" idx="1"/>
            </p:cNvCxnSpPr>
            <p:nvPr/>
          </p:nvCxnSpPr>
          <p:spPr>
            <a:xfrm flipV="1">
              <a:off x="4476626" y="3288298"/>
              <a:ext cx="991239" cy="93696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7" name="Straight Connector 1546" descr="straight line">
              <a:extLst>
                <a:ext uri="{FF2B5EF4-FFF2-40B4-BE49-F238E27FC236}">
                  <a16:creationId xmlns:a16="http://schemas.microsoft.com/office/drawing/2014/main" id="{0D70626F-BE59-9E77-EECC-6ABE7819AA9F}"/>
                </a:ext>
              </a:extLst>
            </p:cNvPr>
            <p:cNvCxnSpPr>
              <a:cxnSpLocks/>
              <a:stCxn id="1765" idx="0"/>
              <a:endCxn id="1505" idx="2"/>
            </p:cNvCxnSpPr>
            <p:nvPr/>
          </p:nvCxnSpPr>
          <p:spPr>
            <a:xfrm flipV="1">
              <a:off x="3730923" y="5286603"/>
              <a:ext cx="338389" cy="13437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8" name="Straight Connector 1547" descr="straight line">
              <a:extLst>
                <a:ext uri="{FF2B5EF4-FFF2-40B4-BE49-F238E27FC236}">
                  <a16:creationId xmlns:a16="http://schemas.microsoft.com/office/drawing/2014/main" id="{59CB4163-D912-AA11-4C5E-9CBB66D7492F}"/>
                </a:ext>
              </a:extLst>
            </p:cNvPr>
            <p:cNvCxnSpPr>
              <a:cxnSpLocks/>
              <a:stCxn id="30" idx="2"/>
              <a:endCxn id="1507" idx="0"/>
            </p:cNvCxnSpPr>
            <p:nvPr/>
          </p:nvCxnSpPr>
          <p:spPr>
            <a:xfrm flipH="1">
              <a:off x="5372963" y="4688142"/>
              <a:ext cx="7239" cy="46013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9" name="Straight Connector 1548" descr="straight line">
              <a:extLst>
                <a:ext uri="{FF2B5EF4-FFF2-40B4-BE49-F238E27FC236}">
                  <a16:creationId xmlns:a16="http://schemas.microsoft.com/office/drawing/2014/main" id="{F230D24C-F72D-464B-8AE9-E0C2C2676850}"/>
                </a:ext>
              </a:extLst>
            </p:cNvPr>
            <p:cNvCxnSpPr>
              <a:cxnSpLocks/>
              <a:stCxn id="1505" idx="0"/>
              <a:endCxn id="1095" idx="2"/>
            </p:cNvCxnSpPr>
            <p:nvPr/>
          </p:nvCxnSpPr>
          <p:spPr>
            <a:xfrm flipV="1">
              <a:off x="4069312" y="4469945"/>
              <a:ext cx="407314" cy="55575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0" name="Straight Connector 1549" descr="straight line">
              <a:extLst>
                <a:ext uri="{FF2B5EF4-FFF2-40B4-BE49-F238E27FC236}">
                  <a16:creationId xmlns:a16="http://schemas.microsoft.com/office/drawing/2014/main" id="{3C6854D4-6B00-9344-50CD-0B5F89F4BDE5}"/>
                </a:ext>
              </a:extLst>
            </p:cNvPr>
            <p:cNvCxnSpPr>
              <a:cxnSpLocks/>
              <a:stCxn id="1767" idx="1"/>
              <a:endCxn id="1095" idx="2"/>
            </p:cNvCxnSpPr>
            <p:nvPr/>
          </p:nvCxnSpPr>
          <p:spPr>
            <a:xfrm flipH="1" flipV="1">
              <a:off x="4476626" y="4469945"/>
              <a:ext cx="488886" cy="13878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1" name="Straight Connector 1550" descr="straight line">
              <a:extLst>
                <a:ext uri="{FF2B5EF4-FFF2-40B4-BE49-F238E27FC236}">
                  <a16:creationId xmlns:a16="http://schemas.microsoft.com/office/drawing/2014/main" id="{B787F168-1E1F-6458-6254-DB5DB769E9B5}"/>
                </a:ext>
              </a:extLst>
            </p:cNvPr>
            <p:cNvCxnSpPr>
              <a:cxnSpLocks/>
              <a:stCxn id="1770" idx="3"/>
              <a:endCxn id="1097" idx="1"/>
            </p:cNvCxnSpPr>
            <p:nvPr/>
          </p:nvCxnSpPr>
          <p:spPr>
            <a:xfrm flipV="1">
              <a:off x="3407589" y="4053775"/>
              <a:ext cx="349683" cy="75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2" name="Straight Connector 1551" descr="straight line">
              <a:extLst>
                <a:ext uri="{FF2B5EF4-FFF2-40B4-BE49-F238E27FC236}">
                  <a16:creationId xmlns:a16="http://schemas.microsoft.com/office/drawing/2014/main" id="{CD65FC76-F2B7-9581-1C91-67FAEBCCBFA1}"/>
                </a:ext>
              </a:extLst>
            </p:cNvPr>
            <p:cNvCxnSpPr>
              <a:cxnSpLocks/>
              <a:stCxn id="1769" idx="0"/>
              <a:endCxn id="1097" idx="1"/>
            </p:cNvCxnSpPr>
            <p:nvPr/>
          </p:nvCxnSpPr>
          <p:spPr>
            <a:xfrm flipV="1">
              <a:off x="3471022" y="4053775"/>
              <a:ext cx="286250" cy="17616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3" name="Straight Connector 1552" descr="straight line">
              <a:extLst>
                <a:ext uri="{FF2B5EF4-FFF2-40B4-BE49-F238E27FC236}">
                  <a16:creationId xmlns:a16="http://schemas.microsoft.com/office/drawing/2014/main" id="{D95FA32D-6546-AA21-46FD-EBA285C380C4}"/>
                </a:ext>
              </a:extLst>
            </p:cNvPr>
            <p:cNvCxnSpPr>
              <a:cxnSpLocks/>
              <a:stCxn id="1768" idx="3"/>
              <a:endCxn id="1097" idx="1"/>
            </p:cNvCxnSpPr>
            <p:nvPr/>
          </p:nvCxnSpPr>
          <p:spPr>
            <a:xfrm>
              <a:off x="3687900" y="3843239"/>
              <a:ext cx="69372" cy="21053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4" name="Straight Connector 1553" descr="straight line">
              <a:extLst>
                <a:ext uri="{FF2B5EF4-FFF2-40B4-BE49-F238E27FC236}">
                  <a16:creationId xmlns:a16="http://schemas.microsoft.com/office/drawing/2014/main" id="{3B132803-F5F0-AB97-828A-DC72EC201362}"/>
                </a:ext>
              </a:extLst>
            </p:cNvPr>
            <p:cNvCxnSpPr>
              <a:cxnSpLocks/>
              <a:stCxn id="1771" idx="2"/>
              <a:endCxn id="12" idx="0"/>
            </p:cNvCxnSpPr>
            <p:nvPr/>
          </p:nvCxnSpPr>
          <p:spPr>
            <a:xfrm>
              <a:off x="4304070" y="2901111"/>
              <a:ext cx="9829" cy="26112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5" name="Straight Connector 1554" descr="straight line">
              <a:extLst>
                <a:ext uri="{FF2B5EF4-FFF2-40B4-BE49-F238E27FC236}">
                  <a16:creationId xmlns:a16="http://schemas.microsoft.com/office/drawing/2014/main" id="{8510823E-E10B-30DA-5F65-2D9ACD6DF2C0}"/>
                </a:ext>
              </a:extLst>
            </p:cNvPr>
            <p:cNvCxnSpPr>
              <a:cxnSpLocks/>
              <a:stCxn id="1569" idx="2"/>
              <a:endCxn id="1772" idx="1"/>
            </p:cNvCxnSpPr>
            <p:nvPr/>
          </p:nvCxnSpPr>
          <p:spPr>
            <a:xfrm>
              <a:off x="2096282" y="3456521"/>
              <a:ext cx="698040" cy="10972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6" name="Straight Connector 1555" descr="straight line">
              <a:extLst>
                <a:ext uri="{FF2B5EF4-FFF2-40B4-BE49-F238E27FC236}">
                  <a16:creationId xmlns:a16="http://schemas.microsoft.com/office/drawing/2014/main" id="{074AC5EB-4AA7-5565-9FE3-F87F5F3298FA}"/>
                </a:ext>
              </a:extLst>
            </p:cNvPr>
            <p:cNvCxnSpPr>
              <a:cxnSpLocks/>
              <a:stCxn id="1569" idx="2"/>
              <a:endCxn id="1564" idx="0"/>
            </p:cNvCxnSpPr>
            <p:nvPr/>
          </p:nvCxnSpPr>
          <p:spPr>
            <a:xfrm>
              <a:off x="2096282" y="3456521"/>
              <a:ext cx="336973" cy="203382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7" name="Straight Connector 1556" descr="straight line">
              <a:extLst>
                <a:ext uri="{FF2B5EF4-FFF2-40B4-BE49-F238E27FC236}">
                  <a16:creationId xmlns:a16="http://schemas.microsoft.com/office/drawing/2014/main" id="{F097A292-9203-4614-285C-3530A6A42E74}"/>
                </a:ext>
              </a:extLst>
            </p:cNvPr>
            <p:cNvCxnSpPr>
              <a:cxnSpLocks/>
              <a:stCxn id="1569" idx="2"/>
              <a:endCxn id="1566" idx="0"/>
            </p:cNvCxnSpPr>
            <p:nvPr/>
          </p:nvCxnSpPr>
          <p:spPr>
            <a:xfrm flipH="1">
              <a:off x="1706959" y="3456521"/>
              <a:ext cx="389323" cy="19768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8" name="Straight Connector 1557" descr="straight line">
              <a:extLst>
                <a:ext uri="{FF2B5EF4-FFF2-40B4-BE49-F238E27FC236}">
                  <a16:creationId xmlns:a16="http://schemas.microsoft.com/office/drawing/2014/main" id="{4B34BD5E-0406-53E1-3D26-7FE99B766FB4}"/>
                </a:ext>
              </a:extLst>
            </p:cNvPr>
            <p:cNvCxnSpPr>
              <a:cxnSpLocks/>
              <a:stCxn id="1569" idx="2"/>
              <a:endCxn id="1565" idx="3"/>
            </p:cNvCxnSpPr>
            <p:nvPr/>
          </p:nvCxnSpPr>
          <p:spPr>
            <a:xfrm flipH="1">
              <a:off x="1252082" y="3456521"/>
              <a:ext cx="844200" cy="15856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9" name="Straight Connector 1558" descr="straight line">
              <a:extLst>
                <a:ext uri="{FF2B5EF4-FFF2-40B4-BE49-F238E27FC236}">
                  <a16:creationId xmlns:a16="http://schemas.microsoft.com/office/drawing/2014/main" id="{F3349ACE-913A-23C3-B4E2-A7B11D2939AE}"/>
                </a:ext>
              </a:extLst>
            </p:cNvPr>
            <p:cNvCxnSpPr>
              <a:cxnSpLocks/>
              <a:stCxn id="1508" idx="1"/>
              <a:endCxn id="1567" idx="3"/>
            </p:cNvCxnSpPr>
            <p:nvPr/>
          </p:nvCxnSpPr>
          <p:spPr>
            <a:xfrm flipH="1" flipV="1">
              <a:off x="1438688" y="2377353"/>
              <a:ext cx="189731" cy="47968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0" name="Straight Connector 1559" descr="straight line">
              <a:extLst>
                <a:ext uri="{FF2B5EF4-FFF2-40B4-BE49-F238E27FC236}">
                  <a16:creationId xmlns:a16="http://schemas.microsoft.com/office/drawing/2014/main" id="{3CB7C61F-3B69-AFE8-E020-E8389810B55F}"/>
                </a:ext>
              </a:extLst>
            </p:cNvPr>
            <p:cNvCxnSpPr>
              <a:cxnSpLocks/>
              <a:stCxn id="1568" idx="3"/>
              <a:endCxn id="1508" idx="1"/>
            </p:cNvCxnSpPr>
            <p:nvPr/>
          </p:nvCxnSpPr>
          <p:spPr>
            <a:xfrm flipV="1">
              <a:off x="1424511" y="2857039"/>
              <a:ext cx="203908" cy="8282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1" name="Straight Connector 1560" descr="straight line">
              <a:extLst>
                <a:ext uri="{FF2B5EF4-FFF2-40B4-BE49-F238E27FC236}">
                  <a16:creationId xmlns:a16="http://schemas.microsoft.com/office/drawing/2014/main" id="{006D3224-372F-A4DA-6EF9-46767C5D60BC}"/>
                </a:ext>
              </a:extLst>
            </p:cNvPr>
            <p:cNvCxnSpPr>
              <a:cxnSpLocks/>
              <a:stCxn id="1569" idx="3"/>
              <a:endCxn id="12" idx="1"/>
            </p:cNvCxnSpPr>
            <p:nvPr/>
          </p:nvCxnSpPr>
          <p:spPr>
            <a:xfrm flipV="1">
              <a:off x="2477660" y="3293054"/>
              <a:ext cx="1103892" cy="1382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2" name="Straight Connector 1561" descr="straight line">
              <a:extLst>
                <a:ext uri="{FF2B5EF4-FFF2-40B4-BE49-F238E27FC236}">
                  <a16:creationId xmlns:a16="http://schemas.microsoft.com/office/drawing/2014/main" id="{5E213341-9721-F009-D7D9-FF26513E4791}"/>
                </a:ext>
              </a:extLst>
            </p:cNvPr>
            <p:cNvCxnSpPr>
              <a:cxnSpLocks/>
              <a:stCxn id="1509" idx="2"/>
              <a:endCxn id="1097" idx="0"/>
            </p:cNvCxnSpPr>
            <p:nvPr/>
          </p:nvCxnSpPr>
          <p:spPr>
            <a:xfrm flipH="1">
              <a:off x="3951900" y="3832346"/>
              <a:ext cx="362503" cy="10650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3" name="Straight Connector 1562" descr="straight line">
              <a:extLst>
                <a:ext uri="{FF2B5EF4-FFF2-40B4-BE49-F238E27FC236}">
                  <a16:creationId xmlns:a16="http://schemas.microsoft.com/office/drawing/2014/main" id="{CB790383-21AB-1BF7-8F23-EB807F720A0A}"/>
                </a:ext>
              </a:extLst>
            </p:cNvPr>
            <p:cNvCxnSpPr>
              <a:cxnSpLocks/>
              <a:stCxn id="1095" idx="2"/>
              <a:endCxn id="1098" idx="0"/>
            </p:cNvCxnSpPr>
            <p:nvPr/>
          </p:nvCxnSpPr>
          <p:spPr>
            <a:xfrm flipH="1">
              <a:off x="2838831" y="4469945"/>
              <a:ext cx="1637795" cy="54874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64" name="Rounded Rectangle 7" descr="rounded rectangle&#10;">
              <a:extLst>
                <a:ext uri="{FF2B5EF4-FFF2-40B4-BE49-F238E27FC236}">
                  <a16:creationId xmlns:a16="http://schemas.microsoft.com/office/drawing/2014/main" id="{D5F12F6B-3EFF-01D5-D024-4A3F02865E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9171" y="3659903"/>
              <a:ext cx="668168" cy="26090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Molding</a:t>
              </a:r>
            </a:p>
          </p:txBody>
        </p:sp>
        <p:sp>
          <p:nvSpPr>
            <p:cNvPr id="1565" name="Rounded Rectangle 7" descr="rounded rectangle&#10;">
              <a:extLst>
                <a:ext uri="{FF2B5EF4-FFF2-40B4-BE49-F238E27FC236}">
                  <a16:creationId xmlns:a16="http://schemas.microsoft.com/office/drawing/2014/main" id="{6388ED45-5927-D6ED-45BC-D4C8E2945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7735" y="3491906"/>
              <a:ext cx="914347" cy="24635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3D printing </a:t>
              </a:r>
            </a:p>
          </p:txBody>
        </p:sp>
        <p:sp>
          <p:nvSpPr>
            <p:cNvPr id="1566" name="Rounded Rectangle 7" descr="rounded rectangle&#10;">
              <a:extLst>
                <a:ext uri="{FF2B5EF4-FFF2-40B4-BE49-F238E27FC236}">
                  <a16:creationId xmlns:a16="http://schemas.microsoft.com/office/drawing/2014/main" id="{3B43BD76-4219-9721-3855-1C138B3C25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00016" y="3654202"/>
              <a:ext cx="613885" cy="246357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Casting</a:t>
              </a:r>
            </a:p>
          </p:txBody>
        </p:sp>
        <p:sp>
          <p:nvSpPr>
            <p:cNvPr id="1567" name="Rounded Rectangle 7" descr="rounded rectangle&#10;">
              <a:extLst>
                <a:ext uri="{FF2B5EF4-FFF2-40B4-BE49-F238E27FC236}">
                  <a16:creationId xmlns:a16="http://schemas.microsoft.com/office/drawing/2014/main" id="{E566B77F-73A2-10E3-E5E5-C670FC1BC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1436" y="2246538"/>
              <a:ext cx="447252" cy="261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New</a:t>
              </a:r>
            </a:p>
          </p:txBody>
        </p:sp>
        <p:sp>
          <p:nvSpPr>
            <p:cNvPr id="1568" name="Rounded Rectangle 7" descr="rounded rectangle&#10;">
              <a:extLst>
                <a:ext uri="{FF2B5EF4-FFF2-40B4-BE49-F238E27FC236}">
                  <a16:creationId xmlns:a16="http://schemas.microsoft.com/office/drawing/2014/main" id="{F522E5A3-17C1-1959-F6AB-217B043D57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4206" y="2700105"/>
              <a:ext cx="660305" cy="47951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Already owned</a:t>
              </a:r>
            </a:p>
          </p:txBody>
        </p:sp>
        <p:sp>
          <p:nvSpPr>
            <p:cNvPr id="1569" name="Rounded Rectangle 7" descr="rounded rectangle&#10;">
              <a:extLst>
                <a:ext uri="{FF2B5EF4-FFF2-40B4-BE49-F238E27FC236}">
                  <a16:creationId xmlns:a16="http://schemas.microsoft.com/office/drawing/2014/main" id="{A89C9636-BD1B-99AF-7BC1-B5718E8A0A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4904" y="3157237"/>
              <a:ext cx="762756" cy="29928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Methods</a:t>
              </a:r>
            </a:p>
          </p:txBody>
        </p:sp>
        <p:sp>
          <p:nvSpPr>
            <p:cNvPr id="1764" name="Rounded Rectangle 7" descr="rounded rectangle&#10;">
              <a:extLst>
                <a:ext uri="{FF2B5EF4-FFF2-40B4-BE49-F238E27FC236}">
                  <a16:creationId xmlns:a16="http://schemas.microsoft.com/office/drawing/2014/main" id="{50D5477E-A8D4-93CC-49AC-1F43088800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22007" y="5517869"/>
              <a:ext cx="660930" cy="64882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Short Surgery time</a:t>
              </a:r>
            </a:p>
          </p:txBody>
        </p:sp>
        <p:sp>
          <p:nvSpPr>
            <p:cNvPr id="1765" name="Rounded Rectangle 7" descr="rounded rectangle&#10;">
              <a:extLst>
                <a:ext uri="{FF2B5EF4-FFF2-40B4-BE49-F238E27FC236}">
                  <a16:creationId xmlns:a16="http://schemas.microsoft.com/office/drawing/2014/main" id="{51449E9A-4398-9C82-2A79-97185AA744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96839" y="5420979"/>
              <a:ext cx="668168" cy="44001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Easier revision</a:t>
              </a:r>
            </a:p>
          </p:txBody>
        </p:sp>
        <p:sp>
          <p:nvSpPr>
            <p:cNvPr id="1766" name="Rounded Rectangle 7" descr="rounded rectangle&#10;">
              <a:extLst>
                <a:ext uri="{FF2B5EF4-FFF2-40B4-BE49-F238E27FC236}">
                  <a16:creationId xmlns:a16="http://schemas.microsoft.com/office/drawing/2014/main" id="{609B5173-ACDE-58B2-A9CB-355199AAE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6249" y="3697468"/>
              <a:ext cx="1212569" cy="46350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Made with Exactech parts</a:t>
              </a:r>
            </a:p>
          </p:txBody>
        </p:sp>
        <p:sp>
          <p:nvSpPr>
            <p:cNvPr id="1767" name="Rounded Rectangle 7" descr="rounded rectangle&#10;">
              <a:extLst>
                <a:ext uri="{FF2B5EF4-FFF2-40B4-BE49-F238E27FC236}">
                  <a16:creationId xmlns:a16="http://schemas.microsoft.com/office/drawing/2014/main" id="{BEB3F2DA-1299-6FA4-8CA1-3E71568E9C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65512" y="5634557"/>
              <a:ext cx="888595" cy="446426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Landscape</a:t>
              </a:r>
            </a:p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Review</a:t>
              </a:r>
            </a:p>
          </p:txBody>
        </p:sp>
        <p:sp>
          <p:nvSpPr>
            <p:cNvPr id="1768" name="Rounded Rectangle 7" descr="rounded rectangle&#10;">
              <a:extLst>
                <a:ext uri="{FF2B5EF4-FFF2-40B4-BE49-F238E27FC236}">
                  <a16:creationId xmlns:a16="http://schemas.microsoft.com/office/drawing/2014/main" id="{2DD4E8A0-306A-EF57-E2EA-3389D052A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1036" y="3750179"/>
              <a:ext cx="336864" cy="18612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IDE</a:t>
              </a:r>
            </a:p>
          </p:txBody>
        </p:sp>
        <p:sp>
          <p:nvSpPr>
            <p:cNvPr id="1769" name="Rounded Rectangle 7" descr="rounded rectangle&#10;">
              <a:extLst>
                <a:ext uri="{FF2B5EF4-FFF2-40B4-BE49-F238E27FC236}">
                  <a16:creationId xmlns:a16="http://schemas.microsoft.com/office/drawing/2014/main" id="{079477D1-3B53-6E6F-29E3-0FAB7065FD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19458" y="4229944"/>
              <a:ext cx="503128" cy="213935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510(k)</a:t>
              </a:r>
            </a:p>
          </p:txBody>
        </p:sp>
        <p:sp>
          <p:nvSpPr>
            <p:cNvPr id="1770" name="Rounded Rectangle 7" descr="rounded rectangle&#10;">
              <a:extLst>
                <a:ext uri="{FF2B5EF4-FFF2-40B4-BE49-F238E27FC236}">
                  <a16:creationId xmlns:a16="http://schemas.microsoft.com/office/drawing/2014/main" id="{4CCA3B6A-4642-1266-C461-B5CDF592B0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5518" y="3958637"/>
              <a:ext cx="932071" cy="20542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ISO 104933</a:t>
              </a:r>
            </a:p>
          </p:txBody>
        </p:sp>
        <p:sp>
          <p:nvSpPr>
            <p:cNvPr id="1771" name="Rounded Rectangle 7" descr="rounded rectangle&#10;">
              <a:extLst>
                <a:ext uri="{FF2B5EF4-FFF2-40B4-BE49-F238E27FC236}">
                  <a16:creationId xmlns:a16="http://schemas.microsoft.com/office/drawing/2014/main" id="{AA6B0D12-4271-DB44-E867-7AE7408994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87405" y="2694282"/>
              <a:ext cx="633330" cy="20682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Patents</a:t>
              </a:r>
            </a:p>
          </p:txBody>
        </p:sp>
        <p:sp>
          <p:nvSpPr>
            <p:cNvPr id="1772" name="Rounded Rectangle 7" descr="rounded rectangle&#10;">
              <a:extLst>
                <a:ext uri="{FF2B5EF4-FFF2-40B4-BE49-F238E27FC236}">
                  <a16:creationId xmlns:a16="http://schemas.microsoft.com/office/drawing/2014/main" id="{7B25D6D6-3228-C805-1A31-620A911E5D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4322" y="3437693"/>
              <a:ext cx="617234" cy="25710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Forging</a:t>
              </a:r>
            </a:p>
          </p:txBody>
        </p:sp>
        <p:cxnSp>
          <p:nvCxnSpPr>
            <p:cNvPr id="2006" name="Straight Connector 2005" descr="straight line">
              <a:extLst>
                <a:ext uri="{FF2B5EF4-FFF2-40B4-BE49-F238E27FC236}">
                  <a16:creationId xmlns:a16="http://schemas.microsoft.com/office/drawing/2014/main" id="{49BFBB56-DF85-D892-4F7E-92522B158E14}"/>
                </a:ext>
              </a:extLst>
            </p:cNvPr>
            <p:cNvCxnSpPr>
              <a:cxnSpLocks/>
              <a:stCxn id="2053" idx="2"/>
              <a:endCxn id="2192" idx="3"/>
            </p:cNvCxnSpPr>
            <p:nvPr/>
          </p:nvCxnSpPr>
          <p:spPr>
            <a:xfrm flipH="1">
              <a:off x="1638055" y="5441200"/>
              <a:ext cx="12270" cy="44735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7" name="Straight Connector 2006" descr="straight line">
              <a:extLst>
                <a:ext uri="{FF2B5EF4-FFF2-40B4-BE49-F238E27FC236}">
                  <a16:creationId xmlns:a16="http://schemas.microsoft.com/office/drawing/2014/main" id="{EF7B939D-C660-8211-ECDB-C11124F161D3}"/>
                </a:ext>
              </a:extLst>
            </p:cNvPr>
            <p:cNvCxnSpPr>
              <a:cxnSpLocks/>
              <a:stCxn id="2051" idx="2"/>
              <a:endCxn id="2052" idx="0"/>
            </p:cNvCxnSpPr>
            <p:nvPr/>
          </p:nvCxnSpPr>
          <p:spPr>
            <a:xfrm>
              <a:off x="1326014" y="4691908"/>
              <a:ext cx="10281" cy="5199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8" name="Straight Connector 2007" descr="straight line">
              <a:extLst>
                <a:ext uri="{FF2B5EF4-FFF2-40B4-BE49-F238E27FC236}">
                  <a16:creationId xmlns:a16="http://schemas.microsoft.com/office/drawing/2014/main" id="{8243007B-0607-9704-D766-86E914C96B3B}"/>
                </a:ext>
              </a:extLst>
            </p:cNvPr>
            <p:cNvCxnSpPr>
              <a:cxnSpLocks/>
              <a:stCxn id="174" idx="2"/>
              <a:endCxn id="1766" idx="0"/>
            </p:cNvCxnSpPr>
            <p:nvPr/>
          </p:nvCxnSpPr>
          <p:spPr>
            <a:xfrm>
              <a:off x="7557749" y="3505675"/>
              <a:ext cx="4785" cy="19179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09" name="Straight Connector 2008" descr="straight line">
              <a:extLst>
                <a:ext uri="{FF2B5EF4-FFF2-40B4-BE49-F238E27FC236}">
                  <a16:creationId xmlns:a16="http://schemas.microsoft.com/office/drawing/2014/main" id="{894411AB-6142-3AE5-C5DD-A75735887711}"/>
                </a:ext>
              </a:extLst>
            </p:cNvPr>
            <p:cNvCxnSpPr>
              <a:cxnSpLocks/>
              <a:stCxn id="1505" idx="2"/>
              <a:endCxn id="1764" idx="0"/>
            </p:cNvCxnSpPr>
            <p:nvPr/>
          </p:nvCxnSpPr>
          <p:spPr>
            <a:xfrm>
              <a:off x="4069312" y="5286603"/>
              <a:ext cx="383160" cy="23126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51" name="Rounded Rectangle 7" descr="rounded rectangle&#10;">
              <a:extLst>
                <a:ext uri="{FF2B5EF4-FFF2-40B4-BE49-F238E27FC236}">
                  <a16:creationId xmlns:a16="http://schemas.microsoft.com/office/drawing/2014/main" id="{2AEE7B05-8516-70D9-C551-443EE0DB6E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386" y="4453929"/>
              <a:ext cx="983256" cy="23797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Universal </a:t>
              </a:r>
            </a:p>
          </p:txBody>
        </p:sp>
        <p:sp>
          <p:nvSpPr>
            <p:cNvPr id="2052" name="Rounded Rectangle 7" descr="rounded rectangle&#10;">
              <a:extLst>
                <a:ext uri="{FF2B5EF4-FFF2-40B4-BE49-F238E27FC236}">
                  <a16:creationId xmlns:a16="http://schemas.microsoft.com/office/drawing/2014/main" id="{14CAD483-86BB-1A24-50D0-5819E9104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6380" y="4743899"/>
              <a:ext cx="739829" cy="27478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All types</a:t>
              </a:r>
            </a:p>
          </p:txBody>
        </p:sp>
        <p:sp>
          <p:nvSpPr>
            <p:cNvPr id="2053" name="Rounded Rectangle 7" descr="rounded rectangle&#10;">
              <a:extLst>
                <a:ext uri="{FF2B5EF4-FFF2-40B4-BE49-F238E27FC236}">
                  <a16:creationId xmlns:a16="http://schemas.microsoft.com/office/drawing/2014/main" id="{00971DEA-5583-2A39-7969-29E0874E54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58697" y="5180298"/>
              <a:ext cx="983256" cy="26090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Dual Design</a:t>
              </a:r>
            </a:p>
          </p:txBody>
        </p:sp>
        <p:sp>
          <p:nvSpPr>
            <p:cNvPr id="2094" name="Rounded Rectangle 7" descr="rounded rectangle&#10;">
              <a:extLst>
                <a:ext uri="{FF2B5EF4-FFF2-40B4-BE49-F238E27FC236}">
                  <a16:creationId xmlns:a16="http://schemas.microsoft.com/office/drawing/2014/main" id="{0474CF20-1490-6305-20C6-2768FF8DA4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9126" y="3911559"/>
              <a:ext cx="739829" cy="48511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Reverse Stemless </a:t>
              </a:r>
            </a:p>
          </p:txBody>
        </p:sp>
        <p:sp>
          <p:nvSpPr>
            <p:cNvPr id="2095" name="Rounded Rectangle 7" descr="rounded rectangle&#10;">
              <a:extLst>
                <a:ext uri="{FF2B5EF4-FFF2-40B4-BE49-F238E27FC236}">
                  <a16:creationId xmlns:a16="http://schemas.microsoft.com/office/drawing/2014/main" id="{E74BFD27-71C4-EB7D-FF3E-AC31D8EA12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6138" y="4030039"/>
              <a:ext cx="1053853" cy="26610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Single design </a:t>
              </a:r>
            </a:p>
          </p:txBody>
        </p:sp>
        <p:sp>
          <p:nvSpPr>
            <p:cNvPr id="2096" name="Rounded Rectangle 7" descr="rounded rectangle&#10;">
              <a:extLst>
                <a:ext uri="{FF2B5EF4-FFF2-40B4-BE49-F238E27FC236}">
                  <a16:creationId xmlns:a16="http://schemas.microsoft.com/office/drawing/2014/main" id="{7D4FD88E-E7CD-7012-9C5A-53112CF818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64110" y="5637508"/>
              <a:ext cx="773843" cy="4793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Bone stability </a:t>
              </a:r>
            </a:p>
          </p:txBody>
        </p:sp>
        <p:sp>
          <p:nvSpPr>
            <p:cNvPr id="2097" name="Rounded Rectangle 7" descr="rounded rectangle&#10;">
              <a:extLst>
                <a:ext uri="{FF2B5EF4-FFF2-40B4-BE49-F238E27FC236}">
                  <a16:creationId xmlns:a16="http://schemas.microsoft.com/office/drawing/2014/main" id="{CA2BA224-C6DC-B751-5024-63344F9D08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92009" y="6158950"/>
              <a:ext cx="911145" cy="454876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Painless arm usage </a:t>
              </a:r>
            </a:p>
          </p:txBody>
        </p:sp>
        <p:sp>
          <p:nvSpPr>
            <p:cNvPr id="2098" name="Rounded Rectangle 7" descr="rounded rectangle&#10;">
              <a:extLst>
                <a:ext uri="{FF2B5EF4-FFF2-40B4-BE49-F238E27FC236}">
                  <a16:creationId xmlns:a16="http://schemas.microsoft.com/office/drawing/2014/main" id="{FF4FCEB3-FB00-0681-C99A-BDD4948F44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25529" y="5938880"/>
              <a:ext cx="832000" cy="64881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Increased range of motion</a:t>
              </a:r>
            </a:p>
          </p:txBody>
        </p:sp>
        <p:sp>
          <p:nvSpPr>
            <p:cNvPr id="2099" name="Rounded Rectangle 7" descr="rounded rectangle&#10;">
              <a:extLst>
                <a:ext uri="{FF2B5EF4-FFF2-40B4-BE49-F238E27FC236}">
                  <a16:creationId xmlns:a16="http://schemas.microsoft.com/office/drawing/2014/main" id="{ACA3AA77-DE50-21C6-C1C5-1120B0DBB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9134" y="4574345"/>
              <a:ext cx="876028" cy="24735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Versatility </a:t>
              </a:r>
            </a:p>
          </p:txBody>
        </p:sp>
        <p:cxnSp>
          <p:nvCxnSpPr>
            <p:cNvPr id="2122" name="Straight Connector 2121" descr="straight line">
              <a:extLst>
                <a:ext uri="{FF2B5EF4-FFF2-40B4-BE49-F238E27FC236}">
                  <a16:creationId xmlns:a16="http://schemas.microsoft.com/office/drawing/2014/main" id="{521A31BA-A86D-9149-F337-50C056A078CD}"/>
                </a:ext>
              </a:extLst>
            </p:cNvPr>
            <p:cNvCxnSpPr>
              <a:cxnSpLocks/>
              <a:stCxn id="1098" idx="2"/>
              <a:endCxn id="2096" idx="3"/>
            </p:cNvCxnSpPr>
            <p:nvPr/>
          </p:nvCxnSpPr>
          <p:spPr>
            <a:xfrm flipH="1">
              <a:off x="2537953" y="5482190"/>
              <a:ext cx="300878" cy="394978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3" name="Straight Connector 2122" descr="straight line">
              <a:extLst>
                <a:ext uri="{FF2B5EF4-FFF2-40B4-BE49-F238E27FC236}">
                  <a16:creationId xmlns:a16="http://schemas.microsoft.com/office/drawing/2014/main" id="{1800C121-173B-7B74-5CCD-32C843F3FA79}"/>
                </a:ext>
              </a:extLst>
            </p:cNvPr>
            <p:cNvCxnSpPr>
              <a:cxnSpLocks/>
              <a:stCxn id="1098" idx="2"/>
              <a:endCxn id="2097" idx="0"/>
            </p:cNvCxnSpPr>
            <p:nvPr/>
          </p:nvCxnSpPr>
          <p:spPr>
            <a:xfrm flipH="1">
              <a:off x="2647582" y="5482190"/>
              <a:ext cx="191249" cy="67676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4" name="Straight Connector 2123" descr="straight line">
              <a:extLst>
                <a:ext uri="{FF2B5EF4-FFF2-40B4-BE49-F238E27FC236}">
                  <a16:creationId xmlns:a16="http://schemas.microsoft.com/office/drawing/2014/main" id="{5F2AFE34-167F-351D-4F85-9121AA1FEDD4}"/>
                </a:ext>
              </a:extLst>
            </p:cNvPr>
            <p:cNvCxnSpPr>
              <a:cxnSpLocks/>
              <a:stCxn id="1098" idx="2"/>
              <a:endCxn id="2098" idx="1"/>
            </p:cNvCxnSpPr>
            <p:nvPr/>
          </p:nvCxnSpPr>
          <p:spPr>
            <a:xfrm>
              <a:off x="2838831" y="5482190"/>
              <a:ext cx="386698" cy="7811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25" name="Straight Connector 2124" descr="straight line">
              <a:extLst>
                <a:ext uri="{FF2B5EF4-FFF2-40B4-BE49-F238E27FC236}">
                  <a16:creationId xmlns:a16="http://schemas.microsoft.com/office/drawing/2014/main" id="{435B3A8A-D79B-5F85-C317-15F927D542EC}"/>
                </a:ext>
              </a:extLst>
            </p:cNvPr>
            <p:cNvCxnSpPr>
              <a:cxnSpLocks/>
              <a:stCxn id="1095" idx="2"/>
              <a:endCxn id="2099" idx="3"/>
            </p:cNvCxnSpPr>
            <p:nvPr/>
          </p:nvCxnSpPr>
          <p:spPr>
            <a:xfrm flipH="1">
              <a:off x="3125162" y="4469945"/>
              <a:ext cx="1351464" cy="22808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8" name="Straight Connector 2177" descr="straight line">
              <a:extLst>
                <a:ext uri="{FF2B5EF4-FFF2-40B4-BE49-F238E27FC236}">
                  <a16:creationId xmlns:a16="http://schemas.microsoft.com/office/drawing/2014/main" id="{0907386F-8F9A-BB89-EF1B-57C3F151C425}"/>
                </a:ext>
              </a:extLst>
            </p:cNvPr>
            <p:cNvCxnSpPr>
              <a:cxnSpLocks/>
              <a:stCxn id="2193" idx="3"/>
              <a:endCxn id="2053" idx="1"/>
            </p:cNvCxnSpPr>
            <p:nvPr/>
          </p:nvCxnSpPr>
          <p:spPr>
            <a:xfrm>
              <a:off x="1073042" y="5310749"/>
              <a:ext cx="8565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9" name="Straight Connector 2178" descr="straight line">
              <a:extLst>
                <a:ext uri="{FF2B5EF4-FFF2-40B4-BE49-F238E27FC236}">
                  <a16:creationId xmlns:a16="http://schemas.microsoft.com/office/drawing/2014/main" id="{8D495405-9BEE-9435-1538-513B7D10AA6B}"/>
                </a:ext>
              </a:extLst>
            </p:cNvPr>
            <p:cNvCxnSpPr>
              <a:cxnSpLocks/>
              <a:stCxn id="2099" idx="1"/>
              <a:endCxn id="2095" idx="2"/>
            </p:cNvCxnSpPr>
            <p:nvPr/>
          </p:nvCxnSpPr>
          <p:spPr>
            <a:xfrm flipH="1" flipV="1">
              <a:off x="1883065" y="4296141"/>
              <a:ext cx="366069" cy="401884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0" name="Straight Connector 2179" descr="straight line">
              <a:extLst>
                <a:ext uri="{FF2B5EF4-FFF2-40B4-BE49-F238E27FC236}">
                  <a16:creationId xmlns:a16="http://schemas.microsoft.com/office/drawing/2014/main" id="{D5971D03-379F-D55A-51F5-775E2890F8B7}"/>
                </a:ext>
              </a:extLst>
            </p:cNvPr>
            <p:cNvCxnSpPr>
              <a:cxnSpLocks/>
              <a:stCxn id="2051" idx="3"/>
              <a:endCxn id="2099" idx="1"/>
            </p:cNvCxnSpPr>
            <p:nvPr/>
          </p:nvCxnSpPr>
          <p:spPr>
            <a:xfrm>
              <a:off x="1817642" y="4572919"/>
              <a:ext cx="431492" cy="125106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1" name="Straight Connector 2180" descr="straight line">
              <a:extLst>
                <a:ext uri="{FF2B5EF4-FFF2-40B4-BE49-F238E27FC236}">
                  <a16:creationId xmlns:a16="http://schemas.microsoft.com/office/drawing/2014/main" id="{97473AA4-55B4-F5DA-0596-052CB0CB9CA9}"/>
                </a:ext>
              </a:extLst>
            </p:cNvPr>
            <p:cNvCxnSpPr>
              <a:cxnSpLocks/>
              <a:stCxn id="2094" idx="3"/>
              <a:endCxn id="2095" idx="1"/>
            </p:cNvCxnSpPr>
            <p:nvPr/>
          </p:nvCxnSpPr>
          <p:spPr>
            <a:xfrm>
              <a:off x="1118955" y="4154115"/>
              <a:ext cx="237183" cy="897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83" name="Straight Connector 2182" descr="straight line">
              <a:extLst>
                <a:ext uri="{FF2B5EF4-FFF2-40B4-BE49-F238E27FC236}">
                  <a16:creationId xmlns:a16="http://schemas.microsoft.com/office/drawing/2014/main" id="{C07ACBB0-2FA6-BF72-DCEA-2848B8B289A8}"/>
                </a:ext>
              </a:extLst>
            </p:cNvPr>
            <p:cNvCxnSpPr>
              <a:cxnSpLocks/>
              <a:stCxn id="2099" idx="1"/>
              <a:endCxn id="2053" idx="0"/>
            </p:cNvCxnSpPr>
            <p:nvPr/>
          </p:nvCxnSpPr>
          <p:spPr>
            <a:xfrm flipH="1">
              <a:off x="1650325" y="4698025"/>
              <a:ext cx="598809" cy="482273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92" name="Rounded Rectangle 7" descr="rounded rectangle&#10;">
              <a:extLst>
                <a:ext uri="{FF2B5EF4-FFF2-40B4-BE49-F238E27FC236}">
                  <a16:creationId xmlns:a16="http://schemas.microsoft.com/office/drawing/2014/main" id="{B6C0B85B-9A91-5CA6-B3C2-1FA129DC4F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102" y="5654720"/>
              <a:ext cx="911953" cy="46766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Anatomical Stemless </a:t>
              </a:r>
            </a:p>
          </p:txBody>
        </p:sp>
        <p:sp>
          <p:nvSpPr>
            <p:cNvPr id="2193" name="Rounded Rectangle 7" descr="rounded rectangle&#10;">
              <a:extLst>
                <a:ext uri="{FF2B5EF4-FFF2-40B4-BE49-F238E27FC236}">
                  <a16:creationId xmlns:a16="http://schemas.microsoft.com/office/drawing/2014/main" id="{AA9EE41B-D2C3-695D-160B-7A4E387519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4211" y="5068193"/>
              <a:ext cx="678831" cy="48511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Dreaming Outloud Pro" panose="03050502040302030504" pitchFamily="66" charset="0"/>
                  <a:cs typeface="Dreaming Outloud Pro" panose="03050502040302030504" pitchFamily="66" charset="0"/>
                </a:rPr>
                <a:t>Reverse stemless </a:t>
              </a: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50BF561C-29FC-4DAB-6D06-036681007D6E}"/>
              </a:ext>
            </a:extLst>
          </p:cNvPr>
          <p:cNvSpPr/>
          <p:nvPr/>
        </p:nvSpPr>
        <p:spPr>
          <a:xfrm>
            <a:off x="3798737" y="1729320"/>
            <a:ext cx="1187762" cy="581718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D26ADF-1510-48A1-6A06-9B78378EFB21}"/>
              </a:ext>
            </a:extLst>
          </p:cNvPr>
          <p:cNvSpPr/>
          <p:nvPr/>
        </p:nvSpPr>
        <p:spPr>
          <a:xfrm>
            <a:off x="6871195" y="2550417"/>
            <a:ext cx="1187762" cy="581718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9B30BC2-D233-9E6B-52AC-3621A675CDE6}"/>
              </a:ext>
            </a:extLst>
          </p:cNvPr>
          <p:cNvSpPr/>
          <p:nvPr/>
        </p:nvSpPr>
        <p:spPr>
          <a:xfrm>
            <a:off x="3752242" y="3583131"/>
            <a:ext cx="1292764" cy="49938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00F656F-3196-A647-3FB0-3A84F5FAB6E2}"/>
              </a:ext>
            </a:extLst>
          </p:cNvPr>
          <p:cNvSpPr/>
          <p:nvPr/>
        </p:nvSpPr>
        <p:spPr>
          <a:xfrm>
            <a:off x="3382048" y="2682118"/>
            <a:ext cx="1726973" cy="32929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F493D5E-DFD7-7333-4BDD-45B84142545C}"/>
              </a:ext>
            </a:extLst>
          </p:cNvPr>
          <p:cNvSpPr/>
          <p:nvPr/>
        </p:nvSpPr>
        <p:spPr>
          <a:xfrm>
            <a:off x="5315590" y="3138586"/>
            <a:ext cx="1385347" cy="652409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BF29E83-DCB1-03E5-5CF5-46E1D6A54973}"/>
              </a:ext>
            </a:extLst>
          </p:cNvPr>
          <p:cNvSpPr/>
          <p:nvPr/>
        </p:nvSpPr>
        <p:spPr>
          <a:xfrm>
            <a:off x="5547792" y="2104331"/>
            <a:ext cx="851929" cy="441482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ooter Placeholder 3">
            <a:extLst>
              <a:ext uri="{FF2B5EF4-FFF2-40B4-BE49-F238E27FC236}">
                <a16:creationId xmlns:a16="http://schemas.microsoft.com/office/drawing/2014/main" id="{CB8DE9F9-3F53-9EFD-A24F-2C1391F71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5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4F778-21C3-E226-F7FB-5BC01A35A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6"/>
            <a:ext cx="10515600" cy="9969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Concept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15F3-4864-9CB2-C417-86E407A01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Crapshoot Method:</a:t>
            </a:r>
          </a:p>
          <a:p>
            <a:r>
              <a:rPr lang="en-US" sz="2000" dirty="0"/>
              <a:t>Allows for concepts to be quickly generated.</a:t>
            </a:r>
          </a:p>
          <a:p>
            <a:r>
              <a:rPr lang="en-US" sz="2000" dirty="0"/>
              <a:t>Concepts are capable of being creative.</a:t>
            </a:r>
          </a:p>
          <a:p>
            <a:r>
              <a:rPr lang="en-US" sz="2000" dirty="0"/>
              <a:t>Many concepts may be difficult to implement.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dirty="0"/>
              <a:t>Forced Analogy:</a:t>
            </a:r>
          </a:p>
          <a:p>
            <a:r>
              <a:rPr lang="en-US" sz="2000" dirty="0"/>
              <a:t>Allows for concepts to be derived from only 2 words.</a:t>
            </a:r>
          </a:p>
          <a:p>
            <a:r>
              <a:rPr lang="en-US" sz="2000" dirty="0"/>
              <a:t>Creates concepts without previous bias.</a:t>
            </a:r>
          </a:p>
          <a:p>
            <a:r>
              <a:rPr lang="en-US" sz="2000" dirty="0"/>
              <a:t>Concepts are usually unrealistic.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19F7A-41A3-DF5A-9970-CBD834012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5C05C-030E-22FC-F504-97C75318C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FA2193C8-BD24-84FF-845A-E519897B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25980"/>
            <a:ext cx="1900680" cy="1900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D5451-C04F-33DB-A89E-EAD56D830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84718">
            <a:off x="8472513" y="3772530"/>
            <a:ext cx="1785510" cy="17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8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6E25-40E7-B200-7DB2-9EA43B64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Crapshoot Method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CE29B-749C-AC09-2E46-D120B920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4851"/>
            <a:ext cx="10515600" cy="4294190"/>
          </a:xfrm>
        </p:spPr>
        <p:txBody>
          <a:bodyPr/>
          <a:lstStyle/>
          <a:p>
            <a:r>
              <a:rPr lang="en-US" dirty="0"/>
              <a:t>A ratcheting system to secure glenoid component.</a:t>
            </a:r>
          </a:p>
          <a:p>
            <a:r>
              <a:rPr lang="en-US" dirty="0"/>
              <a:t>A spring component to reduce dislocation.</a:t>
            </a:r>
          </a:p>
          <a:p>
            <a:r>
              <a:rPr lang="en-US" dirty="0"/>
              <a:t>Coating the base to increase native tissue affinity.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CE50-C32D-2559-68E4-8DC60142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87347-6736-ABB4-F3EF-3D4007633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F904FC21-A8B3-3DDA-3EDA-2E36742EB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147763"/>
            <a:ext cx="1847088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37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D6E25-40E7-B200-7DB2-9EA43B642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85446"/>
            <a:ext cx="9864828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Forced Analogy Method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CE29B-749C-AC09-2E46-D120B920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0858"/>
            <a:ext cx="10515600" cy="4294190"/>
          </a:xfrm>
        </p:spPr>
        <p:txBody>
          <a:bodyPr/>
          <a:lstStyle/>
          <a:p>
            <a:r>
              <a:rPr lang="en-US" dirty="0"/>
              <a:t>Increasing or decreasing the cage radius.</a:t>
            </a:r>
          </a:p>
          <a:p>
            <a:r>
              <a:rPr lang="en-US" dirty="0"/>
              <a:t>Parabolic-shaped glenoid or head component.</a:t>
            </a:r>
          </a:p>
          <a:p>
            <a:r>
              <a:rPr lang="en-US" dirty="0"/>
              <a:t>Modular head or adjustable glenoid during surgery.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CE50-C32D-2559-68E4-8DC60142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87347-6736-ABB4-F3EF-3D4007633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946F4-6BE7-F86F-1862-B8906D66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84718">
            <a:off x="10325265" y="-113745"/>
            <a:ext cx="1610029" cy="161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240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72BC7-8700-B99F-12FB-40B13AEA8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2110F-9777-6081-4DA3-10F078377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746EDA-AA2C-DE8F-E1FA-9A99DFDF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853" y="451945"/>
            <a:ext cx="4552294" cy="996950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  <a:cs typeface="Arial"/>
              </a:rPr>
              <a:t>Concepts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E2AF1-439D-D970-9DC7-D9AB0AF5CDF9}"/>
              </a:ext>
            </a:extLst>
          </p:cNvPr>
          <p:cNvSpPr txBox="1"/>
          <p:nvPr/>
        </p:nvSpPr>
        <p:spPr>
          <a:xfrm>
            <a:off x="9014205" y="3922385"/>
            <a:ext cx="231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Pugh Chart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726C38F-58B1-7B6A-3D54-3AB05DC27EED}"/>
              </a:ext>
            </a:extLst>
          </p:cNvPr>
          <p:cNvCxnSpPr>
            <a:cxnSpLocks/>
          </p:cNvCxnSpPr>
          <p:nvPr/>
        </p:nvCxnSpPr>
        <p:spPr>
          <a:xfrm>
            <a:off x="0" y="1661160"/>
            <a:ext cx="12192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6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BC967E0C-B7AE-BE06-EDD6-C677D1DEB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58" y="2033284"/>
            <a:ext cx="2108200" cy="10218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864720-1F6F-594E-B8A8-91DFF58D6244}"/>
              </a:ext>
            </a:extLst>
          </p:cNvPr>
          <p:cNvSpPr txBox="1"/>
          <p:nvPr/>
        </p:nvSpPr>
        <p:spPr>
          <a:xfrm>
            <a:off x="1540905" y="3191971"/>
            <a:ext cx="121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Exactech</a:t>
            </a:r>
            <a:r>
              <a:rPr lang="en-US" dirty="0"/>
              <a:t> Design</a:t>
            </a:r>
          </a:p>
        </p:txBody>
      </p:sp>
      <p:pic>
        <p:nvPicPr>
          <p:cNvPr id="8" name="Picture 8" descr="Shape&#10;&#10;Description automatically generated">
            <a:extLst>
              <a:ext uri="{FF2B5EF4-FFF2-40B4-BE49-F238E27FC236}">
                <a16:creationId xmlns:a16="http://schemas.microsoft.com/office/drawing/2014/main" id="{C8DD1965-73EE-8889-5F40-943FB81B9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677" y="1949201"/>
            <a:ext cx="2743200" cy="1190024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184A859-BA8D-6DB6-812F-502A8BD76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972" y="1949201"/>
            <a:ext cx="2743200" cy="11960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DC28C8-ABF3-7DCD-F448-689B21FBB15C}"/>
              </a:ext>
            </a:extLst>
          </p:cNvPr>
          <p:cNvSpPr txBox="1"/>
          <p:nvPr/>
        </p:nvSpPr>
        <p:spPr>
          <a:xfrm>
            <a:off x="5229927" y="3242599"/>
            <a:ext cx="1418897" cy="38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Twist/Screw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3134CA0-A403-E21F-1E1D-04FDD9317FF1}"/>
              </a:ext>
            </a:extLst>
          </p:cNvPr>
          <p:cNvGrpSpPr/>
          <p:nvPr/>
        </p:nvGrpSpPr>
        <p:grpSpPr>
          <a:xfrm>
            <a:off x="6212644" y="3795376"/>
            <a:ext cx="2743200" cy="1881007"/>
            <a:chOff x="6058549" y="3717532"/>
            <a:chExt cx="2743200" cy="188100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89E9B0-E65E-4DD8-A3E7-7EE775E37B21}"/>
                </a:ext>
              </a:extLst>
            </p:cNvPr>
            <p:cNvSpPr txBox="1"/>
            <p:nvPr/>
          </p:nvSpPr>
          <p:spPr>
            <a:xfrm>
              <a:off x="6854332" y="5229207"/>
              <a:ext cx="1734207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>
                  <a:cs typeface="Arial"/>
                </a:rPr>
                <a:t>T-Shaped</a:t>
              </a:r>
            </a:p>
          </p:txBody>
        </p:sp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92AEF5AD-D2D5-939B-2E13-8DE119248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549" y="3717532"/>
              <a:ext cx="2743200" cy="1439289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228708-9272-B27F-B003-69E7CA523BBA}"/>
              </a:ext>
            </a:extLst>
          </p:cNvPr>
          <p:cNvGrpSpPr/>
          <p:nvPr/>
        </p:nvGrpSpPr>
        <p:grpSpPr>
          <a:xfrm>
            <a:off x="2486727" y="3989950"/>
            <a:ext cx="2743200" cy="1676154"/>
            <a:chOff x="1933903" y="3922385"/>
            <a:chExt cx="2743200" cy="1676154"/>
          </a:xfrm>
        </p:grpSpPr>
        <p:pic>
          <p:nvPicPr>
            <p:cNvPr id="10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70B817A-BD55-A660-8ED0-507811156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3903" y="3922385"/>
              <a:ext cx="2743200" cy="1306822"/>
            </a:xfrm>
            <a:prstGeom prst="rect">
              <a:avLst/>
            </a:prstGeom>
          </p:spPr>
        </p:pic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F85CE062-CCF1-42E6-AFC6-BDC3AF19D0C7}"/>
                </a:ext>
              </a:extLst>
            </p:cNvPr>
            <p:cNvSpPr txBox="1"/>
            <p:nvPr/>
          </p:nvSpPr>
          <p:spPr>
            <a:xfrm>
              <a:off x="2916620" y="5229207"/>
              <a:ext cx="7777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Rigid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EFB2174-F4D0-2D56-03E8-87C7854647D7}"/>
              </a:ext>
            </a:extLst>
          </p:cNvPr>
          <p:cNvSpPr txBox="1"/>
          <p:nvPr/>
        </p:nvSpPr>
        <p:spPr>
          <a:xfrm>
            <a:off x="8466442" y="3142630"/>
            <a:ext cx="936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Anchor</a:t>
            </a:r>
          </a:p>
        </p:txBody>
      </p:sp>
    </p:spTree>
    <p:extLst>
      <p:ext uri="{BB962C8B-B14F-4D97-AF65-F5344CB8AC3E}">
        <p14:creationId xmlns:p14="http://schemas.microsoft.com/office/powerpoint/2010/main" val="131747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C3D2-0DAA-8772-C96A-6912CFE8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tx1"/>
                </a:solidFill>
                <a:cs typeface="Arial"/>
              </a:rPr>
              <a:t>Team Members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5EA043-50F0-C98F-FB78-F99EE4DD3A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 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D74CD-2687-15EF-5A4B-6801ED5D5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905CBC-664E-865F-08E8-1EEE60646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189" y="4055347"/>
            <a:ext cx="1828800" cy="34163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Valeria Aguilera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DAC287-0F9B-7EA4-9092-EC42BEF0BD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79981" y="4953548"/>
            <a:ext cx="1828800" cy="34163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Ethan Corey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786887-FBC9-544D-BFAB-A63DA55063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70773" y="4055347"/>
            <a:ext cx="1828800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William Crittenden</a:t>
            </a:r>
            <a:endParaRPr lang="en-US"/>
          </a:p>
        </p:txBody>
      </p:sp>
      <p:pic>
        <p:nvPicPr>
          <p:cNvPr id="18" name="Picture 18">
            <a:extLst>
              <a:ext uri="{FF2B5EF4-FFF2-40B4-BE49-F238E27FC236}">
                <a16:creationId xmlns:a16="http://schemas.microsoft.com/office/drawing/2014/main" id="{34FFE1DC-9F2C-F291-F8EF-D14A2ABB5DA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/>
          <a:srcRect l="1594" r="1594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21FA3F8-CD1D-9FCF-837C-B0D92FC903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61565" y="4953548"/>
            <a:ext cx="1752368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Matthew Mohammed</a:t>
            </a:r>
            <a:endParaRPr lang="en-US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F291556B-4FED-74ED-53CF-32C03946833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16677" r="16677"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F0D9461-757D-FA5A-6EEE-9D51E46190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975925" y="4055347"/>
            <a:ext cx="1828800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Alexandra Nowzamani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2A72B6F-F0E2-6FB5-3221-834246C0A4E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6718" y="4950970"/>
            <a:ext cx="1828800" cy="5909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>
                <a:cs typeface="Arial"/>
              </a:rPr>
              <a:t>Nickolas Wolniewicz</a:t>
            </a:r>
            <a:endParaRPr lang="en-US"/>
          </a:p>
        </p:txBody>
      </p:sp>
      <p:pic>
        <p:nvPicPr>
          <p:cNvPr id="9" name="Picture Placeholder 8" descr="A picture containing person, person, suit, sky&#10;&#10;Description automatically generated">
            <a:extLst>
              <a:ext uri="{FF2B5EF4-FFF2-40B4-BE49-F238E27FC236}">
                <a16:creationId xmlns:a16="http://schemas.microsoft.com/office/drawing/2014/main" id="{C67121D3-2463-4F10-9535-13C8137531CA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r="2641"/>
          <a:stretch>
            <a:fillRect/>
          </a:stretch>
        </p:blipFill>
        <p:spPr/>
      </p:pic>
      <p:pic>
        <p:nvPicPr>
          <p:cNvPr id="24" name="Picture 24">
            <a:extLst>
              <a:ext uri="{FF2B5EF4-FFF2-40B4-BE49-F238E27FC236}">
                <a16:creationId xmlns:a16="http://schemas.microsoft.com/office/drawing/2014/main" id="{D008B1D6-ED88-7AA3-8168-0E4F1DDB89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 l="5623" r="5623"/>
          <a:stretch/>
        </p:blipFill>
        <p:spPr>
          <a:xfrm>
            <a:off x="572317" y="1639070"/>
            <a:ext cx="1563660" cy="2214072"/>
          </a:xfr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7F0DBE7-B734-5ECD-5602-74CE4EEE0458}"/>
              </a:ext>
            </a:extLst>
          </p:cNvPr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preview">
            <a:extLst>
              <a:ext uri="{FF2B5EF4-FFF2-40B4-BE49-F238E27FC236}">
                <a16:creationId xmlns:a16="http://schemas.microsoft.com/office/drawing/2014/main" id="{56E7C531-E713-493E-FF38-23167F402C8B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" r="5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6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72BC7-8700-B99F-12FB-40B13AEA8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2110F-9777-6081-4DA3-10F078377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746EDA-AA2C-DE8F-E1FA-9A99DFDF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Concept Selection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0B87B-87A4-2B25-25B0-74A18866A498}"/>
              </a:ext>
            </a:extLst>
          </p:cNvPr>
          <p:cNvSpPr/>
          <p:nvPr/>
        </p:nvSpPr>
        <p:spPr>
          <a:xfrm>
            <a:off x="4734772" y="3429000"/>
            <a:ext cx="2318288" cy="13561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63A01-1844-2553-3146-A425194A531D}"/>
              </a:ext>
            </a:extLst>
          </p:cNvPr>
          <p:cNvSpPr/>
          <p:nvPr/>
        </p:nvSpPr>
        <p:spPr>
          <a:xfrm>
            <a:off x="8603500" y="3429000"/>
            <a:ext cx="2318288" cy="13561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00EF88-A303-720E-F42A-670DC5201682}"/>
              </a:ext>
            </a:extLst>
          </p:cNvPr>
          <p:cNvSpPr/>
          <p:nvPr/>
        </p:nvSpPr>
        <p:spPr>
          <a:xfrm>
            <a:off x="838200" y="3429000"/>
            <a:ext cx="2318288" cy="13561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Generated </a:t>
            </a:r>
          </a:p>
          <a:p>
            <a:pPr algn="ctr"/>
            <a:r>
              <a:rPr lang="en-US" dirty="0"/>
              <a:t>Concepts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FFD71-2F9B-F266-505F-82A920AFF815}"/>
              </a:ext>
            </a:extLst>
          </p:cNvPr>
          <p:cNvSpPr txBox="1"/>
          <p:nvPr/>
        </p:nvSpPr>
        <p:spPr>
          <a:xfrm>
            <a:off x="5345668" y="3815606"/>
            <a:ext cx="112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House of Quality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5E2AF1-439D-D970-9DC7-D9AB0AF5CDF9}"/>
              </a:ext>
            </a:extLst>
          </p:cNvPr>
          <p:cNvSpPr txBox="1"/>
          <p:nvPr/>
        </p:nvSpPr>
        <p:spPr>
          <a:xfrm>
            <a:off x="9014205" y="3922385"/>
            <a:ext cx="2318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Pugh Chart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E8BFB9-9AAD-4CDA-E54E-6B9736F08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639" y="276664"/>
            <a:ext cx="1495205" cy="1495205"/>
          </a:xfrm>
          <a:prstGeom prst="rect">
            <a:avLst/>
          </a:prstGeom>
        </p:spPr>
      </p:pic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7B7FD988-CEF3-DCDF-7E86-2C215BDDA67B}"/>
              </a:ext>
            </a:extLst>
          </p:cNvPr>
          <p:cNvSpPr/>
          <p:nvPr/>
        </p:nvSpPr>
        <p:spPr>
          <a:xfrm>
            <a:off x="2682240" y="2170327"/>
            <a:ext cx="2534920" cy="1223390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Down 16">
            <a:extLst>
              <a:ext uri="{FF2B5EF4-FFF2-40B4-BE49-F238E27FC236}">
                <a16:creationId xmlns:a16="http://schemas.microsoft.com/office/drawing/2014/main" id="{262B320F-28E7-DB1A-F7ED-E03A5A2AFD26}"/>
              </a:ext>
            </a:extLst>
          </p:cNvPr>
          <p:cNvSpPr/>
          <p:nvPr/>
        </p:nvSpPr>
        <p:spPr>
          <a:xfrm>
            <a:off x="6695440" y="2170327"/>
            <a:ext cx="2534920" cy="1223390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A6E8-47DA-7419-90DE-AE22887D7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3"/>
            <a:ext cx="10515600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House of Quality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3621B-9A47-1A29-BF01-87D19D1F6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BEE52-2FE0-0420-19DB-1F553DE200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6958E-352E-ABA0-949D-5BA10406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5812" y="0"/>
            <a:ext cx="1362076" cy="13620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F2A7CD-999A-3A09-A3DA-FDE3D737A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04" y="1179513"/>
            <a:ext cx="7371566" cy="45814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752A41-7442-E35E-B079-2ABE76D9796E}"/>
              </a:ext>
            </a:extLst>
          </p:cNvPr>
          <p:cNvSpPr/>
          <p:nvPr/>
        </p:nvSpPr>
        <p:spPr>
          <a:xfrm>
            <a:off x="1746404" y="5582920"/>
            <a:ext cx="6168236" cy="1780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9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F0C-7FB4-9B4F-4C8A-094B6A3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6"/>
            <a:ext cx="10515600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Pugh Chart Part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72DFB-3A0D-8776-B23E-74C28AC9F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53B86-CC60-3664-A601-093ED54C0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02902-579F-13E9-534D-490EB5DA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755" y="179506"/>
            <a:ext cx="1152090" cy="11520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B29905-751F-B1E5-0BD1-A908D4DC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22" y="1755608"/>
            <a:ext cx="11530356" cy="334678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EC57BC9-A454-AE0F-E35B-BB7237A6F1B1}"/>
              </a:ext>
            </a:extLst>
          </p:cNvPr>
          <p:cNvCxnSpPr/>
          <p:nvPr/>
        </p:nvCxnSpPr>
        <p:spPr>
          <a:xfrm>
            <a:off x="330822" y="5102392"/>
            <a:ext cx="1145477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229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F0C-7FB4-9B4F-4C8A-094B6A3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6"/>
            <a:ext cx="10515600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Pugh Chart Part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72DFB-3A0D-8776-B23E-74C28AC9F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53B86-CC60-3664-A601-093ED54C0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02902-579F-13E9-534D-490EB5DA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755" y="179506"/>
            <a:ext cx="1152090" cy="1152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6984F-339B-4B95-38F7-E766D5B86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31" y="1705249"/>
            <a:ext cx="11584538" cy="34475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3C2739-D75A-43AA-FE8B-7AF89F03253D}"/>
              </a:ext>
            </a:extLst>
          </p:cNvPr>
          <p:cNvCxnSpPr>
            <a:cxnSpLocks/>
          </p:cNvCxnSpPr>
          <p:nvPr/>
        </p:nvCxnSpPr>
        <p:spPr>
          <a:xfrm>
            <a:off x="303731" y="2032000"/>
            <a:ext cx="0" cy="310007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33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F0C-7FB4-9B4F-4C8A-094B6A3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6"/>
            <a:ext cx="10515600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Pugh Chart Part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72DFB-3A0D-8776-B23E-74C28AC9F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53B86-CC60-3664-A601-093ED54C0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02902-579F-13E9-534D-490EB5DA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755" y="179506"/>
            <a:ext cx="1152090" cy="1152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99F87-BE5D-DACE-182C-534A60D1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05" y="1726340"/>
            <a:ext cx="11587391" cy="34053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17A11D-6416-FC1A-983F-07179D6537FC}"/>
              </a:ext>
            </a:extLst>
          </p:cNvPr>
          <p:cNvCxnSpPr/>
          <p:nvPr/>
        </p:nvCxnSpPr>
        <p:spPr>
          <a:xfrm>
            <a:off x="302305" y="2042160"/>
            <a:ext cx="0" cy="30895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AC3142-A4C4-7E4C-203E-2989F3DA5AFE}"/>
              </a:ext>
            </a:extLst>
          </p:cNvPr>
          <p:cNvCxnSpPr>
            <a:cxnSpLocks/>
          </p:cNvCxnSpPr>
          <p:nvPr/>
        </p:nvCxnSpPr>
        <p:spPr>
          <a:xfrm flipH="1">
            <a:off x="302305" y="5131661"/>
            <a:ext cx="115620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59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EF0C-7FB4-9B4F-4C8A-094B6A3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46"/>
            <a:ext cx="10515600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Pugh Chart Part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572DFB-3A0D-8776-B23E-74C28AC9F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53B86-CC60-3664-A601-093ED54C0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02902-579F-13E9-534D-490EB5DA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755" y="179506"/>
            <a:ext cx="1152090" cy="1152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D3C172-E7E8-8678-87E8-078242DF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5" y="1752756"/>
            <a:ext cx="11565871" cy="34085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E1B33C-096A-E94C-4718-3066F140785B}"/>
              </a:ext>
            </a:extLst>
          </p:cNvPr>
          <p:cNvCxnSpPr>
            <a:cxnSpLocks/>
          </p:cNvCxnSpPr>
          <p:nvPr/>
        </p:nvCxnSpPr>
        <p:spPr>
          <a:xfrm>
            <a:off x="217995" y="2042160"/>
            <a:ext cx="0" cy="3084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5880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8296-D089-4805-12A6-3BA7BA6B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064"/>
            <a:ext cx="10515600" cy="9969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437BA-8487-4FE6-349D-6C41E4B9A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Nickolas Wolniewicz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0CB5-1549-1208-1349-4B9DF4F9E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EF3C9-81E4-D4FD-D6F3-D6DA1EC1B3F6}"/>
              </a:ext>
            </a:extLst>
          </p:cNvPr>
          <p:cNvSpPr txBox="1"/>
          <p:nvPr/>
        </p:nvSpPr>
        <p:spPr>
          <a:xfrm>
            <a:off x="716280" y="1752600"/>
            <a:ext cx="5631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CAD models.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and test PLA prototypes.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and test aluminum prototypes.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16C93C-7141-60E4-5D30-1FF798B61E50}"/>
              </a:ext>
            </a:extLst>
          </p:cNvPr>
          <p:cNvGrpSpPr/>
          <p:nvPr/>
        </p:nvGrpSpPr>
        <p:grpSpPr>
          <a:xfrm>
            <a:off x="9080938" y="302064"/>
            <a:ext cx="1999593" cy="1999593"/>
            <a:chOff x="9080938" y="302064"/>
            <a:chExt cx="1999593" cy="19995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242190-98A1-3089-2C9F-B4E7C261C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0938" y="302064"/>
              <a:ext cx="1999593" cy="1999593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E8CA932-7B66-25C3-7B36-CFFB6E120B24}"/>
                </a:ext>
              </a:extLst>
            </p:cNvPr>
            <p:cNvCxnSpPr/>
            <p:nvPr/>
          </p:nvCxnSpPr>
          <p:spPr>
            <a:xfrm>
              <a:off x="10133023" y="2136140"/>
              <a:ext cx="409904" cy="0"/>
            </a:xfrm>
            <a:prstGeom prst="line">
              <a:avLst/>
            </a:prstGeom>
            <a:ln w="6032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F6D82E4-AD33-A62D-B6B8-E3246DBA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6327" y="2973267"/>
            <a:ext cx="2637473" cy="263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68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>
            <a:extLst>
              <a:ext uri="{FF2B5EF4-FFF2-40B4-BE49-F238E27FC236}">
                <a16:creationId xmlns:a16="http://schemas.microsoft.com/office/drawing/2014/main" id="{D33ECCCB-5CE3-1992-C22A-2AABE639BD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41" r="16641"/>
          <a:stretch/>
        </p:blipFill>
        <p:spPr>
          <a:xfrm>
            <a:off x="5457468" y="2459981"/>
            <a:ext cx="1374005" cy="2061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E8E886-9F9B-9DAF-A8D0-7BD2F800D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760" y="114910"/>
            <a:ext cx="7412421" cy="996950"/>
          </a:xfrm>
        </p:spPr>
        <p:txBody>
          <a:bodyPr>
            <a:normAutofit/>
          </a:bodyPr>
          <a:lstStyle/>
          <a:p>
            <a:r>
              <a:rPr lang="en-US" sz="4800" b="0" dirty="0">
                <a:solidFill>
                  <a:schemeClr val="tx1"/>
                </a:solidFill>
                <a:cs typeface="Arial"/>
              </a:rPr>
              <a:t>Sponsor and Advisors</a:t>
            </a:r>
            <a:endParaRPr lang="en-US" sz="4800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82AF7-6774-48F5-AC28-8E4A7C235D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B813D-1D7F-F3B2-C128-244E1A92E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C6A82F-29BB-38E4-5036-60548179EB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69971" y="4599488"/>
            <a:ext cx="3847698" cy="84023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b="1" u="sng">
                <a:cs typeface="Arial"/>
              </a:rPr>
              <a:t>Project Sponsor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Tom </a:t>
            </a:r>
            <a:r>
              <a:rPr lang="en-US" err="1">
                <a:cs typeface="Arial"/>
              </a:rPr>
              <a:t>Vanasse</a:t>
            </a:r>
            <a:r>
              <a:rPr lang="en-US">
                <a:cs typeface="Arial"/>
              </a:rPr>
              <a:t>,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Director of Engineering, Exactech</a:t>
            </a:r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E836F9B-2BF3-01C8-2422-1137AD093F2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4952" r="4952"/>
          <a:stretch/>
        </p:blipFill>
        <p:spPr>
          <a:xfrm>
            <a:off x="9514739" y="2538482"/>
            <a:ext cx="1374005" cy="2061006"/>
          </a:xfrm>
        </p:spPr>
      </p:pic>
      <p:pic>
        <p:nvPicPr>
          <p:cNvPr id="10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97A98CE-48B8-395A-1B3D-9E4AD055CA8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/>
          <a:srcRect t="34600" b="34600"/>
          <a:stretch/>
        </p:blipFill>
        <p:spPr>
          <a:xfrm>
            <a:off x="3187102" y="1319098"/>
            <a:ext cx="6029740" cy="120594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4D225B-8180-E7F1-E67D-92603534B3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7925" y="4601487"/>
            <a:ext cx="4079610" cy="84023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b="1" u="sng">
                <a:cs typeface="Arial"/>
              </a:rPr>
              <a:t>Academic Advisor</a:t>
            </a:r>
            <a:br>
              <a:rPr lang="en-US" b="1" u="sng">
                <a:cs typeface="Arial"/>
              </a:rPr>
            </a:br>
            <a:r>
              <a:rPr lang="en-US">
                <a:cs typeface="Arial"/>
              </a:rPr>
              <a:t>Stephen Arce, Ph.D.</a:t>
            </a:r>
            <a:endParaRPr lang="en-US"/>
          </a:p>
          <a:p>
            <a:r>
              <a:rPr lang="en-US">
                <a:cs typeface="Arial"/>
              </a:rPr>
              <a:t>Professor, FAMU – FSU Engineering</a:t>
            </a:r>
          </a:p>
        </p:txBody>
      </p:sp>
      <p:pic>
        <p:nvPicPr>
          <p:cNvPr id="17" name="Picture 10" descr="A picture containing person, necktie, person, wearing&#10;&#10;Description automatically generated">
            <a:extLst>
              <a:ext uri="{FF2B5EF4-FFF2-40B4-BE49-F238E27FC236}">
                <a16:creationId xmlns:a16="http://schemas.microsoft.com/office/drawing/2014/main" id="{8B357D7F-A66E-C3F2-A3C8-1269938C10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4" r="5004"/>
          <a:stretch/>
        </p:blipFill>
        <p:spPr>
          <a:xfrm>
            <a:off x="1303256" y="2460697"/>
            <a:ext cx="1374005" cy="2061006"/>
          </a:xfrm>
          <a:prstGeom prst="rect">
            <a:avLst/>
          </a:prstGeom>
        </p:spPr>
      </p:pic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18AB51C-61EC-28ED-F9A8-2499EFB2A0A5}"/>
              </a:ext>
            </a:extLst>
          </p:cNvPr>
          <p:cNvSpPr txBox="1">
            <a:spLocks/>
          </p:cNvSpPr>
          <p:nvPr/>
        </p:nvSpPr>
        <p:spPr>
          <a:xfrm>
            <a:off x="-194" y="4588235"/>
            <a:ext cx="3980218" cy="8402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>
                <a:cs typeface="Arial"/>
              </a:rPr>
              <a:t>Academic Advisor</a:t>
            </a:r>
            <a:br>
              <a:rPr lang="en-US">
                <a:cs typeface="Arial"/>
              </a:rPr>
            </a:br>
            <a:r>
              <a:rPr lang="en-US">
                <a:cs typeface="Arial"/>
              </a:rPr>
              <a:t>Shayne McConomy, Ph.D.</a:t>
            </a:r>
          </a:p>
          <a:p>
            <a:r>
              <a:rPr lang="en-US">
                <a:cs typeface="Arial"/>
              </a:rPr>
              <a:t>Professor, FAMU – FSU Engineering</a:t>
            </a:r>
          </a:p>
        </p:txBody>
      </p:sp>
    </p:spTree>
    <p:extLst>
      <p:ext uri="{BB962C8B-B14F-4D97-AF65-F5344CB8AC3E}">
        <p14:creationId xmlns:p14="http://schemas.microsoft.com/office/powerpoint/2010/main" val="1657224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67F75-C4E8-004C-2AD5-A6320F09A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02501-FFDA-9DC7-4716-9C594E59D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E3AE77-5401-0D19-55EB-4750AE2DC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59" y="652951"/>
            <a:ext cx="7211082" cy="10221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Project Objective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1821-AF98-14CE-8055-FF60DC89F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907"/>
            <a:ext cx="10515600" cy="1500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objective of this project is to design a stemless reverse shoulder prosthetic to reduce micromotion and formulate a series of tests to appropriately evaluate the design.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37CC59-49B6-7F42-15D7-7D9CFDD80028}"/>
              </a:ext>
            </a:extLst>
          </p:cNvPr>
          <p:cNvCxnSpPr>
            <a:cxnSpLocks/>
          </p:cNvCxnSpPr>
          <p:nvPr/>
        </p:nvCxnSpPr>
        <p:spPr>
          <a:xfrm>
            <a:off x="0" y="1661160"/>
            <a:ext cx="1219200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347AE5C-B84C-FE41-B381-FFBFC14B8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140" y="3962058"/>
            <a:ext cx="1325704" cy="13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7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3780-9F0C-6F2D-ADAA-965720084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764210" cy="9969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cs typeface="Arial"/>
              </a:rPr>
              <a:t>Total Shoulder Replacement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89E3E-9571-61E4-FF8B-8CA29A883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D4B3-55CA-DA2A-1478-4B17B9DB4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D5D11-582F-96C4-ACC7-22562BAC2917}"/>
              </a:ext>
            </a:extLst>
          </p:cNvPr>
          <p:cNvSpPr txBox="1"/>
          <p:nvPr/>
        </p:nvSpPr>
        <p:spPr>
          <a:xfrm>
            <a:off x="838200" y="1797803"/>
            <a:ext cx="997961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</a:rPr>
              <a:t>Purpose:</a:t>
            </a:r>
            <a:endParaRPr lang="en-US" sz="3600" b="1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</a:rPr>
              <a:t>To reduce shoulder pain and restore mobility and range of motion by replacing portions of the shoulder joint with an artificial implant.</a:t>
            </a:r>
            <a:endParaRPr lang="en-US" sz="2800" b="0" i="0" dirty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537CA-B3FF-5011-5E8A-978E276E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501" y="4197293"/>
            <a:ext cx="1570299" cy="157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7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BD5D11-582F-96C4-ACC7-22562BAC2917}"/>
              </a:ext>
            </a:extLst>
          </p:cNvPr>
          <p:cNvSpPr txBox="1"/>
          <p:nvPr/>
        </p:nvSpPr>
        <p:spPr>
          <a:xfrm>
            <a:off x="711200" y="1197723"/>
            <a:ext cx="10778971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Induces no immune response.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Implant has Young's modulus approximately: 10-30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/>
                <a:cs typeface="Arial"/>
              </a:rPr>
              <a:t>GPa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Pore sizes approximately: 600 µm.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Neck-shaft angle: 135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°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to 145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°.</a:t>
            </a:r>
            <a:endParaRPr lang="en-US" sz="2400" b="0" i="0" dirty="0">
              <a:solidFill>
                <a:srgbClr val="000000"/>
              </a:solidFill>
              <a:effectLst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Humeral Head radius between 20-25 mm.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Insertion requires less than: 1 MPa.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Maximum Length of design: 70 mm.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rial"/>
                <a:cs typeface="Arial"/>
              </a:rPr>
              <a:t>Glenosphere size: 40-42 mm.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43780-9F0C-6F2D-ADAA-96572008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Key Goals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89E3E-9571-61E4-FF8B-8CA29A883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Matthew Mohammed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D4B3-55CA-DA2A-1478-4B17B9DB4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2780" y="6205048"/>
            <a:ext cx="704088" cy="365125"/>
          </a:xfrm>
        </p:spPr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E9CF49-7A1C-039C-9EF9-D5BC90FF9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804" y="132081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3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FB3C-2652-487A-290A-45ED70B08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Customer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8051E-D1DC-296D-6D0A-4A9605933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Prevents lever out</a:t>
            </a:r>
          </a:p>
          <a:p>
            <a:r>
              <a:rPr lang="en-US" sz="2400"/>
              <a:t>Prevents micromotion</a:t>
            </a:r>
          </a:p>
          <a:p>
            <a:r>
              <a:rPr lang="en-US" sz="2400"/>
              <a:t>No device failure</a:t>
            </a:r>
          </a:p>
          <a:p>
            <a:r>
              <a:rPr lang="en-US" sz="2400"/>
              <a:t>No bone fracture</a:t>
            </a:r>
          </a:p>
          <a:p>
            <a:r>
              <a:rPr lang="en-US" sz="2400"/>
              <a:t>Easy revision</a:t>
            </a:r>
          </a:p>
          <a:p>
            <a:r>
              <a:rPr lang="en-US" sz="2400"/>
              <a:t>Immune response</a:t>
            </a:r>
          </a:p>
          <a:p>
            <a:r>
              <a:rPr lang="en-US" sz="2400"/>
              <a:t>Ease of implantation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21665A-B4AC-78C2-C859-0D028CFD6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7CF7D-E29B-483A-F39B-CD617E635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F255F-E74E-3B6D-2263-A4E3F528B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284" y="287827"/>
            <a:ext cx="1305560" cy="13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4F0A0-BC40-97C2-3DA5-CEF69B18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Types of Implants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B699E-5523-4CC7-5351-04FF67B31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3E02F-5AC0-58C2-DA73-08B9C3729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B17E592-D7B6-7667-8D57-7817F3A0FA99}"/>
              </a:ext>
            </a:extLst>
          </p:cNvPr>
          <p:cNvSpPr/>
          <p:nvPr/>
        </p:nvSpPr>
        <p:spPr>
          <a:xfrm>
            <a:off x="7650498" y="1658433"/>
            <a:ext cx="2302105" cy="5303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cs typeface="Arial"/>
              </a:rPr>
              <a:t>Stemless Implant</a:t>
            </a:r>
            <a:endParaRPr lang="en-US" sz="20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22525E-7456-4524-3583-D6F55D43468E}"/>
              </a:ext>
            </a:extLst>
          </p:cNvPr>
          <p:cNvSpPr/>
          <p:nvPr/>
        </p:nvSpPr>
        <p:spPr>
          <a:xfrm>
            <a:off x="1891944" y="1658432"/>
            <a:ext cx="2302105" cy="53030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>
                <a:cs typeface="Arial"/>
              </a:rPr>
              <a:t>Stemmed Implant</a:t>
            </a:r>
            <a:endParaRPr lang="en-US" sz="2000" dirty="0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41336F94-3004-D83E-8F21-377E7E95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74" y="2487315"/>
            <a:ext cx="1916935" cy="273717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FDB6E3C-8CB3-69EC-29D2-194540946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243" y="2489041"/>
            <a:ext cx="2633031" cy="27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B85438-370B-0113-31BF-F3D9D370D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DC4741-9868-D0B5-94C4-69C1B1F53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Matthew Mohammed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1E505-6DE9-C500-1BA9-4EC5DE974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44BE92-4054-5F85-A63F-56F963C89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95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cs typeface="Arial"/>
              </a:rPr>
              <a:t>Stemless Shoulder Implant</a:t>
            </a:r>
          </a:p>
        </p:txBody>
      </p:sp>
      <p:pic>
        <p:nvPicPr>
          <p:cNvPr id="1026" name="Picture 2" descr="Exactech transitions shoulder implant manufacture from electron beam to  laser beam AM">
            <a:extLst>
              <a:ext uri="{FF2B5EF4-FFF2-40B4-BE49-F238E27FC236}">
                <a16:creationId xmlns:a16="http://schemas.microsoft.com/office/drawing/2014/main" id="{8B4E7E7F-314F-B343-B700-FBE22F282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78" y="1808824"/>
            <a:ext cx="4819650" cy="31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01A688-5275-9F3B-B55D-E47B1BC5A83F}"/>
              </a:ext>
            </a:extLst>
          </p:cNvPr>
          <p:cNvSpPr txBox="1"/>
          <p:nvPr/>
        </p:nvSpPr>
        <p:spPr>
          <a:xfrm>
            <a:off x="410705" y="1611824"/>
            <a:ext cx="4199326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cs typeface="Arial"/>
              </a:rPr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More Anatomic.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Reduces Stress Shielding.</a:t>
            </a:r>
            <a:endParaRPr lang="en-US" sz="20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Less Bone Removal.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Arial"/>
              </a:rPr>
              <a:t>Good Mid to Long-Term Results.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29843862"/>
      </p:ext>
    </p:extLst>
  </p:cSld>
  <p:clrMapOvr>
    <a:masterClrMapping/>
  </p:clrMapOvr>
</p:sld>
</file>

<file path=ppt/theme/theme1.xml><?xml version="1.0" encoding="utf-8"?>
<a:theme xmlns:a="http://schemas.openxmlformats.org/drawingml/2006/main" name="CoE Light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2.xml><?xml version="1.0" encoding="utf-8"?>
<a:theme xmlns:a="http://schemas.openxmlformats.org/drawingml/2006/main" name="Office Theme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60F9B140227841B552BE862FE559C0" ma:contentTypeVersion="8" ma:contentTypeDescription="Create a new document." ma:contentTypeScope="" ma:versionID="928503ef6bc7a871d39da5f520b5448f">
  <xsd:schema xmlns:xsd="http://www.w3.org/2001/XMLSchema" xmlns:xs="http://www.w3.org/2001/XMLSchema" xmlns:p="http://schemas.microsoft.com/office/2006/metadata/properties" xmlns:ns2="9d0361f7-4a96-470c-9bda-5c8eca29e5e3" xmlns:ns3="5df405af-7146-4f69-9e24-0932b64de47b" targetNamespace="http://schemas.microsoft.com/office/2006/metadata/properties" ma:root="true" ma:fieldsID="dc1587e9ef1486e0056d8a5406bcabdc" ns2:_="" ns3:_="">
    <xsd:import namespace="9d0361f7-4a96-470c-9bda-5c8eca29e5e3"/>
    <xsd:import namespace="5df405af-7146-4f69-9e24-0932b64de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61f7-4a96-470c-9bda-5c8eca29e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443b83bf-5a34-45d0-bf74-ccf9241540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405af-7146-4f69-9e24-0932b64de47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7c2b33-6dd0-43fa-a665-4abcee26ce54}" ma:internalName="TaxCatchAll" ma:showField="CatchAllData" ma:web="5df405af-7146-4f69-9e24-0932b64de4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df405af-7146-4f69-9e24-0932b64de47b" xsi:nil="true"/>
    <lcf76f155ced4ddcb4097134ff3c332f xmlns="9d0361f7-4a96-470c-9bda-5c8eca29e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4FE655-6901-4B8E-9D21-CBAF0C11BD51}">
  <ds:schemaRefs>
    <ds:schemaRef ds:uri="5df405af-7146-4f69-9e24-0932b64de47b"/>
    <ds:schemaRef ds:uri="9d0361f7-4a96-470c-9bda-5c8eca29e5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19C908-08D0-41E5-8AAB-BAC87D06F98F}">
  <ds:schemaRefs>
    <ds:schemaRef ds:uri="5df405af-7146-4f69-9e24-0932b64de47b"/>
    <ds:schemaRef ds:uri="9d0361f7-4a96-470c-9bda-5c8eca29e5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College of Engineering</Template>
  <TotalTime>0</TotalTime>
  <Words>772</Words>
  <Application>Microsoft Office PowerPoint</Application>
  <PresentationFormat>Widescreen</PresentationFormat>
  <Paragraphs>280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Dreaming Outloud Pro</vt:lpstr>
      <vt:lpstr>Wingdings</vt:lpstr>
      <vt:lpstr>CoE Light</vt:lpstr>
      <vt:lpstr>Team 114 </vt:lpstr>
      <vt:lpstr>Team Members</vt:lpstr>
      <vt:lpstr>Sponsor and Advisors</vt:lpstr>
      <vt:lpstr>Project Objective</vt:lpstr>
      <vt:lpstr>Total Shoulder Replacement</vt:lpstr>
      <vt:lpstr>Key Goals</vt:lpstr>
      <vt:lpstr>Customer Needs</vt:lpstr>
      <vt:lpstr>Types of Implants</vt:lpstr>
      <vt:lpstr>Stemless Shoulder Implant</vt:lpstr>
      <vt:lpstr>Inlay vs. Onlay</vt:lpstr>
      <vt:lpstr>Reverse Stemless Shoulder Implant</vt:lpstr>
      <vt:lpstr>Research Update</vt:lpstr>
      <vt:lpstr>Research Update Cont'd</vt:lpstr>
      <vt:lpstr>PowerPoint Presentation</vt:lpstr>
      <vt:lpstr>PowerPoint Presentation</vt:lpstr>
      <vt:lpstr>Concept Generation</vt:lpstr>
      <vt:lpstr>Crapshoot Method Examples:</vt:lpstr>
      <vt:lpstr>Forced Analogy Method Examples:</vt:lpstr>
      <vt:lpstr>Concepts</vt:lpstr>
      <vt:lpstr>Concept Selection</vt:lpstr>
      <vt:lpstr>House of Quality</vt:lpstr>
      <vt:lpstr>Pugh Chart Part 1</vt:lpstr>
      <vt:lpstr>Pugh Chart Part 2</vt:lpstr>
      <vt:lpstr>Pugh Chart Part 3</vt:lpstr>
      <vt:lpstr>Pugh Chart Part 4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lastModifiedBy>Nickolas Wolniewicz</cp:lastModifiedBy>
  <cp:revision>2</cp:revision>
  <dcterms:created xsi:type="dcterms:W3CDTF">2020-02-27T18:12:47Z</dcterms:created>
  <dcterms:modified xsi:type="dcterms:W3CDTF">2022-11-06T22:11:32Z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0x0101009960F9B140227841B552BE862FE559C0</vt:lpwstr>
  </property>
  <property fmtid="{D5CDD505-2E9C-101B-9397-08002B2CF9AE}" pid="3" name="MediaServiceImageTags">
    <vt:lpwstr/>
  </property>
</Properties>
</file>