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77_7F92170D.xml" ContentType="application/vnd.ms-powerpoint.comments+xml"/>
  <Override PartName="/ppt/comments/modernComment_180_DFAFDB37.xml" ContentType="application/vnd.ms-powerpoint.comments+xml"/>
  <Override PartName="/ppt/comments/modernComment_16D_E560F4DD.xml" ContentType="application/vnd.ms-powerpoint.comments+xml"/>
  <Override PartName="/ppt/comments/modernComment_182_5FB3F4C5.xml" ContentType="application/vnd.ms-powerpoint.comments+xml"/>
  <Override PartName="/ppt/notesSlides/notesSlide14.xml" ContentType="application/vnd.openxmlformats-officedocument.presentationml.notesSlide+xml"/>
  <Override PartName="/ppt/comments/modernComment_183_8A31213F.xml" ContentType="application/vnd.ms-powerpoint.comments+xml"/>
  <Override PartName="/ppt/comments/modernComment_174_75B3DD03.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1"/>
    <p:sldMasterId id="2147483665" r:id="rId2"/>
  </p:sldMasterIdLst>
  <p:notesMasterIdLst>
    <p:notesMasterId r:id="rId81"/>
  </p:notesMasterIdLst>
  <p:sldIdLst>
    <p:sldId id="256" r:id="rId3"/>
    <p:sldId id="287" r:id="rId4"/>
    <p:sldId id="286" r:id="rId5"/>
    <p:sldId id="297" r:id="rId6"/>
    <p:sldId id="302" r:id="rId7"/>
    <p:sldId id="379" r:id="rId8"/>
    <p:sldId id="304" r:id="rId9"/>
    <p:sldId id="305" r:id="rId10"/>
    <p:sldId id="378" r:id="rId11"/>
    <p:sldId id="381" r:id="rId12"/>
    <p:sldId id="354" r:id="rId13"/>
    <p:sldId id="318" r:id="rId14"/>
    <p:sldId id="388" r:id="rId15"/>
    <p:sldId id="319" r:id="rId16"/>
    <p:sldId id="344" r:id="rId17"/>
    <p:sldId id="358" r:id="rId18"/>
    <p:sldId id="373" r:id="rId19"/>
    <p:sldId id="375" r:id="rId20"/>
    <p:sldId id="389" r:id="rId21"/>
    <p:sldId id="377" r:id="rId22"/>
    <p:sldId id="348" r:id="rId23"/>
    <p:sldId id="384" r:id="rId24"/>
    <p:sldId id="367" r:id="rId25"/>
    <p:sldId id="366" r:id="rId26"/>
    <p:sldId id="371" r:id="rId27"/>
    <p:sldId id="365" r:id="rId28"/>
    <p:sldId id="385" r:id="rId29"/>
    <p:sldId id="386" r:id="rId30"/>
    <p:sldId id="387" r:id="rId31"/>
    <p:sldId id="372" r:id="rId32"/>
    <p:sldId id="380" r:id="rId33"/>
    <p:sldId id="361" r:id="rId34"/>
    <p:sldId id="391" r:id="rId35"/>
    <p:sldId id="301" r:id="rId36"/>
    <p:sldId id="368" r:id="rId37"/>
    <p:sldId id="325" r:id="rId38"/>
    <p:sldId id="382" r:id="rId39"/>
    <p:sldId id="345" r:id="rId40"/>
    <p:sldId id="376" r:id="rId41"/>
    <p:sldId id="364" r:id="rId42"/>
    <p:sldId id="355" r:id="rId43"/>
    <p:sldId id="353" r:id="rId44"/>
    <p:sldId id="321" r:id="rId45"/>
    <p:sldId id="320" r:id="rId46"/>
    <p:sldId id="262" r:id="rId47"/>
    <p:sldId id="299" r:id="rId48"/>
    <p:sldId id="359" r:id="rId49"/>
    <p:sldId id="335" r:id="rId50"/>
    <p:sldId id="383" r:id="rId51"/>
    <p:sldId id="340" r:id="rId52"/>
    <p:sldId id="341" r:id="rId53"/>
    <p:sldId id="342" r:id="rId54"/>
    <p:sldId id="322" r:id="rId55"/>
    <p:sldId id="343" r:id="rId56"/>
    <p:sldId id="323" r:id="rId57"/>
    <p:sldId id="291" r:id="rId58"/>
    <p:sldId id="292" r:id="rId59"/>
    <p:sldId id="311" r:id="rId60"/>
    <p:sldId id="306" r:id="rId61"/>
    <p:sldId id="315" r:id="rId62"/>
    <p:sldId id="316" r:id="rId63"/>
    <p:sldId id="317" r:id="rId64"/>
    <p:sldId id="326" r:id="rId65"/>
    <p:sldId id="330" r:id="rId66"/>
    <p:sldId id="327" r:id="rId67"/>
    <p:sldId id="328" r:id="rId68"/>
    <p:sldId id="329" r:id="rId69"/>
    <p:sldId id="312" r:id="rId70"/>
    <p:sldId id="277" r:id="rId71"/>
    <p:sldId id="280" r:id="rId72"/>
    <p:sldId id="273" r:id="rId73"/>
    <p:sldId id="274" r:id="rId74"/>
    <p:sldId id="284" r:id="rId75"/>
    <p:sldId id="263" r:id="rId76"/>
    <p:sldId id="264" r:id="rId77"/>
    <p:sldId id="265" r:id="rId78"/>
    <p:sldId id="266" r:id="rId79"/>
    <p:sldId id="267"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56"/>
            <p14:sldId id="287"/>
            <p14:sldId id="286"/>
            <p14:sldId id="297"/>
            <p14:sldId id="302"/>
            <p14:sldId id="379"/>
            <p14:sldId id="304"/>
            <p14:sldId id="305"/>
            <p14:sldId id="378"/>
            <p14:sldId id="381"/>
            <p14:sldId id="354"/>
            <p14:sldId id="318"/>
            <p14:sldId id="388"/>
            <p14:sldId id="319"/>
            <p14:sldId id="344"/>
            <p14:sldId id="358"/>
            <p14:sldId id="373"/>
            <p14:sldId id="375"/>
            <p14:sldId id="389"/>
            <p14:sldId id="377"/>
            <p14:sldId id="348"/>
            <p14:sldId id="384"/>
            <p14:sldId id="367"/>
            <p14:sldId id="366"/>
            <p14:sldId id="371"/>
            <p14:sldId id="365"/>
            <p14:sldId id="385"/>
            <p14:sldId id="386"/>
            <p14:sldId id="387"/>
            <p14:sldId id="372"/>
            <p14:sldId id="380"/>
            <p14:sldId id="361"/>
            <p14:sldId id="391"/>
            <p14:sldId id="301"/>
          </p14:sldIdLst>
        </p14:section>
        <p14:section name="Backup Slides" id="{D2EA30EA-0BC0-4C37-A8F8-2B41D5EE3350}">
          <p14:sldIdLst>
            <p14:sldId id="368"/>
            <p14:sldId id="325"/>
            <p14:sldId id="382"/>
            <p14:sldId id="345"/>
            <p14:sldId id="376"/>
            <p14:sldId id="364"/>
            <p14:sldId id="355"/>
            <p14:sldId id="353"/>
            <p14:sldId id="321"/>
            <p14:sldId id="320"/>
            <p14:sldId id="262"/>
            <p14:sldId id="299"/>
            <p14:sldId id="359"/>
            <p14:sldId id="335"/>
            <p14:sldId id="383"/>
            <p14:sldId id="340"/>
            <p14:sldId id="341"/>
            <p14:sldId id="342"/>
            <p14:sldId id="322"/>
            <p14:sldId id="343"/>
            <p14:sldId id="323"/>
            <p14:sldId id="291"/>
            <p14:sldId id="292"/>
            <p14:sldId id="311"/>
            <p14:sldId id="306"/>
            <p14:sldId id="315"/>
            <p14:sldId id="316"/>
            <p14:sldId id="317"/>
            <p14:sldId id="326"/>
            <p14:sldId id="330"/>
            <p14:sldId id="327"/>
            <p14:sldId id="328"/>
            <p14:sldId id="329"/>
            <p14:sldId id="312"/>
          </p14:sldIdLst>
        </p14:section>
        <p14:section name="Style Guide" id="{F10F3CE5-E087-40FD-B0AE-505C952C1029}">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987509-340F-3520-F1F0-5D5C96739373}" name="William Wartman" initials="WW" userId="S::wcw20@fsu.edu::7d38fd99-d2bf-4c5f-85f7-84cd6281a0a1" providerId="AD"/>
  <p188:author id="{B8F0EE14-77D3-8996-D383-CF3F7347779A}" name="Santiago Lazarte" initials="SL" userId="S::sl19bj@fsu.edu::36b578fd-163b-45ed-adaf-a2acafdf5a34" providerId="AD"/>
  <p188:author id="{62AFCD64-F1B1-33EF-B18E-5794A4989845}" name="Kiersten Cady" initials="KC" userId="S::kc18e@fsu.edu::b1f8f247-7cb5-4127-8513-77563f21eb81" providerId="AD"/>
  <p188:author id="{D5A45B79-33BF-1D7F-6E33-D1A0E9840713}" name="John Sorensen" initials="JS" userId="S::jts19b@fsu.edu::ac644e59-ade4-4488-9f95-6821a2956af1" providerId="AD"/>
  <p188:author id="{6B2C05B4-4628-81F1-9DE4-7295EC626A65}" name="Taylor Vanderlinden" initials="TV" userId="S::tnv19b@fsu.edu::ff624ed3-cf48-421c-b06e-cbd6b9fc29f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0058"/>
    <a:srgbClr val="EE7624"/>
    <a:srgbClr val="003B6F"/>
    <a:srgbClr val="782F40"/>
    <a:srgbClr val="000000"/>
    <a:srgbClr val="FFFFFF"/>
    <a:srgbClr val="782E40"/>
    <a:srgbClr val="682860"/>
    <a:srgbClr val="1B5633"/>
    <a:srgbClr val="CEB8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0EDCD0-2020-44E3-A3E6-10B9E1840308}" v="3395" dt="2024-04-03T19:13:53.534"/>
    <p1510:client id="{0EE860FF-3F46-A0CE-A936-45457CA46E88}" v="11" dt="2024-04-03T20:05:48.520"/>
    <p1510:client id="{159B56E3-E91F-D86B-CDAE-F35BAFA9BA1C}" v="2" dt="2024-04-03T19:04:47.493"/>
    <p1510:client id="{2527E37C-2D74-3CE8-CAED-A03AB518C4F2}" v="121" dt="2024-04-03T18:37:48.345"/>
    <p1510:client id="{3D8F990B-FBAC-C3B3-9DCC-1754BD0DEEF5}" v="1" dt="2024-04-03T00:39:32.544"/>
    <p1510:client id="{45FA23B6-FD94-6309-09B2-26B9276227D6}" v="37" dt="2024-04-03T20:48:05.566"/>
    <p1510:client id="{465FCC74-82B4-430D-D06D-586FFA4FB43C}" v="307" dt="2024-04-03T22:01:24.865"/>
    <p1510:client id="{4D973B11-660A-E69B-A835-BF1769CA2D60}" v="23" dt="2024-04-04T04:57:43.653"/>
    <p1510:client id="{688E0CCE-DCB6-9F28-F9B2-353040444830}" v="115" dt="2024-04-03T01:26:36.589"/>
    <p1510:client id="{7B244005-A91E-7B75-4D4E-BB25ADD6F97B}" v="39" dt="2024-04-02T21:23:19.573"/>
    <p1510:client id="{7D2A36D1-110B-0743-9499-BFCEAC80248A}" v="22" dt="2024-04-03T20:07:46.653"/>
    <p1510:client id="{867E0CA8-5133-2244-F55E-19CE146D41F0}" v="386" dt="2024-04-03T20:56:14.727"/>
    <p1510:client id="{9F038A9A-D66B-4E51-D060-81BEDA2CC9C1}" v="123" dt="2024-04-03T19:53:16.330"/>
    <p1510:client id="{A06C0FED-8394-C65A-911D-62B5FA52A866}" v="3" dt="2024-04-03T18:45:44.493"/>
    <p1510:client id="{A34BD696-64E9-5885-BE9C-62C5C0CFF013}" v="4" dt="2024-04-02T21:57:48.794"/>
    <p1510:client id="{A3A1EA1B-5E21-AC27-279F-74B70019B953}" v="90" dt="2024-04-03T22:11:20.221"/>
    <p1510:client id="{DCD5CE0F-31C6-EC62-6942-6949C0B7749E}" v="11" dt="2024-04-04T02:23:15.303"/>
    <p1510:client id="{EF9159B1-7063-42C3-8239-8131331AE49D}" v="501" dt="2024-04-03T04:33:48.605"/>
    <p1510:client id="{F44308D7-8776-CF38-E48C-0690C8F95C17}" v="7" dt="2024-04-03T19:21:20.286"/>
    <p1510:client id="{F44CECE3-3EB1-119F-272A-194B6B010132}" v="97" dt="2024-04-03T20:54:24.431"/>
    <p1510:client id="{F78AEF3E-A0CF-F4FF-4C3C-9FE0244FBCC6}" v="29" dt="2024-04-03T18:35:32.5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7"/>
  </p:normalViewPr>
  <p:slideViewPr>
    <p:cSldViewPr snapToGrid="0">
      <p:cViewPr varScale="1">
        <p:scale>
          <a:sx n="108" d="100"/>
          <a:sy n="108" d="100"/>
        </p:scale>
        <p:origin x="736"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presProps" Target="presProps.xml"/></Relationships>
</file>

<file path=ppt/comments/modernComment_16D_E560F4DD.xml><?xml version="1.0" encoding="utf-8"?>
<p188:cmLst xmlns:a="http://schemas.openxmlformats.org/drawingml/2006/main" xmlns:r="http://schemas.openxmlformats.org/officeDocument/2006/relationships" xmlns:p188="http://schemas.microsoft.com/office/powerpoint/2018/8/main">
  <p188:cm id="{11EA6B2C-1E05-4CDB-8090-744EF04B2F77}" authorId="{6B2C05B4-4628-81F1-9DE4-7295EC626A65}" created="2024-04-03T19:04:47.493">
    <pc:sldMkLst xmlns:pc="http://schemas.microsoft.com/office/powerpoint/2013/main/command">
      <pc:docMk/>
      <pc:sldMk cId="3848336605" sldId="365"/>
    </pc:sldMkLst>
    <p188:txBody>
      <a:bodyPr/>
      <a:lstStyle/>
      <a:p>
        <a:r>
          <a:rPr lang="en-US"/>
          <a:t>Remove orange</a:t>
        </a:r>
      </a:p>
    </p188:txBody>
  </p188:cm>
</p188:cmLst>
</file>

<file path=ppt/comments/modernComment_174_75B3DD03.xml><?xml version="1.0" encoding="utf-8"?>
<p188:cmLst xmlns:a="http://schemas.openxmlformats.org/drawingml/2006/main" xmlns:r="http://schemas.openxmlformats.org/officeDocument/2006/relationships" xmlns:p188="http://schemas.microsoft.com/office/powerpoint/2018/8/main">
  <p188:cm id="{6204B106-D294-FD4A-A44A-15A77CB930EF}" authorId="{B8F0EE14-77D3-8996-D383-CF3F7347779A}" created="2024-04-03T20:07:46.591">
    <pc:sldMkLst xmlns:pc="http://schemas.microsoft.com/office/powerpoint/2013/main/command">
      <pc:docMk/>
      <pc:sldMk cId="1974721795" sldId="372"/>
    </pc:sldMkLst>
    <p188:txBody>
      <a:bodyPr/>
      <a:lstStyle/>
      <a:p>
        <a:r>
          <a:rPr lang="en-US"/>
          <a:t>Make table format</a:t>
        </a:r>
      </a:p>
    </p188:txBody>
  </p188:cm>
</p188:cmLst>
</file>

<file path=ppt/comments/modernComment_177_7F92170D.xml><?xml version="1.0" encoding="utf-8"?>
<p188:cmLst xmlns:a="http://schemas.openxmlformats.org/drawingml/2006/main" xmlns:r="http://schemas.openxmlformats.org/officeDocument/2006/relationships" xmlns:p188="http://schemas.microsoft.com/office/powerpoint/2018/8/main">
  <p188:cm id="{B3F12955-7E56-41EE-BCF7-1B0B690C338D}" authorId="{B8F0EE14-77D3-8996-D383-CF3F7347779A}" created="2024-04-01T18:01:27.109">
    <ac:deMkLst xmlns:ac="http://schemas.microsoft.com/office/drawing/2013/main/command">
      <pc:docMk xmlns:pc="http://schemas.microsoft.com/office/powerpoint/2013/main/command"/>
      <pc:sldMk xmlns:pc="http://schemas.microsoft.com/office/powerpoint/2013/main/command" cId="2140280589" sldId="375"/>
      <ac:picMk id="6" creationId="{8313CCAB-8197-0BD2-6F2E-35857D6C4667}"/>
    </ac:deMkLst>
    <p188:txBody>
      <a:bodyPr/>
      <a:lstStyle/>
      <a:p>
        <a:r>
          <a:rPr lang="en-US"/>
          <a:t>Update figure</a:t>
        </a:r>
      </a:p>
    </p188:txBody>
  </p188:cm>
</p188:cmLst>
</file>

<file path=ppt/comments/modernComment_180_DFAFDB37.xml><?xml version="1.0" encoding="utf-8"?>
<p188:cmLst xmlns:a="http://schemas.openxmlformats.org/drawingml/2006/main" xmlns:r="http://schemas.openxmlformats.org/officeDocument/2006/relationships" xmlns:p188="http://schemas.microsoft.com/office/powerpoint/2018/8/main">
  <p188:cm id="{12499210-8A39-456D-AF73-73BC183FAF48}" authorId="{CF987509-340F-3520-F1F0-5D5C96739373}" created="2024-04-03T17:00:58.713">
    <ac:txMkLst xmlns:ac="http://schemas.microsoft.com/office/drawing/2013/main/command">
      <pc:docMk xmlns:pc="http://schemas.microsoft.com/office/powerpoint/2013/main/command"/>
      <pc:sldMk xmlns:pc="http://schemas.microsoft.com/office/powerpoint/2013/main/command" cId="3752844087" sldId="384"/>
      <ac:spMk id="2" creationId="{04EFFE58-4E35-6110-40B4-9147DE42B6E4}"/>
      <ac:txMk cp="14">
        <ac:context len="27" hash="3522022603"/>
      </ac:txMk>
    </ac:txMkLst>
    <p188:pos x="1349229" y="167779"/>
    <p188:txBody>
      <a:bodyPr/>
      <a:lstStyle/>
      <a:p>
        <a:r>
          <a:rPr lang="en-US"/>
          <a:t>make sure to define this term</a:t>
        </a:r>
      </a:p>
    </p188:txBody>
  </p188:cm>
</p188:cmLst>
</file>

<file path=ppt/comments/modernComment_182_5FB3F4C5.xml><?xml version="1.0" encoding="utf-8"?>
<p188:cmLst xmlns:a="http://schemas.openxmlformats.org/drawingml/2006/main" xmlns:r="http://schemas.openxmlformats.org/officeDocument/2006/relationships" xmlns:p188="http://schemas.microsoft.com/office/powerpoint/2018/8/main">
  <p188:cm id="{B3863EC4-50E2-4B1B-8879-2B9E0EECD83D}" authorId="{CF987509-340F-3520-F1F0-5D5C96739373}" created="2024-04-03T17:03:30.030">
    <ac:txMkLst xmlns:ac="http://schemas.microsoft.com/office/drawing/2013/main/command">
      <pc:docMk xmlns:pc="http://schemas.microsoft.com/office/powerpoint/2013/main/command"/>
      <pc:sldMk xmlns:pc="http://schemas.microsoft.com/office/powerpoint/2013/main/command" cId="1605629125" sldId="386"/>
      <ac:spMk id="18" creationId="{CFA291D5-71EA-DCBC-BF3E-AC5271B1BAE4}"/>
      <ac:txMk cp="17" len="13">
        <ac:context len="48" hash="3787586474"/>
      </ac:txMk>
    </ac:txMkLst>
    <p188:pos x="1747706" y="475376"/>
    <p188:txBody>
      <a:bodyPr/>
      <a:lstStyle/>
      <a:p>
        <a:r>
          <a:rPr lang="en-US"/>
          <a:t>higher density</a:t>
        </a:r>
      </a:p>
    </p188:txBody>
  </p188:cm>
</p188:cmLst>
</file>

<file path=ppt/comments/modernComment_183_8A31213F.xml><?xml version="1.0" encoding="utf-8"?>
<p188:cmLst xmlns:a="http://schemas.openxmlformats.org/drawingml/2006/main" xmlns:r="http://schemas.openxmlformats.org/officeDocument/2006/relationships" xmlns:p188="http://schemas.microsoft.com/office/powerpoint/2018/8/main">
  <p188:cm id="{260B3A1B-A108-44B1-A061-33CDC6D1E635}" authorId="{CF987509-340F-3520-F1F0-5D5C96739373}" created="2024-04-03T17:03:46.015">
    <ac:deMkLst xmlns:ac="http://schemas.microsoft.com/office/drawing/2013/main/command">
      <pc:docMk xmlns:pc="http://schemas.microsoft.com/office/powerpoint/2013/main/command"/>
      <pc:sldMk xmlns:pc="http://schemas.microsoft.com/office/powerpoint/2013/main/command" cId="2318475583" sldId="387"/>
      <ac:picMk id="9" creationId="{B4F09EA8-9572-7783-12AA-DEC741FBFBE3}"/>
    </ac:deMkLst>
    <p188:txBody>
      <a:bodyPr/>
      <a:lstStyle/>
      <a:p>
        <a:r>
          <a:rPr lang="en-US"/>
          <a:t>a new graph just to show dips might be confusing</a:t>
        </a:r>
      </a:p>
    </p188:txBody>
  </p188:cm>
</p188: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76372941-74D5-421B-9E23-38DA8ECAAD12}">
      <dgm:prSet phldrT="[Text]"/>
      <dgm:spPr/>
      <dgm:t>
        <a:bodyPr/>
        <a:lstStyle/>
        <a:p>
          <a:r>
            <a:rPr lang="en-US">
              <a:latin typeface="Calibri"/>
              <a:cs typeface="Calibri"/>
            </a:rPr>
            <a:t>Reversible Stemless Shoulder Implant</a:t>
          </a:r>
        </a:p>
      </dgm:t>
    </dgm:pt>
    <dgm:pt modelId="{3A586DCA-4491-43DD-814E-50AD84022DF9}" type="parTrans" cxnId="{2BE7A4FC-372C-4353-8DAF-D83CEE6A2F1C}">
      <dgm:prSet/>
      <dgm:spPr/>
      <dgm:t>
        <a:bodyPr/>
        <a:lstStyle/>
        <a:p>
          <a:endParaRPr lang="en-US"/>
        </a:p>
      </dgm:t>
    </dgm:pt>
    <dgm:pt modelId="{D84E4746-BCC9-47EE-ACA7-6B636D20BDBE}" type="sibTrans" cxnId="{2BE7A4FC-372C-4353-8DAF-D83CEE6A2F1C}">
      <dgm:prSet/>
      <dgm:spPr/>
      <dgm:t>
        <a:bodyPr/>
        <a:lstStyle/>
        <a:p>
          <a:endParaRPr lang="en-US"/>
        </a:p>
      </dgm:t>
    </dgm:pt>
    <dgm:pt modelId="{1B44C9A6-ED8E-4096-B81F-D18D99FFE323}">
      <dgm:prSet phldrT="[Text]"/>
      <dgm:spPr/>
      <dgm:t>
        <a:bodyPr/>
        <a:lstStyle/>
        <a:p>
          <a:r>
            <a:rPr lang="en-US">
              <a:latin typeface="Calibri"/>
              <a:cs typeface="Calibri"/>
            </a:rPr>
            <a:t>Stability</a:t>
          </a:r>
        </a:p>
      </dgm:t>
    </dgm:pt>
    <dgm:pt modelId="{4D96C22A-F3AF-4F10-8EBB-49555EDB5EDA}" type="parTrans" cxnId="{B8687AB0-BC37-4126-9263-8A413E6C9095}">
      <dgm:prSet/>
      <dgm:spPr/>
      <dgm:t>
        <a:bodyPr/>
        <a:lstStyle/>
        <a:p>
          <a:endParaRPr lang="en-US"/>
        </a:p>
      </dgm:t>
    </dgm:pt>
    <dgm:pt modelId="{923EC9DA-47C4-41BE-9911-80E69C134844}" type="sibTrans" cxnId="{B8687AB0-BC37-4126-9263-8A413E6C9095}">
      <dgm:prSet/>
      <dgm:spPr/>
      <dgm:t>
        <a:bodyPr/>
        <a:lstStyle/>
        <a:p>
          <a:endParaRPr lang="en-US"/>
        </a:p>
      </dgm:t>
    </dgm:pt>
    <dgm:pt modelId="{C1DA2EE1-07DD-4B26-84A2-BA9B0AB1945D}">
      <dgm:prSet phldrT="[Text]"/>
      <dgm:spPr/>
      <dgm:t>
        <a:bodyPr/>
        <a:lstStyle/>
        <a:p>
          <a:r>
            <a:rPr lang="en-US">
              <a:latin typeface="Calibri"/>
              <a:cs typeface="Calibri"/>
            </a:rPr>
            <a:t>Ergonomics</a:t>
          </a:r>
        </a:p>
      </dgm:t>
    </dgm:pt>
    <dgm:pt modelId="{002C1C22-AEE9-4A4E-9538-32B436C3D6B8}" type="parTrans" cxnId="{E4DA0F99-C8B0-43A8-92F0-50026D261E16}">
      <dgm:prSet/>
      <dgm:spPr/>
      <dgm:t>
        <a:bodyPr/>
        <a:lstStyle/>
        <a:p>
          <a:endParaRPr lang="en-US"/>
        </a:p>
      </dgm:t>
    </dgm:pt>
    <dgm:pt modelId="{8A021011-BEAD-4475-8834-32C2904DDA60}" type="sibTrans" cxnId="{E4DA0F99-C8B0-43A8-92F0-50026D261E16}">
      <dgm:prSet/>
      <dgm:spPr/>
      <dgm:t>
        <a:bodyPr/>
        <a:lstStyle/>
        <a:p>
          <a:endParaRPr lang="en-US"/>
        </a:p>
      </dgm:t>
    </dgm:pt>
    <dgm:pt modelId="{14E2D983-12C3-440D-A045-93D9772FB24A}">
      <dgm:prSet phldrT="[Text]"/>
      <dgm:spPr/>
      <dgm:t>
        <a:bodyPr/>
        <a:lstStyle/>
        <a:p>
          <a:r>
            <a:rPr lang="en-US">
              <a:latin typeface="Calibri"/>
              <a:cs typeface="Calibri"/>
            </a:rPr>
            <a:t>Adaptable</a:t>
          </a:r>
        </a:p>
      </dgm:t>
    </dgm:pt>
    <dgm:pt modelId="{C9D33B0F-A67D-4343-8D5E-0329200829A5}" type="parTrans" cxnId="{3FE1302D-B372-4653-BB0D-A5A3428D1DB4}">
      <dgm:prSet/>
      <dgm:spPr/>
      <dgm:t>
        <a:bodyPr/>
        <a:lstStyle/>
        <a:p>
          <a:endParaRPr lang="en-US"/>
        </a:p>
      </dgm:t>
    </dgm:pt>
    <dgm:pt modelId="{E5D079FE-AA37-48DE-BD7A-C4D95FB81E6B}" type="sibTrans" cxnId="{3FE1302D-B372-4653-BB0D-A5A3428D1DB4}">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A5CA77FF-0D34-442B-88ED-03552E87E239}" type="pres">
      <dgm:prSet presAssocID="{76372941-74D5-421B-9E23-38DA8ECAAD12}" presName="hierRoot1" presStyleCnt="0">
        <dgm:presLayoutVars>
          <dgm:hierBranch val="init"/>
        </dgm:presLayoutVars>
      </dgm:prSet>
      <dgm:spPr/>
    </dgm:pt>
    <dgm:pt modelId="{70C60D08-F54C-480D-A6E3-49CC79B09AE8}" type="pres">
      <dgm:prSet presAssocID="{76372941-74D5-421B-9E23-38DA8ECAAD12}" presName="rootComposite1" presStyleCnt="0"/>
      <dgm:spPr/>
    </dgm:pt>
    <dgm:pt modelId="{56291909-EA23-406E-95E0-582117256FB6}" type="pres">
      <dgm:prSet presAssocID="{76372941-74D5-421B-9E23-38DA8ECAAD12}" presName="rootText1" presStyleLbl="node0" presStyleIdx="0" presStyleCnt="1">
        <dgm:presLayoutVars>
          <dgm:chPref val="3"/>
        </dgm:presLayoutVars>
      </dgm:prSet>
      <dgm:spPr/>
    </dgm:pt>
    <dgm:pt modelId="{CF8F7536-CD61-4810-9343-B2E5257C61A4}" type="pres">
      <dgm:prSet presAssocID="{76372941-74D5-421B-9E23-38DA8ECAAD12}" presName="rootConnector1" presStyleLbl="node1" presStyleIdx="0" presStyleCnt="0"/>
      <dgm:spPr/>
    </dgm:pt>
    <dgm:pt modelId="{E2EE26F9-6641-4EA8-8FB5-34E2467D53C3}" type="pres">
      <dgm:prSet presAssocID="{76372941-74D5-421B-9E23-38DA8ECAAD12}" presName="hierChild2" presStyleCnt="0"/>
      <dgm:spPr/>
    </dgm:pt>
    <dgm:pt modelId="{A202FFCF-F8DB-45E3-91F6-DC03323FBEFC}" type="pres">
      <dgm:prSet presAssocID="{4D96C22A-F3AF-4F10-8EBB-49555EDB5EDA}" presName="Name37" presStyleLbl="parChTrans1D2" presStyleIdx="0" presStyleCnt="3"/>
      <dgm:spPr/>
    </dgm:pt>
    <dgm:pt modelId="{4DA46897-FCBE-408D-B58D-D7F9A0A5DFCC}" type="pres">
      <dgm:prSet presAssocID="{1B44C9A6-ED8E-4096-B81F-D18D99FFE323}" presName="hierRoot2" presStyleCnt="0">
        <dgm:presLayoutVars>
          <dgm:hierBranch val="init"/>
        </dgm:presLayoutVars>
      </dgm:prSet>
      <dgm:spPr/>
    </dgm:pt>
    <dgm:pt modelId="{8DC27006-EBF8-4971-BEB7-34134760CA87}" type="pres">
      <dgm:prSet presAssocID="{1B44C9A6-ED8E-4096-B81F-D18D99FFE323}" presName="rootComposite" presStyleCnt="0"/>
      <dgm:spPr/>
    </dgm:pt>
    <dgm:pt modelId="{2B537050-D05E-4B58-B30C-E2992941DF72}" type="pres">
      <dgm:prSet presAssocID="{1B44C9A6-ED8E-4096-B81F-D18D99FFE323}" presName="rootText" presStyleLbl="node2" presStyleIdx="0" presStyleCnt="3">
        <dgm:presLayoutVars>
          <dgm:chPref val="3"/>
        </dgm:presLayoutVars>
      </dgm:prSet>
      <dgm:spPr/>
    </dgm:pt>
    <dgm:pt modelId="{A5BA9DBA-A2AF-4C80-9ED6-211237A00307}" type="pres">
      <dgm:prSet presAssocID="{1B44C9A6-ED8E-4096-B81F-D18D99FFE323}" presName="rootConnector" presStyleLbl="node2" presStyleIdx="0" presStyleCnt="3"/>
      <dgm:spPr/>
    </dgm:pt>
    <dgm:pt modelId="{3319E402-C5C0-4A3D-8319-5E25CC01DD81}" type="pres">
      <dgm:prSet presAssocID="{1B44C9A6-ED8E-4096-B81F-D18D99FFE323}" presName="hierChild4" presStyleCnt="0"/>
      <dgm:spPr/>
    </dgm:pt>
    <dgm:pt modelId="{D7C588A0-7401-4B9D-8CEF-93E92EDF1C93}" type="pres">
      <dgm:prSet presAssocID="{1B44C9A6-ED8E-4096-B81F-D18D99FFE323}" presName="hierChild5" presStyleCnt="0"/>
      <dgm:spPr/>
    </dgm:pt>
    <dgm:pt modelId="{DCB3ECA7-7653-44B8-A17A-E8C903E82B8C}" type="pres">
      <dgm:prSet presAssocID="{002C1C22-AEE9-4A4E-9538-32B436C3D6B8}" presName="Name37" presStyleLbl="parChTrans1D2" presStyleIdx="1" presStyleCnt="3"/>
      <dgm:spPr/>
    </dgm:pt>
    <dgm:pt modelId="{DE8DDD69-65F0-4006-8562-269397E0106E}" type="pres">
      <dgm:prSet presAssocID="{C1DA2EE1-07DD-4B26-84A2-BA9B0AB1945D}" presName="hierRoot2" presStyleCnt="0">
        <dgm:presLayoutVars>
          <dgm:hierBranch val="init"/>
        </dgm:presLayoutVars>
      </dgm:prSet>
      <dgm:spPr/>
    </dgm:pt>
    <dgm:pt modelId="{923CC4A5-4319-4D0B-A290-1F1163BFDB3F}" type="pres">
      <dgm:prSet presAssocID="{C1DA2EE1-07DD-4B26-84A2-BA9B0AB1945D}" presName="rootComposite" presStyleCnt="0"/>
      <dgm:spPr/>
    </dgm:pt>
    <dgm:pt modelId="{C92520BF-A9A6-49F3-A543-8496676A9F0A}" type="pres">
      <dgm:prSet presAssocID="{C1DA2EE1-07DD-4B26-84A2-BA9B0AB1945D}" presName="rootText" presStyleLbl="node2" presStyleIdx="1" presStyleCnt="3">
        <dgm:presLayoutVars>
          <dgm:chPref val="3"/>
        </dgm:presLayoutVars>
      </dgm:prSet>
      <dgm:spPr/>
    </dgm:pt>
    <dgm:pt modelId="{EE42DFD5-0181-4725-B5C9-4156F62C4D16}" type="pres">
      <dgm:prSet presAssocID="{C1DA2EE1-07DD-4B26-84A2-BA9B0AB1945D}" presName="rootConnector" presStyleLbl="node2" presStyleIdx="1" presStyleCnt="3"/>
      <dgm:spPr/>
    </dgm:pt>
    <dgm:pt modelId="{3F3EFD4D-CA44-45D3-B48A-6CF8C3179E92}" type="pres">
      <dgm:prSet presAssocID="{C1DA2EE1-07DD-4B26-84A2-BA9B0AB1945D}" presName="hierChild4" presStyleCnt="0"/>
      <dgm:spPr/>
    </dgm:pt>
    <dgm:pt modelId="{896805A3-8ABB-4AFD-BA1E-955CF298F403}" type="pres">
      <dgm:prSet presAssocID="{C1DA2EE1-07DD-4B26-84A2-BA9B0AB1945D}" presName="hierChild5" presStyleCnt="0"/>
      <dgm:spPr/>
    </dgm:pt>
    <dgm:pt modelId="{593D590D-F98F-4A60-A235-D1C8F2C727A7}" type="pres">
      <dgm:prSet presAssocID="{C9D33B0F-A67D-4343-8D5E-0329200829A5}" presName="Name37" presStyleLbl="parChTrans1D2" presStyleIdx="2" presStyleCnt="3"/>
      <dgm:spPr/>
    </dgm:pt>
    <dgm:pt modelId="{019CAD7B-D219-460B-94F2-9106A8CCE9D1}" type="pres">
      <dgm:prSet presAssocID="{14E2D983-12C3-440D-A045-93D9772FB24A}" presName="hierRoot2" presStyleCnt="0">
        <dgm:presLayoutVars>
          <dgm:hierBranch val="init"/>
        </dgm:presLayoutVars>
      </dgm:prSet>
      <dgm:spPr/>
    </dgm:pt>
    <dgm:pt modelId="{9F9398D9-988E-4E2E-B5B9-97AC22EFB5E7}" type="pres">
      <dgm:prSet presAssocID="{14E2D983-12C3-440D-A045-93D9772FB24A}" presName="rootComposite" presStyleCnt="0"/>
      <dgm:spPr/>
    </dgm:pt>
    <dgm:pt modelId="{4A81F042-B307-47BB-B82D-5F2380DCF05E}" type="pres">
      <dgm:prSet presAssocID="{14E2D983-12C3-440D-A045-93D9772FB24A}" presName="rootText" presStyleLbl="node2" presStyleIdx="2" presStyleCnt="3">
        <dgm:presLayoutVars>
          <dgm:chPref val="3"/>
        </dgm:presLayoutVars>
      </dgm:prSet>
      <dgm:spPr/>
    </dgm:pt>
    <dgm:pt modelId="{2A57DBA2-A4BB-42FE-BF14-285492C3A924}" type="pres">
      <dgm:prSet presAssocID="{14E2D983-12C3-440D-A045-93D9772FB24A}" presName="rootConnector" presStyleLbl="node2" presStyleIdx="2" presStyleCnt="3"/>
      <dgm:spPr/>
    </dgm:pt>
    <dgm:pt modelId="{060F055D-3CC4-4775-95B5-D3D945AE4628}" type="pres">
      <dgm:prSet presAssocID="{14E2D983-12C3-440D-A045-93D9772FB24A}" presName="hierChild4" presStyleCnt="0"/>
      <dgm:spPr/>
    </dgm:pt>
    <dgm:pt modelId="{F80CC0CE-5D2E-4AC2-810E-B610F8EE7916}" type="pres">
      <dgm:prSet presAssocID="{14E2D983-12C3-440D-A045-93D9772FB24A}" presName="hierChild5" presStyleCnt="0"/>
      <dgm:spPr/>
    </dgm:pt>
    <dgm:pt modelId="{7F974508-1E69-47F5-B97A-3EB4F3E772F3}" type="pres">
      <dgm:prSet presAssocID="{76372941-74D5-421B-9E23-38DA8ECAAD12}" presName="hierChild3" presStyleCnt="0"/>
      <dgm:spPr/>
    </dgm:pt>
  </dgm:ptLst>
  <dgm:cxnLst>
    <dgm:cxn modelId="{06CD7814-51F1-4883-A617-463F0A143E63}" type="presOf" srcId="{1B44C9A6-ED8E-4096-B81F-D18D99FFE323}" destId="{A5BA9DBA-A2AF-4C80-9ED6-211237A00307}" srcOrd="1" destOrd="0" presId="urn:microsoft.com/office/officeart/2005/8/layout/orgChart1"/>
    <dgm:cxn modelId="{9A9E2216-48CE-4515-B780-762F53171780}" type="presOf" srcId="{76372941-74D5-421B-9E23-38DA8ECAAD12}" destId="{CF8F7536-CD61-4810-9343-B2E5257C61A4}" srcOrd="1" destOrd="0" presId="urn:microsoft.com/office/officeart/2005/8/layout/orgChart1"/>
    <dgm:cxn modelId="{749F3D16-E014-43D9-AA0F-AA90079E3719}" type="presOf" srcId="{14E2D983-12C3-440D-A045-93D9772FB24A}" destId="{4A81F042-B307-47BB-B82D-5F2380DCF05E}" srcOrd="0" destOrd="0" presId="urn:microsoft.com/office/officeart/2005/8/layout/orgChart1"/>
    <dgm:cxn modelId="{2DE31125-C2FF-4573-8CD8-9020841580CB}" type="presOf" srcId="{C1DA2EE1-07DD-4B26-84A2-BA9B0AB1945D}" destId="{C92520BF-A9A6-49F3-A543-8496676A9F0A}" srcOrd="0" destOrd="0" presId="urn:microsoft.com/office/officeart/2005/8/layout/orgChart1"/>
    <dgm:cxn modelId="{43F7212A-A9F0-4C46-895A-C6072B3E52C7}" type="presOf" srcId="{B036470A-D12F-45EA-A790-EE8EA9991353}" destId="{26228DDD-1F39-435B-AE77-4E653EAFB961}" srcOrd="0" destOrd="0" presId="urn:microsoft.com/office/officeart/2005/8/layout/orgChart1"/>
    <dgm:cxn modelId="{3FE1302D-B372-4653-BB0D-A5A3428D1DB4}" srcId="{76372941-74D5-421B-9E23-38DA8ECAAD12}" destId="{14E2D983-12C3-440D-A045-93D9772FB24A}" srcOrd="2" destOrd="0" parTransId="{C9D33B0F-A67D-4343-8D5E-0329200829A5}" sibTransId="{E5D079FE-AA37-48DE-BD7A-C4D95FB81E6B}"/>
    <dgm:cxn modelId="{74742C43-9678-45C0-81C2-B5D0B190AA9F}" type="presOf" srcId="{C1DA2EE1-07DD-4B26-84A2-BA9B0AB1945D}" destId="{EE42DFD5-0181-4725-B5C9-4156F62C4D16}" srcOrd="1" destOrd="0" presId="urn:microsoft.com/office/officeart/2005/8/layout/orgChart1"/>
    <dgm:cxn modelId="{23312D44-28B4-4DA1-8C0A-940290E11AE4}" type="presOf" srcId="{76372941-74D5-421B-9E23-38DA8ECAAD12}" destId="{56291909-EA23-406E-95E0-582117256FB6}" srcOrd="0" destOrd="0" presId="urn:microsoft.com/office/officeart/2005/8/layout/orgChart1"/>
    <dgm:cxn modelId="{73F8B04F-089E-4F69-B23D-D85FC05FC07A}" type="presOf" srcId="{1B44C9A6-ED8E-4096-B81F-D18D99FFE323}" destId="{2B537050-D05E-4B58-B30C-E2992941DF72}" srcOrd="0" destOrd="0" presId="urn:microsoft.com/office/officeart/2005/8/layout/orgChart1"/>
    <dgm:cxn modelId="{2581D369-6F09-47E2-BF14-1087C7DE5322}" type="presOf" srcId="{14E2D983-12C3-440D-A045-93D9772FB24A}" destId="{2A57DBA2-A4BB-42FE-BF14-285492C3A924}" srcOrd="1" destOrd="0" presId="urn:microsoft.com/office/officeart/2005/8/layout/orgChart1"/>
    <dgm:cxn modelId="{E4DA0F99-C8B0-43A8-92F0-50026D261E16}" srcId="{76372941-74D5-421B-9E23-38DA8ECAAD12}" destId="{C1DA2EE1-07DD-4B26-84A2-BA9B0AB1945D}" srcOrd="1" destOrd="0" parTransId="{002C1C22-AEE9-4A4E-9538-32B436C3D6B8}" sibTransId="{8A021011-BEAD-4475-8834-32C2904DDA60}"/>
    <dgm:cxn modelId="{BE27DDA8-35CC-49D7-98AD-898C71CA1178}" type="presOf" srcId="{002C1C22-AEE9-4A4E-9538-32B436C3D6B8}" destId="{DCB3ECA7-7653-44B8-A17A-E8C903E82B8C}" srcOrd="0" destOrd="0" presId="urn:microsoft.com/office/officeart/2005/8/layout/orgChart1"/>
    <dgm:cxn modelId="{B8687AB0-BC37-4126-9263-8A413E6C9095}" srcId="{76372941-74D5-421B-9E23-38DA8ECAAD12}" destId="{1B44C9A6-ED8E-4096-B81F-D18D99FFE323}" srcOrd="0" destOrd="0" parTransId="{4D96C22A-F3AF-4F10-8EBB-49555EDB5EDA}" sibTransId="{923EC9DA-47C4-41BE-9911-80E69C134844}"/>
    <dgm:cxn modelId="{58763EBB-FD10-4309-82C5-3C380B1283A5}" type="presOf" srcId="{4D96C22A-F3AF-4F10-8EBB-49555EDB5EDA}" destId="{A202FFCF-F8DB-45E3-91F6-DC03323FBEFC}" srcOrd="0" destOrd="0" presId="urn:microsoft.com/office/officeart/2005/8/layout/orgChart1"/>
    <dgm:cxn modelId="{2BE7A4FC-372C-4353-8DAF-D83CEE6A2F1C}" srcId="{B036470A-D12F-45EA-A790-EE8EA9991353}" destId="{76372941-74D5-421B-9E23-38DA8ECAAD12}" srcOrd="0" destOrd="0" parTransId="{3A586DCA-4491-43DD-814E-50AD84022DF9}" sibTransId="{D84E4746-BCC9-47EE-ACA7-6B636D20BDBE}"/>
    <dgm:cxn modelId="{A7EDA7FE-DE38-401A-B267-69C90FCA1C03}" type="presOf" srcId="{C9D33B0F-A67D-4343-8D5E-0329200829A5}" destId="{593D590D-F98F-4A60-A235-D1C8F2C727A7}" srcOrd="0" destOrd="0" presId="urn:microsoft.com/office/officeart/2005/8/layout/orgChart1"/>
    <dgm:cxn modelId="{9218F981-A370-41F6-8AF7-90A439B935DD}" type="presParOf" srcId="{26228DDD-1F39-435B-AE77-4E653EAFB961}" destId="{A5CA77FF-0D34-442B-88ED-03552E87E239}" srcOrd="0" destOrd="0" presId="urn:microsoft.com/office/officeart/2005/8/layout/orgChart1"/>
    <dgm:cxn modelId="{07BE8451-912D-4F36-803F-232F9EEC9AC9}" type="presParOf" srcId="{A5CA77FF-0D34-442B-88ED-03552E87E239}" destId="{70C60D08-F54C-480D-A6E3-49CC79B09AE8}" srcOrd="0" destOrd="0" presId="urn:microsoft.com/office/officeart/2005/8/layout/orgChart1"/>
    <dgm:cxn modelId="{518C7D1E-8505-4466-8BB3-0985BDD91DAC}" type="presParOf" srcId="{70C60D08-F54C-480D-A6E3-49CC79B09AE8}" destId="{56291909-EA23-406E-95E0-582117256FB6}" srcOrd="0" destOrd="0" presId="urn:microsoft.com/office/officeart/2005/8/layout/orgChart1"/>
    <dgm:cxn modelId="{73C6D806-3B8A-41D5-A7FC-B9C3CC4F98D4}" type="presParOf" srcId="{70C60D08-F54C-480D-A6E3-49CC79B09AE8}" destId="{CF8F7536-CD61-4810-9343-B2E5257C61A4}" srcOrd="1" destOrd="0" presId="urn:microsoft.com/office/officeart/2005/8/layout/orgChart1"/>
    <dgm:cxn modelId="{4E1CA9A3-552C-4AF0-B66B-0AD7F7D6E19C}" type="presParOf" srcId="{A5CA77FF-0D34-442B-88ED-03552E87E239}" destId="{E2EE26F9-6641-4EA8-8FB5-34E2467D53C3}" srcOrd="1" destOrd="0" presId="urn:microsoft.com/office/officeart/2005/8/layout/orgChart1"/>
    <dgm:cxn modelId="{1A891BB4-6B8E-4E53-9542-620A2D70B36E}" type="presParOf" srcId="{E2EE26F9-6641-4EA8-8FB5-34E2467D53C3}" destId="{A202FFCF-F8DB-45E3-91F6-DC03323FBEFC}" srcOrd="0" destOrd="0" presId="urn:microsoft.com/office/officeart/2005/8/layout/orgChart1"/>
    <dgm:cxn modelId="{863BA960-7CA1-4331-B888-0E517F97B77F}" type="presParOf" srcId="{E2EE26F9-6641-4EA8-8FB5-34E2467D53C3}" destId="{4DA46897-FCBE-408D-B58D-D7F9A0A5DFCC}" srcOrd="1" destOrd="0" presId="urn:microsoft.com/office/officeart/2005/8/layout/orgChart1"/>
    <dgm:cxn modelId="{8309A6CF-585F-4D7B-AA0F-0F76A3518057}" type="presParOf" srcId="{4DA46897-FCBE-408D-B58D-D7F9A0A5DFCC}" destId="{8DC27006-EBF8-4971-BEB7-34134760CA87}" srcOrd="0" destOrd="0" presId="urn:microsoft.com/office/officeart/2005/8/layout/orgChart1"/>
    <dgm:cxn modelId="{6B1DF1B1-16A1-4871-B70E-A340796BC326}" type="presParOf" srcId="{8DC27006-EBF8-4971-BEB7-34134760CA87}" destId="{2B537050-D05E-4B58-B30C-E2992941DF72}" srcOrd="0" destOrd="0" presId="urn:microsoft.com/office/officeart/2005/8/layout/orgChart1"/>
    <dgm:cxn modelId="{4B74BC1F-CBA7-4AC1-A5AB-66B95C337774}" type="presParOf" srcId="{8DC27006-EBF8-4971-BEB7-34134760CA87}" destId="{A5BA9DBA-A2AF-4C80-9ED6-211237A00307}" srcOrd="1" destOrd="0" presId="urn:microsoft.com/office/officeart/2005/8/layout/orgChart1"/>
    <dgm:cxn modelId="{3A9732AE-0226-4283-9393-02F21A5F7576}" type="presParOf" srcId="{4DA46897-FCBE-408D-B58D-D7F9A0A5DFCC}" destId="{3319E402-C5C0-4A3D-8319-5E25CC01DD81}" srcOrd="1" destOrd="0" presId="urn:microsoft.com/office/officeart/2005/8/layout/orgChart1"/>
    <dgm:cxn modelId="{5DD3D65D-F1ED-4333-8694-C2A3BB6A19DA}" type="presParOf" srcId="{4DA46897-FCBE-408D-B58D-D7F9A0A5DFCC}" destId="{D7C588A0-7401-4B9D-8CEF-93E92EDF1C93}" srcOrd="2" destOrd="0" presId="urn:microsoft.com/office/officeart/2005/8/layout/orgChart1"/>
    <dgm:cxn modelId="{852D09F2-FA76-49C9-A6D1-278E7F870882}" type="presParOf" srcId="{E2EE26F9-6641-4EA8-8FB5-34E2467D53C3}" destId="{DCB3ECA7-7653-44B8-A17A-E8C903E82B8C}" srcOrd="2" destOrd="0" presId="urn:microsoft.com/office/officeart/2005/8/layout/orgChart1"/>
    <dgm:cxn modelId="{44954405-507D-45A8-83D0-312A9C5744A4}" type="presParOf" srcId="{E2EE26F9-6641-4EA8-8FB5-34E2467D53C3}" destId="{DE8DDD69-65F0-4006-8562-269397E0106E}" srcOrd="3" destOrd="0" presId="urn:microsoft.com/office/officeart/2005/8/layout/orgChart1"/>
    <dgm:cxn modelId="{3F6DE169-C4D3-4807-B4DE-83744F0C33D6}" type="presParOf" srcId="{DE8DDD69-65F0-4006-8562-269397E0106E}" destId="{923CC4A5-4319-4D0B-A290-1F1163BFDB3F}" srcOrd="0" destOrd="0" presId="urn:microsoft.com/office/officeart/2005/8/layout/orgChart1"/>
    <dgm:cxn modelId="{E09FAC3F-E393-4D22-B9B9-06C68DA0A46E}" type="presParOf" srcId="{923CC4A5-4319-4D0B-A290-1F1163BFDB3F}" destId="{C92520BF-A9A6-49F3-A543-8496676A9F0A}" srcOrd="0" destOrd="0" presId="urn:microsoft.com/office/officeart/2005/8/layout/orgChart1"/>
    <dgm:cxn modelId="{2C4F9C1B-17A9-4B78-93A0-934D83DCF8A0}" type="presParOf" srcId="{923CC4A5-4319-4D0B-A290-1F1163BFDB3F}" destId="{EE42DFD5-0181-4725-B5C9-4156F62C4D16}" srcOrd="1" destOrd="0" presId="urn:microsoft.com/office/officeart/2005/8/layout/orgChart1"/>
    <dgm:cxn modelId="{02E9E430-F31E-430B-AAF9-2834B0F3CE31}" type="presParOf" srcId="{DE8DDD69-65F0-4006-8562-269397E0106E}" destId="{3F3EFD4D-CA44-45D3-B48A-6CF8C3179E92}" srcOrd="1" destOrd="0" presId="urn:microsoft.com/office/officeart/2005/8/layout/orgChart1"/>
    <dgm:cxn modelId="{FECDCEDE-9F4E-47D4-8898-B69B0D5A67A0}" type="presParOf" srcId="{DE8DDD69-65F0-4006-8562-269397E0106E}" destId="{896805A3-8ABB-4AFD-BA1E-955CF298F403}" srcOrd="2" destOrd="0" presId="urn:microsoft.com/office/officeart/2005/8/layout/orgChart1"/>
    <dgm:cxn modelId="{63FCA92F-B37C-480C-8D6E-C8AA496A9FF8}" type="presParOf" srcId="{E2EE26F9-6641-4EA8-8FB5-34E2467D53C3}" destId="{593D590D-F98F-4A60-A235-D1C8F2C727A7}" srcOrd="4" destOrd="0" presId="urn:microsoft.com/office/officeart/2005/8/layout/orgChart1"/>
    <dgm:cxn modelId="{D1AF95A7-6E2E-49C5-AAE0-610B57BCE7C1}" type="presParOf" srcId="{E2EE26F9-6641-4EA8-8FB5-34E2467D53C3}" destId="{019CAD7B-D219-460B-94F2-9106A8CCE9D1}" srcOrd="5" destOrd="0" presId="urn:microsoft.com/office/officeart/2005/8/layout/orgChart1"/>
    <dgm:cxn modelId="{7E52C9B6-E017-4D15-A2C9-28C13B1AB4B2}" type="presParOf" srcId="{019CAD7B-D219-460B-94F2-9106A8CCE9D1}" destId="{9F9398D9-988E-4E2E-B5B9-97AC22EFB5E7}" srcOrd="0" destOrd="0" presId="urn:microsoft.com/office/officeart/2005/8/layout/orgChart1"/>
    <dgm:cxn modelId="{542E7825-DE34-4BFF-9CD2-3254CC502FA2}" type="presParOf" srcId="{9F9398D9-988E-4E2E-B5B9-97AC22EFB5E7}" destId="{4A81F042-B307-47BB-B82D-5F2380DCF05E}" srcOrd="0" destOrd="0" presId="urn:microsoft.com/office/officeart/2005/8/layout/orgChart1"/>
    <dgm:cxn modelId="{47781B34-5694-45B0-9AF7-7C06424334B4}" type="presParOf" srcId="{9F9398D9-988E-4E2E-B5B9-97AC22EFB5E7}" destId="{2A57DBA2-A4BB-42FE-BF14-285492C3A924}" srcOrd="1" destOrd="0" presId="urn:microsoft.com/office/officeart/2005/8/layout/orgChart1"/>
    <dgm:cxn modelId="{3E86907B-77FD-4B91-BDB3-B18F84A9AF04}" type="presParOf" srcId="{019CAD7B-D219-460B-94F2-9106A8CCE9D1}" destId="{060F055D-3CC4-4775-95B5-D3D945AE4628}" srcOrd="1" destOrd="0" presId="urn:microsoft.com/office/officeart/2005/8/layout/orgChart1"/>
    <dgm:cxn modelId="{A312BAAD-E769-4564-98DF-2273741DB817}" type="presParOf" srcId="{019CAD7B-D219-460B-94F2-9106A8CCE9D1}" destId="{F80CC0CE-5D2E-4AC2-810E-B610F8EE7916}" srcOrd="2" destOrd="0" presId="urn:microsoft.com/office/officeart/2005/8/layout/orgChart1"/>
    <dgm:cxn modelId="{ED5519A5-A992-44CD-BC1D-7B85CFF0EC76}" type="presParOf" srcId="{A5CA77FF-0D34-442B-88ED-03552E87E239}" destId="{7F974508-1E69-47F5-B97A-3EB4F3E772F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1B44C9A6-ED8E-4096-B81F-D18D99FFE323}">
      <dgm:prSet phldrT="[Text]"/>
      <dgm:spPr/>
      <dgm:t>
        <a:bodyPr/>
        <a:lstStyle/>
        <a:p>
          <a:r>
            <a:rPr lang="en-US" b="0">
              <a:latin typeface="Calibri"/>
              <a:cs typeface="Calibri"/>
            </a:rPr>
            <a:t>Stability</a:t>
          </a:r>
        </a:p>
      </dgm:t>
    </dgm:pt>
    <dgm:pt modelId="{4D96C22A-F3AF-4F10-8EBB-49555EDB5EDA}" type="parTrans" cxnId="{B8687AB0-BC37-4126-9263-8A413E6C9095}">
      <dgm:prSet/>
      <dgm:spPr/>
      <dgm:t>
        <a:bodyPr/>
        <a:lstStyle/>
        <a:p>
          <a:endParaRPr lang="en-US"/>
        </a:p>
      </dgm:t>
    </dgm:pt>
    <dgm:pt modelId="{923EC9DA-47C4-41BE-9911-80E69C134844}" type="sibTrans" cxnId="{B8687AB0-BC37-4126-9263-8A413E6C9095}">
      <dgm:prSet/>
      <dgm:spPr/>
      <dgm:t>
        <a:bodyPr/>
        <a:lstStyle/>
        <a:p>
          <a:endParaRPr lang="en-US"/>
        </a:p>
      </dgm:t>
    </dgm:pt>
    <dgm:pt modelId="{A8F45815-AE84-4735-B121-0D255AB05E80}">
      <dgm:prSet phldrT="[Text]"/>
      <dgm:spPr/>
      <dgm:t>
        <a:bodyPr/>
        <a:lstStyle/>
        <a:p>
          <a:r>
            <a:rPr lang="en-US" b="0">
              <a:latin typeface="Calibri"/>
              <a:cs typeface="Calibri"/>
            </a:rPr>
            <a:t>Hold shoulder</a:t>
          </a:r>
        </a:p>
      </dgm:t>
    </dgm:pt>
    <dgm:pt modelId="{C0D0F5B3-E80F-4943-8E75-4B51BA893371}" type="parTrans" cxnId="{43F3A123-0FBA-4A46-A7C9-A0C19FD1BFC3}">
      <dgm:prSet/>
      <dgm:spPr/>
      <dgm:t>
        <a:bodyPr/>
        <a:lstStyle/>
        <a:p>
          <a:endParaRPr lang="en-US"/>
        </a:p>
      </dgm:t>
    </dgm:pt>
    <dgm:pt modelId="{1CB39496-4354-4960-8079-8E9A9DD1E4EE}" type="sibTrans" cxnId="{43F3A123-0FBA-4A46-A7C9-A0C19FD1BFC3}">
      <dgm:prSet/>
      <dgm:spPr/>
      <dgm:t>
        <a:bodyPr/>
        <a:lstStyle/>
        <a:p>
          <a:endParaRPr lang="en-US"/>
        </a:p>
      </dgm:t>
    </dgm:pt>
    <dgm:pt modelId="{F8E24ED3-04CB-49FD-BE4B-749DA82F5779}">
      <dgm:prSet phldrT="[Text]"/>
      <dgm:spPr/>
      <dgm:t>
        <a:bodyPr/>
        <a:lstStyle/>
        <a:p>
          <a:r>
            <a:rPr lang="en-US" b="0">
              <a:latin typeface="Calibri"/>
              <a:cs typeface="Calibri"/>
            </a:rPr>
            <a:t>Resist Shear Forces</a:t>
          </a:r>
        </a:p>
      </dgm:t>
    </dgm:pt>
    <dgm:pt modelId="{F6686F6E-0C9C-4D10-890F-5D46A215A02D}" type="parTrans" cxnId="{D3DC32EC-6F1C-46D6-93E6-96084293C136}">
      <dgm:prSet/>
      <dgm:spPr/>
      <dgm:t>
        <a:bodyPr/>
        <a:lstStyle/>
        <a:p>
          <a:endParaRPr lang="en-US"/>
        </a:p>
      </dgm:t>
    </dgm:pt>
    <dgm:pt modelId="{6AF94D4B-DEC9-48D1-8758-37E7E128225B}" type="sibTrans" cxnId="{D3DC32EC-6F1C-46D6-93E6-96084293C136}">
      <dgm:prSet/>
      <dgm:spPr/>
      <dgm:t>
        <a:bodyPr/>
        <a:lstStyle/>
        <a:p>
          <a:endParaRPr lang="en-US"/>
        </a:p>
      </dgm:t>
    </dgm:pt>
    <dgm:pt modelId="{25F7CE4C-7D58-4C6F-8ABC-3E2AB6F81326}">
      <dgm:prSet phldrT="[Text]"/>
      <dgm:spPr/>
      <dgm:t>
        <a:bodyPr/>
        <a:lstStyle/>
        <a:p>
          <a:pPr rtl="0"/>
          <a:r>
            <a:rPr lang="en-US" b="0">
              <a:latin typeface="Calibri"/>
              <a:cs typeface="Calibri"/>
            </a:rPr>
            <a:t>Resist Rocking Moments</a:t>
          </a:r>
        </a:p>
      </dgm:t>
    </dgm:pt>
    <dgm:pt modelId="{715914DB-C091-4724-843D-0E6CCBADB68D}" type="parTrans" cxnId="{B3C92B06-C8C2-4F42-AF99-4549EF0A615C}">
      <dgm:prSet/>
      <dgm:spPr/>
      <dgm:t>
        <a:bodyPr/>
        <a:lstStyle/>
        <a:p>
          <a:endParaRPr lang="en-US"/>
        </a:p>
      </dgm:t>
    </dgm:pt>
    <dgm:pt modelId="{F774D69E-710C-4CC0-9065-DE45A404F7D7}" type="sibTrans" cxnId="{B3C92B06-C8C2-4F42-AF99-4549EF0A615C}">
      <dgm:prSet/>
      <dgm:spPr/>
      <dgm:t>
        <a:bodyPr/>
        <a:lstStyle/>
        <a:p>
          <a:endParaRPr lang="en-US"/>
        </a:p>
      </dgm:t>
    </dgm:pt>
    <dgm:pt modelId="{260D51E1-190C-4A29-BB08-6A6D2F2E3FA4}">
      <dgm:prSet phldrT="[Text]"/>
      <dgm:spPr/>
      <dgm:t>
        <a:bodyPr/>
        <a:lstStyle/>
        <a:p>
          <a:r>
            <a:rPr lang="en-US" b="0">
              <a:latin typeface="Calibri"/>
              <a:cs typeface="Calibri"/>
            </a:rPr>
            <a:t>Resist Torque</a:t>
          </a:r>
        </a:p>
      </dgm:t>
    </dgm:pt>
    <dgm:pt modelId="{80962F5E-9277-4280-92BF-C6CFE52FAD03}" type="parTrans" cxnId="{A71A39B3-E69E-49BB-9BDB-B6D707911401}">
      <dgm:prSet/>
      <dgm:spPr/>
      <dgm:t>
        <a:bodyPr/>
        <a:lstStyle/>
        <a:p>
          <a:endParaRPr lang="en-US"/>
        </a:p>
      </dgm:t>
    </dgm:pt>
    <dgm:pt modelId="{917EE2E0-14DD-4F60-BD3B-0854E26B1854}" type="sibTrans" cxnId="{A71A39B3-E69E-49BB-9BDB-B6D707911401}">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FF819453-DCC8-4C9A-A25C-EEFDB8D431F2}" type="pres">
      <dgm:prSet presAssocID="{1B44C9A6-ED8E-4096-B81F-D18D99FFE323}" presName="hierRoot1" presStyleCnt="0">
        <dgm:presLayoutVars>
          <dgm:hierBranch val="init"/>
        </dgm:presLayoutVars>
      </dgm:prSet>
      <dgm:spPr/>
    </dgm:pt>
    <dgm:pt modelId="{6FD919CA-0B0C-464C-BD02-6D00DA6A13C4}" type="pres">
      <dgm:prSet presAssocID="{1B44C9A6-ED8E-4096-B81F-D18D99FFE323}" presName="rootComposite1" presStyleCnt="0"/>
      <dgm:spPr/>
    </dgm:pt>
    <dgm:pt modelId="{F68264F6-3962-4C78-9ED4-AB8EAA465604}" type="pres">
      <dgm:prSet presAssocID="{1B44C9A6-ED8E-4096-B81F-D18D99FFE323}" presName="rootText1" presStyleLbl="node0" presStyleIdx="0" presStyleCnt="1">
        <dgm:presLayoutVars>
          <dgm:chPref val="3"/>
        </dgm:presLayoutVars>
      </dgm:prSet>
      <dgm:spPr/>
    </dgm:pt>
    <dgm:pt modelId="{D33E2BC6-D63D-405F-894A-E2D7A3F954F8}" type="pres">
      <dgm:prSet presAssocID="{1B44C9A6-ED8E-4096-B81F-D18D99FFE323}" presName="rootConnector1" presStyleLbl="node1" presStyleIdx="0" presStyleCnt="0"/>
      <dgm:spPr/>
    </dgm:pt>
    <dgm:pt modelId="{EF1DDBCE-DFA4-40DA-B5B6-FCD7D216E693}" type="pres">
      <dgm:prSet presAssocID="{1B44C9A6-ED8E-4096-B81F-D18D99FFE323}" presName="hierChild2" presStyleCnt="0"/>
      <dgm:spPr/>
    </dgm:pt>
    <dgm:pt modelId="{6FA99649-B49D-444A-97CF-33B7AF9EF2F4}" type="pres">
      <dgm:prSet presAssocID="{C0D0F5B3-E80F-4943-8E75-4B51BA893371}" presName="Name37" presStyleLbl="parChTrans1D2" presStyleIdx="0" presStyleCnt="1"/>
      <dgm:spPr/>
    </dgm:pt>
    <dgm:pt modelId="{4DB4ACA6-8500-4AB2-A887-7B51C85D00FA}" type="pres">
      <dgm:prSet presAssocID="{A8F45815-AE84-4735-B121-0D255AB05E80}" presName="hierRoot2" presStyleCnt="0">
        <dgm:presLayoutVars>
          <dgm:hierBranch val="init"/>
        </dgm:presLayoutVars>
      </dgm:prSet>
      <dgm:spPr/>
    </dgm:pt>
    <dgm:pt modelId="{7A052142-4732-43A8-BC9B-190F7943C519}" type="pres">
      <dgm:prSet presAssocID="{A8F45815-AE84-4735-B121-0D255AB05E80}" presName="rootComposite" presStyleCnt="0"/>
      <dgm:spPr/>
    </dgm:pt>
    <dgm:pt modelId="{6CD70D4F-59AF-4834-A727-07D697C5D7C9}" type="pres">
      <dgm:prSet presAssocID="{A8F45815-AE84-4735-B121-0D255AB05E80}" presName="rootText" presStyleLbl="node2" presStyleIdx="0" presStyleCnt="1">
        <dgm:presLayoutVars>
          <dgm:chPref val="3"/>
        </dgm:presLayoutVars>
      </dgm:prSet>
      <dgm:spPr/>
    </dgm:pt>
    <dgm:pt modelId="{8102EAC3-7F97-494A-8C31-ECF111993732}" type="pres">
      <dgm:prSet presAssocID="{A8F45815-AE84-4735-B121-0D255AB05E80}" presName="rootConnector" presStyleLbl="node2" presStyleIdx="0" presStyleCnt="1"/>
      <dgm:spPr/>
    </dgm:pt>
    <dgm:pt modelId="{4AECE732-2DFA-400C-A63B-6152EAB046A7}" type="pres">
      <dgm:prSet presAssocID="{A8F45815-AE84-4735-B121-0D255AB05E80}" presName="hierChild4" presStyleCnt="0"/>
      <dgm:spPr/>
    </dgm:pt>
    <dgm:pt modelId="{4750E9AF-9807-4A04-ADA8-0A6872D8E10E}" type="pres">
      <dgm:prSet presAssocID="{715914DB-C091-4724-843D-0E6CCBADB68D}" presName="Name37" presStyleLbl="parChTrans1D3" presStyleIdx="0" presStyleCnt="3"/>
      <dgm:spPr/>
    </dgm:pt>
    <dgm:pt modelId="{32B02CFF-55D0-49C5-8B80-539EEA88A1B9}" type="pres">
      <dgm:prSet presAssocID="{25F7CE4C-7D58-4C6F-8ABC-3E2AB6F81326}" presName="hierRoot2" presStyleCnt="0">
        <dgm:presLayoutVars>
          <dgm:hierBranch val="init"/>
        </dgm:presLayoutVars>
      </dgm:prSet>
      <dgm:spPr/>
    </dgm:pt>
    <dgm:pt modelId="{0F76E11A-45BD-4EF7-983A-26C1DD0C32B2}" type="pres">
      <dgm:prSet presAssocID="{25F7CE4C-7D58-4C6F-8ABC-3E2AB6F81326}" presName="rootComposite" presStyleCnt="0"/>
      <dgm:spPr/>
    </dgm:pt>
    <dgm:pt modelId="{3DD88A57-8CA0-4571-B10C-E052382C4C8F}" type="pres">
      <dgm:prSet presAssocID="{25F7CE4C-7D58-4C6F-8ABC-3E2AB6F81326}" presName="rootText" presStyleLbl="node3" presStyleIdx="0" presStyleCnt="3" custLinFactNeighborY="-21000">
        <dgm:presLayoutVars>
          <dgm:chPref val="3"/>
        </dgm:presLayoutVars>
      </dgm:prSet>
      <dgm:spPr/>
    </dgm:pt>
    <dgm:pt modelId="{B2580E00-23C9-4172-AC27-25DBE4EFE6C9}" type="pres">
      <dgm:prSet presAssocID="{25F7CE4C-7D58-4C6F-8ABC-3E2AB6F81326}" presName="rootConnector" presStyleLbl="node3" presStyleIdx="0" presStyleCnt="3"/>
      <dgm:spPr/>
    </dgm:pt>
    <dgm:pt modelId="{85BE9226-BFD1-4966-AF14-46DF0D8D500F}" type="pres">
      <dgm:prSet presAssocID="{25F7CE4C-7D58-4C6F-8ABC-3E2AB6F81326}" presName="hierChild4" presStyleCnt="0"/>
      <dgm:spPr/>
    </dgm:pt>
    <dgm:pt modelId="{C6113E1C-8750-4866-AA4E-94E1FE5A2E72}" type="pres">
      <dgm:prSet presAssocID="{25F7CE4C-7D58-4C6F-8ABC-3E2AB6F81326}" presName="hierChild5" presStyleCnt="0"/>
      <dgm:spPr/>
    </dgm:pt>
    <dgm:pt modelId="{6AE07CFB-52CA-497E-9413-CADCFE624671}" type="pres">
      <dgm:prSet presAssocID="{F6686F6E-0C9C-4D10-890F-5D46A215A02D}" presName="Name37" presStyleLbl="parChTrans1D3" presStyleIdx="1" presStyleCnt="3"/>
      <dgm:spPr/>
    </dgm:pt>
    <dgm:pt modelId="{30C944FE-28DE-48CF-B4ED-FCF8A4E594F6}" type="pres">
      <dgm:prSet presAssocID="{F8E24ED3-04CB-49FD-BE4B-749DA82F5779}" presName="hierRoot2" presStyleCnt="0">
        <dgm:presLayoutVars>
          <dgm:hierBranch val="init"/>
        </dgm:presLayoutVars>
      </dgm:prSet>
      <dgm:spPr/>
    </dgm:pt>
    <dgm:pt modelId="{BFAF19C4-EC06-4454-9F23-94543B859CA6}" type="pres">
      <dgm:prSet presAssocID="{F8E24ED3-04CB-49FD-BE4B-749DA82F5779}" presName="rootComposite" presStyleCnt="0"/>
      <dgm:spPr/>
    </dgm:pt>
    <dgm:pt modelId="{BFE6BA2E-BC73-4C58-B21E-56406CF4CBA6}" type="pres">
      <dgm:prSet presAssocID="{F8E24ED3-04CB-49FD-BE4B-749DA82F5779}" presName="rootText" presStyleLbl="node3" presStyleIdx="1" presStyleCnt="3" custLinFactNeighborY="-36393">
        <dgm:presLayoutVars>
          <dgm:chPref val="3"/>
        </dgm:presLayoutVars>
      </dgm:prSet>
      <dgm:spPr/>
    </dgm:pt>
    <dgm:pt modelId="{85C17E55-5B3E-4E0C-A154-8D7BBA907E51}" type="pres">
      <dgm:prSet presAssocID="{F8E24ED3-04CB-49FD-BE4B-749DA82F5779}" presName="rootConnector" presStyleLbl="node3" presStyleIdx="1" presStyleCnt="3"/>
      <dgm:spPr/>
    </dgm:pt>
    <dgm:pt modelId="{5EB9BFF5-56C6-4752-9393-B1AA1AB5AA15}" type="pres">
      <dgm:prSet presAssocID="{F8E24ED3-04CB-49FD-BE4B-749DA82F5779}" presName="hierChild4" presStyleCnt="0"/>
      <dgm:spPr/>
    </dgm:pt>
    <dgm:pt modelId="{6F9D4D98-AE8D-4141-B986-3C5C55DCDEAB}" type="pres">
      <dgm:prSet presAssocID="{F8E24ED3-04CB-49FD-BE4B-749DA82F5779}" presName="hierChild5" presStyleCnt="0"/>
      <dgm:spPr/>
    </dgm:pt>
    <dgm:pt modelId="{691432DE-6AA0-4966-A923-E64CBE46B40E}" type="pres">
      <dgm:prSet presAssocID="{80962F5E-9277-4280-92BF-C6CFE52FAD03}" presName="Name37" presStyleLbl="parChTrans1D3" presStyleIdx="2" presStyleCnt="3"/>
      <dgm:spPr/>
    </dgm:pt>
    <dgm:pt modelId="{3B5999BC-C3D0-48BF-99EC-D41CE7C05A2F}" type="pres">
      <dgm:prSet presAssocID="{260D51E1-190C-4A29-BB08-6A6D2F2E3FA4}" presName="hierRoot2" presStyleCnt="0">
        <dgm:presLayoutVars>
          <dgm:hierBranch val="init"/>
        </dgm:presLayoutVars>
      </dgm:prSet>
      <dgm:spPr/>
    </dgm:pt>
    <dgm:pt modelId="{E85E8D57-C3F5-4621-9055-552EE342A731}" type="pres">
      <dgm:prSet presAssocID="{260D51E1-190C-4A29-BB08-6A6D2F2E3FA4}" presName="rootComposite" presStyleCnt="0"/>
      <dgm:spPr/>
    </dgm:pt>
    <dgm:pt modelId="{BB073B3E-DFAE-4C44-80A6-C77F31E47CDA}" type="pres">
      <dgm:prSet presAssocID="{260D51E1-190C-4A29-BB08-6A6D2F2E3FA4}" presName="rootText" presStyleLbl="node3" presStyleIdx="2" presStyleCnt="3" custLinFactNeighborY="-50197">
        <dgm:presLayoutVars>
          <dgm:chPref val="3"/>
        </dgm:presLayoutVars>
      </dgm:prSet>
      <dgm:spPr/>
    </dgm:pt>
    <dgm:pt modelId="{EB0D3ECC-92E6-4C96-83E7-C3E8D21960AA}" type="pres">
      <dgm:prSet presAssocID="{260D51E1-190C-4A29-BB08-6A6D2F2E3FA4}" presName="rootConnector" presStyleLbl="node3" presStyleIdx="2" presStyleCnt="3"/>
      <dgm:spPr/>
    </dgm:pt>
    <dgm:pt modelId="{08A1B4E7-6475-4FB8-8B82-DA9E636ACF34}" type="pres">
      <dgm:prSet presAssocID="{260D51E1-190C-4A29-BB08-6A6D2F2E3FA4}" presName="hierChild4" presStyleCnt="0"/>
      <dgm:spPr/>
    </dgm:pt>
    <dgm:pt modelId="{2642E477-8A37-4E98-B073-3E2EB538E7EB}" type="pres">
      <dgm:prSet presAssocID="{260D51E1-190C-4A29-BB08-6A6D2F2E3FA4}" presName="hierChild5" presStyleCnt="0"/>
      <dgm:spPr/>
    </dgm:pt>
    <dgm:pt modelId="{C657DDD7-70ED-4FF4-86BB-9CF8F606741B}" type="pres">
      <dgm:prSet presAssocID="{A8F45815-AE84-4735-B121-0D255AB05E80}" presName="hierChild5" presStyleCnt="0"/>
      <dgm:spPr/>
    </dgm:pt>
    <dgm:pt modelId="{238A4B63-FB64-4AE2-9C9B-1C2EEEABDB91}" type="pres">
      <dgm:prSet presAssocID="{1B44C9A6-ED8E-4096-B81F-D18D99FFE323}" presName="hierChild3" presStyleCnt="0"/>
      <dgm:spPr/>
    </dgm:pt>
  </dgm:ptLst>
  <dgm:cxnLst>
    <dgm:cxn modelId="{B3C92B06-C8C2-4F42-AF99-4549EF0A615C}" srcId="{A8F45815-AE84-4735-B121-0D255AB05E80}" destId="{25F7CE4C-7D58-4C6F-8ABC-3E2AB6F81326}" srcOrd="0" destOrd="0" parTransId="{715914DB-C091-4724-843D-0E6CCBADB68D}" sibTransId="{F774D69E-710C-4CC0-9065-DE45A404F7D7}"/>
    <dgm:cxn modelId="{43F3A123-0FBA-4A46-A7C9-A0C19FD1BFC3}" srcId="{1B44C9A6-ED8E-4096-B81F-D18D99FFE323}" destId="{A8F45815-AE84-4735-B121-0D255AB05E80}" srcOrd="0" destOrd="0" parTransId="{C0D0F5B3-E80F-4943-8E75-4B51BA893371}" sibTransId="{1CB39496-4354-4960-8079-8E9A9DD1E4EE}"/>
    <dgm:cxn modelId="{43F7212A-A9F0-4C46-895A-C6072B3E52C7}" type="presOf" srcId="{B036470A-D12F-45EA-A790-EE8EA9991353}" destId="{26228DDD-1F39-435B-AE77-4E653EAFB961}" srcOrd="0" destOrd="0" presId="urn:microsoft.com/office/officeart/2005/8/layout/orgChart1"/>
    <dgm:cxn modelId="{53C6A634-B7D0-4837-8D66-E847A2B253DF}" type="presOf" srcId="{1B44C9A6-ED8E-4096-B81F-D18D99FFE323}" destId="{D33E2BC6-D63D-405F-894A-E2D7A3F954F8}" srcOrd="1" destOrd="0" presId="urn:microsoft.com/office/officeart/2005/8/layout/orgChart1"/>
    <dgm:cxn modelId="{0EF6E836-B4DD-4519-83E9-2BE3BFE7A3CD}" type="presOf" srcId="{A8F45815-AE84-4735-B121-0D255AB05E80}" destId="{6CD70D4F-59AF-4834-A727-07D697C5D7C9}" srcOrd="0" destOrd="0" presId="urn:microsoft.com/office/officeart/2005/8/layout/orgChart1"/>
    <dgm:cxn modelId="{2694E23D-11AA-443C-8403-5A0E697422AD}" type="presOf" srcId="{260D51E1-190C-4A29-BB08-6A6D2F2E3FA4}" destId="{EB0D3ECC-92E6-4C96-83E7-C3E8D21960AA}" srcOrd="1" destOrd="0" presId="urn:microsoft.com/office/officeart/2005/8/layout/orgChart1"/>
    <dgm:cxn modelId="{02483449-70BE-42A0-8EB8-9DD575784C42}" type="presOf" srcId="{715914DB-C091-4724-843D-0E6CCBADB68D}" destId="{4750E9AF-9807-4A04-ADA8-0A6872D8E10E}" srcOrd="0" destOrd="0" presId="urn:microsoft.com/office/officeart/2005/8/layout/orgChart1"/>
    <dgm:cxn modelId="{604D1C54-7A00-4601-970D-E46ECF6082B1}" type="presOf" srcId="{A8F45815-AE84-4735-B121-0D255AB05E80}" destId="{8102EAC3-7F97-494A-8C31-ECF111993732}" srcOrd="1" destOrd="0" presId="urn:microsoft.com/office/officeart/2005/8/layout/orgChart1"/>
    <dgm:cxn modelId="{9BBDC561-3140-4A27-9E4D-E24C717B5158}" type="presOf" srcId="{F8E24ED3-04CB-49FD-BE4B-749DA82F5779}" destId="{BFE6BA2E-BC73-4C58-B21E-56406CF4CBA6}" srcOrd="0" destOrd="0" presId="urn:microsoft.com/office/officeart/2005/8/layout/orgChart1"/>
    <dgm:cxn modelId="{5BB84F6C-E7B3-4823-B686-BC3336FE1562}" type="presOf" srcId="{260D51E1-190C-4A29-BB08-6A6D2F2E3FA4}" destId="{BB073B3E-DFAE-4C44-80A6-C77F31E47CDA}" srcOrd="0" destOrd="0" presId="urn:microsoft.com/office/officeart/2005/8/layout/orgChart1"/>
    <dgm:cxn modelId="{8146227F-F0CC-4079-9196-8DD27C073537}" type="presOf" srcId="{25F7CE4C-7D58-4C6F-8ABC-3E2AB6F81326}" destId="{B2580E00-23C9-4172-AC27-25DBE4EFE6C9}" srcOrd="1" destOrd="0" presId="urn:microsoft.com/office/officeart/2005/8/layout/orgChart1"/>
    <dgm:cxn modelId="{47BF0E8D-B44F-464E-843E-D9C697FDA9E9}" type="presOf" srcId="{F8E24ED3-04CB-49FD-BE4B-749DA82F5779}" destId="{85C17E55-5B3E-4E0C-A154-8D7BBA907E51}" srcOrd="1" destOrd="0" presId="urn:microsoft.com/office/officeart/2005/8/layout/orgChart1"/>
    <dgm:cxn modelId="{E8667A95-6AA1-4EEE-AEEF-A385941E406A}" type="presOf" srcId="{C0D0F5B3-E80F-4943-8E75-4B51BA893371}" destId="{6FA99649-B49D-444A-97CF-33B7AF9EF2F4}" srcOrd="0" destOrd="0" presId="urn:microsoft.com/office/officeart/2005/8/layout/orgChart1"/>
    <dgm:cxn modelId="{E54E1CA5-D280-4BFE-8B4D-1BCB316BFBDC}" type="presOf" srcId="{25F7CE4C-7D58-4C6F-8ABC-3E2AB6F81326}" destId="{3DD88A57-8CA0-4571-B10C-E052382C4C8F}" srcOrd="0" destOrd="0" presId="urn:microsoft.com/office/officeart/2005/8/layout/orgChart1"/>
    <dgm:cxn modelId="{DF09D4AA-07E3-4D3F-939D-4F2C039B3DC0}" type="presOf" srcId="{1B44C9A6-ED8E-4096-B81F-D18D99FFE323}" destId="{F68264F6-3962-4C78-9ED4-AB8EAA465604}" srcOrd="0" destOrd="0" presId="urn:microsoft.com/office/officeart/2005/8/layout/orgChart1"/>
    <dgm:cxn modelId="{B8687AB0-BC37-4126-9263-8A413E6C9095}" srcId="{B036470A-D12F-45EA-A790-EE8EA9991353}" destId="{1B44C9A6-ED8E-4096-B81F-D18D99FFE323}" srcOrd="0" destOrd="0" parTransId="{4D96C22A-F3AF-4F10-8EBB-49555EDB5EDA}" sibTransId="{923EC9DA-47C4-41BE-9911-80E69C134844}"/>
    <dgm:cxn modelId="{A71A39B3-E69E-49BB-9BDB-B6D707911401}" srcId="{A8F45815-AE84-4735-B121-0D255AB05E80}" destId="{260D51E1-190C-4A29-BB08-6A6D2F2E3FA4}" srcOrd="2" destOrd="0" parTransId="{80962F5E-9277-4280-92BF-C6CFE52FAD03}" sibTransId="{917EE2E0-14DD-4F60-BD3B-0854E26B1854}"/>
    <dgm:cxn modelId="{D3DC32EC-6F1C-46D6-93E6-96084293C136}" srcId="{A8F45815-AE84-4735-B121-0D255AB05E80}" destId="{F8E24ED3-04CB-49FD-BE4B-749DA82F5779}" srcOrd="1" destOrd="0" parTransId="{F6686F6E-0C9C-4D10-890F-5D46A215A02D}" sibTransId="{6AF94D4B-DEC9-48D1-8758-37E7E128225B}"/>
    <dgm:cxn modelId="{EDF597F1-C39A-4DE1-9DA4-01BFA3550384}" type="presOf" srcId="{F6686F6E-0C9C-4D10-890F-5D46A215A02D}" destId="{6AE07CFB-52CA-497E-9413-CADCFE624671}" srcOrd="0" destOrd="0" presId="urn:microsoft.com/office/officeart/2005/8/layout/orgChart1"/>
    <dgm:cxn modelId="{CD5FD7FD-7774-40C9-A06A-72340659954F}" type="presOf" srcId="{80962F5E-9277-4280-92BF-C6CFE52FAD03}" destId="{691432DE-6AA0-4966-A923-E64CBE46B40E}" srcOrd="0" destOrd="0" presId="urn:microsoft.com/office/officeart/2005/8/layout/orgChart1"/>
    <dgm:cxn modelId="{2DCB3C24-31A6-40A0-A7C2-737314F7B779}" type="presParOf" srcId="{26228DDD-1F39-435B-AE77-4E653EAFB961}" destId="{FF819453-DCC8-4C9A-A25C-EEFDB8D431F2}" srcOrd="0" destOrd="0" presId="urn:microsoft.com/office/officeart/2005/8/layout/orgChart1"/>
    <dgm:cxn modelId="{22D783EB-1B18-4E1B-9260-2F332B26F78B}" type="presParOf" srcId="{FF819453-DCC8-4C9A-A25C-EEFDB8D431F2}" destId="{6FD919CA-0B0C-464C-BD02-6D00DA6A13C4}" srcOrd="0" destOrd="0" presId="urn:microsoft.com/office/officeart/2005/8/layout/orgChart1"/>
    <dgm:cxn modelId="{76AEF967-217E-46A3-82A5-86D8197DEECC}" type="presParOf" srcId="{6FD919CA-0B0C-464C-BD02-6D00DA6A13C4}" destId="{F68264F6-3962-4C78-9ED4-AB8EAA465604}" srcOrd="0" destOrd="0" presId="urn:microsoft.com/office/officeart/2005/8/layout/orgChart1"/>
    <dgm:cxn modelId="{5D5C405D-8DD1-4BDD-A473-5723FB9C9613}" type="presParOf" srcId="{6FD919CA-0B0C-464C-BD02-6D00DA6A13C4}" destId="{D33E2BC6-D63D-405F-894A-E2D7A3F954F8}" srcOrd="1" destOrd="0" presId="urn:microsoft.com/office/officeart/2005/8/layout/orgChart1"/>
    <dgm:cxn modelId="{EE5D9728-0D44-4198-8C89-A4BFF411141A}" type="presParOf" srcId="{FF819453-DCC8-4C9A-A25C-EEFDB8D431F2}" destId="{EF1DDBCE-DFA4-40DA-B5B6-FCD7D216E693}" srcOrd="1" destOrd="0" presId="urn:microsoft.com/office/officeart/2005/8/layout/orgChart1"/>
    <dgm:cxn modelId="{DCC20C99-AEC9-46BE-8034-256AC1BC041C}" type="presParOf" srcId="{EF1DDBCE-DFA4-40DA-B5B6-FCD7D216E693}" destId="{6FA99649-B49D-444A-97CF-33B7AF9EF2F4}" srcOrd="0" destOrd="0" presId="urn:microsoft.com/office/officeart/2005/8/layout/orgChart1"/>
    <dgm:cxn modelId="{314B7E7D-332F-42A0-9D7F-8248D61010DA}" type="presParOf" srcId="{EF1DDBCE-DFA4-40DA-B5B6-FCD7D216E693}" destId="{4DB4ACA6-8500-4AB2-A887-7B51C85D00FA}" srcOrd="1" destOrd="0" presId="urn:microsoft.com/office/officeart/2005/8/layout/orgChart1"/>
    <dgm:cxn modelId="{9C20FA97-9FF3-4742-B8AD-E88896D0F1E6}" type="presParOf" srcId="{4DB4ACA6-8500-4AB2-A887-7B51C85D00FA}" destId="{7A052142-4732-43A8-BC9B-190F7943C519}" srcOrd="0" destOrd="0" presId="urn:microsoft.com/office/officeart/2005/8/layout/orgChart1"/>
    <dgm:cxn modelId="{638EAC7A-483C-4511-B975-DE69FD3D4AB6}" type="presParOf" srcId="{7A052142-4732-43A8-BC9B-190F7943C519}" destId="{6CD70D4F-59AF-4834-A727-07D697C5D7C9}" srcOrd="0" destOrd="0" presId="urn:microsoft.com/office/officeart/2005/8/layout/orgChart1"/>
    <dgm:cxn modelId="{E8B926EF-3DDB-4A84-A9A2-672E76856D91}" type="presParOf" srcId="{7A052142-4732-43A8-BC9B-190F7943C519}" destId="{8102EAC3-7F97-494A-8C31-ECF111993732}" srcOrd="1" destOrd="0" presId="urn:microsoft.com/office/officeart/2005/8/layout/orgChart1"/>
    <dgm:cxn modelId="{FC2084CB-AEB0-4E77-B8EC-00EE35936343}" type="presParOf" srcId="{4DB4ACA6-8500-4AB2-A887-7B51C85D00FA}" destId="{4AECE732-2DFA-400C-A63B-6152EAB046A7}" srcOrd="1" destOrd="0" presId="urn:microsoft.com/office/officeart/2005/8/layout/orgChart1"/>
    <dgm:cxn modelId="{A04F8A00-7F6B-42A9-BB0B-C7B865012CA7}" type="presParOf" srcId="{4AECE732-2DFA-400C-A63B-6152EAB046A7}" destId="{4750E9AF-9807-4A04-ADA8-0A6872D8E10E}" srcOrd="0" destOrd="0" presId="urn:microsoft.com/office/officeart/2005/8/layout/orgChart1"/>
    <dgm:cxn modelId="{B9DB954E-C6F6-41CF-99E6-E565500C6F9A}" type="presParOf" srcId="{4AECE732-2DFA-400C-A63B-6152EAB046A7}" destId="{32B02CFF-55D0-49C5-8B80-539EEA88A1B9}" srcOrd="1" destOrd="0" presId="urn:microsoft.com/office/officeart/2005/8/layout/orgChart1"/>
    <dgm:cxn modelId="{20171FAD-87AB-4ED8-9FCB-46F69E6BB1BD}" type="presParOf" srcId="{32B02CFF-55D0-49C5-8B80-539EEA88A1B9}" destId="{0F76E11A-45BD-4EF7-983A-26C1DD0C32B2}" srcOrd="0" destOrd="0" presId="urn:microsoft.com/office/officeart/2005/8/layout/orgChart1"/>
    <dgm:cxn modelId="{3AF4518B-AFF7-49FE-9A26-A1155878FE59}" type="presParOf" srcId="{0F76E11A-45BD-4EF7-983A-26C1DD0C32B2}" destId="{3DD88A57-8CA0-4571-B10C-E052382C4C8F}" srcOrd="0" destOrd="0" presId="urn:microsoft.com/office/officeart/2005/8/layout/orgChart1"/>
    <dgm:cxn modelId="{1326F7C6-EB2A-4F1C-9964-6580F9114639}" type="presParOf" srcId="{0F76E11A-45BD-4EF7-983A-26C1DD0C32B2}" destId="{B2580E00-23C9-4172-AC27-25DBE4EFE6C9}" srcOrd="1" destOrd="0" presId="urn:microsoft.com/office/officeart/2005/8/layout/orgChart1"/>
    <dgm:cxn modelId="{6EC57FD0-EC1D-456B-AE1E-C5B20715D7FF}" type="presParOf" srcId="{32B02CFF-55D0-49C5-8B80-539EEA88A1B9}" destId="{85BE9226-BFD1-4966-AF14-46DF0D8D500F}" srcOrd="1" destOrd="0" presId="urn:microsoft.com/office/officeart/2005/8/layout/orgChart1"/>
    <dgm:cxn modelId="{7C4E5580-BE3B-4312-89C2-BF86C60A32B3}" type="presParOf" srcId="{32B02CFF-55D0-49C5-8B80-539EEA88A1B9}" destId="{C6113E1C-8750-4866-AA4E-94E1FE5A2E72}" srcOrd="2" destOrd="0" presId="urn:microsoft.com/office/officeart/2005/8/layout/orgChart1"/>
    <dgm:cxn modelId="{CCAACF70-A3D7-48DE-BEBF-8C49CE450D60}" type="presParOf" srcId="{4AECE732-2DFA-400C-A63B-6152EAB046A7}" destId="{6AE07CFB-52CA-497E-9413-CADCFE624671}" srcOrd="2" destOrd="0" presId="urn:microsoft.com/office/officeart/2005/8/layout/orgChart1"/>
    <dgm:cxn modelId="{A24F4D71-84C6-437C-A088-C0601FB875CE}" type="presParOf" srcId="{4AECE732-2DFA-400C-A63B-6152EAB046A7}" destId="{30C944FE-28DE-48CF-B4ED-FCF8A4E594F6}" srcOrd="3" destOrd="0" presId="urn:microsoft.com/office/officeart/2005/8/layout/orgChart1"/>
    <dgm:cxn modelId="{29F4DA20-04A1-45A6-A3DC-5167ABA414FD}" type="presParOf" srcId="{30C944FE-28DE-48CF-B4ED-FCF8A4E594F6}" destId="{BFAF19C4-EC06-4454-9F23-94543B859CA6}" srcOrd="0" destOrd="0" presId="urn:microsoft.com/office/officeart/2005/8/layout/orgChart1"/>
    <dgm:cxn modelId="{C2A125E8-3E96-4C37-A13A-09D5C4F02F61}" type="presParOf" srcId="{BFAF19C4-EC06-4454-9F23-94543B859CA6}" destId="{BFE6BA2E-BC73-4C58-B21E-56406CF4CBA6}" srcOrd="0" destOrd="0" presId="urn:microsoft.com/office/officeart/2005/8/layout/orgChart1"/>
    <dgm:cxn modelId="{75D3CED7-AE27-4599-B8B8-3566C96D5D53}" type="presParOf" srcId="{BFAF19C4-EC06-4454-9F23-94543B859CA6}" destId="{85C17E55-5B3E-4E0C-A154-8D7BBA907E51}" srcOrd="1" destOrd="0" presId="urn:microsoft.com/office/officeart/2005/8/layout/orgChart1"/>
    <dgm:cxn modelId="{2BE68F59-A9F0-44A9-9B3F-FB29FB1E495E}" type="presParOf" srcId="{30C944FE-28DE-48CF-B4ED-FCF8A4E594F6}" destId="{5EB9BFF5-56C6-4752-9393-B1AA1AB5AA15}" srcOrd="1" destOrd="0" presId="urn:microsoft.com/office/officeart/2005/8/layout/orgChart1"/>
    <dgm:cxn modelId="{98847FDD-E2F1-4B0C-ACC6-31B9D3E1CF28}" type="presParOf" srcId="{30C944FE-28DE-48CF-B4ED-FCF8A4E594F6}" destId="{6F9D4D98-AE8D-4141-B986-3C5C55DCDEAB}" srcOrd="2" destOrd="0" presId="urn:microsoft.com/office/officeart/2005/8/layout/orgChart1"/>
    <dgm:cxn modelId="{2C63E4A8-36BA-4F8C-BB3C-83712BFB2543}" type="presParOf" srcId="{4AECE732-2DFA-400C-A63B-6152EAB046A7}" destId="{691432DE-6AA0-4966-A923-E64CBE46B40E}" srcOrd="4" destOrd="0" presId="urn:microsoft.com/office/officeart/2005/8/layout/orgChart1"/>
    <dgm:cxn modelId="{556FA564-3318-4265-8DAF-D063C06468F3}" type="presParOf" srcId="{4AECE732-2DFA-400C-A63B-6152EAB046A7}" destId="{3B5999BC-C3D0-48BF-99EC-D41CE7C05A2F}" srcOrd="5" destOrd="0" presId="urn:microsoft.com/office/officeart/2005/8/layout/orgChart1"/>
    <dgm:cxn modelId="{6812C886-348C-4893-B352-4587C6DFDA51}" type="presParOf" srcId="{3B5999BC-C3D0-48BF-99EC-D41CE7C05A2F}" destId="{E85E8D57-C3F5-4621-9055-552EE342A731}" srcOrd="0" destOrd="0" presId="urn:microsoft.com/office/officeart/2005/8/layout/orgChart1"/>
    <dgm:cxn modelId="{B441A738-662F-47F6-B42C-FA912CB99144}" type="presParOf" srcId="{E85E8D57-C3F5-4621-9055-552EE342A731}" destId="{BB073B3E-DFAE-4C44-80A6-C77F31E47CDA}" srcOrd="0" destOrd="0" presId="urn:microsoft.com/office/officeart/2005/8/layout/orgChart1"/>
    <dgm:cxn modelId="{75F49505-4B4B-49DE-A057-DBEBB1335B6E}" type="presParOf" srcId="{E85E8D57-C3F5-4621-9055-552EE342A731}" destId="{EB0D3ECC-92E6-4C96-83E7-C3E8D21960AA}" srcOrd="1" destOrd="0" presId="urn:microsoft.com/office/officeart/2005/8/layout/orgChart1"/>
    <dgm:cxn modelId="{8D2F65C5-9C38-4B9C-8E03-03A96EF9BAF2}" type="presParOf" srcId="{3B5999BC-C3D0-48BF-99EC-D41CE7C05A2F}" destId="{08A1B4E7-6475-4FB8-8B82-DA9E636ACF34}" srcOrd="1" destOrd="0" presId="urn:microsoft.com/office/officeart/2005/8/layout/orgChart1"/>
    <dgm:cxn modelId="{33D07174-5DC4-46FF-8A23-C75D99E00266}" type="presParOf" srcId="{3B5999BC-C3D0-48BF-99EC-D41CE7C05A2F}" destId="{2642E477-8A37-4E98-B073-3E2EB538E7EB}" srcOrd="2" destOrd="0" presId="urn:microsoft.com/office/officeart/2005/8/layout/orgChart1"/>
    <dgm:cxn modelId="{BC553E38-AF2B-41D1-A232-76682E7C21BD}" type="presParOf" srcId="{4DB4ACA6-8500-4AB2-A887-7B51C85D00FA}" destId="{C657DDD7-70ED-4FF4-86BB-9CF8F606741B}" srcOrd="2" destOrd="0" presId="urn:microsoft.com/office/officeart/2005/8/layout/orgChart1"/>
    <dgm:cxn modelId="{60BA3783-6B72-4860-A092-ECB4067A3835}" type="presParOf" srcId="{FF819453-DCC8-4C9A-A25C-EEFDB8D431F2}" destId="{238A4B63-FB64-4AE2-9C9B-1C2EEEABDB9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C1DA2EE1-07DD-4B26-84A2-BA9B0AB1945D}">
      <dgm:prSet phldrT="[Text]"/>
      <dgm:spPr/>
      <dgm:t>
        <a:bodyPr/>
        <a:lstStyle/>
        <a:p>
          <a:r>
            <a:rPr lang="en-US">
              <a:latin typeface="Calibri"/>
              <a:cs typeface="Calibri"/>
            </a:rPr>
            <a:t>Ergonomics</a:t>
          </a:r>
        </a:p>
      </dgm:t>
    </dgm:pt>
    <dgm:pt modelId="{002C1C22-AEE9-4A4E-9538-32B436C3D6B8}" type="parTrans" cxnId="{E4DA0F99-C8B0-43A8-92F0-50026D261E16}">
      <dgm:prSet/>
      <dgm:spPr/>
      <dgm:t>
        <a:bodyPr/>
        <a:lstStyle/>
        <a:p>
          <a:endParaRPr lang="en-US"/>
        </a:p>
      </dgm:t>
    </dgm:pt>
    <dgm:pt modelId="{8A021011-BEAD-4475-8834-32C2904DDA60}" type="sibTrans" cxnId="{E4DA0F99-C8B0-43A8-92F0-50026D261E16}">
      <dgm:prSet/>
      <dgm:spPr/>
      <dgm:t>
        <a:bodyPr/>
        <a:lstStyle/>
        <a:p>
          <a:endParaRPr lang="en-US"/>
        </a:p>
      </dgm:t>
    </dgm:pt>
    <dgm:pt modelId="{2E7C22CD-C1CF-41A6-9CD6-1C9EE961DC41}">
      <dgm:prSet phldrT="[Text]"/>
      <dgm:spPr/>
      <dgm:t>
        <a:bodyPr/>
        <a:lstStyle/>
        <a:p>
          <a:r>
            <a:rPr lang="en-US">
              <a:latin typeface="Calibri"/>
              <a:cs typeface="Calibri"/>
            </a:rPr>
            <a:t>Easier to Implant</a:t>
          </a:r>
        </a:p>
      </dgm:t>
    </dgm:pt>
    <dgm:pt modelId="{52FAADA6-F490-48E8-8E4C-5105FC71340E}" type="parTrans" cxnId="{BE4B3D49-0EE6-4A25-BC13-51B87044ECAF}">
      <dgm:prSet/>
      <dgm:spPr/>
      <dgm:t>
        <a:bodyPr/>
        <a:lstStyle/>
        <a:p>
          <a:endParaRPr lang="en-US"/>
        </a:p>
      </dgm:t>
    </dgm:pt>
    <dgm:pt modelId="{0C77E4B6-B535-4D13-A50B-AAD8067E516E}" type="sibTrans" cxnId="{BE4B3D49-0EE6-4A25-BC13-51B87044ECAF}">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6498602F-724C-424B-A60A-B11E2FB3CFF8}" type="pres">
      <dgm:prSet presAssocID="{C1DA2EE1-07DD-4B26-84A2-BA9B0AB1945D}" presName="hierRoot1" presStyleCnt="0">
        <dgm:presLayoutVars>
          <dgm:hierBranch val="init"/>
        </dgm:presLayoutVars>
      </dgm:prSet>
      <dgm:spPr/>
    </dgm:pt>
    <dgm:pt modelId="{66511EF1-6E7A-4E70-9B58-CF9F08EB21E3}" type="pres">
      <dgm:prSet presAssocID="{C1DA2EE1-07DD-4B26-84A2-BA9B0AB1945D}" presName="rootComposite1" presStyleCnt="0"/>
      <dgm:spPr/>
    </dgm:pt>
    <dgm:pt modelId="{E78B4BA4-5158-45E0-8174-5635021F8FB7}" type="pres">
      <dgm:prSet presAssocID="{C1DA2EE1-07DD-4B26-84A2-BA9B0AB1945D}" presName="rootText1" presStyleLbl="node0" presStyleIdx="0" presStyleCnt="1">
        <dgm:presLayoutVars>
          <dgm:chPref val="3"/>
        </dgm:presLayoutVars>
      </dgm:prSet>
      <dgm:spPr/>
    </dgm:pt>
    <dgm:pt modelId="{4A5B446B-103A-435C-A59A-AD242E802ED8}" type="pres">
      <dgm:prSet presAssocID="{C1DA2EE1-07DD-4B26-84A2-BA9B0AB1945D}" presName="rootConnector1" presStyleLbl="node1" presStyleIdx="0" presStyleCnt="0"/>
      <dgm:spPr/>
    </dgm:pt>
    <dgm:pt modelId="{F879505E-B19D-464A-8C18-0F8B085EE1FE}" type="pres">
      <dgm:prSet presAssocID="{C1DA2EE1-07DD-4B26-84A2-BA9B0AB1945D}" presName="hierChild2" presStyleCnt="0"/>
      <dgm:spPr/>
    </dgm:pt>
    <dgm:pt modelId="{83127214-E0B6-46C8-9AC8-D4D53DAD27DD}" type="pres">
      <dgm:prSet presAssocID="{52FAADA6-F490-48E8-8E4C-5105FC71340E}" presName="Name37" presStyleLbl="parChTrans1D2" presStyleIdx="0" presStyleCnt="1"/>
      <dgm:spPr/>
    </dgm:pt>
    <dgm:pt modelId="{DADBB247-527B-4E3D-BB80-1FF660B6AE65}" type="pres">
      <dgm:prSet presAssocID="{2E7C22CD-C1CF-41A6-9CD6-1C9EE961DC41}" presName="hierRoot2" presStyleCnt="0">
        <dgm:presLayoutVars>
          <dgm:hierBranch val="init"/>
        </dgm:presLayoutVars>
      </dgm:prSet>
      <dgm:spPr/>
    </dgm:pt>
    <dgm:pt modelId="{FE0B40D0-C8FA-42FE-B9D4-B20E523310B9}" type="pres">
      <dgm:prSet presAssocID="{2E7C22CD-C1CF-41A6-9CD6-1C9EE961DC41}" presName="rootComposite" presStyleCnt="0"/>
      <dgm:spPr/>
    </dgm:pt>
    <dgm:pt modelId="{C230B8D8-AA76-4450-8A0D-9A0CB33EF8B4}" type="pres">
      <dgm:prSet presAssocID="{2E7C22CD-C1CF-41A6-9CD6-1C9EE961DC41}" presName="rootText" presStyleLbl="node2" presStyleIdx="0" presStyleCnt="1">
        <dgm:presLayoutVars>
          <dgm:chPref val="3"/>
        </dgm:presLayoutVars>
      </dgm:prSet>
      <dgm:spPr/>
    </dgm:pt>
    <dgm:pt modelId="{777F7310-861B-4826-9ACA-28FC09BAC596}" type="pres">
      <dgm:prSet presAssocID="{2E7C22CD-C1CF-41A6-9CD6-1C9EE961DC41}" presName="rootConnector" presStyleLbl="node2" presStyleIdx="0" presStyleCnt="1"/>
      <dgm:spPr/>
    </dgm:pt>
    <dgm:pt modelId="{60A9C980-84E0-4AE1-A7D5-197EBF416C99}" type="pres">
      <dgm:prSet presAssocID="{2E7C22CD-C1CF-41A6-9CD6-1C9EE961DC41}" presName="hierChild4" presStyleCnt="0"/>
      <dgm:spPr/>
    </dgm:pt>
    <dgm:pt modelId="{B98CFBC4-FFC0-495D-BBE2-9286443043B5}" type="pres">
      <dgm:prSet presAssocID="{2E7C22CD-C1CF-41A6-9CD6-1C9EE961DC41}" presName="hierChild5" presStyleCnt="0"/>
      <dgm:spPr/>
    </dgm:pt>
    <dgm:pt modelId="{9B7DBD99-AEC5-4575-AFE2-7E7ED286C617}" type="pres">
      <dgm:prSet presAssocID="{C1DA2EE1-07DD-4B26-84A2-BA9B0AB1945D}" presName="hierChild3" presStyleCnt="0"/>
      <dgm:spPr/>
    </dgm:pt>
  </dgm:ptLst>
  <dgm:cxnLst>
    <dgm:cxn modelId="{43F7212A-A9F0-4C46-895A-C6072B3E52C7}" type="presOf" srcId="{B036470A-D12F-45EA-A790-EE8EA9991353}" destId="{26228DDD-1F39-435B-AE77-4E653EAFB961}" srcOrd="0" destOrd="0" presId="urn:microsoft.com/office/officeart/2005/8/layout/orgChart1"/>
    <dgm:cxn modelId="{EB51AA3C-2477-44C6-A703-F918B2C56DB8}" type="presOf" srcId="{C1DA2EE1-07DD-4B26-84A2-BA9B0AB1945D}" destId="{E78B4BA4-5158-45E0-8174-5635021F8FB7}" srcOrd="0" destOrd="0" presId="urn:microsoft.com/office/officeart/2005/8/layout/orgChart1"/>
    <dgm:cxn modelId="{BE4B3D49-0EE6-4A25-BC13-51B87044ECAF}" srcId="{C1DA2EE1-07DD-4B26-84A2-BA9B0AB1945D}" destId="{2E7C22CD-C1CF-41A6-9CD6-1C9EE961DC41}" srcOrd="0" destOrd="0" parTransId="{52FAADA6-F490-48E8-8E4C-5105FC71340E}" sibTransId="{0C77E4B6-B535-4D13-A50B-AAD8067E516E}"/>
    <dgm:cxn modelId="{7A9F0A6A-3C9D-4963-95F2-3F563A48B254}" type="presOf" srcId="{2E7C22CD-C1CF-41A6-9CD6-1C9EE961DC41}" destId="{C230B8D8-AA76-4450-8A0D-9A0CB33EF8B4}" srcOrd="0" destOrd="0" presId="urn:microsoft.com/office/officeart/2005/8/layout/orgChart1"/>
    <dgm:cxn modelId="{DEEDB273-503B-4B7D-93AB-7C73A8A07C82}" type="presOf" srcId="{2E7C22CD-C1CF-41A6-9CD6-1C9EE961DC41}" destId="{777F7310-861B-4826-9ACA-28FC09BAC596}" srcOrd="1" destOrd="0" presId="urn:microsoft.com/office/officeart/2005/8/layout/orgChart1"/>
    <dgm:cxn modelId="{0957907A-9DAC-4199-9DAA-CF1DE1349B96}" type="presOf" srcId="{C1DA2EE1-07DD-4B26-84A2-BA9B0AB1945D}" destId="{4A5B446B-103A-435C-A59A-AD242E802ED8}" srcOrd="1" destOrd="0" presId="urn:microsoft.com/office/officeart/2005/8/layout/orgChart1"/>
    <dgm:cxn modelId="{E4DA0F99-C8B0-43A8-92F0-50026D261E16}" srcId="{B036470A-D12F-45EA-A790-EE8EA9991353}" destId="{C1DA2EE1-07DD-4B26-84A2-BA9B0AB1945D}" srcOrd="0" destOrd="0" parTransId="{002C1C22-AEE9-4A4E-9538-32B436C3D6B8}" sibTransId="{8A021011-BEAD-4475-8834-32C2904DDA60}"/>
    <dgm:cxn modelId="{0D2481CC-8D28-4CD4-980F-795543F312AA}" type="presOf" srcId="{52FAADA6-F490-48E8-8E4C-5105FC71340E}" destId="{83127214-E0B6-46C8-9AC8-D4D53DAD27DD}" srcOrd="0" destOrd="0" presId="urn:microsoft.com/office/officeart/2005/8/layout/orgChart1"/>
    <dgm:cxn modelId="{7414579D-6923-4748-B9B6-016A5C95582E}" type="presParOf" srcId="{26228DDD-1F39-435B-AE77-4E653EAFB961}" destId="{6498602F-724C-424B-A60A-B11E2FB3CFF8}" srcOrd="0" destOrd="0" presId="urn:microsoft.com/office/officeart/2005/8/layout/orgChart1"/>
    <dgm:cxn modelId="{B150A6DB-EBA9-4487-A0EC-9466830119EA}" type="presParOf" srcId="{6498602F-724C-424B-A60A-B11E2FB3CFF8}" destId="{66511EF1-6E7A-4E70-9B58-CF9F08EB21E3}" srcOrd="0" destOrd="0" presId="urn:microsoft.com/office/officeart/2005/8/layout/orgChart1"/>
    <dgm:cxn modelId="{4C6A5B9D-F728-489A-BF59-A3B3F8FB55C1}" type="presParOf" srcId="{66511EF1-6E7A-4E70-9B58-CF9F08EB21E3}" destId="{E78B4BA4-5158-45E0-8174-5635021F8FB7}" srcOrd="0" destOrd="0" presId="urn:microsoft.com/office/officeart/2005/8/layout/orgChart1"/>
    <dgm:cxn modelId="{2E465686-0A6E-48BF-802D-A23B8742400E}" type="presParOf" srcId="{66511EF1-6E7A-4E70-9B58-CF9F08EB21E3}" destId="{4A5B446B-103A-435C-A59A-AD242E802ED8}" srcOrd="1" destOrd="0" presId="urn:microsoft.com/office/officeart/2005/8/layout/orgChart1"/>
    <dgm:cxn modelId="{C81D1DA7-5EB7-47D2-9DDD-1EFE18F1F697}" type="presParOf" srcId="{6498602F-724C-424B-A60A-B11E2FB3CFF8}" destId="{F879505E-B19D-464A-8C18-0F8B085EE1FE}" srcOrd="1" destOrd="0" presId="urn:microsoft.com/office/officeart/2005/8/layout/orgChart1"/>
    <dgm:cxn modelId="{6E7866BD-643E-4A57-B9BD-5E6CAAC56216}" type="presParOf" srcId="{F879505E-B19D-464A-8C18-0F8B085EE1FE}" destId="{83127214-E0B6-46C8-9AC8-D4D53DAD27DD}" srcOrd="0" destOrd="0" presId="urn:microsoft.com/office/officeart/2005/8/layout/orgChart1"/>
    <dgm:cxn modelId="{4DFC421E-4265-4C1F-B127-621074062183}" type="presParOf" srcId="{F879505E-B19D-464A-8C18-0F8B085EE1FE}" destId="{DADBB247-527B-4E3D-BB80-1FF660B6AE65}" srcOrd="1" destOrd="0" presId="urn:microsoft.com/office/officeart/2005/8/layout/orgChart1"/>
    <dgm:cxn modelId="{36302212-1947-437A-BDB7-196BC72DF604}" type="presParOf" srcId="{DADBB247-527B-4E3D-BB80-1FF660B6AE65}" destId="{FE0B40D0-C8FA-42FE-B9D4-B20E523310B9}" srcOrd="0" destOrd="0" presId="urn:microsoft.com/office/officeart/2005/8/layout/orgChart1"/>
    <dgm:cxn modelId="{EDD97F09-B468-4B7B-BBD1-BC1CD8F93ED3}" type="presParOf" srcId="{FE0B40D0-C8FA-42FE-B9D4-B20E523310B9}" destId="{C230B8D8-AA76-4450-8A0D-9A0CB33EF8B4}" srcOrd="0" destOrd="0" presId="urn:microsoft.com/office/officeart/2005/8/layout/orgChart1"/>
    <dgm:cxn modelId="{D51790C8-8D91-4543-8FEE-FA52E3C76C5D}" type="presParOf" srcId="{FE0B40D0-C8FA-42FE-B9D4-B20E523310B9}" destId="{777F7310-861B-4826-9ACA-28FC09BAC596}" srcOrd="1" destOrd="0" presId="urn:microsoft.com/office/officeart/2005/8/layout/orgChart1"/>
    <dgm:cxn modelId="{47C0FD7D-E097-48C7-BCFB-4376D2851E62}" type="presParOf" srcId="{DADBB247-527B-4E3D-BB80-1FF660B6AE65}" destId="{60A9C980-84E0-4AE1-A7D5-197EBF416C99}" srcOrd="1" destOrd="0" presId="urn:microsoft.com/office/officeart/2005/8/layout/orgChart1"/>
    <dgm:cxn modelId="{B3C0DCA4-CE94-4568-9AC0-47AFB8F63D47}" type="presParOf" srcId="{DADBB247-527B-4E3D-BB80-1FF660B6AE65}" destId="{B98CFBC4-FFC0-495D-BBE2-9286443043B5}" srcOrd="2" destOrd="0" presId="urn:microsoft.com/office/officeart/2005/8/layout/orgChart1"/>
    <dgm:cxn modelId="{3F113A58-8A6E-44F4-9BE2-74CAF1B0D90B}" type="presParOf" srcId="{6498602F-724C-424B-A60A-B11E2FB3CFF8}" destId="{9B7DBD99-AEC5-4575-AFE2-7E7ED286C617}" srcOrd="2" destOrd="0" presId="urn:microsoft.com/office/officeart/2005/8/layout/orgChar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36470A-D12F-45EA-A790-EE8EA9991353}" type="doc">
      <dgm:prSet loTypeId="urn:microsoft.com/office/officeart/2005/8/layout/orgChart1" loCatId="hierarchy" qsTypeId="urn:microsoft.com/office/officeart/2005/8/quickstyle/simple1" qsCatId="simple" csTypeId="urn:microsoft.com/office/officeart/2005/8/colors/accent0_3" csCatId="mainScheme" phldr="1"/>
      <dgm:spPr/>
      <dgm:t>
        <a:bodyPr/>
        <a:lstStyle/>
        <a:p>
          <a:endParaRPr lang="en-US"/>
        </a:p>
      </dgm:t>
    </dgm:pt>
    <dgm:pt modelId="{14E2D983-12C3-440D-A045-93D9772FB24A}">
      <dgm:prSet phldrT="[Text]"/>
      <dgm:spPr/>
      <dgm:t>
        <a:bodyPr/>
        <a:lstStyle/>
        <a:p>
          <a:r>
            <a:rPr lang="en-US">
              <a:latin typeface="Calibri"/>
              <a:cs typeface="Calibri"/>
            </a:rPr>
            <a:t>Adaptable</a:t>
          </a:r>
        </a:p>
      </dgm:t>
    </dgm:pt>
    <dgm:pt modelId="{C9D33B0F-A67D-4343-8D5E-0329200829A5}" type="parTrans" cxnId="{3FE1302D-B372-4653-BB0D-A5A3428D1DB4}">
      <dgm:prSet/>
      <dgm:spPr/>
      <dgm:t>
        <a:bodyPr/>
        <a:lstStyle/>
        <a:p>
          <a:endParaRPr lang="en-US"/>
        </a:p>
      </dgm:t>
    </dgm:pt>
    <dgm:pt modelId="{E5D079FE-AA37-48DE-BD7A-C4D95FB81E6B}" type="sibTrans" cxnId="{3FE1302D-B372-4653-BB0D-A5A3428D1DB4}">
      <dgm:prSet/>
      <dgm:spPr/>
      <dgm:t>
        <a:bodyPr/>
        <a:lstStyle/>
        <a:p>
          <a:endParaRPr lang="en-US"/>
        </a:p>
      </dgm:t>
    </dgm:pt>
    <dgm:pt modelId="{FAA10ABA-4877-47CB-AB13-9D7A8B7EC467}">
      <dgm:prSet phldrT="[Text]"/>
      <dgm:spPr/>
      <dgm:t>
        <a:bodyPr/>
        <a:lstStyle/>
        <a:p>
          <a:pPr rtl="0"/>
          <a:r>
            <a:rPr lang="en-US">
              <a:latin typeface="Calibri"/>
              <a:cs typeface="Calibri"/>
            </a:rPr>
            <a:t>Variable Sized Implants</a:t>
          </a:r>
        </a:p>
      </dgm:t>
    </dgm:pt>
    <dgm:pt modelId="{83041C5D-0407-4835-99A3-664CFBC4F80B}" type="parTrans" cxnId="{8B1092DF-40D2-450B-9CE5-00097828A030}">
      <dgm:prSet/>
      <dgm:spPr/>
      <dgm:t>
        <a:bodyPr/>
        <a:lstStyle/>
        <a:p>
          <a:endParaRPr lang="en-US"/>
        </a:p>
      </dgm:t>
    </dgm:pt>
    <dgm:pt modelId="{7687347F-1F50-45B4-97BE-C492F217EEB8}" type="sibTrans" cxnId="{8B1092DF-40D2-450B-9CE5-00097828A030}">
      <dgm:prSet/>
      <dgm:spPr/>
      <dgm:t>
        <a:bodyPr/>
        <a:lstStyle/>
        <a:p>
          <a:endParaRPr lang="en-US"/>
        </a:p>
      </dgm:t>
    </dgm:pt>
    <dgm:pt modelId="{26228DDD-1F39-435B-AE77-4E653EAFB961}" type="pres">
      <dgm:prSet presAssocID="{B036470A-D12F-45EA-A790-EE8EA9991353}" presName="hierChild1" presStyleCnt="0">
        <dgm:presLayoutVars>
          <dgm:orgChart val="1"/>
          <dgm:chPref val="1"/>
          <dgm:dir/>
          <dgm:animOne val="branch"/>
          <dgm:animLvl val="lvl"/>
          <dgm:resizeHandles/>
        </dgm:presLayoutVars>
      </dgm:prSet>
      <dgm:spPr/>
    </dgm:pt>
    <dgm:pt modelId="{2D1708A6-A846-4ED8-838D-EE55E38F2C03}" type="pres">
      <dgm:prSet presAssocID="{14E2D983-12C3-440D-A045-93D9772FB24A}" presName="hierRoot1" presStyleCnt="0">
        <dgm:presLayoutVars>
          <dgm:hierBranch val="init"/>
        </dgm:presLayoutVars>
      </dgm:prSet>
      <dgm:spPr/>
    </dgm:pt>
    <dgm:pt modelId="{07C51A7C-29D0-41CF-9D77-890C5BA06F17}" type="pres">
      <dgm:prSet presAssocID="{14E2D983-12C3-440D-A045-93D9772FB24A}" presName="rootComposite1" presStyleCnt="0"/>
      <dgm:spPr/>
    </dgm:pt>
    <dgm:pt modelId="{D695F0DA-ED9F-4F68-8DB9-346E0DABF70A}" type="pres">
      <dgm:prSet presAssocID="{14E2D983-12C3-440D-A045-93D9772FB24A}" presName="rootText1" presStyleLbl="node0" presStyleIdx="0" presStyleCnt="1">
        <dgm:presLayoutVars>
          <dgm:chPref val="3"/>
        </dgm:presLayoutVars>
      </dgm:prSet>
      <dgm:spPr/>
    </dgm:pt>
    <dgm:pt modelId="{E2D8F40F-8821-4D69-A550-0635A426F7ED}" type="pres">
      <dgm:prSet presAssocID="{14E2D983-12C3-440D-A045-93D9772FB24A}" presName="rootConnector1" presStyleLbl="node1" presStyleIdx="0" presStyleCnt="0"/>
      <dgm:spPr/>
    </dgm:pt>
    <dgm:pt modelId="{62C16714-4A03-4406-B51E-B1104DBFCE64}" type="pres">
      <dgm:prSet presAssocID="{14E2D983-12C3-440D-A045-93D9772FB24A}" presName="hierChild2" presStyleCnt="0"/>
      <dgm:spPr/>
    </dgm:pt>
    <dgm:pt modelId="{FA7B9D35-EC2B-4D89-8C4E-6E504A9D9DBF}" type="pres">
      <dgm:prSet presAssocID="{83041C5D-0407-4835-99A3-664CFBC4F80B}" presName="Name37" presStyleLbl="parChTrans1D2" presStyleIdx="0" presStyleCnt="1"/>
      <dgm:spPr/>
    </dgm:pt>
    <dgm:pt modelId="{BB2CAFFB-0384-4E94-B09E-AB11278F03F5}" type="pres">
      <dgm:prSet presAssocID="{FAA10ABA-4877-47CB-AB13-9D7A8B7EC467}" presName="hierRoot2" presStyleCnt="0">
        <dgm:presLayoutVars>
          <dgm:hierBranch val="init"/>
        </dgm:presLayoutVars>
      </dgm:prSet>
      <dgm:spPr/>
    </dgm:pt>
    <dgm:pt modelId="{4B9012BD-D92E-4119-94AE-6FF280A5F351}" type="pres">
      <dgm:prSet presAssocID="{FAA10ABA-4877-47CB-AB13-9D7A8B7EC467}" presName="rootComposite" presStyleCnt="0"/>
      <dgm:spPr/>
    </dgm:pt>
    <dgm:pt modelId="{0038833A-B3D4-4909-82EE-975815610019}" type="pres">
      <dgm:prSet presAssocID="{FAA10ABA-4877-47CB-AB13-9D7A8B7EC467}" presName="rootText" presStyleLbl="node2" presStyleIdx="0" presStyleCnt="1">
        <dgm:presLayoutVars>
          <dgm:chPref val="3"/>
        </dgm:presLayoutVars>
      </dgm:prSet>
      <dgm:spPr/>
    </dgm:pt>
    <dgm:pt modelId="{6C311B0A-6F07-4EC3-8A85-0045158539BE}" type="pres">
      <dgm:prSet presAssocID="{FAA10ABA-4877-47CB-AB13-9D7A8B7EC467}" presName="rootConnector" presStyleLbl="node2" presStyleIdx="0" presStyleCnt="1"/>
      <dgm:spPr/>
    </dgm:pt>
    <dgm:pt modelId="{C32D7DD6-DFDA-41E2-B59B-E3987DBB837D}" type="pres">
      <dgm:prSet presAssocID="{FAA10ABA-4877-47CB-AB13-9D7A8B7EC467}" presName="hierChild4" presStyleCnt="0"/>
      <dgm:spPr/>
    </dgm:pt>
    <dgm:pt modelId="{63235F76-A32D-46E7-96C9-4CC65C5FE5C6}" type="pres">
      <dgm:prSet presAssocID="{FAA10ABA-4877-47CB-AB13-9D7A8B7EC467}" presName="hierChild5" presStyleCnt="0"/>
      <dgm:spPr/>
    </dgm:pt>
    <dgm:pt modelId="{9D9E4FDB-6AD9-4614-A517-22DFF04711C1}" type="pres">
      <dgm:prSet presAssocID="{14E2D983-12C3-440D-A045-93D9772FB24A}" presName="hierChild3" presStyleCnt="0"/>
      <dgm:spPr/>
    </dgm:pt>
  </dgm:ptLst>
  <dgm:cxnLst>
    <dgm:cxn modelId="{43F7212A-A9F0-4C46-895A-C6072B3E52C7}" type="presOf" srcId="{B036470A-D12F-45EA-A790-EE8EA9991353}" destId="{26228DDD-1F39-435B-AE77-4E653EAFB961}" srcOrd="0" destOrd="0" presId="urn:microsoft.com/office/officeart/2005/8/layout/orgChart1"/>
    <dgm:cxn modelId="{3FE1302D-B372-4653-BB0D-A5A3428D1DB4}" srcId="{B036470A-D12F-45EA-A790-EE8EA9991353}" destId="{14E2D983-12C3-440D-A045-93D9772FB24A}" srcOrd="0" destOrd="0" parTransId="{C9D33B0F-A67D-4343-8D5E-0329200829A5}" sibTransId="{E5D079FE-AA37-48DE-BD7A-C4D95FB81E6B}"/>
    <dgm:cxn modelId="{4651893A-A9C3-42A7-B68B-D26A2907DF4B}" type="presOf" srcId="{14E2D983-12C3-440D-A045-93D9772FB24A}" destId="{E2D8F40F-8821-4D69-A550-0635A426F7ED}" srcOrd="1" destOrd="0" presId="urn:microsoft.com/office/officeart/2005/8/layout/orgChart1"/>
    <dgm:cxn modelId="{B6A19441-61CE-4093-925B-1A4D608AA365}" type="presOf" srcId="{FAA10ABA-4877-47CB-AB13-9D7A8B7EC467}" destId="{6C311B0A-6F07-4EC3-8A85-0045158539BE}" srcOrd="1" destOrd="0" presId="urn:microsoft.com/office/officeart/2005/8/layout/orgChart1"/>
    <dgm:cxn modelId="{F128D9C4-B151-43E4-AA56-EEDBB0CDE2D2}" type="presOf" srcId="{14E2D983-12C3-440D-A045-93D9772FB24A}" destId="{D695F0DA-ED9F-4F68-8DB9-346E0DABF70A}" srcOrd="0" destOrd="0" presId="urn:microsoft.com/office/officeart/2005/8/layout/orgChart1"/>
    <dgm:cxn modelId="{DD4792DC-8C24-4614-87EC-DBFEA1FEAF82}" type="presOf" srcId="{83041C5D-0407-4835-99A3-664CFBC4F80B}" destId="{FA7B9D35-EC2B-4D89-8C4E-6E504A9D9DBF}" srcOrd="0" destOrd="0" presId="urn:microsoft.com/office/officeart/2005/8/layout/orgChart1"/>
    <dgm:cxn modelId="{8B1092DF-40D2-450B-9CE5-00097828A030}" srcId="{14E2D983-12C3-440D-A045-93D9772FB24A}" destId="{FAA10ABA-4877-47CB-AB13-9D7A8B7EC467}" srcOrd="0" destOrd="0" parTransId="{83041C5D-0407-4835-99A3-664CFBC4F80B}" sibTransId="{7687347F-1F50-45B4-97BE-C492F217EEB8}"/>
    <dgm:cxn modelId="{976D4AF6-3E5C-4856-B4C1-5E277921A196}" type="presOf" srcId="{FAA10ABA-4877-47CB-AB13-9D7A8B7EC467}" destId="{0038833A-B3D4-4909-82EE-975815610019}" srcOrd="0" destOrd="0" presId="urn:microsoft.com/office/officeart/2005/8/layout/orgChart1"/>
    <dgm:cxn modelId="{09B76A9A-15C0-4259-BA94-06DBB4D4D8B1}" type="presParOf" srcId="{26228DDD-1F39-435B-AE77-4E653EAFB961}" destId="{2D1708A6-A846-4ED8-838D-EE55E38F2C03}" srcOrd="0" destOrd="0" presId="urn:microsoft.com/office/officeart/2005/8/layout/orgChart1"/>
    <dgm:cxn modelId="{B7A8CD92-1426-4C61-8C3A-C0C95C833DD4}" type="presParOf" srcId="{2D1708A6-A846-4ED8-838D-EE55E38F2C03}" destId="{07C51A7C-29D0-41CF-9D77-890C5BA06F17}" srcOrd="0" destOrd="0" presId="urn:microsoft.com/office/officeart/2005/8/layout/orgChart1"/>
    <dgm:cxn modelId="{0FCC3381-D5D2-4EBC-A2D5-6C2DCB980034}" type="presParOf" srcId="{07C51A7C-29D0-41CF-9D77-890C5BA06F17}" destId="{D695F0DA-ED9F-4F68-8DB9-346E0DABF70A}" srcOrd="0" destOrd="0" presId="urn:microsoft.com/office/officeart/2005/8/layout/orgChart1"/>
    <dgm:cxn modelId="{429BF0CA-8943-4306-B1D1-CB8E33CD61FE}" type="presParOf" srcId="{07C51A7C-29D0-41CF-9D77-890C5BA06F17}" destId="{E2D8F40F-8821-4D69-A550-0635A426F7ED}" srcOrd="1" destOrd="0" presId="urn:microsoft.com/office/officeart/2005/8/layout/orgChart1"/>
    <dgm:cxn modelId="{DFDE8181-6658-4859-84BE-A0A3405EC5B1}" type="presParOf" srcId="{2D1708A6-A846-4ED8-838D-EE55E38F2C03}" destId="{62C16714-4A03-4406-B51E-B1104DBFCE64}" srcOrd="1" destOrd="0" presId="urn:microsoft.com/office/officeart/2005/8/layout/orgChart1"/>
    <dgm:cxn modelId="{471A22BE-7BEE-4F54-9D7B-F41A73520BF9}" type="presParOf" srcId="{62C16714-4A03-4406-B51E-B1104DBFCE64}" destId="{FA7B9D35-EC2B-4D89-8C4E-6E504A9D9DBF}" srcOrd="0" destOrd="0" presId="urn:microsoft.com/office/officeart/2005/8/layout/orgChart1"/>
    <dgm:cxn modelId="{41F2059C-0FE6-4322-B446-09A04F7B5D72}" type="presParOf" srcId="{62C16714-4A03-4406-B51E-B1104DBFCE64}" destId="{BB2CAFFB-0384-4E94-B09E-AB11278F03F5}" srcOrd="1" destOrd="0" presId="urn:microsoft.com/office/officeart/2005/8/layout/orgChart1"/>
    <dgm:cxn modelId="{9E053740-36CA-4F6F-8571-3DCDEF4608E7}" type="presParOf" srcId="{BB2CAFFB-0384-4E94-B09E-AB11278F03F5}" destId="{4B9012BD-D92E-4119-94AE-6FF280A5F351}" srcOrd="0" destOrd="0" presId="urn:microsoft.com/office/officeart/2005/8/layout/orgChart1"/>
    <dgm:cxn modelId="{2C5E289D-E421-4A62-A918-6158A2A64B52}" type="presParOf" srcId="{4B9012BD-D92E-4119-94AE-6FF280A5F351}" destId="{0038833A-B3D4-4909-82EE-975815610019}" srcOrd="0" destOrd="0" presId="urn:microsoft.com/office/officeart/2005/8/layout/orgChart1"/>
    <dgm:cxn modelId="{12AD5CF5-0CDC-4D24-A2FF-701B62A5D679}" type="presParOf" srcId="{4B9012BD-D92E-4119-94AE-6FF280A5F351}" destId="{6C311B0A-6F07-4EC3-8A85-0045158539BE}" srcOrd="1" destOrd="0" presId="urn:microsoft.com/office/officeart/2005/8/layout/orgChart1"/>
    <dgm:cxn modelId="{0C0D6C55-D1A3-49FC-9007-CFFE9EFA3D8B}" type="presParOf" srcId="{BB2CAFFB-0384-4E94-B09E-AB11278F03F5}" destId="{C32D7DD6-DFDA-41E2-B59B-E3987DBB837D}" srcOrd="1" destOrd="0" presId="urn:microsoft.com/office/officeart/2005/8/layout/orgChart1"/>
    <dgm:cxn modelId="{C7D3DEF0-C143-40F2-A4B0-D540A169F1DE}" type="presParOf" srcId="{BB2CAFFB-0384-4E94-B09E-AB11278F03F5}" destId="{63235F76-A32D-46E7-96C9-4CC65C5FE5C6}" srcOrd="2" destOrd="0" presId="urn:microsoft.com/office/officeart/2005/8/layout/orgChart1"/>
    <dgm:cxn modelId="{46D611D3-13C9-45BE-A3CC-8EFA9C28CE9B}" type="presParOf" srcId="{2D1708A6-A846-4ED8-838D-EE55E38F2C03}" destId="{9D9E4FDB-6AD9-4614-A517-22DFF04711C1}" srcOrd="2" destOrd="0" presId="urn:microsoft.com/office/officeart/2005/8/layout/orgChart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237421-A2FD-44C5-9BB6-1F4E06097CCE}" type="doc">
      <dgm:prSet loTypeId="urn:microsoft.com/office/officeart/2005/8/layout/hList3" loCatId="list" qsTypeId="urn:microsoft.com/office/officeart/2005/8/quickstyle/simple1" qsCatId="simple" csTypeId="urn:microsoft.com/office/officeart/2005/8/colors/accent0_3" csCatId="mainScheme" phldr="1"/>
      <dgm:spPr/>
      <dgm:t>
        <a:bodyPr/>
        <a:lstStyle/>
        <a:p>
          <a:endParaRPr lang="en-US"/>
        </a:p>
      </dgm:t>
    </dgm:pt>
    <dgm:pt modelId="{A51F18EC-E9A8-43BA-9E96-F7C2C6FDCF38}">
      <dgm:prSet phldrT="[Text]" phldr="0"/>
      <dgm:spPr/>
      <dgm:t>
        <a:bodyPr/>
        <a:lstStyle/>
        <a:p>
          <a:r>
            <a:rPr lang="en-US">
              <a:latin typeface="Arial Black"/>
            </a:rPr>
            <a:t>Targets</a:t>
          </a:r>
          <a:endParaRPr lang="en-US"/>
        </a:p>
      </dgm:t>
    </dgm:pt>
    <dgm:pt modelId="{E1C5D44A-CA53-4F72-AB86-7BEC1BEAE0AD}" type="parTrans" cxnId="{9CD85769-8D9D-4E26-9553-7F39FDD06502}">
      <dgm:prSet/>
      <dgm:spPr/>
      <dgm:t>
        <a:bodyPr/>
        <a:lstStyle/>
        <a:p>
          <a:endParaRPr lang="en-US"/>
        </a:p>
      </dgm:t>
    </dgm:pt>
    <dgm:pt modelId="{DB367A86-91A1-44D6-88C8-EB9326C58711}" type="sibTrans" cxnId="{9CD85769-8D9D-4E26-9553-7F39FDD06502}">
      <dgm:prSet/>
      <dgm:spPr/>
      <dgm:t>
        <a:bodyPr/>
        <a:lstStyle/>
        <a:p>
          <a:endParaRPr lang="en-US"/>
        </a:p>
      </dgm:t>
    </dgm:pt>
    <dgm:pt modelId="{C3B48010-9A43-4D12-8563-9B58B5433A4D}">
      <dgm:prSet phldrT="[Text]" phldr="0"/>
      <dgm:spPr/>
      <dgm:t>
        <a:bodyPr/>
        <a:lstStyle/>
        <a:p>
          <a:pPr rtl="0"/>
          <a:r>
            <a:rPr lang="en-US">
              <a:latin typeface="Times New Roman"/>
              <a:cs typeface="Times New Roman"/>
            </a:rPr>
            <a:t>Resists rocking moments at least 10% better than Equinox</a:t>
          </a:r>
          <a:endParaRPr lang="en-US"/>
        </a:p>
      </dgm:t>
    </dgm:pt>
    <dgm:pt modelId="{3E6F05D4-E788-46BE-9E29-50C5ECF030A1}" type="parTrans" cxnId="{BC1C602D-81F4-4811-9BB4-778AB1A52251}">
      <dgm:prSet/>
      <dgm:spPr/>
      <dgm:t>
        <a:bodyPr/>
        <a:lstStyle/>
        <a:p>
          <a:endParaRPr lang="en-US"/>
        </a:p>
      </dgm:t>
    </dgm:pt>
    <dgm:pt modelId="{35CBBEDE-F743-48A9-807C-9FF79B8958C1}" type="sibTrans" cxnId="{BC1C602D-81F4-4811-9BB4-778AB1A52251}">
      <dgm:prSet/>
      <dgm:spPr/>
      <dgm:t>
        <a:bodyPr/>
        <a:lstStyle/>
        <a:p>
          <a:endParaRPr lang="en-US"/>
        </a:p>
      </dgm:t>
    </dgm:pt>
    <dgm:pt modelId="{890EDAED-A8A2-4BB4-8DA9-F74877A15F63}">
      <dgm:prSet phldrT="[Text]" phldr="0"/>
      <dgm:spPr/>
      <dgm:t>
        <a:bodyPr/>
        <a:lstStyle/>
        <a:p>
          <a:pPr rtl="0"/>
          <a:r>
            <a:rPr lang="en-US">
              <a:latin typeface="Times New Roman"/>
              <a:cs typeface="Times New Roman"/>
            </a:rPr>
            <a:t>Resists torque at least 10% better than Equinox</a:t>
          </a:r>
          <a:endParaRPr lang="en-US"/>
        </a:p>
      </dgm:t>
    </dgm:pt>
    <dgm:pt modelId="{6044C4EE-31BD-473F-BFBE-65921E6721B5}" type="parTrans" cxnId="{D00DF178-C341-4EEB-8A2F-A977ACDD6741}">
      <dgm:prSet/>
      <dgm:spPr/>
      <dgm:t>
        <a:bodyPr/>
        <a:lstStyle/>
        <a:p>
          <a:endParaRPr lang="en-US"/>
        </a:p>
      </dgm:t>
    </dgm:pt>
    <dgm:pt modelId="{CD3E6BAB-FEB1-448B-B0B8-CEBF62859A24}" type="sibTrans" cxnId="{D00DF178-C341-4EEB-8A2F-A977ACDD6741}">
      <dgm:prSet/>
      <dgm:spPr/>
      <dgm:t>
        <a:bodyPr/>
        <a:lstStyle/>
        <a:p>
          <a:endParaRPr lang="en-US"/>
        </a:p>
      </dgm:t>
    </dgm:pt>
    <dgm:pt modelId="{3FAF6A7D-279E-4ABA-A630-0A02C3B6D1CB}">
      <dgm:prSet phldr="0"/>
      <dgm:spPr/>
      <dgm:t>
        <a:bodyPr/>
        <a:lstStyle/>
        <a:p>
          <a:pPr rtl="0"/>
          <a:r>
            <a:rPr lang="en-US">
              <a:latin typeface="Times New Roman"/>
              <a:cs typeface="Times New Roman"/>
            </a:rPr>
            <a:t>Resists shear forces at least 10% better than Equinox</a:t>
          </a:r>
        </a:p>
      </dgm:t>
    </dgm:pt>
    <dgm:pt modelId="{97197992-173F-4C77-AE50-06BBB8E856B3}" type="parTrans" cxnId="{C202EE76-57C1-49DA-9758-4E88008FCA0C}">
      <dgm:prSet/>
      <dgm:spPr/>
    </dgm:pt>
    <dgm:pt modelId="{9F386A5A-D721-409A-A178-9988105CE685}" type="sibTrans" cxnId="{C202EE76-57C1-49DA-9758-4E88008FCA0C}">
      <dgm:prSet/>
      <dgm:spPr/>
    </dgm:pt>
    <dgm:pt modelId="{58536A85-95FD-4BCF-ABF1-73D88D12C393}">
      <dgm:prSet phldr="0"/>
      <dgm:spPr/>
      <dgm:t>
        <a:bodyPr/>
        <a:lstStyle/>
        <a:p>
          <a:pPr rtl="0"/>
          <a:r>
            <a:rPr lang="en-US">
              <a:latin typeface="Times New Roman"/>
              <a:cs typeface="Times New Roman"/>
            </a:rPr>
            <a:t>Implantation is at least 10% better than Equinox</a:t>
          </a:r>
        </a:p>
      </dgm:t>
    </dgm:pt>
    <dgm:pt modelId="{6C45A74B-6735-4A74-B0C2-9A709CD6677D}" type="parTrans" cxnId="{E28F3662-49B7-46B7-890E-EBD8B79DDE78}">
      <dgm:prSet/>
      <dgm:spPr/>
    </dgm:pt>
    <dgm:pt modelId="{BC6C2B79-4E69-440E-A332-6CE6E0B42A78}" type="sibTrans" cxnId="{E28F3662-49B7-46B7-890E-EBD8B79DDE78}">
      <dgm:prSet/>
      <dgm:spPr/>
    </dgm:pt>
    <dgm:pt modelId="{44B2B53B-1D0C-49DA-AEBC-0465978F785E}" type="pres">
      <dgm:prSet presAssocID="{72237421-A2FD-44C5-9BB6-1F4E06097CCE}" presName="composite" presStyleCnt="0">
        <dgm:presLayoutVars>
          <dgm:chMax val="1"/>
          <dgm:dir/>
          <dgm:resizeHandles val="exact"/>
        </dgm:presLayoutVars>
      </dgm:prSet>
      <dgm:spPr/>
    </dgm:pt>
    <dgm:pt modelId="{B2F90EB8-1462-4820-BDB3-3B2D01B922E1}" type="pres">
      <dgm:prSet presAssocID="{A51F18EC-E9A8-43BA-9E96-F7C2C6FDCF38}" presName="roof" presStyleLbl="dkBgShp" presStyleIdx="0" presStyleCnt="2"/>
      <dgm:spPr/>
    </dgm:pt>
    <dgm:pt modelId="{B37F65C0-5CCA-4768-9B6E-5688B9C74DBE}" type="pres">
      <dgm:prSet presAssocID="{A51F18EC-E9A8-43BA-9E96-F7C2C6FDCF38}" presName="pillars" presStyleCnt="0"/>
      <dgm:spPr/>
    </dgm:pt>
    <dgm:pt modelId="{BA77AFE9-7C2D-44D1-B922-34C9D9A9D967}" type="pres">
      <dgm:prSet presAssocID="{A51F18EC-E9A8-43BA-9E96-F7C2C6FDCF38}" presName="pillar1" presStyleLbl="node1" presStyleIdx="0" presStyleCnt="4">
        <dgm:presLayoutVars>
          <dgm:bulletEnabled val="1"/>
        </dgm:presLayoutVars>
      </dgm:prSet>
      <dgm:spPr/>
    </dgm:pt>
    <dgm:pt modelId="{78AEA38C-9CC0-47AC-9609-4C718983AFC8}" type="pres">
      <dgm:prSet presAssocID="{890EDAED-A8A2-4BB4-8DA9-F74877A15F63}" presName="pillarX" presStyleLbl="node1" presStyleIdx="1" presStyleCnt="4">
        <dgm:presLayoutVars>
          <dgm:bulletEnabled val="1"/>
        </dgm:presLayoutVars>
      </dgm:prSet>
      <dgm:spPr/>
    </dgm:pt>
    <dgm:pt modelId="{48999D97-0619-4952-83F6-ABAE389B7F3F}" type="pres">
      <dgm:prSet presAssocID="{3FAF6A7D-279E-4ABA-A630-0A02C3B6D1CB}" presName="pillarX" presStyleLbl="node1" presStyleIdx="2" presStyleCnt="4">
        <dgm:presLayoutVars>
          <dgm:bulletEnabled val="1"/>
        </dgm:presLayoutVars>
      </dgm:prSet>
      <dgm:spPr/>
    </dgm:pt>
    <dgm:pt modelId="{5D2C8F67-C96E-40B2-8690-E1C17C5F4A25}" type="pres">
      <dgm:prSet presAssocID="{58536A85-95FD-4BCF-ABF1-73D88D12C393}" presName="pillarX" presStyleLbl="node1" presStyleIdx="3" presStyleCnt="4">
        <dgm:presLayoutVars>
          <dgm:bulletEnabled val="1"/>
        </dgm:presLayoutVars>
      </dgm:prSet>
      <dgm:spPr/>
    </dgm:pt>
    <dgm:pt modelId="{4F11786E-E3D9-4E1E-9A9C-2D4395A98471}" type="pres">
      <dgm:prSet presAssocID="{A51F18EC-E9A8-43BA-9E96-F7C2C6FDCF38}" presName="base" presStyleLbl="dkBgShp" presStyleIdx="1" presStyleCnt="2"/>
      <dgm:spPr/>
    </dgm:pt>
  </dgm:ptLst>
  <dgm:cxnLst>
    <dgm:cxn modelId="{DDC12A1B-3AAC-4FF6-B57C-BA1ED83026EC}" type="presOf" srcId="{58536A85-95FD-4BCF-ABF1-73D88D12C393}" destId="{5D2C8F67-C96E-40B2-8690-E1C17C5F4A25}" srcOrd="0" destOrd="0" presId="urn:microsoft.com/office/officeart/2005/8/layout/hList3"/>
    <dgm:cxn modelId="{BC1C602D-81F4-4811-9BB4-778AB1A52251}" srcId="{A51F18EC-E9A8-43BA-9E96-F7C2C6FDCF38}" destId="{C3B48010-9A43-4D12-8563-9B58B5433A4D}" srcOrd="0" destOrd="0" parTransId="{3E6F05D4-E788-46BE-9E29-50C5ECF030A1}" sibTransId="{35CBBEDE-F743-48A9-807C-9FF79B8958C1}"/>
    <dgm:cxn modelId="{1DF3325C-65FD-4CA1-A31A-9C6AF3BD7CF4}" type="presOf" srcId="{3FAF6A7D-279E-4ABA-A630-0A02C3B6D1CB}" destId="{48999D97-0619-4952-83F6-ABAE389B7F3F}" srcOrd="0" destOrd="0" presId="urn:microsoft.com/office/officeart/2005/8/layout/hList3"/>
    <dgm:cxn modelId="{E28F3662-49B7-46B7-890E-EBD8B79DDE78}" srcId="{A51F18EC-E9A8-43BA-9E96-F7C2C6FDCF38}" destId="{58536A85-95FD-4BCF-ABF1-73D88D12C393}" srcOrd="3" destOrd="0" parTransId="{6C45A74B-6735-4A74-B0C2-9A709CD6677D}" sibTransId="{BC6C2B79-4E69-440E-A332-6CE6E0B42A78}"/>
    <dgm:cxn modelId="{59CD2164-62ED-46D4-A99D-096E2EA7F4F3}" type="presOf" srcId="{C3B48010-9A43-4D12-8563-9B58B5433A4D}" destId="{BA77AFE9-7C2D-44D1-B922-34C9D9A9D967}" srcOrd="0" destOrd="0" presId="urn:microsoft.com/office/officeart/2005/8/layout/hList3"/>
    <dgm:cxn modelId="{9CD85769-8D9D-4E26-9553-7F39FDD06502}" srcId="{72237421-A2FD-44C5-9BB6-1F4E06097CCE}" destId="{A51F18EC-E9A8-43BA-9E96-F7C2C6FDCF38}" srcOrd="0" destOrd="0" parTransId="{E1C5D44A-CA53-4F72-AB86-7BEC1BEAE0AD}" sibTransId="{DB367A86-91A1-44D6-88C8-EB9326C58711}"/>
    <dgm:cxn modelId="{C202EE76-57C1-49DA-9758-4E88008FCA0C}" srcId="{A51F18EC-E9A8-43BA-9E96-F7C2C6FDCF38}" destId="{3FAF6A7D-279E-4ABA-A630-0A02C3B6D1CB}" srcOrd="2" destOrd="0" parTransId="{97197992-173F-4C77-AE50-06BBB8E856B3}" sibTransId="{9F386A5A-D721-409A-A178-9988105CE685}"/>
    <dgm:cxn modelId="{D00DF178-C341-4EEB-8A2F-A977ACDD6741}" srcId="{A51F18EC-E9A8-43BA-9E96-F7C2C6FDCF38}" destId="{890EDAED-A8A2-4BB4-8DA9-F74877A15F63}" srcOrd="1" destOrd="0" parTransId="{6044C4EE-31BD-473F-BFBE-65921E6721B5}" sibTransId="{CD3E6BAB-FEB1-448B-B0B8-CEBF62859A24}"/>
    <dgm:cxn modelId="{7DF48B84-1851-4B74-AA03-EA060B684469}" type="presOf" srcId="{A51F18EC-E9A8-43BA-9E96-F7C2C6FDCF38}" destId="{B2F90EB8-1462-4820-BDB3-3B2D01B922E1}" srcOrd="0" destOrd="0" presId="urn:microsoft.com/office/officeart/2005/8/layout/hList3"/>
    <dgm:cxn modelId="{A5679BB6-69C7-481A-9277-584D1051E823}" type="presOf" srcId="{72237421-A2FD-44C5-9BB6-1F4E06097CCE}" destId="{44B2B53B-1D0C-49DA-AEBC-0465978F785E}" srcOrd="0" destOrd="0" presId="urn:microsoft.com/office/officeart/2005/8/layout/hList3"/>
    <dgm:cxn modelId="{84C591B8-8C57-4C9D-8DFE-236F7B888CAC}" type="presOf" srcId="{890EDAED-A8A2-4BB4-8DA9-F74877A15F63}" destId="{78AEA38C-9CC0-47AC-9609-4C718983AFC8}" srcOrd="0" destOrd="0" presId="urn:microsoft.com/office/officeart/2005/8/layout/hList3"/>
    <dgm:cxn modelId="{E609D1CB-D379-4209-8495-BD02AB36CAFD}" type="presParOf" srcId="{44B2B53B-1D0C-49DA-AEBC-0465978F785E}" destId="{B2F90EB8-1462-4820-BDB3-3B2D01B922E1}" srcOrd="0" destOrd="0" presId="urn:microsoft.com/office/officeart/2005/8/layout/hList3"/>
    <dgm:cxn modelId="{F99F8E97-F69A-473A-9A7C-F23B27CA8483}" type="presParOf" srcId="{44B2B53B-1D0C-49DA-AEBC-0465978F785E}" destId="{B37F65C0-5CCA-4768-9B6E-5688B9C74DBE}" srcOrd="1" destOrd="0" presId="urn:microsoft.com/office/officeart/2005/8/layout/hList3"/>
    <dgm:cxn modelId="{1FDF79E9-3BA6-4FA7-A552-B1D13CD0A4BB}" type="presParOf" srcId="{B37F65C0-5CCA-4768-9B6E-5688B9C74DBE}" destId="{BA77AFE9-7C2D-44D1-B922-34C9D9A9D967}" srcOrd="0" destOrd="0" presId="urn:microsoft.com/office/officeart/2005/8/layout/hList3"/>
    <dgm:cxn modelId="{7428BFD4-5737-4CBE-BFBD-40E7FB5F34F6}" type="presParOf" srcId="{B37F65C0-5CCA-4768-9B6E-5688B9C74DBE}" destId="{78AEA38C-9CC0-47AC-9609-4C718983AFC8}" srcOrd="1" destOrd="0" presId="urn:microsoft.com/office/officeart/2005/8/layout/hList3"/>
    <dgm:cxn modelId="{64D1D881-70F5-42BA-9802-93F672C01A3D}" type="presParOf" srcId="{B37F65C0-5CCA-4768-9B6E-5688B9C74DBE}" destId="{48999D97-0619-4952-83F6-ABAE389B7F3F}" srcOrd="2" destOrd="0" presId="urn:microsoft.com/office/officeart/2005/8/layout/hList3"/>
    <dgm:cxn modelId="{25CA623A-4C87-4081-B962-591EBE93970A}" type="presParOf" srcId="{B37F65C0-5CCA-4768-9B6E-5688B9C74DBE}" destId="{5D2C8F67-C96E-40B2-8690-E1C17C5F4A25}" srcOrd="3" destOrd="0" presId="urn:microsoft.com/office/officeart/2005/8/layout/hList3"/>
    <dgm:cxn modelId="{B59CB1A8-F789-4F65-9272-2A110CDE4AAF}" type="presParOf" srcId="{44B2B53B-1D0C-49DA-AEBC-0465978F785E}" destId="{4F11786E-E3D9-4E1E-9A9C-2D4395A9847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87C621-3785-4ACF-8C3A-48844CB76949}"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1410DCE8-FC6F-4F66-99A8-4E4CC9CC3222}">
      <dgm:prSet phldrT="[Text]" phldr="0"/>
      <dgm:spPr/>
      <dgm:t>
        <a:bodyPr/>
        <a:lstStyle/>
        <a:p>
          <a:pPr rtl="0"/>
          <a:r>
            <a:rPr lang="en-US" b="0">
              <a:latin typeface="Arial"/>
              <a:cs typeface="Arial"/>
            </a:rPr>
            <a:t>Resist Rocking Moments</a:t>
          </a:r>
        </a:p>
      </dgm:t>
    </dgm:pt>
    <dgm:pt modelId="{9F523F19-B3B5-4CAA-B672-64C8FC56DA40}" type="parTrans" cxnId="{36808105-A9E1-4A85-8C04-93950AAAD991}">
      <dgm:prSet/>
      <dgm:spPr/>
      <dgm:t>
        <a:bodyPr/>
        <a:lstStyle/>
        <a:p>
          <a:endParaRPr lang="en-US"/>
        </a:p>
      </dgm:t>
    </dgm:pt>
    <dgm:pt modelId="{A2EB5236-E81E-4151-BEB9-0A17F20103FA}" type="sibTrans" cxnId="{36808105-A9E1-4A85-8C04-93950AAAD991}">
      <dgm:prSet/>
      <dgm:spPr/>
      <dgm:t>
        <a:bodyPr/>
        <a:lstStyle/>
        <a:p>
          <a:endParaRPr lang="en-US"/>
        </a:p>
      </dgm:t>
    </dgm:pt>
    <dgm:pt modelId="{EC2ABC8A-28C7-411D-AF35-AF2D67D43321}">
      <dgm:prSet phldrT="[Text]" phldr="0"/>
      <dgm:spPr/>
      <dgm:t>
        <a:bodyPr/>
        <a:lstStyle/>
        <a:p>
          <a:pPr rtl="0"/>
          <a:r>
            <a:rPr lang="en-US" b="0">
              <a:latin typeface="Arial"/>
              <a:cs typeface="Arial"/>
            </a:rPr>
            <a:t>Moment (Newton-meter)</a:t>
          </a:r>
        </a:p>
      </dgm:t>
    </dgm:pt>
    <dgm:pt modelId="{BD7C2D53-7B9F-4374-815E-E3CED76A90FE}" type="parTrans" cxnId="{85636FE8-B102-4F10-86D2-4DFC61EB0C55}">
      <dgm:prSet/>
      <dgm:spPr/>
      <dgm:t>
        <a:bodyPr/>
        <a:lstStyle/>
        <a:p>
          <a:endParaRPr lang="en-US"/>
        </a:p>
      </dgm:t>
    </dgm:pt>
    <dgm:pt modelId="{726ECD26-60CE-45C2-830B-83FF4EFC2526}" type="sibTrans" cxnId="{85636FE8-B102-4F10-86D2-4DFC61EB0C55}">
      <dgm:prSet/>
      <dgm:spPr/>
      <dgm:t>
        <a:bodyPr/>
        <a:lstStyle/>
        <a:p>
          <a:endParaRPr lang="en-US"/>
        </a:p>
      </dgm:t>
    </dgm:pt>
    <dgm:pt modelId="{B37C8889-5EA5-4DBF-8B7F-9020516DA4D4}">
      <dgm:prSet phldrT="[Text]" phldr="0"/>
      <dgm:spPr/>
      <dgm:t>
        <a:bodyPr/>
        <a:lstStyle/>
        <a:p>
          <a:pPr rtl="0"/>
          <a:r>
            <a:rPr lang="en-US" b="0">
              <a:latin typeface="Arial"/>
              <a:cs typeface="Arial"/>
            </a:rPr>
            <a:t>Resist Shear </a:t>
          </a:r>
        </a:p>
      </dgm:t>
    </dgm:pt>
    <dgm:pt modelId="{BC1276F2-3511-413D-BD03-D2C677EEDAAA}" type="parTrans" cxnId="{758908EE-5037-45EC-82A2-FAD5203C6F97}">
      <dgm:prSet/>
      <dgm:spPr/>
      <dgm:t>
        <a:bodyPr/>
        <a:lstStyle/>
        <a:p>
          <a:endParaRPr lang="en-US"/>
        </a:p>
      </dgm:t>
    </dgm:pt>
    <dgm:pt modelId="{8CBB4F10-978E-460C-9694-B9FDA6B5B685}" type="sibTrans" cxnId="{758908EE-5037-45EC-82A2-FAD5203C6F97}">
      <dgm:prSet/>
      <dgm:spPr/>
      <dgm:t>
        <a:bodyPr/>
        <a:lstStyle/>
        <a:p>
          <a:endParaRPr lang="en-US"/>
        </a:p>
      </dgm:t>
    </dgm:pt>
    <dgm:pt modelId="{661E9CD6-8788-462F-B3AC-9186CF23362C}">
      <dgm:prSet phldrT="[Text]" phldr="0"/>
      <dgm:spPr/>
      <dgm:t>
        <a:bodyPr/>
        <a:lstStyle/>
        <a:p>
          <a:pPr rtl="0"/>
          <a:r>
            <a:rPr lang="en-US" b="0">
              <a:latin typeface="Arial"/>
              <a:cs typeface="Arial"/>
            </a:rPr>
            <a:t>Stress (Newton per square meter)</a:t>
          </a:r>
        </a:p>
      </dgm:t>
    </dgm:pt>
    <dgm:pt modelId="{72AA54B7-C47F-4B30-BABB-B4AB709DB5A1}" type="parTrans" cxnId="{5F9047F8-69A0-4405-B719-6F4B8DE6AC34}">
      <dgm:prSet/>
      <dgm:spPr/>
      <dgm:t>
        <a:bodyPr/>
        <a:lstStyle/>
        <a:p>
          <a:endParaRPr lang="en-US"/>
        </a:p>
      </dgm:t>
    </dgm:pt>
    <dgm:pt modelId="{3034EB19-6675-4D4C-8005-1B3EFFAEAE18}" type="sibTrans" cxnId="{5F9047F8-69A0-4405-B719-6F4B8DE6AC34}">
      <dgm:prSet/>
      <dgm:spPr/>
      <dgm:t>
        <a:bodyPr/>
        <a:lstStyle/>
        <a:p>
          <a:endParaRPr lang="en-US"/>
        </a:p>
      </dgm:t>
    </dgm:pt>
    <dgm:pt modelId="{7D34B316-3D24-44E1-AE78-51239B7536CF}">
      <dgm:prSet phldr="0"/>
      <dgm:spPr/>
      <dgm:t>
        <a:bodyPr/>
        <a:lstStyle/>
        <a:p>
          <a:pPr rtl="0"/>
          <a:r>
            <a:rPr lang="en-US" b="0">
              <a:latin typeface="Arial"/>
              <a:cs typeface="Arial"/>
            </a:rPr>
            <a:t>Resist Torque</a:t>
          </a:r>
        </a:p>
      </dgm:t>
    </dgm:pt>
    <dgm:pt modelId="{3A49D0B9-A5D6-4C22-8319-AA76FC893B79}" type="parTrans" cxnId="{CAD52FCD-AFC0-4FC8-977D-B25A1AE1992B}">
      <dgm:prSet/>
      <dgm:spPr/>
      <dgm:t>
        <a:bodyPr/>
        <a:lstStyle/>
        <a:p>
          <a:endParaRPr lang="en-US"/>
        </a:p>
      </dgm:t>
    </dgm:pt>
    <dgm:pt modelId="{0E26085A-3E92-404A-B60B-FCDED70A51C8}" type="sibTrans" cxnId="{CAD52FCD-AFC0-4FC8-977D-B25A1AE1992B}">
      <dgm:prSet/>
      <dgm:spPr/>
      <dgm:t>
        <a:bodyPr/>
        <a:lstStyle/>
        <a:p>
          <a:endParaRPr lang="en-US"/>
        </a:p>
      </dgm:t>
    </dgm:pt>
    <dgm:pt modelId="{5FD87EC7-CBC4-4CE7-AD1B-F59124EB5D9F}">
      <dgm:prSet phldr="0"/>
      <dgm:spPr/>
      <dgm:t>
        <a:bodyPr/>
        <a:lstStyle/>
        <a:p>
          <a:pPr rtl="0"/>
          <a:r>
            <a:rPr lang="en-US" b="0">
              <a:latin typeface="Arial"/>
              <a:cs typeface="Arial"/>
            </a:rPr>
            <a:t>Easier to Implant</a:t>
          </a:r>
        </a:p>
      </dgm:t>
    </dgm:pt>
    <dgm:pt modelId="{4F5C43E5-A414-4914-989A-7E2AB68D6876}" type="parTrans" cxnId="{A577362D-06D6-4840-A8AB-2324103137EA}">
      <dgm:prSet/>
      <dgm:spPr/>
      <dgm:t>
        <a:bodyPr/>
        <a:lstStyle/>
        <a:p>
          <a:endParaRPr lang="en-US"/>
        </a:p>
      </dgm:t>
    </dgm:pt>
    <dgm:pt modelId="{445869D5-A2BD-48FC-8E26-B17DEE6A3227}" type="sibTrans" cxnId="{A577362D-06D6-4840-A8AB-2324103137EA}">
      <dgm:prSet/>
      <dgm:spPr/>
      <dgm:t>
        <a:bodyPr/>
        <a:lstStyle/>
        <a:p>
          <a:endParaRPr lang="en-US"/>
        </a:p>
      </dgm:t>
    </dgm:pt>
    <dgm:pt modelId="{08DB7968-B9CD-4606-954E-078E065DD665}">
      <dgm:prSet phldr="0"/>
      <dgm:spPr/>
      <dgm:t>
        <a:bodyPr/>
        <a:lstStyle/>
        <a:p>
          <a:r>
            <a:rPr lang="en-US" b="0">
              <a:latin typeface="Arial"/>
              <a:cs typeface="Arial"/>
            </a:rPr>
            <a:t>Physical Exertion</a:t>
          </a:r>
        </a:p>
      </dgm:t>
    </dgm:pt>
    <dgm:pt modelId="{8CF6D0C4-2281-4C64-8651-25762E4CD637}" type="parTrans" cxnId="{27626E9F-54C0-48E2-AFFE-973E6E4B2560}">
      <dgm:prSet/>
      <dgm:spPr/>
      <dgm:t>
        <a:bodyPr/>
        <a:lstStyle/>
        <a:p>
          <a:endParaRPr lang="en-US"/>
        </a:p>
      </dgm:t>
    </dgm:pt>
    <dgm:pt modelId="{6B9CB562-A832-4439-B180-471267ACF431}" type="sibTrans" cxnId="{27626E9F-54C0-48E2-AFFE-973E6E4B2560}">
      <dgm:prSet/>
      <dgm:spPr/>
      <dgm:t>
        <a:bodyPr/>
        <a:lstStyle/>
        <a:p>
          <a:endParaRPr lang="en-US"/>
        </a:p>
      </dgm:t>
    </dgm:pt>
    <dgm:pt modelId="{69F9704C-906C-4A9B-95BF-951B864E8AC1}">
      <dgm:prSet phldr="0"/>
      <dgm:spPr/>
      <dgm:t>
        <a:bodyPr/>
        <a:lstStyle/>
        <a:p>
          <a:pPr rtl="0"/>
          <a:r>
            <a:rPr lang="en-US" b="0">
              <a:latin typeface="Arial"/>
              <a:cs typeface="Arial"/>
            </a:rPr>
            <a:t>Time</a:t>
          </a:r>
        </a:p>
      </dgm:t>
    </dgm:pt>
    <dgm:pt modelId="{0418538B-BB78-4C61-8E47-A701AFC51777}" type="parTrans" cxnId="{F4F665E7-B6D1-47F3-A41E-EA811F47F609}">
      <dgm:prSet/>
      <dgm:spPr/>
      <dgm:t>
        <a:bodyPr/>
        <a:lstStyle/>
        <a:p>
          <a:endParaRPr lang="en-US"/>
        </a:p>
      </dgm:t>
    </dgm:pt>
    <dgm:pt modelId="{BF48B2CE-B18B-42CA-9139-8C823CE281C6}" type="sibTrans" cxnId="{F4F665E7-B6D1-47F3-A41E-EA811F47F609}">
      <dgm:prSet/>
      <dgm:spPr/>
      <dgm:t>
        <a:bodyPr/>
        <a:lstStyle/>
        <a:p>
          <a:endParaRPr lang="en-US"/>
        </a:p>
      </dgm:t>
    </dgm:pt>
    <dgm:pt modelId="{CF221FD7-A9FC-430C-844E-203960CFBBA4}">
      <dgm:prSet phldr="0"/>
      <dgm:spPr/>
      <dgm:t>
        <a:bodyPr/>
        <a:lstStyle/>
        <a:p>
          <a:pPr rtl="0"/>
          <a:r>
            <a:rPr lang="en-US" b="0">
              <a:latin typeface="Arial"/>
              <a:cs typeface="Arial"/>
            </a:rPr>
            <a:t>Steps</a:t>
          </a:r>
        </a:p>
      </dgm:t>
    </dgm:pt>
    <dgm:pt modelId="{DBF52E0F-4E61-4EFD-AD05-D8A058FCA11F}" type="parTrans" cxnId="{D7D6C93F-7032-4A31-8F6A-222D2DC5B751}">
      <dgm:prSet/>
      <dgm:spPr/>
      <dgm:t>
        <a:bodyPr/>
        <a:lstStyle/>
        <a:p>
          <a:endParaRPr lang="en-US"/>
        </a:p>
      </dgm:t>
    </dgm:pt>
    <dgm:pt modelId="{5B884399-625F-42CF-9DD4-56A6AD22F48F}" type="sibTrans" cxnId="{D7D6C93F-7032-4A31-8F6A-222D2DC5B751}">
      <dgm:prSet/>
      <dgm:spPr/>
      <dgm:t>
        <a:bodyPr/>
        <a:lstStyle/>
        <a:p>
          <a:endParaRPr lang="en-US"/>
        </a:p>
      </dgm:t>
    </dgm:pt>
    <dgm:pt modelId="{AC74E70B-8578-4433-833E-76B7EB710D42}">
      <dgm:prSet phldr="0"/>
      <dgm:spPr/>
      <dgm:t>
        <a:bodyPr/>
        <a:lstStyle/>
        <a:p>
          <a:pPr rtl="0"/>
          <a:r>
            <a:rPr lang="en-US" b="0">
              <a:latin typeface="Arial"/>
              <a:cs typeface="Times New Roman"/>
            </a:rPr>
            <a:t>Torque (</a:t>
          </a:r>
          <a:r>
            <a:rPr lang="en-US" b="0">
              <a:latin typeface="Arial"/>
              <a:cs typeface="Arial"/>
            </a:rPr>
            <a:t>Newton-meter)</a:t>
          </a:r>
        </a:p>
      </dgm:t>
    </dgm:pt>
    <dgm:pt modelId="{60869042-4ED2-44CB-94F2-76C31BDF4CBE}" type="parTrans" cxnId="{8C0F5E0B-E0DB-455C-AE1B-1C40213FD767}">
      <dgm:prSet/>
      <dgm:spPr/>
    </dgm:pt>
    <dgm:pt modelId="{2C946ABC-E297-4BEC-939D-268B6CE2ADE1}" type="sibTrans" cxnId="{8C0F5E0B-E0DB-455C-AE1B-1C40213FD767}">
      <dgm:prSet/>
      <dgm:spPr/>
    </dgm:pt>
    <dgm:pt modelId="{C45970EF-E580-47FD-81C4-7AC5D0C29C43}" type="pres">
      <dgm:prSet presAssocID="{C587C621-3785-4ACF-8C3A-48844CB76949}" presName="linear" presStyleCnt="0">
        <dgm:presLayoutVars>
          <dgm:dir/>
          <dgm:animLvl val="lvl"/>
          <dgm:resizeHandles val="exact"/>
        </dgm:presLayoutVars>
      </dgm:prSet>
      <dgm:spPr/>
    </dgm:pt>
    <dgm:pt modelId="{5C668657-4478-4691-BF46-C2C58F35D624}" type="pres">
      <dgm:prSet presAssocID="{1410DCE8-FC6F-4F66-99A8-4E4CC9CC3222}" presName="parentLin" presStyleCnt="0"/>
      <dgm:spPr/>
    </dgm:pt>
    <dgm:pt modelId="{B8828FDF-CE9B-4AA6-AF02-BABF66D56EBE}" type="pres">
      <dgm:prSet presAssocID="{1410DCE8-FC6F-4F66-99A8-4E4CC9CC3222}" presName="parentLeftMargin" presStyleLbl="node1" presStyleIdx="0" presStyleCnt="4"/>
      <dgm:spPr/>
    </dgm:pt>
    <dgm:pt modelId="{BAB207C4-63C6-4055-9564-ECF9F2BC7198}" type="pres">
      <dgm:prSet presAssocID="{1410DCE8-FC6F-4F66-99A8-4E4CC9CC3222}" presName="parentText" presStyleLbl="node1" presStyleIdx="0" presStyleCnt="4">
        <dgm:presLayoutVars>
          <dgm:chMax val="0"/>
          <dgm:bulletEnabled val="1"/>
        </dgm:presLayoutVars>
      </dgm:prSet>
      <dgm:spPr/>
    </dgm:pt>
    <dgm:pt modelId="{7090CA5A-2B29-4E49-9249-CFAFEA313050}" type="pres">
      <dgm:prSet presAssocID="{1410DCE8-FC6F-4F66-99A8-4E4CC9CC3222}" presName="negativeSpace" presStyleCnt="0"/>
      <dgm:spPr/>
    </dgm:pt>
    <dgm:pt modelId="{CCFD0A61-441C-4217-BE17-FC3F100CD7EA}" type="pres">
      <dgm:prSet presAssocID="{1410DCE8-FC6F-4F66-99A8-4E4CC9CC3222}" presName="childText" presStyleLbl="conFgAcc1" presStyleIdx="0" presStyleCnt="4">
        <dgm:presLayoutVars>
          <dgm:bulletEnabled val="1"/>
        </dgm:presLayoutVars>
      </dgm:prSet>
      <dgm:spPr/>
    </dgm:pt>
    <dgm:pt modelId="{A150ED05-DB4C-4DF1-9DD8-6A8F82C6DB34}" type="pres">
      <dgm:prSet presAssocID="{A2EB5236-E81E-4151-BEB9-0A17F20103FA}" presName="spaceBetweenRectangles" presStyleCnt="0"/>
      <dgm:spPr/>
    </dgm:pt>
    <dgm:pt modelId="{85753918-4768-48F4-9DBE-EFA6F8347A7A}" type="pres">
      <dgm:prSet presAssocID="{B37C8889-5EA5-4DBF-8B7F-9020516DA4D4}" presName="parentLin" presStyleCnt="0"/>
      <dgm:spPr/>
    </dgm:pt>
    <dgm:pt modelId="{0856B23D-B1BB-45EE-BACC-DF431A43933D}" type="pres">
      <dgm:prSet presAssocID="{B37C8889-5EA5-4DBF-8B7F-9020516DA4D4}" presName="parentLeftMargin" presStyleLbl="node1" presStyleIdx="0" presStyleCnt="4"/>
      <dgm:spPr/>
    </dgm:pt>
    <dgm:pt modelId="{130045D3-7F74-4DD6-A337-4649EFED87D3}" type="pres">
      <dgm:prSet presAssocID="{B37C8889-5EA5-4DBF-8B7F-9020516DA4D4}" presName="parentText" presStyleLbl="node1" presStyleIdx="1" presStyleCnt="4">
        <dgm:presLayoutVars>
          <dgm:chMax val="0"/>
          <dgm:bulletEnabled val="1"/>
        </dgm:presLayoutVars>
      </dgm:prSet>
      <dgm:spPr/>
    </dgm:pt>
    <dgm:pt modelId="{27A36FE7-3164-4F16-AF4F-D390CD802B44}" type="pres">
      <dgm:prSet presAssocID="{B37C8889-5EA5-4DBF-8B7F-9020516DA4D4}" presName="negativeSpace" presStyleCnt="0"/>
      <dgm:spPr/>
    </dgm:pt>
    <dgm:pt modelId="{018AE544-DDB6-49B2-AC1B-0B475ED41A41}" type="pres">
      <dgm:prSet presAssocID="{B37C8889-5EA5-4DBF-8B7F-9020516DA4D4}" presName="childText" presStyleLbl="conFgAcc1" presStyleIdx="1" presStyleCnt="4">
        <dgm:presLayoutVars>
          <dgm:bulletEnabled val="1"/>
        </dgm:presLayoutVars>
      </dgm:prSet>
      <dgm:spPr/>
    </dgm:pt>
    <dgm:pt modelId="{9A2479DB-E434-407F-9F09-6ABF4A6D3E4E}" type="pres">
      <dgm:prSet presAssocID="{8CBB4F10-978E-460C-9694-B9FDA6B5B685}" presName="spaceBetweenRectangles" presStyleCnt="0"/>
      <dgm:spPr/>
    </dgm:pt>
    <dgm:pt modelId="{D50B9CC5-1233-4963-BED3-5FA1D28A64FA}" type="pres">
      <dgm:prSet presAssocID="{7D34B316-3D24-44E1-AE78-51239B7536CF}" presName="parentLin" presStyleCnt="0"/>
      <dgm:spPr/>
    </dgm:pt>
    <dgm:pt modelId="{F9C20E7C-D252-4A7C-B4C2-A8EAD9123CD3}" type="pres">
      <dgm:prSet presAssocID="{7D34B316-3D24-44E1-AE78-51239B7536CF}" presName="parentLeftMargin" presStyleLbl="node1" presStyleIdx="1" presStyleCnt="4"/>
      <dgm:spPr/>
    </dgm:pt>
    <dgm:pt modelId="{EE3B57B7-147C-4D1A-8D2E-FE3EAE432A24}" type="pres">
      <dgm:prSet presAssocID="{7D34B316-3D24-44E1-AE78-51239B7536CF}" presName="parentText" presStyleLbl="node1" presStyleIdx="2" presStyleCnt="4">
        <dgm:presLayoutVars>
          <dgm:chMax val="0"/>
          <dgm:bulletEnabled val="1"/>
        </dgm:presLayoutVars>
      </dgm:prSet>
      <dgm:spPr/>
    </dgm:pt>
    <dgm:pt modelId="{FC308718-F577-4A51-A246-31AB79C21D4B}" type="pres">
      <dgm:prSet presAssocID="{7D34B316-3D24-44E1-AE78-51239B7536CF}" presName="negativeSpace" presStyleCnt="0"/>
      <dgm:spPr/>
    </dgm:pt>
    <dgm:pt modelId="{A82FD1BD-E706-449D-8C42-74993B642F22}" type="pres">
      <dgm:prSet presAssocID="{7D34B316-3D24-44E1-AE78-51239B7536CF}" presName="childText" presStyleLbl="conFgAcc1" presStyleIdx="2" presStyleCnt="4">
        <dgm:presLayoutVars>
          <dgm:bulletEnabled val="1"/>
        </dgm:presLayoutVars>
      </dgm:prSet>
      <dgm:spPr/>
    </dgm:pt>
    <dgm:pt modelId="{2CB5305A-529B-4B7E-93B7-3A209447BC09}" type="pres">
      <dgm:prSet presAssocID="{0E26085A-3E92-404A-B60B-FCDED70A51C8}" presName="spaceBetweenRectangles" presStyleCnt="0"/>
      <dgm:spPr/>
    </dgm:pt>
    <dgm:pt modelId="{BDC8C6D1-8700-4738-B41A-1127FD1EA9AD}" type="pres">
      <dgm:prSet presAssocID="{5FD87EC7-CBC4-4CE7-AD1B-F59124EB5D9F}" presName="parentLin" presStyleCnt="0"/>
      <dgm:spPr/>
    </dgm:pt>
    <dgm:pt modelId="{F2B7489F-9410-42D1-A655-D3318FE1768E}" type="pres">
      <dgm:prSet presAssocID="{5FD87EC7-CBC4-4CE7-AD1B-F59124EB5D9F}" presName="parentLeftMargin" presStyleLbl="node1" presStyleIdx="2" presStyleCnt="4"/>
      <dgm:spPr/>
    </dgm:pt>
    <dgm:pt modelId="{5B89F941-413B-4346-BDEB-B3A59DC6A9FC}" type="pres">
      <dgm:prSet presAssocID="{5FD87EC7-CBC4-4CE7-AD1B-F59124EB5D9F}" presName="parentText" presStyleLbl="node1" presStyleIdx="3" presStyleCnt="4">
        <dgm:presLayoutVars>
          <dgm:chMax val="0"/>
          <dgm:bulletEnabled val="1"/>
        </dgm:presLayoutVars>
      </dgm:prSet>
      <dgm:spPr/>
    </dgm:pt>
    <dgm:pt modelId="{9618B549-2088-468B-8E3C-ED0551EDA41B}" type="pres">
      <dgm:prSet presAssocID="{5FD87EC7-CBC4-4CE7-AD1B-F59124EB5D9F}" presName="negativeSpace" presStyleCnt="0"/>
      <dgm:spPr/>
    </dgm:pt>
    <dgm:pt modelId="{FCB01A2A-02CC-477D-9591-39CDB1A74B1A}" type="pres">
      <dgm:prSet presAssocID="{5FD87EC7-CBC4-4CE7-AD1B-F59124EB5D9F}" presName="childText" presStyleLbl="conFgAcc1" presStyleIdx="3" presStyleCnt="4">
        <dgm:presLayoutVars>
          <dgm:bulletEnabled val="1"/>
        </dgm:presLayoutVars>
      </dgm:prSet>
      <dgm:spPr/>
    </dgm:pt>
  </dgm:ptLst>
  <dgm:cxnLst>
    <dgm:cxn modelId="{C3625500-B7B7-4C6F-8C31-477790A4EEEE}" type="presOf" srcId="{1410DCE8-FC6F-4F66-99A8-4E4CC9CC3222}" destId="{B8828FDF-CE9B-4AA6-AF02-BABF66D56EBE}" srcOrd="0" destOrd="0" presId="urn:microsoft.com/office/officeart/2005/8/layout/list1"/>
    <dgm:cxn modelId="{316C0902-5F47-47E2-BD4A-0B38EFEDEC50}" type="presOf" srcId="{7D34B316-3D24-44E1-AE78-51239B7536CF}" destId="{EE3B57B7-147C-4D1A-8D2E-FE3EAE432A24}" srcOrd="1" destOrd="0" presId="urn:microsoft.com/office/officeart/2005/8/layout/list1"/>
    <dgm:cxn modelId="{36808105-A9E1-4A85-8C04-93950AAAD991}" srcId="{C587C621-3785-4ACF-8C3A-48844CB76949}" destId="{1410DCE8-FC6F-4F66-99A8-4E4CC9CC3222}" srcOrd="0" destOrd="0" parTransId="{9F523F19-B3B5-4CAA-B672-64C8FC56DA40}" sibTransId="{A2EB5236-E81E-4151-BEB9-0A17F20103FA}"/>
    <dgm:cxn modelId="{8C0F5E0B-E0DB-455C-AE1B-1C40213FD767}" srcId="{7D34B316-3D24-44E1-AE78-51239B7536CF}" destId="{AC74E70B-8578-4433-833E-76B7EB710D42}" srcOrd="0" destOrd="0" parTransId="{60869042-4ED2-44CB-94F2-76C31BDF4CBE}" sibTransId="{2C946ABC-E297-4BEC-939D-268B6CE2ADE1}"/>
    <dgm:cxn modelId="{13306014-20E7-49BB-9C4F-CD266FBCB274}" type="presOf" srcId="{1410DCE8-FC6F-4F66-99A8-4E4CC9CC3222}" destId="{BAB207C4-63C6-4055-9564-ECF9F2BC7198}" srcOrd="1" destOrd="0" presId="urn:microsoft.com/office/officeart/2005/8/layout/list1"/>
    <dgm:cxn modelId="{5970221E-D072-43D1-8D58-B49C7D375C06}" type="presOf" srcId="{7D34B316-3D24-44E1-AE78-51239B7536CF}" destId="{F9C20E7C-D252-4A7C-B4C2-A8EAD9123CD3}" srcOrd="0" destOrd="0" presId="urn:microsoft.com/office/officeart/2005/8/layout/list1"/>
    <dgm:cxn modelId="{A577362D-06D6-4840-A8AB-2324103137EA}" srcId="{C587C621-3785-4ACF-8C3A-48844CB76949}" destId="{5FD87EC7-CBC4-4CE7-AD1B-F59124EB5D9F}" srcOrd="3" destOrd="0" parTransId="{4F5C43E5-A414-4914-989A-7E2AB68D6876}" sibTransId="{445869D5-A2BD-48FC-8E26-B17DEE6A3227}"/>
    <dgm:cxn modelId="{D7D6C93F-7032-4A31-8F6A-222D2DC5B751}" srcId="{5FD87EC7-CBC4-4CE7-AD1B-F59124EB5D9F}" destId="{CF221FD7-A9FC-430C-844E-203960CFBBA4}" srcOrd="1" destOrd="0" parTransId="{DBF52E0F-4E61-4EFD-AD05-D8A058FCA11F}" sibTransId="{5B884399-625F-42CF-9DD4-56A6AD22F48F}"/>
    <dgm:cxn modelId="{F8018754-7D89-44AA-8BC9-A2E0BA623BB4}" type="presOf" srcId="{69F9704C-906C-4A9B-95BF-951B864E8AC1}" destId="{FCB01A2A-02CC-477D-9591-39CDB1A74B1A}" srcOrd="0" destOrd="0" presId="urn:microsoft.com/office/officeart/2005/8/layout/list1"/>
    <dgm:cxn modelId="{66AE056C-72EE-4711-AF22-3DDB0876ACEA}" type="presOf" srcId="{CF221FD7-A9FC-430C-844E-203960CFBBA4}" destId="{FCB01A2A-02CC-477D-9591-39CDB1A74B1A}" srcOrd="0" destOrd="1" presId="urn:microsoft.com/office/officeart/2005/8/layout/list1"/>
    <dgm:cxn modelId="{DF76776E-74DC-4F13-9CC7-D2C3CB88B606}" type="presOf" srcId="{08DB7968-B9CD-4606-954E-078E065DD665}" destId="{FCB01A2A-02CC-477D-9591-39CDB1A74B1A}" srcOrd="0" destOrd="2" presId="urn:microsoft.com/office/officeart/2005/8/layout/list1"/>
    <dgm:cxn modelId="{E43DE37F-4DC0-4435-8DB0-A7E79B25170E}" type="presOf" srcId="{5FD87EC7-CBC4-4CE7-AD1B-F59124EB5D9F}" destId="{F2B7489F-9410-42D1-A655-D3318FE1768E}" srcOrd="0" destOrd="0" presId="urn:microsoft.com/office/officeart/2005/8/layout/list1"/>
    <dgm:cxn modelId="{953C088A-0B16-4A21-9B45-CEF2581D66F0}" type="presOf" srcId="{B37C8889-5EA5-4DBF-8B7F-9020516DA4D4}" destId="{130045D3-7F74-4DD6-A337-4649EFED87D3}" srcOrd="1" destOrd="0" presId="urn:microsoft.com/office/officeart/2005/8/layout/list1"/>
    <dgm:cxn modelId="{27626E9F-54C0-48E2-AFFE-973E6E4B2560}" srcId="{5FD87EC7-CBC4-4CE7-AD1B-F59124EB5D9F}" destId="{08DB7968-B9CD-4606-954E-078E065DD665}" srcOrd="2" destOrd="0" parTransId="{8CF6D0C4-2281-4C64-8651-25762E4CD637}" sibTransId="{6B9CB562-A832-4439-B180-471267ACF431}"/>
    <dgm:cxn modelId="{641418BC-596F-4823-B181-BE298B3663DA}" type="presOf" srcId="{C587C621-3785-4ACF-8C3A-48844CB76949}" destId="{C45970EF-E580-47FD-81C4-7AC5D0C29C43}" srcOrd="0" destOrd="0" presId="urn:microsoft.com/office/officeart/2005/8/layout/list1"/>
    <dgm:cxn modelId="{B25C37C8-F2BD-4A70-89AC-5ECDE278B947}" type="presOf" srcId="{EC2ABC8A-28C7-411D-AF35-AF2D67D43321}" destId="{CCFD0A61-441C-4217-BE17-FC3F100CD7EA}" srcOrd="0" destOrd="0" presId="urn:microsoft.com/office/officeart/2005/8/layout/list1"/>
    <dgm:cxn modelId="{CAD52FCD-AFC0-4FC8-977D-B25A1AE1992B}" srcId="{C587C621-3785-4ACF-8C3A-48844CB76949}" destId="{7D34B316-3D24-44E1-AE78-51239B7536CF}" srcOrd="2" destOrd="0" parTransId="{3A49D0B9-A5D6-4C22-8319-AA76FC893B79}" sibTransId="{0E26085A-3E92-404A-B60B-FCDED70A51C8}"/>
    <dgm:cxn modelId="{A55D9AD0-C719-4D73-8597-930CC1F8662A}" type="presOf" srcId="{B37C8889-5EA5-4DBF-8B7F-9020516DA4D4}" destId="{0856B23D-B1BB-45EE-BACC-DF431A43933D}" srcOrd="0" destOrd="0" presId="urn:microsoft.com/office/officeart/2005/8/layout/list1"/>
    <dgm:cxn modelId="{5D0DA0D1-B32B-47B0-ADF2-4BED3BCBF70B}" type="presOf" srcId="{661E9CD6-8788-462F-B3AC-9186CF23362C}" destId="{018AE544-DDB6-49B2-AC1B-0B475ED41A41}" srcOrd="0" destOrd="0" presId="urn:microsoft.com/office/officeart/2005/8/layout/list1"/>
    <dgm:cxn modelId="{F4F665E7-B6D1-47F3-A41E-EA811F47F609}" srcId="{5FD87EC7-CBC4-4CE7-AD1B-F59124EB5D9F}" destId="{69F9704C-906C-4A9B-95BF-951B864E8AC1}" srcOrd="0" destOrd="0" parTransId="{0418538B-BB78-4C61-8E47-A701AFC51777}" sibTransId="{BF48B2CE-B18B-42CA-9139-8C823CE281C6}"/>
    <dgm:cxn modelId="{85636FE8-B102-4F10-86D2-4DFC61EB0C55}" srcId="{1410DCE8-FC6F-4F66-99A8-4E4CC9CC3222}" destId="{EC2ABC8A-28C7-411D-AF35-AF2D67D43321}" srcOrd="0" destOrd="0" parTransId="{BD7C2D53-7B9F-4374-815E-E3CED76A90FE}" sibTransId="{726ECD26-60CE-45C2-830B-83FF4EFC2526}"/>
    <dgm:cxn modelId="{758908EE-5037-45EC-82A2-FAD5203C6F97}" srcId="{C587C621-3785-4ACF-8C3A-48844CB76949}" destId="{B37C8889-5EA5-4DBF-8B7F-9020516DA4D4}" srcOrd="1" destOrd="0" parTransId="{BC1276F2-3511-413D-BD03-D2C677EEDAAA}" sibTransId="{8CBB4F10-978E-460C-9694-B9FDA6B5B685}"/>
    <dgm:cxn modelId="{446B57F0-E476-4938-B02D-41F9C7318445}" type="presOf" srcId="{AC74E70B-8578-4433-833E-76B7EB710D42}" destId="{A82FD1BD-E706-449D-8C42-74993B642F22}" srcOrd="0" destOrd="0" presId="urn:microsoft.com/office/officeart/2005/8/layout/list1"/>
    <dgm:cxn modelId="{C8374EF6-10CB-4FDB-B3B2-35389875F383}" type="presOf" srcId="{5FD87EC7-CBC4-4CE7-AD1B-F59124EB5D9F}" destId="{5B89F941-413B-4346-BDEB-B3A59DC6A9FC}" srcOrd="1" destOrd="0" presId="urn:microsoft.com/office/officeart/2005/8/layout/list1"/>
    <dgm:cxn modelId="{5F9047F8-69A0-4405-B719-6F4B8DE6AC34}" srcId="{B37C8889-5EA5-4DBF-8B7F-9020516DA4D4}" destId="{661E9CD6-8788-462F-B3AC-9186CF23362C}" srcOrd="0" destOrd="0" parTransId="{72AA54B7-C47F-4B30-BABB-B4AB709DB5A1}" sibTransId="{3034EB19-6675-4D4C-8005-1B3EFFAEAE18}"/>
    <dgm:cxn modelId="{F0FBBA1F-BE05-4786-8A62-EF6EC75AD49A}" type="presParOf" srcId="{C45970EF-E580-47FD-81C4-7AC5D0C29C43}" destId="{5C668657-4478-4691-BF46-C2C58F35D624}" srcOrd="0" destOrd="0" presId="urn:microsoft.com/office/officeart/2005/8/layout/list1"/>
    <dgm:cxn modelId="{9B8C3FB3-DE02-4F59-BE9D-74FA21688E75}" type="presParOf" srcId="{5C668657-4478-4691-BF46-C2C58F35D624}" destId="{B8828FDF-CE9B-4AA6-AF02-BABF66D56EBE}" srcOrd="0" destOrd="0" presId="urn:microsoft.com/office/officeart/2005/8/layout/list1"/>
    <dgm:cxn modelId="{32400435-D783-4C84-A726-57EDA3522725}" type="presParOf" srcId="{5C668657-4478-4691-BF46-C2C58F35D624}" destId="{BAB207C4-63C6-4055-9564-ECF9F2BC7198}" srcOrd="1" destOrd="0" presId="urn:microsoft.com/office/officeart/2005/8/layout/list1"/>
    <dgm:cxn modelId="{0632766D-7D09-4083-BD9A-193FF0196F23}" type="presParOf" srcId="{C45970EF-E580-47FD-81C4-7AC5D0C29C43}" destId="{7090CA5A-2B29-4E49-9249-CFAFEA313050}" srcOrd="1" destOrd="0" presId="urn:microsoft.com/office/officeart/2005/8/layout/list1"/>
    <dgm:cxn modelId="{C7B778ED-5DFC-4690-8A79-8B0802D1141F}" type="presParOf" srcId="{C45970EF-E580-47FD-81C4-7AC5D0C29C43}" destId="{CCFD0A61-441C-4217-BE17-FC3F100CD7EA}" srcOrd="2" destOrd="0" presId="urn:microsoft.com/office/officeart/2005/8/layout/list1"/>
    <dgm:cxn modelId="{DF569299-CA32-4CEF-9E13-D8B9B57B0D97}" type="presParOf" srcId="{C45970EF-E580-47FD-81C4-7AC5D0C29C43}" destId="{A150ED05-DB4C-4DF1-9DD8-6A8F82C6DB34}" srcOrd="3" destOrd="0" presId="urn:microsoft.com/office/officeart/2005/8/layout/list1"/>
    <dgm:cxn modelId="{00BFFCAC-08FC-4105-A67A-9B70BF83CDDD}" type="presParOf" srcId="{C45970EF-E580-47FD-81C4-7AC5D0C29C43}" destId="{85753918-4768-48F4-9DBE-EFA6F8347A7A}" srcOrd="4" destOrd="0" presId="urn:microsoft.com/office/officeart/2005/8/layout/list1"/>
    <dgm:cxn modelId="{E43DC362-B3B2-4922-BCF0-2C50E092424D}" type="presParOf" srcId="{85753918-4768-48F4-9DBE-EFA6F8347A7A}" destId="{0856B23D-B1BB-45EE-BACC-DF431A43933D}" srcOrd="0" destOrd="0" presId="urn:microsoft.com/office/officeart/2005/8/layout/list1"/>
    <dgm:cxn modelId="{8B6C43CB-0FC7-4F21-A081-BF8D7656DAEA}" type="presParOf" srcId="{85753918-4768-48F4-9DBE-EFA6F8347A7A}" destId="{130045D3-7F74-4DD6-A337-4649EFED87D3}" srcOrd="1" destOrd="0" presId="urn:microsoft.com/office/officeart/2005/8/layout/list1"/>
    <dgm:cxn modelId="{5F3DEA05-A57A-4857-8214-2E6243AC7C96}" type="presParOf" srcId="{C45970EF-E580-47FD-81C4-7AC5D0C29C43}" destId="{27A36FE7-3164-4F16-AF4F-D390CD802B44}" srcOrd="5" destOrd="0" presId="urn:microsoft.com/office/officeart/2005/8/layout/list1"/>
    <dgm:cxn modelId="{F76BE6AA-1587-4633-9825-0948C288AE1E}" type="presParOf" srcId="{C45970EF-E580-47FD-81C4-7AC5D0C29C43}" destId="{018AE544-DDB6-49B2-AC1B-0B475ED41A41}" srcOrd="6" destOrd="0" presId="urn:microsoft.com/office/officeart/2005/8/layout/list1"/>
    <dgm:cxn modelId="{1D7948E3-A811-457D-89F7-741F50128D2E}" type="presParOf" srcId="{C45970EF-E580-47FD-81C4-7AC5D0C29C43}" destId="{9A2479DB-E434-407F-9F09-6ABF4A6D3E4E}" srcOrd="7" destOrd="0" presId="urn:microsoft.com/office/officeart/2005/8/layout/list1"/>
    <dgm:cxn modelId="{466F9623-0586-41AF-B43A-D9019F7D06F2}" type="presParOf" srcId="{C45970EF-E580-47FD-81C4-7AC5D0C29C43}" destId="{D50B9CC5-1233-4963-BED3-5FA1D28A64FA}" srcOrd="8" destOrd="0" presId="urn:microsoft.com/office/officeart/2005/8/layout/list1"/>
    <dgm:cxn modelId="{BDE83F2F-FDC9-440F-A036-252ED9D16386}" type="presParOf" srcId="{D50B9CC5-1233-4963-BED3-5FA1D28A64FA}" destId="{F9C20E7C-D252-4A7C-B4C2-A8EAD9123CD3}" srcOrd="0" destOrd="0" presId="urn:microsoft.com/office/officeart/2005/8/layout/list1"/>
    <dgm:cxn modelId="{EB8C8594-6BF9-42B9-A483-A2D8EC366121}" type="presParOf" srcId="{D50B9CC5-1233-4963-BED3-5FA1D28A64FA}" destId="{EE3B57B7-147C-4D1A-8D2E-FE3EAE432A24}" srcOrd="1" destOrd="0" presId="urn:microsoft.com/office/officeart/2005/8/layout/list1"/>
    <dgm:cxn modelId="{0FBAAB11-9AD2-404E-A03D-83E2076C902A}" type="presParOf" srcId="{C45970EF-E580-47FD-81C4-7AC5D0C29C43}" destId="{FC308718-F577-4A51-A246-31AB79C21D4B}" srcOrd="9" destOrd="0" presId="urn:microsoft.com/office/officeart/2005/8/layout/list1"/>
    <dgm:cxn modelId="{E36A8F38-275A-414B-BB51-21D1BDFEAB00}" type="presParOf" srcId="{C45970EF-E580-47FD-81C4-7AC5D0C29C43}" destId="{A82FD1BD-E706-449D-8C42-74993B642F22}" srcOrd="10" destOrd="0" presId="urn:microsoft.com/office/officeart/2005/8/layout/list1"/>
    <dgm:cxn modelId="{FA4E73DF-111C-41D1-BAB6-9E9CB1142AB3}" type="presParOf" srcId="{C45970EF-E580-47FD-81C4-7AC5D0C29C43}" destId="{2CB5305A-529B-4B7E-93B7-3A209447BC09}" srcOrd="11" destOrd="0" presId="urn:microsoft.com/office/officeart/2005/8/layout/list1"/>
    <dgm:cxn modelId="{54B6DB5E-2C42-45CD-8DDD-05B286C8E56E}" type="presParOf" srcId="{C45970EF-E580-47FD-81C4-7AC5D0C29C43}" destId="{BDC8C6D1-8700-4738-B41A-1127FD1EA9AD}" srcOrd="12" destOrd="0" presId="urn:microsoft.com/office/officeart/2005/8/layout/list1"/>
    <dgm:cxn modelId="{BBE86498-1A1C-44E5-8D11-69BB5A118FF2}" type="presParOf" srcId="{BDC8C6D1-8700-4738-B41A-1127FD1EA9AD}" destId="{F2B7489F-9410-42D1-A655-D3318FE1768E}" srcOrd="0" destOrd="0" presId="urn:microsoft.com/office/officeart/2005/8/layout/list1"/>
    <dgm:cxn modelId="{EFE62A0E-0895-4C05-8762-858D5F8A0C1C}" type="presParOf" srcId="{BDC8C6D1-8700-4738-B41A-1127FD1EA9AD}" destId="{5B89F941-413B-4346-BDEB-B3A59DC6A9FC}" srcOrd="1" destOrd="0" presId="urn:microsoft.com/office/officeart/2005/8/layout/list1"/>
    <dgm:cxn modelId="{BF424398-74CB-4AA5-9150-685AE41ED574}" type="presParOf" srcId="{C45970EF-E580-47FD-81C4-7AC5D0C29C43}" destId="{9618B549-2088-468B-8E3C-ED0551EDA41B}" srcOrd="13" destOrd="0" presId="urn:microsoft.com/office/officeart/2005/8/layout/list1"/>
    <dgm:cxn modelId="{D58CD1EC-4593-4816-BA49-E8AD894306D6}" type="presParOf" srcId="{C45970EF-E580-47FD-81C4-7AC5D0C29C43}" destId="{FCB01A2A-02CC-477D-9591-39CDB1A74B1A}"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3FEA815-53E0-40CC-BCFF-A08BB19770BB}" type="doc">
      <dgm:prSet loTypeId="urn:microsoft.com/office/officeart/2005/8/layout/chevron2" loCatId="process" qsTypeId="urn:microsoft.com/office/officeart/2005/8/quickstyle/simple1" qsCatId="simple" csTypeId="urn:microsoft.com/office/officeart/2005/8/colors/accent0_3" csCatId="mainScheme" phldr="1"/>
      <dgm:spPr/>
      <dgm:t>
        <a:bodyPr/>
        <a:lstStyle/>
        <a:p>
          <a:endParaRPr lang="en-US"/>
        </a:p>
      </dgm:t>
    </dgm:pt>
    <dgm:pt modelId="{579CAFF4-B0CC-4603-A752-01EDAD039C71}">
      <dgm:prSet phldrT="[Text]" phldr="0"/>
      <dgm:spPr/>
      <dgm:t>
        <a:bodyPr/>
        <a:lstStyle/>
        <a:p>
          <a:r>
            <a:rPr lang="en-US">
              <a:latin typeface="Arial Black"/>
            </a:rPr>
            <a:t>Lifespan</a:t>
          </a:r>
          <a:endParaRPr lang="en-US"/>
        </a:p>
      </dgm:t>
    </dgm:pt>
    <dgm:pt modelId="{111D76E5-167A-4166-AC29-1968A4B936F9}" type="parTrans" cxnId="{3DECD5ED-62C6-4B92-93FB-20EAF3561725}">
      <dgm:prSet/>
      <dgm:spPr/>
      <dgm:t>
        <a:bodyPr/>
        <a:lstStyle/>
        <a:p>
          <a:endParaRPr lang="en-US"/>
        </a:p>
      </dgm:t>
    </dgm:pt>
    <dgm:pt modelId="{1FB288E9-E177-45A3-BC81-B5318BCF3D97}" type="sibTrans" cxnId="{3DECD5ED-62C6-4B92-93FB-20EAF3561725}">
      <dgm:prSet/>
      <dgm:spPr/>
      <dgm:t>
        <a:bodyPr/>
        <a:lstStyle/>
        <a:p>
          <a:endParaRPr lang="en-US"/>
        </a:p>
      </dgm:t>
    </dgm:pt>
    <dgm:pt modelId="{8E0B797B-55D8-4633-9863-EB39DBA40542}">
      <dgm:prSet phldrT="[Text]" phldr="0"/>
      <dgm:spPr/>
      <dgm:t>
        <a:bodyPr/>
        <a:lstStyle/>
        <a:p>
          <a:pPr rtl="0"/>
          <a:r>
            <a:rPr lang="en-US">
              <a:latin typeface="Arial Black"/>
            </a:rPr>
            <a:t>Cost of Manufacturing</a:t>
          </a:r>
          <a:endParaRPr lang="en-US"/>
        </a:p>
      </dgm:t>
    </dgm:pt>
    <dgm:pt modelId="{9975EE5C-B556-4A2B-81B6-C56FBF48CCB3}" type="parTrans" cxnId="{10B21F8D-FE7B-41B6-8A42-A89291FAF541}">
      <dgm:prSet/>
      <dgm:spPr/>
      <dgm:t>
        <a:bodyPr/>
        <a:lstStyle/>
        <a:p>
          <a:endParaRPr lang="en-US"/>
        </a:p>
      </dgm:t>
    </dgm:pt>
    <dgm:pt modelId="{C5B60663-DD0B-43EC-880F-47EB551B3BDB}" type="sibTrans" cxnId="{10B21F8D-FE7B-41B6-8A42-A89291FAF541}">
      <dgm:prSet/>
      <dgm:spPr/>
      <dgm:t>
        <a:bodyPr/>
        <a:lstStyle/>
        <a:p>
          <a:endParaRPr lang="en-US"/>
        </a:p>
      </dgm:t>
    </dgm:pt>
    <dgm:pt modelId="{4E0FCB67-B5E7-4F54-858A-749F86711FD4}">
      <dgm:prSet phldrT="[Text]" phldr="0"/>
      <dgm:spPr/>
      <dgm:t>
        <a:bodyPr/>
        <a:lstStyle/>
        <a:p>
          <a:r>
            <a:rPr lang="en-US">
              <a:latin typeface="Arial Black"/>
            </a:rPr>
            <a:t>Recyclability</a:t>
          </a:r>
          <a:endParaRPr lang="en-US"/>
        </a:p>
      </dgm:t>
    </dgm:pt>
    <dgm:pt modelId="{AEAEA22E-3C2B-4F81-8DF3-F9C9BBA253AD}" type="parTrans" cxnId="{F3A3A424-110B-4448-876B-920150CC36F3}">
      <dgm:prSet/>
      <dgm:spPr/>
      <dgm:t>
        <a:bodyPr/>
        <a:lstStyle/>
        <a:p>
          <a:endParaRPr lang="en-US"/>
        </a:p>
      </dgm:t>
    </dgm:pt>
    <dgm:pt modelId="{DAFE7214-6C04-457E-9573-BC7655A13DC9}" type="sibTrans" cxnId="{F3A3A424-110B-4448-876B-920150CC36F3}">
      <dgm:prSet/>
      <dgm:spPr/>
      <dgm:t>
        <a:bodyPr/>
        <a:lstStyle/>
        <a:p>
          <a:endParaRPr lang="en-US"/>
        </a:p>
      </dgm:t>
    </dgm:pt>
    <dgm:pt modelId="{23C242AB-1238-4B3E-82FE-323892625A71}">
      <dgm:prSet phldr="0"/>
      <dgm:spPr/>
      <dgm:t>
        <a:bodyPr/>
        <a:lstStyle/>
        <a:p>
          <a:pPr rtl="0"/>
          <a:r>
            <a:rPr lang="en-US"/>
            <a:t>90% recyclable</a:t>
          </a:r>
          <a:endParaRPr lang="en-US">
            <a:latin typeface="Arial Black"/>
          </a:endParaRPr>
        </a:p>
      </dgm:t>
    </dgm:pt>
    <dgm:pt modelId="{B07761C5-AF16-4DA1-AA9A-E4B119BC7847}" type="parTrans" cxnId="{DBA8C203-4336-4F19-A113-7AA302AC715E}">
      <dgm:prSet/>
      <dgm:spPr/>
    </dgm:pt>
    <dgm:pt modelId="{BDF5E083-8C7B-49BA-92D3-2DBEC5786E57}" type="sibTrans" cxnId="{DBA8C203-4336-4F19-A113-7AA302AC715E}">
      <dgm:prSet/>
      <dgm:spPr/>
    </dgm:pt>
    <dgm:pt modelId="{650C6F59-D623-4589-B093-863953762B81}">
      <dgm:prSet phldr="0"/>
      <dgm:spPr/>
      <dgm:t>
        <a:bodyPr/>
        <a:lstStyle/>
        <a:p>
          <a:pPr rtl="0"/>
          <a:r>
            <a:rPr lang="en-US"/>
            <a:t>Material composition and overall part density</a:t>
          </a:r>
          <a:endParaRPr lang="en-US">
            <a:latin typeface="Arial Black"/>
          </a:endParaRPr>
        </a:p>
      </dgm:t>
    </dgm:pt>
    <dgm:pt modelId="{C29C2B70-3189-400B-8956-37CE5FFF8911}" type="parTrans" cxnId="{AF561708-339C-424B-9623-34EDF4EDD35C}">
      <dgm:prSet/>
      <dgm:spPr/>
    </dgm:pt>
    <dgm:pt modelId="{50AF15E2-976B-44C5-8F9F-B6461F6DF1EC}" type="sibTrans" cxnId="{AF561708-339C-424B-9623-34EDF4EDD35C}">
      <dgm:prSet/>
      <dgm:spPr/>
    </dgm:pt>
    <dgm:pt modelId="{4E22FB10-173B-4F44-9A7A-7CEE740CC1C7}">
      <dgm:prSet phldr="0"/>
      <dgm:spPr/>
      <dgm:t>
        <a:bodyPr/>
        <a:lstStyle/>
        <a:p>
          <a:pPr rtl="0"/>
          <a:r>
            <a:rPr lang="en-US"/>
            <a:t>10-20 years with minimal surgical revisions</a:t>
          </a:r>
          <a:endParaRPr lang="en-US">
            <a:latin typeface="Arial Black"/>
          </a:endParaRPr>
        </a:p>
      </dgm:t>
    </dgm:pt>
    <dgm:pt modelId="{91408C4B-2235-4B17-B993-A3027242D0C8}" type="parTrans" cxnId="{3916AA97-3891-43F6-BE4E-9325C107A5D2}">
      <dgm:prSet/>
      <dgm:spPr/>
    </dgm:pt>
    <dgm:pt modelId="{3349D5F5-3693-4BE3-9BAA-49B54DFAE5B0}" type="sibTrans" cxnId="{3916AA97-3891-43F6-BE4E-9325C107A5D2}">
      <dgm:prSet/>
      <dgm:spPr/>
    </dgm:pt>
    <dgm:pt modelId="{12686C1F-85B5-4BAB-9D54-CF6FDC540AE4}" type="pres">
      <dgm:prSet presAssocID="{83FEA815-53E0-40CC-BCFF-A08BB19770BB}" presName="linearFlow" presStyleCnt="0">
        <dgm:presLayoutVars>
          <dgm:dir/>
          <dgm:animLvl val="lvl"/>
          <dgm:resizeHandles val="exact"/>
        </dgm:presLayoutVars>
      </dgm:prSet>
      <dgm:spPr/>
    </dgm:pt>
    <dgm:pt modelId="{6FAE32D7-40AB-4A95-AEF8-42637E8FF741}" type="pres">
      <dgm:prSet presAssocID="{579CAFF4-B0CC-4603-A752-01EDAD039C71}" presName="composite" presStyleCnt="0"/>
      <dgm:spPr/>
    </dgm:pt>
    <dgm:pt modelId="{FFAE0D5D-7DC7-432F-8EE9-65C7E0D85924}" type="pres">
      <dgm:prSet presAssocID="{579CAFF4-B0CC-4603-A752-01EDAD039C71}" presName="parentText" presStyleLbl="alignNode1" presStyleIdx="0" presStyleCnt="3">
        <dgm:presLayoutVars>
          <dgm:chMax val="1"/>
          <dgm:bulletEnabled val="1"/>
        </dgm:presLayoutVars>
      </dgm:prSet>
      <dgm:spPr/>
    </dgm:pt>
    <dgm:pt modelId="{70E7F807-63A7-4CB1-8792-BA1B453452BC}" type="pres">
      <dgm:prSet presAssocID="{579CAFF4-B0CC-4603-A752-01EDAD039C71}" presName="descendantText" presStyleLbl="alignAcc1" presStyleIdx="0" presStyleCnt="3">
        <dgm:presLayoutVars>
          <dgm:bulletEnabled val="1"/>
        </dgm:presLayoutVars>
      </dgm:prSet>
      <dgm:spPr/>
    </dgm:pt>
    <dgm:pt modelId="{4DC3C3F0-145E-46EA-A114-69B24EE1C663}" type="pres">
      <dgm:prSet presAssocID="{1FB288E9-E177-45A3-BC81-B5318BCF3D97}" presName="sp" presStyleCnt="0"/>
      <dgm:spPr/>
    </dgm:pt>
    <dgm:pt modelId="{254DD19E-3315-41E7-8721-60472BF25B23}" type="pres">
      <dgm:prSet presAssocID="{8E0B797B-55D8-4633-9863-EB39DBA40542}" presName="composite" presStyleCnt="0"/>
      <dgm:spPr/>
    </dgm:pt>
    <dgm:pt modelId="{450E5973-2988-473A-A9BC-4609451EA4E2}" type="pres">
      <dgm:prSet presAssocID="{8E0B797B-55D8-4633-9863-EB39DBA40542}" presName="parentText" presStyleLbl="alignNode1" presStyleIdx="1" presStyleCnt="3">
        <dgm:presLayoutVars>
          <dgm:chMax val="1"/>
          <dgm:bulletEnabled val="1"/>
        </dgm:presLayoutVars>
      </dgm:prSet>
      <dgm:spPr/>
    </dgm:pt>
    <dgm:pt modelId="{FFF74A61-9613-4DBB-8380-05273F9E7503}" type="pres">
      <dgm:prSet presAssocID="{8E0B797B-55D8-4633-9863-EB39DBA40542}" presName="descendantText" presStyleLbl="alignAcc1" presStyleIdx="1" presStyleCnt="3">
        <dgm:presLayoutVars>
          <dgm:bulletEnabled val="1"/>
        </dgm:presLayoutVars>
      </dgm:prSet>
      <dgm:spPr/>
    </dgm:pt>
    <dgm:pt modelId="{435F54F0-3699-4424-AA06-73C8735D601C}" type="pres">
      <dgm:prSet presAssocID="{C5B60663-DD0B-43EC-880F-47EB551B3BDB}" presName="sp" presStyleCnt="0"/>
      <dgm:spPr/>
    </dgm:pt>
    <dgm:pt modelId="{5E90B4DB-A7AE-4171-B66C-344B46DEF60B}" type="pres">
      <dgm:prSet presAssocID="{4E0FCB67-B5E7-4F54-858A-749F86711FD4}" presName="composite" presStyleCnt="0"/>
      <dgm:spPr/>
    </dgm:pt>
    <dgm:pt modelId="{0D91D6A5-90A6-491A-B303-CF9C3942E1C1}" type="pres">
      <dgm:prSet presAssocID="{4E0FCB67-B5E7-4F54-858A-749F86711FD4}" presName="parentText" presStyleLbl="alignNode1" presStyleIdx="2" presStyleCnt="3">
        <dgm:presLayoutVars>
          <dgm:chMax val="1"/>
          <dgm:bulletEnabled val="1"/>
        </dgm:presLayoutVars>
      </dgm:prSet>
      <dgm:spPr/>
    </dgm:pt>
    <dgm:pt modelId="{FA1FFFC4-BA15-4AFC-B98B-45769A9FB3BA}" type="pres">
      <dgm:prSet presAssocID="{4E0FCB67-B5E7-4F54-858A-749F86711FD4}" presName="descendantText" presStyleLbl="alignAcc1" presStyleIdx="2" presStyleCnt="3">
        <dgm:presLayoutVars>
          <dgm:bulletEnabled val="1"/>
        </dgm:presLayoutVars>
      </dgm:prSet>
      <dgm:spPr/>
    </dgm:pt>
  </dgm:ptLst>
  <dgm:cxnLst>
    <dgm:cxn modelId="{DBA8C203-4336-4F19-A113-7AA302AC715E}" srcId="{4E0FCB67-B5E7-4F54-858A-749F86711FD4}" destId="{23C242AB-1238-4B3E-82FE-323892625A71}" srcOrd="0" destOrd="0" parTransId="{B07761C5-AF16-4DA1-AA9A-E4B119BC7847}" sibTransId="{BDF5E083-8C7B-49BA-92D3-2DBEC5786E57}"/>
    <dgm:cxn modelId="{AF561708-339C-424B-9623-34EDF4EDD35C}" srcId="{8E0B797B-55D8-4633-9863-EB39DBA40542}" destId="{650C6F59-D623-4589-B093-863953762B81}" srcOrd="0" destOrd="0" parTransId="{C29C2B70-3189-400B-8956-37CE5FFF8911}" sibTransId="{50AF15E2-976B-44C5-8F9F-B6461F6DF1EC}"/>
    <dgm:cxn modelId="{F3A3A424-110B-4448-876B-920150CC36F3}" srcId="{83FEA815-53E0-40CC-BCFF-A08BB19770BB}" destId="{4E0FCB67-B5E7-4F54-858A-749F86711FD4}" srcOrd="2" destOrd="0" parTransId="{AEAEA22E-3C2B-4F81-8DF3-F9C9BBA253AD}" sibTransId="{DAFE7214-6C04-457E-9573-BC7655A13DC9}"/>
    <dgm:cxn modelId="{8426E647-E874-4B1E-9F3E-D085979F93EA}" type="presOf" srcId="{83FEA815-53E0-40CC-BCFF-A08BB19770BB}" destId="{12686C1F-85B5-4BAB-9D54-CF6FDC540AE4}" srcOrd="0" destOrd="0" presId="urn:microsoft.com/office/officeart/2005/8/layout/chevron2"/>
    <dgm:cxn modelId="{FF7E934B-370A-4764-B2C3-0FBD3C3E6DA0}" type="presOf" srcId="{8E0B797B-55D8-4633-9863-EB39DBA40542}" destId="{450E5973-2988-473A-A9BC-4609451EA4E2}" srcOrd="0" destOrd="0" presId="urn:microsoft.com/office/officeart/2005/8/layout/chevron2"/>
    <dgm:cxn modelId="{C3EB978A-4499-4AE3-8B0E-554BC82AB2E8}" type="presOf" srcId="{579CAFF4-B0CC-4603-A752-01EDAD039C71}" destId="{FFAE0D5D-7DC7-432F-8EE9-65C7E0D85924}" srcOrd="0" destOrd="0" presId="urn:microsoft.com/office/officeart/2005/8/layout/chevron2"/>
    <dgm:cxn modelId="{10B21F8D-FE7B-41B6-8A42-A89291FAF541}" srcId="{83FEA815-53E0-40CC-BCFF-A08BB19770BB}" destId="{8E0B797B-55D8-4633-9863-EB39DBA40542}" srcOrd="1" destOrd="0" parTransId="{9975EE5C-B556-4A2B-81B6-C56FBF48CCB3}" sibTransId="{C5B60663-DD0B-43EC-880F-47EB551B3BDB}"/>
    <dgm:cxn modelId="{3916AA97-3891-43F6-BE4E-9325C107A5D2}" srcId="{579CAFF4-B0CC-4603-A752-01EDAD039C71}" destId="{4E22FB10-173B-4F44-9A7A-7CEE740CC1C7}" srcOrd="0" destOrd="0" parTransId="{91408C4B-2235-4B17-B993-A3027242D0C8}" sibTransId="{3349D5F5-3693-4BE3-9BAA-49B54DFAE5B0}"/>
    <dgm:cxn modelId="{DDEC81A0-C9F7-4532-AF45-713D9A7AA376}" type="presOf" srcId="{23C242AB-1238-4B3E-82FE-323892625A71}" destId="{FA1FFFC4-BA15-4AFC-B98B-45769A9FB3BA}" srcOrd="0" destOrd="0" presId="urn:microsoft.com/office/officeart/2005/8/layout/chevron2"/>
    <dgm:cxn modelId="{12A72FB5-BFCA-41C6-865C-F006F22BA6A3}" type="presOf" srcId="{4E22FB10-173B-4F44-9A7A-7CEE740CC1C7}" destId="{70E7F807-63A7-4CB1-8792-BA1B453452BC}" srcOrd="0" destOrd="0" presId="urn:microsoft.com/office/officeart/2005/8/layout/chevron2"/>
    <dgm:cxn modelId="{EDFD91E1-710B-414B-9590-94E30E95F616}" type="presOf" srcId="{4E0FCB67-B5E7-4F54-858A-749F86711FD4}" destId="{0D91D6A5-90A6-491A-B303-CF9C3942E1C1}" srcOrd="0" destOrd="0" presId="urn:microsoft.com/office/officeart/2005/8/layout/chevron2"/>
    <dgm:cxn modelId="{7FC5C7E4-BC0F-4349-A65C-FDDD6FF6BA6A}" type="presOf" srcId="{650C6F59-D623-4589-B093-863953762B81}" destId="{FFF74A61-9613-4DBB-8380-05273F9E7503}" srcOrd="0" destOrd="0" presId="urn:microsoft.com/office/officeart/2005/8/layout/chevron2"/>
    <dgm:cxn modelId="{3DECD5ED-62C6-4B92-93FB-20EAF3561725}" srcId="{83FEA815-53E0-40CC-BCFF-A08BB19770BB}" destId="{579CAFF4-B0CC-4603-A752-01EDAD039C71}" srcOrd="0" destOrd="0" parTransId="{111D76E5-167A-4166-AC29-1968A4B936F9}" sibTransId="{1FB288E9-E177-45A3-BC81-B5318BCF3D97}"/>
    <dgm:cxn modelId="{19EE4852-63EA-4353-8F8F-E01F3A4FCEA9}" type="presParOf" srcId="{12686C1F-85B5-4BAB-9D54-CF6FDC540AE4}" destId="{6FAE32D7-40AB-4A95-AEF8-42637E8FF741}" srcOrd="0" destOrd="0" presId="urn:microsoft.com/office/officeart/2005/8/layout/chevron2"/>
    <dgm:cxn modelId="{AFC0333F-9812-4F73-9C9F-E23BF1E65F1A}" type="presParOf" srcId="{6FAE32D7-40AB-4A95-AEF8-42637E8FF741}" destId="{FFAE0D5D-7DC7-432F-8EE9-65C7E0D85924}" srcOrd="0" destOrd="0" presId="urn:microsoft.com/office/officeart/2005/8/layout/chevron2"/>
    <dgm:cxn modelId="{C49DA8B3-CCD2-4BB3-BD2B-AAAD2E085E97}" type="presParOf" srcId="{6FAE32D7-40AB-4A95-AEF8-42637E8FF741}" destId="{70E7F807-63A7-4CB1-8792-BA1B453452BC}" srcOrd="1" destOrd="0" presId="urn:microsoft.com/office/officeart/2005/8/layout/chevron2"/>
    <dgm:cxn modelId="{F18E9C9C-11FA-4FB0-97E9-6F21E813536F}" type="presParOf" srcId="{12686C1F-85B5-4BAB-9D54-CF6FDC540AE4}" destId="{4DC3C3F0-145E-46EA-A114-69B24EE1C663}" srcOrd="1" destOrd="0" presId="urn:microsoft.com/office/officeart/2005/8/layout/chevron2"/>
    <dgm:cxn modelId="{CA8A2C6E-63CF-46B6-8138-31E3DB8F1778}" type="presParOf" srcId="{12686C1F-85B5-4BAB-9D54-CF6FDC540AE4}" destId="{254DD19E-3315-41E7-8721-60472BF25B23}" srcOrd="2" destOrd="0" presId="urn:microsoft.com/office/officeart/2005/8/layout/chevron2"/>
    <dgm:cxn modelId="{6BDFDA08-F928-4A5C-948C-52AF1BC1B9E2}" type="presParOf" srcId="{254DD19E-3315-41E7-8721-60472BF25B23}" destId="{450E5973-2988-473A-A9BC-4609451EA4E2}" srcOrd="0" destOrd="0" presId="urn:microsoft.com/office/officeart/2005/8/layout/chevron2"/>
    <dgm:cxn modelId="{6BC27D73-E376-4C2D-9DF0-0DA937C6117C}" type="presParOf" srcId="{254DD19E-3315-41E7-8721-60472BF25B23}" destId="{FFF74A61-9613-4DBB-8380-05273F9E7503}" srcOrd="1" destOrd="0" presId="urn:microsoft.com/office/officeart/2005/8/layout/chevron2"/>
    <dgm:cxn modelId="{AD1808AA-DEF0-4436-80B2-95636F197F7B}" type="presParOf" srcId="{12686C1F-85B5-4BAB-9D54-CF6FDC540AE4}" destId="{435F54F0-3699-4424-AA06-73C8735D601C}" srcOrd="3" destOrd="0" presId="urn:microsoft.com/office/officeart/2005/8/layout/chevron2"/>
    <dgm:cxn modelId="{98F94989-398B-45F1-85E3-685DE7227848}" type="presParOf" srcId="{12686C1F-85B5-4BAB-9D54-CF6FDC540AE4}" destId="{5E90B4DB-A7AE-4171-B66C-344B46DEF60B}" srcOrd="4" destOrd="0" presId="urn:microsoft.com/office/officeart/2005/8/layout/chevron2"/>
    <dgm:cxn modelId="{C5E3F160-0DC7-44AE-8542-6BA894DF7B08}" type="presParOf" srcId="{5E90B4DB-A7AE-4171-B66C-344B46DEF60B}" destId="{0D91D6A5-90A6-491A-B303-CF9C3942E1C1}" srcOrd="0" destOrd="0" presId="urn:microsoft.com/office/officeart/2005/8/layout/chevron2"/>
    <dgm:cxn modelId="{B94A408E-0D83-4592-9796-20D2B8872ADB}" type="presParOf" srcId="{5E90B4DB-A7AE-4171-B66C-344B46DEF60B}" destId="{FA1FFFC4-BA15-4AFC-B98B-45769A9FB3B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D590D-F98F-4A60-A235-D1C8F2C727A7}">
      <dsp:nvSpPr>
        <dsp:cNvPr id="0" name=""/>
        <dsp:cNvSpPr/>
      </dsp:nvSpPr>
      <dsp:spPr>
        <a:xfrm>
          <a:off x="3726295" y="2309684"/>
          <a:ext cx="2636381" cy="457553"/>
        </a:xfrm>
        <a:custGeom>
          <a:avLst/>
          <a:gdLst/>
          <a:ahLst/>
          <a:cxnLst/>
          <a:rect l="0" t="0" r="0" b="0"/>
          <a:pathLst>
            <a:path>
              <a:moveTo>
                <a:pt x="0" y="0"/>
              </a:moveTo>
              <a:lnTo>
                <a:pt x="0" y="228776"/>
              </a:lnTo>
              <a:lnTo>
                <a:pt x="2636381" y="228776"/>
              </a:lnTo>
              <a:lnTo>
                <a:pt x="2636381"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CB3ECA7-7653-44B8-A17A-E8C903E82B8C}">
      <dsp:nvSpPr>
        <dsp:cNvPr id="0" name=""/>
        <dsp:cNvSpPr/>
      </dsp:nvSpPr>
      <dsp:spPr>
        <a:xfrm>
          <a:off x="3680575" y="2309684"/>
          <a:ext cx="91440" cy="457553"/>
        </a:xfrm>
        <a:custGeom>
          <a:avLst/>
          <a:gdLst/>
          <a:ahLst/>
          <a:cxnLst/>
          <a:rect l="0" t="0" r="0" b="0"/>
          <a:pathLst>
            <a:path>
              <a:moveTo>
                <a:pt x="45720" y="0"/>
              </a:moveTo>
              <a:lnTo>
                <a:pt x="45720"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02FFCF-F8DB-45E3-91F6-DC03323FBEFC}">
      <dsp:nvSpPr>
        <dsp:cNvPr id="0" name=""/>
        <dsp:cNvSpPr/>
      </dsp:nvSpPr>
      <dsp:spPr>
        <a:xfrm>
          <a:off x="1089914" y="2309684"/>
          <a:ext cx="2636381" cy="457553"/>
        </a:xfrm>
        <a:custGeom>
          <a:avLst/>
          <a:gdLst/>
          <a:ahLst/>
          <a:cxnLst/>
          <a:rect l="0" t="0" r="0" b="0"/>
          <a:pathLst>
            <a:path>
              <a:moveTo>
                <a:pt x="2636381" y="0"/>
              </a:moveTo>
              <a:lnTo>
                <a:pt x="2636381" y="228776"/>
              </a:lnTo>
              <a:lnTo>
                <a:pt x="0" y="228776"/>
              </a:lnTo>
              <a:lnTo>
                <a:pt x="0" y="45755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291909-EA23-406E-95E0-582117256FB6}">
      <dsp:nvSpPr>
        <dsp:cNvPr id="0" name=""/>
        <dsp:cNvSpPr/>
      </dsp:nvSpPr>
      <dsp:spPr>
        <a:xfrm>
          <a:off x="2636881" y="1220270"/>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Reversible Stemless Shoulder Implant</a:t>
          </a:r>
        </a:p>
      </dsp:txBody>
      <dsp:txXfrm>
        <a:off x="2636881" y="1220270"/>
        <a:ext cx="2178827" cy="1089413"/>
      </dsp:txXfrm>
    </dsp:sp>
    <dsp:sp modelId="{2B537050-D05E-4B58-B30C-E2992941DF72}">
      <dsp:nvSpPr>
        <dsp:cNvPr id="0" name=""/>
        <dsp:cNvSpPr/>
      </dsp:nvSpPr>
      <dsp:spPr>
        <a:xfrm>
          <a:off x="500"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Stability</a:t>
          </a:r>
        </a:p>
      </dsp:txBody>
      <dsp:txXfrm>
        <a:off x="500" y="2767237"/>
        <a:ext cx="2178827" cy="1089413"/>
      </dsp:txXfrm>
    </dsp:sp>
    <dsp:sp modelId="{C92520BF-A9A6-49F3-A543-8496676A9F0A}">
      <dsp:nvSpPr>
        <dsp:cNvPr id="0" name=""/>
        <dsp:cNvSpPr/>
      </dsp:nvSpPr>
      <dsp:spPr>
        <a:xfrm>
          <a:off x="2636881"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Ergonomics</a:t>
          </a:r>
        </a:p>
      </dsp:txBody>
      <dsp:txXfrm>
        <a:off x="2636881" y="2767237"/>
        <a:ext cx="2178827" cy="1089413"/>
      </dsp:txXfrm>
    </dsp:sp>
    <dsp:sp modelId="{4A81F042-B307-47BB-B82D-5F2380DCF05E}">
      <dsp:nvSpPr>
        <dsp:cNvPr id="0" name=""/>
        <dsp:cNvSpPr/>
      </dsp:nvSpPr>
      <dsp:spPr>
        <a:xfrm>
          <a:off x="5273263" y="2767237"/>
          <a:ext cx="2178827" cy="10894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Adaptable</a:t>
          </a:r>
        </a:p>
      </dsp:txBody>
      <dsp:txXfrm>
        <a:off x="5273263" y="2767237"/>
        <a:ext cx="2178827" cy="1089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432DE-6AA0-4966-A923-E64CBE46B40E}">
      <dsp:nvSpPr>
        <dsp:cNvPr id="0" name=""/>
        <dsp:cNvSpPr/>
      </dsp:nvSpPr>
      <dsp:spPr>
        <a:xfrm>
          <a:off x="2928680" y="1839598"/>
          <a:ext cx="227889" cy="2474907"/>
        </a:xfrm>
        <a:custGeom>
          <a:avLst/>
          <a:gdLst/>
          <a:ahLst/>
          <a:cxnLst/>
          <a:rect l="0" t="0" r="0" b="0"/>
          <a:pathLst>
            <a:path>
              <a:moveTo>
                <a:pt x="0" y="0"/>
              </a:moveTo>
              <a:lnTo>
                <a:pt x="0" y="2474907"/>
              </a:lnTo>
              <a:lnTo>
                <a:pt x="227889" y="247490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07CFB-52CA-497E-9413-CADCFE624671}">
      <dsp:nvSpPr>
        <dsp:cNvPr id="0" name=""/>
        <dsp:cNvSpPr/>
      </dsp:nvSpPr>
      <dsp:spPr>
        <a:xfrm>
          <a:off x="2928680" y="1839598"/>
          <a:ext cx="227889" cy="1501087"/>
        </a:xfrm>
        <a:custGeom>
          <a:avLst/>
          <a:gdLst/>
          <a:ahLst/>
          <a:cxnLst/>
          <a:rect l="0" t="0" r="0" b="0"/>
          <a:pathLst>
            <a:path>
              <a:moveTo>
                <a:pt x="0" y="0"/>
              </a:moveTo>
              <a:lnTo>
                <a:pt x="0" y="1501087"/>
              </a:lnTo>
              <a:lnTo>
                <a:pt x="227889" y="150108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50E9AF-9807-4A04-ADA8-0A6872D8E10E}">
      <dsp:nvSpPr>
        <dsp:cNvPr id="0" name=""/>
        <dsp:cNvSpPr/>
      </dsp:nvSpPr>
      <dsp:spPr>
        <a:xfrm>
          <a:off x="2928680" y="1839598"/>
          <a:ext cx="227889" cy="539339"/>
        </a:xfrm>
        <a:custGeom>
          <a:avLst/>
          <a:gdLst/>
          <a:ahLst/>
          <a:cxnLst/>
          <a:rect l="0" t="0" r="0" b="0"/>
          <a:pathLst>
            <a:path>
              <a:moveTo>
                <a:pt x="0" y="0"/>
              </a:moveTo>
              <a:lnTo>
                <a:pt x="0" y="539339"/>
              </a:lnTo>
              <a:lnTo>
                <a:pt x="227889" y="539339"/>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A99649-B49D-444A-97CF-33B7AF9EF2F4}">
      <dsp:nvSpPr>
        <dsp:cNvPr id="0" name=""/>
        <dsp:cNvSpPr/>
      </dsp:nvSpPr>
      <dsp:spPr>
        <a:xfrm>
          <a:off x="3490667" y="760919"/>
          <a:ext cx="91440" cy="319045"/>
        </a:xfrm>
        <a:custGeom>
          <a:avLst/>
          <a:gdLst/>
          <a:ahLst/>
          <a:cxnLst/>
          <a:rect l="0" t="0" r="0" b="0"/>
          <a:pathLst>
            <a:path>
              <a:moveTo>
                <a:pt x="45720" y="0"/>
              </a:moveTo>
              <a:lnTo>
                <a:pt x="45720" y="31904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8264F6-3962-4C78-9ED4-AB8EAA465604}">
      <dsp:nvSpPr>
        <dsp:cNvPr id="0" name=""/>
        <dsp:cNvSpPr/>
      </dsp:nvSpPr>
      <dsp:spPr>
        <a:xfrm>
          <a:off x="2776754" y="1286"/>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Stability</a:t>
          </a:r>
        </a:p>
      </dsp:txBody>
      <dsp:txXfrm>
        <a:off x="2776754" y="1286"/>
        <a:ext cx="1519265" cy="759632"/>
      </dsp:txXfrm>
    </dsp:sp>
    <dsp:sp modelId="{6CD70D4F-59AF-4834-A727-07D697C5D7C9}">
      <dsp:nvSpPr>
        <dsp:cNvPr id="0" name=""/>
        <dsp:cNvSpPr/>
      </dsp:nvSpPr>
      <dsp:spPr>
        <a:xfrm>
          <a:off x="2776754" y="1079965"/>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Hold shoulder</a:t>
          </a:r>
        </a:p>
      </dsp:txBody>
      <dsp:txXfrm>
        <a:off x="2776754" y="1079965"/>
        <a:ext cx="1519265" cy="759632"/>
      </dsp:txXfrm>
    </dsp:sp>
    <dsp:sp modelId="{3DD88A57-8CA0-4571-B10C-E052382C4C8F}">
      <dsp:nvSpPr>
        <dsp:cNvPr id="0" name=""/>
        <dsp:cNvSpPr/>
      </dsp:nvSpPr>
      <dsp:spPr>
        <a:xfrm>
          <a:off x="3156570" y="1999121"/>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b="0" kern="1200">
              <a:latin typeface="Calibri"/>
              <a:cs typeface="Calibri"/>
            </a:rPr>
            <a:t>Resist Rocking Moments</a:t>
          </a:r>
        </a:p>
      </dsp:txBody>
      <dsp:txXfrm>
        <a:off x="3156570" y="1999121"/>
        <a:ext cx="1519265" cy="759632"/>
      </dsp:txXfrm>
    </dsp:sp>
    <dsp:sp modelId="{BFE6BA2E-BC73-4C58-B21E-56406CF4CBA6}">
      <dsp:nvSpPr>
        <dsp:cNvPr id="0" name=""/>
        <dsp:cNvSpPr/>
      </dsp:nvSpPr>
      <dsp:spPr>
        <a:xfrm>
          <a:off x="3156570" y="2960870"/>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Resist Shear Forces</a:t>
          </a:r>
        </a:p>
      </dsp:txBody>
      <dsp:txXfrm>
        <a:off x="3156570" y="2960870"/>
        <a:ext cx="1519265" cy="759632"/>
      </dsp:txXfrm>
    </dsp:sp>
    <dsp:sp modelId="{BB073B3E-DFAE-4C44-80A6-C77F31E47CDA}">
      <dsp:nvSpPr>
        <dsp:cNvPr id="0" name=""/>
        <dsp:cNvSpPr/>
      </dsp:nvSpPr>
      <dsp:spPr>
        <a:xfrm>
          <a:off x="3156570" y="3934689"/>
          <a:ext cx="1519265" cy="759632"/>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a:latin typeface="Calibri"/>
              <a:cs typeface="Calibri"/>
            </a:rPr>
            <a:t>Resist Torque</a:t>
          </a:r>
        </a:p>
      </dsp:txBody>
      <dsp:txXfrm>
        <a:off x="3156570" y="3934689"/>
        <a:ext cx="1519265" cy="7596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127214-E0B6-46C8-9AC8-D4D53DAD27DD}">
      <dsp:nvSpPr>
        <dsp:cNvPr id="0" name=""/>
        <dsp:cNvSpPr/>
      </dsp:nvSpPr>
      <dsp:spPr>
        <a:xfrm>
          <a:off x="1204076" y="753775"/>
          <a:ext cx="91440" cy="316217"/>
        </a:xfrm>
        <a:custGeom>
          <a:avLst/>
          <a:gdLst/>
          <a:ahLst/>
          <a:cxnLst/>
          <a:rect l="0" t="0" r="0" b="0"/>
          <a:pathLst>
            <a:path>
              <a:moveTo>
                <a:pt x="45720" y="0"/>
              </a:moveTo>
              <a:lnTo>
                <a:pt x="45720" y="31621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78B4BA4-5158-45E0-8174-5635021F8FB7}">
      <dsp:nvSpPr>
        <dsp:cNvPr id="0" name=""/>
        <dsp:cNvSpPr/>
      </dsp:nvSpPr>
      <dsp:spPr>
        <a:xfrm>
          <a:off x="496897" y="876"/>
          <a:ext cx="1505796"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Ergonomics</a:t>
          </a:r>
        </a:p>
      </dsp:txBody>
      <dsp:txXfrm>
        <a:off x="496897" y="876"/>
        <a:ext cx="1505796" cy="752898"/>
      </dsp:txXfrm>
    </dsp:sp>
    <dsp:sp modelId="{C230B8D8-AA76-4450-8A0D-9A0CB33EF8B4}">
      <dsp:nvSpPr>
        <dsp:cNvPr id="0" name=""/>
        <dsp:cNvSpPr/>
      </dsp:nvSpPr>
      <dsp:spPr>
        <a:xfrm>
          <a:off x="496897" y="1069992"/>
          <a:ext cx="1505796"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a:cs typeface="Calibri"/>
            </a:rPr>
            <a:t>Easier to Implant</a:t>
          </a:r>
        </a:p>
      </dsp:txBody>
      <dsp:txXfrm>
        <a:off x="496897" y="1069992"/>
        <a:ext cx="1505796" cy="7528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B9D35-EC2B-4D89-8C4E-6E504A9D9DBF}">
      <dsp:nvSpPr>
        <dsp:cNvPr id="0" name=""/>
        <dsp:cNvSpPr/>
      </dsp:nvSpPr>
      <dsp:spPr>
        <a:xfrm>
          <a:off x="1204076" y="753776"/>
          <a:ext cx="91440" cy="316217"/>
        </a:xfrm>
        <a:custGeom>
          <a:avLst/>
          <a:gdLst/>
          <a:ahLst/>
          <a:cxnLst/>
          <a:rect l="0" t="0" r="0" b="0"/>
          <a:pathLst>
            <a:path>
              <a:moveTo>
                <a:pt x="45720" y="0"/>
              </a:moveTo>
              <a:lnTo>
                <a:pt x="45720" y="31621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95F0DA-ED9F-4F68-8DB9-346E0DABF70A}">
      <dsp:nvSpPr>
        <dsp:cNvPr id="0" name=""/>
        <dsp:cNvSpPr/>
      </dsp:nvSpPr>
      <dsp:spPr>
        <a:xfrm>
          <a:off x="496898" y="877"/>
          <a:ext cx="1505797"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a:cs typeface="Calibri"/>
            </a:rPr>
            <a:t>Adaptable</a:t>
          </a:r>
        </a:p>
      </dsp:txBody>
      <dsp:txXfrm>
        <a:off x="496898" y="877"/>
        <a:ext cx="1505797" cy="752898"/>
      </dsp:txXfrm>
    </dsp:sp>
    <dsp:sp modelId="{0038833A-B3D4-4909-82EE-975815610019}">
      <dsp:nvSpPr>
        <dsp:cNvPr id="0" name=""/>
        <dsp:cNvSpPr/>
      </dsp:nvSpPr>
      <dsp:spPr>
        <a:xfrm>
          <a:off x="496898" y="1069993"/>
          <a:ext cx="1505797" cy="75289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libri"/>
              <a:cs typeface="Calibri"/>
            </a:rPr>
            <a:t>Variable Sized Implants</a:t>
          </a:r>
        </a:p>
      </dsp:txBody>
      <dsp:txXfrm>
        <a:off x="496898" y="1069993"/>
        <a:ext cx="1505797" cy="7528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90EB8-1462-4820-BDB3-3B2D01B922E1}">
      <dsp:nvSpPr>
        <dsp:cNvPr id="0" name=""/>
        <dsp:cNvSpPr/>
      </dsp:nvSpPr>
      <dsp:spPr>
        <a:xfrm>
          <a:off x="0" y="0"/>
          <a:ext cx="8395853" cy="1301606"/>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05740" tIns="205740" rIns="205740" bIns="205740" numCol="1" spcCol="1270" anchor="ctr" anchorCtr="0">
          <a:noAutofit/>
        </a:bodyPr>
        <a:lstStyle/>
        <a:p>
          <a:pPr marL="0" lvl="0" indent="0" algn="ctr" defTabSz="2400300">
            <a:lnSpc>
              <a:spcPct val="90000"/>
            </a:lnSpc>
            <a:spcBef>
              <a:spcPct val="0"/>
            </a:spcBef>
            <a:spcAft>
              <a:spcPct val="35000"/>
            </a:spcAft>
            <a:buNone/>
          </a:pPr>
          <a:r>
            <a:rPr lang="en-US" sz="5400" kern="1200">
              <a:latin typeface="Arial Black"/>
            </a:rPr>
            <a:t>Targets</a:t>
          </a:r>
          <a:endParaRPr lang="en-US" sz="5400" kern="1200"/>
        </a:p>
      </dsp:txBody>
      <dsp:txXfrm>
        <a:off x="0" y="0"/>
        <a:ext cx="8395853" cy="1301606"/>
      </dsp:txXfrm>
    </dsp:sp>
    <dsp:sp modelId="{BA77AFE9-7C2D-44D1-B922-34C9D9A9D967}">
      <dsp:nvSpPr>
        <dsp:cNvPr id="0" name=""/>
        <dsp:cNvSpPr/>
      </dsp:nvSpPr>
      <dsp:spPr>
        <a:xfrm>
          <a:off x="0"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rocking moments at least 10% better than Equinox</a:t>
          </a:r>
          <a:endParaRPr lang="en-US" sz="2800" kern="1200"/>
        </a:p>
      </dsp:txBody>
      <dsp:txXfrm>
        <a:off x="0" y="1301606"/>
        <a:ext cx="2098963" cy="2733374"/>
      </dsp:txXfrm>
    </dsp:sp>
    <dsp:sp modelId="{78AEA38C-9CC0-47AC-9609-4C718983AFC8}">
      <dsp:nvSpPr>
        <dsp:cNvPr id="0" name=""/>
        <dsp:cNvSpPr/>
      </dsp:nvSpPr>
      <dsp:spPr>
        <a:xfrm>
          <a:off x="2098963"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torque at least 10% better than Equinox</a:t>
          </a:r>
          <a:endParaRPr lang="en-US" sz="2800" kern="1200"/>
        </a:p>
      </dsp:txBody>
      <dsp:txXfrm>
        <a:off x="2098963" y="1301606"/>
        <a:ext cx="2098963" cy="2733374"/>
      </dsp:txXfrm>
    </dsp:sp>
    <dsp:sp modelId="{48999D97-0619-4952-83F6-ABAE389B7F3F}">
      <dsp:nvSpPr>
        <dsp:cNvPr id="0" name=""/>
        <dsp:cNvSpPr/>
      </dsp:nvSpPr>
      <dsp:spPr>
        <a:xfrm>
          <a:off x="4197926"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Resists shear forces at least 10% better than Equinox</a:t>
          </a:r>
        </a:p>
      </dsp:txBody>
      <dsp:txXfrm>
        <a:off x="4197926" y="1301606"/>
        <a:ext cx="2098963" cy="2733374"/>
      </dsp:txXfrm>
    </dsp:sp>
    <dsp:sp modelId="{5D2C8F67-C96E-40B2-8690-E1C17C5F4A25}">
      <dsp:nvSpPr>
        <dsp:cNvPr id="0" name=""/>
        <dsp:cNvSpPr/>
      </dsp:nvSpPr>
      <dsp:spPr>
        <a:xfrm>
          <a:off x="6296889" y="1301606"/>
          <a:ext cx="2098963" cy="2733374"/>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a:latin typeface="Times New Roman"/>
              <a:cs typeface="Times New Roman"/>
            </a:rPr>
            <a:t>Implantation is at least 10% better than Equinox</a:t>
          </a:r>
        </a:p>
      </dsp:txBody>
      <dsp:txXfrm>
        <a:off x="6296889" y="1301606"/>
        <a:ext cx="2098963" cy="2733374"/>
      </dsp:txXfrm>
    </dsp:sp>
    <dsp:sp modelId="{4F11786E-E3D9-4E1E-9A9C-2D4395A98471}">
      <dsp:nvSpPr>
        <dsp:cNvPr id="0" name=""/>
        <dsp:cNvSpPr/>
      </dsp:nvSpPr>
      <dsp:spPr>
        <a:xfrm>
          <a:off x="0" y="4034980"/>
          <a:ext cx="8395853" cy="303708"/>
        </a:xfrm>
        <a:prstGeom prst="rect">
          <a:avLst/>
        </a:prstGeom>
        <a:solidFill>
          <a:schemeClr val="dk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D0A61-441C-4217-BE17-FC3F100CD7EA}">
      <dsp:nvSpPr>
        <dsp:cNvPr id="0" name=""/>
        <dsp:cNvSpPr/>
      </dsp:nvSpPr>
      <dsp:spPr>
        <a:xfrm>
          <a:off x="0" y="27496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Moment (Newton-meter)</a:t>
          </a:r>
        </a:p>
      </dsp:txBody>
      <dsp:txXfrm>
        <a:off x="0" y="274962"/>
        <a:ext cx="8351094" cy="696150"/>
      </dsp:txXfrm>
    </dsp:sp>
    <dsp:sp modelId="{BAB207C4-63C6-4055-9564-ECF9F2BC7198}">
      <dsp:nvSpPr>
        <dsp:cNvPr id="0" name=""/>
        <dsp:cNvSpPr/>
      </dsp:nvSpPr>
      <dsp:spPr>
        <a:xfrm>
          <a:off x="417554" y="2404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Rocking Moments</a:t>
          </a:r>
        </a:p>
      </dsp:txBody>
      <dsp:txXfrm>
        <a:off x="442052" y="48540"/>
        <a:ext cx="5796769" cy="452844"/>
      </dsp:txXfrm>
    </dsp:sp>
    <dsp:sp modelId="{018AE544-DDB6-49B2-AC1B-0B475ED41A41}">
      <dsp:nvSpPr>
        <dsp:cNvPr id="0" name=""/>
        <dsp:cNvSpPr/>
      </dsp:nvSpPr>
      <dsp:spPr>
        <a:xfrm>
          <a:off x="0" y="131383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Stress (Newton per square meter)</a:t>
          </a:r>
        </a:p>
      </dsp:txBody>
      <dsp:txXfrm>
        <a:off x="0" y="1313832"/>
        <a:ext cx="8351094" cy="696150"/>
      </dsp:txXfrm>
    </dsp:sp>
    <dsp:sp modelId="{130045D3-7F74-4DD6-A337-4649EFED87D3}">
      <dsp:nvSpPr>
        <dsp:cNvPr id="0" name=""/>
        <dsp:cNvSpPr/>
      </dsp:nvSpPr>
      <dsp:spPr>
        <a:xfrm>
          <a:off x="417554" y="106291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Shear </a:t>
          </a:r>
        </a:p>
      </dsp:txBody>
      <dsp:txXfrm>
        <a:off x="442052" y="1087410"/>
        <a:ext cx="5796769" cy="452844"/>
      </dsp:txXfrm>
    </dsp:sp>
    <dsp:sp modelId="{A82FD1BD-E706-449D-8C42-74993B642F22}">
      <dsp:nvSpPr>
        <dsp:cNvPr id="0" name=""/>
        <dsp:cNvSpPr/>
      </dsp:nvSpPr>
      <dsp:spPr>
        <a:xfrm>
          <a:off x="0" y="2352702"/>
          <a:ext cx="8351094" cy="696150"/>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Times New Roman"/>
            </a:rPr>
            <a:t>Torque (</a:t>
          </a:r>
          <a:r>
            <a:rPr lang="en-US" sz="1700" b="0" kern="1200">
              <a:latin typeface="Arial"/>
              <a:cs typeface="Arial"/>
            </a:rPr>
            <a:t>Newton-meter)</a:t>
          </a:r>
        </a:p>
      </dsp:txBody>
      <dsp:txXfrm>
        <a:off x="0" y="2352702"/>
        <a:ext cx="8351094" cy="696150"/>
      </dsp:txXfrm>
    </dsp:sp>
    <dsp:sp modelId="{EE3B57B7-147C-4D1A-8D2E-FE3EAE432A24}">
      <dsp:nvSpPr>
        <dsp:cNvPr id="0" name=""/>
        <dsp:cNvSpPr/>
      </dsp:nvSpPr>
      <dsp:spPr>
        <a:xfrm>
          <a:off x="417554" y="210178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Resist Torque</a:t>
          </a:r>
        </a:p>
      </dsp:txBody>
      <dsp:txXfrm>
        <a:off x="442052" y="2126280"/>
        <a:ext cx="5796769" cy="452844"/>
      </dsp:txXfrm>
    </dsp:sp>
    <dsp:sp modelId="{FCB01A2A-02CC-477D-9591-39CDB1A74B1A}">
      <dsp:nvSpPr>
        <dsp:cNvPr id="0" name=""/>
        <dsp:cNvSpPr/>
      </dsp:nvSpPr>
      <dsp:spPr>
        <a:xfrm>
          <a:off x="0" y="3391572"/>
          <a:ext cx="8351094" cy="1204875"/>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8138" tIns="354076" rIns="648138" bIns="120904" numCol="1" spcCol="1270" anchor="t" anchorCtr="0">
          <a:noAutofit/>
        </a:bodyPr>
        <a:lstStyle/>
        <a:p>
          <a:pPr marL="171450" lvl="1" indent="-171450" algn="l" defTabSz="755650" rtl="0">
            <a:lnSpc>
              <a:spcPct val="90000"/>
            </a:lnSpc>
            <a:spcBef>
              <a:spcPct val="0"/>
            </a:spcBef>
            <a:spcAft>
              <a:spcPct val="15000"/>
            </a:spcAft>
            <a:buChar char="•"/>
          </a:pPr>
          <a:r>
            <a:rPr lang="en-US" sz="1700" b="0" kern="1200">
              <a:latin typeface="Arial"/>
              <a:cs typeface="Arial"/>
            </a:rPr>
            <a:t>Time</a:t>
          </a:r>
        </a:p>
        <a:p>
          <a:pPr marL="171450" lvl="1" indent="-171450" algn="l" defTabSz="755650" rtl="0">
            <a:lnSpc>
              <a:spcPct val="90000"/>
            </a:lnSpc>
            <a:spcBef>
              <a:spcPct val="0"/>
            </a:spcBef>
            <a:spcAft>
              <a:spcPct val="15000"/>
            </a:spcAft>
            <a:buChar char="•"/>
          </a:pPr>
          <a:r>
            <a:rPr lang="en-US" sz="1700" b="0" kern="1200">
              <a:latin typeface="Arial"/>
              <a:cs typeface="Arial"/>
            </a:rPr>
            <a:t>Steps</a:t>
          </a:r>
        </a:p>
        <a:p>
          <a:pPr marL="171450" lvl="1" indent="-171450" algn="l" defTabSz="755650">
            <a:lnSpc>
              <a:spcPct val="90000"/>
            </a:lnSpc>
            <a:spcBef>
              <a:spcPct val="0"/>
            </a:spcBef>
            <a:spcAft>
              <a:spcPct val="15000"/>
            </a:spcAft>
            <a:buChar char="•"/>
          </a:pPr>
          <a:r>
            <a:rPr lang="en-US" sz="1700" b="0" kern="1200">
              <a:latin typeface="Arial"/>
              <a:cs typeface="Arial"/>
            </a:rPr>
            <a:t>Physical Exertion</a:t>
          </a:r>
        </a:p>
      </dsp:txBody>
      <dsp:txXfrm>
        <a:off x="0" y="3391572"/>
        <a:ext cx="8351094" cy="1204875"/>
      </dsp:txXfrm>
    </dsp:sp>
    <dsp:sp modelId="{5B89F941-413B-4346-BDEB-B3A59DC6A9FC}">
      <dsp:nvSpPr>
        <dsp:cNvPr id="0" name=""/>
        <dsp:cNvSpPr/>
      </dsp:nvSpPr>
      <dsp:spPr>
        <a:xfrm>
          <a:off x="417554" y="3140652"/>
          <a:ext cx="5845765" cy="5018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956" tIns="0" rIns="220956" bIns="0" numCol="1" spcCol="1270" anchor="ctr" anchorCtr="0">
          <a:noAutofit/>
        </a:bodyPr>
        <a:lstStyle/>
        <a:p>
          <a:pPr marL="0" lvl="0" indent="0" algn="l" defTabSz="755650" rtl="0">
            <a:lnSpc>
              <a:spcPct val="90000"/>
            </a:lnSpc>
            <a:spcBef>
              <a:spcPct val="0"/>
            </a:spcBef>
            <a:spcAft>
              <a:spcPct val="35000"/>
            </a:spcAft>
            <a:buNone/>
          </a:pPr>
          <a:r>
            <a:rPr lang="en-US" sz="1700" b="0" kern="1200">
              <a:latin typeface="Arial"/>
              <a:cs typeface="Arial"/>
            </a:rPr>
            <a:t>Easier to Implant</a:t>
          </a:r>
        </a:p>
      </dsp:txBody>
      <dsp:txXfrm>
        <a:off x="442052" y="3165150"/>
        <a:ext cx="5796769"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E0D5D-7DC7-432F-8EE9-65C7E0D85924}">
      <dsp:nvSpPr>
        <dsp:cNvPr id="0" name=""/>
        <dsp:cNvSpPr/>
      </dsp:nvSpPr>
      <dsp:spPr>
        <a:xfrm rot="5400000">
          <a:off x="-243839" y="245700"/>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Black"/>
            </a:rPr>
            <a:t>Lifespan</a:t>
          </a:r>
          <a:endParaRPr lang="en-US" sz="1100" kern="1200"/>
        </a:p>
      </dsp:txBody>
      <dsp:txXfrm rot="-5400000">
        <a:off x="1" y="570819"/>
        <a:ext cx="1137915" cy="487678"/>
      </dsp:txXfrm>
    </dsp:sp>
    <dsp:sp modelId="{70E7F807-63A7-4CB1-8792-BA1B453452BC}">
      <dsp:nvSpPr>
        <dsp:cNvPr id="0" name=""/>
        <dsp:cNvSpPr/>
      </dsp:nvSpPr>
      <dsp:spPr>
        <a:xfrm rot="5400000">
          <a:off x="4693235" y="-3553458"/>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10-20 years with minimal surgical revisions</a:t>
          </a:r>
          <a:endParaRPr lang="en-US" sz="3200" kern="1200">
            <a:latin typeface="Arial Black"/>
          </a:endParaRPr>
        </a:p>
      </dsp:txBody>
      <dsp:txXfrm rot="-5400000">
        <a:off x="1137916" y="53442"/>
        <a:ext cx="8115694" cy="953473"/>
      </dsp:txXfrm>
    </dsp:sp>
    <dsp:sp modelId="{450E5973-2988-473A-A9BC-4609451EA4E2}">
      <dsp:nvSpPr>
        <dsp:cNvPr id="0" name=""/>
        <dsp:cNvSpPr/>
      </dsp:nvSpPr>
      <dsp:spPr>
        <a:xfrm rot="5400000">
          <a:off x="-243839" y="1677476"/>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rtl="0">
            <a:lnSpc>
              <a:spcPct val="90000"/>
            </a:lnSpc>
            <a:spcBef>
              <a:spcPct val="0"/>
            </a:spcBef>
            <a:spcAft>
              <a:spcPct val="35000"/>
            </a:spcAft>
            <a:buNone/>
          </a:pPr>
          <a:r>
            <a:rPr lang="en-US" sz="1100" kern="1200">
              <a:latin typeface="Arial Black"/>
            </a:rPr>
            <a:t>Cost of Manufacturing</a:t>
          </a:r>
          <a:endParaRPr lang="en-US" sz="1100" kern="1200"/>
        </a:p>
      </dsp:txBody>
      <dsp:txXfrm rot="-5400000">
        <a:off x="1" y="2002595"/>
        <a:ext cx="1137915" cy="487678"/>
      </dsp:txXfrm>
    </dsp:sp>
    <dsp:sp modelId="{FFF74A61-9613-4DBB-8380-05273F9E7503}">
      <dsp:nvSpPr>
        <dsp:cNvPr id="0" name=""/>
        <dsp:cNvSpPr/>
      </dsp:nvSpPr>
      <dsp:spPr>
        <a:xfrm rot="5400000">
          <a:off x="4693235" y="-2121682"/>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Material composition and overall part density</a:t>
          </a:r>
          <a:endParaRPr lang="en-US" sz="3200" kern="1200">
            <a:latin typeface="Arial Black"/>
          </a:endParaRPr>
        </a:p>
      </dsp:txBody>
      <dsp:txXfrm rot="-5400000">
        <a:off x="1137916" y="1485218"/>
        <a:ext cx="8115694" cy="953473"/>
      </dsp:txXfrm>
    </dsp:sp>
    <dsp:sp modelId="{0D91D6A5-90A6-491A-B303-CF9C3942E1C1}">
      <dsp:nvSpPr>
        <dsp:cNvPr id="0" name=""/>
        <dsp:cNvSpPr/>
      </dsp:nvSpPr>
      <dsp:spPr>
        <a:xfrm rot="5400000">
          <a:off x="-243839" y="3109252"/>
          <a:ext cx="1625593" cy="113791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Black"/>
            </a:rPr>
            <a:t>Recyclability</a:t>
          </a:r>
          <a:endParaRPr lang="en-US" sz="1100" kern="1200"/>
        </a:p>
      </dsp:txBody>
      <dsp:txXfrm rot="-5400000">
        <a:off x="1" y="3434371"/>
        <a:ext cx="1137915" cy="487678"/>
      </dsp:txXfrm>
    </dsp:sp>
    <dsp:sp modelId="{FA1FFFC4-BA15-4AFC-B98B-45769A9FB3BA}">
      <dsp:nvSpPr>
        <dsp:cNvPr id="0" name=""/>
        <dsp:cNvSpPr/>
      </dsp:nvSpPr>
      <dsp:spPr>
        <a:xfrm rot="5400000">
          <a:off x="4693235" y="-689906"/>
          <a:ext cx="1056635" cy="8167275"/>
        </a:xfrm>
        <a:prstGeom prst="round2Same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90% recyclable</a:t>
          </a:r>
          <a:endParaRPr lang="en-US" sz="3200" kern="1200">
            <a:latin typeface="Arial Black"/>
          </a:endParaRPr>
        </a:p>
      </dsp:txBody>
      <dsp:txXfrm rot="-5400000">
        <a:off x="1137916" y="2916994"/>
        <a:ext cx="8115694" cy="95347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264712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concept we approached with was that of increasing bearing surface area in the contact region. This can be done in a multitude of different ways but ultimately, I decided to keep it simple and increase the number of fins on the </a:t>
            </a:r>
            <a:r>
              <a:rPr lang="en-US" err="1">
                <a:ea typeface="Calibri"/>
                <a:cs typeface="Calibri"/>
              </a:rPr>
              <a:t>equinoxe</a:t>
            </a:r>
            <a:r>
              <a:rPr lang="en-US">
                <a:ea typeface="Calibri"/>
                <a:cs typeface="Calibri"/>
              </a:rPr>
              <a:t> model. </a:t>
            </a:r>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14554112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2D Sketch Projection of the 3 fin model</a:t>
            </a:r>
          </a:p>
          <a:p>
            <a:endParaRPr lang="en-US">
              <a:ea typeface="Calibri"/>
              <a:cs typeface="Calibri"/>
            </a:endParaRPr>
          </a:p>
          <a:p>
            <a:r>
              <a:rPr lang="en-US">
                <a:ea typeface="Calibri"/>
                <a:cs typeface="Calibri"/>
              </a:rPr>
              <a:t>As William just stated, we have a 3 fin, 5 fin, and 7 fin design for the shoulder implantation...</a:t>
            </a:r>
          </a:p>
          <a:p>
            <a:r>
              <a:rPr lang="en-US">
                <a:ea typeface="Calibri"/>
                <a:cs typeface="Calibri"/>
              </a:rPr>
              <a:t>If you notice, all of the designs have an odd number of fins. We chose an odd number of fins because when the applied force falls in line with one of the fins it causes any of the fins that align with that force to be diminished causing them to fail in assisting the stability of the implant.</a:t>
            </a:r>
          </a:p>
          <a:p>
            <a:r>
              <a:rPr lang="en-US">
                <a:ea typeface="Calibri"/>
                <a:cs typeface="Calibri"/>
              </a:rPr>
              <a:t>For the odd number of fins, only one force would be diminished versus for the even number of fins, two fins would be diminished.</a:t>
            </a:r>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254864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 perform our testing, we orientated the shoulder implant so that we could conduct tests both in line and out of line of the implant's fins to simulate the best and worst case scenarios where a force could be applied.</a:t>
            </a:r>
          </a:p>
        </p:txBody>
      </p:sp>
      <p:sp>
        <p:nvSpPr>
          <p:cNvPr id="4" name="Slide Number Placeholder 3"/>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3634529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 the not in-line testing, we had to reorientate the implants so that no fins fall in line with the applied force. Therefore, we rotated the 3 fin implant 30 degrees, the 5 fin implant 18 degree, and the 7 fin implant 12.9 degrees. </a:t>
            </a:r>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2048608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Standard 2028-17 suggests somewhere between 17-20 </a:t>
            </a:r>
            <a:r>
              <a:rPr lang="en-US" err="1"/>
              <a:t>pcf</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29</a:t>
            </a:fld>
            <a:endParaRPr lang="en-US"/>
          </a:p>
        </p:txBody>
      </p:sp>
    </p:spTree>
    <p:extLst>
      <p:ext uri="{BB962C8B-B14F-4D97-AF65-F5344CB8AC3E}">
        <p14:creationId xmlns:p14="http://schemas.microsoft.com/office/powerpoint/2010/main" val="175769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future testing, we want to do additional max force tests for the 3 and 5 fin models for both in line and out of line, as well as begin testing the 7 fin model which we unfortunately did not get to this year. We also wanted to perform fatigue testing for all 3 models with the same initial set up but with an Arduino program that would apply torque at 80% of the max force for that model and fin orientation cyclically until failure. Another test that may be interesting to pursue is fixation or micromotion testing to prove adequate initial bone-implant fixation for ideal bone growth.</a:t>
            </a:r>
          </a:p>
        </p:txBody>
      </p:sp>
      <p:sp>
        <p:nvSpPr>
          <p:cNvPr id="4" name="Slide Number Placeholder 3"/>
          <p:cNvSpPr>
            <a:spLocks noGrp="1"/>
          </p:cNvSpPr>
          <p:nvPr>
            <p:ph type="sldNum" sz="quarter" idx="5"/>
          </p:nvPr>
        </p:nvSpPr>
        <p:spPr/>
        <p:txBody>
          <a:bodyPr/>
          <a:lstStyle/>
          <a:p>
            <a:fld id="{41CCC1AB-48B7-0748-A812-2B7A531C5611}" type="slidenum">
              <a:rPr lang="en-US" smtClean="0"/>
              <a:t>32</a:t>
            </a:fld>
            <a:endParaRPr lang="en-US"/>
          </a:p>
        </p:txBody>
      </p:sp>
    </p:spTree>
    <p:extLst>
      <p:ext uri="{BB962C8B-B14F-4D97-AF65-F5344CB8AC3E}">
        <p14:creationId xmlns:p14="http://schemas.microsoft.com/office/powerpoint/2010/main" val="256239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488591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“Standard Specification for Rigid Polyurethane Foam for Use as a Standard Material for Testing </a:t>
            </a:r>
            <a:r>
              <a:rPr lang="en-US" err="1"/>
              <a:t>Orthopaedic</a:t>
            </a:r>
            <a:r>
              <a:rPr lang="en-US"/>
              <a:t> Devices and Instruments”</a:t>
            </a:r>
          </a:p>
        </p:txBody>
      </p:sp>
      <p:sp>
        <p:nvSpPr>
          <p:cNvPr id="4" name="Slide Number Placeholder 3"/>
          <p:cNvSpPr>
            <a:spLocks noGrp="1"/>
          </p:cNvSpPr>
          <p:nvPr>
            <p:ph type="sldNum" sz="quarter" idx="5"/>
          </p:nvPr>
        </p:nvSpPr>
        <p:spPr/>
        <p:txBody>
          <a:bodyPr/>
          <a:lstStyle/>
          <a:p>
            <a:fld id="{41CCC1AB-48B7-0748-A812-2B7A531C5611}" type="slidenum">
              <a:rPr lang="en-US" smtClean="0"/>
              <a:t>35</a:t>
            </a:fld>
            <a:endParaRPr lang="en-US"/>
          </a:p>
        </p:txBody>
      </p:sp>
    </p:spTree>
    <p:extLst>
      <p:ext uri="{BB962C8B-B14F-4D97-AF65-F5344CB8AC3E}">
        <p14:creationId xmlns:p14="http://schemas.microsoft.com/office/powerpoint/2010/main" val="3142987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overall goal result is for the patient with a stemless to have increased joint stability and decreased pain at the joint with the new option to have a reverse stemless design. And to tie it back to our example in the beginning, after a stemless reverse shoulder replacement, Linda can now see her grandchildren more often due to a significant reduction in pain and increased mobility, and no longer requires her strong prescription painkillers.</a:t>
            </a:r>
          </a:p>
        </p:txBody>
      </p:sp>
      <p:sp>
        <p:nvSpPr>
          <p:cNvPr id="4" name="Slide Number Placeholder 3"/>
          <p:cNvSpPr>
            <a:spLocks noGrp="1"/>
          </p:cNvSpPr>
          <p:nvPr>
            <p:ph type="sldNum" sz="quarter" idx="5"/>
          </p:nvPr>
        </p:nvSpPr>
        <p:spPr/>
        <p:txBody>
          <a:bodyPr/>
          <a:lstStyle/>
          <a:p>
            <a:fld id="{41CCC1AB-48B7-0748-A812-2B7A531C5611}" type="slidenum">
              <a:rPr lang="en-US" smtClean="0"/>
              <a:t>37</a:t>
            </a:fld>
            <a:endParaRPr lang="en-US"/>
          </a:p>
        </p:txBody>
      </p:sp>
    </p:spTree>
    <p:extLst>
      <p:ext uri="{BB962C8B-B14F-4D97-AF65-F5344CB8AC3E}">
        <p14:creationId xmlns:p14="http://schemas.microsoft.com/office/powerpoint/2010/main" val="3892725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don’t care about bending stress in the beam (tube) we only care about bending stress at the interface</a:t>
            </a:r>
          </a:p>
        </p:txBody>
      </p:sp>
      <p:sp>
        <p:nvSpPr>
          <p:cNvPr id="4" name="Slide Number Placeholder 3"/>
          <p:cNvSpPr>
            <a:spLocks noGrp="1"/>
          </p:cNvSpPr>
          <p:nvPr>
            <p:ph type="sldNum" sz="quarter" idx="5"/>
          </p:nvPr>
        </p:nvSpPr>
        <p:spPr/>
        <p:txBody>
          <a:bodyPr/>
          <a:lstStyle/>
          <a:p>
            <a:fld id="{41CCC1AB-48B7-0748-A812-2B7A531C5611}" type="slidenum">
              <a:rPr lang="en-US" smtClean="0"/>
              <a:t>40</a:t>
            </a:fld>
            <a:endParaRPr lang="en-US"/>
          </a:p>
        </p:txBody>
      </p:sp>
    </p:spTree>
    <p:extLst>
      <p:ext uri="{BB962C8B-B14F-4D97-AF65-F5344CB8AC3E}">
        <p14:creationId xmlns:p14="http://schemas.microsoft.com/office/powerpoint/2010/main" val="2169107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Hello everyone, this is team 1x2 working with Exactech </a:t>
            </a:r>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672012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Graph is of 10 PCF bone block using the 3 FIN model Block 8</a:t>
            </a:r>
          </a:p>
        </p:txBody>
      </p:sp>
      <p:sp>
        <p:nvSpPr>
          <p:cNvPr id="4" name="Slide Number Placeholder 3"/>
          <p:cNvSpPr>
            <a:spLocks noGrp="1"/>
          </p:cNvSpPr>
          <p:nvPr>
            <p:ph type="sldNum" sz="quarter" idx="5"/>
          </p:nvPr>
        </p:nvSpPr>
        <p:spPr/>
        <p:txBody>
          <a:bodyPr/>
          <a:lstStyle/>
          <a:p>
            <a:fld id="{41CCC1AB-48B7-0748-A812-2B7A531C5611}" type="slidenum">
              <a:rPr lang="en-US" smtClean="0"/>
              <a:t>41</a:t>
            </a:fld>
            <a:endParaRPr lang="en-US"/>
          </a:p>
        </p:txBody>
      </p:sp>
    </p:spTree>
    <p:extLst>
      <p:ext uri="{BB962C8B-B14F-4D97-AF65-F5344CB8AC3E}">
        <p14:creationId xmlns:p14="http://schemas.microsoft.com/office/powerpoint/2010/main" val="2282194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2D Sketch Projection of the 3 fin model</a:t>
            </a:r>
          </a:p>
          <a:p>
            <a:endParaRPr lang="en-US">
              <a:ea typeface="Calibri"/>
              <a:cs typeface="Calibri"/>
            </a:endParaRPr>
          </a:p>
          <a:p>
            <a:r>
              <a:rPr lang="en-US"/>
              <a:t>Versus when looking at the even number of fin design in the case where an applied force aligns with one of the fins, then it will actually cause two of the fins to fail in assisting the stability of the shoulder implant.</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47</a:t>
            </a:fld>
            <a:endParaRPr lang="en-US"/>
          </a:p>
        </p:txBody>
      </p:sp>
    </p:spTree>
    <p:extLst>
      <p:ext uri="{BB962C8B-B14F-4D97-AF65-F5344CB8AC3E}">
        <p14:creationId xmlns:p14="http://schemas.microsoft.com/office/powerpoint/2010/main" val="288150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71</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objective of this project is to improve upon Exactech's current reversible stemless shoulder implant, the Equinox. So, what is Equinox and how did I improve it? Before I can answer this question, some background information is needed.</a:t>
            </a:r>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129753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en-US">
                <a:ea typeface="Calibri"/>
                <a:cs typeface="Calibri"/>
              </a:rPr>
              <a:t>So for our motivation, osteoarthritis or OA is the most common form of arthritis, which causes the cartilage between the bones at the joint to wear down, and affects about 70% of the U.S. population above the age of 65. Because natural cartilage repair is very limited, individuals with OA and other joint diseases or injuries may deal with years of excruciating pain and severely limited mobility. For them, shoulder replacement surgeries may be a viable long-term solution.</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2799396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Existing shoulder implant models include the combination of a stemmed vs stemless and anatomical vs reverse design . Currently the anatomical stemmed, anatomical stemless, and reverse stemmed designs are available on the market, however the reverse stemless design has not received full FDA approval and is the chosen design by Exactech and for our project. </a:t>
            </a:r>
            <a:endParaRPr lang="en-US"/>
          </a:p>
          <a:p>
            <a:endParaRPr lang="en-US">
              <a:ea typeface="Calibri"/>
              <a:cs typeface="Calibri"/>
            </a:endParaRPr>
          </a:p>
          <a:p>
            <a:r>
              <a:rPr lang="en-US">
                <a:ea typeface="Calibri"/>
                <a:cs typeface="Calibri"/>
              </a:rPr>
              <a:t>The image on the right shows the shoulder joint, also known as the ball and socket joint due to the shaping of the arm and shoulder bones </a:t>
            </a:r>
            <a:r>
              <a:rPr lang="en-US" err="1">
                <a:ea typeface="Calibri"/>
                <a:cs typeface="Calibri"/>
              </a:rPr>
              <a:t>wehre</a:t>
            </a:r>
            <a:r>
              <a:rPr lang="en-US">
                <a:ea typeface="Calibri"/>
                <a:cs typeface="Calibri"/>
              </a:rPr>
              <a:t> they connect in blue and red.</a:t>
            </a: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160207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233585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anatomical design for the shoulder implantation, as shown on the left, </a:t>
            </a:r>
            <a:r>
              <a:rPr lang="en-US"/>
              <a:t>mimics how the actual shoulder joint is shaped. Therefore, it adopts the "ball and socket" configuration where the end of the component in the individual's arm has a ball-like rounded end that fits into the cup-like socket of the component attached to an individual's shoulder. </a:t>
            </a:r>
            <a:r>
              <a:rPr lang="en-US">
                <a:ea typeface="Calibri"/>
                <a:cs typeface="Calibri"/>
              </a:rPr>
              <a:t>In the reverse design, as shown on the right, the anatomical design is flipped so that the "socket</a:t>
            </a:r>
            <a:r>
              <a:rPr lang="en-US"/>
              <a:t>" is now on the component attached to an individual's arm, and the "ball" is on the component attached to an individual's shoulder. The purpose of the reverse design is to preserve more of an individual's natural tissue.</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318110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My first design was the </a:t>
            </a:r>
            <a:r>
              <a:rPr lang="en-US" err="1">
                <a:ea typeface="Calibri"/>
                <a:cs typeface="Calibri"/>
              </a:rPr>
              <a:t>equinoxe</a:t>
            </a:r>
            <a:r>
              <a:rPr lang="en-US">
                <a:ea typeface="Calibri"/>
                <a:cs typeface="Calibri"/>
              </a:rPr>
              <a:t> equivalent. </a:t>
            </a:r>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93230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 3 Fin design is the </a:t>
            </a:r>
            <a:r>
              <a:rPr lang="en-US" err="1">
                <a:ea typeface="Calibri"/>
                <a:cs typeface="Calibri"/>
              </a:rPr>
              <a:t>equinoxe</a:t>
            </a:r>
            <a:r>
              <a:rPr lang="en-US">
                <a:ea typeface="Calibri"/>
                <a:cs typeface="Calibri"/>
              </a:rPr>
              <a:t> equivalent. This design will be used as a datum point to reference the improvements or </a:t>
            </a:r>
            <a:r>
              <a:rPr lang="en-US" err="1">
                <a:ea typeface="Calibri"/>
                <a:cs typeface="Calibri"/>
              </a:rPr>
              <a:t>disimprovements</a:t>
            </a:r>
            <a:r>
              <a:rPr lang="en-US">
                <a:ea typeface="Calibri"/>
                <a:cs typeface="Calibri"/>
              </a:rPr>
              <a:t> of the alternative designs. The lack of perforations or holes is due to the manner of simulation. These holes serve to promote bone ingrowth to help long-term fixation. This is impossible to replicate in artificial bone and is removed in the equivalent design. Additionally, the Socket Attachment Point is where a secondary part is attached which encompasses the socket for the ball and socket joint. This is also eliminated as the methodology of applying the force to the implant is modified. The orange coating is plasma spray on the material to roughen the surface and give better interfacial contact. </a:t>
            </a:r>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922457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4/4/24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4/4/24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4/4/24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4/4/24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4/4/24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4/4/24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4/4/24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4/4/24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4/4/24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4/4/24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22860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4/4/24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Text Placeholder 8">
            <a:extLst>
              <a:ext uri="{FF2B5EF4-FFF2-40B4-BE49-F238E27FC236}">
                <a16:creationId xmlns:a16="http://schemas.microsoft.com/office/drawing/2014/main" id="{5031B726-3AC9-1FE5-8F6E-D601254CCAE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4/4/24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4/4/24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4/4/24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4/4/24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4/4/24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4/4/24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4/4/24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4/4/24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4/4/24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4/4/24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4/4/24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4/4/24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4/4/24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4/4/24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4/4/24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4/4/24</a:t>
            </a:fld>
            <a:endParaRPr lang="en-US"/>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6" r:id="rId3"/>
    <p:sldLayoutId id="2147483687" r:id="rId4"/>
    <p:sldLayoutId id="2147483685" r:id="rId5"/>
    <p:sldLayoutId id="2147483684" r:id="rId6"/>
    <p:sldLayoutId id="2147483662" r:id="rId7"/>
    <p:sldLayoutId id="2147483663" r:id="rId8"/>
    <p:sldLayoutId id="2147483660" r:id="rId9"/>
    <p:sldLayoutId id="2147483664" r:id="rId10"/>
    <p:sldLayoutId id="2147483688" r:id="rId11"/>
    <p:sldLayoutId id="2147483661" r:id="rId12"/>
    <p:sldLayoutId id="2147483689" r:id="rId13"/>
    <p:sldLayoutId id="2147483680"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4/4/24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77_7F92170D.xm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microsoft.com/office/2018/10/relationships/comments" Target="../comments/modernComment_180_DFAFDB3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16D_E560F4DD.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182_5FB3F4C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83_8A31213F.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microsoft.com/office/2018/10/relationships/comments" Target="../comments/modernComment_174_75B3DD0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hyperlink" Target="http://josephbermanmd.com/anatomy-of-the-shoulder/shoulder-bones/" TargetMode="External"/><Relationship Id="rId3" Type="http://schemas.openxmlformats.org/officeDocument/2006/relationships/hyperlink" Target="https://www.researchgate.net/figure/The-variation-of-humeral-head-circular-diameter-glenoid-radius-of-curvature-Gl-RoC_fig5_322877099" TargetMode="External"/><Relationship Id="rId7" Type="http://schemas.openxmlformats.org/officeDocument/2006/relationships/hyperlink" Target="https://drmcclintock.com/pros-and-cons-of-reverse-shoulder-replacement-surgery/" TargetMode="External"/><Relationship Id="rId2" Type="http://schemas.openxmlformats.org/officeDocument/2006/relationships/hyperlink" Target="https://www.munsonhealthcare.org/blog/5-reasons-your-shoulder-may-hurt-or-feel-weak" TargetMode="External"/><Relationship Id="rId1" Type="http://schemas.openxmlformats.org/officeDocument/2006/relationships/slideLayout" Target="../slideLayouts/slideLayout2.xml"/><Relationship Id="rId6" Type="http://schemas.openxmlformats.org/officeDocument/2006/relationships/hyperlink" Target="https://shoulderinnovations.com/total-shoulder-replacement-surgery/" TargetMode="External"/><Relationship Id="rId5" Type="http://schemas.openxmlformats.org/officeDocument/2006/relationships/hyperlink" Target="http://&#160;https:/www.exac.com/extremities/equinoxe-reverse-system/" TargetMode="External"/><Relationship Id="rId4" Type="http://schemas.openxmlformats.org/officeDocument/2006/relationships/hyperlink" Target="http://www.exac.com"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793623" y="2633615"/>
            <a:ext cx="9144000" cy="768096"/>
          </a:xfrm>
        </p:spPr>
        <p:txBody>
          <a:bodyPr/>
          <a:lstStyle/>
          <a:p>
            <a:r>
              <a:rPr lang="en-US">
                <a:latin typeface="Arial"/>
                <a:cs typeface="Arial"/>
              </a:rPr>
              <a:t>Reversible Stemless Shoulder Implant</a:t>
            </a:r>
            <a:endParaRPr lang="en-US"/>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a:xfrm>
            <a:off x="841248" y="3404473"/>
            <a:ext cx="9144000" cy="768096"/>
          </a:xfrm>
        </p:spPr>
        <p:txBody>
          <a:bodyPr vert="horz" lIns="0" tIns="0" rIns="0" bIns="0" rtlCol="0" anchor="t">
            <a:normAutofit/>
          </a:bodyPr>
          <a:lstStyle/>
          <a:p>
            <a:r>
              <a:rPr lang="en-US">
                <a:latin typeface="Arial Black"/>
              </a:rPr>
              <a:t>Team 112</a:t>
            </a:r>
            <a:endParaRPr lang="en-US"/>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841248" y="4138430"/>
            <a:ext cx="9144000" cy="484632"/>
          </a:xfrm>
        </p:spPr>
        <p:txBody>
          <a:bodyPr/>
          <a:lstStyle/>
          <a:p>
            <a:r>
              <a:rPr lang="en-US" b="1">
                <a:latin typeface="Arial"/>
                <a:cs typeface="Arial"/>
              </a:rPr>
              <a:t>04/04/24</a:t>
            </a:r>
            <a:endParaRPr lang="en-US" b="1"/>
          </a:p>
        </p:txBody>
      </p:sp>
    </p:spTree>
    <p:extLst>
      <p:ext uri="{BB962C8B-B14F-4D97-AF65-F5344CB8AC3E}">
        <p14:creationId xmlns:p14="http://schemas.microsoft.com/office/powerpoint/2010/main" val="2066863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26657" y="1636811"/>
            <a:ext cx="9601200" cy="4333869"/>
          </a:xfrm>
        </p:spPr>
        <p:txBody>
          <a:bodyPr vert="horz" lIns="0" tIns="0" rIns="0" bIns="0" rtlCol="0" anchor="t">
            <a:noAutofit/>
          </a:bodyPr>
          <a:lstStyle/>
          <a:p>
            <a:r>
              <a:rPr lang="en-US">
                <a:latin typeface="Calibri"/>
                <a:ea typeface="Calibri"/>
                <a:cs typeface="Arial"/>
              </a:rPr>
              <a:t>Customer Needs</a:t>
            </a:r>
            <a:endParaRPr lang="en-US">
              <a:latin typeface="Calibri"/>
              <a:ea typeface="+mn-lt"/>
              <a:cs typeface="Arial"/>
            </a:endParaRPr>
          </a:p>
          <a:p>
            <a:pPr lvl="1"/>
            <a:r>
              <a:rPr lang="en-US">
                <a:latin typeface="Calibri"/>
                <a:ea typeface="+mn-lt"/>
                <a:cs typeface="Arial"/>
              </a:rPr>
              <a:t>Increase the strength of the interface between bone and implant</a:t>
            </a:r>
          </a:p>
          <a:p>
            <a:pPr lvl="1"/>
            <a:r>
              <a:rPr lang="en-US">
                <a:latin typeface="Calibri"/>
                <a:ea typeface="+mn-lt"/>
                <a:cs typeface="Arial"/>
              </a:rPr>
              <a:t>Designs can be rigorously tested so that they exceed the current design in short and long-term fixation and resistance to forces and moments</a:t>
            </a:r>
            <a:endParaRPr lang="en-US">
              <a:latin typeface="Calibri"/>
              <a:ea typeface="Calibri"/>
              <a:cs typeface="Arial"/>
            </a:endParaRPr>
          </a:p>
          <a:p>
            <a:pPr>
              <a:buFont typeface="Arial" panose="020B0604020202020204" pitchFamily="34" charset="0"/>
              <a:buChar char="•"/>
            </a:pPr>
            <a:r>
              <a:rPr lang="en-US">
                <a:latin typeface="Calibri"/>
                <a:ea typeface="Calibri"/>
                <a:cs typeface="Arial"/>
              </a:rPr>
              <a:t>Stability </a:t>
            </a:r>
          </a:p>
          <a:p>
            <a:pPr lvl="1"/>
            <a:r>
              <a:rPr lang="en-US">
                <a:latin typeface="Calibri"/>
                <a:ea typeface="Calibri"/>
                <a:cs typeface="Arial"/>
              </a:rPr>
              <a:t>Resist Forces – 10% improvement from base model</a:t>
            </a:r>
          </a:p>
          <a:p>
            <a:r>
              <a:rPr lang="en-US">
                <a:latin typeface="Calibri"/>
                <a:ea typeface="Calibri"/>
                <a:cs typeface="Arial"/>
              </a:rPr>
              <a:t>Ergonomics</a:t>
            </a:r>
          </a:p>
          <a:p>
            <a:pPr lvl="1"/>
            <a:r>
              <a:rPr lang="en-US">
                <a:latin typeface="Calibri"/>
                <a:ea typeface="Calibri"/>
                <a:cs typeface="Arial"/>
              </a:rPr>
              <a:t>Ease of Implantation</a:t>
            </a:r>
          </a:p>
          <a:p>
            <a:r>
              <a:rPr lang="en-US">
                <a:latin typeface="Calibri"/>
                <a:ea typeface="Calibri"/>
                <a:cs typeface="Arial"/>
              </a:rPr>
              <a:t>Adaptability</a:t>
            </a:r>
          </a:p>
          <a:p>
            <a:pPr lvl="1"/>
            <a:r>
              <a:rPr lang="en-US">
                <a:latin typeface="Calibri"/>
                <a:ea typeface="Calibri"/>
                <a:cs typeface="Arial"/>
              </a:rPr>
              <a:t>Variable Implant Sizes</a:t>
            </a:r>
          </a:p>
          <a:p>
            <a:pPr lvl="1"/>
            <a:endParaRPr lang="en-US">
              <a:latin typeface="Arial"/>
              <a:ea typeface="Calibri"/>
              <a:cs typeface="Arial"/>
            </a:endParaRPr>
          </a:p>
          <a:p>
            <a:pPr marL="0" indent="0">
              <a:buNone/>
            </a:pPr>
            <a:endParaRPr lang="en-US">
              <a:latin typeface="Arial"/>
              <a:ea typeface="Calibri"/>
              <a:cs typeface="Arial"/>
            </a:endParaRPr>
          </a:p>
          <a:p>
            <a:endParaRPr lang="en-US">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a:xfrm>
            <a:off x="533400" y="471854"/>
            <a:ext cx="9601200" cy="960276"/>
          </a:xfrm>
        </p:spPr>
        <p:txBody>
          <a:bodyPr/>
          <a:lstStyle/>
          <a:p>
            <a:r>
              <a:rPr lang="en-US"/>
              <a:t>Requirements</a:t>
            </a:r>
          </a:p>
        </p:txBody>
      </p:sp>
      <p:sp>
        <p:nvSpPr>
          <p:cNvPr id="8" name="TextBox 7">
            <a:extLst>
              <a:ext uri="{FF2B5EF4-FFF2-40B4-BE49-F238E27FC236}">
                <a16:creationId xmlns:a16="http://schemas.microsoft.com/office/drawing/2014/main" id="{D8893CF1-2C87-1D5C-C968-4A494A8F9887}"/>
              </a:ext>
            </a:extLst>
          </p:cNvPr>
          <p:cNvSpPr txBox="1"/>
          <p:nvPr/>
        </p:nvSpPr>
        <p:spPr>
          <a:xfrm>
            <a:off x="10714463" y="18585"/>
            <a:ext cx="1431073"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p:txBody>
      </p:sp>
    </p:spTree>
    <p:extLst>
      <p:ext uri="{BB962C8B-B14F-4D97-AF65-F5344CB8AC3E}">
        <p14:creationId xmlns:p14="http://schemas.microsoft.com/office/powerpoint/2010/main" val="508197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26657" y="1717731"/>
            <a:ext cx="9601200" cy="3801144"/>
          </a:xfrm>
        </p:spPr>
        <p:txBody>
          <a:bodyPr vert="horz" lIns="0" tIns="0" rIns="0" bIns="0" rtlCol="0" anchor="t">
            <a:noAutofit/>
          </a:bodyPr>
          <a:lstStyle/>
          <a:p>
            <a:r>
              <a:rPr lang="en-US">
                <a:latin typeface="Arial"/>
                <a:ea typeface="Calibri"/>
                <a:cs typeface="Arial"/>
              </a:rPr>
              <a:t>Concept Generation and Selection</a:t>
            </a:r>
          </a:p>
          <a:p>
            <a:pPr lvl="1"/>
            <a:r>
              <a:rPr lang="en-US">
                <a:latin typeface="Arial"/>
                <a:ea typeface="Calibri"/>
                <a:cs typeface="Arial"/>
              </a:rPr>
              <a:t>3 fin design (7.334 in^2) – </a:t>
            </a:r>
            <a:r>
              <a:rPr lang="en-US" err="1">
                <a:latin typeface="Arial"/>
                <a:ea typeface="Calibri"/>
                <a:cs typeface="Arial"/>
              </a:rPr>
              <a:t>Equinoxe</a:t>
            </a:r>
            <a:r>
              <a:rPr lang="en-US">
                <a:latin typeface="Arial"/>
                <a:ea typeface="Calibri"/>
                <a:cs typeface="Arial"/>
              </a:rPr>
              <a:t> Equivalent</a:t>
            </a:r>
          </a:p>
          <a:p>
            <a:pPr lvl="1"/>
            <a:r>
              <a:rPr lang="en-US">
                <a:latin typeface="Arial"/>
                <a:ea typeface="Calibri"/>
                <a:cs typeface="Arial"/>
              </a:rPr>
              <a:t>5 fin design (8.369 in^2)</a:t>
            </a:r>
          </a:p>
          <a:p>
            <a:pPr lvl="1"/>
            <a:r>
              <a:rPr lang="en-US">
                <a:latin typeface="Arial"/>
                <a:ea typeface="Calibri"/>
                <a:cs typeface="Arial"/>
              </a:rPr>
              <a:t>7 fin design (9.530 in^2) </a:t>
            </a:r>
            <a:endParaRPr lang="en-US"/>
          </a:p>
          <a:p>
            <a:r>
              <a:rPr lang="en-US">
                <a:latin typeface="Arial"/>
                <a:ea typeface="Calibri"/>
                <a:cs typeface="Arial"/>
              </a:rPr>
              <a:t>Increase in surface area interaction makes for a stronger interface</a:t>
            </a:r>
          </a:p>
          <a:p>
            <a:pPr lvl="1"/>
            <a:r>
              <a:rPr lang="en-US">
                <a:solidFill>
                  <a:srgbClr val="000000"/>
                </a:solidFill>
                <a:latin typeface="Arial"/>
                <a:ea typeface="+mn-lt"/>
                <a:cs typeface="Arial"/>
              </a:rPr>
              <a:t>Adding more fins requires additional bone loss</a:t>
            </a:r>
          </a:p>
          <a:p>
            <a:pPr lvl="1"/>
            <a:r>
              <a:rPr lang="en-US">
                <a:solidFill>
                  <a:srgbClr val="000000"/>
                </a:solidFill>
                <a:latin typeface="Arial"/>
                <a:ea typeface="+mn-lt"/>
                <a:cs typeface="Arial"/>
              </a:rPr>
              <a:t>Finding a balance between fixation and amount of bone removed</a:t>
            </a:r>
            <a:endParaRPr lang="en-US">
              <a:solidFill>
                <a:srgbClr val="000000"/>
              </a:solidFill>
              <a:latin typeface="Arial"/>
              <a:ea typeface="Calibri"/>
              <a:cs typeface="Arial"/>
            </a:endParaRPr>
          </a:p>
          <a:p>
            <a:endParaRPr lang="en-US">
              <a:latin typeface="Calibri"/>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Concepts</a:t>
            </a:r>
          </a:p>
        </p:txBody>
      </p:sp>
      <p:sp>
        <p:nvSpPr>
          <p:cNvPr id="10" name="TextBox 9">
            <a:extLst>
              <a:ext uri="{FF2B5EF4-FFF2-40B4-BE49-F238E27FC236}">
                <a16:creationId xmlns:a16="http://schemas.microsoft.com/office/drawing/2014/main" id="{37651963-FC91-76AF-9213-9F55C1A6CE9B}"/>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a:p>
            <a:endParaRPr lang="en-US" sz="1700">
              <a:solidFill>
                <a:srgbClr val="000000"/>
              </a:solidFill>
              <a:ea typeface="Calibri"/>
              <a:cs typeface="Calibri"/>
            </a:endParaRPr>
          </a:p>
        </p:txBody>
      </p:sp>
    </p:spTree>
    <p:extLst>
      <p:ext uri="{BB962C8B-B14F-4D97-AF65-F5344CB8AC3E}">
        <p14:creationId xmlns:p14="http://schemas.microsoft.com/office/powerpoint/2010/main" val="1032392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124BD82D-3467-47AA-8F72-68564CF82C31}"/>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12</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3 Fin Design</a:t>
            </a:r>
          </a:p>
        </p:txBody>
      </p:sp>
      <p:pic>
        <p:nvPicPr>
          <p:cNvPr id="2" name="Picture 1" descr="A close-up of a yellow object&#10;&#10;Description automatically generated">
            <a:extLst>
              <a:ext uri="{FF2B5EF4-FFF2-40B4-BE49-F238E27FC236}">
                <a16:creationId xmlns:a16="http://schemas.microsoft.com/office/drawing/2014/main" id="{DABEEF07-F9B9-D27A-AB89-42F4FC1CE0C3}"/>
              </a:ext>
            </a:extLst>
          </p:cNvPr>
          <p:cNvPicPr>
            <a:picLocks noChangeAspect="1"/>
          </p:cNvPicPr>
          <p:nvPr/>
        </p:nvPicPr>
        <p:blipFill rotWithShape="1">
          <a:blip r:embed="rId3"/>
          <a:srcRect l="2080" r="1386" b="3915"/>
          <a:stretch/>
        </p:blipFill>
        <p:spPr>
          <a:xfrm>
            <a:off x="3291544" y="1713524"/>
            <a:ext cx="4080722" cy="3953714"/>
          </a:xfrm>
          <a:prstGeom prst="rect">
            <a:avLst/>
          </a:prstGeom>
          <a:ln>
            <a:solidFill>
              <a:schemeClr val="bg1"/>
            </a:solidFill>
          </a:ln>
        </p:spPr>
      </p:pic>
      <p:sp>
        <p:nvSpPr>
          <p:cNvPr id="6" name="TextBox 5">
            <a:extLst>
              <a:ext uri="{FF2B5EF4-FFF2-40B4-BE49-F238E27FC236}">
                <a16:creationId xmlns:a16="http://schemas.microsoft.com/office/drawing/2014/main" id="{0653E4BE-020C-A8F3-82B9-991557772767}"/>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89747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124BD82D-3467-47AA-8F72-68564CF82C31}"/>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13</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10814755" cy="960276"/>
          </a:xfrm>
        </p:spPr>
        <p:txBody>
          <a:bodyPr anchor="b">
            <a:normAutofit/>
          </a:bodyPr>
          <a:lstStyle/>
          <a:p>
            <a:r>
              <a:rPr lang="en-US"/>
              <a:t>Differences Between Designs</a:t>
            </a:r>
          </a:p>
        </p:txBody>
      </p:sp>
      <p:pic>
        <p:nvPicPr>
          <p:cNvPr id="2" name="Picture 1" descr="A close-up of a yellow object&#10;&#10;Description automatically generated">
            <a:extLst>
              <a:ext uri="{FF2B5EF4-FFF2-40B4-BE49-F238E27FC236}">
                <a16:creationId xmlns:a16="http://schemas.microsoft.com/office/drawing/2014/main" id="{DABEEF07-F9B9-D27A-AB89-42F4FC1CE0C3}"/>
              </a:ext>
            </a:extLst>
          </p:cNvPr>
          <p:cNvPicPr>
            <a:picLocks noChangeAspect="1"/>
          </p:cNvPicPr>
          <p:nvPr/>
        </p:nvPicPr>
        <p:blipFill rotWithShape="1">
          <a:blip r:embed="rId3"/>
          <a:srcRect l="2080" r="1386" b="3915"/>
          <a:stretch/>
        </p:blipFill>
        <p:spPr>
          <a:xfrm>
            <a:off x="5690433" y="1713524"/>
            <a:ext cx="4080722" cy="3953714"/>
          </a:xfrm>
          <a:prstGeom prst="rect">
            <a:avLst/>
          </a:prstGeom>
          <a:ln>
            <a:solidFill>
              <a:schemeClr val="bg1"/>
            </a:solidFill>
          </a:ln>
        </p:spPr>
      </p:pic>
      <p:sp>
        <p:nvSpPr>
          <p:cNvPr id="6" name="TextBox 5">
            <a:extLst>
              <a:ext uri="{FF2B5EF4-FFF2-40B4-BE49-F238E27FC236}">
                <a16:creationId xmlns:a16="http://schemas.microsoft.com/office/drawing/2014/main" id="{0653E4BE-020C-A8F3-82B9-991557772767}"/>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7" name="Picture 6" descr="A green and orange object&#10;&#10;Description automatically generated">
            <a:extLst>
              <a:ext uri="{FF2B5EF4-FFF2-40B4-BE49-F238E27FC236}">
                <a16:creationId xmlns:a16="http://schemas.microsoft.com/office/drawing/2014/main" id="{7949C6B8-7FA6-85B5-04B7-A4EB56DF9484}"/>
              </a:ext>
            </a:extLst>
          </p:cNvPr>
          <p:cNvPicPr>
            <a:picLocks noChangeAspect="1"/>
          </p:cNvPicPr>
          <p:nvPr/>
        </p:nvPicPr>
        <p:blipFill rotWithShape="1">
          <a:blip r:embed="rId4"/>
          <a:srcRect l="6072" r="2087" b="1279"/>
          <a:stretch/>
        </p:blipFill>
        <p:spPr>
          <a:xfrm>
            <a:off x="536559" y="1624293"/>
            <a:ext cx="4564335" cy="4042062"/>
          </a:xfrm>
          <a:prstGeom prst="rect">
            <a:avLst/>
          </a:prstGeom>
          <a:ln>
            <a:solidFill>
              <a:schemeClr val="bg1"/>
            </a:solidFill>
          </a:ln>
        </p:spPr>
      </p:pic>
      <p:cxnSp>
        <p:nvCxnSpPr>
          <p:cNvPr id="8" name="Straight Arrow Connector 7">
            <a:extLst>
              <a:ext uri="{FF2B5EF4-FFF2-40B4-BE49-F238E27FC236}">
                <a16:creationId xmlns:a16="http://schemas.microsoft.com/office/drawing/2014/main" id="{305171AE-6F29-734C-7A1B-0A87B34F8154}"/>
              </a:ext>
            </a:extLst>
          </p:cNvPr>
          <p:cNvCxnSpPr/>
          <p:nvPr/>
        </p:nvCxnSpPr>
        <p:spPr>
          <a:xfrm flipV="1">
            <a:off x="3353385" y="5307623"/>
            <a:ext cx="1055077" cy="3282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2F2928-7D32-0880-EC83-99E650D5F5EB}"/>
              </a:ext>
            </a:extLst>
          </p:cNvPr>
          <p:cNvSpPr txBox="1"/>
          <p:nvPr/>
        </p:nvSpPr>
        <p:spPr>
          <a:xfrm>
            <a:off x="2654045" y="5479541"/>
            <a:ext cx="7749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rPr>
              <a:t>Holes</a:t>
            </a:r>
            <a:endParaRPr lang="en-US"/>
          </a:p>
        </p:txBody>
      </p:sp>
      <p:cxnSp>
        <p:nvCxnSpPr>
          <p:cNvPr id="10" name="Straight Arrow Connector 9">
            <a:extLst>
              <a:ext uri="{FF2B5EF4-FFF2-40B4-BE49-F238E27FC236}">
                <a16:creationId xmlns:a16="http://schemas.microsoft.com/office/drawing/2014/main" id="{FEEA478F-520A-B31D-22C3-4E4172A05708}"/>
              </a:ext>
            </a:extLst>
          </p:cNvPr>
          <p:cNvCxnSpPr>
            <a:cxnSpLocks/>
          </p:cNvCxnSpPr>
          <p:nvPr/>
        </p:nvCxnSpPr>
        <p:spPr>
          <a:xfrm>
            <a:off x="1490718" y="3378089"/>
            <a:ext cx="48486" cy="60308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DC07E5A-8642-F2CF-5DEB-C3E9A97EBD57}"/>
              </a:ext>
            </a:extLst>
          </p:cNvPr>
          <p:cNvSpPr txBox="1"/>
          <p:nvPr/>
        </p:nvSpPr>
        <p:spPr>
          <a:xfrm>
            <a:off x="236342" y="3052430"/>
            <a:ext cx="25717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Socket Attachment Point</a:t>
            </a:r>
            <a:endParaRPr lang="en-US"/>
          </a:p>
        </p:txBody>
      </p:sp>
      <p:sp>
        <p:nvSpPr>
          <p:cNvPr id="13" name="TextBox 12">
            <a:extLst>
              <a:ext uri="{FF2B5EF4-FFF2-40B4-BE49-F238E27FC236}">
                <a16:creationId xmlns:a16="http://schemas.microsoft.com/office/drawing/2014/main" id="{0F4181B7-316D-317B-CC21-29E05C65261C}"/>
              </a:ext>
            </a:extLst>
          </p:cNvPr>
          <p:cNvSpPr txBox="1"/>
          <p:nvPr/>
        </p:nvSpPr>
        <p:spPr>
          <a:xfrm>
            <a:off x="2085414" y="1351994"/>
            <a:ext cx="11397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err="1">
                <a:ea typeface="Calibri"/>
                <a:cs typeface="Calibri"/>
              </a:rPr>
              <a:t>Equinoxe</a:t>
            </a:r>
            <a:endParaRPr lang="en-US" b="1" err="1"/>
          </a:p>
        </p:txBody>
      </p:sp>
      <p:sp>
        <p:nvSpPr>
          <p:cNvPr id="14" name="TextBox 13">
            <a:extLst>
              <a:ext uri="{FF2B5EF4-FFF2-40B4-BE49-F238E27FC236}">
                <a16:creationId xmlns:a16="http://schemas.microsoft.com/office/drawing/2014/main" id="{08061DDB-6F6A-B131-B9F8-00063F4E3741}"/>
              </a:ext>
            </a:extLst>
          </p:cNvPr>
          <p:cNvSpPr txBox="1"/>
          <p:nvPr/>
        </p:nvSpPr>
        <p:spPr>
          <a:xfrm>
            <a:off x="7297118" y="1351994"/>
            <a:ext cx="135610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3 Fin Design</a:t>
            </a:r>
          </a:p>
        </p:txBody>
      </p:sp>
    </p:spTree>
    <p:extLst>
      <p:ext uri="{BB962C8B-B14F-4D97-AF65-F5344CB8AC3E}">
        <p14:creationId xmlns:p14="http://schemas.microsoft.com/office/powerpoint/2010/main" val="1042598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a:extLst>
              <a:ext uri="{FF2B5EF4-FFF2-40B4-BE49-F238E27FC236}">
                <a16:creationId xmlns:a16="http://schemas.microsoft.com/office/drawing/2014/main" id="{EEC95A60-92A8-2A30-0DC7-D03F2F27D24B}"/>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14</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5 Fin Design</a:t>
            </a:r>
          </a:p>
        </p:txBody>
      </p:sp>
      <p:sp>
        <p:nvSpPr>
          <p:cNvPr id="5" name="TextBox 4">
            <a:extLst>
              <a:ext uri="{FF2B5EF4-FFF2-40B4-BE49-F238E27FC236}">
                <a16:creationId xmlns:a16="http://schemas.microsoft.com/office/drawing/2014/main" id="{BB39AA3E-049B-F088-5EC2-DF5B558AB97E}"/>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2" name="Picture 1">
            <a:extLst>
              <a:ext uri="{FF2B5EF4-FFF2-40B4-BE49-F238E27FC236}">
                <a16:creationId xmlns:a16="http://schemas.microsoft.com/office/drawing/2014/main" id="{3170EDDE-A2BF-9E37-9AF3-1976C6FC856C}"/>
              </a:ext>
            </a:extLst>
          </p:cNvPr>
          <p:cNvPicPr>
            <a:picLocks noChangeAspect="1"/>
          </p:cNvPicPr>
          <p:nvPr/>
        </p:nvPicPr>
        <p:blipFill rotWithShape="1">
          <a:blip r:embed="rId3"/>
          <a:srcRect l="1582" t="1642" r="3323" b="2627"/>
          <a:stretch/>
        </p:blipFill>
        <p:spPr>
          <a:xfrm>
            <a:off x="3088267" y="1536366"/>
            <a:ext cx="4406832" cy="4268795"/>
          </a:xfrm>
          <a:prstGeom prst="rect">
            <a:avLst/>
          </a:prstGeom>
          <a:ln>
            <a:solidFill>
              <a:schemeClr val="bg1"/>
            </a:solidFill>
          </a:ln>
        </p:spPr>
      </p:pic>
    </p:spTree>
    <p:extLst>
      <p:ext uri="{BB962C8B-B14F-4D97-AF65-F5344CB8AC3E}">
        <p14:creationId xmlns:p14="http://schemas.microsoft.com/office/powerpoint/2010/main" val="1151047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1C66A-40D8-2887-4B6E-98C86E37BE98}"/>
            </a:ext>
          </a:extLst>
        </p:cNvPr>
        <p:cNvGrpSpPr/>
        <p:nvPr/>
      </p:nvGrpSpPr>
      <p:grpSpPr>
        <a:xfrm>
          <a:off x="0" y="0"/>
          <a:ext cx="0" cy="0"/>
          <a:chOff x="0" y="0"/>
          <a:chExt cx="0" cy="0"/>
        </a:xfrm>
      </p:grpSpPr>
      <p:sp>
        <p:nvSpPr>
          <p:cNvPr id="10" name="Footer Placeholder 2">
            <a:extLst>
              <a:ext uri="{FF2B5EF4-FFF2-40B4-BE49-F238E27FC236}">
                <a16:creationId xmlns:a16="http://schemas.microsoft.com/office/drawing/2014/main" id="{731BC71C-AD86-C59B-FF88-88737E508496}"/>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A30A4CBC-DF82-2F2A-0965-261F942ED8AE}"/>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15</a:t>
            </a:fld>
            <a:endParaRPr lang="en-US"/>
          </a:p>
        </p:txBody>
      </p:sp>
      <p:sp>
        <p:nvSpPr>
          <p:cNvPr id="4" name="Title 3">
            <a:extLst>
              <a:ext uri="{FF2B5EF4-FFF2-40B4-BE49-F238E27FC236}">
                <a16:creationId xmlns:a16="http://schemas.microsoft.com/office/drawing/2014/main" id="{F0ABF8E0-56BD-16F4-919A-75AF35759EBB}"/>
              </a:ext>
            </a:extLst>
          </p:cNvPr>
          <p:cNvSpPr>
            <a:spLocks noGrp="1"/>
          </p:cNvSpPr>
          <p:nvPr>
            <p:ph type="title"/>
          </p:nvPr>
        </p:nvSpPr>
        <p:spPr>
          <a:xfrm>
            <a:off x="533400" y="457200"/>
            <a:ext cx="9601200" cy="960276"/>
          </a:xfrm>
        </p:spPr>
        <p:txBody>
          <a:bodyPr anchor="b">
            <a:normAutofit/>
          </a:bodyPr>
          <a:lstStyle/>
          <a:p>
            <a:r>
              <a:rPr lang="en-US"/>
              <a:t>7 Fin Design</a:t>
            </a:r>
          </a:p>
        </p:txBody>
      </p:sp>
      <p:sp>
        <p:nvSpPr>
          <p:cNvPr id="5" name="TextBox 4">
            <a:extLst>
              <a:ext uri="{FF2B5EF4-FFF2-40B4-BE49-F238E27FC236}">
                <a16:creationId xmlns:a16="http://schemas.microsoft.com/office/drawing/2014/main" id="{933A06CE-3CC4-3775-0EA0-C052EDFAA05F}"/>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6" name="Picture 5">
            <a:extLst>
              <a:ext uri="{FF2B5EF4-FFF2-40B4-BE49-F238E27FC236}">
                <a16:creationId xmlns:a16="http://schemas.microsoft.com/office/drawing/2014/main" id="{A1EF0B9B-2873-4CCC-D43D-2F6C54F2BAA7}"/>
              </a:ext>
            </a:extLst>
          </p:cNvPr>
          <p:cNvPicPr>
            <a:picLocks noChangeAspect="1"/>
          </p:cNvPicPr>
          <p:nvPr/>
        </p:nvPicPr>
        <p:blipFill>
          <a:blip r:embed="rId2"/>
          <a:stretch>
            <a:fillRect/>
          </a:stretch>
        </p:blipFill>
        <p:spPr>
          <a:xfrm>
            <a:off x="3028549" y="1631795"/>
            <a:ext cx="4592317" cy="4100147"/>
          </a:xfrm>
          <a:prstGeom prst="rect">
            <a:avLst/>
          </a:prstGeom>
          <a:ln>
            <a:solidFill>
              <a:schemeClr val="bg1"/>
            </a:solidFill>
          </a:ln>
        </p:spPr>
      </p:pic>
    </p:spTree>
    <p:extLst>
      <p:ext uri="{BB962C8B-B14F-4D97-AF65-F5344CB8AC3E}">
        <p14:creationId xmlns:p14="http://schemas.microsoft.com/office/powerpoint/2010/main" val="230066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1807791" y="1894811"/>
            <a:ext cx="9601200" cy="3801144"/>
          </a:xfrm>
        </p:spPr>
        <p:txBody>
          <a:bodyPr vert="horz" lIns="0" tIns="0" rIns="0" bIns="0" rtlCol="0" anchor="t">
            <a:noAutofit/>
          </a:bodyPr>
          <a:lstStyle/>
          <a:p>
            <a:endParaRPr lang="en-US">
              <a:latin typeface="Arial"/>
              <a:ea typeface="Calibri"/>
              <a:cs typeface="Arial"/>
            </a:endParaRPr>
          </a:p>
          <a:p>
            <a:pPr lvl="1"/>
            <a:endParaRPr lang="en-US">
              <a:latin typeface="Arial"/>
              <a:ea typeface="Calibri"/>
              <a:cs typeface="Arial"/>
            </a:endParaRPr>
          </a:p>
          <a:p>
            <a:endParaRPr lang="en-US">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Odd vs Even #Fins</a:t>
            </a:r>
          </a:p>
        </p:txBody>
      </p:sp>
      <p:sp>
        <p:nvSpPr>
          <p:cNvPr id="7" name="TextBox 6">
            <a:extLst>
              <a:ext uri="{FF2B5EF4-FFF2-40B4-BE49-F238E27FC236}">
                <a16:creationId xmlns:a16="http://schemas.microsoft.com/office/drawing/2014/main" id="{F0C8D87D-7BAF-C12A-124B-81E05A250CE9}"/>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Taylor Vanderlinden</a:t>
            </a:r>
          </a:p>
          <a:p>
            <a:endParaRPr lang="en-US" sz="1700">
              <a:solidFill>
                <a:srgbClr val="000000"/>
              </a:solidFill>
              <a:ea typeface="Calibri"/>
              <a:cs typeface="Calibri"/>
            </a:endParaRPr>
          </a:p>
        </p:txBody>
      </p:sp>
      <p:pic>
        <p:nvPicPr>
          <p:cNvPr id="6" name="Picture 5" descr="A black circle with purple lines&#10;&#10;Description automatically generated">
            <a:extLst>
              <a:ext uri="{FF2B5EF4-FFF2-40B4-BE49-F238E27FC236}">
                <a16:creationId xmlns:a16="http://schemas.microsoft.com/office/drawing/2014/main" id="{8B086E1C-F21C-63C2-012E-4B2A09984971}"/>
              </a:ext>
            </a:extLst>
          </p:cNvPr>
          <p:cNvPicPr>
            <a:picLocks noChangeAspect="1"/>
          </p:cNvPicPr>
          <p:nvPr/>
        </p:nvPicPr>
        <p:blipFill>
          <a:blip r:embed="rId3"/>
          <a:stretch>
            <a:fillRect/>
          </a:stretch>
        </p:blipFill>
        <p:spPr>
          <a:xfrm rot="10800000">
            <a:off x="-593986" y="2370826"/>
            <a:ext cx="6096000" cy="3429000"/>
          </a:xfrm>
          <a:prstGeom prst="rect">
            <a:avLst/>
          </a:prstGeom>
        </p:spPr>
      </p:pic>
      <p:sp>
        <p:nvSpPr>
          <p:cNvPr id="10" name="TextBox 9">
            <a:extLst>
              <a:ext uri="{FF2B5EF4-FFF2-40B4-BE49-F238E27FC236}">
                <a16:creationId xmlns:a16="http://schemas.microsoft.com/office/drawing/2014/main" id="{33D5AC09-C213-A5E3-4795-C6F2240A2B54}"/>
              </a:ext>
            </a:extLst>
          </p:cNvPr>
          <p:cNvSpPr txBox="1"/>
          <p:nvPr/>
        </p:nvSpPr>
        <p:spPr>
          <a:xfrm>
            <a:off x="2548280" y="1783598"/>
            <a:ext cx="8689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B050"/>
                </a:solidFill>
                <a:ea typeface="Calibri"/>
                <a:cs typeface="Calibri"/>
              </a:rPr>
              <a:t>Force</a:t>
            </a:r>
            <a:endParaRPr lang="en-US">
              <a:solidFill>
                <a:srgbClr val="00B050"/>
              </a:solidFill>
            </a:endParaRPr>
          </a:p>
        </p:txBody>
      </p:sp>
      <p:sp>
        <p:nvSpPr>
          <p:cNvPr id="11" name="Multiplication Sign 10">
            <a:extLst>
              <a:ext uri="{FF2B5EF4-FFF2-40B4-BE49-F238E27FC236}">
                <a16:creationId xmlns:a16="http://schemas.microsoft.com/office/drawing/2014/main" id="{FB186F60-FE2E-C637-32D1-B21A64E941B4}"/>
              </a:ext>
            </a:extLst>
          </p:cNvPr>
          <p:cNvSpPr/>
          <p:nvPr/>
        </p:nvSpPr>
        <p:spPr>
          <a:xfrm rot="5400000">
            <a:off x="2760237" y="2735983"/>
            <a:ext cx="296563" cy="965885"/>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black circle with purple lines&#10;&#10;Description automatically generated">
            <a:extLst>
              <a:ext uri="{FF2B5EF4-FFF2-40B4-BE49-F238E27FC236}">
                <a16:creationId xmlns:a16="http://schemas.microsoft.com/office/drawing/2014/main" id="{D8956B5F-6092-2DA0-8080-8916A5FCFFD9}"/>
              </a:ext>
            </a:extLst>
          </p:cNvPr>
          <p:cNvPicPr>
            <a:picLocks noChangeAspect="1"/>
          </p:cNvPicPr>
          <p:nvPr/>
        </p:nvPicPr>
        <p:blipFill>
          <a:blip r:embed="rId4"/>
          <a:stretch>
            <a:fillRect/>
          </a:stretch>
        </p:blipFill>
        <p:spPr>
          <a:xfrm>
            <a:off x="4919913" y="2374709"/>
            <a:ext cx="6096000" cy="3429000"/>
          </a:xfrm>
          <a:prstGeom prst="rect">
            <a:avLst/>
          </a:prstGeom>
        </p:spPr>
      </p:pic>
      <p:sp>
        <p:nvSpPr>
          <p:cNvPr id="28" name="TextBox 27">
            <a:extLst>
              <a:ext uri="{FF2B5EF4-FFF2-40B4-BE49-F238E27FC236}">
                <a16:creationId xmlns:a16="http://schemas.microsoft.com/office/drawing/2014/main" id="{D4094777-7E07-F347-4B8A-860DC7C0E69E}"/>
              </a:ext>
            </a:extLst>
          </p:cNvPr>
          <p:cNvSpPr txBox="1"/>
          <p:nvPr/>
        </p:nvSpPr>
        <p:spPr>
          <a:xfrm>
            <a:off x="7280888" y="1782753"/>
            <a:ext cx="10382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B050"/>
                </a:solidFill>
                <a:ea typeface="Calibri"/>
                <a:cs typeface="Calibri"/>
              </a:rPr>
              <a:t>Force</a:t>
            </a:r>
            <a:endParaRPr lang="en-US">
              <a:solidFill>
                <a:srgbClr val="00B050"/>
              </a:solidFill>
            </a:endParaRPr>
          </a:p>
        </p:txBody>
      </p:sp>
      <p:sp>
        <p:nvSpPr>
          <p:cNvPr id="30" name="Multiplication Sign 29">
            <a:extLst>
              <a:ext uri="{FF2B5EF4-FFF2-40B4-BE49-F238E27FC236}">
                <a16:creationId xmlns:a16="http://schemas.microsoft.com/office/drawing/2014/main" id="{89D6B5F0-52FB-D75D-04FF-8C81D4676288}"/>
              </a:ext>
            </a:extLst>
          </p:cNvPr>
          <p:cNvSpPr/>
          <p:nvPr/>
        </p:nvSpPr>
        <p:spPr>
          <a:xfrm rot="5400000">
            <a:off x="7468238" y="4619262"/>
            <a:ext cx="296563" cy="965885"/>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ultiplication Sign 33">
            <a:extLst>
              <a:ext uri="{FF2B5EF4-FFF2-40B4-BE49-F238E27FC236}">
                <a16:creationId xmlns:a16="http://schemas.microsoft.com/office/drawing/2014/main" id="{4F502D18-449E-EE6A-6E49-4A486F559944}"/>
              </a:ext>
            </a:extLst>
          </p:cNvPr>
          <p:cNvSpPr/>
          <p:nvPr/>
        </p:nvSpPr>
        <p:spPr>
          <a:xfrm rot="5400000">
            <a:off x="7468238" y="2745153"/>
            <a:ext cx="296563" cy="965885"/>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43EFA42E-EACA-893F-3CF1-ABAAC83AD7F6}"/>
              </a:ext>
            </a:extLst>
          </p:cNvPr>
          <p:cNvCxnSpPr/>
          <p:nvPr/>
        </p:nvCxnSpPr>
        <p:spPr>
          <a:xfrm flipH="1" flipV="1">
            <a:off x="2899733" y="2091553"/>
            <a:ext cx="21353" cy="66988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25D5D88-9537-DC25-A69F-068D65ABA72A}"/>
              </a:ext>
            </a:extLst>
          </p:cNvPr>
          <p:cNvCxnSpPr>
            <a:cxnSpLocks/>
          </p:cNvCxnSpPr>
          <p:nvPr/>
        </p:nvCxnSpPr>
        <p:spPr>
          <a:xfrm flipH="1" flipV="1">
            <a:off x="7614295" y="2157836"/>
            <a:ext cx="13954" cy="64028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764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28" grpId="0"/>
      <p:bldP spid="30" grpId="0" animBg="1"/>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F04BFE-C4D1-D588-EF3C-5220776BD9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D4BAE0-BF55-A11A-F1D3-6ED72ED2DFA1}"/>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727E38D4-4010-8866-77E4-0E07B859BD4A}"/>
              </a:ext>
            </a:extLst>
          </p:cNvPr>
          <p:cNvSpPr>
            <a:spLocks noGrp="1"/>
          </p:cNvSpPr>
          <p:nvPr>
            <p:ph type="title"/>
          </p:nvPr>
        </p:nvSpPr>
        <p:spPr/>
        <p:txBody>
          <a:bodyPr/>
          <a:lstStyle/>
          <a:p>
            <a:r>
              <a:rPr lang="en-US"/>
              <a:t>In Line vs Not in Line</a:t>
            </a:r>
          </a:p>
        </p:txBody>
      </p:sp>
      <p:pic>
        <p:nvPicPr>
          <p:cNvPr id="7" name="Picture 6" descr="A black circle with purple lines&#10;&#10;Description automatically generated">
            <a:extLst>
              <a:ext uri="{FF2B5EF4-FFF2-40B4-BE49-F238E27FC236}">
                <a16:creationId xmlns:a16="http://schemas.microsoft.com/office/drawing/2014/main" id="{DE3C559B-75F3-BADE-9F9E-58338F161D97}"/>
              </a:ext>
            </a:extLst>
          </p:cNvPr>
          <p:cNvPicPr>
            <a:picLocks noChangeAspect="1"/>
          </p:cNvPicPr>
          <p:nvPr/>
        </p:nvPicPr>
        <p:blipFill>
          <a:blip r:embed="rId3"/>
          <a:stretch>
            <a:fillRect/>
          </a:stretch>
        </p:blipFill>
        <p:spPr>
          <a:xfrm rot="18000000">
            <a:off x="740289" y="2052679"/>
            <a:ext cx="6096000" cy="3429000"/>
          </a:xfrm>
          <a:prstGeom prst="rect">
            <a:avLst/>
          </a:prstGeom>
        </p:spPr>
      </p:pic>
      <p:pic>
        <p:nvPicPr>
          <p:cNvPr id="9" name="Picture 8" descr="A black circle with purple lines&#10;&#10;Description automatically generated">
            <a:extLst>
              <a:ext uri="{FF2B5EF4-FFF2-40B4-BE49-F238E27FC236}">
                <a16:creationId xmlns:a16="http://schemas.microsoft.com/office/drawing/2014/main" id="{A82C761E-1FE7-7D7A-A03D-1203481A2032}"/>
              </a:ext>
            </a:extLst>
          </p:cNvPr>
          <p:cNvPicPr>
            <a:picLocks noChangeAspect="1"/>
          </p:cNvPicPr>
          <p:nvPr/>
        </p:nvPicPr>
        <p:blipFill>
          <a:blip r:embed="rId3"/>
          <a:stretch>
            <a:fillRect/>
          </a:stretch>
        </p:blipFill>
        <p:spPr>
          <a:xfrm rot="8340000">
            <a:off x="3922423" y="2730907"/>
            <a:ext cx="6096000" cy="3429000"/>
          </a:xfrm>
          <a:prstGeom prst="rect">
            <a:avLst/>
          </a:prstGeom>
        </p:spPr>
      </p:pic>
      <p:sp>
        <p:nvSpPr>
          <p:cNvPr id="8" name="TextBox 7">
            <a:extLst>
              <a:ext uri="{FF2B5EF4-FFF2-40B4-BE49-F238E27FC236}">
                <a16:creationId xmlns:a16="http://schemas.microsoft.com/office/drawing/2014/main" id="{DE33FB4D-F274-C5A7-669E-564A1938F340}"/>
              </a:ext>
            </a:extLst>
          </p:cNvPr>
          <p:cNvSpPr txBox="1"/>
          <p:nvPr/>
        </p:nvSpPr>
        <p:spPr>
          <a:xfrm>
            <a:off x="3101296" y="1771275"/>
            <a:ext cx="6973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B050"/>
                </a:solidFill>
                <a:ea typeface="Calibri"/>
                <a:cs typeface="Calibri"/>
              </a:rPr>
              <a:t>Force</a:t>
            </a:r>
            <a:endParaRPr lang="en-US">
              <a:solidFill>
                <a:srgbClr val="00B050"/>
              </a:solidFill>
            </a:endParaRPr>
          </a:p>
        </p:txBody>
      </p:sp>
      <p:cxnSp>
        <p:nvCxnSpPr>
          <p:cNvPr id="11" name="Straight Arrow Connector 10">
            <a:extLst>
              <a:ext uri="{FF2B5EF4-FFF2-40B4-BE49-F238E27FC236}">
                <a16:creationId xmlns:a16="http://schemas.microsoft.com/office/drawing/2014/main" id="{32F8F275-17BD-4E30-CCE3-DFF9CAA9FDD6}"/>
              </a:ext>
            </a:extLst>
          </p:cNvPr>
          <p:cNvCxnSpPr/>
          <p:nvPr/>
        </p:nvCxnSpPr>
        <p:spPr>
          <a:xfrm flipH="1" flipV="1">
            <a:off x="3486679" y="2112148"/>
            <a:ext cx="21353" cy="669882"/>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4713E8-AAA3-5C2A-9D16-7B5DFF18225E}"/>
              </a:ext>
            </a:extLst>
          </p:cNvPr>
          <p:cNvSpPr txBox="1"/>
          <p:nvPr/>
        </p:nvSpPr>
        <p:spPr>
          <a:xfrm>
            <a:off x="6968181" y="1770589"/>
            <a:ext cx="9395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B050"/>
                </a:solidFill>
                <a:ea typeface="Calibri"/>
                <a:cs typeface="Calibri"/>
              </a:rPr>
              <a:t>Force</a:t>
            </a:r>
            <a:endParaRPr lang="en-US">
              <a:solidFill>
                <a:srgbClr val="00B050"/>
              </a:solidFill>
            </a:endParaRPr>
          </a:p>
        </p:txBody>
      </p:sp>
      <p:sp>
        <p:nvSpPr>
          <p:cNvPr id="6" name="TextBox 5">
            <a:extLst>
              <a:ext uri="{FF2B5EF4-FFF2-40B4-BE49-F238E27FC236}">
                <a16:creationId xmlns:a16="http://schemas.microsoft.com/office/drawing/2014/main" id="{E764967B-46B5-B036-361F-9C93C8F58FE7}"/>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Taylor Vanderlinden</a:t>
            </a:r>
          </a:p>
          <a:p>
            <a:endParaRPr lang="en-US" sz="1700">
              <a:solidFill>
                <a:srgbClr val="000000"/>
              </a:solidFill>
              <a:ea typeface="Calibri"/>
              <a:cs typeface="Calibri"/>
            </a:endParaRPr>
          </a:p>
        </p:txBody>
      </p:sp>
      <p:cxnSp>
        <p:nvCxnSpPr>
          <p:cNvPr id="2" name="Straight Arrow Connector 1">
            <a:extLst>
              <a:ext uri="{FF2B5EF4-FFF2-40B4-BE49-F238E27FC236}">
                <a16:creationId xmlns:a16="http://schemas.microsoft.com/office/drawing/2014/main" id="{A7BE9121-237D-2165-926F-37866528C4E6}"/>
              </a:ext>
            </a:extLst>
          </p:cNvPr>
          <p:cNvCxnSpPr>
            <a:cxnSpLocks/>
          </p:cNvCxnSpPr>
          <p:nvPr/>
        </p:nvCxnSpPr>
        <p:spPr>
          <a:xfrm flipH="1" flipV="1">
            <a:off x="7274484" y="2126944"/>
            <a:ext cx="13955" cy="64029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6027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26596" y="1716768"/>
            <a:ext cx="9601200" cy="4346575"/>
          </a:xfrm>
        </p:spPr>
        <p:txBody>
          <a:bodyPr vert="horz" lIns="0" tIns="0" rIns="0" bIns="0" rtlCol="0" anchor="t">
            <a:noAutofit/>
          </a:bodyPr>
          <a:lstStyle/>
          <a:p>
            <a:r>
              <a:rPr lang="en-US">
                <a:latin typeface="Arial"/>
                <a:ea typeface="Calibri"/>
                <a:cs typeface="Calibri"/>
              </a:rPr>
              <a:t>3 Fin not inline 30 deg</a:t>
            </a:r>
            <a:endParaRPr lang="en-US">
              <a:latin typeface="Arial"/>
              <a:ea typeface="Calibri"/>
              <a:cs typeface="Arial"/>
            </a:endParaRPr>
          </a:p>
          <a:p>
            <a:r>
              <a:rPr lang="en-US">
                <a:latin typeface="Arial"/>
                <a:ea typeface="Calibri"/>
                <a:cs typeface="Arial"/>
              </a:rPr>
              <a:t>5 Fin not inline 18 deg</a:t>
            </a:r>
          </a:p>
          <a:p>
            <a:r>
              <a:rPr lang="en-US">
                <a:latin typeface="Arial"/>
                <a:ea typeface="Calibri"/>
                <a:cs typeface="Arial"/>
              </a:rPr>
              <a:t>7 Fin not inline 12.9 deg</a:t>
            </a:r>
          </a:p>
          <a:p>
            <a:pPr lvl="1"/>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r>
              <a:rPr lang="en-US">
                <a:ea typeface="Calibri"/>
                <a:cs typeface="Calibri"/>
              </a:rPr>
              <a:t>18</a:t>
            </a:r>
            <a:endParaRPr lang="en-US"/>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a:xfrm>
            <a:off x="533400" y="413479"/>
            <a:ext cx="9601200" cy="960276"/>
          </a:xfrm>
        </p:spPr>
        <p:txBody>
          <a:bodyPr/>
          <a:lstStyle/>
          <a:p>
            <a:r>
              <a:rPr lang="en-US"/>
              <a:t>In Line vs Not in Line</a:t>
            </a:r>
          </a:p>
        </p:txBody>
      </p:sp>
      <p:pic>
        <p:nvPicPr>
          <p:cNvPr id="6" name="Picture 5" descr="A graph of a circle with lines and points&#10;&#10;Description automatically generated">
            <a:extLst>
              <a:ext uri="{FF2B5EF4-FFF2-40B4-BE49-F238E27FC236}">
                <a16:creationId xmlns:a16="http://schemas.microsoft.com/office/drawing/2014/main" id="{8313CCAB-8197-0BD2-6F2E-35857D6C4667}"/>
              </a:ext>
            </a:extLst>
          </p:cNvPr>
          <p:cNvPicPr>
            <a:picLocks noChangeAspect="1"/>
          </p:cNvPicPr>
          <p:nvPr/>
        </p:nvPicPr>
        <p:blipFill>
          <a:blip r:embed="rId4"/>
          <a:stretch>
            <a:fillRect/>
          </a:stretch>
        </p:blipFill>
        <p:spPr>
          <a:xfrm>
            <a:off x="5176556" y="1712876"/>
            <a:ext cx="4320540" cy="4114800"/>
          </a:xfrm>
          <a:prstGeom prst="rect">
            <a:avLst/>
          </a:prstGeom>
        </p:spPr>
      </p:pic>
      <p:sp>
        <p:nvSpPr>
          <p:cNvPr id="7" name="TextBox 5">
            <a:extLst>
              <a:ext uri="{FF2B5EF4-FFF2-40B4-BE49-F238E27FC236}">
                <a16:creationId xmlns:a16="http://schemas.microsoft.com/office/drawing/2014/main" id="{E764967B-46B5-B036-361F-9C93C8F58FE7}"/>
              </a:ext>
            </a:extLst>
          </p:cNvPr>
          <p:cNvSpPr txBox="1"/>
          <p:nvPr/>
        </p:nvSpPr>
        <p:spPr>
          <a:xfrm>
            <a:off x="10714463" y="18585"/>
            <a:ext cx="1431073" cy="87716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0">
                <a:ea typeface="Calibri"/>
                <a:cs typeface="Calibri"/>
              </a:rPr>
              <a:t>Taylor Vanderlinden</a:t>
            </a:r>
          </a:p>
          <a:p>
            <a:endParaRPr lang="en-US" sz="1700">
              <a:solidFill>
                <a:srgbClr val="000000"/>
              </a:solidFill>
              <a:ea typeface="Calibri"/>
              <a:cs typeface="Calibri"/>
            </a:endParaRPr>
          </a:p>
        </p:txBody>
      </p:sp>
    </p:spTree>
    <p:extLst>
      <p:ext uri="{BB962C8B-B14F-4D97-AF65-F5344CB8AC3E}">
        <p14:creationId xmlns:p14="http://schemas.microsoft.com/office/powerpoint/2010/main" val="2140280589"/>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648114A-D421-FF08-8E91-ED0BA8AA7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345A46-9F25-6CF6-C4F0-D75A06790502}"/>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185AC30B-138B-AB46-0DFF-83783406F989}"/>
              </a:ext>
            </a:extLst>
          </p:cNvPr>
          <p:cNvSpPr>
            <a:spLocks noGrp="1"/>
          </p:cNvSpPr>
          <p:nvPr>
            <p:ph type="title"/>
          </p:nvPr>
        </p:nvSpPr>
        <p:spPr/>
        <p:txBody>
          <a:bodyPr/>
          <a:lstStyle/>
          <a:p>
            <a:r>
              <a:rPr lang="en-US"/>
              <a:t>Test Stand</a:t>
            </a:r>
          </a:p>
        </p:txBody>
      </p:sp>
      <p:sp>
        <p:nvSpPr>
          <p:cNvPr id="7" name="TextBox 6">
            <a:extLst>
              <a:ext uri="{FF2B5EF4-FFF2-40B4-BE49-F238E27FC236}">
                <a16:creationId xmlns:a16="http://schemas.microsoft.com/office/drawing/2014/main" id="{DDCDA291-6051-3CCC-CD69-19457E769507}"/>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8" name="Content Placeholder 5" descr="A machine with wires and a box&#10;&#10;Description automatically generated">
            <a:extLst>
              <a:ext uri="{FF2B5EF4-FFF2-40B4-BE49-F238E27FC236}">
                <a16:creationId xmlns:a16="http://schemas.microsoft.com/office/drawing/2014/main" id="{B2C904AE-8086-0D6B-4950-FF1F1F374FAF}"/>
              </a:ext>
            </a:extLst>
          </p:cNvPr>
          <p:cNvPicPr>
            <a:picLocks noGrp="1" noChangeAspect="1"/>
          </p:cNvPicPr>
          <p:nvPr>
            <p:ph idx="1"/>
          </p:nvPr>
        </p:nvPicPr>
        <p:blipFill>
          <a:blip r:embed="rId2"/>
          <a:stretch>
            <a:fillRect/>
          </a:stretch>
        </p:blipFill>
        <p:spPr>
          <a:xfrm>
            <a:off x="4086557" y="376398"/>
            <a:ext cx="4800600" cy="5526405"/>
          </a:xfrm>
        </p:spPr>
      </p:pic>
      <p:cxnSp>
        <p:nvCxnSpPr>
          <p:cNvPr id="10" name="Straight Arrow Connector 9">
            <a:extLst>
              <a:ext uri="{FF2B5EF4-FFF2-40B4-BE49-F238E27FC236}">
                <a16:creationId xmlns:a16="http://schemas.microsoft.com/office/drawing/2014/main" id="{764222BF-694E-25A8-65C2-0874FCFE0323}"/>
              </a:ext>
            </a:extLst>
          </p:cNvPr>
          <p:cNvCxnSpPr/>
          <p:nvPr/>
        </p:nvCxnSpPr>
        <p:spPr>
          <a:xfrm>
            <a:off x="3792466" y="2299074"/>
            <a:ext cx="1161534" cy="14704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A4D8225-DCC8-189A-07F4-1A656B299E7C}"/>
              </a:ext>
            </a:extLst>
          </p:cNvPr>
          <p:cNvSpPr txBox="1"/>
          <p:nvPr/>
        </p:nvSpPr>
        <p:spPr>
          <a:xfrm>
            <a:off x="2926966" y="1966389"/>
            <a:ext cx="1254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Bone Block</a:t>
            </a:r>
            <a:endParaRPr lang="en-US"/>
          </a:p>
        </p:txBody>
      </p:sp>
      <p:cxnSp>
        <p:nvCxnSpPr>
          <p:cNvPr id="14" name="Straight Arrow Connector 13">
            <a:extLst>
              <a:ext uri="{FF2B5EF4-FFF2-40B4-BE49-F238E27FC236}">
                <a16:creationId xmlns:a16="http://schemas.microsoft.com/office/drawing/2014/main" id="{C5F18421-420F-E526-8967-07ABCAEFE648}"/>
              </a:ext>
            </a:extLst>
          </p:cNvPr>
          <p:cNvCxnSpPr>
            <a:cxnSpLocks/>
          </p:cNvCxnSpPr>
          <p:nvPr/>
        </p:nvCxnSpPr>
        <p:spPr>
          <a:xfrm flipV="1">
            <a:off x="3854250" y="3975473"/>
            <a:ext cx="1336588" cy="6713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1808A80-8CC1-3B3F-B11F-6D84500B5477}"/>
              </a:ext>
            </a:extLst>
          </p:cNvPr>
          <p:cNvSpPr txBox="1"/>
          <p:nvPr/>
        </p:nvSpPr>
        <p:spPr>
          <a:xfrm>
            <a:off x="2957858" y="4437740"/>
            <a:ext cx="12549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Implant</a:t>
            </a:r>
            <a:endParaRPr lang="en-US"/>
          </a:p>
        </p:txBody>
      </p:sp>
      <p:cxnSp>
        <p:nvCxnSpPr>
          <p:cNvPr id="18" name="Straight Arrow Connector 17">
            <a:extLst>
              <a:ext uri="{FF2B5EF4-FFF2-40B4-BE49-F238E27FC236}">
                <a16:creationId xmlns:a16="http://schemas.microsoft.com/office/drawing/2014/main" id="{5871A53C-A5DA-442D-99DE-EF9EB117E860}"/>
              </a:ext>
            </a:extLst>
          </p:cNvPr>
          <p:cNvCxnSpPr>
            <a:cxnSpLocks/>
          </p:cNvCxnSpPr>
          <p:nvPr/>
        </p:nvCxnSpPr>
        <p:spPr>
          <a:xfrm flipH="1" flipV="1">
            <a:off x="7322379" y="2822176"/>
            <a:ext cx="1721709" cy="112446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C968871-5A9E-7608-9556-D47455F53E70}"/>
              </a:ext>
            </a:extLst>
          </p:cNvPr>
          <p:cNvSpPr txBox="1"/>
          <p:nvPr/>
        </p:nvSpPr>
        <p:spPr>
          <a:xfrm>
            <a:off x="9022966" y="3747821"/>
            <a:ext cx="13784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Force Gauge</a:t>
            </a:r>
            <a:endParaRPr lang="en-US"/>
          </a:p>
        </p:txBody>
      </p:sp>
    </p:spTree>
    <p:extLst>
      <p:ext uri="{BB962C8B-B14F-4D97-AF65-F5344CB8AC3E}">
        <p14:creationId xmlns:p14="http://schemas.microsoft.com/office/powerpoint/2010/main" val="3899809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t>2</a:t>
            </a:fld>
            <a:endParaRPr lang="en-US"/>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a:xfrm>
            <a:off x="201454" y="256222"/>
            <a:ext cx="9613106" cy="626901"/>
          </a:xfrm>
        </p:spPr>
        <p:txBody>
          <a:bodyPr/>
          <a:lstStyle/>
          <a:p>
            <a:r>
              <a:rPr lang="en-US"/>
              <a:t>Team Introductions</a:t>
            </a:r>
          </a:p>
        </p:txBody>
      </p:sp>
      <p:sp>
        <p:nvSpPr>
          <p:cNvPr id="10" name="Oval 9">
            <a:extLst>
              <a:ext uri="{FF2B5EF4-FFF2-40B4-BE49-F238E27FC236}">
                <a16:creationId xmlns:a16="http://schemas.microsoft.com/office/drawing/2014/main" id="{1D1E9D97-F08A-1D0D-1833-1F4C61A99397}"/>
              </a:ext>
            </a:extLst>
          </p:cNvPr>
          <p:cNvSpPr/>
          <p:nvPr/>
        </p:nvSpPr>
        <p:spPr>
          <a:xfrm>
            <a:off x="47625" y="1451906"/>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899CA3-5D9F-0F43-7A8E-158DC73E5B14}"/>
              </a:ext>
            </a:extLst>
          </p:cNvPr>
          <p:cNvSpPr/>
          <p:nvPr/>
        </p:nvSpPr>
        <p:spPr>
          <a:xfrm>
            <a:off x="4095750" y="1505483"/>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C681B26-A5E3-2C96-D030-804A9C20D1B9}"/>
              </a:ext>
            </a:extLst>
          </p:cNvPr>
          <p:cNvSpPr/>
          <p:nvPr/>
        </p:nvSpPr>
        <p:spPr>
          <a:xfrm>
            <a:off x="6113859" y="1505483"/>
            <a:ext cx="2016000" cy="3660000"/>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0CCCDAF-4667-BA45-DDA6-18F2B7DB6424}"/>
              </a:ext>
            </a:extLst>
          </p:cNvPr>
          <p:cNvSpPr/>
          <p:nvPr/>
        </p:nvSpPr>
        <p:spPr>
          <a:xfrm>
            <a:off x="2071686" y="1445951"/>
            <a:ext cx="2016000" cy="3660000"/>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83CAA20-490C-5FED-9301-D860F2B17776}"/>
              </a:ext>
            </a:extLst>
          </p:cNvPr>
          <p:cNvSpPr/>
          <p:nvPr/>
        </p:nvSpPr>
        <p:spPr>
          <a:xfrm>
            <a:off x="8131968" y="1445951"/>
            <a:ext cx="2016000" cy="3660000"/>
          </a:xfrm>
          <a:prstGeom prst="ellipse">
            <a:avLst/>
          </a:prstGeom>
          <a:solidFill>
            <a:srgbClr val="EE762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A9E4BE-D54B-D3BA-C0C6-A65B6E6B4F99}"/>
              </a:ext>
            </a:extLst>
          </p:cNvPr>
          <p:cNvSpPr/>
          <p:nvPr/>
        </p:nvSpPr>
        <p:spPr>
          <a:xfrm>
            <a:off x="10175906" y="1466737"/>
            <a:ext cx="2003085" cy="3672915"/>
          </a:xfrm>
          <a:prstGeom prst="ellipse">
            <a:avLst/>
          </a:prstGeom>
          <a:solidFill>
            <a:srgbClr val="782F4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miling at camera&#10;&#10;Description automatically generated">
            <a:extLst>
              <a:ext uri="{FF2B5EF4-FFF2-40B4-BE49-F238E27FC236}">
                <a16:creationId xmlns:a16="http://schemas.microsoft.com/office/drawing/2014/main" id="{BE394EE4-24F0-D485-857F-D85BE0AD7014}"/>
              </a:ext>
            </a:extLst>
          </p:cNvPr>
          <p:cNvPicPr>
            <a:picLocks noChangeAspect="1"/>
          </p:cNvPicPr>
          <p:nvPr/>
        </p:nvPicPr>
        <p:blipFill rotWithShape="1">
          <a:blip r:embed="rId3"/>
          <a:srcRect t="1130" b="1130"/>
          <a:stretch/>
        </p:blipFill>
        <p:spPr>
          <a:xfrm>
            <a:off x="2294605" y="1449194"/>
            <a:ext cx="1606856" cy="20940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descr="A person smiling for a picture&#10;&#10;Description automatically generated">
            <a:extLst>
              <a:ext uri="{FF2B5EF4-FFF2-40B4-BE49-F238E27FC236}">
                <a16:creationId xmlns:a16="http://schemas.microsoft.com/office/drawing/2014/main" id="{5FB11AE5-C32D-4AC3-B0DC-5983AD0648CA}"/>
              </a:ext>
            </a:extLst>
          </p:cNvPr>
          <p:cNvPicPr>
            <a:picLocks noChangeAspect="1"/>
          </p:cNvPicPr>
          <p:nvPr/>
        </p:nvPicPr>
        <p:blipFill rotWithShape="1">
          <a:blip r:embed="rId4"/>
          <a:srcRect t="3779" b="3779"/>
          <a:stretch/>
        </p:blipFill>
        <p:spPr>
          <a:xfrm>
            <a:off x="6365383" y="1513086"/>
            <a:ext cx="1510115" cy="19422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Picture 25" descr="A person smiling for a picture&#10;&#10;Description automatically generated">
            <a:extLst>
              <a:ext uri="{FF2B5EF4-FFF2-40B4-BE49-F238E27FC236}">
                <a16:creationId xmlns:a16="http://schemas.microsoft.com/office/drawing/2014/main" id="{3E8F970C-1C08-99F3-8B35-B7BAF3F1C7AA}"/>
              </a:ext>
            </a:extLst>
          </p:cNvPr>
          <p:cNvPicPr>
            <a:picLocks noChangeAspect="1"/>
          </p:cNvPicPr>
          <p:nvPr/>
        </p:nvPicPr>
        <p:blipFill>
          <a:blip r:embed="rId5"/>
          <a:srcRect t="3035" b="3035"/>
          <a:stretch>
            <a:fillRect/>
          </a:stretch>
        </p:blipFill>
        <p:spPr>
          <a:xfrm>
            <a:off x="4370165" y="1506069"/>
            <a:ext cx="1483294" cy="19257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descr="A person smiling at camera&#10;&#10;Description automatically generated">
            <a:extLst>
              <a:ext uri="{FF2B5EF4-FFF2-40B4-BE49-F238E27FC236}">
                <a16:creationId xmlns:a16="http://schemas.microsoft.com/office/drawing/2014/main" id="{BA87408C-C8C9-7A97-4023-3ED3C8DC3620}"/>
              </a:ext>
            </a:extLst>
          </p:cNvPr>
          <p:cNvPicPr>
            <a:picLocks noChangeAspect="1"/>
          </p:cNvPicPr>
          <p:nvPr/>
        </p:nvPicPr>
        <p:blipFill>
          <a:blip r:embed="rId6"/>
          <a:srcRect l="4757" r="4757"/>
          <a:stretch>
            <a:fillRect/>
          </a:stretch>
        </p:blipFill>
        <p:spPr>
          <a:xfrm>
            <a:off x="8372399" y="1440584"/>
            <a:ext cx="1507106" cy="19852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0" name="TextBox 29">
            <a:extLst>
              <a:ext uri="{FF2B5EF4-FFF2-40B4-BE49-F238E27FC236}">
                <a16:creationId xmlns:a16="http://schemas.microsoft.com/office/drawing/2014/main" id="{A4A0F156-EE3B-840A-4450-21B781050C09}"/>
              </a:ext>
            </a:extLst>
          </p:cNvPr>
          <p:cNvSpPr txBox="1"/>
          <p:nvPr/>
        </p:nvSpPr>
        <p:spPr>
          <a:xfrm>
            <a:off x="2039998" y="3515719"/>
            <a:ext cx="2142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Angelina Lanh</a:t>
            </a:r>
            <a:endParaRPr lang="en-US">
              <a:solidFill>
                <a:schemeClr val="bg1"/>
              </a:solidFill>
            </a:endParaRPr>
          </a:p>
          <a:p>
            <a:pPr algn="ctr"/>
            <a:r>
              <a:rPr lang="en-US" sz="1400">
                <a:solidFill>
                  <a:schemeClr val="bg1"/>
                </a:solidFill>
                <a:cs typeface="Arial"/>
              </a:rPr>
              <a:t>Biomedical Engineer</a:t>
            </a:r>
          </a:p>
          <a:p>
            <a:endParaRPr lang="en-US"/>
          </a:p>
        </p:txBody>
      </p:sp>
      <p:sp>
        <p:nvSpPr>
          <p:cNvPr id="32" name="TextBox 31">
            <a:extLst>
              <a:ext uri="{FF2B5EF4-FFF2-40B4-BE49-F238E27FC236}">
                <a16:creationId xmlns:a16="http://schemas.microsoft.com/office/drawing/2014/main" id="{D33249FD-CCA3-FDAE-F38E-1605703F9294}"/>
              </a:ext>
            </a:extLst>
          </p:cNvPr>
          <p:cNvSpPr txBox="1"/>
          <p:nvPr/>
        </p:nvSpPr>
        <p:spPr>
          <a:xfrm>
            <a:off x="4014000" y="3456000"/>
            <a:ext cx="214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Santiago </a:t>
            </a:r>
            <a:r>
              <a:rPr lang="en-US" err="1">
                <a:solidFill>
                  <a:schemeClr val="bg1"/>
                </a:solidFill>
                <a:cs typeface="Arial"/>
              </a:rPr>
              <a:t>Lazarte</a:t>
            </a:r>
            <a:endParaRPr lang="en-US">
              <a:solidFill>
                <a:schemeClr val="bg1"/>
              </a:solidFill>
              <a:cs typeface="Arial"/>
            </a:endParaRPr>
          </a:p>
          <a:p>
            <a:pPr algn="ctr"/>
            <a:r>
              <a:rPr lang="en-US" sz="1400">
                <a:solidFill>
                  <a:schemeClr val="bg1"/>
                </a:solidFill>
                <a:cs typeface="Arial"/>
              </a:rPr>
              <a:t>Biomedical Engineer</a:t>
            </a:r>
          </a:p>
        </p:txBody>
      </p:sp>
      <p:sp>
        <p:nvSpPr>
          <p:cNvPr id="34" name="TextBox 33">
            <a:extLst>
              <a:ext uri="{FF2B5EF4-FFF2-40B4-BE49-F238E27FC236}">
                <a16:creationId xmlns:a16="http://schemas.microsoft.com/office/drawing/2014/main" id="{94126495-6D06-8E85-7E69-AFDFAB13CDAC}"/>
              </a:ext>
            </a:extLst>
          </p:cNvPr>
          <p:cNvSpPr txBox="1"/>
          <p:nvPr/>
        </p:nvSpPr>
        <p:spPr>
          <a:xfrm>
            <a:off x="6030000" y="3456000"/>
            <a:ext cx="21420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cs typeface="Arial"/>
              </a:rPr>
              <a:t>John Sorensen</a:t>
            </a:r>
            <a:endParaRPr lang="en-US">
              <a:solidFill>
                <a:schemeClr val="bg1"/>
              </a:solidFill>
            </a:endParaRPr>
          </a:p>
          <a:p>
            <a:pPr algn="ctr"/>
            <a:r>
              <a:rPr lang="en-US" sz="1400">
                <a:solidFill>
                  <a:schemeClr val="bg1"/>
                </a:solidFill>
                <a:cs typeface="Arial"/>
              </a:rPr>
              <a:t>Biomedical Engineer</a:t>
            </a:r>
            <a:endParaRPr lang="en-US">
              <a:solidFill>
                <a:schemeClr val="bg1"/>
              </a:solidFill>
            </a:endParaRPr>
          </a:p>
        </p:txBody>
      </p:sp>
      <p:sp>
        <p:nvSpPr>
          <p:cNvPr id="36" name="TextBox 35">
            <a:extLst>
              <a:ext uri="{FF2B5EF4-FFF2-40B4-BE49-F238E27FC236}">
                <a16:creationId xmlns:a16="http://schemas.microsoft.com/office/drawing/2014/main" id="{B732F4FC-4194-1250-0553-99E41E2CA753}"/>
              </a:ext>
            </a:extLst>
          </p:cNvPr>
          <p:cNvSpPr txBox="1"/>
          <p:nvPr/>
        </p:nvSpPr>
        <p:spPr>
          <a:xfrm>
            <a:off x="8052000" y="3480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Taylor Vanderlinden</a:t>
            </a:r>
          </a:p>
          <a:p>
            <a:pPr algn="ctr"/>
            <a:r>
              <a:rPr lang="en-US" sz="1400">
                <a:solidFill>
                  <a:schemeClr val="bg1"/>
                </a:solidFill>
                <a:cs typeface="Arial"/>
              </a:rPr>
              <a:t>Biomedical Engineer</a:t>
            </a:r>
          </a:p>
        </p:txBody>
      </p:sp>
      <p:sp>
        <p:nvSpPr>
          <p:cNvPr id="38" name="TextBox 37">
            <a:extLst>
              <a:ext uri="{FF2B5EF4-FFF2-40B4-BE49-F238E27FC236}">
                <a16:creationId xmlns:a16="http://schemas.microsoft.com/office/drawing/2014/main" id="{9F780F3F-A644-A665-2109-050FB0BE0359}"/>
              </a:ext>
            </a:extLst>
          </p:cNvPr>
          <p:cNvSpPr txBox="1"/>
          <p:nvPr/>
        </p:nvSpPr>
        <p:spPr>
          <a:xfrm>
            <a:off x="-2" y="3480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Kiersten Cady</a:t>
            </a:r>
          </a:p>
          <a:p>
            <a:pPr algn="ctr"/>
            <a:r>
              <a:rPr lang="en-US" sz="1400">
                <a:solidFill>
                  <a:schemeClr val="bg1"/>
                </a:solidFill>
                <a:cs typeface="Arial"/>
              </a:rPr>
              <a:t>Mechanical Engineer</a:t>
            </a:r>
            <a:endParaRPr lang="en-US">
              <a:solidFill>
                <a:schemeClr val="bg1"/>
              </a:solidFill>
            </a:endParaRPr>
          </a:p>
        </p:txBody>
      </p:sp>
      <p:sp>
        <p:nvSpPr>
          <p:cNvPr id="43" name="Title 5">
            <a:extLst>
              <a:ext uri="{FF2B5EF4-FFF2-40B4-BE49-F238E27FC236}">
                <a16:creationId xmlns:a16="http://schemas.microsoft.com/office/drawing/2014/main" id="{073D3491-A614-C786-C91E-F8EE6CCCDF06}"/>
              </a:ext>
            </a:extLst>
          </p:cNvPr>
          <p:cNvSpPr txBox="1">
            <a:spLocks/>
          </p:cNvSpPr>
          <p:nvPr/>
        </p:nvSpPr>
        <p:spPr>
          <a:xfrm>
            <a:off x="6156722" y="5761196"/>
            <a:ext cx="9613106" cy="626901"/>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Exactech Team</a:t>
            </a:r>
          </a:p>
        </p:txBody>
      </p:sp>
      <p:pic>
        <p:nvPicPr>
          <p:cNvPr id="20" name="Picture 19" descr="A person with long blonde hair&#10;&#10;Description automatically generated">
            <a:extLst>
              <a:ext uri="{FF2B5EF4-FFF2-40B4-BE49-F238E27FC236}">
                <a16:creationId xmlns:a16="http://schemas.microsoft.com/office/drawing/2014/main" id="{448AE0CB-D4F6-161B-4B9C-7AA53F22C880}"/>
              </a:ext>
            </a:extLst>
          </p:cNvPr>
          <p:cNvPicPr>
            <a:picLocks noChangeAspect="1"/>
          </p:cNvPicPr>
          <p:nvPr/>
        </p:nvPicPr>
        <p:blipFill rotWithShape="1">
          <a:blip r:embed="rId7"/>
          <a:srcRect l="930" t="2326" r="-1395" b="2990"/>
          <a:stretch/>
        </p:blipFill>
        <p:spPr>
          <a:xfrm>
            <a:off x="312783" y="1491871"/>
            <a:ext cx="1514127" cy="19899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A white background with black dots&#10;&#10;Description automatically generated">
            <a:extLst>
              <a:ext uri="{FF2B5EF4-FFF2-40B4-BE49-F238E27FC236}">
                <a16:creationId xmlns:a16="http://schemas.microsoft.com/office/drawing/2014/main" id="{D2A1A990-BA50-C8A9-C526-20552E7D1A63}"/>
              </a:ext>
            </a:extLst>
          </p:cNvPr>
          <p:cNvPicPr>
            <a:picLocks noChangeAspect="1"/>
          </p:cNvPicPr>
          <p:nvPr/>
        </p:nvPicPr>
        <p:blipFill>
          <a:blip r:embed="rId8"/>
          <a:srcRect l="26051" r="26051"/>
          <a:stretch>
            <a:fillRect/>
          </a:stretch>
        </p:blipFill>
        <p:spPr>
          <a:xfrm>
            <a:off x="10429120" y="1523929"/>
            <a:ext cx="1453755" cy="1920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descr="A person in a suit and tie&#10;&#10;Description automatically generated">
            <a:extLst>
              <a:ext uri="{FF2B5EF4-FFF2-40B4-BE49-F238E27FC236}">
                <a16:creationId xmlns:a16="http://schemas.microsoft.com/office/drawing/2014/main" id="{054C96C7-40D7-B0D1-E67F-418B824A02B5}"/>
              </a:ext>
            </a:extLst>
          </p:cNvPr>
          <p:cNvPicPr>
            <a:picLocks noChangeAspect="1"/>
          </p:cNvPicPr>
          <p:nvPr/>
        </p:nvPicPr>
        <p:blipFill>
          <a:blip r:embed="rId9"/>
          <a:srcRect t="5973" b="5973"/>
          <a:stretch>
            <a:fillRect/>
          </a:stretch>
        </p:blipFill>
        <p:spPr>
          <a:xfrm>
            <a:off x="10454949" y="1509470"/>
            <a:ext cx="1453755" cy="19201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0" name="TextBox 39">
            <a:extLst>
              <a:ext uri="{FF2B5EF4-FFF2-40B4-BE49-F238E27FC236}">
                <a16:creationId xmlns:a16="http://schemas.microsoft.com/office/drawing/2014/main" id="{99DD56F9-84CA-707E-E878-B3DE4C151CDD}"/>
              </a:ext>
            </a:extLst>
          </p:cNvPr>
          <p:cNvSpPr txBox="1"/>
          <p:nvPr/>
        </p:nvSpPr>
        <p:spPr>
          <a:xfrm>
            <a:off x="10067999" y="3456000"/>
            <a:ext cx="21420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a:solidFill>
                  <a:schemeClr val="bg1"/>
                </a:solidFill>
                <a:cs typeface="Arial"/>
              </a:rPr>
              <a:t>William Wartman</a:t>
            </a:r>
            <a:endParaRPr lang="en-US">
              <a:solidFill>
                <a:schemeClr val="bg1"/>
              </a:solidFill>
            </a:endParaRPr>
          </a:p>
          <a:p>
            <a:pPr algn="ctr"/>
            <a:r>
              <a:rPr lang="en-US" sz="1400">
                <a:solidFill>
                  <a:schemeClr val="bg1"/>
                </a:solidFill>
                <a:cs typeface="Arial"/>
              </a:rPr>
              <a:t>Mechanical Engineer</a:t>
            </a:r>
            <a:endParaRPr lang="en-US" sz="1400">
              <a:solidFill>
                <a:schemeClr val="bg1"/>
              </a:solidFill>
              <a:ea typeface="Calibri"/>
              <a:cs typeface="Arial"/>
            </a:endParaRPr>
          </a:p>
        </p:txBody>
      </p:sp>
      <p:sp>
        <p:nvSpPr>
          <p:cNvPr id="9" name="TextBox 8">
            <a:extLst>
              <a:ext uri="{FF2B5EF4-FFF2-40B4-BE49-F238E27FC236}">
                <a16:creationId xmlns:a16="http://schemas.microsoft.com/office/drawing/2014/main" id="{14506A0B-C5A4-3E31-8F4E-3337DDAE3271}"/>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2405727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648114A-D421-FF08-8E91-ED0BA8AA72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345A46-9F25-6CF6-C4F0-D75A06790502}"/>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185AC30B-138B-AB46-0DFF-83783406F989}"/>
              </a:ext>
            </a:extLst>
          </p:cNvPr>
          <p:cNvSpPr>
            <a:spLocks noGrp="1"/>
          </p:cNvSpPr>
          <p:nvPr>
            <p:ph type="title"/>
          </p:nvPr>
        </p:nvSpPr>
        <p:spPr/>
        <p:txBody>
          <a:bodyPr/>
          <a:lstStyle/>
          <a:p>
            <a:r>
              <a:rPr lang="en-US"/>
              <a:t>Test Stand Exploded View</a:t>
            </a:r>
          </a:p>
        </p:txBody>
      </p:sp>
      <p:pic>
        <p:nvPicPr>
          <p:cNvPr id="6" name="Untitled">
            <a:hlinkClick r:id="" action="ppaction://media"/>
            <a:extLst>
              <a:ext uri="{FF2B5EF4-FFF2-40B4-BE49-F238E27FC236}">
                <a16:creationId xmlns:a16="http://schemas.microsoft.com/office/drawing/2014/main" id="{309ED4D8-BBC8-6104-C865-21E5FA30812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23803" y="1643448"/>
            <a:ext cx="7629097" cy="4312509"/>
          </a:xfrm>
          <a:prstGeom prst="rect">
            <a:avLst/>
          </a:prstGeom>
        </p:spPr>
      </p:pic>
      <p:sp>
        <p:nvSpPr>
          <p:cNvPr id="7" name="TextBox 6">
            <a:extLst>
              <a:ext uri="{FF2B5EF4-FFF2-40B4-BE49-F238E27FC236}">
                <a16:creationId xmlns:a16="http://schemas.microsoft.com/office/drawing/2014/main" id="{DDCDA291-6051-3CCC-CD69-19457E769507}"/>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20824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FE599-8227-998A-2E5E-E790FD9BF972}"/>
            </a:ext>
          </a:extLst>
        </p:cNvPr>
        <p:cNvGrpSpPr/>
        <p:nvPr/>
      </p:nvGrpSpPr>
      <p:grpSpPr>
        <a:xfrm>
          <a:off x="0" y="0"/>
          <a:ext cx="0" cy="0"/>
          <a:chOff x="0" y="0"/>
          <a:chExt cx="0" cy="0"/>
        </a:xfrm>
      </p:grpSpPr>
      <p:sp>
        <p:nvSpPr>
          <p:cNvPr id="10" name="Footer Placeholder 2">
            <a:extLst>
              <a:ext uri="{FF2B5EF4-FFF2-40B4-BE49-F238E27FC236}">
                <a16:creationId xmlns:a16="http://schemas.microsoft.com/office/drawing/2014/main" id="{190CA540-90A8-50F3-47ED-63CD726EBCE6}"/>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A06EAEB8-9E1C-8B88-1C0B-B13168438DB7}"/>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21</a:t>
            </a:fld>
            <a:endParaRPr lang="en-US"/>
          </a:p>
        </p:txBody>
      </p:sp>
      <p:sp>
        <p:nvSpPr>
          <p:cNvPr id="4" name="Title 3">
            <a:extLst>
              <a:ext uri="{FF2B5EF4-FFF2-40B4-BE49-F238E27FC236}">
                <a16:creationId xmlns:a16="http://schemas.microsoft.com/office/drawing/2014/main" id="{677FBE44-06FF-DA57-A2C1-C9E0CD5E982A}"/>
              </a:ext>
            </a:extLst>
          </p:cNvPr>
          <p:cNvSpPr>
            <a:spLocks noGrp="1"/>
          </p:cNvSpPr>
          <p:nvPr>
            <p:ph type="title"/>
          </p:nvPr>
        </p:nvSpPr>
        <p:spPr>
          <a:xfrm>
            <a:off x="533400" y="457200"/>
            <a:ext cx="9601200" cy="960276"/>
          </a:xfrm>
        </p:spPr>
        <p:txBody>
          <a:bodyPr anchor="b">
            <a:normAutofit/>
          </a:bodyPr>
          <a:lstStyle/>
          <a:p>
            <a:r>
              <a:rPr lang="en-US"/>
              <a:t>Test Stand Operation</a:t>
            </a:r>
          </a:p>
        </p:txBody>
      </p:sp>
      <p:sp>
        <p:nvSpPr>
          <p:cNvPr id="5" name="TextBox 4">
            <a:extLst>
              <a:ext uri="{FF2B5EF4-FFF2-40B4-BE49-F238E27FC236}">
                <a16:creationId xmlns:a16="http://schemas.microsoft.com/office/drawing/2014/main" id="{49FDF419-A604-2FC1-1BFF-B20697AFAE30}"/>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2" name="Untitled3">
            <a:hlinkClick r:id="" action="ppaction://media"/>
            <a:extLst>
              <a:ext uri="{FF2B5EF4-FFF2-40B4-BE49-F238E27FC236}">
                <a16:creationId xmlns:a16="http://schemas.microsoft.com/office/drawing/2014/main" id="{9AC42F6C-1E56-EF31-3BA7-34FB4D0E8B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2821" y="1420828"/>
            <a:ext cx="8767774" cy="4965686"/>
          </a:xfrm>
          <a:prstGeom prst="rect">
            <a:avLst/>
          </a:prstGeom>
        </p:spPr>
      </p:pic>
    </p:spTree>
    <p:extLst>
      <p:ext uri="{BB962C8B-B14F-4D97-AF65-F5344CB8AC3E}">
        <p14:creationId xmlns:p14="http://schemas.microsoft.com/office/powerpoint/2010/main" val="143390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0B6D09-4CDC-282C-9D8D-E4B65E5707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6998FF-12D1-B005-F0EF-25E7C6B95FA2}"/>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F8D17527-14F2-2EA0-57D9-D31BD3579ED4}"/>
              </a:ext>
            </a:extLst>
          </p:cNvPr>
          <p:cNvSpPr>
            <a:spLocks noGrp="1"/>
          </p:cNvSpPr>
          <p:nvPr>
            <p:ph type="title"/>
          </p:nvPr>
        </p:nvSpPr>
        <p:spPr/>
        <p:txBody>
          <a:bodyPr/>
          <a:lstStyle/>
          <a:p>
            <a:r>
              <a:rPr lang="en-US"/>
              <a:t>Variables</a:t>
            </a:r>
          </a:p>
        </p:txBody>
      </p:sp>
      <p:grpSp>
        <p:nvGrpSpPr>
          <p:cNvPr id="33" name="Group 32">
            <a:extLst>
              <a:ext uri="{FF2B5EF4-FFF2-40B4-BE49-F238E27FC236}">
                <a16:creationId xmlns:a16="http://schemas.microsoft.com/office/drawing/2014/main" id="{EE1C7C24-4EA0-2AF1-E05E-0E9E6869992A}"/>
              </a:ext>
            </a:extLst>
          </p:cNvPr>
          <p:cNvGrpSpPr/>
          <p:nvPr/>
        </p:nvGrpSpPr>
        <p:grpSpPr>
          <a:xfrm>
            <a:off x="4019633" y="1040066"/>
            <a:ext cx="2645702" cy="578882"/>
            <a:chOff x="3976770" y="1040066"/>
            <a:chExt cx="2645702" cy="578882"/>
          </a:xfrm>
        </p:grpSpPr>
        <p:sp>
          <p:nvSpPr>
            <p:cNvPr id="12" name="TextBox 11">
              <a:extLst>
                <a:ext uri="{FF2B5EF4-FFF2-40B4-BE49-F238E27FC236}">
                  <a16:creationId xmlns:a16="http://schemas.microsoft.com/office/drawing/2014/main" id="{E266EFAF-1EFB-B2ED-D61B-AB338CE8BDEC}"/>
                </a:ext>
              </a:extLst>
            </p:cNvPr>
            <p:cNvSpPr txBox="1"/>
            <p:nvPr/>
          </p:nvSpPr>
          <p:spPr>
            <a:xfrm>
              <a:off x="3976770" y="1040066"/>
              <a:ext cx="1140176" cy="578882"/>
            </a:xfrm>
            <a:prstGeom prst="roundRect">
              <a:avLst/>
            </a:prstGeom>
            <a:solidFill>
              <a:srgbClr val="EE7624">
                <a:alpha val="60000"/>
              </a:srgbClr>
            </a:solidFill>
            <a:ln>
              <a:noFill/>
            </a:ln>
          </p:spPr>
          <p:txBody>
            <a:bodyPr wrap="square" rtlCol="0">
              <a:spAutoFit/>
            </a:bodyPr>
            <a:lstStyle>
              <a:defPPr>
                <a:defRPr lang="en-US"/>
              </a:defPPr>
              <a:lvl1pPr algn="ctr">
                <a:defRPr sz="2800" b="1"/>
              </a:lvl1pPr>
            </a:lstStyle>
            <a:p>
              <a:r>
                <a:rPr lang="en-US"/>
                <a:t>3 Fins</a:t>
              </a:r>
            </a:p>
          </p:txBody>
        </p:sp>
        <p:sp>
          <p:nvSpPr>
            <p:cNvPr id="13" name="TextBox 12">
              <a:extLst>
                <a:ext uri="{FF2B5EF4-FFF2-40B4-BE49-F238E27FC236}">
                  <a16:creationId xmlns:a16="http://schemas.microsoft.com/office/drawing/2014/main" id="{FF5FD52B-E5D5-440F-9BC0-9AEA81A558A8}"/>
                </a:ext>
              </a:extLst>
            </p:cNvPr>
            <p:cNvSpPr txBox="1"/>
            <p:nvPr/>
          </p:nvSpPr>
          <p:spPr>
            <a:xfrm>
              <a:off x="5482297" y="1040066"/>
              <a:ext cx="1140175" cy="578882"/>
            </a:xfrm>
            <a:prstGeom prst="roundRect">
              <a:avLst/>
            </a:prstGeom>
            <a:solidFill>
              <a:srgbClr val="EE7624">
                <a:alpha val="60000"/>
              </a:srgbClr>
            </a:solidFill>
            <a:ln>
              <a:noFill/>
            </a:ln>
          </p:spPr>
          <p:txBody>
            <a:bodyPr wrap="square" rtlCol="0">
              <a:spAutoFit/>
            </a:bodyPr>
            <a:lstStyle>
              <a:defPPr>
                <a:defRPr lang="en-US"/>
              </a:defPPr>
              <a:lvl1pPr algn="ctr">
                <a:defRPr sz="2800" b="1"/>
              </a:lvl1pPr>
            </a:lstStyle>
            <a:p>
              <a:r>
                <a:rPr lang="en-US"/>
                <a:t>5 Fins</a:t>
              </a:r>
            </a:p>
          </p:txBody>
        </p:sp>
      </p:grpSp>
      <p:grpSp>
        <p:nvGrpSpPr>
          <p:cNvPr id="32" name="Group 31">
            <a:extLst>
              <a:ext uri="{FF2B5EF4-FFF2-40B4-BE49-F238E27FC236}">
                <a16:creationId xmlns:a16="http://schemas.microsoft.com/office/drawing/2014/main" id="{A49F282D-FFCF-D492-4855-C39883434267}"/>
              </a:ext>
            </a:extLst>
          </p:cNvPr>
          <p:cNvGrpSpPr/>
          <p:nvPr/>
        </p:nvGrpSpPr>
        <p:grpSpPr>
          <a:xfrm>
            <a:off x="3393612" y="2842100"/>
            <a:ext cx="3897744" cy="1055608"/>
            <a:chOff x="3251201" y="2882954"/>
            <a:chExt cx="3897744" cy="1055608"/>
          </a:xfrm>
        </p:grpSpPr>
        <p:sp>
          <p:nvSpPr>
            <p:cNvPr id="20" name="TextBox 19">
              <a:extLst>
                <a:ext uri="{FF2B5EF4-FFF2-40B4-BE49-F238E27FC236}">
                  <a16:creationId xmlns:a16="http://schemas.microsoft.com/office/drawing/2014/main" id="{4E54F20F-EC1C-50B3-BC86-197E818ADE0C}"/>
                </a:ext>
              </a:extLst>
            </p:cNvPr>
            <p:cNvSpPr txBox="1"/>
            <p:nvPr/>
          </p:nvSpPr>
          <p:spPr>
            <a:xfrm>
              <a:off x="3251201" y="2882954"/>
              <a:ext cx="1052945" cy="1055608"/>
            </a:xfrm>
            <a:prstGeom prst="roundRect">
              <a:avLst/>
            </a:prstGeom>
            <a:solidFill>
              <a:srgbClr val="EE7624">
                <a:alpha val="60000"/>
              </a:srgbClr>
            </a:solidFill>
            <a:ln>
              <a:noFill/>
            </a:ln>
          </p:spPr>
          <p:txBody>
            <a:bodyPr wrap="square" rtlCol="0">
              <a:spAutoFit/>
            </a:bodyPr>
            <a:lstStyle>
              <a:defPPr>
                <a:defRPr lang="en-US"/>
              </a:defPPr>
              <a:lvl1pPr algn="ctr">
                <a:defRPr sz="2800" b="1"/>
              </a:lvl1pPr>
            </a:lstStyle>
            <a:p>
              <a:r>
                <a:rPr lang="en-US"/>
                <a:t>10 PCF</a:t>
              </a:r>
            </a:p>
          </p:txBody>
        </p:sp>
        <p:sp>
          <p:nvSpPr>
            <p:cNvPr id="21" name="TextBox 20">
              <a:extLst>
                <a:ext uri="{FF2B5EF4-FFF2-40B4-BE49-F238E27FC236}">
                  <a16:creationId xmlns:a16="http://schemas.microsoft.com/office/drawing/2014/main" id="{894E9792-AD18-C09C-C6F9-552787D0122A}"/>
                </a:ext>
              </a:extLst>
            </p:cNvPr>
            <p:cNvSpPr txBox="1"/>
            <p:nvPr/>
          </p:nvSpPr>
          <p:spPr>
            <a:xfrm>
              <a:off x="4678220" y="2882954"/>
              <a:ext cx="1052945" cy="1055608"/>
            </a:xfrm>
            <a:prstGeom prst="roundRect">
              <a:avLst/>
            </a:prstGeom>
            <a:solidFill>
              <a:srgbClr val="EE7624">
                <a:alpha val="60000"/>
              </a:srgbClr>
            </a:solidFill>
            <a:ln>
              <a:noFill/>
            </a:ln>
          </p:spPr>
          <p:txBody>
            <a:bodyPr wrap="square" rtlCol="0">
              <a:spAutoFit/>
            </a:bodyPr>
            <a:lstStyle>
              <a:defPPr>
                <a:defRPr lang="en-US"/>
              </a:defPPr>
              <a:lvl1pPr algn="ctr">
                <a:defRPr sz="2800" b="1"/>
              </a:lvl1pPr>
            </a:lstStyle>
            <a:p>
              <a:r>
                <a:rPr lang="en-US"/>
                <a:t>15 PCF</a:t>
              </a:r>
            </a:p>
          </p:txBody>
        </p:sp>
        <p:sp>
          <p:nvSpPr>
            <p:cNvPr id="22" name="TextBox 21">
              <a:extLst>
                <a:ext uri="{FF2B5EF4-FFF2-40B4-BE49-F238E27FC236}">
                  <a16:creationId xmlns:a16="http://schemas.microsoft.com/office/drawing/2014/main" id="{2047816E-42BD-2F1B-ECA2-E79411EBD44C}"/>
                </a:ext>
              </a:extLst>
            </p:cNvPr>
            <p:cNvSpPr txBox="1"/>
            <p:nvPr/>
          </p:nvSpPr>
          <p:spPr>
            <a:xfrm>
              <a:off x="6096000" y="2882954"/>
              <a:ext cx="1052945" cy="1055608"/>
            </a:xfrm>
            <a:prstGeom prst="roundRect">
              <a:avLst/>
            </a:prstGeom>
            <a:solidFill>
              <a:srgbClr val="EE7624">
                <a:alpha val="60000"/>
              </a:srgbClr>
            </a:solidFill>
            <a:ln>
              <a:noFill/>
            </a:ln>
          </p:spPr>
          <p:txBody>
            <a:bodyPr wrap="square" rtlCol="0">
              <a:spAutoFit/>
            </a:bodyPr>
            <a:lstStyle>
              <a:defPPr>
                <a:defRPr lang="en-US"/>
              </a:defPPr>
              <a:lvl1pPr algn="ctr">
                <a:defRPr sz="2800" b="1"/>
              </a:lvl1pPr>
            </a:lstStyle>
            <a:p>
              <a:r>
                <a:rPr lang="en-US"/>
                <a:t>20 PCF</a:t>
              </a:r>
            </a:p>
          </p:txBody>
        </p:sp>
      </p:grpSp>
      <p:sp>
        <p:nvSpPr>
          <p:cNvPr id="26" name="Arrow: Down 25">
            <a:extLst>
              <a:ext uri="{FF2B5EF4-FFF2-40B4-BE49-F238E27FC236}">
                <a16:creationId xmlns:a16="http://schemas.microsoft.com/office/drawing/2014/main" id="{DBD0028B-F95B-7A00-9497-AE018EBA1B29}"/>
              </a:ext>
            </a:extLst>
          </p:cNvPr>
          <p:cNvSpPr/>
          <p:nvPr/>
        </p:nvSpPr>
        <p:spPr>
          <a:xfrm>
            <a:off x="4994617" y="1833840"/>
            <a:ext cx="585927" cy="793369"/>
          </a:xfrm>
          <a:prstGeom prst="downArrow">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Down 28">
            <a:extLst>
              <a:ext uri="{FF2B5EF4-FFF2-40B4-BE49-F238E27FC236}">
                <a16:creationId xmlns:a16="http://schemas.microsoft.com/office/drawing/2014/main" id="{03D08CD2-55AE-E50F-42FC-300669F35D9A}"/>
              </a:ext>
            </a:extLst>
          </p:cNvPr>
          <p:cNvSpPr/>
          <p:nvPr/>
        </p:nvSpPr>
        <p:spPr>
          <a:xfrm>
            <a:off x="4994617" y="4112599"/>
            <a:ext cx="585927" cy="793369"/>
          </a:xfrm>
          <a:prstGeom prst="downArrow">
            <a:avLst/>
          </a:prstGeom>
          <a:solidFill>
            <a:schemeClr val="accent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4F9B907B-67BD-2BAA-73B7-E91021D68AE9}"/>
              </a:ext>
            </a:extLst>
          </p:cNvPr>
          <p:cNvGrpSpPr/>
          <p:nvPr/>
        </p:nvGrpSpPr>
        <p:grpSpPr>
          <a:xfrm>
            <a:off x="3582957" y="5120860"/>
            <a:ext cx="3519054" cy="1055608"/>
            <a:chOff x="3914713" y="5120860"/>
            <a:chExt cx="3519054" cy="1055608"/>
          </a:xfrm>
        </p:grpSpPr>
        <p:sp>
          <p:nvSpPr>
            <p:cNvPr id="30" name="TextBox 29">
              <a:extLst>
                <a:ext uri="{FF2B5EF4-FFF2-40B4-BE49-F238E27FC236}">
                  <a16:creationId xmlns:a16="http://schemas.microsoft.com/office/drawing/2014/main" id="{215B895B-2A58-7FEF-3167-5EC818EB5712}"/>
                </a:ext>
              </a:extLst>
            </p:cNvPr>
            <p:cNvSpPr txBox="1"/>
            <p:nvPr/>
          </p:nvSpPr>
          <p:spPr>
            <a:xfrm>
              <a:off x="3914713" y="5120860"/>
              <a:ext cx="1140176" cy="1055608"/>
            </a:xfrm>
            <a:prstGeom prst="roundRect">
              <a:avLst/>
            </a:prstGeom>
            <a:solidFill>
              <a:srgbClr val="EE7624">
                <a:alpha val="60000"/>
              </a:srgbClr>
            </a:solidFill>
            <a:ln>
              <a:noFill/>
            </a:ln>
          </p:spPr>
          <p:txBody>
            <a:bodyPr wrap="square" rtlCol="0">
              <a:spAutoFit/>
            </a:bodyPr>
            <a:lstStyle>
              <a:defPPr>
                <a:defRPr lang="en-US"/>
              </a:defPPr>
              <a:lvl1pPr algn="ctr">
                <a:defRPr sz="2800" b="1"/>
              </a:lvl1pPr>
            </a:lstStyle>
            <a:p>
              <a:r>
                <a:rPr lang="en-US"/>
                <a:t>In Line</a:t>
              </a:r>
            </a:p>
          </p:txBody>
        </p:sp>
        <p:sp>
          <p:nvSpPr>
            <p:cNvPr id="31" name="TextBox 30">
              <a:extLst>
                <a:ext uri="{FF2B5EF4-FFF2-40B4-BE49-F238E27FC236}">
                  <a16:creationId xmlns:a16="http://schemas.microsoft.com/office/drawing/2014/main" id="{7AD61CE0-1400-A630-CE4C-C1E2515E1E87}"/>
                </a:ext>
              </a:extLst>
            </p:cNvPr>
            <p:cNvSpPr txBox="1"/>
            <p:nvPr/>
          </p:nvSpPr>
          <p:spPr>
            <a:xfrm>
              <a:off x="5619337" y="5120860"/>
              <a:ext cx="1814430" cy="1055608"/>
            </a:xfrm>
            <a:prstGeom prst="roundRect">
              <a:avLst/>
            </a:prstGeom>
            <a:solidFill>
              <a:srgbClr val="EE7624">
                <a:alpha val="60000"/>
              </a:srgbClr>
            </a:solidFill>
            <a:ln>
              <a:noFill/>
            </a:ln>
          </p:spPr>
          <p:txBody>
            <a:bodyPr wrap="square" rtlCol="0">
              <a:spAutoFit/>
            </a:bodyPr>
            <a:lstStyle>
              <a:defPPr>
                <a:defRPr lang="en-US"/>
              </a:defPPr>
              <a:lvl1pPr algn="ctr">
                <a:defRPr sz="2800" b="1"/>
              </a:lvl1pPr>
            </a:lstStyle>
            <a:p>
              <a:r>
                <a:rPr lang="en-US"/>
                <a:t>Not In Line</a:t>
              </a:r>
            </a:p>
          </p:txBody>
        </p:sp>
      </p:grpSp>
      <p:sp>
        <p:nvSpPr>
          <p:cNvPr id="6" name="TextBox 5">
            <a:extLst>
              <a:ext uri="{FF2B5EF4-FFF2-40B4-BE49-F238E27FC236}">
                <a16:creationId xmlns:a16="http://schemas.microsoft.com/office/drawing/2014/main" id="{58E07FC0-1C3C-48BB-B43D-22109930722F}"/>
              </a:ext>
            </a:extLst>
          </p:cNvPr>
          <p:cNvSpPr txBox="1"/>
          <p:nvPr/>
        </p:nvSpPr>
        <p:spPr>
          <a:xfrm>
            <a:off x="10714463" y="6585"/>
            <a:ext cx="151507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mn-lt"/>
                <a:cs typeface="+mn-lt"/>
              </a:rPr>
              <a:t>John Sorensen</a:t>
            </a:r>
            <a:endParaRPr lang="en-US">
              <a:ea typeface="+mn-lt"/>
              <a:cs typeface="+mn-lt"/>
            </a:endParaRPr>
          </a:p>
          <a:p>
            <a:endParaRPr lang="en-US"/>
          </a:p>
          <a:p>
            <a:endParaRPr lang="en-US" sz="1700">
              <a:solidFill>
                <a:srgbClr val="000000"/>
              </a:solidFill>
              <a:ea typeface="Calibri"/>
              <a:cs typeface="Calibri"/>
            </a:endParaRPr>
          </a:p>
        </p:txBody>
      </p:sp>
      <p:sp>
        <p:nvSpPr>
          <p:cNvPr id="2" name="TextBox 1">
            <a:extLst>
              <a:ext uri="{FF2B5EF4-FFF2-40B4-BE49-F238E27FC236}">
                <a16:creationId xmlns:a16="http://schemas.microsoft.com/office/drawing/2014/main" id="{04EFFE58-4E35-6110-40B4-9147DE42B6E4}"/>
              </a:ext>
            </a:extLst>
          </p:cNvPr>
          <p:cNvSpPr txBox="1"/>
          <p:nvPr/>
        </p:nvSpPr>
        <p:spPr>
          <a:xfrm>
            <a:off x="1898448" y="3754993"/>
            <a:ext cx="1544715" cy="646331"/>
          </a:xfrm>
          <a:prstGeom prst="rect">
            <a:avLst/>
          </a:prstGeom>
          <a:noFill/>
        </p:spPr>
        <p:txBody>
          <a:bodyPr wrap="square" lIns="91440" tIns="45720" rIns="91440" bIns="45720" rtlCol="0" anchor="t">
            <a:spAutoFit/>
          </a:bodyPr>
          <a:lstStyle/>
          <a:p>
            <a:r>
              <a:rPr lang="en-US"/>
              <a:t>Poor/diseased bone quality</a:t>
            </a:r>
          </a:p>
        </p:txBody>
      </p:sp>
      <p:sp>
        <p:nvSpPr>
          <p:cNvPr id="7" name="TextBox 6">
            <a:extLst>
              <a:ext uri="{FF2B5EF4-FFF2-40B4-BE49-F238E27FC236}">
                <a16:creationId xmlns:a16="http://schemas.microsoft.com/office/drawing/2014/main" id="{CEB3BB50-6CED-BB83-0D3B-5FD2BFA66582}"/>
              </a:ext>
            </a:extLst>
          </p:cNvPr>
          <p:cNvSpPr txBox="1"/>
          <p:nvPr/>
        </p:nvSpPr>
        <p:spPr>
          <a:xfrm>
            <a:off x="7547498" y="3754994"/>
            <a:ext cx="1544715" cy="646331"/>
          </a:xfrm>
          <a:prstGeom prst="rect">
            <a:avLst/>
          </a:prstGeom>
          <a:noFill/>
        </p:spPr>
        <p:txBody>
          <a:bodyPr wrap="square" rtlCol="0">
            <a:spAutoFit/>
          </a:bodyPr>
          <a:lstStyle/>
          <a:p>
            <a:r>
              <a:rPr lang="en-US"/>
              <a:t>Healthy bone quality</a:t>
            </a:r>
          </a:p>
        </p:txBody>
      </p:sp>
      <p:cxnSp>
        <p:nvCxnSpPr>
          <p:cNvPr id="9" name="Straight Connector 8">
            <a:extLst>
              <a:ext uri="{FF2B5EF4-FFF2-40B4-BE49-F238E27FC236}">
                <a16:creationId xmlns:a16="http://schemas.microsoft.com/office/drawing/2014/main" id="{563F4529-465E-46C7-FB41-19F0B6FF2748}"/>
              </a:ext>
            </a:extLst>
          </p:cNvPr>
          <p:cNvCxnSpPr>
            <a:stCxn id="2" idx="0"/>
            <a:endCxn id="20" idx="1"/>
          </p:cNvCxnSpPr>
          <p:nvPr/>
        </p:nvCxnSpPr>
        <p:spPr>
          <a:xfrm flipV="1">
            <a:off x="2670806" y="3369904"/>
            <a:ext cx="722806" cy="38508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12B9AB-1147-CACB-D711-3FA7BA822114}"/>
              </a:ext>
            </a:extLst>
          </p:cNvPr>
          <p:cNvCxnSpPr>
            <a:cxnSpLocks/>
            <a:stCxn id="7" idx="0"/>
            <a:endCxn id="22" idx="3"/>
          </p:cNvCxnSpPr>
          <p:nvPr/>
        </p:nvCxnSpPr>
        <p:spPr>
          <a:xfrm flipH="1" flipV="1">
            <a:off x="7291356" y="3369904"/>
            <a:ext cx="1028500" cy="38509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844087"/>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graph with a line drawn on it&#10;&#10;Description automatically generated">
            <a:extLst>
              <a:ext uri="{FF2B5EF4-FFF2-40B4-BE49-F238E27FC236}">
                <a16:creationId xmlns:a16="http://schemas.microsoft.com/office/drawing/2014/main" id="{C2F76628-F460-8E6B-0171-ED4C8F47CAB5}"/>
              </a:ext>
            </a:extLst>
          </p:cNvPr>
          <p:cNvPicPr>
            <a:picLocks noChangeAspect="1"/>
          </p:cNvPicPr>
          <p:nvPr/>
        </p:nvPicPr>
        <p:blipFill>
          <a:blip r:embed="rId2"/>
          <a:stretch>
            <a:fillRect/>
          </a:stretch>
        </p:blipFill>
        <p:spPr>
          <a:xfrm>
            <a:off x="4676677" y="754025"/>
            <a:ext cx="5715012" cy="5081026"/>
          </a:xfrm>
          <a:prstGeom prst="rect">
            <a:avLst/>
          </a:prstGeom>
        </p:spPr>
      </p:pic>
      <p:pic>
        <p:nvPicPr>
          <p:cNvPr id="29" name="Picture 28" descr="A red line on a black background&#10;&#10;Description automatically generated">
            <a:extLst>
              <a:ext uri="{FF2B5EF4-FFF2-40B4-BE49-F238E27FC236}">
                <a16:creationId xmlns:a16="http://schemas.microsoft.com/office/drawing/2014/main" id="{7470BCC6-148A-971A-EC1B-042F6B2892F2}"/>
              </a:ext>
            </a:extLst>
          </p:cNvPr>
          <p:cNvPicPr>
            <a:picLocks noChangeAspect="1"/>
          </p:cNvPicPr>
          <p:nvPr/>
        </p:nvPicPr>
        <p:blipFill>
          <a:blip r:embed="rId3"/>
          <a:stretch>
            <a:fillRect/>
          </a:stretch>
        </p:blipFill>
        <p:spPr>
          <a:xfrm>
            <a:off x="4676677" y="754025"/>
            <a:ext cx="5715012" cy="5081026"/>
          </a:xfrm>
          <a:prstGeom prst="rect">
            <a:avLst/>
          </a:prstGeom>
        </p:spPr>
      </p:pic>
      <p:sp>
        <p:nvSpPr>
          <p:cNvPr id="3" name="Footer Placeholder 2">
            <a:extLst>
              <a:ext uri="{FF2B5EF4-FFF2-40B4-BE49-F238E27FC236}">
                <a16:creationId xmlns:a16="http://schemas.microsoft.com/office/drawing/2014/main" id="{E5703125-3F7F-336C-3734-20DDF6DFB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2CD06-44E8-3BE3-3107-637480B44AF5}"/>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2FEDEA1B-9283-2703-0E79-3CD1CBF1670C}"/>
              </a:ext>
            </a:extLst>
          </p:cNvPr>
          <p:cNvSpPr>
            <a:spLocks noGrp="1"/>
          </p:cNvSpPr>
          <p:nvPr>
            <p:ph type="title"/>
          </p:nvPr>
        </p:nvSpPr>
        <p:spPr/>
        <p:txBody>
          <a:bodyPr/>
          <a:lstStyle/>
          <a:p>
            <a:r>
              <a:rPr lang="en-US"/>
              <a:t>3 Fin 10 PCF</a:t>
            </a:r>
          </a:p>
        </p:txBody>
      </p:sp>
      <p:sp>
        <p:nvSpPr>
          <p:cNvPr id="7" name="TextBox 6">
            <a:extLst>
              <a:ext uri="{FF2B5EF4-FFF2-40B4-BE49-F238E27FC236}">
                <a16:creationId xmlns:a16="http://schemas.microsoft.com/office/drawing/2014/main" id="{5FC6CE65-48F0-9010-AB03-95364157325B}"/>
              </a:ext>
            </a:extLst>
          </p:cNvPr>
          <p:cNvSpPr txBox="1"/>
          <p:nvPr/>
        </p:nvSpPr>
        <p:spPr>
          <a:xfrm>
            <a:off x="10714463" y="6585"/>
            <a:ext cx="151507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mn-lt"/>
                <a:cs typeface="+mn-lt"/>
              </a:rPr>
              <a:t>John Sorensen</a:t>
            </a:r>
            <a:endParaRPr lang="en-US">
              <a:ea typeface="+mn-lt"/>
              <a:cs typeface="+mn-lt"/>
            </a:endParaRPr>
          </a:p>
          <a:p>
            <a:endParaRPr lang="en-US"/>
          </a:p>
          <a:p>
            <a:endParaRPr lang="en-US" sz="1700">
              <a:solidFill>
                <a:srgbClr val="000000"/>
              </a:solidFill>
              <a:ea typeface="Calibri"/>
              <a:cs typeface="Calibri"/>
            </a:endParaRPr>
          </a:p>
        </p:txBody>
      </p:sp>
      <p:sp>
        <p:nvSpPr>
          <p:cNvPr id="9" name="Content Placeholder 1">
            <a:extLst>
              <a:ext uri="{FF2B5EF4-FFF2-40B4-BE49-F238E27FC236}">
                <a16:creationId xmlns:a16="http://schemas.microsoft.com/office/drawing/2014/main" id="{A2C3D3FA-C1D0-831A-1255-BB4ABF1A431F}"/>
              </a:ext>
            </a:extLst>
          </p:cNvPr>
          <p:cNvSpPr txBox="1">
            <a:spLocks/>
          </p:cNvSpPr>
          <p:nvPr/>
        </p:nvSpPr>
        <p:spPr>
          <a:xfrm>
            <a:off x="461931" y="1514928"/>
            <a:ext cx="3881590" cy="433977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ea typeface="Calibri"/>
                <a:cs typeface="Calibri"/>
              </a:rPr>
              <a:t>In Line</a:t>
            </a:r>
          </a:p>
          <a:p>
            <a:pPr lvl="1"/>
            <a:r>
              <a:rPr lang="en-US">
                <a:latin typeface="Arial"/>
                <a:ea typeface="Calibri"/>
                <a:cs typeface="Arial"/>
              </a:rPr>
              <a:t>The maximum force was determined to be 9.2 </a:t>
            </a:r>
            <a:r>
              <a:rPr lang="en-US" err="1">
                <a:latin typeface="Arial"/>
                <a:ea typeface="Calibri"/>
                <a:cs typeface="Arial"/>
              </a:rPr>
              <a:t>Ibf</a:t>
            </a:r>
            <a:r>
              <a:rPr lang="en-US">
                <a:latin typeface="Arial"/>
                <a:ea typeface="Calibri"/>
                <a:cs typeface="Arial"/>
              </a:rPr>
              <a:t> and 4.1 inches </a:t>
            </a:r>
          </a:p>
          <a:p>
            <a:pPr lvl="1"/>
            <a:r>
              <a:rPr lang="en-US">
                <a:latin typeface="Arial"/>
                <a:ea typeface="Calibri"/>
                <a:cs typeface="Arial"/>
              </a:rPr>
              <a:t>Withstood a larger force and failed at a smaller displacement point</a:t>
            </a:r>
            <a:endParaRPr lang="en-US">
              <a:latin typeface="Arial"/>
              <a:ea typeface="Calibri"/>
              <a:cs typeface="Calibri"/>
            </a:endParaRPr>
          </a:p>
          <a:p>
            <a:pPr lvl="1"/>
            <a:r>
              <a:rPr lang="en-US">
                <a:latin typeface="Arial"/>
                <a:ea typeface="Calibri"/>
                <a:cs typeface="Arial"/>
              </a:rPr>
              <a:t>Early signs of failure or experimental error</a:t>
            </a:r>
          </a:p>
          <a:p>
            <a:endParaRPr lang="en-US">
              <a:latin typeface="Arial"/>
              <a:ea typeface="Calibri"/>
              <a:cs typeface="Calibri"/>
            </a:endParaRPr>
          </a:p>
          <a:p>
            <a:pPr lvl="1"/>
            <a:endParaRPr lang="en-US">
              <a:latin typeface="Arial"/>
              <a:ea typeface="Calibri"/>
              <a:cs typeface="Calibri"/>
            </a:endParaRP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latin typeface="Calibri"/>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cxnSp>
        <p:nvCxnSpPr>
          <p:cNvPr id="13" name="Straight Arrow Connector 12">
            <a:extLst>
              <a:ext uri="{FF2B5EF4-FFF2-40B4-BE49-F238E27FC236}">
                <a16:creationId xmlns:a16="http://schemas.microsoft.com/office/drawing/2014/main" id="{B5E8BCC9-EC2F-6F8E-F9D6-28085CBF732D}"/>
              </a:ext>
            </a:extLst>
          </p:cNvPr>
          <p:cNvCxnSpPr/>
          <p:nvPr/>
        </p:nvCxnSpPr>
        <p:spPr>
          <a:xfrm flipV="1">
            <a:off x="8547121" y="1529442"/>
            <a:ext cx="902889" cy="2224139"/>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C1701DC-33A8-5043-E3B4-E5E53F74DC89}"/>
              </a:ext>
            </a:extLst>
          </p:cNvPr>
          <p:cNvSpPr txBox="1"/>
          <p:nvPr/>
        </p:nvSpPr>
        <p:spPr>
          <a:xfrm>
            <a:off x="8027160" y="3697338"/>
            <a:ext cx="10994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Calibri"/>
              </a:rPr>
              <a:t>Max Force</a:t>
            </a:r>
            <a:endParaRPr lang="en-US" sz="1600" b="1"/>
          </a:p>
        </p:txBody>
      </p:sp>
      <p:sp>
        <p:nvSpPr>
          <p:cNvPr id="8" name="Oval 7">
            <a:extLst>
              <a:ext uri="{FF2B5EF4-FFF2-40B4-BE49-F238E27FC236}">
                <a16:creationId xmlns:a16="http://schemas.microsoft.com/office/drawing/2014/main" id="{660D16E8-B4D2-BECF-2FA8-24E1721340DA}"/>
              </a:ext>
            </a:extLst>
          </p:cNvPr>
          <p:cNvSpPr/>
          <p:nvPr/>
        </p:nvSpPr>
        <p:spPr>
          <a:xfrm>
            <a:off x="9339008" y="1270388"/>
            <a:ext cx="288524" cy="28852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97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5703125-3F7F-336C-3734-20DDF6DFB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2CD06-44E8-3BE3-3107-637480B44AF5}"/>
              </a:ext>
            </a:extLst>
          </p:cNvPr>
          <p:cNvSpPr>
            <a:spLocks noGrp="1"/>
          </p:cNvSpPr>
          <p:nvPr>
            <p:ph type="sldNum" sz="quarter" idx="12"/>
          </p:nvPr>
        </p:nvSpPr>
        <p:spPr/>
        <p:txBody>
          <a:bodyPr/>
          <a:lstStyle/>
          <a:p>
            <a:r>
              <a:rPr lang="en-US"/>
              <a:t>24</a:t>
            </a:r>
          </a:p>
        </p:txBody>
      </p:sp>
      <p:sp>
        <p:nvSpPr>
          <p:cNvPr id="5" name="Title 4">
            <a:extLst>
              <a:ext uri="{FF2B5EF4-FFF2-40B4-BE49-F238E27FC236}">
                <a16:creationId xmlns:a16="http://schemas.microsoft.com/office/drawing/2014/main" id="{2FEDEA1B-9283-2703-0E79-3CD1CBF1670C}"/>
              </a:ext>
            </a:extLst>
          </p:cNvPr>
          <p:cNvSpPr>
            <a:spLocks noGrp="1"/>
          </p:cNvSpPr>
          <p:nvPr>
            <p:ph type="title"/>
          </p:nvPr>
        </p:nvSpPr>
        <p:spPr/>
        <p:txBody>
          <a:bodyPr/>
          <a:lstStyle/>
          <a:p>
            <a:r>
              <a:rPr lang="en-US"/>
              <a:t>3 Fin 10 PCF</a:t>
            </a:r>
          </a:p>
        </p:txBody>
      </p:sp>
      <p:sp>
        <p:nvSpPr>
          <p:cNvPr id="7" name="TextBox 6">
            <a:extLst>
              <a:ext uri="{FF2B5EF4-FFF2-40B4-BE49-F238E27FC236}">
                <a16:creationId xmlns:a16="http://schemas.microsoft.com/office/drawing/2014/main" id="{5FC6CE65-48F0-9010-AB03-95364157325B}"/>
              </a:ext>
            </a:extLst>
          </p:cNvPr>
          <p:cNvSpPr txBox="1"/>
          <p:nvPr/>
        </p:nvSpPr>
        <p:spPr>
          <a:xfrm>
            <a:off x="10714463" y="6585"/>
            <a:ext cx="1623073"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mn-lt"/>
                <a:cs typeface="+mn-lt"/>
              </a:rPr>
              <a:t>John Sorensen</a:t>
            </a:r>
            <a:endParaRPr lang="en-US"/>
          </a:p>
          <a:p>
            <a:endParaRPr lang="en-US"/>
          </a:p>
          <a:p>
            <a:endParaRPr lang="en-US" sz="1700">
              <a:solidFill>
                <a:srgbClr val="000000"/>
              </a:solidFill>
              <a:ea typeface="Calibri"/>
              <a:cs typeface="Calibri"/>
            </a:endParaRPr>
          </a:p>
        </p:txBody>
      </p:sp>
      <p:sp>
        <p:nvSpPr>
          <p:cNvPr id="9" name="Content Placeholder 1">
            <a:extLst>
              <a:ext uri="{FF2B5EF4-FFF2-40B4-BE49-F238E27FC236}">
                <a16:creationId xmlns:a16="http://schemas.microsoft.com/office/drawing/2014/main" id="{A2C3D3FA-C1D0-831A-1255-BB4ABF1A431F}"/>
              </a:ext>
            </a:extLst>
          </p:cNvPr>
          <p:cNvSpPr txBox="1">
            <a:spLocks/>
          </p:cNvSpPr>
          <p:nvPr/>
        </p:nvSpPr>
        <p:spPr>
          <a:xfrm>
            <a:off x="500415" y="1468747"/>
            <a:ext cx="4171200" cy="4385953"/>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Calibri"/>
                <a:ea typeface="Calibri"/>
                <a:cs typeface="Calibri"/>
              </a:rPr>
              <a:t>Not In Line</a:t>
            </a:r>
            <a:endParaRPr lang="en-US">
              <a:latin typeface="Calibri"/>
              <a:cs typeface="Calibri"/>
            </a:endParaRPr>
          </a:p>
          <a:p>
            <a:pPr lvl="1"/>
            <a:r>
              <a:rPr lang="en-US">
                <a:latin typeface="Arial"/>
                <a:ea typeface="Calibri"/>
                <a:cs typeface="Arial"/>
              </a:rPr>
              <a:t>The maximum force was determined to be 8.5 </a:t>
            </a:r>
            <a:r>
              <a:rPr lang="en-US" err="1">
                <a:latin typeface="Arial"/>
                <a:ea typeface="Calibri"/>
                <a:cs typeface="Arial"/>
              </a:rPr>
              <a:t>Ibf</a:t>
            </a:r>
            <a:r>
              <a:rPr lang="en-US">
                <a:latin typeface="Arial"/>
                <a:ea typeface="Calibri"/>
                <a:cs typeface="Arial"/>
              </a:rPr>
              <a:t> and 4.4 inches</a:t>
            </a:r>
            <a:endParaRPr lang="en-US" sz="2800">
              <a:latin typeface="Calibri"/>
              <a:ea typeface="Calibri"/>
              <a:cs typeface="Calibri"/>
            </a:endParaRPr>
          </a:p>
          <a:p>
            <a:pPr lvl="1"/>
            <a:r>
              <a:rPr lang="en-US" sz="2800">
                <a:latin typeface="Calibri"/>
                <a:ea typeface="Calibri"/>
                <a:cs typeface="Calibri"/>
              </a:rPr>
              <a:t>Withstood a smaller force and failed at a larger displacement point</a:t>
            </a:r>
          </a:p>
          <a:p>
            <a:pPr lvl="1"/>
            <a:r>
              <a:rPr lang="en-US" sz="2800">
                <a:latin typeface="Calibri"/>
                <a:ea typeface="Calibri"/>
                <a:cs typeface="Calibri"/>
              </a:rPr>
              <a:t>Further testing to verify results</a:t>
            </a:r>
          </a:p>
          <a:p>
            <a:pPr marL="0" indent="0">
              <a:buNone/>
            </a:pPr>
            <a:endParaRPr lang="en-US">
              <a:latin typeface="Arial"/>
              <a:ea typeface="Calibri"/>
              <a:cs typeface="Calibri"/>
            </a:endParaRPr>
          </a:p>
          <a:p>
            <a:pPr lvl="1"/>
            <a:endParaRPr lang="en-US">
              <a:latin typeface="Arial"/>
              <a:ea typeface="Calibri"/>
              <a:cs typeface="Calibri"/>
            </a:endParaRP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latin typeface="Calibri"/>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pic>
        <p:nvPicPr>
          <p:cNvPr id="10" name="Picture 9" descr="A graph with a line drawn on it&#10;&#10;Description automatically generated">
            <a:extLst>
              <a:ext uri="{FF2B5EF4-FFF2-40B4-BE49-F238E27FC236}">
                <a16:creationId xmlns:a16="http://schemas.microsoft.com/office/drawing/2014/main" id="{2301B608-9EBF-3F3E-6707-08C95B1B76F6}"/>
              </a:ext>
            </a:extLst>
          </p:cNvPr>
          <p:cNvPicPr>
            <a:picLocks noChangeAspect="1"/>
          </p:cNvPicPr>
          <p:nvPr/>
        </p:nvPicPr>
        <p:blipFill>
          <a:blip r:embed="rId2"/>
          <a:stretch>
            <a:fillRect/>
          </a:stretch>
        </p:blipFill>
        <p:spPr>
          <a:xfrm>
            <a:off x="4676677" y="754025"/>
            <a:ext cx="5715012" cy="5081026"/>
          </a:xfrm>
          <a:prstGeom prst="rect">
            <a:avLst/>
          </a:prstGeom>
        </p:spPr>
      </p:pic>
      <p:pic>
        <p:nvPicPr>
          <p:cNvPr id="12" name="Picture 11" descr="A red line on a black background&#10;&#10;Description automatically generated">
            <a:extLst>
              <a:ext uri="{FF2B5EF4-FFF2-40B4-BE49-F238E27FC236}">
                <a16:creationId xmlns:a16="http://schemas.microsoft.com/office/drawing/2014/main" id="{23FC1F84-47CF-6B47-6861-39F8636E7243}"/>
              </a:ext>
            </a:extLst>
          </p:cNvPr>
          <p:cNvPicPr>
            <a:picLocks noChangeAspect="1"/>
          </p:cNvPicPr>
          <p:nvPr/>
        </p:nvPicPr>
        <p:blipFill>
          <a:blip r:embed="rId3"/>
          <a:stretch>
            <a:fillRect/>
          </a:stretch>
        </p:blipFill>
        <p:spPr>
          <a:xfrm>
            <a:off x="4676677" y="754025"/>
            <a:ext cx="5715012" cy="5081026"/>
          </a:xfrm>
          <a:prstGeom prst="rect">
            <a:avLst/>
          </a:prstGeom>
        </p:spPr>
      </p:pic>
      <p:cxnSp>
        <p:nvCxnSpPr>
          <p:cNvPr id="13" name="Straight Arrow Connector 12">
            <a:extLst>
              <a:ext uri="{FF2B5EF4-FFF2-40B4-BE49-F238E27FC236}">
                <a16:creationId xmlns:a16="http://schemas.microsoft.com/office/drawing/2014/main" id="{7D2059F2-F201-1150-EDF8-7E8CEFBEF2C8}"/>
              </a:ext>
            </a:extLst>
          </p:cNvPr>
          <p:cNvCxnSpPr/>
          <p:nvPr/>
        </p:nvCxnSpPr>
        <p:spPr>
          <a:xfrm flipV="1">
            <a:off x="8634207" y="1834243"/>
            <a:ext cx="1120603" cy="1926596"/>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92829CB-C4C5-396A-481C-F580F910EB8A}"/>
              </a:ext>
            </a:extLst>
          </p:cNvPr>
          <p:cNvSpPr txBox="1"/>
          <p:nvPr/>
        </p:nvSpPr>
        <p:spPr>
          <a:xfrm>
            <a:off x="8027160" y="3697338"/>
            <a:ext cx="10994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Calibri"/>
              </a:rPr>
              <a:t>Max Force</a:t>
            </a:r>
            <a:endParaRPr lang="en-US" sz="1600" b="1"/>
          </a:p>
        </p:txBody>
      </p:sp>
      <p:sp>
        <p:nvSpPr>
          <p:cNvPr id="6" name="Oval 5">
            <a:extLst>
              <a:ext uri="{FF2B5EF4-FFF2-40B4-BE49-F238E27FC236}">
                <a16:creationId xmlns:a16="http://schemas.microsoft.com/office/drawing/2014/main" id="{969885ED-4CC9-7269-A3AC-2864C6456AC6}"/>
              </a:ext>
            </a:extLst>
          </p:cNvPr>
          <p:cNvSpPr/>
          <p:nvPr/>
        </p:nvSpPr>
        <p:spPr>
          <a:xfrm>
            <a:off x="9643808" y="1567931"/>
            <a:ext cx="288524" cy="28852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161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metal cylinder on a white block&#10;&#10;Description automatically generated">
            <a:extLst>
              <a:ext uri="{FF2B5EF4-FFF2-40B4-BE49-F238E27FC236}">
                <a16:creationId xmlns:a16="http://schemas.microsoft.com/office/drawing/2014/main" id="{6757F4BF-7AE7-0C61-C15E-A1CDA62EA275}"/>
              </a:ext>
            </a:extLst>
          </p:cNvPr>
          <p:cNvPicPr>
            <a:picLocks noGrp="1" noChangeAspect="1"/>
          </p:cNvPicPr>
          <p:nvPr>
            <p:ph idx="1"/>
          </p:nvPr>
        </p:nvPicPr>
        <p:blipFill rotWithShape="1">
          <a:blip r:embed="rId2"/>
          <a:srcRect l="145" t="-208" r="25834" b="-193"/>
          <a:stretch/>
        </p:blipFill>
        <p:spPr>
          <a:xfrm rot="16200000">
            <a:off x="2574558" y="485385"/>
            <a:ext cx="5493594" cy="5588463"/>
          </a:xfrm>
        </p:spPr>
      </p:pic>
      <p:sp>
        <p:nvSpPr>
          <p:cNvPr id="3" name="Footer Placeholder 2">
            <a:extLst>
              <a:ext uri="{FF2B5EF4-FFF2-40B4-BE49-F238E27FC236}">
                <a16:creationId xmlns:a16="http://schemas.microsoft.com/office/drawing/2014/main" id="{2FE66785-9084-F440-2B55-A9F3BD1438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0C7C17-5A4C-E958-5737-B4EED880C07F}"/>
              </a:ext>
            </a:extLst>
          </p:cNvPr>
          <p:cNvSpPr>
            <a:spLocks noGrp="1"/>
          </p:cNvSpPr>
          <p:nvPr>
            <p:ph type="sldNum" sz="quarter" idx="12"/>
          </p:nvPr>
        </p:nvSpPr>
        <p:spPr/>
        <p:txBody>
          <a:bodyPr/>
          <a:lstStyle/>
          <a:p>
            <a:r>
              <a:rPr lang="en-US"/>
              <a:t>25</a:t>
            </a:r>
          </a:p>
        </p:txBody>
      </p:sp>
      <p:sp>
        <p:nvSpPr>
          <p:cNvPr id="2" name="TextBox 1">
            <a:extLst>
              <a:ext uri="{FF2B5EF4-FFF2-40B4-BE49-F238E27FC236}">
                <a16:creationId xmlns:a16="http://schemas.microsoft.com/office/drawing/2014/main" id="{83E8C8A1-486D-CF18-2907-587E013206DC}"/>
              </a:ext>
            </a:extLst>
          </p:cNvPr>
          <p:cNvSpPr txBox="1"/>
          <p:nvPr/>
        </p:nvSpPr>
        <p:spPr>
          <a:xfrm>
            <a:off x="10676400" y="2400"/>
            <a:ext cx="2743200"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t>John Sorensen</a:t>
            </a:r>
            <a:endParaRPr lang="en-US"/>
          </a:p>
        </p:txBody>
      </p:sp>
    </p:spTree>
    <p:extLst>
      <p:ext uri="{BB962C8B-B14F-4D97-AF65-F5344CB8AC3E}">
        <p14:creationId xmlns:p14="http://schemas.microsoft.com/office/powerpoint/2010/main" val="1397449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5703125-3F7F-336C-3734-20DDF6DFB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2CD06-44E8-3BE3-3107-637480B44AF5}"/>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5" name="Title 4">
            <a:extLst>
              <a:ext uri="{FF2B5EF4-FFF2-40B4-BE49-F238E27FC236}">
                <a16:creationId xmlns:a16="http://schemas.microsoft.com/office/drawing/2014/main" id="{2FEDEA1B-9283-2703-0E79-3CD1CBF1670C}"/>
              </a:ext>
            </a:extLst>
          </p:cNvPr>
          <p:cNvSpPr>
            <a:spLocks noGrp="1"/>
          </p:cNvSpPr>
          <p:nvPr>
            <p:ph type="title"/>
          </p:nvPr>
        </p:nvSpPr>
        <p:spPr/>
        <p:txBody>
          <a:bodyPr/>
          <a:lstStyle/>
          <a:p>
            <a:r>
              <a:rPr lang="en-US"/>
              <a:t>5 fin 10 PCF</a:t>
            </a:r>
          </a:p>
        </p:txBody>
      </p:sp>
      <p:sp>
        <p:nvSpPr>
          <p:cNvPr id="8" name="TextBox 7">
            <a:extLst>
              <a:ext uri="{FF2B5EF4-FFF2-40B4-BE49-F238E27FC236}">
                <a16:creationId xmlns:a16="http://schemas.microsoft.com/office/drawing/2014/main" id="{26C13D61-41DE-F814-6BE4-E27AF04ECF96}"/>
              </a:ext>
            </a:extLst>
          </p:cNvPr>
          <p:cNvSpPr txBox="1"/>
          <p:nvPr/>
        </p:nvSpPr>
        <p:spPr>
          <a:xfrm>
            <a:off x="10714463" y="6585"/>
            <a:ext cx="1623073"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mn-lt"/>
                <a:cs typeface="+mn-lt"/>
              </a:rPr>
              <a:t>Santiago </a:t>
            </a:r>
          </a:p>
          <a:p>
            <a:r>
              <a:rPr lang="en-US" sz="1700">
                <a:ea typeface="+mn-lt"/>
                <a:cs typeface="+mn-lt"/>
              </a:rPr>
              <a:t>Lazarte</a:t>
            </a:r>
            <a:endParaRPr lang="en-US"/>
          </a:p>
          <a:p>
            <a:endParaRPr lang="en-US"/>
          </a:p>
          <a:p>
            <a:endParaRPr lang="en-US" sz="1700">
              <a:solidFill>
                <a:srgbClr val="000000"/>
              </a:solidFill>
              <a:ea typeface="Calibri"/>
              <a:cs typeface="Calibri"/>
            </a:endParaRPr>
          </a:p>
        </p:txBody>
      </p:sp>
      <p:pic>
        <p:nvPicPr>
          <p:cNvPr id="22" name="Picture 21" descr="A graph with a line drawn on it&#10;&#10;Description automatically generated">
            <a:extLst>
              <a:ext uri="{FF2B5EF4-FFF2-40B4-BE49-F238E27FC236}">
                <a16:creationId xmlns:a16="http://schemas.microsoft.com/office/drawing/2014/main" id="{12BD080F-14FE-3D07-0939-695458D4E979}"/>
              </a:ext>
            </a:extLst>
          </p:cNvPr>
          <p:cNvPicPr>
            <a:picLocks noChangeAspect="1"/>
          </p:cNvPicPr>
          <p:nvPr/>
        </p:nvPicPr>
        <p:blipFill>
          <a:blip r:embed="rId3"/>
          <a:stretch>
            <a:fillRect/>
          </a:stretch>
        </p:blipFill>
        <p:spPr>
          <a:xfrm>
            <a:off x="2720322" y="1296914"/>
            <a:ext cx="5715012" cy="5081026"/>
          </a:xfrm>
          <a:prstGeom prst="rect">
            <a:avLst/>
          </a:prstGeom>
        </p:spPr>
      </p:pic>
      <p:pic>
        <p:nvPicPr>
          <p:cNvPr id="24" name="Picture 23" descr="A graph with red lines&#10;&#10;Description automatically generated">
            <a:extLst>
              <a:ext uri="{FF2B5EF4-FFF2-40B4-BE49-F238E27FC236}">
                <a16:creationId xmlns:a16="http://schemas.microsoft.com/office/drawing/2014/main" id="{BDDA54DB-4A05-407A-2109-B8A13D2450C7}"/>
              </a:ext>
            </a:extLst>
          </p:cNvPr>
          <p:cNvPicPr>
            <a:picLocks noChangeAspect="1"/>
          </p:cNvPicPr>
          <p:nvPr/>
        </p:nvPicPr>
        <p:blipFill>
          <a:blip r:embed="rId4"/>
          <a:stretch>
            <a:fillRect/>
          </a:stretch>
        </p:blipFill>
        <p:spPr>
          <a:xfrm>
            <a:off x="2720322" y="1296914"/>
            <a:ext cx="5715012" cy="5081026"/>
          </a:xfrm>
          <a:prstGeom prst="rect">
            <a:avLst/>
          </a:prstGeom>
        </p:spPr>
      </p:pic>
      <p:sp>
        <p:nvSpPr>
          <p:cNvPr id="25" name="Arrow: Down 24">
            <a:extLst>
              <a:ext uri="{FF2B5EF4-FFF2-40B4-BE49-F238E27FC236}">
                <a16:creationId xmlns:a16="http://schemas.microsoft.com/office/drawing/2014/main" id="{DA082A58-B4CA-07A9-ED4A-0B1945F1408C}"/>
              </a:ext>
            </a:extLst>
          </p:cNvPr>
          <p:cNvSpPr/>
          <p:nvPr/>
        </p:nvSpPr>
        <p:spPr>
          <a:xfrm>
            <a:off x="8096250" y="2344639"/>
            <a:ext cx="228600" cy="463005"/>
          </a:xfrm>
          <a:prstGeom prst="downArrow">
            <a:avLst>
              <a:gd name="adj1" fmla="val 50000"/>
              <a:gd name="adj2" fmla="val 67304"/>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7860DB5-5AE1-98B4-95DE-E9C10244A4CA}"/>
              </a:ext>
            </a:extLst>
          </p:cNvPr>
          <p:cNvSpPr txBox="1"/>
          <p:nvPr/>
        </p:nvSpPr>
        <p:spPr>
          <a:xfrm>
            <a:off x="8210550" y="2222198"/>
            <a:ext cx="2364750" cy="707886"/>
          </a:xfrm>
          <a:prstGeom prst="rect">
            <a:avLst/>
          </a:prstGeom>
          <a:noFill/>
        </p:spPr>
        <p:txBody>
          <a:bodyPr wrap="none" rtlCol="0">
            <a:spAutoFit/>
          </a:bodyPr>
          <a:lstStyle/>
          <a:p>
            <a:pPr algn="ctr"/>
            <a:r>
              <a:rPr lang="en-US" sz="2000" b="1">
                <a:solidFill>
                  <a:srgbClr val="FF0000"/>
                </a:solidFill>
              </a:rPr>
              <a:t>Decrease in force</a:t>
            </a:r>
          </a:p>
          <a:p>
            <a:pPr algn="ctr"/>
            <a:r>
              <a:rPr lang="en-US" sz="2000" b="1">
                <a:solidFill>
                  <a:srgbClr val="FF0000"/>
                </a:solidFill>
              </a:rPr>
              <a:t> without aligned fins</a:t>
            </a:r>
            <a:endParaRPr lang="en-US" b="1">
              <a:solidFill>
                <a:srgbClr val="FF0000"/>
              </a:solidFill>
            </a:endParaRPr>
          </a:p>
        </p:txBody>
      </p:sp>
    </p:spTree>
    <p:extLst>
      <p:ext uri="{BB962C8B-B14F-4D97-AF65-F5344CB8AC3E}">
        <p14:creationId xmlns:p14="http://schemas.microsoft.com/office/powerpoint/2010/main" val="384833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06C9CA4-2577-04AB-381A-7D2F0A68A5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0B08D8-3E72-B6E0-FBC1-A5BBEF6B433B}"/>
              </a:ext>
            </a:extLst>
          </p:cNvPr>
          <p:cNvSpPr>
            <a:spLocks noGrp="1"/>
          </p:cNvSpPr>
          <p:nvPr>
            <p:ph type="sldNum" sz="quarter" idx="12"/>
          </p:nvPr>
        </p:nvSpPr>
        <p:spPr/>
        <p:txBody>
          <a:bodyPr/>
          <a:lstStyle/>
          <a:p>
            <a:fld id="{A5AEF524-62EC-C340-82A1-9F47B6C43E55}" type="slidenum">
              <a:rPr lang="en-US" smtClean="0"/>
              <a:t>27</a:t>
            </a:fld>
            <a:endParaRPr lang="en-US"/>
          </a:p>
        </p:txBody>
      </p:sp>
      <p:sp>
        <p:nvSpPr>
          <p:cNvPr id="5" name="Title 4">
            <a:extLst>
              <a:ext uri="{FF2B5EF4-FFF2-40B4-BE49-F238E27FC236}">
                <a16:creationId xmlns:a16="http://schemas.microsoft.com/office/drawing/2014/main" id="{003ACEB5-7E26-A83E-1E41-F4337C8ADD25}"/>
              </a:ext>
            </a:extLst>
          </p:cNvPr>
          <p:cNvSpPr>
            <a:spLocks noGrp="1"/>
          </p:cNvSpPr>
          <p:nvPr>
            <p:ph type="title"/>
          </p:nvPr>
        </p:nvSpPr>
        <p:spPr/>
        <p:txBody>
          <a:bodyPr/>
          <a:lstStyle/>
          <a:p>
            <a:r>
              <a:rPr lang="en-US"/>
              <a:t>3 fins vs 5 fins</a:t>
            </a:r>
          </a:p>
        </p:txBody>
      </p:sp>
      <p:pic>
        <p:nvPicPr>
          <p:cNvPr id="6" name="Picture 5">
            <a:extLst>
              <a:ext uri="{FF2B5EF4-FFF2-40B4-BE49-F238E27FC236}">
                <a16:creationId xmlns:a16="http://schemas.microsoft.com/office/drawing/2014/main" id="{EC9F00E7-2375-A01C-DA55-12FCBF4CD2FC}"/>
              </a:ext>
            </a:extLst>
          </p:cNvPr>
          <p:cNvPicPr>
            <a:picLocks noChangeAspect="1"/>
          </p:cNvPicPr>
          <p:nvPr/>
        </p:nvPicPr>
        <p:blipFill>
          <a:blip r:embed="rId2"/>
          <a:stretch>
            <a:fillRect/>
          </a:stretch>
        </p:blipFill>
        <p:spPr>
          <a:xfrm>
            <a:off x="2477330" y="1735539"/>
            <a:ext cx="4792568" cy="4484135"/>
          </a:xfrm>
          <a:prstGeom prst="rect">
            <a:avLst/>
          </a:prstGeom>
        </p:spPr>
      </p:pic>
      <p:sp>
        <p:nvSpPr>
          <p:cNvPr id="7" name="TextBox 6">
            <a:extLst>
              <a:ext uri="{FF2B5EF4-FFF2-40B4-BE49-F238E27FC236}">
                <a16:creationId xmlns:a16="http://schemas.microsoft.com/office/drawing/2014/main" id="{44ABDF9A-5D58-F132-7EFB-57C55EF0DD6E}"/>
              </a:ext>
            </a:extLst>
          </p:cNvPr>
          <p:cNvSpPr txBox="1"/>
          <p:nvPr/>
        </p:nvSpPr>
        <p:spPr>
          <a:xfrm>
            <a:off x="7679185" y="3075057"/>
            <a:ext cx="1970843" cy="1015663"/>
          </a:xfrm>
          <a:prstGeom prst="rect">
            <a:avLst/>
          </a:prstGeom>
          <a:noFill/>
        </p:spPr>
        <p:txBody>
          <a:bodyPr wrap="square" rtlCol="0">
            <a:spAutoFit/>
          </a:bodyPr>
          <a:lstStyle/>
          <a:p>
            <a:pPr algn="ctr"/>
            <a:r>
              <a:rPr lang="en-US" sz="2000" b="1">
                <a:solidFill>
                  <a:srgbClr val="FF0000"/>
                </a:solidFill>
              </a:rPr>
              <a:t>5 fins displaces more material in the bone block </a:t>
            </a:r>
          </a:p>
        </p:txBody>
      </p:sp>
      <p:sp>
        <p:nvSpPr>
          <p:cNvPr id="8" name="TextBox 7">
            <a:extLst>
              <a:ext uri="{FF2B5EF4-FFF2-40B4-BE49-F238E27FC236}">
                <a16:creationId xmlns:a16="http://schemas.microsoft.com/office/drawing/2014/main" id="{986619E9-2042-0DB0-2C73-2016997D6DF6}"/>
              </a:ext>
            </a:extLst>
          </p:cNvPr>
          <p:cNvSpPr txBox="1"/>
          <p:nvPr/>
        </p:nvSpPr>
        <p:spPr>
          <a:xfrm>
            <a:off x="10714463" y="6585"/>
            <a:ext cx="1623073"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mn-lt"/>
                <a:cs typeface="+mn-lt"/>
              </a:rPr>
              <a:t>Santiago </a:t>
            </a:r>
          </a:p>
          <a:p>
            <a:r>
              <a:rPr lang="en-US" sz="1700">
                <a:ea typeface="+mn-lt"/>
                <a:cs typeface="+mn-lt"/>
              </a:rPr>
              <a:t>Lazarte</a:t>
            </a:r>
            <a:endParaRPr lang="en-US"/>
          </a:p>
          <a:p>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59110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A graph with a line&#10;&#10;Description automatically generated">
            <a:extLst>
              <a:ext uri="{FF2B5EF4-FFF2-40B4-BE49-F238E27FC236}">
                <a16:creationId xmlns:a16="http://schemas.microsoft.com/office/drawing/2014/main" id="{ADF985E4-5840-6F42-47C7-41AEC311104B}"/>
              </a:ext>
            </a:extLst>
          </p:cNvPr>
          <p:cNvPicPr>
            <a:picLocks noGrp="1" noChangeAspect="1"/>
          </p:cNvPicPr>
          <p:nvPr>
            <p:ph idx="1"/>
          </p:nvPr>
        </p:nvPicPr>
        <p:blipFill>
          <a:blip r:embed="rId3"/>
          <a:stretch>
            <a:fillRect/>
          </a:stretch>
        </p:blipFill>
        <p:spPr>
          <a:xfrm>
            <a:off x="1491996" y="1299592"/>
            <a:ext cx="6100696" cy="5423926"/>
          </a:xfrm>
        </p:spPr>
      </p:pic>
      <p:sp>
        <p:nvSpPr>
          <p:cNvPr id="4" name="Slide Number Placeholder 3">
            <a:extLst>
              <a:ext uri="{FF2B5EF4-FFF2-40B4-BE49-F238E27FC236}">
                <a16:creationId xmlns:a16="http://schemas.microsoft.com/office/drawing/2014/main" id="{C46AACDC-CA14-2DA2-44A4-89C03B0AD385}"/>
              </a:ext>
            </a:extLst>
          </p:cNvPr>
          <p:cNvSpPr>
            <a:spLocks noGrp="1"/>
          </p:cNvSpPr>
          <p:nvPr>
            <p:ph type="sldNum" sz="quarter" idx="12"/>
          </p:nvPr>
        </p:nvSpPr>
        <p:spPr>
          <a:xfrm>
            <a:off x="3810824" y="6423207"/>
            <a:ext cx="731520" cy="274320"/>
          </a:xfrm>
        </p:spPr>
        <p:txBody>
          <a:bodyPr/>
          <a:lstStyle/>
          <a:p>
            <a:fld id="{A5AEF524-62EC-C340-82A1-9F47B6C43E55}" type="slidenum">
              <a:rPr lang="en-US" smtClean="0"/>
              <a:t>28</a:t>
            </a:fld>
            <a:endParaRPr lang="en-US"/>
          </a:p>
        </p:txBody>
      </p:sp>
      <p:sp>
        <p:nvSpPr>
          <p:cNvPr id="5" name="Title 4">
            <a:extLst>
              <a:ext uri="{FF2B5EF4-FFF2-40B4-BE49-F238E27FC236}">
                <a16:creationId xmlns:a16="http://schemas.microsoft.com/office/drawing/2014/main" id="{8AF273A7-6EB4-FA07-3236-FFE1BFFFA691}"/>
              </a:ext>
            </a:extLst>
          </p:cNvPr>
          <p:cNvSpPr>
            <a:spLocks noGrp="1"/>
          </p:cNvSpPr>
          <p:nvPr>
            <p:ph type="title"/>
          </p:nvPr>
        </p:nvSpPr>
        <p:spPr/>
        <p:txBody>
          <a:bodyPr/>
          <a:lstStyle/>
          <a:p>
            <a:r>
              <a:rPr lang="en-US"/>
              <a:t>Density – 3 fin (In Line)</a:t>
            </a:r>
          </a:p>
        </p:txBody>
      </p:sp>
      <p:pic>
        <p:nvPicPr>
          <p:cNvPr id="15" name="Picture 14" descr="A graph of a graph with numbers and a line&#10;&#10;Description automatically generated with medium confidence">
            <a:extLst>
              <a:ext uri="{FF2B5EF4-FFF2-40B4-BE49-F238E27FC236}">
                <a16:creationId xmlns:a16="http://schemas.microsoft.com/office/drawing/2014/main" id="{A625E7B2-8BB0-115D-545A-64BDA74AD34C}"/>
              </a:ext>
            </a:extLst>
          </p:cNvPr>
          <p:cNvPicPr>
            <a:picLocks noChangeAspect="1"/>
          </p:cNvPicPr>
          <p:nvPr/>
        </p:nvPicPr>
        <p:blipFill>
          <a:blip r:embed="rId4"/>
          <a:stretch>
            <a:fillRect/>
          </a:stretch>
        </p:blipFill>
        <p:spPr>
          <a:xfrm>
            <a:off x="1493720" y="1301126"/>
            <a:ext cx="6098972" cy="5422392"/>
          </a:xfrm>
          <a:prstGeom prst="rect">
            <a:avLst/>
          </a:prstGeom>
        </p:spPr>
      </p:pic>
      <p:pic>
        <p:nvPicPr>
          <p:cNvPr id="17" name="Picture 16" descr="A graph of different colored lines&#10;&#10;Description automatically generated">
            <a:extLst>
              <a:ext uri="{FF2B5EF4-FFF2-40B4-BE49-F238E27FC236}">
                <a16:creationId xmlns:a16="http://schemas.microsoft.com/office/drawing/2014/main" id="{88A29242-8638-95C5-E88F-3AD619A8C94F}"/>
              </a:ext>
            </a:extLst>
          </p:cNvPr>
          <p:cNvPicPr>
            <a:picLocks noChangeAspect="1"/>
          </p:cNvPicPr>
          <p:nvPr/>
        </p:nvPicPr>
        <p:blipFill>
          <a:blip r:embed="rId5"/>
          <a:stretch>
            <a:fillRect/>
          </a:stretch>
        </p:blipFill>
        <p:spPr>
          <a:xfrm>
            <a:off x="1493720" y="1301126"/>
            <a:ext cx="6098972" cy="5422392"/>
          </a:xfrm>
          <a:prstGeom prst="rect">
            <a:avLst/>
          </a:prstGeom>
        </p:spPr>
      </p:pic>
      <p:sp>
        <p:nvSpPr>
          <p:cNvPr id="18" name="TextBox 17">
            <a:extLst>
              <a:ext uri="{FF2B5EF4-FFF2-40B4-BE49-F238E27FC236}">
                <a16:creationId xmlns:a16="http://schemas.microsoft.com/office/drawing/2014/main" id="{CFA291D5-71EA-DCBC-BF3E-AC5271B1BAE4}"/>
              </a:ext>
            </a:extLst>
          </p:cNvPr>
          <p:cNvSpPr txBox="1"/>
          <p:nvPr/>
        </p:nvSpPr>
        <p:spPr>
          <a:xfrm>
            <a:off x="7679185" y="3075057"/>
            <a:ext cx="1970843" cy="1015663"/>
          </a:xfrm>
          <a:prstGeom prst="rect">
            <a:avLst/>
          </a:prstGeom>
          <a:noFill/>
        </p:spPr>
        <p:txBody>
          <a:bodyPr wrap="square" rtlCol="0">
            <a:spAutoFit/>
          </a:bodyPr>
          <a:lstStyle/>
          <a:p>
            <a:pPr algn="ctr"/>
            <a:r>
              <a:rPr lang="en-US" sz="2000" b="1">
                <a:solidFill>
                  <a:srgbClr val="FF0000"/>
                </a:solidFill>
              </a:rPr>
              <a:t>Expected result: more material, more resistance</a:t>
            </a:r>
          </a:p>
        </p:txBody>
      </p:sp>
      <p:sp>
        <p:nvSpPr>
          <p:cNvPr id="3" name="TextBox 2">
            <a:extLst>
              <a:ext uri="{FF2B5EF4-FFF2-40B4-BE49-F238E27FC236}">
                <a16:creationId xmlns:a16="http://schemas.microsoft.com/office/drawing/2014/main" id="{8816C94A-6066-436E-E55A-34CA42759003}"/>
              </a:ext>
            </a:extLst>
          </p:cNvPr>
          <p:cNvSpPr txBox="1"/>
          <p:nvPr/>
        </p:nvSpPr>
        <p:spPr>
          <a:xfrm>
            <a:off x="10714463" y="6585"/>
            <a:ext cx="1623073"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mn-lt"/>
                <a:cs typeface="+mn-lt"/>
              </a:rPr>
              <a:t>Santiago </a:t>
            </a:r>
          </a:p>
          <a:p>
            <a:r>
              <a:rPr lang="en-US" sz="1700">
                <a:ea typeface="+mn-lt"/>
                <a:cs typeface="+mn-lt"/>
              </a:rPr>
              <a:t>Lazarte</a:t>
            </a:r>
            <a:endParaRPr lang="en-US"/>
          </a:p>
          <a:p>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60562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FBC792B-D4AA-E32C-0CDC-75AD87052FC3}"/>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5" name="Title 4">
            <a:extLst>
              <a:ext uri="{FF2B5EF4-FFF2-40B4-BE49-F238E27FC236}">
                <a16:creationId xmlns:a16="http://schemas.microsoft.com/office/drawing/2014/main" id="{178007C0-245A-41A3-560F-527943A5C551}"/>
              </a:ext>
            </a:extLst>
          </p:cNvPr>
          <p:cNvSpPr>
            <a:spLocks noGrp="1"/>
          </p:cNvSpPr>
          <p:nvPr>
            <p:ph type="title"/>
          </p:nvPr>
        </p:nvSpPr>
        <p:spPr/>
        <p:txBody>
          <a:bodyPr/>
          <a:lstStyle/>
          <a:p>
            <a:r>
              <a:rPr lang="en-US"/>
              <a:t>20 PCF </a:t>
            </a:r>
          </a:p>
        </p:txBody>
      </p:sp>
      <p:pic>
        <p:nvPicPr>
          <p:cNvPr id="7" name="Picture 6" descr="A graph with colored lines&#10;&#10;Description automatically generated">
            <a:extLst>
              <a:ext uri="{FF2B5EF4-FFF2-40B4-BE49-F238E27FC236}">
                <a16:creationId xmlns:a16="http://schemas.microsoft.com/office/drawing/2014/main" id="{50387B8B-9E85-672B-10AC-C2DFF65465C8}"/>
              </a:ext>
            </a:extLst>
          </p:cNvPr>
          <p:cNvPicPr>
            <a:picLocks noChangeAspect="1"/>
          </p:cNvPicPr>
          <p:nvPr/>
        </p:nvPicPr>
        <p:blipFill>
          <a:blip r:embed="rId4"/>
          <a:stretch>
            <a:fillRect/>
          </a:stretch>
        </p:blipFill>
        <p:spPr>
          <a:xfrm>
            <a:off x="733246" y="1296914"/>
            <a:ext cx="8244857" cy="5081026"/>
          </a:xfrm>
          <a:prstGeom prst="rect">
            <a:avLst/>
          </a:prstGeom>
        </p:spPr>
      </p:pic>
      <p:sp>
        <p:nvSpPr>
          <p:cNvPr id="10" name="Rectangle 9">
            <a:extLst>
              <a:ext uri="{FF2B5EF4-FFF2-40B4-BE49-F238E27FC236}">
                <a16:creationId xmlns:a16="http://schemas.microsoft.com/office/drawing/2014/main" id="{D33E7DAE-48A1-F059-B5A2-E089C1AEA42F}"/>
              </a:ext>
            </a:extLst>
          </p:cNvPr>
          <p:cNvSpPr/>
          <p:nvPr/>
        </p:nvSpPr>
        <p:spPr>
          <a:xfrm>
            <a:off x="733246" y="1492898"/>
            <a:ext cx="8244857" cy="49079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aph of a graph showing the growth of a graph&#10;&#10;Description automatically generated with medium confidence">
            <a:extLst>
              <a:ext uri="{FF2B5EF4-FFF2-40B4-BE49-F238E27FC236}">
                <a16:creationId xmlns:a16="http://schemas.microsoft.com/office/drawing/2014/main" id="{B4F09EA8-9572-7783-12AA-DEC741FBFBE3}"/>
              </a:ext>
            </a:extLst>
          </p:cNvPr>
          <p:cNvPicPr>
            <a:picLocks noChangeAspect="1"/>
          </p:cNvPicPr>
          <p:nvPr/>
        </p:nvPicPr>
        <p:blipFill>
          <a:blip r:embed="rId5"/>
          <a:stretch>
            <a:fillRect/>
          </a:stretch>
        </p:blipFill>
        <p:spPr>
          <a:xfrm>
            <a:off x="733246" y="1296914"/>
            <a:ext cx="8244857" cy="5081026"/>
          </a:xfrm>
          <a:prstGeom prst="rect">
            <a:avLst/>
          </a:prstGeom>
        </p:spPr>
      </p:pic>
      <p:sp>
        <p:nvSpPr>
          <p:cNvPr id="11" name="Oval 10">
            <a:extLst>
              <a:ext uri="{FF2B5EF4-FFF2-40B4-BE49-F238E27FC236}">
                <a16:creationId xmlns:a16="http://schemas.microsoft.com/office/drawing/2014/main" id="{A4788409-E729-F99F-8EF0-3D58BC98E874}"/>
              </a:ext>
            </a:extLst>
          </p:cNvPr>
          <p:cNvSpPr/>
          <p:nvPr/>
        </p:nvSpPr>
        <p:spPr>
          <a:xfrm>
            <a:off x="2862072" y="2916936"/>
            <a:ext cx="667512" cy="66751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511A816-BD34-ECEE-AB0D-9F51479228B6}"/>
              </a:ext>
            </a:extLst>
          </p:cNvPr>
          <p:cNvSpPr/>
          <p:nvPr/>
        </p:nvSpPr>
        <p:spPr>
          <a:xfrm>
            <a:off x="3529584" y="3326114"/>
            <a:ext cx="667512" cy="66751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5671655-1050-E7F1-09CE-97D08175F895}"/>
              </a:ext>
            </a:extLst>
          </p:cNvPr>
          <p:cNvSpPr/>
          <p:nvPr/>
        </p:nvSpPr>
        <p:spPr>
          <a:xfrm>
            <a:off x="4918819" y="2761488"/>
            <a:ext cx="667512" cy="66751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C585857-4AEC-381D-C2F6-8090EE54010B}"/>
              </a:ext>
            </a:extLst>
          </p:cNvPr>
          <p:cNvSpPr/>
          <p:nvPr/>
        </p:nvSpPr>
        <p:spPr>
          <a:xfrm>
            <a:off x="6605671" y="2743200"/>
            <a:ext cx="1029569" cy="102956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F84280F-A54E-298C-182D-CF044B5E8C99}"/>
              </a:ext>
            </a:extLst>
          </p:cNvPr>
          <p:cNvSpPr txBox="1"/>
          <p:nvPr/>
        </p:nvSpPr>
        <p:spPr>
          <a:xfrm>
            <a:off x="7585508" y="625974"/>
            <a:ext cx="2748938" cy="1631216"/>
          </a:xfrm>
          <a:prstGeom prst="rect">
            <a:avLst/>
          </a:prstGeom>
          <a:noFill/>
        </p:spPr>
        <p:txBody>
          <a:bodyPr wrap="square" rtlCol="0">
            <a:spAutoFit/>
          </a:bodyPr>
          <a:lstStyle/>
          <a:p>
            <a:pPr algn="ctr"/>
            <a:r>
              <a:rPr lang="en-US" sz="2000" b="1">
                <a:solidFill>
                  <a:srgbClr val="FF0000"/>
                </a:solidFill>
              </a:rPr>
              <a:t>Denser material. Strained a lot during set up. We believe the blocks are “weakened”, leading to early failure</a:t>
            </a:r>
          </a:p>
        </p:txBody>
      </p:sp>
      <p:sp>
        <p:nvSpPr>
          <p:cNvPr id="3" name="TextBox 2">
            <a:extLst>
              <a:ext uri="{FF2B5EF4-FFF2-40B4-BE49-F238E27FC236}">
                <a16:creationId xmlns:a16="http://schemas.microsoft.com/office/drawing/2014/main" id="{52E35504-3A66-562C-7725-0932AB613F54}"/>
              </a:ext>
            </a:extLst>
          </p:cNvPr>
          <p:cNvSpPr txBox="1"/>
          <p:nvPr/>
        </p:nvSpPr>
        <p:spPr>
          <a:xfrm>
            <a:off x="10714463" y="6585"/>
            <a:ext cx="1623073"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mn-lt"/>
                <a:cs typeface="+mn-lt"/>
              </a:rPr>
              <a:t>Santiago </a:t>
            </a:r>
          </a:p>
          <a:p>
            <a:r>
              <a:rPr lang="en-US" sz="1700">
                <a:ea typeface="+mn-lt"/>
                <a:cs typeface="+mn-lt"/>
              </a:rPr>
              <a:t>Lazarte</a:t>
            </a:r>
            <a:endParaRPr lang="en-US"/>
          </a:p>
          <a:p>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31847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8" grpId="0" animBg="1"/>
      <p:bldP spid="19" grpId="0"/>
    </p:bldLst>
  </p:timing>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and Advisors</a:t>
            </a:r>
          </a:p>
        </p:txBody>
      </p:sp>
      <p:sp>
        <p:nvSpPr>
          <p:cNvPr id="12" name="TextBox 11">
            <a:extLst>
              <a:ext uri="{FF2B5EF4-FFF2-40B4-BE49-F238E27FC236}">
                <a16:creationId xmlns:a16="http://schemas.microsoft.com/office/drawing/2014/main" id="{602AFC1E-7AB1-CD43-56B5-210304222E34}"/>
              </a:ext>
            </a:extLst>
          </p:cNvPr>
          <p:cNvSpPr txBox="1"/>
          <p:nvPr/>
        </p:nvSpPr>
        <p:spPr>
          <a:xfrm>
            <a:off x="473012" y="4776170"/>
            <a:ext cx="2550800" cy="1200329"/>
          </a:xfrm>
          <a:prstGeom prst="rect">
            <a:avLst/>
          </a:prstGeom>
          <a:noFill/>
        </p:spPr>
        <p:txBody>
          <a:bodyPr wrap="square" lIns="91440" tIns="45720" rIns="91440" bIns="45720" rtlCol="0" anchor="t">
            <a:spAutoFit/>
          </a:bodyPr>
          <a:lstStyle/>
          <a:p>
            <a:pPr algn="ctr"/>
            <a:r>
              <a:rPr lang="en-US" u="sng"/>
              <a:t>Engineering Mentor</a:t>
            </a:r>
            <a:endParaRPr lang="en-US"/>
          </a:p>
          <a:p>
            <a:pPr algn="ctr"/>
            <a:r>
              <a:rPr lang="en-US"/>
              <a:t>Tom </a:t>
            </a:r>
            <a:r>
              <a:rPr lang="en-US" err="1"/>
              <a:t>Vanasse</a:t>
            </a:r>
            <a:endParaRPr lang="en-US">
              <a:cs typeface="Calibri"/>
            </a:endParaRPr>
          </a:p>
          <a:p>
            <a:pPr algn="ctr"/>
            <a:r>
              <a:rPr lang="en-US" i="1"/>
              <a:t>Liaison Engineer at </a:t>
            </a:r>
            <a:r>
              <a:rPr lang="en-US" i="1" err="1"/>
              <a:t>Exactech</a:t>
            </a:r>
            <a:endParaRPr lang="en-US" i="1">
              <a:cs typeface="Calibri"/>
            </a:endParaRPr>
          </a:p>
        </p:txBody>
      </p:sp>
      <p:sp>
        <p:nvSpPr>
          <p:cNvPr id="13" name="TextBox 12">
            <a:extLst>
              <a:ext uri="{FF2B5EF4-FFF2-40B4-BE49-F238E27FC236}">
                <a16:creationId xmlns:a16="http://schemas.microsoft.com/office/drawing/2014/main" id="{EA2E8241-62D8-5A9D-80C2-65C5FFAA4CD2}"/>
              </a:ext>
            </a:extLst>
          </p:cNvPr>
          <p:cNvSpPr txBox="1">
            <a:spLocks noChangeAspect="1"/>
          </p:cNvSpPr>
          <p:nvPr/>
        </p:nvSpPr>
        <p:spPr>
          <a:xfrm>
            <a:off x="7630561" y="4776170"/>
            <a:ext cx="2552938" cy="923330"/>
          </a:xfrm>
          <a:prstGeom prst="rect">
            <a:avLst/>
          </a:prstGeom>
          <a:noFill/>
        </p:spPr>
        <p:txBody>
          <a:bodyPr wrap="square" lIns="91440" tIns="45720" rIns="91440" bIns="45720" rtlCol="0" anchor="t">
            <a:spAutoFit/>
          </a:bodyPr>
          <a:lstStyle/>
          <a:p>
            <a:pPr algn="ctr"/>
            <a:r>
              <a:rPr lang="en-US" u="sng"/>
              <a:t>Academic Advisor</a:t>
            </a:r>
            <a:endParaRPr lang="en-US"/>
          </a:p>
          <a:p>
            <a:pPr algn="ctr"/>
            <a:r>
              <a:rPr lang="en-US"/>
              <a:t>Shayne McConomy, Ph.D.</a:t>
            </a:r>
            <a:endParaRPr lang="en-US">
              <a:cs typeface="Calibri"/>
            </a:endParaRPr>
          </a:p>
          <a:p>
            <a:pPr algn="ctr"/>
            <a:r>
              <a:rPr lang="en-US" i="1">
                <a:cs typeface="Calibri"/>
              </a:rPr>
              <a:t>Teaching Faculty II</a:t>
            </a:r>
          </a:p>
        </p:txBody>
      </p:sp>
      <p:sp>
        <p:nvSpPr>
          <p:cNvPr id="22" name="TextBox 21">
            <a:extLst>
              <a:ext uri="{FF2B5EF4-FFF2-40B4-BE49-F238E27FC236}">
                <a16:creationId xmlns:a16="http://schemas.microsoft.com/office/drawing/2014/main" id="{8FAF3793-1B7B-A975-C546-688C43E62791}"/>
              </a:ext>
            </a:extLst>
          </p:cNvPr>
          <p:cNvSpPr txBox="1">
            <a:spLocks noChangeAspect="1"/>
          </p:cNvSpPr>
          <p:nvPr/>
        </p:nvSpPr>
        <p:spPr>
          <a:xfrm>
            <a:off x="4055626" y="4778314"/>
            <a:ext cx="2554076" cy="915634"/>
          </a:xfrm>
          <a:prstGeom prst="rect">
            <a:avLst/>
          </a:prstGeom>
          <a:noFill/>
        </p:spPr>
        <p:txBody>
          <a:bodyPr wrap="square" lIns="91440" tIns="45720" rIns="91440" bIns="45720" rtlCol="0" anchor="t">
            <a:spAutoFit/>
          </a:bodyPr>
          <a:lstStyle/>
          <a:p>
            <a:pPr algn="ctr"/>
            <a:r>
              <a:rPr lang="en-US" u="sng"/>
              <a:t>Academic Advisor</a:t>
            </a:r>
            <a:endParaRPr lang="en-US"/>
          </a:p>
          <a:p>
            <a:pPr algn="ctr"/>
            <a:r>
              <a:rPr lang="en-US"/>
              <a:t>Stephen Arce, Ph.D.</a:t>
            </a:r>
            <a:endParaRPr lang="en-US" i="1"/>
          </a:p>
          <a:p>
            <a:pPr algn="ctr"/>
            <a:r>
              <a:rPr lang="en-US" i="1"/>
              <a:t>Teaching Faculty III</a:t>
            </a:r>
            <a:endParaRPr lang="en-US" i="1">
              <a:cs typeface="Calibri"/>
            </a:endParaRPr>
          </a:p>
        </p:txBody>
      </p:sp>
      <p:pic>
        <p:nvPicPr>
          <p:cNvPr id="7" name="Content Placeholder 6" descr="A close-up of a person smiling&#10;&#10;Description automatically generated">
            <a:extLst>
              <a:ext uri="{FF2B5EF4-FFF2-40B4-BE49-F238E27FC236}">
                <a16:creationId xmlns:a16="http://schemas.microsoft.com/office/drawing/2014/main" id="{2ED5E7B1-75B6-5D09-EFE9-492C531E5613}"/>
              </a:ext>
            </a:extLst>
          </p:cNvPr>
          <p:cNvPicPr>
            <a:picLocks noGrp="1" noChangeAspect="1"/>
          </p:cNvPicPr>
          <p:nvPr>
            <p:ph sz="half" idx="2"/>
          </p:nvPr>
        </p:nvPicPr>
        <p:blipFill>
          <a:blip r:embed="rId2"/>
          <a:stretch>
            <a:fillRect/>
          </a:stretch>
        </p:blipFill>
        <p:spPr>
          <a:xfrm>
            <a:off x="7986569" y="1894363"/>
            <a:ext cx="1842655" cy="2731078"/>
          </a:xfrm>
        </p:spPr>
      </p:pic>
      <p:pic>
        <p:nvPicPr>
          <p:cNvPr id="9" name="Picture 8" descr="A person wearing glasses smiling&#10;&#10;Description automatically generated">
            <a:extLst>
              <a:ext uri="{FF2B5EF4-FFF2-40B4-BE49-F238E27FC236}">
                <a16:creationId xmlns:a16="http://schemas.microsoft.com/office/drawing/2014/main" id="{9C3F2F9A-5675-C8D9-D80C-5B1EDB306CCA}"/>
              </a:ext>
            </a:extLst>
          </p:cNvPr>
          <p:cNvPicPr>
            <a:picLocks noChangeAspect="1"/>
          </p:cNvPicPr>
          <p:nvPr/>
        </p:nvPicPr>
        <p:blipFill>
          <a:blip r:embed="rId3"/>
          <a:stretch>
            <a:fillRect/>
          </a:stretch>
        </p:blipFill>
        <p:spPr>
          <a:xfrm>
            <a:off x="4411114" y="1893569"/>
            <a:ext cx="1833996" cy="2731078"/>
          </a:xfrm>
          <a:prstGeom prst="rect">
            <a:avLst/>
          </a:prstGeom>
        </p:spPr>
      </p:pic>
      <p:pic>
        <p:nvPicPr>
          <p:cNvPr id="14" name="Picture 13" descr="A person in a suit smiling&#10;&#10;Description automatically generated">
            <a:extLst>
              <a:ext uri="{FF2B5EF4-FFF2-40B4-BE49-F238E27FC236}">
                <a16:creationId xmlns:a16="http://schemas.microsoft.com/office/drawing/2014/main" id="{D75F2462-D0F0-7390-FEA2-6A86C20E2AFD}"/>
              </a:ext>
            </a:extLst>
          </p:cNvPr>
          <p:cNvPicPr>
            <a:picLocks noChangeAspect="1"/>
          </p:cNvPicPr>
          <p:nvPr/>
        </p:nvPicPr>
        <p:blipFill>
          <a:blip r:embed="rId4"/>
          <a:stretch>
            <a:fillRect/>
          </a:stretch>
        </p:blipFill>
        <p:spPr>
          <a:xfrm>
            <a:off x="832138" y="1892781"/>
            <a:ext cx="1833995" cy="2732809"/>
          </a:xfrm>
          <a:prstGeom prst="rect">
            <a:avLst/>
          </a:prstGeom>
        </p:spPr>
      </p:pic>
      <p:sp>
        <p:nvSpPr>
          <p:cNvPr id="5" name="TextBox 4">
            <a:extLst>
              <a:ext uri="{FF2B5EF4-FFF2-40B4-BE49-F238E27FC236}">
                <a16:creationId xmlns:a16="http://schemas.microsoft.com/office/drawing/2014/main" id="{43049541-3260-5EB2-BB02-AF32CD5280DA}"/>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270984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5703125-3F7F-336C-3734-20DDF6DFB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72CD06-44E8-3BE3-3107-637480B44AF5}"/>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5" name="Title 4">
            <a:extLst>
              <a:ext uri="{FF2B5EF4-FFF2-40B4-BE49-F238E27FC236}">
                <a16:creationId xmlns:a16="http://schemas.microsoft.com/office/drawing/2014/main" id="{2FEDEA1B-9283-2703-0E79-3CD1CBF1670C}"/>
              </a:ext>
            </a:extLst>
          </p:cNvPr>
          <p:cNvSpPr>
            <a:spLocks noGrp="1"/>
          </p:cNvSpPr>
          <p:nvPr>
            <p:ph type="title"/>
          </p:nvPr>
        </p:nvSpPr>
        <p:spPr/>
        <p:txBody>
          <a:bodyPr/>
          <a:lstStyle/>
          <a:p>
            <a:r>
              <a:rPr lang="en-US"/>
              <a:t>3-5 Fins 10 pcf</a:t>
            </a:r>
          </a:p>
        </p:txBody>
      </p:sp>
      <p:sp>
        <p:nvSpPr>
          <p:cNvPr id="8" name="TextBox 7">
            <a:extLst>
              <a:ext uri="{FF2B5EF4-FFF2-40B4-BE49-F238E27FC236}">
                <a16:creationId xmlns:a16="http://schemas.microsoft.com/office/drawing/2014/main" id="{9E4F0652-533B-7A82-AAB5-85E1F89454D4}"/>
              </a:ext>
            </a:extLst>
          </p:cNvPr>
          <p:cNvSpPr txBox="1"/>
          <p:nvPr/>
        </p:nvSpPr>
        <p:spPr>
          <a:xfrm>
            <a:off x="10714463" y="6585"/>
            <a:ext cx="1623073"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mn-lt"/>
                <a:cs typeface="+mn-lt"/>
              </a:rPr>
              <a:t>Santiago </a:t>
            </a:r>
          </a:p>
          <a:p>
            <a:r>
              <a:rPr lang="en-US" sz="1700">
                <a:ea typeface="+mn-lt"/>
                <a:cs typeface="+mn-lt"/>
              </a:rPr>
              <a:t>Lazarte</a:t>
            </a:r>
            <a:endParaRPr lang="en-US"/>
          </a:p>
          <a:p>
            <a:endParaRPr lang="en-US"/>
          </a:p>
          <a:p>
            <a:endParaRPr lang="en-US" sz="1700">
              <a:solidFill>
                <a:srgbClr val="000000"/>
              </a:solidFill>
              <a:ea typeface="Calibri"/>
              <a:cs typeface="Calibri"/>
            </a:endParaRPr>
          </a:p>
        </p:txBody>
      </p:sp>
      <p:graphicFrame>
        <p:nvGraphicFramePr>
          <p:cNvPr id="9" name="Table 8">
            <a:extLst>
              <a:ext uri="{FF2B5EF4-FFF2-40B4-BE49-F238E27FC236}">
                <a16:creationId xmlns:a16="http://schemas.microsoft.com/office/drawing/2014/main" id="{455FF56B-D4C6-8585-B8C7-0375122A9E72}"/>
              </a:ext>
            </a:extLst>
          </p:cNvPr>
          <p:cNvGraphicFramePr>
            <a:graphicFrameLocks noGrp="1"/>
          </p:cNvGraphicFramePr>
          <p:nvPr>
            <p:extLst>
              <p:ext uri="{D42A27DB-BD31-4B8C-83A1-F6EECF244321}">
                <p14:modId xmlns:p14="http://schemas.microsoft.com/office/powerpoint/2010/main" val="955416517"/>
              </p:ext>
            </p:extLst>
          </p:nvPr>
        </p:nvGraphicFramePr>
        <p:xfrm>
          <a:off x="1006678" y="1859559"/>
          <a:ext cx="9036928" cy="3240184"/>
        </p:xfrm>
        <a:graphic>
          <a:graphicData uri="http://schemas.openxmlformats.org/drawingml/2006/table">
            <a:tbl>
              <a:tblPr firstRow="1" firstCol="1">
                <a:tableStyleId>{5C22544A-7EE6-4342-B048-85BDC9FD1C3A}</a:tableStyleId>
              </a:tblPr>
              <a:tblGrid>
                <a:gridCol w="2259232">
                  <a:extLst>
                    <a:ext uri="{9D8B030D-6E8A-4147-A177-3AD203B41FA5}">
                      <a16:colId xmlns:a16="http://schemas.microsoft.com/office/drawing/2014/main" val="3747463724"/>
                    </a:ext>
                  </a:extLst>
                </a:gridCol>
                <a:gridCol w="2259232">
                  <a:extLst>
                    <a:ext uri="{9D8B030D-6E8A-4147-A177-3AD203B41FA5}">
                      <a16:colId xmlns:a16="http://schemas.microsoft.com/office/drawing/2014/main" val="3135748276"/>
                    </a:ext>
                  </a:extLst>
                </a:gridCol>
                <a:gridCol w="2233942">
                  <a:extLst>
                    <a:ext uri="{9D8B030D-6E8A-4147-A177-3AD203B41FA5}">
                      <a16:colId xmlns:a16="http://schemas.microsoft.com/office/drawing/2014/main" val="2317702388"/>
                    </a:ext>
                  </a:extLst>
                </a:gridCol>
                <a:gridCol w="2284522">
                  <a:extLst>
                    <a:ext uri="{9D8B030D-6E8A-4147-A177-3AD203B41FA5}">
                      <a16:colId xmlns:a16="http://schemas.microsoft.com/office/drawing/2014/main" val="1512098308"/>
                    </a:ext>
                  </a:extLst>
                </a:gridCol>
              </a:tblGrid>
              <a:tr h="990056">
                <a:tc>
                  <a:txBody>
                    <a:bodyPr/>
                    <a:lstStyle/>
                    <a:p>
                      <a:pPr lvl="0" algn="ctr">
                        <a:buNone/>
                      </a:pPr>
                      <a:r>
                        <a:rPr lang="en-US" sz="2800"/>
                        <a:t>Alignment</a:t>
                      </a:r>
                    </a:p>
                  </a:txBody>
                  <a:tcPr anchor="ctr">
                    <a:solidFill>
                      <a:schemeClr val="bg2">
                        <a:lumMod val="60000"/>
                        <a:lumOff val="40000"/>
                      </a:schemeClr>
                    </a:solidFill>
                  </a:tcPr>
                </a:tc>
                <a:tc>
                  <a:txBody>
                    <a:bodyPr/>
                    <a:lstStyle/>
                    <a:p>
                      <a:pPr algn="ctr"/>
                      <a:r>
                        <a:rPr lang="en-US" sz="2800"/>
                        <a:t>3 Fin (</a:t>
                      </a:r>
                      <a:r>
                        <a:rPr lang="en-US" sz="2800" err="1"/>
                        <a:t>Ibf</a:t>
                      </a:r>
                      <a:r>
                        <a:rPr lang="en-US" sz="2800"/>
                        <a:t>)</a:t>
                      </a:r>
                    </a:p>
                  </a:txBody>
                  <a:tcPr anchor="ctr">
                    <a:solidFill>
                      <a:schemeClr val="bg2">
                        <a:lumMod val="60000"/>
                        <a:lumOff val="40000"/>
                      </a:schemeClr>
                    </a:solidFill>
                  </a:tcPr>
                </a:tc>
                <a:tc>
                  <a:txBody>
                    <a:bodyPr/>
                    <a:lstStyle/>
                    <a:p>
                      <a:pPr algn="ctr"/>
                      <a:r>
                        <a:rPr lang="en-US" sz="2800"/>
                        <a:t>5 Fin (</a:t>
                      </a:r>
                      <a:r>
                        <a:rPr lang="en-US" sz="2800" err="1"/>
                        <a:t>Ibf</a:t>
                      </a:r>
                      <a:r>
                        <a:rPr lang="en-US" sz="2800"/>
                        <a:t>)</a:t>
                      </a:r>
                    </a:p>
                  </a:txBody>
                  <a:tcPr anchor="ctr">
                    <a:solidFill>
                      <a:schemeClr val="bg2">
                        <a:lumMod val="60000"/>
                        <a:lumOff val="40000"/>
                      </a:schemeClr>
                    </a:solidFill>
                  </a:tcPr>
                </a:tc>
                <a:tc>
                  <a:txBody>
                    <a:bodyPr/>
                    <a:lstStyle/>
                    <a:p>
                      <a:pPr algn="ctr"/>
                      <a:r>
                        <a:rPr lang="en-US" sz="2800"/>
                        <a:t>Percent</a:t>
                      </a:r>
                      <a:endParaRPr lang="en-US"/>
                    </a:p>
                    <a:p>
                      <a:pPr lvl="0" algn="ctr">
                        <a:buNone/>
                      </a:pPr>
                      <a:r>
                        <a:rPr lang="en-US" sz="2800"/>
                        <a:t> Improvement</a:t>
                      </a:r>
                    </a:p>
                  </a:txBody>
                  <a:tcPr anchor="ctr">
                    <a:solidFill>
                      <a:schemeClr val="bg2">
                        <a:lumMod val="60000"/>
                        <a:lumOff val="40000"/>
                      </a:schemeClr>
                    </a:solidFill>
                  </a:tcPr>
                </a:tc>
                <a:extLst>
                  <a:ext uri="{0D108BD9-81ED-4DB2-BD59-A6C34878D82A}">
                    <a16:rowId xmlns:a16="http://schemas.microsoft.com/office/drawing/2014/main" val="1671450339"/>
                  </a:ext>
                </a:extLst>
              </a:tr>
              <a:tr h="1125064">
                <a:tc>
                  <a:txBody>
                    <a:bodyPr/>
                    <a:lstStyle/>
                    <a:p>
                      <a:pPr lvl="0" algn="ctr">
                        <a:buNone/>
                      </a:pPr>
                      <a:r>
                        <a:rPr lang="en-US" sz="2800"/>
                        <a:t>Inline</a:t>
                      </a:r>
                    </a:p>
                  </a:txBody>
                  <a:tcPr anchor="ctr">
                    <a:solidFill>
                      <a:schemeClr val="bg2">
                        <a:lumMod val="60000"/>
                        <a:lumOff val="40000"/>
                      </a:schemeClr>
                    </a:solidFill>
                  </a:tcPr>
                </a:tc>
                <a:tc>
                  <a:txBody>
                    <a:bodyPr/>
                    <a:lstStyle/>
                    <a:p>
                      <a:pPr algn="ctr"/>
                      <a:r>
                        <a:rPr lang="en-US" sz="2800"/>
                        <a:t>9.2 </a:t>
                      </a:r>
                    </a:p>
                  </a:txBody>
                  <a:tcPr anchor="ctr">
                    <a:solidFill>
                      <a:schemeClr val="accent2">
                        <a:lumMod val="20000"/>
                        <a:lumOff val="80000"/>
                      </a:schemeClr>
                    </a:solidFill>
                  </a:tcPr>
                </a:tc>
                <a:tc>
                  <a:txBody>
                    <a:bodyPr/>
                    <a:lstStyle/>
                    <a:p>
                      <a:pPr algn="ctr"/>
                      <a:r>
                        <a:rPr lang="en-US" sz="2800"/>
                        <a:t>11.1</a:t>
                      </a:r>
                    </a:p>
                  </a:txBody>
                  <a:tcPr anchor="ctr">
                    <a:solidFill>
                      <a:schemeClr val="accent2">
                        <a:lumMod val="20000"/>
                        <a:lumOff val="80000"/>
                      </a:schemeClr>
                    </a:solidFill>
                  </a:tcPr>
                </a:tc>
                <a:tc>
                  <a:txBody>
                    <a:bodyPr/>
                    <a:lstStyle/>
                    <a:p>
                      <a:pPr algn="ctr"/>
                      <a:r>
                        <a:rPr lang="en-US" sz="2800"/>
                        <a:t>20.6</a:t>
                      </a:r>
                    </a:p>
                  </a:txBody>
                  <a:tcPr anchor="ctr">
                    <a:solidFill>
                      <a:schemeClr val="accent2">
                        <a:lumMod val="20000"/>
                        <a:lumOff val="80000"/>
                      </a:schemeClr>
                    </a:solidFill>
                  </a:tcPr>
                </a:tc>
                <a:extLst>
                  <a:ext uri="{0D108BD9-81ED-4DB2-BD59-A6C34878D82A}">
                    <a16:rowId xmlns:a16="http://schemas.microsoft.com/office/drawing/2014/main" val="2855424779"/>
                  </a:ext>
                </a:extLst>
              </a:tr>
              <a:tr h="1125064">
                <a:tc>
                  <a:txBody>
                    <a:bodyPr/>
                    <a:lstStyle/>
                    <a:p>
                      <a:pPr lvl="0" algn="ctr">
                        <a:buNone/>
                      </a:pPr>
                      <a:r>
                        <a:rPr lang="en-US" sz="2800"/>
                        <a:t>Not Inline</a:t>
                      </a:r>
                    </a:p>
                  </a:txBody>
                  <a:tcPr anchor="ctr">
                    <a:solidFill>
                      <a:schemeClr val="bg2">
                        <a:lumMod val="60000"/>
                        <a:lumOff val="40000"/>
                      </a:schemeClr>
                    </a:solidFill>
                  </a:tcPr>
                </a:tc>
                <a:tc>
                  <a:txBody>
                    <a:bodyPr/>
                    <a:lstStyle/>
                    <a:p>
                      <a:pPr lvl="0" algn="ctr">
                        <a:buNone/>
                      </a:pPr>
                      <a:r>
                        <a:rPr lang="en-US" sz="2800"/>
                        <a:t>8.5</a:t>
                      </a:r>
                    </a:p>
                  </a:txBody>
                  <a:tcPr anchor="ctr">
                    <a:solidFill>
                      <a:schemeClr val="accent2">
                        <a:lumMod val="20000"/>
                        <a:lumOff val="80000"/>
                      </a:schemeClr>
                    </a:solidFill>
                  </a:tcPr>
                </a:tc>
                <a:tc>
                  <a:txBody>
                    <a:bodyPr/>
                    <a:lstStyle/>
                    <a:p>
                      <a:pPr lvl="0" algn="ctr">
                        <a:buNone/>
                      </a:pPr>
                      <a:r>
                        <a:rPr lang="en-US" sz="2800"/>
                        <a:t>9.6</a:t>
                      </a:r>
                    </a:p>
                  </a:txBody>
                  <a:tcPr anchor="ctr">
                    <a:solidFill>
                      <a:schemeClr val="accent2">
                        <a:lumMod val="20000"/>
                        <a:lumOff val="80000"/>
                      </a:schemeClr>
                    </a:solidFill>
                  </a:tcPr>
                </a:tc>
                <a:tc>
                  <a:txBody>
                    <a:bodyPr/>
                    <a:lstStyle/>
                    <a:p>
                      <a:pPr lvl="0" algn="ctr">
                        <a:buNone/>
                      </a:pPr>
                      <a:r>
                        <a:rPr lang="en-US" sz="2800"/>
                        <a:t>12.9</a:t>
                      </a:r>
                    </a:p>
                  </a:txBody>
                  <a:tcPr anchor="ctr">
                    <a:solidFill>
                      <a:schemeClr val="accent2">
                        <a:lumMod val="20000"/>
                        <a:lumOff val="80000"/>
                      </a:schemeClr>
                    </a:solidFill>
                  </a:tcPr>
                </a:tc>
                <a:extLst>
                  <a:ext uri="{0D108BD9-81ED-4DB2-BD59-A6C34878D82A}">
                    <a16:rowId xmlns:a16="http://schemas.microsoft.com/office/drawing/2014/main" val="3050418507"/>
                  </a:ext>
                </a:extLst>
              </a:tr>
            </a:tbl>
          </a:graphicData>
        </a:graphic>
      </p:graphicFrame>
    </p:spTree>
    <p:extLst>
      <p:ext uri="{BB962C8B-B14F-4D97-AF65-F5344CB8AC3E}">
        <p14:creationId xmlns:p14="http://schemas.microsoft.com/office/powerpoint/2010/main" val="1974721795"/>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08C254-6124-4D2A-D7C0-371ECF0F90A7}"/>
              </a:ext>
            </a:extLst>
          </p:cNvPr>
          <p:cNvSpPr>
            <a:spLocks noGrp="1"/>
          </p:cNvSpPr>
          <p:nvPr>
            <p:ph idx="1"/>
          </p:nvPr>
        </p:nvSpPr>
        <p:spPr/>
        <p:txBody>
          <a:bodyPr vert="horz" lIns="0" tIns="0" rIns="0" bIns="0" rtlCol="0" anchor="t">
            <a:noAutofit/>
          </a:bodyPr>
          <a:lstStyle/>
          <a:p>
            <a:r>
              <a:rPr lang="en-US">
                <a:ea typeface="Calibri"/>
                <a:cs typeface="Calibri"/>
              </a:rPr>
              <a:t>Without &gt;30 tests in each category the results are inconclusive</a:t>
            </a:r>
          </a:p>
          <a:p>
            <a:r>
              <a:rPr lang="en-US">
                <a:ea typeface="Calibri"/>
                <a:cs typeface="Calibri"/>
              </a:rPr>
              <a:t>Point towards a verifiable outcome</a:t>
            </a:r>
          </a:p>
          <a:p>
            <a:r>
              <a:rPr lang="en-US">
                <a:ea typeface="Calibri"/>
                <a:cs typeface="Calibri"/>
              </a:rPr>
              <a:t>Statistics needed to show types of error and quantity</a:t>
            </a:r>
          </a:p>
          <a:p>
            <a:r>
              <a:rPr lang="en-US">
                <a:ea typeface="Calibri"/>
                <a:cs typeface="Calibri"/>
              </a:rPr>
              <a:t>ANOVA (analysis of variance)</a:t>
            </a:r>
          </a:p>
        </p:txBody>
      </p:sp>
      <p:sp>
        <p:nvSpPr>
          <p:cNvPr id="3" name="Footer Placeholder 2">
            <a:extLst>
              <a:ext uri="{FF2B5EF4-FFF2-40B4-BE49-F238E27FC236}">
                <a16:creationId xmlns:a16="http://schemas.microsoft.com/office/drawing/2014/main" id="{21FD9453-11DB-501F-0F50-ED5EF33DBD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E292A7-42C2-C82D-5B0A-695B381E6FFC}"/>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5" name="Title 4">
            <a:extLst>
              <a:ext uri="{FF2B5EF4-FFF2-40B4-BE49-F238E27FC236}">
                <a16:creationId xmlns:a16="http://schemas.microsoft.com/office/drawing/2014/main" id="{7ED41DD1-57A2-F044-E905-0991D7921118}"/>
              </a:ext>
            </a:extLst>
          </p:cNvPr>
          <p:cNvSpPr>
            <a:spLocks noGrp="1"/>
          </p:cNvSpPr>
          <p:nvPr>
            <p:ph type="title"/>
          </p:nvPr>
        </p:nvSpPr>
        <p:spPr/>
        <p:txBody>
          <a:bodyPr/>
          <a:lstStyle/>
          <a:p>
            <a:r>
              <a:rPr lang="en-US"/>
              <a:t>Statistical Analysis</a:t>
            </a:r>
          </a:p>
        </p:txBody>
      </p:sp>
      <p:sp>
        <p:nvSpPr>
          <p:cNvPr id="8" name="TextBox 7">
            <a:extLst>
              <a:ext uri="{FF2B5EF4-FFF2-40B4-BE49-F238E27FC236}">
                <a16:creationId xmlns:a16="http://schemas.microsoft.com/office/drawing/2014/main" id="{67B8D312-41A1-5BF4-D83C-EF9B0354907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John Sorensen</a:t>
            </a:r>
          </a:p>
        </p:txBody>
      </p:sp>
    </p:spTree>
    <p:extLst>
      <p:ext uri="{BB962C8B-B14F-4D97-AF65-F5344CB8AC3E}">
        <p14:creationId xmlns:p14="http://schemas.microsoft.com/office/powerpoint/2010/main" val="2497345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5AB82-D70A-D924-EF5E-3AD12047E5E9}"/>
              </a:ext>
            </a:extLst>
          </p:cNvPr>
          <p:cNvSpPr>
            <a:spLocks noGrp="1"/>
          </p:cNvSpPr>
          <p:nvPr>
            <p:ph idx="1"/>
          </p:nvPr>
        </p:nvSpPr>
        <p:spPr>
          <a:xfrm>
            <a:off x="533400" y="1352072"/>
            <a:ext cx="10057919" cy="2739572"/>
          </a:xfrm>
        </p:spPr>
        <p:txBody>
          <a:bodyPr vert="horz" lIns="0" tIns="0" rIns="0" bIns="0" rtlCol="0" anchor="t">
            <a:noAutofit/>
          </a:bodyPr>
          <a:lstStyle/>
          <a:p>
            <a:r>
              <a:rPr lang="en-US">
                <a:ea typeface="Calibri"/>
                <a:cs typeface="Calibri"/>
              </a:rPr>
              <a:t>Additional 3 and 5 fin tests</a:t>
            </a:r>
            <a:endParaRPr lang="en-US"/>
          </a:p>
          <a:p>
            <a:r>
              <a:rPr lang="en-US">
                <a:ea typeface="+mn-lt"/>
                <a:cs typeface="+mn-lt"/>
              </a:rPr>
              <a:t>7 Fin Testing</a:t>
            </a:r>
            <a:endParaRPr lang="en-US"/>
          </a:p>
          <a:p>
            <a:r>
              <a:rPr lang="en-US">
                <a:solidFill>
                  <a:schemeClr val="dk1"/>
                </a:solidFill>
                <a:latin typeface="Calibri"/>
                <a:ea typeface="Calibri"/>
                <a:cs typeface="Calibri"/>
              </a:rPr>
              <a:t>Fatigue testing</a:t>
            </a:r>
            <a:endParaRPr lang="en-US">
              <a:solidFill>
                <a:schemeClr val="dk1"/>
              </a:solidFill>
              <a:ea typeface="Calibri"/>
              <a:cs typeface="Calibri"/>
            </a:endParaRPr>
          </a:p>
          <a:p>
            <a:pPr lvl="1">
              <a:buFont typeface="Open Sans,Sans-Serif" panose="020B0604020202020204" pitchFamily="34" charset="0"/>
              <a:buChar char="○"/>
            </a:pPr>
            <a:r>
              <a:rPr lang="en-US">
                <a:solidFill>
                  <a:schemeClr val="dk1"/>
                </a:solidFill>
                <a:ea typeface="Calibri"/>
                <a:cs typeface="Calibri"/>
              </a:rPr>
              <a:t>Same initial setup as max force testing</a:t>
            </a:r>
            <a:r>
              <a:rPr lang="en-US">
                <a:solidFill>
                  <a:schemeClr val="dk1"/>
                </a:solidFill>
                <a:ea typeface="Open Sans"/>
                <a:cs typeface="Open Sans"/>
              </a:rPr>
              <a:t> with </a:t>
            </a:r>
            <a:r>
              <a:rPr lang="en-US">
                <a:solidFill>
                  <a:schemeClr val="dk1"/>
                </a:solidFill>
                <a:ea typeface="Calibri"/>
                <a:cs typeface="Calibri"/>
              </a:rPr>
              <a:t>Arduino code will be written</a:t>
            </a:r>
            <a:r>
              <a:rPr lang="en-US">
                <a:solidFill>
                  <a:schemeClr val="dk1"/>
                </a:solidFill>
                <a:latin typeface="Calibri"/>
                <a:ea typeface="Calibri"/>
                <a:cs typeface="Calibri"/>
              </a:rPr>
              <a:t> </a:t>
            </a:r>
            <a:r>
              <a:rPr lang="en">
                <a:solidFill>
                  <a:schemeClr val="dk1"/>
                </a:solidFill>
                <a:latin typeface="Calibri"/>
                <a:ea typeface="Open Sans"/>
                <a:cs typeface="Open Sans"/>
              </a:rPr>
              <a:t>for automatic cyclic testing at 80% of max force for both orientations</a:t>
            </a:r>
            <a:endParaRPr lang="en-US">
              <a:solidFill>
                <a:schemeClr val="dk1"/>
              </a:solidFill>
              <a:latin typeface="Calibri"/>
              <a:ea typeface="Open Sans"/>
              <a:cs typeface="Open Sans"/>
            </a:endParaRPr>
          </a:p>
          <a:p>
            <a:r>
              <a:rPr lang="en-US">
                <a:ea typeface="Calibri"/>
                <a:cs typeface="Calibri"/>
              </a:rPr>
              <a:t>Fixation/micromotion testing for adequate initial fixation for bone in-growth</a:t>
            </a:r>
          </a:p>
        </p:txBody>
      </p:sp>
      <p:sp>
        <p:nvSpPr>
          <p:cNvPr id="3" name="Footer Placeholder 2">
            <a:extLst>
              <a:ext uri="{FF2B5EF4-FFF2-40B4-BE49-F238E27FC236}">
                <a16:creationId xmlns:a16="http://schemas.microsoft.com/office/drawing/2014/main" id="{EC3BA1FC-E3CC-3F66-48BD-C00081E147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64627-1C93-DA66-6C9F-AD7B3B2B0510}"/>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5" name="Title 4">
            <a:extLst>
              <a:ext uri="{FF2B5EF4-FFF2-40B4-BE49-F238E27FC236}">
                <a16:creationId xmlns:a16="http://schemas.microsoft.com/office/drawing/2014/main" id="{7EA1E002-EEA4-7F7C-253E-C7494DCB1509}"/>
              </a:ext>
            </a:extLst>
          </p:cNvPr>
          <p:cNvSpPr>
            <a:spLocks noGrp="1"/>
          </p:cNvSpPr>
          <p:nvPr>
            <p:ph type="title"/>
          </p:nvPr>
        </p:nvSpPr>
        <p:spPr>
          <a:xfrm>
            <a:off x="520908" y="213610"/>
            <a:ext cx="9601200" cy="960276"/>
          </a:xfrm>
        </p:spPr>
        <p:txBody>
          <a:bodyPr/>
          <a:lstStyle/>
          <a:p>
            <a:r>
              <a:rPr lang="en-US"/>
              <a:t>Future Testing</a:t>
            </a:r>
          </a:p>
        </p:txBody>
      </p:sp>
      <p:sp>
        <p:nvSpPr>
          <p:cNvPr id="7" name="TextBox 6">
            <a:extLst>
              <a:ext uri="{FF2B5EF4-FFF2-40B4-BE49-F238E27FC236}">
                <a16:creationId xmlns:a16="http://schemas.microsoft.com/office/drawing/2014/main" id="{CAA726AF-301D-11B7-2E20-DA72C509B6E2}"/>
              </a:ext>
            </a:extLst>
          </p:cNvPr>
          <p:cNvSpPr txBox="1"/>
          <p:nvPr/>
        </p:nvSpPr>
        <p:spPr>
          <a:xfrm>
            <a:off x="10714463" y="18585"/>
            <a:ext cx="1431073"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Angelina Lanh</a:t>
            </a:r>
            <a:endParaRPr lang="en-US" sz="1700">
              <a:solidFill>
                <a:srgbClr val="000000"/>
              </a:solidFill>
              <a:ea typeface="Calibri"/>
              <a:cs typeface="Calibri"/>
            </a:endParaRPr>
          </a:p>
        </p:txBody>
      </p:sp>
      <p:pic>
        <p:nvPicPr>
          <p:cNvPr id="6" name="Picture 5">
            <a:extLst>
              <a:ext uri="{FF2B5EF4-FFF2-40B4-BE49-F238E27FC236}">
                <a16:creationId xmlns:a16="http://schemas.microsoft.com/office/drawing/2014/main" id="{21017B98-95C8-8538-D9B9-30745BA6320F}"/>
              </a:ext>
            </a:extLst>
          </p:cNvPr>
          <p:cNvPicPr>
            <a:picLocks noChangeAspect="1"/>
          </p:cNvPicPr>
          <p:nvPr/>
        </p:nvPicPr>
        <p:blipFill>
          <a:blip r:embed="rId3"/>
          <a:stretch>
            <a:fillRect/>
          </a:stretch>
        </p:blipFill>
        <p:spPr>
          <a:xfrm>
            <a:off x="2604997" y="4093673"/>
            <a:ext cx="5919601" cy="2186916"/>
          </a:xfrm>
          <a:prstGeom prst="rect">
            <a:avLst/>
          </a:prstGeom>
        </p:spPr>
      </p:pic>
    </p:spTree>
    <p:extLst>
      <p:ext uri="{BB962C8B-B14F-4D97-AF65-F5344CB8AC3E}">
        <p14:creationId xmlns:p14="http://schemas.microsoft.com/office/powerpoint/2010/main" val="35546872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839803" y="2876710"/>
            <a:ext cx="9144000" cy="1110609"/>
          </a:xfrm>
        </p:spPr>
        <p:txBody>
          <a:bodyPr/>
          <a:lstStyle/>
          <a:p>
            <a:r>
              <a:rPr lang="en-US" sz="7200">
                <a:latin typeface="Arial"/>
                <a:cs typeface="Arial"/>
              </a:rPr>
              <a:t>Thank You!</a:t>
            </a:r>
            <a:endParaRPr lang="en-US" sz="7200"/>
          </a:p>
        </p:txBody>
      </p:sp>
      <p:sp>
        <p:nvSpPr>
          <p:cNvPr id="3" name="Text Placeholder 2">
            <a:extLst>
              <a:ext uri="{FF2B5EF4-FFF2-40B4-BE49-F238E27FC236}">
                <a16:creationId xmlns:a16="http://schemas.microsoft.com/office/drawing/2014/main" id="{5DDAA9C3-1CD3-C4F3-F8D6-A444C18DC6F2}"/>
              </a:ext>
            </a:extLst>
          </p:cNvPr>
          <p:cNvSpPr>
            <a:spLocks noGrp="1"/>
          </p:cNvSpPr>
          <p:nvPr>
            <p:ph type="body" sz="quarter" idx="13"/>
          </p:nvPr>
        </p:nvSpPr>
        <p:spPr/>
        <p:txBody>
          <a:bodyPr/>
          <a:lstStyle/>
          <a:p>
            <a:r>
              <a:rPr lang="en-US">
                <a:latin typeface="Arial"/>
                <a:cs typeface="Arial"/>
              </a:rPr>
              <a:t>Team 112</a:t>
            </a:r>
            <a:endParaRPr lang="en-US"/>
          </a:p>
        </p:txBody>
      </p:sp>
      <p:pic>
        <p:nvPicPr>
          <p:cNvPr id="12" name="Picture 11" descr="A white text on a black background&#10;&#10;Description automatically generated">
            <a:extLst>
              <a:ext uri="{FF2B5EF4-FFF2-40B4-BE49-F238E27FC236}">
                <a16:creationId xmlns:a16="http://schemas.microsoft.com/office/drawing/2014/main" id="{78AF6381-D724-7484-6272-3AF56EEE4732}"/>
              </a:ext>
            </a:extLst>
          </p:cNvPr>
          <p:cNvPicPr>
            <a:picLocks noChangeAspect="1"/>
          </p:cNvPicPr>
          <p:nvPr/>
        </p:nvPicPr>
        <p:blipFill>
          <a:blip r:embed="rId3"/>
          <a:stretch>
            <a:fillRect/>
          </a:stretch>
        </p:blipFill>
        <p:spPr>
          <a:xfrm>
            <a:off x="842915" y="2071607"/>
            <a:ext cx="3123496" cy="807863"/>
          </a:xfrm>
          <a:prstGeom prst="rect">
            <a:avLst/>
          </a:prstGeom>
        </p:spPr>
      </p:pic>
    </p:spTree>
    <p:extLst>
      <p:ext uri="{BB962C8B-B14F-4D97-AF65-F5344CB8AC3E}">
        <p14:creationId xmlns:p14="http://schemas.microsoft.com/office/powerpoint/2010/main" val="3581295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8B34DD-F7B7-BCEB-3ABC-FF39E0E855D9}"/>
              </a:ext>
            </a:extLst>
          </p:cNvPr>
          <p:cNvSpPr>
            <a:spLocks noGrp="1"/>
          </p:cNvSpPr>
          <p:nvPr>
            <p:ph idx="1"/>
          </p:nvPr>
        </p:nvSpPr>
        <p:spPr>
          <a:xfrm>
            <a:off x="296718" y="1350085"/>
            <a:ext cx="10172700" cy="5301061"/>
          </a:xfrm>
        </p:spPr>
        <p:txBody>
          <a:bodyPr vert="horz" lIns="0" tIns="0" rIns="0" bIns="0" rtlCol="0" anchor="t">
            <a:noAutofit/>
          </a:bodyPr>
          <a:lstStyle/>
          <a:p>
            <a:pPr marL="0" indent="0">
              <a:buNone/>
            </a:pPr>
            <a:r>
              <a:rPr lang="en" sz="1800">
                <a:solidFill>
                  <a:schemeClr val="dk1"/>
                </a:solidFill>
                <a:latin typeface="Calibri"/>
                <a:ea typeface="Open Sans"/>
                <a:cs typeface="Open Sans"/>
              </a:rPr>
              <a:t>[1] “5 Reasons Your Shoulder Hurts or Feels Weak,” Munson Healthcare, </a:t>
            </a:r>
            <a:r>
              <a:rPr lang="en" sz="1800">
                <a:solidFill>
                  <a:srgbClr val="0070C0"/>
                </a:solidFill>
                <a:latin typeface="Calibri"/>
                <a:ea typeface="Open Sans"/>
                <a:cs typeface="Open Sans"/>
                <a:hlinkClick r:id="rId2">
                  <a:extLst>
                    <a:ext uri="{A12FA001-AC4F-418D-AE19-62706E023703}">
                      <ahyp:hlinkClr xmlns:ahyp="http://schemas.microsoft.com/office/drawing/2018/hyperlinkcolor" val="tx"/>
                    </a:ext>
                  </a:extLst>
                </a:hlinkClick>
              </a:rPr>
              <a:t>https://www.munsonhealthcare.org/blog/5-reasons-your-shoulder-may-hurt-or-feel-weak</a:t>
            </a:r>
            <a:r>
              <a:rPr lang="en" sz="1800">
                <a:solidFill>
                  <a:schemeClr val="dk1"/>
                </a:solidFill>
                <a:latin typeface="Calibri"/>
                <a:ea typeface="Open Sans"/>
                <a:cs typeface="Open Sans"/>
              </a:rPr>
              <a:t> (accessed Mar. 5, 2024).</a:t>
            </a:r>
            <a:endParaRPr lang="en" sz="1800">
              <a:solidFill>
                <a:schemeClr val="dk1"/>
              </a:solidFill>
              <a:latin typeface="Open Sans"/>
              <a:ea typeface="Open Sans"/>
              <a:cs typeface="Open Sans"/>
            </a:endParaRPr>
          </a:p>
          <a:p>
            <a:pPr marL="0" indent="0">
              <a:buNone/>
            </a:pPr>
            <a:r>
              <a:rPr lang="en" sz="1800">
                <a:solidFill>
                  <a:schemeClr val="dk1"/>
                </a:solidFill>
                <a:latin typeface="Calibri"/>
                <a:ea typeface="Open Sans"/>
                <a:cs typeface="Open Sans"/>
              </a:rPr>
              <a:t>[2] L. Kock, C. C. van </a:t>
            </a:r>
            <a:r>
              <a:rPr lang="en" sz="1800" err="1">
                <a:solidFill>
                  <a:schemeClr val="dk1"/>
                </a:solidFill>
                <a:latin typeface="Calibri"/>
                <a:ea typeface="Open Sans"/>
                <a:cs typeface="Open Sans"/>
              </a:rPr>
              <a:t>Donkelaar</a:t>
            </a:r>
            <a:r>
              <a:rPr lang="en" sz="1800">
                <a:solidFill>
                  <a:schemeClr val="dk1"/>
                </a:solidFill>
                <a:latin typeface="Calibri"/>
                <a:ea typeface="Open Sans"/>
                <a:cs typeface="Open Sans"/>
              </a:rPr>
              <a:t>, and K. Ito, “Tissue engineering of functional articular cartilage: The current status,” </a:t>
            </a:r>
            <a:r>
              <a:rPr lang="en" sz="1800" i="1">
                <a:solidFill>
                  <a:schemeClr val="dk1"/>
                </a:solidFill>
                <a:latin typeface="Calibri"/>
                <a:ea typeface="Open Sans"/>
                <a:cs typeface="Open Sans"/>
              </a:rPr>
              <a:t>Cell and Tissue Research</a:t>
            </a:r>
            <a:r>
              <a:rPr lang="en" sz="1800">
                <a:solidFill>
                  <a:schemeClr val="dk1"/>
                </a:solidFill>
                <a:latin typeface="Calibri"/>
                <a:ea typeface="Open Sans"/>
                <a:cs typeface="Open Sans"/>
              </a:rPr>
              <a:t>, vol. 347, no. 3, pp. 613–627, Oct. 2011. doi:10.1007/s00441-011-1243-1</a:t>
            </a:r>
            <a:endParaRPr lang="en" sz="1800">
              <a:solidFill>
                <a:schemeClr val="dk1"/>
              </a:solidFill>
              <a:latin typeface="Calibri"/>
            </a:endParaRPr>
          </a:p>
          <a:p>
            <a:pPr marL="0" indent="0">
              <a:buNone/>
            </a:pPr>
            <a:r>
              <a:rPr lang="en" sz="1800">
                <a:solidFill>
                  <a:schemeClr val="dk1"/>
                </a:solidFill>
                <a:latin typeface="Calibri"/>
                <a:ea typeface="Open Sans"/>
                <a:cs typeface="Open Sans"/>
              </a:rPr>
              <a:t>[3] "2 Representation of the two components (humeral head and glenoid) placed in the shoulder model,” Research Gate,</a:t>
            </a:r>
            <a:r>
              <a:rPr lang="en" sz="1800">
                <a:solidFill>
                  <a:srgbClr val="0070C0"/>
                </a:solidFill>
                <a:latin typeface="Calibri"/>
                <a:ea typeface="Open Sans"/>
                <a:cs typeface="Open Sans"/>
              </a:rPr>
              <a:t> </a:t>
            </a:r>
            <a:r>
              <a:rPr lang="en" sz="1800">
                <a:solidFill>
                  <a:srgbClr val="0070C0"/>
                </a:solidFill>
                <a:latin typeface="Calibri"/>
                <a:ea typeface="Open Sans"/>
                <a:cs typeface="Open Sans"/>
                <a:hlinkClick r:id="rId3">
                  <a:extLst>
                    <a:ext uri="{A12FA001-AC4F-418D-AE19-62706E023703}">
                      <ahyp:hlinkClr xmlns:ahyp="http://schemas.microsoft.com/office/drawing/2018/hyperlinkcolor" val="tx"/>
                    </a:ext>
                  </a:extLst>
                </a:hlinkClick>
              </a:rPr>
              <a:t>https://www.researchgate.net/figure/The-variation-of-humeral-head-circular-diameter-glenoid-radius-of-curvature-Gl-RoC_fig5_322877099</a:t>
            </a:r>
            <a:r>
              <a:rPr lang="en" sz="1800">
                <a:solidFill>
                  <a:schemeClr val="dk1"/>
                </a:solidFill>
                <a:latin typeface="Calibri"/>
                <a:ea typeface="Open Sans"/>
                <a:cs typeface="Open Sans"/>
              </a:rPr>
              <a:t> (accessed Mar. 6, 2024).</a:t>
            </a:r>
            <a:endParaRPr lang="en" sz="1800">
              <a:solidFill>
                <a:schemeClr val="dk1"/>
              </a:solidFill>
              <a:latin typeface="Calibri"/>
              <a:ea typeface="Calibri"/>
              <a:cs typeface="Calibri"/>
            </a:endParaRPr>
          </a:p>
          <a:p>
            <a:pPr marL="0" indent="0">
              <a:buNone/>
            </a:pPr>
            <a:r>
              <a:rPr lang="en-US" sz="1800">
                <a:ea typeface="+mn-lt"/>
                <a:cs typeface="+mn-lt"/>
              </a:rPr>
              <a:t>[4]</a:t>
            </a:r>
            <a:r>
              <a:rPr lang="en-US" sz="1800" i="1">
                <a:ea typeface="+mn-lt"/>
                <a:cs typeface="+mn-lt"/>
              </a:rPr>
              <a:t> </a:t>
            </a:r>
            <a:r>
              <a:rPr lang="en-US" sz="1800" i="1" err="1">
                <a:ea typeface="+mn-lt"/>
                <a:cs typeface="+mn-lt"/>
              </a:rPr>
              <a:t>Equinoxe</a:t>
            </a:r>
            <a:r>
              <a:rPr lang="en-US" sz="1800" i="1">
                <a:ea typeface="+mn-lt"/>
                <a:cs typeface="+mn-lt"/>
              </a:rPr>
              <a:t> reverse system</a:t>
            </a:r>
            <a:r>
              <a:rPr lang="en-US" sz="1800">
                <a:ea typeface="+mn-lt"/>
                <a:cs typeface="+mn-lt"/>
              </a:rPr>
              <a:t>. </a:t>
            </a:r>
            <a:r>
              <a:rPr lang="en-US" sz="1800">
                <a:ea typeface="+mn-lt"/>
                <a:cs typeface="+mn-lt"/>
                <a:hlinkClick r:id="rId4"/>
              </a:rPr>
              <a:t>www.exac.com</a:t>
            </a:r>
            <a:r>
              <a:rPr lang="en-US" sz="1800">
                <a:ea typeface="+mn-lt"/>
                <a:cs typeface="+mn-lt"/>
              </a:rPr>
              <a:t>. (2022, July 6).</a:t>
            </a:r>
            <a:endParaRPr lang="en-US" sz="1800">
              <a:ea typeface="Calibri"/>
              <a:cs typeface="Calibri"/>
            </a:endParaRPr>
          </a:p>
          <a:p>
            <a:pPr marL="0" indent="0">
              <a:buNone/>
            </a:pPr>
            <a:r>
              <a:rPr lang="en-US" sz="1800">
                <a:ea typeface="+mn-lt"/>
                <a:cs typeface="+mn-lt"/>
                <a:hlinkClick r:id="rId5"/>
              </a:rPr>
              <a:t>    https://www.exac.com/extremities/equinoxe-reverse-system/</a:t>
            </a:r>
            <a:r>
              <a:rPr lang="en-US" sz="1800">
                <a:ea typeface="+mn-lt"/>
                <a:cs typeface="+mn-lt"/>
              </a:rPr>
              <a:t> </a:t>
            </a:r>
            <a:endParaRPr lang="en-US" sz="1800">
              <a:ea typeface="Calibri"/>
              <a:cs typeface="Calibri"/>
            </a:endParaRPr>
          </a:p>
          <a:p>
            <a:pPr>
              <a:buNone/>
            </a:pPr>
            <a:r>
              <a:rPr lang="en-US" sz="1800">
                <a:ea typeface="+mn-lt"/>
                <a:cs typeface="+mn-lt"/>
              </a:rPr>
              <a:t>[5]</a:t>
            </a:r>
            <a:r>
              <a:rPr lang="en-US" sz="1800" i="1">
                <a:ea typeface="+mn-lt"/>
                <a:cs typeface="+mn-lt"/>
              </a:rPr>
              <a:t> Total shoulder replacement surgery</a:t>
            </a:r>
            <a:r>
              <a:rPr lang="en-US" sz="1800">
                <a:ea typeface="+mn-lt"/>
                <a:cs typeface="+mn-lt"/>
              </a:rPr>
              <a:t>. Shoulder Innovations. (2022, October 31). </a:t>
            </a:r>
            <a:r>
              <a:rPr lang="en-US" sz="1800">
                <a:solidFill>
                  <a:srgbClr val="0070C0"/>
                </a:solidFill>
                <a:ea typeface="+mn-lt"/>
                <a:cs typeface="+mn-lt"/>
                <a:hlinkClick r:id="rId6">
                  <a:extLst>
                    <a:ext uri="{A12FA001-AC4F-418D-AE19-62706E023703}">
                      <ahyp:hlinkClr xmlns:ahyp="http://schemas.microsoft.com/office/drawing/2018/hyperlinkcolor" val="tx"/>
                    </a:ext>
                  </a:extLst>
                </a:hlinkClick>
              </a:rPr>
              <a:t>https://shoulderinnovations.com/total-shoulder-replacement-surgery/</a:t>
            </a:r>
            <a:r>
              <a:rPr lang="en-US" sz="1800">
                <a:solidFill>
                  <a:srgbClr val="0070C0"/>
                </a:solidFill>
                <a:ea typeface="+mn-lt"/>
                <a:cs typeface="+mn-lt"/>
              </a:rPr>
              <a:t> </a:t>
            </a:r>
          </a:p>
          <a:p>
            <a:pPr>
              <a:buNone/>
            </a:pPr>
            <a:r>
              <a:rPr lang="en-US" sz="1800">
                <a:ea typeface="+mn-lt"/>
                <a:cs typeface="+mn-lt"/>
              </a:rPr>
              <a:t>[6] McClintock, Dr. K. (2023, August 2). </a:t>
            </a:r>
            <a:r>
              <a:rPr lang="en-US" sz="1800" i="1">
                <a:ea typeface="+mn-lt"/>
                <a:cs typeface="+mn-lt"/>
              </a:rPr>
              <a:t>Pros and cons of reverse shoulder replacement surgery</a:t>
            </a:r>
            <a:r>
              <a:rPr lang="en-US" sz="1800">
                <a:ea typeface="+mn-lt"/>
                <a:cs typeface="+mn-lt"/>
              </a:rPr>
              <a:t>. Kyle McClintock, DO | Orthopedic Surgeon Roseville, CA. </a:t>
            </a:r>
            <a:r>
              <a:rPr lang="en-US" sz="1800">
                <a:ea typeface="+mn-lt"/>
                <a:cs typeface="+mn-lt"/>
                <a:hlinkClick r:id="rId7"/>
              </a:rPr>
              <a:t>https://drmcclintock.com/pros-and-cons-of-reverse-shoulder-replacement-surgery/</a:t>
            </a:r>
            <a:r>
              <a:rPr lang="en-US" sz="1800">
                <a:ea typeface="+mn-lt"/>
                <a:cs typeface="+mn-lt"/>
              </a:rPr>
              <a:t> </a:t>
            </a:r>
            <a:endParaRPr lang="en-US" sz="1800">
              <a:ea typeface="Calibri"/>
              <a:cs typeface="Calibri"/>
            </a:endParaRPr>
          </a:p>
          <a:p>
            <a:pPr marL="0" indent="0">
              <a:buNone/>
            </a:pPr>
            <a:r>
              <a:rPr lang="en-US" sz="1800">
                <a:ea typeface="Calibri"/>
                <a:cs typeface="Calibri"/>
              </a:rPr>
              <a:t>[7]</a:t>
            </a:r>
            <a:r>
              <a:rPr lang="en-US" sz="1800" i="1">
                <a:ea typeface="Calibri"/>
                <a:cs typeface="Calibri"/>
              </a:rPr>
              <a:t> Shoulder bones</a:t>
            </a:r>
            <a:r>
              <a:rPr lang="en-US" sz="1800">
                <a:ea typeface="Calibri"/>
                <a:cs typeface="Calibri"/>
              </a:rPr>
              <a:t>. Joint Preservation Center. (2013, April </a:t>
            </a:r>
          </a:p>
          <a:p>
            <a:pPr marL="0" indent="0">
              <a:buNone/>
            </a:pPr>
            <a:r>
              <a:rPr lang="en-US" sz="1800">
                <a:ea typeface="Calibri"/>
                <a:cs typeface="Calibri"/>
              </a:rPr>
              <a:t>    5). </a:t>
            </a:r>
            <a:r>
              <a:rPr lang="en-US" sz="1800">
                <a:solidFill>
                  <a:srgbClr val="0563C1"/>
                </a:solidFill>
                <a:ea typeface="Calibri"/>
                <a:cs typeface="Calibri"/>
                <a:hlinkClick r:id="rId8"/>
              </a:rPr>
              <a:t>http://josephbermanmd.com/anatomy-of-the-shoulder/shoulder-bones/</a:t>
            </a:r>
            <a:endParaRPr lang="en-US" sz="1800">
              <a:ea typeface="Calibri"/>
              <a:cs typeface="Calibri"/>
            </a:endParaRPr>
          </a:p>
          <a:p>
            <a:endParaRPr lang="en-US" sz="2000">
              <a:ea typeface="Calibri"/>
              <a:cs typeface="Calibri"/>
            </a:endParaRPr>
          </a:p>
        </p:txBody>
      </p:sp>
      <p:sp>
        <p:nvSpPr>
          <p:cNvPr id="4" name="Slide Number Placeholder 3">
            <a:extLst>
              <a:ext uri="{FF2B5EF4-FFF2-40B4-BE49-F238E27FC236}">
                <a16:creationId xmlns:a16="http://schemas.microsoft.com/office/drawing/2014/main" id="{4C46E137-EE52-EEAE-9BE9-F38890CF5CC7}"/>
              </a:ext>
            </a:extLst>
          </p:cNvPr>
          <p:cNvSpPr>
            <a:spLocks noGrp="1"/>
          </p:cNvSpPr>
          <p:nvPr>
            <p:ph type="sldNum" sz="quarter" idx="12"/>
          </p:nvPr>
        </p:nvSpPr>
        <p:spPr/>
        <p:txBody>
          <a:bodyPr/>
          <a:lstStyle/>
          <a:p>
            <a:fld id="{A5AEF524-62EC-C340-82A1-9F47B6C43E55}" type="slidenum">
              <a:rPr lang="en-US" dirty="0" smtClean="0"/>
              <a:t>34</a:t>
            </a:fld>
            <a:endParaRPr lang="en-US"/>
          </a:p>
        </p:txBody>
      </p:sp>
      <p:sp>
        <p:nvSpPr>
          <p:cNvPr id="5" name="Title 4">
            <a:extLst>
              <a:ext uri="{FF2B5EF4-FFF2-40B4-BE49-F238E27FC236}">
                <a16:creationId xmlns:a16="http://schemas.microsoft.com/office/drawing/2014/main" id="{EAE6DDD7-EF32-77F2-6280-F6D6F6D04847}"/>
              </a:ext>
            </a:extLst>
          </p:cNvPr>
          <p:cNvSpPr>
            <a:spLocks noGrp="1"/>
          </p:cNvSpPr>
          <p:nvPr>
            <p:ph type="title"/>
          </p:nvPr>
        </p:nvSpPr>
        <p:spPr>
          <a:xfrm>
            <a:off x="296718" y="457768"/>
            <a:ext cx="9601200" cy="740913"/>
          </a:xfrm>
        </p:spPr>
        <p:txBody>
          <a:bodyPr/>
          <a:lstStyle/>
          <a:p>
            <a:r>
              <a:rPr lang="en-US"/>
              <a:t>References</a:t>
            </a:r>
          </a:p>
        </p:txBody>
      </p:sp>
      <p:sp>
        <p:nvSpPr>
          <p:cNvPr id="6" name="TextBox 5">
            <a:extLst>
              <a:ext uri="{FF2B5EF4-FFF2-40B4-BE49-F238E27FC236}">
                <a16:creationId xmlns:a16="http://schemas.microsoft.com/office/drawing/2014/main" id="{1296F23F-B34E-CB9C-048A-0B6D11BC28A5}"/>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922064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5AB82-D70A-D924-EF5E-3AD12047E5E9}"/>
              </a:ext>
            </a:extLst>
          </p:cNvPr>
          <p:cNvSpPr>
            <a:spLocks noGrp="1"/>
          </p:cNvSpPr>
          <p:nvPr>
            <p:ph idx="1"/>
          </p:nvPr>
        </p:nvSpPr>
        <p:spPr>
          <a:xfrm>
            <a:off x="533400" y="1550805"/>
            <a:ext cx="9601200" cy="4346575"/>
          </a:xfrm>
        </p:spPr>
        <p:txBody>
          <a:bodyPr vert="horz" lIns="0" tIns="0" rIns="0" bIns="0" rtlCol="0" anchor="t">
            <a:noAutofit/>
          </a:bodyPr>
          <a:lstStyle/>
          <a:p>
            <a:r>
              <a:rPr lang="en-US">
                <a:cs typeface="Calibri"/>
              </a:rPr>
              <a:t>Biomedical Engineering</a:t>
            </a:r>
          </a:p>
          <a:p>
            <a:pPr lvl="1">
              <a:buFont typeface="Courier New" panose="020B0604020202020204" pitchFamily="34" charset="0"/>
              <a:buChar char="o"/>
            </a:pPr>
            <a:r>
              <a:rPr lang="en-US">
                <a:ea typeface="Calibri"/>
                <a:cs typeface="Calibri"/>
              </a:rPr>
              <a:t>Shoulder anatomy</a:t>
            </a:r>
          </a:p>
          <a:p>
            <a:pPr lvl="1">
              <a:buFont typeface="Courier New" panose="020B0604020202020204" pitchFamily="34" charset="0"/>
              <a:buChar char="o"/>
            </a:pPr>
            <a:r>
              <a:rPr lang="en-US">
                <a:ea typeface="Calibri"/>
                <a:cs typeface="Calibri"/>
              </a:rPr>
              <a:t>Joint mechanics</a:t>
            </a:r>
          </a:p>
          <a:p>
            <a:pPr lvl="1">
              <a:buFont typeface="Courier New" panose="020B0604020202020204" pitchFamily="34" charset="0"/>
              <a:buChar char="o"/>
            </a:pPr>
            <a:r>
              <a:rPr lang="en-US">
                <a:ea typeface="Calibri"/>
                <a:cs typeface="Calibri"/>
              </a:rPr>
              <a:t>Implantation design</a:t>
            </a:r>
          </a:p>
          <a:p>
            <a:r>
              <a:rPr lang="en-US">
                <a:ea typeface="Calibri"/>
                <a:cs typeface="Calibri"/>
              </a:rPr>
              <a:t>Mechanical Engineering</a:t>
            </a:r>
          </a:p>
          <a:p>
            <a:pPr lvl="1">
              <a:buFont typeface="Courier New" panose="020B0604020202020204" pitchFamily="34" charset="0"/>
              <a:buChar char="o"/>
            </a:pPr>
            <a:r>
              <a:rPr lang="en-US">
                <a:ea typeface="+mn-lt"/>
                <a:cs typeface="+mn-lt"/>
              </a:rPr>
              <a:t>Embedded programming</a:t>
            </a:r>
          </a:p>
          <a:p>
            <a:pPr lvl="1">
              <a:buFont typeface="Courier New" panose="020B0604020202020204" pitchFamily="34" charset="0"/>
              <a:buChar char="o"/>
            </a:pPr>
            <a:r>
              <a:rPr lang="en-US">
                <a:ea typeface="+mn-lt"/>
                <a:cs typeface="+mn-lt"/>
              </a:rPr>
              <a:t>Fundamental forces in the shoulder</a:t>
            </a:r>
          </a:p>
          <a:p>
            <a:r>
              <a:rPr lang="en-US">
                <a:ea typeface="+mn-lt"/>
                <a:cs typeface="+mn-lt"/>
              </a:rPr>
              <a:t>ASTM F-1839-08 standard for ortho foam blocks</a:t>
            </a:r>
          </a:p>
          <a:p>
            <a:r>
              <a:rPr lang="en-US">
                <a:latin typeface="Calibri"/>
                <a:ea typeface="+mn-lt"/>
                <a:cs typeface="+mn-lt"/>
              </a:rPr>
              <a:t>ASTM F-2028-17 standard for </a:t>
            </a:r>
            <a:r>
              <a:rPr lang="en-US">
                <a:solidFill>
                  <a:srgbClr val="232F3A"/>
                </a:solidFill>
                <a:ea typeface="+mn-lt"/>
                <a:cs typeface="+mn-lt"/>
              </a:rPr>
              <a:t>dynamic evaluation of glenoid loosening or disassociation</a:t>
            </a:r>
          </a:p>
        </p:txBody>
      </p:sp>
      <p:sp>
        <p:nvSpPr>
          <p:cNvPr id="3" name="Footer Placeholder 2">
            <a:extLst>
              <a:ext uri="{FF2B5EF4-FFF2-40B4-BE49-F238E27FC236}">
                <a16:creationId xmlns:a16="http://schemas.microsoft.com/office/drawing/2014/main" id="{EC3BA1FC-E3CC-3F66-48BD-C00081E147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64627-1C93-DA66-6C9F-AD7B3B2B0510}"/>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5" name="Title 4">
            <a:extLst>
              <a:ext uri="{FF2B5EF4-FFF2-40B4-BE49-F238E27FC236}">
                <a16:creationId xmlns:a16="http://schemas.microsoft.com/office/drawing/2014/main" id="{7EA1E002-EEA4-7F7C-253E-C7494DCB1509}"/>
              </a:ext>
            </a:extLst>
          </p:cNvPr>
          <p:cNvSpPr>
            <a:spLocks noGrp="1"/>
          </p:cNvSpPr>
          <p:nvPr>
            <p:ph type="title"/>
          </p:nvPr>
        </p:nvSpPr>
        <p:spPr>
          <a:xfrm>
            <a:off x="506663" y="356937"/>
            <a:ext cx="9601200" cy="960276"/>
          </a:xfrm>
        </p:spPr>
        <p:txBody>
          <a:bodyPr/>
          <a:lstStyle/>
          <a:p>
            <a:r>
              <a:rPr lang="en-US"/>
              <a:t>Lessons Learned</a:t>
            </a:r>
          </a:p>
        </p:txBody>
      </p:sp>
      <p:sp>
        <p:nvSpPr>
          <p:cNvPr id="7" name="TextBox 6">
            <a:extLst>
              <a:ext uri="{FF2B5EF4-FFF2-40B4-BE49-F238E27FC236}">
                <a16:creationId xmlns:a16="http://schemas.microsoft.com/office/drawing/2014/main" id="{CAA726AF-301D-11B7-2E20-DA72C509B6E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3804831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26596" y="1716768"/>
            <a:ext cx="9601200" cy="4346575"/>
          </a:xfrm>
        </p:spPr>
        <p:txBody>
          <a:bodyPr vert="horz" lIns="0" tIns="0" rIns="0" bIns="0" rtlCol="0" anchor="t">
            <a:noAutofit/>
          </a:bodyPr>
          <a:lstStyle/>
          <a:p>
            <a:r>
              <a:rPr lang="en-US">
                <a:latin typeface="Arial"/>
                <a:ea typeface="Calibri"/>
                <a:cs typeface="Calibri"/>
              </a:rPr>
              <a:t>Testing Apparatus</a:t>
            </a:r>
            <a:endParaRPr lang="en-US">
              <a:latin typeface="Arial"/>
              <a:cs typeface="Arial"/>
            </a:endParaRPr>
          </a:p>
          <a:p>
            <a:r>
              <a:rPr lang="en-US">
                <a:latin typeface="Arial"/>
                <a:ea typeface="Calibri"/>
                <a:cs typeface="Calibri"/>
              </a:rPr>
              <a:t>Implant Testing</a:t>
            </a:r>
            <a:endParaRPr lang="en-US">
              <a:latin typeface="Arial"/>
              <a:ea typeface="Calibri"/>
              <a:cs typeface="Arial"/>
            </a:endParaRPr>
          </a:p>
          <a:p>
            <a:pPr lvl="1"/>
            <a:r>
              <a:rPr lang="en-US">
                <a:latin typeface="Arial"/>
                <a:ea typeface="Calibri"/>
                <a:cs typeface="Calibri"/>
              </a:rPr>
              <a:t>15 Tests Conducted</a:t>
            </a:r>
          </a:p>
          <a:p>
            <a:r>
              <a:rPr lang="en-US">
                <a:latin typeface="Arial"/>
                <a:ea typeface="Calibri"/>
                <a:cs typeface="Calibri"/>
              </a:rPr>
              <a:t>Data Processing</a:t>
            </a:r>
          </a:p>
          <a:p>
            <a:r>
              <a:rPr lang="en-US">
                <a:latin typeface="Arial"/>
                <a:ea typeface="Calibri"/>
                <a:cs typeface="Calibri"/>
              </a:rPr>
              <a:t>Matlab Code</a:t>
            </a:r>
          </a:p>
          <a:p>
            <a:r>
              <a:rPr lang="en-US">
                <a:latin typeface="Arial"/>
                <a:ea typeface="Calibri"/>
                <a:cs typeface="Calibri"/>
              </a:rPr>
              <a:t>Unusable Data</a:t>
            </a:r>
          </a:p>
          <a:p>
            <a:pPr lvl="1"/>
            <a:r>
              <a:rPr lang="en-US">
                <a:latin typeface="Arial"/>
                <a:ea typeface="Calibri"/>
                <a:cs typeface="Calibri"/>
              </a:rPr>
              <a:t>Testing Rig Malfunctions</a:t>
            </a:r>
          </a:p>
          <a:p>
            <a:pPr lvl="1"/>
            <a:r>
              <a:rPr lang="en-US">
                <a:latin typeface="Arial"/>
                <a:ea typeface="Calibri"/>
                <a:cs typeface="Calibri"/>
              </a:rPr>
              <a:t>Data Storage Issues</a:t>
            </a:r>
          </a:p>
          <a:p>
            <a:pPr lvl="1"/>
            <a:r>
              <a:rPr lang="en-US">
                <a:latin typeface="Arial"/>
                <a:ea typeface="Calibri"/>
                <a:cs typeface="Calibri"/>
              </a:rPr>
              <a:t>Bone Block Cracking</a:t>
            </a:r>
          </a:p>
          <a:p>
            <a:pPr marL="0" indent="0">
              <a:buNone/>
            </a:pPr>
            <a:endParaRPr lang="en-US">
              <a:latin typeface="Arial"/>
              <a:ea typeface="Calibri"/>
              <a:cs typeface="Calibri"/>
            </a:endParaRP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latin typeface="Calibri"/>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r>
              <a:rPr lang="en-US">
                <a:ea typeface="Calibri"/>
                <a:cs typeface="Calibri"/>
              </a:rPr>
              <a:t>19</a:t>
            </a:r>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Update</a:t>
            </a:r>
          </a:p>
        </p:txBody>
      </p:sp>
      <p:sp>
        <p:nvSpPr>
          <p:cNvPr id="7" name="TextBox 6">
            <a:extLst>
              <a:ext uri="{FF2B5EF4-FFF2-40B4-BE49-F238E27FC236}">
                <a16:creationId xmlns:a16="http://schemas.microsoft.com/office/drawing/2014/main" id="{F0C8D87D-7BAF-C12A-124B-81E05A250CE9}"/>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0270041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4B256C-A8B1-EC32-8028-A957D1665364}"/>
              </a:ext>
            </a:extLst>
          </p:cNvPr>
          <p:cNvSpPr>
            <a:spLocks noGrp="1"/>
          </p:cNvSpPr>
          <p:nvPr>
            <p:ph idx="1"/>
          </p:nvPr>
        </p:nvSpPr>
        <p:spPr>
          <a:xfrm>
            <a:off x="533400" y="1825625"/>
            <a:ext cx="4900448" cy="4346575"/>
          </a:xfrm>
        </p:spPr>
        <p:txBody>
          <a:bodyPr/>
          <a:lstStyle/>
          <a:p>
            <a:pPr marL="0" indent="0">
              <a:buNone/>
            </a:pPr>
            <a:r>
              <a:rPr lang="en-US"/>
              <a:t>Patients with a stemless shoulder replacement to have increased stability at the joint with the option for a reverse stemless design</a:t>
            </a:r>
          </a:p>
        </p:txBody>
      </p:sp>
      <p:sp>
        <p:nvSpPr>
          <p:cNvPr id="3" name="Footer Placeholder 2">
            <a:extLst>
              <a:ext uri="{FF2B5EF4-FFF2-40B4-BE49-F238E27FC236}">
                <a16:creationId xmlns:a16="http://schemas.microsoft.com/office/drawing/2014/main" id="{9EB82389-497C-07E8-4032-BA31034260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2D7450-B6F1-E68F-712D-A8EBFE991372}"/>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5" name="Title 4">
            <a:extLst>
              <a:ext uri="{FF2B5EF4-FFF2-40B4-BE49-F238E27FC236}">
                <a16:creationId xmlns:a16="http://schemas.microsoft.com/office/drawing/2014/main" id="{10AF3237-B486-6A17-2F97-6495A40DDE11}"/>
              </a:ext>
            </a:extLst>
          </p:cNvPr>
          <p:cNvSpPr>
            <a:spLocks noGrp="1"/>
          </p:cNvSpPr>
          <p:nvPr>
            <p:ph type="title"/>
          </p:nvPr>
        </p:nvSpPr>
        <p:spPr/>
        <p:txBody>
          <a:bodyPr/>
          <a:lstStyle/>
          <a:p>
            <a:r>
              <a:rPr lang="en-US"/>
              <a:t>Goal Result</a:t>
            </a:r>
          </a:p>
        </p:txBody>
      </p:sp>
      <p:pic>
        <p:nvPicPr>
          <p:cNvPr id="8" name="Picture 7">
            <a:extLst>
              <a:ext uri="{FF2B5EF4-FFF2-40B4-BE49-F238E27FC236}">
                <a16:creationId xmlns:a16="http://schemas.microsoft.com/office/drawing/2014/main" id="{435EFC67-118F-C1C4-83F2-DB067D757D82}"/>
              </a:ext>
            </a:extLst>
          </p:cNvPr>
          <p:cNvPicPr>
            <a:picLocks noChangeAspect="1"/>
          </p:cNvPicPr>
          <p:nvPr/>
        </p:nvPicPr>
        <p:blipFill rotWithShape="1">
          <a:blip r:embed="rId3"/>
          <a:srcRect t="82" b="10224"/>
          <a:stretch/>
        </p:blipFill>
        <p:spPr>
          <a:xfrm>
            <a:off x="5904186" y="1649359"/>
            <a:ext cx="3972910" cy="3563459"/>
          </a:xfrm>
          <a:prstGeom prst="rect">
            <a:avLst/>
          </a:prstGeom>
        </p:spPr>
      </p:pic>
      <p:sp>
        <p:nvSpPr>
          <p:cNvPr id="9" name="TextBox 8">
            <a:extLst>
              <a:ext uri="{FF2B5EF4-FFF2-40B4-BE49-F238E27FC236}">
                <a16:creationId xmlns:a16="http://schemas.microsoft.com/office/drawing/2014/main" id="{60DEAA43-6894-32F2-E9C1-328C9355BB49}"/>
              </a:ext>
            </a:extLst>
          </p:cNvPr>
          <p:cNvSpPr txBox="1"/>
          <p:nvPr/>
        </p:nvSpPr>
        <p:spPr>
          <a:xfrm>
            <a:off x="10714463" y="18585"/>
            <a:ext cx="1431073"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Angelina Lanh</a:t>
            </a:r>
            <a:endParaRPr lang="en-US" sz="1700">
              <a:solidFill>
                <a:srgbClr val="000000"/>
              </a:solidFill>
              <a:ea typeface="Calibri"/>
              <a:cs typeface="Calibri"/>
            </a:endParaRPr>
          </a:p>
        </p:txBody>
      </p:sp>
    </p:spTree>
    <p:extLst>
      <p:ext uri="{BB962C8B-B14F-4D97-AF65-F5344CB8AC3E}">
        <p14:creationId xmlns:p14="http://schemas.microsoft.com/office/powerpoint/2010/main" val="22262522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9B0B70-BC6B-9AAE-59FA-8A0198FD43EC}"/>
            </a:ext>
          </a:extLst>
        </p:cNvPr>
        <p:cNvGrpSpPr/>
        <p:nvPr/>
      </p:nvGrpSpPr>
      <p:grpSpPr>
        <a:xfrm>
          <a:off x="0" y="0"/>
          <a:ext cx="0" cy="0"/>
          <a:chOff x="0" y="0"/>
          <a:chExt cx="0" cy="0"/>
        </a:xfrm>
      </p:grpSpPr>
      <p:sp>
        <p:nvSpPr>
          <p:cNvPr id="10" name="Footer Placeholder 2">
            <a:extLst>
              <a:ext uri="{FF2B5EF4-FFF2-40B4-BE49-F238E27FC236}">
                <a16:creationId xmlns:a16="http://schemas.microsoft.com/office/drawing/2014/main" id="{7C2974A2-8891-E9E9-7A0E-14FB139CD71C}"/>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2C15E506-FA3B-10F6-0FBA-0E54E6F9DF02}"/>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38</a:t>
            </a:fld>
            <a:endParaRPr lang="en-US"/>
          </a:p>
        </p:txBody>
      </p:sp>
      <p:sp>
        <p:nvSpPr>
          <p:cNvPr id="4" name="Title 3">
            <a:extLst>
              <a:ext uri="{FF2B5EF4-FFF2-40B4-BE49-F238E27FC236}">
                <a16:creationId xmlns:a16="http://schemas.microsoft.com/office/drawing/2014/main" id="{4A46B36C-A713-E7F0-414F-4FA519B70568}"/>
              </a:ext>
            </a:extLst>
          </p:cNvPr>
          <p:cNvSpPr>
            <a:spLocks noGrp="1"/>
          </p:cNvSpPr>
          <p:nvPr>
            <p:ph type="title"/>
          </p:nvPr>
        </p:nvSpPr>
        <p:spPr>
          <a:xfrm>
            <a:off x="533400" y="457200"/>
            <a:ext cx="9601200" cy="960276"/>
          </a:xfrm>
        </p:spPr>
        <p:txBody>
          <a:bodyPr anchor="b">
            <a:normAutofit/>
          </a:bodyPr>
          <a:lstStyle/>
          <a:p>
            <a:r>
              <a:rPr lang="en-US"/>
              <a:t>Test Stand Assembly</a:t>
            </a:r>
          </a:p>
        </p:txBody>
      </p:sp>
      <p:sp>
        <p:nvSpPr>
          <p:cNvPr id="5" name="TextBox 4">
            <a:extLst>
              <a:ext uri="{FF2B5EF4-FFF2-40B4-BE49-F238E27FC236}">
                <a16:creationId xmlns:a16="http://schemas.microsoft.com/office/drawing/2014/main" id="{E9505664-7295-C218-9F07-F229ED44158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2" name="Picture 1">
            <a:extLst>
              <a:ext uri="{FF2B5EF4-FFF2-40B4-BE49-F238E27FC236}">
                <a16:creationId xmlns:a16="http://schemas.microsoft.com/office/drawing/2014/main" id="{BC74170C-25B3-52E5-E515-D14D97E5C5BF}"/>
              </a:ext>
            </a:extLst>
          </p:cNvPr>
          <p:cNvPicPr>
            <a:picLocks noChangeAspect="1"/>
          </p:cNvPicPr>
          <p:nvPr/>
        </p:nvPicPr>
        <p:blipFill>
          <a:blip r:embed="rId2"/>
          <a:stretch>
            <a:fillRect/>
          </a:stretch>
        </p:blipFill>
        <p:spPr>
          <a:xfrm>
            <a:off x="2230135" y="1557454"/>
            <a:ext cx="4479291" cy="4114800"/>
          </a:xfrm>
          <a:prstGeom prst="rect">
            <a:avLst/>
          </a:prstGeom>
        </p:spPr>
      </p:pic>
    </p:spTree>
    <p:extLst>
      <p:ext uri="{BB962C8B-B14F-4D97-AF65-F5344CB8AC3E}">
        <p14:creationId xmlns:p14="http://schemas.microsoft.com/office/powerpoint/2010/main" val="4152042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46E137-EE52-EEAE-9BE9-F38890CF5CC7}"/>
              </a:ext>
            </a:extLst>
          </p:cNvPr>
          <p:cNvSpPr>
            <a:spLocks noGrp="1"/>
          </p:cNvSpPr>
          <p:nvPr>
            <p:ph type="sldNum" sz="quarter" idx="12"/>
          </p:nvPr>
        </p:nvSpPr>
        <p:spPr/>
        <p:txBody>
          <a:bodyPr/>
          <a:lstStyle/>
          <a:p>
            <a:fld id="{A5AEF524-62EC-C340-82A1-9F47B6C43E55}" type="slidenum">
              <a:rPr lang="en-US" dirty="0" smtClean="0"/>
              <a:t>39</a:t>
            </a:fld>
            <a:endParaRPr lang="en-US"/>
          </a:p>
        </p:txBody>
      </p:sp>
      <p:sp>
        <p:nvSpPr>
          <p:cNvPr id="6" name="TextBox 5">
            <a:extLst>
              <a:ext uri="{FF2B5EF4-FFF2-40B4-BE49-F238E27FC236}">
                <a16:creationId xmlns:a16="http://schemas.microsoft.com/office/drawing/2014/main" id="{1296F23F-B34E-CB9C-048A-0B6D11BC28A5}"/>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pic>
        <p:nvPicPr>
          <p:cNvPr id="8" name="Picture 7" descr="A graph of a circle with lines and points&#10;&#10;Description automatically generated">
            <a:extLst>
              <a:ext uri="{FF2B5EF4-FFF2-40B4-BE49-F238E27FC236}">
                <a16:creationId xmlns:a16="http://schemas.microsoft.com/office/drawing/2014/main" id="{551FBDCD-4EB0-55A8-517D-E32A88DA9927}"/>
              </a:ext>
            </a:extLst>
          </p:cNvPr>
          <p:cNvPicPr>
            <a:picLocks noChangeAspect="1"/>
          </p:cNvPicPr>
          <p:nvPr/>
        </p:nvPicPr>
        <p:blipFill>
          <a:blip r:embed="rId2"/>
          <a:stretch>
            <a:fillRect/>
          </a:stretch>
        </p:blipFill>
        <p:spPr>
          <a:xfrm>
            <a:off x="841681" y="1000285"/>
            <a:ext cx="3465865" cy="3301314"/>
          </a:xfrm>
          <a:prstGeom prst="rect">
            <a:avLst/>
          </a:prstGeom>
        </p:spPr>
      </p:pic>
      <p:pic>
        <p:nvPicPr>
          <p:cNvPr id="9" name="Picture 8" descr="A drawing of a circle with lines and dots&#10;&#10;Description automatically generated">
            <a:extLst>
              <a:ext uri="{FF2B5EF4-FFF2-40B4-BE49-F238E27FC236}">
                <a16:creationId xmlns:a16="http://schemas.microsoft.com/office/drawing/2014/main" id="{E22277A1-A155-6AF5-7CB7-39E6D5DDA074}"/>
              </a:ext>
            </a:extLst>
          </p:cNvPr>
          <p:cNvPicPr>
            <a:picLocks noChangeAspect="1"/>
          </p:cNvPicPr>
          <p:nvPr/>
        </p:nvPicPr>
        <p:blipFill>
          <a:blip r:embed="rId3"/>
          <a:stretch>
            <a:fillRect/>
          </a:stretch>
        </p:blipFill>
        <p:spPr>
          <a:xfrm>
            <a:off x="4305881" y="969393"/>
            <a:ext cx="2983380" cy="3332207"/>
          </a:xfrm>
          <a:prstGeom prst="rect">
            <a:avLst/>
          </a:prstGeom>
        </p:spPr>
      </p:pic>
      <p:pic>
        <p:nvPicPr>
          <p:cNvPr id="10" name="Picture 9" descr="A diagram of a circular object with lines and dots&#10;&#10;Description automatically generated">
            <a:extLst>
              <a:ext uri="{FF2B5EF4-FFF2-40B4-BE49-F238E27FC236}">
                <a16:creationId xmlns:a16="http://schemas.microsoft.com/office/drawing/2014/main" id="{DE311A21-8883-2543-AFE0-D9F8900C3A8D}"/>
              </a:ext>
            </a:extLst>
          </p:cNvPr>
          <p:cNvPicPr>
            <a:picLocks noChangeAspect="1"/>
          </p:cNvPicPr>
          <p:nvPr/>
        </p:nvPicPr>
        <p:blipFill>
          <a:blip r:embed="rId4"/>
          <a:stretch>
            <a:fillRect/>
          </a:stretch>
        </p:blipFill>
        <p:spPr>
          <a:xfrm>
            <a:off x="7295157" y="1002345"/>
            <a:ext cx="3183208" cy="3301314"/>
          </a:xfrm>
          <a:prstGeom prst="rect">
            <a:avLst/>
          </a:prstGeom>
        </p:spPr>
      </p:pic>
    </p:spTree>
    <p:extLst>
      <p:ext uri="{BB962C8B-B14F-4D97-AF65-F5344CB8AC3E}">
        <p14:creationId xmlns:p14="http://schemas.microsoft.com/office/powerpoint/2010/main" val="2842062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E6DB10-8472-3DCD-CD1E-9E74C4FEA80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5AEF524-62EC-C340-82A1-9F47B6C43E55}" type="slidenum">
              <a:rPr kumimoji="0" lang="en-US" sz="1200" b="0" i="0" u="none" strike="noStrike" kern="1200" cap="none" spc="0" normalizeH="0" baseline="0" noProof="0" dirty="0" smtClean="0">
                <a:ln>
                  <a:noFill/>
                </a:ln>
                <a:solidFill>
                  <a:prstClr val="black">
                    <a:tint val="75000"/>
                  </a:prstClr>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Picture 6" descr="A green and orange object&#10;&#10;Description automatically generated">
            <a:extLst>
              <a:ext uri="{FF2B5EF4-FFF2-40B4-BE49-F238E27FC236}">
                <a16:creationId xmlns:a16="http://schemas.microsoft.com/office/drawing/2014/main" id="{F66A3F2C-E26A-449D-1DE6-A5D2E476BBE4}"/>
              </a:ext>
            </a:extLst>
          </p:cNvPr>
          <p:cNvPicPr>
            <a:picLocks noChangeAspect="1"/>
          </p:cNvPicPr>
          <p:nvPr/>
        </p:nvPicPr>
        <p:blipFill rotWithShape="1">
          <a:blip r:embed="rId3"/>
          <a:srcRect l="6072" r="2087" b="1279"/>
          <a:stretch/>
        </p:blipFill>
        <p:spPr>
          <a:xfrm>
            <a:off x="4958040" y="1708960"/>
            <a:ext cx="4564335" cy="4042062"/>
          </a:xfrm>
          <a:prstGeom prst="rect">
            <a:avLst/>
          </a:prstGeom>
          <a:ln>
            <a:solidFill>
              <a:schemeClr val="bg1"/>
            </a:solidFill>
          </a:ln>
        </p:spPr>
      </p:pic>
      <p:sp>
        <p:nvSpPr>
          <p:cNvPr id="8" name="TextBox 7">
            <a:extLst>
              <a:ext uri="{FF2B5EF4-FFF2-40B4-BE49-F238E27FC236}">
                <a16:creationId xmlns:a16="http://schemas.microsoft.com/office/drawing/2014/main" id="{91420B43-F2B4-92B7-D309-DCC4AC64F1E0}"/>
              </a:ext>
            </a:extLst>
          </p:cNvPr>
          <p:cNvSpPr txBox="1"/>
          <p:nvPr/>
        </p:nvSpPr>
        <p:spPr>
          <a:xfrm>
            <a:off x="536955" y="1685065"/>
            <a:ext cx="4164659" cy="4401205"/>
          </a:xfrm>
          <a:prstGeom prst="rect">
            <a:avLst/>
          </a:prstGeom>
          <a:noFill/>
        </p:spPr>
        <p:txBody>
          <a:bodyPr wrap="square" lIns="91440" tIns="45720" rIns="91440" bIns="45720" anchor="t">
            <a:spAutoFit/>
          </a:bodyPr>
          <a:lstStyle/>
          <a:p>
            <a:r>
              <a:rPr lang="en-US" sz="2800" dirty="0"/>
              <a:t>The objective of this project is to improve upon Exactech’s current stemless shoulder implant, the </a:t>
            </a:r>
            <a:r>
              <a:rPr lang="en-US" sz="2800" dirty="0" err="1"/>
              <a:t>Equinoxe</a:t>
            </a:r>
            <a:r>
              <a:rPr lang="en-US" sz="2800" dirty="0"/>
              <a:t>, to achieve:</a:t>
            </a:r>
          </a:p>
          <a:p>
            <a:pPr marL="285750" indent="-285750">
              <a:buFont typeface="Arial" panose="020B0604020202020204" pitchFamily="34" charset="0"/>
              <a:buChar char="•"/>
            </a:pPr>
            <a:r>
              <a:rPr lang="en-US" sz="2800" dirty="0"/>
              <a:t>Increased fixation and stability</a:t>
            </a:r>
            <a:endParaRPr lang="en-US" sz="2800" dirty="0">
              <a:ea typeface="Calibri"/>
              <a:cs typeface="Calibri"/>
            </a:endParaRPr>
          </a:p>
          <a:p>
            <a:pPr marL="285750" indent="-285750">
              <a:buFont typeface="Arial" panose="020B0604020202020204" pitchFamily="34" charset="0"/>
              <a:buChar char="•"/>
            </a:pPr>
            <a:r>
              <a:rPr lang="en-US" sz="2800" dirty="0"/>
              <a:t>Use</a:t>
            </a:r>
            <a:r>
              <a:rPr lang="en-US" sz="2800" dirty="0">
                <a:solidFill>
                  <a:srgbClr val="000000"/>
                </a:solidFill>
                <a:latin typeface="Calibri"/>
                <a:ea typeface="Calibri"/>
                <a:cs typeface="Calibri"/>
              </a:rPr>
              <a:t> in a reverse shoulder configuration</a:t>
            </a:r>
          </a:p>
          <a:p>
            <a:pPr marL="285750" indent="-285750">
              <a:buFont typeface="Arial" panose="020B0604020202020204" pitchFamily="34" charset="0"/>
              <a:buChar char="•"/>
            </a:pPr>
            <a:endParaRPr lang="en-US" sz="2800">
              <a:ea typeface="Calibri"/>
              <a:cs typeface="Calibri"/>
            </a:endParaRPr>
          </a:p>
        </p:txBody>
      </p:sp>
      <p:sp>
        <p:nvSpPr>
          <p:cNvPr id="3" name="TextBox 2">
            <a:extLst>
              <a:ext uri="{FF2B5EF4-FFF2-40B4-BE49-F238E27FC236}">
                <a16:creationId xmlns:a16="http://schemas.microsoft.com/office/drawing/2014/main" id="{4D91ED23-429D-DBE7-5807-BCDE6B415E38}"/>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Kiersten Cady</a:t>
            </a:r>
          </a:p>
          <a:p>
            <a:endParaRPr lang="en-US" sz="1700">
              <a:solidFill>
                <a:srgbClr val="000000"/>
              </a:solidFill>
              <a:ea typeface="Calibri"/>
              <a:cs typeface="Calibri"/>
            </a:endParaRPr>
          </a:p>
          <a:p>
            <a:endParaRPr lang="en-US" sz="1700">
              <a:solidFill>
                <a:srgbClr val="000000"/>
              </a:solidFill>
              <a:ea typeface="Calibri"/>
              <a:cs typeface="Calibri"/>
            </a:endParaRPr>
          </a:p>
        </p:txBody>
      </p:sp>
      <p:sp>
        <p:nvSpPr>
          <p:cNvPr id="12" name="Title 4">
            <a:extLst>
              <a:ext uri="{FF2B5EF4-FFF2-40B4-BE49-F238E27FC236}">
                <a16:creationId xmlns:a16="http://schemas.microsoft.com/office/drawing/2014/main" id="{C85FEB1C-46B0-9265-9253-E1CDF798B124}"/>
              </a:ext>
            </a:extLst>
          </p:cNvPr>
          <p:cNvSpPr>
            <a:spLocks noGrp="1"/>
          </p:cNvSpPr>
          <p:nvPr>
            <p:ph type="title"/>
          </p:nvPr>
        </p:nvSpPr>
        <p:spPr>
          <a:xfrm>
            <a:off x="533400" y="471854"/>
            <a:ext cx="9601200" cy="960276"/>
          </a:xfrm>
        </p:spPr>
        <p:txBody>
          <a:bodyPr/>
          <a:lstStyle/>
          <a:p>
            <a:r>
              <a:rPr lang="en-US"/>
              <a:t>Objective</a:t>
            </a:r>
          </a:p>
        </p:txBody>
      </p:sp>
    </p:spTree>
    <p:extLst>
      <p:ext uri="{BB962C8B-B14F-4D97-AF65-F5344CB8AC3E}">
        <p14:creationId xmlns:p14="http://schemas.microsoft.com/office/powerpoint/2010/main" val="2658901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87E7520-2689-28F0-9F94-BD11382C6D02}"/>
              </a:ext>
            </a:extLst>
          </p:cNvPr>
          <p:cNvPicPr>
            <a:picLocks noGrp="1" noChangeAspect="1"/>
          </p:cNvPicPr>
          <p:nvPr>
            <p:ph idx="1"/>
          </p:nvPr>
        </p:nvPicPr>
        <p:blipFill>
          <a:blip r:embed="rId3"/>
          <a:stretch>
            <a:fillRect/>
          </a:stretch>
        </p:blipFill>
        <p:spPr>
          <a:xfrm>
            <a:off x="1823909" y="1715615"/>
            <a:ext cx="7411479" cy="2682188"/>
          </a:xfrm>
        </p:spPr>
      </p:pic>
      <p:sp>
        <p:nvSpPr>
          <p:cNvPr id="3" name="Footer Placeholder 2">
            <a:extLst>
              <a:ext uri="{FF2B5EF4-FFF2-40B4-BE49-F238E27FC236}">
                <a16:creationId xmlns:a16="http://schemas.microsoft.com/office/drawing/2014/main" id="{EC3BA1FC-E3CC-3F66-48BD-C00081E147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64627-1C93-DA66-6C9F-AD7B3B2B0510}"/>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5" name="Title 4">
            <a:extLst>
              <a:ext uri="{FF2B5EF4-FFF2-40B4-BE49-F238E27FC236}">
                <a16:creationId xmlns:a16="http://schemas.microsoft.com/office/drawing/2014/main" id="{7EA1E002-EEA4-7F7C-253E-C7494DCB1509}"/>
              </a:ext>
            </a:extLst>
          </p:cNvPr>
          <p:cNvSpPr>
            <a:spLocks noGrp="1"/>
          </p:cNvSpPr>
          <p:nvPr>
            <p:ph type="title"/>
          </p:nvPr>
        </p:nvSpPr>
        <p:spPr/>
        <p:txBody>
          <a:bodyPr/>
          <a:lstStyle/>
          <a:p>
            <a:r>
              <a:rPr lang="en-US"/>
              <a:t>Bending Stress</a:t>
            </a:r>
          </a:p>
        </p:txBody>
      </p:sp>
      <p:sp>
        <p:nvSpPr>
          <p:cNvPr id="7" name="TextBox 6">
            <a:extLst>
              <a:ext uri="{FF2B5EF4-FFF2-40B4-BE49-F238E27FC236}">
                <a16:creationId xmlns:a16="http://schemas.microsoft.com/office/drawing/2014/main" id="{265BFBA3-3654-17DD-2AA5-C68F93F88E6F}"/>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878186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A graph with a red x&#10;&#10;Description automatically generated">
            <a:extLst>
              <a:ext uri="{FF2B5EF4-FFF2-40B4-BE49-F238E27FC236}">
                <a16:creationId xmlns:a16="http://schemas.microsoft.com/office/drawing/2014/main" id="{16D72D05-5FE2-8477-5C3F-CB2BD6DB4904}"/>
              </a:ext>
            </a:extLst>
          </p:cNvPr>
          <p:cNvPicPr>
            <a:picLocks noChangeAspect="1"/>
          </p:cNvPicPr>
          <p:nvPr/>
        </p:nvPicPr>
        <p:blipFill>
          <a:blip r:embed="rId3"/>
          <a:stretch>
            <a:fillRect/>
          </a:stretch>
        </p:blipFill>
        <p:spPr>
          <a:xfrm>
            <a:off x="4875556" y="1628994"/>
            <a:ext cx="5334000" cy="4000500"/>
          </a:xfrm>
          <a:prstGeom prst="rect">
            <a:avLst/>
          </a:prstGeom>
        </p:spPr>
      </p:pic>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465364" y="1499054"/>
            <a:ext cx="9601200" cy="4346575"/>
          </a:xfrm>
        </p:spPr>
        <p:txBody>
          <a:bodyPr vert="horz" lIns="0" tIns="0" rIns="0" bIns="0" rtlCol="0" anchor="t">
            <a:noAutofit/>
          </a:bodyPr>
          <a:lstStyle/>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r>
              <a:rPr lang="en-US">
                <a:ea typeface="Calibri"/>
                <a:cs typeface="Calibri"/>
              </a:rPr>
              <a:t>22</a:t>
            </a:r>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Furthering Failure Criterion</a:t>
            </a:r>
          </a:p>
        </p:txBody>
      </p:sp>
      <p:sp>
        <p:nvSpPr>
          <p:cNvPr id="8" name="Content Placeholder 1">
            <a:extLst>
              <a:ext uri="{FF2B5EF4-FFF2-40B4-BE49-F238E27FC236}">
                <a16:creationId xmlns:a16="http://schemas.microsoft.com/office/drawing/2014/main" id="{6A0A2CEF-400E-0A52-9C1F-DAB8CA77B5CE}"/>
              </a:ext>
            </a:extLst>
          </p:cNvPr>
          <p:cNvSpPr txBox="1">
            <a:spLocks/>
          </p:cNvSpPr>
          <p:nvPr/>
        </p:nvSpPr>
        <p:spPr>
          <a:xfrm>
            <a:off x="461931" y="1623785"/>
            <a:ext cx="4039121" cy="4339772"/>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ea typeface="Calibri"/>
                <a:cs typeface="Calibri"/>
              </a:rPr>
              <a:t>Similar to 0.2% offset in stress-strain graph</a:t>
            </a:r>
            <a:endParaRPr lang="en-US">
              <a:latin typeface="Arial"/>
              <a:ea typeface="Calibri"/>
              <a:cs typeface="Arial"/>
            </a:endParaRPr>
          </a:p>
          <a:p>
            <a:r>
              <a:rPr lang="en-US">
                <a:latin typeface="Arial"/>
                <a:ea typeface="Calibri"/>
                <a:cs typeface="Calibri"/>
              </a:rPr>
              <a:t>1st order linear fit with 0.2 displacement offset from the origin</a:t>
            </a:r>
          </a:p>
          <a:p>
            <a:r>
              <a:rPr lang="en-US">
                <a:latin typeface="Arial"/>
                <a:ea typeface="Calibri"/>
                <a:cs typeface="Calibri"/>
              </a:rPr>
              <a:t>Small dips likely due to accidentally contact with the shutoff switch during testing</a:t>
            </a:r>
          </a:p>
          <a:p>
            <a:endParaRPr lang="en-US">
              <a:latin typeface="Arial"/>
              <a:ea typeface="Calibri"/>
              <a:cs typeface="Calibri"/>
            </a:endParaRPr>
          </a:p>
          <a:p>
            <a:pPr marL="0" indent="0">
              <a:buNone/>
            </a:pPr>
            <a:endParaRPr lang="en-US">
              <a:latin typeface="Arial"/>
              <a:ea typeface="Calibri"/>
              <a:cs typeface="Calibri"/>
            </a:endParaRPr>
          </a:p>
          <a:p>
            <a:endParaRPr lang="en-US">
              <a:latin typeface="Arial"/>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12" name="Oval 11">
            <a:extLst>
              <a:ext uri="{FF2B5EF4-FFF2-40B4-BE49-F238E27FC236}">
                <a16:creationId xmlns:a16="http://schemas.microsoft.com/office/drawing/2014/main" id="{5D778638-15F5-710C-7E19-03B829B89785}"/>
              </a:ext>
            </a:extLst>
          </p:cNvPr>
          <p:cNvSpPr/>
          <p:nvPr/>
        </p:nvSpPr>
        <p:spPr>
          <a:xfrm>
            <a:off x="6331421" y="3822952"/>
            <a:ext cx="914399" cy="91439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D3580DB-76B7-FB13-5127-C018E361AB03}"/>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166492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5318939-BE1D-0DDF-A4A7-3FD3B15491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6BF89B-C4B0-A627-F335-6835430E96BF}"/>
              </a:ext>
            </a:extLst>
          </p:cNvPr>
          <p:cNvSpPr>
            <a:spLocks noGrp="1"/>
          </p:cNvSpPr>
          <p:nvPr>
            <p:ph type="sldNum" sz="quarter" idx="12"/>
          </p:nvPr>
        </p:nvSpPr>
        <p:spPr/>
        <p:txBody>
          <a:bodyPr/>
          <a:lstStyle/>
          <a:p>
            <a:fld id="{A5AEF524-62EC-C340-82A1-9F47B6C43E55}" type="slidenum">
              <a:rPr lang="en-US" smtClean="0"/>
              <a:t>42</a:t>
            </a:fld>
            <a:endParaRPr lang="en-US"/>
          </a:p>
        </p:txBody>
      </p:sp>
      <p:sp>
        <p:nvSpPr>
          <p:cNvPr id="5" name="Title 4">
            <a:extLst>
              <a:ext uri="{FF2B5EF4-FFF2-40B4-BE49-F238E27FC236}">
                <a16:creationId xmlns:a16="http://schemas.microsoft.com/office/drawing/2014/main" id="{C8AD884C-DF58-2DD9-66ED-1419AE80FEBD}"/>
              </a:ext>
            </a:extLst>
          </p:cNvPr>
          <p:cNvSpPr>
            <a:spLocks noGrp="1"/>
          </p:cNvSpPr>
          <p:nvPr>
            <p:ph type="title"/>
          </p:nvPr>
        </p:nvSpPr>
        <p:spPr/>
        <p:txBody>
          <a:bodyPr/>
          <a:lstStyle/>
          <a:p>
            <a:r>
              <a:rPr lang="en-US"/>
              <a:t>PuTTY Serial Output</a:t>
            </a:r>
          </a:p>
        </p:txBody>
      </p:sp>
      <p:pic>
        <p:nvPicPr>
          <p:cNvPr id="7" name="Picture 6" descr="A screenshot of a computer&#10;&#10;Description automatically generated">
            <a:extLst>
              <a:ext uri="{FF2B5EF4-FFF2-40B4-BE49-F238E27FC236}">
                <a16:creationId xmlns:a16="http://schemas.microsoft.com/office/drawing/2014/main" id="{A5B6392B-F6E7-5EC0-CF62-AF9947760E20}"/>
              </a:ext>
            </a:extLst>
          </p:cNvPr>
          <p:cNvPicPr>
            <a:picLocks noChangeAspect="1"/>
          </p:cNvPicPr>
          <p:nvPr/>
        </p:nvPicPr>
        <p:blipFill rotWithShape="1">
          <a:blip r:embed="rId2"/>
          <a:srcRect l="-2301" t="-928" r="1770" b="56612"/>
          <a:stretch/>
        </p:blipFill>
        <p:spPr>
          <a:xfrm>
            <a:off x="3934562" y="1855573"/>
            <a:ext cx="5350218" cy="3593338"/>
          </a:xfrm>
          <a:prstGeom prst="rect">
            <a:avLst/>
          </a:prstGeom>
        </p:spPr>
      </p:pic>
      <p:cxnSp>
        <p:nvCxnSpPr>
          <p:cNvPr id="10" name="Straight Arrow Connector 9">
            <a:extLst>
              <a:ext uri="{FF2B5EF4-FFF2-40B4-BE49-F238E27FC236}">
                <a16:creationId xmlns:a16="http://schemas.microsoft.com/office/drawing/2014/main" id="{9A235D54-D069-463F-B483-95C9DDA77BD6}"/>
              </a:ext>
            </a:extLst>
          </p:cNvPr>
          <p:cNvCxnSpPr/>
          <p:nvPr/>
        </p:nvCxnSpPr>
        <p:spPr>
          <a:xfrm>
            <a:off x="2783875" y="2248414"/>
            <a:ext cx="1274803" cy="21418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ED6EF1D-90C7-9BCD-799C-72E348558716}"/>
              </a:ext>
            </a:extLst>
          </p:cNvPr>
          <p:cNvSpPr txBox="1"/>
          <p:nvPr/>
        </p:nvSpPr>
        <p:spPr>
          <a:xfrm>
            <a:off x="1838122" y="1889812"/>
            <a:ext cx="18898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Displacement (in)</a:t>
            </a:r>
          </a:p>
        </p:txBody>
      </p:sp>
      <p:cxnSp>
        <p:nvCxnSpPr>
          <p:cNvPr id="12" name="Straight Arrow Connector 11">
            <a:extLst>
              <a:ext uri="{FF2B5EF4-FFF2-40B4-BE49-F238E27FC236}">
                <a16:creationId xmlns:a16="http://schemas.microsoft.com/office/drawing/2014/main" id="{A90D812E-447D-3200-D866-E82D2B05BFFD}"/>
              </a:ext>
            </a:extLst>
          </p:cNvPr>
          <p:cNvCxnSpPr>
            <a:cxnSpLocks/>
          </p:cNvCxnSpPr>
          <p:nvPr/>
        </p:nvCxnSpPr>
        <p:spPr>
          <a:xfrm flipH="1">
            <a:off x="5397327" y="2855954"/>
            <a:ext cx="836142" cy="3686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49B473E-0864-C3A4-A462-1CF9AF6CE922}"/>
              </a:ext>
            </a:extLst>
          </p:cNvPr>
          <p:cNvSpPr txBox="1"/>
          <p:nvPr/>
        </p:nvSpPr>
        <p:spPr>
          <a:xfrm>
            <a:off x="5483365" y="2517947"/>
            <a:ext cx="2044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Time (milliseconds)</a:t>
            </a:r>
          </a:p>
        </p:txBody>
      </p:sp>
      <p:cxnSp>
        <p:nvCxnSpPr>
          <p:cNvPr id="14" name="Straight Arrow Connector 13">
            <a:extLst>
              <a:ext uri="{FF2B5EF4-FFF2-40B4-BE49-F238E27FC236}">
                <a16:creationId xmlns:a16="http://schemas.microsoft.com/office/drawing/2014/main" id="{4771C232-194E-B83A-FCE4-373FF2084BB0}"/>
              </a:ext>
            </a:extLst>
          </p:cNvPr>
          <p:cNvCxnSpPr>
            <a:cxnSpLocks/>
          </p:cNvCxnSpPr>
          <p:nvPr/>
        </p:nvCxnSpPr>
        <p:spPr>
          <a:xfrm flipH="1">
            <a:off x="4954543" y="3669440"/>
            <a:ext cx="1598141" cy="1832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447F90A-80A8-FA6F-67C9-59C75B21CE8F}"/>
              </a:ext>
            </a:extLst>
          </p:cNvPr>
          <p:cNvSpPr txBox="1"/>
          <p:nvPr/>
        </p:nvSpPr>
        <p:spPr>
          <a:xfrm>
            <a:off x="6605770" y="3496190"/>
            <a:ext cx="204427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Force (</a:t>
            </a:r>
            <a:r>
              <a:rPr lang="en-US" err="1">
                <a:solidFill>
                  <a:srgbClr val="FF0000"/>
                </a:solidFill>
                <a:ea typeface="Calibri"/>
                <a:cs typeface="Calibri"/>
              </a:rPr>
              <a:t>lbf</a:t>
            </a:r>
            <a:r>
              <a:rPr lang="en-US">
                <a:solidFill>
                  <a:srgbClr val="FF0000"/>
                </a:solidFill>
                <a:ea typeface="Calibri"/>
                <a:cs typeface="Calibri"/>
              </a:rPr>
              <a:t>)</a:t>
            </a:r>
          </a:p>
        </p:txBody>
      </p:sp>
      <p:sp>
        <p:nvSpPr>
          <p:cNvPr id="18" name="TextBox 17">
            <a:extLst>
              <a:ext uri="{FF2B5EF4-FFF2-40B4-BE49-F238E27FC236}">
                <a16:creationId xmlns:a16="http://schemas.microsoft.com/office/drawing/2014/main" id="{2154BCE1-06BB-FE8C-29E2-3C8A6C7DE378}"/>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37675277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9005AB8-0186-5D9A-0F83-D2215B4B5B43}"/>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CFFA852-3226-6F6C-A577-0DEBBFA9A5BD}"/>
              </a:ext>
            </a:extLst>
          </p:cNvPr>
          <p:cNvSpPr>
            <a:spLocks noGrp="1"/>
          </p:cNvSpPr>
          <p:nvPr>
            <p:ph type="sldNum" sz="quarter" idx="12"/>
          </p:nvPr>
        </p:nvSpPr>
        <p:spPr/>
        <p:txBody>
          <a:bodyPr/>
          <a:lstStyle/>
          <a:p>
            <a:fld id="{A5AEF524-62EC-C340-82A1-9F47B6C43E55}" type="slidenum">
              <a:rPr lang="en-US" smtClean="0"/>
              <a:t>43</a:t>
            </a:fld>
            <a:endParaRPr lang="en-US"/>
          </a:p>
        </p:txBody>
      </p:sp>
      <p:sp>
        <p:nvSpPr>
          <p:cNvPr id="4" name="Title 3">
            <a:extLst>
              <a:ext uri="{FF2B5EF4-FFF2-40B4-BE49-F238E27FC236}">
                <a16:creationId xmlns:a16="http://schemas.microsoft.com/office/drawing/2014/main" id="{E838ECA6-C187-E7AF-A4DA-BAD90515FDFF}"/>
              </a:ext>
            </a:extLst>
          </p:cNvPr>
          <p:cNvSpPr>
            <a:spLocks noGrp="1"/>
          </p:cNvSpPr>
          <p:nvPr>
            <p:ph type="title"/>
          </p:nvPr>
        </p:nvSpPr>
        <p:spPr/>
        <p:txBody>
          <a:bodyPr/>
          <a:lstStyle/>
          <a:p>
            <a:r>
              <a:rPr lang="en-US"/>
              <a:t>Testing Implantation Methods</a:t>
            </a:r>
          </a:p>
        </p:txBody>
      </p:sp>
      <p:pic>
        <p:nvPicPr>
          <p:cNvPr id="5" name="Picture 4" descr="A hand holding a piece of foam with a metal object on it&#10;&#10;Description automatically generated">
            <a:extLst>
              <a:ext uri="{FF2B5EF4-FFF2-40B4-BE49-F238E27FC236}">
                <a16:creationId xmlns:a16="http://schemas.microsoft.com/office/drawing/2014/main" id="{21B194B9-C390-53F1-3F9D-D2F5BF6FA7D9}"/>
              </a:ext>
            </a:extLst>
          </p:cNvPr>
          <p:cNvPicPr>
            <a:picLocks noChangeAspect="1"/>
          </p:cNvPicPr>
          <p:nvPr/>
        </p:nvPicPr>
        <p:blipFill>
          <a:blip r:embed="rId2"/>
          <a:stretch>
            <a:fillRect/>
          </a:stretch>
        </p:blipFill>
        <p:spPr>
          <a:xfrm>
            <a:off x="673226" y="1982851"/>
            <a:ext cx="3511445" cy="2886356"/>
          </a:xfrm>
          <a:prstGeom prst="rect">
            <a:avLst/>
          </a:prstGeom>
        </p:spPr>
      </p:pic>
      <p:sp>
        <p:nvSpPr>
          <p:cNvPr id="9" name="TextBox 8">
            <a:extLst>
              <a:ext uri="{FF2B5EF4-FFF2-40B4-BE49-F238E27FC236}">
                <a16:creationId xmlns:a16="http://schemas.microsoft.com/office/drawing/2014/main" id="{0B9B6945-AE99-F00C-AD4A-5397FF1D9252}"/>
              </a:ext>
            </a:extLst>
          </p:cNvPr>
          <p:cNvSpPr txBox="1"/>
          <p:nvPr/>
        </p:nvSpPr>
        <p:spPr>
          <a:xfrm>
            <a:off x="5205533" y="2232922"/>
            <a:ext cx="16487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Pressing Force</a:t>
            </a:r>
            <a:endParaRPr lang="en-US"/>
          </a:p>
        </p:txBody>
      </p:sp>
      <p:sp>
        <p:nvSpPr>
          <p:cNvPr id="10" name="TextBox 9">
            <a:extLst>
              <a:ext uri="{FF2B5EF4-FFF2-40B4-BE49-F238E27FC236}">
                <a16:creationId xmlns:a16="http://schemas.microsoft.com/office/drawing/2014/main" id="{D23BD162-4E48-541F-3F8C-EB2EABB3F965}"/>
              </a:ext>
            </a:extLst>
          </p:cNvPr>
          <p:cNvSpPr txBox="1"/>
          <p:nvPr/>
        </p:nvSpPr>
        <p:spPr>
          <a:xfrm>
            <a:off x="6506758" y="2817417"/>
            <a:ext cx="4236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2</a:t>
            </a:r>
          </a:p>
        </p:txBody>
      </p:sp>
      <p:pic>
        <p:nvPicPr>
          <p:cNvPr id="6" name="Picture 5" descr="A gold nail on a square box&#10;&#10;Description automatically generated">
            <a:extLst>
              <a:ext uri="{FF2B5EF4-FFF2-40B4-BE49-F238E27FC236}">
                <a16:creationId xmlns:a16="http://schemas.microsoft.com/office/drawing/2014/main" id="{F6BA2E2C-251B-46F0-4F91-8BB5F1EF53F1}"/>
              </a:ext>
            </a:extLst>
          </p:cNvPr>
          <p:cNvPicPr>
            <a:picLocks noChangeAspect="1"/>
          </p:cNvPicPr>
          <p:nvPr/>
        </p:nvPicPr>
        <p:blipFill rotWithShape="1">
          <a:blip r:embed="rId3"/>
          <a:srcRect t="15792" b="281"/>
          <a:stretch/>
        </p:blipFill>
        <p:spPr>
          <a:xfrm>
            <a:off x="3441493" y="2718961"/>
            <a:ext cx="6096000" cy="2877872"/>
          </a:xfrm>
          <a:prstGeom prst="rect">
            <a:avLst/>
          </a:prstGeom>
        </p:spPr>
      </p:pic>
      <p:sp>
        <p:nvSpPr>
          <p:cNvPr id="16" name="TextBox 15">
            <a:extLst>
              <a:ext uri="{FF2B5EF4-FFF2-40B4-BE49-F238E27FC236}">
                <a16:creationId xmlns:a16="http://schemas.microsoft.com/office/drawing/2014/main" id="{759A4E76-E9D3-CA96-B3C0-89451762A120}"/>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
        <p:nvSpPr>
          <p:cNvPr id="7" name="TextBox 6">
            <a:extLst>
              <a:ext uri="{FF2B5EF4-FFF2-40B4-BE49-F238E27FC236}">
                <a16:creationId xmlns:a16="http://schemas.microsoft.com/office/drawing/2014/main" id="{C4D74370-A631-B848-D1F5-E2F59A08E6C9}"/>
              </a:ext>
            </a:extLst>
          </p:cNvPr>
          <p:cNvSpPr txBox="1"/>
          <p:nvPr/>
        </p:nvSpPr>
        <p:spPr>
          <a:xfrm>
            <a:off x="6106651" y="3930192"/>
            <a:ext cx="4236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cs typeface="Calibri"/>
              </a:rPr>
              <a:t>Bone Block</a:t>
            </a:r>
          </a:p>
        </p:txBody>
      </p:sp>
      <p:cxnSp>
        <p:nvCxnSpPr>
          <p:cNvPr id="13" name="Straight Arrow Connector 12">
            <a:extLst>
              <a:ext uri="{FF2B5EF4-FFF2-40B4-BE49-F238E27FC236}">
                <a16:creationId xmlns:a16="http://schemas.microsoft.com/office/drawing/2014/main" id="{5EC0EDAD-2B75-624A-F650-7DAADB145B43}"/>
              </a:ext>
            </a:extLst>
          </p:cNvPr>
          <p:cNvCxnSpPr>
            <a:cxnSpLocks/>
          </p:cNvCxnSpPr>
          <p:nvPr/>
        </p:nvCxnSpPr>
        <p:spPr>
          <a:xfrm>
            <a:off x="6700413" y="2362222"/>
            <a:ext cx="20320" cy="64008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73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D6CE13E-DFD0-BD36-F32D-97893B88732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p:txBody>
          <a:bodyPr/>
          <a:lstStyle/>
          <a:p>
            <a:fld id="{A5AEF524-62EC-C340-82A1-9F47B6C43E55}" type="slidenum">
              <a:rPr lang="en-US" smtClean="0"/>
              <a:t>44</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p:txBody>
          <a:bodyPr/>
          <a:lstStyle/>
          <a:p>
            <a:r>
              <a:rPr lang="en-US"/>
              <a:t>Equinox</a:t>
            </a:r>
          </a:p>
        </p:txBody>
      </p:sp>
      <p:pic>
        <p:nvPicPr>
          <p:cNvPr id="5" name="Picture 4" descr="A green and orange object&#10;&#10;Description automatically generated">
            <a:extLst>
              <a:ext uri="{FF2B5EF4-FFF2-40B4-BE49-F238E27FC236}">
                <a16:creationId xmlns:a16="http://schemas.microsoft.com/office/drawing/2014/main" id="{FC5A05B6-05F5-B2BB-2051-067A773AEA93}"/>
              </a:ext>
            </a:extLst>
          </p:cNvPr>
          <p:cNvPicPr>
            <a:picLocks noChangeAspect="1"/>
          </p:cNvPicPr>
          <p:nvPr/>
        </p:nvPicPr>
        <p:blipFill>
          <a:blip r:embed="rId2"/>
          <a:stretch>
            <a:fillRect/>
          </a:stretch>
        </p:blipFill>
        <p:spPr>
          <a:xfrm>
            <a:off x="2857862" y="1492405"/>
            <a:ext cx="4952276" cy="4114800"/>
          </a:xfrm>
          <a:prstGeom prst="rect">
            <a:avLst/>
          </a:prstGeom>
        </p:spPr>
      </p:pic>
      <p:sp>
        <p:nvSpPr>
          <p:cNvPr id="7" name="TextBox 6">
            <a:extLst>
              <a:ext uri="{FF2B5EF4-FFF2-40B4-BE49-F238E27FC236}">
                <a16:creationId xmlns:a16="http://schemas.microsoft.com/office/drawing/2014/main" id="{DA5BE4E2-67C3-963C-1F7D-112E455732D4}"/>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780255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a:xfrm>
            <a:off x="533401" y="1709738"/>
            <a:ext cx="9585948" cy="2852737"/>
          </a:xfrm>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a:xfrm>
            <a:off x="533400" y="6377940"/>
            <a:ext cx="4274813" cy="274320"/>
          </a:xfrm>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a:xfrm>
            <a:off x="4960614" y="6377940"/>
            <a:ext cx="731520" cy="274320"/>
          </a:xfrm>
        </p:spPr>
        <p:txBody>
          <a:bodyPr/>
          <a:lstStyle/>
          <a:p>
            <a:fld id="{A5AEF524-62EC-C340-82A1-9F47B6C43E55}" type="slidenum">
              <a:rPr lang="en-US" dirty="0" smtClean="0"/>
              <a:pPr/>
              <a:t>45</a:t>
            </a:fld>
            <a:endParaRPr lang="en-US"/>
          </a:p>
        </p:txBody>
      </p:sp>
    </p:spTree>
    <p:extLst>
      <p:ext uri="{BB962C8B-B14F-4D97-AF65-F5344CB8AC3E}">
        <p14:creationId xmlns:p14="http://schemas.microsoft.com/office/powerpoint/2010/main" val="22088388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39FA8C-D533-E2B1-8F81-86298C96DC44}"/>
              </a:ext>
            </a:extLst>
          </p:cNvPr>
          <p:cNvSpPr>
            <a:spLocks noGrp="1"/>
          </p:cNvSpPr>
          <p:nvPr>
            <p:ph type="sldNum" sz="quarter" idx="12"/>
          </p:nvPr>
        </p:nvSpPr>
        <p:spPr/>
        <p:txBody>
          <a:bodyPr/>
          <a:lstStyle/>
          <a:p>
            <a:fld id="{A5AEF524-62EC-C340-82A1-9F47B6C43E55}" type="slidenum">
              <a:rPr lang="en-US" smtClean="0"/>
              <a:t>46</a:t>
            </a:fld>
            <a:endParaRPr lang="en-US"/>
          </a:p>
        </p:txBody>
      </p:sp>
      <p:sp>
        <p:nvSpPr>
          <p:cNvPr id="5" name="Title 4">
            <a:extLst>
              <a:ext uri="{FF2B5EF4-FFF2-40B4-BE49-F238E27FC236}">
                <a16:creationId xmlns:a16="http://schemas.microsoft.com/office/drawing/2014/main" id="{5F537653-ADFD-F4E8-8D5C-736793DD33E7}"/>
              </a:ext>
            </a:extLst>
          </p:cNvPr>
          <p:cNvSpPr>
            <a:spLocks noGrp="1"/>
          </p:cNvSpPr>
          <p:nvPr>
            <p:ph type="title"/>
          </p:nvPr>
        </p:nvSpPr>
        <p:spPr/>
        <p:txBody>
          <a:bodyPr/>
          <a:lstStyle/>
          <a:p>
            <a:r>
              <a:rPr lang="en-US"/>
              <a:t>Functional Decomposition</a:t>
            </a:r>
          </a:p>
        </p:txBody>
      </p:sp>
      <p:graphicFrame>
        <p:nvGraphicFramePr>
          <p:cNvPr id="12" name="Diagram 11">
            <a:extLst>
              <a:ext uri="{FF2B5EF4-FFF2-40B4-BE49-F238E27FC236}">
                <a16:creationId xmlns:a16="http://schemas.microsoft.com/office/drawing/2014/main" id="{8D536613-6E8B-1AAA-AC3C-B7B04EEBAD78}"/>
              </a:ext>
            </a:extLst>
          </p:cNvPr>
          <p:cNvGraphicFramePr/>
          <p:nvPr>
            <p:extLst>
              <p:ext uri="{D42A27DB-BD31-4B8C-83A1-F6EECF244321}">
                <p14:modId xmlns:p14="http://schemas.microsoft.com/office/powerpoint/2010/main" val="1885197851"/>
              </p:ext>
            </p:extLst>
          </p:nvPr>
        </p:nvGraphicFramePr>
        <p:xfrm>
          <a:off x="1605178" y="889265"/>
          <a:ext cx="7452591" cy="5076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 name="TextBox 25">
            <a:extLst>
              <a:ext uri="{FF2B5EF4-FFF2-40B4-BE49-F238E27FC236}">
                <a16:creationId xmlns:a16="http://schemas.microsoft.com/office/drawing/2014/main" id="{57351E21-C7B4-D9F7-9A9D-35F8A18D5FD5}"/>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932712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black circle with purple lines&#10;&#10;Description automatically generated">
            <a:extLst>
              <a:ext uri="{FF2B5EF4-FFF2-40B4-BE49-F238E27FC236}">
                <a16:creationId xmlns:a16="http://schemas.microsoft.com/office/drawing/2014/main" id="{C812215D-8F0D-86E8-6872-98C0856C4386}"/>
              </a:ext>
            </a:extLst>
          </p:cNvPr>
          <p:cNvPicPr>
            <a:picLocks noChangeAspect="1"/>
          </p:cNvPicPr>
          <p:nvPr/>
        </p:nvPicPr>
        <p:blipFill>
          <a:blip r:embed="rId3"/>
          <a:stretch>
            <a:fillRect/>
          </a:stretch>
        </p:blipFill>
        <p:spPr>
          <a:xfrm>
            <a:off x="2646405" y="2074905"/>
            <a:ext cx="6096000" cy="3429000"/>
          </a:xfrm>
          <a:prstGeom prst="rect">
            <a:avLst/>
          </a:prstGeom>
        </p:spPr>
      </p:pic>
      <p:sp>
        <p:nvSpPr>
          <p:cNvPr id="2" name="Content Placeholder 1">
            <a:extLst>
              <a:ext uri="{FF2B5EF4-FFF2-40B4-BE49-F238E27FC236}">
                <a16:creationId xmlns:a16="http://schemas.microsoft.com/office/drawing/2014/main" id="{0C09F828-D7A4-05FC-17F0-E4E43260BC37}"/>
              </a:ext>
            </a:extLst>
          </p:cNvPr>
          <p:cNvSpPr>
            <a:spLocks noGrp="1"/>
          </p:cNvSpPr>
          <p:nvPr>
            <p:ph idx="1"/>
          </p:nvPr>
        </p:nvSpPr>
        <p:spPr>
          <a:xfrm>
            <a:off x="526657" y="1717731"/>
            <a:ext cx="9601200" cy="3801144"/>
          </a:xfrm>
        </p:spPr>
        <p:txBody>
          <a:bodyPr vert="horz" lIns="0" tIns="0" rIns="0" bIns="0" rtlCol="0" anchor="t">
            <a:noAutofit/>
          </a:bodyPr>
          <a:lstStyle/>
          <a:p>
            <a:endParaRPr lang="en-US">
              <a:latin typeface="Arial"/>
              <a:ea typeface="Calibri"/>
              <a:cs typeface="Arial"/>
            </a:endParaRPr>
          </a:p>
          <a:p>
            <a:pPr lvl="1"/>
            <a:endParaRPr lang="en-US">
              <a:latin typeface="Arial"/>
              <a:ea typeface="Calibri"/>
              <a:cs typeface="Arial"/>
            </a:endParaRPr>
          </a:p>
          <a:p>
            <a:endParaRPr lang="en-US">
              <a:ea typeface="Calibri"/>
              <a:cs typeface="Calibri"/>
            </a:endParaRPr>
          </a:p>
          <a:p>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a:p>
            <a:pPr lvl="1"/>
            <a:endParaRPr lang="en-US">
              <a:ea typeface="Calibri"/>
              <a:cs typeface="Calibri"/>
            </a:endParaRPr>
          </a:p>
        </p:txBody>
      </p:sp>
      <p:sp>
        <p:nvSpPr>
          <p:cNvPr id="3" name="Footer Placeholder 2">
            <a:extLst>
              <a:ext uri="{FF2B5EF4-FFF2-40B4-BE49-F238E27FC236}">
                <a16:creationId xmlns:a16="http://schemas.microsoft.com/office/drawing/2014/main" id="{325B011E-3981-69C7-C574-127259F392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C1B316-AB51-9853-9E30-267AD163ACF4}"/>
              </a:ext>
            </a:extLst>
          </p:cNvPr>
          <p:cNvSpPr>
            <a:spLocks noGrp="1"/>
          </p:cNvSpPr>
          <p:nvPr>
            <p:ph type="sldNum" sz="quarter" idx="12"/>
          </p:nvPr>
        </p:nvSpPr>
        <p:spPr/>
        <p:txBody>
          <a:bodyPr/>
          <a:lstStyle/>
          <a:p>
            <a:fld id="{A5AEF524-62EC-C340-82A1-9F47B6C43E55}" type="slidenum">
              <a:rPr lang="en-US" smtClean="0"/>
              <a:t>47</a:t>
            </a:fld>
            <a:endParaRPr lang="en-US"/>
          </a:p>
        </p:txBody>
      </p:sp>
      <p:sp>
        <p:nvSpPr>
          <p:cNvPr id="5" name="Title 4">
            <a:extLst>
              <a:ext uri="{FF2B5EF4-FFF2-40B4-BE49-F238E27FC236}">
                <a16:creationId xmlns:a16="http://schemas.microsoft.com/office/drawing/2014/main" id="{A62E81E6-9E5C-F1CF-285C-7DD9C392EA74}"/>
              </a:ext>
            </a:extLst>
          </p:cNvPr>
          <p:cNvSpPr>
            <a:spLocks noGrp="1"/>
          </p:cNvSpPr>
          <p:nvPr>
            <p:ph type="title"/>
          </p:nvPr>
        </p:nvSpPr>
        <p:spPr/>
        <p:txBody>
          <a:bodyPr/>
          <a:lstStyle/>
          <a:p>
            <a:r>
              <a:rPr lang="en-US"/>
              <a:t>Even vs Odd #Fins</a:t>
            </a:r>
          </a:p>
        </p:txBody>
      </p:sp>
      <p:sp>
        <p:nvSpPr>
          <p:cNvPr id="7" name="TextBox 6">
            <a:extLst>
              <a:ext uri="{FF2B5EF4-FFF2-40B4-BE49-F238E27FC236}">
                <a16:creationId xmlns:a16="http://schemas.microsoft.com/office/drawing/2014/main" id="{F0C8D87D-7BAF-C12A-124B-81E05A250CE9}"/>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Taylor Vanderlinden</a:t>
            </a:r>
          </a:p>
          <a:p>
            <a:endParaRPr lang="en-US" sz="1700">
              <a:solidFill>
                <a:srgbClr val="000000"/>
              </a:solidFill>
              <a:ea typeface="Calibri"/>
              <a:cs typeface="Calibri"/>
            </a:endParaRPr>
          </a:p>
        </p:txBody>
      </p:sp>
      <p:sp>
        <p:nvSpPr>
          <p:cNvPr id="10" name="TextBox 9">
            <a:extLst>
              <a:ext uri="{FF2B5EF4-FFF2-40B4-BE49-F238E27FC236}">
                <a16:creationId xmlns:a16="http://schemas.microsoft.com/office/drawing/2014/main" id="{33D5AC09-C213-A5E3-4795-C6F2240A2B54}"/>
              </a:ext>
            </a:extLst>
          </p:cNvPr>
          <p:cNvSpPr txBox="1"/>
          <p:nvPr/>
        </p:nvSpPr>
        <p:spPr>
          <a:xfrm>
            <a:off x="4955894" y="1606518"/>
            <a:ext cx="10382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B050"/>
                </a:solidFill>
                <a:ea typeface="Calibri"/>
                <a:cs typeface="Calibri"/>
              </a:rPr>
              <a:t>Force</a:t>
            </a:r>
            <a:endParaRPr lang="en-US">
              <a:solidFill>
                <a:srgbClr val="00B050"/>
              </a:solidFill>
            </a:endParaRPr>
          </a:p>
        </p:txBody>
      </p:sp>
      <p:sp>
        <p:nvSpPr>
          <p:cNvPr id="11" name="Multiplication Sign 10">
            <a:extLst>
              <a:ext uri="{FF2B5EF4-FFF2-40B4-BE49-F238E27FC236}">
                <a16:creationId xmlns:a16="http://schemas.microsoft.com/office/drawing/2014/main" id="{FB186F60-FE2E-C637-32D1-B21A64E941B4}"/>
              </a:ext>
            </a:extLst>
          </p:cNvPr>
          <p:cNvSpPr/>
          <p:nvPr/>
        </p:nvSpPr>
        <p:spPr>
          <a:xfrm rot="5400000">
            <a:off x="5194730" y="4319458"/>
            <a:ext cx="296563" cy="965885"/>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7F40C230-31F0-2F99-C369-1DD2854994C2}"/>
              </a:ext>
            </a:extLst>
          </p:cNvPr>
          <p:cNvCxnSpPr/>
          <p:nvPr/>
        </p:nvCxnSpPr>
        <p:spPr>
          <a:xfrm>
            <a:off x="5350949" y="1970744"/>
            <a:ext cx="8239" cy="59518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 name="Multiplication Sign 11">
            <a:extLst>
              <a:ext uri="{FF2B5EF4-FFF2-40B4-BE49-F238E27FC236}">
                <a16:creationId xmlns:a16="http://schemas.microsoft.com/office/drawing/2014/main" id="{9F87C1A3-A17C-C2BF-9F93-1FA4CD2088C0}"/>
              </a:ext>
            </a:extLst>
          </p:cNvPr>
          <p:cNvSpPr/>
          <p:nvPr/>
        </p:nvSpPr>
        <p:spPr>
          <a:xfrm rot="5400000">
            <a:off x="5194730" y="2445350"/>
            <a:ext cx="296563" cy="965885"/>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6773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400A89B-51C7-EFD1-C0A0-D26D66018C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F4E4A-E226-895B-1A01-D37612212954}"/>
              </a:ext>
            </a:extLst>
          </p:cNvPr>
          <p:cNvSpPr>
            <a:spLocks noGrp="1"/>
          </p:cNvSpPr>
          <p:nvPr>
            <p:ph type="sldNum" sz="quarter" idx="12"/>
          </p:nvPr>
        </p:nvSpPr>
        <p:spPr/>
        <p:txBody>
          <a:bodyPr/>
          <a:lstStyle/>
          <a:p>
            <a:fld id="{A5AEF524-62EC-C340-82A1-9F47B6C43E55}" type="slidenum">
              <a:rPr lang="en-US" dirty="0" smtClean="0"/>
              <a:t>48</a:t>
            </a:fld>
            <a:endParaRPr lang="en-US"/>
          </a:p>
        </p:txBody>
      </p:sp>
      <p:graphicFrame>
        <p:nvGraphicFramePr>
          <p:cNvPr id="7" name="Diagram 6">
            <a:extLst>
              <a:ext uri="{FF2B5EF4-FFF2-40B4-BE49-F238E27FC236}">
                <a16:creationId xmlns:a16="http://schemas.microsoft.com/office/drawing/2014/main" id="{7EC27B95-D349-4995-8140-E68A81BAD35B}"/>
              </a:ext>
            </a:extLst>
          </p:cNvPr>
          <p:cNvGraphicFramePr/>
          <p:nvPr>
            <p:extLst>
              <p:ext uri="{D42A27DB-BD31-4B8C-83A1-F6EECF244321}">
                <p14:modId xmlns:p14="http://schemas.microsoft.com/office/powerpoint/2010/main" val="3194521398"/>
              </p:ext>
            </p:extLst>
          </p:nvPr>
        </p:nvGraphicFramePr>
        <p:xfrm>
          <a:off x="-1010534" y="1417869"/>
          <a:ext cx="7452591" cy="5076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92" name="Diagram 391">
            <a:extLst>
              <a:ext uri="{FF2B5EF4-FFF2-40B4-BE49-F238E27FC236}">
                <a16:creationId xmlns:a16="http://schemas.microsoft.com/office/drawing/2014/main" id="{F8E613E7-BA0A-935E-62FE-EB37F28D6166}"/>
              </a:ext>
            </a:extLst>
          </p:cNvPr>
          <p:cNvGraphicFramePr/>
          <p:nvPr>
            <p:extLst>
              <p:ext uri="{D42A27DB-BD31-4B8C-83A1-F6EECF244321}">
                <p14:modId xmlns:p14="http://schemas.microsoft.com/office/powerpoint/2010/main" val="1721463700"/>
              </p:ext>
            </p:extLst>
          </p:nvPr>
        </p:nvGraphicFramePr>
        <p:xfrm>
          <a:off x="4074351" y="1417869"/>
          <a:ext cx="2499592" cy="18237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65" name="Diagram 464">
            <a:extLst>
              <a:ext uri="{FF2B5EF4-FFF2-40B4-BE49-F238E27FC236}">
                <a16:creationId xmlns:a16="http://schemas.microsoft.com/office/drawing/2014/main" id="{053D713A-35A7-5143-18E1-B99F777F0A98}"/>
              </a:ext>
            </a:extLst>
          </p:cNvPr>
          <p:cNvGraphicFramePr/>
          <p:nvPr>
            <p:extLst>
              <p:ext uri="{D42A27DB-BD31-4B8C-83A1-F6EECF244321}">
                <p14:modId xmlns:p14="http://schemas.microsoft.com/office/powerpoint/2010/main" val="1449017849"/>
              </p:ext>
            </p:extLst>
          </p:nvPr>
        </p:nvGraphicFramePr>
        <p:xfrm>
          <a:off x="6887089" y="1417869"/>
          <a:ext cx="2499594" cy="182377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596" name="Title 4">
            <a:extLst>
              <a:ext uri="{FF2B5EF4-FFF2-40B4-BE49-F238E27FC236}">
                <a16:creationId xmlns:a16="http://schemas.microsoft.com/office/drawing/2014/main" id="{71A9B069-EE60-99E6-57D7-7256EC9FA3FA}"/>
              </a:ext>
            </a:extLst>
          </p:cNvPr>
          <p:cNvSpPr>
            <a:spLocks noGrp="1"/>
          </p:cNvSpPr>
          <p:nvPr>
            <p:ph type="title"/>
          </p:nvPr>
        </p:nvSpPr>
        <p:spPr>
          <a:xfrm>
            <a:off x="533400" y="457200"/>
            <a:ext cx="9601200" cy="960276"/>
          </a:xfrm>
        </p:spPr>
        <p:txBody>
          <a:bodyPr/>
          <a:lstStyle/>
          <a:p>
            <a:r>
              <a:rPr lang="en-US"/>
              <a:t>Functional Decomposition</a:t>
            </a:r>
          </a:p>
        </p:txBody>
      </p:sp>
      <p:sp>
        <p:nvSpPr>
          <p:cNvPr id="42" name="TextBox 41">
            <a:extLst>
              <a:ext uri="{FF2B5EF4-FFF2-40B4-BE49-F238E27FC236}">
                <a16:creationId xmlns:a16="http://schemas.microsoft.com/office/drawing/2014/main" id="{E77D6452-3864-DFCD-E001-9A4BA1CDB8B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248502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C3BA1FC-E3CC-3F66-48BD-C00081E147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64627-1C93-DA66-6C9F-AD7B3B2B0510}"/>
              </a:ext>
            </a:extLst>
          </p:cNvPr>
          <p:cNvSpPr>
            <a:spLocks noGrp="1"/>
          </p:cNvSpPr>
          <p:nvPr>
            <p:ph type="sldNum" sz="quarter" idx="12"/>
          </p:nvPr>
        </p:nvSpPr>
        <p:spPr/>
        <p:txBody>
          <a:bodyPr/>
          <a:lstStyle/>
          <a:p>
            <a:fld id="{A5AEF524-62EC-C340-82A1-9F47B6C43E55}" type="slidenum">
              <a:rPr lang="en-US" smtClean="0"/>
              <a:t>49</a:t>
            </a:fld>
            <a:endParaRPr lang="en-US"/>
          </a:p>
        </p:txBody>
      </p:sp>
      <p:sp>
        <p:nvSpPr>
          <p:cNvPr id="5" name="Title 4">
            <a:extLst>
              <a:ext uri="{FF2B5EF4-FFF2-40B4-BE49-F238E27FC236}">
                <a16:creationId xmlns:a16="http://schemas.microsoft.com/office/drawing/2014/main" id="{7EA1E002-EEA4-7F7C-253E-C7494DCB1509}"/>
              </a:ext>
            </a:extLst>
          </p:cNvPr>
          <p:cNvSpPr>
            <a:spLocks noGrp="1"/>
          </p:cNvSpPr>
          <p:nvPr>
            <p:ph type="title"/>
          </p:nvPr>
        </p:nvSpPr>
        <p:spPr>
          <a:xfrm>
            <a:off x="520908" y="213610"/>
            <a:ext cx="9601200" cy="960276"/>
          </a:xfrm>
        </p:spPr>
        <p:txBody>
          <a:bodyPr/>
          <a:lstStyle/>
          <a:p>
            <a:r>
              <a:rPr lang="en-US"/>
              <a:t>Future Testing</a:t>
            </a:r>
          </a:p>
        </p:txBody>
      </p:sp>
      <p:sp>
        <p:nvSpPr>
          <p:cNvPr id="7" name="TextBox 6">
            <a:extLst>
              <a:ext uri="{FF2B5EF4-FFF2-40B4-BE49-F238E27FC236}">
                <a16:creationId xmlns:a16="http://schemas.microsoft.com/office/drawing/2014/main" id="{CAA726AF-301D-11B7-2E20-DA72C509B6E2}"/>
              </a:ext>
            </a:extLst>
          </p:cNvPr>
          <p:cNvSpPr txBox="1"/>
          <p:nvPr/>
        </p:nvSpPr>
        <p:spPr>
          <a:xfrm>
            <a:off x="10714463" y="18585"/>
            <a:ext cx="1431073"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Angelina Lanh</a:t>
            </a:r>
            <a:endParaRPr lang="en-US" sz="1700">
              <a:solidFill>
                <a:srgbClr val="000000"/>
              </a:solidFill>
              <a:ea typeface="Calibri"/>
              <a:cs typeface="Calibri"/>
            </a:endParaRPr>
          </a:p>
        </p:txBody>
      </p:sp>
      <p:pic>
        <p:nvPicPr>
          <p:cNvPr id="6" name="Picture 5">
            <a:extLst>
              <a:ext uri="{FF2B5EF4-FFF2-40B4-BE49-F238E27FC236}">
                <a16:creationId xmlns:a16="http://schemas.microsoft.com/office/drawing/2014/main" id="{21017B98-95C8-8538-D9B9-30745BA6320F}"/>
              </a:ext>
            </a:extLst>
          </p:cNvPr>
          <p:cNvPicPr>
            <a:picLocks noChangeAspect="1"/>
          </p:cNvPicPr>
          <p:nvPr/>
        </p:nvPicPr>
        <p:blipFill>
          <a:blip r:embed="rId2"/>
          <a:stretch>
            <a:fillRect/>
          </a:stretch>
        </p:blipFill>
        <p:spPr>
          <a:xfrm>
            <a:off x="2182808" y="2600565"/>
            <a:ext cx="5919601" cy="2186916"/>
          </a:xfrm>
          <a:prstGeom prst="rect">
            <a:avLst/>
          </a:prstGeom>
        </p:spPr>
      </p:pic>
      <p:sp>
        <p:nvSpPr>
          <p:cNvPr id="8" name="Oval 7">
            <a:extLst>
              <a:ext uri="{FF2B5EF4-FFF2-40B4-BE49-F238E27FC236}">
                <a16:creationId xmlns:a16="http://schemas.microsoft.com/office/drawing/2014/main" id="{66871D5F-7C16-D1CA-E91A-FCEACBDB99AF}"/>
              </a:ext>
            </a:extLst>
          </p:cNvPr>
          <p:cNvSpPr/>
          <p:nvPr/>
        </p:nvSpPr>
        <p:spPr>
          <a:xfrm>
            <a:off x="1705232" y="2271583"/>
            <a:ext cx="2751435" cy="27514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428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725FFB-232E-932A-0644-321ECB804CC5}"/>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10" name="Content Placeholder 1">
            <a:extLst>
              <a:ext uri="{FF2B5EF4-FFF2-40B4-BE49-F238E27FC236}">
                <a16:creationId xmlns:a16="http://schemas.microsoft.com/office/drawing/2014/main" id="{845DC44C-6E0D-D0A6-EED1-D4BFD72D9BBA}"/>
              </a:ext>
            </a:extLst>
          </p:cNvPr>
          <p:cNvSpPr>
            <a:spLocks noGrp="1"/>
          </p:cNvSpPr>
          <p:nvPr/>
        </p:nvSpPr>
        <p:spPr>
          <a:xfrm>
            <a:off x="335641" y="1575396"/>
            <a:ext cx="6891009" cy="467972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0" indent="-457200">
              <a:lnSpc>
                <a:spcPct val="114999"/>
              </a:lnSpc>
              <a:spcBef>
                <a:spcPts val="0"/>
              </a:spcBef>
            </a:pPr>
            <a:r>
              <a:rPr lang="en">
                <a:solidFill>
                  <a:schemeClr val="dk1"/>
                </a:solidFill>
                <a:latin typeface="Calibri"/>
                <a:ea typeface="Calibri"/>
                <a:cs typeface="Arial"/>
              </a:rPr>
              <a:t>Osteoarthritis (OA) is the most common form of arthritis and it affects 70% of people over the age of sixty-five [2]</a:t>
            </a:r>
            <a:endParaRPr lang="en-US">
              <a:solidFill>
                <a:schemeClr val="dk1"/>
              </a:solidFill>
              <a:latin typeface="Calibri"/>
              <a:ea typeface="Calibri"/>
              <a:cs typeface="Arial"/>
            </a:endParaRPr>
          </a:p>
          <a:p>
            <a:pPr marL="571500" indent="-457200">
              <a:lnSpc>
                <a:spcPct val="114999"/>
              </a:lnSpc>
              <a:spcBef>
                <a:spcPts val="0"/>
              </a:spcBef>
            </a:pPr>
            <a:r>
              <a:rPr lang="en">
                <a:solidFill>
                  <a:schemeClr val="dk1"/>
                </a:solidFill>
                <a:latin typeface="Calibri"/>
                <a:ea typeface="Calibri"/>
                <a:cs typeface="Arial"/>
              </a:rPr>
              <a:t>Because natural cartilage repair is limited, individuals can undergo years of excruciating pain </a:t>
            </a:r>
            <a:r>
              <a:rPr lang="en-US">
                <a:solidFill>
                  <a:schemeClr val="dk1"/>
                </a:solidFill>
                <a:latin typeface="Calibri"/>
                <a:ea typeface="Calibri"/>
                <a:cs typeface="Arial"/>
              </a:rPr>
              <a:t>and limited mobility</a:t>
            </a:r>
          </a:p>
          <a:p>
            <a:pPr marL="558800" indent="-457200">
              <a:lnSpc>
                <a:spcPct val="114999"/>
              </a:lnSpc>
              <a:spcBef>
                <a:spcPts val="0"/>
              </a:spcBef>
            </a:pPr>
            <a:r>
              <a:rPr lang="en">
                <a:solidFill>
                  <a:schemeClr val="dk1"/>
                </a:solidFill>
                <a:latin typeface="Calibri"/>
                <a:ea typeface="Calibri"/>
                <a:cs typeface="Arial"/>
              </a:rPr>
              <a:t>Processes such as shoulder replacement surgeries provide a viable long-term solution for patients</a:t>
            </a:r>
            <a:endParaRPr lang="en-US">
              <a:solidFill>
                <a:schemeClr val="dk1"/>
              </a:solidFill>
              <a:latin typeface="Calibri"/>
              <a:ea typeface="Calibri"/>
              <a:cs typeface="Calibri"/>
            </a:endParaRPr>
          </a:p>
          <a:p>
            <a:endParaRPr lang="en-US">
              <a:latin typeface="Calibri"/>
              <a:ea typeface="Calibri"/>
              <a:cs typeface="Calibri"/>
            </a:endParaRPr>
          </a:p>
        </p:txBody>
      </p:sp>
      <p:sp>
        <p:nvSpPr>
          <p:cNvPr id="3" name="TextBox 2">
            <a:extLst>
              <a:ext uri="{FF2B5EF4-FFF2-40B4-BE49-F238E27FC236}">
                <a16:creationId xmlns:a16="http://schemas.microsoft.com/office/drawing/2014/main" id="{0820C5E5-4199-DD58-11E0-160BDD7595F4}"/>
              </a:ext>
            </a:extLst>
          </p:cNvPr>
          <p:cNvSpPr txBox="1"/>
          <p:nvPr/>
        </p:nvSpPr>
        <p:spPr>
          <a:xfrm>
            <a:off x="10714463" y="18585"/>
            <a:ext cx="1431073"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cs typeface="Calibri"/>
              </a:rPr>
              <a:t>Angelina Lanh</a:t>
            </a:r>
            <a:endParaRPr lang="en-US"/>
          </a:p>
        </p:txBody>
      </p:sp>
      <p:pic>
        <p:nvPicPr>
          <p:cNvPr id="2" name="Picture 1" descr="A person holding her shoulder&#10;&#10;Description automatically generated">
            <a:extLst>
              <a:ext uri="{FF2B5EF4-FFF2-40B4-BE49-F238E27FC236}">
                <a16:creationId xmlns:a16="http://schemas.microsoft.com/office/drawing/2014/main" id="{41ABE7D5-CD9A-D933-866D-5F6B0A86B16F}"/>
              </a:ext>
            </a:extLst>
          </p:cNvPr>
          <p:cNvPicPr>
            <a:picLocks noChangeAspect="1"/>
          </p:cNvPicPr>
          <p:nvPr/>
        </p:nvPicPr>
        <p:blipFill rotWithShape="1">
          <a:blip r:embed="rId3"/>
          <a:srcRect r="8350" b="196"/>
          <a:stretch/>
        </p:blipFill>
        <p:spPr>
          <a:xfrm>
            <a:off x="7231650" y="1713293"/>
            <a:ext cx="3328364" cy="3771352"/>
          </a:xfrm>
          <a:prstGeom prst="rect">
            <a:avLst/>
          </a:prstGeom>
          <a:ln>
            <a:solidFill>
              <a:schemeClr val="bg1"/>
            </a:solidFill>
          </a:ln>
        </p:spPr>
      </p:pic>
      <p:sp>
        <p:nvSpPr>
          <p:cNvPr id="6" name="TextBox 5">
            <a:extLst>
              <a:ext uri="{FF2B5EF4-FFF2-40B4-BE49-F238E27FC236}">
                <a16:creationId xmlns:a16="http://schemas.microsoft.com/office/drawing/2014/main" id="{3F7FDBA7-6176-9F44-92EE-E779F05E55F2}"/>
              </a:ext>
            </a:extLst>
          </p:cNvPr>
          <p:cNvSpPr txBox="1"/>
          <p:nvPr/>
        </p:nvSpPr>
        <p:spPr>
          <a:xfrm>
            <a:off x="8580582" y="5601855"/>
            <a:ext cx="890155" cy="380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a:ea typeface="Open Sans"/>
                <a:cs typeface="Open Sans"/>
              </a:rPr>
              <a:t>[1]</a:t>
            </a:r>
            <a:endParaRPr lang="en-US">
              <a:latin typeface="Calibri"/>
            </a:endParaRPr>
          </a:p>
        </p:txBody>
      </p:sp>
      <p:sp>
        <p:nvSpPr>
          <p:cNvPr id="13" name="Title 4">
            <a:extLst>
              <a:ext uri="{FF2B5EF4-FFF2-40B4-BE49-F238E27FC236}">
                <a16:creationId xmlns:a16="http://schemas.microsoft.com/office/drawing/2014/main" id="{610DF649-6A0B-04F3-5797-0928CA623F84}"/>
              </a:ext>
            </a:extLst>
          </p:cNvPr>
          <p:cNvSpPr>
            <a:spLocks noGrp="1"/>
          </p:cNvSpPr>
          <p:nvPr>
            <p:ph type="title"/>
          </p:nvPr>
        </p:nvSpPr>
        <p:spPr>
          <a:xfrm>
            <a:off x="533400" y="471854"/>
            <a:ext cx="9601200" cy="960276"/>
          </a:xfrm>
        </p:spPr>
        <p:txBody>
          <a:bodyPr/>
          <a:lstStyle/>
          <a:p>
            <a:r>
              <a:rPr lang="en-US"/>
              <a:t>Motivation</a:t>
            </a:r>
          </a:p>
        </p:txBody>
      </p:sp>
    </p:spTree>
    <p:extLst>
      <p:ext uri="{BB962C8B-B14F-4D97-AF65-F5344CB8AC3E}">
        <p14:creationId xmlns:p14="http://schemas.microsoft.com/office/powerpoint/2010/main" val="7822921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E3320F62-A268-1FFB-D47C-2CB988407DC0}"/>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4" name="Slide Number Placeholder 3">
            <a:extLst>
              <a:ext uri="{FF2B5EF4-FFF2-40B4-BE49-F238E27FC236}">
                <a16:creationId xmlns:a16="http://schemas.microsoft.com/office/drawing/2014/main" id="{E3AA96A8-3975-1C03-0F67-31D6A99115C3}"/>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dirty="0" smtClean="0"/>
              <a:pPr>
                <a:spcAft>
                  <a:spcPts val="600"/>
                </a:spcAft>
              </a:pPr>
              <a:t>50</a:t>
            </a:fld>
            <a:endParaRPr lang="en-US"/>
          </a:p>
        </p:txBody>
      </p:sp>
      <p:sp>
        <p:nvSpPr>
          <p:cNvPr id="14" name="Footer Placeholder 3">
            <a:extLst>
              <a:ext uri="{FF2B5EF4-FFF2-40B4-BE49-F238E27FC236}">
                <a16:creationId xmlns:a16="http://schemas.microsoft.com/office/drawing/2014/main" id="{0C8FD565-1BA5-FC6B-B8BF-94AE32C132E9}"/>
              </a:ext>
            </a:extLst>
          </p:cNvPr>
          <p:cNvSpPr>
            <a:spLocks noGrp="1"/>
          </p:cNvSpPr>
          <p:nvPr>
            <p:ph type="ftr" sz="quarter" idx="11"/>
          </p:nvPr>
        </p:nvSpPr>
        <p:spPr>
          <a:xfrm>
            <a:off x="533400" y="6377940"/>
            <a:ext cx="4274813" cy="274320"/>
          </a:xfrm>
        </p:spPr>
        <p:txBody>
          <a:bodyPr/>
          <a:lstStyle/>
          <a:p>
            <a:endParaRPr lang="en-US"/>
          </a:p>
        </p:txBody>
      </p:sp>
      <p:sp>
        <p:nvSpPr>
          <p:cNvPr id="2" name="Content Placeholder 1">
            <a:extLst>
              <a:ext uri="{FF2B5EF4-FFF2-40B4-BE49-F238E27FC236}">
                <a16:creationId xmlns:a16="http://schemas.microsoft.com/office/drawing/2014/main" id="{4E00C5A7-B8EE-58A5-7DDC-8BF4EC823D3B}"/>
              </a:ext>
            </a:extLst>
          </p:cNvPr>
          <p:cNvSpPr>
            <a:spLocks noGrp="1"/>
          </p:cNvSpPr>
          <p:nvPr>
            <p:ph sz="quarter" idx="13"/>
          </p:nvPr>
        </p:nvSpPr>
        <p:spPr>
          <a:xfrm>
            <a:off x="533400" y="1824228"/>
            <a:ext cx="8077200" cy="4352544"/>
          </a:xfrm>
        </p:spPr>
        <p:txBody>
          <a:bodyPr vert="horz" lIns="0" tIns="0" rIns="0" bIns="0" rtlCol="0" anchor="t">
            <a:normAutofit/>
          </a:bodyPr>
          <a:lstStyle/>
          <a:p>
            <a:r>
              <a:rPr lang="en-US"/>
              <a:t>Preventing premature implant failure</a:t>
            </a:r>
            <a:endParaRPr lang="en-US">
              <a:cs typeface="Calibri"/>
            </a:endParaRPr>
          </a:p>
          <a:p>
            <a:r>
              <a:rPr lang="en-US"/>
              <a:t>Resist shear, torque, or rocking moments</a:t>
            </a:r>
            <a:endParaRPr lang="en-US">
              <a:cs typeface="Calibri"/>
            </a:endParaRPr>
          </a:p>
          <a:p>
            <a:r>
              <a:rPr lang="en-US"/>
              <a:t>Improvements the ease installation</a:t>
            </a:r>
            <a:endParaRPr lang="en-US">
              <a:cs typeface="Calibri"/>
            </a:endParaRPr>
          </a:p>
          <a:p>
            <a:endParaRPr lang="en-US">
              <a:latin typeface="Calibri"/>
              <a:cs typeface="Calibri"/>
            </a:endParaRPr>
          </a:p>
          <a:p>
            <a:pPr marL="0" indent="0">
              <a:buNone/>
            </a:pPr>
            <a:endParaRPr lang="en-US">
              <a:latin typeface="Calibri"/>
              <a:cs typeface="Calibri"/>
            </a:endParaRPr>
          </a:p>
        </p:txBody>
      </p:sp>
      <p:sp>
        <p:nvSpPr>
          <p:cNvPr id="5" name="TextBox 4">
            <a:extLst>
              <a:ext uri="{FF2B5EF4-FFF2-40B4-BE49-F238E27FC236}">
                <a16:creationId xmlns:a16="http://schemas.microsoft.com/office/drawing/2014/main" id="{9070847A-051D-6440-C724-78E7DC07AEAB}"/>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69575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E24F808-1568-DE94-E1E3-B02283667F32}"/>
              </a:ext>
            </a:extLst>
          </p:cNvPr>
          <p:cNvSpPr>
            <a:spLocks noGrp="1"/>
          </p:cNvSpPr>
          <p:nvPr>
            <p:ph type="sldNum" sz="quarter" idx="10"/>
          </p:nvPr>
        </p:nvSpPr>
        <p:spPr/>
        <p:txBody>
          <a:bodyPr/>
          <a:lstStyle/>
          <a:p>
            <a:fld id="{72E20F18-833A-4542-A439-FC39BC210022}" type="slidenum">
              <a:rPr lang="en-US" smtClean="0"/>
              <a:pPr/>
              <a:t>51</a:t>
            </a:fld>
            <a:endParaRPr lang="en-US"/>
          </a:p>
        </p:txBody>
      </p:sp>
      <p:sp>
        <p:nvSpPr>
          <p:cNvPr id="4" name="Footer Placeholder 3">
            <a:extLst>
              <a:ext uri="{FF2B5EF4-FFF2-40B4-BE49-F238E27FC236}">
                <a16:creationId xmlns:a16="http://schemas.microsoft.com/office/drawing/2014/main" id="{25D9FCCE-E1E6-69F6-2A4D-C858504BE58E}"/>
              </a:ext>
            </a:extLst>
          </p:cNvPr>
          <p:cNvSpPr>
            <a:spLocks noGrp="1"/>
          </p:cNvSpPr>
          <p:nvPr>
            <p:ph type="ftr" sz="quarter" idx="11"/>
          </p:nvPr>
        </p:nvSpPr>
        <p:spPr/>
        <p:txBody>
          <a:bodyPr/>
          <a:lstStyle/>
          <a:p>
            <a:endParaRPr lang="en-US"/>
          </a:p>
        </p:txBody>
      </p:sp>
      <p:graphicFrame>
        <p:nvGraphicFramePr>
          <p:cNvPr id="7" name="Diagram 6">
            <a:extLst>
              <a:ext uri="{FF2B5EF4-FFF2-40B4-BE49-F238E27FC236}">
                <a16:creationId xmlns:a16="http://schemas.microsoft.com/office/drawing/2014/main" id="{486CE02F-B797-575A-3A95-D10B155D57DE}"/>
              </a:ext>
            </a:extLst>
          </p:cNvPr>
          <p:cNvGraphicFramePr/>
          <p:nvPr>
            <p:extLst>
              <p:ext uri="{D42A27DB-BD31-4B8C-83A1-F6EECF244321}">
                <p14:modId xmlns:p14="http://schemas.microsoft.com/office/powerpoint/2010/main" val="1407226042"/>
              </p:ext>
            </p:extLst>
          </p:nvPr>
        </p:nvGraphicFramePr>
        <p:xfrm>
          <a:off x="1136073" y="1657974"/>
          <a:ext cx="8395853" cy="43386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5" name="Title 3">
            <a:extLst>
              <a:ext uri="{FF2B5EF4-FFF2-40B4-BE49-F238E27FC236}">
                <a16:creationId xmlns:a16="http://schemas.microsoft.com/office/drawing/2014/main" id="{264FC2FC-F9ED-2426-F2D7-85AC902D4458}"/>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20" name="TextBox 19">
            <a:extLst>
              <a:ext uri="{FF2B5EF4-FFF2-40B4-BE49-F238E27FC236}">
                <a16:creationId xmlns:a16="http://schemas.microsoft.com/office/drawing/2014/main" id="{4E09B8A0-1958-C61D-1922-CA2137057A9F}"/>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42331861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D01144-1BC8-0258-476F-716AA59D3354}"/>
              </a:ext>
            </a:extLst>
          </p:cNvPr>
          <p:cNvSpPr>
            <a:spLocks noGrp="1"/>
          </p:cNvSpPr>
          <p:nvPr>
            <p:ph type="sldNum" sz="quarter" idx="10"/>
          </p:nvPr>
        </p:nvSpPr>
        <p:spPr/>
        <p:txBody>
          <a:bodyPr/>
          <a:lstStyle/>
          <a:p>
            <a:fld id="{72E20F18-833A-4542-A439-FC39BC210022}" type="slidenum">
              <a:rPr lang="en-US" smtClean="0"/>
              <a:pPr/>
              <a:t>52</a:t>
            </a:fld>
            <a:endParaRPr lang="en-US"/>
          </a:p>
        </p:txBody>
      </p:sp>
      <p:sp>
        <p:nvSpPr>
          <p:cNvPr id="4" name="Footer Placeholder 3">
            <a:extLst>
              <a:ext uri="{FF2B5EF4-FFF2-40B4-BE49-F238E27FC236}">
                <a16:creationId xmlns:a16="http://schemas.microsoft.com/office/drawing/2014/main" id="{C27692FD-0C89-49CF-6EC1-139904B316CB}"/>
              </a:ext>
            </a:extLst>
          </p:cNvPr>
          <p:cNvSpPr>
            <a:spLocks noGrp="1"/>
          </p:cNvSpPr>
          <p:nvPr>
            <p:ph type="ftr" sz="quarter" idx="11"/>
          </p:nvPr>
        </p:nvSpPr>
        <p:spPr/>
        <p:txBody>
          <a:bodyPr/>
          <a:lstStyle/>
          <a:p>
            <a:endParaRPr lang="en-US"/>
          </a:p>
        </p:txBody>
      </p:sp>
      <p:graphicFrame>
        <p:nvGraphicFramePr>
          <p:cNvPr id="15" name="Diagram 14">
            <a:extLst>
              <a:ext uri="{FF2B5EF4-FFF2-40B4-BE49-F238E27FC236}">
                <a16:creationId xmlns:a16="http://schemas.microsoft.com/office/drawing/2014/main" id="{435B086D-2D46-E667-3C22-2FB2009CB587}"/>
              </a:ext>
            </a:extLst>
          </p:cNvPr>
          <p:cNvGraphicFramePr/>
          <p:nvPr>
            <p:extLst>
              <p:ext uri="{D42A27DB-BD31-4B8C-83A1-F6EECF244321}">
                <p14:modId xmlns:p14="http://schemas.microsoft.com/office/powerpoint/2010/main" val="2493416801"/>
              </p:ext>
            </p:extLst>
          </p:nvPr>
        </p:nvGraphicFramePr>
        <p:xfrm>
          <a:off x="1149929" y="1587145"/>
          <a:ext cx="8351094" cy="46204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6" name="Title 3">
            <a:extLst>
              <a:ext uri="{FF2B5EF4-FFF2-40B4-BE49-F238E27FC236}">
                <a16:creationId xmlns:a16="http://schemas.microsoft.com/office/drawing/2014/main" id="{E04A1955-E609-E251-8FC0-72095CF661CC}"/>
              </a:ext>
            </a:extLst>
          </p:cNvPr>
          <p:cNvSpPr>
            <a:spLocks noGrp="1"/>
          </p:cNvSpPr>
          <p:nvPr>
            <p:ph type="title"/>
          </p:nvPr>
        </p:nvSpPr>
        <p:spPr>
          <a:xfrm>
            <a:off x="533400" y="457200"/>
            <a:ext cx="9601200" cy="960276"/>
          </a:xfrm>
        </p:spPr>
        <p:txBody>
          <a:bodyPr anchor="b">
            <a:normAutofit/>
          </a:bodyPr>
          <a:lstStyle/>
          <a:p>
            <a:r>
              <a:rPr lang="en-US"/>
              <a:t>Targets and Metrics</a:t>
            </a:r>
          </a:p>
        </p:txBody>
      </p:sp>
      <p:sp>
        <p:nvSpPr>
          <p:cNvPr id="33" name="TextBox 32">
            <a:extLst>
              <a:ext uri="{FF2B5EF4-FFF2-40B4-BE49-F238E27FC236}">
                <a16:creationId xmlns:a16="http://schemas.microsoft.com/office/drawing/2014/main" id="{0D3BB627-B290-D485-A627-6537586F43EA}"/>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165039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51901F-69D6-A29C-3299-7E5EA8CA0F9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B3C6283-9208-5E3C-8A04-BBE085760F29}"/>
              </a:ext>
            </a:extLst>
          </p:cNvPr>
          <p:cNvSpPr>
            <a:spLocks noGrp="1"/>
          </p:cNvSpPr>
          <p:nvPr>
            <p:ph type="sldNum" sz="quarter" idx="12"/>
          </p:nvPr>
        </p:nvSpPr>
        <p:spPr/>
        <p:txBody>
          <a:bodyPr/>
          <a:lstStyle/>
          <a:p>
            <a:fld id="{A5AEF524-62EC-C340-82A1-9F47B6C43E55}" type="slidenum">
              <a:rPr lang="en-US" smtClean="0"/>
              <a:t>53</a:t>
            </a:fld>
            <a:endParaRPr lang="en-US"/>
          </a:p>
        </p:txBody>
      </p:sp>
      <p:sp>
        <p:nvSpPr>
          <p:cNvPr id="4" name="Title 3">
            <a:extLst>
              <a:ext uri="{FF2B5EF4-FFF2-40B4-BE49-F238E27FC236}">
                <a16:creationId xmlns:a16="http://schemas.microsoft.com/office/drawing/2014/main" id="{C59E6C52-9B45-DC20-214D-CD4C15D6A536}"/>
              </a:ext>
            </a:extLst>
          </p:cNvPr>
          <p:cNvSpPr>
            <a:spLocks noGrp="1"/>
          </p:cNvSpPr>
          <p:nvPr>
            <p:ph type="title"/>
          </p:nvPr>
        </p:nvSpPr>
        <p:spPr/>
        <p:txBody>
          <a:bodyPr/>
          <a:lstStyle/>
          <a:p>
            <a:r>
              <a:rPr lang="en-US"/>
              <a:t>Targets and Metrics</a:t>
            </a:r>
          </a:p>
        </p:txBody>
      </p:sp>
      <p:graphicFrame>
        <p:nvGraphicFramePr>
          <p:cNvPr id="32" name="Diagram 31">
            <a:extLst>
              <a:ext uri="{FF2B5EF4-FFF2-40B4-BE49-F238E27FC236}">
                <a16:creationId xmlns:a16="http://schemas.microsoft.com/office/drawing/2014/main" id="{BAB96B93-D005-B1C0-04C0-094C6281ECD3}"/>
              </a:ext>
            </a:extLst>
          </p:cNvPr>
          <p:cNvGraphicFramePr/>
          <p:nvPr>
            <p:extLst>
              <p:ext uri="{D42A27DB-BD31-4B8C-83A1-F6EECF244321}">
                <p14:modId xmlns:p14="http://schemas.microsoft.com/office/powerpoint/2010/main" val="867325141"/>
              </p:ext>
            </p:extLst>
          </p:nvPr>
        </p:nvGraphicFramePr>
        <p:xfrm>
          <a:off x="615461" y="1585546"/>
          <a:ext cx="9305191" cy="4492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5047277C-2A6D-7F7A-44D9-FBC20A928198}"/>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595165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F394CA-2ED3-2E3F-AF6C-976630E422E0}"/>
              </a:ext>
            </a:extLst>
          </p:cNvPr>
          <p:cNvSpPr>
            <a:spLocks noGrp="1"/>
          </p:cNvSpPr>
          <p:nvPr>
            <p:ph idx="1"/>
          </p:nvPr>
        </p:nvSpPr>
        <p:spPr/>
        <p:txBody>
          <a:bodyPr vert="horz" lIns="0" tIns="0" rIns="0" bIns="0" rtlCol="0" anchor="t">
            <a:noAutofit/>
          </a:bodyPr>
          <a:lstStyle/>
          <a:p>
            <a:r>
              <a:rPr lang="en-US">
                <a:cs typeface="Calibri"/>
              </a:rPr>
              <a:t>Anti-Problem</a:t>
            </a:r>
          </a:p>
          <a:p>
            <a:r>
              <a:rPr lang="en-US">
                <a:cs typeface="Calibri"/>
              </a:rPr>
              <a:t>Battle of Perspectives</a:t>
            </a:r>
          </a:p>
          <a:p>
            <a:r>
              <a:rPr lang="en-US">
                <a:cs typeface="Calibri"/>
              </a:rPr>
              <a:t>Biomimicry</a:t>
            </a:r>
          </a:p>
          <a:p>
            <a:r>
              <a:rPr lang="en-US">
                <a:cs typeface="Calibri"/>
              </a:rPr>
              <a:t>Material Composition</a:t>
            </a:r>
          </a:p>
          <a:p>
            <a:r>
              <a:rPr lang="en-US">
                <a:cs typeface="Calibri"/>
              </a:rPr>
              <a:t>Fixation Methods</a:t>
            </a:r>
          </a:p>
          <a:p>
            <a:r>
              <a:rPr lang="en-US">
                <a:latin typeface="Calibri"/>
                <a:cs typeface="Calibri"/>
              </a:rPr>
              <a:t>Cylinder Geometry</a:t>
            </a:r>
          </a:p>
          <a:p>
            <a:r>
              <a:rPr lang="en-US">
                <a:latin typeface="Calibri"/>
                <a:cs typeface="Calibri"/>
              </a:rPr>
              <a:t>Fin Geometry</a:t>
            </a:r>
          </a:p>
        </p:txBody>
      </p:sp>
      <p:sp>
        <p:nvSpPr>
          <p:cNvPr id="3" name="Footer Placeholder 2">
            <a:extLst>
              <a:ext uri="{FF2B5EF4-FFF2-40B4-BE49-F238E27FC236}">
                <a16:creationId xmlns:a16="http://schemas.microsoft.com/office/drawing/2014/main" id="{1D7690DE-754A-8948-E0E9-22973E692C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F0783F-32EF-7688-DF12-70350D4A8D18}"/>
              </a:ext>
            </a:extLst>
          </p:cNvPr>
          <p:cNvSpPr>
            <a:spLocks noGrp="1"/>
          </p:cNvSpPr>
          <p:nvPr>
            <p:ph type="sldNum" sz="quarter" idx="12"/>
          </p:nvPr>
        </p:nvSpPr>
        <p:spPr/>
        <p:txBody>
          <a:bodyPr/>
          <a:lstStyle/>
          <a:p>
            <a:fld id="{A5AEF524-62EC-C340-82A1-9F47B6C43E55}" type="slidenum">
              <a:rPr lang="en-US" smtClean="0"/>
              <a:t>54</a:t>
            </a:fld>
            <a:endParaRPr lang="en-US"/>
          </a:p>
        </p:txBody>
      </p:sp>
      <p:sp>
        <p:nvSpPr>
          <p:cNvPr id="7" name="Title 3">
            <a:extLst>
              <a:ext uri="{FF2B5EF4-FFF2-40B4-BE49-F238E27FC236}">
                <a16:creationId xmlns:a16="http://schemas.microsoft.com/office/drawing/2014/main" id="{11CA54E5-8374-99E5-9061-B6C07D267C00}"/>
              </a:ext>
            </a:extLst>
          </p:cNvPr>
          <p:cNvSpPr>
            <a:spLocks noGrp="1"/>
          </p:cNvSpPr>
          <p:nvPr>
            <p:ph type="title"/>
          </p:nvPr>
        </p:nvSpPr>
        <p:spPr>
          <a:xfrm>
            <a:off x="533400" y="457200"/>
            <a:ext cx="9601200" cy="960276"/>
          </a:xfrm>
        </p:spPr>
        <p:txBody>
          <a:bodyPr vert="horz" lIns="0" tIns="0" rIns="0" bIns="0" rtlCol="0" anchor="b">
            <a:normAutofit/>
          </a:bodyPr>
          <a:lstStyle/>
          <a:p>
            <a:r>
              <a:rPr lang="en-US" b="1" kern="1200">
                <a:latin typeface="+mj-lt"/>
                <a:ea typeface="+mn-ea"/>
                <a:cs typeface="+mj-cs"/>
              </a:rPr>
              <a:t>Concept Generation</a:t>
            </a:r>
          </a:p>
        </p:txBody>
      </p:sp>
      <p:sp>
        <p:nvSpPr>
          <p:cNvPr id="6" name="TextBox 5">
            <a:extLst>
              <a:ext uri="{FF2B5EF4-FFF2-40B4-BE49-F238E27FC236}">
                <a16:creationId xmlns:a16="http://schemas.microsoft.com/office/drawing/2014/main" id="{B5E478BB-AD11-A7D0-0F13-9B1E2F446474}"/>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36894053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 Placeholder 1">
            <a:extLst>
              <a:ext uri="{FF2B5EF4-FFF2-40B4-BE49-F238E27FC236}">
                <a16:creationId xmlns:a16="http://schemas.microsoft.com/office/drawing/2014/main" id="{D727469D-B8A0-3C22-97F9-E0C229BC2315}"/>
              </a:ext>
            </a:extLst>
          </p:cNvPr>
          <p:cNvSpPr>
            <a:spLocks noGrp="1"/>
          </p:cNvSpPr>
          <p:nvPr>
            <p:ph type="body" idx="1"/>
          </p:nvPr>
        </p:nvSpPr>
        <p:spPr>
          <a:xfrm>
            <a:off x="533400" y="1417476"/>
            <a:ext cx="4724399" cy="402807"/>
          </a:xfrm>
        </p:spPr>
        <p:txBody>
          <a:bodyPr/>
          <a:lstStyle/>
          <a:p>
            <a:r>
              <a:rPr lang="en-US">
                <a:ea typeface="+mn-lt"/>
                <a:cs typeface="+mn-lt"/>
              </a:rPr>
              <a:t>Medium Fidelity Concepts</a:t>
            </a:r>
            <a:endParaRPr lang="en-US"/>
          </a:p>
        </p:txBody>
      </p:sp>
      <p:sp>
        <p:nvSpPr>
          <p:cNvPr id="7" name="TextBox 6">
            <a:extLst>
              <a:ext uri="{FF2B5EF4-FFF2-40B4-BE49-F238E27FC236}">
                <a16:creationId xmlns:a16="http://schemas.microsoft.com/office/drawing/2014/main" id="{AC2B9E14-369A-8A36-A09F-614085381B00}"/>
              </a:ext>
            </a:extLst>
          </p:cNvPr>
          <p:cNvSpPr txBox="1"/>
          <p:nvPr/>
        </p:nvSpPr>
        <p:spPr>
          <a:xfrm>
            <a:off x="533400" y="2080968"/>
            <a:ext cx="8861925" cy="3930811"/>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sz="2800"/>
              <a:t>Large diameter hollow cylinder with internal fins</a:t>
            </a:r>
            <a:endParaRPr lang="en-US" sz="2800">
              <a:cs typeface="Calibri"/>
            </a:endParaRPr>
          </a:p>
          <a:p>
            <a:pPr indent="-228600">
              <a:lnSpc>
                <a:spcPct val="90000"/>
              </a:lnSpc>
              <a:spcAft>
                <a:spcPts val="600"/>
              </a:spcAft>
              <a:buFont typeface="Arial" panose="020B0604020202020204" pitchFamily="34" charset="0"/>
              <a:buChar char="•"/>
            </a:pPr>
            <a:r>
              <a:rPr lang="en-US" sz="2800"/>
              <a:t>Large diameter hollow cylinder with internal cylinder</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four external fins</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five external fins</a:t>
            </a:r>
            <a:endParaRPr lang="en-US" sz="2800">
              <a:cs typeface="Calibri"/>
            </a:endParaRPr>
          </a:p>
          <a:p>
            <a:pPr indent="-228600">
              <a:lnSpc>
                <a:spcPct val="90000"/>
              </a:lnSpc>
              <a:spcAft>
                <a:spcPts val="600"/>
              </a:spcAft>
              <a:buFont typeface="Arial" panose="020B0604020202020204" pitchFamily="34" charset="0"/>
              <a:buChar char="•"/>
            </a:pPr>
            <a:r>
              <a:rPr lang="en-US" sz="2800"/>
              <a:t>Small diameter hollow cylinder with internal fins and external fins</a:t>
            </a:r>
            <a:endParaRPr lang="en-US" sz="2800">
              <a:cs typeface="Calibri"/>
            </a:endParaRPr>
          </a:p>
          <a:p>
            <a:pPr indent="-228600">
              <a:lnSpc>
                <a:spcPct val="90000"/>
              </a:lnSpc>
              <a:spcAft>
                <a:spcPts val="600"/>
              </a:spcAft>
              <a:buFont typeface="Arial" panose="020B0604020202020204" pitchFamily="34" charset="0"/>
              <a:buChar char="•"/>
            </a:pPr>
            <a:endParaRPr lang="en-US" sz="2400"/>
          </a:p>
        </p:txBody>
      </p:sp>
      <p:sp>
        <p:nvSpPr>
          <p:cNvPr id="6" name="TextBox 5">
            <a:extLst>
              <a:ext uri="{FF2B5EF4-FFF2-40B4-BE49-F238E27FC236}">
                <a16:creationId xmlns:a16="http://schemas.microsoft.com/office/drawing/2014/main" id="{5624B8BD-668D-6224-DAAE-4447B2D9C660}"/>
              </a:ext>
            </a:extLst>
          </p:cNvPr>
          <p:cNvSpPr txBox="1"/>
          <p:nvPr/>
        </p:nvSpPr>
        <p:spPr>
          <a:xfrm>
            <a:off x="5410200" y="2241389"/>
            <a:ext cx="4724400" cy="3930811"/>
          </a:xfrm>
          <a:prstGeom prst="rect">
            <a:avLst/>
          </a:prstGeom>
        </p:spPr>
        <p:txBody>
          <a:bodyPr rot="0" spcFirstLastPara="0" vertOverflow="overflow" horzOverflow="overflow" vert="horz" lIns="0" tIns="0" rIns="0" bIns="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endParaRPr lang="en-US" sz="2400"/>
          </a:p>
          <a:p>
            <a:pPr indent="-228600">
              <a:lnSpc>
                <a:spcPct val="90000"/>
              </a:lnSpc>
              <a:spcAft>
                <a:spcPts val="600"/>
              </a:spcAft>
              <a:buFont typeface="Arial" panose="020B0604020202020204" pitchFamily="34" charset="0"/>
              <a:buChar char="•"/>
            </a:pPr>
            <a:endParaRPr lang="en-US" sz="2400"/>
          </a:p>
        </p:txBody>
      </p:sp>
      <p:sp>
        <p:nvSpPr>
          <p:cNvPr id="16" name="Footer Placeholder 5">
            <a:extLst>
              <a:ext uri="{FF2B5EF4-FFF2-40B4-BE49-F238E27FC236}">
                <a16:creationId xmlns:a16="http://schemas.microsoft.com/office/drawing/2014/main" id="{4683B6F8-8BD0-BEAD-560F-81AD653C5CBB}"/>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4389438F-156A-F7C3-5224-7B07F9D1B1F5}"/>
              </a:ext>
            </a:extLst>
          </p:cNvPr>
          <p:cNvSpPr>
            <a:spLocks noGrp="1"/>
          </p:cNvSpPr>
          <p:nvPr>
            <p:ph type="sldNum" sz="quarter" idx="12"/>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55</a:t>
            </a:fld>
            <a:endParaRPr lang="en-US"/>
          </a:p>
        </p:txBody>
      </p:sp>
      <p:sp>
        <p:nvSpPr>
          <p:cNvPr id="4" name="Title 3">
            <a:extLst>
              <a:ext uri="{FF2B5EF4-FFF2-40B4-BE49-F238E27FC236}">
                <a16:creationId xmlns:a16="http://schemas.microsoft.com/office/drawing/2014/main" id="{8E0D9912-20B4-97C1-A6BD-9BA9F3A0F964}"/>
              </a:ext>
            </a:extLst>
          </p:cNvPr>
          <p:cNvSpPr>
            <a:spLocks noGrp="1"/>
          </p:cNvSpPr>
          <p:nvPr>
            <p:ph type="title"/>
          </p:nvPr>
        </p:nvSpPr>
        <p:spPr>
          <a:xfrm>
            <a:off x="533400" y="457200"/>
            <a:ext cx="9601200" cy="960276"/>
          </a:xfrm>
        </p:spPr>
        <p:txBody>
          <a:bodyPr vert="horz" lIns="0" tIns="0" rIns="0" bIns="0" rtlCol="0" anchor="b">
            <a:normAutofit/>
          </a:bodyPr>
          <a:lstStyle/>
          <a:p>
            <a:r>
              <a:rPr lang="en-US" b="1" kern="1200">
                <a:latin typeface="+mj-lt"/>
                <a:ea typeface="+mn-ea"/>
                <a:cs typeface="+mj-cs"/>
              </a:rPr>
              <a:t>Concept Generation</a:t>
            </a:r>
          </a:p>
        </p:txBody>
      </p:sp>
      <p:sp>
        <p:nvSpPr>
          <p:cNvPr id="5" name="TextBox 4">
            <a:extLst>
              <a:ext uri="{FF2B5EF4-FFF2-40B4-BE49-F238E27FC236}">
                <a16:creationId xmlns:a16="http://schemas.microsoft.com/office/drawing/2014/main" id="{DA500F65-A130-EB0C-E0F0-FBDBE1F3632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ea typeface="Calibri"/>
                <a:cs typeface="Calibri"/>
              </a:rPr>
              <a:t>Kiersten Cady</a:t>
            </a:r>
          </a:p>
          <a:p>
            <a:endParaRPr lang="en-US" sz="1700">
              <a:solidFill>
                <a:srgbClr val="000000"/>
              </a:solidFill>
              <a:ea typeface="Calibri"/>
              <a:cs typeface="Calibri"/>
            </a:endParaRPr>
          </a:p>
        </p:txBody>
      </p:sp>
    </p:spTree>
    <p:extLst>
      <p:ext uri="{BB962C8B-B14F-4D97-AF65-F5344CB8AC3E}">
        <p14:creationId xmlns:p14="http://schemas.microsoft.com/office/powerpoint/2010/main" val="1040681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endParaRPr lang="en-US"/>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dirty="0" smtClean="0"/>
              <a:t>56</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1045008945"/>
              </p:ext>
            </p:extLst>
          </p:nvPr>
        </p:nvGraphicFramePr>
        <p:xfrm>
          <a:off x="1249680" y="1629519"/>
          <a:ext cx="8168640" cy="451104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70840">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370840">
                <a:tc>
                  <a:txBody>
                    <a:bodyPr/>
                    <a:lstStyle/>
                    <a:p>
                      <a:pPr lvl="0">
                        <a:buNone/>
                      </a:pPr>
                      <a:endParaRPr lang="en-US" sz="1400">
                        <a:effectLst/>
                        <a:latin typeface="Calibri"/>
                      </a:endParaRPr>
                    </a:p>
                    <a:p>
                      <a:pPr lvl="0" algn="ctr" rtl="0">
                        <a:buNone/>
                      </a:pPr>
                      <a:r>
                        <a:rPr lang="en-US" sz="1400">
                          <a:effectLst/>
                          <a:latin typeface="Calibri"/>
                        </a:rPr>
                        <a:t>What are the current design’s causes of failure?  </a:t>
                      </a:r>
                    </a:p>
                  </a:txBody>
                  <a:tcPr/>
                </a:tc>
                <a:tc>
                  <a:txBody>
                    <a:bodyPr/>
                    <a:lstStyle/>
                    <a:p>
                      <a:pPr lvl="0">
                        <a:buNone/>
                      </a:pPr>
                      <a:endParaRPr lang="en-US" sz="1400">
                        <a:effectLst/>
                        <a:latin typeface="Calibri"/>
                      </a:endParaRPr>
                    </a:p>
                    <a:p>
                      <a:pPr lvl="0" algn="ctr" rtl="0">
                        <a:buNone/>
                      </a:pPr>
                      <a:r>
                        <a:rPr lang="en-US" sz="1400">
                          <a:effectLst/>
                          <a:latin typeface="Calibri"/>
                        </a:rPr>
                        <a:t>Rocking and shear stress.  </a:t>
                      </a:r>
                    </a:p>
                  </a:txBody>
                  <a:tcPr/>
                </a:tc>
                <a:tc>
                  <a:txBody>
                    <a:bodyPr/>
                    <a:lstStyle/>
                    <a:p>
                      <a:pPr lvl="0">
                        <a:buNone/>
                      </a:pPr>
                      <a:endParaRPr lang="en-US" sz="1400">
                        <a:effectLst/>
                        <a:latin typeface="Calibri"/>
                      </a:endParaRPr>
                    </a:p>
                    <a:p>
                      <a:pPr lvl="0" algn="ctr" rtl="0">
                        <a:buNone/>
                      </a:pPr>
                      <a:r>
                        <a:rPr lang="en-US" sz="1400">
                          <a:effectLst/>
                          <a:latin typeface="Calibri"/>
                        </a:rPr>
                        <a:t>Increase strength of the interface between bone and implant. </a:t>
                      </a:r>
                    </a:p>
                  </a:txBody>
                  <a:tcPr/>
                </a:tc>
                <a:extLst>
                  <a:ext uri="{0D108BD9-81ED-4DB2-BD59-A6C34878D82A}">
                    <a16:rowId xmlns:a16="http://schemas.microsoft.com/office/drawing/2014/main" val="1857249379"/>
                  </a:ext>
                </a:extLst>
              </a:tr>
              <a:tr h="370840">
                <a:tc>
                  <a:txBody>
                    <a:bodyPr/>
                    <a:lstStyle/>
                    <a:p>
                      <a:pPr lvl="0">
                        <a:buNone/>
                      </a:pPr>
                      <a:endParaRPr lang="en-US" sz="1400">
                        <a:effectLst/>
                        <a:latin typeface="Calibri"/>
                      </a:endParaRPr>
                    </a:p>
                    <a:p>
                      <a:pPr lvl="0" algn="ctr" rtl="0">
                        <a:buNone/>
                      </a:pPr>
                      <a:r>
                        <a:rPr lang="en-US" sz="1400">
                          <a:effectLst/>
                          <a:latin typeface="Calibri"/>
                        </a:rPr>
                        <a:t>What do you want us to do?</a:t>
                      </a:r>
                    </a:p>
                  </a:txBody>
                  <a:tcPr/>
                </a:tc>
                <a:tc>
                  <a:txBody>
                    <a:bodyPr/>
                    <a:lstStyle/>
                    <a:p>
                      <a:pPr lvl="0">
                        <a:buNone/>
                      </a:pPr>
                      <a:endParaRPr lang="en-US" sz="1400">
                        <a:effectLst/>
                        <a:latin typeface="Calibri"/>
                      </a:endParaRPr>
                    </a:p>
                    <a:p>
                      <a:pPr lvl="0" algn="ctr" rtl="0">
                        <a:buNone/>
                      </a:pPr>
                      <a:r>
                        <a:rPr lang="en-US" sz="1400">
                          <a:effectLst/>
                          <a:latin typeface="Calibri"/>
                        </a:rPr>
                        <a:t>Improve upon the current Exactech’s design.  </a:t>
                      </a:r>
                    </a:p>
                  </a:txBody>
                  <a:tcPr/>
                </a:tc>
                <a:tc>
                  <a:txBody>
                    <a:bodyPr/>
                    <a:lstStyle/>
                    <a:p>
                      <a:pPr lvl="0">
                        <a:buNone/>
                      </a:pPr>
                      <a:endParaRPr lang="en-US" sz="1400">
                        <a:effectLst/>
                        <a:latin typeface="Calibri"/>
                      </a:endParaRPr>
                    </a:p>
                    <a:p>
                      <a:pPr lvl="0" algn="ctr" rtl="0">
                        <a:buNone/>
                      </a:pPr>
                      <a:r>
                        <a:rPr lang="en-US" sz="1400">
                          <a:effectLst/>
                          <a:latin typeface="Calibri"/>
                        </a:rPr>
                        <a:t>Development of designs that can be rigorously tested such that they exceed the current design in longevity and resistance to certain forces and moments.  </a:t>
                      </a:r>
                    </a:p>
                  </a:txBody>
                  <a:tcPr/>
                </a:tc>
                <a:extLst>
                  <a:ext uri="{0D108BD9-81ED-4DB2-BD59-A6C34878D82A}">
                    <a16:rowId xmlns:a16="http://schemas.microsoft.com/office/drawing/2014/main" val="3723001609"/>
                  </a:ext>
                </a:extLst>
              </a:tr>
              <a:tr h="370840">
                <a:tc>
                  <a:txBody>
                    <a:bodyPr/>
                    <a:lstStyle/>
                    <a:p>
                      <a:pPr lvl="0">
                        <a:buNone/>
                      </a:pPr>
                      <a:endParaRPr lang="en-US" sz="1400">
                        <a:effectLst/>
                        <a:latin typeface="Calibri"/>
                      </a:endParaRPr>
                    </a:p>
                    <a:p>
                      <a:pPr lvl="0" algn="ctr" rtl="0">
                        <a:buNone/>
                      </a:pPr>
                      <a:r>
                        <a:rPr lang="en-US" sz="1400">
                          <a:effectLst/>
                          <a:latin typeface="Calibri"/>
                        </a:rPr>
                        <a:t>Would fasteners work to secure the implant to the bone?  </a:t>
                      </a:r>
                    </a:p>
                  </a:txBody>
                  <a:tcPr/>
                </a:tc>
                <a:tc>
                  <a:txBody>
                    <a:bodyPr/>
                    <a:lstStyle/>
                    <a:p>
                      <a:pPr lvl="0">
                        <a:buNone/>
                      </a:pPr>
                      <a:endParaRPr lang="en-US" sz="1400">
                        <a:effectLst/>
                        <a:latin typeface="Calibri"/>
                      </a:endParaRPr>
                    </a:p>
                    <a:p>
                      <a:pPr lvl="0" algn="ctr" rtl="0">
                        <a:buNone/>
                      </a:pPr>
                      <a:r>
                        <a:rPr lang="en-US" sz="1400">
                          <a:effectLst/>
                          <a:latin typeface="Calibri"/>
                        </a:rPr>
                        <a:t>No, due to the density of bone fasteners would not work.  </a:t>
                      </a:r>
                    </a:p>
                  </a:txBody>
                  <a:tcPr/>
                </a:tc>
                <a:tc>
                  <a:txBody>
                    <a:bodyPr/>
                    <a:lstStyle/>
                    <a:p>
                      <a:pPr lvl="0">
                        <a:buNone/>
                      </a:pPr>
                      <a:endParaRPr lang="en-US" sz="1400">
                        <a:effectLst/>
                        <a:latin typeface="Calibri"/>
                      </a:endParaRPr>
                    </a:p>
                    <a:p>
                      <a:pPr lvl="0" algn="ctr" rtl="0">
                        <a:buNone/>
                      </a:pPr>
                      <a:r>
                        <a:rPr lang="en-US" sz="1400">
                          <a:effectLst/>
                          <a:latin typeface="Calibri"/>
                        </a:rPr>
                        <a:t>Other methods of attaching are needed to prevent bone fragmentation.  </a:t>
                      </a:r>
                    </a:p>
                  </a:txBody>
                  <a:tcPr/>
                </a:tc>
                <a:extLst>
                  <a:ext uri="{0D108BD9-81ED-4DB2-BD59-A6C34878D82A}">
                    <a16:rowId xmlns:a16="http://schemas.microsoft.com/office/drawing/2014/main" val="1385492686"/>
                  </a:ext>
                </a:extLst>
              </a:tr>
              <a:tr h="370839">
                <a:tc>
                  <a:txBody>
                    <a:bodyPr/>
                    <a:lstStyle/>
                    <a:p>
                      <a:pPr lvl="0">
                        <a:buNone/>
                      </a:pPr>
                      <a:endParaRPr lang="en-US" sz="1400">
                        <a:effectLst/>
                        <a:latin typeface="Calibri"/>
                      </a:endParaRPr>
                    </a:p>
                    <a:p>
                      <a:pPr lvl="0" algn="ctr" rtl="0">
                        <a:buNone/>
                      </a:pPr>
                      <a:r>
                        <a:rPr lang="en-US" sz="1400">
                          <a:effectLst/>
                          <a:latin typeface="Calibri"/>
                        </a:rPr>
                        <a:t>How should be align implants for testing?  </a:t>
                      </a:r>
                    </a:p>
                  </a:txBody>
                  <a:tcPr/>
                </a:tc>
                <a:tc>
                  <a:txBody>
                    <a:bodyPr/>
                    <a:lstStyle/>
                    <a:p>
                      <a:pPr lvl="0">
                        <a:buNone/>
                      </a:pPr>
                      <a:endParaRPr lang="en-US" sz="1400">
                        <a:effectLst/>
                        <a:latin typeface="Calibri"/>
                      </a:endParaRPr>
                    </a:p>
                    <a:p>
                      <a:pPr lvl="0" algn="ctr" rtl="0">
                        <a:buNone/>
                      </a:pPr>
                      <a:r>
                        <a:rPr lang="en-US" sz="1400">
                          <a:effectLst/>
                          <a:latin typeface="Calibri"/>
                        </a:rPr>
                        <a:t>Last year's team made 3D printed punches, you will need something similar.  </a:t>
                      </a:r>
                    </a:p>
                  </a:txBody>
                  <a:tcPr/>
                </a:tc>
                <a:tc>
                  <a:txBody>
                    <a:bodyPr/>
                    <a:lstStyle/>
                    <a:p>
                      <a:pPr lvl="0">
                        <a:buNone/>
                      </a:pPr>
                      <a:endParaRPr lang="en-US" sz="1400">
                        <a:effectLst/>
                        <a:latin typeface="Calibri"/>
                      </a:endParaRPr>
                    </a:p>
                    <a:p>
                      <a:pPr lvl="0" algn="ctr" rtl="0">
                        <a:buNone/>
                      </a:pPr>
                      <a:r>
                        <a:rPr lang="en-US" sz="1400">
                          <a:effectLst/>
                          <a:latin typeface="Calibri"/>
                        </a:rPr>
                        <a:t>Design and implement punches to properly align implants with the substitutive bone surface.  </a:t>
                      </a:r>
                    </a:p>
                  </a:txBody>
                  <a:tcPr/>
                </a:tc>
                <a:extLst>
                  <a:ext uri="{0D108BD9-81ED-4DB2-BD59-A6C34878D82A}">
                    <a16:rowId xmlns:a16="http://schemas.microsoft.com/office/drawing/2014/main" val="1804000778"/>
                  </a:ext>
                </a:extLst>
              </a:tr>
            </a:tbl>
          </a:graphicData>
        </a:graphic>
      </p:graphicFrame>
    </p:spTree>
    <p:extLst>
      <p:ext uri="{BB962C8B-B14F-4D97-AF65-F5344CB8AC3E}">
        <p14:creationId xmlns:p14="http://schemas.microsoft.com/office/powerpoint/2010/main" val="32055436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smtClean="0"/>
              <a:t>57</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 continued...</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2434315837"/>
              </p:ext>
            </p:extLst>
          </p:nvPr>
        </p:nvGraphicFramePr>
        <p:xfrm>
          <a:off x="1249680" y="1714186"/>
          <a:ext cx="8168640" cy="429768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66075">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997240">
                <a:tc>
                  <a:txBody>
                    <a:bodyPr/>
                    <a:lstStyle/>
                    <a:p>
                      <a:pPr lvl="0">
                        <a:buNone/>
                      </a:pPr>
                      <a:endParaRPr lang="en-US" sz="1400">
                        <a:effectLst/>
                        <a:latin typeface="Calibri"/>
                      </a:endParaRPr>
                    </a:p>
                    <a:p>
                      <a:pPr lvl="0" algn="ctr" rtl="0">
                        <a:buNone/>
                      </a:pPr>
                      <a:r>
                        <a:rPr lang="en-US" sz="1400">
                          <a:effectLst/>
                          <a:latin typeface="Calibri"/>
                        </a:rPr>
                        <a:t>Does a current method of testing, these designs exist? </a:t>
                      </a:r>
                    </a:p>
                  </a:txBody>
                  <a:tcPr/>
                </a:tc>
                <a:tc>
                  <a:txBody>
                    <a:bodyPr/>
                    <a:lstStyle/>
                    <a:p>
                      <a:pPr lvl="0">
                        <a:buNone/>
                      </a:pPr>
                      <a:endParaRPr lang="en-US" sz="1400">
                        <a:effectLst/>
                        <a:latin typeface="Calibri"/>
                      </a:endParaRPr>
                    </a:p>
                    <a:p>
                      <a:pPr lvl="0" algn="ctr" rtl="0">
                        <a:buNone/>
                      </a:pPr>
                      <a:r>
                        <a:rPr lang="en-US" sz="1400">
                          <a:effectLst/>
                          <a:latin typeface="Calibri"/>
                        </a:rPr>
                        <a:t>Last year's team focused on testing their designs using their own methods, you will need to do something similar. </a:t>
                      </a:r>
                    </a:p>
                  </a:txBody>
                  <a:tcPr/>
                </a:tc>
                <a:tc>
                  <a:txBody>
                    <a:bodyPr/>
                    <a:lstStyle/>
                    <a:p>
                      <a:pPr lvl="0">
                        <a:buNone/>
                      </a:pPr>
                      <a:endParaRPr lang="en-US" sz="1400">
                        <a:effectLst/>
                        <a:latin typeface="Calibri"/>
                      </a:endParaRPr>
                    </a:p>
                    <a:p>
                      <a:pPr lvl="0" algn="ctr" rtl="0">
                        <a:buNone/>
                      </a:pPr>
                      <a:r>
                        <a:rPr lang="en-US" sz="1400">
                          <a:effectLst/>
                          <a:latin typeface="Calibri"/>
                        </a:rPr>
                        <a:t>We will need to develop a solid method of testing designs for max shear and bending moment.  </a:t>
                      </a:r>
                    </a:p>
                  </a:txBody>
                  <a:tcPr/>
                </a:tc>
                <a:extLst>
                  <a:ext uri="{0D108BD9-81ED-4DB2-BD59-A6C34878D82A}">
                    <a16:rowId xmlns:a16="http://schemas.microsoft.com/office/drawing/2014/main" val="1857249379"/>
                  </a:ext>
                </a:extLst>
              </a:tr>
              <a:tr h="681658">
                <a:tc>
                  <a:txBody>
                    <a:bodyPr/>
                    <a:lstStyle/>
                    <a:p>
                      <a:pPr lvl="0">
                        <a:buNone/>
                      </a:pPr>
                      <a:endParaRPr lang="en-US" sz="1400">
                        <a:effectLst/>
                        <a:latin typeface="Calibri"/>
                      </a:endParaRPr>
                    </a:p>
                    <a:p>
                      <a:pPr lvl="0" algn="ctr" rtl="0">
                        <a:buNone/>
                      </a:pPr>
                      <a:r>
                        <a:rPr lang="en-US" sz="1400">
                          <a:effectLst/>
                          <a:latin typeface="Calibri"/>
                        </a:rPr>
                        <a:t>What are some ways to imitate bone for implant testing?  </a:t>
                      </a:r>
                    </a:p>
                  </a:txBody>
                  <a:tcPr/>
                </a:tc>
                <a:tc>
                  <a:txBody>
                    <a:bodyPr/>
                    <a:lstStyle/>
                    <a:p>
                      <a:pPr lvl="0">
                        <a:buNone/>
                      </a:pPr>
                      <a:endParaRPr lang="en-US" sz="1400">
                        <a:effectLst/>
                        <a:latin typeface="Calibri"/>
                      </a:endParaRPr>
                    </a:p>
                    <a:p>
                      <a:pPr lvl="0" algn="ctr" rtl="0">
                        <a:buNone/>
                      </a:pPr>
                      <a:r>
                        <a:rPr lang="en-US" sz="1400">
                          <a:effectLst/>
                          <a:latin typeface="Calibri"/>
                        </a:rPr>
                        <a:t>Bone block or bone foam.  </a:t>
                      </a:r>
                    </a:p>
                  </a:txBody>
                  <a:tcPr/>
                </a:tc>
                <a:tc>
                  <a:txBody>
                    <a:bodyPr/>
                    <a:lstStyle/>
                    <a:p>
                      <a:pPr lvl="0">
                        <a:buNone/>
                      </a:pPr>
                      <a:endParaRPr lang="en-US" sz="1400">
                        <a:effectLst/>
                        <a:latin typeface="Calibri"/>
                      </a:endParaRPr>
                    </a:p>
                    <a:p>
                      <a:pPr lvl="0" algn="ctr" rtl="0">
                        <a:buNone/>
                      </a:pPr>
                      <a:r>
                        <a:rPr lang="en-US" sz="1400">
                          <a:effectLst/>
                          <a:latin typeface="Calibri"/>
                        </a:rPr>
                        <a:t>Bone block or bone foam.  </a:t>
                      </a:r>
                    </a:p>
                  </a:txBody>
                  <a:tcPr/>
                </a:tc>
                <a:extLst>
                  <a:ext uri="{0D108BD9-81ED-4DB2-BD59-A6C34878D82A}">
                    <a16:rowId xmlns:a16="http://schemas.microsoft.com/office/drawing/2014/main" val="3723001609"/>
                  </a:ext>
                </a:extLst>
              </a:tr>
              <a:tr h="839449">
                <a:tc>
                  <a:txBody>
                    <a:bodyPr/>
                    <a:lstStyle/>
                    <a:p>
                      <a:pPr lvl="0">
                        <a:buNone/>
                      </a:pPr>
                      <a:endParaRPr lang="en-US" sz="1400">
                        <a:effectLst/>
                        <a:latin typeface="Calibri"/>
                      </a:endParaRPr>
                    </a:p>
                    <a:p>
                      <a:pPr lvl="0" algn="ctr" rtl="0">
                        <a:buNone/>
                      </a:pPr>
                      <a:r>
                        <a:rPr lang="en-US" sz="1400">
                          <a:effectLst/>
                          <a:latin typeface="Calibri"/>
                        </a:rPr>
                        <a:t>Which factors are important besides the implant bone interface?  </a:t>
                      </a:r>
                    </a:p>
                  </a:txBody>
                  <a:tcPr/>
                </a:tc>
                <a:tc>
                  <a:txBody>
                    <a:bodyPr/>
                    <a:lstStyle/>
                    <a:p>
                      <a:pPr lvl="0">
                        <a:buNone/>
                      </a:pPr>
                      <a:endParaRPr lang="en-US" sz="1400">
                        <a:effectLst/>
                        <a:latin typeface="Calibri"/>
                      </a:endParaRPr>
                    </a:p>
                    <a:p>
                      <a:pPr lvl="0" algn="ctr" rtl="0">
                        <a:buNone/>
                      </a:pPr>
                      <a:r>
                        <a:rPr lang="en-US" sz="1400">
                          <a:effectLst/>
                          <a:latin typeface="Calibri"/>
                        </a:rPr>
                        <a:t>Mobility and preventing scapular notching are both important factors.  </a:t>
                      </a:r>
                    </a:p>
                  </a:txBody>
                  <a:tcPr/>
                </a:tc>
                <a:tc>
                  <a:txBody>
                    <a:bodyPr/>
                    <a:lstStyle/>
                    <a:p>
                      <a:pPr lvl="0">
                        <a:buNone/>
                      </a:pPr>
                      <a:endParaRPr lang="en-US" sz="1400">
                        <a:effectLst/>
                        <a:latin typeface="Calibri"/>
                      </a:endParaRPr>
                    </a:p>
                    <a:p>
                      <a:pPr lvl="0" algn="ctr" rtl="0">
                        <a:buNone/>
                      </a:pPr>
                      <a:r>
                        <a:rPr lang="en-US" sz="1400">
                          <a:effectLst/>
                          <a:latin typeface="Calibri"/>
                        </a:rPr>
                        <a:t>Our design must consider these two phenomena when designing. </a:t>
                      </a:r>
                    </a:p>
                  </a:txBody>
                  <a:tcPr/>
                </a:tc>
                <a:extLst>
                  <a:ext uri="{0D108BD9-81ED-4DB2-BD59-A6C34878D82A}">
                    <a16:rowId xmlns:a16="http://schemas.microsoft.com/office/drawing/2014/main" val="1385492686"/>
                  </a:ext>
                </a:extLst>
              </a:tr>
              <a:tr h="839449">
                <a:tc>
                  <a:txBody>
                    <a:bodyPr/>
                    <a:lstStyle/>
                    <a:p>
                      <a:pPr lvl="0">
                        <a:buNone/>
                      </a:pPr>
                      <a:endParaRPr lang="en-US" sz="1400">
                        <a:effectLst/>
                        <a:latin typeface="Calibri"/>
                      </a:endParaRPr>
                    </a:p>
                    <a:p>
                      <a:pPr lvl="0" algn="ctr" rtl="0">
                        <a:buNone/>
                      </a:pPr>
                      <a:r>
                        <a:rPr lang="en-US" sz="1400">
                          <a:effectLst/>
                          <a:latin typeface="Calibri"/>
                        </a:rPr>
                        <a:t>What different configurations are currently available for these implants?  </a:t>
                      </a:r>
                    </a:p>
                  </a:txBody>
                  <a:tcPr/>
                </a:tc>
                <a:tc>
                  <a:txBody>
                    <a:bodyPr/>
                    <a:lstStyle/>
                    <a:p>
                      <a:pPr lvl="0">
                        <a:buNone/>
                      </a:pPr>
                      <a:endParaRPr lang="en-US" sz="1400">
                        <a:effectLst/>
                        <a:latin typeface="Calibri"/>
                      </a:endParaRPr>
                    </a:p>
                    <a:p>
                      <a:pPr lvl="0" algn="ctr" rtl="0">
                        <a:buNone/>
                      </a:pPr>
                      <a:r>
                        <a:rPr lang="en-US" sz="1400">
                          <a:effectLst/>
                          <a:latin typeface="Calibri"/>
                        </a:rPr>
                        <a:t>Both inlay and </a:t>
                      </a:r>
                      <a:r>
                        <a:rPr lang="en-US" sz="1400" err="1">
                          <a:effectLst/>
                          <a:latin typeface="Calibri"/>
                        </a:rPr>
                        <a:t>onlay</a:t>
                      </a:r>
                      <a:r>
                        <a:rPr lang="en-US" sz="1400">
                          <a:effectLst/>
                          <a:latin typeface="Calibri"/>
                        </a:rPr>
                        <a:t>, I would like to see you test both. </a:t>
                      </a:r>
                    </a:p>
                  </a:txBody>
                  <a:tcPr/>
                </a:tc>
                <a:tc>
                  <a:txBody>
                    <a:bodyPr/>
                    <a:lstStyle/>
                    <a:p>
                      <a:pPr lvl="0">
                        <a:buNone/>
                      </a:pPr>
                      <a:endParaRPr lang="en-US" sz="1400">
                        <a:effectLst/>
                        <a:latin typeface="Calibri"/>
                      </a:endParaRPr>
                    </a:p>
                    <a:p>
                      <a:pPr lvl="0" algn="ctr" rtl="0">
                        <a:buNone/>
                      </a:pPr>
                      <a:r>
                        <a:rPr lang="en-US" sz="1400">
                          <a:effectLst/>
                          <a:latin typeface="Calibri"/>
                        </a:rPr>
                        <a:t>Investigate both and compare the results. </a:t>
                      </a:r>
                    </a:p>
                  </a:txBody>
                  <a:tcPr/>
                </a:tc>
                <a:extLst>
                  <a:ext uri="{0D108BD9-81ED-4DB2-BD59-A6C34878D82A}">
                    <a16:rowId xmlns:a16="http://schemas.microsoft.com/office/drawing/2014/main" val="1804000778"/>
                  </a:ext>
                </a:extLst>
              </a:tr>
            </a:tbl>
          </a:graphicData>
        </a:graphic>
      </p:graphicFrame>
    </p:spTree>
    <p:extLst>
      <p:ext uri="{BB962C8B-B14F-4D97-AF65-F5344CB8AC3E}">
        <p14:creationId xmlns:p14="http://schemas.microsoft.com/office/powerpoint/2010/main" val="3684974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0D06A9-5BF9-C94D-948E-46BBC4C82094}"/>
              </a:ext>
            </a:extLst>
          </p:cNvPr>
          <p:cNvSpPr>
            <a:spLocks noGrp="1"/>
          </p:cNvSpPr>
          <p:nvPr>
            <p:ph type="ftr" sz="quarter" idx="11"/>
          </p:nvPr>
        </p:nvSpPr>
        <p:spPr/>
        <p:txBody>
          <a:bodyPr/>
          <a:lstStyle/>
          <a:p>
            <a:r>
              <a:rPr lang="en-US">
                <a:cs typeface="Calibri"/>
              </a:rPr>
              <a:t>William Wartman</a:t>
            </a:r>
          </a:p>
        </p:txBody>
      </p:sp>
      <p:sp>
        <p:nvSpPr>
          <p:cNvPr id="4" name="Slide Number Placeholder 3">
            <a:extLst>
              <a:ext uri="{FF2B5EF4-FFF2-40B4-BE49-F238E27FC236}">
                <a16:creationId xmlns:a16="http://schemas.microsoft.com/office/drawing/2014/main" id="{B4041454-059F-E276-CBF6-34D31BE43D62}"/>
              </a:ext>
            </a:extLst>
          </p:cNvPr>
          <p:cNvSpPr>
            <a:spLocks noGrp="1"/>
          </p:cNvSpPr>
          <p:nvPr>
            <p:ph type="sldNum" sz="quarter" idx="12"/>
          </p:nvPr>
        </p:nvSpPr>
        <p:spPr/>
        <p:txBody>
          <a:bodyPr/>
          <a:lstStyle/>
          <a:p>
            <a:fld id="{A5AEF524-62EC-C340-82A1-9F47B6C43E55}" type="slidenum">
              <a:rPr lang="en-US" dirty="0" smtClean="0"/>
              <a:t>58</a:t>
            </a:fld>
            <a:endParaRPr lang="en-US"/>
          </a:p>
        </p:txBody>
      </p:sp>
      <p:sp>
        <p:nvSpPr>
          <p:cNvPr id="5" name="Title 4">
            <a:extLst>
              <a:ext uri="{FF2B5EF4-FFF2-40B4-BE49-F238E27FC236}">
                <a16:creationId xmlns:a16="http://schemas.microsoft.com/office/drawing/2014/main" id="{34BF469A-BF81-EA0A-2EA4-19420944BBC2}"/>
              </a:ext>
            </a:extLst>
          </p:cNvPr>
          <p:cNvSpPr>
            <a:spLocks noGrp="1"/>
          </p:cNvSpPr>
          <p:nvPr>
            <p:ph type="title"/>
          </p:nvPr>
        </p:nvSpPr>
        <p:spPr/>
        <p:txBody>
          <a:bodyPr/>
          <a:lstStyle/>
          <a:p>
            <a:r>
              <a:rPr lang="en-US"/>
              <a:t>Customer Needs continued...</a:t>
            </a:r>
          </a:p>
        </p:txBody>
      </p:sp>
      <p:graphicFrame>
        <p:nvGraphicFramePr>
          <p:cNvPr id="9" name="Table 8">
            <a:extLst>
              <a:ext uri="{FF2B5EF4-FFF2-40B4-BE49-F238E27FC236}">
                <a16:creationId xmlns:a16="http://schemas.microsoft.com/office/drawing/2014/main" id="{C8AACC6D-55CE-3AF3-C73F-5B9BDDDDEB7A}"/>
              </a:ext>
            </a:extLst>
          </p:cNvPr>
          <p:cNvGraphicFramePr>
            <a:graphicFrameLocks noGrp="1"/>
          </p:cNvGraphicFramePr>
          <p:nvPr>
            <p:extLst>
              <p:ext uri="{D42A27DB-BD31-4B8C-83A1-F6EECF244321}">
                <p14:modId xmlns:p14="http://schemas.microsoft.com/office/powerpoint/2010/main" val="3718779199"/>
              </p:ext>
            </p:extLst>
          </p:nvPr>
        </p:nvGraphicFramePr>
        <p:xfrm>
          <a:off x="1249680" y="1714186"/>
          <a:ext cx="8168640" cy="1515400"/>
        </p:xfrm>
        <a:graphic>
          <a:graphicData uri="http://schemas.openxmlformats.org/drawingml/2006/table">
            <a:tbl>
              <a:tblPr firstRow="1" bandRow="1">
                <a:tableStyleId>{5C22544A-7EE6-4342-B048-85BDC9FD1C3A}</a:tableStyleId>
              </a:tblPr>
              <a:tblGrid>
                <a:gridCol w="2722880">
                  <a:extLst>
                    <a:ext uri="{9D8B030D-6E8A-4147-A177-3AD203B41FA5}">
                      <a16:colId xmlns:a16="http://schemas.microsoft.com/office/drawing/2014/main" val="4020984074"/>
                    </a:ext>
                  </a:extLst>
                </a:gridCol>
                <a:gridCol w="2722880">
                  <a:extLst>
                    <a:ext uri="{9D8B030D-6E8A-4147-A177-3AD203B41FA5}">
                      <a16:colId xmlns:a16="http://schemas.microsoft.com/office/drawing/2014/main" val="1658295140"/>
                    </a:ext>
                  </a:extLst>
                </a:gridCol>
                <a:gridCol w="2722880">
                  <a:extLst>
                    <a:ext uri="{9D8B030D-6E8A-4147-A177-3AD203B41FA5}">
                      <a16:colId xmlns:a16="http://schemas.microsoft.com/office/drawing/2014/main" val="2450650207"/>
                    </a:ext>
                  </a:extLst>
                </a:gridCol>
              </a:tblGrid>
              <a:tr h="366075">
                <a:tc>
                  <a:txBody>
                    <a:bodyPr/>
                    <a:lstStyle/>
                    <a:p>
                      <a:pPr lvl="0">
                        <a:buNone/>
                      </a:pPr>
                      <a:endParaRPr lang="en-US" sz="1400">
                        <a:effectLst/>
                        <a:latin typeface="Calibri"/>
                      </a:endParaRPr>
                    </a:p>
                    <a:p>
                      <a:pPr lvl="0" algn="ctr" rtl="0">
                        <a:buNone/>
                      </a:pPr>
                      <a:r>
                        <a:rPr lang="en-US" sz="1400">
                          <a:effectLst/>
                          <a:latin typeface="Calibri"/>
                        </a:rPr>
                        <a:t>Question  </a:t>
                      </a:r>
                    </a:p>
                  </a:txBody>
                  <a:tcPr/>
                </a:tc>
                <a:tc>
                  <a:txBody>
                    <a:bodyPr/>
                    <a:lstStyle/>
                    <a:p>
                      <a:pPr lvl="0" algn="ctr">
                        <a:buNone/>
                      </a:pPr>
                      <a:endParaRPr lang="en-US" sz="1400">
                        <a:effectLst/>
                        <a:latin typeface="Calibri"/>
                      </a:endParaRPr>
                    </a:p>
                    <a:p>
                      <a:pPr lvl="0" algn="ctr" rtl="0">
                        <a:buNone/>
                      </a:pPr>
                      <a:r>
                        <a:rPr lang="en-US" sz="1400">
                          <a:effectLst/>
                          <a:latin typeface="Calibri"/>
                        </a:rPr>
                        <a:t>Customer Statement  </a:t>
                      </a:r>
                    </a:p>
                  </a:txBody>
                  <a:tcPr/>
                </a:tc>
                <a:tc>
                  <a:txBody>
                    <a:bodyPr/>
                    <a:lstStyle/>
                    <a:p>
                      <a:pPr lvl="0" algn="ctr">
                        <a:buNone/>
                      </a:pPr>
                      <a:endParaRPr lang="en-US" sz="1400">
                        <a:effectLst/>
                        <a:latin typeface="Calibri"/>
                      </a:endParaRPr>
                    </a:p>
                    <a:p>
                      <a:pPr lvl="0" algn="ctr" rtl="0">
                        <a:buNone/>
                      </a:pPr>
                      <a:r>
                        <a:rPr lang="en-US" sz="1400">
                          <a:effectLst/>
                          <a:latin typeface="Calibri"/>
                        </a:rPr>
                        <a:t>Interpreted Need  </a:t>
                      </a:r>
                    </a:p>
                  </a:txBody>
                  <a:tcPr/>
                </a:tc>
                <a:extLst>
                  <a:ext uri="{0D108BD9-81ED-4DB2-BD59-A6C34878D82A}">
                    <a16:rowId xmlns:a16="http://schemas.microsoft.com/office/drawing/2014/main" val="401930821"/>
                  </a:ext>
                </a:extLst>
              </a:tr>
              <a:tr h="997240">
                <a:tc>
                  <a:txBody>
                    <a:bodyPr/>
                    <a:lstStyle/>
                    <a:p>
                      <a:pPr lvl="0">
                        <a:buNone/>
                      </a:pPr>
                      <a:endParaRPr lang="en-US" sz="1400">
                        <a:effectLst/>
                        <a:latin typeface="Calibri"/>
                      </a:endParaRPr>
                    </a:p>
                    <a:p>
                      <a:pPr lvl="0" algn="ctr">
                        <a:buNone/>
                      </a:pPr>
                      <a:r>
                        <a:rPr lang="en-US" sz="1400" b="0" i="0" u="none" strike="noStrike" noProof="0">
                          <a:effectLst/>
                        </a:rPr>
                        <a:t>Can cement or epoxy be used to secure the implant to the bone?</a:t>
                      </a:r>
                      <a:endParaRPr lang="en-US" b="0" i="0" u="none" strike="noStrike" noProof="0"/>
                    </a:p>
                  </a:txBody>
                  <a:tcPr/>
                </a:tc>
                <a:tc>
                  <a:txBody>
                    <a:bodyPr/>
                    <a:lstStyle/>
                    <a:p>
                      <a:pPr lvl="0">
                        <a:buNone/>
                      </a:pPr>
                      <a:endParaRPr lang="en-US" sz="1400">
                        <a:effectLst/>
                        <a:latin typeface="Calibri"/>
                      </a:endParaRPr>
                    </a:p>
                    <a:p>
                      <a:pPr lvl="0" algn="ctr">
                        <a:buNone/>
                      </a:pPr>
                      <a:r>
                        <a:rPr lang="en-US" sz="1400" b="0" i="0" u="none" strike="noStrike" noProof="0">
                          <a:effectLst/>
                        </a:rPr>
                        <a:t>No due to revision surgeries. The cement and implant can't always be removed.</a:t>
                      </a:r>
                      <a:endParaRPr lang="en-US" b="0" i="0" u="none" strike="noStrike" noProof="0"/>
                    </a:p>
                  </a:txBody>
                  <a:tcPr/>
                </a:tc>
                <a:tc>
                  <a:txBody>
                    <a:bodyPr/>
                    <a:lstStyle/>
                    <a:p>
                      <a:pPr lvl="0">
                        <a:buNone/>
                      </a:pPr>
                      <a:endParaRPr lang="en-US" sz="1400">
                        <a:effectLst/>
                        <a:latin typeface="Calibri"/>
                      </a:endParaRPr>
                    </a:p>
                    <a:p>
                      <a:pPr lvl="0" algn="ctr">
                        <a:buNone/>
                      </a:pPr>
                      <a:r>
                        <a:rPr lang="en-US" sz="1400" b="0" i="0" u="none" strike="noStrike" noProof="0">
                          <a:effectLst/>
                        </a:rPr>
                        <a:t>No due to revision surgeries. The cement and implant can't always be removed.</a:t>
                      </a:r>
                      <a:r>
                        <a:rPr lang="en-US" sz="1400">
                          <a:effectLst/>
                          <a:latin typeface="Calibri"/>
                        </a:rPr>
                        <a:t>  </a:t>
                      </a:r>
                      <a:endParaRPr lang="en-US"/>
                    </a:p>
                  </a:txBody>
                  <a:tcPr/>
                </a:tc>
                <a:extLst>
                  <a:ext uri="{0D108BD9-81ED-4DB2-BD59-A6C34878D82A}">
                    <a16:rowId xmlns:a16="http://schemas.microsoft.com/office/drawing/2014/main" val="1857249379"/>
                  </a:ext>
                </a:extLst>
              </a:tr>
            </a:tbl>
          </a:graphicData>
        </a:graphic>
      </p:graphicFrame>
    </p:spTree>
    <p:extLst>
      <p:ext uri="{BB962C8B-B14F-4D97-AF65-F5344CB8AC3E}">
        <p14:creationId xmlns:p14="http://schemas.microsoft.com/office/powerpoint/2010/main" val="2437329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90A989A0-E2A5-4EA2-722C-13DE4F2B4898}"/>
              </a:ext>
            </a:extLst>
          </p:cNvPr>
          <p:cNvGraphicFramePr>
            <a:graphicFrameLocks noGrp="1"/>
          </p:cNvGraphicFramePr>
          <p:nvPr>
            <p:ph idx="1"/>
            <p:extLst>
              <p:ext uri="{D42A27DB-BD31-4B8C-83A1-F6EECF244321}">
                <p14:modId xmlns:p14="http://schemas.microsoft.com/office/powerpoint/2010/main" val="2840797747"/>
              </p:ext>
            </p:extLst>
          </p:nvPr>
        </p:nvGraphicFramePr>
        <p:xfrm>
          <a:off x="533400" y="1825625"/>
          <a:ext cx="9601199" cy="3505200"/>
        </p:xfrm>
        <a:graphic>
          <a:graphicData uri="http://schemas.openxmlformats.org/drawingml/2006/table">
            <a:tbl>
              <a:tblPr firstRow="1" bandRow="1">
                <a:tableStyleId>{5C22544A-7EE6-4342-B048-85BDC9FD1C3A}</a:tableStyleId>
              </a:tblPr>
              <a:tblGrid>
                <a:gridCol w="3881148">
                  <a:extLst>
                    <a:ext uri="{9D8B030D-6E8A-4147-A177-3AD203B41FA5}">
                      <a16:colId xmlns:a16="http://schemas.microsoft.com/office/drawing/2014/main" val="1419920809"/>
                    </a:ext>
                  </a:extLst>
                </a:gridCol>
                <a:gridCol w="1874267">
                  <a:extLst>
                    <a:ext uri="{9D8B030D-6E8A-4147-A177-3AD203B41FA5}">
                      <a16:colId xmlns:a16="http://schemas.microsoft.com/office/drawing/2014/main" val="80329934"/>
                    </a:ext>
                  </a:extLst>
                </a:gridCol>
                <a:gridCol w="1971517">
                  <a:extLst>
                    <a:ext uri="{9D8B030D-6E8A-4147-A177-3AD203B41FA5}">
                      <a16:colId xmlns:a16="http://schemas.microsoft.com/office/drawing/2014/main" val="2949647253"/>
                    </a:ext>
                  </a:extLst>
                </a:gridCol>
                <a:gridCol w="1874267">
                  <a:extLst>
                    <a:ext uri="{9D8B030D-6E8A-4147-A177-3AD203B41FA5}">
                      <a16:colId xmlns:a16="http://schemas.microsoft.com/office/drawing/2014/main" val="223868876"/>
                    </a:ext>
                  </a:extLst>
                </a:gridCol>
              </a:tblGrid>
              <a:tr h="600075">
                <a:tc>
                  <a:txBody>
                    <a:bodyPr/>
                    <a:lstStyle/>
                    <a:p>
                      <a:pPr algn="ctr" fontAlgn="base"/>
                      <a:r>
                        <a:rPr lang="en-US" sz="2800" b="1" i="0">
                          <a:solidFill>
                            <a:srgbClr val="FFFFFF"/>
                          </a:solidFill>
                          <a:effectLst/>
                          <a:latin typeface="Calibri"/>
                        </a:rPr>
                        <a:t>Function​</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Stability​</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Ergonomics​</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tc>
                  <a:txBody>
                    <a:bodyPr/>
                    <a:lstStyle/>
                    <a:p>
                      <a:pPr algn="ctr" fontAlgn="base"/>
                      <a:r>
                        <a:rPr lang="en-US" sz="2800" b="1" i="0">
                          <a:solidFill>
                            <a:srgbClr val="FFFFFF"/>
                          </a:solidFill>
                          <a:effectLst/>
                          <a:latin typeface="Calibri"/>
                        </a:rPr>
                        <a:t>Adaptable​</a:t>
                      </a:r>
                      <a:endParaRPr lang="en-US" b="1" i="0">
                        <a:solidFill>
                          <a:srgbClr val="FFFFFF"/>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solidFill>
                  </a:tcPr>
                </a:tc>
                <a:extLst>
                  <a:ext uri="{0D108BD9-81ED-4DB2-BD59-A6C34878D82A}">
                    <a16:rowId xmlns:a16="http://schemas.microsoft.com/office/drawing/2014/main" val="417702351"/>
                  </a:ext>
                </a:extLst>
              </a:tr>
              <a:tr h="619125">
                <a:tc>
                  <a:txBody>
                    <a:bodyPr/>
                    <a:lstStyle/>
                    <a:p>
                      <a:pPr algn="ctr" fontAlgn="base"/>
                      <a:r>
                        <a:rPr lang="en-US" sz="2400" b="0" i="0" u="none" strike="noStrike">
                          <a:solidFill>
                            <a:srgbClr val="000000"/>
                          </a:solidFill>
                          <a:effectLst/>
                          <a:latin typeface="Calibri"/>
                        </a:rPr>
                        <a:t>Resist Rocking moments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60000"/>
                      </a:srgbClr>
                    </a:solidFill>
                  </a:tcPr>
                </a:tc>
                <a:extLst>
                  <a:ext uri="{0D108BD9-81ED-4DB2-BD59-A6C34878D82A}">
                    <a16:rowId xmlns:a16="http://schemas.microsoft.com/office/drawing/2014/main" val="3311895588"/>
                  </a:ext>
                </a:extLst>
              </a:tr>
              <a:tr h="571500">
                <a:tc>
                  <a:txBody>
                    <a:bodyPr/>
                    <a:lstStyle/>
                    <a:p>
                      <a:pPr algn="ctr" fontAlgn="base"/>
                      <a:r>
                        <a:rPr lang="en-US" sz="2400" b="0" i="0" u="none" strike="noStrike">
                          <a:solidFill>
                            <a:srgbClr val="000000"/>
                          </a:solidFill>
                          <a:effectLst/>
                          <a:latin typeface="Calibri"/>
                        </a:rPr>
                        <a:t>Resist Shear forces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extLst>
                  <a:ext uri="{0D108BD9-81ED-4DB2-BD59-A6C34878D82A}">
                    <a16:rowId xmlns:a16="http://schemas.microsoft.com/office/drawing/2014/main" val="1570217493"/>
                  </a:ext>
                </a:extLst>
              </a:tr>
              <a:tr h="571500">
                <a:tc>
                  <a:txBody>
                    <a:bodyPr/>
                    <a:lstStyle/>
                    <a:p>
                      <a:pPr algn="ctr" fontAlgn="base"/>
                      <a:r>
                        <a:rPr lang="en-US" sz="2400" b="0" i="0" u="none" strike="noStrike">
                          <a:solidFill>
                            <a:srgbClr val="000000"/>
                          </a:solidFill>
                          <a:effectLst/>
                          <a:latin typeface="Calibri"/>
                        </a:rPr>
                        <a:t>Resist Torque</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a:solidFill>
                            <a:srgbClr val="000000"/>
                          </a:solidFill>
                          <a:effectLst/>
                          <a:latin typeface="Calibri"/>
                        </a:rPr>
                        <a:t>X​</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l" fontAlgn="auto"/>
                      <a:r>
                        <a:rPr lang="en-US" sz="1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extLst>
                  <a:ext uri="{0D108BD9-81ED-4DB2-BD59-A6C34878D82A}">
                    <a16:rowId xmlns:a16="http://schemas.microsoft.com/office/drawing/2014/main" val="109053543"/>
                  </a:ext>
                </a:extLst>
              </a:tr>
              <a:tr h="571500">
                <a:tc>
                  <a:txBody>
                    <a:bodyPr/>
                    <a:lstStyle/>
                    <a:p>
                      <a:pPr algn="ctr" fontAlgn="base"/>
                      <a:r>
                        <a:rPr lang="en-US" sz="2400" b="0" i="0" u="none" strike="noStrike">
                          <a:solidFill>
                            <a:srgbClr val="000000"/>
                          </a:solidFill>
                          <a:effectLst/>
                          <a:latin typeface="Calibri"/>
                        </a:rPr>
                        <a:t>Easier to Implant</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auto"/>
                      <a:r>
                        <a:rPr lang="en-US" sz="2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tc>
                  <a:txBody>
                    <a:bodyPr/>
                    <a:lstStyle/>
                    <a:p>
                      <a:pPr algn="ctr" fontAlgn="auto"/>
                      <a:r>
                        <a:rPr lang="en-US" sz="2800" b="0" i="0" u="none" strike="noStrike">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F40">
                        <a:alpha val="45000"/>
                      </a:srgbClr>
                    </a:solidFill>
                  </a:tcPr>
                </a:tc>
                <a:extLst>
                  <a:ext uri="{0D108BD9-81ED-4DB2-BD59-A6C34878D82A}">
                    <a16:rowId xmlns:a16="http://schemas.microsoft.com/office/drawing/2014/main" val="2184339573"/>
                  </a:ext>
                </a:extLst>
              </a:tr>
              <a:tr h="571500">
                <a:tc>
                  <a:txBody>
                    <a:bodyPr/>
                    <a:lstStyle/>
                    <a:p>
                      <a:pPr algn="ctr" fontAlgn="base"/>
                      <a:r>
                        <a:rPr lang="en-US" sz="2400" b="0" i="0" u="none" strike="noStrike">
                          <a:solidFill>
                            <a:srgbClr val="000000"/>
                          </a:solidFill>
                          <a:effectLst/>
                          <a:latin typeface="Calibri"/>
                        </a:rPr>
                        <a:t>Variable Sized Implants</a:t>
                      </a:r>
                      <a:r>
                        <a:rPr lang="en-US" sz="24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auto"/>
                      <a:r>
                        <a:rPr lang="en-US" sz="2800" b="0" i="0">
                          <a:solidFill>
                            <a:srgbClr val="000000"/>
                          </a:solidFill>
                          <a:effectLst/>
                          <a:latin typeface="Calibri"/>
                        </a:rPr>
                        <a:t>​</a:t>
                      </a: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tc>
                  <a:txBody>
                    <a:bodyPr/>
                    <a:lstStyle/>
                    <a:p>
                      <a:pPr algn="ctr" fontAlgn="base"/>
                      <a:r>
                        <a:rPr lang="en-US" sz="2800" b="0" i="0" u="none" strike="noStrike">
                          <a:solidFill>
                            <a:srgbClr val="000000"/>
                          </a:solidFill>
                          <a:effectLst/>
                          <a:latin typeface="Calibri"/>
                        </a:rPr>
                        <a:t>X</a:t>
                      </a:r>
                      <a:r>
                        <a:rPr lang="en-US" sz="2800" b="0" i="0">
                          <a:solidFill>
                            <a:srgbClr val="000000"/>
                          </a:solidFill>
                          <a:effectLst/>
                          <a:latin typeface="Calibri"/>
                        </a:rPr>
                        <a:t>​</a:t>
                      </a:r>
                      <a:endParaRPr lang="en-US" b="0" i="0">
                        <a:solidFill>
                          <a:srgbClr val="000000"/>
                        </a:solidFill>
                        <a:effectLst/>
                        <a:latin typeface="Calibri"/>
                      </a:endParaRPr>
                    </a:p>
                  </a:txBody>
                  <a:tcP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782E40">
                        <a:alpha val="60000"/>
                      </a:srgbClr>
                    </a:solidFill>
                  </a:tcPr>
                </a:tc>
                <a:extLst>
                  <a:ext uri="{0D108BD9-81ED-4DB2-BD59-A6C34878D82A}">
                    <a16:rowId xmlns:a16="http://schemas.microsoft.com/office/drawing/2014/main" val="3536928233"/>
                  </a:ext>
                </a:extLst>
              </a:tr>
            </a:tbl>
          </a:graphicData>
        </a:graphic>
      </p:graphicFrame>
      <p:sp>
        <p:nvSpPr>
          <p:cNvPr id="3" name="Footer Placeholder 2">
            <a:extLst>
              <a:ext uri="{FF2B5EF4-FFF2-40B4-BE49-F238E27FC236}">
                <a16:creationId xmlns:a16="http://schemas.microsoft.com/office/drawing/2014/main" id="{891C5CD5-38CA-12D9-C855-C22E60D77E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790A7A-6524-A668-1A4B-44D4C9751D9F}"/>
              </a:ext>
            </a:extLst>
          </p:cNvPr>
          <p:cNvSpPr>
            <a:spLocks noGrp="1"/>
          </p:cNvSpPr>
          <p:nvPr>
            <p:ph type="sldNum" sz="quarter" idx="12"/>
          </p:nvPr>
        </p:nvSpPr>
        <p:spPr/>
        <p:txBody>
          <a:bodyPr/>
          <a:lstStyle/>
          <a:p>
            <a:fld id="{A5AEF524-62EC-C340-82A1-9F47B6C43E55}" type="slidenum">
              <a:rPr lang="en-US" dirty="0" smtClean="0"/>
              <a:t>59</a:t>
            </a:fld>
            <a:endParaRPr lang="en-US"/>
          </a:p>
        </p:txBody>
      </p:sp>
      <p:sp>
        <p:nvSpPr>
          <p:cNvPr id="5" name="Title 4">
            <a:extLst>
              <a:ext uri="{FF2B5EF4-FFF2-40B4-BE49-F238E27FC236}">
                <a16:creationId xmlns:a16="http://schemas.microsoft.com/office/drawing/2014/main" id="{46F827EE-1E3C-0500-9A05-B2F46F3CCAA6}"/>
              </a:ext>
            </a:extLst>
          </p:cNvPr>
          <p:cNvSpPr>
            <a:spLocks noGrp="1"/>
          </p:cNvSpPr>
          <p:nvPr>
            <p:ph type="title"/>
          </p:nvPr>
        </p:nvSpPr>
        <p:spPr/>
        <p:txBody>
          <a:bodyPr/>
          <a:lstStyle/>
          <a:p>
            <a:r>
              <a:rPr lang="en-US"/>
              <a:t>Functional Decomposition</a:t>
            </a:r>
          </a:p>
        </p:txBody>
      </p:sp>
      <p:sp>
        <p:nvSpPr>
          <p:cNvPr id="8" name="TextBox 7">
            <a:extLst>
              <a:ext uri="{FF2B5EF4-FFF2-40B4-BE49-F238E27FC236}">
                <a16:creationId xmlns:a16="http://schemas.microsoft.com/office/drawing/2014/main" id="{46B19D05-ACDE-236D-BBAF-FCC9A6BC4DA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Times"/>
              <a:cs typeface="Times"/>
            </a:endParaRPr>
          </a:p>
        </p:txBody>
      </p:sp>
    </p:spTree>
    <p:extLst>
      <p:ext uri="{BB962C8B-B14F-4D97-AF65-F5344CB8AC3E}">
        <p14:creationId xmlns:p14="http://schemas.microsoft.com/office/powerpoint/2010/main" val="1493718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239B881-FA80-13F6-B17C-3DFB03105CF2}"/>
              </a:ext>
            </a:extLst>
          </p:cNvPr>
          <p:cNvSpPr>
            <a:spLocks noGrp="1"/>
          </p:cNvSpPr>
          <p:nvPr>
            <p:ph idx="1"/>
          </p:nvPr>
        </p:nvSpPr>
        <p:spPr>
          <a:xfrm>
            <a:off x="533400" y="1825625"/>
            <a:ext cx="4278747" cy="4346575"/>
          </a:xfrm>
        </p:spPr>
        <p:txBody>
          <a:bodyPr vert="horz" lIns="0" tIns="0" rIns="0" bIns="0" rtlCol="0" anchor="t">
            <a:noAutofit/>
          </a:bodyPr>
          <a:lstStyle/>
          <a:p>
            <a:pPr marL="177800" indent="-152400">
              <a:lnSpc>
                <a:spcPct val="100000"/>
              </a:lnSpc>
              <a:spcBef>
                <a:spcPts val="0"/>
              </a:spcBef>
            </a:pPr>
            <a:r>
              <a:rPr lang="en">
                <a:latin typeface="Calibri"/>
                <a:ea typeface="Calibri"/>
                <a:cs typeface="Calibri"/>
              </a:rPr>
              <a:t> Shoulder Implantation Designs</a:t>
            </a:r>
            <a:endParaRPr lang="en-US">
              <a:latin typeface="Calibri"/>
              <a:ea typeface="Open Sans"/>
              <a:cs typeface="Open Sans"/>
            </a:endParaRPr>
          </a:p>
          <a:p>
            <a:pPr marL="520700" lvl="1" indent="-203200">
              <a:lnSpc>
                <a:spcPct val="100000"/>
              </a:lnSpc>
              <a:spcBef>
                <a:spcPts val="1200"/>
              </a:spcBef>
              <a:buFont typeface="Open Sans,Sans-Serif" panose="020B0604020202020204" pitchFamily="34" charset="0"/>
              <a:buChar char="○"/>
            </a:pPr>
            <a:r>
              <a:rPr lang="en" sz="2800">
                <a:latin typeface="Calibri"/>
                <a:ea typeface="Calibri"/>
                <a:cs typeface="Calibri"/>
              </a:rPr>
              <a:t> Stemmed vs. Stemless </a:t>
            </a:r>
            <a:endParaRPr lang="en-US" sz="2800">
              <a:latin typeface="Arial"/>
              <a:ea typeface="Open Sans"/>
              <a:cs typeface="Open Sans"/>
            </a:endParaRPr>
          </a:p>
          <a:p>
            <a:pPr marL="520700" lvl="1" indent="-203200">
              <a:lnSpc>
                <a:spcPct val="100000"/>
              </a:lnSpc>
              <a:spcBef>
                <a:spcPts val="1200"/>
              </a:spcBef>
              <a:buFont typeface="Open Sans,Sans-Serif" panose="020B0604020202020204" pitchFamily="34" charset="0"/>
              <a:buChar char="○"/>
            </a:pPr>
            <a:r>
              <a:rPr lang="en" sz="2800">
                <a:latin typeface="Calibri"/>
                <a:ea typeface="Calibri"/>
                <a:cs typeface="Calibri"/>
              </a:rPr>
              <a:t> Anatomical vs. Reverse</a:t>
            </a:r>
            <a:endParaRPr lang="en" sz="2800">
              <a:latin typeface="Arial"/>
              <a:ea typeface="Calibri"/>
              <a:cs typeface="Calibri"/>
            </a:endParaRPr>
          </a:p>
        </p:txBody>
      </p:sp>
      <p:sp>
        <p:nvSpPr>
          <p:cNvPr id="3" name="Footer Placeholder 2">
            <a:extLst>
              <a:ext uri="{FF2B5EF4-FFF2-40B4-BE49-F238E27FC236}">
                <a16:creationId xmlns:a16="http://schemas.microsoft.com/office/drawing/2014/main" id="{5BE451E6-A6AA-FB8F-249D-1964F9916F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570B0F-8093-56F2-2EB5-951DECE18055}"/>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5" name="Title 4">
            <a:extLst>
              <a:ext uri="{FF2B5EF4-FFF2-40B4-BE49-F238E27FC236}">
                <a16:creationId xmlns:a16="http://schemas.microsoft.com/office/drawing/2014/main" id="{698A62AF-12A5-F052-85BB-03430C108407}"/>
              </a:ext>
            </a:extLst>
          </p:cNvPr>
          <p:cNvSpPr>
            <a:spLocks noGrp="1"/>
          </p:cNvSpPr>
          <p:nvPr>
            <p:ph type="title"/>
          </p:nvPr>
        </p:nvSpPr>
        <p:spPr>
          <a:xfrm>
            <a:off x="533400" y="457200"/>
            <a:ext cx="8025246" cy="960276"/>
          </a:xfrm>
        </p:spPr>
        <p:txBody>
          <a:bodyPr/>
          <a:lstStyle/>
          <a:p>
            <a:r>
              <a:rPr lang="en-US"/>
              <a:t>Existing Solutions</a:t>
            </a:r>
          </a:p>
        </p:txBody>
      </p:sp>
      <p:pic>
        <p:nvPicPr>
          <p:cNvPr id="6" name="Picture 5" descr="A close-up of a bone&#10;&#10;Description automatically generated">
            <a:extLst>
              <a:ext uri="{FF2B5EF4-FFF2-40B4-BE49-F238E27FC236}">
                <a16:creationId xmlns:a16="http://schemas.microsoft.com/office/drawing/2014/main" id="{8A7EFE6E-92A1-A86B-BB92-4F7BC20DDDE2}"/>
              </a:ext>
            </a:extLst>
          </p:cNvPr>
          <p:cNvPicPr>
            <a:picLocks noChangeAspect="1"/>
          </p:cNvPicPr>
          <p:nvPr/>
        </p:nvPicPr>
        <p:blipFill>
          <a:blip r:embed="rId3"/>
          <a:stretch>
            <a:fillRect/>
          </a:stretch>
        </p:blipFill>
        <p:spPr>
          <a:xfrm>
            <a:off x="4816622" y="1827212"/>
            <a:ext cx="5641395" cy="3913619"/>
          </a:xfrm>
          <a:prstGeom prst="rect">
            <a:avLst/>
          </a:prstGeom>
          <a:ln>
            <a:solidFill>
              <a:schemeClr val="bg1"/>
            </a:solidFill>
          </a:ln>
        </p:spPr>
      </p:pic>
      <p:sp>
        <p:nvSpPr>
          <p:cNvPr id="7" name="TextBox 6">
            <a:extLst>
              <a:ext uri="{FF2B5EF4-FFF2-40B4-BE49-F238E27FC236}">
                <a16:creationId xmlns:a16="http://schemas.microsoft.com/office/drawing/2014/main" id="{3F896633-2283-D69F-88B2-BC553AD4A397}"/>
              </a:ext>
            </a:extLst>
          </p:cNvPr>
          <p:cNvSpPr txBox="1"/>
          <p:nvPr/>
        </p:nvSpPr>
        <p:spPr>
          <a:xfrm>
            <a:off x="8072203" y="5736237"/>
            <a:ext cx="9756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Calibri"/>
                <a:ea typeface="Open Sans"/>
                <a:cs typeface="Open Sans"/>
              </a:rPr>
              <a:t>[3]</a:t>
            </a:r>
            <a:endParaRPr lang="en-US">
              <a:latin typeface="Calibri"/>
            </a:endParaRPr>
          </a:p>
        </p:txBody>
      </p:sp>
      <p:sp>
        <p:nvSpPr>
          <p:cNvPr id="13" name="TextBox 12">
            <a:extLst>
              <a:ext uri="{FF2B5EF4-FFF2-40B4-BE49-F238E27FC236}">
                <a16:creationId xmlns:a16="http://schemas.microsoft.com/office/drawing/2014/main" id="{A6F37362-01F9-CD7B-F439-0706F1FC693C}"/>
              </a:ext>
            </a:extLst>
          </p:cNvPr>
          <p:cNvSpPr txBox="1"/>
          <p:nvPr/>
        </p:nvSpPr>
        <p:spPr>
          <a:xfrm>
            <a:off x="10714463" y="18585"/>
            <a:ext cx="1431073" cy="3539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cs typeface="Calibri"/>
              </a:rPr>
              <a:t>Angelina Lanh</a:t>
            </a:r>
            <a:endParaRPr lang="en-US" sz="1700"/>
          </a:p>
        </p:txBody>
      </p:sp>
    </p:spTree>
    <p:extLst>
      <p:ext uri="{BB962C8B-B14F-4D97-AF65-F5344CB8AC3E}">
        <p14:creationId xmlns:p14="http://schemas.microsoft.com/office/powerpoint/2010/main" val="2002000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A4D1F515-A2B9-5D1C-241C-45601534452F}"/>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012B2C79-A8FF-DA92-4A63-BFE8AAC9F41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60</a:t>
            </a:fld>
            <a:endParaRPr lang="en-US"/>
          </a:p>
        </p:txBody>
      </p:sp>
      <p:sp>
        <p:nvSpPr>
          <p:cNvPr id="4" name="Title 3">
            <a:extLst>
              <a:ext uri="{FF2B5EF4-FFF2-40B4-BE49-F238E27FC236}">
                <a16:creationId xmlns:a16="http://schemas.microsoft.com/office/drawing/2014/main" id="{011EA945-1021-7018-A32C-287DFC8BA38D}"/>
              </a:ext>
            </a:extLst>
          </p:cNvPr>
          <p:cNvSpPr>
            <a:spLocks noGrp="1"/>
          </p:cNvSpPr>
          <p:nvPr>
            <p:ph type="title"/>
          </p:nvPr>
        </p:nvSpPr>
        <p:spPr>
          <a:xfrm>
            <a:off x="533400" y="457200"/>
            <a:ext cx="9601200" cy="960276"/>
          </a:xfrm>
        </p:spPr>
        <p:txBody>
          <a:bodyPr anchor="b">
            <a:normAutofit/>
          </a:bodyPr>
          <a:lstStyle/>
          <a:p>
            <a:r>
              <a:rPr lang="en-US"/>
              <a:t>Cup Design</a:t>
            </a:r>
          </a:p>
        </p:txBody>
      </p:sp>
      <p:pic>
        <p:nvPicPr>
          <p:cNvPr id="5" name="Picture 4" descr="A group of grey objects&#10;&#10;Description automatically generated">
            <a:extLst>
              <a:ext uri="{FF2B5EF4-FFF2-40B4-BE49-F238E27FC236}">
                <a16:creationId xmlns:a16="http://schemas.microsoft.com/office/drawing/2014/main" id="{CA4565C5-02C5-5ABF-A07F-4932E4089A43}"/>
              </a:ext>
            </a:extLst>
          </p:cNvPr>
          <p:cNvPicPr>
            <a:picLocks noChangeAspect="1"/>
          </p:cNvPicPr>
          <p:nvPr/>
        </p:nvPicPr>
        <p:blipFill>
          <a:blip r:embed="rId2"/>
          <a:stretch>
            <a:fillRect/>
          </a:stretch>
        </p:blipFill>
        <p:spPr>
          <a:xfrm>
            <a:off x="3019274" y="1569156"/>
            <a:ext cx="4610637" cy="4114800"/>
          </a:xfrm>
          <a:prstGeom prst="rect">
            <a:avLst/>
          </a:prstGeom>
        </p:spPr>
      </p:pic>
      <p:sp>
        <p:nvSpPr>
          <p:cNvPr id="6" name="TextBox 5">
            <a:extLst>
              <a:ext uri="{FF2B5EF4-FFF2-40B4-BE49-F238E27FC236}">
                <a16:creationId xmlns:a16="http://schemas.microsoft.com/office/drawing/2014/main" id="{FD1054B1-F4E9-C482-7146-6BB9DCBA5E1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2363953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Footer Placeholder 2">
            <a:extLst>
              <a:ext uri="{FF2B5EF4-FFF2-40B4-BE49-F238E27FC236}">
                <a16:creationId xmlns:a16="http://schemas.microsoft.com/office/drawing/2014/main" id="{E66B38A8-34E6-5D83-1818-43D706E991FD}"/>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DC9B8656-6883-69D2-C7D9-47C9F2C628B3}"/>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61</a:t>
            </a:fld>
            <a:endParaRPr lang="en-US"/>
          </a:p>
        </p:txBody>
      </p:sp>
      <p:sp>
        <p:nvSpPr>
          <p:cNvPr id="4" name="Title 3">
            <a:extLst>
              <a:ext uri="{FF2B5EF4-FFF2-40B4-BE49-F238E27FC236}">
                <a16:creationId xmlns:a16="http://schemas.microsoft.com/office/drawing/2014/main" id="{1B3B6255-8F88-634B-90A9-8CED3985C470}"/>
              </a:ext>
            </a:extLst>
          </p:cNvPr>
          <p:cNvSpPr>
            <a:spLocks noGrp="1"/>
          </p:cNvSpPr>
          <p:nvPr>
            <p:ph type="title"/>
          </p:nvPr>
        </p:nvSpPr>
        <p:spPr>
          <a:xfrm>
            <a:off x="533400" y="457200"/>
            <a:ext cx="9601200" cy="960276"/>
          </a:xfrm>
        </p:spPr>
        <p:txBody>
          <a:bodyPr anchor="b">
            <a:normAutofit/>
          </a:bodyPr>
          <a:lstStyle/>
          <a:p>
            <a:r>
              <a:rPr lang="en-US"/>
              <a:t>Cup Internal Cylinder Design</a:t>
            </a:r>
          </a:p>
        </p:txBody>
      </p:sp>
      <p:pic>
        <p:nvPicPr>
          <p:cNvPr id="6" name="Picture 5">
            <a:extLst>
              <a:ext uri="{FF2B5EF4-FFF2-40B4-BE49-F238E27FC236}">
                <a16:creationId xmlns:a16="http://schemas.microsoft.com/office/drawing/2014/main" id="{9DBC049D-7D4B-2510-11CD-EA2FE0093638}"/>
              </a:ext>
            </a:extLst>
          </p:cNvPr>
          <p:cNvPicPr>
            <a:picLocks noChangeAspect="1"/>
          </p:cNvPicPr>
          <p:nvPr/>
        </p:nvPicPr>
        <p:blipFill>
          <a:blip r:embed="rId2"/>
          <a:stretch>
            <a:fillRect/>
          </a:stretch>
        </p:blipFill>
        <p:spPr>
          <a:xfrm>
            <a:off x="2903383" y="1813748"/>
            <a:ext cx="4861235" cy="4114800"/>
          </a:xfrm>
          <a:prstGeom prst="rect">
            <a:avLst/>
          </a:prstGeom>
        </p:spPr>
      </p:pic>
      <p:sp>
        <p:nvSpPr>
          <p:cNvPr id="5" name="TextBox 4">
            <a:extLst>
              <a:ext uri="{FF2B5EF4-FFF2-40B4-BE49-F238E27FC236}">
                <a16:creationId xmlns:a16="http://schemas.microsoft.com/office/drawing/2014/main" id="{2F94ACF8-F8FB-B42B-DA88-DE5AAA77A4C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19893182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Footer Placeholder 2">
            <a:extLst>
              <a:ext uri="{FF2B5EF4-FFF2-40B4-BE49-F238E27FC236}">
                <a16:creationId xmlns:a16="http://schemas.microsoft.com/office/drawing/2014/main" id="{5E1F60D3-48B2-A2F3-0138-0BC50A4CCD16}"/>
              </a:ext>
            </a:extLst>
          </p:cNvPr>
          <p:cNvSpPr>
            <a:spLocks noGrp="1"/>
          </p:cNvSpPr>
          <p:nvPr>
            <p:ph type="ftr" sz="quarter" idx="11"/>
          </p:nvPr>
        </p:nvSpPr>
        <p:spPr>
          <a:xfrm>
            <a:off x="533400" y="6377940"/>
            <a:ext cx="4274813" cy="274320"/>
          </a:xfrm>
        </p:spPr>
        <p:txBody>
          <a:bodyPr/>
          <a:lstStyle/>
          <a:p>
            <a:endParaRPr lang="en-US"/>
          </a:p>
        </p:txBody>
      </p:sp>
      <p:sp>
        <p:nvSpPr>
          <p:cNvPr id="3" name="Slide Number Placeholder 2">
            <a:extLst>
              <a:ext uri="{FF2B5EF4-FFF2-40B4-BE49-F238E27FC236}">
                <a16:creationId xmlns:a16="http://schemas.microsoft.com/office/drawing/2014/main" id="{5A62FD1F-A9AE-6DDE-A961-A5B270C3F01E}"/>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dirty="0" smtClean="0"/>
              <a:pPr>
                <a:spcAft>
                  <a:spcPts val="600"/>
                </a:spcAft>
              </a:pPr>
              <a:t>62</a:t>
            </a:fld>
            <a:endParaRPr lang="en-US"/>
          </a:p>
        </p:txBody>
      </p:sp>
      <p:sp>
        <p:nvSpPr>
          <p:cNvPr id="4" name="Title 3">
            <a:extLst>
              <a:ext uri="{FF2B5EF4-FFF2-40B4-BE49-F238E27FC236}">
                <a16:creationId xmlns:a16="http://schemas.microsoft.com/office/drawing/2014/main" id="{6FEFEEE1-50B5-5941-8C72-D62F4B5520B7}"/>
              </a:ext>
            </a:extLst>
          </p:cNvPr>
          <p:cNvSpPr>
            <a:spLocks noGrp="1"/>
          </p:cNvSpPr>
          <p:nvPr>
            <p:ph type="title"/>
          </p:nvPr>
        </p:nvSpPr>
        <p:spPr>
          <a:xfrm>
            <a:off x="533400" y="457200"/>
            <a:ext cx="9601200" cy="960276"/>
          </a:xfrm>
        </p:spPr>
        <p:txBody>
          <a:bodyPr anchor="b">
            <a:normAutofit/>
          </a:bodyPr>
          <a:lstStyle/>
          <a:p>
            <a:r>
              <a:rPr lang="en-US"/>
              <a:t>Cup Internal 3 Fin Design</a:t>
            </a:r>
          </a:p>
        </p:txBody>
      </p:sp>
      <p:pic>
        <p:nvPicPr>
          <p:cNvPr id="5" name="Picture 4" descr="A close-up of a circular object&#10;&#10;Description automatically generated">
            <a:extLst>
              <a:ext uri="{FF2B5EF4-FFF2-40B4-BE49-F238E27FC236}">
                <a16:creationId xmlns:a16="http://schemas.microsoft.com/office/drawing/2014/main" id="{56B1EFC4-D7D3-DD9D-75EC-EDD071417B90}"/>
              </a:ext>
            </a:extLst>
          </p:cNvPr>
          <p:cNvPicPr>
            <a:picLocks noChangeAspect="1"/>
          </p:cNvPicPr>
          <p:nvPr/>
        </p:nvPicPr>
        <p:blipFill>
          <a:blip r:embed="rId2"/>
          <a:stretch>
            <a:fillRect/>
          </a:stretch>
        </p:blipFill>
        <p:spPr>
          <a:xfrm>
            <a:off x="3175549" y="1870193"/>
            <a:ext cx="4316902" cy="4114800"/>
          </a:xfrm>
          <a:prstGeom prst="rect">
            <a:avLst/>
          </a:prstGeom>
        </p:spPr>
      </p:pic>
      <p:sp>
        <p:nvSpPr>
          <p:cNvPr id="6" name="TextBox 5">
            <a:extLst>
              <a:ext uri="{FF2B5EF4-FFF2-40B4-BE49-F238E27FC236}">
                <a16:creationId xmlns:a16="http://schemas.microsoft.com/office/drawing/2014/main" id="{65F6DD06-3EDC-1BD6-B7AF-8E769CDE1CF2}"/>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631404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13F6365-82BA-6E59-C681-D3E22692F742}"/>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FF38A26-1FD0-0992-5BD9-DF381B166177}"/>
              </a:ext>
            </a:extLst>
          </p:cNvPr>
          <p:cNvSpPr>
            <a:spLocks noGrp="1"/>
          </p:cNvSpPr>
          <p:nvPr>
            <p:ph type="sldNum" sz="quarter" idx="12"/>
          </p:nvPr>
        </p:nvSpPr>
        <p:spPr/>
        <p:txBody>
          <a:bodyPr/>
          <a:lstStyle/>
          <a:p>
            <a:fld id="{A5AEF524-62EC-C340-82A1-9F47B6C43E55}" type="slidenum">
              <a:rPr lang="en-US" dirty="0" smtClean="0"/>
              <a:t>63</a:t>
            </a:fld>
            <a:endParaRPr lang="en-US"/>
          </a:p>
        </p:txBody>
      </p:sp>
      <p:sp>
        <p:nvSpPr>
          <p:cNvPr id="4" name="Title 3">
            <a:extLst>
              <a:ext uri="{FF2B5EF4-FFF2-40B4-BE49-F238E27FC236}">
                <a16:creationId xmlns:a16="http://schemas.microsoft.com/office/drawing/2014/main" id="{BBAD908A-6E63-65BE-618D-8E85424FDBCA}"/>
              </a:ext>
            </a:extLst>
          </p:cNvPr>
          <p:cNvSpPr>
            <a:spLocks noGrp="1"/>
          </p:cNvSpPr>
          <p:nvPr>
            <p:ph type="title"/>
          </p:nvPr>
        </p:nvSpPr>
        <p:spPr/>
        <p:txBody>
          <a:bodyPr/>
          <a:lstStyle/>
          <a:p>
            <a:r>
              <a:rPr lang="en-US"/>
              <a:t>HOQ</a:t>
            </a:r>
          </a:p>
        </p:txBody>
      </p:sp>
      <p:pic>
        <p:nvPicPr>
          <p:cNvPr id="6" name="Picture 5" descr="A table with text and numbers&#10;&#10;Description automatically generated">
            <a:extLst>
              <a:ext uri="{FF2B5EF4-FFF2-40B4-BE49-F238E27FC236}">
                <a16:creationId xmlns:a16="http://schemas.microsoft.com/office/drawing/2014/main" id="{B8265455-D5B6-D7FE-F0D1-C80152250652}"/>
              </a:ext>
            </a:extLst>
          </p:cNvPr>
          <p:cNvPicPr>
            <a:picLocks noChangeAspect="1"/>
          </p:cNvPicPr>
          <p:nvPr/>
        </p:nvPicPr>
        <p:blipFill>
          <a:blip r:embed="rId2"/>
          <a:stretch>
            <a:fillRect/>
          </a:stretch>
        </p:blipFill>
        <p:spPr>
          <a:xfrm>
            <a:off x="1411110" y="1523705"/>
            <a:ext cx="7488296" cy="4309183"/>
          </a:xfrm>
          <a:prstGeom prst="rect">
            <a:avLst/>
          </a:prstGeom>
        </p:spPr>
      </p:pic>
      <p:sp>
        <p:nvSpPr>
          <p:cNvPr id="7" name="TextBox 6">
            <a:extLst>
              <a:ext uri="{FF2B5EF4-FFF2-40B4-BE49-F238E27FC236}">
                <a16:creationId xmlns:a16="http://schemas.microsoft.com/office/drawing/2014/main" id="{6392399B-09AA-9A85-0300-506869B0BC00}"/>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996585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7CBEB5-2C9F-D8FD-6DEC-95AB8AFED3BB}"/>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51B24172-8E79-B288-1178-6954D07B4413}"/>
              </a:ext>
            </a:extLst>
          </p:cNvPr>
          <p:cNvSpPr>
            <a:spLocks noGrp="1"/>
          </p:cNvSpPr>
          <p:nvPr>
            <p:ph type="sldNum" sz="quarter" idx="12"/>
          </p:nvPr>
        </p:nvSpPr>
        <p:spPr/>
        <p:txBody>
          <a:bodyPr/>
          <a:lstStyle/>
          <a:p>
            <a:fld id="{A5AEF524-62EC-C340-82A1-9F47B6C43E55}" type="slidenum">
              <a:rPr lang="en-US" smtClean="0"/>
              <a:t>64</a:t>
            </a:fld>
            <a:endParaRPr lang="en-US"/>
          </a:p>
        </p:txBody>
      </p:sp>
      <p:sp>
        <p:nvSpPr>
          <p:cNvPr id="4" name="Title 3">
            <a:extLst>
              <a:ext uri="{FF2B5EF4-FFF2-40B4-BE49-F238E27FC236}">
                <a16:creationId xmlns:a16="http://schemas.microsoft.com/office/drawing/2014/main" id="{4C0032B4-F362-FF6B-23F5-23E3D0B7EF94}"/>
              </a:ext>
            </a:extLst>
          </p:cNvPr>
          <p:cNvSpPr>
            <a:spLocks noGrp="1"/>
          </p:cNvSpPr>
          <p:nvPr>
            <p:ph type="title"/>
          </p:nvPr>
        </p:nvSpPr>
        <p:spPr/>
        <p:txBody>
          <a:bodyPr/>
          <a:lstStyle/>
          <a:p>
            <a:r>
              <a:rPr lang="en-US"/>
              <a:t>Top Five Most Important Engineering Characteristics</a:t>
            </a:r>
          </a:p>
        </p:txBody>
      </p:sp>
      <p:graphicFrame>
        <p:nvGraphicFramePr>
          <p:cNvPr id="5" name="Table 4">
            <a:extLst>
              <a:ext uri="{FF2B5EF4-FFF2-40B4-BE49-F238E27FC236}">
                <a16:creationId xmlns:a16="http://schemas.microsoft.com/office/drawing/2014/main" id="{BE32873E-F84A-0B07-8BED-C6A1A2F2EA8A}"/>
              </a:ext>
            </a:extLst>
          </p:cNvPr>
          <p:cNvGraphicFramePr>
            <a:graphicFrameLocks noGrp="1"/>
          </p:cNvGraphicFramePr>
          <p:nvPr>
            <p:extLst>
              <p:ext uri="{D42A27DB-BD31-4B8C-83A1-F6EECF244321}">
                <p14:modId xmlns:p14="http://schemas.microsoft.com/office/powerpoint/2010/main" val="231799551"/>
              </p:ext>
            </p:extLst>
          </p:nvPr>
        </p:nvGraphicFramePr>
        <p:xfrm>
          <a:off x="1239520" y="2053336"/>
          <a:ext cx="8168626" cy="1747058"/>
        </p:xfrm>
        <a:graphic>
          <a:graphicData uri="http://schemas.openxmlformats.org/drawingml/2006/table">
            <a:tbl>
              <a:tblPr firstRow="1" bandRow="1">
                <a:tableStyleId>{284E427A-3D55-4303-BF80-6455036E1DE7}</a:tableStyleId>
              </a:tblPr>
              <a:tblGrid>
                <a:gridCol w="1493519">
                  <a:extLst>
                    <a:ext uri="{9D8B030D-6E8A-4147-A177-3AD203B41FA5}">
                      <a16:colId xmlns:a16="http://schemas.microsoft.com/office/drawing/2014/main" val="1250704553"/>
                    </a:ext>
                  </a:extLst>
                </a:gridCol>
                <a:gridCol w="1229357">
                  <a:extLst>
                    <a:ext uri="{9D8B030D-6E8A-4147-A177-3AD203B41FA5}">
                      <a16:colId xmlns:a16="http://schemas.microsoft.com/office/drawing/2014/main" val="3559533407"/>
                    </a:ext>
                  </a:extLst>
                </a:gridCol>
                <a:gridCol w="1361438">
                  <a:extLst>
                    <a:ext uri="{9D8B030D-6E8A-4147-A177-3AD203B41FA5}">
                      <a16:colId xmlns:a16="http://schemas.microsoft.com/office/drawing/2014/main" val="2006814076"/>
                    </a:ext>
                  </a:extLst>
                </a:gridCol>
                <a:gridCol w="1361438">
                  <a:extLst>
                    <a:ext uri="{9D8B030D-6E8A-4147-A177-3AD203B41FA5}">
                      <a16:colId xmlns:a16="http://schemas.microsoft.com/office/drawing/2014/main" val="2473267060"/>
                    </a:ext>
                  </a:extLst>
                </a:gridCol>
                <a:gridCol w="1483359">
                  <a:extLst>
                    <a:ext uri="{9D8B030D-6E8A-4147-A177-3AD203B41FA5}">
                      <a16:colId xmlns:a16="http://schemas.microsoft.com/office/drawing/2014/main" val="4021292894"/>
                    </a:ext>
                  </a:extLst>
                </a:gridCol>
                <a:gridCol w="1239515">
                  <a:extLst>
                    <a:ext uri="{9D8B030D-6E8A-4147-A177-3AD203B41FA5}">
                      <a16:colId xmlns:a16="http://schemas.microsoft.com/office/drawing/2014/main" val="1480550594"/>
                    </a:ext>
                  </a:extLst>
                </a:gridCol>
              </a:tblGrid>
              <a:tr h="643652">
                <a:tc>
                  <a:txBody>
                    <a:bodyPr/>
                    <a:lstStyle/>
                    <a:p>
                      <a:pPr lvl="0" algn="ctr">
                        <a:buNone/>
                      </a:pPr>
                      <a:r>
                        <a:rPr lang="en-US"/>
                        <a:t>Rank Order</a:t>
                      </a:r>
                    </a:p>
                  </a:txBody>
                  <a:tcPr/>
                </a:tc>
                <a:tc>
                  <a:txBody>
                    <a:bodyPr/>
                    <a:lstStyle/>
                    <a:p>
                      <a:pPr algn="ctr"/>
                      <a:r>
                        <a:rPr lang="en-US"/>
                        <a:t>1</a:t>
                      </a:r>
                    </a:p>
                  </a:txBody>
                  <a:tcPr/>
                </a:tc>
                <a:tc>
                  <a:txBody>
                    <a:bodyPr/>
                    <a:lstStyle/>
                    <a:p>
                      <a:pPr algn="ctr"/>
                      <a:r>
                        <a:rPr lang="en-US"/>
                        <a:t>2</a:t>
                      </a:r>
                    </a:p>
                  </a:txBody>
                  <a:tcPr/>
                </a:tc>
                <a:tc>
                  <a:txBody>
                    <a:bodyPr/>
                    <a:lstStyle/>
                    <a:p>
                      <a:pPr algn="ctr"/>
                      <a:r>
                        <a:rPr lang="en-US"/>
                        <a:t>3</a:t>
                      </a:r>
                    </a:p>
                  </a:txBody>
                  <a:tcPr/>
                </a:tc>
                <a:tc>
                  <a:txBody>
                    <a:bodyPr/>
                    <a:lstStyle/>
                    <a:p>
                      <a:pPr algn="ctr"/>
                      <a:r>
                        <a:rPr lang="en-US"/>
                        <a:t>4</a:t>
                      </a:r>
                    </a:p>
                  </a:txBody>
                  <a:tcPr/>
                </a:tc>
                <a:tc>
                  <a:txBody>
                    <a:bodyPr/>
                    <a:lstStyle/>
                    <a:p>
                      <a:pPr algn="ctr"/>
                      <a:r>
                        <a:rPr lang="en-US"/>
                        <a:t>5</a:t>
                      </a:r>
                    </a:p>
                  </a:txBody>
                  <a:tcPr/>
                </a:tc>
                <a:extLst>
                  <a:ext uri="{0D108BD9-81ED-4DB2-BD59-A6C34878D82A}">
                    <a16:rowId xmlns:a16="http://schemas.microsoft.com/office/drawing/2014/main" val="869845484"/>
                  </a:ext>
                </a:extLst>
              </a:tr>
              <a:tr h="1103406">
                <a:tc>
                  <a:txBody>
                    <a:bodyPr/>
                    <a:lstStyle/>
                    <a:p>
                      <a:pPr lvl="0" algn="ctr">
                        <a:buNone/>
                      </a:pPr>
                      <a:r>
                        <a:rPr lang="en-US"/>
                        <a:t>Engineering Characteristic</a:t>
                      </a:r>
                    </a:p>
                  </a:txBody>
                  <a:tcPr/>
                </a:tc>
                <a:tc>
                  <a:txBody>
                    <a:bodyPr/>
                    <a:lstStyle/>
                    <a:p>
                      <a:pPr algn="ctr"/>
                      <a:r>
                        <a:rPr lang="en-US"/>
                        <a:t>Rocking Moment</a:t>
                      </a:r>
                    </a:p>
                  </a:txBody>
                  <a:tcPr/>
                </a:tc>
                <a:tc>
                  <a:txBody>
                    <a:bodyPr/>
                    <a:lstStyle/>
                    <a:p>
                      <a:pPr algn="ctr"/>
                      <a:r>
                        <a:rPr lang="en-US"/>
                        <a:t>Fatigue</a:t>
                      </a:r>
                    </a:p>
                  </a:txBody>
                  <a:tcPr/>
                </a:tc>
                <a:tc>
                  <a:txBody>
                    <a:bodyPr/>
                    <a:lstStyle/>
                    <a:p>
                      <a:pPr algn="ctr"/>
                      <a:r>
                        <a:rPr lang="en-US"/>
                        <a:t>Shear</a:t>
                      </a:r>
                    </a:p>
                  </a:txBody>
                  <a:tcPr/>
                </a:tc>
                <a:tc>
                  <a:txBody>
                    <a:bodyPr/>
                    <a:lstStyle/>
                    <a:p>
                      <a:pPr algn="ctr"/>
                      <a:r>
                        <a:rPr lang="en-US"/>
                        <a:t>Easy to Manufacture</a:t>
                      </a:r>
                    </a:p>
                  </a:txBody>
                  <a:tcPr/>
                </a:tc>
                <a:tc>
                  <a:txBody>
                    <a:bodyPr/>
                    <a:lstStyle/>
                    <a:p>
                      <a:pPr algn="ctr"/>
                      <a:r>
                        <a:rPr lang="en-US"/>
                        <a:t>Overall Volume</a:t>
                      </a:r>
                    </a:p>
                  </a:txBody>
                  <a:tcPr/>
                </a:tc>
                <a:extLst>
                  <a:ext uri="{0D108BD9-81ED-4DB2-BD59-A6C34878D82A}">
                    <a16:rowId xmlns:a16="http://schemas.microsoft.com/office/drawing/2014/main" val="4069185748"/>
                  </a:ext>
                </a:extLst>
              </a:tr>
            </a:tbl>
          </a:graphicData>
        </a:graphic>
      </p:graphicFrame>
      <p:sp>
        <p:nvSpPr>
          <p:cNvPr id="7" name="TextBox 6">
            <a:extLst>
              <a:ext uri="{FF2B5EF4-FFF2-40B4-BE49-F238E27FC236}">
                <a16:creationId xmlns:a16="http://schemas.microsoft.com/office/drawing/2014/main" id="{1C212ADC-7D91-3976-69AA-2805A7BCA5D9}"/>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9641139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91C334-9DAA-C166-D534-E2164929B61C}"/>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838365BD-52A6-B69F-4C23-E2E454671C2A}"/>
              </a:ext>
            </a:extLst>
          </p:cNvPr>
          <p:cNvSpPr>
            <a:spLocks noGrp="1"/>
          </p:cNvSpPr>
          <p:nvPr>
            <p:ph type="sldNum" sz="quarter" idx="12"/>
          </p:nvPr>
        </p:nvSpPr>
        <p:spPr/>
        <p:txBody>
          <a:bodyPr/>
          <a:lstStyle/>
          <a:p>
            <a:fld id="{A5AEF524-62EC-C340-82A1-9F47B6C43E55}" type="slidenum">
              <a:rPr lang="en-US" smtClean="0"/>
              <a:t>65</a:t>
            </a:fld>
            <a:endParaRPr lang="en-US"/>
          </a:p>
        </p:txBody>
      </p:sp>
      <p:sp>
        <p:nvSpPr>
          <p:cNvPr id="4" name="Title 3">
            <a:extLst>
              <a:ext uri="{FF2B5EF4-FFF2-40B4-BE49-F238E27FC236}">
                <a16:creationId xmlns:a16="http://schemas.microsoft.com/office/drawing/2014/main" id="{D900CBA5-2727-2C9E-C02D-5C6B6CABAC5B}"/>
              </a:ext>
            </a:extLst>
          </p:cNvPr>
          <p:cNvSpPr>
            <a:spLocks noGrp="1"/>
          </p:cNvSpPr>
          <p:nvPr>
            <p:ph type="title"/>
          </p:nvPr>
        </p:nvSpPr>
        <p:spPr/>
        <p:txBody>
          <a:bodyPr/>
          <a:lstStyle/>
          <a:p>
            <a:r>
              <a:rPr lang="en-US"/>
              <a:t>Pugh Chart</a:t>
            </a:r>
          </a:p>
        </p:txBody>
      </p:sp>
      <p:pic>
        <p:nvPicPr>
          <p:cNvPr id="6" name="Picture 5" descr="A purple and orange table with white text&#10;&#10;Description automatically generated">
            <a:extLst>
              <a:ext uri="{FF2B5EF4-FFF2-40B4-BE49-F238E27FC236}">
                <a16:creationId xmlns:a16="http://schemas.microsoft.com/office/drawing/2014/main" id="{FA9ECEBC-9EB8-8286-60C5-9D16D9744D95}"/>
              </a:ext>
            </a:extLst>
          </p:cNvPr>
          <p:cNvPicPr>
            <a:picLocks noChangeAspect="1"/>
          </p:cNvPicPr>
          <p:nvPr/>
        </p:nvPicPr>
        <p:blipFill>
          <a:blip r:embed="rId2"/>
          <a:stretch>
            <a:fillRect/>
          </a:stretch>
        </p:blipFill>
        <p:spPr>
          <a:xfrm>
            <a:off x="940740" y="1712753"/>
            <a:ext cx="8692444" cy="2444714"/>
          </a:xfrm>
          <a:prstGeom prst="rect">
            <a:avLst/>
          </a:prstGeom>
        </p:spPr>
      </p:pic>
      <p:pic>
        <p:nvPicPr>
          <p:cNvPr id="7" name="Picture 6" descr="A yellow object with a hole&#10;&#10;Description automatically generated">
            <a:extLst>
              <a:ext uri="{FF2B5EF4-FFF2-40B4-BE49-F238E27FC236}">
                <a16:creationId xmlns:a16="http://schemas.microsoft.com/office/drawing/2014/main" id="{E18E4912-6FC8-BB71-1D79-D5D69E40D89C}"/>
              </a:ext>
            </a:extLst>
          </p:cNvPr>
          <p:cNvPicPr>
            <a:picLocks noChangeAspect="1"/>
          </p:cNvPicPr>
          <p:nvPr/>
        </p:nvPicPr>
        <p:blipFill>
          <a:blip r:embed="rId3"/>
          <a:stretch>
            <a:fillRect/>
          </a:stretch>
        </p:blipFill>
        <p:spPr>
          <a:xfrm>
            <a:off x="3542653" y="4217635"/>
            <a:ext cx="948621" cy="859250"/>
          </a:xfrm>
          <a:prstGeom prst="rect">
            <a:avLst/>
          </a:prstGeom>
        </p:spPr>
      </p:pic>
      <p:pic>
        <p:nvPicPr>
          <p:cNvPr id="8" name="Picture 7" descr="A grey pipe with a hole&#10;&#10;Description automatically generated">
            <a:extLst>
              <a:ext uri="{FF2B5EF4-FFF2-40B4-BE49-F238E27FC236}">
                <a16:creationId xmlns:a16="http://schemas.microsoft.com/office/drawing/2014/main" id="{034C0697-EE51-0F88-63C2-7BA0A9D124AE}"/>
              </a:ext>
            </a:extLst>
          </p:cNvPr>
          <p:cNvPicPr>
            <a:picLocks noChangeAspect="1"/>
          </p:cNvPicPr>
          <p:nvPr/>
        </p:nvPicPr>
        <p:blipFill>
          <a:blip r:embed="rId4"/>
          <a:stretch>
            <a:fillRect/>
          </a:stretch>
        </p:blipFill>
        <p:spPr>
          <a:xfrm>
            <a:off x="4579324" y="4156192"/>
            <a:ext cx="944908" cy="991542"/>
          </a:xfrm>
          <a:prstGeom prst="rect">
            <a:avLst/>
          </a:prstGeom>
        </p:spPr>
      </p:pic>
      <p:pic>
        <p:nvPicPr>
          <p:cNvPr id="9" name="Picture 8" descr="A green object with a hole&#10;&#10;Description automatically generated">
            <a:extLst>
              <a:ext uri="{FF2B5EF4-FFF2-40B4-BE49-F238E27FC236}">
                <a16:creationId xmlns:a16="http://schemas.microsoft.com/office/drawing/2014/main" id="{4C6BE7E8-CB7E-064F-3D22-E27D3E2EB1D4}"/>
              </a:ext>
            </a:extLst>
          </p:cNvPr>
          <p:cNvPicPr>
            <a:picLocks noChangeAspect="1"/>
          </p:cNvPicPr>
          <p:nvPr/>
        </p:nvPicPr>
        <p:blipFill>
          <a:blip r:embed="rId5"/>
          <a:stretch>
            <a:fillRect/>
          </a:stretch>
        </p:blipFill>
        <p:spPr>
          <a:xfrm>
            <a:off x="5719821" y="4190883"/>
            <a:ext cx="940506" cy="912755"/>
          </a:xfrm>
          <a:prstGeom prst="rect">
            <a:avLst/>
          </a:prstGeom>
        </p:spPr>
      </p:pic>
      <p:pic>
        <p:nvPicPr>
          <p:cNvPr id="10" name="Picture 9" descr="A drawing of a metal object&#10;&#10;Description automatically generated">
            <a:extLst>
              <a:ext uri="{FF2B5EF4-FFF2-40B4-BE49-F238E27FC236}">
                <a16:creationId xmlns:a16="http://schemas.microsoft.com/office/drawing/2014/main" id="{3848A8BD-776B-4538-EF7A-B4CA99B9474E}"/>
              </a:ext>
            </a:extLst>
          </p:cNvPr>
          <p:cNvPicPr>
            <a:picLocks noChangeAspect="1"/>
          </p:cNvPicPr>
          <p:nvPr/>
        </p:nvPicPr>
        <p:blipFill>
          <a:blip r:embed="rId6"/>
          <a:stretch>
            <a:fillRect/>
          </a:stretch>
        </p:blipFill>
        <p:spPr>
          <a:xfrm>
            <a:off x="7102710" y="4157899"/>
            <a:ext cx="940506" cy="959910"/>
          </a:xfrm>
          <a:prstGeom prst="rect">
            <a:avLst/>
          </a:prstGeom>
        </p:spPr>
      </p:pic>
      <p:pic>
        <p:nvPicPr>
          <p:cNvPr id="11" name="Picture 10" descr="A blue cylindrical object with a hole&#10;&#10;Description automatically generated">
            <a:extLst>
              <a:ext uri="{FF2B5EF4-FFF2-40B4-BE49-F238E27FC236}">
                <a16:creationId xmlns:a16="http://schemas.microsoft.com/office/drawing/2014/main" id="{81A6FA3D-959E-40D4-F12F-F7E0169112D2}"/>
              </a:ext>
            </a:extLst>
          </p:cNvPr>
          <p:cNvPicPr>
            <a:picLocks noChangeAspect="1"/>
          </p:cNvPicPr>
          <p:nvPr/>
        </p:nvPicPr>
        <p:blipFill>
          <a:blip r:embed="rId7"/>
          <a:stretch>
            <a:fillRect/>
          </a:stretch>
        </p:blipFill>
        <p:spPr>
          <a:xfrm>
            <a:off x="8452790" y="4187119"/>
            <a:ext cx="949679" cy="929688"/>
          </a:xfrm>
          <a:prstGeom prst="rect">
            <a:avLst/>
          </a:prstGeom>
        </p:spPr>
      </p:pic>
      <p:sp>
        <p:nvSpPr>
          <p:cNvPr id="12" name="TextBox 11">
            <a:extLst>
              <a:ext uri="{FF2B5EF4-FFF2-40B4-BE49-F238E27FC236}">
                <a16:creationId xmlns:a16="http://schemas.microsoft.com/office/drawing/2014/main" id="{2D184902-9A5F-EB1C-84B6-DED6C2F68EFB}"/>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2871658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C017AD5-CB04-89C3-265C-9DFF353630C9}"/>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F353574C-C33D-2088-6E83-57D899ADC01B}"/>
              </a:ext>
            </a:extLst>
          </p:cNvPr>
          <p:cNvSpPr>
            <a:spLocks noGrp="1"/>
          </p:cNvSpPr>
          <p:nvPr>
            <p:ph type="sldNum" sz="quarter" idx="12"/>
          </p:nvPr>
        </p:nvSpPr>
        <p:spPr/>
        <p:txBody>
          <a:bodyPr/>
          <a:lstStyle/>
          <a:p>
            <a:fld id="{A5AEF524-62EC-C340-82A1-9F47B6C43E55}" type="slidenum">
              <a:rPr lang="en-US" smtClean="0"/>
              <a:t>66</a:t>
            </a:fld>
            <a:endParaRPr lang="en-US"/>
          </a:p>
        </p:txBody>
      </p:sp>
      <p:sp>
        <p:nvSpPr>
          <p:cNvPr id="4" name="Title 3">
            <a:extLst>
              <a:ext uri="{FF2B5EF4-FFF2-40B4-BE49-F238E27FC236}">
                <a16:creationId xmlns:a16="http://schemas.microsoft.com/office/drawing/2014/main" id="{94C928F2-C756-E3C4-5B49-7D41D8CBA234}"/>
              </a:ext>
            </a:extLst>
          </p:cNvPr>
          <p:cNvSpPr>
            <a:spLocks noGrp="1"/>
          </p:cNvSpPr>
          <p:nvPr>
            <p:ph type="title"/>
          </p:nvPr>
        </p:nvSpPr>
        <p:spPr/>
        <p:txBody>
          <a:bodyPr/>
          <a:lstStyle/>
          <a:p>
            <a:r>
              <a:rPr lang="en-US"/>
              <a:t>Pugh Chart Continued</a:t>
            </a:r>
          </a:p>
        </p:txBody>
      </p:sp>
      <p:pic>
        <p:nvPicPr>
          <p:cNvPr id="5" name="Picture 4" descr="A table with text and numbers&#10;&#10;Description automatically generated">
            <a:extLst>
              <a:ext uri="{FF2B5EF4-FFF2-40B4-BE49-F238E27FC236}">
                <a16:creationId xmlns:a16="http://schemas.microsoft.com/office/drawing/2014/main" id="{345EDDEE-0621-D2D5-56E4-3862DA989376}"/>
              </a:ext>
            </a:extLst>
          </p:cNvPr>
          <p:cNvPicPr>
            <a:picLocks noChangeAspect="1"/>
          </p:cNvPicPr>
          <p:nvPr/>
        </p:nvPicPr>
        <p:blipFill>
          <a:blip r:embed="rId2"/>
          <a:stretch>
            <a:fillRect/>
          </a:stretch>
        </p:blipFill>
        <p:spPr>
          <a:xfrm>
            <a:off x="1100667" y="1793725"/>
            <a:ext cx="8363185" cy="3063587"/>
          </a:xfrm>
          <a:prstGeom prst="rect">
            <a:avLst/>
          </a:prstGeom>
        </p:spPr>
      </p:pic>
      <p:pic>
        <p:nvPicPr>
          <p:cNvPr id="11" name="Picture 10" descr="A grey pipe with a hole&#10;&#10;Description automatically generated">
            <a:extLst>
              <a:ext uri="{FF2B5EF4-FFF2-40B4-BE49-F238E27FC236}">
                <a16:creationId xmlns:a16="http://schemas.microsoft.com/office/drawing/2014/main" id="{FC327557-4FDB-D6B5-811A-8C830FDCB801}"/>
              </a:ext>
            </a:extLst>
          </p:cNvPr>
          <p:cNvPicPr>
            <a:picLocks noChangeAspect="1"/>
          </p:cNvPicPr>
          <p:nvPr/>
        </p:nvPicPr>
        <p:blipFill>
          <a:blip r:embed="rId3"/>
          <a:stretch>
            <a:fillRect/>
          </a:stretch>
        </p:blipFill>
        <p:spPr>
          <a:xfrm>
            <a:off x="4814509" y="5031081"/>
            <a:ext cx="944908" cy="991542"/>
          </a:xfrm>
          <a:prstGeom prst="rect">
            <a:avLst/>
          </a:prstGeom>
        </p:spPr>
      </p:pic>
      <p:pic>
        <p:nvPicPr>
          <p:cNvPr id="13" name="Picture 12" descr="A green object with a hole&#10;&#10;Description automatically generated">
            <a:extLst>
              <a:ext uri="{FF2B5EF4-FFF2-40B4-BE49-F238E27FC236}">
                <a16:creationId xmlns:a16="http://schemas.microsoft.com/office/drawing/2014/main" id="{AD2EC21C-4DB3-9E5C-987A-39811EF15920}"/>
              </a:ext>
            </a:extLst>
          </p:cNvPr>
          <p:cNvPicPr>
            <a:picLocks noChangeAspect="1"/>
          </p:cNvPicPr>
          <p:nvPr/>
        </p:nvPicPr>
        <p:blipFill>
          <a:blip r:embed="rId4"/>
          <a:stretch>
            <a:fillRect/>
          </a:stretch>
        </p:blipFill>
        <p:spPr>
          <a:xfrm>
            <a:off x="6246636" y="4971698"/>
            <a:ext cx="940506" cy="912755"/>
          </a:xfrm>
          <a:prstGeom prst="rect">
            <a:avLst/>
          </a:prstGeom>
        </p:spPr>
      </p:pic>
      <p:pic>
        <p:nvPicPr>
          <p:cNvPr id="15" name="Picture 14" descr="A drawing of a metal object&#10;&#10;Description automatically generated">
            <a:extLst>
              <a:ext uri="{FF2B5EF4-FFF2-40B4-BE49-F238E27FC236}">
                <a16:creationId xmlns:a16="http://schemas.microsoft.com/office/drawing/2014/main" id="{3729B491-0CC4-7818-A130-D5FD73F3207A}"/>
              </a:ext>
            </a:extLst>
          </p:cNvPr>
          <p:cNvPicPr>
            <a:picLocks noChangeAspect="1"/>
          </p:cNvPicPr>
          <p:nvPr/>
        </p:nvPicPr>
        <p:blipFill>
          <a:blip r:embed="rId5"/>
          <a:stretch>
            <a:fillRect/>
          </a:stretch>
        </p:blipFill>
        <p:spPr>
          <a:xfrm>
            <a:off x="3236266" y="5042195"/>
            <a:ext cx="940506" cy="959910"/>
          </a:xfrm>
          <a:prstGeom prst="rect">
            <a:avLst/>
          </a:prstGeom>
        </p:spPr>
      </p:pic>
      <p:pic>
        <p:nvPicPr>
          <p:cNvPr id="17" name="Picture 16" descr="A blue cylindrical object with a hole&#10;&#10;Description automatically generated">
            <a:extLst>
              <a:ext uri="{FF2B5EF4-FFF2-40B4-BE49-F238E27FC236}">
                <a16:creationId xmlns:a16="http://schemas.microsoft.com/office/drawing/2014/main" id="{75FC29FB-3F88-3E41-935C-9E2458847BBC}"/>
              </a:ext>
            </a:extLst>
          </p:cNvPr>
          <p:cNvPicPr>
            <a:picLocks noChangeAspect="1"/>
          </p:cNvPicPr>
          <p:nvPr/>
        </p:nvPicPr>
        <p:blipFill>
          <a:blip r:embed="rId6"/>
          <a:stretch>
            <a:fillRect/>
          </a:stretch>
        </p:blipFill>
        <p:spPr>
          <a:xfrm>
            <a:off x="8001235" y="5062008"/>
            <a:ext cx="949679" cy="929688"/>
          </a:xfrm>
          <a:prstGeom prst="rect">
            <a:avLst/>
          </a:prstGeom>
        </p:spPr>
      </p:pic>
      <p:sp>
        <p:nvSpPr>
          <p:cNvPr id="7" name="TextBox 6">
            <a:extLst>
              <a:ext uri="{FF2B5EF4-FFF2-40B4-BE49-F238E27FC236}">
                <a16:creationId xmlns:a16="http://schemas.microsoft.com/office/drawing/2014/main" id="{F9047B09-983C-D306-FAA3-BD4E0EC2F37E}"/>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6624960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green plastic object with holes&#10;&#10;Description automatically generated">
            <a:extLst>
              <a:ext uri="{FF2B5EF4-FFF2-40B4-BE49-F238E27FC236}">
                <a16:creationId xmlns:a16="http://schemas.microsoft.com/office/drawing/2014/main" id="{EA2F0240-08B9-4C23-AFB2-0E7BB4C231AC}"/>
              </a:ext>
            </a:extLst>
          </p:cNvPr>
          <p:cNvPicPr>
            <a:picLocks noChangeAspect="1"/>
          </p:cNvPicPr>
          <p:nvPr/>
        </p:nvPicPr>
        <p:blipFill>
          <a:blip r:embed="rId2"/>
          <a:stretch>
            <a:fillRect/>
          </a:stretch>
        </p:blipFill>
        <p:spPr>
          <a:xfrm>
            <a:off x="4336478" y="4373137"/>
            <a:ext cx="1251629" cy="1392045"/>
          </a:xfrm>
          <a:prstGeom prst="rect">
            <a:avLst/>
          </a:prstGeom>
        </p:spPr>
      </p:pic>
      <p:sp>
        <p:nvSpPr>
          <p:cNvPr id="2" name="Footer Placeholder 1">
            <a:extLst>
              <a:ext uri="{FF2B5EF4-FFF2-40B4-BE49-F238E27FC236}">
                <a16:creationId xmlns:a16="http://schemas.microsoft.com/office/drawing/2014/main" id="{97FEC11F-DD74-CDD6-3307-8AA4327F7137}"/>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B7E76CD0-0FB5-EA11-933D-0E99DE0E1CD7}"/>
              </a:ext>
            </a:extLst>
          </p:cNvPr>
          <p:cNvSpPr>
            <a:spLocks noGrp="1"/>
          </p:cNvSpPr>
          <p:nvPr>
            <p:ph type="sldNum" sz="quarter" idx="12"/>
          </p:nvPr>
        </p:nvSpPr>
        <p:spPr/>
        <p:txBody>
          <a:bodyPr/>
          <a:lstStyle/>
          <a:p>
            <a:fld id="{A5AEF524-62EC-C340-82A1-9F47B6C43E55}" type="slidenum">
              <a:rPr lang="en-US" smtClean="0"/>
              <a:t>67</a:t>
            </a:fld>
            <a:endParaRPr lang="en-US"/>
          </a:p>
        </p:txBody>
      </p:sp>
      <p:sp>
        <p:nvSpPr>
          <p:cNvPr id="4" name="Title 3">
            <a:extLst>
              <a:ext uri="{FF2B5EF4-FFF2-40B4-BE49-F238E27FC236}">
                <a16:creationId xmlns:a16="http://schemas.microsoft.com/office/drawing/2014/main" id="{EB991B8D-CCC9-35CD-1E5A-CA807CDF3958}"/>
              </a:ext>
            </a:extLst>
          </p:cNvPr>
          <p:cNvSpPr>
            <a:spLocks noGrp="1"/>
          </p:cNvSpPr>
          <p:nvPr>
            <p:ph type="title"/>
          </p:nvPr>
        </p:nvSpPr>
        <p:spPr/>
        <p:txBody>
          <a:bodyPr/>
          <a:lstStyle/>
          <a:p>
            <a:r>
              <a:rPr lang="en-US"/>
              <a:t>Final Rating Matrix</a:t>
            </a:r>
          </a:p>
        </p:txBody>
      </p:sp>
      <p:pic>
        <p:nvPicPr>
          <p:cNvPr id="7" name="Picture 6" descr="A white pipe with a hole&#10;&#10;Description automatically generated">
            <a:extLst>
              <a:ext uri="{FF2B5EF4-FFF2-40B4-BE49-F238E27FC236}">
                <a16:creationId xmlns:a16="http://schemas.microsoft.com/office/drawing/2014/main" id="{BB5DA1E4-6084-D67F-292E-EAA9EEA398C9}"/>
              </a:ext>
            </a:extLst>
          </p:cNvPr>
          <p:cNvPicPr>
            <a:picLocks noChangeAspect="1"/>
          </p:cNvPicPr>
          <p:nvPr/>
        </p:nvPicPr>
        <p:blipFill>
          <a:blip r:embed="rId3"/>
          <a:stretch>
            <a:fillRect/>
          </a:stretch>
        </p:blipFill>
        <p:spPr>
          <a:xfrm>
            <a:off x="-224973" y="3713949"/>
            <a:ext cx="5318717" cy="2357423"/>
          </a:xfrm>
          <a:prstGeom prst="rect">
            <a:avLst/>
          </a:prstGeom>
        </p:spPr>
      </p:pic>
      <p:pic>
        <p:nvPicPr>
          <p:cNvPr id="11" name="Picture 10" descr="A blue object with a hole&#10;&#10;Description automatically generated">
            <a:extLst>
              <a:ext uri="{FF2B5EF4-FFF2-40B4-BE49-F238E27FC236}">
                <a16:creationId xmlns:a16="http://schemas.microsoft.com/office/drawing/2014/main" id="{7F735837-2C15-EE5E-4594-86455660BB5C}"/>
              </a:ext>
            </a:extLst>
          </p:cNvPr>
          <p:cNvPicPr>
            <a:picLocks noChangeAspect="1"/>
          </p:cNvPicPr>
          <p:nvPr/>
        </p:nvPicPr>
        <p:blipFill>
          <a:blip r:embed="rId4"/>
          <a:stretch>
            <a:fillRect/>
          </a:stretch>
        </p:blipFill>
        <p:spPr>
          <a:xfrm>
            <a:off x="5192939" y="3939719"/>
            <a:ext cx="5311579" cy="2356078"/>
          </a:xfrm>
          <a:prstGeom prst="rect">
            <a:avLst/>
          </a:prstGeom>
        </p:spPr>
      </p:pic>
      <p:sp>
        <p:nvSpPr>
          <p:cNvPr id="12" name="TextBox 11">
            <a:extLst>
              <a:ext uri="{FF2B5EF4-FFF2-40B4-BE49-F238E27FC236}">
                <a16:creationId xmlns:a16="http://schemas.microsoft.com/office/drawing/2014/main" id="{C6EE2D66-640D-E35B-37FC-62632863DD3E}"/>
              </a:ext>
            </a:extLst>
          </p:cNvPr>
          <p:cNvSpPr txBox="1"/>
          <p:nvPr/>
        </p:nvSpPr>
        <p:spPr>
          <a:xfrm>
            <a:off x="2021840" y="4003040"/>
            <a:ext cx="109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cs typeface="Calibri"/>
              </a:rPr>
              <a:t>Cup</a:t>
            </a:r>
          </a:p>
        </p:txBody>
      </p:sp>
      <p:sp>
        <p:nvSpPr>
          <p:cNvPr id="13" name="TextBox 12">
            <a:extLst>
              <a:ext uri="{FF2B5EF4-FFF2-40B4-BE49-F238E27FC236}">
                <a16:creationId xmlns:a16="http://schemas.microsoft.com/office/drawing/2014/main" id="{8B1DB152-8B15-E08F-6EC5-9D14645EA1D4}"/>
              </a:ext>
            </a:extLst>
          </p:cNvPr>
          <p:cNvSpPr txBox="1"/>
          <p:nvPr/>
        </p:nvSpPr>
        <p:spPr>
          <a:xfrm>
            <a:off x="4781890" y="4003040"/>
            <a:ext cx="10972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6 Fin</a:t>
            </a:r>
            <a:endParaRPr lang="en-US"/>
          </a:p>
        </p:txBody>
      </p:sp>
      <p:sp>
        <p:nvSpPr>
          <p:cNvPr id="14" name="TextBox 13">
            <a:extLst>
              <a:ext uri="{FF2B5EF4-FFF2-40B4-BE49-F238E27FC236}">
                <a16:creationId xmlns:a16="http://schemas.microsoft.com/office/drawing/2014/main" id="{934D7E03-B7E7-3DFA-E19F-FBE2C76358FA}"/>
              </a:ext>
            </a:extLst>
          </p:cNvPr>
          <p:cNvSpPr txBox="1"/>
          <p:nvPr/>
        </p:nvSpPr>
        <p:spPr>
          <a:xfrm>
            <a:off x="6410583" y="4003040"/>
            <a:ext cx="25177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Cup Internal Cylinder</a:t>
            </a:r>
          </a:p>
        </p:txBody>
      </p:sp>
      <p:sp>
        <p:nvSpPr>
          <p:cNvPr id="6" name="Oval 5">
            <a:extLst>
              <a:ext uri="{FF2B5EF4-FFF2-40B4-BE49-F238E27FC236}">
                <a16:creationId xmlns:a16="http://schemas.microsoft.com/office/drawing/2014/main" id="{975A1657-7B44-ECB8-B36B-5183EC0B55F8}"/>
              </a:ext>
            </a:extLst>
          </p:cNvPr>
          <p:cNvSpPr/>
          <p:nvPr/>
        </p:nvSpPr>
        <p:spPr>
          <a:xfrm>
            <a:off x="4226560" y="4373880"/>
            <a:ext cx="1554480" cy="1493520"/>
          </a:xfrm>
          <a:prstGeom prst="ellipse">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een and white bar with black text&#10;&#10;Description automatically generated">
            <a:extLst>
              <a:ext uri="{FF2B5EF4-FFF2-40B4-BE49-F238E27FC236}">
                <a16:creationId xmlns:a16="http://schemas.microsoft.com/office/drawing/2014/main" id="{8E7ED643-B486-6094-90A9-A9DA300B40D0}"/>
              </a:ext>
            </a:extLst>
          </p:cNvPr>
          <p:cNvPicPr>
            <a:picLocks noChangeAspect="1"/>
          </p:cNvPicPr>
          <p:nvPr/>
        </p:nvPicPr>
        <p:blipFill>
          <a:blip r:embed="rId5"/>
          <a:stretch>
            <a:fillRect/>
          </a:stretch>
        </p:blipFill>
        <p:spPr>
          <a:xfrm>
            <a:off x="1553868" y="2073804"/>
            <a:ext cx="6817077" cy="1346317"/>
          </a:xfrm>
          <a:prstGeom prst="rect">
            <a:avLst/>
          </a:prstGeom>
        </p:spPr>
      </p:pic>
      <p:sp>
        <p:nvSpPr>
          <p:cNvPr id="10" name="TextBox 9">
            <a:extLst>
              <a:ext uri="{FF2B5EF4-FFF2-40B4-BE49-F238E27FC236}">
                <a16:creationId xmlns:a16="http://schemas.microsoft.com/office/drawing/2014/main" id="{5B30FC4D-1D25-2191-9FF7-25B49C43C133}"/>
              </a:ext>
            </a:extLst>
          </p:cNvPr>
          <p:cNvSpPr txBox="1"/>
          <p:nvPr/>
        </p:nvSpPr>
        <p:spPr>
          <a:xfrm>
            <a:off x="10714463" y="18585"/>
            <a:ext cx="1431073"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rgbClr val="000000"/>
                </a:solidFill>
                <a:cs typeface="Calibri"/>
              </a:rPr>
              <a:t>William Wartman</a:t>
            </a:r>
            <a:endParaRPr lang="en-US"/>
          </a:p>
          <a:p>
            <a:endParaRPr lang="en-US" sz="1700">
              <a:solidFill>
                <a:srgbClr val="000000"/>
              </a:solidFill>
              <a:ea typeface="Calibri"/>
              <a:cs typeface="Calibri"/>
            </a:endParaRPr>
          </a:p>
        </p:txBody>
      </p:sp>
    </p:spTree>
    <p:extLst>
      <p:ext uri="{BB962C8B-B14F-4D97-AF65-F5344CB8AC3E}">
        <p14:creationId xmlns:p14="http://schemas.microsoft.com/office/powerpoint/2010/main" val="4135396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E6DFB58-90C3-FE4B-B9FD-E1FD300F51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FFC60-200D-F00F-C447-E97963333004}"/>
              </a:ext>
            </a:extLst>
          </p:cNvPr>
          <p:cNvSpPr>
            <a:spLocks noGrp="1"/>
          </p:cNvSpPr>
          <p:nvPr>
            <p:ph type="sldNum" sz="quarter" idx="12"/>
          </p:nvPr>
        </p:nvSpPr>
        <p:spPr/>
        <p:txBody>
          <a:bodyPr/>
          <a:lstStyle/>
          <a:p>
            <a:fld id="{A5AEF524-62EC-C340-82A1-9F47B6C43E55}" type="slidenum">
              <a:rPr lang="en-US" smtClean="0"/>
              <a:t>68</a:t>
            </a:fld>
            <a:endParaRPr lang="en-US"/>
          </a:p>
        </p:txBody>
      </p:sp>
      <p:sp>
        <p:nvSpPr>
          <p:cNvPr id="5" name="Title 4">
            <a:extLst>
              <a:ext uri="{FF2B5EF4-FFF2-40B4-BE49-F238E27FC236}">
                <a16:creationId xmlns:a16="http://schemas.microsoft.com/office/drawing/2014/main" id="{32382E6C-03E0-96A9-CE10-83B6C909A884}"/>
              </a:ext>
            </a:extLst>
          </p:cNvPr>
          <p:cNvSpPr>
            <a:spLocks noGrp="1"/>
          </p:cNvSpPr>
          <p:nvPr>
            <p:ph type="title"/>
          </p:nvPr>
        </p:nvSpPr>
        <p:spPr/>
        <p:txBody>
          <a:bodyPr/>
          <a:lstStyle/>
          <a:p>
            <a:r>
              <a:rPr lang="en-US"/>
              <a:t>Inlay vs Onlay</a:t>
            </a:r>
          </a:p>
        </p:txBody>
      </p:sp>
      <p:pic>
        <p:nvPicPr>
          <p:cNvPr id="7" name="Picture 6" descr="A x-ray of a bone&#10;&#10;Description automatically generated">
            <a:extLst>
              <a:ext uri="{FF2B5EF4-FFF2-40B4-BE49-F238E27FC236}">
                <a16:creationId xmlns:a16="http://schemas.microsoft.com/office/drawing/2014/main" id="{90306CB4-6169-0725-D6C1-42DCB970C32A}"/>
              </a:ext>
            </a:extLst>
          </p:cNvPr>
          <p:cNvPicPr>
            <a:picLocks noChangeAspect="1"/>
          </p:cNvPicPr>
          <p:nvPr/>
        </p:nvPicPr>
        <p:blipFill>
          <a:blip r:embed="rId2"/>
          <a:stretch>
            <a:fillRect/>
          </a:stretch>
        </p:blipFill>
        <p:spPr>
          <a:xfrm>
            <a:off x="691299" y="1538318"/>
            <a:ext cx="9277546" cy="4464808"/>
          </a:xfrm>
          <a:prstGeom prst="rect">
            <a:avLst/>
          </a:prstGeom>
        </p:spPr>
      </p:pic>
    </p:spTree>
    <p:extLst>
      <p:ext uri="{BB962C8B-B14F-4D97-AF65-F5344CB8AC3E}">
        <p14:creationId xmlns:p14="http://schemas.microsoft.com/office/powerpoint/2010/main" val="10455503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69</a:t>
            </a:fld>
            <a:endParaRPr lang="en-US"/>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shoulder implant&#10;&#10;Description automatically generated">
            <a:extLst>
              <a:ext uri="{FF2B5EF4-FFF2-40B4-BE49-F238E27FC236}">
                <a16:creationId xmlns:a16="http://schemas.microsoft.com/office/drawing/2014/main" id="{EA67D479-5E7E-3682-6C10-B163F4003866}"/>
              </a:ext>
            </a:extLst>
          </p:cNvPr>
          <p:cNvPicPr>
            <a:picLocks noGrp="1" noChangeAspect="1"/>
          </p:cNvPicPr>
          <p:nvPr>
            <p:ph idx="1"/>
          </p:nvPr>
        </p:nvPicPr>
        <p:blipFill rotWithShape="1">
          <a:blip r:embed="rId3"/>
          <a:srcRect t="9481" r="-2143" b="48"/>
          <a:stretch/>
        </p:blipFill>
        <p:spPr>
          <a:xfrm>
            <a:off x="1209476" y="1501332"/>
            <a:ext cx="8379046" cy="4473834"/>
          </a:xfrm>
          <a:ln>
            <a:solidFill>
              <a:schemeClr val="bg1"/>
            </a:solidFill>
          </a:ln>
        </p:spPr>
      </p:pic>
      <p:sp>
        <p:nvSpPr>
          <p:cNvPr id="4" name="Slide Number Placeholder 3">
            <a:extLst>
              <a:ext uri="{FF2B5EF4-FFF2-40B4-BE49-F238E27FC236}">
                <a16:creationId xmlns:a16="http://schemas.microsoft.com/office/drawing/2014/main" id="{C5C7137D-8527-0AD0-02E0-564E4DED53CE}"/>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03BF63F7-F1E7-B691-2885-5C9C723DEF26}"/>
              </a:ext>
            </a:extLst>
          </p:cNvPr>
          <p:cNvSpPr>
            <a:spLocks noGrp="1"/>
          </p:cNvSpPr>
          <p:nvPr>
            <p:ph type="title"/>
          </p:nvPr>
        </p:nvSpPr>
        <p:spPr/>
        <p:txBody>
          <a:bodyPr/>
          <a:lstStyle/>
          <a:p>
            <a:r>
              <a:rPr lang="en-US"/>
              <a:t>Stemmed vs Stemless</a:t>
            </a:r>
          </a:p>
        </p:txBody>
      </p:sp>
      <p:sp>
        <p:nvSpPr>
          <p:cNvPr id="7" name="Oval 6">
            <a:extLst>
              <a:ext uri="{FF2B5EF4-FFF2-40B4-BE49-F238E27FC236}">
                <a16:creationId xmlns:a16="http://schemas.microsoft.com/office/drawing/2014/main" id="{EB7B63CD-93B6-EF05-0D74-B0ACE2342712}"/>
              </a:ext>
            </a:extLst>
          </p:cNvPr>
          <p:cNvSpPr/>
          <p:nvPr/>
        </p:nvSpPr>
        <p:spPr>
          <a:xfrm>
            <a:off x="2120945" y="4382034"/>
            <a:ext cx="1742981" cy="91439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B1F9D27-11E4-1814-E600-D7571EA10CF5}"/>
              </a:ext>
            </a:extLst>
          </p:cNvPr>
          <p:cNvCxnSpPr/>
          <p:nvPr/>
        </p:nvCxnSpPr>
        <p:spPr>
          <a:xfrm flipH="1">
            <a:off x="3477159" y="3769475"/>
            <a:ext cx="905230" cy="1239913"/>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8B84D63C-1831-AEBE-704B-9C969C094C48}"/>
              </a:ext>
            </a:extLst>
          </p:cNvPr>
          <p:cNvSpPr/>
          <p:nvPr/>
        </p:nvSpPr>
        <p:spPr>
          <a:xfrm>
            <a:off x="6152887" y="4389432"/>
            <a:ext cx="1742981" cy="91439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28DEE307-9870-0B4D-AA06-BF3222F5775D}"/>
              </a:ext>
            </a:extLst>
          </p:cNvPr>
          <p:cNvCxnSpPr>
            <a:cxnSpLocks/>
          </p:cNvCxnSpPr>
          <p:nvPr/>
        </p:nvCxnSpPr>
        <p:spPr>
          <a:xfrm flipH="1">
            <a:off x="7568043" y="3736237"/>
            <a:ext cx="920319" cy="1228597"/>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A1FE110-7597-CBAE-1E70-87E5EC6830DB}"/>
              </a:ext>
            </a:extLst>
          </p:cNvPr>
          <p:cNvSpPr txBox="1"/>
          <p:nvPr/>
        </p:nvSpPr>
        <p:spPr>
          <a:xfrm>
            <a:off x="1206942" y="4939229"/>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Stemmed shoulder implant</a:t>
            </a:r>
          </a:p>
        </p:txBody>
      </p:sp>
      <p:sp>
        <p:nvSpPr>
          <p:cNvPr id="12" name="TextBox 11">
            <a:extLst>
              <a:ext uri="{FF2B5EF4-FFF2-40B4-BE49-F238E27FC236}">
                <a16:creationId xmlns:a16="http://schemas.microsoft.com/office/drawing/2014/main" id="{5FFC2894-B53F-9338-8D15-43F36FFAD195}"/>
              </a:ext>
            </a:extLst>
          </p:cNvPr>
          <p:cNvSpPr txBox="1"/>
          <p:nvPr/>
        </p:nvSpPr>
        <p:spPr>
          <a:xfrm>
            <a:off x="5318054" y="5006825"/>
            <a:ext cx="27407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Stemless shoulder implant</a:t>
            </a:r>
          </a:p>
        </p:txBody>
      </p:sp>
      <p:sp>
        <p:nvSpPr>
          <p:cNvPr id="2" name="TextBox 1">
            <a:extLst>
              <a:ext uri="{FF2B5EF4-FFF2-40B4-BE49-F238E27FC236}">
                <a16:creationId xmlns:a16="http://schemas.microsoft.com/office/drawing/2014/main" id="{05D14ADC-8376-5E7C-91AA-28A42C8DED98}"/>
              </a:ext>
            </a:extLst>
          </p:cNvPr>
          <p:cNvSpPr txBox="1"/>
          <p:nvPr/>
        </p:nvSpPr>
        <p:spPr>
          <a:xfrm>
            <a:off x="2121342" y="2660848"/>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Shoulder</a:t>
            </a:r>
            <a:endParaRPr lang="en-US"/>
          </a:p>
        </p:txBody>
      </p:sp>
      <p:sp>
        <p:nvSpPr>
          <p:cNvPr id="13" name="TextBox 12">
            <a:extLst>
              <a:ext uri="{FF2B5EF4-FFF2-40B4-BE49-F238E27FC236}">
                <a16:creationId xmlns:a16="http://schemas.microsoft.com/office/drawing/2014/main" id="{80326F5B-E65F-4B65-32DF-1AB87AB26A8B}"/>
              </a:ext>
            </a:extLst>
          </p:cNvPr>
          <p:cNvSpPr txBox="1"/>
          <p:nvPr/>
        </p:nvSpPr>
        <p:spPr>
          <a:xfrm>
            <a:off x="4254942" y="5602167"/>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Arm</a:t>
            </a:r>
            <a:endParaRPr lang="en-US"/>
          </a:p>
        </p:txBody>
      </p:sp>
      <p:sp>
        <p:nvSpPr>
          <p:cNvPr id="14" name="TextBox 13">
            <a:extLst>
              <a:ext uri="{FF2B5EF4-FFF2-40B4-BE49-F238E27FC236}">
                <a16:creationId xmlns:a16="http://schemas.microsoft.com/office/drawing/2014/main" id="{98B8B5A7-0DF4-D7EE-5419-C7482BC270E0}"/>
              </a:ext>
            </a:extLst>
          </p:cNvPr>
          <p:cNvSpPr txBox="1"/>
          <p:nvPr/>
        </p:nvSpPr>
        <p:spPr>
          <a:xfrm>
            <a:off x="6198042" y="2660847"/>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Shoulder</a:t>
            </a:r>
            <a:endParaRPr lang="en-US"/>
          </a:p>
        </p:txBody>
      </p:sp>
      <p:sp>
        <p:nvSpPr>
          <p:cNvPr id="15" name="TextBox 14">
            <a:extLst>
              <a:ext uri="{FF2B5EF4-FFF2-40B4-BE49-F238E27FC236}">
                <a16:creationId xmlns:a16="http://schemas.microsoft.com/office/drawing/2014/main" id="{73CF7F60-4933-92F7-AA43-C93491E0336B}"/>
              </a:ext>
            </a:extLst>
          </p:cNvPr>
          <p:cNvSpPr txBox="1"/>
          <p:nvPr/>
        </p:nvSpPr>
        <p:spPr>
          <a:xfrm>
            <a:off x="8324022" y="5602167"/>
            <a:ext cx="29250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Arm</a:t>
            </a:r>
            <a:endParaRPr lang="en-US"/>
          </a:p>
        </p:txBody>
      </p:sp>
      <p:sp>
        <p:nvSpPr>
          <p:cNvPr id="17" name="TextBox 16">
            <a:extLst>
              <a:ext uri="{FF2B5EF4-FFF2-40B4-BE49-F238E27FC236}">
                <a16:creationId xmlns:a16="http://schemas.microsoft.com/office/drawing/2014/main" id="{F23AC6BD-9FEF-7655-24F5-433EA65413A6}"/>
              </a:ext>
            </a:extLst>
          </p:cNvPr>
          <p:cNvSpPr txBox="1"/>
          <p:nvPr/>
        </p:nvSpPr>
        <p:spPr>
          <a:xfrm>
            <a:off x="10714463" y="18585"/>
            <a:ext cx="143107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Angelina Lanh</a:t>
            </a:r>
          </a:p>
          <a:p>
            <a:endParaRPr lang="en-US" sz="1700">
              <a:solidFill>
                <a:srgbClr val="000000"/>
              </a:solidFill>
              <a:ea typeface="Calibri"/>
              <a:cs typeface="Calibri"/>
            </a:endParaRPr>
          </a:p>
        </p:txBody>
      </p:sp>
      <p:sp>
        <p:nvSpPr>
          <p:cNvPr id="3" name="Oval 2">
            <a:extLst>
              <a:ext uri="{FF2B5EF4-FFF2-40B4-BE49-F238E27FC236}">
                <a16:creationId xmlns:a16="http://schemas.microsoft.com/office/drawing/2014/main" id="{22BF4536-41CC-4F43-3E53-1EC271613F00}"/>
              </a:ext>
            </a:extLst>
          </p:cNvPr>
          <p:cNvSpPr/>
          <p:nvPr/>
        </p:nvSpPr>
        <p:spPr>
          <a:xfrm>
            <a:off x="4170218" y="3497541"/>
            <a:ext cx="705672" cy="212139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08A00F6-F5B5-116D-FB8F-E0DAF619D5A9}"/>
              </a:ext>
            </a:extLst>
          </p:cNvPr>
          <p:cNvSpPr/>
          <p:nvPr/>
        </p:nvSpPr>
        <p:spPr>
          <a:xfrm>
            <a:off x="8117985" y="3213919"/>
            <a:ext cx="839583" cy="150012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7269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70</a:t>
            </a:fld>
            <a:endParaRPr lang="en-US"/>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71</a:t>
            </a:fld>
            <a:endParaRPr lang="en-US"/>
          </a:p>
        </p:txBody>
      </p:sp>
    </p:spTree>
    <p:extLst>
      <p:ext uri="{BB962C8B-B14F-4D97-AF65-F5344CB8AC3E}">
        <p14:creationId xmlns:p14="http://schemas.microsoft.com/office/powerpoint/2010/main" val="274163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72</a:t>
            </a:fld>
            <a:endParaRPr lang="en-US"/>
          </a:p>
        </p:txBody>
      </p:sp>
    </p:spTree>
    <p:extLst>
      <p:ext uri="{BB962C8B-B14F-4D97-AF65-F5344CB8AC3E}">
        <p14:creationId xmlns:p14="http://schemas.microsoft.com/office/powerpoint/2010/main" val="2041651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73</a:t>
            </a:fld>
            <a:endParaRPr lang="en-US"/>
          </a:p>
        </p:txBody>
      </p:sp>
    </p:spTree>
    <p:extLst>
      <p:ext uri="{BB962C8B-B14F-4D97-AF65-F5344CB8AC3E}">
        <p14:creationId xmlns:p14="http://schemas.microsoft.com/office/powerpoint/2010/main" val="23443220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74</a:t>
            </a:fld>
            <a:endParaRPr lang="en-US"/>
          </a:p>
        </p:txBody>
      </p:sp>
    </p:spTree>
    <p:extLst>
      <p:ext uri="{BB962C8B-B14F-4D97-AF65-F5344CB8AC3E}">
        <p14:creationId xmlns:p14="http://schemas.microsoft.com/office/powerpoint/2010/main" val="42918704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75</a:t>
            </a:fld>
            <a:endParaRPr lang="en-US"/>
          </a:p>
        </p:txBody>
      </p:sp>
    </p:spTree>
    <p:extLst>
      <p:ext uri="{BB962C8B-B14F-4D97-AF65-F5344CB8AC3E}">
        <p14:creationId xmlns:p14="http://schemas.microsoft.com/office/powerpoint/2010/main" val="8595814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dirty="0" smtClean="0"/>
              <a:t>76</a:t>
            </a:fld>
            <a:endParaRPr lang="en-US"/>
          </a:p>
        </p:txBody>
      </p:sp>
    </p:spTree>
    <p:extLst>
      <p:ext uri="{BB962C8B-B14F-4D97-AF65-F5344CB8AC3E}">
        <p14:creationId xmlns:p14="http://schemas.microsoft.com/office/powerpoint/2010/main" val="12648713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77</a:t>
            </a:fld>
            <a:endParaRPr lang="en-US"/>
          </a:p>
        </p:txBody>
      </p:sp>
    </p:spTree>
    <p:extLst>
      <p:ext uri="{BB962C8B-B14F-4D97-AF65-F5344CB8AC3E}">
        <p14:creationId xmlns:p14="http://schemas.microsoft.com/office/powerpoint/2010/main" val="16122671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dirty="0" smtClean="0"/>
              <a:t>78</a:t>
            </a:fld>
            <a:endParaRPr lang="en-US"/>
          </a:p>
        </p:txBody>
      </p:sp>
    </p:spTree>
    <p:extLst>
      <p:ext uri="{BB962C8B-B14F-4D97-AF65-F5344CB8AC3E}">
        <p14:creationId xmlns:p14="http://schemas.microsoft.com/office/powerpoint/2010/main" val="3807744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69642D-69F4-8AE4-6929-9DFD66B071C4}"/>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3" name="TextBox 2">
            <a:extLst>
              <a:ext uri="{FF2B5EF4-FFF2-40B4-BE49-F238E27FC236}">
                <a16:creationId xmlns:a16="http://schemas.microsoft.com/office/drawing/2014/main" id="{AB69012E-611A-9FC4-577A-29159272630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ea typeface="Calibri"/>
                <a:cs typeface="Calibri"/>
              </a:rPr>
              <a:t>Lazarte</a:t>
            </a:r>
            <a:endParaRPr lang="en-US"/>
          </a:p>
        </p:txBody>
      </p:sp>
      <p:sp>
        <p:nvSpPr>
          <p:cNvPr id="14" name="Title 4">
            <a:extLst>
              <a:ext uri="{FF2B5EF4-FFF2-40B4-BE49-F238E27FC236}">
                <a16:creationId xmlns:a16="http://schemas.microsoft.com/office/drawing/2014/main" id="{DAA95C9B-53F7-5754-9936-E9F7737278F7}"/>
              </a:ext>
            </a:extLst>
          </p:cNvPr>
          <p:cNvSpPr>
            <a:spLocks noGrp="1"/>
          </p:cNvSpPr>
          <p:nvPr>
            <p:ph type="title"/>
          </p:nvPr>
        </p:nvSpPr>
        <p:spPr>
          <a:xfrm>
            <a:off x="533400" y="457200"/>
            <a:ext cx="9601200" cy="960276"/>
          </a:xfrm>
        </p:spPr>
        <p:txBody>
          <a:bodyPr/>
          <a:lstStyle/>
          <a:p>
            <a:r>
              <a:rPr lang="en-US"/>
              <a:t>Anatomical vs Reverse</a:t>
            </a:r>
          </a:p>
        </p:txBody>
      </p:sp>
      <p:pic>
        <p:nvPicPr>
          <p:cNvPr id="7" name="Picture 6">
            <a:extLst>
              <a:ext uri="{FF2B5EF4-FFF2-40B4-BE49-F238E27FC236}">
                <a16:creationId xmlns:a16="http://schemas.microsoft.com/office/drawing/2014/main" id="{E678E19B-4353-23BB-2EE6-E7467D2D77A4}"/>
              </a:ext>
            </a:extLst>
          </p:cNvPr>
          <p:cNvPicPr>
            <a:picLocks noChangeAspect="1"/>
          </p:cNvPicPr>
          <p:nvPr/>
        </p:nvPicPr>
        <p:blipFill rotWithShape="1">
          <a:blip r:embed="rId3"/>
          <a:srcRect l="5119" t="14966" r="3810" b="41667"/>
          <a:stretch/>
        </p:blipFill>
        <p:spPr>
          <a:xfrm>
            <a:off x="323235" y="2248113"/>
            <a:ext cx="10041400" cy="3341616"/>
          </a:xfrm>
          <a:prstGeom prst="rect">
            <a:avLst/>
          </a:prstGeom>
          <a:ln>
            <a:solidFill>
              <a:schemeClr val="bg1"/>
            </a:solidFill>
          </a:ln>
        </p:spPr>
      </p:pic>
      <p:sp>
        <p:nvSpPr>
          <p:cNvPr id="11" name="TextBox 10">
            <a:extLst>
              <a:ext uri="{FF2B5EF4-FFF2-40B4-BE49-F238E27FC236}">
                <a16:creationId xmlns:a16="http://schemas.microsoft.com/office/drawing/2014/main" id="{DFBCBBC0-07C8-E77D-49F0-1583440E6309}"/>
              </a:ext>
            </a:extLst>
          </p:cNvPr>
          <p:cNvSpPr txBox="1"/>
          <p:nvPr/>
        </p:nvSpPr>
        <p:spPr>
          <a:xfrm>
            <a:off x="3256309" y="4699470"/>
            <a:ext cx="11039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Shoulder</a:t>
            </a:r>
          </a:p>
        </p:txBody>
      </p:sp>
      <p:sp>
        <p:nvSpPr>
          <p:cNvPr id="13" name="TextBox 12">
            <a:extLst>
              <a:ext uri="{FF2B5EF4-FFF2-40B4-BE49-F238E27FC236}">
                <a16:creationId xmlns:a16="http://schemas.microsoft.com/office/drawing/2014/main" id="{9FAF4A15-DDC1-D82C-59B5-80479C386517}"/>
              </a:ext>
            </a:extLst>
          </p:cNvPr>
          <p:cNvSpPr txBox="1"/>
          <p:nvPr/>
        </p:nvSpPr>
        <p:spPr>
          <a:xfrm>
            <a:off x="671813" y="4072991"/>
            <a:ext cx="10658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Arm</a:t>
            </a:r>
            <a:endParaRPr lang="en-US">
              <a:ea typeface="Calibri"/>
              <a:cs typeface="Calibri"/>
            </a:endParaRPr>
          </a:p>
        </p:txBody>
      </p:sp>
      <p:sp>
        <p:nvSpPr>
          <p:cNvPr id="9" name="TextBox 8">
            <a:extLst>
              <a:ext uri="{FF2B5EF4-FFF2-40B4-BE49-F238E27FC236}">
                <a16:creationId xmlns:a16="http://schemas.microsoft.com/office/drawing/2014/main" id="{4546C8AD-ADA8-4C37-1D6D-52232FEDBD08}"/>
              </a:ext>
            </a:extLst>
          </p:cNvPr>
          <p:cNvSpPr txBox="1"/>
          <p:nvPr/>
        </p:nvSpPr>
        <p:spPr>
          <a:xfrm>
            <a:off x="10714463" y="18585"/>
            <a:ext cx="1431073" cy="9079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ea typeface="Calibri"/>
                <a:cs typeface="Calibri"/>
              </a:rPr>
              <a:t>Taylor Vanderlinden</a:t>
            </a:r>
          </a:p>
          <a:p>
            <a:endParaRPr lang="en-US" sz="1700">
              <a:solidFill>
                <a:srgbClr val="000000"/>
              </a:solidFill>
              <a:ea typeface="Calibri"/>
              <a:cs typeface="Calibri"/>
            </a:endParaRPr>
          </a:p>
        </p:txBody>
      </p:sp>
      <p:sp>
        <p:nvSpPr>
          <p:cNvPr id="2" name="TextBox 1">
            <a:extLst>
              <a:ext uri="{FF2B5EF4-FFF2-40B4-BE49-F238E27FC236}">
                <a16:creationId xmlns:a16="http://schemas.microsoft.com/office/drawing/2014/main" id="{B857E021-F7C5-8A74-D469-F7F755629C64}"/>
              </a:ext>
            </a:extLst>
          </p:cNvPr>
          <p:cNvSpPr txBox="1"/>
          <p:nvPr/>
        </p:nvSpPr>
        <p:spPr>
          <a:xfrm>
            <a:off x="2909412" y="5849373"/>
            <a:ext cx="1311565" cy="380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Anatomical</a:t>
            </a:r>
            <a:endParaRPr lang="en-US"/>
          </a:p>
        </p:txBody>
      </p:sp>
      <p:sp>
        <p:nvSpPr>
          <p:cNvPr id="6" name="TextBox 5">
            <a:extLst>
              <a:ext uri="{FF2B5EF4-FFF2-40B4-BE49-F238E27FC236}">
                <a16:creationId xmlns:a16="http://schemas.microsoft.com/office/drawing/2014/main" id="{91C6FE94-163E-C368-461C-8F550A3E6ADE}"/>
              </a:ext>
            </a:extLst>
          </p:cNvPr>
          <p:cNvSpPr txBox="1"/>
          <p:nvPr/>
        </p:nvSpPr>
        <p:spPr>
          <a:xfrm>
            <a:off x="8193274" y="5845552"/>
            <a:ext cx="1311565" cy="380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Reverse</a:t>
            </a:r>
          </a:p>
        </p:txBody>
      </p:sp>
      <p:sp>
        <p:nvSpPr>
          <p:cNvPr id="18" name="Oval 17">
            <a:extLst>
              <a:ext uri="{FF2B5EF4-FFF2-40B4-BE49-F238E27FC236}">
                <a16:creationId xmlns:a16="http://schemas.microsoft.com/office/drawing/2014/main" id="{847BC352-3220-4280-8AAF-087B3FC7585D}"/>
              </a:ext>
            </a:extLst>
          </p:cNvPr>
          <p:cNvSpPr/>
          <p:nvPr/>
        </p:nvSpPr>
        <p:spPr>
          <a:xfrm>
            <a:off x="1483401" y="3569732"/>
            <a:ext cx="1198839" cy="174902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E13203E-6CB9-D870-3078-74FC98ED0A5B}"/>
              </a:ext>
            </a:extLst>
          </p:cNvPr>
          <p:cNvSpPr/>
          <p:nvPr/>
        </p:nvSpPr>
        <p:spPr>
          <a:xfrm>
            <a:off x="6688570" y="3890607"/>
            <a:ext cx="1236079" cy="162070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B9E6C3D5-E51B-DC29-6E3C-19F369CBA6FC}"/>
              </a:ext>
            </a:extLst>
          </p:cNvPr>
          <p:cNvCxnSpPr>
            <a:cxnSpLocks/>
          </p:cNvCxnSpPr>
          <p:nvPr/>
        </p:nvCxnSpPr>
        <p:spPr>
          <a:xfrm>
            <a:off x="2547619" y="4964751"/>
            <a:ext cx="1097968" cy="884622"/>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6D8D1A-2188-6A96-CBCE-0E446D011E2D}"/>
              </a:ext>
            </a:extLst>
          </p:cNvPr>
          <p:cNvCxnSpPr>
            <a:cxnSpLocks/>
          </p:cNvCxnSpPr>
          <p:nvPr/>
        </p:nvCxnSpPr>
        <p:spPr>
          <a:xfrm>
            <a:off x="7658542" y="5354677"/>
            <a:ext cx="624963" cy="540753"/>
          </a:xfrm>
          <a:prstGeom prst="straightConnector1">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719E12-B6AA-69E7-ED2E-7E29CFF95EB9}"/>
              </a:ext>
            </a:extLst>
          </p:cNvPr>
          <p:cNvSpPr txBox="1"/>
          <p:nvPr/>
        </p:nvSpPr>
        <p:spPr>
          <a:xfrm>
            <a:off x="8849131" y="4595419"/>
            <a:ext cx="11039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Shoulder</a:t>
            </a:r>
          </a:p>
        </p:txBody>
      </p:sp>
      <p:sp>
        <p:nvSpPr>
          <p:cNvPr id="10" name="TextBox 9">
            <a:extLst>
              <a:ext uri="{FF2B5EF4-FFF2-40B4-BE49-F238E27FC236}">
                <a16:creationId xmlns:a16="http://schemas.microsoft.com/office/drawing/2014/main" id="{4DE78BB1-4E8D-D850-D642-0F85F0BADA71}"/>
              </a:ext>
            </a:extLst>
          </p:cNvPr>
          <p:cNvSpPr txBox="1"/>
          <p:nvPr/>
        </p:nvSpPr>
        <p:spPr>
          <a:xfrm>
            <a:off x="6099501" y="4441498"/>
            <a:ext cx="10658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Arm</a:t>
            </a:r>
            <a:endParaRPr lang="en-US">
              <a:ea typeface="Calibri"/>
              <a:cs typeface="Calibri"/>
            </a:endParaRPr>
          </a:p>
        </p:txBody>
      </p:sp>
    </p:spTree>
    <p:extLst>
      <p:ext uri="{BB962C8B-B14F-4D97-AF65-F5344CB8AC3E}">
        <p14:creationId xmlns:p14="http://schemas.microsoft.com/office/powerpoint/2010/main" val="399027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 of a test setup&#10;&#10;Description automatically generated">
            <a:extLst>
              <a:ext uri="{FF2B5EF4-FFF2-40B4-BE49-F238E27FC236}">
                <a16:creationId xmlns:a16="http://schemas.microsoft.com/office/drawing/2014/main" id="{229D4FE2-E079-3A7F-572F-6C62D56E3F14}"/>
              </a:ext>
            </a:extLst>
          </p:cNvPr>
          <p:cNvPicPr>
            <a:picLocks noGrp="1" noChangeAspect="1"/>
          </p:cNvPicPr>
          <p:nvPr>
            <p:ph idx="1"/>
          </p:nvPr>
        </p:nvPicPr>
        <p:blipFill>
          <a:blip r:embed="rId2"/>
          <a:stretch>
            <a:fillRect/>
          </a:stretch>
        </p:blipFill>
        <p:spPr>
          <a:xfrm>
            <a:off x="4960029" y="1825625"/>
            <a:ext cx="5059257" cy="4346575"/>
          </a:xfrm>
        </p:spPr>
      </p:pic>
      <p:sp>
        <p:nvSpPr>
          <p:cNvPr id="3" name="Footer Placeholder 2">
            <a:extLst>
              <a:ext uri="{FF2B5EF4-FFF2-40B4-BE49-F238E27FC236}">
                <a16:creationId xmlns:a16="http://schemas.microsoft.com/office/drawing/2014/main" id="{6F5A597F-557A-4E49-EA43-728784FFA1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24705E-ADA0-1C08-EB90-761A86DD4ABD}"/>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DB4F8DA0-7A0C-EF29-30AB-2F93F7D1C8AC}"/>
              </a:ext>
            </a:extLst>
          </p:cNvPr>
          <p:cNvSpPr>
            <a:spLocks noGrp="1"/>
          </p:cNvSpPr>
          <p:nvPr>
            <p:ph type="title"/>
          </p:nvPr>
        </p:nvSpPr>
        <p:spPr/>
        <p:txBody>
          <a:bodyPr/>
          <a:lstStyle/>
          <a:p>
            <a:r>
              <a:rPr lang="en-US" sz="3600"/>
              <a:t>Current Standard – F2028-17 (ASTM)</a:t>
            </a:r>
          </a:p>
        </p:txBody>
      </p:sp>
      <p:sp>
        <p:nvSpPr>
          <p:cNvPr id="7" name="TextBox 6">
            <a:extLst>
              <a:ext uri="{FF2B5EF4-FFF2-40B4-BE49-F238E27FC236}">
                <a16:creationId xmlns:a16="http://schemas.microsoft.com/office/drawing/2014/main" id="{483E99D6-633A-06D2-CAC7-4F89064B7B50}"/>
              </a:ext>
            </a:extLst>
          </p:cNvPr>
          <p:cNvSpPr txBox="1"/>
          <p:nvPr/>
        </p:nvSpPr>
        <p:spPr>
          <a:xfrm>
            <a:off x="439512" y="1894973"/>
            <a:ext cx="377917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arenR"/>
            </a:pPr>
            <a:r>
              <a:rPr lang="en-US">
                <a:ea typeface="Calibri"/>
                <a:cs typeface="Calibri"/>
              </a:rPr>
              <a:t>Results are dependent on bone mimicking material</a:t>
            </a:r>
          </a:p>
          <a:p>
            <a:pPr marL="342900" indent="-342900">
              <a:buAutoNum type="arabicParenR"/>
            </a:pPr>
            <a:r>
              <a:rPr lang="en-US">
                <a:ea typeface="Calibri"/>
                <a:cs typeface="Calibri"/>
              </a:rPr>
              <a:t>Influence of implant geometry and alignment</a:t>
            </a:r>
          </a:p>
          <a:p>
            <a:pPr marL="342900" indent="-342900">
              <a:buAutoNum type="arabicParenR"/>
            </a:pPr>
            <a:r>
              <a:rPr lang="en-US">
                <a:ea typeface="Calibri"/>
                <a:cs typeface="Calibri"/>
              </a:rPr>
              <a:t>Test variations (e.g. drilling vs pressing, density of block material)</a:t>
            </a:r>
          </a:p>
          <a:p>
            <a:pPr marL="342900" indent="-342900">
              <a:buAutoNum type="arabicParenR"/>
            </a:pPr>
            <a:r>
              <a:rPr lang="en-US">
                <a:ea typeface="Calibri"/>
                <a:cs typeface="Calibri"/>
              </a:rPr>
              <a:t>Improved Standards and testing methods (glenoid/shoulder specific)</a:t>
            </a:r>
          </a:p>
          <a:p>
            <a:pPr marL="342900" indent="-342900">
              <a:buAutoNum type="arabicParenR"/>
            </a:pPr>
            <a:r>
              <a:rPr lang="en-US">
                <a:ea typeface="Calibri"/>
                <a:cs typeface="Calibri"/>
              </a:rPr>
              <a:t>Governed by deformation mechanics</a:t>
            </a:r>
          </a:p>
          <a:p>
            <a:pPr marL="342900" indent="-342900">
              <a:buAutoNum type="arabicParenR"/>
            </a:pPr>
            <a:endParaRPr lang="en-US">
              <a:ea typeface="Calibri"/>
              <a:cs typeface="Calibri"/>
            </a:endParaRPr>
          </a:p>
        </p:txBody>
      </p:sp>
      <p:sp>
        <p:nvSpPr>
          <p:cNvPr id="8" name="TextBox 7">
            <a:extLst>
              <a:ext uri="{FF2B5EF4-FFF2-40B4-BE49-F238E27FC236}">
                <a16:creationId xmlns:a16="http://schemas.microsoft.com/office/drawing/2014/main" id="{008C80E3-C2B9-0EE9-54AA-A0E18E03AD0B}"/>
              </a:ext>
            </a:extLst>
          </p:cNvPr>
          <p:cNvSpPr txBox="1"/>
          <p:nvPr/>
        </p:nvSpPr>
        <p:spPr>
          <a:xfrm>
            <a:off x="10704250" y="3201"/>
            <a:ext cx="1487750" cy="615553"/>
          </a:xfrm>
          <a:prstGeom prst="rect">
            <a:avLst/>
          </a:prstGeom>
          <a:noFill/>
        </p:spPr>
        <p:txBody>
          <a:bodyPr wrap="square" lIns="91440" tIns="45720" rIns="91440" bIns="45720" anchor="t">
            <a:spAutoFit/>
          </a:bodyPr>
          <a:lstStyle/>
          <a:p>
            <a:r>
              <a:rPr lang="en-US" sz="1700">
                <a:ea typeface="Calibri"/>
                <a:cs typeface="Calibri"/>
              </a:rPr>
              <a:t>Santiago Lazarte</a:t>
            </a:r>
          </a:p>
        </p:txBody>
      </p:sp>
    </p:spTree>
    <p:extLst>
      <p:ext uri="{BB962C8B-B14F-4D97-AF65-F5344CB8AC3E}">
        <p14:creationId xmlns:p14="http://schemas.microsoft.com/office/powerpoint/2010/main" val="265696093"/>
      </p:ext>
    </p:extLst>
  </p:cSld>
  <p:clrMapOvr>
    <a:masterClrMapping/>
  </p:clrMapOvr>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A4660DD5-5B19-4277-805B-7299CA1C93F0}"/>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3650</Words>
  <Application>Microsoft Macintosh PowerPoint</Application>
  <PresentationFormat>Widescreen</PresentationFormat>
  <Paragraphs>899</Paragraphs>
  <Slides>78</Slides>
  <Notes>24</Notes>
  <HiddenSlides>43</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78</vt:i4>
      </vt:variant>
    </vt:vector>
  </HeadingPairs>
  <TitlesOfParts>
    <vt:vector size="88" baseType="lpstr">
      <vt:lpstr>Arial</vt:lpstr>
      <vt:lpstr>Arial Black</vt:lpstr>
      <vt:lpstr>Calibri</vt:lpstr>
      <vt:lpstr>Courier New</vt:lpstr>
      <vt:lpstr>Open Sans</vt:lpstr>
      <vt:lpstr>Open Sans,Sans-Serif</vt:lpstr>
      <vt:lpstr>Times</vt:lpstr>
      <vt:lpstr>Times New Roman</vt:lpstr>
      <vt:lpstr>Orange with Logo</vt:lpstr>
      <vt:lpstr>Garnet with Logo</vt:lpstr>
      <vt:lpstr>Reversible Stemless Shoulder Implant</vt:lpstr>
      <vt:lpstr>Team Introductions</vt:lpstr>
      <vt:lpstr>Sponsor and Advisors</vt:lpstr>
      <vt:lpstr>Objective</vt:lpstr>
      <vt:lpstr>Motivation</vt:lpstr>
      <vt:lpstr>Existing Solutions</vt:lpstr>
      <vt:lpstr>Stemmed vs Stemless</vt:lpstr>
      <vt:lpstr>Anatomical vs Reverse</vt:lpstr>
      <vt:lpstr>Current Standard – F2028-17 (ASTM)</vt:lpstr>
      <vt:lpstr>Requirements</vt:lpstr>
      <vt:lpstr>Concepts</vt:lpstr>
      <vt:lpstr>3 Fin Design</vt:lpstr>
      <vt:lpstr>Differences Between Designs</vt:lpstr>
      <vt:lpstr>5 Fin Design</vt:lpstr>
      <vt:lpstr>7 Fin Design</vt:lpstr>
      <vt:lpstr>Odd vs Even #Fins</vt:lpstr>
      <vt:lpstr>In Line vs Not in Line</vt:lpstr>
      <vt:lpstr>In Line vs Not in Line</vt:lpstr>
      <vt:lpstr>Test Stand</vt:lpstr>
      <vt:lpstr>Test Stand Exploded View</vt:lpstr>
      <vt:lpstr>Test Stand Operation</vt:lpstr>
      <vt:lpstr>Variables</vt:lpstr>
      <vt:lpstr>3 Fin 10 PCF</vt:lpstr>
      <vt:lpstr>3 Fin 10 PCF</vt:lpstr>
      <vt:lpstr>PowerPoint Presentation</vt:lpstr>
      <vt:lpstr>5 fin 10 PCF</vt:lpstr>
      <vt:lpstr>3 fins vs 5 fins</vt:lpstr>
      <vt:lpstr>Density – 3 fin (In Line)</vt:lpstr>
      <vt:lpstr>20 PCF </vt:lpstr>
      <vt:lpstr>3-5 Fins 10 pcf</vt:lpstr>
      <vt:lpstr>Statistical Analysis</vt:lpstr>
      <vt:lpstr>Future Testing</vt:lpstr>
      <vt:lpstr>Thank You!</vt:lpstr>
      <vt:lpstr>References</vt:lpstr>
      <vt:lpstr>Lessons Learned</vt:lpstr>
      <vt:lpstr>Update</vt:lpstr>
      <vt:lpstr>Goal Result</vt:lpstr>
      <vt:lpstr>Test Stand Assembly</vt:lpstr>
      <vt:lpstr>PowerPoint Presentation</vt:lpstr>
      <vt:lpstr>Bending Stress</vt:lpstr>
      <vt:lpstr>Furthering Failure Criterion</vt:lpstr>
      <vt:lpstr>PuTTY Serial Output</vt:lpstr>
      <vt:lpstr>Testing Implantation Methods</vt:lpstr>
      <vt:lpstr>Equinox</vt:lpstr>
      <vt:lpstr>Backup Slides</vt:lpstr>
      <vt:lpstr>Functional Decomposition</vt:lpstr>
      <vt:lpstr>Even vs Odd #Fins</vt:lpstr>
      <vt:lpstr>Functional Decomposition</vt:lpstr>
      <vt:lpstr>Future Testing</vt:lpstr>
      <vt:lpstr>Targets and Metrics</vt:lpstr>
      <vt:lpstr>Targets and Metrics</vt:lpstr>
      <vt:lpstr>Targets and Metrics</vt:lpstr>
      <vt:lpstr>Targets and Metrics</vt:lpstr>
      <vt:lpstr>Concept Generation</vt:lpstr>
      <vt:lpstr>Concept Generation</vt:lpstr>
      <vt:lpstr>Customer Needs</vt:lpstr>
      <vt:lpstr>Customer Needs continued...</vt:lpstr>
      <vt:lpstr>Customer Needs continued...</vt:lpstr>
      <vt:lpstr>Functional Decomposition</vt:lpstr>
      <vt:lpstr>Cup Design</vt:lpstr>
      <vt:lpstr>Cup Internal Cylinder Design</vt:lpstr>
      <vt:lpstr>Cup Internal 3 Fin Design</vt:lpstr>
      <vt:lpstr>HOQ</vt:lpstr>
      <vt:lpstr>Top Five Most Important Engineering Characteristics</vt:lpstr>
      <vt:lpstr>Pugh Chart</vt:lpstr>
      <vt:lpstr>Pugh Chart Continued</vt:lpstr>
      <vt:lpstr>Final Rating Matrix</vt:lpstr>
      <vt:lpstr>Inlay vs Onlay</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Kiersten Cady</cp:lastModifiedBy>
  <cp:revision>5</cp:revision>
  <dcterms:created xsi:type="dcterms:W3CDTF">2023-10-03T17:48:03Z</dcterms:created>
  <dcterms:modified xsi:type="dcterms:W3CDTF">2024-04-04T05:41:08Z</dcterms:modified>
</cp:coreProperties>
</file>