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5" r:id="rId4"/>
  </p:sldMasterIdLst>
  <p:notesMasterIdLst>
    <p:notesMasterId r:id="rId23"/>
  </p:notesMasterIdLst>
  <p:sldIdLst>
    <p:sldId id="256" r:id="rId5"/>
    <p:sldId id="287" r:id="rId6"/>
    <p:sldId id="286" r:id="rId7"/>
    <p:sldId id="285" r:id="rId8"/>
    <p:sldId id="312" r:id="rId9"/>
    <p:sldId id="288" r:id="rId10"/>
    <p:sldId id="289" r:id="rId11"/>
    <p:sldId id="290" r:id="rId12"/>
    <p:sldId id="292" r:id="rId13"/>
    <p:sldId id="321" r:id="rId14"/>
    <p:sldId id="322" r:id="rId15"/>
    <p:sldId id="324" r:id="rId16"/>
    <p:sldId id="315" r:id="rId17"/>
    <p:sldId id="326" r:id="rId18"/>
    <p:sldId id="327" r:id="rId19"/>
    <p:sldId id="325" r:id="rId20"/>
    <p:sldId id="328" r:id="rId21"/>
    <p:sldId id="3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56"/>
            <p14:sldId id="287"/>
            <p14:sldId id="286"/>
            <p14:sldId id="285"/>
            <p14:sldId id="312"/>
            <p14:sldId id="288"/>
            <p14:sldId id="289"/>
            <p14:sldId id="290"/>
            <p14:sldId id="292"/>
            <p14:sldId id="321"/>
            <p14:sldId id="322"/>
            <p14:sldId id="324"/>
            <p14:sldId id="315"/>
            <p14:sldId id="326"/>
            <p14:sldId id="327"/>
            <p14:sldId id="325"/>
            <p14:sldId id="328"/>
            <p14:sldId id="320"/>
          </p14:sldIdLst>
        </p14:section>
        <p14:section name="Backup Slides" id="{D2EA30EA-0BC0-4C37-A8F8-2B41D5EE3350}">
          <p14:sldIdLst/>
        </p14:section>
        <p14:section name="Style Guide" id="{F10F3CE5-E087-40FD-B0AE-505C952C1029}">
          <p14:sldIdLst/>
        </p14:section>
        <p14:section name="Color" id="{A858D5E6-64D0-44B6-B164-CF3066AA9C92}">
          <p14:sldIdLst/>
        </p14:section>
        <p14:section name="Layout Tools" id="{99E384DF-C69A-47D7-8514-CCBFF33F9E0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624"/>
    <a:srgbClr val="782F40"/>
    <a:srgbClr val="40E0D0"/>
    <a:srgbClr val="FFFFFF"/>
    <a:srgbClr val="48929B"/>
    <a:srgbClr val="964139"/>
    <a:srgbClr val="003B6F"/>
    <a:srgbClr val="F0D59E"/>
    <a:srgbClr val="DCDCDC"/>
    <a:srgbClr val="682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033" autoAdjust="0"/>
  </p:normalViewPr>
  <p:slideViewPr>
    <p:cSldViewPr snapToGrid="0">
      <p:cViewPr varScale="1">
        <p:scale>
          <a:sx n="121" d="100"/>
          <a:sy n="121" d="100"/>
        </p:scale>
        <p:origin x="208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2/11/24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49" r:id="rId15"/>
    <p:sldLayoutId id="2147483650" r:id="rId16"/>
    <p:sldLayoutId id="2147483654" r:id="rId17"/>
    <p:sldLayoutId id="2147483655" r:id="rId18"/>
    <p:sldLayoutId id="2147483652" r:id="rId19"/>
    <p:sldLayoutId id="2147483662" r:id="rId20"/>
    <p:sldLayoutId id="2147483663" r:id="rId21"/>
    <p:sldLayoutId id="2147483660" r:id="rId22"/>
    <p:sldLayoutId id="2147483664" r:id="rId23"/>
    <p:sldLayoutId id="2147483656" r:id="rId24"/>
    <p:sldLayoutId id="2147483661" r:id="rId25"/>
    <p:sldLayoutId id="2147483658" r:id="rId26"/>
    <p:sldLayoutId id="2147483659" r:id="rId27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microsoft.com/office/2017/06/relationships/model3d" Target="../media/model3d2.glb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660904"/>
            <a:ext cx="9394705" cy="768096"/>
          </a:xfrm>
        </p:spPr>
        <p:txBody>
          <a:bodyPr/>
          <a:lstStyle/>
          <a:p>
            <a:r>
              <a:rPr lang="en-US" dirty="0">
                <a:latin typeface="+mj-lt"/>
              </a:rPr>
              <a:t>Team 520: Actively Sealed Cryogenic Coupler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012707"/>
            <a:ext cx="9144000" cy="768096"/>
          </a:xfrm>
        </p:spPr>
        <p:txBody>
          <a:bodyPr>
            <a:normAutofit/>
          </a:bodyPr>
          <a:lstStyle/>
          <a:p>
            <a:r>
              <a:rPr lang="en-US" sz="1600" dirty="0"/>
              <a:t>Jason Goldstein, Lauren Roche, Sean Rodney,</a:t>
            </a:r>
          </a:p>
          <a:p>
            <a:r>
              <a:rPr lang="en-US" sz="1600" dirty="0"/>
              <a:t> Valerie Rodriguez, Nicolas </a:t>
            </a:r>
            <a:r>
              <a:rPr lang="en-US" sz="1600" dirty="0" err="1"/>
              <a:t>Sgammato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64014-9B0D-274C-F76F-3333CF12A893}"/>
              </a:ext>
            </a:extLst>
          </p:cNvPr>
          <p:cNvSpPr txBox="1"/>
          <p:nvPr/>
        </p:nvSpPr>
        <p:spPr>
          <a:xfrm>
            <a:off x="841248" y="3429000"/>
            <a:ext cx="820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Virtual Design Review 1</a:t>
            </a:r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6CA8121C-F293-8C63-E95F-CB84E093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09C5A-5B4D-8D28-D4A3-86996820728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4D316-9982-AF10-7792-B4492C7C6BAA}"/>
              </a:ext>
            </a:extLst>
          </p:cNvPr>
          <p:cNvSpPr txBox="1"/>
          <p:nvPr/>
        </p:nvSpPr>
        <p:spPr>
          <a:xfrm>
            <a:off x="-13897" y="280878"/>
            <a:ext cx="1068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EE7624"/>
                </a:solidFill>
                <a:latin typeface="+mj-lt"/>
              </a:rPr>
              <a:t>Function Decomposition – An overview</a:t>
            </a:r>
          </a:p>
        </p:txBody>
      </p:sp>
      <p:pic>
        <p:nvPicPr>
          <p:cNvPr id="11" name="Picture 10" descr="A diagram of a coupling system&#10;&#10;Description automatically generated">
            <a:extLst>
              <a:ext uri="{FF2B5EF4-FFF2-40B4-BE49-F238E27FC236}">
                <a16:creationId xmlns:a16="http://schemas.microsoft.com/office/drawing/2014/main" id="{A0A8ED63-45D3-2DB2-DB9E-2CB5070B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96" y="1027454"/>
            <a:ext cx="10057753" cy="51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2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6CA8121C-F293-8C63-E95F-CB84E093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09C5A-5B4D-8D28-D4A3-86996820728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  <p:pic>
        <p:nvPicPr>
          <p:cNvPr id="6" name="Picture 5" descr="A diagram of a connection&#10;&#10;Description automatically generated">
            <a:extLst>
              <a:ext uri="{FF2B5EF4-FFF2-40B4-BE49-F238E27FC236}">
                <a16:creationId xmlns:a16="http://schemas.microsoft.com/office/drawing/2014/main" id="{718AD3A7-B6A6-61B6-E942-9313C6F07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27" y="2613826"/>
            <a:ext cx="3967023" cy="2144786"/>
          </a:xfrm>
          <a:prstGeom prst="rect">
            <a:avLst/>
          </a:prstGeom>
        </p:spPr>
      </p:pic>
      <p:pic>
        <p:nvPicPr>
          <p:cNvPr id="9" name="Picture 8" descr="A diagram of a structure&#10;&#10;Description automatically generated">
            <a:extLst>
              <a:ext uri="{FF2B5EF4-FFF2-40B4-BE49-F238E27FC236}">
                <a16:creationId xmlns:a16="http://schemas.microsoft.com/office/drawing/2014/main" id="{D77E9181-4122-4093-0B2F-849F3A345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679" y="457200"/>
            <a:ext cx="4800104" cy="588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4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6CA8121C-F293-8C63-E95F-CB84E093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09C5A-5B4D-8D28-D4A3-86996820728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  <p:pic>
        <p:nvPicPr>
          <p:cNvPr id="11" name="Picture 10" descr="A diagram of a coupling system&#10;&#10;Description automatically generated">
            <a:extLst>
              <a:ext uri="{FF2B5EF4-FFF2-40B4-BE49-F238E27FC236}">
                <a16:creationId xmlns:a16="http://schemas.microsoft.com/office/drawing/2014/main" id="{A0A8ED63-45D3-2DB2-DB9E-2CB5070B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96" y="1027454"/>
            <a:ext cx="10057753" cy="51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38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E291F736-AA3B-B380-5245-02AC1AABC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678" y="459988"/>
            <a:ext cx="5262457" cy="571320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12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6CA8121C-F293-8C63-E95F-CB84E093F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09C5A-5B4D-8D28-D4A3-86996820728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  <p:pic>
        <p:nvPicPr>
          <p:cNvPr id="12" name="Picture 11" descr="A diagram of a connection&#10;&#10;Description automatically generated">
            <a:extLst>
              <a:ext uri="{FF2B5EF4-FFF2-40B4-BE49-F238E27FC236}">
                <a16:creationId xmlns:a16="http://schemas.microsoft.com/office/drawing/2014/main" id="{139AD48F-0545-7DCF-8C03-E636B230F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80" y="2623539"/>
            <a:ext cx="3785798" cy="195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5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6CA8121C-F293-8C63-E95F-CB84E093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09C5A-5B4D-8D28-D4A3-86996820728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  <p:pic>
        <p:nvPicPr>
          <p:cNvPr id="11" name="Picture 10" descr="A diagram of a coupling system&#10;&#10;Description automatically generated">
            <a:extLst>
              <a:ext uri="{FF2B5EF4-FFF2-40B4-BE49-F238E27FC236}">
                <a16:creationId xmlns:a16="http://schemas.microsoft.com/office/drawing/2014/main" id="{A0A8ED63-45D3-2DB2-DB9E-2CB5070B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96" y="1027454"/>
            <a:ext cx="10057753" cy="51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70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13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6CA8121C-F293-8C63-E95F-CB84E093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09C5A-5B4D-8D28-D4A3-86996820728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  <p:pic>
        <p:nvPicPr>
          <p:cNvPr id="11" name="Picture 10" descr="A diagram of a system&#10;&#10;Description automatically generated">
            <a:extLst>
              <a:ext uri="{FF2B5EF4-FFF2-40B4-BE49-F238E27FC236}">
                <a16:creationId xmlns:a16="http://schemas.microsoft.com/office/drawing/2014/main" id="{2D10AD04-2C54-A2B5-DD0D-2AD956E6B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19" y="2664843"/>
            <a:ext cx="3918116" cy="1752248"/>
          </a:xfrm>
          <a:prstGeom prst="rect">
            <a:avLst/>
          </a:prstGeom>
        </p:spPr>
      </p:pic>
      <p:pic>
        <p:nvPicPr>
          <p:cNvPr id="13" name="Picture 12" descr="A diagram of a flowchart&#10;&#10;Description automatically generated">
            <a:extLst>
              <a:ext uri="{FF2B5EF4-FFF2-40B4-BE49-F238E27FC236}">
                <a16:creationId xmlns:a16="http://schemas.microsoft.com/office/drawing/2014/main" id="{3EE88DDF-3154-7887-F5AD-8FDB55A2E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548" y="457200"/>
            <a:ext cx="3167795" cy="57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26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6CA8121C-F293-8C63-E95F-CB84E093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09C5A-5B4D-8D28-D4A3-86996820728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  <p:pic>
        <p:nvPicPr>
          <p:cNvPr id="11" name="Picture 10" descr="A diagram of a coupling system&#10;&#10;Description automatically generated">
            <a:extLst>
              <a:ext uri="{FF2B5EF4-FFF2-40B4-BE49-F238E27FC236}">
                <a16:creationId xmlns:a16="http://schemas.microsoft.com/office/drawing/2014/main" id="{A0A8ED63-45D3-2DB2-DB9E-2CB5070B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96" y="1027454"/>
            <a:ext cx="10057753" cy="51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20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r>
              <a:rPr lang="en-US"/>
              <a:t>14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6CA8121C-F293-8C63-E95F-CB84E093F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09C5A-5B4D-8D28-D4A3-86996820728A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48E25E-3D7A-10A9-550F-3F8239C637D6}"/>
              </a:ext>
            </a:extLst>
          </p:cNvPr>
          <p:cNvSpPr/>
          <p:nvPr/>
        </p:nvSpPr>
        <p:spPr>
          <a:xfrm>
            <a:off x="401053" y="906379"/>
            <a:ext cx="1596189" cy="95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C6B0BE-CC24-86BF-D911-F47EDB201ED1}"/>
              </a:ext>
            </a:extLst>
          </p:cNvPr>
          <p:cNvSpPr/>
          <p:nvPr/>
        </p:nvSpPr>
        <p:spPr>
          <a:xfrm>
            <a:off x="304800" y="906379"/>
            <a:ext cx="2188464" cy="95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diagram of a flowchart&#10;&#10;Description automatically generated">
            <a:extLst>
              <a:ext uri="{FF2B5EF4-FFF2-40B4-BE49-F238E27FC236}">
                <a16:creationId xmlns:a16="http://schemas.microsoft.com/office/drawing/2014/main" id="{5E8AB5B6-0B93-DAFE-4006-D9D99250C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760" y="1182995"/>
            <a:ext cx="3312152" cy="4463259"/>
          </a:xfrm>
          <a:prstGeom prst="rect">
            <a:avLst/>
          </a:prstGeom>
        </p:spPr>
      </p:pic>
      <p:pic>
        <p:nvPicPr>
          <p:cNvPr id="13" name="Picture 12" descr="A diagram of a connection&#10;&#10;Description automatically generated">
            <a:extLst>
              <a:ext uri="{FF2B5EF4-FFF2-40B4-BE49-F238E27FC236}">
                <a16:creationId xmlns:a16="http://schemas.microsoft.com/office/drawing/2014/main" id="{BD42F31B-4BE9-B387-1BBF-E058067BC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03" y="2665491"/>
            <a:ext cx="4037569" cy="149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2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35A8-0142-3123-1CD3-C2E26BE56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448" y="3044952"/>
            <a:ext cx="9144000" cy="768096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ECBB0-9B41-9D15-0143-430D8E11A6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020" y="4134684"/>
            <a:ext cx="9144000" cy="484632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92243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D4C819D-8381-D22C-DE8D-13B5D3956231}"/>
              </a:ext>
            </a:extLst>
          </p:cNvPr>
          <p:cNvSpPr/>
          <p:nvPr/>
        </p:nvSpPr>
        <p:spPr>
          <a:xfrm>
            <a:off x="8543224" y="1768675"/>
            <a:ext cx="2039482" cy="3453058"/>
          </a:xfrm>
          <a:prstGeom prst="roundRect">
            <a:avLst/>
          </a:prstGeom>
          <a:solidFill>
            <a:srgbClr val="4892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B829270-F636-39EE-45B9-41EF99882D7D}"/>
              </a:ext>
            </a:extLst>
          </p:cNvPr>
          <p:cNvSpPr/>
          <p:nvPr/>
        </p:nvSpPr>
        <p:spPr>
          <a:xfrm>
            <a:off x="6455771" y="1768675"/>
            <a:ext cx="2039482" cy="3453058"/>
          </a:xfrm>
          <a:prstGeom prst="roundRect">
            <a:avLst/>
          </a:prstGeom>
          <a:solidFill>
            <a:srgbClr val="6828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0142923-8122-A352-7C14-2DDFDAF6900D}"/>
              </a:ext>
            </a:extLst>
          </p:cNvPr>
          <p:cNvSpPr/>
          <p:nvPr/>
        </p:nvSpPr>
        <p:spPr>
          <a:xfrm>
            <a:off x="4368318" y="1778115"/>
            <a:ext cx="2039482" cy="3453058"/>
          </a:xfrm>
          <a:prstGeom prst="roundRect">
            <a:avLst/>
          </a:prstGeom>
          <a:solidFill>
            <a:srgbClr val="F0D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8FAF9A1-A52D-599F-73EC-F4C8AD1D01C9}"/>
              </a:ext>
            </a:extLst>
          </p:cNvPr>
          <p:cNvSpPr/>
          <p:nvPr/>
        </p:nvSpPr>
        <p:spPr>
          <a:xfrm>
            <a:off x="2287545" y="1778115"/>
            <a:ext cx="2039482" cy="3453058"/>
          </a:xfrm>
          <a:prstGeom prst="roundRect">
            <a:avLst/>
          </a:prstGeom>
          <a:solidFill>
            <a:srgbClr val="BF57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72F3F"/>
                </a:solidFill>
              </a:rPr>
              <a:t>Team 520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5D7C46-5DFC-2FDC-7A2C-683683577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58" b="30800"/>
          <a:stretch/>
        </p:blipFill>
        <p:spPr>
          <a:xfrm>
            <a:off x="8733358" y="2232136"/>
            <a:ext cx="1673352" cy="1613510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15279-3088-A350-38B1-2C4D61941F6C}"/>
              </a:ext>
            </a:extLst>
          </p:cNvPr>
          <p:cNvSpPr txBox="1"/>
          <p:nvPr/>
        </p:nvSpPr>
        <p:spPr>
          <a:xfrm>
            <a:off x="8615979" y="4077593"/>
            <a:ext cx="190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Nicolas </a:t>
            </a:r>
            <a:r>
              <a:rPr lang="en-US" dirty="0" err="1"/>
              <a:t>Sgammato</a:t>
            </a:r>
            <a:endParaRPr lang="en-US" dirty="0"/>
          </a:p>
          <a:p>
            <a:r>
              <a:rPr lang="en-US" i="1" dirty="0"/>
              <a:t>Design Engineer</a:t>
            </a:r>
          </a:p>
        </p:txBody>
      </p:sp>
      <p:pic>
        <p:nvPicPr>
          <p:cNvPr id="24" name="Picture 23" descr="Arizona Space Grant Consortium Logos | Arizona Space Grant Consortium">
            <a:extLst>
              <a:ext uri="{FF2B5EF4-FFF2-40B4-BE49-F238E27FC236}">
                <a16:creationId xmlns:a16="http://schemas.microsoft.com/office/drawing/2014/main" id="{DCE74BD2-80A5-FFA4-BA6D-B83776B01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AABE42E-724F-D4B2-820F-AB4D11D36507}"/>
              </a:ext>
            </a:extLst>
          </p:cNvPr>
          <p:cNvSpPr/>
          <p:nvPr/>
        </p:nvSpPr>
        <p:spPr>
          <a:xfrm>
            <a:off x="204012" y="1768675"/>
            <a:ext cx="2039482" cy="3453058"/>
          </a:xfrm>
          <a:prstGeom prst="roundRect">
            <a:avLst/>
          </a:prstGeom>
          <a:solidFill>
            <a:srgbClr val="772F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suit standing in front of a building&#10;&#10;Description automatically generated">
            <a:extLst>
              <a:ext uri="{FF2B5EF4-FFF2-40B4-BE49-F238E27FC236}">
                <a16:creationId xmlns:a16="http://schemas.microsoft.com/office/drawing/2014/main" id="{23F51894-5890-484A-4BF5-84F9C7838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2" t="27158" r="25252" b="35579"/>
          <a:stretch/>
        </p:blipFill>
        <p:spPr>
          <a:xfrm>
            <a:off x="387454" y="2255297"/>
            <a:ext cx="1672598" cy="1613509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F11080-27CE-3093-DCDA-788F0DBDCCC2}"/>
              </a:ext>
            </a:extLst>
          </p:cNvPr>
          <p:cNvSpPr txBox="1"/>
          <p:nvPr/>
        </p:nvSpPr>
        <p:spPr>
          <a:xfrm>
            <a:off x="387454" y="4054536"/>
            <a:ext cx="172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Jason Goldstein</a:t>
            </a:r>
          </a:p>
          <a:p>
            <a:r>
              <a:rPr lang="en-US" i="1"/>
              <a:t>Materials Engineer</a:t>
            </a:r>
          </a:p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6DFA01-D591-E41E-8D96-9B4F6B7622CA}"/>
              </a:ext>
            </a:extLst>
          </p:cNvPr>
          <p:cNvSpPr txBox="1"/>
          <p:nvPr/>
        </p:nvSpPr>
        <p:spPr>
          <a:xfrm>
            <a:off x="2434404" y="4065270"/>
            <a:ext cx="1765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Lauren Roche</a:t>
            </a:r>
          </a:p>
          <a:p>
            <a:r>
              <a:rPr lang="en-US" i="1"/>
              <a:t>Cryogenics Engineer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488F57-20E4-712B-6B34-CA71284A19AB}"/>
              </a:ext>
            </a:extLst>
          </p:cNvPr>
          <p:cNvSpPr txBox="1"/>
          <p:nvPr/>
        </p:nvSpPr>
        <p:spPr>
          <a:xfrm>
            <a:off x="4603005" y="4065270"/>
            <a:ext cx="156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Sean Rodney</a:t>
            </a:r>
          </a:p>
          <a:p>
            <a:r>
              <a:rPr lang="en-US" i="1"/>
              <a:t>Test Engineer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B59A9-56F8-9BFA-4EBC-B0222ADE82C5}"/>
              </a:ext>
            </a:extLst>
          </p:cNvPr>
          <p:cNvSpPr txBox="1"/>
          <p:nvPr/>
        </p:nvSpPr>
        <p:spPr>
          <a:xfrm>
            <a:off x="10822674" y="196645"/>
            <a:ext cx="142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Sean Rodney</a:t>
            </a:r>
          </a:p>
        </p:txBody>
      </p:sp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8669DD7D-19DC-5B02-65DF-23497E52DD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9" t="16247" r="6828" b="15259"/>
          <a:stretch/>
        </p:blipFill>
        <p:spPr>
          <a:xfrm>
            <a:off x="4547482" y="2220556"/>
            <a:ext cx="1679264" cy="1636670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407744-661A-B243-357F-5A3EDE5597A5}"/>
              </a:ext>
            </a:extLst>
          </p:cNvPr>
          <p:cNvSpPr txBox="1"/>
          <p:nvPr/>
        </p:nvSpPr>
        <p:spPr>
          <a:xfrm>
            <a:off x="6576497" y="4076033"/>
            <a:ext cx="1908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Valerie Rodriguez</a:t>
            </a:r>
          </a:p>
          <a:p>
            <a:r>
              <a:rPr lang="en-US" i="1" dirty="0"/>
              <a:t>Thermal-Fluids Engineer</a:t>
            </a:r>
          </a:p>
          <a:p>
            <a:endParaRPr lang="en-US" dirty="0"/>
          </a:p>
        </p:txBody>
      </p:sp>
      <p:pic>
        <p:nvPicPr>
          <p:cNvPr id="12" name="Picture 11" descr="A black and white silhouette of a person&#10;&#10;Description automatically generated">
            <a:extLst>
              <a:ext uri="{FF2B5EF4-FFF2-40B4-BE49-F238E27FC236}">
                <a16:creationId xmlns:a16="http://schemas.microsoft.com/office/drawing/2014/main" id="{88DB1CEB-AE45-C772-876D-9F8EC5C6C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304" y="2261038"/>
            <a:ext cx="1633285" cy="1636670"/>
          </a:xfrm>
          <a:prstGeom prst="roundRect">
            <a:avLst/>
          </a:prstGeom>
        </p:spPr>
      </p:pic>
      <p:pic>
        <p:nvPicPr>
          <p:cNvPr id="13" name="Picture 12" descr="A black and white silhouette of a person&#10;&#10;Description automatically generated">
            <a:extLst>
              <a:ext uri="{FF2B5EF4-FFF2-40B4-BE49-F238E27FC236}">
                <a16:creationId xmlns:a16="http://schemas.microsoft.com/office/drawing/2014/main" id="{2180C61F-DD35-D031-5F2C-28378069C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869" y="2232136"/>
            <a:ext cx="1633285" cy="16135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ight Starry Sky Background, Stock Video - Envato Elements">
            <a:extLst>
              <a:ext uri="{FF2B5EF4-FFF2-40B4-BE49-F238E27FC236}">
                <a16:creationId xmlns:a16="http://schemas.microsoft.com/office/drawing/2014/main" id="{F083ED39-6F80-BC45-98C7-91712D1A4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72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70" y="488766"/>
            <a:ext cx="9601200" cy="96027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Sponsors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CBDB28-1BA3-A607-9853-FEE44F0AAECE}"/>
              </a:ext>
            </a:extLst>
          </p:cNvPr>
          <p:cNvSpPr/>
          <p:nvPr/>
        </p:nvSpPr>
        <p:spPr>
          <a:xfrm>
            <a:off x="1519518" y="1937808"/>
            <a:ext cx="2888847" cy="43568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0DD22675-1D94-9DA3-E498-21F90122A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A03A2715-FBE2-9DE0-2DCB-75E42C16EE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b="12373"/>
          <a:stretch/>
        </p:blipFill>
        <p:spPr>
          <a:xfrm>
            <a:off x="1766328" y="2329657"/>
            <a:ext cx="2395225" cy="2198686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1615806" y="4786299"/>
            <a:ext cx="2696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>
                <a:solidFill>
                  <a:srgbClr val="FFFFFF"/>
                </a:solidFill>
              </a:rPr>
              <a:t>James C. </a:t>
            </a:r>
            <a:r>
              <a:rPr lang="en-US" u="sng" err="1">
                <a:solidFill>
                  <a:srgbClr val="FFFFFF"/>
                </a:solidFill>
              </a:rPr>
              <a:t>Buzzell</a:t>
            </a:r>
            <a:endParaRPr lang="en-US" u="sng">
              <a:solidFill>
                <a:srgbClr val="FFFFFF"/>
              </a:solidFill>
            </a:endParaRPr>
          </a:p>
          <a:p>
            <a:r>
              <a:rPr lang="en-US" i="1">
                <a:solidFill>
                  <a:srgbClr val="FFFFFF"/>
                </a:solidFill>
              </a:rPr>
              <a:t>Propulsion Systems Engineer,</a:t>
            </a:r>
          </a:p>
          <a:p>
            <a:r>
              <a:rPr lang="en-US" i="1">
                <a:solidFill>
                  <a:srgbClr val="FFFFFF"/>
                </a:solidFill>
              </a:rPr>
              <a:t>NASA MSFC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F1848D-52E3-C403-134A-793BF87BCCA7}"/>
              </a:ext>
            </a:extLst>
          </p:cNvPr>
          <p:cNvSpPr/>
          <p:nvPr/>
        </p:nvSpPr>
        <p:spPr>
          <a:xfrm>
            <a:off x="6611475" y="1937808"/>
            <a:ext cx="2888847" cy="4356847"/>
          </a:xfrm>
          <a:prstGeom prst="round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A0AA2F4-23F3-AB01-62AB-B930B417ABC7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832756" y="2241428"/>
            <a:ext cx="2446283" cy="2197888"/>
          </a:xfrm>
          <a:prstGeom prst="round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733225" y="4786299"/>
            <a:ext cx="2767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>
                <a:solidFill>
                  <a:srgbClr val="FFFFFF"/>
                </a:solidFill>
              </a:rPr>
              <a:t>Marvin W. Barnes</a:t>
            </a:r>
          </a:p>
          <a:p>
            <a:r>
              <a:rPr lang="en-US" i="1">
                <a:solidFill>
                  <a:srgbClr val="FFFFFF"/>
                </a:solidFill>
              </a:rPr>
              <a:t>Advanced Propulsion Research and Development,</a:t>
            </a:r>
          </a:p>
          <a:p>
            <a:r>
              <a:rPr lang="en-US" i="1">
                <a:solidFill>
                  <a:srgbClr val="FFFFFF"/>
                </a:solidFill>
              </a:rPr>
              <a:t>NASA MSFC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DAFD2-F5EA-CE83-8CCB-F097FACA5596}"/>
              </a:ext>
            </a:extLst>
          </p:cNvPr>
          <p:cNvSpPr txBox="1"/>
          <p:nvPr/>
        </p:nvSpPr>
        <p:spPr>
          <a:xfrm>
            <a:off x="10822674" y="196645"/>
            <a:ext cx="142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Sean Rodney</a:t>
            </a: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2741997"/>
                  </p:ext>
                </p:extLst>
              </p:nvPr>
            </p:nvGraphicFramePr>
            <p:xfrm>
              <a:off x="5269102" y="243794"/>
              <a:ext cx="5961881" cy="59618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61881" cy="596188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512558" ay="3310297" az="42175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9102" y="243794"/>
                <a:ext cx="5961881" cy="596188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2" y="882734"/>
            <a:ext cx="9585948" cy="2852737"/>
          </a:xfrm>
        </p:spPr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238" y="4220480"/>
            <a:ext cx="9585950" cy="1500187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The objective of this project is to design, </a:t>
            </a:r>
          </a:p>
          <a:p>
            <a:r>
              <a:rPr lang="en-US" dirty="0">
                <a:solidFill>
                  <a:srgbClr val="FFFFFF"/>
                </a:solidFill>
              </a:rPr>
              <a:t>build, and test an actively sealed coupler </a:t>
            </a:r>
          </a:p>
          <a:p>
            <a:r>
              <a:rPr lang="en-US" dirty="0">
                <a:solidFill>
                  <a:srgbClr val="FFFFFF"/>
                </a:solidFill>
              </a:rPr>
              <a:t>that prevents the leakage of cryogenic fuel </a:t>
            </a:r>
          </a:p>
          <a:p>
            <a:r>
              <a:rPr lang="en-US" dirty="0">
                <a:solidFill>
                  <a:srgbClr val="FFFFFF"/>
                </a:solidFill>
              </a:rPr>
              <a:t>during the transfer from depot to vessel for future </a:t>
            </a:r>
          </a:p>
          <a:p>
            <a:r>
              <a:rPr lang="en-US" dirty="0">
                <a:solidFill>
                  <a:srgbClr val="FFFFFF"/>
                </a:solidFill>
              </a:rPr>
              <a:t>deep space NASA missions.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783B54-0F85-4D16-216E-88FC5F4C1C07}"/>
              </a:ext>
            </a:extLst>
          </p:cNvPr>
          <p:cNvSpPr txBox="1"/>
          <p:nvPr/>
        </p:nvSpPr>
        <p:spPr>
          <a:xfrm>
            <a:off x="10822674" y="196645"/>
            <a:ext cx="142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Sean Rodney</a:t>
            </a:r>
          </a:p>
        </p:txBody>
      </p:sp>
    </p:spTree>
    <p:extLst>
      <p:ext uri="{BB962C8B-B14F-4D97-AF65-F5344CB8AC3E}">
        <p14:creationId xmlns:p14="http://schemas.microsoft.com/office/powerpoint/2010/main" val="33691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48971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0825553"/>
                  </p:ext>
                </p:extLst>
              </p:nvPr>
            </p:nvGraphicFramePr>
            <p:xfrm>
              <a:off x="-693129" y="205740"/>
              <a:ext cx="5961881" cy="596188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61881" cy="596188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314641" ay="1187652" az="-10681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7618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The Moon">
                <a:extLst>
                  <a:ext uri="{FF2B5EF4-FFF2-40B4-BE49-F238E27FC236}">
                    <a16:creationId xmlns:a16="http://schemas.microsoft.com/office/drawing/2014/main" id="{D17E3548-6901-500B-3756-29E2EB9A8C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693129" y="205740"/>
                <a:ext cx="5961881" cy="596188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74" y="333943"/>
            <a:ext cx="9585948" cy="2852737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8290" y="4022500"/>
            <a:ext cx="9585950" cy="1500187"/>
          </a:xfrm>
        </p:spPr>
        <p:txBody>
          <a:bodyPr/>
          <a:lstStyle/>
          <a:p>
            <a:pPr marL="342900" indent="-342900" algn="ctr">
              <a:buBlip>
                <a:blip r:embed="rId4"/>
              </a:buBlip>
            </a:pPr>
            <a:r>
              <a:rPr lang="en-US" sz="3200" dirty="0"/>
              <a:t>Cryogenic Fuel Transfer</a:t>
            </a:r>
          </a:p>
          <a:p>
            <a:pPr marL="342900" indent="-342900" algn="ctr">
              <a:buBlip>
                <a:blip r:embed="rId4"/>
              </a:buBlip>
            </a:pPr>
            <a:r>
              <a:rPr lang="en-US" sz="3200" dirty="0"/>
              <a:t>Deep Space Mission</a:t>
            </a:r>
          </a:p>
          <a:p>
            <a:pPr marL="342900" indent="-342900" algn="ctr">
              <a:buBlip>
                <a:blip r:embed="rId4"/>
              </a:buBlip>
            </a:pPr>
            <a:r>
              <a:rPr lang="en-US" sz="3200" dirty="0"/>
              <a:t>Lunar Base Fuel Depot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AA5A796B-5E28-6477-8141-61B48A40C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52EA38-3F63-0E54-F532-F3F8C91F886C}"/>
              </a:ext>
            </a:extLst>
          </p:cNvPr>
          <p:cNvSpPr txBox="1"/>
          <p:nvPr/>
        </p:nvSpPr>
        <p:spPr>
          <a:xfrm>
            <a:off x="10822674" y="196645"/>
            <a:ext cx="142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Sean Rodney</a:t>
            </a:r>
          </a:p>
        </p:txBody>
      </p:sp>
    </p:spTree>
    <p:extLst>
      <p:ext uri="{BB962C8B-B14F-4D97-AF65-F5344CB8AC3E}">
        <p14:creationId xmlns:p14="http://schemas.microsoft.com/office/powerpoint/2010/main" val="3028168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Earth on the moon with the earth in the background&#10;&#10;Description automatically generated">
            <a:extLst>
              <a:ext uri="{FF2B5EF4-FFF2-40B4-BE49-F238E27FC236}">
                <a16:creationId xmlns:a16="http://schemas.microsoft.com/office/drawing/2014/main" id="{CAAFE818-578F-EB44-74F1-51174031BE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3650" r="-54"/>
          <a:stretch/>
        </p:blipFill>
        <p:spPr>
          <a:xfrm>
            <a:off x="0" y="-4341"/>
            <a:ext cx="10686435" cy="686663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C6F35571-42FE-F596-371C-342B62E05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1F8A496-B807-2E70-AE85-65E983BCA1CF}"/>
              </a:ext>
            </a:extLst>
          </p:cNvPr>
          <p:cNvSpPr txBox="1"/>
          <p:nvPr/>
        </p:nvSpPr>
        <p:spPr>
          <a:xfrm>
            <a:off x="10822674" y="196645"/>
            <a:ext cx="142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Sean Rodney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7CF7A7-D473-A132-8859-5EA8FF7E6848}"/>
              </a:ext>
            </a:extLst>
          </p:cNvPr>
          <p:cNvGrpSpPr/>
          <p:nvPr/>
        </p:nvGrpSpPr>
        <p:grpSpPr>
          <a:xfrm>
            <a:off x="830452" y="1797050"/>
            <a:ext cx="2508930" cy="2321982"/>
            <a:chOff x="830452" y="1797050"/>
            <a:chExt cx="2508930" cy="23219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407DD0F-AECC-1BB3-2A8F-EA670BA5B6C8}"/>
                </a:ext>
              </a:extLst>
            </p:cNvPr>
            <p:cNvGrpSpPr/>
            <p:nvPr/>
          </p:nvGrpSpPr>
          <p:grpSpPr>
            <a:xfrm>
              <a:off x="865716" y="1797050"/>
              <a:ext cx="2448984" cy="2321982"/>
              <a:chOff x="865716" y="1797050"/>
              <a:chExt cx="2448984" cy="232198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7DB8B76-9D57-E32F-8161-8811BA3C3A6B}"/>
                  </a:ext>
                </a:extLst>
              </p:cNvPr>
              <p:cNvGrpSpPr/>
              <p:nvPr/>
            </p:nvGrpSpPr>
            <p:grpSpPr>
              <a:xfrm>
                <a:off x="865716" y="1797050"/>
                <a:ext cx="2448984" cy="2321982"/>
                <a:chOff x="865716" y="1797050"/>
                <a:chExt cx="2448984" cy="2321982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D584798A-EC5F-25A2-B59A-69DD2D09CB8B}"/>
                    </a:ext>
                  </a:extLst>
                </p:cNvPr>
                <p:cNvSpPr/>
                <p:nvPr/>
              </p:nvSpPr>
              <p:spPr>
                <a:xfrm>
                  <a:off x="865716" y="1797050"/>
                  <a:ext cx="2448984" cy="2321982"/>
                </a:xfrm>
                <a:prstGeom prst="ellipse">
                  <a:avLst/>
                </a:prstGeom>
                <a:solidFill>
                  <a:srgbClr val="FF8B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rgbClr val="000000"/>
                    </a:solidFill>
                    <a:latin typeface="Arial Black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6E1266D-9F09-134B-DE0D-68783CC5D97F}"/>
                    </a:ext>
                  </a:extLst>
                </p:cNvPr>
                <p:cNvSpPr/>
                <p:nvPr/>
              </p:nvSpPr>
              <p:spPr>
                <a:xfrm>
                  <a:off x="960967" y="1881717"/>
                  <a:ext cx="2247900" cy="2142066"/>
                </a:xfrm>
                <a:prstGeom prst="ellipse">
                  <a:avLst/>
                </a:prstGeom>
                <a:solidFill>
                  <a:srgbClr val="DBD7D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solidFill>
                      <a:srgbClr val="000000"/>
                    </a:solidFill>
                    <a:latin typeface="Arial Black"/>
                    <a:cs typeface="Calibri"/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284718-3789-75C9-B858-FE062BB53F59}"/>
                  </a:ext>
                </a:extLst>
              </p:cNvPr>
              <p:cNvSpPr txBox="1"/>
              <p:nvPr/>
            </p:nvSpPr>
            <p:spPr>
              <a:xfrm>
                <a:off x="1058999" y="2352585"/>
                <a:ext cx="2051836" cy="46166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2CE1DA4-A472-4630-E959-1E110BAA9079}"/>
                </a:ext>
              </a:extLst>
            </p:cNvPr>
            <p:cNvSpPr/>
            <p:nvPr/>
          </p:nvSpPr>
          <p:spPr>
            <a:xfrm>
              <a:off x="830452" y="2517014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82F40"/>
                  </a:solidFill>
                  <a:latin typeface="+mj-lt"/>
                </a:rPr>
                <a:t>Protect from Contamination and Heat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0A237E-1828-DF11-1DAB-1ACCD2BACB0C}"/>
              </a:ext>
            </a:extLst>
          </p:cNvPr>
          <p:cNvGrpSpPr/>
          <p:nvPr/>
        </p:nvGrpSpPr>
        <p:grpSpPr>
          <a:xfrm>
            <a:off x="4056250" y="3905250"/>
            <a:ext cx="2508930" cy="2321982"/>
            <a:chOff x="4056250" y="3905250"/>
            <a:chExt cx="2508930" cy="23219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8E753B0-33CF-581D-F1CC-82EF2A3296DB}"/>
                </a:ext>
              </a:extLst>
            </p:cNvPr>
            <p:cNvGrpSpPr/>
            <p:nvPr/>
          </p:nvGrpSpPr>
          <p:grpSpPr>
            <a:xfrm>
              <a:off x="4091515" y="3905250"/>
              <a:ext cx="2448984" cy="2321982"/>
              <a:chOff x="4091515" y="3905250"/>
              <a:chExt cx="2448984" cy="232198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9A42546-DB97-97A3-A1C7-9C7BEC40841B}"/>
                  </a:ext>
                </a:extLst>
              </p:cNvPr>
              <p:cNvGrpSpPr/>
              <p:nvPr/>
            </p:nvGrpSpPr>
            <p:grpSpPr>
              <a:xfrm>
                <a:off x="4091515" y="3905250"/>
                <a:ext cx="2448984" cy="2321982"/>
                <a:chOff x="865716" y="1797050"/>
                <a:chExt cx="2448984" cy="2321982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B829F44-EE0D-9454-F120-D3079E58050A}"/>
                    </a:ext>
                  </a:extLst>
                </p:cNvPr>
                <p:cNvGrpSpPr/>
                <p:nvPr/>
              </p:nvGrpSpPr>
              <p:grpSpPr>
                <a:xfrm>
                  <a:off x="865716" y="1797050"/>
                  <a:ext cx="2448984" cy="2321982"/>
                  <a:chOff x="865716" y="1797050"/>
                  <a:chExt cx="2448984" cy="232198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4F59CFBD-CEEA-6777-22D7-BEA2BFF785A4}"/>
                      </a:ext>
                    </a:extLst>
                  </p:cNvPr>
                  <p:cNvSpPr/>
                  <p:nvPr/>
                </p:nvSpPr>
                <p:spPr>
                  <a:xfrm>
                    <a:off x="865716" y="1797050"/>
                    <a:ext cx="2448984" cy="2321982"/>
                  </a:xfrm>
                  <a:prstGeom prst="ellipse">
                    <a:avLst/>
                  </a:prstGeom>
                  <a:solidFill>
                    <a:srgbClr val="FF8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</a:endParaRPr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5E43D1DE-330E-C409-5298-C930D2F61E6F}"/>
                      </a:ext>
                    </a:extLst>
                  </p:cNvPr>
                  <p:cNvSpPr/>
                  <p:nvPr/>
                </p:nvSpPr>
                <p:spPr>
                  <a:xfrm>
                    <a:off x="960967" y="1881717"/>
                    <a:ext cx="2247900" cy="2142066"/>
                  </a:xfrm>
                  <a:prstGeom prst="ellipse">
                    <a:avLst/>
                  </a:prstGeom>
                  <a:solidFill>
                    <a:srgbClr val="DBD7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  <a:cs typeface="Calibri"/>
                    </a:endParaRP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D6803E9-96FC-A8CD-8D00-9D80BD058F2A}"/>
                    </a:ext>
                  </a:extLst>
                </p:cNvPr>
                <p:cNvSpPr txBox="1"/>
                <p:nvPr/>
              </p:nvSpPr>
              <p:spPr>
                <a:xfrm>
                  <a:off x="1291166" y="2235729"/>
                  <a:ext cx="1587500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C60C21-639B-75C2-81D7-29DB3CD9688C}"/>
                  </a:ext>
                </a:extLst>
              </p:cNvPr>
              <p:cNvSpPr txBox="1"/>
              <p:nvPr/>
            </p:nvSpPr>
            <p:spPr>
              <a:xfrm>
                <a:off x="4526268" y="4460785"/>
                <a:ext cx="15875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>
                  <a:latin typeface="+mj-lt"/>
                </a:endParaRP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B11B7D-8D71-A2AC-5B04-BBCFF822E79C}"/>
                </a:ext>
              </a:extLst>
            </p:cNvPr>
            <p:cNvSpPr/>
            <p:nvPr/>
          </p:nvSpPr>
          <p:spPr>
            <a:xfrm>
              <a:off x="4056250" y="4713261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82F40"/>
                  </a:solidFill>
                  <a:latin typeface="+mj-lt"/>
                </a:rPr>
                <a:t>Survive </a:t>
              </a:r>
            </a:p>
            <a:p>
              <a:pPr algn="ctr"/>
              <a:r>
                <a:rPr lang="en-US" sz="2000" dirty="0">
                  <a:solidFill>
                    <a:srgbClr val="782F40"/>
                  </a:solidFill>
                  <a:latin typeface="+mj-lt"/>
                </a:rPr>
                <a:t>90-Day Lunar Mission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796757-F60B-8463-058F-7B22F81AED67}"/>
              </a:ext>
            </a:extLst>
          </p:cNvPr>
          <p:cNvGrpSpPr/>
          <p:nvPr/>
        </p:nvGrpSpPr>
        <p:grpSpPr>
          <a:xfrm>
            <a:off x="7218550" y="1784350"/>
            <a:ext cx="2508930" cy="2321982"/>
            <a:chOff x="7218550" y="1784350"/>
            <a:chExt cx="2508930" cy="23219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ABBDC3-223C-1CBB-B15A-846331CD37A6}"/>
                </a:ext>
              </a:extLst>
            </p:cNvPr>
            <p:cNvGrpSpPr/>
            <p:nvPr/>
          </p:nvGrpSpPr>
          <p:grpSpPr>
            <a:xfrm>
              <a:off x="7253815" y="1784350"/>
              <a:ext cx="2448984" cy="2321982"/>
              <a:chOff x="7253815" y="1784350"/>
              <a:chExt cx="2448984" cy="232198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3A19D10-BA91-FB7B-1F57-806D06DEDA6D}"/>
                  </a:ext>
                </a:extLst>
              </p:cNvPr>
              <p:cNvGrpSpPr/>
              <p:nvPr/>
            </p:nvGrpSpPr>
            <p:grpSpPr>
              <a:xfrm>
                <a:off x="7253815" y="1784350"/>
                <a:ext cx="2448984" cy="2321982"/>
                <a:chOff x="865716" y="1797050"/>
                <a:chExt cx="2448984" cy="2321982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67E85A3-5149-83EC-60D0-6A10965426A9}"/>
                    </a:ext>
                  </a:extLst>
                </p:cNvPr>
                <p:cNvGrpSpPr/>
                <p:nvPr/>
              </p:nvGrpSpPr>
              <p:grpSpPr>
                <a:xfrm>
                  <a:off x="865716" y="1797050"/>
                  <a:ext cx="2448984" cy="2321982"/>
                  <a:chOff x="865716" y="1797050"/>
                  <a:chExt cx="2448984" cy="2321982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B96F6212-54FD-3488-DDD4-48B7BF6A5008}"/>
                      </a:ext>
                    </a:extLst>
                  </p:cNvPr>
                  <p:cNvSpPr/>
                  <p:nvPr/>
                </p:nvSpPr>
                <p:spPr>
                  <a:xfrm>
                    <a:off x="865716" y="1797050"/>
                    <a:ext cx="2448984" cy="2321982"/>
                  </a:xfrm>
                  <a:prstGeom prst="ellipse">
                    <a:avLst/>
                  </a:prstGeom>
                  <a:solidFill>
                    <a:srgbClr val="FF8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</a:endParaRPr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E5704487-4CB0-7153-9173-1EB74FFD813B}"/>
                      </a:ext>
                    </a:extLst>
                  </p:cNvPr>
                  <p:cNvSpPr/>
                  <p:nvPr/>
                </p:nvSpPr>
                <p:spPr>
                  <a:xfrm>
                    <a:off x="960967" y="1881717"/>
                    <a:ext cx="2247900" cy="2142066"/>
                  </a:xfrm>
                  <a:prstGeom prst="ellipse">
                    <a:avLst/>
                  </a:prstGeom>
                  <a:solidFill>
                    <a:srgbClr val="DBD7D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000000"/>
                      </a:solidFill>
                      <a:latin typeface="Arial Black"/>
                      <a:cs typeface="Calibri"/>
                    </a:endParaRP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B5973F5-F278-9DDA-86C1-84E7562E3DCF}"/>
                    </a:ext>
                  </a:extLst>
                </p:cNvPr>
                <p:cNvSpPr txBox="1"/>
                <p:nvPr/>
              </p:nvSpPr>
              <p:spPr>
                <a:xfrm>
                  <a:off x="1291166" y="2235729"/>
                  <a:ext cx="1587500" cy="369332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B4CE6-812F-0758-2F06-84F29A6F27B6}"/>
                  </a:ext>
                </a:extLst>
              </p:cNvPr>
              <p:cNvSpPr txBox="1"/>
              <p:nvPr/>
            </p:nvSpPr>
            <p:spPr>
              <a:xfrm>
                <a:off x="7789673" y="2167919"/>
                <a:ext cx="1366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400" dirty="0">
                  <a:latin typeface="+mj-lt"/>
                </a:endParaRPr>
              </a:p>
            </p:txBody>
          </p:sp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F078A8B-64CD-0AA7-AE26-4F626892AAAB}"/>
                </a:ext>
              </a:extLst>
            </p:cNvPr>
            <p:cNvSpPr/>
            <p:nvPr/>
          </p:nvSpPr>
          <p:spPr>
            <a:xfrm>
              <a:off x="7218550" y="2536199"/>
              <a:ext cx="2508930" cy="8460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82F40"/>
                  </a:solidFill>
                  <a:latin typeface="+mj-lt"/>
                </a:rPr>
                <a:t>Prevent and Monitor</a:t>
              </a:r>
            </a:p>
            <a:p>
              <a:pPr algn="ctr"/>
              <a:r>
                <a:rPr lang="en-US" sz="2000" dirty="0">
                  <a:solidFill>
                    <a:srgbClr val="782F40"/>
                  </a:solidFill>
                  <a:latin typeface="+mj-lt"/>
                </a:rPr>
                <a:t>Leaks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85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2BB0ECC-9D42-E095-656A-05AA954D6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18" y="3175786"/>
            <a:ext cx="2611561" cy="218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4B5905-AF0F-89E3-BE04-80DAE5AEBDDB}"/>
              </a:ext>
            </a:extLst>
          </p:cNvPr>
          <p:cNvSpPr txBox="1"/>
          <p:nvPr/>
        </p:nvSpPr>
        <p:spPr>
          <a:xfrm>
            <a:off x="3720218" y="5227219"/>
            <a:ext cx="3227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Abadi" panose="020F0502020204030204" pitchFamily="34" charset="0"/>
              </a:rPr>
              <a:t>Marshall Space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Abadi" panose="020F0502020204030204" pitchFamily="34" charset="0"/>
              </a:rPr>
              <a:t>Flight Center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D180F7-2B52-34E7-5C80-863E8CBF4BEE}"/>
              </a:ext>
            </a:extLst>
          </p:cNvPr>
          <p:cNvGrpSpPr/>
          <p:nvPr/>
        </p:nvGrpSpPr>
        <p:grpSpPr>
          <a:xfrm>
            <a:off x="84139" y="457201"/>
            <a:ext cx="3423373" cy="6400800"/>
            <a:chOff x="84139" y="457201"/>
            <a:chExt cx="3423373" cy="6400800"/>
          </a:xfrm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4ABC0DD7-0EC7-104A-EF99-BE7A33D06729}"/>
                </a:ext>
              </a:extLst>
            </p:cNvPr>
            <p:cNvSpPr/>
            <p:nvPr/>
          </p:nvSpPr>
          <p:spPr>
            <a:xfrm>
              <a:off x="2475955" y="2530111"/>
              <a:ext cx="1031557" cy="4327889"/>
            </a:xfrm>
            <a:prstGeom prst="round2SameRect">
              <a:avLst/>
            </a:prstGeom>
            <a:solidFill>
              <a:srgbClr val="F0D5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00EB2B56-E82C-5249-20A4-7B99DC61E250}"/>
                </a:ext>
              </a:extLst>
            </p:cNvPr>
            <p:cNvSpPr/>
            <p:nvPr/>
          </p:nvSpPr>
          <p:spPr>
            <a:xfrm>
              <a:off x="1291997" y="1417476"/>
              <a:ext cx="1031557" cy="5440523"/>
            </a:xfrm>
            <a:prstGeom prst="round2SameRect">
              <a:avLst/>
            </a:prstGeom>
            <a:solidFill>
              <a:srgbClr val="9641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46F2AB70-6AEB-2350-DF4F-17F149CF0800}"/>
                </a:ext>
              </a:extLst>
            </p:cNvPr>
            <p:cNvSpPr/>
            <p:nvPr/>
          </p:nvSpPr>
          <p:spPr>
            <a:xfrm>
              <a:off x="84139" y="457201"/>
              <a:ext cx="1031557" cy="6400800"/>
            </a:xfrm>
            <a:prstGeom prst="round2SameRect">
              <a:avLst/>
            </a:prstGeom>
            <a:solidFill>
              <a:srgbClr val="772F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Primary Markets</a:t>
            </a:r>
          </a:p>
        </p:txBody>
      </p:sp>
      <p:pic>
        <p:nvPicPr>
          <p:cNvPr id="9" name="Picture 8" descr="Arizona Space Grant Consortium Logos | Arizona Space Grant Consortium">
            <a:extLst>
              <a:ext uri="{FF2B5EF4-FFF2-40B4-BE49-F238E27FC236}">
                <a16:creationId xmlns:a16="http://schemas.microsoft.com/office/drawing/2014/main" id="{3F291E79-7504-6CB8-79FD-F5C57393A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Space Shuttle">
                <a:extLst>
                  <a:ext uri="{FF2B5EF4-FFF2-40B4-BE49-F238E27FC236}">
                    <a16:creationId xmlns:a16="http://schemas.microsoft.com/office/drawing/2014/main" id="{78478A59-FEFD-9430-F9A0-0B2182BCD2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3940498"/>
                  </p:ext>
                </p:extLst>
              </p:nvPr>
            </p:nvGraphicFramePr>
            <p:xfrm rot="5400000">
              <a:off x="4733383" y="-40982"/>
              <a:ext cx="7425009" cy="4065497"/>
            </p:xfrm>
            <a:graphic>
              <a:graphicData uri="http://schemas.microsoft.com/office/drawing/2017/model3d">
                <am3d:model3d r:embed="rId4">
                  <am3d:spPr>
                    <a:xfrm rot="5400000">
                      <a:off x="0" y="0"/>
                      <a:ext cx="7425009" cy="4065497"/>
                    </a:xfrm>
                    <a:prstGeom prst="rect">
                      <a:avLst/>
                    </a:prstGeom>
                  </am3d:spPr>
                  <am3d:camera>
                    <am3d:pos x="0" y="0" z="605953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0787" d="1000000"/>
                    <am3d:preTrans dx="-25045" dy="-8616842" dz="-1244255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614" ay="-170676" az="538863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88369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Space Shuttle">
                <a:extLst>
                  <a:ext uri="{FF2B5EF4-FFF2-40B4-BE49-F238E27FC236}">
                    <a16:creationId xmlns:a16="http://schemas.microsoft.com/office/drawing/2014/main" id="{78478A59-FEFD-9430-F9A0-0B2182BCD2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400000">
                <a:off x="4733383" y="-40982"/>
                <a:ext cx="7425009" cy="4065497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431CC5E-83DE-6BC3-9975-77372CC16C2B}"/>
              </a:ext>
            </a:extLst>
          </p:cNvPr>
          <p:cNvSpPr txBox="1"/>
          <p:nvPr/>
        </p:nvSpPr>
        <p:spPr>
          <a:xfrm>
            <a:off x="10822674" y="196645"/>
            <a:ext cx="142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Sean Rodney</a:t>
            </a:r>
          </a:p>
        </p:txBody>
      </p:sp>
    </p:spTree>
    <p:extLst>
      <p:ext uri="{BB962C8B-B14F-4D97-AF65-F5344CB8AC3E}">
        <p14:creationId xmlns:p14="http://schemas.microsoft.com/office/powerpoint/2010/main" val="17410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2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91A3D2A-68B1-0ECC-ED2C-6F0FFB83279C}"/>
              </a:ext>
            </a:extLst>
          </p:cNvPr>
          <p:cNvGrpSpPr/>
          <p:nvPr/>
        </p:nvGrpSpPr>
        <p:grpSpPr>
          <a:xfrm rot="5400000">
            <a:off x="2774600" y="-684369"/>
            <a:ext cx="4052001" cy="9601201"/>
            <a:chOff x="84139" y="457201"/>
            <a:chExt cx="3423373" cy="6400800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57450210-06D2-870C-BD27-A6EFB7A511FC}"/>
                </a:ext>
              </a:extLst>
            </p:cNvPr>
            <p:cNvSpPr/>
            <p:nvPr/>
          </p:nvSpPr>
          <p:spPr>
            <a:xfrm>
              <a:off x="2475955" y="2530111"/>
              <a:ext cx="1031557" cy="4327889"/>
            </a:xfrm>
            <a:prstGeom prst="round2Same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0CBB3B3E-0F5B-41F3-761E-61E447EB2E63}"/>
                </a:ext>
              </a:extLst>
            </p:cNvPr>
            <p:cNvSpPr/>
            <p:nvPr/>
          </p:nvSpPr>
          <p:spPr>
            <a:xfrm>
              <a:off x="1291997" y="1417476"/>
              <a:ext cx="1031557" cy="5440523"/>
            </a:xfrm>
            <a:prstGeom prst="round2SameRect">
              <a:avLst/>
            </a:prstGeom>
            <a:solidFill>
              <a:srgbClr val="F0D5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0F237413-73C0-A90F-571D-F90E9FE9411D}"/>
                </a:ext>
              </a:extLst>
            </p:cNvPr>
            <p:cNvSpPr/>
            <p:nvPr/>
          </p:nvSpPr>
          <p:spPr>
            <a:xfrm>
              <a:off x="84139" y="457201"/>
              <a:ext cx="1031557" cy="6400800"/>
            </a:xfrm>
            <a:prstGeom prst="round2SameRect">
              <a:avLst/>
            </a:prstGeom>
            <a:solidFill>
              <a:srgbClr val="9641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30" y="580715"/>
            <a:ext cx="9601200" cy="960276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Secondary Market</a:t>
            </a:r>
          </a:p>
        </p:txBody>
      </p:sp>
      <p:pic>
        <p:nvPicPr>
          <p:cNvPr id="8" name="Picture 7" descr="Arizona Space Grant Consortium Logos | Arizona Space Grant Consortium">
            <a:extLst>
              <a:ext uri="{FF2B5EF4-FFF2-40B4-BE49-F238E27FC236}">
                <a16:creationId xmlns:a16="http://schemas.microsoft.com/office/drawing/2014/main" id="{B5C87D43-AB96-D784-556F-8EA6DBF12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15" name="Picture 14" descr="File:SpaceX logo black.svg - Wikipedia">
            <a:extLst>
              <a:ext uri="{FF2B5EF4-FFF2-40B4-BE49-F238E27FC236}">
                <a16:creationId xmlns:a16="http://schemas.microsoft.com/office/drawing/2014/main" id="{875C2BF2-3614-D655-4558-592389E65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78" y="5280629"/>
            <a:ext cx="3983181" cy="502227"/>
          </a:xfrm>
          <a:prstGeom prst="rect">
            <a:avLst/>
          </a:prstGeom>
        </p:spPr>
      </p:pic>
      <p:pic>
        <p:nvPicPr>
          <p:cNvPr id="17" name="Picture 16" descr="Lockheed Martin Logo and symbol, meaning, history, PNG, brand">
            <a:extLst>
              <a:ext uri="{FF2B5EF4-FFF2-40B4-BE49-F238E27FC236}">
                <a16:creationId xmlns:a16="http://schemas.microsoft.com/office/drawing/2014/main" id="{0D3915E8-8FC4-0FD1-8339-0563907C1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</a:blip>
          <a:srcRect t="33882" r="-147" b="33059"/>
          <a:stretch/>
        </p:blipFill>
        <p:spPr>
          <a:xfrm>
            <a:off x="533400" y="2090232"/>
            <a:ext cx="4654605" cy="1097949"/>
          </a:xfrm>
          <a:prstGeom prst="rect">
            <a:avLst/>
          </a:prstGeom>
        </p:spPr>
      </p:pic>
      <p:pic>
        <p:nvPicPr>
          <p:cNvPr id="3074" name="Picture 2" descr="Blue Origin Logo PNG Vector (EPS) Free Download">
            <a:extLst>
              <a:ext uri="{FF2B5EF4-FFF2-40B4-BE49-F238E27FC236}">
                <a16:creationId xmlns:a16="http://schemas.microsoft.com/office/drawing/2014/main" id="{1A7EDC15-010C-64C8-BD31-07948DEF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89" y="3598055"/>
            <a:ext cx="1613095" cy="106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7B5890-8273-2392-FF4B-E22F18BB6094}"/>
              </a:ext>
            </a:extLst>
          </p:cNvPr>
          <p:cNvSpPr txBox="1"/>
          <p:nvPr/>
        </p:nvSpPr>
        <p:spPr>
          <a:xfrm>
            <a:off x="10822674" y="196645"/>
            <a:ext cx="142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Sean Rodney</a:t>
            </a:r>
          </a:p>
        </p:txBody>
      </p:sp>
    </p:spTree>
    <p:extLst>
      <p:ext uri="{BB962C8B-B14F-4D97-AF65-F5344CB8AC3E}">
        <p14:creationId xmlns:p14="http://schemas.microsoft.com/office/powerpoint/2010/main" val="285170912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pic>
        <p:nvPicPr>
          <p:cNvPr id="5" name="Picture 4" descr="Arizona Space Grant Consortium Logos | Arizona Space Grant Consortium">
            <a:extLst>
              <a:ext uri="{FF2B5EF4-FFF2-40B4-BE49-F238E27FC236}">
                <a16:creationId xmlns:a16="http://schemas.microsoft.com/office/drawing/2014/main" id="{6790C499-3FF6-78D5-4946-D971C8CF4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96" r="714" b="15793"/>
          <a:stretch/>
        </p:blipFill>
        <p:spPr>
          <a:xfrm>
            <a:off x="10865223" y="4116232"/>
            <a:ext cx="1219219" cy="1049725"/>
          </a:xfrm>
          <a:prstGeom prst="rect">
            <a:avLst/>
          </a:prstGeom>
        </p:spPr>
      </p:pic>
      <p:pic>
        <p:nvPicPr>
          <p:cNvPr id="31" name="Picture 30" descr="A blue circle with a person in it&#10;&#10;Description automatically generated">
            <a:extLst>
              <a:ext uri="{FF2B5EF4-FFF2-40B4-BE49-F238E27FC236}">
                <a16:creationId xmlns:a16="http://schemas.microsoft.com/office/drawing/2014/main" id="{8CE7338C-E985-3F35-477A-2EE0157E35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4390" y="2628487"/>
            <a:ext cx="2492233" cy="2608151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007D5539-2B3F-1626-2928-5DC51B9A61B9}"/>
              </a:ext>
            </a:extLst>
          </p:cNvPr>
          <p:cNvSpPr/>
          <p:nvPr/>
        </p:nvSpPr>
        <p:spPr>
          <a:xfrm>
            <a:off x="285672" y="2221375"/>
            <a:ext cx="3601435" cy="3431458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88AAAA0-A0E8-F31C-A1FC-6FF22521F896}"/>
              </a:ext>
            </a:extLst>
          </p:cNvPr>
          <p:cNvSpPr/>
          <p:nvPr/>
        </p:nvSpPr>
        <p:spPr>
          <a:xfrm rot="5400000">
            <a:off x="371136" y="2210233"/>
            <a:ext cx="3578199" cy="3453741"/>
          </a:xfrm>
          <a:prstGeom prst="arc">
            <a:avLst/>
          </a:prstGeom>
          <a:ln w="38100">
            <a:solidFill>
              <a:srgbClr val="782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835280-0A77-731F-B49A-58AD4BB52CCE}"/>
              </a:ext>
            </a:extLst>
          </p:cNvPr>
          <p:cNvGrpSpPr/>
          <p:nvPr/>
        </p:nvGrpSpPr>
        <p:grpSpPr>
          <a:xfrm>
            <a:off x="2543221" y="1500491"/>
            <a:ext cx="7481000" cy="925917"/>
            <a:chOff x="2543221" y="1500491"/>
            <a:chExt cx="7481000" cy="9259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8893A1-3CDF-D813-080F-945E67FC717E}"/>
                </a:ext>
              </a:extLst>
            </p:cNvPr>
            <p:cNvSpPr/>
            <p:nvPr/>
          </p:nvSpPr>
          <p:spPr>
            <a:xfrm>
              <a:off x="4400170" y="1500491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+mj-lt"/>
                </a:rPr>
                <a:t>Extend the life of the cryogenic fuel storage in space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CB52DC-A2B3-9514-BC6C-21189B69CE49}"/>
                </a:ext>
              </a:extLst>
            </p:cNvPr>
            <p:cNvSpPr/>
            <p:nvPr/>
          </p:nvSpPr>
          <p:spPr>
            <a:xfrm>
              <a:off x="2543221" y="221696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719FAB2D-902B-9CC6-F46A-C70967CF942D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rot="5400000" flipH="1" flipV="1">
              <a:off x="3367379" y="1207832"/>
              <a:ext cx="298046" cy="1720221"/>
            </a:xfrm>
            <a:prstGeom prst="bentConnector2">
              <a:avLst/>
            </a:prstGeom>
            <a:ln w="38100">
              <a:solidFill>
                <a:srgbClr val="782F4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07AF15-B950-5F1D-062D-0ED7A4EC36C1}"/>
              </a:ext>
            </a:extLst>
          </p:cNvPr>
          <p:cNvGrpSpPr/>
          <p:nvPr/>
        </p:nvGrpSpPr>
        <p:grpSpPr>
          <a:xfrm>
            <a:off x="3486600" y="2512774"/>
            <a:ext cx="6537621" cy="846071"/>
            <a:chOff x="3486600" y="2512774"/>
            <a:chExt cx="6537621" cy="84607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7C51053-7B6B-8604-8E62-D674A7074294}"/>
                </a:ext>
              </a:extLst>
            </p:cNvPr>
            <p:cNvSpPr/>
            <p:nvPr/>
          </p:nvSpPr>
          <p:spPr>
            <a:xfrm>
              <a:off x="4400170" y="251277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j-lt"/>
                </a:rPr>
                <a:t>Minimize the leakage rate of fuels during the transfer process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76E54FE-F560-E708-D24E-0F998CAB006C}"/>
                </a:ext>
              </a:extLst>
            </p:cNvPr>
            <p:cNvSpPr/>
            <p:nvPr/>
          </p:nvSpPr>
          <p:spPr>
            <a:xfrm>
              <a:off x="3486600" y="2897885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245EB039-2240-8D13-202E-8EFB76F5759D}"/>
                </a:ext>
              </a:extLst>
            </p:cNvPr>
            <p:cNvCxnSpPr>
              <a:stCxn id="19" idx="6"/>
            </p:cNvCxnSpPr>
            <p:nvPr/>
          </p:nvCxnSpPr>
          <p:spPr>
            <a:xfrm flipV="1">
              <a:off x="3712742" y="2935809"/>
              <a:ext cx="663769" cy="66798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81E96F-2718-0700-4D2C-83E9747167DD}"/>
              </a:ext>
            </a:extLst>
          </p:cNvPr>
          <p:cNvGrpSpPr/>
          <p:nvPr/>
        </p:nvGrpSpPr>
        <p:grpSpPr>
          <a:xfrm>
            <a:off x="3770031" y="3525379"/>
            <a:ext cx="6254190" cy="846071"/>
            <a:chOff x="3770031" y="3525379"/>
            <a:chExt cx="6254190" cy="84607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B47ED84-B313-3A0F-14E7-F572AC4D3F57}"/>
                </a:ext>
              </a:extLst>
            </p:cNvPr>
            <p:cNvSpPr/>
            <p:nvPr/>
          </p:nvSpPr>
          <p:spPr>
            <a:xfrm>
              <a:off x="4400170" y="352537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j-lt"/>
                </a:rPr>
                <a:t>Seal activation upon contact of coupler halves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6FCA22-E6A4-4EAE-86F4-C6F16DCDB187}"/>
                </a:ext>
              </a:extLst>
            </p:cNvPr>
            <p:cNvSpPr/>
            <p:nvPr/>
          </p:nvSpPr>
          <p:spPr>
            <a:xfrm>
              <a:off x="3770031" y="3858063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D342122-1D65-6804-B67D-E059D9DB8729}"/>
                </a:ext>
              </a:extLst>
            </p:cNvPr>
            <p:cNvCxnSpPr>
              <a:stCxn id="20" idx="6"/>
            </p:cNvCxnSpPr>
            <p:nvPr/>
          </p:nvCxnSpPr>
          <p:spPr>
            <a:xfrm flipV="1">
              <a:off x="3996173" y="3962784"/>
              <a:ext cx="382243" cy="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812C2A-EF52-7C0C-3FAB-5149E4B01324}"/>
              </a:ext>
            </a:extLst>
          </p:cNvPr>
          <p:cNvGrpSpPr/>
          <p:nvPr/>
        </p:nvGrpSpPr>
        <p:grpSpPr>
          <a:xfrm>
            <a:off x="3486600" y="4540054"/>
            <a:ext cx="6537620" cy="846071"/>
            <a:chOff x="3486600" y="4540054"/>
            <a:chExt cx="6537620" cy="84607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CEAD6E3-53F4-58F3-C959-0000C8D397E4}"/>
                </a:ext>
              </a:extLst>
            </p:cNvPr>
            <p:cNvSpPr/>
            <p:nvPr/>
          </p:nvSpPr>
          <p:spPr>
            <a:xfrm>
              <a:off x="4400169" y="4540054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+mj-lt"/>
                </a:rPr>
                <a:t>Limit boil-off of fuel due to heat transfer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006759-1D60-024C-F079-8A2B993BF128}"/>
                </a:ext>
              </a:extLst>
            </p:cNvPr>
            <p:cNvSpPr/>
            <p:nvPr/>
          </p:nvSpPr>
          <p:spPr>
            <a:xfrm>
              <a:off x="3486600" y="480319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Connector: Elbow 52">
              <a:extLst>
                <a:ext uri="{FF2B5EF4-FFF2-40B4-BE49-F238E27FC236}">
                  <a16:creationId xmlns:a16="http://schemas.microsoft.com/office/drawing/2014/main" id="{A66E5F4F-6D68-5C2D-AD2B-3459BB6D1A7A}"/>
                </a:ext>
              </a:extLst>
            </p:cNvPr>
            <p:cNvCxnSpPr>
              <a:stCxn id="21" idx="6"/>
            </p:cNvCxnSpPr>
            <p:nvPr/>
          </p:nvCxnSpPr>
          <p:spPr>
            <a:xfrm>
              <a:off x="3712742" y="4907913"/>
              <a:ext cx="663769" cy="71460"/>
            </a:xfrm>
            <a:prstGeom prst="bentConnector3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6D8CEC-F10C-BE14-0B54-C26B9100AFC1}"/>
              </a:ext>
            </a:extLst>
          </p:cNvPr>
          <p:cNvGrpSpPr/>
          <p:nvPr/>
        </p:nvGrpSpPr>
        <p:grpSpPr>
          <a:xfrm>
            <a:off x="2543221" y="5548111"/>
            <a:ext cx="7480999" cy="852689"/>
            <a:chOff x="2543221" y="5548111"/>
            <a:chExt cx="7480999" cy="8526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ABD8D0C-EF75-D557-8F3F-CC3EAFFAE265}"/>
                </a:ext>
              </a:extLst>
            </p:cNvPr>
            <p:cNvSpPr/>
            <p:nvPr/>
          </p:nvSpPr>
          <p:spPr>
            <a:xfrm>
              <a:off x="4400169" y="5554729"/>
              <a:ext cx="5624051" cy="846071"/>
            </a:xfrm>
            <a:prstGeom prst="round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+mj-lt"/>
                </a:rPr>
                <a:t>Protect system from foreign particulate matter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E034B8-B9E5-0B57-4A84-74DD64A5E9A7}"/>
                </a:ext>
              </a:extLst>
            </p:cNvPr>
            <p:cNvSpPr/>
            <p:nvPr/>
          </p:nvSpPr>
          <p:spPr>
            <a:xfrm>
              <a:off x="2543221" y="5548111"/>
              <a:ext cx="226142" cy="209443"/>
            </a:xfrm>
            <a:prstGeom prst="ellipse">
              <a:avLst/>
            </a:prstGeom>
            <a:solidFill>
              <a:srgbClr val="782F40"/>
            </a:solidFill>
            <a:ln>
              <a:solidFill>
                <a:srgbClr val="782F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109CE422-16F6-F265-3848-60E8B0434482}"/>
                </a:ext>
              </a:extLst>
            </p:cNvPr>
            <p:cNvCxnSpPr>
              <a:stCxn id="18" idx="4"/>
            </p:cNvCxnSpPr>
            <p:nvPr/>
          </p:nvCxnSpPr>
          <p:spPr>
            <a:xfrm rot="16200000" flipH="1">
              <a:off x="3399157" y="5014688"/>
              <a:ext cx="234489" cy="1720219"/>
            </a:xfrm>
            <a:prstGeom prst="bentConnector2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F5DCFA6-D163-C4E2-66BF-620FE69EAEBF}"/>
              </a:ext>
            </a:extLst>
          </p:cNvPr>
          <p:cNvSpPr txBox="1"/>
          <p:nvPr/>
        </p:nvSpPr>
        <p:spPr>
          <a:xfrm>
            <a:off x="10605333" y="287923"/>
            <a:ext cx="1738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Valerie Rodriguez</a:t>
            </a:r>
          </a:p>
        </p:txBody>
      </p:sp>
    </p:spTree>
    <p:extLst>
      <p:ext uri="{BB962C8B-B14F-4D97-AF65-F5344CB8AC3E}">
        <p14:creationId xmlns:p14="http://schemas.microsoft.com/office/powerpoint/2010/main" val="29092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8D188EB0450347A4662FA9664F524D" ma:contentTypeVersion="17" ma:contentTypeDescription="Create a new document." ma:contentTypeScope="" ma:versionID="e68510dc80bd4724d14d368dec060c5a">
  <xsd:schema xmlns:xsd="http://www.w3.org/2001/XMLSchema" xmlns:xs="http://www.w3.org/2001/XMLSchema" xmlns:p="http://schemas.microsoft.com/office/2006/metadata/properties" xmlns:ns3="62ba2b33-3081-445c-86dc-7fd1c54d6d4e" xmlns:ns4="c72d0a8c-ea4b-4658-81fc-21b637664c04" xmlns:ns5="1ee3eda5-2149-49ba-bfcf-288155a59d48" targetNamespace="http://schemas.microsoft.com/office/2006/metadata/properties" ma:root="true" ma:fieldsID="ecafee9dd3cb560aca1d9e13450d0aa3" ns3:_="" ns4:_="" ns5:_="">
    <xsd:import namespace="62ba2b33-3081-445c-86dc-7fd1c54d6d4e"/>
    <xsd:import namespace="c72d0a8c-ea4b-4658-81fc-21b637664c04"/>
    <xsd:import namespace="1ee3eda5-2149-49ba-bfcf-288155a59d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5:_activity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ba2b33-3081-445c-86dc-7fd1c54d6d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d0a8c-ea4b-4658-81fc-21b637664c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3eda5-2149-49ba-bfcf-288155a59d48" elementFormDefault="qualified">
    <xsd:import namespace="http://schemas.microsoft.com/office/2006/documentManagement/types"/>
    <xsd:import namespace="http://schemas.microsoft.com/office/infopath/2007/PartnerControls"/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e3eda5-2149-49ba-bfcf-288155a59d48" xsi:nil="true"/>
  </documentManagement>
</p:properties>
</file>

<file path=customXml/itemProps1.xml><?xml version="1.0" encoding="utf-8"?>
<ds:datastoreItem xmlns:ds="http://schemas.openxmlformats.org/officeDocument/2006/customXml" ds:itemID="{408D521C-F13C-4694-AE2B-64571A016ED5}">
  <ds:schemaRefs>
    <ds:schemaRef ds:uri="1ee3eda5-2149-49ba-bfcf-288155a59d48"/>
    <ds:schemaRef ds:uri="62ba2b33-3081-445c-86dc-7fd1c54d6d4e"/>
    <ds:schemaRef ds:uri="c72d0a8c-ea4b-4658-81fc-21b637664c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D00197-DAA5-4FA2-B62F-4E8C9242FD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E96A55-2F9D-4F1F-8278-F4A64C713403}">
  <ds:schemaRefs>
    <ds:schemaRef ds:uri="http://purl.org/dc/terms/"/>
    <ds:schemaRef ds:uri="http://schemas.microsoft.com/office/2006/metadata/properties"/>
    <ds:schemaRef ds:uri="62ba2b33-3081-445c-86dc-7fd1c54d6d4e"/>
    <ds:schemaRef ds:uri="1ee3eda5-2149-49ba-bfcf-288155a59d48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72d0a8c-ea4b-4658-81fc-21b637664c0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309</Words>
  <Application>Microsoft Macintosh PowerPoint</Application>
  <PresentationFormat>Widescreen</PresentationFormat>
  <Paragraphs>100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Abadi</vt:lpstr>
      <vt:lpstr>Arial</vt:lpstr>
      <vt:lpstr>Arial Black</vt:lpstr>
      <vt:lpstr>Calibri</vt:lpstr>
      <vt:lpstr>Garnet with Logo</vt:lpstr>
      <vt:lpstr>Team 520: Actively Sealed Cryogenic Coupler</vt:lpstr>
      <vt:lpstr>Team 520</vt:lpstr>
      <vt:lpstr>Sponsors</vt:lpstr>
      <vt:lpstr>Objective</vt:lpstr>
      <vt:lpstr>Background</vt:lpstr>
      <vt:lpstr>Key Goals</vt:lpstr>
      <vt:lpstr>Primary Markets</vt:lpstr>
      <vt:lpstr>Secondary Market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Lauren Roche</cp:lastModifiedBy>
  <cp:revision>3</cp:revision>
  <dcterms:created xsi:type="dcterms:W3CDTF">2023-10-03T17:48:03Z</dcterms:created>
  <dcterms:modified xsi:type="dcterms:W3CDTF">2024-02-11T19:02:00Z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0x010100498D188EB0450347A4662FA9664F524D</vt:lpwstr>
  </property>
</Properties>
</file>