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4"/>
    <p:sldMasterId id="2147483665" r:id="rId5"/>
  </p:sldMasterIdLst>
  <p:notesMasterIdLst>
    <p:notesMasterId r:id="rId100"/>
  </p:notesMasterIdLst>
  <p:sldIdLst>
    <p:sldId id="256" r:id="rId6"/>
    <p:sldId id="287" r:id="rId7"/>
    <p:sldId id="286" r:id="rId8"/>
    <p:sldId id="285" r:id="rId9"/>
    <p:sldId id="312" r:id="rId10"/>
    <p:sldId id="288" r:id="rId11"/>
    <p:sldId id="403" r:id="rId12"/>
    <p:sldId id="415" r:id="rId13"/>
    <p:sldId id="383" r:id="rId14"/>
    <p:sldId id="402" r:id="rId15"/>
    <p:sldId id="406" r:id="rId16"/>
    <p:sldId id="414" r:id="rId17"/>
    <p:sldId id="405" r:id="rId18"/>
    <p:sldId id="422" r:id="rId19"/>
    <p:sldId id="424" r:id="rId20"/>
    <p:sldId id="416" r:id="rId21"/>
    <p:sldId id="413" r:id="rId22"/>
    <p:sldId id="419" r:id="rId23"/>
    <p:sldId id="417" r:id="rId24"/>
    <p:sldId id="407" r:id="rId25"/>
    <p:sldId id="420" r:id="rId26"/>
    <p:sldId id="421" r:id="rId27"/>
    <p:sldId id="409" r:id="rId28"/>
    <p:sldId id="426" r:id="rId29"/>
    <p:sldId id="367" r:id="rId30"/>
    <p:sldId id="320" r:id="rId31"/>
    <p:sldId id="262" r:id="rId32"/>
    <p:sldId id="425" r:id="rId33"/>
    <p:sldId id="269" r:id="rId34"/>
    <p:sldId id="331" r:id="rId35"/>
    <p:sldId id="340" r:id="rId36"/>
    <p:sldId id="410" r:id="rId37"/>
    <p:sldId id="332" r:id="rId38"/>
    <p:sldId id="333" r:id="rId39"/>
    <p:sldId id="334" r:id="rId40"/>
    <p:sldId id="295" r:id="rId41"/>
    <p:sldId id="302" r:id="rId42"/>
    <p:sldId id="306" r:id="rId43"/>
    <p:sldId id="309" r:id="rId44"/>
    <p:sldId id="310" r:id="rId45"/>
    <p:sldId id="343" r:id="rId46"/>
    <p:sldId id="359" r:id="rId47"/>
    <p:sldId id="365" r:id="rId48"/>
    <p:sldId id="363" r:id="rId49"/>
    <p:sldId id="360" r:id="rId50"/>
    <p:sldId id="390" r:id="rId51"/>
    <p:sldId id="355" r:id="rId52"/>
    <p:sldId id="371" r:id="rId53"/>
    <p:sldId id="370" r:id="rId54"/>
    <p:sldId id="347" r:id="rId55"/>
    <p:sldId id="389" r:id="rId56"/>
    <p:sldId id="399" r:id="rId57"/>
    <p:sldId id="387" r:id="rId58"/>
    <p:sldId id="382" r:id="rId59"/>
    <p:sldId id="361" r:id="rId60"/>
    <p:sldId id="344" r:id="rId61"/>
    <p:sldId id="388" r:id="rId62"/>
    <p:sldId id="351" r:id="rId63"/>
    <p:sldId id="352" r:id="rId64"/>
    <p:sldId id="345" r:id="rId65"/>
    <p:sldId id="362" r:id="rId66"/>
    <p:sldId id="375" r:id="rId67"/>
    <p:sldId id="393" r:id="rId68"/>
    <p:sldId id="394" r:id="rId69"/>
    <p:sldId id="349" r:id="rId70"/>
    <p:sldId id="374" r:id="rId71"/>
    <p:sldId id="366" r:id="rId72"/>
    <p:sldId id="368" r:id="rId73"/>
    <p:sldId id="381" r:id="rId74"/>
    <p:sldId id="386" r:id="rId75"/>
    <p:sldId id="376" r:id="rId76"/>
    <p:sldId id="377" r:id="rId77"/>
    <p:sldId id="379" r:id="rId78"/>
    <p:sldId id="378" r:id="rId79"/>
    <p:sldId id="373" r:id="rId80"/>
    <p:sldId id="346" r:id="rId81"/>
    <p:sldId id="357" r:id="rId82"/>
    <p:sldId id="404" r:id="rId83"/>
    <p:sldId id="380" r:id="rId84"/>
    <p:sldId id="401" r:id="rId85"/>
    <p:sldId id="385" r:id="rId86"/>
    <p:sldId id="400" r:id="rId87"/>
    <p:sldId id="423" r:id="rId88"/>
    <p:sldId id="283" r:id="rId89"/>
    <p:sldId id="277" r:id="rId90"/>
    <p:sldId id="280" r:id="rId91"/>
    <p:sldId id="273" r:id="rId92"/>
    <p:sldId id="274" r:id="rId93"/>
    <p:sldId id="284" r:id="rId94"/>
    <p:sldId id="263" r:id="rId95"/>
    <p:sldId id="264" r:id="rId96"/>
    <p:sldId id="265" r:id="rId97"/>
    <p:sldId id="266" r:id="rId98"/>
    <p:sldId id="267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56"/>
            <p14:sldId id="287"/>
            <p14:sldId id="286"/>
            <p14:sldId id="285"/>
            <p14:sldId id="312"/>
            <p14:sldId id="288"/>
            <p14:sldId id="403"/>
            <p14:sldId id="415"/>
            <p14:sldId id="383"/>
            <p14:sldId id="402"/>
            <p14:sldId id="406"/>
            <p14:sldId id="414"/>
            <p14:sldId id="405"/>
            <p14:sldId id="422"/>
            <p14:sldId id="424"/>
            <p14:sldId id="416"/>
            <p14:sldId id="413"/>
            <p14:sldId id="419"/>
            <p14:sldId id="417"/>
            <p14:sldId id="407"/>
            <p14:sldId id="420"/>
            <p14:sldId id="421"/>
            <p14:sldId id="409"/>
            <p14:sldId id="426"/>
            <p14:sldId id="367"/>
            <p14:sldId id="320"/>
          </p14:sldIdLst>
        </p14:section>
        <p14:section name="Backup Slides" id="{D2EA30EA-0BC0-4C37-A8F8-2B41D5EE3350}">
          <p14:sldIdLst>
            <p14:sldId id="262"/>
            <p14:sldId id="425"/>
            <p14:sldId id="269"/>
            <p14:sldId id="331"/>
            <p14:sldId id="340"/>
            <p14:sldId id="410"/>
            <p14:sldId id="332"/>
            <p14:sldId id="333"/>
            <p14:sldId id="334"/>
            <p14:sldId id="295"/>
            <p14:sldId id="302"/>
            <p14:sldId id="306"/>
            <p14:sldId id="309"/>
            <p14:sldId id="310"/>
            <p14:sldId id="343"/>
            <p14:sldId id="359"/>
            <p14:sldId id="365"/>
            <p14:sldId id="363"/>
            <p14:sldId id="360"/>
            <p14:sldId id="390"/>
            <p14:sldId id="355"/>
            <p14:sldId id="371"/>
            <p14:sldId id="370"/>
            <p14:sldId id="347"/>
            <p14:sldId id="389"/>
            <p14:sldId id="399"/>
            <p14:sldId id="387"/>
            <p14:sldId id="382"/>
            <p14:sldId id="361"/>
            <p14:sldId id="344"/>
            <p14:sldId id="388"/>
            <p14:sldId id="351"/>
            <p14:sldId id="352"/>
            <p14:sldId id="345"/>
            <p14:sldId id="362"/>
            <p14:sldId id="375"/>
            <p14:sldId id="393"/>
            <p14:sldId id="394"/>
            <p14:sldId id="349"/>
            <p14:sldId id="374"/>
            <p14:sldId id="366"/>
            <p14:sldId id="368"/>
            <p14:sldId id="381"/>
            <p14:sldId id="386"/>
            <p14:sldId id="376"/>
            <p14:sldId id="377"/>
            <p14:sldId id="379"/>
            <p14:sldId id="378"/>
            <p14:sldId id="373"/>
            <p14:sldId id="346"/>
            <p14:sldId id="357"/>
            <p14:sldId id="404"/>
            <p14:sldId id="380"/>
            <p14:sldId id="401"/>
            <p14:sldId id="385"/>
            <p14:sldId id="400"/>
            <p14:sldId id="423"/>
          </p14:sldIdLst>
        </p14:section>
        <p14:section name="Style Guide" id="{F10F3CE5-E087-40FD-B0AE-505C952C1029}">
          <p14:sldIdLst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7D2"/>
    <a:srgbClr val="908374"/>
    <a:srgbClr val="CF966B"/>
    <a:srgbClr val="DBB08F"/>
    <a:srgbClr val="EE7624"/>
    <a:srgbClr val="FBEC5D"/>
    <a:srgbClr val="BCB08F"/>
    <a:srgbClr val="DC8E62"/>
    <a:srgbClr val="2D6C8B"/>
    <a:srgbClr val="D67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E43E24-D5DB-4E7C-A2AD-54E08BF07F37}" v="3109" dt="2024-01-30T03:55:24.210"/>
    <p1510:client id="{281533EF-1905-464D-86FD-8505137C97F4}" v="3167" dt="2024-01-30T12:20:16.016"/>
    <p1510:client id="{6EE92260-D5DA-3A3B-8AB2-4147EFEE4C89}" v="286" dt="2024-01-30T03:05:50.899"/>
    <p1510:client id="{82C56037-5804-4CD8-59AC-91CC115A044F}" v="262" dt="2024-01-29T18:19:46.798"/>
    <p1510:client id="{9EEBA6A9-C9B9-4895-8C45-7D6D476352B8}" v="1503" vWet="1505" dt="2024-01-30T03:25:56.263"/>
    <p1510:client id="{A6F43C25-BF2F-4477-90B7-9F90FC9E461E}" v="262" vWet="264" dt="2024-01-30T03:37:35.956"/>
    <p1510:client id="{CE05E9EC-611B-4CA4-D865-9AC753DF7171}" v="886" dt="2024-01-29T23:26:41.467"/>
    <p1510:client id="{D4D80E1D-A42A-004E-F508-1130BABD8D6C}" v="7" dt="2024-01-29T16:51:03.663"/>
    <p1510:client id="{EDCCA8AB-AEBF-46F2-22D1-EB4EEEBC7D83}" v="39" vWet="67" dt="2024-01-29T22:10:31.184"/>
  </p1510:revLst>
</p1510:revInfo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notesMaster" Target="notesMasters/notesMaster1.xml"/><Relationship Id="rId105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41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94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32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6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26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5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07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90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3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86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2002037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1/30/2024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66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955654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37050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98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46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553149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83118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429419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87473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42821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8422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1/30/2024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8367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622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5153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1/30/2024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7082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60573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604732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07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2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2373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1/30/2024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1/30/2024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9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1/30/2024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166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1/30/2024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2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1/30/2024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89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150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4568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1/30/2024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678509" y="268645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10663881" y="1255535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60">
          <p15:clr>
            <a:srgbClr val="F26B43"/>
          </p15:clr>
        </p15:guide>
        <p15:guide id="3" pos="336">
          <p15:clr>
            <a:srgbClr val="547EBF"/>
          </p15:clr>
        </p15:guide>
        <p15:guide id="4" pos="6384">
          <p15:clr>
            <a:srgbClr val="547EBF"/>
          </p15:clr>
        </p15:guide>
        <p15:guide id="5" orient="horz" pos="288">
          <p15:clr>
            <a:srgbClr val="547EBF"/>
          </p15:clr>
        </p15:guide>
        <p15:guide id="6" orient="horz" pos="3888">
          <p15:clr>
            <a:srgbClr val="547EBF"/>
          </p15:clr>
        </p15:guide>
        <p15:guide id="8" orient="horz" pos="2520">
          <p15:clr>
            <a:srgbClr val="9FCC3B"/>
          </p15:clr>
        </p15:guide>
        <p15:guide id="9" pos="3840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1/30/2024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688021" y="259583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10688021" y="1326901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49" r:id="rId15"/>
    <p:sldLayoutId id="2147483650" r:id="rId16"/>
    <p:sldLayoutId id="2147483654" r:id="rId17"/>
    <p:sldLayoutId id="2147483655" r:id="rId18"/>
    <p:sldLayoutId id="2147483652" r:id="rId19"/>
    <p:sldLayoutId id="2147483662" r:id="rId20"/>
    <p:sldLayoutId id="2147483663" r:id="rId21"/>
    <p:sldLayoutId id="2147483660" r:id="rId22"/>
    <p:sldLayoutId id="2147483664" r:id="rId23"/>
    <p:sldLayoutId id="2147483656" r:id="rId24"/>
    <p:sldLayoutId id="2147483661" r:id="rId25"/>
    <p:sldLayoutId id="2147483658" r:id="rId26"/>
    <p:sldLayoutId id="2147483659" r:id="rId27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10" Type="http://schemas.openxmlformats.org/officeDocument/2006/relationships/image" Target="../media/image4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7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7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4.png"/><Relationship Id="rId4" Type="http://schemas.microsoft.com/office/2017/06/relationships/model3d" Target="../media/model3d1.glb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75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75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75.sv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873073"/>
            <a:ext cx="9795077" cy="1375114"/>
          </a:xfrm>
        </p:spPr>
        <p:txBody>
          <a:bodyPr/>
          <a:lstStyle/>
          <a:p>
            <a:r>
              <a:rPr lang="en-US">
                <a:latin typeface="Arial Black"/>
                <a:ea typeface="Calibri"/>
                <a:cs typeface="Arial"/>
              </a:rPr>
              <a:t>Team 520: NASA-MSFC Actively Sealed Cryogenic Coupler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4012707"/>
            <a:ext cx="9144000" cy="768096"/>
          </a:xfrm>
        </p:spPr>
        <p:txBody>
          <a:bodyPr>
            <a:normAutofit/>
          </a:bodyPr>
          <a:lstStyle/>
          <a:p>
            <a:r>
              <a:rPr lang="en-US" sz="1600">
                <a:latin typeface="Arial"/>
                <a:ea typeface="Calibri"/>
                <a:cs typeface="Arial"/>
              </a:rPr>
              <a:t>Jason Goldstein, Lauren Roche, Sean Rodney,</a:t>
            </a:r>
          </a:p>
          <a:p>
            <a:r>
              <a:rPr lang="en-US" sz="1600">
                <a:latin typeface="Arial"/>
                <a:ea typeface="Calibri"/>
                <a:cs typeface="Arial"/>
              </a:rPr>
              <a:t> Valerie Rodriguez, Nicolas Sgammato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64014-9B0D-274C-F76F-3333CF12A893}"/>
              </a:ext>
            </a:extLst>
          </p:cNvPr>
          <p:cNvSpPr txBox="1"/>
          <p:nvPr/>
        </p:nvSpPr>
        <p:spPr>
          <a:xfrm>
            <a:off x="841248" y="3429000"/>
            <a:ext cx="82001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ea typeface="Calibri"/>
                <a:cs typeface="Calibri"/>
              </a:rPr>
              <a:t>Virtual Design Review 4</a:t>
            </a:r>
          </a:p>
        </p:txBody>
      </p:sp>
    </p:spTree>
    <p:extLst>
      <p:ext uri="{BB962C8B-B14F-4D97-AF65-F5344CB8AC3E}">
        <p14:creationId xmlns:p14="http://schemas.microsoft.com/office/powerpoint/2010/main" val="206686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3107C5B-F184-4D7C-F267-CE5E0B0F13E1}"/>
              </a:ext>
            </a:extLst>
          </p:cNvPr>
          <p:cNvSpPr/>
          <p:nvPr/>
        </p:nvSpPr>
        <p:spPr>
          <a:xfrm>
            <a:off x="7751618" y="2977564"/>
            <a:ext cx="2919819" cy="1375416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C6D2F9-EFE2-983D-5DA9-69B6E4C80FC2}"/>
              </a:ext>
            </a:extLst>
          </p:cNvPr>
          <p:cNvSpPr/>
          <p:nvPr/>
        </p:nvSpPr>
        <p:spPr>
          <a:xfrm>
            <a:off x="0" y="6203919"/>
            <a:ext cx="10671437" cy="7552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smtClean="0">
                <a:solidFill>
                  <a:srgbClr val="D8D8D8"/>
                </a:solidFill>
              </a:rPr>
              <a:pPr/>
              <a:t>10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Initial Concept</a:t>
            </a:r>
            <a:endParaRPr lang="en-US">
              <a:solidFill>
                <a:srgbClr val="782F4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B36FB-3792-5116-C173-9C322973EEB3}"/>
              </a:ext>
            </a:extLst>
          </p:cNvPr>
          <p:cNvSpPr/>
          <p:nvPr/>
        </p:nvSpPr>
        <p:spPr>
          <a:xfrm>
            <a:off x="7147442" y="2899262"/>
            <a:ext cx="790970" cy="1532021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B721534F-1C80-3E19-E464-678C891FEA91}"/>
              </a:ext>
            </a:extLst>
          </p:cNvPr>
          <p:cNvSpPr/>
          <p:nvPr/>
        </p:nvSpPr>
        <p:spPr>
          <a:xfrm rot="5400000">
            <a:off x="4923113" y="2322379"/>
            <a:ext cx="2383676" cy="2669157"/>
          </a:xfrm>
          <a:prstGeom prst="snip2SameRect">
            <a:avLst/>
          </a:prstGeom>
          <a:solidFill>
            <a:srgbClr val="B7B7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11D0DE-C22B-78FD-3DED-11543E355244}"/>
              </a:ext>
            </a:extLst>
          </p:cNvPr>
          <p:cNvGrpSpPr/>
          <p:nvPr/>
        </p:nvGrpSpPr>
        <p:grpSpPr>
          <a:xfrm>
            <a:off x="-1069702" y="2359708"/>
            <a:ext cx="5406068" cy="2442755"/>
            <a:chOff x="-361508" y="2420813"/>
            <a:chExt cx="5406068" cy="2442755"/>
          </a:xfrm>
          <a:solidFill>
            <a:srgbClr val="B7B7B7"/>
          </a:solidFill>
        </p:grpSpPr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A5D88187-05D5-1E77-79B3-7B1F7BC13C47}"/>
                </a:ext>
              </a:extLst>
            </p:cNvPr>
            <p:cNvSpPr/>
            <p:nvPr/>
          </p:nvSpPr>
          <p:spPr>
            <a:xfrm rot="5400000">
              <a:off x="1605101" y="1014766"/>
              <a:ext cx="1351163" cy="5284381"/>
            </a:xfrm>
            <a:prstGeom prst="ca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646CCD-50B3-2EB6-450E-ABC242B6E876}"/>
                </a:ext>
              </a:extLst>
            </p:cNvPr>
            <p:cNvSpPr/>
            <p:nvPr/>
          </p:nvSpPr>
          <p:spPr>
            <a:xfrm>
              <a:off x="1596640" y="2854041"/>
              <a:ext cx="790970" cy="1532021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55CDEA9-1AA8-6C85-B699-4B9706299324}"/>
                </a:ext>
              </a:extLst>
            </p:cNvPr>
            <p:cNvSpPr/>
            <p:nvPr/>
          </p:nvSpPr>
          <p:spPr>
            <a:xfrm>
              <a:off x="2182237" y="2776773"/>
              <a:ext cx="2862323" cy="1786568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C9EB897-1001-1F5D-94DC-049F9E3CEF70}"/>
                </a:ext>
              </a:extLst>
            </p:cNvPr>
            <p:cNvSpPr/>
            <p:nvPr/>
          </p:nvSpPr>
          <p:spPr>
            <a:xfrm>
              <a:off x="2387610" y="2644521"/>
              <a:ext cx="2420603" cy="199534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3102961-4797-0E27-EA45-EF27A5052817}"/>
                </a:ext>
              </a:extLst>
            </p:cNvPr>
            <p:cNvSpPr/>
            <p:nvPr/>
          </p:nvSpPr>
          <p:spPr>
            <a:xfrm>
              <a:off x="2592983" y="2420813"/>
              <a:ext cx="2039362" cy="2442755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FDCCC34E-5C17-5B49-F5BA-4756C10B2139}"/>
              </a:ext>
            </a:extLst>
          </p:cNvPr>
          <p:cNvSpPr/>
          <p:nvPr/>
        </p:nvSpPr>
        <p:spPr>
          <a:xfrm rot="16200000">
            <a:off x="3639604" y="3444015"/>
            <a:ext cx="1995341" cy="385749"/>
          </a:xfrm>
          <a:prstGeom prst="snip2Same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544EFCFF-1C35-09EE-EA6A-D70C24DD6578}"/>
              </a:ext>
            </a:extLst>
          </p:cNvPr>
          <p:cNvSpPr/>
          <p:nvPr/>
        </p:nvSpPr>
        <p:spPr>
          <a:xfrm rot="5400000">
            <a:off x="4082218" y="3397361"/>
            <a:ext cx="960278" cy="352434"/>
          </a:xfrm>
          <a:prstGeom prst="trapezoi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760747-CAFA-63C6-890F-D06ADB66B874}"/>
              </a:ext>
            </a:extLst>
          </p:cNvPr>
          <p:cNvSpPr/>
          <p:nvPr/>
        </p:nvSpPr>
        <p:spPr>
          <a:xfrm>
            <a:off x="6074624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160465-4E4F-B8BD-7DFB-E9F386D2F0C2}"/>
              </a:ext>
            </a:extLst>
          </p:cNvPr>
          <p:cNvSpPr/>
          <p:nvPr/>
        </p:nvSpPr>
        <p:spPr>
          <a:xfrm>
            <a:off x="6208533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C041E0B-3077-4877-7BDA-1A61F8F032A0}"/>
              </a:ext>
            </a:extLst>
          </p:cNvPr>
          <p:cNvSpPr/>
          <p:nvPr/>
        </p:nvSpPr>
        <p:spPr>
          <a:xfrm>
            <a:off x="6329693" y="3176487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83A382-44B3-2B49-6427-F22EED4B4871}"/>
              </a:ext>
            </a:extLst>
          </p:cNvPr>
          <p:cNvSpPr/>
          <p:nvPr/>
        </p:nvSpPr>
        <p:spPr>
          <a:xfrm>
            <a:off x="6480737" y="3171753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A00ADB-7534-BD5F-FBEA-090B676693F5}"/>
              </a:ext>
            </a:extLst>
          </p:cNvPr>
          <p:cNvCxnSpPr>
            <a:cxnSpLocks/>
          </p:cNvCxnSpPr>
          <p:nvPr/>
        </p:nvCxnSpPr>
        <p:spPr>
          <a:xfrm>
            <a:off x="6074624" y="3190112"/>
            <a:ext cx="6674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3BD16C-C3D5-59F6-BF30-6984FEDE6405}"/>
              </a:ext>
            </a:extLst>
          </p:cNvPr>
          <p:cNvCxnSpPr>
            <a:cxnSpLocks/>
          </p:cNvCxnSpPr>
          <p:nvPr/>
        </p:nvCxnSpPr>
        <p:spPr>
          <a:xfrm>
            <a:off x="6055313" y="3949075"/>
            <a:ext cx="7060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A8BE62-16A5-54ED-03D4-C57F4F9D4D95}"/>
              </a:ext>
            </a:extLst>
          </p:cNvPr>
          <p:cNvCxnSpPr>
            <a:cxnSpLocks/>
          </p:cNvCxnSpPr>
          <p:nvPr/>
        </p:nvCxnSpPr>
        <p:spPr>
          <a:xfrm flipH="1">
            <a:off x="6742040" y="3171753"/>
            <a:ext cx="4349" cy="7763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EF9ABB-2A62-042B-1A6C-86A3D4291ED2}"/>
              </a:ext>
            </a:extLst>
          </p:cNvPr>
          <p:cNvCxnSpPr>
            <a:cxnSpLocks/>
          </p:cNvCxnSpPr>
          <p:nvPr/>
        </p:nvCxnSpPr>
        <p:spPr>
          <a:xfrm flipV="1">
            <a:off x="4762764" y="2730428"/>
            <a:ext cx="0" cy="465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D3F5BD-C4FB-DF27-2CE8-707F9E2709EF}"/>
              </a:ext>
            </a:extLst>
          </p:cNvPr>
          <p:cNvCxnSpPr>
            <a:cxnSpLocks/>
          </p:cNvCxnSpPr>
          <p:nvPr/>
        </p:nvCxnSpPr>
        <p:spPr>
          <a:xfrm flipV="1">
            <a:off x="4940852" y="2920270"/>
            <a:ext cx="0" cy="2698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47235FD-304F-3195-022A-DA5B2221307F}"/>
              </a:ext>
            </a:extLst>
          </p:cNvPr>
          <p:cNvCxnSpPr>
            <a:cxnSpLocks/>
          </p:cNvCxnSpPr>
          <p:nvPr/>
        </p:nvCxnSpPr>
        <p:spPr>
          <a:xfrm flipV="1">
            <a:off x="4732562" y="3979620"/>
            <a:ext cx="0" cy="465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532B412-AAC4-170D-119D-100D90F40D04}"/>
              </a:ext>
            </a:extLst>
          </p:cNvPr>
          <p:cNvCxnSpPr>
            <a:cxnSpLocks/>
          </p:cNvCxnSpPr>
          <p:nvPr/>
        </p:nvCxnSpPr>
        <p:spPr>
          <a:xfrm flipV="1">
            <a:off x="4940852" y="3979620"/>
            <a:ext cx="0" cy="2698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11FDA5A-41C7-0F2C-FAC3-209D8D183163}"/>
              </a:ext>
            </a:extLst>
          </p:cNvPr>
          <p:cNvCxnSpPr/>
          <p:nvPr/>
        </p:nvCxnSpPr>
        <p:spPr>
          <a:xfrm flipV="1">
            <a:off x="4750370" y="2729246"/>
            <a:ext cx="2077628" cy="1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829C4E5-B1FE-FDB6-0DB4-BD799002F24A}"/>
              </a:ext>
            </a:extLst>
          </p:cNvPr>
          <p:cNvCxnSpPr/>
          <p:nvPr/>
        </p:nvCxnSpPr>
        <p:spPr>
          <a:xfrm flipV="1">
            <a:off x="4729638" y="4412900"/>
            <a:ext cx="2077628" cy="1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4DEF53E-32B3-87F4-CBE9-B9149A3165DC}"/>
              </a:ext>
            </a:extLst>
          </p:cNvPr>
          <p:cNvCxnSpPr/>
          <p:nvPr/>
        </p:nvCxnSpPr>
        <p:spPr>
          <a:xfrm>
            <a:off x="4938896" y="2920270"/>
            <a:ext cx="1860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6DBB84-3AFC-0D66-233C-49BC830AED11}"/>
              </a:ext>
            </a:extLst>
          </p:cNvPr>
          <p:cNvCxnSpPr/>
          <p:nvPr/>
        </p:nvCxnSpPr>
        <p:spPr>
          <a:xfrm>
            <a:off x="4942598" y="4227072"/>
            <a:ext cx="1860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D3AFED7-C845-58AF-D95C-8EF296BF6095}"/>
              </a:ext>
            </a:extLst>
          </p:cNvPr>
          <p:cNvCxnSpPr/>
          <p:nvPr/>
        </p:nvCxnSpPr>
        <p:spPr>
          <a:xfrm>
            <a:off x="6815854" y="2715668"/>
            <a:ext cx="429848" cy="261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CD4CC32-990E-1B4D-4886-23A97E08E73F}"/>
              </a:ext>
            </a:extLst>
          </p:cNvPr>
          <p:cNvCxnSpPr>
            <a:cxnSpLocks/>
          </p:cNvCxnSpPr>
          <p:nvPr/>
        </p:nvCxnSpPr>
        <p:spPr>
          <a:xfrm flipV="1">
            <a:off x="6799862" y="4223411"/>
            <a:ext cx="485160" cy="195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2CE4314-12A6-A159-E3D1-79D1F4894E3D}"/>
              </a:ext>
            </a:extLst>
          </p:cNvPr>
          <p:cNvCxnSpPr>
            <a:cxnSpLocks/>
          </p:cNvCxnSpPr>
          <p:nvPr/>
        </p:nvCxnSpPr>
        <p:spPr>
          <a:xfrm>
            <a:off x="6792458" y="2920196"/>
            <a:ext cx="354984" cy="2302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9AEA72-515B-D51D-CB6F-D43CB7D092C5}"/>
              </a:ext>
            </a:extLst>
          </p:cNvPr>
          <p:cNvCxnSpPr>
            <a:cxnSpLocks/>
          </p:cNvCxnSpPr>
          <p:nvPr/>
        </p:nvCxnSpPr>
        <p:spPr>
          <a:xfrm flipV="1">
            <a:off x="6790352" y="4044141"/>
            <a:ext cx="360792" cy="1845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528B3D6-AF28-F2D6-2C52-053E29ED010F}"/>
              </a:ext>
            </a:extLst>
          </p:cNvPr>
          <p:cNvCxnSpPr>
            <a:cxnSpLocks/>
          </p:cNvCxnSpPr>
          <p:nvPr/>
        </p:nvCxnSpPr>
        <p:spPr>
          <a:xfrm>
            <a:off x="7149293" y="3119159"/>
            <a:ext cx="1851" cy="948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7CF47C3-5D4A-1535-4923-67395F0B8DF8}"/>
              </a:ext>
            </a:extLst>
          </p:cNvPr>
          <p:cNvCxnSpPr>
            <a:cxnSpLocks/>
          </p:cNvCxnSpPr>
          <p:nvPr/>
        </p:nvCxnSpPr>
        <p:spPr>
          <a:xfrm>
            <a:off x="7245702" y="2977564"/>
            <a:ext cx="700568" cy="1792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B20726A-D826-E332-DC47-8827EA4F6198}"/>
              </a:ext>
            </a:extLst>
          </p:cNvPr>
          <p:cNvCxnSpPr>
            <a:cxnSpLocks/>
          </p:cNvCxnSpPr>
          <p:nvPr/>
        </p:nvCxnSpPr>
        <p:spPr>
          <a:xfrm flipV="1">
            <a:off x="7262227" y="4044059"/>
            <a:ext cx="684043" cy="1751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3EA08EC-832C-7D23-2CBD-5C2D0CCAA4F5}"/>
              </a:ext>
            </a:extLst>
          </p:cNvPr>
          <p:cNvCxnSpPr/>
          <p:nvPr/>
        </p:nvCxnSpPr>
        <p:spPr>
          <a:xfrm>
            <a:off x="7938412" y="3156834"/>
            <a:ext cx="27330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3BF72C-58F8-C5B7-8156-017A393DAFC9}"/>
              </a:ext>
            </a:extLst>
          </p:cNvPr>
          <p:cNvCxnSpPr/>
          <p:nvPr/>
        </p:nvCxnSpPr>
        <p:spPr>
          <a:xfrm>
            <a:off x="7938411" y="4044141"/>
            <a:ext cx="27330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3864CBE-8533-6EDF-3CFF-B2CAF6FEDBA2}"/>
              </a:ext>
            </a:extLst>
          </p:cNvPr>
          <p:cNvCxnSpPr>
            <a:cxnSpLocks/>
          </p:cNvCxnSpPr>
          <p:nvPr/>
        </p:nvCxnSpPr>
        <p:spPr>
          <a:xfrm>
            <a:off x="4946300" y="3190112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251D7CE-B1E3-2A1B-979C-497C0EABCF18}"/>
              </a:ext>
            </a:extLst>
          </p:cNvPr>
          <p:cNvCxnSpPr>
            <a:cxnSpLocks/>
          </p:cNvCxnSpPr>
          <p:nvPr/>
        </p:nvCxnSpPr>
        <p:spPr>
          <a:xfrm>
            <a:off x="4938896" y="3958868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8AA778AC-A7DF-2E67-FCB9-7FD30C838767}"/>
              </a:ext>
            </a:extLst>
          </p:cNvPr>
          <p:cNvSpPr/>
          <p:nvPr/>
        </p:nvSpPr>
        <p:spPr>
          <a:xfrm>
            <a:off x="2791814" y="3211858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59D17EF-D072-11C4-539C-55D94A9D9E3B}"/>
              </a:ext>
            </a:extLst>
          </p:cNvPr>
          <p:cNvSpPr/>
          <p:nvPr/>
        </p:nvSpPr>
        <p:spPr>
          <a:xfrm>
            <a:off x="2928547" y="3205076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3D263504-80BB-C6D0-AA4F-903365E2E5AD}"/>
              </a:ext>
            </a:extLst>
          </p:cNvPr>
          <p:cNvSpPr/>
          <p:nvPr/>
        </p:nvSpPr>
        <p:spPr>
          <a:xfrm>
            <a:off x="3070603" y="321339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2ACD336-5C02-D327-F5DB-5E89B088785D}"/>
              </a:ext>
            </a:extLst>
          </p:cNvPr>
          <p:cNvSpPr/>
          <p:nvPr/>
        </p:nvSpPr>
        <p:spPr>
          <a:xfrm>
            <a:off x="3229809" y="3231455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1C677BE-524C-650E-2AB5-7D6DB0715ECD}"/>
              </a:ext>
            </a:extLst>
          </p:cNvPr>
          <p:cNvSpPr/>
          <p:nvPr/>
        </p:nvSpPr>
        <p:spPr>
          <a:xfrm>
            <a:off x="3382326" y="322835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7D711B2-B654-EA5D-6C19-CECCADE31A54}"/>
              </a:ext>
            </a:extLst>
          </p:cNvPr>
          <p:cNvSpPr/>
          <p:nvPr/>
        </p:nvSpPr>
        <p:spPr>
          <a:xfrm>
            <a:off x="4766218" y="3207433"/>
            <a:ext cx="707254" cy="745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66FCCB3-1E3C-AB2F-FBD8-B62798DD3CCE}"/>
              </a:ext>
            </a:extLst>
          </p:cNvPr>
          <p:cNvSpPr/>
          <p:nvPr/>
        </p:nvSpPr>
        <p:spPr>
          <a:xfrm>
            <a:off x="-1097259" y="3296438"/>
            <a:ext cx="2658339" cy="523711"/>
          </a:xfrm>
          <a:prstGeom prst="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5D99F9C-45F9-5B8F-35F5-A5739B5183B7}"/>
              </a:ext>
            </a:extLst>
          </p:cNvPr>
          <p:cNvSpPr/>
          <p:nvPr/>
        </p:nvSpPr>
        <p:spPr>
          <a:xfrm>
            <a:off x="9338305" y="3152970"/>
            <a:ext cx="1333131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DD3CF03-AA0E-C4D4-F5FE-3B36195BDFB5}"/>
              </a:ext>
            </a:extLst>
          </p:cNvPr>
          <p:cNvSpPr/>
          <p:nvPr/>
        </p:nvSpPr>
        <p:spPr>
          <a:xfrm>
            <a:off x="8055813" y="3161362"/>
            <a:ext cx="1307218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Manual Operation 110">
            <a:extLst>
              <a:ext uri="{FF2B5EF4-FFF2-40B4-BE49-F238E27FC236}">
                <a16:creationId xmlns:a16="http://schemas.microsoft.com/office/drawing/2014/main" id="{9D9ED057-CD89-6B5B-486A-F0B9C5BB36AE}"/>
              </a:ext>
            </a:extLst>
          </p:cNvPr>
          <p:cNvSpPr/>
          <p:nvPr/>
        </p:nvSpPr>
        <p:spPr>
          <a:xfrm rot="16200000">
            <a:off x="6997416" y="3081089"/>
            <a:ext cx="1347393" cy="1032585"/>
          </a:xfrm>
          <a:prstGeom prst="flowChartManualOperat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Parallelogram 111">
            <a:extLst>
              <a:ext uri="{FF2B5EF4-FFF2-40B4-BE49-F238E27FC236}">
                <a16:creationId xmlns:a16="http://schemas.microsoft.com/office/drawing/2014/main" id="{6D385DE6-E6D1-6231-689D-F0AB39B9BDEE}"/>
              </a:ext>
            </a:extLst>
          </p:cNvPr>
          <p:cNvSpPr/>
          <p:nvPr/>
        </p:nvSpPr>
        <p:spPr>
          <a:xfrm rot="20286948">
            <a:off x="6700041" y="4125731"/>
            <a:ext cx="556228" cy="229567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Parallelogram 112">
            <a:extLst>
              <a:ext uri="{FF2B5EF4-FFF2-40B4-BE49-F238E27FC236}">
                <a16:creationId xmlns:a16="http://schemas.microsoft.com/office/drawing/2014/main" id="{6B7DD97D-0BED-8486-DA77-C795E01153D0}"/>
              </a:ext>
            </a:extLst>
          </p:cNvPr>
          <p:cNvSpPr/>
          <p:nvPr/>
        </p:nvSpPr>
        <p:spPr>
          <a:xfrm rot="2034182" flipV="1">
            <a:off x="6749848" y="2880426"/>
            <a:ext cx="556228" cy="173268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934CD89-41EF-7611-2E27-E3330600BDFF}"/>
              </a:ext>
            </a:extLst>
          </p:cNvPr>
          <p:cNvSpPr/>
          <p:nvPr/>
        </p:nvSpPr>
        <p:spPr>
          <a:xfrm>
            <a:off x="3590168" y="3130503"/>
            <a:ext cx="734105" cy="838983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FAD9E20-32DC-C1BE-EC2E-961A6537E40B}"/>
              </a:ext>
            </a:extLst>
          </p:cNvPr>
          <p:cNvSpPr/>
          <p:nvPr/>
        </p:nvSpPr>
        <p:spPr>
          <a:xfrm>
            <a:off x="4792168" y="2745899"/>
            <a:ext cx="2077628" cy="167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A98830B-12ED-8907-FC44-1D7D7BA3AE74}"/>
              </a:ext>
            </a:extLst>
          </p:cNvPr>
          <p:cNvSpPr/>
          <p:nvPr/>
        </p:nvSpPr>
        <p:spPr>
          <a:xfrm>
            <a:off x="4729638" y="4225813"/>
            <a:ext cx="2077628" cy="204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C1B4279-E189-9012-708B-EA71573E5C1F}"/>
              </a:ext>
            </a:extLst>
          </p:cNvPr>
          <p:cNvSpPr/>
          <p:nvPr/>
        </p:nvSpPr>
        <p:spPr>
          <a:xfrm>
            <a:off x="4773398" y="2814019"/>
            <a:ext cx="170088" cy="4132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73A4CE4-17CA-1D63-7E6C-BFCFE694542A}"/>
              </a:ext>
            </a:extLst>
          </p:cNvPr>
          <p:cNvSpPr/>
          <p:nvPr/>
        </p:nvSpPr>
        <p:spPr>
          <a:xfrm>
            <a:off x="4721694" y="3925239"/>
            <a:ext cx="234085" cy="446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7C8EDD-57A8-56F9-8B04-B62CE42181E5}"/>
              </a:ext>
            </a:extLst>
          </p:cNvPr>
          <p:cNvGrpSpPr/>
          <p:nvPr/>
        </p:nvGrpSpPr>
        <p:grpSpPr>
          <a:xfrm>
            <a:off x="4732562" y="3176488"/>
            <a:ext cx="1333474" cy="796004"/>
            <a:chOff x="4732562" y="3176488"/>
            <a:chExt cx="1333474" cy="796004"/>
          </a:xfrm>
          <a:solidFill>
            <a:srgbClr val="84848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BEC3B9-28CE-C783-4DDB-200AF17E7EE5}"/>
                </a:ext>
              </a:extLst>
            </p:cNvPr>
            <p:cNvSpPr/>
            <p:nvPr/>
          </p:nvSpPr>
          <p:spPr>
            <a:xfrm>
              <a:off x="4940852" y="3414368"/>
              <a:ext cx="958930" cy="2891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C12668-E5C9-262B-1E81-941FFD3FECFA}"/>
                </a:ext>
              </a:extLst>
            </p:cNvPr>
            <p:cNvSpPr/>
            <p:nvPr/>
          </p:nvSpPr>
          <p:spPr>
            <a:xfrm>
              <a:off x="4732562" y="3190112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0848A0-A026-4F5C-561C-E555C780B35B}"/>
                </a:ext>
              </a:extLst>
            </p:cNvPr>
            <p:cNvSpPr/>
            <p:nvPr/>
          </p:nvSpPr>
          <p:spPr>
            <a:xfrm>
              <a:off x="5852298" y="3176488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D4AABFD-2808-A404-163A-655CBD35D517}"/>
              </a:ext>
            </a:extLst>
          </p:cNvPr>
          <p:cNvGrpSpPr/>
          <p:nvPr/>
        </p:nvGrpSpPr>
        <p:grpSpPr>
          <a:xfrm>
            <a:off x="2038924" y="3073110"/>
            <a:ext cx="2297442" cy="989133"/>
            <a:chOff x="2038924" y="3073110"/>
            <a:chExt cx="2297442" cy="989133"/>
          </a:xfrm>
        </p:grpSpPr>
        <p:sp>
          <p:nvSpPr>
            <p:cNvPr id="93" name="Rectangle: Top Corners Snipped 92">
              <a:extLst>
                <a:ext uri="{FF2B5EF4-FFF2-40B4-BE49-F238E27FC236}">
                  <a16:creationId xmlns:a16="http://schemas.microsoft.com/office/drawing/2014/main" id="{6EED430D-35EA-192B-DB40-7C8CFF92F89F}"/>
                </a:ext>
              </a:extLst>
            </p:cNvPr>
            <p:cNvSpPr/>
            <p:nvPr/>
          </p:nvSpPr>
          <p:spPr>
            <a:xfrm rot="5400000">
              <a:off x="1923364" y="3188670"/>
              <a:ext cx="989133" cy="758013"/>
            </a:xfrm>
            <a:prstGeom prst="snip2Same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85BE051-76C1-1CCA-E804-D69B31A481D5}"/>
                </a:ext>
              </a:extLst>
            </p:cNvPr>
            <p:cNvSpPr/>
            <p:nvPr/>
          </p:nvSpPr>
          <p:spPr>
            <a:xfrm>
              <a:off x="2798788" y="3218846"/>
              <a:ext cx="795043" cy="67637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85C2686-4CD9-9BF1-7D81-9A14D782904B}"/>
                </a:ext>
              </a:extLst>
            </p:cNvPr>
            <p:cNvGrpSpPr/>
            <p:nvPr/>
          </p:nvGrpSpPr>
          <p:grpSpPr>
            <a:xfrm>
              <a:off x="2038925" y="3162280"/>
              <a:ext cx="2297441" cy="789508"/>
              <a:chOff x="2038925" y="3162280"/>
              <a:chExt cx="2297441" cy="789508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B03A2D5-011E-F290-E4E6-6BB662B525DF}"/>
                  </a:ext>
                </a:extLst>
              </p:cNvPr>
              <p:cNvSpPr/>
              <p:nvPr/>
            </p:nvSpPr>
            <p:spPr>
              <a:xfrm>
                <a:off x="4158452" y="3162280"/>
                <a:ext cx="177914" cy="789508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DF0B677-DD19-E73F-D2F6-4F191C4F7EC4}"/>
                  </a:ext>
                </a:extLst>
              </p:cNvPr>
              <p:cNvSpPr/>
              <p:nvPr/>
            </p:nvSpPr>
            <p:spPr>
              <a:xfrm>
                <a:off x="2585415" y="3280694"/>
                <a:ext cx="1584264" cy="530003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Top Corners Snipped 91">
                <a:extLst>
                  <a:ext uri="{FF2B5EF4-FFF2-40B4-BE49-F238E27FC236}">
                    <a16:creationId xmlns:a16="http://schemas.microsoft.com/office/drawing/2014/main" id="{C93447EE-904D-919C-D5BE-3A18C9E94106}"/>
                  </a:ext>
                </a:extLst>
              </p:cNvPr>
              <p:cNvSpPr/>
              <p:nvPr/>
            </p:nvSpPr>
            <p:spPr>
              <a:xfrm rot="5400000">
                <a:off x="1960984" y="3278145"/>
                <a:ext cx="702371" cy="546489"/>
              </a:xfrm>
              <a:prstGeom prst="snip2Same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6" name="Rectangle: Top Corners Snipped 105">
            <a:extLst>
              <a:ext uri="{FF2B5EF4-FFF2-40B4-BE49-F238E27FC236}">
                <a16:creationId xmlns:a16="http://schemas.microsoft.com/office/drawing/2014/main" id="{0B00804B-A279-A543-A310-4A309F74CDE7}"/>
              </a:ext>
            </a:extLst>
          </p:cNvPr>
          <p:cNvSpPr/>
          <p:nvPr/>
        </p:nvSpPr>
        <p:spPr>
          <a:xfrm rot="16200000">
            <a:off x="1619504" y="3036329"/>
            <a:ext cx="705161" cy="1027332"/>
          </a:xfrm>
          <a:prstGeom prst="snip2Same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963320-9E94-12F9-6879-9F8478F02E29}"/>
              </a:ext>
            </a:extLst>
          </p:cNvPr>
          <p:cNvSpPr/>
          <p:nvPr/>
        </p:nvSpPr>
        <p:spPr>
          <a:xfrm>
            <a:off x="2485752" y="3285039"/>
            <a:ext cx="2428584" cy="5429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Snipped 5">
            <a:extLst>
              <a:ext uri="{FF2B5EF4-FFF2-40B4-BE49-F238E27FC236}">
                <a16:creationId xmlns:a16="http://schemas.microsoft.com/office/drawing/2014/main" id="{9ADE9FDA-44CD-DB66-B206-487866D2DBA8}"/>
              </a:ext>
            </a:extLst>
          </p:cNvPr>
          <p:cNvSpPr/>
          <p:nvPr/>
        </p:nvSpPr>
        <p:spPr>
          <a:xfrm rot="16200000">
            <a:off x="1881579" y="2774248"/>
            <a:ext cx="705163" cy="1551486"/>
          </a:xfrm>
          <a:prstGeom prst="snip2Same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7DEC3-820E-1D44-8DC5-D7117532A724}"/>
              </a:ext>
            </a:extLst>
          </p:cNvPr>
          <p:cNvSpPr/>
          <p:nvPr/>
        </p:nvSpPr>
        <p:spPr>
          <a:xfrm>
            <a:off x="-1097259" y="3296438"/>
            <a:ext cx="2609011" cy="5142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rizona Space Grant Consortium Logos | Arizona Space Grant Consortium">
            <a:extLst>
              <a:ext uri="{FF2B5EF4-FFF2-40B4-BE49-F238E27FC236}">
                <a16:creationId xmlns:a16="http://schemas.microsoft.com/office/drawing/2014/main" id="{FB84F846-C023-86F7-5330-B65142656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811BD18-09AC-5F09-E988-8E4BC7999E9C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392637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4.81481E-6 L 0.05599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3815 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18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90FA41-574B-0233-A5AB-28226D68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Design Flaws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EF90E5E-BE2F-12A9-920F-0A292CE1BC31}"/>
              </a:ext>
            </a:extLst>
          </p:cNvPr>
          <p:cNvGrpSpPr/>
          <p:nvPr/>
        </p:nvGrpSpPr>
        <p:grpSpPr>
          <a:xfrm>
            <a:off x="-243841" y="2194561"/>
            <a:ext cx="10915275" cy="2654236"/>
            <a:chOff x="-1097259" y="2359708"/>
            <a:chExt cx="11768696" cy="24890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9D5FF1-EFF0-B170-1F3A-880C5A383AC2}"/>
                </a:ext>
              </a:extLst>
            </p:cNvPr>
            <p:cNvSpPr/>
            <p:nvPr/>
          </p:nvSpPr>
          <p:spPr>
            <a:xfrm>
              <a:off x="7751618" y="2977564"/>
              <a:ext cx="2919819" cy="1375416"/>
            </a:xfrm>
            <a:prstGeom prst="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A53C54-CE5E-A69E-057D-26F4862BD9F8}"/>
                </a:ext>
              </a:extLst>
            </p:cNvPr>
            <p:cNvSpPr/>
            <p:nvPr/>
          </p:nvSpPr>
          <p:spPr>
            <a:xfrm>
              <a:off x="7147442" y="2899262"/>
              <a:ext cx="790970" cy="1532021"/>
            </a:xfrm>
            <a:prstGeom prst="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Snipped 14">
              <a:extLst>
                <a:ext uri="{FF2B5EF4-FFF2-40B4-BE49-F238E27FC236}">
                  <a16:creationId xmlns:a16="http://schemas.microsoft.com/office/drawing/2014/main" id="{5B8E8B56-ED4E-14AD-FE5F-0B056F7DF2EF}"/>
                </a:ext>
              </a:extLst>
            </p:cNvPr>
            <p:cNvSpPr/>
            <p:nvPr/>
          </p:nvSpPr>
          <p:spPr>
            <a:xfrm rot="5400000">
              <a:off x="4923113" y="2322379"/>
              <a:ext cx="2383676" cy="2669157"/>
            </a:xfrm>
            <a:prstGeom prst="snip2SameRect">
              <a:avLst/>
            </a:prstGeom>
            <a:solidFill>
              <a:srgbClr val="B7B7B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23A80BB-195C-62BB-0F29-9D248990EE6F}"/>
                </a:ext>
              </a:extLst>
            </p:cNvPr>
            <p:cNvGrpSpPr/>
            <p:nvPr/>
          </p:nvGrpSpPr>
          <p:grpSpPr>
            <a:xfrm>
              <a:off x="-1069702" y="2359708"/>
              <a:ext cx="5406068" cy="2442755"/>
              <a:chOff x="-361508" y="2420813"/>
              <a:chExt cx="5406068" cy="2442755"/>
            </a:xfrm>
            <a:solidFill>
              <a:srgbClr val="B7B7B7"/>
            </a:solidFill>
          </p:grpSpPr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7167DB3F-1415-74E1-B412-EEA082F68310}"/>
                  </a:ext>
                </a:extLst>
              </p:cNvPr>
              <p:cNvSpPr/>
              <p:nvPr/>
            </p:nvSpPr>
            <p:spPr>
              <a:xfrm rot="5400000">
                <a:off x="1605101" y="1014766"/>
                <a:ext cx="1351163" cy="5284381"/>
              </a:xfrm>
              <a:prstGeom prst="ca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6F9D01A-271A-BB4B-757E-9DBDFBF2F9FA}"/>
                  </a:ext>
                </a:extLst>
              </p:cNvPr>
              <p:cNvSpPr/>
              <p:nvPr/>
            </p:nvSpPr>
            <p:spPr>
              <a:xfrm>
                <a:off x="1596640" y="2854041"/>
                <a:ext cx="790970" cy="1532021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CB07876C-8973-5811-536A-8E14AD1EFCD2}"/>
                  </a:ext>
                </a:extLst>
              </p:cNvPr>
              <p:cNvSpPr/>
              <p:nvPr/>
            </p:nvSpPr>
            <p:spPr>
              <a:xfrm>
                <a:off x="2182237" y="2776773"/>
                <a:ext cx="2862323" cy="1786568"/>
              </a:xfrm>
              <a:prstGeom prst="round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CA9F9B36-54C5-B8BE-6FB0-F8DEAC63E7AD}"/>
                  </a:ext>
                </a:extLst>
              </p:cNvPr>
              <p:cNvSpPr/>
              <p:nvPr/>
            </p:nvSpPr>
            <p:spPr>
              <a:xfrm>
                <a:off x="2387610" y="2644521"/>
                <a:ext cx="2420603" cy="1995340"/>
              </a:xfrm>
              <a:prstGeom prst="round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1E461F72-CF91-8E67-800F-E2963D4A4BDC}"/>
                  </a:ext>
                </a:extLst>
              </p:cNvPr>
              <p:cNvSpPr/>
              <p:nvPr/>
            </p:nvSpPr>
            <p:spPr>
              <a:xfrm>
                <a:off x="2592983" y="2420813"/>
                <a:ext cx="2039362" cy="2442755"/>
              </a:xfrm>
              <a:prstGeom prst="round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: Top Corners Snipped 21">
              <a:extLst>
                <a:ext uri="{FF2B5EF4-FFF2-40B4-BE49-F238E27FC236}">
                  <a16:creationId xmlns:a16="http://schemas.microsoft.com/office/drawing/2014/main" id="{583560D0-AD67-BA2E-7638-50A98E2EBD19}"/>
                </a:ext>
              </a:extLst>
            </p:cNvPr>
            <p:cNvSpPr/>
            <p:nvPr/>
          </p:nvSpPr>
          <p:spPr>
            <a:xfrm rot="16200000">
              <a:off x="3639604" y="3444015"/>
              <a:ext cx="1995341" cy="385749"/>
            </a:xfrm>
            <a:prstGeom prst="snip2Same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apezoid 22">
              <a:extLst>
                <a:ext uri="{FF2B5EF4-FFF2-40B4-BE49-F238E27FC236}">
                  <a16:creationId xmlns:a16="http://schemas.microsoft.com/office/drawing/2014/main" id="{16A9B244-8153-BC39-A9F1-799DD61835AB}"/>
                </a:ext>
              </a:extLst>
            </p:cNvPr>
            <p:cNvSpPr/>
            <p:nvPr/>
          </p:nvSpPr>
          <p:spPr>
            <a:xfrm rot="5400000">
              <a:off x="4082218" y="3397361"/>
              <a:ext cx="960278" cy="352434"/>
            </a:xfrm>
            <a:prstGeom prst="trapezoid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627784C-A865-19D6-06D8-2560A7B6BD2A}"/>
                </a:ext>
              </a:extLst>
            </p:cNvPr>
            <p:cNvSpPr/>
            <p:nvPr/>
          </p:nvSpPr>
          <p:spPr>
            <a:xfrm>
              <a:off x="6074624" y="3176488"/>
              <a:ext cx="238188" cy="78353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2300CAF-0E6A-B08B-D639-83C07981D78E}"/>
                </a:ext>
              </a:extLst>
            </p:cNvPr>
            <p:cNvSpPr/>
            <p:nvPr/>
          </p:nvSpPr>
          <p:spPr>
            <a:xfrm>
              <a:off x="6208533" y="3176488"/>
              <a:ext cx="238188" cy="78353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84ADCDC-014A-83E1-CCD3-512589627259}"/>
                </a:ext>
              </a:extLst>
            </p:cNvPr>
            <p:cNvSpPr/>
            <p:nvPr/>
          </p:nvSpPr>
          <p:spPr>
            <a:xfrm>
              <a:off x="6329693" y="3176487"/>
              <a:ext cx="238188" cy="791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E371E3B-1CF9-7C02-A180-84A8158F8C10}"/>
                </a:ext>
              </a:extLst>
            </p:cNvPr>
            <p:cNvSpPr/>
            <p:nvPr/>
          </p:nvSpPr>
          <p:spPr>
            <a:xfrm>
              <a:off x="6480737" y="3171753"/>
              <a:ext cx="238188" cy="791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DF239B6-E270-402F-A5B4-1EB64D9172F4}"/>
                </a:ext>
              </a:extLst>
            </p:cNvPr>
            <p:cNvCxnSpPr>
              <a:cxnSpLocks/>
            </p:cNvCxnSpPr>
            <p:nvPr/>
          </p:nvCxnSpPr>
          <p:spPr>
            <a:xfrm>
              <a:off x="6074624" y="3190112"/>
              <a:ext cx="6674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7E568A2-1DCD-1E73-CB18-52B6141986F5}"/>
                </a:ext>
              </a:extLst>
            </p:cNvPr>
            <p:cNvCxnSpPr>
              <a:cxnSpLocks/>
            </p:cNvCxnSpPr>
            <p:nvPr/>
          </p:nvCxnSpPr>
          <p:spPr>
            <a:xfrm>
              <a:off x="6055313" y="3949075"/>
              <a:ext cx="7060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DDA9623-4DB1-4769-360E-C219851C4C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2040" y="3171753"/>
              <a:ext cx="4349" cy="7763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EA63C7D-4874-1202-68D2-E52DD69FA5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2764" y="2730428"/>
              <a:ext cx="0" cy="4652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093D6CC-327C-DBCE-E23A-5B621DAEFE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0852" y="2920270"/>
              <a:ext cx="0" cy="2698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04D505C-AF76-93A3-F043-06A74DBE65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2562" y="3979620"/>
              <a:ext cx="0" cy="4652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CDCF13E-AECB-D70F-D58B-3A8906B47A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0852" y="3979620"/>
              <a:ext cx="0" cy="2698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924EFAD-56C2-30DC-2344-EC9F3BF807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0370" y="2729246"/>
              <a:ext cx="2077628" cy="14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35071D4-B457-4511-C053-7FCC464E99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9638" y="4412900"/>
              <a:ext cx="2077628" cy="14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E6FEBA1-8221-9F40-FB55-889DAC81C7E7}"/>
                </a:ext>
              </a:extLst>
            </p:cNvPr>
            <p:cNvCxnSpPr>
              <a:cxnSpLocks/>
            </p:cNvCxnSpPr>
            <p:nvPr/>
          </p:nvCxnSpPr>
          <p:spPr>
            <a:xfrm>
              <a:off x="4938896" y="2920270"/>
              <a:ext cx="18609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29F020F-8123-0DEA-2B4C-4A54C0368852}"/>
                </a:ext>
              </a:extLst>
            </p:cNvPr>
            <p:cNvCxnSpPr>
              <a:cxnSpLocks/>
            </p:cNvCxnSpPr>
            <p:nvPr/>
          </p:nvCxnSpPr>
          <p:spPr>
            <a:xfrm>
              <a:off x="4942598" y="4227072"/>
              <a:ext cx="18609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7584A82-4403-0591-17C7-B10518489363}"/>
                </a:ext>
              </a:extLst>
            </p:cNvPr>
            <p:cNvCxnSpPr>
              <a:cxnSpLocks/>
            </p:cNvCxnSpPr>
            <p:nvPr/>
          </p:nvCxnSpPr>
          <p:spPr>
            <a:xfrm>
              <a:off x="6815854" y="2715668"/>
              <a:ext cx="429848" cy="2618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EB71F1C-69AD-4201-24B7-11BA932F4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9862" y="4223411"/>
              <a:ext cx="485160" cy="195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187719E-4666-4982-1B11-274C4DF27AF1}"/>
                </a:ext>
              </a:extLst>
            </p:cNvPr>
            <p:cNvCxnSpPr>
              <a:cxnSpLocks/>
            </p:cNvCxnSpPr>
            <p:nvPr/>
          </p:nvCxnSpPr>
          <p:spPr>
            <a:xfrm>
              <a:off x="6792458" y="2920196"/>
              <a:ext cx="354984" cy="230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E5CE423-FBE1-2511-2640-80BF7B574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0352" y="4044141"/>
              <a:ext cx="360792" cy="1845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6D3AA56-5C02-E0CB-A1F6-AC0EFE763D11}"/>
                </a:ext>
              </a:extLst>
            </p:cNvPr>
            <p:cNvCxnSpPr>
              <a:cxnSpLocks/>
            </p:cNvCxnSpPr>
            <p:nvPr/>
          </p:nvCxnSpPr>
          <p:spPr>
            <a:xfrm>
              <a:off x="7149293" y="3119159"/>
              <a:ext cx="1851" cy="948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576085B-9835-D665-D2B0-8C9F55001541}"/>
                </a:ext>
              </a:extLst>
            </p:cNvPr>
            <p:cNvCxnSpPr>
              <a:cxnSpLocks/>
            </p:cNvCxnSpPr>
            <p:nvPr/>
          </p:nvCxnSpPr>
          <p:spPr>
            <a:xfrm>
              <a:off x="7245702" y="2977564"/>
              <a:ext cx="700568" cy="1792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C02325-CEDD-40CE-089B-34CF80AAF0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2227" y="4044059"/>
              <a:ext cx="684043" cy="17519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745A4D6-DA81-3C37-EFE6-04C47800B2BA}"/>
                </a:ext>
              </a:extLst>
            </p:cNvPr>
            <p:cNvCxnSpPr/>
            <p:nvPr/>
          </p:nvCxnSpPr>
          <p:spPr>
            <a:xfrm>
              <a:off x="7938412" y="3156834"/>
              <a:ext cx="2733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81BC4D9-987F-31BA-8693-FE5F32F7E678}"/>
                </a:ext>
              </a:extLst>
            </p:cNvPr>
            <p:cNvCxnSpPr/>
            <p:nvPr/>
          </p:nvCxnSpPr>
          <p:spPr>
            <a:xfrm>
              <a:off x="7938411" y="4044141"/>
              <a:ext cx="2733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1044F3E-DE5B-CBDB-B614-6A5906D02AD0}"/>
                </a:ext>
              </a:extLst>
            </p:cNvPr>
            <p:cNvCxnSpPr>
              <a:cxnSpLocks/>
            </p:cNvCxnSpPr>
            <p:nvPr/>
          </p:nvCxnSpPr>
          <p:spPr>
            <a:xfrm>
              <a:off x="4946300" y="3190112"/>
              <a:ext cx="114285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96A5280-C7EC-2B37-FFF7-71585B4BDC86}"/>
                </a:ext>
              </a:extLst>
            </p:cNvPr>
            <p:cNvCxnSpPr>
              <a:cxnSpLocks/>
            </p:cNvCxnSpPr>
            <p:nvPr/>
          </p:nvCxnSpPr>
          <p:spPr>
            <a:xfrm>
              <a:off x="4938896" y="3958868"/>
              <a:ext cx="114285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30DCEDE-1D27-4B79-FD93-90CD3895C743}"/>
                </a:ext>
              </a:extLst>
            </p:cNvPr>
            <p:cNvSpPr/>
            <p:nvPr/>
          </p:nvSpPr>
          <p:spPr>
            <a:xfrm>
              <a:off x="2791814" y="3211858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31F5C6F-9201-4755-D9D1-FC9772B07BF5}"/>
                </a:ext>
              </a:extLst>
            </p:cNvPr>
            <p:cNvSpPr/>
            <p:nvPr/>
          </p:nvSpPr>
          <p:spPr>
            <a:xfrm>
              <a:off x="2928547" y="3205076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5C81359-E0E2-5A3F-B1F4-AFB843B8D953}"/>
                </a:ext>
              </a:extLst>
            </p:cNvPr>
            <p:cNvSpPr/>
            <p:nvPr/>
          </p:nvSpPr>
          <p:spPr>
            <a:xfrm>
              <a:off x="3070603" y="3213393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7947FAC-F7ED-965C-339D-0B98F60F2E1F}"/>
                </a:ext>
              </a:extLst>
            </p:cNvPr>
            <p:cNvSpPr/>
            <p:nvPr/>
          </p:nvSpPr>
          <p:spPr>
            <a:xfrm>
              <a:off x="3229809" y="3231455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537AABE-0CDB-AC5D-A11E-4680BD37C4FD}"/>
                </a:ext>
              </a:extLst>
            </p:cNvPr>
            <p:cNvSpPr/>
            <p:nvPr/>
          </p:nvSpPr>
          <p:spPr>
            <a:xfrm>
              <a:off x="3382326" y="3228353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C18F28B-BBEC-6E26-DA2A-2289AF5A6AEF}"/>
                </a:ext>
              </a:extLst>
            </p:cNvPr>
            <p:cNvSpPr/>
            <p:nvPr/>
          </p:nvSpPr>
          <p:spPr>
            <a:xfrm>
              <a:off x="-1097259" y="3296438"/>
              <a:ext cx="2658339" cy="523711"/>
            </a:xfrm>
            <a:prstGeom prst="rect">
              <a:avLst/>
            </a:prstGeom>
            <a:solidFill>
              <a:srgbClr val="84848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AB1C15C-35E5-305E-FC76-13FEC2C31AE9}"/>
                </a:ext>
              </a:extLst>
            </p:cNvPr>
            <p:cNvSpPr/>
            <p:nvPr/>
          </p:nvSpPr>
          <p:spPr>
            <a:xfrm>
              <a:off x="3590168" y="3130503"/>
              <a:ext cx="734105" cy="838983"/>
            </a:xfrm>
            <a:prstGeom prst="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3417640-CFF9-2406-25F6-4227D4D8176B}"/>
                </a:ext>
              </a:extLst>
            </p:cNvPr>
            <p:cNvGrpSpPr/>
            <p:nvPr/>
          </p:nvGrpSpPr>
          <p:grpSpPr>
            <a:xfrm>
              <a:off x="4732562" y="3176488"/>
              <a:ext cx="1333474" cy="796004"/>
              <a:chOff x="4732562" y="3176488"/>
              <a:chExt cx="1333474" cy="796004"/>
            </a:xfrm>
            <a:solidFill>
              <a:srgbClr val="848484"/>
            </a:solidFill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4605556-D62C-C150-21B0-E9C9B5653D1A}"/>
                  </a:ext>
                </a:extLst>
              </p:cNvPr>
              <p:cNvSpPr/>
              <p:nvPr/>
            </p:nvSpPr>
            <p:spPr>
              <a:xfrm>
                <a:off x="4940852" y="3414368"/>
                <a:ext cx="958930" cy="289156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4A649B-96FD-C27C-9F92-F4A0033125EC}"/>
                  </a:ext>
                </a:extLst>
              </p:cNvPr>
              <p:cNvSpPr/>
              <p:nvPr/>
            </p:nvSpPr>
            <p:spPr>
              <a:xfrm>
                <a:off x="4732562" y="3190112"/>
                <a:ext cx="213738" cy="78238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51839D2-AA43-1995-FBD2-59FA2CA15548}"/>
                  </a:ext>
                </a:extLst>
              </p:cNvPr>
              <p:cNvSpPr/>
              <p:nvPr/>
            </p:nvSpPr>
            <p:spPr>
              <a:xfrm>
                <a:off x="5852298" y="3176488"/>
                <a:ext cx="213738" cy="78238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62FDB0D-70DE-21D7-AA51-EF68C4080C2C}"/>
                </a:ext>
              </a:extLst>
            </p:cNvPr>
            <p:cNvGrpSpPr/>
            <p:nvPr/>
          </p:nvGrpSpPr>
          <p:grpSpPr>
            <a:xfrm>
              <a:off x="2038924" y="3073110"/>
              <a:ext cx="2297442" cy="989133"/>
              <a:chOff x="2038924" y="3073110"/>
              <a:chExt cx="2297442" cy="989133"/>
            </a:xfrm>
          </p:grpSpPr>
          <p:sp>
            <p:nvSpPr>
              <p:cNvPr id="72" name="Rectangle: Top Corners Snipped 71">
                <a:extLst>
                  <a:ext uri="{FF2B5EF4-FFF2-40B4-BE49-F238E27FC236}">
                    <a16:creationId xmlns:a16="http://schemas.microsoft.com/office/drawing/2014/main" id="{30DB0369-8C03-ECB1-8B91-C3F367A51E04}"/>
                  </a:ext>
                </a:extLst>
              </p:cNvPr>
              <p:cNvSpPr/>
              <p:nvPr/>
            </p:nvSpPr>
            <p:spPr>
              <a:xfrm rot="5400000">
                <a:off x="1923364" y="3188670"/>
                <a:ext cx="989133" cy="758013"/>
              </a:xfrm>
              <a:prstGeom prst="snip2Same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64B06C8-BD4B-BD93-AAE7-EDB1CFA3070E}"/>
                  </a:ext>
                </a:extLst>
              </p:cNvPr>
              <p:cNvSpPr/>
              <p:nvPr/>
            </p:nvSpPr>
            <p:spPr>
              <a:xfrm>
                <a:off x="2798788" y="3218846"/>
                <a:ext cx="795043" cy="67637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34F7BB8-2D11-AAA2-5EF8-18F271AEB8C3}"/>
                  </a:ext>
                </a:extLst>
              </p:cNvPr>
              <p:cNvGrpSpPr/>
              <p:nvPr/>
            </p:nvGrpSpPr>
            <p:grpSpPr>
              <a:xfrm>
                <a:off x="2038925" y="3162280"/>
                <a:ext cx="2297441" cy="789508"/>
                <a:chOff x="2038925" y="3162280"/>
                <a:chExt cx="2297441" cy="789508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E6F45E16-E6A9-0568-8E93-A65A332C4A20}"/>
                    </a:ext>
                  </a:extLst>
                </p:cNvPr>
                <p:cNvSpPr/>
                <p:nvPr/>
              </p:nvSpPr>
              <p:spPr>
                <a:xfrm>
                  <a:off x="4158452" y="3162280"/>
                  <a:ext cx="177914" cy="789508"/>
                </a:xfrm>
                <a:prstGeom prst="rect">
                  <a:avLst/>
                </a:prstGeom>
                <a:solidFill>
                  <a:srgbClr val="84848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D3487D4F-1263-E4EB-AD6C-757393B0A15A}"/>
                    </a:ext>
                  </a:extLst>
                </p:cNvPr>
                <p:cNvSpPr/>
                <p:nvPr/>
              </p:nvSpPr>
              <p:spPr>
                <a:xfrm>
                  <a:off x="2585415" y="3280694"/>
                  <a:ext cx="1584264" cy="530003"/>
                </a:xfrm>
                <a:prstGeom prst="rect">
                  <a:avLst/>
                </a:prstGeom>
                <a:solidFill>
                  <a:srgbClr val="84848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: Top Corners Snipped 76">
                  <a:extLst>
                    <a:ext uri="{FF2B5EF4-FFF2-40B4-BE49-F238E27FC236}">
                      <a16:creationId xmlns:a16="http://schemas.microsoft.com/office/drawing/2014/main" id="{8864EE66-9BF8-2CFC-12E0-064807DA1B2E}"/>
                    </a:ext>
                  </a:extLst>
                </p:cNvPr>
                <p:cNvSpPr/>
                <p:nvPr/>
              </p:nvSpPr>
              <p:spPr>
                <a:xfrm rot="5400000">
                  <a:off x="1960984" y="3278145"/>
                  <a:ext cx="702371" cy="546489"/>
                </a:xfrm>
                <a:prstGeom prst="snip2SameRect">
                  <a:avLst/>
                </a:prstGeom>
                <a:solidFill>
                  <a:srgbClr val="84848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8" name="Rectangle: Top Corners Snipped 77">
              <a:extLst>
                <a:ext uri="{FF2B5EF4-FFF2-40B4-BE49-F238E27FC236}">
                  <a16:creationId xmlns:a16="http://schemas.microsoft.com/office/drawing/2014/main" id="{72D875B4-744D-AF41-58CB-A81B4B78FC31}"/>
                </a:ext>
              </a:extLst>
            </p:cNvPr>
            <p:cNvSpPr/>
            <p:nvPr/>
          </p:nvSpPr>
          <p:spPr>
            <a:xfrm rot="16200000">
              <a:off x="1619504" y="3036329"/>
              <a:ext cx="705161" cy="1027332"/>
            </a:xfrm>
            <a:prstGeom prst="snip2SameRect">
              <a:avLst/>
            </a:prstGeom>
            <a:solidFill>
              <a:srgbClr val="84848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5" name="Picture 104" descr="Arizona Space Grant Consortium Logos | Arizona Space Grant Consortium">
            <a:extLst>
              <a:ext uri="{FF2B5EF4-FFF2-40B4-BE49-F238E27FC236}">
                <a16:creationId xmlns:a16="http://schemas.microsoft.com/office/drawing/2014/main" id="{2DFC2D4F-86D9-0B7D-2801-1E17956C6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964EEFFC-C7F4-FAA7-D243-0F80AA5319B5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ooter Placeholder 2">
            <a:extLst>
              <a:ext uri="{FF2B5EF4-FFF2-40B4-BE49-F238E27FC236}">
                <a16:creationId xmlns:a16="http://schemas.microsoft.com/office/drawing/2014/main" id="{ECB27FD3-9E7C-1097-157F-44BDD5D37D8A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10" name="Slide Number Placeholder 3">
            <a:extLst>
              <a:ext uri="{FF2B5EF4-FFF2-40B4-BE49-F238E27FC236}">
                <a16:creationId xmlns:a16="http://schemas.microsoft.com/office/drawing/2014/main" id="{70360645-AE7D-15B8-4105-A2766101441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smtClean="0">
                <a:solidFill>
                  <a:srgbClr val="D8D8D8"/>
                </a:solidFill>
              </a:rPr>
              <a:pPr/>
              <a:t>11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A12B0E-EEEC-A7B3-31EB-4703CC86DD95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3257478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B7267C2-D14D-F0C0-B07D-18D4FE2EBC76}"/>
              </a:ext>
            </a:extLst>
          </p:cNvPr>
          <p:cNvGrpSpPr/>
          <p:nvPr/>
        </p:nvGrpSpPr>
        <p:grpSpPr>
          <a:xfrm>
            <a:off x="-4115139" y="1186811"/>
            <a:ext cx="14816991" cy="3722768"/>
            <a:chOff x="-1097259" y="2359708"/>
            <a:chExt cx="9906817" cy="24890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B47D2E-AC4E-9BE0-AD81-739274C7CBAB}"/>
                </a:ext>
              </a:extLst>
            </p:cNvPr>
            <p:cNvSpPr/>
            <p:nvPr/>
          </p:nvSpPr>
          <p:spPr>
            <a:xfrm>
              <a:off x="7751619" y="2977563"/>
              <a:ext cx="1057939" cy="1375415"/>
            </a:xfrm>
            <a:prstGeom prst="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92DC98-FBAC-AD35-1158-C2EE5F150390}"/>
                </a:ext>
              </a:extLst>
            </p:cNvPr>
            <p:cNvSpPr/>
            <p:nvPr/>
          </p:nvSpPr>
          <p:spPr>
            <a:xfrm>
              <a:off x="7147443" y="2899261"/>
              <a:ext cx="790970" cy="1532020"/>
            </a:xfrm>
            <a:prstGeom prst="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Snipped 9">
              <a:extLst>
                <a:ext uri="{FF2B5EF4-FFF2-40B4-BE49-F238E27FC236}">
                  <a16:creationId xmlns:a16="http://schemas.microsoft.com/office/drawing/2014/main" id="{D51AD25F-B5E5-A1E9-4434-E4744457FB91}"/>
                </a:ext>
              </a:extLst>
            </p:cNvPr>
            <p:cNvSpPr/>
            <p:nvPr/>
          </p:nvSpPr>
          <p:spPr>
            <a:xfrm rot="5400000">
              <a:off x="4923114" y="2322378"/>
              <a:ext cx="2383675" cy="2669158"/>
            </a:xfrm>
            <a:prstGeom prst="snip2SameRect">
              <a:avLst/>
            </a:prstGeom>
            <a:solidFill>
              <a:srgbClr val="B7B7B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0C99102-BCE1-6A1E-8BB9-6E39254F6ECC}"/>
                </a:ext>
              </a:extLst>
            </p:cNvPr>
            <p:cNvGrpSpPr/>
            <p:nvPr/>
          </p:nvGrpSpPr>
          <p:grpSpPr>
            <a:xfrm>
              <a:off x="-1069702" y="2359708"/>
              <a:ext cx="5406068" cy="2442754"/>
              <a:chOff x="-361508" y="2420813"/>
              <a:chExt cx="5406068" cy="2442755"/>
            </a:xfrm>
            <a:solidFill>
              <a:srgbClr val="B7B7B7"/>
            </a:solidFill>
          </p:grpSpPr>
          <p:sp>
            <p:nvSpPr>
              <p:cNvPr id="116" name="Cylinder 115">
                <a:extLst>
                  <a:ext uri="{FF2B5EF4-FFF2-40B4-BE49-F238E27FC236}">
                    <a16:creationId xmlns:a16="http://schemas.microsoft.com/office/drawing/2014/main" id="{2BFCB80A-EC00-8D88-81A4-72B6BFBFFBE2}"/>
                  </a:ext>
                </a:extLst>
              </p:cNvPr>
              <p:cNvSpPr/>
              <p:nvPr/>
            </p:nvSpPr>
            <p:spPr>
              <a:xfrm rot="5400000">
                <a:off x="1605101" y="1014766"/>
                <a:ext cx="1351163" cy="5284381"/>
              </a:xfrm>
              <a:prstGeom prst="ca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FF6914F-CCC0-03D6-BF38-6178E92D64AD}"/>
                  </a:ext>
                </a:extLst>
              </p:cNvPr>
              <p:cNvSpPr/>
              <p:nvPr/>
            </p:nvSpPr>
            <p:spPr>
              <a:xfrm>
                <a:off x="1596640" y="2854041"/>
                <a:ext cx="790970" cy="1532021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1F528953-594F-0843-AC9C-4011986A0735}"/>
                  </a:ext>
                </a:extLst>
              </p:cNvPr>
              <p:cNvSpPr/>
              <p:nvPr/>
            </p:nvSpPr>
            <p:spPr>
              <a:xfrm>
                <a:off x="2182237" y="2776773"/>
                <a:ext cx="2862323" cy="1786568"/>
              </a:xfrm>
              <a:prstGeom prst="round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02870B57-A56E-F2B6-B1DF-6433254B8724}"/>
                  </a:ext>
                </a:extLst>
              </p:cNvPr>
              <p:cNvSpPr/>
              <p:nvPr/>
            </p:nvSpPr>
            <p:spPr>
              <a:xfrm>
                <a:off x="2387610" y="2644521"/>
                <a:ext cx="2420603" cy="1995340"/>
              </a:xfrm>
              <a:prstGeom prst="round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65F46B2-A6D9-6A4E-00A4-B1DC6A60AB75}"/>
                  </a:ext>
                </a:extLst>
              </p:cNvPr>
              <p:cNvSpPr/>
              <p:nvPr/>
            </p:nvSpPr>
            <p:spPr>
              <a:xfrm>
                <a:off x="2592983" y="2420813"/>
                <a:ext cx="2039362" cy="2442755"/>
              </a:xfrm>
              <a:prstGeom prst="round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: Top Corners Snipped 11">
              <a:extLst>
                <a:ext uri="{FF2B5EF4-FFF2-40B4-BE49-F238E27FC236}">
                  <a16:creationId xmlns:a16="http://schemas.microsoft.com/office/drawing/2014/main" id="{04C7CD51-AE67-16F5-7F42-F327F4E6316F}"/>
                </a:ext>
              </a:extLst>
            </p:cNvPr>
            <p:cNvSpPr/>
            <p:nvPr/>
          </p:nvSpPr>
          <p:spPr>
            <a:xfrm rot="16200000">
              <a:off x="3639605" y="3444014"/>
              <a:ext cx="1995340" cy="385749"/>
            </a:xfrm>
            <a:prstGeom prst="snip2Same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E58D47B4-DA51-D30C-3807-9C10CE64847E}"/>
                </a:ext>
              </a:extLst>
            </p:cNvPr>
            <p:cNvSpPr/>
            <p:nvPr/>
          </p:nvSpPr>
          <p:spPr>
            <a:xfrm rot="5400000">
              <a:off x="4082218" y="3397360"/>
              <a:ext cx="960278" cy="352434"/>
            </a:xfrm>
            <a:prstGeom prst="trapezoid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808448A-A468-2DBA-604E-8E4C72614D70}"/>
                </a:ext>
              </a:extLst>
            </p:cNvPr>
            <p:cNvSpPr/>
            <p:nvPr/>
          </p:nvSpPr>
          <p:spPr>
            <a:xfrm>
              <a:off x="6074625" y="3176487"/>
              <a:ext cx="238188" cy="78353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834ECB3-314C-C4E2-F809-5B1C08C7AF4A}"/>
                </a:ext>
              </a:extLst>
            </p:cNvPr>
            <p:cNvSpPr/>
            <p:nvPr/>
          </p:nvSpPr>
          <p:spPr>
            <a:xfrm>
              <a:off x="6208534" y="3176487"/>
              <a:ext cx="238188" cy="78353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87C8F60-635D-6BEE-BA7E-AFF4E54C887E}"/>
                </a:ext>
              </a:extLst>
            </p:cNvPr>
            <p:cNvSpPr/>
            <p:nvPr/>
          </p:nvSpPr>
          <p:spPr>
            <a:xfrm>
              <a:off x="6329694" y="3176486"/>
              <a:ext cx="238188" cy="791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94BDDDD-0EC5-7372-835A-F2E52A138554}"/>
                </a:ext>
              </a:extLst>
            </p:cNvPr>
            <p:cNvSpPr/>
            <p:nvPr/>
          </p:nvSpPr>
          <p:spPr>
            <a:xfrm>
              <a:off x="6480738" y="3171752"/>
              <a:ext cx="238188" cy="791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FA91ACE-E121-A4D7-36A8-7F62F0C166F1}"/>
                </a:ext>
              </a:extLst>
            </p:cNvPr>
            <p:cNvCxnSpPr>
              <a:cxnSpLocks/>
            </p:cNvCxnSpPr>
            <p:nvPr/>
          </p:nvCxnSpPr>
          <p:spPr>
            <a:xfrm>
              <a:off x="6074625" y="3190111"/>
              <a:ext cx="6674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DDC2312-F3BD-02C4-763B-B235942E22C3}"/>
                </a:ext>
              </a:extLst>
            </p:cNvPr>
            <p:cNvCxnSpPr>
              <a:cxnSpLocks/>
            </p:cNvCxnSpPr>
            <p:nvPr/>
          </p:nvCxnSpPr>
          <p:spPr>
            <a:xfrm>
              <a:off x="6055314" y="3949074"/>
              <a:ext cx="7060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F1366C8-1E86-F430-37BA-8D9CA29098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2041" y="3171752"/>
              <a:ext cx="4349" cy="7763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2E57767-A8EA-DD0D-B50A-AEF88CD75A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2765" y="2730427"/>
              <a:ext cx="0" cy="4652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06284CC-30DA-0BFA-EE7F-33F2FDBE8C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0853" y="2920269"/>
              <a:ext cx="0" cy="2698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07C1163-60B0-2756-ED56-60579C5379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2563" y="3979619"/>
              <a:ext cx="0" cy="4652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3933BCE-0504-0E27-2788-5E6DD890BE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0853" y="3979619"/>
              <a:ext cx="0" cy="2698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441E8DC-B19C-872B-98D4-FA7328EF90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0370" y="2729245"/>
              <a:ext cx="2077628" cy="14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98F8A12-5B1C-0A7C-05C5-C482BD5F6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9639" y="4412898"/>
              <a:ext cx="2077628" cy="14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65BD9EB-9407-56A5-84EF-CF060E4D160F}"/>
                </a:ext>
              </a:extLst>
            </p:cNvPr>
            <p:cNvCxnSpPr>
              <a:cxnSpLocks/>
            </p:cNvCxnSpPr>
            <p:nvPr/>
          </p:nvCxnSpPr>
          <p:spPr>
            <a:xfrm>
              <a:off x="4938897" y="2920269"/>
              <a:ext cx="18609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C4F778C-8968-DEF9-1CD9-DC1BAD3B5E42}"/>
                </a:ext>
              </a:extLst>
            </p:cNvPr>
            <p:cNvCxnSpPr>
              <a:cxnSpLocks/>
            </p:cNvCxnSpPr>
            <p:nvPr/>
          </p:nvCxnSpPr>
          <p:spPr>
            <a:xfrm>
              <a:off x="4942599" y="4227070"/>
              <a:ext cx="18609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ABFBD07-01B5-539A-948F-61901EC05D0B}"/>
                </a:ext>
              </a:extLst>
            </p:cNvPr>
            <p:cNvCxnSpPr>
              <a:cxnSpLocks/>
            </p:cNvCxnSpPr>
            <p:nvPr/>
          </p:nvCxnSpPr>
          <p:spPr>
            <a:xfrm>
              <a:off x="6815854" y="2715667"/>
              <a:ext cx="429848" cy="2618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A014583-7AB7-B197-FDAC-E1B5B3C668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9862" y="4223411"/>
              <a:ext cx="485160" cy="195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D0EC31F-FB86-2B14-F269-B08CB79D7D82}"/>
                </a:ext>
              </a:extLst>
            </p:cNvPr>
            <p:cNvCxnSpPr>
              <a:cxnSpLocks/>
            </p:cNvCxnSpPr>
            <p:nvPr/>
          </p:nvCxnSpPr>
          <p:spPr>
            <a:xfrm>
              <a:off x="6792459" y="2920196"/>
              <a:ext cx="354984" cy="230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F42724-4EFC-03E4-A600-4F7E514BF5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0353" y="4044141"/>
              <a:ext cx="360792" cy="1845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2C267FB-395C-7F57-E05C-A99EA6AE600E}"/>
                </a:ext>
              </a:extLst>
            </p:cNvPr>
            <p:cNvCxnSpPr>
              <a:cxnSpLocks/>
            </p:cNvCxnSpPr>
            <p:nvPr/>
          </p:nvCxnSpPr>
          <p:spPr>
            <a:xfrm>
              <a:off x="7149294" y="3119159"/>
              <a:ext cx="1851" cy="948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B362C03-41FE-0E10-B4BB-9F45F86B365E}"/>
                </a:ext>
              </a:extLst>
            </p:cNvPr>
            <p:cNvCxnSpPr>
              <a:cxnSpLocks/>
            </p:cNvCxnSpPr>
            <p:nvPr/>
          </p:nvCxnSpPr>
          <p:spPr>
            <a:xfrm>
              <a:off x="7245703" y="2977565"/>
              <a:ext cx="700568" cy="1792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025831D-369B-E822-B513-75F152C894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2228" y="4044060"/>
              <a:ext cx="684043" cy="17519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640C649-6DCA-893E-7934-6EE6599C4AE5}"/>
                </a:ext>
              </a:extLst>
            </p:cNvPr>
            <p:cNvCxnSpPr>
              <a:cxnSpLocks/>
            </p:cNvCxnSpPr>
            <p:nvPr/>
          </p:nvCxnSpPr>
          <p:spPr>
            <a:xfrm>
              <a:off x="7938413" y="3156834"/>
              <a:ext cx="871145" cy="196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E08EDBA-F480-C338-D3CA-85B4B5A08C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8412" y="4042591"/>
              <a:ext cx="871145" cy="15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7F57411-4999-5712-2C63-35FCAD1A9E8F}"/>
                </a:ext>
              </a:extLst>
            </p:cNvPr>
            <p:cNvCxnSpPr>
              <a:cxnSpLocks/>
            </p:cNvCxnSpPr>
            <p:nvPr/>
          </p:nvCxnSpPr>
          <p:spPr>
            <a:xfrm>
              <a:off x="4946300" y="3190113"/>
              <a:ext cx="114285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E4C6E05-6153-83C0-2930-48E204B693FA}"/>
                </a:ext>
              </a:extLst>
            </p:cNvPr>
            <p:cNvCxnSpPr>
              <a:cxnSpLocks/>
            </p:cNvCxnSpPr>
            <p:nvPr/>
          </p:nvCxnSpPr>
          <p:spPr>
            <a:xfrm>
              <a:off x="4938896" y="3958869"/>
              <a:ext cx="114285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AC4B7FC-5867-3303-9360-5103DAE04174}"/>
                </a:ext>
              </a:extLst>
            </p:cNvPr>
            <p:cNvSpPr/>
            <p:nvPr/>
          </p:nvSpPr>
          <p:spPr>
            <a:xfrm>
              <a:off x="2791814" y="3211858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76A52432-E5CC-C7B0-A818-FDBF67B27023}"/>
                </a:ext>
              </a:extLst>
            </p:cNvPr>
            <p:cNvSpPr/>
            <p:nvPr/>
          </p:nvSpPr>
          <p:spPr>
            <a:xfrm>
              <a:off x="2928547" y="3205077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2E0EAD8-0354-D205-B467-90C44755F28C}"/>
                </a:ext>
              </a:extLst>
            </p:cNvPr>
            <p:cNvSpPr/>
            <p:nvPr/>
          </p:nvSpPr>
          <p:spPr>
            <a:xfrm>
              <a:off x="3070603" y="3213393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CA7ABDDC-09C0-C05A-9C4C-B96886F97CEA}"/>
                </a:ext>
              </a:extLst>
            </p:cNvPr>
            <p:cNvSpPr/>
            <p:nvPr/>
          </p:nvSpPr>
          <p:spPr>
            <a:xfrm>
              <a:off x="3229809" y="3231456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845E9E48-91CC-66B5-0066-8A2D13123875}"/>
                </a:ext>
              </a:extLst>
            </p:cNvPr>
            <p:cNvSpPr/>
            <p:nvPr/>
          </p:nvSpPr>
          <p:spPr>
            <a:xfrm>
              <a:off x="3382326" y="3228353"/>
              <a:ext cx="218088" cy="67637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>
                <a:noFill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79423B1-476B-809E-548F-2A27B3E58394}"/>
                </a:ext>
              </a:extLst>
            </p:cNvPr>
            <p:cNvSpPr/>
            <p:nvPr/>
          </p:nvSpPr>
          <p:spPr>
            <a:xfrm>
              <a:off x="-1097259" y="3296439"/>
              <a:ext cx="2658339" cy="523711"/>
            </a:xfrm>
            <a:prstGeom prst="rect">
              <a:avLst/>
            </a:prstGeom>
            <a:solidFill>
              <a:srgbClr val="84848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C4A7EE3-A84C-1600-1157-AB87A6FD89C3}"/>
                </a:ext>
              </a:extLst>
            </p:cNvPr>
            <p:cNvSpPr/>
            <p:nvPr/>
          </p:nvSpPr>
          <p:spPr>
            <a:xfrm>
              <a:off x="3590168" y="3130504"/>
              <a:ext cx="734105" cy="838983"/>
            </a:xfrm>
            <a:prstGeom prst="rect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C71862D-B3E8-86F4-3C7B-6524B98D3201}"/>
                </a:ext>
              </a:extLst>
            </p:cNvPr>
            <p:cNvGrpSpPr/>
            <p:nvPr/>
          </p:nvGrpSpPr>
          <p:grpSpPr>
            <a:xfrm>
              <a:off x="4732562" y="3176489"/>
              <a:ext cx="1333474" cy="796004"/>
              <a:chOff x="4732562" y="3176488"/>
              <a:chExt cx="1333474" cy="796004"/>
            </a:xfrm>
            <a:solidFill>
              <a:srgbClr val="848484"/>
            </a:solidFill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CE288D84-0716-6391-3A12-CA7186393748}"/>
                  </a:ext>
                </a:extLst>
              </p:cNvPr>
              <p:cNvSpPr/>
              <p:nvPr/>
            </p:nvSpPr>
            <p:spPr>
              <a:xfrm>
                <a:off x="4940852" y="3414368"/>
                <a:ext cx="958930" cy="289156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377E830-EE59-7075-5004-53EFC68157EC}"/>
                  </a:ext>
                </a:extLst>
              </p:cNvPr>
              <p:cNvSpPr/>
              <p:nvPr/>
            </p:nvSpPr>
            <p:spPr>
              <a:xfrm>
                <a:off x="4732562" y="3190112"/>
                <a:ext cx="213738" cy="78238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E05F2857-ACC7-7A66-90C4-338C2EBF3985}"/>
                  </a:ext>
                </a:extLst>
              </p:cNvPr>
              <p:cNvSpPr/>
              <p:nvPr/>
            </p:nvSpPr>
            <p:spPr>
              <a:xfrm>
                <a:off x="5852298" y="3176488"/>
                <a:ext cx="213738" cy="78238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2B48B1E-2A0E-C1E1-0723-0ECC7BBA3302}"/>
                </a:ext>
              </a:extLst>
            </p:cNvPr>
            <p:cNvGrpSpPr/>
            <p:nvPr/>
          </p:nvGrpSpPr>
          <p:grpSpPr>
            <a:xfrm>
              <a:off x="2038924" y="3073110"/>
              <a:ext cx="2297442" cy="989133"/>
              <a:chOff x="2038924" y="3073110"/>
              <a:chExt cx="2297442" cy="989133"/>
            </a:xfrm>
          </p:grpSpPr>
          <p:sp>
            <p:nvSpPr>
              <p:cNvPr id="107" name="Rectangle: Top Corners Snipped 106">
                <a:extLst>
                  <a:ext uri="{FF2B5EF4-FFF2-40B4-BE49-F238E27FC236}">
                    <a16:creationId xmlns:a16="http://schemas.microsoft.com/office/drawing/2014/main" id="{32D3E615-6DFE-7243-514F-6B015AE4E753}"/>
                  </a:ext>
                </a:extLst>
              </p:cNvPr>
              <p:cNvSpPr/>
              <p:nvPr/>
            </p:nvSpPr>
            <p:spPr>
              <a:xfrm rot="5400000">
                <a:off x="1923364" y="3188670"/>
                <a:ext cx="989133" cy="758013"/>
              </a:xfrm>
              <a:prstGeom prst="snip2Same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EE5F127-B896-EA2A-3AEE-0F59E6246C36}"/>
                  </a:ext>
                </a:extLst>
              </p:cNvPr>
              <p:cNvSpPr/>
              <p:nvPr/>
            </p:nvSpPr>
            <p:spPr>
              <a:xfrm>
                <a:off x="2798788" y="3218846"/>
                <a:ext cx="795043" cy="67637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C4081E44-7BEE-8BA6-7283-A3B1427AE7AF}"/>
                  </a:ext>
                </a:extLst>
              </p:cNvPr>
              <p:cNvGrpSpPr/>
              <p:nvPr/>
            </p:nvGrpSpPr>
            <p:grpSpPr>
              <a:xfrm>
                <a:off x="2038925" y="3162280"/>
                <a:ext cx="2297441" cy="789508"/>
                <a:chOff x="2038925" y="3162280"/>
                <a:chExt cx="2297441" cy="789508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5BDFAC23-E122-6D70-7083-F51D63086ADB}"/>
                    </a:ext>
                  </a:extLst>
                </p:cNvPr>
                <p:cNvSpPr/>
                <p:nvPr/>
              </p:nvSpPr>
              <p:spPr>
                <a:xfrm>
                  <a:off x="4158452" y="3162280"/>
                  <a:ext cx="177914" cy="789508"/>
                </a:xfrm>
                <a:prstGeom prst="rect">
                  <a:avLst/>
                </a:prstGeom>
                <a:solidFill>
                  <a:srgbClr val="84848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FF89F5C4-8C9B-AC9B-F27D-D5F94EF70197}"/>
                    </a:ext>
                  </a:extLst>
                </p:cNvPr>
                <p:cNvSpPr/>
                <p:nvPr/>
              </p:nvSpPr>
              <p:spPr>
                <a:xfrm>
                  <a:off x="2585415" y="3280694"/>
                  <a:ext cx="1584264" cy="530003"/>
                </a:xfrm>
                <a:prstGeom prst="rect">
                  <a:avLst/>
                </a:prstGeom>
                <a:solidFill>
                  <a:srgbClr val="84848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: Top Corners Snipped 111">
                  <a:extLst>
                    <a:ext uri="{FF2B5EF4-FFF2-40B4-BE49-F238E27FC236}">
                      <a16:creationId xmlns:a16="http://schemas.microsoft.com/office/drawing/2014/main" id="{47B5D713-D13B-4510-C1E6-78D3FF265168}"/>
                    </a:ext>
                  </a:extLst>
                </p:cNvPr>
                <p:cNvSpPr/>
                <p:nvPr/>
              </p:nvSpPr>
              <p:spPr>
                <a:xfrm rot="5400000">
                  <a:off x="1960984" y="3278145"/>
                  <a:ext cx="702371" cy="546489"/>
                </a:xfrm>
                <a:prstGeom prst="snip2SameRect">
                  <a:avLst/>
                </a:prstGeom>
                <a:solidFill>
                  <a:srgbClr val="84848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6" name="Rectangle: Top Corners Snipped 105">
              <a:extLst>
                <a:ext uri="{FF2B5EF4-FFF2-40B4-BE49-F238E27FC236}">
                  <a16:creationId xmlns:a16="http://schemas.microsoft.com/office/drawing/2014/main" id="{11FF216D-740C-C4C0-440E-4150242ADB3D}"/>
                </a:ext>
              </a:extLst>
            </p:cNvPr>
            <p:cNvSpPr/>
            <p:nvPr/>
          </p:nvSpPr>
          <p:spPr>
            <a:xfrm rot="16200000">
              <a:off x="1619504" y="3036329"/>
              <a:ext cx="705161" cy="1027332"/>
            </a:xfrm>
            <a:prstGeom prst="snip2SameRect">
              <a:avLst/>
            </a:prstGeom>
            <a:solidFill>
              <a:srgbClr val="84848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F1F98AE-7E02-4D11-2ED9-90FED9E40F91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ooter Placeholder 2">
            <a:extLst>
              <a:ext uri="{FF2B5EF4-FFF2-40B4-BE49-F238E27FC236}">
                <a16:creationId xmlns:a16="http://schemas.microsoft.com/office/drawing/2014/main" id="{B6918F91-328C-C52F-6B46-5D9C289CD946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28" name="Slide Number Placeholder 3">
            <a:extLst>
              <a:ext uri="{FF2B5EF4-FFF2-40B4-BE49-F238E27FC236}">
                <a16:creationId xmlns:a16="http://schemas.microsoft.com/office/drawing/2014/main" id="{533FE7F6-4ADF-07AB-6511-6742B31BEB5C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smtClean="0">
                <a:solidFill>
                  <a:srgbClr val="D8D8D8"/>
                </a:solidFill>
              </a:rPr>
              <a:pPr/>
              <a:t>12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8CA678-B7D9-8310-E7D5-65986E627FA9}"/>
              </a:ext>
            </a:extLst>
          </p:cNvPr>
          <p:cNvGrpSpPr/>
          <p:nvPr/>
        </p:nvGrpSpPr>
        <p:grpSpPr>
          <a:xfrm>
            <a:off x="2071801" y="2428796"/>
            <a:ext cx="2692186" cy="2654760"/>
            <a:chOff x="2071801" y="2428796"/>
            <a:chExt cx="2692186" cy="2654760"/>
          </a:xfrm>
        </p:grpSpPr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9480FBF5-0F8E-9731-E423-370C62C2E3FE}"/>
                </a:ext>
              </a:extLst>
            </p:cNvPr>
            <p:cNvCxnSpPr>
              <a:cxnSpLocks/>
              <a:stCxn id="138" idx="0"/>
              <a:endCxn id="114" idx="0"/>
            </p:cNvCxnSpPr>
            <p:nvPr/>
          </p:nvCxnSpPr>
          <p:spPr>
            <a:xfrm flipV="1">
              <a:off x="2071801" y="2428796"/>
              <a:ext cx="2692186" cy="2654760"/>
            </a:xfrm>
            <a:prstGeom prst="straightConnector1">
              <a:avLst/>
            </a:prstGeom>
            <a:ln w="762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79C559F5-05F2-A613-71C8-1A6D3C294CFA}"/>
                </a:ext>
              </a:extLst>
            </p:cNvPr>
            <p:cNvCxnSpPr>
              <a:cxnSpLocks/>
              <a:stCxn id="138" idx="0"/>
              <a:endCxn id="114" idx="2"/>
            </p:cNvCxnSpPr>
            <p:nvPr/>
          </p:nvCxnSpPr>
          <p:spPr>
            <a:xfrm flipV="1">
              <a:off x="2071801" y="3598952"/>
              <a:ext cx="2692186" cy="1484604"/>
            </a:xfrm>
            <a:prstGeom prst="straightConnector1">
              <a:avLst/>
            </a:prstGeom>
            <a:ln w="762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610EEAA1-BD99-1CE9-A8FA-8886F2E892FA}"/>
              </a:ext>
            </a:extLst>
          </p:cNvPr>
          <p:cNvSpPr/>
          <p:nvPr/>
        </p:nvSpPr>
        <p:spPr>
          <a:xfrm>
            <a:off x="546729" y="5083556"/>
            <a:ext cx="3050143" cy="1227774"/>
          </a:xfrm>
          <a:prstGeom prst="roundRect">
            <a:avLst/>
          </a:prstGeom>
          <a:solidFill>
            <a:srgbClr val="DBD7D2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/>
                </a:solidFill>
                <a:latin typeface="+mj-lt"/>
              </a:rPr>
              <a:t>Flow Channel Misalignment and Size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0F2042-7F23-84C5-9775-73DEB9AEB474}"/>
              </a:ext>
            </a:extLst>
          </p:cNvPr>
          <p:cNvGrpSpPr/>
          <p:nvPr/>
        </p:nvGrpSpPr>
        <p:grpSpPr>
          <a:xfrm>
            <a:off x="4248845" y="2174558"/>
            <a:ext cx="1219217" cy="2912856"/>
            <a:chOff x="4248845" y="2174558"/>
            <a:chExt cx="1219217" cy="2912856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52EE857-0C21-F9F3-61AE-0AB1FED95B94}"/>
                </a:ext>
              </a:extLst>
            </p:cNvPr>
            <p:cNvSpPr/>
            <p:nvPr/>
          </p:nvSpPr>
          <p:spPr>
            <a:xfrm>
              <a:off x="4248845" y="2174558"/>
              <a:ext cx="1219217" cy="1627314"/>
            </a:xfrm>
            <a:prstGeom prst="rect">
              <a:avLst/>
            </a:prstGeom>
            <a:noFill/>
            <a:ln w="7620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B907AD54-FD20-9A94-F0CD-6C3C5E6800FC}"/>
                </a:ext>
              </a:extLst>
            </p:cNvPr>
            <p:cNvCxnSpPr>
              <a:cxnSpLocks/>
              <a:stCxn id="149" idx="2"/>
              <a:endCxn id="157" idx="0"/>
            </p:cNvCxnSpPr>
            <p:nvPr/>
          </p:nvCxnSpPr>
          <p:spPr>
            <a:xfrm>
              <a:off x="4858454" y="3801872"/>
              <a:ext cx="496204" cy="1285542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6037858C-4770-CB43-D98C-D967231294CC}"/>
              </a:ext>
            </a:extLst>
          </p:cNvPr>
          <p:cNvSpPr/>
          <p:nvPr/>
        </p:nvSpPr>
        <p:spPr>
          <a:xfrm>
            <a:off x="3829586" y="5087414"/>
            <a:ext cx="3050143" cy="1227774"/>
          </a:xfrm>
          <a:prstGeom prst="roundRect">
            <a:avLst/>
          </a:prstGeom>
          <a:solidFill>
            <a:srgbClr val="DBD7D2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/>
                </a:solidFill>
                <a:latin typeface="+mj-lt"/>
              </a:rPr>
              <a:t>Insertion Relief Port</a:t>
            </a:r>
          </a:p>
        </p:txBody>
      </p:sp>
      <p:pic>
        <p:nvPicPr>
          <p:cNvPr id="125" name="Picture 124" descr="Arizona Space Grant Consortium Logos | Arizona Space Grant Consortium">
            <a:extLst>
              <a:ext uri="{FF2B5EF4-FFF2-40B4-BE49-F238E27FC236}">
                <a16:creationId xmlns:a16="http://schemas.microsoft.com/office/drawing/2014/main" id="{5E839CAB-30AE-42C5-BDE0-7D9E00BDA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52806" y="4206731"/>
            <a:ext cx="1219219" cy="104972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5E823C9-6FE0-AD08-82F9-0E4C28A45E83}"/>
              </a:ext>
            </a:extLst>
          </p:cNvPr>
          <p:cNvGrpSpPr/>
          <p:nvPr/>
        </p:nvGrpSpPr>
        <p:grpSpPr>
          <a:xfrm>
            <a:off x="1407268" y="1674004"/>
            <a:ext cx="7160388" cy="3399101"/>
            <a:chOff x="1407268" y="1674004"/>
            <a:chExt cx="7160388" cy="33991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AAECA74-20F9-5E1A-43FF-7AE245743E0A}"/>
                </a:ext>
              </a:extLst>
            </p:cNvPr>
            <p:cNvSpPr/>
            <p:nvPr/>
          </p:nvSpPr>
          <p:spPr>
            <a:xfrm>
              <a:off x="1407268" y="1674004"/>
              <a:ext cx="6408292" cy="2668595"/>
            </a:xfrm>
            <a:prstGeom prst="rect">
              <a:avLst/>
            </a:prstGeom>
            <a:noFill/>
            <a:ln w="7620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5DEFCBB-0EBD-141F-1804-C161B168EF65}"/>
                </a:ext>
              </a:extLst>
            </p:cNvPr>
            <p:cNvCxnSpPr>
              <a:cxnSpLocks/>
              <a:stCxn id="2" idx="2"/>
              <a:endCxn id="13" idx="0"/>
            </p:cNvCxnSpPr>
            <p:nvPr/>
          </p:nvCxnSpPr>
          <p:spPr>
            <a:xfrm>
              <a:off x="4611414" y="4342599"/>
              <a:ext cx="3956242" cy="730506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73BD830-8D0E-E605-74CA-8CE382253FC2}"/>
              </a:ext>
            </a:extLst>
          </p:cNvPr>
          <p:cNvSpPr/>
          <p:nvPr/>
        </p:nvSpPr>
        <p:spPr>
          <a:xfrm>
            <a:off x="7112443" y="5073105"/>
            <a:ext cx="2910426" cy="1238225"/>
          </a:xfrm>
          <a:prstGeom prst="roundRect">
            <a:avLst/>
          </a:prstGeom>
          <a:solidFill>
            <a:srgbClr val="DBD7D2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/>
                </a:solidFill>
                <a:latin typeface="+mj-lt"/>
              </a:rPr>
              <a:t>Difficult Seal Location and Manufacturing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6E63B-0DB2-FA05-5CBC-2750FDB924E9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2099524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57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D37589-9E86-91A7-85F6-6C31B972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4" y="0"/>
            <a:ext cx="9601200" cy="960276"/>
          </a:xfrm>
        </p:spPr>
        <p:txBody>
          <a:bodyPr/>
          <a:lstStyle/>
          <a:p>
            <a:r>
              <a:rPr lang="en-US"/>
              <a:t>Updated Design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5C5BA6F7-259D-ECEA-3D57-C43C975C3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11" name="Content Placeholder 10" descr="A blue and red cross section of a machine&#10;&#10;Description automatically generated">
            <a:extLst>
              <a:ext uri="{FF2B5EF4-FFF2-40B4-BE49-F238E27FC236}">
                <a16:creationId xmlns:a16="http://schemas.microsoft.com/office/drawing/2014/main" id="{35974953-DED4-5204-A89F-73BD9A504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08213" y="1801442"/>
            <a:ext cx="5543692" cy="4006071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64E7A8-F9DD-0C30-C57A-712626D3BC54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06223D98-0964-C424-FB68-F42275FF4AB4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FCB5438F-0177-98F6-42FF-7C3A86714802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smtClean="0">
                <a:solidFill>
                  <a:srgbClr val="D8D8D8"/>
                </a:solidFill>
              </a:rPr>
              <a:pPr/>
              <a:t>13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0E0D8C-E8A0-4D37-A525-2633566B788E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pic>
        <p:nvPicPr>
          <p:cNvPr id="23" name="Picture 22" descr="A cross section of a machine&#10;&#10;Description automatically generated">
            <a:extLst>
              <a:ext uri="{FF2B5EF4-FFF2-40B4-BE49-F238E27FC236}">
                <a16:creationId xmlns:a16="http://schemas.microsoft.com/office/drawing/2014/main" id="{B57524A7-0487-C2B9-C67A-DBCDF4F26C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71" t="-152" r="11221"/>
          <a:stretch/>
        </p:blipFill>
        <p:spPr>
          <a:xfrm rot="10800000">
            <a:off x="579665" y="1857998"/>
            <a:ext cx="4181666" cy="3887968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01A52BF0-ADAC-1A86-E6CA-9795E405224B}"/>
              </a:ext>
            </a:extLst>
          </p:cNvPr>
          <p:cNvSpPr txBox="1">
            <a:spLocks/>
          </p:cNvSpPr>
          <p:nvPr/>
        </p:nvSpPr>
        <p:spPr>
          <a:xfrm>
            <a:off x="6380806" y="1378226"/>
            <a:ext cx="2406374" cy="46332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tx1"/>
                </a:solidFill>
                <a:latin typeface="Arial Nova"/>
              </a:rPr>
              <a:t>Receiver</a:t>
            </a:r>
            <a:endParaRPr lang="en-US">
              <a:solidFill>
                <a:schemeClr val="tx1"/>
              </a:solidFill>
              <a:latin typeface="Arial Nova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925CAEA6-75AF-E896-B714-320DB10E386C}"/>
              </a:ext>
            </a:extLst>
          </p:cNvPr>
          <p:cNvSpPr txBox="1">
            <a:spLocks/>
          </p:cNvSpPr>
          <p:nvPr/>
        </p:nvSpPr>
        <p:spPr>
          <a:xfrm>
            <a:off x="1654197" y="1378226"/>
            <a:ext cx="1787939" cy="46332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tx1"/>
                </a:solidFill>
                <a:latin typeface="Arial Nova"/>
              </a:rPr>
              <a:t>Probe</a:t>
            </a:r>
            <a:endParaRPr lang="en-US">
              <a:solidFill>
                <a:schemeClr val="tx1"/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098025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red structure&#10;&#10;Description automatically generated with medium confidence">
            <a:extLst>
              <a:ext uri="{FF2B5EF4-FFF2-40B4-BE49-F238E27FC236}">
                <a16:creationId xmlns:a16="http://schemas.microsoft.com/office/drawing/2014/main" id="{E2AF2E49-758C-2B0C-6536-6C1DDB3EB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30" y="598668"/>
            <a:ext cx="8133512" cy="6327017"/>
          </a:xfrm>
          <a:prstGeom prst="rect">
            <a:avLst/>
          </a:prstGeom>
          <a:ln w="57150"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AD37589-9E86-91A7-85F6-6C31B972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4" y="0"/>
            <a:ext cx="9601200" cy="960276"/>
          </a:xfrm>
        </p:spPr>
        <p:txBody>
          <a:bodyPr/>
          <a:lstStyle/>
          <a:p>
            <a:r>
              <a:rPr lang="en-US"/>
              <a:t>Receiving Half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5C5BA6F7-259D-ECEA-3D57-C43C975C3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A993E3-59FA-452B-C931-D8AA27E0B22B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E656BC0-518E-E327-54B4-5DF7B8524086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90D52A1-1A71-4A1D-1898-DD66DD8B9BD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smtClean="0">
                <a:solidFill>
                  <a:srgbClr val="D8D8D8"/>
                </a:solidFill>
              </a:rPr>
              <a:pPr/>
              <a:t>14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9F048C-7ECC-1CD3-50AF-A4A6A71E49AF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2048442-521A-FE43-7000-0A7D4E151F06}"/>
              </a:ext>
            </a:extLst>
          </p:cNvPr>
          <p:cNvCxnSpPr>
            <a:cxnSpLocks/>
          </p:cNvCxnSpPr>
          <p:nvPr/>
        </p:nvCxnSpPr>
        <p:spPr>
          <a:xfrm flipH="1" flipV="1">
            <a:off x="3533775" y="4582941"/>
            <a:ext cx="1978025" cy="12976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26FD046-143D-8650-9251-BE47BFA657C5}"/>
              </a:ext>
            </a:extLst>
          </p:cNvPr>
          <p:cNvCxnSpPr>
            <a:cxnSpLocks/>
          </p:cNvCxnSpPr>
          <p:nvPr/>
        </p:nvCxnSpPr>
        <p:spPr>
          <a:xfrm flipH="1" flipV="1">
            <a:off x="4067175" y="4580207"/>
            <a:ext cx="1409379" cy="12828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2CD3EC-4ECF-E1A1-6DAE-ABAB2699B4D3}"/>
              </a:ext>
            </a:extLst>
          </p:cNvPr>
          <p:cNvCxnSpPr>
            <a:cxnSpLocks/>
          </p:cNvCxnSpPr>
          <p:nvPr/>
        </p:nvCxnSpPr>
        <p:spPr>
          <a:xfrm flipH="1">
            <a:off x="3914775" y="1695617"/>
            <a:ext cx="2647950" cy="6217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6E1A92-EE72-218E-F4FA-35B640C680F2}"/>
              </a:ext>
            </a:extLst>
          </p:cNvPr>
          <p:cNvCxnSpPr>
            <a:cxnSpLocks/>
          </p:cNvCxnSpPr>
          <p:nvPr/>
        </p:nvCxnSpPr>
        <p:spPr>
          <a:xfrm flipH="1">
            <a:off x="4443252" y="1698351"/>
            <a:ext cx="2119473" cy="3916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402492-CF0D-4A1E-A981-E8EF63AAC91F}"/>
              </a:ext>
            </a:extLst>
          </p:cNvPr>
          <p:cNvCxnSpPr>
            <a:cxnSpLocks/>
          </p:cNvCxnSpPr>
          <p:nvPr/>
        </p:nvCxnSpPr>
        <p:spPr>
          <a:xfrm flipH="1">
            <a:off x="6547112" y="3862527"/>
            <a:ext cx="1868214" cy="253705"/>
          </a:xfrm>
          <a:prstGeom prst="straightConnector1">
            <a:avLst/>
          </a:prstGeom>
          <a:ln w="38100">
            <a:solidFill>
              <a:srgbClr val="DC8E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BB7D53-D283-BD35-E2A5-DD3EF92920F7}"/>
              </a:ext>
            </a:extLst>
          </p:cNvPr>
          <p:cNvCxnSpPr>
            <a:cxnSpLocks/>
          </p:cNvCxnSpPr>
          <p:nvPr/>
        </p:nvCxnSpPr>
        <p:spPr>
          <a:xfrm flipV="1">
            <a:off x="1393859" y="4028032"/>
            <a:ext cx="1546881" cy="4772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5E86EDA-4164-2134-8491-7B9B2FE9683E}"/>
              </a:ext>
            </a:extLst>
          </p:cNvPr>
          <p:cNvSpPr/>
          <p:nvPr/>
        </p:nvSpPr>
        <p:spPr>
          <a:xfrm>
            <a:off x="6308985" y="1510070"/>
            <a:ext cx="2043523" cy="34479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Static PTFE O-Rings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567270-5E19-35E6-0E60-15BC5F3A5D13}"/>
              </a:ext>
            </a:extLst>
          </p:cNvPr>
          <p:cNvSpPr/>
          <p:nvPr/>
        </p:nvSpPr>
        <p:spPr>
          <a:xfrm>
            <a:off x="8352028" y="3641461"/>
            <a:ext cx="2198131" cy="34479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Stainless Steel Spring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9231F98-167D-EA4C-AD11-3714F18ACF5F}"/>
              </a:ext>
            </a:extLst>
          </p:cNvPr>
          <p:cNvSpPr/>
          <p:nvPr/>
        </p:nvSpPr>
        <p:spPr>
          <a:xfrm>
            <a:off x="5292985" y="5656897"/>
            <a:ext cx="2827610" cy="36687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Spring-Energized PTFE Seals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8B298D5-3629-CAF6-B484-355FB1EB8145}"/>
              </a:ext>
            </a:extLst>
          </p:cNvPr>
          <p:cNvSpPr/>
          <p:nvPr/>
        </p:nvSpPr>
        <p:spPr>
          <a:xfrm>
            <a:off x="571898" y="4364808"/>
            <a:ext cx="1049610" cy="3337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Actuator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76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ross section of a machine&#10;&#10;Description automatically generated">
            <a:extLst>
              <a:ext uri="{FF2B5EF4-FFF2-40B4-BE49-F238E27FC236}">
                <a16:creationId xmlns:a16="http://schemas.microsoft.com/office/drawing/2014/main" id="{5BB104D2-AC7A-C673-9729-0C086A12E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84" y="226447"/>
            <a:ext cx="7210425" cy="6629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AD37589-9E86-91A7-85F6-6C31B972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4" y="0"/>
            <a:ext cx="9601200" cy="960276"/>
          </a:xfrm>
        </p:spPr>
        <p:txBody>
          <a:bodyPr/>
          <a:lstStyle/>
          <a:p>
            <a:r>
              <a:rPr lang="en-US"/>
              <a:t>Probe Half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5C5BA6F7-259D-ECEA-3D57-C43C975C3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A993E3-59FA-452B-C931-D8AA27E0B22B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E656BC0-518E-E327-54B4-5DF7B8524086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90D52A1-1A71-4A1D-1898-DD66DD8B9BD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smtClean="0">
                <a:solidFill>
                  <a:srgbClr val="D8D8D8"/>
                </a:solidFill>
              </a:rPr>
              <a:pPr/>
              <a:t>15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90575-8281-C43F-23AC-3DD52AE4D35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27F780-607E-C6E8-EB5A-E5B564DD6872}"/>
              </a:ext>
            </a:extLst>
          </p:cNvPr>
          <p:cNvCxnSpPr>
            <a:cxnSpLocks/>
          </p:cNvCxnSpPr>
          <p:nvPr/>
        </p:nvCxnSpPr>
        <p:spPr>
          <a:xfrm flipV="1">
            <a:off x="2981325" y="4524375"/>
            <a:ext cx="838200" cy="798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00B3DB-C957-3F0F-76B9-528C6888A5D1}"/>
              </a:ext>
            </a:extLst>
          </p:cNvPr>
          <p:cNvCxnSpPr/>
          <p:nvPr/>
        </p:nvCxnSpPr>
        <p:spPr>
          <a:xfrm flipV="1">
            <a:off x="2981325" y="4524375"/>
            <a:ext cx="1600200" cy="798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0A4676-512F-6727-DEEA-D0184C8B0271}"/>
              </a:ext>
            </a:extLst>
          </p:cNvPr>
          <p:cNvCxnSpPr/>
          <p:nvPr/>
        </p:nvCxnSpPr>
        <p:spPr>
          <a:xfrm flipH="1">
            <a:off x="5876925" y="1419225"/>
            <a:ext cx="1543050" cy="209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3B4B381-1CF4-0FCD-439B-AB75659768C3}"/>
              </a:ext>
            </a:extLst>
          </p:cNvPr>
          <p:cNvCxnSpPr>
            <a:cxnSpLocks/>
          </p:cNvCxnSpPr>
          <p:nvPr/>
        </p:nvCxnSpPr>
        <p:spPr>
          <a:xfrm flipH="1" flipV="1">
            <a:off x="6924675" y="4610100"/>
            <a:ext cx="1057275" cy="8286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284F6C-D669-E62C-577A-44D6E20F4D57}"/>
              </a:ext>
            </a:extLst>
          </p:cNvPr>
          <p:cNvCxnSpPr>
            <a:cxnSpLocks/>
          </p:cNvCxnSpPr>
          <p:nvPr/>
        </p:nvCxnSpPr>
        <p:spPr>
          <a:xfrm>
            <a:off x="2286000" y="2190750"/>
            <a:ext cx="990600" cy="3143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25E1D2-6679-8017-2399-EC71DCE5249B}"/>
              </a:ext>
            </a:extLst>
          </p:cNvPr>
          <p:cNvSpPr/>
          <p:nvPr/>
        </p:nvSpPr>
        <p:spPr>
          <a:xfrm>
            <a:off x="7148289" y="1256070"/>
            <a:ext cx="2043523" cy="34479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Static PTFE O-Rings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59E9878-8CC1-C100-6E78-8815EFF144AF}"/>
              </a:ext>
            </a:extLst>
          </p:cNvPr>
          <p:cNvSpPr/>
          <p:nvPr/>
        </p:nvSpPr>
        <p:spPr>
          <a:xfrm>
            <a:off x="7810898" y="5253809"/>
            <a:ext cx="2198131" cy="34479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Stainless Steel Spring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3A0208-2481-5F47-887D-02A1025C6564}"/>
              </a:ext>
            </a:extLst>
          </p:cNvPr>
          <p:cNvSpPr/>
          <p:nvPr/>
        </p:nvSpPr>
        <p:spPr>
          <a:xfrm>
            <a:off x="1367028" y="1995982"/>
            <a:ext cx="1049610" cy="33374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Actuator</a:t>
            </a:r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6B94E30-FE59-A560-3B29-DECC7A0810A8}"/>
              </a:ext>
            </a:extLst>
          </p:cNvPr>
          <p:cNvSpPr/>
          <p:nvPr/>
        </p:nvSpPr>
        <p:spPr>
          <a:xfrm>
            <a:off x="422811" y="5170984"/>
            <a:ext cx="2827610" cy="3668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Spring-Energized PTFE Seals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5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B0E838-B508-2955-50DC-300D86CF6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76D016-716E-B8B7-0E16-8BC752748CF3}"/>
              </a:ext>
            </a:extLst>
          </p:cNvPr>
          <p:cNvSpPr/>
          <p:nvPr/>
        </p:nvSpPr>
        <p:spPr>
          <a:xfrm>
            <a:off x="160179" y="1776300"/>
            <a:ext cx="6675120" cy="4242816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CBDDA1-5A7D-80EB-1DD4-39F8401A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11" y="2052109"/>
            <a:ext cx="6128657" cy="3691198"/>
          </a:xfrm>
        </p:spPr>
        <p:txBody>
          <a:bodyPr vert="horz" lIns="0" tIns="0" rIns="0" bIns="0" rtlCol="0" anchor="t">
            <a:noAutofit/>
          </a:bodyPr>
          <a:lstStyle/>
          <a:p>
            <a:pPr indent="-182880">
              <a:buFont typeface="Wingdings" panose="020B0604020202020204" pitchFamily="34" charset="0"/>
              <a:buChar char="ü"/>
            </a:pPr>
            <a:r>
              <a:rPr lang="en-US">
                <a:ea typeface="Calibri"/>
                <a:cs typeface="Calibri"/>
              </a:rPr>
              <a:t> Spring-energized seal</a:t>
            </a:r>
          </a:p>
          <a:p>
            <a:pPr indent="-182880">
              <a:buFont typeface="Wingdings" panose="020B0604020202020204" pitchFamily="34" charset="0"/>
              <a:buChar char="ü"/>
            </a:pPr>
            <a:r>
              <a:rPr lang="en-US">
                <a:ea typeface="Calibri"/>
                <a:cs typeface="Calibri"/>
              </a:rPr>
              <a:t> Implements a circular spring to exert outward pressure</a:t>
            </a:r>
          </a:p>
          <a:p>
            <a:pPr indent="-182880">
              <a:buFont typeface="Wingdings" panose="020B0604020202020204" pitchFamily="34" charset="0"/>
              <a:buChar char="ü"/>
            </a:pPr>
            <a:r>
              <a:rPr lang="en-US">
                <a:ea typeface="Calibri"/>
                <a:cs typeface="Calibri"/>
              </a:rPr>
              <a:t> Encapsulated by PTFE (Teflon) due to excellent performance in cryogenic applications</a:t>
            </a:r>
          </a:p>
          <a:p>
            <a:pPr indent="-182880">
              <a:buFont typeface="Wingdings" panose="020B0604020202020204" pitchFamily="34" charset="0"/>
              <a:buChar char="ü"/>
            </a:pPr>
            <a:r>
              <a:rPr lang="en-US">
                <a:ea typeface="Calibri"/>
                <a:cs typeface="Calibri"/>
              </a:rPr>
              <a:t> Seals translating cylindrical bodies</a:t>
            </a:r>
            <a:endParaRPr lang="en-US"/>
          </a:p>
          <a:p>
            <a:pPr indent="-182880">
              <a:buFont typeface="Wingdings" panose="020B0604020202020204" pitchFamily="34" charset="0"/>
              <a:buChar char="ü"/>
            </a:pPr>
            <a:r>
              <a:rPr lang="en-US">
                <a:ea typeface="Calibri"/>
                <a:cs typeface="Calibri"/>
              </a:rPr>
              <a:t> Static and low speed applications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549389-D985-868B-161A-D5A49CD46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AA9D3D-CE5D-01BE-9706-D7346F9C4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Sealing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FF541E63-C688-1918-D83D-A0EB3618B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70E218-8906-ADD9-677B-476AC32EF6B5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7D2F5D0F-3546-8914-E331-974E1AB7D81C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AACFD5F-CAA8-EAD8-4DCC-4A38CEEE0B5D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5D768-7918-3D2D-9E04-17CEE2B4E52F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50D324-64FF-9786-103B-92428FC1209E}"/>
              </a:ext>
            </a:extLst>
          </p:cNvPr>
          <p:cNvGrpSpPr/>
          <p:nvPr/>
        </p:nvGrpSpPr>
        <p:grpSpPr>
          <a:xfrm>
            <a:off x="6750423" y="593208"/>
            <a:ext cx="4114800" cy="5450591"/>
            <a:chOff x="6750423" y="838884"/>
            <a:chExt cx="4114800" cy="545059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B628A3-6BCC-5B33-B1E6-53415AB0A05E}"/>
                </a:ext>
              </a:extLst>
            </p:cNvPr>
            <p:cNvGrpSpPr/>
            <p:nvPr/>
          </p:nvGrpSpPr>
          <p:grpSpPr>
            <a:xfrm>
              <a:off x="6750423" y="838884"/>
              <a:ext cx="4114800" cy="4358357"/>
              <a:chOff x="6288219" y="894678"/>
              <a:chExt cx="4114800" cy="4358357"/>
            </a:xfrm>
          </p:grpSpPr>
          <p:pic>
            <p:nvPicPr>
              <p:cNvPr id="6" name="Picture 5" descr="A black and silver ring&#10;&#10;Description automatically generated">
                <a:extLst>
                  <a:ext uri="{FF2B5EF4-FFF2-40B4-BE49-F238E27FC236}">
                    <a16:creationId xmlns:a16="http://schemas.microsoft.com/office/drawing/2014/main" id="{F13B1776-8EC8-91F0-8DAC-36A31D660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88219" y="894678"/>
                <a:ext cx="4114800" cy="41148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075320-FCD1-D37D-5AE1-DA29FF94B163}"/>
                  </a:ext>
                </a:extLst>
              </p:cNvPr>
              <p:cNvSpPr txBox="1"/>
              <p:nvPr/>
            </p:nvSpPr>
            <p:spPr>
              <a:xfrm>
                <a:off x="6690726" y="4606704"/>
                <a:ext cx="3309452" cy="64633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3600" u="sng"/>
                  <a:t>103A </a:t>
                </a:r>
                <a:r>
                  <a:rPr lang="en-US" sz="3600" u="sng" err="1"/>
                  <a:t>Omniseal</a:t>
                </a:r>
                <a:r>
                  <a:rPr lang="en-US" sz="3600" u="sng">
                    <a:ea typeface="Calibri"/>
                    <a:cs typeface="Calibri"/>
                  </a:rPr>
                  <a:t>​</a:t>
                </a:r>
                <a:r>
                  <a:rPr lang="en-US" sz="3600" u="sng" cap="all">
                    <a:ea typeface="+mn-lt"/>
                    <a:cs typeface="+mn-lt"/>
                  </a:rPr>
                  <a:t>®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65D3B6-9A90-6F3F-083C-202E3CD97581}"/>
                </a:ext>
              </a:extLst>
            </p:cNvPr>
            <p:cNvSpPr txBox="1"/>
            <p:nvPr/>
          </p:nvSpPr>
          <p:spPr>
            <a:xfrm>
              <a:off x="7259643" y="5335368"/>
              <a:ext cx="30960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cap="all">
                  <a:solidFill>
                    <a:schemeClr val="tx1">
                      <a:lumMod val="50000"/>
                      <a:lumOff val="50000"/>
                    </a:schemeClr>
                  </a:solidFill>
                  <a:ea typeface="+mn-lt"/>
                  <a:cs typeface="+mn-lt"/>
                </a:rPr>
                <a:t>Note: </a:t>
              </a:r>
              <a:r>
                <a:rPr lang="en-US" sz="14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Söhne"/>
                </a:rPr>
                <a:t>Image for illustrative purposes only: The depicted seal is for stylization and a similar seal from McMaster-Carr wil</a:t>
              </a:r>
              <a:r>
                <a:rPr 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Söhne"/>
                </a:rPr>
                <a:t>l be implemented.</a:t>
              </a: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3222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0B20B1-48B0-C771-790C-B567CBF6C499}"/>
              </a:ext>
            </a:extLst>
          </p:cNvPr>
          <p:cNvSpPr/>
          <p:nvPr/>
        </p:nvSpPr>
        <p:spPr>
          <a:xfrm>
            <a:off x="107558" y="2274648"/>
            <a:ext cx="5422392" cy="32461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machine with a machine tool&#10;&#10;Description automatically generated">
            <a:extLst>
              <a:ext uri="{FF2B5EF4-FFF2-40B4-BE49-F238E27FC236}">
                <a16:creationId xmlns:a16="http://schemas.microsoft.com/office/drawing/2014/main" id="{0D69CD3D-7381-5120-D9F4-D7D88FDFE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310" y="2501333"/>
            <a:ext cx="4964888" cy="2792749"/>
          </a:xfrm>
          <a:prstGeom prst="round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1AFAB-05BC-5D94-B9A2-21717B586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013FCE-FDE2-170E-8B51-27DA927C031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BD7D2"/>
          </a:solidFill>
        </p:spPr>
        <p:txBody>
          <a:bodyPr/>
          <a:lstStyle/>
          <a:p>
            <a:r>
              <a:rPr lang="en-US"/>
              <a:t>Manufacturing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8D7994AB-72CA-20C7-9DE3-BB2AA1F65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B0F02F-FD0D-2A6E-909A-7FE6FA3BE9C7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E55287B-B5F3-D42F-3916-CEDD406BCE6B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27E69C5-55F8-8B80-3E61-45F57094518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F33232F-9CBF-5C8A-51D5-A9A7345D64F8}"/>
              </a:ext>
            </a:extLst>
          </p:cNvPr>
          <p:cNvSpPr/>
          <p:nvPr/>
        </p:nvSpPr>
        <p:spPr>
          <a:xfrm>
            <a:off x="5858189" y="1308753"/>
            <a:ext cx="4451420" cy="1446963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</a:rPr>
              <a:t>Main components of probe and receiver will be CNC machined by the FAMU-FSU COE machine shop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B520E5-BAE2-AB04-4C5C-6C27DC7BA6E7}"/>
              </a:ext>
            </a:extLst>
          </p:cNvPr>
          <p:cNvSpPr/>
          <p:nvPr/>
        </p:nvSpPr>
        <p:spPr>
          <a:xfrm>
            <a:off x="5858189" y="2990562"/>
            <a:ext cx="4451420" cy="1446963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</a:rPr>
              <a:t>Springs and seals will be ready to install from the manufacturer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F35C69-6303-AD63-DED3-63AAFCF20DAB}"/>
              </a:ext>
            </a:extLst>
          </p:cNvPr>
          <p:cNvSpPr/>
          <p:nvPr/>
        </p:nvSpPr>
        <p:spPr>
          <a:xfrm>
            <a:off x="5858189" y="4672831"/>
            <a:ext cx="4451420" cy="1446963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</a:rPr>
              <a:t>Assembly of the coupler will be completed by the design team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602FFE-7AFC-69D9-6E07-DF0B6110A244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</p:spTree>
    <p:extLst>
      <p:ext uri="{BB962C8B-B14F-4D97-AF65-F5344CB8AC3E}">
        <p14:creationId xmlns:p14="http://schemas.microsoft.com/office/powerpoint/2010/main" val="2389654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99C79D-8778-74D0-FBB1-F6B9299DE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98E66D-4620-BD7F-51AD-2A0A2B55E965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5A65278-3386-59E5-D407-9DAE71D25FDB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5C75330-8E57-5C8E-B1E7-B98930FB555D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A49C934-61D3-2700-7642-AE4A7742E1F0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Testing </a:t>
            </a:r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0F328FE-DCD2-E340-DC86-C6103C83AD34}"/>
              </a:ext>
            </a:extLst>
          </p:cNvPr>
          <p:cNvCxnSpPr/>
          <p:nvPr/>
        </p:nvCxnSpPr>
        <p:spPr>
          <a:xfrm>
            <a:off x="270681" y="1299947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F90521D-A7CE-7FC0-3400-22ECFD357A50}"/>
              </a:ext>
            </a:extLst>
          </p:cNvPr>
          <p:cNvCxnSpPr>
            <a:cxnSpLocks/>
          </p:cNvCxnSpPr>
          <p:nvPr/>
        </p:nvCxnSpPr>
        <p:spPr>
          <a:xfrm>
            <a:off x="270680" y="2084693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98C45A3-3B4E-CAA5-BDC2-2FC829E120F0}"/>
              </a:ext>
            </a:extLst>
          </p:cNvPr>
          <p:cNvSpPr txBox="1"/>
          <p:nvPr/>
        </p:nvSpPr>
        <p:spPr>
          <a:xfrm>
            <a:off x="635729" y="1484528"/>
            <a:ext cx="135961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Leakage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E1AB7FD-8D28-FB33-C09F-52CE7D5E347C}"/>
              </a:ext>
            </a:extLst>
          </p:cNvPr>
          <p:cNvSpPr txBox="1"/>
          <p:nvPr/>
        </p:nvSpPr>
        <p:spPr>
          <a:xfrm>
            <a:off x="322683" y="4980094"/>
            <a:ext cx="198570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Status: </a:t>
            </a:r>
          </a:p>
          <a:p>
            <a:pPr algn="ctr"/>
            <a:r>
              <a:rPr lang="en-US" b="1">
                <a:solidFill>
                  <a:srgbClr val="0070C0"/>
                </a:solidFill>
                <a:cs typeface="Calibri"/>
              </a:rPr>
              <a:t>In Progress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18A48D-1A2C-C92D-79CB-BDEEC68627C9}"/>
              </a:ext>
            </a:extLst>
          </p:cNvPr>
          <p:cNvSpPr txBox="1"/>
          <p:nvPr/>
        </p:nvSpPr>
        <p:spPr>
          <a:xfrm>
            <a:off x="2952544" y="4980095"/>
            <a:ext cx="219061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  <a:cs typeface="Calibri"/>
              </a:rPr>
              <a:t>Status: </a:t>
            </a:r>
            <a:endParaRPr lang="en-US"/>
          </a:p>
          <a:p>
            <a:pPr algn="ctr"/>
            <a:r>
              <a:rPr lang="en-US" b="1">
                <a:solidFill>
                  <a:srgbClr val="3D9C3D"/>
                </a:solidFill>
                <a:cs typeface="Calibri"/>
              </a:rPr>
              <a:t>Approved</a:t>
            </a:r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6D329FC-6551-ACCD-DC85-D453DBFEA658}"/>
              </a:ext>
            </a:extLst>
          </p:cNvPr>
          <p:cNvSpPr txBox="1"/>
          <p:nvPr/>
        </p:nvSpPr>
        <p:spPr>
          <a:xfrm>
            <a:off x="5848373" y="4991378"/>
            <a:ext cx="187650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Status: </a:t>
            </a:r>
            <a:endParaRPr lang="en-US" b="1">
              <a:solidFill>
                <a:srgbClr val="FAF566"/>
              </a:solidFill>
            </a:endParaRPr>
          </a:p>
          <a:p>
            <a:pPr algn="ctr"/>
            <a:r>
              <a:rPr lang="en-US" b="1">
                <a:solidFill>
                  <a:srgbClr val="FC944E"/>
                </a:solidFill>
              </a:rPr>
              <a:t>Pending Approval</a:t>
            </a:r>
            <a:endParaRPr lang="en-US" b="1">
              <a:solidFill>
                <a:srgbClr val="FC944E"/>
              </a:solidFill>
              <a:cs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0E79098-73D7-22E1-7F5E-E7EAC8B61E2F}"/>
              </a:ext>
            </a:extLst>
          </p:cNvPr>
          <p:cNvSpPr txBox="1"/>
          <p:nvPr/>
        </p:nvSpPr>
        <p:spPr>
          <a:xfrm>
            <a:off x="8482338" y="4980491"/>
            <a:ext cx="18765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Status:</a:t>
            </a:r>
          </a:p>
          <a:p>
            <a:pPr algn="ctr"/>
            <a:r>
              <a:rPr lang="en-US" b="1">
                <a:solidFill>
                  <a:srgbClr val="3D9C3D"/>
                </a:solidFill>
                <a:cs typeface="Calibri"/>
              </a:rPr>
              <a:t>Approved</a:t>
            </a:r>
          </a:p>
        </p:txBody>
      </p:sp>
      <p:pic>
        <p:nvPicPr>
          <p:cNvPr id="22" name="Picture 21" descr="Arizona Space Grant Consortium Logos | Arizona Space Grant Consortium">
            <a:extLst>
              <a:ext uri="{FF2B5EF4-FFF2-40B4-BE49-F238E27FC236}">
                <a16:creationId xmlns:a16="http://schemas.microsoft.com/office/drawing/2014/main" id="{05E881D9-54EF-E288-5E83-FF7C22B45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D854FCD-D141-69BF-7870-EE9ED8F9FF95}"/>
              </a:ext>
            </a:extLst>
          </p:cNvPr>
          <p:cNvSpPr txBox="1"/>
          <p:nvPr/>
        </p:nvSpPr>
        <p:spPr>
          <a:xfrm>
            <a:off x="3368044" y="1462389"/>
            <a:ext cx="1440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Cryogenic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8B26928-5ABE-E2E6-41CC-909EA0002910}"/>
              </a:ext>
            </a:extLst>
          </p:cNvPr>
          <p:cNvSpPr txBox="1"/>
          <p:nvPr/>
        </p:nvSpPr>
        <p:spPr>
          <a:xfrm>
            <a:off x="6044564" y="1459102"/>
            <a:ext cx="43483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759"/>
                </a:solidFill>
                <a:cs typeface="Calibri"/>
              </a:rPr>
              <a:t>Flow Rate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7C0378-9EDF-9BE0-9662-E3CBF2BF0DD4}"/>
              </a:ext>
            </a:extLst>
          </p:cNvPr>
          <p:cNvSpPr txBox="1"/>
          <p:nvPr/>
        </p:nvSpPr>
        <p:spPr>
          <a:xfrm>
            <a:off x="8682401" y="1462389"/>
            <a:ext cx="1440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Durability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EB909-2D95-37DF-622E-818D0557D9E9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A10C031-537F-E072-A4EA-35D5B7DE43E4}"/>
              </a:ext>
            </a:extLst>
          </p:cNvPr>
          <p:cNvGrpSpPr/>
          <p:nvPr/>
        </p:nvGrpSpPr>
        <p:grpSpPr>
          <a:xfrm>
            <a:off x="117671" y="2471054"/>
            <a:ext cx="10492629" cy="2275118"/>
            <a:chOff x="117671" y="2471054"/>
            <a:chExt cx="10492629" cy="227511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CBC76D4-AE0A-38B4-DB2D-C20416B03148}"/>
                </a:ext>
              </a:extLst>
            </p:cNvPr>
            <p:cNvGrpSpPr/>
            <p:nvPr/>
          </p:nvGrpSpPr>
          <p:grpSpPr>
            <a:xfrm>
              <a:off x="117671" y="2525484"/>
              <a:ext cx="5125973" cy="2220688"/>
              <a:chOff x="-5833449" y="794656"/>
              <a:chExt cx="10935576" cy="4746173"/>
            </a:xfrm>
          </p:grpSpPr>
          <p:sp>
            <p:nvSpPr>
              <p:cNvPr id="65" name="Rectangle 5">
                <a:extLst>
                  <a:ext uri="{FF2B5EF4-FFF2-40B4-BE49-F238E27FC236}">
                    <a16:creationId xmlns:a16="http://schemas.microsoft.com/office/drawing/2014/main" id="{F0AFF5D5-5041-FB0F-97BF-765E4FD25E1D}"/>
                  </a:ext>
                </a:extLst>
              </p:cNvPr>
              <p:cNvSpPr/>
              <p:nvPr/>
            </p:nvSpPr>
            <p:spPr>
              <a:xfrm>
                <a:off x="-1" y="794656"/>
                <a:ext cx="5102128" cy="4746173"/>
              </a:xfrm>
              <a:prstGeom prst="flowChartConnector">
                <a:avLst/>
              </a:prstGeom>
              <a:solidFill>
                <a:srgbClr val="9083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368368FD-0B07-4CE6-B3A2-D9ADE662B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913" y="1132111"/>
                <a:ext cx="4525187" cy="4082141"/>
              </a:xfrm>
              <a:prstGeom prst="flowChartConnector">
                <a:avLst/>
              </a:prstGeom>
            </p:spPr>
          </p:pic>
          <p:sp>
            <p:nvSpPr>
              <p:cNvPr id="78" name="Rectangle 5">
                <a:extLst>
                  <a:ext uri="{FF2B5EF4-FFF2-40B4-BE49-F238E27FC236}">
                    <a16:creationId xmlns:a16="http://schemas.microsoft.com/office/drawing/2014/main" id="{75F14990-669C-B1AC-E790-18D0CA95BEA3}"/>
                  </a:ext>
                </a:extLst>
              </p:cNvPr>
              <p:cNvSpPr/>
              <p:nvPr/>
            </p:nvSpPr>
            <p:spPr>
              <a:xfrm>
                <a:off x="-5833449" y="794656"/>
                <a:ext cx="5102128" cy="4746173"/>
              </a:xfrm>
              <a:prstGeom prst="flowChartConnector">
                <a:avLst/>
              </a:prstGeom>
              <a:solidFill>
                <a:srgbClr val="9083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1DF25BA-FDB5-CE8D-3DC4-35BDE266DC2D}"/>
                </a:ext>
              </a:extLst>
            </p:cNvPr>
            <p:cNvGrpSpPr/>
            <p:nvPr/>
          </p:nvGrpSpPr>
          <p:grpSpPr>
            <a:xfrm>
              <a:off x="5584370" y="2525484"/>
              <a:ext cx="2391586" cy="2220688"/>
              <a:chOff x="5094513" y="2242456"/>
              <a:chExt cx="2620186" cy="2579916"/>
            </a:xfrm>
          </p:grpSpPr>
          <p:sp>
            <p:nvSpPr>
              <p:cNvPr id="79" name="Rectangle 5">
                <a:extLst>
                  <a:ext uri="{FF2B5EF4-FFF2-40B4-BE49-F238E27FC236}">
                    <a16:creationId xmlns:a16="http://schemas.microsoft.com/office/drawing/2014/main" id="{026546B4-1C77-1C76-6CCF-43AE423FBE29}"/>
                  </a:ext>
                </a:extLst>
              </p:cNvPr>
              <p:cNvSpPr/>
              <p:nvPr/>
            </p:nvSpPr>
            <p:spPr>
              <a:xfrm>
                <a:off x="5094513" y="2242456"/>
                <a:ext cx="2620186" cy="2579916"/>
              </a:xfrm>
              <a:prstGeom prst="flowChartConnector">
                <a:avLst/>
              </a:prstGeom>
              <a:solidFill>
                <a:srgbClr val="9083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2" name="Picture 81" descr="A person standing next to a large blue sign&#10;&#10;Description automatically generated">
                <a:extLst>
                  <a:ext uri="{FF2B5EF4-FFF2-40B4-BE49-F238E27FC236}">
                    <a16:creationId xmlns:a16="http://schemas.microsoft.com/office/drawing/2014/main" id="{BAC08CA5-8F0E-2099-B669-CB1CC3AD8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8750" y="2422070"/>
                <a:ext cx="2345872" cy="2220686"/>
              </a:xfrm>
              <a:prstGeom prst="flowChartConnector">
                <a:avLst/>
              </a:prstGeom>
            </p:spPr>
          </p:pic>
        </p:grpSp>
        <p:sp>
          <p:nvSpPr>
            <p:cNvPr id="85" name="Rectangle 5">
              <a:extLst>
                <a:ext uri="{FF2B5EF4-FFF2-40B4-BE49-F238E27FC236}">
                  <a16:creationId xmlns:a16="http://schemas.microsoft.com/office/drawing/2014/main" id="{A17238F0-BB17-E135-0F28-F831822BA7FE}"/>
                </a:ext>
              </a:extLst>
            </p:cNvPr>
            <p:cNvSpPr/>
            <p:nvPr/>
          </p:nvSpPr>
          <p:spPr>
            <a:xfrm>
              <a:off x="238073" y="2676224"/>
              <a:ext cx="2150781" cy="1936236"/>
            </a:xfrm>
            <a:prstGeom prst="flowChartConnector">
              <a:avLst/>
            </a:prstGeom>
            <a:solidFill>
              <a:srgbClr val="D67946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5">
              <a:extLst>
                <a:ext uri="{FF2B5EF4-FFF2-40B4-BE49-F238E27FC236}">
                  <a16:creationId xmlns:a16="http://schemas.microsoft.com/office/drawing/2014/main" id="{9CE93FD5-770A-5E1F-2C3F-9626DC1148BB}"/>
                </a:ext>
              </a:extLst>
            </p:cNvPr>
            <p:cNvSpPr/>
            <p:nvPr/>
          </p:nvSpPr>
          <p:spPr>
            <a:xfrm>
              <a:off x="8218714" y="2471054"/>
              <a:ext cx="2391586" cy="2220688"/>
            </a:xfrm>
            <a:prstGeom prst="flowChartConnector">
              <a:avLst/>
            </a:prstGeom>
            <a:solidFill>
              <a:srgbClr val="9083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DEF0D94-001E-877A-D8F4-2B63C29BC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4100" y="3219657"/>
              <a:ext cx="1097804" cy="1024405"/>
            </a:xfrm>
            <a:prstGeom prst="rect">
              <a:avLst/>
            </a:prstGeom>
          </p:spPr>
        </p:pic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7EC38C38-E840-D07D-6FB6-95FA5DE6C109}"/>
                </a:ext>
              </a:extLst>
            </p:cNvPr>
            <p:cNvSpPr/>
            <p:nvPr/>
          </p:nvSpPr>
          <p:spPr>
            <a:xfrm>
              <a:off x="8342840" y="2607134"/>
              <a:ext cx="2150781" cy="1936236"/>
            </a:xfrm>
            <a:prstGeom prst="flowChartConnector">
              <a:avLst/>
            </a:prstGeom>
            <a:solidFill>
              <a:srgbClr val="2D6C8B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Hammer1 with solid fill">
              <a:extLst>
                <a:ext uri="{FF2B5EF4-FFF2-40B4-BE49-F238E27FC236}">
                  <a16:creationId xmlns:a16="http://schemas.microsoft.com/office/drawing/2014/main" id="{4B0414F4-A769-9E98-CEF6-C3C225CA1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55654" y="2921202"/>
              <a:ext cx="1308100" cy="130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1585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3A227096-C857-B17F-45D8-E5CFE74ADF0B}"/>
              </a:ext>
            </a:extLst>
          </p:cNvPr>
          <p:cNvGrpSpPr/>
          <p:nvPr/>
        </p:nvGrpSpPr>
        <p:grpSpPr>
          <a:xfrm>
            <a:off x="4960614" y="2828830"/>
            <a:ext cx="5324821" cy="1262446"/>
            <a:chOff x="5087467" y="1571257"/>
            <a:chExt cx="5500325" cy="140626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8FA7F2B-158E-1B07-6FD0-0B698FE290EF}"/>
                </a:ext>
              </a:extLst>
            </p:cNvPr>
            <p:cNvSpPr/>
            <p:nvPr/>
          </p:nvSpPr>
          <p:spPr>
            <a:xfrm>
              <a:off x="5087467" y="1571257"/>
              <a:ext cx="5500325" cy="1406263"/>
            </a:xfrm>
            <a:prstGeom prst="roundRect">
              <a:avLst/>
            </a:prstGeom>
            <a:solidFill>
              <a:srgbClr val="DBD7D2"/>
            </a:solidFill>
            <a:ln w="76200">
              <a:solidFill>
                <a:srgbClr val="9083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94D214-17B0-7AC8-37BF-486D9DC62147}"/>
                </a:ext>
              </a:extLst>
            </p:cNvPr>
            <p:cNvSpPr txBox="1"/>
            <p:nvPr/>
          </p:nvSpPr>
          <p:spPr>
            <a:xfrm>
              <a:off x="6520618" y="1605853"/>
              <a:ext cx="3697870" cy="13370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+mj-lt"/>
                </a:rPr>
                <a:t>Calculate leakage rates and use Nasa environment correction factors to obtain target rates</a:t>
              </a:r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C8ED42-14DE-8866-1617-35272FE2F747}"/>
              </a:ext>
            </a:extLst>
          </p:cNvPr>
          <p:cNvGrpSpPr/>
          <p:nvPr/>
        </p:nvGrpSpPr>
        <p:grpSpPr>
          <a:xfrm>
            <a:off x="4960614" y="1288379"/>
            <a:ext cx="5324821" cy="1292337"/>
            <a:chOff x="4946455" y="1490878"/>
            <a:chExt cx="5739649" cy="162043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13B9282-FC87-F81E-76E8-9DB7EAFE80C5}"/>
                </a:ext>
              </a:extLst>
            </p:cNvPr>
            <p:cNvSpPr/>
            <p:nvPr/>
          </p:nvSpPr>
          <p:spPr>
            <a:xfrm>
              <a:off x="4946455" y="1490878"/>
              <a:ext cx="5739649" cy="1620436"/>
            </a:xfrm>
            <a:prstGeom prst="roundRect">
              <a:avLst/>
            </a:prstGeom>
            <a:solidFill>
              <a:srgbClr val="DBD7D2"/>
            </a:solidFill>
            <a:ln w="76200">
              <a:solidFill>
                <a:srgbClr val="9083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AB16B72-A3A9-EA76-F885-76D319CDA6C3}"/>
                </a:ext>
              </a:extLst>
            </p:cNvPr>
            <p:cNvSpPr txBox="1"/>
            <p:nvPr/>
          </p:nvSpPr>
          <p:spPr>
            <a:xfrm>
              <a:off x="6441964" y="1699416"/>
              <a:ext cx="3156886" cy="1200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+mj-lt"/>
                </a:rPr>
                <a:t>Identify design conflicts/areas of improvement</a:t>
              </a:r>
            </a:p>
            <a:p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4F44E1-7FC8-E0E7-D75E-02D7263A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A9804B-909A-6832-7490-0480D3CE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306" y="-62201"/>
            <a:ext cx="4674220" cy="960276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Leakage Testing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C2C118DD-2D7D-70E6-3832-32C36690D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6440592-1AEC-E1A3-24F4-70CC9983910C}"/>
              </a:ext>
            </a:extLst>
          </p:cNvPr>
          <p:cNvSpPr/>
          <p:nvPr/>
        </p:nvSpPr>
        <p:spPr>
          <a:xfrm>
            <a:off x="4960614" y="2837039"/>
            <a:ext cx="1218268" cy="1260110"/>
          </a:xfrm>
          <a:prstGeom prst="roundRect">
            <a:avLst/>
          </a:prstGeom>
          <a:solidFill>
            <a:srgbClr val="DBD7D2"/>
          </a:solidFill>
          <a:ln w="76200">
            <a:solidFill>
              <a:srgbClr val="908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Calculator with solid fill">
            <a:extLst>
              <a:ext uri="{FF2B5EF4-FFF2-40B4-BE49-F238E27FC236}">
                <a16:creationId xmlns:a16="http://schemas.microsoft.com/office/drawing/2014/main" id="{37A0E31C-BBC6-7BD6-DD3F-5ED84842E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0063" y="3057407"/>
            <a:ext cx="819367" cy="81936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5F10C5-B8C8-4EFA-3ACF-3C74582D9A86}"/>
              </a:ext>
            </a:extLst>
          </p:cNvPr>
          <p:cNvSpPr/>
          <p:nvPr/>
        </p:nvSpPr>
        <p:spPr>
          <a:xfrm>
            <a:off x="4961779" y="1295890"/>
            <a:ext cx="1218268" cy="1260110"/>
          </a:xfrm>
          <a:prstGeom prst="roundRect">
            <a:avLst/>
          </a:prstGeom>
          <a:solidFill>
            <a:srgbClr val="DBD7D2"/>
          </a:solidFill>
          <a:ln w="76200">
            <a:solidFill>
              <a:srgbClr val="908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Magnifying glass with solid fill">
            <a:extLst>
              <a:ext uri="{FF2B5EF4-FFF2-40B4-BE49-F238E27FC236}">
                <a16:creationId xmlns:a16="http://schemas.microsoft.com/office/drawing/2014/main" id="{773905D2-74F8-F3AA-C5C1-2054B5244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1867" y="1523656"/>
            <a:ext cx="819366" cy="81936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C79070B-F93C-8898-7816-9E78323B96E4}"/>
              </a:ext>
            </a:extLst>
          </p:cNvPr>
          <p:cNvGrpSpPr/>
          <p:nvPr/>
        </p:nvGrpSpPr>
        <p:grpSpPr>
          <a:xfrm>
            <a:off x="5078975" y="4430364"/>
            <a:ext cx="5297300" cy="1665340"/>
            <a:chOff x="5087467" y="1571257"/>
            <a:chExt cx="5597806" cy="186442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65CDDBD-1E8D-A735-17BB-EF9FCB3232AA}"/>
                </a:ext>
              </a:extLst>
            </p:cNvPr>
            <p:cNvSpPr/>
            <p:nvPr/>
          </p:nvSpPr>
          <p:spPr>
            <a:xfrm>
              <a:off x="5087467" y="1571257"/>
              <a:ext cx="5500325" cy="1406263"/>
            </a:xfrm>
            <a:prstGeom prst="roundRect">
              <a:avLst/>
            </a:prstGeom>
            <a:solidFill>
              <a:srgbClr val="DBD7D2"/>
            </a:solidFill>
            <a:ln w="76200">
              <a:solidFill>
                <a:srgbClr val="9083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4649E81-D98B-2EE7-96DD-301ABD678D54}"/>
                </a:ext>
              </a:extLst>
            </p:cNvPr>
            <p:cNvSpPr txBox="1"/>
            <p:nvPr/>
          </p:nvSpPr>
          <p:spPr>
            <a:xfrm>
              <a:off x="6428520" y="1583289"/>
              <a:ext cx="4256753" cy="18523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+mj-lt"/>
                </a:rPr>
                <a:t>Apply calculated rates and developed solutions to improve design before cryogenic testing</a:t>
              </a:r>
            </a:p>
            <a:p>
              <a:endParaRPr lang="en-US"/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AF39D2D-1CFB-59B0-A893-A177E30CD910}"/>
              </a:ext>
            </a:extLst>
          </p:cNvPr>
          <p:cNvSpPr/>
          <p:nvPr/>
        </p:nvSpPr>
        <p:spPr>
          <a:xfrm>
            <a:off x="4960614" y="4435104"/>
            <a:ext cx="1218268" cy="1260110"/>
          </a:xfrm>
          <a:prstGeom prst="roundRect">
            <a:avLst/>
          </a:prstGeom>
          <a:solidFill>
            <a:srgbClr val="DBD7D2"/>
          </a:solidFill>
          <a:ln w="76200">
            <a:solidFill>
              <a:srgbClr val="9083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Customer review with solid fill">
            <a:extLst>
              <a:ext uri="{FF2B5EF4-FFF2-40B4-BE49-F238E27FC236}">
                <a16:creationId xmlns:a16="http://schemas.microsoft.com/office/drawing/2014/main" id="{31F6B6BD-DABC-5B75-C751-942842ED03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56513" y="4655474"/>
            <a:ext cx="819367" cy="8193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8E11081-D627-DBDA-24DF-E2F3EE040D6E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E7764382-CBD0-E3C7-8387-4CFBE3870091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C58D0EAF-70B0-5249-ABBB-1FB2CF2D29B5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19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8789D-7820-8D3C-0FF5-FE187DB66BF4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61814DFD-31C4-172A-269B-82D9DEA1EF83}"/>
              </a:ext>
            </a:extLst>
          </p:cNvPr>
          <p:cNvSpPr/>
          <p:nvPr/>
        </p:nvSpPr>
        <p:spPr>
          <a:xfrm>
            <a:off x="187497" y="1442197"/>
            <a:ext cx="4408715" cy="4020690"/>
          </a:xfrm>
          <a:prstGeom prst="flowChartConnector">
            <a:avLst/>
          </a:prstGeom>
          <a:solidFill>
            <a:srgbClr val="9083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33C4B787-7B8B-69C1-F1DD-D6A3285E0A4B}"/>
              </a:ext>
            </a:extLst>
          </p:cNvPr>
          <p:cNvSpPr/>
          <p:nvPr/>
        </p:nvSpPr>
        <p:spPr>
          <a:xfrm>
            <a:off x="436716" y="1647869"/>
            <a:ext cx="3947154" cy="3596215"/>
          </a:xfrm>
          <a:prstGeom prst="flowChartConnector">
            <a:avLst/>
          </a:prstGeom>
          <a:solidFill>
            <a:srgbClr val="D67946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A4ECD5A-CD3D-D47A-85A3-B8234D5127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3715" y="2548490"/>
            <a:ext cx="2096100" cy="195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1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7624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7624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7624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D4C819D-8381-D22C-DE8D-13B5D3956231}"/>
              </a:ext>
            </a:extLst>
          </p:cNvPr>
          <p:cNvSpPr/>
          <p:nvPr/>
        </p:nvSpPr>
        <p:spPr>
          <a:xfrm>
            <a:off x="8543224" y="1768675"/>
            <a:ext cx="2039482" cy="3453058"/>
          </a:xfrm>
          <a:prstGeom prst="roundRect">
            <a:avLst/>
          </a:prstGeom>
          <a:solidFill>
            <a:srgbClr val="4892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B829270-F636-39EE-45B9-41EF99882D7D}"/>
              </a:ext>
            </a:extLst>
          </p:cNvPr>
          <p:cNvSpPr/>
          <p:nvPr/>
        </p:nvSpPr>
        <p:spPr>
          <a:xfrm>
            <a:off x="6455771" y="1768675"/>
            <a:ext cx="2039482" cy="3453058"/>
          </a:xfrm>
          <a:prstGeom prst="roundRect">
            <a:avLst/>
          </a:prstGeom>
          <a:solidFill>
            <a:srgbClr val="682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0142923-8122-A352-7C14-2DDFDAF6900D}"/>
              </a:ext>
            </a:extLst>
          </p:cNvPr>
          <p:cNvSpPr/>
          <p:nvPr/>
        </p:nvSpPr>
        <p:spPr>
          <a:xfrm>
            <a:off x="4368318" y="1778115"/>
            <a:ext cx="2039482" cy="3453058"/>
          </a:xfrm>
          <a:prstGeom prst="roundRect">
            <a:avLst/>
          </a:prstGeom>
          <a:solidFill>
            <a:srgbClr val="F0D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8FAF9A1-A52D-599F-73EC-F4C8AD1D01C9}"/>
              </a:ext>
            </a:extLst>
          </p:cNvPr>
          <p:cNvSpPr/>
          <p:nvPr/>
        </p:nvSpPr>
        <p:spPr>
          <a:xfrm>
            <a:off x="2287545" y="1778115"/>
            <a:ext cx="2039482" cy="3453058"/>
          </a:xfrm>
          <a:prstGeom prst="roundRect">
            <a:avLst/>
          </a:prstGeom>
          <a:solidFill>
            <a:srgbClr val="BF57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72F3F"/>
                </a:solidFill>
                <a:latin typeface="Calibri"/>
                <a:ea typeface="Calibri"/>
                <a:cs typeface="Calibri"/>
              </a:rPr>
              <a:t>Team 520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5D7C46-5DFC-2FDC-7A2C-683683577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58" b="30800"/>
          <a:stretch/>
        </p:blipFill>
        <p:spPr>
          <a:xfrm>
            <a:off x="8732838" y="2077093"/>
            <a:ext cx="1673225" cy="1612900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B15279-3088-A350-38B1-2C4D61941F6C}"/>
              </a:ext>
            </a:extLst>
          </p:cNvPr>
          <p:cNvSpPr txBox="1"/>
          <p:nvPr/>
        </p:nvSpPr>
        <p:spPr>
          <a:xfrm>
            <a:off x="8517095" y="3908907"/>
            <a:ext cx="210588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Nicolas Sgammato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Design Engineer</a:t>
            </a:r>
          </a:p>
        </p:txBody>
      </p:sp>
      <p:pic>
        <p:nvPicPr>
          <p:cNvPr id="24" name="Picture 23" descr="Arizona Space Grant Consortium Logos | Arizona Space Grant Consortium">
            <a:extLst>
              <a:ext uri="{FF2B5EF4-FFF2-40B4-BE49-F238E27FC236}">
                <a16:creationId xmlns:a16="http://schemas.microsoft.com/office/drawing/2014/main" id="{DCE74BD2-80A5-FFA4-BA6D-B83776B01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AABE42E-724F-D4B2-820F-AB4D11D36507}"/>
              </a:ext>
            </a:extLst>
          </p:cNvPr>
          <p:cNvSpPr/>
          <p:nvPr/>
        </p:nvSpPr>
        <p:spPr>
          <a:xfrm>
            <a:off x="204012" y="1768675"/>
            <a:ext cx="2039482" cy="3453058"/>
          </a:xfrm>
          <a:prstGeom prst="roundRect">
            <a:avLst/>
          </a:prstGeom>
          <a:solidFill>
            <a:srgbClr val="77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suit standing in front of a building&#10;&#10;Description automatically generated">
            <a:extLst>
              <a:ext uri="{FF2B5EF4-FFF2-40B4-BE49-F238E27FC236}">
                <a16:creationId xmlns:a16="http://schemas.microsoft.com/office/drawing/2014/main" id="{23F51894-5890-484A-4BF5-84F9C78384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12" t="27158" r="25252" b="35579"/>
          <a:stretch/>
        </p:blipFill>
        <p:spPr>
          <a:xfrm>
            <a:off x="387350" y="2077093"/>
            <a:ext cx="1673225" cy="1612900"/>
          </a:xfrm>
          <a:prstGeom prst="round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5F11080-27CE-3093-DCDA-788F0DBDCCC2}"/>
              </a:ext>
            </a:extLst>
          </p:cNvPr>
          <p:cNvSpPr txBox="1"/>
          <p:nvPr/>
        </p:nvSpPr>
        <p:spPr>
          <a:xfrm>
            <a:off x="294386" y="3897482"/>
            <a:ext cx="182259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Jason Goldstein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Materials Engineer</a:t>
            </a:r>
          </a:p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6DFA01-D591-E41E-8D96-9B4F6B7622CA}"/>
              </a:ext>
            </a:extLst>
          </p:cNvPr>
          <p:cNvSpPr txBox="1"/>
          <p:nvPr/>
        </p:nvSpPr>
        <p:spPr>
          <a:xfrm>
            <a:off x="2434404" y="3902400"/>
            <a:ext cx="176501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Lauren Roche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Cryogenics Engineer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488F57-20E4-712B-6B34-CA71284A19AB}"/>
              </a:ext>
            </a:extLst>
          </p:cNvPr>
          <p:cNvSpPr txBox="1"/>
          <p:nvPr/>
        </p:nvSpPr>
        <p:spPr>
          <a:xfrm>
            <a:off x="4585556" y="3908217"/>
            <a:ext cx="16218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Sean Rodney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Test Engineer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B59A9-56F8-9BFA-4EBC-B0222ADE82C5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  <p:pic>
        <p:nvPicPr>
          <p:cNvPr id="9" name="Picture 8" descr="A person smiling at camera&#10;&#10;Description automatically generated">
            <a:extLst>
              <a:ext uri="{FF2B5EF4-FFF2-40B4-BE49-F238E27FC236}">
                <a16:creationId xmlns:a16="http://schemas.microsoft.com/office/drawing/2014/main" id="{8669DD7D-19DC-5B02-65DF-23497E52DD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9" t="16247" r="6828" b="15259"/>
          <a:stretch/>
        </p:blipFill>
        <p:spPr>
          <a:xfrm>
            <a:off x="4559300" y="2077093"/>
            <a:ext cx="1652588" cy="1612900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407744-661A-B243-357F-5A3EDE5597A5}"/>
              </a:ext>
            </a:extLst>
          </p:cNvPr>
          <p:cNvSpPr txBox="1"/>
          <p:nvPr/>
        </p:nvSpPr>
        <p:spPr>
          <a:xfrm>
            <a:off x="6506696" y="3907347"/>
            <a:ext cx="198372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Valerie Rodriguez</a:t>
            </a:r>
            <a:endParaRPr lang="en-US"/>
          </a:p>
          <a:p>
            <a:pPr algn="ctr"/>
            <a:r>
              <a:rPr lang="en-US" i="1">
                <a:latin typeface="Arial"/>
                <a:cs typeface="Arial"/>
              </a:rPr>
              <a:t>Thermal-Fluids Engineer</a:t>
            </a:r>
          </a:p>
          <a:p>
            <a:pPr algn="ctr"/>
            <a:endParaRPr lang="en-US">
              <a:latin typeface="Arial"/>
              <a:cs typeface="Arial"/>
            </a:endParaRPr>
          </a:p>
        </p:txBody>
      </p:sp>
      <p:pic>
        <p:nvPicPr>
          <p:cNvPr id="12" name="Picture 11" descr="A person with blonde hair&#10;&#10;Description automatically generated">
            <a:extLst>
              <a:ext uri="{FF2B5EF4-FFF2-40B4-BE49-F238E27FC236}">
                <a16:creationId xmlns:a16="http://schemas.microsoft.com/office/drawing/2014/main" id="{88DB1CEB-AE45-C772-876D-9F8EC5C6C2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8" r="978"/>
          <a:stretch/>
        </p:blipFill>
        <p:spPr>
          <a:xfrm>
            <a:off x="2510892" y="2077093"/>
            <a:ext cx="1603914" cy="1611179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E8EC60-43EB-595F-6134-1E6C11A26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9294" y="-1745"/>
            <a:ext cx="1314450" cy="1434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89EF8E-B063-DA79-5635-D9C3DAD795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38" r="8849" b="18860"/>
          <a:stretch/>
        </p:blipFill>
        <p:spPr>
          <a:xfrm>
            <a:off x="6634387" y="2077092"/>
            <a:ext cx="1715120" cy="1611179"/>
          </a:xfrm>
          <a:prstGeom prst="round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26258D-DFCC-3AEA-0B12-9DC36AE5F26E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C4BB559-203C-14B9-C960-79D60A82D6AC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665EC4A-5C62-8AF0-ECC3-6BEC91F79268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A862DE-FB6D-37EB-5FA4-C5CCBFEB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8A9AAAEF-2BB1-F53C-6A02-BC5AABA7E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BEE4D21-9537-077A-01CC-737FE95D9647}"/>
              </a:ext>
            </a:extLst>
          </p:cNvPr>
          <p:cNvGrpSpPr/>
          <p:nvPr/>
        </p:nvGrpSpPr>
        <p:grpSpPr>
          <a:xfrm>
            <a:off x="328428" y="1611165"/>
            <a:ext cx="3786053" cy="3628719"/>
            <a:chOff x="2670806" y="980628"/>
            <a:chExt cx="5102129" cy="4746172"/>
          </a:xfrm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3146D2BB-8F57-1408-C07A-47699099E701}"/>
                </a:ext>
              </a:extLst>
            </p:cNvPr>
            <p:cNvSpPr/>
            <p:nvPr/>
          </p:nvSpPr>
          <p:spPr>
            <a:xfrm>
              <a:off x="2670806" y="980628"/>
              <a:ext cx="5102129" cy="4746172"/>
            </a:xfrm>
            <a:prstGeom prst="flowChartConnector">
              <a:avLst/>
            </a:prstGeom>
            <a:solidFill>
              <a:srgbClr val="9083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7887CBD-B082-BBD1-9B27-E369052CE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7883" y="1224305"/>
              <a:ext cx="4567973" cy="4260636"/>
            </a:xfrm>
            <a:prstGeom prst="flowChartConnector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E76E09D-C16D-DE54-4A32-701C11A241EB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oter Placeholder 2">
            <a:extLst>
              <a:ext uri="{FF2B5EF4-FFF2-40B4-BE49-F238E27FC236}">
                <a16:creationId xmlns:a16="http://schemas.microsoft.com/office/drawing/2014/main" id="{DCB2E3D3-1AC5-25FB-C79B-194EEEEB3E9C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1578A85E-6AAC-3EDD-5EFE-651889642435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3CC03F-76A1-8986-FC45-335E47E928B5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971784A-CEEF-44A4-C907-DCCB03D4D6FB}"/>
              </a:ext>
            </a:extLst>
          </p:cNvPr>
          <p:cNvGrpSpPr/>
          <p:nvPr/>
        </p:nvGrpSpPr>
        <p:grpSpPr>
          <a:xfrm>
            <a:off x="4509869" y="1184262"/>
            <a:ext cx="5445012" cy="1715328"/>
            <a:chOff x="4079173" y="2078784"/>
            <a:chExt cx="5445012" cy="171532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8088572-FDD9-4B29-F895-C31734B13F36}"/>
                </a:ext>
              </a:extLst>
            </p:cNvPr>
            <p:cNvGrpSpPr/>
            <p:nvPr/>
          </p:nvGrpSpPr>
          <p:grpSpPr>
            <a:xfrm>
              <a:off x="4199369" y="2306395"/>
              <a:ext cx="5324816" cy="1260106"/>
              <a:chOff x="4946455" y="1490879"/>
              <a:chExt cx="5739649" cy="1580027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CC156A19-5AA9-027E-CE6F-26C54293D179}"/>
                  </a:ext>
                </a:extLst>
              </p:cNvPr>
              <p:cNvSpPr/>
              <p:nvPr/>
            </p:nvSpPr>
            <p:spPr>
              <a:xfrm>
                <a:off x="4946455" y="1490879"/>
                <a:ext cx="5739649" cy="1580027"/>
              </a:xfrm>
              <a:prstGeom prst="roundRect">
                <a:avLst/>
              </a:prstGeom>
              <a:solidFill>
                <a:srgbClr val="DBD7D2"/>
              </a:solidFill>
              <a:ln w="76200">
                <a:solidFill>
                  <a:srgbClr val="84848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808B73E-185F-D2F9-AD9F-85B4E0295E9C}"/>
                  </a:ext>
                </a:extLst>
              </p:cNvPr>
              <p:cNvSpPr txBox="1"/>
              <p:nvPr/>
            </p:nvSpPr>
            <p:spPr>
              <a:xfrm>
                <a:off x="6356467" y="1819711"/>
                <a:ext cx="4160677" cy="887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2000">
                    <a:latin typeface="+mj-lt"/>
                  </a:rPr>
                  <a:t>Initiation of NHMFL </a:t>
                </a:r>
                <a:endParaRPr lang="en-US" sz="2000"/>
              </a:p>
              <a:p>
                <a:r>
                  <a:rPr lang="en-US" sz="2000">
                    <a:latin typeface="+mj-lt"/>
                  </a:rPr>
                  <a:t>on-boarding and training</a:t>
                </a:r>
                <a:endParaRPr lang="en-US" sz="2000"/>
              </a:p>
            </p:txBody>
          </p:sp>
        </p:grpSp>
        <p:pic>
          <p:nvPicPr>
            <p:cNvPr id="24" name="Graphic 23" descr="Checkbox Checked with solid fill">
              <a:extLst>
                <a:ext uri="{FF2B5EF4-FFF2-40B4-BE49-F238E27FC236}">
                  <a16:creationId xmlns:a16="http://schemas.microsoft.com/office/drawing/2014/main" id="{389B7E5A-A929-FA50-F0BC-0196B396F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79173" y="2078784"/>
              <a:ext cx="1761137" cy="171532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D6FA0FA-BC4E-9CDA-1E00-66EA9822E6F2}"/>
              </a:ext>
            </a:extLst>
          </p:cNvPr>
          <p:cNvGrpSpPr/>
          <p:nvPr/>
        </p:nvGrpSpPr>
        <p:grpSpPr>
          <a:xfrm>
            <a:off x="4505432" y="2635325"/>
            <a:ext cx="5449449" cy="1715328"/>
            <a:chOff x="4074736" y="3529847"/>
            <a:chExt cx="5449449" cy="17153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C07221-7CFA-201A-5ED9-241A686734AB}"/>
                </a:ext>
              </a:extLst>
            </p:cNvPr>
            <p:cNvGrpSpPr/>
            <p:nvPr/>
          </p:nvGrpSpPr>
          <p:grpSpPr>
            <a:xfrm>
              <a:off x="4199369" y="3754041"/>
              <a:ext cx="5324816" cy="1278566"/>
              <a:chOff x="4946455" y="1490879"/>
              <a:chExt cx="5739649" cy="1603173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34EEEB5-FD29-F7B0-C620-909F062D9601}"/>
                  </a:ext>
                </a:extLst>
              </p:cNvPr>
              <p:cNvSpPr/>
              <p:nvPr/>
            </p:nvSpPr>
            <p:spPr>
              <a:xfrm>
                <a:off x="4946455" y="1490879"/>
                <a:ext cx="5739649" cy="1580027"/>
              </a:xfrm>
              <a:prstGeom prst="roundRect">
                <a:avLst/>
              </a:prstGeom>
              <a:solidFill>
                <a:srgbClr val="DBD7D2"/>
              </a:solidFill>
              <a:ln w="76200">
                <a:solidFill>
                  <a:srgbClr val="84848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499654-BE64-0CDC-4383-009F230BD66D}"/>
                  </a:ext>
                </a:extLst>
              </p:cNvPr>
              <p:cNvSpPr txBox="1"/>
              <p:nvPr/>
            </p:nvSpPr>
            <p:spPr>
              <a:xfrm>
                <a:off x="6341115" y="1820528"/>
                <a:ext cx="4309278" cy="12735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+mj-lt"/>
                  </a:rPr>
                  <a:t>KF fitting for compatibility with NHMFL equipment</a:t>
                </a:r>
              </a:p>
              <a:p>
                <a:endParaRPr lang="en-US" sz="2000"/>
              </a:p>
            </p:txBody>
          </p:sp>
        </p:grpSp>
        <p:pic>
          <p:nvPicPr>
            <p:cNvPr id="25" name="Graphic 24" descr="Checkbox Checked with solid fill">
              <a:extLst>
                <a:ext uri="{FF2B5EF4-FFF2-40B4-BE49-F238E27FC236}">
                  <a16:creationId xmlns:a16="http://schemas.microsoft.com/office/drawing/2014/main" id="{559316FD-3073-57C4-0884-D9FD279EE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74736" y="3529847"/>
              <a:ext cx="1761137" cy="1715328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06CCBC8-5131-B6B3-E5D8-B6B5646DA40A}"/>
              </a:ext>
            </a:extLst>
          </p:cNvPr>
          <p:cNvGrpSpPr/>
          <p:nvPr/>
        </p:nvGrpSpPr>
        <p:grpSpPr>
          <a:xfrm>
            <a:off x="4509869" y="4104228"/>
            <a:ext cx="5445012" cy="1715328"/>
            <a:chOff x="4079173" y="4998750"/>
            <a:chExt cx="5445012" cy="171532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14930CD-13FE-2BFD-91BF-6CAD3D35B736}"/>
                </a:ext>
              </a:extLst>
            </p:cNvPr>
            <p:cNvSpPr/>
            <p:nvPr/>
          </p:nvSpPr>
          <p:spPr>
            <a:xfrm>
              <a:off x="4199369" y="5207547"/>
              <a:ext cx="5324816" cy="1260106"/>
            </a:xfrm>
            <a:prstGeom prst="roundRect">
              <a:avLst/>
            </a:prstGeom>
            <a:solidFill>
              <a:srgbClr val="DBD7D2"/>
            </a:solidFill>
            <a:ln w="76200">
              <a:solidFill>
                <a:srgbClr val="848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1B05C5-5949-3855-E00F-BCEF04290939}"/>
                </a:ext>
              </a:extLst>
            </p:cNvPr>
            <p:cNvSpPr txBox="1"/>
            <p:nvPr/>
          </p:nvSpPr>
          <p:spPr>
            <a:xfrm>
              <a:off x="5515316" y="5502859"/>
              <a:ext cx="3807085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>
                  <a:latin typeface="+mj-lt"/>
                </a:rPr>
                <a:t>Material-safety check with Dr. Wei Guo</a:t>
              </a:r>
              <a:endParaRPr lang="en-US" sz="2000">
                <a:ea typeface="Calibri"/>
                <a:cs typeface="Calibri"/>
              </a:endParaRPr>
            </a:p>
          </p:txBody>
        </p:sp>
        <p:pic>
          <p:nvPicPr>
            <p:cNvPr id="26" name="Graphic 25" descr="Checkbox Checked with solid fill">
              <a:extLst>
                <a:ext uri="{FF2B5EF4-FFF2-40B4-BE49-F238E27FC236}">
                  <a16:creationId xmlns:a16="http://schemas.microsoft.com/office/drawing/2014/main" id="{4ED9465D-DAE8-D75C-DA84-44A440B39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79173" y="4998750"/>
              <a:ext cx="1761137" cy="1715328"/>
            </a:xfrm>
            <a:prstGeom prst="rect">
              <a:avLst/>
            </a:prstGeom>
          </p:spPr>
        </p:pic>
      </p:grpSp>
      <p:sp>
        <p:nvSpPr>
          <p:cNvPr id="29" name="Title 4">
            <a:extLst>
              <a:ext uri="{FF2B5EF4-FFF2-40B4-BE49-F238E27FC236}">
                <a16:creationId xmlns:a16="http://schemas.microsoft.com/office/drawing/2014/main" id="{3917ED28-FD63-DB4C-744E-8E292433DBA8}"/>
              </a:ext>
            </a:extLst>
          </p:cNvPr>
          <p:cNvSpPr txBox="1">
            <a:spLocks/>
          </p:cNvSpPr>
          <p:nvPr/>
        </p:nvSpPr>
        <p:spPr>
          <a:xfrm>
            <a:off x="2670806" y="-104624"/>
            <a:ext cx="51951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Cryogenic Testing</a:t>
            </a:r>
          </a:p>
        </p:txBody>
      </p:sp>
    </p:spTree>
    <p:extLst>
      <p:ext uri="{BB962C8B-B14F-4D97-AF65-F5344CB8AC3E}">
        <p14:creationId xmlns:p14="http://schemas.microsoft.com/office/powerpoint/2010/main" val="990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B9B3BB-51B6-8E46-E3D6-508AC54ED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18DC2F32-B131-C960-4140-1FBD715839EE}"/>
              </a:ext>
            </a:extLst>
          </p:cNvPr>
          <p:cNvSpPr/>
          <p:nvPr/>
        </p:nvSpPr>
        <p:spPr>
          <a:xfrm>
            <a:off x="7836359" y="2368688"/>
            <a:ext cx="2727894" cy="2518196"/>
          </a:xfrm>
          <a:prstGeom prst="flowChartConnector">
            <a:avLst/>
          </a:prstGeom>
          <a:solidFill>
            <a:srgbClr val="908374"/>
          </a:solidFill>
          <a:ln w="57150">
            <a:solidFill>
              <a:srgbClr val="BCB0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4CF65B-4455-229E-EC08-483C0D732C8D}"/>
              </a:ext>
            </a:extLst>
          </p:cNvPr>
          <p:cNvSpPr/>
          <p:nvPr/>
        </p:nvSpPr>
        <p:spPr>
          <a:xfrm>
            <a:off x="5069033" y="3680112"/>
            <a:ext cx="2727894" cy="2518196"/>
          </a:xfrm>
          <a:prstGeom prst="flowChartConnector">
            <a:avLst/>
          </a:prstGeom>
          <a:solidFill>
            <a:srgbClr val="908374"/>
          </a:solidFill>
          <a:ln w="57150">
            <a:solidFill>
              <a:srgbClr val="7E28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815D4-EC61-2126-72F9-554D5008A07B}"/>
              </a:ext>
            </a:extLst>
          </p:cNvPr>
          <p:cNvSpPr/>
          <p:nvPr/>
        </p:nvSpPr>
        <p:spPr>
          <a:xfrm>
            <a:off x="5030416" y="954244"/>
            <a:ext cx="2727894" cy="2518196"/>
          </a:xfrm>
          <a:prstGeom prst="flowChartConnector">
            <a:avLst/>
          </a:prstGeom>
          <a:solidFill>
            <a:srgbClr val="908374"/>
          </a:solidFill>
          <a:ln w="57150">
            <a:solidFill>
              <a:srgbClr val="0B64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FD5A1-934B-9239-EDFC-E98D28C3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D3344C-8B9E-07C6-8E40-D21B10BD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12" y="32823"/>
            <a:ext cx="6179003" cy="960276"/>
          </a:xfrm>
        </p:spPr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Flow Rate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7A63B-7EE7-F575-4A5C-91E1EE0DDF80}"/>
              </a:ext>
            </a:extLst>
          </p:cNvPr>
          <p:cNvSpPr txBox="1"/>
          <p:nvPr/>
        </p:nvSpPr>
        <p:spPr>
          <a:xfrm>
            <a:off x="5324196" y="1333396"/>
            <a:ext cx="2217567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PIV  testing will be conducted at the Florida  Center For Advanced Aero-Propulsions</a:t>
            </a:r>
          </a:p>
          <a:p>
            <a:pPr algn="ctr"/>
            <a:r>
              <a:rPr lang="en-US">
                <a:latin typeface="+mj-lt"/>
              </a:rPr>
              <a:t>(FCAAP)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7F327C-AD40-7269-AC0A-6995C9986527}"/>
              </a:ext>
            </a:extLst>
          </p:cNvPr>
          <p:cNvSpPr txBox="1"/>
          <p:nvPr/>
        </p:nvSpPr>
        <p:spPr>
          <a:xfrm>
            <a:off x="5420991" y="4152175"/>
            <a:ext cx="209914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The design is to be sliced and placed in the low-speed wind tunnel to test flow rates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788D95-27A2-843E-65B2-E328588B08E3}"/>
              </a:ext>
            </a:extLst>
          </p:cNvPr>
          <p:cNvSpPr txBox="1"/>
          <p:nvPr/>
        </p:nvSpPr>
        <p:spPr>
          <a:xfrm>
            <a:off x="8295144" y="2664449"/>
            <a:ext cx="2071861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Particle Imaging Velocimetry will be used to analyze the flow inside the coupler</a:t>
            </a:r>
            <a:endParaRPr lang="en-US" sz="1600">
              <a:latin typeface="+mj-lt"/>
            </a:endParaRPr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CC828656-FC35-8AD9-9F8B-6235BC6BA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F971191-42D9-ED32-40F2-3842CC0B900C}"/>
              </a:ext>
            </a:extLst>
          </p:cNvPr>
          <p:cNvGrpSpPr/>
          <p:nvPr/>
        </p:nvGrpSpPr>
        <p:grpSpPr>
          <a:xfrm>
            <a:off x="337390" y="1595859"/>
            <a:ext cx="4408715" cy="4020690"/>
            <a:chOff x="5094513" y="2242456"/>
            <a:chExt cx="2620186" cy="2579916"/>
          </a:xfrm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46422DCF-4E22-4F05-50B1-618AD320F16A}"/>
                </a:ext>
              </a:extLst>
            </p:cNvPr>
            <p:cNvSpPr/>
            <p:nvPr/>
          </p:nvSpPr>
          <p:spPr>
            <a:xfrm>
              <a:off x="5094513" y="2242456"/>
              <a:ext cx="2620186" cy="2579916"/>
            </a:xfrm>
            <a:prstGeom prst="flowChartConnector">
              <a:avLst/>
            </a:prstGeom>
            <a:solidFill>
              <a:srgbClr val="9083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erson standing next to a large blue sign&#10;&#10;Description automatically generated">
              <a:extLst>
                <a:ext uri="{FF2B5EF4-FFF2-40B4-BE49-F238E27FC236}">
                  <a16:creationId xmlns:a16="http://schemas.microsoft.com/office/drawing/2014/main" id="{CD06FFE6-78DD-85EC-8278-35F817CBD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8750" y="2422070"/>
              <a:ext cx="2345872" cy="2220686"/>
            </a:xfrm>
            <a:prstGeom prst="flowChartConnector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4D94E0B-4EC2-F543-71D3-FD0521AFA198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A16E1FF5-0AAA-61CE-CB58-691B0759F564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DEBA55E5-A18A-D30C-B797-B3785308B0D7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31A04C-B0AF-6BEB-8BD7-64CB1A2C84FE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1110413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ABD216-9AD8-30C2-E38B-BCEF6774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9B879B-B750-20DE-83EE-E8D97431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80"/>
            <a:ext cx="6179003" cy="960276"/>
          </a:xfrm>
        </p:spPr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Durability Testing</a:t>
            </a:r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F965603D-5AE4-E09D-B269-1C7B9BD95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9B099F-5D8F-0BAC-2E16-52AA73889BA1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86D1E76-59B9-BC50-989C-B3B63FF979C6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ADD139C-CFAA-2516-0DBC-6B6886DD5034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E37C3EA-936D-142B-5E0C-023F9AC447C3}"/>
              </a:ext>
            </a:extLst>
          </p:cNvPr>
          <p:cNvGrpSpPr/>
          <p:nvPr/>
        </p:nvGrpSpPr>
        <p:grpSpPr>
          <a:xfrm>
            <a:off x="97135" y="1460006"/>
            <a:ext cx="4523016" cy="4321629"/>
            <a:chOff x="163284" y="936171"/>
            <a:chExt cx="5102129" cy="4746172"/>
          </a:xfrm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806B222F-37D5-5A83-BF0B-67312A75290B}"/>
                </a:ext>
              </a:extLst>
            </p:cNvPr>
            <p:cNvSpPr/>
            <p:nvPr/>
          </p:nvSpPr>
          <p:spPr>
            <a:xfrm>
              <a:off x="163284" y="936171"/>
              <a:ext cx="5102129" cy="4746172"/>
            </a:xfrm>
            <a:prstGeom prst="flowChartConnector">
              <a:avLst/>
            </a:prstGeom>
            <a:solidFill>
              <a:srgbClr val="9083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7EA21B3-A576-6DEF-2780-FE3184120369}"/>
                </a:ext>
              </a:extLst>
            </p:cNvPr>
            <p:cNvGrpSpPr/>
            <p:nvPr/>
          </p:nvGrpSpPr>
          <p:grpSpPr>
            <a:xfrm>
              <a:off x="415639" y="1200268"/>
              <a:ext cx="4596094" cy="4217978"/>
              <a:chOff x="415639" y="1200268"/>
              <a:chExt cx="4596094" cy="4217978"/>
            </a:xfrm>
          </p:grpSpPr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id="{A8A27D71-A76A-CE89-AD32-D0838C73A347}"/>
                  </a:ext>
                </a:extLst>
              </p:cNvPr>
              <p:cNvSpPr/>
              <p:nvPr/>
            </p:nvSpPr>
            <p:spPr>
              <a:xfrm>
                <a:off x="415639" y="1200268"/>
                <a:ext cx="4596094" cy="4217978"/>
              </a:xfrm>
              <a:prstGeom prst="flowChartConnector">
                <a:avLst/>
              </a:prstGeom>
              <a:solidFill>
                <a:srgbClr val="2D6C8B"/>
              </a:solidFill>
              <a:ln w="1016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Graphic 22" descr="Hammer1 with solid fill">
                <a:extLst>
                  <a:ext uri="{FF2B5EF4-FFF2-40B4-BE49-F238E27FC236}">
                    <a16:creationId xmlns:a16="http://schemas.microsoft.com/office/drawing/2014/main" id="{50B49F3A-E7E3-2B79-BE87-2C4BD1743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35538" y="1761464"/>
                <a:ext cx="2910603" cy="2910603"/>
              </a:xfrm>
              <a:prstGeom prst="rect">
                <a:avLst/>
              </a:prstGeom>
            </p:spPr>
          </p:pic>
        </p:grpSp>
      </p:grpSp>
      <p:sp>
        <p:nvSpPr>
          <p:cNvPr id="25" name="Rectangle 5">
            <a:extLst>
              <a:ext uri="{FF2B5EF4-FFF2-40B4-BE49-F238E27FC236}">
                <a16:creationId xmlns:a16="http://schemas.microsoft.com/office/drawing/2014/main" id="{F42C99E4-6C05-DC0B-D904-154E9BD3237C}"/>
              </a:ext>
            </a:extLst>
          </p:cNvPr>
          <p:cNvSpPr/>
          <p:nvPr/>
        </p:nvSpPr>
        <p:spPr>
          <a:xfrm>
            <a:off x="4730184" y="1145979"/>
            <a:ext cx="2727894" cy="2518196"/>
          </a:xfrm>
          <a:prstGeom prst="flowChartConnector">
            <a:avLst/>
          </a:prstGeom>
          <a:solidFill>
            <a:srgbClr val="908374"/>
          </a:solidFill>
          <a:ln w="57150">
            <a:solidFill>
              <a:srgbClr val="7E28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9E93BCC4-8B38-0336-3161-51A35001BFFA}"/>
              </a:ext>
            </a:extLst>
          </p:cNvPr>
          <p:cNvSpPr/>
          <p:nvPr/>
        </p:nvSpPr>
        <p:spPr>
          <a:xfrm>
            <a:off x="7777082" y="1037531"/>
            <a:ext cx="2727894" cy="2518196"/>
          </a:xfrm>
          <a:prstGeom prst="flowChartConnector">
            <a:avLst/>
          </a:prstGeom>
          <a:solidFill>
            <a:srgbClr val="908374"/>
          </a:solidFill>
          <a:ln w="57150">
            <a:solidFill>
              <a:srgbClr val="BCB0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AFF625-A42C-0F82-7754-6E1AD7F7E3F0}"/>
              </a:ext>
            </a:extLst>
          </p:cNvPr>
          <p:cNvSpPr txBox="1"/>
          <p:nvPr/>
        </p:nvSpPr>
        <p:spPr>
          <a:xfrm>
            <a:off x="5049188" y="1541108"/>
            <a:ext cx="209914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Durability must be tested to identify any possible vulnerabilities in the design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031753-E4C5-11C3-AB0B-A4DB393670B3}"/>
              </a:ext>
            </a:extLst>
          </p:cNvPr>
          <p:cNvSpPr txBox="1"/>
          <p:nvPr/>
        </p:nvSpPr>
        <p:spPr>
          <a:xfrm>
            <a:off x="8263787" y="1442469"/>
            <a:ext cx="209914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The parts will be brushed with paint and tested at different forces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532901-6904-2E4F-7644-926AAA30FAD6}"/>
              </a:ext>
            </a:extLst>
          </p:cNvPr>
          <p:cNvGrpSpPr/>
          <p:nvPr/>
        </p:nvGrpSpPr>
        <p:grpSpPr>
          <a:xfrm>
            <a:off x="4727462" y="3906859"/>
            <a:ext cx="2727894" cy="2518196"/>
            <a:chOff x="7755169" y="2361722"/>
            <a:chExt cx="2727894" cy="2518196"/>
          </a:xfrm>
        </p:grpSpPr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3783552F-ECE3-BA02-94CA-7488E00CF88D}"/>
                </a:ext>
              </a:extLst>
            </p:cNvPr>
            <p:cNvSpPr/>
            <p:nvPr/>
          </p:nvSpPr>
          <p:spPr>
            <a:xfrm>
              <a:off x="7755169" y="2361722"/>
              <a:ext cx="2727894" cy="2518196"/>
            </a:xfrm>
            <a:prstGeom prst="flowChartConnector">
              <a:avLst/>
            </a:prstGeom>
            <a:solidFill>
              <a:srgbClr val="908374"/>
            </a:solidFill>
            <a:ln w="57150">
              <a:solidFill>
                <a:srgbClr val="0B648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2E023E-FC9A-970E-F07F-F8237EB8EB5E}"/>
                </a:ext>
              </a:extLst>
            </p:cNvPr>
            <p:cNvSpPr txBox="1"/>
            <p:nvPr/>
          </p:nvSpPr>
          <p:spPr>
            <a:xfrm>
              <a:off x="8113964" y="2886768"/>
              <a:ext cx="2099144" cy="1477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>
                  <a:latin typeface="+mj-lt"/>
                </a:rPr>
                <a:t>The paint will chip away exposing areas experiencing the most force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7016DCC-9913-F26A-783B-0DA5B05B1517}"/>
              </a:ext>
            </a:extLst>
          </p:cNvPr>
          <p:cNvGrpSpPr/>
          <p:nvPr/>
        </p:nvGrpSpPr>
        <p:grpSpPr>
          <a:xfrm>
            <a:off x="7867374" y="3906859"/>
            <a:ext cx="2727894" cy="2518196"/>
            <a:chOff x="7755169" y="2361722"/>
            <a:chExt cx="2727894" cy="2518196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FEB8D95A-C7E8-5541-D187-EDB4CB2E39AD}"/>
                </a:ext>
              </a:extLst>
            </p:cNvPr>
            <p:cNvSpPr/>
            <p:nvPr/>
          </p:nvSpPr>
          <p:spPr>
            <a:xfrm>
              <a:off x="7755169" y="2361722"/>
              <a:ext cx="2727894" cy="2518196"/>
            </a:xfrm>
            <a:prstGeom prst="flowChartConnector">
              <a:avLst/>
            </a:prstGeom>
            <a:solidFill>
              <a:srgbClr val="908374"/>
            </a:solidFill>
            <a:ln w="57150">
              <a:solidFill>
                <a:srgbClr val="CF966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263E37-1114-754B-0BDD-7CDA947062D4}"/>
                </a:ext>
              </a:extLst>
            </p:cNvPr>
            <p:cNvSpPr txBox="1"/>
            <p:nvPr/>
          </p:nvSpPr>
          <p:spPr>
            <a:xfrm>
              <a:off x="8215564" y="2658168"/>
              <a:ext cx="2099144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>
                  <a:latin typeface="+mj-lt"/>
                </a:rPr>
                <a:t>Leakage test will be preformed again to check for cracks and if design is reusable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A280439-EE7D-019F-13F1-83DAF138FCD9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1965493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57E46-2D6E-D646-0716-23837F78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8041EF-B13B-943D-FEBC-9B37F507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</a:t>
            </a:r>
            <a:br>
              <a:rPr lang="en-US"/>
            </a:br>
            <a:r>
              <a:rPr lang="en-US"/>
              <a:t>Validation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687870-FE75-94A9-7668-B119B2A05B08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10DF8E53-F5A7-67D5-94D9-1F1498BE9DB9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42BB244-A6AD-E508-44E1-F91A1AA781CD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5F8838-DA2E-7131-A2BB-930AC0E314FE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9813B753-ECCB-6A8A-FEFD-90E2D2665F9D}"/>
              </a:ext>
            </a:extLst>
          </p:cNvPr>
          <p:cNvSpPr/>
          <p:nvPr/>
        </p:nvSpPr>
        <p:spPr>
          <a:xfrm>
            <a:off x="2141497" y="2127456"/>
            <a:ext cx="1616439" cy="1500931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F60B8D-AEF0-4E8B-9883-59F46AC80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614" y="2234173"/>
            <a:ext cx="1433654" cy="1290937"/>
          </a:xfrm>
          <a:prstGeom prst="flowChartConnector">
            <a:avLst/>
          </a:prstGeom>
        </p:spPr>
      </p:pic>
      <p:sp>
        <p:nvSpPr>
          <p:cNvPr id="21" name="Rectangle 5">
            <a:extLst>
              <a:ext uri="{FF2B5EF4-FFF2-40B4-BE49-F238E27FC236}">
                <a16:creationId xmlns:a16="http://schemas.microsoft.com/office/drawing/2014/main" id="{B58DB03A-A953-50DC-C511-5BF4D289DF9C}"/>
              </a:ext>
            </a:extLst>
          </p:cNvPr>
          <p:cNvSpPr/>
          <p:nvPr/>
        </p:nvSpPr>
        <p:spPr>
          <a:xfrm>
            <a:off x="293364" y="2127456"/>
            <a:ext cx="1616439" cy="1500931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477D58B1-32FE-73DE-1E71-620DA9F99A06}"/>
              </a:ext>
            </a:extLst>
          </p:cNvPr>
          <p:cNvSpPr/>
          <p:nvPr/>
        </p:nvSpPr>
        <p:spPr>
          <a:xfrm>
            <a:off x="299810" y="3735104"/>
            <a:ext cx="1616439" cy="1500931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erson standing next to a large blue sign&#10;&#10;Description automatically generated">
            <a:extLst>
              <a:ext uri="{FF2B5EF4-FFF2-40B4-BE49-F238E27FC236}">
                <a16:creationId xmlns:a16="http://schemas.microsoft.com/office/drawing/2014/main" id="{75B2D36E-979B-7654-4E13-7FDC69903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92" y="3839599"/>
            <a:ext cx="1447210" cy="1291940"/>
          </a:xfrm>
          <a:prstGeom prst="flowChartConnector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25" name="Rectangle 5">
            <a:extLst>
              <a:ext uri="{FF2B5EF4-FFF2-40B4-BE49-F238E27FC236}">
                <a16:creationId xmlns:a16="http://schemas.microsoft.com/office/drawing/2014/main" id="{02ABA746-93BA-C4E2-7A10-6EF34AE7DAAC}"/>
              </a:ext>
            </a:extLst>
          </p:cNvPr>
          <p:cNvSpPr/>
          <p:nvPr/>
        </p:nvSpPr>
        <p:spPr>
          <a:xfrm>
            <a:off x="374742" y="2229339"/>
            <a:ext cx="1453682" cy="1308674"/>
          </a:xfrm>
          <a:prstGeom prst="flowChartConnector">
            <a:avLst/>
          </a:prstGeom>
          <a:solidFill>
            <a:srgbClr val="D67946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3BD6BC-6F87-6836-3BC1-529E4C6E3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35" y="2596638"/>
            <a:ext cx="741990" cy="6923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BF0D4F7-E63F-D3F1-10BE-087324778262}"/>
              </a:ext>
            </a:extLst>
          </p:cNvPr>
          <p:cNvSpPr txBox="1"/>
          <p:nvPr/>
        </p:nvSpPr>
        <p:spPr>
          <a:xfrm>
            <a:off x="468811" y="1672278"/>
            <a:ext cx="135961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Leakage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E635C3-0688-FE98-A63D-30436EBB8BFD}"/>
              </a:ext>
            </a:extLst>
          </p:cNvPr>
          <p:cNvSpPr txBox="1"/>
          <p:nvPr/>
        </p:nvSpPr>
        <p:spPr>
          <a:xfrm>
            <a:off x="2272096" y="1669963"/>
            <a:ext cx="1440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Cryogenic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DF6F7C-0222-D979-A9C7-2AFFC96CAB9D}"/>
              </a:ext>
            </a:extLst>
          </p:cNvPr>
          <p:cNvSpPr txBox="1"/>
          <p:nvPr/>
        </p:nvSpPr>
        <p:spPr>
          <a:xfrm>
            <a:off x="459913" y="5233398"/>
            <a:ext cx="43483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759"/>
                </a:solidFill>
                <a:cs typeface="Calibri"/>
              </a:rPr>
              <a:t>Flow Rate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8E8B5832-296C-AF10-13EE-F56165E31E4C}"/>
              </a:ext>
            </a:extLst>
          </p:cNvPr>
          <p:cNvSpPr/>
          <p:nvPr/>
        </p:nvSpPr>
        <p:spPr>
          <a:xfrm>
            <a:off x="2139901" y="3735103"/>
            <a:ext cx="1616440" cy="1500932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E2CF1BB9-E86F-CD83-6189-504939F6057F}"/>
              </a:ext>
            </a:extLst>
          </p:cNvPr>
          <p:cNvSpPr/>
          <p:nvPr/>
        </p:nvSpPr>
        <p:spPr>
          <a:xfrm>
            <a:off x="2223796" y="3827078"/>
            <a:ext cx="1453683" cy="1308675"/>
          </a:xfrm>
          <a:prstGeom prst="flowChartConnector">
            <a:avLst/>
          </a:prstGeom>
          <a:solidFill>
            <a:srgbClr val="2D6C8B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 descr="Hammer1 with solid fill">
            <a:extLst>
              <a:ext uri="{FF2B5EF4-FFF2-40B4-BE49-F238E27FC236}">
                <a16:creationId xmlns:a16="http://schemas.microsoft.com/office/drawing/2014/main" id="{8751F92B-2C2D-B424-3A9D-B2AB979C4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2811" y="4039352"/>
            <a:ext cx="884127" cy="8841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5AE1B3B-4D39-0326-9815-27284054F382}"/>
              </a:ext>
            </a:extLst>
          </p:cNvPr>
          <p:cNvSpPr txBox="1"/>
          <p:nvPr/>
        </p:nvSpPr>
        <p:spPr>
          <a:xfrm>
            <a:off x="2293124" y="5234654"/>
            <a:ext cx="1440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Durability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DFE0C4C-4816-8E19-8AB6-22B3D82E75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192" y="686908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EFF78B-8B0E-45A7-B128-AEA55B40693B}"/>
              </a:ext>
            </a:extLst>
          </p:cNvPr>
          <p:cNvSpPr txBox="1">
            <a:spLocks/>
          </p:cNvSpPr>
          <p:nvPr/>
        </p:nvSpPr>
        <p:spPr>
          <a:xfrm>
            <a:off x="5257711" y="724336"/>
            <a:ext cx="4104116" cy="94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External leakage: Less than 50 SCIM liquid nitrogen at 5 and 50 </a:t>
            </a:r>
            <a:r>
              <a:rPr lang="en-US" sz="1800" err="1">
                <a:solidFill>
                  <a:schemeClr val="bg1"/>
                </a:solidFill>
                <a:latin typeface="+mj-lt"/>
              </a:rPr>
              <a:t>psig</a:t>
            </a:r>
            <a:r>
              <a:rPr lang="en-US" sz="1800">
                <a:solidFill>
                  <a:schemeClr val="bg1"/>
                </a:solidFill>
                <a:latin typeface="+mj-lt"/>
              </a:rPr>
              <a:t> internal pressure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0AEE3D6-2EE2-BD4B-B941-5131FFC8B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192" y="1793559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3F3FE4-858A-8963-DC05-9E8DCDDDFBB9}"/>
              </a:ext>
            </a:extLst>
          </p:cNvPr>
          <p:cNvSpPr txBox="1">
            <a:spLocks/>
          </p:cNvSpPr>
          <p:nvPr/>
        </p:nvSpPr>
        <p:spPr>
          <a:xfrm>
            <a:off x="5257711" y="1789278"/>
            <a:ext cx="4194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Internal leakage: Less than 500 SCIM liquid nitrogen at 15 and 50 psid while </a:t>
            </a:r>
            <a:r>
              <a:rPr lang="en-US" sz="1800" err="1">
                <a:solidFill>
                  <a:schemeClr val="bg1"/>
                </a:solidFill>
                <a:latin typeface="+mj-lt"/>
              </a:rPr>
              <a:t>demated</a:t>
            </a:r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7365560-2906-F35C-C35C-5072B1DF64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192" y="2904604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610970-D212-10D9-530C-83C0BF564A5A}"/>
              </a:ext>
            </a:extLst>
          </p:cNvPr>
          <p:cNvSpPr txBox="1">
            <a:spLocks/>
          </p:cNvSpPr>
          <p:nvPr/>
        </p:nvSpPr>
        <p:spPr>
          <a:xfrm>
            <a:off x="5274603" y="2904884"/>
            <a:ext cx="4189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j-lt"/>
              </a:rPr>
              <a:t>Stainless steel</a:t>
            </a:r>
            <a:r>
              <a:rPr lang="en-US" sz="1800">
                <a:solidFill>
                  <a:schemeClr val="bg1"/>
                </a:solidFill>
                <a:latin typeface="+mj-lt"/>
              </a:rPr>
              <a:t> springs can endure at least 10 N of force to keep</a:t>
            </a:r>
            <a:r>
              <a:rPr lang="en-US">
                <a:solidFill>
                  <a:schemeClr val="bg1"/>
                </a:solidFill>
                <a:latin typeface="+mj-lt"/>
              </a:rPr>
              <a:t> tightly sealed</a:t>
            </a:r>
            <a:r>
              <a:rPr lang="en-US" sz="1800">
                <a:solidFill>
                  <a:schemeClr val="bg1"/>
                </a:solidFill>
                <a:latin typeface="+mj-lt"/>
              </a:rPr>
              <a:t> connection</a:t>
            </a:r>
          </a:p>
          <a:p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EACDF9A-7A72-1911-B1EF-45E165A993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645" y="4049872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3B577E1-46D3-5A24-2F45-230EF7A5E3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57711" y="5160917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344B05-7790-353A-279D-3789ADB9E81B}"/>
              </a:ext>
            </a:extLst>
          </p:cNvPr>
          <p:cNvSpPr txBox="1">
            <a:spLocks/>
          </p:cNvSpPr>
          <p:nvPr/>
        </p:nvSpPr>
        <p:spPr>
          <a:xfrm>
            <a:off x="5274603" y="4107672"/>
            <a:ext cx="4223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The valve can endure minimum 80 K temperatures  </a:t>
            </a:r>
          </a:p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E93EBF-04D7-5759-863B-CED36A888792}"/>
              </a:ext>
            </a:extLst>
          </p:cNvPr>
          <p:cNvSpPr txBox="1">
            <a:spLocks/>
          </p:cNvSpPr>
          <p:nvPr/>
        </p:nvSpPr>
        <p:spPr>
          <a:xfrm>
            <a:off x="5257711" y="5198520"/>
            <a:ext cx="4223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Less than 5% plastic deformation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57E46-2D6E-D646-0716-23837F78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8041EF-B13B-943D-FEBC-9B37F507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</a:t>
            </a:r>
            <a:br>
              <a:rPr lang="en-US"/>
            </a:br>
            <a:r>
              <a:rPr lang="en-US"/>
              <a:t>Validation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687870-FE75-94A9-7668-B119B2A05B08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10DF8E53-F5A7-67D5-94D9-1F1498BE9DB9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42BB244-A6AD-E508-44E1-F91A1AA781CD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5F8838-DA2E-7131-A2BB-930AC0E314FE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9813B753-ECCB-6A8A-FEFD-90E2D2665F9D}"/>
              </a:ext>
            </a:extLst>
          </p:cNvPr>
          <p:cNvSpPr/>
          <p:nvPr/>
        </p:nvSpPr>
        <p:spPr>
          <a:xfrm>
            <a:off x="2141497" y="2127456"/>
            <a:ext cx="1616439" cy="1500931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F60B8D-AEF0-4E8B-9883-59F46AC80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614" y="2234173"/>
            <a:ext cx="1433654" cy="1290937"/>
          </a:xfrm>
          <a:prstGeom prst="flowChartConnector">
            <a:avLst/>
          </a:prstGeom>
        </p:spPr>
      </p:pic>
      <p:sp>
        <p:nvSpPr>
          <p:cNvPr id="21" name="Rectangle 5">
            <a:extLst>
              <a:ext uri="{FF2B5EF4-FFF2-40B4-BE49-F238E27FC236}">
                <a16:creationId xmlns:a16="http://schemas.microsoft.com/office/drawing/2014/main" id="{B58DB03A-A953-50DC-C511-5BF4D289DF9C}"/>
              </a:ext>
            </a:extLst>
          </p:cNvPr>
          <p:cNvSpPr/>
          <p:nvPr/>
        </p:nvSpPr>
        <p:spPr>
          <a:xfrm>
            <a:off x="293364" y="2127456"/>
            <a:ext cx="1616439" cy="1500931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477D58B1-32FE-73DE-1E71-620DA9F99A06}"/>
              </a:ext>
            </a:extLst>
          </p:cNvPr>
          <p:cNvSpPr/>
          <p:nvPr/>
        </p:nvSpPr>
        <p:spPr>
          <a:xfrm>
            <a:off x="299810" y="3735104"/>
            <a:ext cx="1616439" cy="1500931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erson standing next to a large blue sign&#10;&#10;Description automatically generated">
            <a:extLst>
              <a:ext uri="{FF2B5EF4-FFF2-40B4-BE49-F238E27FC236}">
                <a16:creationId xmlns:a16="http://schemas.microsoft.com/office/drawing/2014/main" id="{75B2D36E-979B-7654-4E13-7FDC69903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92" y="3839599"/>
            <a:ext cx="1447210" cy="1291940"/>
          </a:xfrm>
          <a:prstGeom prst="flowChartConnector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25" name="Rectangle 5">
            <a:extLst>
              <a:ext uri="{FF2B5EF4-FFF2-40B4-BE49-F238E27FC236}">
                <a16:creationId xmlns:a16="http://schemas.microsoft.com/office/drawing/2014/main" id="{02ABA746-93BA-C4E2-7A10-6EF34AE7DAAC}"/>
              </a:ext>
            </a:extLst>
          </p:cNvPr>
          <p:cNvSpPr/>
          <p:nvPr/>
        </p:nvSpPr>
        <p:spPr>
          <a:xfrm>
            <a:off x="374742" y="2229339"/>
            <a:ext cx="1453682" cy="1308674"/>
          </a:xfrm>
          <a:prstGeom prst="flowChartConnector">
            <a:avLst/>
          </a:prstGeom>
          <a:solidFill>
            <a:srgbClr val="D67946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3BD6BC-6F87-6836-3BC1-529E4C6E3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35" y="2596638"/>
            <a:ext cx="741990" cy="6923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BF0D4F7-E63F-D3F1-10BE-087324778262}"/>
              </a:ext>
            </a:extLst>
          </p:cNvPr>
          <p:cNvSpPr txBox="1"/>
          <p:nvPr/>
        </p:nvSpPr>
        <p:spPr>
          <a:xfrm>
            <a:off x="468811" y="1672278"/>
            <a:ext cx="135961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Leakage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E635C3-0688-FE98-A63D-30436EBB8BFD}"/>
              </a:ext>
            </a:extLst>
          </p:cNvPr>
          <p:cNvSpPr txBox="1"/>
          <p:nvPr/>
        </p:nvSpPr>
        <p:spPr>
          <a:xfrm>
            <a:off x="2272096" y="1669963"/>
            <a:ext cx="1440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Cryogenic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DF6F7C-0222-D979-A9C7-2AFFC96CAB9D}"/>
              </a:ext>
            </a:extLst>
          </p:cNvPr>
          <p:cNvSpPr txBox="1"/>
          <p:nvPr/>
        </p:nvSpPr>
        <p:spPr>
          <a:xfrm>
            <a:off x="459913" y="5233398"/>
            <a:ext cx="43483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759"/>
                </a:solidFill>
                <a:cs typeface="Calibri"/>
              </a:rPr>
              <a:t>Flow Rate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8E8B5832-296C-AF10-13EE-F56165E31E4C}"/>
              </a:ext>
            </a:extLst>
          </p:cNvPr>
          <p:cNvSpPr/>
          <p:nvPr/>
        </p:nvSpPr>
        <p:spPr>
          <a:xfrm>
            <a:off x="2139901" y="3735103"/>
            <a:ext cx="1616440" cy="1500932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E2CF1BB9-E86F-CD83-6189-504939F6057F}"/>
              </a:ext>
            </a:extLst>
          </p:cNvPr>
          <p:cNvSpPr/>
          <p:nvPr/>
        </p:nvSpPr>
        <p:spPr>
          <a:xfrm>
            <a:off x="2223796" y="3827078"/>
            <a:ext cx="1453683" cy="1308675"/>
          </a:xfrm>
          <a:prstGeom prst="flowChartConnector">
            <a:avLst/>
          </a:prstGeom>
          <a:solidFill>
            <a:srgbClr val="2D6C8B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 descr="Hammer1 with solid fill">
            <a:extLst>
              <a:ext uri="{FF2B5EF4-FFF2-40B4-BE49-F238E27FC236}">
                <a16:creationId xmlns:a16="http://schemas.microsoft.com/office/drawing/2014/main" id="{8751F92B-2C2D-B424-3A9D-B2AB979C4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2811" y="4039352"/>
            <a:ext cx="884127" cy="8841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5AE1B3B-4D39-0326-9815-27284054F382}"/>
              </a:ext>
            </a:extLst>
          </p:cNvPr>
          <p:cNvSpPr txBox="1"/>
          <p:nvPr/>
        </p:nvSpPr>
        <p:spPr>
          <a:xfrm>
            <a:off x="2293124" y="5234654"/>
            <a:ext cx="1440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759"/>
                </a:solidFill>
                <a:cs typeface="Calibri"/>
              </a:rPr>
              <a:t>Durability                         </a:t>
            </a:r>
            <a:endParaRPr lang="en-US" sz="2400" b="1">
              <a:solidFill>
                <a:srgbClr val="002759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DFE0C4C-4816-8E19-8AB6-22B3D82E75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192" y="686908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EFF78B-8B0E-45A7-B128-AEA55B40693B}"/>
              </a:ext>
            </a:extLst>
          </p:cNvPr>
          <p:cNvSpPr txBox="1">
            <a:spLocks/>
          </p:cNvSpPr>
          <p:nvPr/>
        </p:nvSpPr>
        <p:spPr>
          <a:xfrm>
            <a:off x="5257711" y="724336"/>
            <a:ext cx="4104116" cy="94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External leakage: Less than 50 SCIM </a:t>
            </a:r>
            <a:r>
              <a:rPr lang="en-US">
                <a:solidFill>
                  <a:schemeClr val="bg1"/>
                </a:solidFill>
                <a:latin typeface="+mj-lt"/>
              </a:rPr>
              <a:t>liquid nitrogen</a:t>
            </a:r>
            <a:r>
              <a:rPr lang="en-US" sz="1800">
                <a:solidFill>
                  <a:schemeClr val="bg1"/>
                </a:solidFill>
                <a:latin typeface="+mj-lt"/>
              </a:rPr>
              <a:t> at 5 and 50 </a:t>
            </a:r>
            <a:r>
              <a:rPr lang="en-US" sz="1800" err="1">
                <a:solidFill>
                  <a:schemeClr val="bg1"/>
                </a:solidFill>
                <a:latin typeface="+mj-lt"/>
              </a:rPr>
              <a:t>psig</a:t>
            </a:r>
            <a:r>
              <a:rPr lang="en-US" sz="1800">
                <a:solidFill>
                  <a:schemeClr val="bg1"/>
                </a:solidFill>
                <a:latin typeface="+mj-lt"/>
              </a:rPr>
              <a:t> internal pressure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0AEE3D6-2EE2-BD4B-B941-5131FFC8B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192" y="1793559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3F3FE4-858A-8963-DC05-9E8DCDDDFBB9}"/>
              </a:ext>
            </a:extLst>
          </p:cNvPr>
          <p:cNvSpPr txBox="1">
            <a:spLocks/>
          </p:cNvSpPr>
          <p:nvPr/>
        </p:nvSpPr>
        <p:spPr>
          <a:xfrm>
            <a:off x="5257711" y="1789278"/>
            <a:ext cx="4194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Internal leakage: Less than 500 SCIM </a:t>
            </a:r>
            <a:r>
              <a:rPr lang="en-US">
                <a:solidFill>
                  <a:schemeClr val="bg1"/>
                </a:solidFill>
                <a:latin typeface="+mj-lt"/>
              </a:rPr>
              <a:t>liquid nitrogen</a:t>
            </a:r>
            <a:r>
              <a:rPr lang="en-US" sz="1800">
                <a:solidFill>
                  <a:schemeClr val="bg1"/>
                </a:solidFill>
                <a:latin typeface="+mj-lt"/>
              </a:rPr>
              <a:t> at 15 and 50 psid while </a:t>
            </a:r>
            <a:r>
              <a:rPr lang="en-US" sz="1800" err="1">
                <a:solidFill>
                  <a:schemeClr val="bg1"/>
                </a:solidFill>
                <a:latin typeface="+mj-lt"/>
              </a:rPr>
              <a:t>demated</a:t>
            </a:r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7365560-2906-F35C-C35C-5072B1DF64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192" y="2904604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610970-D212-10D9-530C-83C0BF564A5A}"/>
              </a:ext>
            </a:extLst>
          </p:cNvPr>
          <p:cNvSpPr txBox="1">
            <a:spLocks/>
          </p:cNvSpPr>
          <p:nvPr/>
        </p:nvSpPr>
        <p:spPr>
          <a:xfrm>
            <a:off x="5274603" y="2904884"/>
            <a:ext cx="4189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j-lt"/>
              </a:rPr>
              <a:t>Stainless steel springs</a:t>
            </a:r>
            <a:r>
              <a:rPr lang="en-US" sz="1800">
                <a:solidFill>
                  <a:schemeClr val="bg1"/>
                </a:solidFill>
                <a:latin typeface="+mj-lt"/>
              </a:rPr>
              <a:t> can endure at least 10 N of force to keep tightly sealed connection</a:t>
            </a:r>
          </a:p>
          <a:p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EACDF9A-7A72-1911-B1EF-45E165A993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72645" y="4049872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3B577E1-46D3-5A24-2F45-230EF7A5E3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57711" y="5160917"/>
            <a:ext cx="4223195" cy="9602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344B05-7790-353A-279D-3789ADB9E81B}"/>
              </a:ext>
            </a:extLst>
          </p:cNvPr>
          <p:cNvSpPr txBox="1">
            <a:spLocks/>
          </p:cNvSpPr>
          <p:nvPr/>
        </p:nvSpPr>
        <p:spPr>
          <a:xfrm>
            <a:off x="5272192" y="4105213"/>
            <a:ext cx="4223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The valve can endure minimum 80 K temperatures  </a:t>
            </a:r>
          </a:p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E93EBF-04D7-5759-863B-CED36A888792}"/>
              </a:ext>
            </a:extLst>
          </p:cNvPr>
          <p:cNvSpPr txBox="1">
            <a:spLocks/>
          </p:cNvSpPr>
          <p:nvPr/>
        </p:nvSpPr>
        <p:spPr>
          <a:xfrm>
            <a:off x="5257711" y="5198520"/>
            <a:ext cx="3981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j-lt"/>
              </a:rPr>
              <a:t>Less than 5% plastic deformation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7" dur="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2F4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Future Work</a:t>
            </a:r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02A7F61-6C07-192A-BD5C-CAD35784CD16}"/>
              </a:ext>
            </a:extLst>
          </p:cNvPr>
          <p:cNvGrpSpPr/>
          <p:nvPr/>
        </p:nvGrpSpPr>
        <p:grpSpPr>
          <a:xfrm>
            <a:off x="747360" y="2273345"/>
            <a:ext cx="9527573" cy="2830261"/>
            <a:chOff x="416706" y="2161313"/>
            <a:chExt cx="9527573" cy="283026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751A04-702A-5BC3-ED86-C3F228EA2DA5}"/>
                </a:ext>
              </a:extLst>
            </p:cNvPr>
            <p:cNvSpPr txBox="1"/>
            <p:nvPr/>
          </p:nvSpPr>
          <p:spPr>
            <a:xfrm>
              <a:off x="835181" y="2161313"/>
              <a:ext cx="9109098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2800">
                <a:cs typeface="Calibri"/>
              </a:endParaRPr>
            </a:p>
          </p:txBody>
        </p:sp>
        <p:sp>
          <p:nvSpPr>
            <p:cNvPr id="2" name="Diamond 1">
              <a:extLst>
                <a:ext uri="{FF2B5EF4-FFF2-40B4-BE49-F238E27FC236}">
                  <a16:creationId xmlns:a16="http://schemas.microsoft.com/office/drawing/2014/main" id="{65DA1F93-213D-DFF2-EEB5-704B5710AF39}"/>
                </a:ext>
              </a:extLst>
            </p:cNvPr>
            <p:cNvSpPr/>
            <p:nvPr/>
          </p:nvSpPr>
          <p:spPr>
            <a:xfrm>
              <a:off x="1215696" y="3348420"/>
              <a:ext cx="695435" cy="625366"/>
            </a:xfrm>
            <a:prstGeom prst="diamond">
              <a:avLst/>
            </a:prstGeom>
            <a:noFill/>
            <a:ln w="28575">
              <a:solidFill>
                <a:srgbClr val="6D88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Diamond 3">
              <a:extLst>
                <a:ext uri="{FF2B5EF4-FFF2-40B4-BE49-F238E27FC236}">
                  <a16:creationId xmlns:a16="http://schemas.microsoft.com/office/drawing/2014/main" id="{0930BFEC-F1C3-3698-E8CA-5A073C86FA8F}"/>
                </a:ext>
              </a:extLst>
            </p:cNvPr>
            <p:cNvSpPr/>
            <p:nvPr/>
          </p:nvSpPr>
          <p:spPr>
            <a:xfrm>
              <a:off x="3492937" y="3348419"/>
              <a:ext cx="695435" cy="625366"/>
            </a:xfrm>
            <a:prstGeom prst="diamond">
              <a:avLst/>
            </a:prstGeom>
            <a:noFill/>
            <a:ln w="28575">
              <a:solidFill>
                <a:srgbClr val="6D88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iamond 7">
              <a:extLst>
                <a:ext uri="{FF2B5EF4-FFF2-40B4-BE49-F238E27FC236}">
                  <a16:creationId xmlns:a16="http://schemas.microsoft.com/office/drawing/2014/main" id="{8F7A0637-4D16-A81A-9690-17261A88CFB8}"/>
                </a:ext>
              </a:extLst>
            </p:cNvPr>
            <p:cNvSpPr/>
            <p:nvPr/>
          </p:nvSpPr>
          <p:spPr>
            <a:xfrm>
              <a:off x="5770178" y="3348419"/>
              <a:ext cx="695435" cy="625366"/>
            </a:xfrm>
            <a:prstGeom prst="diamond">
              <a:avLst/>
            </a:prstGeom>
            <a:noFill/>
            <a:ln w="28575">
              <a:solidFill>
                <a:srgbClr val="6D88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iamond 10">
              <a:extLst>
                <a:ext uri="{FF2B5EF4-FFF2-40B4-BE49-F238E27FC236}">
                  <a16:creationId xmlns:a16="http://schemas.microsoft.com/office/drawing/2014/main" id="{EA7EEBA3-FB93-5A6D-2EA9-24D75D88225B}"/>
                </a:ext>
              </a:extLst>
            </p:cNvPr>
            <p:cNvSpPr/>
            <p:nvPr/>
          </p:nvSpPr>
          <p:spPr>
            <a:xfrm>
              <a:off x="8047419" y="3348419"/>
              <a:ext cx="695435" cy="625366"/>
            </a:xfrm>
            <a:prstGeom prst="diamond">
              <a:avLst/>
            </a:prstGeom>
            <a:noFill/>
            <a:ln w="28575">
              <a:solidFill>
                <a:srgbClr val="6D88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83FECEE-B878-7368-FADC-9D8833B1BD8E}"/>
                </a:ext>
              </a:extLst>
            </p:cNvPr>
            <p:cNvCxnSpPr/>
            <p:nvPr/>
          </p:nvCxnSpPr>
          <p:spPr>
            <a:xfrm flipV="1">
              <a:off x="1910364" y="3663827"/>
              <a:ext cx="1583587" cy="2641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3EC0E54-99E5-E206-43F5-F54158F6EB0D}"/>
                </a:ext>
              </a:extLst>
            </p:cNvPr>
            <p:cNvCxnSpPr>
              <a:cxnSpLocks/>
            </p:cNvCxnSpPr>
            <p:nvPr/>
          </p:nvCxnSpPr>
          <p:spPr>
            <a:xfrm>
              <a:off x="4193749" y="3666467"/>
              <a:ext cx="1614313" cy="3504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3ECF6DF-7A9C-5E4A-5EFB-2CEBC59EC3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1315" y="3661777"/>
              <a:ext cx="1583587" cy="2641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DB248D4-0C41-662E-D25E-94ABC8C304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1713" y="3656361"/>
              <a:ext cx="695821" cy="2641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2EDB1B9-DE80-56DC-7686-FE3273D724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460" y="3663759"/>
              <a:ext cx="695821" cy="2641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3D89C91F-7577-CCE1-9AC8-15475FCB52F0}"/>
                </a:ext>
              </a:extLst>
            </p:cNvPr>
            <p:cNvSpPr/>
            <p:nvPr/>
          </p:nvSpPr>
          <p:spPr>
            <a:xfrm>
              <a:off x="9257385" y="3533370"/>
              <a:ext cx="281144" cy="255464"/>
            </a:xfrm>
            <a:prstGeom prst="diamond">
              <a:avLst/>
            </a:prstGeom>
            <a:solidFill>
              <a:srgbClr val="6D88A6"/>
            </a:solidFill>
            <a:ln w="28575">
              <a:solidFill>
                <a:srgbClr val="6D88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6E52381A-918A-387E-FA49-65E2EF6FDE24}"/>
                </a:ext>
              </a:extLst>
            </p:cNvPr>
            <p:cNvSpPr/>
            <p:nvPr/>
          </p:nvSpPr>
          <p:spPr>
            <a:xfrm>
              <a:off x="416706" y="3533370"/>
              <a:ext cx="281144" cy="255464"/>
            </a:xfrm>
            <a:prstGeom prst="diamond">
              <a:avLst/>
            </a:prstGeom>
            <a:solidFill>
              <a:srgbClr val="6D88A6"/>
            </a:solidFill>
            <a:ln w="28575">
              <a:solidFill>
                <a:srgbClr val="6D88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3FF7EF9-84EC-CFA0-7673-9FBF155CBF7E}"/>
                </a:ext>
              </a:extLst>
            </p:cNvPr>
            <p:cNvCxnSpPr/>
            <p:nvPr/>
          </p:nvCxnSpPr>
          <p:spPr>
            <a:xfrm>
              <a:off x="1555756" y="2340919"/>
              <a:ext cx="11836" cy="1034986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AA4A43C-322B-64BE-8B7D-0C4104FC1781}"/>
                </a:ext>
              </a:extLst>
            </p:cNvPr>
            <p:cNvCxnSpPr>
              <a:cxnSpLocks/>
            </p:cNvCxnSpPr>
            <p:nvPr/>
          </p:nvCxnSpPr>
          <p:spPr>
            <a:xfrm>
              <a:off x="3855897" y="3955854"/>
              <a:ext cx="11836" cy="1034986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8EB3734-38F8-843B-914C-7A38F9485095}"/>
                </a:ext>
              </a:extLst>
            </p:cNvPr>
            <p:cNvCxnSpPr>
              <a:cxnSpLocks/>
            </p:cNvCxnSpPr>
            <p:nvPr/>
          </p:nvCxnSpPr>
          <p:spPr>
            <a:xfrm>
              <a:off x="6116297" y="2318002"/>
              <a:ext cx="11836" cy="1034986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37A0F43-B070-123A-9396-E94E7F0279A7}"/>
                </a:ext>
              </a:extLst>
            </p:cNvPr>
            <p:cNvCxnSpPr>
              <a:cxnSpLocks/>
            </p:cNvCxnSpPr>
            <p:nvPr/>
          </p:nvCxnSpPr>
          <p:spPr>
            <a:xfrm>
              <a:off x="8390838" y="3956588"/>
              <a:ext cx="11836" cy="1034986"/>
            </a:xfrm>
            <a:prstGeom prst="straightConnector1">
              <a:avLst/>
            </a:prstGeom>
            <a:ln w="38100">
              <a:solidFill>
                <a:srgbClr val="6D8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Graphic 23" descr="Thermometer with solid fill">
              <a:extLst>
                <a:ext uri="{FF2B5EF4-FFF2-40B4-BE49-F238E27FC236}">
                  <a16:creationId xmlns:a16="http://schemas.microsoft.com/office/drawing/2014/main" id="{85E26BE9-3593-E3E9-6071-BAE2119A0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16862" y="3453749"/>
              <a:ext cx="428018" cy="428018"/>
            </a:xfrm>
            <a:prstGeom prst="rect">
              <a:avLst/>
            </a:prstGeom>
          </p:spPr>
        </p:pic>
        <p:pic>
          <p:nvPicPr>
            <p:cNvPr id="26" name="Graphic 25" descr="Blueprint with solid fill">
              <a:extLst>
                <a:ext uri="{FF2B5EF4-FFF2-40B4-BE49-F238E27FC236}">
                  <a16:creationId xmlns:a16="http://schemas.microsoft.com/office/drawing/2014/main" id="{C2495AD2-D016-4E3F-8392-EB105FCB1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8224430" y="3486704"/>
              <a:ext cx="360001" cy="337148"/>
            </a:xfrm>
            <a:prstGeom prst="rect">
              <a:avLst/>
            </a:prstGeom>
          </p:spPr>
        </p:pic>
        <p:pic>
          <p:nvPicPr>
            <p:cNvPr id="27" name="Graphic 26" descr="Building Brick Wall with solid fill">
              <a:extLst>
                <a:ext uri="{FF2B5EF4-FFF2-40B4-BE49-F238E27FC236}">
                  <a16:creationId xmlns:a16="http://schemas.microsoft.com/office/drawing/2014/main" id="{B6ADA3E1-E8E5-621D-603E-3406647EC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43926" y="3448527"/>
              <a:ext cx="404548" cy="396441"/>
            </a:xfrm>
            <a:prstGeom prst="rect">
              <a:avLst/>
            </a:prstGeom>
          </p:spPr>
        </p:pic>
        <p:pic>
          <p:nvPicPr>
            <p:cNvPr id="28" name="Graphic 27" descr="Tools with solid fill">
              <a:extLst>
                <a:ext uri="{FF2B5EF4-FFF2-40B4-BE49-F238E27FC236}">
                  <a16:creationId xmlns:a16="http://schemas.microsoft.com/office/drawing/2014/main" id="{38C15054-92DE-E4C5-6433-2EC69B223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60834" y="3490607"/>
              <a:ext cx="355060" cy="346954"/>
            </a:xfrm>
            <a:prstGeom prst="rect">
              <a:avLst/>
            </a:prstGeom>
          </p:spPr>
        </p:pic>
      </p:grpSp>
      <p:sp>
        <p:nvSpPr>
          <p:cNvPr id="29" name="Diamond 28">
            <a:extLst>
              <a:ext uri="{FF2B5EF4-FFF2-40B4-BE49-F238E27FC236}">
                <a16:creationId xmlns:a16="http://schemas.microsoft.com/office/drawing/2014/main" id="{A6352F74-BB57-62B2-F919-4BF6579C1EE3}"/>
              </a:ext>
            </a:extLst>
          </p:cNvPr>
          <p:cNvSpPr/>
          <p:nvPr/>
        </p:nvSpPr>
        <p:spPr>
          <a:xfrm>
            <a:off x="1808716" y="2335487"/>
            <a:ext cx="176369" cy="160214"/>
          </a:xfrm>
          <a:prstGeom prst="diamond">
            <a:avLst/>
          </a:prstGeom>
          <a:solidFill>
            <a:srgbClr val="BDD2F0"/>
          </a:solidFill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>
            <a:extLst>
              <a:ext uri="{FF2B5EF4-FFF2-40B4-BE49-F238E27FC236}">
                <a16:creationId xmlns:a16="http://schemas.microsoft.com/office/drawing/2014/main" id="{E81DAF13-7EEF-2FD4-F53D-29837DCE947B}"/>
              </a:ext>
            </a:extLst>
          </p:cNvPr>
          <p:cNvSpPr/>
          <p:nvPr/>
        </p:nvSpPr>
        <p:spPr>
          <a:xfrm>
            <a:off x="4123290" y="5059637"/>
            <a:ext cx="176369" cy="160214"/>
          </a:xfrm>
          <a:prstGeom prst="diamond">
            <a:avLst/>
          </a:prstGeom>
          <a:solidFill>
            <a:srgbClr val="BDD2F0"/>
          </a:solidFill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C05A66A3-2B99-22D6-94B6-0D07FF961CA1}"/>
              </a:ext>
            </a:extLst>
          </p:cNvPr>
          <p:cNvSpPr/>
          <p:nvPr/>
        </p:nvSpPr>
        <p:spPr>
          <a:xfrm>
            <a:off x="6361665" y="2268812"/>
            <a:ext cx="176369" cy="160214"/>
          </a:xfrm>
          <a:prstGeom prst="diamond">
            <a:avLst/>
          </a:prstGeom>
          <a:solidFill>
            <a:srgbClr val="BDD2F0"/>
          </a:solidFill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EADF00E9-3C9A-0AE7-2898-194D5616D60C}"/>
              </a:ext>
            </a:extLst>
          </p:cNvPr>
          <p:cNvSpPr/>
          <p:nvPr/>
        </p:nvSpPr>
        <p:spPr>
          <a:xfrm>
            <a:off x="8647665" y="5059637"/>
            <a:ext cx="176369" cy="160214"/>
          </a:xfrm>
          <a:prstGeom prst="diamond">
            <a:avLst/>
          </a:prstGeom>
          <a:solidFill>
            <a:srgbClr val="BDD2F0"/>
          </a:solidFill>
          <a:ln w="28575">
            <a:solidFill>
              <a:srgbClr val="6D88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E10194-EC47-7FBE-5AA8-9069CF0BC1AD}"/>
              </a:ext>
            </a:extLst>
          </p:cNvPr>
          <p:cNvSpPr txBox="1"/>
          <p:nvPr/>
        </p:nvSpPr>
        <p:spPr>
          <a:xfrm>
            <a:off x="1752599" y="1569243"/>
            <a:ext cx="38981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BDD2F0"/>
                </a:solidFill>
                <a:cs typeface="Calibri"/>
              </a:rPr>
              <a:t>Finish calculations, order parts, build prototype and refine design</a:t>
            </a:r>
            <a:endParaRPr lang="en-US" sz="20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6390A4-5EC0-B515-0DBE-89A14E3EDDCC}"/>
              </a:ext>
            </a:extLst>
          </p:cNvPr>
          <p:cNvSpPr txBox="1"/>
          <p:nvPr/>
        </p:nvSpPr>
        <p:spPr>
          <a:xfrm>
            <a:off x="6305550" y="1335880"/>
            <a:ext cx="354806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>
              <a:solidFill>
                <a:srgbClr val="444444"/>
              </a:solidFill>
              <a:cs typeface="Calibri"/>
            </a:endParaRPr>
          </a:p>
          <a:p>
            <a:r>
              <a:rPr lang="en-US" sz="2000">
                <a:solidFill>
                  <a:srgbClr val="BDD2F0"/>
                </a:solidFill>
                <a:cs typeface="Calibri"/>
              </a:rPr>
              <a:t>Conduct all </a:t>
            </a:r>
          </a:p>
          <a:p>
            <a:r>
              <a:rPr lang="en-US" sz="2000">
                <a:solidFill>
                  <a:srgbClr val="BDD2F0"/>
                </a:solidFill>
                <a:cs typeface="Calibri"/>
              </a:rPr>
              <a:t>testing methods</a:t>
            </a:r>
          </a:p>
          <a:p>
            <a:pPr marL="285750" indent="-285750">
              <a:buFont typeface="Arial,Sans-Serif"/>
              <a:buChar char="•"/>
            </a:pPr>
            <a:endParaRPr lang="en-US" sz="1100">
              <a:solidFill>
                <a:srgbClr val="444444"/>
              </a:solidFill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D7762C-244A-9F00-6A1F-3BF5157F9624}"/>
              </a:ext>
            </a:extLst>
          </p:cNvPr>
          <p:cNvSpPr txBox="1"/>
          <p:nvPr/>
        </p:nvSpPr>
        <p:spPr>
          <a:xfrm>
            <a:off x="3986212" y="5360193"/>
            <a:ext cx="3048000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BDD2F0"/>
                </a:solidFill>
                <a:cs typeface="Calibri"/>
              </a:rPr>
              <a:t>Manufacture final design at machine shop</a:t>
            </a:r>
          </a:p>
          <a:p>
            <a:pPr marL="285750" indent="-285750">
              <a:buFont typeface="Arial,Sans-Serif"/>
              <a:buChar char="•"/>
            </a:pPr>
            <a:endParaRPr lang="en-US" sz="1100">
              <a:solidFill>
                <a:srgbClr val="444444"/>
              </a:solidFill>
              <a:cs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E09AD7-3E9F-DBD1-E3B9-F645087DA54F}"/>
              </a:ext>
            </a:extLst>
          </p:cNvPr>
          <p:cNvSpPr txBox="1"/>
          <p:nvPr/>
        </p:nvSpPr>
        <p:spPr>
          <a:xfrm>
            <a:off x="8482012" y="5141118"/>
            <a:ext cx="3002756" cy="8156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>
              <a:solidFill>
                <a:srgbClr val="444444"/>
              </a:solidFill>
              <a:cs typeface="Calibri"/>
            </a:endParaRPr>
          </a:p>
          <a:p>
            <a:pPr algn="l"/>
            <a:r>
              <a:rPr lang="en-US">
                <a:solidFill>
                  <a:srgbClr val="BDD2F0"/>
                </a:solidFill>
                <a:cs typeface="Calibri"/>
              </a:rPr>
              <a:t>Analyze and Interpret </a:t>
            </a:r>
          </a:p>
          <a:p>
            <a:pPr algn="l"/>
            <a:r>
              <a:rPr lang="en-US">
                <a:solidFill>
                  <a:srgbClr val="BDD2F0"/>
                </a:solidFill>
                <a:cs typeface="Calibri"/>
              </a:rPr>
              <a:t>data from testing</a:t>
            </a:r>
          </a:p>
        </p:txBody>
      </p:sp>
      <p:pic>
        <p:nvPicPr>
          <p:cNvPr id="10" name="Picture 9" descr="Arizona Space Grant Consortium Logos | Arizona Space Grant Consortium">
            <a:extLst>
              <a:ext uri="{FF2B5EF4-FFF2-40B4-BE49-F238E27FC236}">
                <a16:creationId xmlns:a16="http://schemas.microsoft.com/office/drawing/2014/main" id="{85FB5AE2-08FB-C2BB-095E-FBB69B289F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F3BF99-EB08-85D8-C607-A98518E1126D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4160940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35A8-0142-3123-1CD3-C2E26BE56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0448" y="3044952"/>
            <a:ext cx="9144000" cy="768096"/>
          </a:xfrm>
        </p:spPr>
        <p:txBody>
          <a:bodyPr/>
          <a:lstStyle/>
          <a:p>
            <a:r>
              <a:rPr lang="en-US">
                <a:latin typeface="Arial Black"/>
                <a:ea typeface="Calibri"/>
                <a:cs typeface="Arial"/>
              </a:rPr>
              <a:t>Thank You.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2F9E-5033-087C-AE81-71444ACBA8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545" y="6373368"/>
            <a:ext cx="9144000" cy="484632"/>
          </a:xfrm>
        </p:spPr>
        <p:txBody>
          <a:bodyPr>
            <a:normAutofit fontScale="62500" lnSpcReduction="20000"/>
          </a:bodyPr>
          <a:lstStyle/>
          <a:p>
            <a:r>
              <a:rPr lang="en-US" sz="2400"/>
              <a:t>Jason Goldstein, Lauren Roche, Sean Rodney,</a:t>
            </a:r>
          </a:p>
          <a:p>
            <a:r>
              <a:rPr lang="en-US" sz="2400"/>
              <a:t> Valerie Rodriguez, Nicolas </a:t>
            </a:r>
            <a:r>
              <a:rPr lang="en-US" sz="2400" err="1"/>
              <a:t>Sgammato</a:t>
            </a:r>
            <a:endParaRPr lang="en-US" sz="2400"/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57845-C1C9-036E-EF4D-368E1208A6B2}"/>
              </a:ext>
            </a:extLst>
          </p:cNvPr>
          <p:cNvSpPr txBox="1"/>
          <p:nvPr/>
        </p:nvSpPr>
        <p:spPr>
          <a:xfrm>
            <a:off x="138545" y="4156476"/>
            <a:ext cx="865909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 Black"/>
              </a:rPr>
              <a:t>520: NASA Actively sealed Cryogenic Coupler</a:t>
            </a:r>
          </a:p>
        </p:txBody>
      </p:sp>
    </p:spTree>
    <p:extLst>
      <p:ext uri="{BB962C8B-B14F-4D97-AF65-F5344CB8AC3E}">
        <p14:creationId xmlns:p14="http://schemas.microsoft.com/office/powerpoint/2010/main" val="1392243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53669C-D202-D10B-101B-5CD3C9330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53171AB8-8265-DBBF-90C5-EE987CD91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38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B9B3BB-51B6-8E46-E3D6-508AC54ED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B7815D4-EC61-2126-72F9-554D5008A07B}"/>
              </a:ext>
            </a:extLst>
          </p:cNvPr>
          <p:cNvSpPr/>
          <p:nvPr/>
        </p:nvSpPr>
        <p:spPr>
          <a:xfrm>
            <a:off x="5601307" y="1595857"/>
            <a:ext cx="4408714" cy="4020690"/>
          </a:xfrm>
          <a:prstGeom prst="flowChartConnector">
            <a:avLst/>
          </a:prstGeom>
          <a:solidFill>
            <a:srgbClr val="908374"/>
          </a:solidFill>
          <a:ln w="57150">
            <a:solidFill>
              <a:srgbClr val="0B64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FD5A1-934B-9239-EDFC-E98D28C3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D3344C-8B9E-07C6-8E40-D21B10BD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12" y="32823"/>
            <a:ext cx="6179003" cy="960276"/>
          </a:xfrm>
        </p:spPr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Flow Rate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7A63B-7EE7-F575-4A5C-91E1EE0DDF80}"/>
              </a:ext>
            </a:extLst>
          </p:cNvPr>
          <p:cNvSpPr txBox="1"/>
          <p:nvPr/>
        </p:nvSpPr>
        <p:spPr>
          <a:xfrm>
            <a:off x="6361115" y="2095613"/>
            <a:ext cx="3094820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In the case testing at the FCAAP lab is denied, fluid dynamics will be simulated in COMSOL. </a:t>
            </a:r>
          </a:p>
          <a:p>
            <a:endParaRPr lang="en-US">
              <a:latin typeface="+mj-lt"/>
            </a:endParaRPr>
          </a:p>
          <a:p>
            <a:r>
              <a:rPr lang="en-US">
                <a:latin typeface="+mj-lt"/>
              </a:rPr>
              <a:t>Testing using PIV would be ideal but main concerns can still be analyzed using this software.</a:t>
            </a:r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CC828656-FC35-8AD9-9F8B-6235BC6BA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46422DCF-4E22-4F05-50B1-618AD320F16A}"/>
              </a:ext>
            </a:extLst>
          </p:cNvPr>
          <p:cNvSpPr/>
          <p:nvPr/>
        </p:nvSpPr>
        <p:spPr>
          <a:xfrm>
            <a:off x="337390" y="1595859"/>
            <a:ext cx="4408715" cy="4020690"/>
          </a:xfrm>
          <a:prstGeom prst="flowChartConnector">
            <a:avLst/>
          </a:prstGeom>
          <a:solidFill>
            <a:srgbClr val="9083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D94E0B-4EC2-F543-71D3-FD0521AFA198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A16E1FF5-0AAA-61CE-CB58-691B0759F564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DEBA55E5-A18A-D30C-B797-B3785308B0D7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28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31A04C-B0AF-6BEB-8BD7-64CB1A2C84FE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  <p:pic>
        <p:nvPicPr>
          <p:cNvPr id="1026" name="Picture 2" descr="What is COMSOL MULTIPHYSICS and its capabilities?">
            <a:extLst>
              <a:ext uri="{FF2B5EF4-FFF2-40B4-BE49-F238E27FC236}">
                <a16:creationId xmlns:a16="http://schemas.microsoft.com/office/drawing/2014/main" id="{02E9B19C-A980-0A35-89C7-3983827AB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4723"/>
            <a:ext cx="4052715" cy="370295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248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2F16DB-2E84-BD73-09CE-65489F2C6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6717" y="1980409"/>
            <a:ext cx="4724400" cy="153255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Reduced Cost </a:t>
            </a:r>
          </a:p>
          <a:p>
            <a:r>
              <a:rPr lang="en-US">
                <a:solidFill>
                  <a:schemeClr val="bg1"/>
                </a:solidFill>
              </a:rPr>
              <a:t>Increased Safety</a:t>
            </a:r>
          </a:p>
          <a:p>
            <a:r>
              <a:rPr lang="en-US">
                <a:solidFill>
                  <a:schemeClr val="bg1"/>
                </a:solidFill>
              </a:rPr>
              <a:t>Extended Mission Capabilities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Lunar Refueling Depot</a:t>
            </a:r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7A49CF61-8C53-71E4-085C-68E874466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1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ight Starry Sky Background, Stock Video - Envato Elements">
            <a:extLst>
              <a:ext uri="{FF2B5EF4-FFF2-40B4-BE49-F238E27FC236}">
                <a16:creationId xmlns:a16="http://schemas.microsoft.com/office/drawing/2014/main" id="{F083ED39-6F80-BC45-98C7-91712D1A4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6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70" y="488766"/>
            <a:ext cx="9601200" cy="960276"/>
          </a:xfrm>
        </p:spPr>
        <p:txBody>
          <a:bodyPr/>
          <a:lstStyle/>
          <a:p>
            <a:pPr algn="ctr"/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Sponsors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CBDB28-1BA3-A607-9853-FEE44F0AAECE}"/>
              </a:ext>
            </a:extLst>
          </p:cNvPr>
          <p:cNvSpPr/>
          <p:nvPr/>
        </p:nvSpPr>
        <p:spPr>
          <a:xfrm>
            <a:off x="1471893" y="1765167"/>
            <a:ext cx="2888847" cy="435684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0DD22675-1D94-9DA3-E498-21F90122A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A03A2715-FBE2-9DE0-2DCB-75E42C16EE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b="12373"/>
          <a:stretch/>
        </p:blipFill>
        <p:spPr>
          <a:xfrm>
            <a:off x="1718703" y="2157016"/>
            <a:ext cx="2395225" cy="2198686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AFC1E-7AB1-CD43-56B5-210304222E34}"/>
              </a:ext>
            </a:extLst>
          </p:cNvPr>
          <p:cNvSpPr txBox="1"/>
          <p:nvPr/>
        </p:nvSpPr>
        <p:spPr>
          <a:xfrm>
            <a:off x="1568181" y="4566033"/>
            <a:ext cx="269626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u="sng">
                <a:solidFill>
                  <a:srgbClr val="FFFFFF"/>
                </a:solidFill>
                <a:latin typeface="Arial"/>
                <a:cs typeface="Arial"/>
              </a:rPr>
              <a:t>James C. Buzzell</a:t>
            </a:r>
          </a:p>
          <a:p>
            <a:pPr algn="ctr"/>
            <a:r>
              <a:rPr lang="en-US" i="1">
                <a:solidFill>
                  <a:srgbClr val="FFFFFF"/>
                </a:solidFill>
                <a:latin typeface="Arial"/>
                <a:cs typeface="Arial"/>
              </a:rPr>
              <a:t>Propulsion Systems Engineer,</a:t>
            </a:r>
          </a:p>
          <a:p>
            <a:pPr algn="ctr"/>
            <a:r>
              <a:rPr lang="en-US" i="1">
                <a:solidFill>
                  <a:srgbClr val="FFFFFF"/>
                </a:solidFill>
                <a:latin typeface="Arial"/>
                <a:cs typeface="Arial"/>
              </a:rPr>
              <a:t>NASA MSFC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5E5C60-35F4-0D4D-8EAE-FD2CF072E030}"/>
              </a:ext>
            </a:extLst>
          </p:cNvPr>
          <p:cNvSpPr/>
          <p:nvPr/>
        </p:nvSpPr>
        <p:spPr>
          <a:xfrm>
            <a:off x="6561815" y="1711589"/>
            <a:ext cx="2888847" cy="435684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A0AA2F4-23F3-AB01-62AB-B930B417ABC7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785131" y="2158084"/>
            <a:ext cx="2446283" cy="2197888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6626069" y="4566033"/>
            <a:ext cx="276709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u="sng">
                <a:solidFill>
                  <a:srgbClr val="FFFFFF"/>
                </a:solidFill>
                <a:latin typeface="Arial"/>
                <a:cs typeface="Arial"/>
              </a:rPr>
              <a:t>Marvin W. Barnes</a:t>
            </a:r>
          </a:p>
          <a:p>
            <a:pPr algn="ctr"/>
            <a:r>
              <a:rPr lang="en-US" i="1">
                <a:solidFill>
                  <a:srgbClr val="FFFFFF"/>
                </a:solidFill>
                <a:latin typeface="Arial"/>
                <a:cs typeface="Arial"/>
              </a:rPr>
              <a:t>Advanced Propulsion Research and Development,</a:t>
            </a:r>
          </a:p>
          <a:p>
            <a:pPr algn="ctr"/>
            <a:r>
              <a:rPr lang="en-US" i="1">
                <a:solidFill>
                  <a:srgbClr val="FFFFFF"/>
                </a:solidFill>
                <a:latin typeface="Arial"/>
                <a:cs typeface="Arial"/>
              </a:rPr>
              <a:t>NASA MSFC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885D44-65D5-D7B1-A84E-59DB084B7272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4C5DDC-E122-29F7-174D-DA0C83F00039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A8D2BD-BDDC-C99C-FE8E-231866AC37BC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F872C8B7-1AA9-50A3-7AD5-E119DF643297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C0D528A7-DE3E-81D9-230E-B5E619CD85DC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693129" y="205740"/>
              <a:ext cx="5961881" cy="5961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61881" cy="596188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314641" ay="1187652" az="-10681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7618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93129" y="205740"/>
                <a:ext cx="5961881" cy="596188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323" y="1844319"/>
            <a:ext cx="4779744" cy="1342361"/>
          </a:xfrm>
        </p:spPr>
        <p:txBody>
          <a:bodyPr/>
          <a:lstStyle/>
          <a:p>
            <a:r>
              <a:rPr lang="en-US" sz="4000"/>
              <a:t>Problems with Current Designs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6037" y="3571739"/>
            <a:ext cx="4351254" cy="1500187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Sealing and Leakage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Thermal Radiation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  <a:cs typeface="Calibri"/>
              </a:rPr>
              <a:t>Contamination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Department of Mechanical Engineering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AA5A796B-5E28-6477-8141-61B48A40C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BF57E9-620C-5C58-6414-78E120D75ACF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536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Actively Sealed Coupler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53669C-D202-D10B-101B-5CD3C9330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Seals when the two halves make contact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53171AB8-8265-DBBF-90C5-EE987CD91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7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693129" y="205740"/>
              <a:ext cx="5961881" cy="5961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61881" cy="596188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314641" ay="1187652" az="-10681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7618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93129" y="205740"/>
                <a:ext cx="5961881" cy="596188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74" y="333943"/>
            <a:ext cx="9585948" cy="2852737"/>
          </a:xfrm>
        </p:spPr>
        <p:txBody>
          <a:bodyPr/>
          <a:lstStyle/>
          <a:p>
            <a:r>
              <a:rPr lang="en-US">
                <a:latin typeface="Arial Black"/>
                <a:ea typeface="Calibri"/>
                <a:cs typeface="Calibri"/>
              </a:rPr>
              <a:t>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6037" y="3571739"/>
            <a:ext cx="9585950" cy="150018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Cryogenic Fuel Transfer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Deep Space Mission</a:t>
            </a:r>
          </a:p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Lunar Base Fuel Depot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AA5A796B-5E28-6477-8141-61B48A40C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D71DAC-4490-DC68-B08A-C0A52F4CA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5722" y="-290"/>
            <a:ext cx="1139364" cy="178052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BF57E9-620C-5C58-6414-78E120D75ACF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705CD30-218F-1E2A-1A18-56A6FE2DD06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B06227-4781-89CA-0AC1-C6AAA4D64233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341886C-33F7-D13A-F10C-EE794EE9C17E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91BCC9A-FA72-FE19-99E6-935D06C19CD3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32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7223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EF524-62EC-C340-82A1-9F47B6C43E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6790C499-3FF6-78D5-4946-D971C8CF4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31" name="Picture 30" descr="A blue circle with a person in it&#10;&#10;Description automatically generated">
            <a:extLst>
              <a:ext uri="{FF2B5EF4-FFF2-40B4-BE49-F238E27FC236}">
                <a16:creationId xmlns:a16="http://schemas.microsoft.com/office/drawing/2014/main" id="{8CE7338C-E985-3F35-477A-2EE0157E35C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4390" y="2628487"/>
            <a:ext cx="2492233" cy="2608151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007D5539-2B3F-1626-2928-5DC51B9A61B9}"/>
              </a:ext>
            </a:extLst>
          </p:cNvPr>
          <p:cNvSpPr/>
          <p:nvPr/>
        </p:nvSpPr>
        <p:spPr>
          <a:xfrm>
            <a:off x="285672" y="2221375"/>
            <a:ext cx="3601435" cy="3431458"/>
          </a:xfrm>
          <a:prstGeom prst="arc">
            <a:avLst/>
          </a:prstGeom>
          <a:ln w="38100">
            <a:solidFill>
              <a:srgbClr val="782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88AAAA0-A0E8-F31C-A1FC-6FF22521F896}"/>
              </a:ext>
            </a:extLst>
          </p:cNvPr>
          <p:cNvSpPr/>
          <p:nvPr/>
        </p:nvSpPr>
        <p:spPr>
          <a:xfrm rot="5400000">
            <a:off x="371136" y="2210233"/>
            <a:ext cx="3578199" cy="3453741"/>
          </a:xfrm>
          <a:prstGeom prst="arc">
            <a:avLst/>
          </a:prstGeom>
          <a:ln w="38100">
            <a:solidFill>
              <a:srgbClr val="782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835280-0A77-731F-B49A-58AD4BB52CCE}"/>
              </a:ext>
            </a:extLst>
          </p:cNvPr>
          <p:cNvGrpSpPr/>
          <p:nvPr/>
        </p:nvGrpSpPr>
        <p:grpSpPr>
          <a:xfrm>
            <a:off x="2543221" y="1500491"/>
            <a:ext cx="7481000" cy="925917"/>
            <a:chOff x="2543221" y="1500491"/>
            <a:chExt cx="7481000" cy="9259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8893A1-3CDF-D813-080F-945E67FC717E}"/>
                </a:ext>
              </a:extLst>
            </p:cNvPr>
            <p:cNvSpPr/>
            <p:nvPr/>
          </p:nvSpPr>
          <p:spPr>
            <a:xfrm>
              <a:off x="4400170" y="1500491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Extend the life of the cryogenic fuel storage in space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ACB52DC-A2B3-9514-BC6C-21189B69CE49}"/>
                </a:ext>
              </a:extLst>
            </p:cNvPr>
            <p:cNvSpPr/>
            <p:nvPr/>
          </p:nvSpPr>
          <p:spPr>
            <a:xfrm>
              <a:off x="2543221" y="2216965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719FAB2D-902B-9CC6-F46A-C70967CF942D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rot="5400000" flipH="1" flipV="1">
              <a:off x="3367379" y="1207832"/>
              <a:ext cx="298046" cy="1720221"/>
            </a:xfrm>
            <a:prstGeom prst="bentConnector2">
              <a:avLst/>
            </a:prstGeom>
            <a:ln w="38100">
              <a:solidFill>
                <a:srgbClr val="782F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007AF15-B950-5F1D-062D-0ED7A4EC36C1}"/>
              </a:ext>
            </a:extLst>
          </p:cNvPr>
          <p:cNvGrpSpPr/>
          <p:nvPr/>
        </p:nvGrpSpPr>
        <p:grpSpPr>
          <a:xfrm>
            <a:off x="3486600" y="2512774"/>
            <a:ext cx="6537621" cy="846071"/>
            <a:chOff x="3486600" y="2512774"/>
            <a:chExt cx="6537621" cy="84607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7C51053-7B6B-8604-8E62-D674A7074294}"/>
                </a:ext>
              </a:extLst>
            </p:cNvPr>
            <p:cNvSpPr/>
            <p:nvPr/>
          </p:nvSpPr>
          <p:spPr>
            <a:xfrm>
              <a:off x="4400170" y="2512774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Minimize the leakage rate of fuels during the transfer process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6E54FE-F560-E708-D24E-0F998CAB006C}"/>
                </a:ext>
              </a:extLst>
            </p:cNvPr>
            <p:cNvSpPr/>
            <p:nvPr/>
          </p:nvSpPr>
          <p:spPr>
            <a:xfrm>
              <a:off x="3486600" y="2897885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245EB039-2240-8D13-202E-8EFB76F5759D}"/>
                </a:ext>
              </a:extLst>
            </p:cNvPr>
            <p:cNvCxnSpPr>
              <a:stCxn id="19" idx="6"/>
            </p:cNvCxnSpPr>
            <p:nvPr/>
          </p:nvCxnSpPr>
          <p:spPr>
            <a:xfrm flipV="1">
              <a:off x="3712742" y="2935809"/>
              <a:ext cx="663769" cy="66798"/>
            </a:xfrm>
            <a:prstGeom prst="bentConnector3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81E96F-2718-0700-4D2C-83E9747167DD}"/>
              </a:ext>
            </a:extLst>
          </p:cNvPr>
          <p:cNvGrpSpPr/>
          <p:nvPr/>
        </p:nvGrpSpPr>
        <p:grpSpPr>
          <a:xfrm>
            <a:off x="3770031" y="3525379"/>
            <a:ext cx="6254190" cy="846071"/>
            <a:chOff x="3770031" y="3525379"/>
            <a:chExt cx="6254190" cy="84607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B47ED84-B313-3A0F-14E7-F572AC4D3F57}"/>
                </a:ext>
              </a:extLst>
            </p:cNvPr>
            <p:cNvSpPr/>
            <p:nvPr/>
          </p:nvSpPr>
          <p:spPr>
            <a:xfrm>
              <a:off x="4400170" y="3525379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Seal activation upon contact of coupler halves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A6FCA22-E6A4-4EAE-86F4-C6F16DCDB187}"/>
                </a:ext>
              </a:extLst>
            </p:cNvPr>
            <p:cNvSpPr/>
            <p:nvPr/>
          </p:nvSpPr>
          <p:spPr>
            <a:xfrm>
              <a:off x="3770031" y="3858063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D342122-1D65-6804-B67D-E059D9DB8729}"/>
                </a:ext>
              </a:extLst>
            </p:cNvPr>
            <p:cNvCxnSpPr>
              <a:stCxn id="20" idx="6"/>
            </p:cNvCxnSpPr>
            <p:nvPr/>
          </p:nvCxnSpPr>
          <p:spPr>
            <a:xfrm flipV="1">
              <a:off x="3996173" y="3962784"/>
              <a:ext cx="382243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812C2A-EF52-7C0C-3FAB-5149E4B01324}"/>
              </a:ext>
            </a:extLst>
          </p:cNvPr>
          <p:cNvGrpSpPr/>
          <p:nvPr/>
        </p:nvGrpSpPr>
        <p:grpSpPr>
          <a:xfrm>
            <a:off x="3486600" y="4540054"/>
            <a:ext cx="6537620" cy="846071"/>
            <a:chOff x="3486600" y="4540054"/>
            <a:chExt cx="6537620" cy="84607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CEAD6E3-53F4-58F3-C959-0000C8D397E4}"/>
                </a:ext>
              </a:extLst>
            </p:cNvPr>
            <p:cNvSpPr/>
            <p:nvPr/>
          </p:nvSpPr>
          <p:spPr>
            <a:xfrm>
              <a:off x="4400169" y="4540054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Limit boil-off of fuel due to heat transfer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9006759-1D60-024C-F079-8A2B993BF128}"/>
                </a:ext>
              </a:extLst>
            </p:cNvPr>
            <p:cNvSpPr/>
            <p:nvPr/>
          </p:nvSpPr>
          <p:spPr>
            <a:xfrm>
              <a:off x="3486600" y="4803191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" name="Connector: Elbow 52">
              <a:extLst>
                <a:ext uri="{FF2B5EF4-FFF2-40B4-BE49-F238E27FC236}">
                  <a16:creationId xmlns:a16="http://schemas.microsoft.com/office/drawing/2014/main" id="{A66E5F4F-6D68-5C2D-AD2B-3459BB6D1A7A}"/>
                </a:ext>
              </a:extLst>
            </p:cNvPr>
            <p:cNvCxnSpPr>
              <a:stCxn id="21" idx="6"/>
            </p:cNvCxnSpPr>
            <p:nvPr/>
          </p:nvCxnSpPr>
          <p:spPr>
            <a:xfrm>
              <a:off x="3712742" y="4907913"/>
              <a:ext cx="663769" cy="71460"/>
            </a:xfrm>
            <a:prstGeom prst="bentConnector3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6D8CEC-F10C-BE14-0B54-C26B9100AFC1}"/>
              </a:ext>
            </a:extLst>
          </p:cNvPr>
          <p:cNvGrpSpPr/>
          <p:nvPr/>
        </p:nvGrpSpPr>
        <p:grpSpPr>
          <a:xfrm>
            <a:off x="2543221" y="5548111"/>
            <a:ext cx="7480999" cy="852689"/>
            <a:chOff x="2543221" y="5548111"/>
            <a:chExt cx="7480999" cy="85268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ABD8D0C-EF75-D557-8F3F-CC3EAFFAE265}"/>
                </a:ext>
              </a:extLst>
            </p:cNvPr>
            <p:cNvSpPr/>
            <p:nvPr/>
          </p:nvSpPr>
          <p:spPr>
            <a:xfrm>
              <a:off x="4400169" y="5554729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Protect system from foreign particulate matter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E034B8-B9E5-0B57-4A84-74DD64A5E9A7}"/>
                </a:ext>
              </a:extLst>
            </p:cNvPr>
            <p:cNvSpPr/>
            <p:nvPr/>
          </p:nvSpPr>
          <p:spPr>
            <a:xfrm>
              <a:off x="2543221" y="5548111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109CE422-16F6-F265-3848-60E8B0434482}"/>
                </a:ext>
              </a:extLst>
            </p:cNvPr>
            <p:cNvCxnSpPr>
              <a:stCxn id="18" idx="4"/>
            </p:cNvCxnSpPr>
            <p:nvPr/>
          </p:nvCxnSpPr>
          <p:spPr>
            <a:xfrm rot="16200000" flipH="1">
              <a:off x="3399157" y="5014688"/>
              <a:ext cx="234489" cy="1720219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F5DCFA6-D163-C4E2-66BF-620FE69EAEBF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282719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6790C499-3FF6-78D5-4946-D971C8CF4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EF4AF21-A1A6-F93E-136D-CDCF1FF62104}"/>
              </a:ext>
            </a:extLst>
          </p:cNvPr>
          <p:cNvGrpSpPr/>
          <p:nvPr/>
        </p:nvGrpSpPr>
        <p:grpSpPr>
          <a:xfrm>
            <a:off x="-489028" y="1614791"/>
            <a:ext cx="8786049" cy="4430409"/>
            <a:chOff x="285672" y="1500491"/>
            <a:chExt cx="9738549" cy="49003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9DDE53E-006A-4CF1-F4C1-58C78D1A8556}"/>
                </a:ext>
              </a:extLst>
            </p:cNvPr>
            <p:cNvGrpSpPr/>
            <p:nvPr/>
          </p:nvGrpSpPr>
          <p:grpSpPr>
            <a:xfrm>
              <a:off x="285672" y="2148004"/>
              <a:ext cx="3601435" cy="3578199"/>
              <a:chOff x="285672" y="2148004"/>
              <a:chExt cx="3601435" cy="3578199"/>
            </a:xfrm>
          </p:grpSpPr>
          <p:pic>
            <p:nvPicPr>
              <p:cNvPr id="31" name="Picture 30" descr="A blue circle with a person in it&#10;&#10;Description automatically generated">
                <a:extLst>
                  <a:ext uri="{FF2B5EF4-FFF2-40B4-BE49-F238E27FC236}">
                    <a16:creationId xmlns:a16="http://schemas.microsoft.com/office/drawing/2014/main" id="{8CE7338C-E985-3F35-477A-2EE0157E3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84390" y="2628487"/>
                <a:ext cx="2492233" cy="2608151"/>
              </a:xfrm>
              <a:prstGeom prst="rect">
                <a:avLst/>
              </a:prstGeom>
            </p:spPr>
          </p:pic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007D5539-2B3F-1626-2928-5DC51B9A61B9}"/>
                  </a:ext>
                </a:extLst>
              </p:cNvPr>
              <p:cNvSpPr/>
              <p:nvPr/>
            </p:nvSpPr>
            <p:spPr>
              <a:xfrm>
                <a:off x="285672" y="2221375"/>
                <a:ext cx="3601435" cy="3431458"/>
              </a:xfrm>
              <a:prstGeom prst="arc">
                <a:avLst/>
              </a:prstGeom>
              <a:ln w="38100">
                <a:solidFill>
                  <a:srgbClr val="782F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388AAAA0-A0E8-F31C-A1FC-6FF22521F896}"/>
                  </a:ext>
                </a:extLst>
              </p:cNvPr>
              <p:cNvSpPr/>
              <p:nvPr/>
            </p:nvSpPr>
            <p:spPr>
              <a:xfrm rot="5400000">
                <a:off x="371136" y="2210233"/>
                <a:ext cx="3578199" cy="3453741"/>
              </a:xfrm>
              <a:prstGeom prst="arc">
                <a:avLst/>
              </a:prstGeom>
              <a:ln w="38100">
                <a:solidFill>
                  <a:srgbClr val="782F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F835280-0A77-731F-B49A-58AD4BB52CCE}"/>
                </a:ext>
              </a:extLst>
            </p:cNvPr>
            <p:cNvGrpSpPr/>
            <p:nvPr/>
          </p:nvGrpSpPr>
          <p:grpSpPr>
            <a:xfrm>
              <a:off x="2543221" y="1500491"/>
              <a:ext cx="7481000" cy="925917"/>
              <a:chOff x="2543221" y="1500491"/>
              <a:chExt cx="7481000" cy="925917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018893A1-3CDF-D813-080F-945E67FC717E}"/>
                  </a:ext>
                </a:extLst>
              </p:cNvPr>
              <p:cNvSpPr/>
              <p:nvPr/>
            </p:nvSpPr>
            <p:spPr>
              <a:xfrm>
                <a:off x="4400170" y="1500491"/>
                <a:ext cx="5624051" cy="846071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r>
                  <a:rPr lang="en-US" sz="2400">
                    <a:solidFill>
                      <a:schemeClr val="bg1"/>
                    </a:solidFill>
                    <a:latin typeface="+mj-lt"/>
                  </a:rPr>
                  <a:t>Extend life of the cryogenic fuel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ACB52DC-A2B3-9514-BC6C-21189B69CE49}"/>
                  </a:ext>
                </a:extLst>
              </p:cNvPr>
              <p:cNvSpPr/>
              <p:nvPr/>
            </p:nvSpPr>
            <p:spPr>
              <a:xfrm>
                <a:off x="2543221" y="2216965"/>
                <a:ext cx="226142" cy="209443"/>
              </a:xfrm>
              <a:prstGeom prst="ellipse">
                <a:avLst/>
              </a:prstGeom>
              <a:solidFill>
                <a:srgbClr val="782F40"/>
              </a:solidFill>
              <a:ln>
                <a:solidFill>
                  <a:srgbClr val="782F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endParaRPr lang="en-US"/>
              </a:p>
            </p:txBody>
          </p:sp>
          <p:cxnSp>
            <p:nvCxnSpPr>
              <p:cNvPr id="29" name="Connector: Elbow 28">
                <a:extLst>
                  <a:ext uri="{FF2B5EF4-FFF2-40B4-BE49-F238E27FC236}">
                    <a16:creationId xmlns:a16="http://schemas.microsoft.com/office/drawing/2014/main" id="{719FAB2D-902B-9CC6-F46A-C70967CF942D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 rot="5400000" flipH="1" flipV="1">
                <a:off x="3367379" y="1207832"/>
                <a:ext cx="298046" cy="1720221"/>
              </a:xfrm>
              <a:prstGeom prst="bentConnector2">
                <a:avLst/>
              </a:prstGeom>
              <a:ln w="38100">
                <a:solidFill>
                  <a:srgbClr val="782F4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007AF15-B950-5F1D-062D-0ED7A4EC36C1}"/>
                </a:ext>
              </a:extLst>
            </p:cNvPr>
            <p:cNvGrpSpPr/>
            <p:nvPr/>
          </p:nvGrpSpPr>
          <p:grpSpPr>
            <a:xfrm>
              <a:off x="3486600" y="2512774"/>
              <a:ext cx="6537621" cy="846071"/>
              <a:chOff x="3486600" y="2512774"/>
              <a:chExt cx="6537621" cy="846071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7C51053-7B6B-8604-8E62-D674A7074294}"/>
                  </a:ext>
                </a:extLst>
              </p:cNvPr>
              <p:cNvSpPr/>
              <p:nvPr/>
            </p:nvSpPr>
            <p:spPr>
              <a:xfrm>
                <a:off x="4400170" y="2512774"/>
                <a:ext cx="5624051" cy="846071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r>
                  <a:rPr lang="en-US" sz="2400">
                    <a:solidFill>
                      <a:schemeClr val="bg1"/>
                    </a:solidFill>
                    <a:latin typeface="+mj-lt"/>
                  </a:rPr>
                  <a:t>Minimize the leakage rate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76E54FE-F560-E708-D24E-0F998CAB006C}"/>
                  </a:ext>
                </a:extLst>
              </p:cNvPr>
              <p:cNvSpPr/>
              <p:nvPr/>
            </p:nvSpPr>
            <p:spPr>
              <a:xfrm>
                <a:off x="3486600" y="2897885"/>
                <a:ext cx="226142" cy="209443"/>
              </a:xfrm>
              <a:prstGeom prst="ellipse">
                <a:avLst/>
              </a:prstGeom>
              <a:solidFill>
                <a:srgbClr val="782F40"/>
              </a:solidFill>
              <a:ln>
                <a:solidFill>
                  <a:srgbClr val="782F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endParaRPr lang="en-US"/>
              </a:p>
            </p:txBody>
          </p:sp>
          <p:cxnSp>
            <p:nvCxnSpPr>
              <p:cNvPr id="48" name="Connector: Elbow 47">
                <a:extLst>
                  <a:ext uri="{FF2B5EF4-FFF2-40B4-BE49-F238E27FC236}">
                    <a16:creationId xmlns:a16="http://schemas.microsoft.com/office/drawing/2014/main" id="{245EB039-2240-8D13-202E-8EFB76F5759D}"/>
                  </a:ext>
                </a:extLst>
              </p:cNvPr>
              <p:cNvCxnSpPr>
                <a:stCxn id="19" idx="6"/>
              </p:cNvCxnSpPr>
              <p:nvPr/>
            </p:nvCxnSpPr>
            <p:spPr>
              <a:xfrm flipV="1">
                <a:off x="3712742" y="2935809"/>
                <a:ext cx="663769" cy="66798"/>
              </a:xfrm>
              <a:prstGeom prst="bentConnector3">
                <a:avLst/>
              </a:prstGeom>
              <a:ln w="381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281E96F-2718-0700-4D2C-83E9747167DD}"/>
                </a:ext>
              </a:extLst>
            </p:cNvPr>
            <p:cNvGrpSpPr/>
            <p:nvPr/>
          </p:nvGrpSpPr>
          <p:grpSpPr>
            <a:xfrm>
              <a:off x="3770031" y="3525379"/>
              <a:ext cx="6254190" cy="846071"/>
              <a:chOff x="3770031" y="3525379"/>
              <a:chExt cx="6254190" cy="846071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AB47ED84-B313-3A0F-14E7-F572AC4D3F57}"/>
                  </a:ext>
                </a:extLst>
              </p:cNvPr>
              <p:cNvSpPr/>
              <p:nvPr/>
            </p:nvSpPr>
            <p:spPr>
              <a:xfrm>
                <a:off x="4400170" y="3525379"/>
                <a:ext cx="5624051" cy="846071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r>
                  <a:rPr lang="en-US" sz="2400">
                    <a:solidFill>
                      <a:schemeClr val="bg1"/>
                    </a:solidFill>
                    <a:latin typeface="+mj-lt"/>
                  </a:rPr>
                  <a:t>Seal activation upon contact of coupler halves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A6FCA22-E6A4-4EAE-86F4-C6F16DCDB187}"/>
                  </a:ext>
                </a:extLst>
              </p:cNvPr>
              <p:cNvSpPr/>
              <p:nvPr/>
            </p:nvSpPr>
            <p:spPr>
              <a:xfrm>
                <a:off x="3770031" y="3858063"/>
                <a:ext cx="226142" cy="209443"/>
              </a:xfrm>
              <a:prstGeom prst="ellipse">
                <a:avLst/>
              </a:prstGeom>
              <a:solidFill>
                <a:srgbClr val="782F40"/>
              </a:solidFill>
              <a:ln>
                <a:solidFill>
                  <a:srgbClr val="782F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endParaRPr lang="en-US"/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AD342122-1D65-6804-B67D-E059D9DB8729}"/>
                  </a:ext>
                </a:extLst>
              </p:cNvPr>
              <p:cNvCxnSpPr>
                <a:stCxn id="20" idx="6"/>
              </p:cNvCxnSpPr>
              <p:nvPr/>
            </p:nvCxnSpPr>
            <p:spPr>
              <a:xfrm flipV="1">
                <a:off x="3996173" y="3962784"/>
                <a:ext cx="382243" cy="1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7812C2A-EF52-7C0C-3FAB-5149E4B01324}"/>
                </a:ext>
              </a:extLst>
            </p:cNvPr>
            <p:cNvGrpSpPr/>
            <p:nvPr/>
          </p:nvGrpSpPr>
          <p:grpSpPr>
            <a:xfrm>
              <a:off x="3486600" y="4540054"/>
              <a:ext cx="6537620" cy="846071"/>
              <a:chOff x="3486600" y="4540054"/>
              <a:chExt cx="6537620" cy="84607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8CEAD6E3-53F4-58F3-C959-0000C8D397E4}"/>
                  </a:ext>
                </a:extLst>
              </p:cNvPr>
              <p:cNvSpPr/>
              <p:nvPr/>
            </p:nvSpPr>
            <p:spPr>
              <a:xfrm>
                <a:off x="4400169" y="4540054"/>
                <a:ext cx="5624051" cy="846071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r>
                  <a:rPr lang="en-US" sz="2400">
                    <a:solidFill>
                      <a:schemeClr val="bg1"/>
                    </a:solidFill>
                    <a:latin typeface="+mj-lt"/>
                  </a:rPr>
                  <a:t>Limit Boil Off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9006759-1D60-024C-F079-8A2B993BF128}"/>
                  </a:ext>
                </a:extLst>
              </p:cNvPr>
              <p:cNvSpPr/>
              <p:nvPr/>
            </p:nvSpPr>
            <p:spPr>
              <a:xfrm>
                <a:off x="3486600" y="4803191"/>
                <a:ext cx="226142" cy="209443"/>
              </a:xfrm>
              <a:prstGeom prst="ellipse">
                <a:avLst/>
              </a:prstGeom>
              <a:solidFill>
                <a:srgbClr val="782F40"/>
              </a:solidFill>
              <a:ln>
                <a:solidFill>
                  <a:srgbClr val="782F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endParaRPr lang="en-US"/>
              </a:p>
            </p:txBody>
          </p:sp>
          <p:cxnSp>
            <p:nvCxnSpPr>
              <p:cNvPr id="53" name="Connector: Elbow 52">
                <a:extLst>
                  <a:ext uri="{FF2B5EF4-FFF2-40B4-BE49-F238E27FC236}">
                    <a16:creationId xmlns:a16="http://schemas.microsoft.com/office/drawing/2014/main" id="{A66E5F4F-6D68-5C2D-AD2B-3459BB6D1A7A}"/>
                  </a:ext>
                </a:extLst>
              </p:cNvPr>
              <p:cNvCxnSpPr>
                <a:stCxn id="21" idx="6"/>
              </p:cNvCxnSpPr>
              <p:nvPr/>
            </p:nvCxnSpPr>
            <p:spPr>
              <a:xfrm>
                <a:off x="3712742" y="4907913"/>
                <a:ext cx="663769" cy="71460"/>
              </a:xfrm>
              <a:prstGeom prst="bentConnector3">
                <a:avLst/>
              </a:prstGeom>
              <a:ln w="381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A6D8CEC-F10C-BE14-0B54-C26B9100AFC1}"/>
                </a:ext>
              </a:extLst>
            </p:cNvPr>
            <p:cNvGrpSpPr/>
            <p:nvPr/>
          </p:nvGrpSpPr>
          <p:grpSpPr>
            <a:xfrm>
              <a:off x="2543221" y="5548111"/>
              <a:ext cx="7480999" cy="852689"/>
              <a:chOff x="2543221" y="5548111"/>
              <a:chExt cx="7480999" cy="852689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2ABD8D0C-EF75-D557-8F3F-CC3EAFFAE265}"/>
                  </a:ext>
                </a:extLst>
              </p:cNvPr>
              <p:cNvSpPr/>
              <p:nvPr/>
            </p:nvSpPr>
            <p:spPr>
              <a:xfrm>
                <a:off x="4400169" y="5554729"/>
                <a:ext cx="5624051" cy="846071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r>
                  <a:rPr lang="en-US" sz="2400">
                    <a:solidFill>
                      <a:schemeClr val="bg1"/>
                    </a:solidFill>
                    <a:latin typeface="+mj-lt"/>
                  </a:rPr>
                  <a:t>System Protection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6E034B8-B9E5-0B57-4A84-74DD64A5E9A7}"/>
                  </a:ext>
                </a:extLst>
              </p:cNvPr>
              <p:cNvSpPr/>
              <p:nvPr/>
            </p:nvSpPr>
            <p:spPr>
              <a:xfrm>
                <a:off x="2543221" y="5548111"/>
                <a:ext cx="226142" cy="209443"/>
              </a:xfrm>
              <a:prstGeom prst="ellipse">
                <a:avLst/>
              </a:prstGeom>
              <a:solidFill>
                <a:srgbClr val="782F40"/>
              </a:solidFill>
              <a:ln>
                <a:solidFill>
                  <a:srgbClr val="782F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endParaRPr lang="en-US"/>
              </a:p>
            </p:txBody>
          </p:sp>
          <p:cxnSp>
            <p:nvCxnSpPr>
              <p:cNvPr id="55" name="Connector: Elbow 54">
                <a:extLst>
                  <a:ext uri="{FF2B5EF4-FFF2-40B4-BE49-F238E27FC236}">
                    <a16:creationId xmlns:a16="http://schemas.microsoft.com/office/drawing/2014/main" id="{109CE422-16F6-F265-3848-60E8B0434482}"/>
                  </a:ext>
                </a:extLst>
              </p:cNvPr>
              <p:cNvCxnSpPr>
                <a:stCxn id="18" idx="4"/>
              </p:cNvCxnSpPr>
              <p:nvPr/>
            </p:nvCxnSpPr>
            <p:spPr>
              <a:xfrm rot="16200000" flipH="1">
                <a:off x="3399157" y="5014688"/>
                <a:ext cx="234489" cy="1720219"/>
              </a:xfrm>
              <a:prstGeom prst="bentConnector2">
                <a:avLst/>
              </a:prstGeom>
              <a:ln w="381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F5DCFA6-D163-C4E2-66BF-620FE69EAEBF}"/>
              </a:ext>
            </a:extLst>
          </p:cNvPr>
          <p:cNvSpPr txBox="1"/>
          <p:nvPr/>
        </p:nvSpPr>
        <p:spPr>
          <a:xfrm>
            <a:off x="10628600" y="194854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Valerie Rodriguez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D14DA2-0494-4ABE-FB33-3F08F1A2C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294" y="-1745"/>
            <a:ext cx="1314450" cy="1434421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208F5735-B0B0-97E2-5D89-0571BFFDDCDA}"/>
              </a:ext>
            </a:extLst>
          </p:cNvPr>
          <p:cNvGrpSpPr/>
          <p:nvPr/>
        </p:nvGrpSpPr>
        <p:grpSpPr>
          <a:xfrm>
            <a:off x="8791020" y="82305"/>
            <a:ext cx="1442774" cy="6662910"/>
            <a:chOff x="8731636" y="88992"/>
            <a:chExt cx="1442774" cy="666291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BB260A3-0B94-C089-4BCF-5335B7C0A1A8}"/>
                </a:ext>
              </a:extLst>
            </p:cNvPr>
            <p:cNvGrpSpPr/>
            <p:nvPr/>
          </p:nvGrpSpPr>
          <p:grpSpPr>
            <a:xfrm>
              <a:off x="8737060" y="88992"/>
              <a:ext cx="1437350" cy="1290294"/>
              <a:chOff x="7010102" y="364131"/>
              <a:chExt cx="1437350" cy="1290294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B7E8E7F8-D6FE-DB49-60F8-B91E4CF6B869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7432D2E5-41EC-9E8F-7C3F-7290440D1383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6" name="Picture 35" descr="A black and white picture of a tank&#10;&#10;Description automatically generated">
              <a:extLst>
                <a:ext uri="{FF2B5EF4-FFF2-40B4-BE49-F238E27FC236}">
                  <a16:creationId xmlns:a16="http://schemas.microsoft.com/office/drawing/2014/main" id="{CA37AAA2-66F1-821F-E830-4FF899B0A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013" t="16949" r="26948" b="3127"/>
            <a:stretch/>
          </p:blipFill>
          <p:spPr>
            <a:xfrm>
              <a:off x="8860754" y="153152"/>
              <a:ext cx="1189961" cy="1161974"/>
            </a:xfrm>
            <a:prstGeom prst="round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BA5DCBB-0A27-C560-9167-C00EA6110377}"/>
                </a:ext>
              </a:extLst>
            </p:cNvPr>
            <p:cNvGrpSpPr/>
            <p:nvPr/>
          </p:nvGrpSpPr>
          <p:grpSpPr>
            <a:xfrm>
              <a:off x="8737059" y="1432676"/>
              <a:ext cx="1437350" cy="1290294"/>
              <a:chOff x="7010102" y="364131"/>
              <a:chExt cx="1437350" cy="1290294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6F47B8CD-DFD6-878E-E7F9-AAE6E031D476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231B5A83-9971-EC26-F524-AB24C83FC831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E3C002A-8484-7574-3B12-05F3FAFAE714}"/>
                </a:ext>
              </a:extLst>
            </p:cNvPr>
            <p:cNvGrpSpPr/>
            <p:nvPr/>
          </p:nvGrpSpPr>
          <p:grpSpPr>
            <a:xfrm>
              <a:off x="8731637" y="2772422"/>
              <a:ext cx="1437350" cy="1290294"/>
              <a:chOff x="7010102" y="364131"/>
              <a:chExt cx="1437350" cy="1290294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761EF25B-20C0-8C4F-B438-6FA726063D68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B4BFEE27-0499-A6F5-B8EF-58FEC64F810C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AD6F687-6723-A016-B025-2057163761B3}"/>
                </a:ext>
              </a:extLst>
            </p:cNvPr>
            <p:cNvGrpSpPr/>
            <p:nvPr/>
          </p:nvGrpSpPr>
          <p:grpSpPr>
            <a:xfrm>
              <a:off x="8733016" y="4107154"/>
              <a:ext cx="1437350" cy="1290294"/>
              <a:chOff x="7010102" y="364131"/>
              <a:chExt cx="1437350" cy="1290294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D946B179-04A6-89E4-E446-32C6C02E40D6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469E398E-48D5-F10F-BEF8-36EB2091F3C4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643B7B4-CD70-983B-4BA1-E592CFFB5E7A}"/>
                </a:ext>
              </a:extLst>
            </p:cNvPr>
            <p:cNvGrpSpPr/>
            <p:nvPr/>
          </p:nvGrpSpPr>
          <p:grpSpPr>
            <a:xfrm>
              <a:off x="8731636" y="5461608"/>
              <a:ext cx="1437350" cy="1290294"/>
              <a:chOff x="7010102" y="364131"/>
              <a:chExt cx="1437350" cy="1290294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AC8EFF98-CC0E-19A4-A644-F2AC53ED34E8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6FD18D0D-E39F-5281-9797-FAE2CAFE01F6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B6B19C2-8DB8-9F0B-112C-C35B52438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55328" y="5530849"/>
              <a:ext cx="1189961" cy="1156894"/>
            </a:xfrm>
            <a:prstGeom prst="rect">
              <a:avLst/>
            </a:prstGeom>
          </p:spPr>
        </p:pic>
        <p:pic>
          <p:nvPicPr>
            <p:cNvPr id="14" name="Picture 13" descr="A black and white symbol&#10;&#10;Description automatically generated">
              <a:extLst>
                <a:ext uri="{FF2B5EF4-FFF2-40B4-BE49-F238E27FC236}">
                  <a16:creationId xmlns:a16="http://schemas.microsoft.com/office/drawing/2014/main" id="{CCCF60F6-FEF0-2C68-2A92-3789C8BD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55329" y="4171314"/>
              <a:ext cx="1189960" cy="1161974"/>
            </a:xfrm>
            <a:prstGeom prst="roundRect">
              <a:avLst/>
            </a:prstGeom>
          </p:spPr>
        </p:pic>
        <p:pic>
          <p:nvPicPr>
            <p:cNvPr id="49" name="Picture 4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5876ED5-6493-99F5-A865-2AFC1C2D8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08332" y="2875591"/>
              <a:ext cx="1083955" cy="1083955"/>
            </a:xfrm>
            <a:prstGeom prst="rect">
              <a:avLst/>
            </a:prstGeom>
          </p:spPr>
        </p:pic>
        <p:pic>
          <p:nvPicPr>
            <p:cNvPr id="39" name="Picture 3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C1865D0A-3655-4F7D-0BC7-A65336E7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99865" y="1568795"/>
              <a:ext cx="923551" cy="923551"/>
            </a:xfrm>
            <a:prstGeom prst="rect">
              <a:avLst/>
            </a:prstGeom>
          </p:spPr>
        </p:pic>
      </p:grp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6A778D0C-FE6D-9B89-D038-15FE2C233F53}"/>
              </a:ext>
            </a:extLst>
          </p:cNvPr>
          <p:cNvCxnSpPr>
            <a:cxnSpLocks/>
            <a:stCxn id="22" idx="3"/>
            <a:endCxn id="28" idx="1"/>
          </p:cNvCxnSpPr>
          <p:nvPr/>
        </p:nvCxnSpPr>
        <p:spPr>
          <a:xfrm flipV="1">
            <a:off x="8297021" y="727452"/>
            <a:ext cx="499423" cy="1269809"/>
          </a:xfrm>
          <a:prstGeom prst="bentConnector3">
            <a:avLst/>
          </a:prstGeom>
          <a:ln w="38100">
            <a:solidFill>
              <a:srgbClr val="782F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A52D2512-EF93-4834-8E58-F5E141F626D0}"/>
              </a:ext>
            </a:extLst>
          </p:cNvPr>
          <p:cNvCxnSpPr>
            <a:stCxn id="23" idx="3"/>
            <a:endCxn id="38" idx="1"/>
          </p:cNvCxnSpPr>
          <p:nvPr/>
        </p:nvCxnSpPr>
        <p:spPr>
          <a:xfrm flipV="1">
            <a:off x="8297021" y="2071136"/>
            <a:ext cx="499422" cy="841338"/>
          </a:xfrm>
          <a:prstGeom prst="bentConnector3">
            <a:avLst/>
          </a:prstGeom>
          <a:ln w="38100">
            <a:solidFill>
              <a:srgbClr val="782F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01C416B1-F0E5-158A-AE84-85E297FAA9C6}"/>
              </a:ext>
            </a:extLst>
          </p:cNvPr>
          <p:cNvCxnSpPr>
            <a:stCxn id="24" idx="3"/>
            <a:endCxn id="52" idx="1"/>
          </p:cNvCxnSpPr>
          <p:nvPr/>
        </p:nvCxnSpPr>
        <p:spPr>
          <a:xfrm flipV="1">
            <a:off x="8297021" y="3410882"/>
            <a:ext cx="494000" cy="417097"/>
          </a:xfrm>
          <a:prstGeom prst="bentConnector3">
            <a:avLst/>
          </a:prstGeom>
          <a:ln w="38100">
            <a:solidFill>
              <a:srgbClr val="782F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DDBD9693-D961-B796-021B-AFA0DCF0C280}"/>
              </a:ext>
            </a:extLst>
          </p:cNvPr>
          <p:cNvCxnSpPr>
            <a:cxnSpLocks/>
            <a:stCxn id="25" idx="3"/>
            <a:endCxn id="57" idx="1"/>
          </p:cNvCxnSpPr>
          <p:nvPr/>
        </p:nvCxnSpPr>
        <p:spPr>
          <a:xfrm>
            <a:off x="8297020" y="4745354"/>
            <a:ext cx="495380" cy="260"/>
          </a:xfrm>
          <a:prstGeom prst="bentConnector3">
            <a:avLst/>
          </a:prstGeom>
          <a:ln w="38100">
            <a:solidFill>
              <a:srgbClr val="782F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3E19CD5E-4CCE-2907-A91D-61111EC8D2F6}"/>
              </a:ext>
            </a:extLst>
          </p:cNvPr>
          <p:cNvCxnSpPr>
            <a:stCxn id="26" idx="3"/>
            <a:endCxn id="60" idx="1"/>
          </p:cNvCxnSpPr>
          <p:nvPr/>
        </p:nvCxnSpPr>
        <p:spPr>
          <a:xfrm>
            <a:off x="8297021" y="5662730"/>
            <a:ext cx="493999" cy="437338"/>
          </a:xfrm>
          <a:prstGeom prst="bentConnector3">
            <a:avLst/>
          </a:prstGeom>
          <a:ln w="38100">
            <a:solidFill>
              <a:srgbClr val="782F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01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74" y="-321992"/>
            <a:ext cx="9601200" cy="960276"/>
          </a:xfrm>
        </p:spPr>
        <p:txBody>
          <a:bodyPr/>
          <a:lstStyle/>
          <a:p>
            <a:r>
              <a:rPr lang="en-US"/>
              <a:t>Customer Needs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6790C499-3FF6-78D5-4946-D971C8CF4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F5DCFA6-D163-C4E2-66BF-620FE69EAEBF}"/>
              </a:ext>
            </a:extLst>
          </p:cNvPr>
          <p:cNvSpPr txBox="1"/>
          <p:nvPr/>
        </p:nvSpPr>
        <p:spPr>
          <a:xfrm>
            <a:off x="10628600" y="194854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Valerie Rodriguez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9739F37-6BAA-FA1C-755B-E0ED6B39977F}"/>
              </a:ext>
            </a:extLst>
          </p:cNvPr>
          <p:cNvGrpSpPr/>
          <p:nvPr/>
        </p:nvGrpSpPr>
        <p:grpSpPr>
          <a:xfrm>
            <a:off x="2694907" y="1749982"/>
            <a:ext cx="7705446" cy="1089877"/>
            <a:chOff x="2694907" y="1749982"/>
            <a:chExt cx="7705446" cy="1089877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1EB7148-812A-F837-3A0E-FE3423CAB864}"/>
                </a:ext>
              </a:extLst>
            </p:cNvPr>
            <p:cNvGrpSpPr/>
            <p:nvPr/>
          </p:nvGrpSpPr>
          <p:grpSpPr>
            <a:xfrm>
              <a:off x="2694907" y="1749982"/>
              <a:ext cx="7705446" cy="1089877"/>
              <a:chOff x="2694907" y="1749982"/>
              <a:chExt cx="7705446" cy="1089877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7C51053-7B6B-8604-8E62-D674A7074294}"/>
                  </a:ext>
                </a:extLst>
              </p:cNvPr>
              <p:cNvSpPr/>
              <p:nvPr/>
            </p:nvSpPr>
            <p:spPr>
              <a:xfrm>
                <a:off x="5326374" y="1912450"/>
                <a:ext cx="5073979" cy="764940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r>
                  <a:rPr lang="en-US" sz="2400">
                    <a:solidFill>
                      <a:schemeClr val="bg1"/>
                    </a:solidFill>
                    <a:latin typeface="+mj-lt"/>
                  </a:rPr>
                  <a:t>Minimize the leakage rate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BA5DCBB-0A27-C560-9167-C00EA6110377}"/>
                  </a:ext>
                </a:extLst>
              </p:cNvPr>
              <p:cNvGrpSpPr/>
              <p:nvPr/>
            </p:nvGrpSpPr>
            <p:grpSpPr>
              <a:xfrm>
                <a:off x="3507132" y="1749982"/>
                <a:ext cx="1301080" cy="1089877"/>
                <a:chOff x="7010102" y="364131"/>
                <a:chExt cx="1437350" cy="1290294"/>
              </a:xfrm>
            </p:grpSpPr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6F47B8CD-DFD6-878E-E7F9-AAE6E031D476}"/>
                    </a:ext>
                  </a:extLst>
                </p:cNvPr>
                <p:cNvSpPr/>
                <p:nvPr/>
              </p:nvSpPr>
              <p:spPr>
                <a:xfrm>
                  <a:off x="7010102" y="364131"/>
                  <a:ext cx="1437350" cy="1290294"/>
                </a:xfrm>
                <a:prstGeom prst="round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231B5A83-9971-EC26-F524-AB24C83FC831}"/>
                    </a:ext>
                  </a:extLst>
                </p:cNvPr>
                <p:cNvSpPr/>
                <p:nvPr/>
              </p:nvSpPr>
              <p:spPr>
                <a:xfrm>
                  <a:off x="7133796" y="428291"/>
                  <a:ext cx="1189961" cy="116197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3" name="Connector: Elbow 32">
                <a:extLst>
                  <a:ext uri="{FF2B5EF4-FFF2-40B4-BE49-F238E27FC236}">
                    <a16:creationId xmlns:a16="http://schemas.microsoft.com/office/drawing/2014/main" id="{F939C5AB-EDA4-812E-D9D2-B3E5D90835AA}"/>
                  </a:ext>
                </a:extLst>
              </p:cNvPr>
              <p:cNvCxnSpPr>
                <a:stCxn id="19" idx="7"/>
                <a:endCxn id="38" idx="1"/>
              </p:cNvCxnSpPr>
              <p:nvPr/>
            </p:nvCxnSpPr>
            <p:spPr>
              <a:xfrm rot="5400000" flipH="1" flipV="1">
                <a:off x="3019118" y="1970711"/>
                <a:ext cx="163803" cy="812225"/>
              </a:xfrm>
              <a:prstGeom prst="bentConnector2">
                <a:avLst/>
              </a:prstGeom>
              <a:ln w="38100">
                <a:solidFill>
                  <a:srgbClr val="782F4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379F46D4-897D-333D-F95C-1E150740F7BD}"/>
                  </a:ext>
                </a:extLst>
              </p:cNvPr>
              <p:cNvCxnSpPr>
                <a:stCxn id="38" idx="3"/>
                <a:endCxn id="23" idx="1"/>
              </p:cNvCxnSpPr>
              <p:nvPr/>
            </p:nvCxnSpPr>
            <p:spPr>
              <a:xfrm flipV="1">
                <a:off x="4808212" y="2294920"/>
                <a:ext cx="518162" cy="1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9" name="Picture 3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C1865D0A-3655-4F7D-0BC7-A65336E7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022" y="1864958"/>
              <a:ext cx="835993" cy="78009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3AB319-A993-0A6F-3888-9CB8B1C406C0}"/>
              </a:ext>
            </a:extLst>
          </p:cNvPr>
          <p:cNvGrpSpPr/>
          <p:nvPr/>
        </p:nvGrpSpPr>
        <p:grpSpPr>
          <a:xfrm>
            <a:off x="-474276" y="1726438"/>
            <a:ext cx="3468507" cy="3386350"/>
            <a:chOff x="-489028" y="2200213"/>
            <a:chExt cx="3351200" cy="32634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9DDE53E-006A-4CF1-F4C1-58C78D1A8556}"/>
                </a:ext>
              </a:extLst>
            </p:cNvPr>
            <p:cNvGrpSpPr/>
            <p:nvPr/>
          </p:nvGrpSpPr>
          <p:grpSpPr>
            <a:xfrm>
              <a:off x="-489028" y="2200213"/>
              <a:ext cx="3249189" cy="3235079"/>
              <a:chOff x="285672" y="2148004"/>
              <a:chExt cx="3601435" cy="3578199"/>
            </a:xfrm>
          </p:grpSpPr>
          <p:pic>
            <p:nvPicPr>
              <p:cNvPr id="31" name="Picture 30" descr="A blue circle with a person in it&#10;&#10;Description automatically generated">
                <a:extLst>
                  <a:ext uri="{FF2B5EF4-FFF2-40B4-BE49-F238E27FC236}">
                    <a16:creationId xmlns:a16="http://schemas.microsoft.com/office/drawing/2014/main" id="{8CE7338C-E985-3F35-477A-2EE0157E3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84390" y="2628487"/>
                <a:ext cx="2492233" cy="2608151"/>
              </a:xfrm>
              <a:prstGeom prst="rect">
                <a:avLst/>
              </a:prstGeom>
            </p:spPr>
          </p:pic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007D5539-2B3F-1626-2928-5DC51B9A61B9}"/>
                  </a:ext>
                </a:extLst>
              </p:cNvPr>
              <p:cNvSpPr/>
              <p:nvPr/>
            </p:nvSpPr>
            <p:spPr>
              <a:xfrm>
                <a:off x="285672" y="2221375"/>
                <a:ext cx="3601435" cy="3431458"/>
              </a:xfrm>
              <a:prstGeom prst="arc">
                <a:avLst/>
              </a:prstGeom>
              <a:ln w="38100">
                <a:solidFill>
                  <a:srgbClr val="782F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388AAAA0-A0E8-F31C-A1FC-6FF22521F896}"/>
                  </a:ext>
                </a:extLst>
              </p:cNvPr>
              <p:cNvSpPr/>
              <p:nvPr/>
            </p:nvSpPr>
            <p:spPr>
              <a:xfrm rot="5400000">
                <a:off x="371136" y="2210233"/>
                <a:ext cx="3578199" cy="3453741"/>
              </a:xfrm>
              <a:prstGeom prst="arc">
                <a:avLst/>
              </a:prstGeom>
              <a:ln w="38100">
                <a:solidFill>
                  <a:srgbClr val="782F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ACB52DC-A2B3-9514-BC6C-21189B69CE49}"/>
                </a:ext>
              </a:extLst>
            </p:cNvPr>
            <p:cNvSpPr/>
            <p:nvPr/>
          </p:nvSpPr>
          <p:spPr>
            <a:xfrm>
              <a:off x="1547717" y="2262561"/>
              <a:ext cx="204024" cy="189359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6E54FE-F560-E708-D24E-0F998CAB006C}"/>
                </a:ext>
              </a:extLst>
            </p:cNvPr>
            <p:cNvSpPr/>
            <p:nvPr/>
          </p:nvSpPr>
          <p:spPr>
            <a:xfrm>
              <a:off x="2398826" y="2878185"/>
              <a:ext cx="204024" cy="189359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A6FCA22-E6A4-4EAE-86F4-C6F16DCDB187}"/>
                </a:ext>
              </a:extLst>
            </p:cNvPr>
            <p:cNvSpPr/>
            <p:nvPr/>
          </p:nvSpPr>
          <p:spPr>
            <a:xfrm>
              <a:off x="2658148" y="3743946"/>
              <a:ext cx="204024" cy="189359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9006759-1D60-024C-F079-8A2B993BF128}"/>
                </a:ext>
              </a:extLst>
            </p:cNvPr>
            <p:cNvSpPr/>
            <p:nvPr/>
          </p:nvSpPr>
          <p:spPr>
            <a:xfrm>
              <a:off x="2398826" y="4600789"/>
              <a:ext cx="204024" cy="189359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E034B8-B9E5-0B57-4A84-74DD64A5E9A7}"/>
                </a:ext>
              </a:extLst>
            </p:cNvPr>
            <p:cNvSpPr/>
            <p:nvPr/>
          </p:nvSpPr>
          <p:spPr>
            <a:xfrm>
              <a:off x="1547717" y="5274277"/>
              <a:ext cx="204024" cy="189359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3E9675F-C0CD-0980-4EF2-11237BB6792C}"/>
              </a:ext>
            </a:extLst>
          </p:cNvPr>
          <p:cNvGrpSpPr/>
          <p:nvPr/>
        </p:nvGrpSpPr>
        <p:grpSpPr>
          <a:xfrm>
            <a:off x="1739348" y="615007"/>
            <a:ext cx="8661004" cy="1176127"/>
            <a:chOff x="1739348" y="615007"/>
            <a:chExt cx="8661004" cy="117612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8893A1-3CDF-D813-080F-945E67FC717E}"/>
                </a:ext>
              </a:extLst>
            </p:cNvPr>
            <p:cNvSpPr/>
            <p:nvPr/>
          </p:nvSpPr>
          <p:spPr>
            <a:xfrm>
              <a:off x="5326374" y="777475"/>
              <a:ext cx="5073978" cy="76494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Extend life of the cryogenic fuel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BB260A3-0B94-C089-4BCF-5335B7C0A1A8}"/>
                </a:ext>
              </a:extLst>
            </p:cNvPr>
            <p:cNvGrpSpPr/>
            <p:nvPr/>
          </p:nvGrpSpPr>
          <p:grpSpPr>
            <a:xfrm>
              <a:off x="3507133" y="615007"/>
              <a:ext cx="1301080" cy="1089877"/>
              <a:chOff x="7010102" y="364131"/>
              <a:chExt cx="1437350" cy="1290294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B7E8E7F8-D6FE-DB49-60F8-B91E4CF6B869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7432D2E5-41EC-9E8F-7C3F-7290440D1383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6" name="Picture 35" descr="A black and white picture of a tank&#10;&#10;Description automatically generated">
              <a:extLst>
                <a:ext uri="{FF2B5EF4-FFF2-40B4-BE49-F238E27FC236}">
                  <a16:creationId xmlns:a16="http://schemas.microsoft.com/office/drawing/2014/main" id="{CA37AAA2-66F1-821F-E830-4FF899B0A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013" t="16949" r="26948" b="3127"/>
            <a:stretch/>
          </p:blipFill>
          <p:spPr>
            <a:xfrm>
              <a:off x="3619100" y="669201"/>
              <a:ext cx="1077145" cy="981489"/>
            </a:xfrm>
            <a:prstGeom prst="roundRect">
              <a:avLst/>
            </a:prstGeom>
          </p:spPr>
        </p:pic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BB90934F-381E-616B-035B-908E8D4D5A01}"/>
                </a:ext>
              </a:extLst>
            </p:cNvPr>
            <p:cNvCxnSpPr>
              <a:stCxn id="16" idx="0"/>
              <a:endCxn id="28" idx="1"/>
            </p:cNvCxnSpPr>
            <p:nvPr/>
          </p:nvCxnSpPr>
          <p:spPr>
            <a:xfrm rot="5400000" flipH="1" flipV="1">
              <a:off x="2307646" y="591647"/>
              <a:ext cx="631189" cy="1767786"/>
            </a:xfrm>
            <a:prstGeom prst="bentConnector2">
              <a:avLst/>
            </a:prstGeom>
            <a:ln w="38100">
              <a:solidFill>
                <a:srgbClr val="782F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1D684F5-5EF7-C87C-120B-9CA0C7A4BAB1}"/>
                </a:ext>
              </a:extLst>
            </p:cNvPr>
            <p:cNvCxnSpPr>
              <a:stCxn id="28" idx="3"/>
              <a:endCxn id="22" idx="1"/>
            </p:cNvCxnSpPr>
            <p:nvPr/>
          </p:nvCxnSpPr>
          <p:spPr>
            <a:xfrm flipV="1">
              <a:off x="4808213" y="1159945"/>
              <a:ext cx="518161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2CC971B-C7E4-D37C-4AFF-1D5E698D06FF}"/>
              </a:ext>
            </a:extLst>
          </p:cNvPr>
          <p:cNvGrpSpPr/>
          <p:nvPr/>
        </p:nvGrpSpPr>
        <p:grpSpPr>
          <a:xfrm>
            <a:off x="2994231" y="2881629"/>
            <a:ext cx="7388274" cy="1089877"/>
            <a:chOff x="2994231" y="2881629"/>
            <a:chExt cx="7388274" cy="108987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B47ED84-B313-3A0F-14E7-F572AC4D3F57}"/>
                </a:ext>
              </a:extLst>
            </p:cNvPr>
            <p:cNvSpPr/>
            <p:nvPr/>
          </p:nvSpPr>
          <p:spPr>
            <a:xfrm>
              <a:off x="5308527" y="3049649"/>
              <a:ext cx="5073978" cy="76494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Seal activation upon contact of coupler halves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E3C002A-8484-7574-3B12-05F3FAFAE714}"/>
                </a:ext>
              </a:extLst>
            </p:cNvPr>
            <p:cNvGrpSpPr/>
            <p:nvPr/>
          </p:nvGrpSpPr>
          <p:grpSpPr>
            <a:xfrm>
              <a:off x="3500839" y="2881629"/>
              <a:ext cx="1301080" cy="1089877"/>
              <a:chOff x="7008572" y="364130"/>
              <a:chExt cx="1437350" cy="1290294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761EF25B-20C0-8C4F-B438-6FA726063D68}"/>
                  </a:ext>
                </a:extLst>
              </p:cNvPr>
              <p:cNvSpPr/>
              <p:nvPr/>
            </p:nvSpPr>
            <p:spPr>
              <a:xfrm>
                <a:off x="7008572" y="364130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B4BFEE27-0499-A6F5-B8EF-58FEC64F810C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9" name="Picture 4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5876ED5-6493-99F5-A865-2AFC1C2D8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2167" y="2968774"/>
              <a:ext cx="981189" cy="915588"/>
            </a:xfrm>
            <a:prstGeom prst="rect">
              <a:avLst/>
            </a:prstGeom>
          </p:spPr>
        </p:pic>
        <p:cxnSp>
          <p:nvCxnSpPr>
            <p:cNvPr id="62" name="Connector: Elbow 61">
              <a:extLst>
                <a:ext uri="{FF2B5EF4-FFF2-40B4-BE49-F238E27FC236}">
                  <a16:creationId xmlns:a16="http://schemas.microsoft.com/office/drawing/2014/main" id="{83771F50-AF1D-1B81-2492-887924CFC831}"/>
                </a:ext>
              </a:extLst>
            </p:cNvPr>
            <p:cNvCxnSpPr>
              <a:stCxn id="20" idx="6"/>
              <a:endCxn id="52" idx="1"/>
            </p:cNvCxnSpPr>
            <p:nvPr/>
          </p:nvCxnSpPr>
          <p:spPr>
            <a:xfrm>
              <a:off x="2994231" y="3426567"/>
              <a:ext cx="506608" cy="1"/>
            </a:xfrm>
            <a:prstGeom prst="bentConnector3">
              <a:avLst/>
            </a:prstGeom>
            <a:ln w="38100">
              <a:solidFill>
                <a:srgbClr val="782F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1C440178-F724-8F0E-01AC-29B3D6B8DFA0}"/>
                </a:ext>
              </a:extLst>
            </p:cNvPr>
            <p:cNvCxnSpPr>
              <a:stCxn id="52" idx="3"/>
              <a:endCxn id="24" idx="1"/>
            </p:cNvCxnSpPr>
            <p:nvPr/>
          </p:nvCxnSpPr>
          <p:spPr>
            <a:xfrm>
              <a:off x="4801919" y="3426568"/>
              <a:ext cx="506608" cy="555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D61E063-AF81-F082-906E-FD291AE2841E}"/>
              </a:ext>
            </a:extLst>
          </p:cNvPr>
          <p:cNvGrpSpPr/>
          <p:nvPr/>
        </p:nvGrpSpPr>
        <p:grpSpPr>
          <a:xfrm>
            <a:off x="2694907" y="4009043"/>
            <a:ext cx="7687599" cy="1089877"/>
            <a:chOff x="2694907" y="4009043"/>
            <a:chExt cx="7687599" cy="108987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CEAD6E3-53F4-58F3-C959-0000C8D397E4}"/>
                </a:ext>
              </a:extLst>
            </p:cNvPr>
            <p:cNvSpPr/>
            <p:nvPr/>
          </p:nvSpPr>
          <p:spPr>
            <a:xfrm>
              <a:off x="5308527" y="4168175"/>
              <a:ext cx="5073979" cy="76494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Limit boil off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AD6F687-6723-A016-B025-2057163761B3}"/>
                </a:ext>
              </a:extLst>
            </p:cNvPr>
            <p:cNvGrpSpPr/>
            <p:nvPr/>
          </p:nvGrpSpPr>
          <p:grpSpPr>
            <a:xfrm>
              <a:off x="3503472" y="4009043"/>
              <a:ext cx="1301080" cy="1089877"/>
              <a:chOff x="7010102" y="364131"/>
              <a:chExt cx="1437350" cy="1290294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D946B179-04A6-89E4-E446-32C6C02E40D6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469E398E-48D5-F10F-BEF8-36EB2091F3C4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 descr="A black and white symbol&#10;&#10;Description automatically generated">
              <a:extLst>
                <a:ext uri="{FF2B5EF4-FFF2-40B4-BE49-F238E27FC236}">
                  <a16:creationId xmlns:a16="http://schemas.microsoft.com/office/drawing/2014/main" id="{CCCF60F6-FEF0-2C68-2A92-3789C8BD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14189" y="4063237"/>
              <a:ext cx="1077144" cy="981489"/>
            </a:xfrm>
            <a:prstGeom prst="roundRect">
              <a:avLst/>
            </a:prstGeom>
          </p:spPr>
        </p:pic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EBB6B92A-C02F-EA6C-80D4-FEE37901E535}"/>
                </a:ext>
              </a:extLst>
            </p:cNvPr>
            <p:cNvCxnSpPr>
              <a:stCxn id="21" idx="5"/>
              <a:endCxn id="57" idx="1"/>
            </p:cNvCxnSpPr>
            <p:nvPr/>
          </p:nvCxnSpPr>
          <p:spPr>
            <a:xfrm rot="16200000" flipH="1">
              <a:off x="3014776" y="4065285"/>
              <a:ext cx="168827" cy="808565"/>
            </a:xfrm>
            <a:prstGeom prst="bentConnector2">
              <a:avLst/>
            </a:prstGeom>
            <a:ln w="38100">
              <a:solidFill>
                <a:srgbClr val="782F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7A92F49F-1394-8AC3-AD41-E11FBB479FD3}"/>
                </a:ext>
              </a:extLst>
            </p:cNvPr>
            <p:cNvCxnSpPr>
              <a:stCxn id="57" idx="3"/>
              <a:endCxn id="25" idx="1"/>
            </p:cNvCxnSpPr>
            <p:nvPr/>
          </p:nvCxnSpPr>
          <p:spPr>
            <a:xfrm flipV="1">
              <a:off x="4804552" y="4550645"/>
              <a:ext cx="503975" cy="3337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C78FD20-1DD4-8BB4-32E6-2CBF3EEA699E}"/>
              </a:ext>
            </a:extLst>
          </p:cNvPr>
          <p:cNvGrpSpPr/>
          <p:nvPr/>
        </p:nvGrpSpPr>
        <p:grpSpPr>
          <a:xfrm>
            <a:off x="1739347" y="5112787"/>
            <a:ext cx="8661006" cy="1130205"/>
            <a:chOff x="1739347" y="5112787"/>
            <a:chExt cx="8661006" cy="1130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ABD8D0C-EF75-D557-8F3F-CC3EAFFAE265}"/>
                </a:ext>
              </a:extLst>
            </p:cNvPr>
            <p:cNvSpPr/>
            <p:nvPr/>
          </p:nvSpPr>
          <p:spPr>
            <a:xfrm>
              <a:off x="5326374" y="5315585"/>
              <a:ext cx="5073979" cy="76494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2400">
                  <a:solidFill>
                    <a:schemeClr val="bg1"/>
                  </a:solidFill>
                  <a:latin typeface="+mj-lt"/>
                </a:rPr>
                <a:t>System protection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643B7B4-CD70-983B-4BA1-E592CFFB5E7A}"/>
                </a:ext>
              </a:extLst>
            </p:cNvPr>
            <p:cNvGrpSpPr/>
            <p:nvPr/>
          </p:nvGrpSpPr>
          <p:grpSpPr>
            <a:xfrm>
              <a:off x="3502223" y="5153115"/>
              <a:ext cx="1301080" cy="1089877"/>
              <a:chOff x="7010102" y="364131"/>
              <a:chExt cx="1437350" cy="1290294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AC8EFF98-CC0E-19A4-A644-F2AC53ED34E8}"/>
                  </a:ext>
                </a:extLst>
              </p:cNvPr>
              <p:cNvSpPr/>
              <p:nvPr/>
            </p:nvSpPr>
            <p:spPr>
              <a:xfrm>
                <a:off x="7010102" y="364131"/>
                <a:ext cx="1437350" cy="1290294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6FD18D0D-E39F-5281-9797-FAE2CAFE01F6}"/>
                  </a:ext>
                </a:extLst>
              </p:cNvPr>
              <p:cNvSpPr/>
              <p:nvPr/>
            </p:nvSpPr>
            <p:spPr>
              <a:xfrm>
                <a:off x="7133796" y="428291"/>
                <a:ext cx="1189961" cy="11619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B6B19C2-8DB8-9F0B-112C-C35B52438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14188" y="5211601"/>
              <a:ext cx="1077145" cy="977198"/>
            </a:xfrm>
            <a:prstGeom prst="rect">
              <a:avLst/>
            </a:prstGeom>
          </p:spPr>
        </p:pic>
        <p:cxnSp>
          <p:nvCxnSpPr>
            <p:cNvPr id="67" name="Connector: Elbow 66">
              <a:extLst>
                <a:ext uri="{FF2B5EF4-FFF2-40B4-BE49-F238E27FC236}">
                  <a16:creationId xmlns:a16="http://schemas.microsoft.com/office/drawing/2014/main" id="{8C892F93-95BF-68AC-45CD-B7140EFF7C21}"/>
                </a:ext>
              </a:extLst>
            </p:cNvPr>
            <p:cNvCxnSpPr>
              <a:stCxn id="18" idx="4"/>
              <a:endCxn id="60" idx="1"/>
            </p:cNvCxnSpPr>
            <p:nvPr/>
          </p:nvCxnSpPr>
          <p:spPr>
            <a:xfrm rot="16200000" flipH="1">
              <a:off x="2328152" y="4523982"/>
              <a:ext cx="585265" cy="1762876"/>
            </a:xfrm>
            <a:prstGeom prst="bentConnector2">
              <a:avLst/>
            </a:prstGeom>
            <a:ln w="38100">
              <a:solidFill>
                <a:srgbClr val="782F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6B7E186A-4A99-2347-6CF4-295E99C74089}"/>
                </a:ext>
              </a:extLst>
            </p:cNvPr>
            <p:cNvCxnSpPr>
              <a:stCxn id="60" idx="3"/>
              <a:endCxn id="26" idx="1"/>
            </p:cNvCxnSpPr>
            <p:nvPr/>
          </p:nvCxnSpPr>
          <p:spPr>
            <a:xfrm>
              <a:off x="4803303" y="5698054"/>
              <a:ext cx="523071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8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pic>
        <p:nvPicPr>
          <p:cNvPr id="7" name="Picture 6" descr="Arizona Space Grant Consortium Logos | Arizona Space Grant Consortium">
            <a:extLst>
              <a:ext uri="{FF2B5EF4-FFF2-40B4-BE49-F238E27FC236}">
                <a16:creationId xmlns:a16="http://schemas.microsoft.com/office/drawing/2014/main" id="{F3A8D179-3A68-2F8E-19B7-881FD2668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033F0AA-077E-E5A1-0528-16AB3321B35E}"/>
              </a:ext>
            </a:extLst>
          </p:cNvPr>
          <p:cNvGrpSpPr/>
          <p:nvPr/>
        </p:nvGrpSpPr>
        <p:grpSpPr>
          <a:xfrm>
            <a:off x="217659" y="1585298"/>
            <a:ext cx="10217429" cy="2530934"/>
            <a:chOff x="346739" y="1647540"/>
            <a:chExt cx="9702277" cy="240214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0260AD5-4814-9728-80C0-50510048A3B6}"/>
                </a:ext>
              </a:extLst>
            </p:cNvPr>
            <p:cNvSpPr/>
            <p:nvPr/>
          </p:nvSpPr>
          <p:spPr>
            <a:xfrm>
              <a:off x="3836869" y="1647540"/>
              <a:ext cx="2836460" cy="914400"/>
            </a:xfrm>
            <a:prstGeom prst="roundRect">
              <a:avLst/>
            </a:prstGeom>
            <a:solidFill>
              <a:srgbClr val="CC4E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0000"/>
                  </a:solidFill>
                  <a:cs typeface="Calibri"/>
                </a:rPr>
                <a:t>Coupling System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0000B86-1A60-CA60-C1C6-AB8AB3626963}"/>
                </a:ext>
              </a:extLst>
            </p:cNvPr>
            <p:cNvSpPr/>
            <p:nvPr/>
          </p:nvSpPr>
          <p:spPr>
            <a:xfrm>
              <a:off x="346739" y="3138842"/>
              <a:ext cx="2324669" cy="891654"/>
            </a:xfrm>
            <a:prstGeom prst="roundRect">
              <a:avLst/>
            </a:prstGeom>
            <a:solidFill>
              <a:srgbClr val="FC943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cs typeface="Calibri"/>
                </a:rPr>
                <a:t>Durability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00FB09D-BACB-2A9D-BC74-E3BBA19A6686}"/>
                </a:ext>
              </a:extLst>
            </p:cNvPr>
            <p:cNvSpPr/>
            <p:nvPr/>
          </p:nvSpPr>
          <p:spPr>
            <a:xfrm>
              <a:off x="2786987" y="3133866"/>
              <a:ext cx="2336043" cy="891654"/>
            </a:xfrm>
            <a:prstGeom prst="roundRect">
              <a:avLst/>
            </a:prstGeom>
            <a:solidFill>
              <a:srgbClr val="FC943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cs typeface="Calibri"/>
                </a:rPr>
                <a:t>Connection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F592EE-1304-83DB-8DF9-64F710784A33}"/>
                </a:ext>
              </a:extLst>
            </p:cNvPr>
            <p:cNvSpPr/>
            <p:nvPr/>
          </p:nvSpPr>
          <p:spPr>
            <a:xfrm>
              <a:off x="5261354" y="3106143"/>
              <a:ext cx="2336041" cy="937146"/>
            </a:xfrm>
            <a:prstGeom prst="roundRect">
              <a:avLst/>
            </a:prstGeom>
            <a:solidFill>
              <a:srgbClr val="FC943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cs typeface="Calibri"/>
                </a:rPr>
                <a:t>Fueling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EE27D91-A751-B81A-D769-BEFFBE92F91D}"/>
                </a:ext>
              </a:extLst>
            </p:cNvPr>
            <p:cNvSpPr/>
            <p:nvPr/>
          </p:nvSpPr>
          <p:spPr>
            <a:xfrm>
              <a:off x="7712975" y="3135287"/>
              <a:ext cx="2336041" cy="914400"/>
            </a:xfrm>
            <a:prstGeom prst="roundRect">
              <a:avLst/>
            </a:prstGeom>
            <a:solidFill>
              <a:srgbClr val="FC943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cs typeface="Calibri"/>
                </a:rPr>
                <a:t>Disconnection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4CD7B95-AC41-C072-3357-F27C8CE5646C}"/>
                </a:ext>
              </a:extLst>
            </p:cNvPr>
            <p:cNvCxnSpPr/>
            <p:nvPr/>
          </p:nvCxnSpPr>
          <p:spPr>
            <a:xfrm flipV="1">
              <a:off x="1516750" y="2800777"/>
              <a:ext cx="7374339" cy="6823"/>
            </a:xfrm>
            <a:prstGeom prst="straightConnector1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E8EC68E-B4BF-F966-F5E6-5AE2661ED20B}"/>
                </a:ext>
              </a:extLst>
            </p:cNvPr>
            <p:cNvCxnSpPr/>
            <p:nvPr/>
          </p:nvCxnSpPr>
          <p:spPr>
            <a:xfrm flipH="1" flipV="1">
              <a:off x="5219292" y="2561639"/>
              <a:ext cx="125" cy="227729"/>
            </a:xfrm>
            <a:prstGeom prst="straightConnector1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D057DE8-CA2C-EA7D-BFFC-AD7C674F6AF8}"/>
                </a:ext>
              </a:extLst>
            </p:cNvPr>
            <p:cNvCxnSpPr/>
            <p:nvPr/>
          </p:nvCxnSpPr>
          <p:spPr>
            <a:xfrm flipH="1">
              <a:off x="1510092" y="2789207"/>
              <a:ext cx="1207" cy="3456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E6C2140-52E8-C47B-1E10-4F78CB8E35A9}"/>
                </a:ext>
              </a:extLst>
            </p:cNvPr>
            <p:cNvCxnSpPr/>
            <p:nvPr/>
          </p:nvCxnSpPr>
          <p:spPr>
            <a:xfrm>
              <a:off x="3957795" y="2789675"/>
              <a:ext cx="1674" cy="3366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88B3B9C-405D-B326-77B4-B8FD6BFDFE7A}"/>
                </a:ext>
              </a:extLst>
            </p:cNvPr>
            <p:cNvCxnSpPr/>
            <p:nvPr/>
          </p:nvCxnSpPr>
          <p:spPr>
            <a:xfrm>
              <a:off x="6462032" y="2798573"/>
              <a:ext cx="1676" cy="3031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7043B7B-097F-25EE-0B36-8165C68945D4}"/>
                </a:ext>
              </a:extLst>
            </p:cNvPr>
            <p:cNvCxnSpPr/>
            <p:nvPr/>
          </p:nvCxnSpPr>
          <p:spPr>
            <a:xfrm>
              <a:off x="8899280" y="2790720"/>
              <a:ext cx="1675" cy="3366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EB52DA7-A57D-EE0E-E2B9-F181E69F3653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12344043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53F19F6F-6352-6B03-3625-6ED415B4B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3682E020-3E8D-1CC8-251E-0FB62E82BFDF}"/>
              </a:ext>
            </a:extLst>
          </p:cNvPr>
          <p:cNvGrpSpPr/>
          <p:nvPr/>
        </p:nvGrpSpPr>
        <p:grpSpPr>
          <a:xfrm>
            <a:off x="217659" y="1575369"/>
            <a:ext cx="10217429" cy="4773675"/>
            <a:chOff x="223940" y="1498682"/>
            <a:chExt cx="10217429" cy="477367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80DB5C7-3945-AF19-9F41-E702329348DA}"/>
                </a:ext>
              </a:extLst>
            </p:cNvPr>
            <p:cNvGrpSpPr/>
            <p:nvPr/>
          </p:nvGrpSpPr>
          <p:grpSpPr>
            <a:xfrm>
              <a:off x="223940" y="1498682"/>
              <a:ext cx="10217429" cy="2530934"/>
              <a:chOff x="223941" y="1807027"/>
              <a:chExt cx="10217429" cy="253093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4B8522E-D111-C628-DA4C-F522FDC2F0F6}"/>
                  </a:ext>
                </a:extLst>
              </p:cNvPr>
              <p:cNvSpPr/>
              <p:nvPr/>
            </p:nvSpPr>
            <p:spPr>
              <a:xfrm>
                <a:off x="3899383" y="1807027"/>
                <a:ext cx="2987065" cy="963424"/>
              </a:xfrm>
              <a:prstGeom prst="roundRect">
                <a:avLst/>
              </a:prstGeom>
              <a:solidFill>
                <a:srgbClr val="CC4E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0000"/>
                    </a:solidFill>
                    <a:cs typeface="Calibri"/>
                  </a:rPr>
                  <a:t>Coupling System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F9C791E-6434-AD98-70FC-666AB2E865EE}"/>
                  </a:ext>
                </a:extLst>
              </p:cNvPr>
              <p:cNvSpPr/>
              <p:nvPr/>
            </p:nvSpPr>
            <p:spPr>
              <a:xfrm>
                <a:off x="223941" y="3378283"/>
                <a:ext cx="2448100" cy="939459"/>
              </a:xfrm>
              <a:prstGeom prst="roundRect">
                <a:avLst/>
              </a:prstGeom>
              <a:solidFill>
                <a:srgbClr val="FC943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Durability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9D42E0C-EC0D-1536-48FF-B7CFB17D6E99}"/>
                  </a:ext>
                </a:extLst>
              </p:cNvPr>
              <p:cNvSpPr/>
              <p:nvPr/>
            </p:nvSpPr>
            <p:spPr>
              <a:xfrm>
                <a:off x="2793756" y="3373040"/>
                <a:ext cx="2460078" cy="93945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Connection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FECE837-B76A-BAA0-A32B-1E71EC490187}"/>
                  </a:ext>
                </a:extLst>
              </p:cNvPr>
              <p:cNvSpPr/>
              <p:nvPr/>
            </p:nvSpPr>
            <p:spPr>
              <a:xfrm>
                <a:off x="5399502" y="3343831"/>
                <a:ext cx="2460075" cy="98738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Fueling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99D91BF-EC56-0152-CA5D-FAC567D06363}"/>
                  </a:ext>
                </a:extLst>
              </p:cNvPr>
              <p:cNvSpPr/>
              <p:nvPr/>
            </p:nvSpPr>
            <p:spPr>
              <a:xfrm>
                <a:off x="7981295" y="3374537"/>
                <a:ext cx="2460075" cy="96342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Disconnection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ECF0E732-3995-94D1-16D7-B6584AF50BDB}"/>
                  </a:ext>
                </a:extLst>
              </p:cNvPr>
              <p:cNvCxnSpPr/>
              <p:nvPr/>
            </p:nvCxnSpPr>
            <p:spPr>
              <a:xfrm flipV="1">
                <a:off x="1456075" y="3022093"/>
                <a:ext cx="7765887" cy="718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8C4CA30-19A1-F1C6-D832-A9E54B8E277D}"/>
                  </a:ext>
                </a:extLst>
              </p:cNvPr>
              <p:cNvCxnSpPr/>
              <p:nvPr/>
            </p:nvCxnSpPr>
            <p:spPr>
              <a:xfrm flipH="1" flipV="1">
                <a:off x="5355207" y="2770134"/>
                <a:ext cx="132" cy="23993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B496A0E-5258-4ECB-A592-5CDF4BB5CEC6}"/>
                  </a:ext>
                </a:extLst>
              </p:cNvPr>
              <p:cNvCxnSpPr/>
              <p:nvPr/>
            </p:nvCxnSpPr>
            <p:spPr>
              <a:xfrm flipH="1">
                <a:off x="1449063" y="3009903"/>
                <a:ext cx="1271" cy="36413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07678D8F-8F3D-6337-1C71-70B23704DE3E}"/>
                  </a:ext>
                </a:extLst>
              </p:cNvPr>
              <p:cNvCxnSpPr/>
              <p:nvPr/>
            </p:nvCxnSpPr>
            <p:spPr>
              <a:xfrm>
                <a:off x="4026730" y="3010396"/>
                <a:ext cx="1763" cy="35466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8D995EF-C671-2592-1375-C69E438F77CB}"/>
                  </a:ext>
                </a:extLst>
              </p:cNvPr>
              <p:cNvCxnSpPr/>
              <p:nvPr/>
            </p:nvCxnSpPr>
            <p:spPr>
              <a:xfrm>
                <a:off x="6663932" y="3019771"/>
                <a:ext cx="1765" cy="3193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BB584E6-974C-8CD3-7A95-0320D80168A7}"/>
                  </a:ext>
                </a:extLst>
              </p:cNvPr>
              <p:cNvCxnSpPr/>
              <p:nvPr/>
            </p:nvCxnSpPr>
            <p:spPr>
              <a:xfrm>
                <a:off x="9230588" y="3011497"/>
                <a:ext cx="1764" cy="35466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E3DECBE-EB40-1151-D717-75B98E05BBA8}"/>
                </a:ext>
              </a:extLst>
            </p:cNvPr>
            <p:cNvSpPr txBox="1"/>
            <p:nvPr/>
          </p:nvSpPr>
          <p:spPr>
            <a:xfrm>
              <a:off x="289488" y="4029616"/>
              <a:ext cx="2189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Major Function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13088EA-5951-CF29-27ED-7FB586769826}"/>
                </a:ext>
              </a:extLst>
            </p:cNvPr>
            <p:cNvSpPr/>
            <p:nvPr/>
          </p:nvSpPr>
          <p:spPr>
            <a:xfrm>
              <a:off x="289541" y="4448501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Endure Solar Radiation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7C0E899-CC1B-C0B9-FD61-C7DBE8D63885}"/>
                </a:ext>
              </a:extLst>
            </p:cNvPr>
            <p:cNvSpPr/>
            <p:nvPr/>
          </p:nvSpPr>
          <p:spPr>
            <a:xfrm>
              <a:off x="1984898" y="4448501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Mitigate Particulates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4A0808F-9FB7-7018-FB68-DBD0E4E97DEB}"/>
                </a:ext>
              </a:extLst>
            </p:cNvPr>
            <p:cNvSpPr/>
            <p:nvPr/>
          </p:nvSpPr>
          <p:spPr>
            <a:xfrm>
              <a:off x="3657355" y="4448501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Minimize Heat Transfer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5E14C13-5012-F99D-E996-EB550CED9519}"/>
                </a:ext>
              </a:extLst>
            </p:cNvPr>
            <p:cNvSpPr/>
            <p:nvPr/>
          </p:nvSpPr>
          <p:spPr>
            <a:xfrm>
              <a:off x="5350370" y="4448501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Tolerate Vehicle Misalignment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D51BDA8-09A0-D1D3-A435-4D9A3DEC5F29}"/>
                </a:ext>
              </a:extLst>
            </p:cNvPr>
            <p:cNvSpPr/>
            <p:nvPr/>
          </p:nvSpPr>
          <p:spPr>
            <a:xfrm>
              <a:off x="7043385" y="4448501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Uphold Structural Durability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444E33D-4A14-14A0-A9C5-9AA339B8F1AA}"/>
                </a:ext>
              </a:extLst>
            </p:cNvPr>
            <p:cNvSpPr/>
            <p:nvPr/>
          </p:nvSpPr>
          <p:spPr>
            <a:xfrm>
              <a:off x="8736400" y="4448501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Protect Electrical Components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BEE3D38-93AA-8A2B-6BF4-DA13180FF25C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1102368" y="5657447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AEC3D70-EF17-BA18-EB1B-968DEBB6ECF4}"/>
                </a:ext>
              </a:extLst>
            </p:cNvPr>
            <p:cNvCxnSpPr>
              <a:cxnSpLocks/>
            </p:cNvCxnSpPr>
            <p:nvPr/>
          </p:nvCxnSpPr>
          <p:spPr>
            <a:xfrm>
              <a:off x="1097354" y="5784742"/>
              <a:ext cx="8451873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5B8023D-52FC-E56F-ABEB-B88F92973063}"/>
                </a:ext>
              </a:extLst>
            </p:cNvPr>
            <p:cNvCxnSpPr>
              <a:cxnSpLocks/>
            </p:cNvCxnSpPr>
            <p:nvPr/>
          </p:nvCxnSpPr>
          <p:spPr>
            <a:xfrm>
              <a:off x="1322057" y="4004154"/>
              <a:ext cx="0" cy="103557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060558A-A990-13A7-72E8-FD2467118038}"/>
                </a:ext>
              </a:extLst>
            </p:cNvPr>
            <p:cNvCxnSpPr>
              <a:cxnSpLocks/>
            </p:cNvCxnSpPr>
            <p:nvPr/>
          </p:nvCxnSpPr>
          <p:spPr>
            <a:xfrm>
              <a:off x="9549227" y="5657447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DA9B14A-AD5D-409B-13F4-670C0F07AA84}"/>
                </a:ext>
              </a:extLst>
            </p:cNvPr>
            <p:cNvCxnSpPr>
              <a:cxnSpLocks/>
            </p:cNvCxnSpPr>
            <p:nvPr/>
          </p:nvCxnSpPr>
          <p:spPr>
            <a:xfrm>
              <a:off x="5324405" y="5790703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C611D28-C214-9E40-7F2B-6D16FF5BB9B9}"/>
                </a:ext>
              </a:extLst>
            </p:cNvPr>
            <p:cNvSpPr txBox="1"/>
            <p:nvPr/>
          </p:nvSpPr>
          <p:spPr>
            <a:xfrm>
              <a:off x="4298210" y="5903025"/>
              <a:ext cx="2189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Minor Function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D63B45B-A00E-8E61-5AD9-7892EB394413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222432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1D98A0AD-9265-0F64-AC4C-2C8320521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7F1776B-08E3-A349-74CF-EB9A7715370C}"/>
              </a:ext>
            </a:extLst>
          </p:cNvPr>
          <p:cNvGrpSpPr/>
          <p:nvPr/>
        </p:nvGrpSpPr>
        <p:grpSpPr>
          <a:xfrm>
            <a:off x="217659" y="1585298"/>
            <a:ext cx="10217429" cy="4765223"/>
            <a:chOff x="223941" y="1507134"/>
            <a:chExt cx="10217429" cy="476522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63482F2-36B7-3611-132B-E477899543F5}"/>
                </a:ext>
              </a:extLst>
            </p:cNvPr>
            <p:cNvGrpSpPr/>
            <p:nvPr/>
          </p:nvGrpSpPr>
          <p:grpSpPr>
            <a:xfrm>
              <a:off x="223941" y="1507134"/>
              <a:ext cx="10217429" cy="4432016"/>
              <a:chOff x="223941" y="1507134"/>
              <a:chExt cx="10217429" cy="4432016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B87B804-A9B0-CE7C-BF35-D894E40DBEA3}"/>
                  </a:ext>
                </a:extLst>
              </p:cNvPr>
              <p:cNvGrpSpPr/>
              <p:nvPr/>
            </p:nvGrpSpPr>
            <p:grpSpPr>
              <a:xfrm>
                <a:off x="223941" y="1507134"/>
                <a:ext cx="10217429" cy="2530934"/>
                <a:chOff x="223941" y="1807027"/>
                <a:chExt cx="10217429" cy="2530934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B057D8D9-3929-201B-2A0B-2105B670FF5E}"/>
                    </a:ext>
                  </a:extLst>
                </p:cNvPr>
                <p:cNvSpPr/>
                <p:nvPr/>
              </p:nvSpPr>
              <p:spPr>
                <a:xfrm>
                  <a:off x="3899383" y="1807027"/>
                  <a:ext cx="2987065" cy="963424"/>
                </a:xfrm>
                <a:prstGeom prst="roundRect">
                  <a:avLst/>
                </a:prstGeom>
                <a:solidFill>
                  <a:srgbClr val="CC4E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rgbClr val="000000"/>
                      </a:solidFill>
                      <a:cs typeface="Calibri"/>
                    </a:rPr>
                    <a:t>Coupling System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1A9AF8EF-D783-6529-B6E9-CB93286F601E}"/>
                    </a:ext>
                  </a:extLst>
                </p:cNvPr>
                <p:cNvSpPr/>
                <p:nvPr/>
              </p:nvSpPr>
              <p:spPr>
                <a:xfrm>
                  <a:off x="223941" y="3378283"/>
                  <a:ext cx="2448100" cy="93945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cs typeface="Calibri"/>
                    </a:rPr>
                    <a:t>Durability</a:t>
                  </a: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667E66F5-5989-D69A-3EA0-D1CEFDAE8EF5}"/>
                    </a:ext>
                  </a:extLst>
                </p:cNvPr>
                <p:cNvSpPr/>
                <p:nvPr/>
              </p:nvSpPr>
              <p:spPr>
                <a:xfrm>
                  <a:off x="2793756" y="3373040"/>
                  <a:ext cx="2460078" cy="939459"/>
                </a:xfrm>
                <a:prstGeom prst="roundRect">
                  <a:avLst/>
                </a:prstGeom>
                <a:solidFill>
                  <a:srgbClr val="FC943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cs typeface="Calibri"/>
                    </a:rPr>
                    <a:t>Connection</a:t>
                  </a: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7B8BC9D3-8E97-1BFB-B748-4EA9C8B05409}"/>
                    </a:ext>
                  </a:extLst>
                </p:cNvPr>
                <p:cNvSpPr/>
                <p:nvPr/>
              </p:nvSpPr>
              <p:spPr>
                <a:xfrm>
                  <a:off x="5399502" y="3343831"/>
                  <a:ext cx="2460075" cy="98738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cs typeface="Calibri"/>
                    </a:rPr>
                    <a:t>Fueling</a:t>
                  </a: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FC9B395-87C1-D7E4-FE24-FCF62640C411}"/>
                    </a:ext>
                  </a:extLst>
                </p:cNvPr>
                <p:cNvSpPr/>
                <p:nvPr/>
              </p:nvSpPr>
              <p:spPr>
                <a:xfrm>
                  <a:off x="7981295" y="3374537"/>
                  <a:ext cx="2460075" cy="963424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cs typeface="Calibri"/>
                    </a:rPr>
                    <a:t>Disconnection</a:t>
                  </a: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49592AA1-39C5-5C07-0AB5-736F67D05471}"/>
                    </a:ext>
                  </a:extLst>
                </p:cNvPr>
                <p:cNvCxnSpPr/>
                <p:nvPr/>
              </p:nvCxnSpPr>
              <p:spPr>
                <a:xfrm flipV="1">
                  <a:off x="1456075" y="3022093"/>
                  <a:ext cx="7765887" cy="718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368E8B67-3530-B910-3B4D-5A5FD26ED984}"/>
                    </a:ext>
                  </a:extLst>
                </p:cNvPr>
                <p:cNvCxnSpPr/>
                <p:nvPr/>
              </p:nvCxnSpPr>
              <p:spPr>
                <a:xfrm flipH="1" flipV="1">
                  <a:off x="5355207" y="2770134"/>
                  <a:ext cx="132" cy="239938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7A15803B-AE5C-7B8B-11CB-D53FE0B16326}"/>
                    </a:ext>
                  </a:extLst>
                </p:cNvPr>
                <p:cNvCxnSpPr/>
                <p:nvPr/>
              </p:nvCxnSpPr>
              <p:spPr>
                <a:xfrm flipH="1">
                  <a:off x="1449063" y="3009903"/>
                  <a:ext cx="1271" cy="36413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8D0B293E-352B-E04C-E5A6-43327EA318DA}"/>
                    </a:ext>
                  </a:extLst>
                </p:cNvPr>
                <p:cNvCxnSpPr/>
                <p:nvPr/>
              </p:nvCxnSpPr>
              <p:spPr>
                <a:xfrm>
                  <a:off x="4026730" y="3010396"/>
                  <a:ext cx="1763" cy="35466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FEA510EE-2FBA-8444-3EDD-4A543D75CBB0}"/>
                    </a:ext>
                  </a:extLst>
                </p:cNvPr>
                <p:cNvCxnSpPr/>
                <p:nvPr/>
              </p:nvCxnSpPr>
              <p:spPr>
                <a:xfrm>
                  <a:off x="6663932" y="3019771"/>
                  <a:ext cx="1765" cy="31937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1C5185DD-A0C3-6F31-34E3-7094200D96CE}"/>
                    </a:ext>
                  </a:extLst>
                </p:cNvPr>
                <p:cNvCxnSpPr/>
                <p:nvPr/>
              </p:nvCxnSpPr>
              <p:spPr>
                <a:xfrm>
                  <a:off x="9230588" y="3011497"/>
                  <a:ext cx="1764" cy="354668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365FAC-BEF9-2929-C690-34A5481FBE8E}"/>
                  </a:ext>
                </a:extLst>
              </p:cNvPr>
              <p:cNvSpPr txBox="1"/>
              <p:nvPr/>
            </p:nvSpPr>
            <p:spPr>
              <a:xfrm>
                <a:off x="2971623" y="4041755"/>
                <a:ext cx="2189408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>
                    <a:cs typeface="Calibri"/>
                  </a:rPr>
                  <a:t>Major Function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764A4F4-BFBB-B893-DED8-D2F9346075E0}"/>
                  </a:ext>
                </a:extLst>
              </p:cNvPr>
              <p:cNvSpPr/>
              <p:nvPr/>
            </p:nvSpPr>
            <p:spPr>
              <a:xfrm>
                <a:off x="1975339" y="4456953"/>
                <a:ext cx="1625654" cy="1208946"/>
              </a:xfrm>
              <a:prstGeom prst="roundRect">
                <a:avLst/>
              </a:prstGeom>
              <a:solidFill>
                <a:srgbClr val="FFDDA6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Check Pressure Difference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421DBB8-5EEE-11E6-6F11-0BBA64D9B7BE}"/>
                  </a:ext>
                </a:extLst>
              </p:cNvPr>
              <p:cNvSpPr/>
              <p:nvPr/>
            </p:nvSpPr>
            <p:spPr>
              <a:xfrm>
                <a:off x="3670696" y="4456953"/>
                <a:ext cx="1625654" cy="1208946"/>
              </a:xfrm>
              <a:prstGeom prst="roundRect">
                <a:avLst/>
              </a:prstGeom>
              <a:solidFill>
                <a:srgbClr val="FFDDA6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Level Pressure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EE89BD0-8B86-CB5C-D36D-F74D830FECF8}"/>
                  </a:ext>
                </a:extLst>
              </p:cNvPr>
              <p:cNvSpPr/>
              <p:nvPr/>
            </p:nvSpPr>
            <p:spPr>
              <a:xfrm>
                <a:off x="5358723" y="4456953"/>
                <a:ext cx="1625654" cy="1208946"/>
              </a:xfrm>
              <a:prstGeom prst="roundRect">
                <a:avLst/>
              </a:prstGeom>
              <a:solidFill>
                <a:srgbClr val="FFDDA6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Lock two Halves Together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28430EE-FD40-98C6-F4B3-101AED2792B0}"/>
                  </a:ext>
                </a:extLst>
              </p:cNvPr>
              <p:cNvSpPr/>
              <p:nvPr/>
            </p:nvSpPr>
            <p:spPr>
              <a:xfrm>
                <a:off x="7046750" y="4456953"/>
                <a:ext cx="1625654" cy="1208946"/>
              </a:xfrm>
              <a:prstGeom prst="roundRect">
                <a:avLst/>
              </a:prstGeom>
              <a:solidFill>
                <a:srgbClr val="FFDDA6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Seal the Connection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4174F62-DC4B-BE3E-C495-167A0791B8C6}"/>
                  </a:ext>
                </a:extLst>
              </p:cNvPr>
              <p:cNvCxnSpPr/>
              <p:nvPr/>
            </p:nvCxnSpPr>
            <p:spPr>
              <a:xfrm>
                <a:off x="2818642" y="5792805"/>
                <a:ext cx="5040935" cy="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1617ADF-5E20-82F2-81CC-003F9661B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9153" y="4012606"/>
                <a:ext cx="0" cy="103557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1E3418D-8FF3-1FD6-77F4-4D271F17BA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7288" y="5659160"/>
                <a:ext cx="0" cy="139995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5E70F6B-16B2-646C-48A4-035133FD93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1068" y="5659160"/>
                <a:ext cx="0" cy="139995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FCD19A8-8155-1660-4041-42B13BA63E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24406" y="5799155"/>
                <a:ext cx="0" cy="139995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6EE9DD1-2476-6971-1266-BCC9689934A7}"/>
                </a:ext>
              </a:extLst>
            </p:cNvPr>
            <p:cNvSpPr txBox="1"/>
            <p:nvPr/>
          </p:nvSpPr>
          <p:spPr>
            <a:xfrm>
              <a:off x="4298210" y="5903025"/>
              <a:ext cx="2189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Minor Function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CA7BC89-6036-5473-D413-B24D5B252DCC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3100474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EC81AB02-1134-52B1-B15A-958484339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320469C-9CCE-AE10-41D7-1F779538EF14}"/>
              </a:ext>
            </a:extLst>
          </p:cNvPr>
          <p:cNvGrpSpPr/>
          <p:nvPr/>
        </p:nvGrpSpPr>
        <p:grpSpPr>
          <a:xfrm>
            <a:off x="217659" y="1585298"/>
            <a:ext cx="10217429" cy="4752409"/>
            <a:chOff x="234574" y="1519948"/>
            <a:chExt cx="10217429" cy="475240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18C82CA-E629-891A-109D-85C2A8C24451}"/>
                </a:ext>
              </a:extLst>
            </p:cNvPr>
            <p:cNvGrpSpPr/>
            <p:nvPr/>
          </p:nvGrpSpPr>
          <p:grpSpPr>
            <a:xfrm>
              <a:off x="234574" y="1519948"/>
              <a:ext cx="10217429" cy="2530934"/>
              <a:chOff x="223941" y="1807027"/>
              <a:chExt cx="10217429" cy="253093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3820EC7-B8B4-015B-B443-A9A8FFFDDF73}"/>
                  </a:ext>
                </a:extLst>
              </p:cNvPr>
              <p:cNvSpPr/>
              <p:nvPr/>
            </p:nvSpPr>
            <p:spPr>
              <a:xfrm>
                <a:off x="3899383" y="1807027"/>
                <a:ext cx="2987065" cy="963424"/>
              </a:xfrm>
              <a:prstGeom prst="roundRect">
                <a:avLst/>
              </a:prstGeom>
              <a:solidFill>
                <a:srgbClr val="CC4E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0000"/>
                    </a:solidFill>
                    <a:cs typeface="Calibri"/>
                  </a:rPr>
                  <a:t>Coupling System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405FC59-4D08-C216-CBA1-CCA9CDEBF7CD}"/>
                  </a:ext>
                </a:extLst>
              </p:cNvPr>
              <p:cNvSpPr/>
              <p:nvPr/>
            </p:nvSpPr>
            <p:spPr>
              <a:xfrm>
                <a:off x="223941" y="3378283"/>
                <a:ext cx="2448100" cy="93945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Durability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5FF4EC5-0E5D-CF2F-AD39-8B0C4E113E0F}"/>
                  </a:ext>
                </a:extLst>
              </p:cNvPr>
              <p:cNvSpPr/>
              <p:nvPr/>
            </p:nvSpPr>
            <p:spPr>
              <a:xfrm>
                <a:off x="2793756" y="3373040"/>
                <a:ext cx="2460078" cy="93945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Connection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BE9E14E6-8EE9-7845-29E1-1114474FE8AF}"/>
                  </a:ext>
                </a:extLst>
              </p:cNvPr>
              <p:cNvSpPr/>
              <p:nvPr/>
            </p:nvSpPr>
            <p:spPr>
              <a:xfrm>
                <a:off x="5399502" y="3343831"/>
                <a:ext cx="2460075" cy="987389"/>
              </a:xfrm>
              <a:prstGeom prst="roundRect">
                <a:avLst/>
              </a:prstGeom>
              <a:solidFill>
                <a:srgbClr val="FC943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Fueling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04EC686-7A31-E735-D108-9536077B69AC}"/>
                  </a:ext>
                </a:extLst>
              </p:cNvPr>
              <p:cNvSpPr/>
              <p:nvPr/>
            </p:nvSpPr>
            <p:spPr>
              <a:xfrm>
                <a:off x="7981295" y="3374537"/>
                <a:ext cx="2460075" cy="96342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Disconnection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EB6B9A50-F563-09D3-AFF2-C4B79BB64E3A}"/>
                  </a:ext>
                </a:extLst>
              </p:cNvPr>
              <p:cNvCxnSpPr/>
              <p:nvPr/>
            </p:nvCxnSpPr>
            <p:spPr>
              <a:xfrm flipV="1">
                <a:off x="1456075" y="3022093"/>
                <a:ext cx="7765887" cy="718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6154E22D-673B-715D-77D2-7F83A0CF1741}"/>
                  </a:ext>
                </a:extLst>
              </p:cNvPr>
              <p:cNvCxnSpPr/>
              <p:nvPr/>
            </p:nvCxnSpPr>
            <p:spPr>
              <a:xfrm flipH="1" flipV="1">
                <a:off x="5355207" y="2770134"/>
                <a:ext cx="132" cy="23993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F57A250-C71F-8A06-895E-CE4033AC27B4}"/>
                  </a:ext>
                </a:extLst>
              </p:cNvPr>
              <p:cNvCxnSpPr/>
              <p:nvPr/>
            </p:nvCxnSpPr>
            <p:spPr>
              <a:xfrm flipH="1">
                <a:off x="1449063" y="3009903"/>
                <a:ext cx="1271" cy="36413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622B9E2-016A-98DF-A0AE-D70F40514FCC}"/>
                  </a:ext>
                </a:extLst>
              </p:cNvPr>
              <p:cNvCxnSpPr/>
              <p:nvPr/>
            </p:nvCxnSpPr>
            <p:spPr>
              <a:xfrm>
                <a:off x="4026730" y="3010396"/>
                <a:ext cx="1763" cy="35466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6FE8405-2D4D-BCCE-D5A3-5069D4998EDE}"/>
                  </a:ext>
                </a:extLst>
              </p:cNvPr>
              <p:cNvCxnSpPr/>
              <p:nvPr/>
            </p:nvCxnSpPr>
            <p:spPr>
              <a:xfrm>
                <a:off x="6663932" y="3019771"/>
                <a:ext cx="1765" cy="3193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0D5BA08-43AB-4850-F648-335435D75C05}"/>
                  </a:ext>
                </a:extLst>
              </p:cNvPr>
              <p:cNvCxnSpPr/>
              <p:nvPr/>
            </p:nvCxnSpPr>
            <p:spPr>
              <a:xfrm>
                <a:off x="9230588" y="3011497"/>
                <a:ext cx="1764" cy="35466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35090C-8278-369F-6C9C-B19D2C84EDA5}"/>
                </a:ext>
              </a:extLst>
            </p:cNvPr>
            <p:cNvSpPr txBox="1"/>
            <p:nvPr/>
          </p:nvSpPr>
          <p:spPr>
            <a:xfrm>
              <a:off x="5598633" y="4061515"/>
              <a:ext cx="2189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Major Function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F5EE5BB-6D2B-0764-8244-43CE4A569311}"/>
                </a:ext>
              </a:extLst>
            </p:cNvPr>
            <p:cNvSpPr/>
            <p:nvPr/>
          </p:nvSpPr>
          <p:spPr>
            <a:xfrm>
              <a:off x="2823439" y="4463028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Open Pipe Valve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4BB8A7-A019-8574-38A3-59759F801AFE}"/>
                </a:ext>
              </a:extLst>
            </p:cNvPr>
            <p:cNvSpPr/>
            <p:nvPr/>
          </p:nvSpPr>
          <p:spPr>
            <a:xfrm>
              <a:off x="4511466" y="4463028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Minimize Fuel Leakage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7E8605C-011C-43A4-4BD4-AA336D1B82D1}"/>
                </a:ext>
              </a:extLst>
            </p:cNvPr>
            <p:cNvSpPr/>
            <p:nvPr/>
          </p:nvSpPr>
          <p:spPr>
            <a:xfrm>
              <a:off x="6204481" y="4463028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Close Pipe Valve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AF70D13-42AF-EF3A-661B-FF611F14475E}"/>
                </a:ext>
              </a:extLst>
            </p:cNvPr>
            <p:cNvCxnSpPr/>
            <p:nvPr/>
          </p:nvCxnSpPr>
          <p:spPr>
            <a:xfrm>
              <a:off x="3662550" y="5800162"/>
              <a:ext cx="3366977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5305CB6-A3E9-0810-F48A-D4406B2C7294}"/>
                </a:ext>
              </a:extLst>
            </p:cNvPr>
            <p:cNvCxnSpPr>
              <a:cxnSpLocks/>
            </p:cNvCxnSpPr>
            <p:nvPr/>
          </p:nvCxnSpPr>
          <p:spPr>
            <a:xfrm>
              <a:off x="3653834" y="5671974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2B7F8E-EAAC-5385-BF99-B03925BFBB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9527" y="5671974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5A36F2E-6ADD-44C2-57BD-1E5B83EF23BF}"/>
                </a:ext>
              </a:extLst>
            </p:cNvPr>
            <p:cNvCxnSpPr>
              <a:cxnSpLocks/>
            </p:cNvCxnSpPr>
            <p:nvPr/>
          </p:nvCxnSpPr>
          <p:spPr>
            <a:xfrm>
              <a:off x="6631180" y="4036053"/>
              <a:ext cx="0" cy="103557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8C859C7-1EAB-038C-95AE-98946F512529}"/>
                </a:ext>
              </a:extLst>
            </p:cNvPr>
            <p:cNvCxnSpPr>
              <a:cxnSpLocks/>
            </p:cNvCxnSpPr>
            <p:nvPr/>
          </p:nvCxnSpPr>
          <p:spPr>
            <a:xfrm>
              <a:off x="5335039" y="5811969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AC91BD2-0C41-4442-8F96-BA89F03CE4AD}"/>
                </a:ext>
              </a:extLst>
            </p:cNvPr>
            <p:cNvSpPr txBox="1"/>
            <p:nvPr/>
          </p:nvSpPr>
          <p:spPr>
            <a:xfrm>
              <a:off x="4298210" y="5903025"/>
              <a:ext cx="2189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Minor Function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F2FB7A1-EC89-5FFA-31B8-82D5C73B3AF2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4202793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2" y="882734"/>
            <a:ext cx="9585948" cy="2852737"/>
          </a:xfrm>
        </p:spPr>
        <p:txBody>
          <a:bodyPr/>
          <a:lstStyle/>
          <a:p>
            <a:r>
              <a:rPr lang="en-US">
                <a:latin typeface="Arial Black"/>
                <a:ea typeface="Calibri"/>
                <a:cs typeface="Calibri"/>
              </a:rPr>
              <a:t>Objective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238" y="4220480"/>
            <a:ext cx="9585950" cy="150018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The objective of this project is to design, </a:t>
            </a:r>
          </a:p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build, and test an actively sealed coupler </a:t>
            </a:r>
          </a:p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that prevents the leakage of cryogenic fuel </a:t>
            </a:r>
          </a:p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during the transfer from depot to vessel for future </a:t>
            </a:r>
          </a:p>
          <a:p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deep space NASA missions.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AA5A796B-5E28-6477-8141-61B48A40C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E01DD3-8EDD-AFD1-C309-4A516711B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905" y="-290"/>
            <a:ext cx="1139364" cy="178052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1F30AF-882F-7104-D874-516AC2C1AF5C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5059812"/>
                  </p:ext>
                </p:extLst>
              </p:nvPr>
            </p:nvGraphicFramePr>
            <p:xfrm>
              <a:off x="5269102" y="243794"/>
              <a:ext cx="5961881" cy="596188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961881" cy="5961882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512558" ay="3310297" az="42175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7618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9102" y="243794"/>
                <a:ext cx="5961881" cy="596188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4C03032-4F16-DE1A-C7E6-C6B59AD9909F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82EA72-C3D9-2C7C-D167-3D312F59B30C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069997A-F62A-B2CB-30D6-7F6615E60B92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D916ACA3-6599-C499-B133-3AAC5B17368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919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48971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E2E0BC6F-7CFE-839B-3659-1C6F2EBAF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7FF9FA5-7567-8352-BDDE-3B72BFFE4B59}"/>
              </a:ext>
            </a:extLst>
          </p:cNvPr>
          <p:cNvGrpSpPr/>
          <p:nvPr/>
        </p:nvGrpSpPr>
        <p:grpSpPr>
          <a:xfrm>
            <a:off x="217659" y="1585298"/>
            <a:ext cx="10217429" cy="4755579"/>
            <a:chOff x="234573" y="1618404"/>
            <a:chExt cx="10217429" cy="475557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AE58B9D-AE10-9A3B-BB61-DC296B9DE562}"/>
                </a:ext>
              </a:extLst>
            </p:cNvPr>
            <p:cNvGrpSpPr/>
            <p:nvPr/>
          </p:nvGrpSpPr>
          <p:grpSpPr>
            <a:xfrm>
              <a:off x="234573" y="1618404"/>
              <a:ext cx="10217429" cy="2530934"/>
              <a:chOff x="223941" y="1807027"/>
              <a:chExt cx="10217429" cy="253093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E398F7C-CEC3-9C27-A9E2-723A91BB849A}"/>
                  </a:ext>
                </a:extLst>
              </p:cNvPr>
              <p:cNvSpPr/>
              <p:nvPr/>
            </p:nvSpPr>
            <p:spPr>
              <a:xfrm>
                <a:off x="3899383" y="1807027"/>
                <a:ext cx="2987065" cy="963424"/>
              </a:xfrm>
              <a:prstGeom prst="roundRect">
                <a:avLst/>
              </a:prstGeom>
              <a:solidFill>
                <a:srgbClr val="CC4E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0000"/>
                    </a:solidFill>
                    <a:cs typeface="Calibri"/>
                  </a:rPr>
                  <a:t>Coupling System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3C50DDD-F9CE-A383-E6ED-D3B088C7B909}"/>
                  </a:ext>
                </a:extLst>
              </p:cNvPr>
              <p:cNvSpPr/>
              <p:nvPr/>
            </p:nvSpPr>
            <p:spPr>
              <a:xfrm>
                <a:off x="223941" y="3378283"/>
                <a:ext cx="2448100" cy="93945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Durability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1179FCBD-07BF-CA59-1AB5-3C4657202423}"/>
                  </a:ext>
                </a:extLst>
              </p:cNvPr>
              <p:cNvSpPr/>
              <p:nvPr/>
            </p:nvSpPr>
            <p:spPr>
              <a:xfrm>
                <a:off x="2793756" y="3373040"/>
                <a:ext cx="2460078" cy="93945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Connection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202CF1E-2B96-B1A5-848A-ADDE3A8D347E}"/>
                  </a:ext>
                </a:extLst>
              </p:cNvPr>
              <p:cNvSpPr/>
              <p:nvPr/>
            </p:nvSpPr>
            <p:spPr>
              <a:xfrm>
                <a:off x="5399502" y="3343831"/>
                <a:ext cx="2460075" cy="98738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Fueling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3185C97-C588-8099-0A4B-74F5EDABF81C}"/>
                  </a:ext>
                </a:extLst>
              </p:cNvPr>
              <p:cNvSpPr/>
              <p:nvPr/>
            </p:nvSpPr>
            <p:spPr>
              <a:xfrm>
                <a:off x="7981295" y="3374537"/>
                <a:ext cx="2460075" cy="963424"/>
              </a:xfrm>
              <a:prstGeom prst="roundRect">
                <a:avLst/>
              </a:prstGeom>
              <a:solidFill>
                <a:srgbClr val="FC943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cs typeface="Calibri"/>
                  </a:rPr>
                  <a:t>Disconnection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55DAACF-DD1D-43FB-50BF-3B9F3EFDF4D3}"/>
                  </a:ext>
                </a:extLst>
              </p:cNvPr>
              <p:cNvCxnSpPr/>
              <p:nvPr/>
            </p:nvCxnSpPr>
            <p:spPr>
              <a:xfrm flipV="1">
                <a:off x="1456075" y="3022093"/>
                <a:ext cx="7765887" cy="718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1FF2CD51-7DC4-E708-4D1D-567056B39C71}"/>
                  </a:ext>
                </a:extLst>
              </p:cNvPr>
              <p:cNvCxnSpPr/>
              <p:nvPr/>
            </p:nvCxnSpPr>
            <p:spPr>
              <a:xfrm flipH="1" flipV="1">
                <a:off x="5355207" y="2770134"/>
                <a:ext cx="132" cy="23993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4EF1F94-4F34-C7D5-BA93-A083CFCA9A10}"/>
                  </a:ext>
                </a:extLst>
              </p:cNvPr>
              <p:cNvCxnSpPr/>
              <p:nvPr/>
            </p:nvCxnSpPr>
            <p:spPr>
              <a:xfrm flipH="1">
                <a:off x="1449063" y="3009903"/>
                <a:ext cx="1271" cy="36413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E07D913-8E77-ACA9-0493-003AC106A51E}"/>
                  </a:ext>
                </a:extLst>
              </p:cNvPr>
              <p:cNvCxnSpPr/>
              <p:nvPr/>
            </p:nvCxnSpPr>
            <p:spPr>
              <a:xfrm>
                <a:off x="4026730" y="3010396"/>
                <a:ext cx="1763" cy="35466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199F3A63-865A-D1A7-D35B-45A58FF01255}"/>
                  </a:ext>
                </a:extLst>
              </p:cNvPr>
              <p:cNvCxnSpPr/>
              <p:nvPr/>
            </p:nvCxnSpPr>
            <p:spPr>
              <a:xfrm>
                <a:off x="6663932" y="3019771"/>
                <a:ext cx="1765" cy="3193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88AE4ED-73B4-EBC6-58BC-3B0C9E1C59DD}"/>
                  </a:ext>
                </a:extLst>
              </p:cNvPr>
              <p:cNvCxnSpPr/>
              <p:nvPr/>
            </p:nvCxnSpPr>
            <p:spPr>
              <a:xfrm>
                <a:off x="9230588" y="3011497"/>
                <a:ext cx="1764" cy="35466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417D0E-AC38-62C6-F585-F7BB01DD3C72}"/>
                </a:ext>
              </a:extLst>
            </p:cNvPr>
            <p:cNvSpPr txBox="1"/>
            <p:nvPr/>
          </p:nvSpPr>
          <p:spPr>
            <a:xfrm>
              <a:off x="8212324" y="4168343"/>
              <a:ext cx="2189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Major Function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7AD3120-8E9B-9573-FB49-DC5E6D85123B}"/>
                </a:ext>
              </a:extLst>
            </p:cNvPr>
            <p:cNvSpPr/>
            <p:nvPr/>
          </p:nvSpPr>
          <p:spPr>
            <a:xfrm>
              <a:off x="3666368" y="4561484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Disconnect Both Halves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696EABD-D714-7421-E9DB-A8D7A3F41BA7}"/>
                </a:ext>
              </a:extLst>
            </p:cNvPr>
            <p:cNvSpPr/>
            <p:nvPr/>
          </p:nvSpPr>
          <p:spPr>
            <a:xfrm>
              <a:off x="5359383" y="4561484"/>
              <a:ext cx="1625654" cy="1208946"/>
            </a:xfrm>
            <a:prstGeom prst="roundRect">
              <a:avLst/>
            </a:prstGeom>
            <a:solidFill>
              <a:srgbClr val="FFDDA6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Purge Excess Fuel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FB686FF-B8E9-A25C-5E0E-F243374D0DFC}"/>
                </a:ext>
              </a:extLst>
            </p:cNvPr>
            <p:cNvCxnSpPr/>
            <p:nvPr/>
          </p:nvCxnSpPr>
          <p:spPr>
            <a:xfrm>
              <a:off x="4477619" y="5910425"/>
              <a:ext cx="1750828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343767-A2F6-A108-65B5-4448FFB2A8AD}"/>
                </a:ext>
              </a:extLst>
            </p:cNvPr>
            <p:cNvCxnSpPr>
              <a:cxnSpLocks/>
            </p:cNvCxnSpPr>
            <p:nvPr/>
          </p:nvCxnSpPr>
          <p:spPr>
            <a:xfrm>
              <a:off x="4492037" y="5770430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950785-6315-E669-75A7-EF79ED7EE5F9}"/>
                </a:ext>
              </a:extLst>
            </p:cNvPr>
            <p:cNvCxnSpPr>
              <a:cxnSpLocks/>
            </p:cNvCxnSpPr>
            <p:nvPr/>
          </p:nvCxnSpPr>
          <p:spPr>
            <a:xfrm>
              <a:off x="6208043" y="5770430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FE36843-1EB0-6B76-C64C-F87AF7855273}"/>
                </a:ext>
              </a:extLst>
            </p:cNvPr>
            <p:cNvCxnSpPr>
              <a:cxnSpLocks/>
            </p:cNvCxnSpPr>
            <p:nvPr/>
          </p:nvCxnSpPr>
          <p:spPr>
            <a:xfrm>
              <a:off x="9241220" y="4134509"/>
              <a:ext cx="0" cy="103557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8DC395A-3D13-EC08-D31C-334310B3F4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5038" y="5910425"/>
              <a:ext cx="0" cy="13999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FE35C84-238E-ABC8-00BD-103AE7F4F4C0}"/>
                </a:ext>
              </a:extLst>
            </p:cNvPr>
            <p:cNvSpPr txBox="1"/>
            <p:nvPr/>
          </p:nvSpPr>
          <p:spPr>
            <a:xfrm>
              <a:off x="4315430" y="6004651"/>
              <a:ext cx="218940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Calibri"/>
                </a:rPr>
                <a:t>Minor Function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D90BAC3-CB06-39F3-5925-3CB36DED961A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793404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339C30-0718-BCC9-FFDA-15D2A927B5A2}"/>
              </a:ext>
            </a:extLst>
          </p:cNvPr>
          <p:cNvSpPr/>
          <p:nvPr/>
        </p:nvSpPr>
        <p:spPr>
          <a:xfrm>
            <a:off x="1839532" y="1812701"/>
            <a:ext cx="7096259" cy="3962400"/>
          </a:xfrm>
          <a:prstGeom prst="roundRect">
            <a:avLst/>
          </a:prstGeom>
          <a:solidFill>
            <a:srgbClr val="A6A3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53171AB8-8265-DBBF-90C5-EE987CD91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1515BAB3-0D73-AFA5-2309-DB95734273EE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000" b="1" kern="120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sz="4000">
                <a:latin typeface="Arial Black"/>
                <a:cs typeface="Calibri"/>
              </a:rPr>
              <a:t>Status Update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AE73B0-FB34-51D7-9C7A-812D68644503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Name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492343-ADD7-6465-91B7-ABEB877DDDED}"/>
              </a:ext>
            </a:extLst>
          </p:cNvPr>
          <p:cNvSpPr/>
          <p:nvPr/>
        </p:nvSpPr>
        <p:spPr>
          <a:xfrm>
            <a:off x="2327" y="6578394"/>
            <a:ext cx="10866979" cy="280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AA9F449E-7F5E-081F-8C1E-4A0B5937CFC4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09510765-BE9B-23B1-86A2-750F10607592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CA676-69F9-542E-BB8E-958248F98007}"/>
              </a:ext>
            </a:extLst>
          </p:cNvPr>
          <p:cNvSpPr txBox="1"/>
          <p:nvPr/>
        </p:nvSpPr>
        <p:spPr>
          <a:xfrm>
            <a:off x="2216198" y="1587985"/>
            <a:ext cx="636357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>
              <a:latin typeface="Arial"/>
              <a:cs typeface="Calibri"/>
            </a:endParaRPr>
          </a:p>
          <a:p>
            <a:pPr algn="ctr"/>
            <a:endParaRPr lang="en-US" sz="2400" b="1">
              <a:latin typeface="Arial"/>
              <a:cs typeface="Calibri"/>
            </a:endParaRPr>
          </a:p>
          <a:p>
            <a:pPr algn="ctr"/>
            <a:r>
              <a:rPr lang="en-US" sz="2400" b="1">
                <a:latin typeface="Arial"/>
                <a:cs typeface="Calibri"/>
              </a:rPr>
              <a:t>Research on materials, locks, insulation, existing designs</a:t>
            </a:r>
            <a:endParaRPr lang="en-US" sz="2000" b="1"/>
          </a:p>
          <a:p>
            <a:pPr algn="ctr"/>
            <a:endParaRPr lang="en-US" sz="2400" b="1">
              <a:latin typeface="Arial"/>
              <a:cs typeface="Calibri"/>
            </a:endParaRPr>
          </a:p>
          <a:p>
            <a:pPr algn="ctr"/>
            <a:r>
              <a:rPr lang="en-US" sz="2400" b="1">
                <a:latin typeface="Arial"/>
                <a:cs typeface="Calibri"/>
              </a:rPr>
              <a:t>Wrapping up concept generation and concept selection</a:t>
            </a:r>
          </a:p>
          <a:p>
            <a:pPr algn="ctr"/>
            <a:endParaRPr lang="en-US" sz="2400" b="1">
              <a:latin typeface="Arial"/>
              <a:cs typeface="Calibri"/>
            </a:endParaRPr>
          </a:p>
          <a:p>
            <a:pPr algn="ctr"/>
            <a:r>
              <a:rPr lang="en-US" sz="2400" b="1">
                <a:latin typeface="Arial"/>
                <a:cs typeface="Calibri"/>
              </a:rPr>
              <a:t>Contact sponsor to get feedback on our top designs</a:t>
            </a:r>
          </a:p>
        </p:txBody>
      </p:sp>
    </p:spTree>
    <p:extLst>
      <p:ext uri="{BB962C8B-B14F-4D97-AF65-F5344CB8AC3E}">
        <p14:creationId xmlns:p14="http://schemas.microsoft.com/office/powerpoint/2010/main" val="3346596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810C8D0C-8B3C-1081-3254-49F0D0106944}"/>
              </a:ext>
            </a:extLst>
          </p:cNvPr>
          <p:cNvSpPr/>
          <p:nvPr/>
        </p:nvSpPr>
        <p:spPr>
          <a:xfrm>
            <a:off x="2569334" y="4023575"/>
            <a:ext cx="3415047" cy="19447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99B100D7-F628-9F48-BB95-3432F976CE6C}"/>
              </a:ext>
            </a:extLst>
          </p:cNvPr>
          <p:cNvSpPr/>
          <p:nvPr/>
        </p:nvSpPr>
        <p:spPr>
          <a:xfrm>
            <a:off x="6379334" y="1125829"/>
            <a:ext cx="3415047" cy="19447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0CA3A764-B5C0-5694-9FBB-0B2685AA01AB}"/>
              </a:ext>
            </a:extLst>
          </p:cNvPr>
          <p:cNvSpPr/>
          <p:nvPr/>
        </p:nvSpPr>
        <p:spPr>
          <a:xfrm>
            <a:off x="6658377" y="1265350"/>
            <a:ext cx="2856963" cy="166566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814A5155-1BA3-3790-FEA4-F4BF87CECA1C}"/>
              </a:ext>
            </a:extLst>
          </p:cNvPr>
          <p:cNvSpPr/>
          <p:nvPr/>
        </p:nvSpPr>
        <p:spPr>
          <a:xfrm>
            <a:off x="2451278" y="1125829"/>
            <a:ext cx="3415047" cy="19447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Fuel Leakage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319145-B0A3-8313-5708-AC925CA303C5}"/>
              </a:ext>
            </a:extLst>
          </p:cNvPr>
          <p:cNvCxnSpPr/>
          <p:nvPr/>
        </p:nvCxnSpPr>
        <p:spPr>
          <a:xfrm>
            <a:off x="426988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17C2CE-8CE3-5B03-5D49-D5216749ABD1}"/>
              </a:ext>
            </a:extLst>
          </p:cNvPr>
          <p:cNvCxnSpPr>
            <a:cxnSpLocks/>
          </p:cNvCxnSpPr>
          <p:nvPr/>
        </p:nvCxnSpPr>
        <p:spPr>
          <a:xfrm>
            <a:off x="2009603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1A259B-53B8-1FD7-44F8-7BEEE741CCCB}"/>
              </a:ext>
            </a:extLst>
          </p:cNvPr>
          <p:cNvGrpSpPr/>
          <p:nvPr/>
        </p:nvGrpSpPr>
        <p:grpSpPr>
          <a:xfrm>
            <a:off x="594162" y="1388385"/>
            <a:ext cx="1250247" cy="1426281"/>
            <a:chOff x="274808" y="2598085"/>
            <a:chExt cx="1973170" cy="17779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2A16CE-0F8B-0DC7-93A4-87743306E783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18" name="Graphic 17" descr="Splash1 with solid fill">
                <a:extLst>
                  <a:ext uri="{FF2B5EF4-FFF2-40B4-BE49-F238E27FC236}">
                    <a16:creationId xmlns:a16="http://schemas.microsoft.com/office/drawing/2014/main" id="{F952B37F-FFE7-08D0-4235-F53DF6756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19" name="Graphic 18" descr="Splash1 with solid fill">
                <a:extLst>
                  <a:ext uri="{FF2B5EF4-FFF2-40B4-BE49-F238E27FC236}">
                    <a16:creationId xmlns:a16="http://schemas.microsoft.com/office/drawing/2014/main" id="{FBBA832C-1E8D-9FCA-5D9C-47BD42D69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10D111-340E-D42D-DF4C-33982DFB94E2}"/>
                </a:ext>
              </a:extLst>
            </p:cNvPr>
            <p:cNvGrpSpPr/>
            <p:nvPr/>
          </p:nvGrpSpPr>
          <p:grpSpPr>
            <a:xfrm>
              <a:off x="274808" y="2598085"/>
              <a:ext cx="1973170" cy="1115260"/>
              <a:chOff x="92692" y="2468336"/>
              <a:chExt cx="2474812" cy="1059131"/>
            </a:xfrm>
          </p:grpSpPr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id="{54A4F00D-0E72-7647-EAA5-FCDB9DC0D222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4643344E-C9BD-82E6-12E2-CC289117DF67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40DD2EF6-2D24-33CE-DF9D-8ED32FBED78E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78C53CDD-CFD9-EE02-E1F8-EF987B19AFED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61532FE-09C0-A2AC-7A46-A2993C554360}"/>
              </a:ext>
            </a:extLst>
          </p:cNvPr>
          <p:cNvGrpSpPr/>
          <p:nvPr/>
        </p:nvGrpSpPr>
        <p:grpSpPr>
          <a:xfrm>
            <a:off x="668277" y="4466312"/>
            <a:ext cx="1105473" cy="685335"/>
            <a:chOff x="4652776" y="2528231"/>
            <a:chExt cx="2879951" cy="114723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C1C6AE6-B475-DF9B-E09F-DDB7BE979BD4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54" name="Cylinder 53">
                <a:extLst>
                  <a:ext uri="{FF2B5EF4-FFF2-40B4-BE49-F238E27FC236}">
                    <a16:creationId xmlns:a16="http://schemas.microsoft.com/office/drawing/2014/main" id="{001B547A-6978-0BCD-CE23-99601E63A88F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ylinder 54">
                <a:extLst>
                  <a:ext uri="{FF2B5EF4-FFF2-40B4-BE49-F238E27FC236}">
                    <a16:creationId xmlns:a16="http://schemas.microsoft.com/office/drawing/2014/main" id="{1C2EDAF6-6354-6F18-A739-372BAD3F44DF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ylinder 55">
                <a:extLst>
                  <a:ext uri="{FF2B5EF4-FFF2-40B4-BE49-F238E27FC236}">
                    <a16:creationId xmlns:a16="http://schemas.microsoft.com/office/drawing/2014/main" id="{39C49CF9-8037-3CD3-CFA8-210908DE8280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ylinder 56">
                <a:extLst>
                  <a:ext uri="{FF2B5EF4-FFF2-40B4-BE49-F238E27FC236}">
                    <a16:creationId xmlns:a16="http://schemas.microsoft.com/office/drawing/2014/main" id="{A9C37EC8-778F-24CF-F664-01B74525B6A9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ylinder 57">
                <a:extLst>
                  <a:ext uri="{FF2B5EF4-FFF2-40B4-BE49-F238E27FC236}">
                    <a16:creationId xmlns:a16="http://schemas.microsoft.com/office/drawing/2014/main" id="{528BACCB-5536-47C7-CF25-1C49E834E5BE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D13CB1A4-8982-DD37-A839-31298D89A9D3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697C3DAC-4D30-0051-2568-7340B210AC4D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ylinder 60">
                <a:extLst>
                  <a:ext uri="{FF2B5EF4-FFF2-40B4-BE49-F238E27FC236}">
                    <a16:creationId xmlns:a16="http://schemas.microsoft.com/office/drawing/2014/main" id="{C29FE175-7684-17A2-D0B3-CFBF466FE837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ylinder 61">
                <a:extLst>
                  <a:ext uri="{FF2B5EF4-FFF2-40B4-BE49-F238E27FC236}">
                    <a16:creationId xmlns:a16="http://schemas.microsoft.com/office/drawing/2014/main" id="{58499584-7AAA-9492-741F-8D8B4AF93208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Cylinder 62">
                <a:extLst>
                  <a:ext uri="{FF2B5EF4-FFF2-40B4-BE49-F238E27FC236}">
                    <a16:creationId xmlns:a16="http://schemas.microsoft.com/office/drawing/2014/main" id="{D4A1E59F-A987-055A-1510-409E0CAECA74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900DABE-E0F4-1AAD-40B5-5F45029F5E61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46" name="Cylinder 45">
                <a:extLst>
                  <a:ext uri="{FF2B5EF4-FFF2-40B4-BE49-F238E27FC236}">
                    <a16:creationId xmlns:a16="http://schemas.microsoft.com/office/drawing/2014/main" id="{187FFF54-FC9C-3E86-B4B9-09D7D8378AE8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Cylinder 46">
                <a:extLst>
                  <a:ext uri="{FF2B5EF4-FFF2-40B4-BE49-F238E27FC236}">
                    <a16:creationId xmlns:a16="http://schemas.microsoft.com/office/drawing/2014/main" id="{99164ED2-4910-D7C2-A5B4-E6602E055232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Cylinder 47">
                <a:extLst>
                  <a:ext uri="{FF2B5EF4-FFF2-40B4-BE49-F238E27FC236}">
                    <a16:creationId xmlns:a16="http://schemas.microsoft.com/office/drawing/2014/main" id="{253F8966-5FD5-2800-6F50-E97AB264B500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Cylinder 48">
                <a:extLst>
                  <a:ext uri="{FF2B5EF4-FFF2-40B4-BE49-F238E27FC236}">
                    <a16:creationId xmlns:a16="http://schemas.microsoft.com/office/drawing/2014/main" id="{35FE0087-47B6-BD4A-DF5D-03DCF8C04559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Cylinder 49">
                <a:extLst>
                  <a:ext uri="{FF2B5EF4-FFF2-40B4-BE49-F238E27FC236}">
                    <a16:creationId xmlns:a16="http://schemas.microsoft.com/office/drawing/2014/main" id="{BB481278-D88F-1B5B-1C7C-C3ABD6641D5F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07DFF29C-68C2-53DC-6DF3-628F0A3FECD6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Cylinder 51">
                <a:extLst>
                  <a:ext uri="{FF2B5EF4-FFF2-40B4-BE49-F238E27FC236}">
                    <a16:creationId xmlns:a16="http://schemas.microsoft.com/office/drawing/2014/main" id="{634FF2D2-9D55-B672-A131-AD776A47AF58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Cylinder 52">
                <a:extLst>
                  <a:ext uri="{FF2B5EF4-FFF2-40B4-BE49-F238E27FC236}">
                    <a16:creationId xmlns:a16="http://schemas.microsoft.com/office/drawing/2014/main" id="{C763ED00-F76F-9F53-65C6-2E29B2473C1A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07AB547-D741-5DE8-0513-813BED1AACF7}"/>
              </a:ext>
            </a:extLst>
          </p:cNvPr>
          <p:cNvGrpSpPr/>
          <p:nvPr/>
        </p:nvGrpSpPr>
        <p:grpSpPr>
          <a:xfrm>
            <a:off x="532240" y="2828016"/>
            <a:ext cx="1262657" cy="1194248"/>
            <a:chOff x="2468132" y="2323449"/>
            <a:chExt cx="1973170" cy="171941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EBF0EF9-5E0B-446F-3D83-D5805014B33A}"/>
                </a:ext>
              </a:extLst>
            </p:cNvPr>
            <p:cNvGrpSpPr/>
            <p:nvPr/>
          </p:nvGrpSpPr>
          <p:grpSpPr>
            <a:xfrm>
              <a:off x="2468132" y="2927599"/>
              <a:ext cx="1973170" cy="1115260"/>
              <a:chOff x="92692" y="2468336"/>
              <a:chExt cx="2474812" cy="1059131"/>
            </a:xfrm>
          </p:grpSpPr>
          <p:sp>
            <p:nvSpPr>
              <p:cNvPr id="78" name="Cylinder 77">
                <a:extLst>
                  <a:ext uri="{FF2B5EF4-FFF2-40B4-BE49-F238E27FC236}">
                    <a16:creationId xmlns:a16="http://schemas.microsoft.com/office/drawing/2014/main" id="{59F2F8AC-5D15-ADC3-9E87-53B1FD69AC8F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Cylinder 78">
                <a:extLst>
                  <a:ext uri="{FF2B5EF4-FFF2-40B4-BE49-F238E27FC236}">
                    <a16:creationId xmlns:a16="http://schemas.microsoft.com/office/drawing/2014/main" id="{309D73CA-43A3-0E79-9358-8747522CE27E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Cylinder 79">
                <a:extLst>
                  <a:ext uri="{FF2B5EF4-FFF2-40B4-BE49-F238E27FC236}">
                    <a16:creationId xmlns:a16="http://schemas.microsoft.com/office/drawing/2014/main" id="{437843C8-084A-B727-0004-D96A8B0A93C2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Cylinder 80">
                <a:extLst>
                  <a:ext uri="{FF2B5EF4-FFF2-40B4-BE49-F238E27FC236}">
                    <a16:creationId xmlns:a16="http://schemas.microsoft.com/office/drawing/2014/main" id="{E3344D38-24CD-7685-DB5F-B3A25DCA9C56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Arrow: Bent 74">
              <a:extLst>
                <a:ext uri="{FF2B5EF4-FFF2-40B4-BE49-F238E27FC236}">
                  <a16:creationId xmlns:a16="http://schemas.microsoft.com/office/drawing/2014/main" id="{26BCEAC9-A678-4B8A-4AD0-231719DC0656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Arrow: Bent 75">
              <a:extLst>
                <a:ext uri="{FF2B5EF4-FFF2-40B4-BE49-F238E27FC236}">
                  <a16:creationId xmlns:a16="http://schemas.microsoft.com/office/drawing/2014/main" id="{6C8F5DF1-CAFC-8944-1046-27AB7D6C5665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row: Bent 76">
              <a:extLst>
                <a:ext uri="{FF2B5EF4-FFF2-40B4-BE49-F238E27FC236}">
                  <a16:creationId xmlns:a16="http://schemas.microsoft.com/office/drawing/2014/main" id="{D3ABD6E8-AE7A-2ED6-CF2F-DB6E8018D17A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DA05BD5-B253-0961-8302-1966B5661712}"/>
              </a:ext>
            </a:extLst>
          </p:cNvPr>
          <p:cNvSpPr txBox="1"/>
          <p:nvPr/>
        </p:nvSpPr>
        <p:spPr>
          <a:xfrm>
            <a:off x="2594167" y="1274511"/>
            <a:ext cx="3139160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</a:rPr>
              <a:t>Measured Using Venturi Flowmeter at the National High Magnetic Field Laboratory (NHMFL)</a:t>
            </a:r>
          </a:p>
          <a:p>
            <a:endParaRPr lang="en-US" sz="20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74A4359E-045E-3ED8-7084-36D7EE992C68}"/>
              </a:ext>
            </a:extLst>
          </p:cNvPr>
          <p:cNvGrpSpPr/>
          <p:nvPr/>
        </p:nvGrpSpPr>
        <p:grpSpPr>
          <a:xfrm>
            <a:off x="605412" y="5376508"/>
            <a:ext cx="1193241" cy="830966"/>
            <a:chOff x="7678565" y="2445049"/>
            <a:chExt cx="1973170" cy="1144730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7AB0226B-3A3D-F133-76E7-6A4A4C38C0CC}"/>
                </a:ext>
              </a:extLst>
            </p:cNvPr>
            <p:cNvGrpSpPr/>
            <p:nvPr/>
          </p:nvGrpSpPr>
          <p:grpSpPr>
            <a:xfrm>
              <a:off x="7678565" y="2474519"/>
              <a:ext cx="1973170" cy="1115260"/>
              <a:chOff x="92692" y="2468336"/>
              <a:chExt cx="2474812" cy="1059131"/>
            </a:xfrm>
          </p:grpSpPr>
          <p:sp>
            <p:nvSpPr>
              <p:cNvPr id="217" name="Cylinder 216">
                <a:extLst>
                  <a:ext uri="{FF2B5EF4-FFF2-40B4-BE49-F238E27FC236}">
                    <a16:creationId xmlns:a16="http://schemas.microsoft.com/office/drawing/2014/main" id="{5296B47E-CA70-B57B-7EDC-28052547F277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Cylinder 217">
                <a:extLst>
                  <a:ext uri="{FF2B5EF4-FFF2-40B4-BE49-F238E27FC236}">
                    <a16:creationId xmlns:a16="http://schemas.microsoft.com/office/drawing/2014/main" id="{7EA021DD-0E83-1505-FF49-FA40D2A21F63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Cylinder 218">
                <a:extLst>
                  <a:ext uri="{FF2B5EF4-FFF2-40B4-BE49-F238E27FC236}">
                    <a16:creationId xmlns:a16="http://schemas.microsoft.com/office/drawing/2014/main" id="{4DF9E28A-B5BD-4BEC-84A0-7E838B42B4EB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Cylinder 219">
                <a:extLst>
                  <a:ext uri="{FF2B5EF4-FFF2-40B4-BE49-F238E27FC236}">
                    <a16:creationId xmlns:a16="http://schemas.microsoft.com/office/drawing/2014/main" id="{716E9529-5F9F-C652-0ED8-AE5945071D37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9E8F912A-9AD3-D048-BFF1-BAE736EC3DB8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Diagonal Stripe 209">
              <a:extLst>
                <a:ext uri="{FF2B5EF4-FFF2-40B4-BE49-F238E27FC236}">
                  <a16:creationId xmlns:a16="http://schemas.microsoft.com/office/drawing/2014/main" id="{D69CCF27-D5D2-2C76-F57F-9D80E1FE04D6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1" name="Diagonal Stripe 210">
              <a:extLst>
                <a:ext uri="{FF2B5EF4-FFF2-40B4-BE49-F238E27FC236}">
                  <a16:creationId xmlns:a16="http://schemas.microsoft.com/office/drawing/2014/main" id="{0A0B6312-C2DE-5467-D084-ACC55F9EC187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2" name="Diagonal Stripe 211">
              <a:extLst>
                <a:ext uri="{FF2B5EF4-FFF2-40B4-BE49-F238E27FC236}">
                  <a16:creationId xmlns:a16="http://schemas.microsoft.com/office/drawing/2014/main" id="{58C62FBB-50B3-7B95-7CD5-F24E1AFE084A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3" name="Diagonal Stripe 212">
              <a:extLst>
                <a:ext uri="{FF2B5EF4-FFF2-40B4-BE49-F238E27FC236}">
                  <a16:creationId xmlns:a16="http://schemas.microsoft.com/office/drawing/2014/main" id="{2A574192-B641-7C31-8554-013F0D597533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4" name="Diagonal Stripe 213">
              <a:extLst>
                <a:ext uri="{FF2B5EF4-FFF2-40B4-BE49-F238E27FC236}">
                  <a16:creationId xmlns:a16="http://schemas.microsoft.com/office/drawing/2014/main" id="{C8EB1659-D3D0-FC79-F909-5A6D6F459471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5" name="Diagonal Stripe 214">
              <a:extLst>
                <a:ext uri="{FF2B5EF4-FFF2-40B4-BE49-F238E27FC236}">
                  <a16:creationId xmlns:a16="http://schemas.microsoft.com/office/drawing/2014/main" id="{6408A4B7-C8EC-BF15-32D0-F621ED3A48BB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6" name="Diagonal Stripe 215">
              <a:extLst>
                <a:ext uri="{FF2B5EF4-FFF2-40B4-BE49-F238E27FC236}">
                  <a16:creationId xmlns:a16="http://schemas.microsoft.com/office/drawing/2014/main" id="{FB22B483-3DD8-1046-E3C9-A8D77ECAD1BC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25D2F263-633F-233F-217E-D28B55EE61E0}"/>
              </a:ext>
            </a:extLst>
          </p:cNvPr>
          <p:cNvSpPr txBox="1"/>
          <p:nvPr/>
        </p:nvSpPr>
        <p:spPr>
          <a:xfrm>
            <a:off x="6834719" y="1307135"/>
            <a:ext cx="2587597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Target From Critical Targets Table Provided by Sponsor </a:t>
            </a:r>
            <a:endParaRPr lang="en-US">
              <a:latin typeface="+mj-lt"/>
            </a:endParaRPr>
          </a:p>
          <a:p>
            <a:pPr marL="285750" indent="-285750">
              <a:buFont typeface="Arial,Sans-Serif"/>
              <a:buChar char="•"/>
            </a:pPr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474A36FA-B747-7632-5211-023592FF6961}"/>
              </a:ext>
            </a:extLst>
          </p:cNvPr>
          <p:cNvSpPr txBox="1"/>
          <p:nvPr/>
        </p:nvSpPr>
        <p:spPr>
          <a:xfrm>
            <a:off x="2715296" y="4211831"/>
            <a:ext cx="315102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For Internal Leakage: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≤ 500 SCIM LN2 at 15 and 50 PSID While De-mated</a:t>
            </a:r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CD99A653-CA8A-5FD4-D9E4-2A654831AE01}"/>
              </a:ext>
            </a:extLst>
          </p:cNvPr>
          <p:cNvSpPr/>
          <p:nvPr/>
        </p:nvSpPr>
        <p:spPr>
          <a:xfrm>
            <a:off x="6422264" y="4002110"/>
            <a:ext cx="3415047" cy="19447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A621B81-0D2C-F110-7987-AB9854B252CD}"/>
              </a:ext>
            </a:extLst>
          </p:cNvPr>
          <p:cNvSpPr txBox="1"/>
          <p:nvPr/>
        </p:nvSpPr>
        <p:spPr>
          <a:xfrm>
            <a:off x="6554272" y="4201056"/>
            <a:ext cx="315102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For External Leakage: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≤ 50 SCIM LN2 at 5 and 50 PSIG Internal Pressure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22677C34-7DB1-0EA0-D598-D66113019008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15A94883-2DC0-80E0-3D24-878F736BFE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70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Heat Transfer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319145-B0A3-8313-5708-AC925CA303C5}"/>
              </a:ext>
            </a:extLst>
          </p:cNvPr>
          <p:cNvCxnSpPr/>
          <p:nvPr/>
        </p:nvCxnSpPr>
        <p:spPr>
          <a:xfrm>
            <a:off x="426988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17C2CE-8CE3-5B03-5D49-D5216749ABD1}"/>
              </a:ext>
            </a:extLst>
          </p:cNvPr>
          <p:cNvCxnSpPr>
            <a:cxnSpLocks/>
          </p:cNvCxnSpPr>
          <p:nvPr/>
        </p:nvCxnSpPr>
        <p:spPr>
          <a:xfrm>
            <a:off x="2009603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1A259B-53B8-1FD7-44F8-7BEEE741CCCB}"/>
              </a:ext>
            </a:extLst>
          </p:cNvPr>
          <p:cNvGrpSpPr/>
          <p:nvPr/>
        </p:nvGrpSpPr>
        <p:grpSpPr>
          <a:xfrm>
            <a:off x="637955" y="1327074"/>
            <a:ext cx="1188937" cy="1067178"/>
            <a:chOff x="274808" y="2598085"/>
            <a:chExt cx="1973170" cy="17779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2A16CE-0F8B-0DC7-93A4-87743306E783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18" name="Graphic 17" descr="Splash1 with solid fill">
                <a:extLst>
                  <a:ext uri="{FF2B5EF4-FFF2-40B4-BE49-F238E27FC236}">
                    <a16:creationId xmlns:a16="http://schemas.microsoft.com/office/drawing/2014/main" id="{F952B37F-FFE7-08D0-4235-F53DF6756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19" name="Graphic 18" descr="Splash1 with solid fill">
                <a:extLst>
                  <a:ext uri="{FF2B5EF4-FFF2-40B4-BE49-F238E27FC236}">
                    <a16:creationId xmlns:a16="http://schemas.microsoft.com/office/drawing/2014/main" id="{FBBA832C-1E8D-9FCA-5D9C-47BD42D69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10D111-340E-D42D-DF4C-33982DFB94E2}"/>
                </a:ext>
              </a:extLst>
            </p:cNvPr>
            <p:cNvGrpSpPr/>
            <p:nvPr/>
          </p:nvGrpSpPr>
          <p:grpSpPr>
            <a:xfrm>
              <a:off x="274808" y="2598085"/>
              <a:ext cx="1973170" cy="1115260"/>
              <a:chOff x="92692" y="2468336"/>
              <a:chExt cx="2474812" cy="1059131"/>
            </a:xfrm>
          </p:grpSpPr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id="{54A4F00D-0E72-7647-EAA5-FCDB9DC0D222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4643344E-C9BD-82E6-12E2-CC289117DF67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40DD2EF6-2D24-33CE-DF9D-8ED32FBED78E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78C53CDD-CFD9-EE02-E1F8-EF987B19AFED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FFEC65-2A6C-2881-C6B4-6F7E6A055E95}"/>
              </a:ext>
            </a:extLst>
          </p:cNvPr>
          <p:cNvGrpSpPr/>
          <p:nvPr/>
        </p:nvGrpSpPr>
        <p:grpSpPr>
          <a:xfrm>
            <a:off x="642001" y="4257762"/>
            <a:ext cx="1105473" cy="685335"/>
            <a:chOff x="4652776" y="2528231"/>
            <a:chExt cx="2879951" cy="11472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ACC3F1-C3AA-7610-4685-483ED82E5D2B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32" name="Cylinder 31">
                <a:extLst>
                  <a:ext uri="{FF2B5EF4-FFF2-40B4-BE49-F238E27FC236}">
                    <a16:creationId xmlns:a16="http://schemas.microsoft.com/office/drawing/2014/main" id="{B5069145-76FE-ECBE-A47A-140B81C87173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05F59039-1867-47A8-086C-CB6E42A18BDF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160179E8-6350-D4EB-E214-C32BF5CC3036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ylinder 34">
                <a:extLst>
                  <a:ext uri="{FF2B5EF4-FFF2-40B4-BE49-F238E27FC236}">
                    <a16:creationId xmlns:a16="http://schemas.microsoft.com/office/drawing/2014/main" id="{0AB44A07-4656-A9B1-92CF-4991D3CEDCA8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ylinder 35">
                <a:extLst>
                  <a:ext uri="{FF2B5EF4-FFF2-40B4-BE49-F238E27FC236}">
                    <a16:creationId xmlns:a16="http://schemas.microsoft.com/office/drawing/2014/main" id="{26C482C5-2F5C-0F91-7FF7-6431DE64A932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ylinder 36">
                <a:extLst>
                  <a:ext uri="{FF2B5EF4-FFF2-40B4-BE49-F238E27FC236}">
                    <a16:creationId xmlns:a16="http://schemas.microsoft.com/office/drawing/2014/main" id="{E67BFF54-7C26-B191-3814-84B4D1129371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Cylinder 37">
                <a:extLst>
                  <a:ext uri="{FF2B5EF4-FFF2-40B4-BE49-F238E27FC236}">
                    <a16:creationId xmlns:a16="http://schemas.microsoft.com/office/drawing/2014/main" id="{89897252-C205-8B72-AC72-2F62D79E243D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ylinder 38">
                <a:extLst>
                  <a:ext uri="{FF2B5EF4-FFF2-40B4-BE49-F238E27FC236}">
                    <a16:creationId xmlns:a16="http://schemas.microsoft.com/office/drawing/2014/main" id="{14623C63-EB49-C190-DDDD-9E829BA36879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D359DF34-9A43-4E8A-4A43-D66996BA7898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37505DB0-1E6F-F0BD-0EBD-94CA455265DE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8CF2C8-4591-9093-D123-C0F36874314E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0C78BBB0-8710-AF7B-6C96-408E3FCA0375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0B0E26DE-8D7E-0BBC-D98C-11562138ACD5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3D0A8D7C-4DAE-C6F8-A158-05A05A151CCA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4C36CA80-9C51-5194-24EE-FD7F796B990D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ylinder 27">
                <a:extLst>
                  <a:ext uri="{FF2B5EF4-FFF2-40B4-BE49-F238E27FC236}">
                    <a16:creationId xmlns:a16="http://schemas.microsoft.com/office/drawing/2014/main" id="{E20CC9A5-42A2-44ED-56F3-5965EE65977B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ylinder 28">
                <a:extLst>
                  <a:ext uri="{FF2B5EF4-FFF2-40B4-BE49-F238E27FC236}">
                    <a16:creationId xmlns:a16="http://schemas.microsoft.com/office/drawing/2014/main" id="{4CE038AA-0BB1-B9B7-FE8C-69BA6F2DDD75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ylinder 29">
                <a:extLst>
                  <a:ext uri="{FF2B5EF4-FFF2-40B4-BE49-F238E27FC236}">
                    <a16:creationId xmlns:a16="http://schemas.microsoft.com/office/drawing/2014/main" id="{45EA3B35-8123-7201-8810-FC937D822DC5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984BF0B2-805A-B57A-4BB8-E285CE55E3B0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93B8A2-7E17-3560-BC76-9B32CE68C370}"/>
              </a:ext>
            </a:extLst>
          </p:cNvPr>
          <p:cNvSpPr txBox="1"/>
          <p:nvPr/>
        </p:nvSpPr>
        <p:spPr>
          <a:xfrm>
            <a:off x="2735265" y="332072"/>
            <a:ext cx="613763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7E7D7D5-9322-95E7-F6D6-81D56420ED18}"/>
              </a:ext>
            </a:extLst>
          </p:cNvPr>
          <p:cNvGrpSpPr/>
          <p:nvPr/>
        </p:nvGrpSpPr>
        <p:grpSpPr>
          <a:xfrm>
            <a:off x="480754" y="2488206"/>
            <a:ext cx="1437711" cy="1297221"/>
            <a:chOff x="2468132" y="2323449"/>
            <a:chExt cx="1973170" cy="171941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D3DC4E-B720-CBA9-05FB-B9B87B042743}"/>
                </a:ext>
              </a:extLst>
            </p:cNvPr>
            <p:cNvGrpSpPr/>
            <p:nvPr/>
          </p:nvGrpSpPr>
          <p:grpSpPr>
            <a:xfrm>
              <a:off x="2468132" y="2927599"/>
              <a:ext cx="1973170" cy="1115260"/>
              <a:chOff x="92692" y="2468336"/>
              <a:chExt cx="2474812" cy="1059131"/>
            </a:xfrm>
          </p:grpSpPr>
          <p:sp>
            <p:nvSpPr>
              <p:cNvPr id="44" name="Cylinder 43">
                <a:extLst>
                  <a:ext uri="{FF2B5EF4-FFF2-40B4-BE49-F238E27FC236}">
                    <a16:creationId xmlns:a16="http://schemas.microsoft.com/office/drawing/2014/main" id="{4CD5BA51-2C68-7171-62CE-4FF03EBEF7D4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ylinder 44">
                <a:extLst>
                  <a:ext uri="{FF2B5EF4-FFF2-40B4-BE49-F238E27FC236}">
                    <a16:creationId xmlns:a16="http://schemas.microsoft.com/office/drawing/2014/main" id="{24EEE21C-A008-4810-A4FD-5A34DFEC4851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Cylinder 45">
                <a:extLst>
                  <a:ext uri="{FF2B5EF4-FFF2-40B4-BE49-F238E27FC236}">
                    <a16:creationId xmlns:a16="http://schemas.microsoft.com/office/drawing/2014/main" id="{CD8E8FA8-9D41-6309-F99E-0517BFEAE43D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Cylinder 46">
                <a:extLst>
                  <a:ext uri="{FF2B5EF4-FFF2-40B4-BE49-F238E27FC236}">
                    <a16:creationId xmlns:a16="http://schemas.microsoft.com/office/drawing/2014/main" id="{102DD4DD-09D4-EE01-FCC8-2EF7C762953E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Arrow: Bent 10">
              <a:extLst>
                <a:ext uri="{FF2B5EF4-FFF2-40B4-BE49-F238E27FC236}">
                  <a16:creationId xmlns:a16="http://schemas.microsoft.com/office/drawing/2014/main" id="{B6AB3794-10C2-13EE-EE5D-2B5FF95F1DC6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Arrow: Bent 20">
              <a:extLst>
                <a:ext uri="{FF2B5EF4-FFF2-40B4-BE49-F238E27FC236}">
                  <a16:creationId xmlns:a16="http://schemas.microsoft.com/office/drawing/2014/main" id="{0771B66C-103D-FCA3-AF3A-52961D3E4E22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Arrow: Bent 42">
              <a:extLst>
                <a:ext uri="{FF2B5EF4-FFF2-40B4-BE49-F238E27FC236}">
                  <a16:creationId xmlns:a16="http://schemas.microsoft.com/office/drawing/2014/main" id="{D74E20CE-F7DA-3702-3F17-80B2F26062FC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AD5942-F8E6-DAB6-FFC9-D8AC9F2A2602}"/>
              </a:ext>
            </a:extLst>
          </p:cNvPr>
          <p:cNvGrpSpPr/>
          <p:nvPr/>
        </p:nvGrpSpPr>
        <p:grpSpPr>
          <a:xfrm>
            <a:off x="605412" y="5376508"/>
            <a:ext cx="1193241" cy="830966"/>
            <a:chOff x="7678565" y="2445049"/>
            <a:chExt cx="1973170" cy="114473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DAE7228-47AE-8AE8-3836-9A1BE8D9C92B}"/>
                </a:ext>
              </a:extLst>
            </p:cNvPr>
            <p:cNvGrpSpPr/>
            <p:nvPr/>
          </p:nvGrpSpPr>
          <p:grpSpPr>
            <a:xfrm>
              <a:off x="7678565" y="2474519"/>
              <a:ext cx="1973170" cy="1115260"/>
              <a:chOff x="92692" y="2468336"/>
              <a:chExt cx="2474812" cy="1059131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73E4C146-1DBB-9BEF-5AFE-B3E83800D812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DD6A7834-3357-D688-4B7B-0CC853DBE3C2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ylinder 60">
                <a:extLst>
                  <a:ext uri="{FF2B5EF4-FFF2-40B4-BE49-F238E27FC236}">
                    <a16:creationId xmlns:a16="http://schemas.microsoft.com/office/drawing/2014/main" id="{0DD9ACEB-2FF6-9824-AC24-ABBE51227751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ylinder 61">
                <a:extLst>
                  <a:ext uri="{FF2B5EF4-FFF2-40B4-BE49-F238E27FC236}">
                    <a16:creationId xmlns:a16="http://schemas.microsoft.com/office/drawing/2014/main" id="{E526D0CE-F976-6ECB-D2FF-C7F7A1083155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9293EF5-883D-24C7-FAA5-40C574033C62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iagonal Stripe 51">
              <a:extLst>
                <a:ext uri="{FF2B5EF4-FFF2-40B4-BE49-F238E27FC236}">
                  <a16:creationId xmlns:a16="http://schemas.microsoft.com/office/drawing/2014/main" id="{2CEE240C-22E5-95DB-2CB7-F78F261A27B3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Diagonal Stripe 52">
              <a:extLst>
                <a:ext uri="{FF2B5EF4-FFF2-40B4-BE49-F238E27FC236}">
                  <a16:creationId xmlns:a16="http://schemas.microsoft.com/office/drawing/2014/main" id="{444C45F1-4399-5984-AB7F-14FF97CB2746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Diagonal Stripe 53">
              <a:extLst>
                <a:ext uri="{FF2B5EF4-FFF2-40B4-BE49-F238E27FC236}">
                  <a16:creationId xmlns:a16="http://schemas.microsoft.com/office/drawing/2014/main" id="{A2BC4CA4-493A-48DE-DBC9-7566F3C57AF0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Diagonal Stripe 54">
              <a:extLst>
                <a:ext uri="{FF2B5EF4-FFF2-40B4-BE49-F238E27FC236}">
                  <a16:creationId xmlns:a16="http://schemas.microsoft.com/office/drawing/2014/main" id="{429B2723-A008-24BB-71B2-7DEB4D3EF0D8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Diagonal Stripe 55">
              <a:extLst>
                <a:ext uri="{FF2B5EF4-FFF2-40B4-BE49-F238E27FC236}">
                  <a16:creationId xmlns:a16="http://schemas.microsoft.com/office/drawing/2014/main" id="{1D54F8BC-76A1-1304-71B2-D4C23C27C72B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Diagonal Stripe 56">
              <a:extLst>
                <a:ext uri="{FF2B5EF4-FFF2-40B4-BE49-F238E27FC236}">
                  <a16:creationId xmlns:a16="http://schemas.microsoft.com/office/drawing/2014/main" id="{BC8DA59E-7E68-A8D4-A317-A8ECAA4B62E4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Diagonal Stripe 57">
              <a:extLst>
                <a:ext uri="{FF2B5EF4-FFF2-40B4-BE49-F238E27FC236}">
                  <a16:creationId xmlns:a16="http://schemas.microsoft.com/office/drawing/2014/main" id="{5D80589F-422F-15C7-F949-1377C1DDFA95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72CD088-8B5D-6E7A-FDC4-A2E201E2BD11}"/>
              </a:ext>
            </a:extLst>
          </p:cNvPr>
          <p:cNvGrpSpPr/>
          <p:nvPr/>
        </p:nvGrpSpPr>
        <p:grpSpPr>
          <a:xfrm>
            <a:off x="2517818" y="1340476"/>
            <a:ext cx="7609267" cy="4404574"/>
            <a:chOff x="2507086" y="1598054"/>
            <a:chExt cx="7609267" cy="4404574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A0C3438F-031C-4864-93F7-5C40EEE9D22A}"/>
                </a:ext>
              </a:extLst>
            </p:cNvPr>
            <p:cNvSpPr/>
            <p:nvPr/>
          </p:nvSpPr>
          <p:spPr>
            <a:xfrm>
              <a:off x="6701306" y="4055773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6034683F-4FA2-3047-B268-10F3CE3965D3}"/>
                </a:ext>
              </a:extLst>
            </p:cNvPr>
            <p:cNvSpPr/>
            <p:nvPr/>
          </p:nvSpPr>
          <p:spPr>
            <a:xfrm>
              <a:off x="2507086" y="4057919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1CA28FDC-00FB-A972-92BD-7D6B113486EB}"/>
                </a:ext>
              </a:extLst>
            </p:cNvPr>
            <p:cNvSpPr/>
            <p:nvPr/>
          </p:nvSpPr>
          <p:spPr>
            <a:xfrm>
              <a:off x="4447503" y="1598054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E63B2E09-F984-AEE2-33AD-24B7F2A1AF3F}"/>
              </a:ext>
            </a:extLst>
          </p:cNvPr>
          <p:cNvSpPr txBox="1"/>
          <p:nvPr/>
        </p:nvSpPr>
        <p:spPr>
          <a:xfrm>
            <a:off x="4985195" y="1543952"/>
            <a:ext cx="2361126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Measured Using a Thermocouple in Coupler Interior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778040D-3590-451B-8A57-4C65B779984F}"/>
              </a:ext>
            </a:extLst>
          </p:cNvPr>
          <p:cNvSpPr txBox="1"/>
          <p:nvPr/>
        </p:nvSpPr>
        <p:spPr>
          <a:xfrm>
            <a:off x="2961084" y="4156782"/>
            <a:ext cx="242820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Target Derived From Boiling Point of Liquid Nitrogen</a:t>
            </a:r>
            <a:endParaRPr lang="en-US" sz="2000">
              <a:solidFill>
                <a:schemeClr val="bg1"/>
              </a:solidFill>
              <a:latin typeface="+mj-lt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A00132B-5174-26B9-B65D-17DFEA6D483F}"/>
              </a:ext>
            </a:extLst>
          </p:cNvPr>
          <p:cNvSpPr txBox="1"/>
          <p:nvPr/>
        </p:nvSpPr>
        <p:spPr>
          <a:xfrm>
            <a:off x="9471338" y="5379612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182D12D-8E4E-A245-D8BA-795C326F08F6}"/>
              </a:ext>
            </a:extLst>
          </p:cNvPr>
          <p:cNvSpPr txBox="1"/>
          <p:nvPr/>
        </p:nvSpPr>
        <p:spPr>
          <a:xfrm>
            <a:off x="7205550" y="4273877"/>
            <a:ext cx="242219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Coupler Interior Temperature</a:t>
            </a:r>
            <a:endParaRPr lang="en-US">
              <a:solidFill>
                <a:schemeClr val="bg1"/>
              </a:solidFill>
              <a:latin typeface="+mj-lt"/>
              <a:cs typeface="Calibri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 ≤ 80 K</a:t>
            </a:r>
            <a:endParaRPr lang="en-US">
              <a:solidFill>
                <a:schemeClr val="bg1"/>
              </a:solidFill>
              <a:latin typeface="+mj-lt"/>
              <a:cs typeface="Calibri"/>
            </a:endParaRPr>
          </a:p>
          <a:p>
            <a:pPr algn="l"/>
            <a:endParaRPr lang="en-US" sz="2000">
              <a:solidFill>
                <a:schemeClr val="bg1"/>
              </a:solidFill>
              <a:cs typeface="Calibr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2CB75FD-FD98-E2BE-2D0E-226E17DC5C14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0D7BF4AE-BBC6-291B-3180-5CCBF37592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36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Coupler Connection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319145-B0A3-8313-5708-AC925CA303C5}"/>
              </a:ext>
            </a:extLst>
          </p:cNvPr>
          <p:cNvCxnSpPr/>
          <p:nvPr/>
        </p:nvCxnSpPr>
        <p:spPr>
          <a:xfrm>
            <a:off x="426988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17C2CE-8CE3-5B03-5D49-D5216749ABD1}"/>
              </a:ext>
            </a:extLst>
          </p:cNvPr>
          <p:cNvCxnSpPr>
            <a:cxnSpLocks/>
          </p:cNvCxnSpPr>
          <p:nvPr/>
        </p:nvCxnSpPr>
        <p:spPr>
          <a:xfrm>
            <a:off x="2009603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FFEC65-2A6C-2881-C6B4-6F7E6A055E95}"/>
              </a:ext>
            </a:extLst>
          </p:cNvPr>
          <p:cNvGrpSpPr/>
          <p:nvPr/>
        </p:nvGrpSpPr>
        <p:grpSpPr>
          <a:xfrm>
            <a:off x="488047" y="4142075"/>
            <a:ext cx="1422138" cy="880244"/>
            <a:chOff x="4652776" y="2528231"/>
            <a:chExt cx="2879951" cy="11472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ACC3F1-C3AA-7610-4685-483ED82E5D2B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32" name="Cylinder 31">
                <a:extLst>
                  <a:ext uri="{FF2B5EF4-FFF2-40B4-BE49-F238E27FC236}">
                    <a16:creationId xmlns:a16="http://schemas.microsoft.com/office/drawing/2014/main" id="{B5069145-76FE-ECBE-A47A-140B81C87173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05F59039-1867-47A8-086C-CB6E42A18BDF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160179E8-6350-D4EB-E214-C32BF5CC3036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ylinder 34">
                <a:extLst>
                  <a:ext uri="{FF2B5EF4-FFF2-40B4-BE49-F238E27FC236}">
                    <a16:creationId xmlns:a16="http://schemas.microsoft.com/office/drawing/2014/main" id="{0AB44A07-4656-A9B1-92CF-4991D3CEDCA8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ylinder 35">
                <a:extLst>
                  <a:ext uri="{FF2B5EF4-FFF2-40B4-BE49-F238E27FC236}">
                    <a16:creationId xmlns:a16="http://schemas.microsoft.com/office/drawing/2014/main" id="{26C482C5-2F5C-0F91-7FF7-6431DE64A932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ylinder 36">
                <a:extLst>
                  <a:ext uri="{FF2B5EF4-FFF2-40B4-BE49-F238E27FC236}">
                    <a16:creationId xmlns:a16="http://schemas.microsoft.com/office/drawing/2014/main" id="{E67BFF54-7C26-B191-3814-84B4D1129371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Cylinder 37">
                <a:extLst>
                  <a:ext uri="{FF2B5EF4-FFF2-40B4-BE49-F238E27FC236}">
                    <a16:creationId xmlns:a16="http://schemas.microsoft.com/office/drawing/2014/main" id="{89897252-C205-8B72-AC72-2F62D79E243D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ylinder 38">
                <a:extLst>
                  <a:ext uri="{FF2B5EF4-FFF2-40B4-BE49-F238E27FC236}">
                    <a16:creationId xmlns:a16="http://schemas.microsoft.com/office/drawing/2014/main" id="{14623C63-EB49-C190-DDDD-9E829BA36879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D359DF34-9A43-4E8A-4A43-D66996BA7898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37505DB0-1E6F-F0BD-0EBD-94CA455265DE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8CF2C8-4591-9093-D123-C0F36874314E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0C78BBB0-8710-AF7B-6C96-408E3FCA0375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solidFill>
                <a:srgbClr val="003B6F"/>
              </a:solidFill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0B0E26DE-8D7E-0BBC-D98C-11562138ACD5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3D0A8D7C-4DAE-C6F8-A158-05A05A151CCA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4C36CA80-9C51-5194-24EE-FD7F796B990D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ylinder 27">
                <a:extLst>
                  <a:ext uri="{FF2B5EF4-FFF2-40B4-BE49-F238E27FC236}">
                    <a16:creationId xmlns:a16="http://schemas.microsoft.com/office/drawing/2014/main" id="{E20CC9A5-42A2-44ED-56F3-5965EE65977B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ylinder 28">
                <a:extLst>
                  <a:ext uri="{FF2B5EF4-FFF2-40B4-BE49-F238E27FC236}">
                    <a16:creationId xmlns:a16="http://schemas.microsoft.com/office/drawing/2014/main" id="{4CE038AA-0BB1-B9B7-FE8C-69BA6F2DDD75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ylinder 29">
                <a:extLst>
                  <a:ext uri="{FF2B5EF4-FFF2-40B4-BE49-F238E27FC236}">
                    <a16:creationId xmlns:a16="http://schemas.microsoft.com/office/drawing/2014/main" id="{45EA3B35-8123-7201-8810-FC937D822DC5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984BF0B2-805A-B57A-4BB8-E285CE55E3B0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solidFill>
                <a:srgbClr val="003B6F"/>
              </a:solidFill>
              <a:ln w="6350"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F9A345-A850-97B8-F236-DC230B68A9D6}"/>
              </a:ext>
            </a:extLst>
          </p:cNvPr>
          <p:cNvSpPr txBox="1"/>
          <p:nvPr/>
        </p:nvSpPr>
        <p:spPr>
          <a:xfrm>
            <a:off x="2904392" y="1019930"/>
            <a:ext cx="549612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0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B1F73D2-5450-4E72-E996-AFE24BCD516A}"/>
              </a:ext>
            </a:extLst>
          </p:cNvPr>
          <p:cNvGrpSpPr/>
          <p:nvPr/>
        </p:nvGrpSpPr>
        <p:grpSpPr>
          <a:xfrm>
            <a:off x="605412" y="5376507"/>
            <a:ext cx="1193241" cy="830965"/>
            <a:chOff x="7678565" y="2445049"/>
            <a:chExt cx="1973170" cy="114472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4E11A61-F054-1117-59EA-ABF9EFC540E3}"/>
                </a:ext>
              </a:extLst>
            </p:cNvPr>
            <p:cNvGrpSpPr/>
            <p:nvPr/>
          </p:nvGrpSpPr>
          <p:grpSpPr>
            <a:xfrm>
              <a:off x="7678565" y="2474518"/>
              <a:ext cx="1973170" cy="1115260"/>
              <a:chOff x="92692" y="2468336"/>
              <a:chExt cx="2474812" cy="1059131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1DE48021-EE9A-5EAD-E060-D9CD5C63E223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5C717DDA-839A-101D-1885-B0FF1D02DE11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ylinder 60">
                <a:extLst>
                  <a:ext uri="{FF2B5EF4-FFF2-40B4-BE49-F238E27FC236}">
                    <a16:creationId xmlns:a16="http://schemas.microsoft.com/office/drawing/2014/main" id="{FEA5EED3-9711-554A-19DC-2770974D7AFC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ylinder 61">
                <a:extLst>
                  <a:ext uri="{FF2B5EF4-FFF2-40B4-BE49-F238E27FC236}">
                    <a16:creationId xmlns:a16="http://schemas.microsoft.com/office/drawing/2014/main" id="{AA48A4C7-9900-2BAA-85C1-D9B17577248E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59EC590-C306-43FC-3E73-2698F6CB7ADC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iagonal Stripe 51">
              <a:extLst>
                <a:ext uri="{FF2B5EF4-FFF2-40B4-BE49-F238E27FC236}">
                  <a16:creationId xmlns:a16="http://schemas.microsoft.com/office/drawing/2014/main" id="{C4D5BA4F-122B-C2CB-C0F2-15AEC2ABDD0B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Diagonal Stripe 52">
              <a:extLst>
                <a:ext uri="{FF2B5EF4-FFF2-40B4-BE49-F238E27FC236}">
                  <a16:creationId xmlns:a16="http://schemas.microsoft.com/office/drawing/2014/main" id="{EEA2BA29-6276-FD5D-E1F0-B208C9FE7764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Diagonal Stripe 53">
              <a:extLst>
                <a:ext uri="{FF2B5EF4-FFF2-40B4-BE49-F238E27FC236}">
                  <a16:creationId xmlns:a16="http://schemas.microsoft.com/office/drawing/2014/main" id="{8A264855-1BFD-1380-C139-429DF0DFC4C5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Diagonal Stripe 54">
              <a:extLst>
                <a:ext uri="{FF2B5EF4-FFF2-40B4-BE49-F238E27FC236}">
                  <a16:creationId xmlns:a16="http://schemas.microsoft.com/office/drawing/2014/main" id="{39DDD64E-DF9D-EC3F-C827-9AA95B783D4B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Diagonal Stripe 55">
              <a:extLst>
                <a:ext uri="{FF2B5EF4-FFF2-40B4-BE49-F238E27FC236}">
                  <a16:creationId xmlns:a16="http://schemas.microsoft.com/office/drawing/2014/main" id="{2BCE3D2C-8B3F-AE2D-6689-A72020F7AFA0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Diagonal Stripe 56">
              <a:extLst>
                <a:ext uri="{FF2B5EF4-FFF2-40B4-BE49-F238E27FC236}">
                  <a16:creationId xmlns:a16="http://schemas.microsoft.com/office/drawing/2014/main" id="{5F6EAAD7-6F2B-55CE-7CB4-80C36A3F2644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Diagonal Stripe 57">
              <a:extLst>
                <a:ext uri="{FF2B5EF4-FFF2-40B4-BE49-F238E27FC236}">
                  <a16:creationId xmlns:a16="http://schemas.microsoft.com/office/drawing/2014/main" id="{C6B65044-4F5A-3783-82AE-A5AED3F12763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5C759BB-4374-AA3F-7737-2520F4983E1B}"/>
              </a:ext>
            </a:extLst>
          </p:cNvPr>
          <p:cNvGrpSpPr/>
          <p:nvPr/>
        </p:nvGrpSpPr>
        <p:grpSpPr>
          <a:xfrm>
            <a:off x="637955" y="1327075"/>
            <a:ext cx="1188937" cy="1067178"/>
            <a:chOff x="274808" y="2598086"/>
            <a:chExt cx="1973170" cy="177797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DECB6D2-DE3C-E9B1-0316-8777DD4C8765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71" name="Graphic 70" descr="Splash1 with solid fill">
                <a:extLst>
                  <a:ext uri="{FF2B5EF4-FFF2-40B4-BE49-F238E27FC236}">
                    <a16:creationId xmlns:a16="http://schemas.microsoft.com/office/drawing/2014/main" id="{B5F4E67D-E21E-F873-E66F-0F89E0452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72" name="Graphic 71" descr="Splash1 with solid fill">
                <a:extLst>
                  <a:ext uri="{FF2B5EF4-FFF2-40B4-BE49-F238E27FC236}">
                    <a16:creationId xmlns:a16="http://schemas.microsoft.com/office/drawing/2014/main" id="{AEB39FA4-E9F7-D8C8-8B7A-85899D7F3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03157E3-D86E-B628-3EF0-137E624A29CD}"/>
                </a:ext>
              </a:extLst>
            </p:cNvPr>
            <p:cNvGrpSpPr/>
            <p:nvPr/>
          </p:nvGrpSpPr>
          <p:grpSpPr>
            <a:xfrm>
              <a:off x="274808" y="2598086"/>
              <a:ext cx="1973170" cy="1115260"/>
              <a:chOff x="92692" y="2468336"/>
              <a:chExt cx="2474812" cy="1059131"/>
            </a:xfrm>
          </p:grpSpPr>
          <p:sp>
            <p:nvSpPr>
              <p:cNvPr id="67" name="Cylinder 66">
                <a:extLst>
                  <a:ext uri="{FF2B5EF4-FFF2-40B4-BE49-F238E27FC236}">
                    <a16:creationId xmlns:a16="http://schemas.microsoft.com/office/drawing/2014/main" id="{CF599319-B41C-1B2C-1F25-74F81F8B8F2E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Cylinder 67">
                <a:extLst>
                  <a:ext uri="{FF2B5EF4-FFF2-40B4-BE49-F238E27FC236}">
                    <a16:creationId xmlns:a16="http://schemas.microsoft.com/office/drawing/2014/main" id="{7B4CDA5E-4CE8-629D-6588-8013F1A87F1D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Cylinder 68">
                <a:extLst>
                  <a:ext uri="{FF2B5EF4-FFF2-40B4-BE49-F238E27FC236}">
                    <a16:creationId xmlns:a16="http://schemas.microsoft.com/office/drawing/2014/main" id="{E2702F36-73E2-DCD7-D65D-DB76CF0936C0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Cylinder 69">
                <a:extLst>
                  <a:ext uri="{FF2B5EF4-FFF2-40B4-BE49-F238E27FC236}">
                    <a16:creationId xmlns:a16="http://schemas.microsoft.com/office/drawing/2014/main" id="{EDF5B2F4-D825-24AD-1EFE-220C9492A151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AFD1BA9-3822-0C43-5052-038465CFBE75}"/>
              </a:ext>
            </a:extLst>
          </p:cNvPr>
          <p:cNvGrpSpPr/>
          <p:nvPr/>
        </p:nvGrpSpPr>
        <p:grpSpPr>
          <a:xfrm>
            <a:off x="603957" y="2553896"/>
            <a:ext cx="1262656" cy="1194248"/>
            <a:chOff x="2468132" y="2323449"/>
            <a:chExt cx="1973170" cy="171941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AB3E479-DC5D-7248-8B8A-34F06B0E8BE6}"/>
                </a:ext>
              </a:extLst>
            </p:cNvPr>
            <p:cNvGrpSpPr/>
            <p:nvPr/>
          </p:nvGrpSpPr>
          <p:grpSpPr>
            <a:xfrm>
              <a:off x="2468132" y="2927600"/>
              <a:ext cx="1973170" cy="1115260"/>
              <a:chOff x="92692" y="2468336"/>
              <a:chExt cx="2474812" cy="1059131"/>
            </a:xfrm>
          </p:grpSpPr>
          <p:sp>
            <p:nvSpPr>
              <p:cNvPr id="89" name="Cylinder 88">
                <a:extLst>
                  <a:ext uri="{FF2B5EF4-FFF2-40B4-BE49-F238E27FC236}">
                    <a16:creationId xmlns:a16="http://schemas.microsoft.com/office/drawing/2014/main" id="{1BF84D83-EABF-637F-DA36-DF0F09996DA3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Cylinder 89">
                <a:extLst>
                  <a:ext uri="{FF2B5EF4-FFF2-40B4-BE49-F238E27FC236}">
                    <a16:creationId xmlns:a16="http://schemas.microsoft.com/office/drawing/2014/main" id="{B11361ED-23CD-1712-4AAB-3BBAFB890CF2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ylinder 90">
                <a:extLst>
                  <a:ext uri="{FF2B5EF4-FFF2-40B4-BE49-F238E27FC236}">
                    <a16:creationId xmlns:a16="http://schemas.microsoft.com/office/drawing/2014/main" id="{D9816B71-E800-0981-9BD0-44D732F7475A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ylinder 91">
                <a:extLst>
                  <a:ext uri="{FF2B5EF4-FFF2-40B4-BE49-F238E27FC236}">
                    <a16:creationId xmlns:a16="http://schemas.microsoft.com/office/drawing/2014/main" id="{C911D2EF-1CF4-00BB-CEA0-FF4A9573D3B0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Arrow: Bent 85">
              <a:extLst>
                <a:ext uri="{FF2B5EF4-FFF2-40B4-BE49-F238E27FC236}">
                  <a16:creationId xmlns:a16="http://schemas.microsoft.com/office/drawing/2014/main" id="{96358841-4A4E-6C29-C495-D57F6644E108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Arrow: Bent 86">
              <a:extLst>
                <a:ext uri="{FF2B5EF4-FFF2-40B4-BE49-F238E27FC236}">
                  <a16:creationId xmlns:a16="http://schemas.microsoft.com/office/drawing/2014/main" id="{DF9F916B-3A34-CD06-20EB-EFF514CD98FC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Arrow: Bent 87">
              <a:extLst>
                <a:ext uri="{FF2B5EF4-FFF2-40B4-BE49-F238E27FC236}">
                  <a16:creationId xmlns:a16="http://schemas.microsoft.com/office/drawing/2014/main" id="{A6A2BF44-D308-EB1C-7B5E-449591C7A086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562551A-D0F4-36C9-D8C7-2EF4399E9A82}"/>
              </a:ext>
            </a:extLst>
          </p:cNvPr>
          <p:cNvGrpSpPr/>
          <p:nvPr/>
        </p:nvGrpSpPr>
        <p:grpSpPr>
          <a:xfrm>
            <a:off x="2517818" y="1340476"/>
            <a:ext cx="7609267" cy="4404574"/>
            <a:chOff x="2507086" y="1598054"/>
            <a:chExt cx="7609267" cy="4404574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E7245E0F-9DB5-BF38-CE36-D1D4D580AC89}"/>
                </a:ext>
              </a:extLst>
            </p:cNvPr>
            <p:cNvSpPr/>
            <p:nvPr/>
          </p:nvSpPr>
          <p:spPr>
            <a:xfrm>
              <a:off x="6701306" y="4055773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95AD6871-94CA-68A5-943E-B8314223FE53}"/>
                </a:ext>
              </a:extLst>
            </p:cNvPr>
            <p:cNvSpPr/>
            <p:nvPr/>
          </p:nvSpPr>
          <p:spPr>
            <a:xfrm>
              <a:off x="2507086" y="4057919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25E4F693-E152-CE46-79B6-4949878D1D43}"/>
                </a:ext>
              </a:extLst>
            </p:cNvPr>
            <p:cNvSpPr/>
            <p:nvPr/>
          </p:nvSpPr>
          <p:spPr>
            <a:xfrm>
              <a:off x="4447503" y="1598054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1C456506-C66C-6104-4376-C719F8FFA8D2}"/>
              </a:ext>
            </a:extLst>
          </p:cNvPr>
          <p:cNvSpPr txBox="1"/>
          <p:nvPr/>
        </p:nvSpPr>
        <p:spPr>
          <a:xfrm>
            <a:off x="4867489" y="1487007"/>
            <a:ext cx="261171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Measured using a Force Transducer Attached to One Half of Coupler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69DFBF4-47AB-FE3E-D09A-F37B9CD9A2B4}"/>
              </a:ext>
            </a:extLst>
          </p:cNvPr>
          <p:cNvSpPr txBox="1"/>
          <p:nvPr/>
        </p:nvSpPr>
        <p:spPr>
          <a:xfrm>
            <a:off x="7021401" y="4145416"/>
            <a:ext cx="275822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Connection/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Disconnection Force: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≤ 250 LBF</a:t>
            </a: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6344B00-8669-CE01-7C31-3A943CF95150}"/>
              </a:ext>
            </a:extLst>
          </p:cNvPr>
          <p:cNvSpPr txBox="1"/>
          <p:nvPr/>
        </p:nvSpPr>
        <p:spPr>
          <a:xfrm>
            <a:off x="2815155" y="4167171"/>
            <a:ext cx="275822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Target Derived From Previous NASA Coupler</a:t>
            </a:r>
            <a:endParaRPr lang="en-US" sz="2000">
              <a:solidFill>
                <a:srgbClr val="FFFFFF"/>
              </a:solidFill>
              <a:latin typeface="+mj-lt"/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09C3970-5A46-F860-8DB6-BED683C4E34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52397A26-509D-3028-5B1A-6AE7C35AF0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32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Concept Generation Tactics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8BDC0F-947F-E591-3E2C-B426EC46F701}"/>
              </a:ext>
            </a:extLst>
          </p:cNvPr>
          <p:cNvGrpSpPr/>
          <p:nvPr/>
        </p:nvGrpSpPr>
        <p:grpSpPr>
          <a:xfrm>
            <a:off x="3258526" y="1247932"/>
            <a:ext cx="4274813" cy="3699955"/>
            <a:chOff x="3258526" y="1247932"/>
            <a:chExt cx="4274813" cy="369995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874F57-7A64-AA5A-F397-F4C12F8CADE0}"/>
                </a:ext>
              </a:extLst>
            </p:cNvPr>
            <p:cNvSpPr txBox="1"/>
            <p:nvPr/>
          </p:nvSpPr>
          <p:spPr>
            <a:xfrm>
              <a:off x="4350334" y="1247932"/>
              <a:ext cx="20916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2"/>
                  </a:solidFill>
                  <a:latin typeface="+mj-lt"/>
                </a:rPr>
                <a:t>Crap Shoot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3047677-8011-E7F3-5F67-74D101519257}"/>
                </a:ext>
              </a:extLst>
            </p:cNvPr>
            <p:cNvGrpSpPr/>
            <p:nvPr/>
          </p:nvGrpSpPr>
          <p:grpSpPr>
            <a:xfrm>
              <a:off x="3258526" y="2622757"/>
              <a:ext cx="4274813" cy="2325130"/>
              <a:chOff x="3194709" y="2567460"/>
              <a:chExt cx="4274813" cy="2325130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4054AEC-5E41-5A1B-BAB6-88048CEE8651}"/>
                  </a:ext>
                </a:extLst>
              </p:cNvPr>
              <p:cNvGrpSpPr/>
              <p:nvPr/>
            </p:nvGrpSpPr>
            <p:grpSpPr>
              <a:xfrm>
                <a:off x="3194709" y="2567460"/>
                <a:ext cx="4274813" cy="2325130"/>
                <a:chOff x="3194709" y="2567460"/>
                <a:chExt cx="4274813" cy="2325130"/>
              </a:xfrm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27B966FA-764F-DED3-083F-CCCFF30B489C}"/>
                    </a:ext>
                  </a:extLst>
                </p:cNvPr>
                <p:cNvGrpSpPr/>
                <p:nvPr/>
              </p:nvGrpSpPr>
              <p:grpSpPr>
                <a:xfrm>
                  <a:off x="3194709" y="2567460"/>
                  <a:ext cx="4274813" cy="2325130"/>
                  <a:chOff x="3194709" y="2567460"/>
                  <a:chExt cx="4274813" cy="2325130"/>
                </a:xfrm>
              </p:grpSpPr>
              <p:sp>
                <p:nvSpPr>
                  <p:cNvPr id="48" name="Rectangle: Rounded Corners 47">
                    <a:extLst>
                      <a:ext uri="{FF2B5EF4-FFF2-40B4-BE49-F238E27FC236}">
                        <a16:creationId xmlns:a16="http://schemas.microsoft.com/office/drawing/2014/main" id="{23F4DC24-4D51-40DF-E81A-8C6C67407E2D}"/>
                      </a:ext>
                    </a:extLst>
                  </p:cNvPr>
                  <p:cNvSpPr/>
                  <p:nvPr/>
                </p:nvSpPr>
                <p:spPr>
                  <a:xfrm>
                    <a:off x="3194709" y="2567460"/>
                    <a:ext cx="4274813" cy="2325130"/>
                  </a:xfrm>
                  <a:prstGeom prst="round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24A8ABB5-179B-AB47-0223-9D4DFC0CBA30}"/>
                      </a:ext>
                    </a:extLst>
                  </p:cNvPr>
                  <p:cNvGrpSpPr/>
                  <p:nvPr/>
                </p:nvGrpSpPr>
                <p:grpSpPr>
                  <a:xfrm>
                    <a:off x="3294952" y="2996923"/>
                    <a:ext cx="2984786" cy="456337"/>
                    <a:chOff x="3294952" y="2996923"/>
                    <a:chExt cx="2984786" cy="456337"/>
                  </a:xfrm>
                </p:grpSpPr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BC569AC7-39CB-EF76-494C-EB8981E9D6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4952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183880F6-C959-19E1-C3DE-A869AA17C5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5397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0BA7EF6B-AC07-5B7A-C3E1-579650F2B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5841" y="2999436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</a:p>
                  </p:txBody>
                </p:sp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63119606-C7B3-7123-B4BC-CD91D0256E4B}"/>
                      </a:ext>
                    </a:extLst>
                  </p:cNvPr>
                  <p:cNvGrpSpPr/>
                  <p:nvPr/>
                </p:nvGrpSpPr>
                <p:grpSpPr>
                  <a:xfrm>
                    <a:off x="3294952" y="3578861"/>
                    <a:ext cx="2984786" cy="453824"/>
                    <a:chOff x="3294952" y="2996923"/>
                    <a:chExt cx="2984786" cy="453824"/>
                  </a:xfrm>
                </p:grpSpPr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566993DA-1AD0-F124-8237-E9DCA67B1A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4952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C03E0439-C743-B6E2-EE39-191B51F567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5397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7646EDF3-D4ED-19D6-DEA5-F0A2CF5F96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5841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</a:p>
                  </p:txBody>
                </p:sp>
              </p:grp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004C9E83-3CE8-C02A-B0FC-78775A9E3457}"/>
                      </a:ext>
                    </a:extLst>
                  </p:cNvPr>
                  <p:cNvGrpSpPr/>
                  <p:nvPr/>
                </p:nvGrpSpPr>
                <p:grpSpPr>
                  <a:xfrm>
                    <a:off x="3294952" y="4149420"/>
                    <a:ext cx="2984785" cy="465203"/>
                    <a:chOff x="3294952" y="2985544"/>
                    <a:chExt cx="2984785" cy="465203"/>
                  </a:xfrm>
                </p:grpSpPr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0884724E-93E1-D13B-6138-A13BBC4CCD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4952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</a:p>
                  </p:txBody>
                </p:sp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23EB6485-3A87-8B03-613A-1E69996776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5397" y="2996923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</a:p>
                  </p:txBody>
                </p:sp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DECBC674-2882-6EC6-0A3B-7A5E114618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5840" y="2985544"/>
                      <a:ext cx="943897" cy="4538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</a:p>
                  </p:txBody>
                </p:sp>
              </p:grp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F35D2AB3-39EA-F9EE-3E95-4158923781B3}"/>
                      </a:ext>
                    </a:extLst>
                  </p:cNvPr>
                  <p:cNvSpPr txBox="1"/>
                  <p:nvPr/>
                </p:nvSpPr>
                <p:spPr>
                  <a:xfrm>
                    <a:off x="5592289" y="2624956"/>
                    <a:ext cx="41318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>
                        <a:solidFill>
                          <a:schemeClr val="bg1"/>
                        </a:solidFill>
                        <a:latin typeface="+mj-lt"/>
                      </a:rPr>
                      <a:t>C</a:t>
                    </a:r>
                  </a:p>
                </p:txBody>
              </p:sp>
              <p:pic>
                <p:nvPicPr>
                  <p:cNvPr id="70" name="Picture 69" descr="A hand holding a light bulb&#10;&#10;Description automatically generated">
                    <a:extLst>
                      <a:ext uri="{FF2B5EF4-FFF2-40B4-BE49-F238E27FC236}">
                        <a16:creationId xmlns:a16="http://schemas.microsoft.com/office/drawing/2014/main" id="{9991DF0B-C727-60A6-4216-45CA73ABAD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6447961" y="3269174"/>
                    <a:ext cx="921701" cy="92170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F1585AF-C62D-CC6F-D968-615E991509C9}"/>
                    </a:ext>
                  </a:extLst>
                </p:cNvPr>
                <p:cNvSpPr/>
                <p:nvPr/>
              </p:nvSpPr>
              <p:spPr>
                <a:xfrm>
                  <a:off x="3568731" y="3617286"/>
                  <a:ext cx="391904" cy="369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F15922DC-75EB-647F-EE1D-42CF8C4CC052}"/>
                    </a:ext>
                  </a:extLst>
                </p:cNvPr>
                <p:cNvSpPr/>
                <p:nvPr/>
              </p:nvSpPr>
              <p:spPr>
                <a:xfrm>
                  <a:off x="4591393" y="3039169"/>
                  <a:ext cx="391904" cy="369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4F898988-B996-BA53-1F4A-FAB76D798E0A}"/>
                    </a:ext>
                  </a:extLst>
                </p:cNvPr>
                <p:cNvSpPr/>
                <p:nvPr/>
              </p:nvSpPr>
              <p:spPr>
                <a:xfrm>
                  <a:off x="5602927" y="4182364"/>
                  <a:ext cx="391904" cy="369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D8729FE2-FEAF-2E74-F75C-A66D08E5F388}"/>
                    </a:ext>
                  </a:extLst>
                </p:cNvPr>
                <p:cNvCxnSpPr>
                  <a:cxnSpLocks/>
                  <a:stCxn id="71" idx="6"/>
                  <a:endCxn id="72" idx="2"/>
                </p:cNvCxnSpPr>
                <p:nvPr/>
              </p:nvCxnSpPr>
              <p:spPr>
                <a:xfrm flipV="1">
                  <a:off x="3960635" y="3223835"/>
                  <a:ext cx="630758" cy="57811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56AE1B50-F56B-BDE5-DEFE-AC70446AA018}"/>
                    </a:ext>
                  </a:extLst>
                </p:cNvPr>
                <p:cNvCxnSpPr>
                  <a:cxnSpLocks/>
                  <a:stCxn id="72" idx="6"/>
                  <a:endCxn id="73" idx="2"/>
                </p:cNvCxnSpPr>
                <p:nvPr/>
              </p:nvCxnSpPr>
              <p:spPr>
                <a:xfrm>
                  <a:off x="4983297" y="3223835"/>
                  <a:ext cx="619630" cy="11431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C6023E77-9CB3-8637-FFE4-69FEA8AD8F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04560" y="4157239"/>
                  <a:ext cx="599440" cy="24204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743AFE9-A54F-2104-FD81-8EEC0EF54C34}"/>
                  </a:ext>
                </a:extLst>
              </p:cNvPr>
              <p:cNvSpPr txBox="1"/>
              <p:nvPr/>
            </p:nvSpPr>
            <p:spPr>
              <a:xfrm>
                <a:off x="3511318" y="2623433"/>
                <a:ext cx="506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+mj-lt"/>
                  </a:rPr>
                  <a:t>A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88C2992-1BE3-8CA6-86FB-CF592441835C}"/>
                  </a:ext>
                </a:extLst>
              </p:cNvPr>
              <p:cNvSpPr txBox="1"/>
              <p:nvPr/>
            </p:nvSpPr>
            <p:spPr>
              <a:xfrm>
                <a:off x="4555381" y="2623433"/>
                <a:ext cx="463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+mj-lt"/>
                  </a:rPr>
                  <a:t>B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503071-B2F1-167A-59BB-7AC33E0A246B}"/>
              </a:ext>
            </a:extLst>
          </p:cNvPr>
          <p:cNvGrpSpPr/>
          <p:nvPr/>
        </p:nvGrpSpPr>
        <p:grpSpPr>
          <a:xfrm>
            <a:off x="97014" y="1243780"/>
            <a:ext cx="2991396" cy="5081439"/>
            <a:chOff x="97014" y="1243780"/>
            <a:chExt cx="2991396" cy="508143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EC1254-A044-5A61-F989-7BAA4D989357}"/>
                </a:ext>
              </a:extLst>
            </p:cNvPr>
            <p:cNvSpPr txBox="1"/>
            <p:nvPr/>
          </p:nvSpPr>
          <p:spPr>
            <a:xfrm>
              <a:off x="462532" y="1243780"/>
              <a:ext cx="2253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2"/>
                  </a:solidFill>
                  <a:latin typeface="+mj-lt"/>
                </a:rPr>
                <a:t>Biomimicry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B0F27A-28F9-BC50-A7D9-4725CF238578}"/>
                </a:ext>
              </a:extLst>
            </p:cNvPr>
            <p:cNvGrpSpPr/>
            <p:nvPr/>
          </p:nvGrpSpPr>
          <p:grpSpPr>
            <a:xfrm>
              <a:off x="97014" y="1824534"/>
              <a:ext cx="2991396" cy="4500685"/>
              <a:chOff x="134216" y="1658620"/>
              <a:chExt cx="2991396" cy="4500685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D3A5F30B-3B77-ED91-DEC1-E1FBB5C9211B}"/>
                  </a:ext>
                </a:extLst>
              </p:cNvPr>
              <p:cNvSpPr/>
              <p:nvPr/>
            </p:nvSpPr>
            <p:spPr>
              <a:xfrm>
                <a:off x="134216" y="1658620"/>
                <a:ext cx="2991396" cy="4500685"/>
              </a:xfrm>
              <a:prstGeom prst="roundRect">
                <a:avLst/>
              </a:prstGeom>
              <a:solidFill>
                <a:srgbClr val="782F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A8DC623-FCE2-78F7-9BB4-9E3F8BA4D262}"/>
                  </a:ext>
                </a:extLst>
              </p:cNvPr>
              <p:cNvGrpSpPr/>
              <p:nvPr/>
            </p:nvGrpSpPr>
            <p:grpSpPr>
              <a:xfrm>
                <a:off x="220140" y="3855088"/>
                <a:ext cx="2813017" cy="2115455"/>
                <a:chOff x="1335722" y="2453082"/>
                <a:chExt cx="3461233" cy="2400498"/>
              </a:xfrm>
            </p:grpSpPr>
            <p:pic>
              <p:nvPicPr>
                <p:cNvPr id="41" name="Picture 40" descr="A satellite in space with solar panels&#10;&#10;Description automatically generated">
                  <a:extLst>
                    <a:ext uri="{FF2B5EF4-FFF2-40B4-BE49-F238E27FC236}">
                      <a16:creationId xmlns:a16="http://schemas.microsoft.com/office/drawing/2014/main" id="{AEA206EF-42C9-54ED-266B-5230E97F44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35722" y="2547276"/>
                  <a:ext cx="3461233" cy="2306304"/>
                </a:xfrm>
                <a:prstGeom prst="roundRect">
                  <a:avLst/>
                </a:prstGeom>
              </p:spPr>
            </p:pic>
            <p:pic>
              <p:nvPicPr>
                <p:cNvPr id="47" name="Picture 46" descr="A long white pipe with a cap&#10;&#10;Description automatically generated">
                  <a:extLst>
                    <a:ext uri="{FF2B5EF4-FFF2-40B4-BE49-F238E27FC236}">
                      <a16:creationId xmlns:a16="http://schemas.microsoft.com/office/drawing/2014/main" id="{FBE462E4-2482-AD54-1D64-E72660D2F2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3056033" y="2453082"/>
                  <a:ext cx="770834" cy="770834"/>
                </a:xfrm>
                <a:prstGeom prst="roundRect">
                  <a:avLst/>
                </a:prstGeom>
              </p:spPr>
            </p:pic>
            <p:pic>
              <p:nvPicPr>
                <p:cNvPr id="64" name="Picture 63" descr="A model of a space ship&#10;&#10;Description automatically generated">
                  <a:extLst>
                    <a:ext uri="{FF2B5EF4-FFF2-40B4-BE49-F238E27FC236}">
                      <a16:creationId xmlns:a16="http://schemas.microsoft.com/office/drawing/2014/main" id="{4157609A-FE0D-E24A-F484-AA65465204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97560" y="2619779"/>
                  <a:ext cx="1062837" cy="557989"/>
                </a:xfrm>
                <a:prstGeom prst="roundRect">
                  <a:avLst/>
                </a:prstGeom>
              </p:spPr>
            </p:pic>
          </p:grpSp>
          <p:pic>
            <p:nvPicPr>
              <p:cNvPr id="39" name="Picture 38" descr="A bird drinking water from a puddle&#10;&#10;Description automatically generated">
                <a:extLst>
                  <a:ext uri="{FF2B5EF4-FFF2-40B4-BE49-F238E27FC236}">
                    <a16:creationId xmlns:a16="http://schemas.microsoft.com/office/drawing/2014/main" id="{B2280C67-8FF2-C3BB-95C4-5F499118F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6012" y="1889697"/>
                <a:ext cx="2767804" cy="1844752"/>
              </a:xfrm>
              <a:prstGeom prst="round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D0C1B8-C47E-A7E7-795B-561C29F3A51A}"/>
              </a:ext>
            </a:extLst>
          </p:cNvPr>
          <p:cNvGrpSpPr/>
          <p:nvPr/>
        </p:nvGrpSpPr>
        <p:grpSpPr>
          <a:xfrm>
            <a:off x="7399372" y="1238858"/>
            <a:ext cx="3297131" cy="5165856"/>
            <a:chOff x="7399372" y="1238858"/>
            <a:chExt cx="3297131" cy="516585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303AF2-517B-8F30-5BF3-71D0D6A4D13E}"/>
                </a:ext>
              </a:extLst>
            </p:cNvPr>
            <p:cNvSpPr txBox="1"/>
            <p:nvPr/>
          </p:nvSpPr>
          <p:spPr>
            <a:xfrm>
              <a:off x="7399372" y="1238858"/>
              <a:ext cx="32971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tx2"/>
                  </a:solidFill>
                  <a:latin typeface="+mj-lt"/>
                </a:rPr>
                <a:t>Morphological Chart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5C235E8-F1EB-6273-5FA6-CA064A8A8523}"/>
                </a:ext>
              </a:extLst>
            </p:cNvPr>
            <p:cNvGrpSpPr/>
            <p:nvPr/>
          </p:nvGrpSpPr>
          <p:grpSpPr>
            <a:xfrm>
              <a:off x="7703455" y="2086282"/>
              <a:ext cx="2709618" cy="4318432"/>
              <a:chOff x="6555783" y="1421969"/>
              <a:chExt cx="2709618" cy="4318432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D435AD2-FB03-9020-47C9-2AF9C19E3675}"/>
                  </a:ext>
                </a:extLst>
              </p:cNvPr>
              <p:cNvGrpSpPr/>
              <p:nvPr/>
            </p:nvGrpSpPr>
            <p:grpSpPr>
              <a:xfrm>
                <a:off x="6555783" y="1421969"/>
                <a:ext cx="2709618" cy="4318432"/>
                <a:chOff x="6555783" y="1421969"/>
                <a:chExt cx="2709618" cy="4318432"/>
              </a:xfrm>
            </p:grpSpPr>
            <p:sp>
              <p:nvSpPr>
                <p:cNvPr id="84" name="Rectangle: Rounded Corners 83">
                  <a:extLst>
                    <a:ext uri="{FF2B5EF4-FFF2-40B4-BE49-F238E27FC236}">
                      <a16:creationId xmlns:a16="http://schemas.microsoft.com/office/drawing/2014/main" id="{A228CF97-BA9E-70B6-945A-2662A74422B9}"/>
                    </a:ext>
                  </a:extLst>
                </p:cNvPr>
                <p:cNvSpPr/>
                <p:nvPr/>
              </p:nvSpPr>
              <p:spPr>
                <a:xfrm>
                  <a:off x="6555783" y="1421969"/>
                  <a:ext cx="2709618" cy="4318432"/>
                </a:xfrm>
                <a:prstGeom prst="round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D3430293-0638-2DC0-67E1-AD21DDBC79CC}"/>
                    </a:ext>
                  </a:extLst>
                </p:cNvPr>
                <p:cNvGrpSpPr/>
                <p:nvPr/>
              </p:nvGrpSpPr>
              <p:grpSpPr>
                <a:xfrm>
                  <a:off x="6663991" y="1841304"/>
                  <a:ext cx="1174300" cy="3424962"/>
                  <a:chOff x="6663991" y="1841304"/>
                  <a:chExt cx="1174300" cy="3424962"/>
                </a:xfrm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AC1A66ED-B9D9-05B5-4968-73F4F543E5FF}"/>
                      </a:ext>
                    </a:extLst>
                  </p:cNvPr>
                  <p:cNvSpPr/>
                  <p:nvPr/>
                </p:nvSpPr>
                <p:spPr>
                  <a:xfrm>
                    <a:off x="6663996" y="1841304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1</a:t>
                    </a:r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3D3CBFF0-1858-C09F-8D58-E320B9785FFE}"/>
                      </a:ext>
                    </a:extLst>
                  </p:cNvPr>
                  <p:cNvSpPr/>
                  <p:nvPr/>
                </p:nvSpPr>
                <p:spPr>
                  <a:xfrm>
                    <a:off x="6663995" y="2578019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2</a:t>
                    </a:r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938A224D-29DC-79A3-09C7-9BB6F0D0254F}"/>
                      </a:ext>
                    </a:extLst>
                  </p:cNvPr>
                  <p:cNvSpPr/>
                  <p:nvPr/>
                </p:nvSpPr>
                <p:spPr>
                  <a:xfrm>
                    <a:off x="6663993" y="3311121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3</a:t>
                    </a:r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844CCDB2-CFAD-172E-DC60-A1FF29223A53}"/>
                      </a:ext>
                    </a:extLst>
                  </p:cNvPr>
                  <p:cNvSpPr/>
                  <p:nvPr/>
                </p:nvSpPr>
                <p:spPr>
                  <a:xfrm>
                    <a:off x="6663992" y="4044223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4</a:t>
                    </a:r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8C33EF60-15E3-E8FC-B592-F29FFE59022C}"/>
                      </a:ext>
                    </a:extLst>
                  </p:cNvPr>
                  <p:cNvSpPr/>
                  <p:nvPr/>
                </p:nvSpPr>
                <p:spPr>
                  <a:xfrm>
                    <a:off x="6663991" y="4777325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5</a:t>
                    </a:r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987C9830-E98C-922D-8E38-9DCDF2E1C825}"/>
                    </a:ext>
                  </a:extLst>
                </p:cNvPr>
                <p:cNvGrpSpPr/>
                <p:nvPr/>
              </p:nvGrpSpPr>
              <p:grpSpPr>
                <a:xfrm>
                  <a:off x="7964691" y="1841304"/>
                  <a:ext cx="1174300" cy="3424962"/>
                  <a:chOff x="6663991" y="1841304"/>
                  <a:chExt cx="1174300" cy="3424962"/>
                </a:xfrm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ED5CB771-0B72-C4D9-3C84-9B4CD526AE0F}"/>
                      </a:ext>
                    </a:extLst>
                  </p:cNvPr>
                  <p:cNvSpPr/>
                  <p:nvPr/>
                </p:nvSpPr>
                <p:spPr>
                  <a:xfrm>
                    <a:off x="6663996" y="1841304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A</a:t>
                    </a:r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920BA264-44C4-DFBF-3F52-5F62656C21C1}"/>
                      </a:ext>
                    </a:extLst>
                  </p:cNvPr>
                  <p:cNvSpPr/>
                  <p:nvPr/>
                </p:nvSpPr>
                <p:spPr>
                  <a:xfrm>
                    <a:off x="6663995" y="2578019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B</a:t>
                    </a:r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B1CE9605-6EAD-672E-FE05-D4AEB6B9168F}"/>
                      </a:ext>
                    </a:extLst>
                  </p:cNvPr>
                  <p:cNvSpPr/>
                  <p:nvPr/>
                </p:nvSpPr>
                <p:spPr>
                  <a:xfrm>
                    <a:off x="6663993" y="3311121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C</a:t>
                    </a:r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EE7BDA1F-CFF1-6724-F657-A4C177D50E59}"/>
                      </a:ext>
                    </a:extLst>
                  </p:cNvPr>
                  <p:cNvSpPr/>
                  <p:nvPr/>
                </p:nvSpPr>
                <p:spPr>
                  <a:xfrm>
                    <a:off x="6663992" y="4044223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D</a:t>
                    </a:r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00EDA0E0-8AF5-6548-15C1-7FFF3087E360}"/>
                      </a:ext>
                    </a:extLst>
                  </p:cNvPr>
                  <p:cNvSpPr/>
                  <p:nvPr/>
                </p:nvSpPr>
                <p:spPr>
                  <a:xfrm>
                    <a:off x="6663991" y="4777325"/>
                    <a:ext cx="1174295" cy="488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  <a:latin typeface="+mj-lt"/>
                      </a:rPr>
                      <a:t>E</a:t>
                    </a:r>
                  </a:p>
                </p:txBody>
              </p:sp>
            </p:grp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F27CA4ED-7F5A-2A7A-33E4-0FF9342E3811}"/>
                  </a:ext>
                </a:extLst>
              </p:cNvPr>
              <p:cNvGrpSpPr/>
              <p:nvPr/>
            </p:nvGrpSpPr>
            <p:grpSpPr>
              <a:xfrm>
                <a:off x="7045398" y="1881841"/>
                <a:ext cx="1711398" cy="3345694"/>
                <a:chOff x="7045398" y="1881841"/>
                <a:chExt cx="1711398" cy="3345694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3D08D18D-6E57-11E7-453C-3701DA959572}"/>
                    </a:ext>
                  </a:extLst>
                </p:cNvPr>
                <p:cNvSpPr/>
                <p:nvPr/>
              </p:nvSpPr>
              <p:spPr>
                <a:xfrm>
                  <a:off x="7045398" y="1881841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F946F13-5BFB-65A4-D925-766B03D3EF1C}"/>
                    </a:ext>
                  </a:extLst>
                </p:cNvPr>
                <p:cNvSpPr/>
                <p:nvPr/>
              </p:nvSpPr>
              <p:spPr>
                <a:xfrm>
                  <a:off x="7045398" y="4085012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E5B37D45-C800-992B-5E9A-E391E39C99A3}"/>
                    </a:ext>
                  </a:extLst>
                </p:cNvPr>
                <p:cNvSpPr/>
                <p:nvPr/>
              </p:nvSpPr>
              <p:spPr>
                <a:xfrm>
                  <a:off x="7045398" y="3345941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C3C31A5E-ECB8-EE30-BE19-9495FEBD2590}"/>
                    </a:ext>
                  </a:extLst>
                </p:cNvPr>
                <p:cNvSpPr/>
                <p:nvPr/>
              </p:nvSpPr>
              <p:spPr>
                <a:xfrm>
                  <a:off x="8343654" y="2613136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7B0E6BCC-812F-CB64-64D5-3AC85CE92348}"/>
                    </a:ext>
                  </a:extLst>
                </p:cNvPr>
                <p:cNvSpPr/>
                <p:nvPr/>
              </p:nvSpPr>
              <p:spPr>
                <a:xfrm>
                  <a:off x="8345316" y="3345530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AB00C7BB-FAAF-7C88-1425-39C4E4998BA9}"/>
                    </a:ext>
                  </a:extLst>
                </p:cNvPr>
                <p:cNvSpPr/>
                <p:nvPr/>
              </p:nvSpPr>
              <p:spPr>
                <a:xfrm>
                  <a:off x="8343654" y="4816055"/>
                  <a:ext cx="411480" cy="41148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38F1F20E-B773-B0A4-BE1C-C2A715788656}"/>
                    </a:ext>
                  </a:extLst>
                </p:cNvPr>
                <p:cNvCxnSpPr>
                  <a:cxnSpLocks/>
                  <a:stCxn id="68" idx="6"/>
                  <a:endCxn id="77" idx="2"/>
                </p:cNvCxnSpPr>
                <p:nvPr/>
              </p:nvCxnSpPr>
              <p:spPr>
                <a:xfrm>
                  <a:off x="7456878" y="2087581"/>
                  <a:ext cx="888438" cy="146368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C4BF6AC0-CA70-AA11-C0E2-404BF9A7E749}"/>
                    </a:ext>
                  </a:extLst>
                </p:cNvPr>
                <p:cNvCxnSpPr>
                  <a:cxnSpLocks/>
                  <a:stCxn id="69" idx="6"/>
                  <a:endCxn id="75" idx="2"/>
                </p:cNvCxnSpPr>
                <p:nvPr/>
              </p:nvCxnSpPr>
              <p:spPr>
                <a:xfrm flipV="1">
                  <a:off x="7456878" y="2818876"/>
                  <a:ext cx="886776" cy="147187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E5377F40-3DDD-5049-40C0-80DA1F37468C}"/>
                    </a:ext>
                  </a:extLst>
                </p:cNvPr>
                <p:cNvCxnSpPr>
                  <a:cxnSpLocks/>
                  <a:stCxn id="74" idx="6"/>
                  <a:endCxn id="78" idx="2"/>
                </p:cNvCxnSpPr>
                <p:nvPr/>
              </p:nvCxnSpPr>
              <p:spPr>
                <a:xfrm>
                  <a:off x="7456878" y="3551681"/>
                  <a:ext cx="886776" cy="147011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62E47E-15E4-CC6F-868E-F8B6D9F7B63A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10" name="Picture 9" descr="Arizona Space Grant Consortium Logos | Arizona Space Grant Consortium">
            <a:extLst>
              <a:ext uri="{FF2B5EF4-FFF2-40B4-BE49-F238E27FC236}">
                <a16:creationId xmlns:a16="http://schemas.microsoft.com/office/drawing/2014/main" id="{1A889FE4-0B92-A936-9936-1FB0B8D2B2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2AC51A-D8D8-063D-D2C3-982B154A1E00}"/>
              </a:ext>
            </a:extLst>
          </p:cNvPr>
          <p:cNvSpPr/>
          <p:nvPr/>
        </p:nvSpPr>
        <p:spPr>
          <a:xfrm>
            <a:off x="706159" y="1622303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u="sng" baseline="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Seals</a:t>
            </a:r>
            <a:r>
              <a:rPr lang="en-US" sz="3600" b="1" i="1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​</a:t>
            </a:r>
          </a:p>
          <a:p>
            <a:pPr algn="ctr"/>
            <a:endParaRPr lang="en-US" sz="20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EC7A19-BFAD-4E46-ECD5-D8BCDFE2905F}"/>
              </a:ext>
            </a:extLst>
          </p:cNvPr>
          <p:cNvSpPr/>
          <p:nvPr/>
        </p:nvSpPr>
        <p:spPr>
          <a:xfrm>
            <a:off x="5423578" y="1622302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+mn-lt"/>
                <a:cs typeface="+mn-lt"/>
              </a:rPr>
              <a:t>Insulation</a:t>
            </a:r>
            <a:r>
              <a:rPr lang="en-US" sz="3600" b="1" i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 </a:t>
            </a:r>
            <a:endParaRPr lang="en-US" b="1">
              <a:solidFill>
                <a:schemeClr val="bg1"/>
              </a:solidFill>
              <a:latin typeface="+mj-lt"/>
              <a:ea typeface="Calibri"/>
              <a:cs typeface="Calibri"/>
            </a:endParaRPr>
          </a:p>
          <a:p>
            <a:pPr algn="ctr"/>
            <a:endParaRPr lang="en-US" sz="24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43DEE1-B9B6-494D-E603-AE39FC53CC93}"/>
              </a:ext>
            </a:extLst>
          </p:cNvPr>
          <p:cNvSpPr/>
          <p:nvPr/>
        </p:nvSpPr>
        <p:spPr>
          <a:xfrm>
            <a:off x="711975" y="3978104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Locks</a:t>
            </a:r>
            <a:endParaRPr lang="en-US" u="sng">
              <a:solidFill>
                <a:schemeClr val="bg1"/>
              </a:solidFill>
              <a:latin typeface="+mj-lt"/>
              <a:ea typeface="Calibri"/>
              <a:cs typeface="Calibri"/>
            </a:endParaRPr>
          </a:p>
          <a:p>
            <a:pPr algn="ctr"/>
            <a:endParaRPr lang="en-US" sz="24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029BC-B655-27D5-472C-D06A0A7B1E4E}"/>
              </a:ext>
            </a:extLst>
          </p:cNvPr>
          <p:cNvSpPr/>
          <p:nvPr/>
        </p:nvSpPr>
        <p:spPr>
          <a:xfrm>
            <a:off x="5429394" y="3978103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Valves</a:t>
            </a:r>
            <a:endParaRPr lang="en-US" sz="24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Terminology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BB5B3-4DFB-D3D8-CF41-C76AF33A20DF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07D11B-4566-31D9-0617-0F1861411E25}"/>
              </a:ext>
            </a:extLst>
          </p:cNvPr>
          <p:cNvSpPr txBox="1"/>
          <p:nvPr/>
        </p:nvSpPr>
        <p:spPr>
          <a:xfrm>
            <a:off x="706243" y="2577170"/>
            <a:ext cx="448526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aseline="0">
                <a:solidFill>
                  <a:srgbClr val="FFFFFF"/>
                </a:solidFill>
                <a:latin typeface="Arial Black"/>
                <a:ea typeface="Segoe UI"/>
                <a:cs typeface="Segoe UI"/>
              </a:rPr>
              <a:t>Encapsulated O-ring</a:t>
            </a:r>
            <a:endParaRPr lang="en-US" sz="2400">
              <a:solidFill>
                <a:srgbClr val="FFFFFF"/>
              </a:solidFill>
              <a:latin typeface="Arial Black"/>
              <a:ea typeface="Segoe UI"/>
              <a:cs typeface="Segoe UI"/>
            </a:endParaRPr>
          </a:p>
          <a:p>
            <a:pPr algn="ctr" rtl="0"/>
            <a:r>
              <a:rPr lang="en-US" sz="2400" baseline="0">
                <a:solidFill>
                  <a:srgbClr val="FFFFFF"/>
                </a:solidFill>
                <a:latin typeface="Arial Black"/>
                <a:ea typeface="Segoe UI"/>
                <a:cs typeface="Segoe UI"/>
              </a:rPr>
              <a:t>Teflon Seal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74F995-6F56-10BD-4F42-B5876D83EAAE}"/>
              </a:ext>
            </a:extLst>
          </p:cNvPr>
          <p:cNvSpPr txBox="1"/>
          <p:nvPr/>
        </p:nvSpPr>
        <p:spPr>
          <a:xfrm>
            <a:off x="5426925" y="2391315"/>
            <a:ext cx="448526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  <a:ea typeface="Segoe UI"/>
                <a:cs typeface="Segoe UI"/>
              </a:rPr>
              <a:t>MLI </a:t>
            </a:r>
            <a:endParaRPr lang="en-US" sz="2400">
              <a:solidFill>
                <a:srgbClr val="FFFFFF"/>
              </a:solidFill>
              <a:latin typeface="Arial Black"/>
              <a:ea typeface="Segoe UI"/>
              <a:cs typeface="Segoe UI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  <a:ea typeface="Segoe UI"/>
                <a:cs typeface="Segoe UI"/>
              </a:rPr>
              <a:t>SOFI 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  <a:cs typeface="Segoe UI"/>
              </a:rPr>
              <a:t>Double vacuum wall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49BA85-6BE1-E4F1-C74A-103DB2FC16CE}"/>
              </a:ext>
            </a:extLst>
          </p:cNvPr>
          <p:cNvSpPr txBox="1"/>
          <p:nvPr/>
        </p:nvSpPr>
        <p:spPr>
          <a:xfrm>
            <a:off x="5641279" y="5034156"/>
            <a:ext cx="40627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  <a:cs typeface="Segoe UI"/>
              </a:rPr>
              <a:t>Double poppet valve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2AF486-31E5-DCFB-BEDD-1FC70A5D3386}"/>
              </a:ext>
            </a:extLst>
          </p:cNvPr>
          <p:cNvSpPr txBox="1"/>
          <p:nvPr/>
        </p:nvSpPr>
        <p:spPr>
          <a:xfrm>
            <a:off x="1577278" y="4848302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</a:rPr>
              <a:t>Force held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rial Black"/>
              </a:rPr>
              <a:t>Collet Lock </a:t>
            </a:r>
            <a:endParaRPr lang="en-US"/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311B58B2-7B02-D8D1-F096-A189BE6C4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30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 of a mechanical scheme&#10;&#10;Description automatically generated with medium confidence">
            <a:extLst>
              <a:ext uri="{FF2B5EF4-FFF2-40B4-BE49-F238E27FC236}">
                <a16:creationId xmlns:a16="http://schemas.microsoft.com/office/drawing/2014/main" id="{00BB5579-315B-5B1C-F811-7E11E7DD9B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9" b="25718"/>
          <a:stretch/>
        </p:blipFill>
        <p:spPr bwMode="auto">
          <a:xfrm>
            <a:off x="1547705" y="1788130"/>
            <a:ext cx="7573462" cy="287755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High Fidelity Concepts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28DCE-F279-82EB-A52D-9F0CC434C269}"/>
              </a:ext>
            </a:extLst>
          </p:cNvPr>
          <p:cNvSpPr txBox="1"/>
          <p:nvPr/>
        </p:nvSpPr>
        <p:spPr>
          <a:xfrm>
            <a:off x="4059079" y="1264910"/>
            <a:ext cx="268600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+mj-lt"/>
                <a:ea typeface="Calibri"/>
                <a:cs typeface="Calibri"/>
              </a:rPr>
              <a:t>Concept #33</a:t>
            </a:r>
            <a:endParaRPr lang="en-US" sz="280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ED5A16-405B-991F-6BA9-EB0435854548}"/>
              </a:ext>
            </a:extLst>
          </p:cNvPr>
          <p:cNvSpPr/>
          <p:nvPr/>
        </p:nvSpPr>
        <p:spPr>
          <a:xfrm>
            <a:off x="949824" y="4668422"/>
            <a:ext cx="8882743" cy="15442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>
                <a:solidFill>
                  <a:schemeClr val="tx1"/>
                </a:solidFill>
                <a:latin typeface="+mj-lt"/>
              </a:rPr>
              <a:t>Force held double poppet actuator, sealed with encapsulated O-rings, insulated by a double vacuum wall structure and Multi-Layered Insulation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3559AE-6611-ACA5-38C8-0A29E0C03774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6F12868D-C7E1-2CAD-01CD-567874559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84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A396DCB-0CA2-9E5F-1329-240A4F69B958}"/>
              </a:ext>
            </a:extLst>
          </p:cNvPr>
          <p:cNvGrpSpPr/>
          <p:nvPr/>
        </p:nvGrpSpPr>
        <p:grpSpPr>
          <a:xfrm>
            <a:off x="590595" y="1749029"/>
            <a:ext cx="9601200" cy="4823365"/>
            <a:chOff x="590595" y="1749029"/>
            <a:chExt cx="9601200" cy="48233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7439E3-68CD-BE40-7331-9F06FA1AB0C0}"/>
                </a:ext>
              </a:extLst>
            </p:cNvPr>
            <p:cNvSpPr/>
            <p:nvPr/>
          </p:nvSpPr>
          <p:spPr>
            <a:xfrm>
              <a:off x="1557527" y="1749029"/>
              <a:ext cx="7552944" cy="310896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9C681A3-FF1B-B777-E92C-E4FEEBA05A8F}"/>
                </a:ext>
              </a:extLst>
            </p:cNvPr>
            <p:cNvSpPr/>
            <p:nvPr/>
          </p:nvSpPr>
          <p:spPr>
            <a:xfrm>
              <a:off x="590595" y="4767230"/>
              <a:ext cx="9601200" cy="180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7D244C-BE1D-B954-0949-48DD3C768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41" b="29016"/>
          <a:stretch/>
        </p:blipFill>
        <p:spPr>
          <a:xfrm>
            <a:off x="1583870" y="1821713"/>
            <a:ext cx="7500257" cy="2765633"/>
          </a:xfrm>
          <a:prstGeom prst="rect">
            <a:avLst/>
          </a:prstGeom>
          <a:ln w="76200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High Fidelity Concepts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28DCE-F279-82EB-A52D-9F0CC434C269}"/>
              </a:ext>
            </a:extLst>
          </p:cNvPr>
          <p:cNvSpPr txBox="1"/>
          <p:nvPr/>
        </p:nvSpPr>
        <p:spPr>
          <a:xfrm>
            <a:off x="3925180" y="1274830"/>
            <a:ext cx="293203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+mj-lt"/>
                <a:ea typeface="Calibri"/>
                <a:cs typeface="Calibri"/>
              </a:rPr>
              <a:t>Concept #98</a:t>
            </a:r>
            <a:endParaRPr lang="en-US" sz="280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ED5A16-405B-991F-6BA9-EB0435854548}"/>
              </a:ext>
            </a:extLst>
          </p:cNvPr>
          <p:cNvSpPr/>
          <p:nvPr/>
        </p:nvSpPr>
        <p:spPr>
          <a:xfrm>
            <a:off x="949824" y="4668422"/>
            <a:ext cx="8882743" cy="15442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>
                <a:solidFill>
                  <a:schemeClr val="tx1"/>
                </a:solidFill>
                <a:latin typeface="+mj-lt"/>
              </a:rPr>
              <a:t>Force held double poppet actuator, sealed with encapsulated O-rings, insulated by a double vacuum wall structure and Spray-On Foam Insulation (SOFI)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F4F25-A818-7997-ABDA-0DB1C9E03EF4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04D4D030-80EF-51D0-D094-1E0E8B18A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739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1442734-CAD1-69C3-6192-3FDCBD8A0299}"/>
              </a:ext>
            </a:extLst>
          </p:cNvPr>
          <p:cNvGrpSpPr/>
          <p:nvPr/>
        </p:nvGrpSpPr>
        <p:grpSpPr>
          <a:xfrm>
            <a:off x="590595" y="1749029"/>
            <a:ext cx="9601200" cy="4823365"/>
            <a:chOff x="590595" y="1749029"/>
            <a:chExt cx="9601200" cy="48233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277F8E-BB3C-3D4C-3F36-AFCA8E7ADE7D}"/>
                </a:ext>
              </a:extLst>
            </p:cNvPr>
            <p:cNvSpPr/>
            <p:nvPr/>
          </p:nvSpPr>
          <p:spPr>
            <a:xfrm>
              <a:off x="1557527" y="1749029"/>
              <a:ext cx="7552944" cy="310896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92CDFBF-0FFB-0149-6058-7E7560A0D393}"/>
                </a:ext>
              </a:extLst>
            </p:cNvPr>
            <p:cNvSpPr/>
            <p:nvPr/>
          </p:nvSpPr>
          <p:spPr>
            <a:xfrm>
              <a:off x="590595" y="4767230"/>
              <a:ext cx="9601200" cy="180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diagram of a device&#10;&#10;Description automatically generated">
            <a:extLst>
              <a:ext uri="{FF2B5EF4-FFF2-40B4-BE49-F238E27FC236}">
                <a16:creationId xmlns:a16="http://schemas.microsoft.com/office/drawing/2014/main" id="{6679F19A-C72F-0B6E-2D1D-B2EAD28CC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35" b="32434"/>
          <a:stretch/>
        </p:blipFill>
        <p:spPr>
          <a:xfrm>
            <a:off x="1608799" y="1791970"/>
            <a:ext cx="7450399" cy="2799080"/>
          </a:xfrm>
          <a:prstGeom prst="rect">
            <a:avLst/>
          </a:prstGeom>
          <a:ln w="7620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759E71-DBDA-4E9A-E0CB-68CD454CEB71}"/>
              </a:ext>
            </a:extLst>
          </p:cNvPr>
          <p:cNvSpPr/>
          <p:nvPr/>
        </p:nvSpPr>
        <p:spPr>
          <a:xfrm>
            <a:off x="590595" y="4767230"/>
            <a:ext cx="9601200" cy="1805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49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High Fidelity Concepts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28DCE-F279-82EB-A52D-9F0CC434C269}"/>
              </a:ext>
            </a:extLst>
          </p:cNvPr>
          <p:cNvSpPr txBox="1"/>
          <p:nvPr/>
        </p:nvSpPr>
        <p:spPr>
          <a:xfrm>
            <a:off x="3942079" y="1306133"/>
            <a:ext cx="289823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+mj-lt"/>
                <a:ea typeface="Calibri"/>
                <a:cs typeface="Calibri"/>
              </a:rPr>
              <a:t>Concept #100</a:t>
            </a:r>
            <a:endParaRPr lang="en-US" sz="280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ED5A16-405B-991F-6BA9-EB0435854548}"/>
              </a:ext>
            </a:extLst>
          </p:cNvPr>
          <p:cNvSpPr/>
          <p:nvPr/>
        </p:nvSpPr>
        <p:spPr>
          <a:xfrm>
            <a:off x="949824" y="4668422"/>
            <a:ext cx="8882743" cy="154420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>
                <a:solidFill>
                  <a:schemeClr val="tx1"/>
                </a:solidFill>
                <a:latin typeface="+mj-lt"/>
              </a:rPr>
              <a:t>Force held double poppet actuator, sealed with Teflon, insulated by a double vacuum wall structure and Multi-Layered Insulation (MLI)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E3E52D-84E1-419A-A691-93DD98A82E21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4FE775DD-0564-9463-6542-E7EC6DD89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1D71DAC-4490-DC68-B08A-C0A52F4CA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722" y="-290"/>
            <a:ext cx="1139364" cy="178052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0825553"/>
                  </p:ext>
                </p:extLst>
              </p:nvPr>
            </p:nvGraphicFramePr>
            <p:xfrm>
              <a:off x="-693129" y="205740"/>
              <a:ext cx="5961881" cy="596188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961881" cy="596188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314641" ay="1187652" az="-1068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7618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693129" y="205740"/>
                <a:ext cx="5961881" cy="596188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176" y="854893"/>
            <a:ext cx="9585948" cy="2852737"/>
          </a:xfrm>
        </p:spPr>
        <p:txBody>
          <a:bodyPr/>
          <a:lstStyle/>
          <a:p>
            <a:r>
              <a:rPr lang="en-US">
                <a:latin typeface="Arial Black"/>
                <a:ea typeface="Calibri"/>
                <a:cs typeface="Calibri"/>
              </a:rPr>
              <a:t>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9051" y="3891000"/>
            <a:ext cx="9585950" cy="150018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Cryogenic Fuel Transfer</a:t>
            </a:r>
          </a:p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Mechanical Connection</a:t>
            </a:r>
          </a:p>
          <a:p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Force Held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AA5A796B-5E28-6477-8141-61B48A40CA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BF57E9-620C-5C58-6414-78E120D75ACF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705CD30-218F-1E2A-1A18-56A6FE2DD06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B06227-4781-89CA-0AC1-C6AAA4D64233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341886C-33F7-D13A-F10C-EE794EE9C17E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91BCC9A-FA72-FE19-99E6-935D06C19CD3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168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AFE746D-5B6F-DB25-411D-E8E1039FFC7D}"/>
              </a:ext>
            </a:extLst>
          </p:cNvPr>
          <p:cNvSpPr/>
          <p:nvPr/>
        </p:nvSpPr>
        <p:spPr>
          <a:xfrm>
            <a:off x="6096000" y="3999093"/>
            <a:ext cx="2286000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#79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53FF305-BD20-12A1-3299-968FA1366393}"/>
              </a:ext>
            </a:extLst>
          </p:cNvPr>
          <p:cNvSpPr/>
          <p:nvPr/>
        </p:nvSpPr>
        <p:spPr>
          <a:xfrm>
            <a:off x="7659623" y="1425793"/>
            <a:ext cx="2286000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#81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1EF0F1-D32B-4E21-BFD8-868C8EFF273A}"/>
              </a:ext>
            </a:extLst>
          </p:cNvPr>
          <p:cNvSpPr/>
          <p:nvPr/>
        </p:nvSpPr>
        <p:spPr>
          <a:xfrm>
            <a:off x="2505175" y="3994935"/>
            <a:ext cx="2286000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#80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039978-951A-03A5-7968-2AA5CD086BB0}"/>
              </a:ext>
            </a:extLst>
          </p:cNvPr>
          <p:cNvSpPr/>
          <p:nvPr/>
        </p:nvSpPr>
        <p:spPr>
          <a:xfrm>
            <a:off x="4244657" y="1417476"/>
            <a:ext cx="2303038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#82</a:t>
            </a:r>
          </a:p>
        </p:txBody>
      </p:sp>
      <p:sp>
        <p:nvSpPr>
          <p:cNvPr id="12" name="!!Concept49">
            <a:extLst>
              <a:ext uri="{FF2B5EF4-FFF2-40B4-BE49-F238E27FC236}">
                <a16:creationId xmlns:a16="http://schemas.microsoft.com/office/drawing/2014/main" id="{586F5D59-1F8B-C536-31B2-FC99F04FEBE3}"/>
              </a:ext>
            </a:extLst>
          </p:cNvPr>
          <p:cNvSpPr/>
          <p:nvPr/>
        </p:nvSpPr>
        <p:spPr>
          <a:xfrm>
            <a:off x="829691" y="1417476"/>
            <a:ext cx="2286000" cy="2286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#99</a:t>
            </a:r>
          </a:p>
        </p:txBody>
      </p:sp>
      <p:pic>
        <p:nvPicPr>
          <p:cNvPr id="2" name="Picture 1" descr="Diagram of a vacuum with a blue tube and blue tube&#10;&#10;Description automatically generated with medium confidence">
            <a:extLst>
              <a:ext uri="{FF2B5EF4-FFF2-40B4-BE49-F238E27FC236}">
                <a16:creationId xmlns:a16="http://schemas.microsoft.com/office/drawing/2014/main" id="{946AF406-F107-91A4-3E77-397A136E4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8" b="19006"/>
          <a:stretch/>
        </p:blipFill>
        <p:spPr>
          <a:xfrm>
            <a:off x="947638" y="1959189"/>
            <a:ext cx="2050106" cy="837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Diagram of a mechanical block with a couple of blue and red lines&#10;&#10;Description automatically generated">
            <a:extLst>
              <a:ext uri="{FF2B5EF4-FFF2-40B4-BE49-F238E27FC236}">
                <a16:creationId xmlns:a16="http://schemas.microsoft.com/office/drawing/2014/main" id="{617D0C0F-4B8F-051B-82A0-F85D45E44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6" t="10869" r="116" b="22312"/>
          <a:stretch/>
        </p:blipFill>
        <p:spPr>
          <a:xfrm>
            <a:off x="4372048" y="1959189"/>
            <a:ext cx="2048256" cy="836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Diagram of a mechanical scheme&#10;&#10;Description automatically generated with medium confidence">
            <a:extLst>
              <a:ext uri="{FF2B5EF4-FFF2-40B4-BE49-F238E27FC236}">
                <a16:creationId xmlns:a16="http://schemas.microsoft.com/office/drawing/2014/main" id="{BB556164-1DDF-866B-437C-55E16E033A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88" b="25870"/>
          <a:stretch/>
        </p:blipFill>
        <p:spPr>
          <a:xfrm>
            <a:off x="7778495" y="1959189"/>
            <a:ext cx="2048256" cy="836371"/>
          </a:xfrm>
          <a:prstGeom prst="roundRect">
            <a:avLst/>
          </a:prstGeom>
        </p:spPr>
      </p:pic>
      <p:pic>
        <p:nvPicPr>
          <p:cNvPr id="18" name="Picture 17" descr="A diagram of a vacuum wall&#10;&#10;Description automatically generated">
            <a:extLst>
              <a:ext uri="{FF2B5EF4-FFF2-40B4-BE49-F238E27FC236}">
                <a16:creationId xmlns:a16="http://schemas.microsoft.com/office/drawing/2014/main" id="{C1909D4B-2DB4-0556-EFD6-8C9754641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01" b="17643"/>
          <a:stretch/>
        </p:blipFill>
        <p:spPr>
          <a:xfrm>
            <a:off x="2624047" y="4536648"/>
            <a:ext cx="2048256" cy="836371"/>
          </a:xfrm>
          <a:prstGeom prst="roundRect">
            <a:avLst/>
          </a:prstGeom>
        </p:spPr>
      </p:pic>
      <p:pic>
        <p:nvPicPr>
          <p:cNvPr id="20" name="Picture 19" descr="A diagram of a blue and black object&#10;&#10;Description automatically generated with medium confidence">
            <a:extLst>
              <a:ext uri="{FF2B5EF4-FFF2-40B4-BE49-F238E27FC236}">
                <a16:creationId xmlns:a16="http://schemas.microsoft.com/office/drawing/2014/main" id="{EAA81571-C23C-01A4-1892-6A70959536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47" b="22082"/>
          <a:stretch/>
        </p:blipFill>
        <p:spPr>
          <a:xfrm>
            <a:off x="6214872" y="4536648"/>
            <a:ext cx="2048256" cy="836371"/>
          </a:xfrm>
          <a:prstGeom prst="roundRect">
            <a:avLst/>
          </a:prstGeom>
        </p:spPr>
      </p:pic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62C4A821-9243-DBAB-BA8C-2D30CBBE5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66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!!Concept49">
            <a:extLst>
              <a:ext uri="{FF2B5EF4-FFF2-40B4-BE49-F238E27FC236}">
                <a16:creationId xmlns:a16="http://schemas.microsoft.com/office/drawing/2014/main" id="{885E5C08-729B-D164-4405-6E76B3B233C4}"/>
              </a:ext>
            </a:extLst>
          </p:cNvPr>
          <p:cNvGrpSpPr/>
          <p:nvPr/>
        </p:nvGrpSpPr>
        <p:grpSpPr>
          <a:xfrm>
            <a:off x="303104" y="1141744"/>
            <a:ext cx="10079760" cy="5260258"/>
            <a:chOff x="303104" y="1141744"/>
            <a:chExt cx="10079760" cy="526025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956AB52-033E-3C01-52F4-FF02D4DECB44}"/>
                </a:ext>
              </a:extLst>
            </p:cNvPr>
            <p:cNvSpPr/>
            <p:nvPr/>
          </p:nvSpPr>
          <p:spPr>
            <a:xfrm>
              <a:off x="303104" y="1141744"/>
              <a:ext cx="10079760" cy="5260258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+mj-lt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FA1F91-3083-1FCD-AEF8-B8D295CD96B2}"/>
                </a:ext>
              </a:extLst>
            </p:cNvPr>
            <p:cNvGrpSpPr/>
            <p:nvPr/>
          </p:nvGrpSpPr>
          <p:grpSpPr>
            <a:xfrm>
              <a:off x="1342183" y="5046865"/>
              <a:ext cx="7943439" cy="1018468"/>
              <a:chOff x="656896" y="5045463"/>
              <a:chExt cx="7943439" cy="101846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3B8C76-7227-9AA0-751C-C7ECCCD3ED84}"/>
                  </a:ext>
                </a:extLst>
              </p:cNvPr>
              <p:cNvSpPr txBox="1"/>
              <p:nvPr/>
            </p:nvSpPr>
            <p:spPr>
              <a:xfrm>
                <a:off x="2026754" y="5202156"/>
                <a:ext cx="12880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Double Poppet</a:t>
                </a:r>
              </a:p>
            </p:txBody>
          </p:sp>
          <p:pic>
            <p:nvPicPr>
              <p:cNvPr id="13" name="Graphic 12" descr="Add with solid fill">
                <a:extLst>
                  <a:ext uri="{FF2B5EF4-FFF2-40B4-BE49-F238E27FC236}">
                    <a16:creationId xmlns:a16="http://schemas.microsoft.com/office/drawing/2014/main" id="{9FCBFBB9-14D2-37F7-D3A1-52A1E097C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398354" y="5325454"/>
                <a:ext cx="457200" cy="4572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00D07-AA60-24D7-A853-D1F9C4553185}"/>
                  </a:ext>
                </a:extLst>
              </p:cNvPr>
              <p:cNvSpPr txBox="1"/>
              <p:nvPr/>
            </p:nvSpPr>
            <p:spPr>
              <a:xfrm>
                <a:off x="3938615" y="5048268"/>
                <a:ext cx="99971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Force held lock</a:t>
                </a:r>
              </a:p>
            </p:txBody>
          </p:sp>
          <p:pic>
            <p:nvPicPr>
              <p:cNvPr id="19" name="Graphic 18" descr="Add with solid fill">
                <a:extLst>
                  <a:ext uri="{FF2B5EF4-FFF2-40B4-BE49-F238E27FC236}">
                    <a16:creationId xmlns:a16="http://schemas.microsoft.com/office/drawing/2014/main" id="{4DB44F9E-B8B8-F71A-60EE-5D5AC1D83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021392" y="5325454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A75027-ABE8-4FE5-0868-8B2258A9BB59}"/>
                  </a:ext>
                </a:extLst>
              </p:cNvPr>
              <p:cNvSpPr txBox="1"/>
              <p:nvPr/>
            </p:nvSpPr>
            <p:spPr>
              <a:xfrm>
                <a:off x="7311796" y="5045463"/>
                <a:ext cx="128853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Double vacuum &amp; SOFI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729B2B-104C-6647-584C-0DC02F490777}"/>
                  </a:ext>
                </a:extLst>
              </p:cNvPr>
              <p:cNvSpPr txBox="1"/>
              <p:nvPr/>
            </p:nvSpPr>
            <p:spPr>
              <a:xfrm>
                <a:off x="5561653" y="5212559"/>
                <a:ext cx="112682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Teflon Seals</a:t>
                </a:r>
              </a:p>
            </p:txBody>
          </p:sp>
          <p:pic>
            <p:nvPicPr>
              <p:cNvPr id="22" name="Graphic 21" descr="Add with solid fill">
                <a:extLst>
                  <a:ext uri="{FF2B5EF4-FFF2-40B4-BE49-F238E27FC236}">
                    <a16:creationId xmlns:a16="http://schemas.microsoft.com/office/drawing/2014/main" id="{021BC642-02EE-BA05-0077-FDB708236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771535" y="5337902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E12B5A-D09C-40A0-E04F-141D68974792}"/>
                  </a:ext>
                </a:extLst>
              </p:cNvPr>
              <p:cNvSpPr txBox="1"/>
              <p:nvPr/>
            </p:nvSpPr>
            <p:spPr>
              <a:xfrm>
                <a:off x="656896" y="5243336"/>
                <a:ext cx="12862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latin typeface="+mj-lt"/>
                  </a:rPr>
                  <a:t>#99</a:t>
                </a:r>
              </a:p>
            </p:txBody>
          </p:sp>
        </p:grpSp>
      </p:grpSp>
      <p:pic>
        <p:nvPicPr>
          <p:cNvPr id="38" name="Picture 37" descr="Diagram of a vacuum with a blue tube and blue tube&#10;&#10;Description automatically generated with medium confidence">
            <a:extLst>
              <a:ext uri="{FF2B5EF4-FFF2-40B4-BE49-F238E27FC236}">
                <a16:creationId xmlns:a16="http://schemas.microsoft.com/office/drawing/2014/main" id="{25C3DFEE-4C11-09A2-D292-2E04746A9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58" b="19006"/>
          <a:stretch/>
        </p:blipFill>
        <p:spPr>
          <a:xfrm>
            <a:off x="1032211" y="1325900"/>
            <a:ext cx="8536508" cy="3485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7A78C3C2-2DC0-A7CA-DC82-4BF49054AD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01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!!Concept49">
            <a:extLst>
              <a:ext uri="{FF2B5EF4-FFF2-40B4-BE49-F238E27FC236}">
                <a16:creationId xmlns:a16="http://schemas.microsoft.com/office/drawing/2014/main" id="{904FFA6B-5C85-EA21-F126-778A7802B893}"/>
              </a:ext>
            </a:extLst>
          </p:cNvPr>
          <p:cNvGrpSpPr/>
          <p:nvPr/>
        </p:nvGrpSpPr>
        <p:grpSpPr>
          <a:xfrm>
            <a:off x="303104" y="1141744"/>
            <a:ext cx="10079760" cy="5260258"/>
            <a:chOff x="303104" y="1141744"/>
            <a:chExt cx="10079760" cy="526025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956AB52-033E-3C01-52F4-FF02D4DECB44}"/>
                </a:ext>
              </a:extLst>
            </p:cNvPr>
            <p:cNvSpPr/>
            <p:nvPr/>
          </p:nvSpPr>
          <p:spPr>
            <a:xfrm>
              <a:off x="303104" y="1141744"/>
              <a:ext cx="10079760" cy="5260258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+mj-lt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FA1F91-3083-1FCD-AEF8-B8D295CD96B2}"/>
                </a:ext>
              </a:extLst>
            </p:cNvPr>
            <p:cNvGrpSpPr/>
            <p:nvPr/>
          </p:nvGrpSpPr>
          <p:grpSpPr>
            <a:xfrm>
              <a:off x="850846" y="5103480"/>
              <a:ext cx="9090659" cy="1015663"/>
              <a:chOff x="111165" y="5034614"/>
              <a:chExt cx="9090659" cy="101566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3B8C76-7227-9AA0-751C-C7ECCCD3ED84}"/>
                  </a:ext>
                </a:extLst>
              </p:cNvPr>
              <p:cNvSpPr txBox="1"/>
              <p:nvPr/>
            </p:nvSpPr>
            <p:spPr>
              <a:xfrm>
                <a:off x="1481023" y="5178101"/>
                <a:ext cx="12880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Double Poppet</a:t>
                </a:r>
              </a:p>
            </p:txBody>
          </p:sp>
          <p:pic>
            <p:nvPicPr>
              <p:cNvPr id="13" name="Graphic 12" descr="Add with solid fill">
                <a:extLst>
                  <a:ext uri="{FF2B5EF4-FFF2-40B4-BE49-F238E27FC236}">
                    <a16:creationId xmlns:a16="http://schemas.microsoft.com/office/drawing/2014/main" id="{9FCBFBB9-14D2-37F7-D3A1-52A1E097C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852623" y="5301399"/>
                <a:ext cx="457200" cy="4572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00D07-AA60-24D7-A853-D1F9C4553185}"/>
                  </a:ext>
                </a:extLst>
              </p:cNvPr>
              <p:cNvSpPr txBox="1"/>
              <p:nvPr/>
            </p:nvSpPr>
            <p:spPr>
              <a:xfrm>
                <a:off x="3392371" y="5176056"/>
                <a:ext cx="11380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Collet lock</a:t>
                </a:r>
              </a:p>
            </p:txBody>
          </p:sp>
          <p:pic>
            <p:nvPicPr>
              <p:cNvPr id="19" name="Graphic 18" descr="Add with solid fill">
                <a:extLst>
                  <a:ext uri="{FF2B5EF4-FFF2-40B4-BE49-F238E27FC236}">
                    <a16:creationId xmlns:a16="http://schemas.microsoft.com/office/drawing/2014/main" id="{4DB44F9E-B8B8-F71A-60EE-5D5AC1D83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08680" y="5301399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A75027-ABE8-4FE5-0868-8B2258A9BB59}"/>
                  </a:ext>
                </a:extLst>
              </p:cNvPr>
              <p:cNvSpPr txBox="1"/>
              <p:nvPr/>
            </p:nvSpPr>
            <p:spPr>
              <a:xfrm>
                <a:off x="7913285" y="5034614"/>
                <a:ext cx="128853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Double vacuum &amp; MLI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729B2B-104C-6647-584C-0DC02F490777}"/>
                  </a:ext>
                </a:extLst>
              </p:cNvPr>
              <p:cNvSpPr txBox="1"/>
              <p:nvPr/>
            </p:nvSpPr>
            <p:spPr>
              <a:xfrm>
                <a:off x="5144155" y="5176056"/>
                <a:ext cx="21553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latin typeface="+mj-lt"/>
                  </a:rPr>
                  <a:t>Encapsulated Seals</a:t>
                </a:r>
              </a:p>
            </p:txBody>
          </p:sp>
          <p:pic>
            <p:nvPicPr>
              <p:cNvPr id="22" name="Graphic 21" descr="Add with solid fill">
                <a:extLst>
                  <a:ext uri="{FF2B5EF4-FFF2-40B4-BE49-F238E27FC236}">
                    <a16:creationId xmlns:a16="http://schemas.microsoft.com/office/drawing/2014/main" id="{021BC642-02EE-BA05-0077-FDB708236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377810" y="5301399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E12B5A-D09C-40A0-E04F-141D68974792}"/>
                  </a:ext>
                </a:extLst>
              </p:cNvPr>
              <p:cNvSpPr txBox="1"/>
              <p:nvPr/>
            </p:nvSpPr>
            <p:spPr>
              <a:xfrm>
                <a:off x="111165" y="5219281"/>
                <a:ext cx="12862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latin typeface="+mj-lt"/>
                  </a:rPr>
                  <a:t>#82</a:t>
                </a:r>
              </a:p>
            </p:txBody>
          </p:sp>
        </p:grpSp>
      </p:grpSp>
      <p:pic>
        <p:nvPicPr>
          <p:cNvPr id="6" name="Picture 5" descr="Diagram of a mechanical block with a couple of blue and red lines&#10;&#10;Description automatically generated">
            <a:extLst>
              <a:ext uri="{FF2B5EF4-FFF2-40B4-BE49-F238E27FC236}">
                <a16:creationId xmlns:a16="http://schemas.microsoft.com/office/drawing/2014/main" id="{E0F82945-2510-07E2-C1E1-9DEF88DA00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6" t="10869" r="922" b="22312"/>
          <a:stretch/>
        </p:blipFill>
        <p:spPr>
          <a:xfrm>
            <a:off x="1072690" y="1314651"/>
            <a:ext cx="8465549" cy="3485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B6E5EEC7-EDEE-81FA-FA55-F5CFABB126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906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4AC87D-0C2E-190D-92CD-BC8CCB9DE6B3}"/>
              </a:ext>
            </a:extLst>
          </p:cNvPr>
          <p:cNvSpPr/>
          <p:nvPr/>
        </p:nvSpPr>
        <p:spPr>
          <a:xfrm>
            <a:off x="303104" y="1141744"/>
            <a:ext cx="10079760" cy="526025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Picture 9" descr="Diagram of a mechanical scheme&#10;&#10;Description automatically generated with medium confidence">
            <a:extLst>
              <a:ext uri="{FF2B5EF4-FFF2-40B4-BE49-F238E27FC236}">
                <a16:creationId xmlns:a16="http://schemas.microsoft.com/office/drawing/2014/main" id="{53C53D16-83C4-046C-2BA6-D214BADFA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8" r="1500" b="25870"/>
          <a:stretch/>
        </p:blipFill>
        <p:spPr>
          <a:xfrm>
            <a:off x="1109441" y="1315890"/>
            <a:ext cx="8408478" cy="3485739"/>
          </a:xfrm>
          <a:prstGeom prst="round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8315F7-6070-9D91-1900-460E7BC7BE42}"/>
              </a:ext>
            </a:extLst>
          </p:cNvPr>
          <p:cNvGrpSpPr/>
          <p:nvPr/>
        </p:nvGrpSpPr>
        <p:grpSpPr>
          <a:xfrm>
            <a:off x="957127" y="4963704"/>
            <a:ext cx="8753746" cy="1015663"/>
            <a:chOff x="550660" y="4944589"/>
            <a:chExt cx="8753746" cy="10156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D8A14B-6805-28E5-191B-9F966FAF63E1}"/>
                </a:ext>
              </a:extLst>
            </p:cNvPr>
            <p:cNvSpPr txBox="1"/>
            <p:nvPr/>
          </p:nvSpPr>
          <p:spPr>
            <a:xfrm>
              <a:off x="1728315" y="5100000"/>
              <a:ext cx="12880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Poppet</a:t>
              </a:r>
            </a:p>
          </p:txBody>
        </p:sp>
        <p:pic>
          <p:nvPicPr>
            <p:cNvPr id="13" name="Graphic 12" descr="Add with solid fill">
              <a:extLst>
                <a:ext uri="{FF2B5EF4-FFF2-40B4-BE49-F238E27FC236}">
                  <a16:creationId xmlns:a16="http://schemas.microsoft.com/office/drawing/2014/main" id="{EB50B822-9CA6-ACD3-8DE3-980078968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88677" y="5225343"/>
              <a:ext cx="457200" cy="457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B7FF24-0BBC-45EE-EA0C-A913D159B5B6}"/>
                </a:ext>
              </a:extLst>
            </p:cNvPr>
            <p:cNvSpPr txBox="1"/>
            <p:nvPr/>
          </p:nvSpPr>
          <p:spPr>
            <a:xfrm>
              <a:off x="3618213" y="5098478"/>
              <a:ext cx="1082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Collet Lock</a:t>
              </a:r>
            </a:p>
          </p:txBody>
        </p:sp>
        <p:pic>
          <p:nvPicPr>
            <p:cNvPr id="16" name="Graphic 15" descr="Add with solid fill">
              <a:extLst>
                <a:ext uri="{FF2B5EF4-FFF2-40B4-BE49-F238E27FC236}">
                  <a16:creationId xmlns:a16="http://schemas.microsoft.com/office/drawing/2014/main" id="{02464D76-2887-B986-61CD-48AA3FE0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67997" y="5223821"/>
              <a:ext cx="457200" cy="457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F1ED5A-BF2E-C5DA-5ABB-82221BDF17CA}"/>
                </a:ext>
              </a:extLst>
            </p:cNvPr>
            <p:cNvSpPr txBox="1"/>
            <p:nvPr/>
          </p:nvSpPr>
          <p:spPr>
            <a:xfrm>
              <a:off x="8015867" y="4944589"/>
              <a:ext cx="12885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vacuum &amp; SOFI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AF21D0-9391-292F-F75F-355D729F558A}"/>
                </a:ext>
              </a:extLst>
            </p:cNvPr>
            <p:cNvSpPr txBox="1"/>
            <p:nvPr/>
          </p:nvSpPr>
          <p:spPr>
            <a:xfrm>
              <a:off x="5302349" y="5098478"/>
              <a:ext cx="2102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Encapsulated Seals</a:t>
              </a:r>
            </a:p>
          </p:txBody>
        </p:sp>
        <p:pic>
          <p:nvPicPr>
            <p:cNvPr id="19" name="Graphic 18" descr="Add with solid fill">
              <a:extLst>
                <a:ext uri="{FF2B5EF4-FFF2-40B4-BE49-F238E27FC236}">
                  <a16:creationId xmlns:a16="http://schemas.microsoft.com/office/drawing/2014/main" id="{8F7751CC-7345-849F-9C99-D50F5748E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81515" y="5223821"/>
              <a:ext cx="457200" cy="457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144909-6F59-DB87-FE35-DFDE6F842CB9}"/>
                </a:ext>
              </a:extLst>
            </p:cNvPr>
            <p:cNvSpPr txBox="1"/>
            <p:nvPr/>
          </p:nvSpPr>
          <p:spPr>
            <a:xfrm>
              <a:off x="550660" y="5130778"/>
              <a:ext cx="1105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+mj-lt"/>
                </a:rPr>
                <a:t>#81</a:t>
              </a:r>
            </a:p>
          </p:txBody>
        </p:sp>
      </p:grpSp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34945252-D5B9-E227-536C-52F4A8528A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597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41C0CF-BB2E-F0DA-98CC-1E4135DE8E6C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A8B83D27-4256-9F6A-841A-61834680B0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Pugh Charts- Second Iteration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pic>
        <p:nvPicPr>
          <p:cNvPr id="20" name="Picture 19" descr="A diagram of a device&#10;&#10;Description automatically generated">
            <a:extLst>
              <a:ext uri="{FF2B5EF4-FFF2-40B4-BE49-F238E27FC236}">
                <a16:creationId xmlns:a16="http://schemas.microsoft.com/office/drawing/2014/main" id="{C652BAB4-63FE-BD46-EE11-F5690A9DF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13" b="24288"/>
          <a:stretch/>
        </p:blipFill>
        <p:spPr>
          <a:xfrm>
            <a:off x="4553643" y="2059309"/>
            <a:ext cx="4849451" cy="231087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063341-4018-0711-2BF1-FFAF09DEC028}"/>
              </a:ext>
            </a:extLst>
          </p:cNvPr>
          <p:cNvSpPr txBox="1"/>
          <p:nvPr/>
        </p:nvSpPr>
        <p:spPr>
          <a:xfrm>
            <a:off x="6086821" y="4545635"/>
            <a:ext cx="3582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 Black"/>
                <a:cs typeface="Calibri"/>
              </a:rPr>
              <a:t>Concept #100</a:t>
            </a:r>
            <a:endParaRPr lang="en-US">
              <a:latin typeface="Arial Black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6BFDF1E7-3B2B-979C-5F2F-76930B4A0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394848"/>
              </p:ext>
            </p:extLst>
          </p:nvPr>
        </p:nvGraphicFramePr>
        <p:xfrm>
          <a:off x="896046" y="1610036"/>
          <a:ext cx="2094048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8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Selection Criteria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Leakage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Lifetime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Seal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Resilience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Size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B49EB745-92DC-D1CB-4C4B-A31FE2A13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499760"/>
              </p:ext>
            </p:extLst>
          </p:nvPr>
        </p:nvGraphicFramePr>
        <p:xfrm>
          <a:off x="3011449" y="2064961"/>
          <a:ext cx="541505" cy="2735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05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DBB7946-D602-FF62-2B2D-DB6459F9242F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F4E9FF8-2BF6-AD4D-6D8C-101E1436F12A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D072D-5B4C-137A-B26E-0DBED33691A9}"/>
              </a:ext>
            </a:extLst>
          </p:cNvPr>
          <p:cNvSpPr txBox="1"/>
          <p:nvPr/>
        </p:nvSpPr>
        <p:spPr>
          <a:xfrm>
            <a:off x="896046" y="5508171"/>
            <a:ext cx="28311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Datum: Concept #33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7F3AB-1644-B659-76F3-BE8BCAE75183}"/>
              </a:ext>
            </a:extLst>
          </p:cNvPr>
          <p:cNvSpPr txBox="1"/>
          <p:nvPr/>
        </p:nvSpPr>
        <p:spPr>
          <a:xfrm>
            <a:off x="4553643" y="4914967"/>
            <a:ext cx="48494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+mj-lt"/>
              </a:rPr>
              <a:t>Force held double poppet actuator, sealed with Teflon, insulated by a double vacuum wall structure and Multi-Layered Insulation (MLI)</a:t>
            </a:r>
          </a:p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66285-AF6F-D889-734C-25A11EBD337A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11" name="Picture 10" descr="Arizona Space Grant Consortium Logos | Arizona Space Grant Consortium">
            <a:extLst>
              <a:ext uri="{FF2B5EF4-FFF2-40B4-BE49-F238E27FC236}">
                <a16:creationId xmlns:a16="http://schemas.microsoft.com/office/drawing/2014/main" id="{25E6678C-49FF-58E4-C49E-05B065936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407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2AC51A-D8D8-063D-D2C3-982B154A1E00}"/>
              </a:ext>
            </a:extLst>
          </p:cNvPr>
          <p:cNvSpPr/>
          <p:nvPr/>
        </p:nvSpPr>
        <p:spPr>
          <a:xfrm>
            <a:off x="706159" y="1622303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u="sng" baseline="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Seals</a:t>
            </a:r>
            <a:r>
              <a:rPr lang="en-US" sz="3600" b="1" i="1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​</a:t>
            </a:r>
          </a:p>
          <a:p>
            <a:pPr algn="ctr"/>
            <a:r>
              <a:rPr lang="en-US" sz="2000" baseline="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Encapsulated</a:t>
            </a:r>
            <a:r>
              <a:rPr lang="en-US" sz="200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 O-ring</a:t>
            </a:r>
            <a:r>
              <a:rPr lang="en-US" sz="2000" baseline="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 seal</a:t>
            </a:r>
            <a:r>
              <a:rPr lang="en-US" sz="200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​</a:t>
            </a:r>
          </a:p>
          <a:p>
            <a:pPr algn="ctr"/>
            <a:r>
              <a:rPr lang="en-US" sz="2000" baseline="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Teflon Seal</a:t>
            </a:r>
            <a:endParaRPr lang="en-US" sz="20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EC7A19-BFAD-4E46-ECD5-D8BCDFE2905F}"/>
              </a:ext>
            </a:extLst>
          </p:cNvPr>
          <p:cNvSpPr/>
          <p:nvPr/>
        </p:nvSpPr>
        <p:spPr>
          <a:xfrm>
            <a:off x="5423578" y="1622302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+mn-lt"/>
                <a:cs typeface="+mn-lt"/>
              </a:rPr>
              <a:t>Insulation</a:t>
            </a:r>
            <a:r>
              <a:rPr lang="en-US" sz="3600" b="1" i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 </a:t>
            </a:r>
            <a:endParaRPr lang="en-US" b="1">
              <a:solidFill>
                <a:schemeClr val="bg1"/>
              </a:solidFill>
              <a:latin typeface="+mj-lt"/>
              <a:ea typeface="Calibri"/>
              <a:cs typeface="Calibri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ea typeface="+mn-lt"/>
                <a:cs typeface="+mn-lt"/>
              </a:rPr>
              <a:t>MLI 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ea typeface="+mn-lt"/>
                <a:cs typeface="+mn-lt"/>
              </a:rPr>
              <a:t>SOFI 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ea typeface="+mn-lt"/>
                <a:cs typeface="+mn-lt"/>
              </a:rPr>
              <a:t>Double vacuum wall</a:t>
            </a:r>
            <a:endParaRPr lang="en-US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43DEE1-B9B6-494D-E603-AE39FC53CC93}"/>
              </a:ext>
            </a:extLst>
          </p:cNvPr>
          <p:cNvSpPr/>
          <p:nvPr/>
        </p:nvSpPr>
        <p:spPr>
          <a:xfrm>
            <a:off x="711975" y="3978104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Locks</a:t>
            </a:r>
            <a:endParaRPr lang="en-US" u="sng">
              <a:solidFill>
                <a:schemeClr val="bg1"/>
              </a:solidFill>
              <a:latin typeface="+mj-lt"/>
              <a:ea typeface="Calibri"/>
              <a:cs typeface="Calibri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Force held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Collet Lock 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029BC-B655-27D5-472C-D06A0A7B1E4E}"/>
              </a:ext>
            </a:extLst>
          </p:cNvPr>
          <p:cNvSpPr/>
          <p:nvPr/>
        </p:nvSpPr>
        <p:spPr>
          <a:xfrm>
            <a:off x="5429394" y="3978103"/>
            <a:ext cx="4474276" cy="2159195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3600" b="1" u="sng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Valves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Double poppet valve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Terminology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370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izona Space Grant Consortium Logos | Arizona Space Grant Consortium">
            <a:extLst>
              <a:ext uri="{FF2B5EF4-FFF2-40B4-BE49-F238E27FC236}">
                <a16:creationId xmlns:a16="http://schemas.microsoft.com/office/drawing/2014/main" id="{53171AB8-8265-DBBF-90C5-EE987CD91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1515BAB3-0D73-AFA5-2309-DB95734273EE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000" b="1" kern="120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sz="4000">
                <a:latin typeface="Arial Black"/>
                <a:cs typeface="Calibri"/>
              </a:rPr>
              <a:t>Top Concepts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AE73B0-FB34-51D7-9C7A-812D68644503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Name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492343-ADD7-6465-91B7-ABEB877DDDED}"/>
              </a:ext>
            </a:extLst>
          </p:cNvPr>
          <p:cNvSpPr/>
          <p:nvPr/>
        </p:nvSpPr>
        <p:spPr>
          <a:xfrm>
            <a:off x="2327" y="6578394"/>
            <a:ext cx="10866979" cy="280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AA9F449E-7F5E-081F-8C1E-4A0B5937CFC4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09510765-BE9B-23B1-86A2-750F10607592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75969C-3900-0FE7-527C-BA81708750A3}"/>
              </a:ext>
            </a:extLst>
          </p:cNvPr>
          <p:cNvSpPr txBox="1"/>
          <p:nvPr/>
        </p:nvSpPr>
        <p:spPr>
          <a:xfrm>
            <a:off x="461869" y="2218741"/>
            <a:ext cx="9759461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 Black"/>
                <a:cs typeface="Arial"/>
              </a:rPr>
              <a:t>Force held lock with double poppet valve, encapsulated seals, double vacuum and MLI (multi-layered insulation)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 Black"/>
                <a:cs typeface="Arial"/>
              </a:rPr>
              <a:t>Force held lock with double poppet valve, encapsulated seals, double vacuum and SOFI (spray-on foam insulation)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 Black"/>
                <a:cs typeface="Arial"/>
              </a:rPr>
              <a:t>Collet lock with double poppet valve, encapsulated seals, double vacuum and MLI</a:t>
            </a: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 Black"/>
                <a:cs typeface="Arial"/>
              </a:rPr>
              <a:t>Collet lock with double poppet valve, encapsulated seal, double vacuum and SOFI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Arial Black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Arial Black"/>
              <a:cs typeface="Arial"/>
            </a:endParaRPr>
          </a:p>
          <a:p>
            <a:endParaRPr lang="en-US" sz="2000">
              <a:latin typeface="Arial Black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Arial Blac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2772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Pugh Charts- Second Iteration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70F28E-95CA-48C1-DC72-DDB5A9E727BB}"/>
              </a:ext>
            </a:extLst>
          </p:cNvPr>
          <p:cNvGraphicFramePr>
            <a:graphicFrameLocks noGrp="1"/>
          </p:cNvGraphicFramePr>
          <p:nvPr/>
        </p:nvGraphicFramePr>
        <p:xfrm>
          <a:off x="896046" y="1610036"/>
          <a:ext cx="2094047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7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Selection Criteria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Leakage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Lifetime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Seal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Resilience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Size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BCF8E8C-68B0-37E4-D0C0-8F06539807E0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cs typeface="Calibri"/>
              </a:rPr>
              <a:t>Nicolas Sgammato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DD5E93-F284-8198-611E-31120902BE54}"/>
              </a:ext>
            </a:extLst>
          </p:cNvPr>
          <p:cNvSpPr txBox="1"/>
          <p:nvPr/>
        </p:nvSpPr>
        <p:spPr>
          <a:xfrm>
            <a:off x="6096000" y="4625776"/>
            <a:ext cx="3582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 Black"/>
                <a:cs typeface="Calibri"/>
              </a:rPr>
              <a:t>Concept #98</a:t>
            </a:r>
            <a:endParaRPr lang="en-US">
              <a:latin typeface="Arial Black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7646862-65B8-043B-B979-FB39EF145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745702"/>
              </p:ext>
            </p:extLst>
          </p:nvPr>
        </p:nvGraphicFramePr>
        <p:xfrm>
          <a:off x="3011449" y="2064961"/>
          <a:ext cx="541505" cy="2735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05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ACE52CC-8E45-9FF9-0A5F-0883DF23AD2D}"/>
              </a:ext>
            </a:extLst>
          </p:cNvPr>
          <p:cNvSpPr txBox="1"/>
          <p:nvPr/>
        </p:nvSpPr>
        <p:spPr>
          <a:xfrm>
            <a:off x="4241785" y="4993902"/>
            <a:ext cx="56203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+mj-lt"/>
              </a:rPr>
              <a:t>Force held double poppet actuator, sealed with encapsulated O-rings, insulated by a double vacuum wall structure and Spray-On Foam Insulation (SOFI)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CCCCF-1E2A-80CF-C74E-EF087761F663}"/>
              </a:ext>
            </a:extLst>
          </p:cNvPr>
          <p:cNvSpPr txBox="1"/>
          <p:nvPr/>
        </p:nvSpPr>
        <p:spPr>
          <a:xfrm>
            <a:off x="896046" y="5508171"/>
            <a:ext cx="28311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Datum: Concept #33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EE1A2D-5393-89F4-6BDF-40700325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30"/>
          <a:stretch/>
        </p:blipFill>
        <p:spPr>
          <a:xfrm>
            <a:off x="4640120" y="2099118"/>
            <a:ext cx="4823632" cy="2424288"/>
          </a:xfrm>
          <a:prstGeom prst="rect">
            <a:avLst/>
          </a:prstGeom>
          <a:ln w="28575">
            <a:solidFill>
              <a:srgbClr val="003B6F"/>
            </a:solidFill>
          </a:ln>
        </p:spPr>
      </p:pic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14321259-0322-A94D-3194-980FA5E7E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957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Pugh Charts- Second Iteration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70F28E-95CA-48C1-DC72-DDB5A9E72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416179"/>
              </p:ext>
            </p:extLst>
          </p:nvPr>
        </p:nvGraphicFramePr>
        <p:xfrm>
          <a:off x="896046" y="1610036"/>
          <a:ext cx="2094047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7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Selection Criteria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Leakage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Lifetime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Seal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Resilience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Size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BCF8E8C-68B0-37E4-D0C0-8F06539807E0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cs typeface="Calibri"/>
              </a:rPr>
              <a:t>Jason Goldstein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DD5E93-F284-8198-611E-31120902BE54}"/>
              </a:ext>
            </a:extLst>
          </p:cNvPr>
          <p:cNvSpPr txBox="1"/>
          <p:nvPr/>
        </p:nvSpPr>
        <p:spPr>
          <a:xfrm>
            <a:off x="6096000" y="4616253"/>
            <a:ext cx="3582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 Black"/>
                <a:cs typeface="Calibri"/>
              </a:rPr>
              <a:t>Concept #99</a:t>
            </a:r>
            <a:endParaRPr lang="en-US">
              <a:latin typeface="Arial Black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7646862-65B8-043B-B979-FB39EF145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1885"/>
              </p:ext>
            </p:extLst>
          </p:nvPr>
        </p:nvGraphicFramePr>
        <p:xfrm>
          <a:off x="3011449" y="2064961"/>
          <a:ext cx="541505" cy="2735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05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+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pic>
        <p:nvPicPr>
          <p:cNvPr id="8" name="Picture 7" descr="Diagram of a vacuum seal&#10;&#10;Description automatically generated">
            <a:extLst>
              <a:ext uri="{FF2B5EF4-FFF2-40B4-BE49-F238E27FC236}">
                <a16:creationId xmlns:a16="http://schemas.microsoft.com/office/drawing/2014/main" id="{8592122E-9AE6-C63B-050E-2AC177707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70"/>
          <a:stretch/>
        </p:blipFill>
        <p:spPr>
          <a:xfrm>
            <a:off x="4607246" y="2064345"/>
            <a:ext cx="4809690" cy="241933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CE52CC-8E45-9FF9-0A5F-0883DF23AD2D}"/>
              </a:ext>
            </a:extLst>
          </p:cNvPr>
          <p:cNvSpPr txBox="1"/>
          <p:nvPr/>
        </p:nvSpPr>
        <p:spPr>
          <a:xfrm>
            <a:off x="4492946" y="4954173"/>
            <a:ext cx="50382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+mj-lt"/>
              </a:rPr>
              <a:t>Force held double poppet actuator, sealed with Teflon, double vacuum wall structure and Spray-On Foam Insulation (SOFI)</a:t>
            </a:r>
          </a:p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CCCCF-1E2A-80CF-C74E-EF087761F663}"/>
              </a:ext>
            </a:extLst>
          </p:cNvPr>
          <p:cNvSpPr txBox="1"/>
          <p:nvPr/>
        </p:nvSpPr>
        <p:spPr>
          <a:xfrm>
            <a:off x="896046" y="5508171"/>
            <a:ext cx="28311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Datum: Concept #33</a:t>
            </a:r>
          </a:p>
        </p:txBody>
      </p:sp>
      <p:pic>
        <p:nvPicPr>
          <p:cNvPr id="12" name="Picture 11" descr="Arizona Space Grant Consortium Logos | Arizona Space Grant Consortium">
            <a:extLst>
              <a:ext uri="{FF2B5EF4-FFF2-40B4-BE49-F238E27FC236}">
                <a16:creationId xmlns:a16="http://schemas.microsoft.com/office/drawing/2014/main" id="{95E39760-5B0F-094B-7F1D-5B89E15EA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23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59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Analytical Hierarchy Process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FDC4AC-9E8B-99E4-1364-2B8A3551BC94}"/>
              </a:ext>
            </a:extLst>
          </p:cNvPr>
          <p:cNvGrpSpPr/>
          <p:nvPr/>
        </p:nvGrpSpPr>
        <p:grpSpPr>
          <a:xfrm>
            <a:off x="841421" y="1193104"/>
            <a:ext cx="9277079" cy="5271642"/>
            <a:chOff x="390660" y="1193104"/>
            <a:chExt cx="9277079" cy="5271642"/>
          </a:xfrm>
        </p:grpSpPr>
        <p:pic>
          <p:nvPicPr>
            <p:cNvPr id="6" name="Picture 5" descr="Diagram of a mechanical scheme&#10;&#10;Description automatically generated with medium confidence">
              <a:extLst>
                <a:ext uri="{FF2B5EF4-FFF2-40B4-BE49-F238E27FC236}">
                  <a16:creationId xmlns:a16="http://schemas.microsoft.com/office/drawing/2014/main" id="{8F913234-1C1F-8C90-9FD7-C6A6C616F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6" r="-359" b="22727"/>
            <a:stretch/>
          </p:blipFill>
          <p:spPr bwMode="auto">
            <a:xfrm>
              <a:off x="3468803" y="1193104"/>
              <a:ext cx="3134611" cy="1564958"/>
            </a:xfrm>
            <a:prstGeom prst="rect">
              <a:avLst/>
            </a:prstGeom>
            <a:noFill/>
            <a:ln w="28575">
              <a:solidFill>
                <a:srgbClr val="163A6B"/>
              </a:solidFill>
            </a:ln>
          </p:spPr>
        </p:pic>
        <p:pic>
          <p:nvPicPr>
            <p:cNvPr id="10" name="Picture 9" descr="Diagram of a diagram showing the internal structure of a brain&#10;&#10;Description automatically generated">
              <a:extLst>
                <a:ext uri="{FF2B5EF4-FFF2-40B4-BE49-F238E27FC236}">
                  <a16:creationId xmlns:a16="http://schemas.microsoft.com/office/drawing/2014/main" id="{2C9F7DB8-0FBB-5F2A-AECA-3F1E6FF30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227" r="143" b="22727"/>
            <a:stretch/>
          </p:blipFill>
          <p:spPr>
            <a:xfrm>
              <a:off x="3462500" y="3045534"/>
              <a:ext cx="3142914" cy="1565006"/>
            </a:xfrm>
            <a:prstGeom prst="rect">
              <a:avLst/>
            </a:prstGeom>
            <a:ln w="28575">
              <a:solidFill>
                <a:srgbClr val="163A6B"/>
              </a:solidFill>
            </a:ln>
          </p:spPr>
        </p:pic>
        <p:pic>
          <p:nvPicPr>
            <p:cNvPr id="12" name="Picture 11" descr="A diagram of a device&#10;&#10;Description automatically generated">
              <a:extLst>
                <a:ext uri="{FF2B5EF4-FFF2-40B4-BE49-F238E27FC236}">
                  <a16:creationId xmlns:a16="http://schemas.microsoft.com/office/drawing/2014/main" id="{51CE0104-4D61-0EB9-7738-305B602A6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238" r="143" b="26383"/>
            <a:stretch/>
          </p:blipFill>
          <p:spPr>
            <a:xfrm>
              <a:off x="3462041" y="4890697"/>
              <a:ext cx="3142914" cy="1574049"/>
            </a:xfrm>
            <a:prstGeom prst="rect">
              <a:avLst/>
            </a:prstGeom>
            <a:ln w="28575">
              <a:solidFill>
                <a:srgbClr val="163A6B"/>
              </a:solidFill>
            </a:ln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DB03F02-5BF7-7DCC-91A1-4B1C45FBE42C}"/>
                </a:ext>
              </a:extLst>
            </p:cNvPr>
            <p:cNvSpPr/>
            <p:nvPr/>
          </p:nvSpPr>
          <p:spPr>
            <a:xfrm>
              <a:off x="390660" y="1522927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  <a:cs typeface="Calibri"/>
                </a:rPr>
                <a:t>Concept #33</a:t>
              </a:r>
              <a:endParaRPr lang="en-US">
                <a:latin typeface="+mj-lt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1123597-47A8-C308-6B6C-3275EF630700}"/>
                </a:ext>
              </a:extLst>
            </p:cNvPr>
            <p:cNvSpPr/>
            <p:nvPr/>
          </p:nvSpPr>
          <p:spPr>
            <a:xfrm>
              <a:off x="392806" y="3371045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>
                  <a:latin typeface="+mj-lt"/>
                  <a:cs typeface="Calibri"/>
                </a:rPr>
                <a:t>Concept #98</a:t>
              </a:r>
              <a:endParaRPr lang="en-US" sz="2400">
                <a:latin typeface="+mj-lt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14E5D38-DD5C-23AA-C902-407B70309221}"/>
                </a:ext>
              </a:extLst>
            </p:cNvPr>
            <p:cNvSpPr/>
            <p:nvPr/>
          </p:nvSpPr>
          <p:spPr>
            <a:xfrm>
              <a:off x="392806" y="5217017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>
                  <a:latin typeface="+mj-lt"/>
                  <a:cs typeface="Calibri"/>
                </a:rPr>
                <a:t>Concept #100</a:t>
              </a:r>
              <a:endParaRPr lang="en-US" sz="2400">
                <a:latin typeface="+mj-lt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6CB5923-710C-187B-DBD6-9BBC15F99E11}"/>
                </a:ext>
              </a:extLst>
            </p:cNvPr>
            <p:cNvSpPr/>
            <p:nvPr/>
          </p:nvSpPr>
          <p:spPr>
            <a:xfrm>
              <a:off x="6853707" y="3317383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>
                  <a:latin typeface="+mj-lt"/>
                  <a:cs typeface="Calibri"/>
                </a:rPr>
                <a:t>Alternative Value:</a:t>
              </a:r>
            </a:p>
            <a:p>
              <a:pPr algn="ctr"/>
              <a:r>
                <a:rPr lang="en-US" sz="2000">
                  <a:latin typeface="+mj-lt"/>
                  <a:cs typeface="Calibri"/>
                </a:rPr>
                <a:t>0.466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ED909FB-8EED-3EE6-05F4-248C8E0A8AB5}"/>
                </a:ext>
              </a:extLst>
            </p:cNvPr>
            <p:cNvSpPr/>
            <p:nvPr/>
          </p:nvSpPr>
          <p:spPr>
            <a:xfrm>
              <a:off x="6853707" y="5217017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>
                  <a:latin typeface="+mj-lt"/>
                  <a:cs typeface="Calibri"/>
                </a:rPr>
                <a:t>Alternative Value:</a:t>
              </a:r>
            </a:p>
            <a:p>
              <a:pPr algn="ctr"/>
              <a:r>
                <a:rPr lang="en-US" sz="2000">
                  <a:latin typeface="+mj-lt"/>
                  <a:cs typeface="Calibri"/>
                </a:rPr>
                <a:t>0.632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1690591-3762-AF97-37B6-837CAAD22E65}"/>
                </a:ext>
              </a:extLst>
            </p:cNvPr>
            <p:cNvSpPr/>
            <p:nvPr/>
          </p:nvSpPr>
          <p:spPr>
            <a:xfrm>
              <a:off x="6853707" y="1525073"/>
              <a:ext cx="2814032" cy="914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>
                  <a:latin typeface="+mj-lt"/>
                  <a:cs typeface="Calibri"/>
                </a:rPr>
                <a:t>Alternative Value:</a:t>
              </a:r>
            </a:p>
            <a:p>
              <a:pPr algn="ctr"/>
              <a:r>
                <a:rPr lang="en-US" sz="2000">
                  <a:latin typeface="+mj-lt"/>
                  <a:cs typeface="Calibri"/>
                </a:rPr>
                <a:t>1.032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E069085-F917-D90B-2087-3B630567A73E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9192D6CB-56DD-7086-A7D9-4548CD3B03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6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Earth on the moon with the earth in the background&#10;&#10;Description automatically generated">
            <a:extLst>
              <a:ext uri="{FF2B5EF4-FFF2-40B4-BE49-F238E27FC236}">
                <a16:creationId xmlns:a16="http://schemas.microsoft.com/office/drawing/2014/main" id="{CAAFE818-578F-EB44-74F1-51174031BE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3650" r="-54"/>
          <a:stretch/>
        </p:blipFill>
        <p:spPr>
          <a:xfrm>
            <a:off x="0" y="-4341"/>
            <a:ext cx="10686435" cy="68666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ea typeface="Calibri"/>
                <a:cs typeface="Calibri"/>
              </a:rPr>
              <a:t>Key Goals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C6F35571-42FE-F596-371C-342B62E05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D7CF7A7-D473-A132-8859-5EA8FF7E6848}"/>
              </a:ext>
            </a:extLst>
          </p:cNvPr>
          <p:cNvGrpSpPr/>
          <p:nvPr/>
        </p:nvGrpSpPr>
        <p:grpSpPr>
          <a:xfrm>
            <a:off x="830452" y="1797050"/>
            <a:ext cx="2508930" cy="2321982"/>
            <a:chOff x="830452" y="1797050"/>
            <a:chExt cx="2508930" cy="232198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407DD0F-AECC-1BB3-2A8F-EA670BA5B6C8}"/>
                </a:ext>
              </a:extLst>
            </p:cNvPr>
            <p:cNvGrpSpPr/>
            <p:nvPr/>
          </p:nvGrpSpPr>
          <p:grpSpPr>
            <a:xfrm>
              <a:off x="865716" y="1797050"/>
              <a:ext cx="2448984" cy="2321982"/>
              <a:chOff x="865716" y="1797050"/>
              <a:chExt cx="2448984" cy="232198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7DB8B76-9D57-E32F-8161-8811BA3C3A6B}"/>
                  </a:ext>
                </a:extLst>
              </p:cNvPr>
              <p:cNvGrpSpPr/>
              <p:nvPr/>
            </p:nvGrpSpPr>
            <p:grpSpPr>
              <a:xfrm>
                <a:off x="865716" y="1797050"/>
                <a:ext cx="2448984" cy="2321982"/>
                <a:chOff x="865716" y="1797050"/>
                <a:chExt cx="2448984" cy="2321982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D584798A-EC5F-25A2-B59A-69DD2D09CB8B}"/>
                    </a:ext>
                  </a:extLst>
                </p:cNvPr>
                <p:cNvSpPr/>
                <p:nvPr/>
              </p:nvSpPr>
              <p:spPr>
                <a:xfrm>
                  <a:off x="865716" y="1797050"/>
                  <a:ext cx="2448984" cy="2321982"/>
                </a:xfrm>
                <a:prstGeom prst="ellipse">
                  <a:avLst/>
                </a:prstGeom>
                <a:solidFill>
                  <a:srgbClr val="FF8B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srgbClr val="000000"/>
                    </a:solidFill>
                    <a:latin typeface="Arial Black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C6E1266D-9F09-134B-DE0D-68783CC5D97F}"/>
                    </a:ext>
                  </a:extLst>
                </p:cNvPr>
                <p:cNvSpPr/>
                <p:nvPr/>
              </p:nvSpPr>
              <p:spPr>
                <a:xfrm>
                  <a:off x="960967" y="1881717"/>
                  <a:ext cx="2247900" cy="2142066"/>
                </a:xfrm>
                <a:prstGeom prst="ellipse">
                  <a:avLst/>
                </a:prstGeom>
                <a:solidFill>
                  <a:srgbClr val="DBD7D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rgbClr val="782F40"/>
                      </a:solidFill>
                      <a:latin typeface="Arial Black"/>
                      <a:cs typeface="Calibri"/>
                    </a:rPr>
                    <a:t>Effective Sealing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284718-3789-75C9-B858-FE062BB53F59}"/>
                  </a:ext>
                </a:extLst>
              </p:cNvPr>
              <p:cNvSpPr txBox="1"/>
              <p:nvPr/>
            </p:nvSpPr>
            <p:spPr>
              <a:xfrm>
                <a:off x="1058999" y="2352585"/>
                <a:ext cx="2051836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2CE1DA4-A472-4630-E959-1E110BAA9079}"/>
                </a:ext>
              </a:extLst>
            </p:cNvPr>
            <p:cNvSpPr/>
            <p:nvPr/>
          </p:nvSpPr>
          <p:spPr>
            <a:xfrm>
              <a:off x="830452" y="2517014"/>
              <a:ext cx="2508930" cy="8460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000" b="1">
                <a:solidFill>
                  <a:srgbClr val="782F40"/>
                </a:solidFill>
                <a:latin typeface="Arial Black"/>
                <a:ea typeface="Calibri"/>
                <a:cs typeface="Calibri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0A237E-1828-DF11-1DAB-1ACCD2BACB0C}"/>
              </a:ext>
            </a:extLst>
          </p:cNvPr>
          <p:cNvGrpSpPr/>
          <p:nvPr/>
        </p:nvGrpSpPr>
        <p:grpSpPr>
          <a:xfrm>
            <a:off x="4078043" y="3905250"/>
            <a:ext cx="2508930" cy="2321982"/>
            <a:chOff x="4078043" y="3905250"/>
            <a:chExt cx="2508930" cy="23219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8E753B0-33CF-581D-F1CC-82EF2A3296DB}"/>
                </a:ext>
              </a:extLst>
            </p:cNvPr>
            <p:cNvGrpSpPr/>
            <p:nvPr/>
          </p:nvGrpSpPr>
          <p:grpSpPr>
            <a:xfrm>
              <a:off x="4091515" y="3905250"/>
              <a:ext cx="2448984" cy="2321982"/>
              <a:chOff x="4091515" y="3905250"/>
              <a:chExt cx="2448984" cy="232198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9A42546-DB97-97A3-A1C7-9C7BEC40841B}"/>
                  </a:ext>
                </a:extLst>
              </p:cNvPr>
              <p:cNvGrpSpPr/>
              <p:nvPr/>
            </p:nvGrpSpPr>
            <p:grpSpPr>
              <a:xfrm>
                <a:off x="4091515" y="3905250"/>
                <a:ext cx="2448984" cy="2321982"/>
                <a:chOff x="865716" y="1797050"/>
                <a:chExt cx="2448984" cy="2321982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8B829F44-EE0D-9454-F120-D3079E58050A}"/>
                    </a:ext>
                  </a:extLst>
                </p:cNvPr>
                <p:cNvGrpSpPr/>
                <p:nvPr/>
              </p:nvGrpSpPr>
              <p:grpSpPr>
                <a:xfrm>
                  <a:off x="865716" y="1797050"/>
                  <a:ext cx="2448984" cy="2321982"/>
                  <a:chOff x="865716" y="1797050"/>
                  <a:chExt cx="2448984" cy="2321982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4F59CFBD-CEEA-6777-22D7-BEA2BFF785A4}"/>
                      </a:ext>
                    </a:extLst>
                  </p:cNvPr>
                  <p:cNvSpPr/>
                  <p:nvPr/>
                </p:nvSpPr>
                <p:spPr>
                  <a:xfrm>
                    <a:off x="865716" y="1797050"/>
                    <a:ext cx="2448984" cy="2321982"/>
                  </a:xfrm>
                  <a:prstGeom prst="ellipse">
                    <a:avLst/>
                  </a:prstGeom>
                  <a:solidFill>
                    <a:srgbClr val="FF8B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000000"/>
                      </a:solidFill>
                      <a:latin typeface="Arial Black"/>
                    </a:endParaRPr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5E43D1DE-330E-C409-5298-C930D2F61E6F}"/>
                      </a:ext>
                    </a:extLst>
                  </p:cNvPr>
                  <p:cNvSpPr/>
                  <p:nvPr/>
                </p:nvSpPr>
                <p:spPr>
                  <a:xfrm>
                    <a:off x="960967" y="1881717"/>
                    <a:ext cx="2247900" cy="2142066"/>
                  </a:xfrm>
                  <a:prstGeom prst="ellipse">
                    <a:avLst/>
                  </a:prstGeom>
                  <a:solidFill>
                    <a:srgbClr val="DBD7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>
                        <a:solidFill>
                          <a:schemeClr val="tx2"/>
                        </a:solidFill>
                        <a:latin typeface="Arial Black"/>
                        <a:cs typeface="Calibri"/>
                      </a:rPr>
                      <a:t>90-Day Lunar Mission</a:t>
                    </a: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D6803E9-96FC-A8CD-8D00-9D80BD058F2A}"/>
                    </a:ext>
                  </a:extLst>
                </p:cNvPr>
                <p:cNvSpPr txBox="1"/>
                <p:nvPr/>
              </p:nvSpPr>
              <p:spPr>
                <a:xfrm>
                  <a:off x="1291166" y="2235729"/>
                  <a:ext cx="1587500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C60C21-639B-75C2-81D7-29DB3CD9688C}"/>
                  </a:ext>
                </a:extLst>
              </p:cNvPr>
              <p:cNvSpPr txBox="1"/>
              <p:nvPr/>
            </p:nvSpPr>
            <p:spPr>
              <a:xfrm>
                <a:off x="4526268" y="4460785"/>
                <a:ext cx="1587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B11B7D-8D71-A2AC-5B04-BBCFF822E79C}"/>
                </a:ext>
              </a:extLst>
            </p:cNvPr>
            <p:cNvSpPr/>
            <p:nvPr/>
          </p:nvSpPr>
          <p:spPr>
            <a:xfrm>
              <a:off x="4078043" y="4650122"/>
              <a:ext cx="2508930" cy="8460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000" b="1">
                <a:solidFill>
                  <a:srgbClr val="782F40"/>
                </a:solidFill>
                <a:latin typeface="Arial Black"/>
                <a:ea typeface="Calibri"/>
                <a:cs typeface="Calibri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796757-F60B-8463-058F-7B22F81AED67}"/>
              </a:ext>
            </a:extLst>
          </p:cNvPr>
          <p:cNvGrpSpPr/>
          <p:nvPr/>
        </p:nvGrpSpPr>
        <p:grpSpPr>
          <a:xfrm>
            <a:off x="7218550" y="1784350"/>
            <a:ext cx="2508930" cy="2321982"/>
            <a:chOff x="7218550" y="1784350"/>
            <a:chExt cx="2508930" cy="23219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ABBDC3-223C-1CBB-B15A-846331CD37A6}"/>
                </a:ext>
              </a:extLst>
            </p:cNvPr>
            <p:cNvGrpSpPr/>
            <p:nvPr/>
          </p:nvGrpSpPr>
          <p:grpSpPr>
            <a:xfrm>
              <a:off x="7253815" y="1784350"/>
              <a:ext cx="2448984" cy="2321982"/>
              <a:chOff x="7253815" y="1784350"/>
              <a:chExt cx="2448984" cy="2321982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3A19D10-BA91-FB7B-1F57-806D06DEDA6D}"/>
                  </a:ext>
                </a:extLst>
              </p:cNvPr>
              <p:cNvGrpSpPr/>
              <p:nvPr/>
            </p:nvGrpSpPr>
            <p:grpSpPr>
              <a:xfrm>
                <a:off x="7253815" y="1784350"/>
                <a:ext cx="2448984" cy="2321982"/>
                <a:chOff x="865716" y="1797050"/>
                <a:chExt cx="2448984" cy="2321982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67E85A3-5149-83EC-60D0-6A10965426A9}"/>
                    </a:ext>
                  </a:extLst>
                </p:cNvPr>
                <p:cNvGrpSpPr/>
                <p:nvPr/>
              </p:nvGrpSpPr>
              <p:grpSpPr>
                <a:xfrm>
                  <a:off x="865716" y="1797050"/>
                  <a:ext cx="2448984" cy="2321982"/>
                  <a:chOff x="865716" y="1797050"/>
                  <a:chExt cx="2448984" cy="2321982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B96F6212-54FD-3488-DDD4-48B7BF6A5008}"/>
                      </a:ext>
                    </a:extLst>
                  </p:cNvPr>
                  <p:cNvSpPr/>
                  <p:nvPr/>
                </p:nvSpPr>
                <p:spPr>
                  <a:xfrm>
                    <a:off x="865716" y="1797050"/>
                    <a:ext cx="2448984" cy="2321982"/>
                  </a:xfrm>
                  <a:prstGeom prst="ellipse">
                    <a:avLst/>
                  </a:prstGeom>
                  <a:solidFill>
                    <a:srgbClr val="FF8B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000000"/>
                      </a:solidFill>
                      <a:latin typeface="Arial Black"/>
                    </a:endParaRPr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E5704487-4CB0-7153-9173-1EB74FFD813B}"/>
                      </a:ext>
                    </a:extLst>
                  </p:cNvPr>
                  <p:cNvSpPr/>
                  <p:nvPr/>
                </p:nvSpPr>
                <p:spPr>
                  <a:xfrm>
                    <a:off x="960967" y="1881717"/>
                    <a:ext cx="2247900" cy="2142066"/>
                  </a:xfrm>
                  <a:prstGeom prst="ellipse">
                    <a:avLst/>
                  </a:prstGeom>
                  <a:solidFill>
                    <a:srgbClr val="DBD7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000000"/>
                      </a:solidFill>
                      <a:latin typeface="Arial Black"/>
                      <a:cs typeface="Calibri"/>
                    </a:endParaRPr>
                  </a:p>
                </p:txBody>
              </p:sp>
            </p:grp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B5973F5-F278-9DDA-86C1-84E7562E3DCF}"/>
                    </a:ext>
                  </a:extLst>
                </p:cNvPr>
                <p:cNvSpPr txBox="1"/>
                <p:nvPr/>
              </p:nvSpPr>
              <p:spPr>
                <a:xfrm>
                  <a:off x="1291166" y="2235729"/>
                  <a:ext cx="1587500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CB4CE6-812F-0758-2F06-84F29A6F27B6}"/>
                  </a:ext>
                </a:extLst>
              </p:cNvPr>
              <p:cNvSpPr txBox="1"/>
              <p:nvPr/>
            </p:nvSpPr>
            <p:spPr>
              <a:xfrm>
                <a:off x="7789673" y="2167919"/>
                <a:ext cx="1366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F078A8B-64CD-0AA7-AE26-4F626892AAAB}"/>
                </a:ext>
              </a:extLst>
            </p:cNvPr>
            <p:cNvSpPr/>
            <p:nvPr/>
          </p:nvSpPr>
          <p:spPr>
            <a:xfrm>
              <a:off x="7218550" y="2536199"/>
              <a:ext cx="2508930" cy="8460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 b="1">
                  <a:solidFill>
                    <a:srgbClr val="782F40"/>
                  </a:solidFill>
                  <a:latin typeface="Arial Black"/>
                  <a:ea typeface="Calibri"/>
                  <a:cs typeface="Calibri"/>
                </a:rPr>
                <a:t>Prevent and Monitor</a:t>
              </a:r>
            </a:p>
            <a:p>
              <a:pPr algn="ctr"/>
              <a:r>
                <a:rPr lang="en-US" sz="2000" b="1">
                  <a:solidFill>
                    <a:srgbClr val="782F40"/>
                  </a:solidFill>
                  <a:latin typeface="Arial Black"/>
                  <a:ea typeface="Calibri"/>
                  <a:cs typeface="Calibri"/>
                </a:rPr>
                <a:t>Leaks</a:t>
              </a: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7CCD01F-F856-D142-88D3-6EEEBE7860DE}"/>
              </a:ext>
            </a:extLst>
          </p:cNvPr>
          <p:cNvCxnSpPr/>
          <p:nvPr/>
        </p:nvCxnSpPr>
        <p:spPr>
          <a:xfrm flipH="1">
            <a:off x="10665016" y="-6397"/>
            <a:ext cx="16285" cy="6876612"/>
          </a:xfrm>
          <a:prstGeom prst="straightConnector1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B3C825A-E1B2-7E49-4A88-39F5DD99D1D0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C5D4D8-AB4F-C7A7-374F-D9FB53EEFC79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ooter Placeholder 2">
            <a:extLst>
              <a:ext uri="{FF2B5EF4-FFF2-40B4-BE49-F238E27FC236}">
                <a16:creationId xmlns:a16="http://schemas.microsoft.com/office/drawing/2014/main" id="{BA0ED5CA-DBED-6415-1853-E610AF023782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016F2FF3-5DC2-4429-57FE-6D5079FF2034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5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EE7624"/>
                </a:solidFill>
                <a:latin typeface="Arial Black"/>
                <a:cs typeface="Calibri"/>
              </a:rPr>
              <a:t>Targets and Metrics</a:t>
            </a:r>
            <a:endParaRPr lang="en-US">
              <a:solidFill>
                <a:srgbClr val="EE7624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60FA531-1764-F8A5-D067-EC4D3B219350}"/>
              </a:ext>
            </a:extLst>
          </p:cNvPr>
          <p:cNvCxnSpPr/>
          <p:nvPr/>
        </p:nvCxnSpPr>
        <p:spPr>
          <a:xfrm>
            <a:off x="270681" y="1299947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A031B4-722E-7C5D-3E6C-583CF05955FF}"/>
              </a:ext>
            </a:extLst>
          </p:cNvPr>
          <p:cNvCxnSpPr>
            <a:cxnSpLocks/>
          </p:cNvCxnSpPr>
          <p:nvPr/>
        </p:nvCxnSpPr>
        <p:spPr>
          <a:xfrm>
            <a:off x="270680" y="2084693"/>
            <a:ext cx="9990160" cy="455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7377D0D-2517-F938-1934-8551D698DAFC}"/>
              </a:ext>
            </a:extLst>
          </p:cNvPr>
          <p:cNvSpPr txBox="1"/>
          <p:nvPr/>
        </p:nvSpPr>
        <p:spPr>
          <a:xfrm>
            <a:off x="270111" y="1478506"/>
            <a:ext cx="104490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759"/>
                </a:solidFill>
                <a:cs typeface="Calibri"/>
              </a:rPr>
              <a:t>Fuel Leakage          Heat Transfer          Coupler Connection     Structure Integrity</a:t>
            </a:r>
            <a:endParaRPr lang="en-US" sz="2400" b="1">
              <a:solidFill>
                <a:srgbClr val="002759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E3677F-F79E-A109-6508-01A502A03064}"/>
              </a:ext>
            </a:extLst>
          </p:cNvPr>
          <p:cNvGrpSpPr/>
          <p:nvPr/>
        </p:nvGrpSpPr>
        <p:grpSpPr>
          <a:xfrm>
            <a:off x="296273" y="2973718"/>
            <a:ext cx="1973170" cy="1777974"/>
            <a:chOff x="274808" y="2598084"/>
            <a:chExt cx="1973170" cy="177797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3F9EF9F-F2AD-CFA0-4191-56BF9B872B8E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23" name="Graphic 22" descr="Splash1 with solid fill">
                <a:extLst>
                  <a:ext uri="{FF2B5EF4-FFF2-40B4-BE49-F238E27FC236}">
                    <a16:creationId xmlns:a16="http://schemas.microsoft.com/office/drawing/2014/main" id="{05A10922-2B75-343B-281F-B5E0F8613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30" name="Graphic 29" descr="Splash1 with solid fill">
                <a:extLst>
                  <a:ext uri="{FF2B5EF4-FFF2-40B4-BE49-F238E27FC236}">
                    <a16:creationId xmlns:a16="http://schemas.microsoft.com/office/drawing/2014/main" id="{23F01E90-9049-DD7A-A8AF-C2975D2E1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6BE47DF-45AF-EB63-3181-C74A6EFB95A8}"/>
                </a:ext>
              </a:extLst>
            </p:cNvPr>
            <p:cNvGrpSpPr/>
            <p:nvPr/>
          </p:nvGrpSpPr>
          <p:grpSpPr>
            <a:xfrm>
              <a:off x="274808" y="2598084"/>
              <a:ext cx="1973170" cy="1115260"/>
              <a:chOff x="92692" y="2468336"/>
              <a:chExt cx="2474812" cy="1059131"/>
            </a:xfrm>
          </p:grpSpPr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CB5EA59C-06C0-1284-EF93-B3077B01994E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EEF3A46B-9CBE-DEC6-F555-4BEB72A460A9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FCC1A166-5D4B-13AF-CE3B-B0B80B8E943F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ylinder 27">
                <a:extLst>
                  <a:ext uri="{FF2B5EF4-FFF2-40B4-BE49-F238E27FC236}">
                    <a16:creationId xmlns:a16="http://schemas.microsoft.com/office/drawing/2014/main" id="{B0FE7CF0-F09D-FFA7-7C31-A5F9AF8FE0E8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ADDD76-6BE9-78B5-65CC-1A1A9004E840}"/>
              </a:ext>
            </a:extLst>
          </p:cNvPr>
          <p:cNvGrpSpPr/>
          <p:nvPr/>
        </p:nvGrpSpPr>
        <p:grpSpPr>
          <a:xfrm>
            <a:off x="5264523" y="2917248"/>
            <a:ext cx="2236008" cy="1082840"/>
            <a:chOff x="4652776" y="2528231"/>
            <a:chExt cx="2879951" cy="114723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8B09547-19E1-A6AF-08DA-3F2C79158B1C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10" name="Cylinder 9">
                <a:extLst>
                  <a:ext uri="{FF2B5EF4-FFF2-40B4-BE49-F238E27FC236}">
                    <a16:creationId xmlns:a16="http://schemas.microsoft.com/office/drawing/2014/main" id="{CBA11D77-5998-44CF-76B6-8B0713F30384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ylinder 12">
                <a:extLst>
                  <a:ext uri="{FF2B5EF4-FFF2-40B4-BE49-F238E27FC236}">
                    <a16:creationId xmlns:a16="http://schemas.microsoft.com/office/drawing/2014/main" id="{8F61B711-0B78-3782-4384-583C2543F113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8027EC7A-5F7F-8CC7-BACC-28C930098029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80335E0F-CFFD-D30C-278C-AC8C5E585E1E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ylinder 10">
                <a:extLst>
                  <a:ext uri="{FF2B5EF4-FFF2-40B4-BE49-F238E27FC236}">
                    <a16:creationId xmlns:a16="http://schemas.microsoft.com/office/drawing/2014/main" id="{B57EC854-27EE-E90E-691B-4AF5FD19C8D7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56C1B2AD-1579-95E7-01DD-0361A65BD22D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ylinder 17">
                <a:extLst>
                  <a:ext uri="{FF2B5EF4-FFF2-40B4-BE49-F238E27FC236}">
                    <a16:creationId xmlns:a16="http://schemas.microsoft.com/office/drawing/2014/main" id="{EE27535B-4867-0C2D-1418-D6EE99C49300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ylinder 18">
                <a:extLst>
                  <a:ext uri="{FF2B5EF4-FFF2-40B4-BE49-F238E27FC236}">
                    <a16:creationId xmlns:a16="http://schemas.microsoft.com/office/drawing/2014/main" id="{882BC042-7228-0C07-16DA-B51FA153E78B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ylinder 19">
                <a:extLst>
                  <a:ext uri="{FF2B5EF4-FFF2-40B4-BE49-F238E27FC236}">
                    <a16:creationId xmlns:a16="http://schemas.microsoft.com/office/drawing/2014/main" id="{4D25F884-461F-F444-83CA-8E69EB2687BC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ylinder 20">
                <a:extLst>
                  <a:ext uri="{FF2B5EF4-FFF2-40B4-BE49-F238E27FC236}">
                    <a16:creationId xmlns:a16="http://schemas.microsoft.com/office/drawing/2014/main" id="{12D39FE3-4E05-6DE6-92D6-FC3D347B60D3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1CE1F46-AF67-E72C-3854-05D242054D15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32" name="Cylinder 31">
                <a:extLst>
                  <a:ext uri="{FF2B5EF4-FFF2-40B4-BE49-F238E27FC236}">
                    <a16:creationId xmlns:a16="http://schemas.microsoft.com/office/drawing/2014/main" id="{4D34DF7D-99F1-DB7E-9B68-95CE9262912A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B8E97912-A56E-9CEF-6225-980F76865DEE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ylinder 7">
                <a:extLst>
                  <a:ext uri="{FF2B5EF4-FFF2-40B4-BE49-F238E27FC236}">
                    <a16:creationId xmlns:a16="http://schemas.microsoft.com/office/drawing/2014/main" id="{B358D29D-6386-4320-D251-7C41CA20CED5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id="{542F54E8-6CA4-E90B-1FA9-E62534656E34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5B8974E0-AD0C-7E9D-D64A-65FC0E6B7C13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0552CF0F-27B2-5CE2-A997-E36E2DCC2783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D169D55B-5207-4073-93BB-8572267A9E5C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Cylinder 41">
                <a:extLst>
                  <a:ext uri="{FF2B5EF4-FFF2-40B4-BE49-F238E27FC236}">
                    <a16:creationId xmlns:a16="http://schemas.microsoft.com/office/drawing/2014/main" id="{3CA96F12-D3EB-403B-FA05-46C16B7E5656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ln w="63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0203D484-175C-DACE-92D3-B31B800A57C2}"/>
              </a:ext>
            </a:extLst>
          </p:cNvPr>
          <p:cNvSpPr txBox="1"/>
          <p:nvPr/>
        </p:nvSpPr>
        <p:spPr>
          <a:xfrm>
            <a:off x="354431" y="4914781"/>
            <a:ext cx="1985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Fuel Leakage Rate from Flowmeter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1D92A28-EDA0-59BD-7018-9D9AA2A79A7E}"/>
              </a:ext>
            </a:extLst>
          </p:cNvPr>
          <p:cNvSpPr txBox="1"/>
          <p:nvPr/>
        </p:nvSpPr>
        <p:spPr>
          <a:xfrm>
            <a:off x="2627751" y="4914781"/>
            <a:ext cx="219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Interior Temperature from Thermocouple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74DAACD-FB0D-B77C-15FD-A36030B222F5}"/>
              </a:ext>
            </a:extLst>
          </p:cNvPr>
          <p:cNvSpPr txBox="1"/>
          <p:nvPr/>
        </p:nvSpPr>
        <p:spPr>
          <a:xfrm>
            <a:off x="5469947" y="4958720"/>
            <a:ext cx="1876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Connection Force from Transducer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7DC4AB1-8B3F-63DF-7FA9-5DA8EFFE0CB2}"/>
              </a:ext>
            </a:extLst>
          </p:cNvPr>
          <p:cNvSpPr txBox="1"/>
          <p:nvPr/>
        </p:nvSpPr>
        <p:spPr>
          <a:xfrm>
            <a:off x="8029258" y="4958720"/>
            <a:ext cx="1876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759"/>
                </a:solidFill>
              </a:rPr>
              <a:t>Material Yielding from Tensile Test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8438876-CA67-7807-D8A7-C0B9FF6117C1}"/>
              </a:ext>
            </a:extLst>
          </p:cNvPr>
          <p:cNvGrpSpPr/>
          <p:nvPr/>
        </p:nvGrpSpPr>
        <p:grpSpPr>
          <a:xfrm>
            <a:off x="2672048" y="2323449"/>
            <a:ext cx="1973170" cy="1719409"/>
            <a:chOff x="2468132" y="2323449"/>
            <a:chExt cx="1973170" cy="171940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BC62204-AD6C-13E3-8D87-A14368D77161}"/>
                </a:ext>
              </a:extLst>
            </p:cNvPr>
            <p:cNvGrpSpPr/>
            <p:nvPr/>
          </p:nvGrpSpPr>
          <p:grpSpPr>
            <a:xfrm>
              <a:off x="2468132" y="2927598"/>
              <a:ext cx="1973170" cy="1115260"/>
              <a:chOff x="92692" y="2468336"/>
              <a:chExt cx="2474812" cy="1059131"/>
            </a:xfrm>
          </p:grpSpPr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6BB69973-10D2-AF04-FFBC-83ADA1961E2D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ylinder 42">
                <a:extLst>
                  <a:ext uri="{FF2B5EF4-FFF2-40B4-BE49-F238E27FC236}">
                    <a16:creationId xmlns:a16="http://schemas.microsoft.com/office/drawing/2014/main" id="{48E1DF35-837C-069A-5255-7C98A068A12C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ylinder 43">
                <a:extLst>
                  <a:ext uri="{FF2B5EF4-FFF2-40B4-BE49-F238E27FC236}">
                    <a16:creationId xmlns:a16="http://schemas.microsoft.com/office/drawing/2014/main" id="{7667D666-EF67-17A6-618F-4691D0094CB1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ylinder 44">
                <a:extLst>
                  <a:ext uri="{FF2B5EF4-FFF2-40B4-BE49-F238E27FC236}">
                    <a16:creationId xmlns:a16="http://schemas.microsoft.com/office/drawing/2014/main" id="{0B498903-2CC6-BCC3-96C5-602B7617DAE2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>
                <a:solidFill>
                  <a:srgbClr val="0027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Arrow: Bent 47">
              <a:extLst>
                <a:ext uri="{FF2B5EF4-FFF2-40B4-BE49-F238E27FC236}">
                  <a16:creationId xmlns:a16="http://schemas.microsoft.com/office/drawing/2014/main" id="{3D707658-1856-434D-A3C1-7333C3BD0718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rrow: Bent 48">
              <a:extLst>
                <a:ext uri="{FF2B5EF4-FFF2-40B4-BE49-F238E27FC236}">
                  <a16:creationId xmlns:a16="http://schemas.microsoft.com/office/drawing/2014/main" id="{73E19735-49D6-D8BE-10ED-FEAAB32EE48F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Arrow: Bent 49">
              <a:extLst>
                <a:ext uri="{FF2B5EF4-FFF2-40B4-BE49-F238E27FC236}">
                  <a16:creationId xmlns:a16="http://schemas.microsoft.com/office/drawing/2014/main" id="{DCDB7F9E-93AE-2626-77B7-C326B487D9B1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rgbClr val="6F34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4567B7A-518F-CDE5-18DE-D72CCCD643B5}"/>
              </a:ext>
            </a:extLst>
          </p:cNvPr>
          <p:cNvGrpSpPr/>
          <p:nvPr/>
        </p:nvGrpSpPr>
        <p:grpSpPr>
          <a:xfrm>
            <a:off x="8011270" y="2863612"/>
            <a:ext cx="1973170" cy="1144728"/>
            <a:chOff x="7678565" y="2445049"/>
            <a:chExt cx="1973170" cy="114472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738FDF1-9B43-7960-118A-C61424D5B7CD}"/>
                </a:ext>
              </a:extLst>
            </p:cNvPr>
            <p:cNvGrpSpPr/>
            <p:nvPr/>
          </p:nvGrpSpPr>
          <p:grpSpPr>
            <a:xfrm>
              <a:off x="7678565" y="2474517"/>
              <a:ext cx="1973170" cy="1115260"/>
              <a:chOff x="92692" y="2468336"/>
              <a:chExt cx="2474812" cy="1059131"/>
            </a:xfrm>
          </p:grpSpPr>
          <p:sp>
            <p:nvSpPr>
              <p:cNvPr id="56" name="Cylinder 55">
                <a:extLst>
                  <a:ext uri="{FF2B5EF4-FFF2-40B4-BE49-F238E27FC236}">
                    <a16:creationId xmlns:a16="http://schemas.microsoft.com/office/drawing/2014/main" id="{9C716942-B001-6157-4123-4BBC26FC5D00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ylinder 56">
                <a:extLst>
                  <a:ext uri="{FF2B5EF4-FFF2-40B4-BE49-F238E27FC236}">
                    <a16:creationId xmlns:a16="http://schemas.microsoft.com/office/drawing/2014/main" id="{62868472-1F5E-41EE-5F6F-5CC22857AEFD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35E9EDF3-0760-087F-2839-6F4759968CAF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Cylinder 62">
                <a:extLst>
                  <a:ext uri="{FF2B5EF4-FFF2-40B4-BE49-F238E27FC236}">
                    <a16:creationId xmlns:a16="http://schemas.microsoft.com/office/drawing/2014/main" id="{6DB21625-A3FF-0F56-BC19-DD725C012EC3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EBFC31E-B0E7-4B86-126B-B8B4738BD900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Diagonal Stripe 66">
              <a:extLst>
                <a:ext uri="{FF2B5EF4-FFF2-40B4-BE49-F238E27FC236}">
                  <a16:creationId xmlns:a16="http://schemas.microsoft.com/office/drawing/2014/main" id="{52977A41-DFB9-44C0-3741-2DFD6447D054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Diagonal Stripe 67">
              <a:extLst>
                <a:ext uri="{FF2B5EF4-FFF2-40B4-BE49-F238E27FC236}">
                  <a16:creationId xmlns:a16="http://schemas.microsoft.com/office/drawing/2014/main" id="{34C1BB5E-9D21-6342-DD55-C5C9C1DDB069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Diagonal Stripe 68">
              <a:extLst>
                <a:ext uri="{FF2B5EF4-FFF2-40B4-BE49-F238E27FC236}">
                  <a16:creationId xmlns:a16="http://schemas.microsoft.com/office/drawing/2014/main" id="{CAC9DC00-72DD-CC2D-A46B-ADC2F32D1513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Diagonal Stripe 69">
              <a:extLst>
                <a:ext uri="{FF2B5EF4-FFF2-40B4-BE49-F238E27FC236}">
                  <a16:creationId xmlns:a16="http://schemas.microsoft.com/office/drawing/2014/main" id="{7A01650C-1AE1-1242-512E-236D58085876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Diagonal Stripe 70">
              <a:extLst>
                <a:ext uri="{FF2B5EF4-FFF2-40B4-BE49-F238E27FC236}">
                  <a16:creationId xmlns:a16="http://schemas.microsoft.com/office/drawing/2014/main" id="{91BB7DC6-045C-C96D-CBAB-1967CD46BC19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Diagonal Stripe 71">
              <a:extLst>
                <a:ext uri="{FF2B5EF4-FFF2-40B4-BE49-F238E27FC236}">
                  <a16:creationId xmlns:a16="http://schemas.microsoft.com/office/drawing/2014/main" id="{8AB92BEC-34E4-5968-ED71-EEAC5A580E41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Diagonal Stripe 72">
              <a:extLst>
                <a:ext uri="{FF2B5EF4-FFF2-40B4-BE49-F238E27FC236}">
                  <a16:creationId xmlns:a16="http://schemas.microsoft.com/office/drawing/2014/main" id="{CB8DCA6F-2993-9155-F6F9-4F1427E4A440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BF82DE8D-27E6-9679-338D-C00C2CA6DEF4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2" name="Picture 21" descr="Arizona Space Grant Consortium Logos | Arizona Space Grant Consortium">
            <a:extLst>
              <a:ext uri="{FF2B5EF4-FFF2-40B4-BE49-F238E27FC236}">
                <a16:creationId xmlns:a16="http://schemas.microsoft.com/office/drawing/2014/main" id="{B6F05D70-B5FB-BCA2-27F5-52E4FC07D1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295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High Fidelity Concepts</a:t>
            </a:r>
            <a:endParaRPr lang="en-US">
              <a:solidFill>
                <a:srgbClr val="782F40"/>
              </a:solidFill>
            </a:endParaRPr>
          </a:p>
        </p:txBody>
      </p:sp>
      <p:pic>
        <p:nvPicPr>
          <p:cNvPr id="26" name="Picture 25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23B25B5E-F3C4-FEA6-3873-6D5F1C0D4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92" y="1266828"/>
            <a:ext cx="7333579" cy="2512381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73DE6E5-420F-9C0B-44A1-4CFA16C62CF8}"/>
              </a:ext>
            </a:extLst>
          </p:cNvPr>
          <p:cNvSpPr txBox="1"/>
          <p:nvPr/>
        </p:nvSpPr>
        <p:spPr>
          <a:xfrm>
            <a:off x="346431" y="4265671"/>
            <a:ext cx="7257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+mj-lt"/>
              </a:rPr>
              <a:t>Force held double – poppet actuator with double vacuum wall insulation structure paired with: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AE12273-31ED-C027-A577-35632DE9C63C}"/>
              </a:ext>
            </a:extLst>
          </p:cNvPr>
          <p:cNvGrpSpPr/>
          <p:nvPr/>
        </p:nvGrpSpPr>
        <p:grpSpPr>
          <a:xfrm>
            <a:off x="7866979" y="283496"/>
            <a:ext cx="2492829" cy="6117304"/>
            <a:chOff x="8077200" y="283496"/>
            <a:chExt cx="2282608" cy="611730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74E4272-222C-7BB9-646F-C424617B5E4A}"/>
                </a:ext>
              </a:extLst>
            </p:cNvPr>
            <p:cNvSpPr/>
            <p:nvPr/>
          </p:nvSpPr>
          <p:spPr>
            <a:xfrm>
              <a:off x="8077200" y="283496"/>
              <a:ext cx="2282608" cy="182880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#33: 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Encapsulated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 O-ring seals and MLI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0214727-DA4B-896E-7887-A95FB7F75F65}"/>
                </a:ext>
              </a:extLst>
            </p:cNvPr>
            <p:cNvSpPr/>
            <p:nvPr/>
          </p:nvSpPr>
          <p:spPr>
            <a:xfrm>
              <a:off x="8077200" y="2427748"/>
              <a:ext cx="2282608" cy="182880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#48: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2537C73-4CDA-D560-DC06-872048288EA8}"/>
                </a:ext>
              </a:extLst>
            </p:cNvPr>
            <p:cNvSpPr/>
            <p:nvPr/>
          </p:nvSpPr>
          <p:spPr>
            <a:xfrm>
              <a:off x="8077200" y="4572000"/>
              <a:ext cx="2282608" cy="182880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+mj-lt"/>
                </a:rPr>
                <a:t>#50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0211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397EEF-AA67-5C15-467F-7E5BCFF101F2}"/>
              </a:ext>
            </a:extLst>
          </p:cNvPr>
          <p:cNvSpPr txBox="1"/>
          <p:nvPr/>
        </p:nvSpPr>
        <p:spPr>
          <a:xfrm>
            <a:off x="257417" y="1269684"/>
            <a:ext cx="910909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cs typeface="Calibri"/>
              </a:rPr>
              <a:t>Double-poppet valve and </a:t>
            </a:r>
            <a:r>
              <a:rPr lang="en-US" sz="2800">
                <a:ea typeface="+mn-lt"/>
                <a:cs typeface="+mn-lt"/>
              </a:rPr>
              <a:t>double vacuum wall</a:t>
            </a:r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6099ECA-EC25-3D31-4F87-285D60625854}"/>
              </a:ext>
            </a:extLst>
          </p:cNvPr>
          <p:cNvGraphicFramePr>
            <a:graphicFrameLocks noGrp="1"/>
          </p:cNvGraphicFramePr>
          <p:nvPr/>
        </p:nvGraphicFramePr>
        <p:xfrm>
          <a:off x="2662295" y="2628509"/>
          <a:ext cx="429173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936">
                  <a:extLst>
                    <a:ext uri="{9D8B030D-6E8A-4147-A177-3AD203B41FA5}">
                      <a16:colId xmlns:a16="http://schemas.microsoft.com/office/drawing/2014/main" val="1873485196"/>
                    </a:ext>
                  </a:extLst>
                </a:gridCol>
                <a:gridCol w="3431799">
                  <a:extLst>
                    <a:ext uri="{9D8B030D-6E8A-4147-A177-3AD203B41FA5}">
                      <a16:colId xmlns:a16="http://schemas.microsoft.com/office/drawing/2014/main" val="38389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#49</a:t>
                      </a:r>
                      <a:endParaRPr lang="en-US"/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Force-held lock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Teflon seals</a:t>
                      </a:r>
                      <a:endParaRPr lang="en-US" sz="1800"/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SOFI</a:t>
                      </a:r>
                      <a:endParaRPr lang="en-US" sz="1800"/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376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#32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Collet lock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encapsulated O-ring seals</a:t>
                      </a:r>
                      <a:endParaRPr lang="en-US" sz="180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MLI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11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#31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Collet lock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</a:rPr>
                        <a:t>encapsulated O-ring seals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SOFI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20587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/>
                        <a:t>#30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Collet lock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Teflon seals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MLI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220818"/>
                  </a:ext>
                </a:extLst>
              </a:tr>
            </a:tbl>
          </a:graphicData>
        </a:graphic>
      </p:graphicFrame>
      <p:sp>
        <p:nvSpPr>
          <p:cNvPr id="14" name="Plus Sign 13">
            <a:extLst>
              <a:ext uri="{FF2B5EF4-FFF2-40B4-BE49-F238E27FC236}">
                <a16:creationId xmlns:a16="http://schemas.microsoft.com/office/drawing/2014/main" id="{AE1F3DD8-47F0-6D0D-9853-818A82CDDFD9}"/>
              </a:ext>
            </a:extLst>
          </p:cNvPr>
          <p:cNvSpPr/>
          <p:nvPr/>
        </p:nvSpPr>
        <p:spPr>
          <a:xfrm>
            <a:off x="4482184" y="1867756"/>
            <a:ext cx="658461" cy="606111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B25CC-7DB3-2D8E-C43E-1BA2658B693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</p:spTree>
    <p:extLst>
      <p:ext uri="{BB962C8B-B14F-4D97-AF65-F5344CB8AC3E}">
        <p14:creationId xmlns:p14="http://schemas.microsoft.com/office/powerpoint/2010/main" val="6000493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4AC87D-0C2E-190D-92CD-BC8CCB9DE6B3}"/>
              </a:ext>
            </a:extLst>
          </p:cNvPr>
          <p:cNvSpPr/>
          <p:nvPr/>
        </p:nvSpPr>
        <p:spPr>
          <a:xfrm>
            <a:off x="303104" y="1141744"/>
            <a:ext cx="10079760" cy="526025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Picture 11" descr="A diagram of a vacuum wall&#10;&#10;Description automatically generated">
            <a:extLst>
              <a:ext uri="{FF2B5EF4-FFF2-40B4-BE49-F238E27FC236}">
                <a16:creationId xmlns:a16="http://schemas.microsoft.com/office/drawing/2014/main" id="{39CE526C-6AC5-FE0A-05BA-E0B9125FD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1" r="2642" b="17643"/>
          <a:stretch/>
        </p:blipFill>
        <p:spPr>
          <a:xfrm>
            <a:off x="1125698" y="1325982"/>
            <a:ext cx="8310941" cy="3485739"/>
          </a:xfrm>
          <a:prstGeom prst="round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BF7821-862B-3AB9-57D1-D577E2526474}"/>
              </a:ext>
            </a:extLst>
          </p:cNvPr>
          <p:cNvGrpSpPr/>
          <p:nvPr/>
        </p:nvGrpSpPr>
        <p:grpSpPr>
          <a:xfrm>
            <a:off x="1426040" y="4955387"/>
            <a:ext cx="7940271" cy="1015663"/>
            <a:chOff x="957127" y="4963703"/>
            <a:chExt cx="7940271" cy="10156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D8A14B-6805-28E5-191B-9F966FAF63E1}"/>
                </a:ext>
              </a:extLst>
            </p:cNvPr>
            <p:cNvSpPr txBox="1"/>
            <p:nvPr/>
          </p:nvSpPr>
          <p:spPr>
            <a:xfrm>
              <a:off x="2134782" y="5119115"/>
              <a:ext cx="12880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Poppet</a:t>
              </a:r>
            </a:p>
          </p:txBody>
        </p:sp>
        <p:pic>
          <p:nvPicPr>
            <p:cNvPr id="13" name="Graphic 12" descr="Add with solid fill">
              <a:extLst>
                <a:ext uri="{FF2B5EF4-FFF2-40B4-BE49-F238E27FC236}">
                  <a16:creationId xmlns:a16="http://schemas.microsoft.com/office/drawing/2014/main" id="{EB50B822-9CA6-ACD3-8DE3-980078968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95144" y="5244458"/>
              <a:ext cx="457200" cy="457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B7FF24-0BBC-45EE-EA0C-A913D159B5B6}"/>
                </a:ext>
              </a:extLst>
            </p:cNvPr>
            <p:cNvSpPr txBox="1"/>
            <p:nvPr/>
          </p:nvSpPr>
          <p:spPr>
            <a:xfrm>
              <a:off x="4024680" y="5117593"/>
              <a:ext cx="1082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Collet Lock</a:t>
              </a:r>
            </a:p>
          </p:txBody>
        </p:sp>
        <p:pic>
          <p:nvPicPr>
            <p:cNvPr id="16" name="Graphic 15" descr="Add with solid fill">
              <a:extLst>
                <a:ext uri="{FF2B5EF4-FFF2-40B4-BE49-F238E27FC236}">
                  <a16:creationId xmlns:a16="http://schemas.microsoft.com/office/drawing/2014/main" id="{02464D76-2887-B986-61CD-48AA3FE0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74464" y="5242936"/>
              <a:ext cx="457200" cy="457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F1ED5A-BF2E-C5DA-5ABB-82221BDF17CA}"/>
                </a:ext>
              </a:extLst>
            </p:cNvPr>
            <p:cNvSpPr txBox="1"/>
            <p:nvPr/>
          </p:nvSpPr>
          <p:spPr>
            <a:xfrm>
              <a:off x="7608859" y="4963703"/>
              <a:ext cx="12885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vacuum &amp; MLI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AF21D0-9391-292F-F75F-355D729F558A}"/>
                </a:ext>
              </a:extLst>
            </p:cNvPr>
            <p:cNvSpPr txBox="1"/>
            <p:nvPr/>
          </p:nvSpPr>
          <p:spPr>
            <a:xfrm>
              <a:off x="5708816" y="5117593"/>
              <a:ext cx="1288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Teflon Seals</a:t>
              </a:r>
            </a:p>
          </p:txBody>
        </p:sp>
        <p:pic>
          <p:nvPicPr>
            <p:cNvPr id="19" name="Graphic 18" descr="Add with solid fill">
              <a:extLst>
                <a:ext uri="{FF2B5EF4-FFF2-40B4-BE49-F238E27FC236}">
                  <a16:creationId xmlns:a16="http://schemas.microsoft.com/office/drawing/2014/main" id="{8F7751CC-7345-849F-9C99-D50F5748E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74507" y="5242935"/>
              <a:ext cx="457200" cy="457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144909-6F59-DB87-FE35-DFDE6F842CB9}"/>
                </a:ext>
              </a:extLst>
            </p:cNvPr>
            <p:cNvSpPr txBox="1"/>
            <p:nvPr/>
          </p:nvSpPr>
          <p:spPr>
            <a:xfrm>
              <a:off x="957127" y="5149893"/>
              <a:ext cx="1105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+mj-lt"/>
                </a:rPr>
                <a:t>#80</a:t>
              </a:r>
            </a:p>
          </p:txBody>
        </p:sp>
      </p:grp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C093B392-11CC-F811-0947-2E370389AD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926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4AC87D-0C2E-190D-92CD-BC8CCB9DE6B3}"/>
              </a:ext>
            </a:extLst>
          </p:cNvPr>
          <p:cNvSpPr/>
          <p:nvPr/>
        </p:nvSpPr>
        <p:spPr>
          <a:xfrm>
            <a:off x="303104" y="1141744"/>
            <a:ext cx="10079760" cy="526025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Picture 11" descr="A diagram of a blue and black object&#10;&#10;Description automatically generated with medium confidence">
            <a:extLst>
              <a:ext uri="{FF2B5EF4-FFF2-40B4-BE49-F238E27FC236}">
                <a16:creationId xmlns:a16="http://schemas.microsoft.com/office/drawing/2014/main" id="{D4F3A488-2977-049F-51C7-5E093001D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47" b="22082"/>
          <a:stretch/>
        </p:blipFill>
        <p:spPr>
          <a:xfrm>
            <a:off x="1012915" y="1320109"/>
            <a:ext cx="8536506" cy="3485739"/>
          </a:xfrm>
          <a:prstGeom prst="round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BF7821-862B-3AB9-57D1-D577E2526474}"/>
              </a:ext>
            </a:extLst>
          </p:cNvPr>
          <p:cNvGrpSpPr/>
          <p:nvPr/>
        </p:nvGrpSpPr>
        <p:grpSpPr>
          <a:xfrm>
            <a:off x="1426040" y="4955387"/>
            <a:ext cx="7940271" cy="1015663"/>
            <a:chOff x="957127" y="4963703"/>
            <a:chExt cx="7940271" cy="10156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D8A14B-6805-28E5-191B-9F966FAF63E1}"/>
                </a:ext>
              </a:extLst>
            </p:cNvPr>
            <p:cNvSpPr txBox="1"/>
            <p:nvPr/>
          </p:nvSpPr>
          <p:spPr>
            <a:xfrm>
              <a:off x="2134782" y="5119115"/>
              <a:ext cx="12880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Poppet</a:t>
              </a:r>
            </a:p>
          </p:txBody>
        </p:sp>
        <p:pic>
          <p:nvPicPr>
            <p:cNvPr id="13" name="Graphic 12" descr="Add with solid fill">
              <a:extLst>
                <a:ext uri="{FF2B5EF4-FFF2-40B4-BE49-F238E27FC236}">
                  <a16:creationId xmlns:a16="http://schemas.microsoft.com/office/drawing/2014/main" id="{EB50B822-9CA6-ACD3-8DE3-980078968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95144" y="5244458"/>
              <a:ext cx="457200" cy="457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B7FF24-0BBC-45EE-EA0C-A913D159B5B6}"/>
                </a:ext>
              </a:extLst>
            </p:cNvPr>
            <p:cNvSpPr txBox="1"/>
            <p:nvPr/>
          </p:nvSpPr>
          <p:spPr>
            <a:xfrm>
              <a:off x="4024680" y="5117593"/>
              <a:ext cx="1082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Collet Lock</a:t>
              </a:r>
            </a:p>
          </p:txBody>
        </p:sp>
        <p:pic>
          <p:nvPicPr>
            <p:cNvPr id="16" name="Graphic 15" descr="Add with solid fill">
              <a:extLst>
                <a:ext uri="{FF2B5EF4-FFF2-40B4-BE49-F238E27FC236}">
                  <a16:creationId xmlns:a16="http://schemas.microsoft.com/office/drawing/2014/main" id="{02464D76-2887-B986-61CD-48AA3FE0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74464" y="5242936"/>
              <a:ext cx="457200" cy="457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F1ED5A-BF2E-C5DA-5ABB-82221BDF17CA}"/>
                </a:ext>
              </a:extLst>
            </p:cNvPr>
            <p:cNvSpPr txBox="1"/>
            <p:nvPr/>
          </p:nvSpPr>
          <p:spPr>
            <a:xfrm>
              <a:off x="7608859" y="4963703"/>
              <a:ext cx="12885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Double vacuum &amp; SOFI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AF21D0-9391-292F-F75F-355D729F558A}"/>
                </a:ext>
              </a:extLst>
            </p:cNvPr>
            <p:cNvSpPr txBox="1"/>
            <p:nvPr/>
          </p:nvSpPr>
          <p:spPr>
            <a:xfrm>
              <a:off x="5708816" y="5117593"/>
              <a:ext cx="1288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+mj-lt"/>
                </a:rPr>
                <a:t>Teflon Seals</a:t>
              </a:r>
            </a:p>
          </p:txBody>
        </p:sp>
        <p:pic>
          <p:nvPicPr>
            <p:cNvPr id="19" name="Graphic 18" descr="Add with solid fill">
              <a:extLst>
                <a:ext uri="{FF2B5EF4-FFF2-40B4-BE49-F238E27FC236}">
                  <a16:creationId xmlns:a16="http://schemas.microsoft.com/office/drawing/2014/main" id="{8F7751CC-7345-849F-9C99-D50F5748E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74507" y="5242935"/>
              <a:ext cx="457200" cy="457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144909-6F59-DB87-FE35-DFDE6F842CB9}"/>
                </a:ext>
              </a:extLst>
            </p:cNvPr>
            <p:cNvSpPr txBox="1"/>
            <p:nvPr/>
          </p:nvSpPr>
          <p:spPr>
            <a:xfrm>
              <a:off x="957127" y="5149893"/>
              <a:ext cx="1105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+mj-lt"/>
                </a:rPr>
                <a:t>#79</a:t>
              </a:r>
            </a:p>
          </p:txBody>
        </p:sp>
      </p:grp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8BC446A7-9C10-2C0E-8783-A85442F060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966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Concept Selection</a:t>
            </a:r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D221E77-66DA-4EDD-E443-57B40FB90FC0}"/>
              </a:ext>
            </a:extLst>
          </p:cNvPr>
          <p:cNvSpPr/>
          <p:nvPr/>
        </p:nvSpPr>
        <p:spPr>
          <a:xfrm>
            <a:off x="-650529" y="704526"/>
            <a:ext cx="11321966" cy="5437106"/>
          </a:xfrm>
          <a:prstGeom prst="rightArrow">
            <a:avLst/>
          </a:prstGeom>
          <a:solidFill>
            <a:schemeClr val="tx2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027614-FB4B-008D-6435-A8399CBCE47A}"/>
              </a:ext>
            </a:extLst>
          </p:cNvPr>
          <p:cNvSpPr/>
          <p:nvPr/>
        </p:nvSpPr>
        <p:spPr>
          <a:xfrm>
            <a:off x="133776" y="2677660"/>
            <a:ext cx="1871780" cy="1490838"/>
          </a:xfrm>
          <a:custGeom>
            <a:avLst/>
            <a:gdLst>
              <a:gd name="connsiteX0" fmla="*/ 0 w 1946376"/>
              <a:gd name="connsiteY0" fmla="*/ 237525 h 1425123"/>
              <a:gd name="connsiteX1" fmla="*/ 237525 w 1946376"/>
              <a:gd name="connsiteY1" fmla="*/ 0 h 1425123"/>
              <a:gd name="connsiteX2" fmla="*/ 1708851 w 1946376"/>
              <a:gd name="connsiteY2" fmla="*/ 0 h 1425123"/>
              <a:gd name="connsiteX3" fmla="*/ 1946376 w 1946376"/>
              <a:gd name="connsiteY3" fmla="*/ 237525 h 1425123"/>
              <a:gd name="connsiteX4" fmla="*/ 1946376 w 1946376"/>
              <a:gd name="connsiteY4" fmla="*/ 1187598 h 1425123"/>
              <a:gd name="connsiteX5" fmla="*/ 1708851 w 1946376"/>
              <a:gd name="connsiteY5" fmla="*/ 1425123 h 1425123"/>
              <a:gd name="connsiteX6" fmla="*/ 237525 w 1946376"/>
              <a:gd name="connsiteY6" fmla="*/ 1425123 h 1425123"/>
              <a:gd name="connsiteX7" fmla="*/ 0 w 1946376"/>
              <a:gd name="connsiteY7" fmla="*/ 1187598 h 1425123"/>
              <a:gd name="connsiteX8" fmla="*/ 0 w 1946376"/>
              <a:gd name="connsiteY8" fmla="*/ 237525 h 142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6376" h="1425123">
                <a:moveTo>
                  <a:pt x="0" y="237525"/>
                </a:moveTo>
                <a:cubicBezTo>
                  <a:pt x="0" y="106344"/>
                  <a:pt x="106344" y="0"/>
                  <a:pt x="237525" y="0"/>
                </a:cubicBezTo>
                <a:lnTo>
                  <a:pt x="1708851" y="0"/>
                </a:lnTo>
                <a:cubicBezTo>
                  <a:pt x="1840032" y="0"/>
                  <a:pt x="1946376" y="106344"/>
                  <a:pt x="1946376" y="237525"/>
                </a:cubicBezTo>
                <a:lnTo>
                  <a:pt x="1946376" y="1187598"/>
                </a:lnTo>
                <a:cubicBezTo>
                  <a:pt x="1946376" y="1318779"/>
                  <a:pt x="1840032" y="1425123"/>
                  <a:pt x="1708851" y="1425123"/>
                </a:cubicBezTo>
                <a:lnTo>
                  <a:pt x="237525" y="1425123"/>
                </a:lnTo>
                <a:cubicBezTo>
                  <a:pt x="106344" y="1425123"/>
                  <a:pt x="0" y="1318779"/>
                  <a:pt x="0" y="1187598"/>
                </a:cubicBezTo>
                <a:lnTo>
                  <a:pt x="0" y="237525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959" tIns="141959" rIns="141959" bIns="141959" numCol="1" spcCol="1270" anchor="ctr" anchorCtr="0">
            <a:noAutofit/>
          </a:bodyPr>
          <a:lstStyle/>
          <a:p>
            <a:pPr marL="0" lvl="0" indent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Binary Pairwise Comparison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E1CD5DD-E266-D89C-447D-73D1EEEC532D}"/>
              </a:ext>
            </a:extLst>
          </p:cNvPr>
          <p:cNvSpPr/>
          <p:nvPr/>
        </p:nvSpPr>
        <p:spPr>
          <a:xfrm>
            <a:off x="2109352" y="2688462"/>
            <a:ext cx="1871780" cy="1490838"/>
          </a:xfrm>
          <a:custGeom>
            <a:avLst/>
            <a:gdLst>
              <a:gd name="connsiteX0" fmla="*/ 0 w 1953008"/>
              <a:gd name="connsiteY0" fmla="*/ 233108 h 1398619"/>
              <a:gd name="connsiteX1" fmla="*/ 233108 w 1953008"/>
              <a:gd name="connsiteY1" fmla="*/ 0 h 1398619"/>
              <a:gd name="connsiteX2" fmla="*/ 1719900 w 1953008"/>
              <a:gd name="connsiteY2" fmla="*/ 0 h 1398619"/>
              <a:gd name="connsiteX3" fmla="*/ 1953008 w 1953008"/>
              <a:gd name="connsiteY3" fmla="*/ 233108 h 1398619"/>
              <a:gd name="connsiteX4" fmla="*/ 1953008 w 1953008"/>
              <a:gd name="connsiteY4" fmla="*/ 1165511 h 1398619"/>
              <a:gd name="connsiteX5" fmla="*/ 1719900 w 1953008"/>
              <a:gd name="connsiteY5" fmla="*/ 1398619 h 1398619"/>
              <a:gd name="connsiteX6" fmla="*/ 233108 w 1953008"/>
              <a:gd name="connsiteY6" fmla="*/ 1398619 h 1398619"/>
              <a:gd name="connsiteX7" fmla="*/ 0 w 1953008"/>
              <a:gd name="connsiteY7" fmla="*/ 1165511 h 1398619"/>
              <a:gd name="connsiteX8" fmla="*/ 0 w 1953008"/>
              <a:gd name="connsiteY8" fmla="*/ 233108 h 139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3008" h="1398619">
                <a:moveTo>
                  <a:pt x="0" y="233108"/>
                </a:moveTo>
                <a:cubicBezTo>
                  <a:pt x="0" y="104366"/>
                  <a:pt x="104366" y="0"/>
                  <a:pt x="233108" y="0"/>
                </a:cubicBezTo>
                <a:lnTo>
                  <a:pt x="1719900" y="0"/>
                </a:lnTo>
                <a:cubicBezTo>
                  <a:pt x="1848642" y="0"/>
                  <a:pt x="1953008" y="104366"/>
                  <a:pt x="1953008" y="233108"/>
                </a:cubicBezTo>
                <a:lnTo>
                  <a:pt x="1953008" y="1165511"/>
                </a:lnTo>
                <a:cubicBezTo>
                  <a:pt x="1953008" y="1294253"/>
                  <a:pt x="1848642" y="1398619"/>
                  <a:pt x="1719900" y="1398619"/>
                </a:cubicBezTo>
                <a:lnTo>
                  <a:pt x="233108" y="1398619"/>
                </a:lnTo>
                <a:cubicBezTo>
                  <a:pt x="104366" y="1398619"/>
                  <a:pt x="0" y="1294253"/>
                  <a:pt x="0" y="1165511"/>
                </a:cubicBezTo>
                <a:lnTo>
                  <a:pt x="0" y="233108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665" tIns="140665" rIns="140665" bIns="140665" numCol="1" spcCol="1270" anchor="ctr" anchorCtr="0">
            <a:noAutofit/>
          </a:bodyPr>
          <a:lstStyle/>
          <a:p>
            <a:pPr marL="0" lvl="0" indent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House of Quality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750DD9-74B4-3A03-A5E6-769795B5DF1A}"/>
              </a:ext>
            </a:extLst>
          </p:cNvPr>
          <p:cNvSpPr/>
          <p:nvPr/>
        </p:nvSpPr>
        <p:spPr>
          <a:xfrm>
            <a:off x="4074564" y="2677660"/>
            <a:ext cx="1871780" cy="1490838"/>
          </a:xfrm>
          <a:custGeom>
            <a:avLst/>
            <a:gdLst>
              <a:gd name="connsiteX0" fmla="*/ 0 w 1890652"/>
              <a:gd name="connsiteY0" fmla="*/ 241943 h 1451626"/>
              <a:gd name="connsiteX1" fmla="*/ 241943 w 1890652"/>
              <a:gd name="connsiteY1" fmla="*/ 0 h 1451626"/>
              <a:gd name="connsiteX2" fmla="*/ 1648709 w 1890652"/>
              <a:gd name="connsiteY2" fmla="*/ 0 h 1451626"/>
              <a:gd name="connsiteX3" fmla="*/ 1890652 w 1890652"/>
              <a:gd name="connsiteY3" fmla="*/ 241943 h 1451626"/>
              <a:gd name="connsiteX4" fmla="*/ 1890652 w 1890652"/>
              <a:gd name="connsiteY4" fmla="*/ 1209683 h 1451626"/>
              <a:gd name="connsiteX5" fmla="*/ 1648709 w 1890652"/>
              <a:gd name="connsiteY5" fmla="*/ 1451626 h 1451626"/>
              <a:gd name="connsiteX6" fmla="*/ 241943 w 1890652"/>
              <a:gd name="connsiteY6" fmla="*/ 1451626 h 1451626"/>
              <a:gd name="connsiteX7" fmla="*/ 0 w 1890652"/>
              <a:gd name="connsiteY7" fmla="*/ 1209683 h 1451626"/>
              <a:gd name="connsiteX8" fmla="*/ 0 w 1890652"/>
              <a:gd name="connsiteY8" fmla="*/ 241943 h 145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0652" h="1451626">
                <a:moveTo>
                  <a:pt x="0" y="241943"/>
                </a:moveTo>
                <a:cubicBezTo>
                  <a:pt x="0" y="108322"/>
                  <a:pt x="108322" y="0"/>
                  <a:pt x="241943" y="0"/>
                </a:cubicBezTo>
                <a:lnTo>
                  <a:pt x="1648709" y="0"/>
                </a:lnTo>
                <a:cubicBezTo>
                  <a:pt x="1782330" y="0"/>
                  <a:pt x="1890652" y="108322"/>
                  <a:pt x="1890652" y="241943"/>
                </a:cubicBezTo>
                <a:lnTo>
                  <a:pt x="1890652" y="1209683"/>
                </a:lnTo>
                <a:cubicBezTo>
                  <a:pt x="1890652" y="1343304"/>
                  <a:pt x="1782330" y="1451626"/>
                  <a:pt x="1648709" y="1451626"/>
                </a:cubicBezTo>
                <a:lnTo>
                  <a:pt x="241943" y="1451626"/>
                </a:lnTo>
                <a:cubicBezTo>
                  <a:pt x="108322" y="1451626"/>
                  <a:pt x="0" y="1343304"/>
                  <a:pt x="0" y="1209683"/>
                </a:cubicBezTo>
                <a:lnTo>
                  <a:pt x="0" y="241943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253" tIns="143253" rIns="143253" bIns="143253" numCol="1" spcCol="1270" anchor="ctr" anchorCtr="0">
            <a:noAutofit/>
          </a:bodyPr>
          <a:lstStyle/>
          <a:p>
            <a:pPr marL="0" lvl="0" indent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 Pugh Charts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7EE42C9-3035-3B0F-908D-B09787DADBA3}"/>
              </a:ext>
            </a:extLst>
          </p:cNvPr>
          <p:cNvSpPr/>
          <p:nvPr/>
        </p:nvSpPr>
        <p:spPr>
          <a:xfrm>
            <a:off x="6039776" y="2677659"/>
            <a:ext cx="1871780" cy="1490839"/>
          </a:xfrm>
          <a:custGeom>
            <a:avLst/>
            <a:gdLst>
              <a:gd name="connsiteX0" fmla="*/ 0 w 1888912"/>
              <a:gd name="connsiteY0" fmla="*/ 228505 h 1371001"/>
              <a:gd name="connsiteX1" fmla="*/ 228505 w 1888912"/>
              <a:gd name="connsiteY1" fmla="*/ 0 h 1371001"/>
              <a:gd name="connsiteX2" fmla="*/ 1660407 w 1888912"/>
              <a:gd name="connsiteY2" fmla="*/ 0 h 1371001"/>
              <a:gd name="connsiteX3" fmla="*/ 1888912 w 1888912"/>
              <a:gd name="connsiteY3" fmla="*/ 228505 h 1371001"/>
              <a:gd name="connsiteX4" fmla="*/ 1888912 w 1888912"/>
              <a:gd name="connsiteY4" fmla="*/ 1142496 h 1371001"/>
              <a:gd name="connsiteX5" fmla="*/ 1660407 w 1888912"/>
              <a:gd name="connsiteY5" fmla="*/ 1371001 h 1371001"/>
              <a:gd name="connsiteX6" fmla="*/ 228505 w 1888912"/>
              <a:gd name="connsiteY6" fmla="*/ 1371001 h 1371001"/>
              <a:gd name="connsiteX7" fmla="*/ 0 w 1888912"/>
              <a:gd name="connsiteY7" fmla="*/ 1142496 h 1371001"/>
              <a:gd name="connsiteX8" fmla="*/ 0 w 1888912"/>
              <a:gd name="connsiteY8" fmla="*/ 228505 h 137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8912" h="1371001">
                <a:moveTo>
                  <a:pt x="0" y="228505"/>
                </a:moveTo>
                <a:cubicBezTo>
                  <a:pt x="0" y="102305"/>
                  <a:pt x="102305" y="0"/>
                  <a:pt x="228505" y="0"/>
                </a:cubicBezTo>
                <a:lnTo>
                  <a:pt x="1660407" y="0"/>
                </a:lnTo>
                <a:cubicBezTo>
                  <a:pt x="1786607" y="0"/>
                  <a:pt x="1888912" y="102305"/>
                  <a:pt x="1888912" y="228505"/>
                </a:cubicBezTo>
                <a:lnTo>
                  <a:pt x="1888912" y="1142496"/>
                </a:lnTo>
                <a:cubicBezTo>
                  <a:pt x="1888912" y="1268696"/>
                  <a:pt x="1786607" y="1371001"/>
                  <a:pt x="1660407" y="1371001"/>
                </a:cubicBezTo>
                <a:lnTo>
                  <a:pt x="228505" y="1371001"/>
                </a:lnTo>
                <a:cubicBezTo>
                  <a:pt x="102305" y="1371001"/>
                  <a:pt x="0" y="1268696"/>
                  <a:pt x="0" y="1142496"/>
                </a:cubicBezTo>
                <a:lnTo>
                  <a:pt x="0" y="228505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317" tIns="139317" rIns="139317" bIns="139317" numCol="1" spcCol="1270" anchor="ctr" anchorCtr="0">
            <a:noAutofit/>
          </a:bodyPr>
          <a:lstStyle/>
          <a:p>
            <a:pPr marL="0" lvl="0" indent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Analytical Hierarchy Process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373B998-F4DE-74BC-3115-29004862CA40}"/>
              </a:ext>
            </a:extLst>
          </p:cNvPr>
          <p:cNvSpPr/>
          <p:nvPr/>
        </p:nvSpPr>
        <p:spPr>
          <a:xfrm>
            <a:off x="8015352" y="2674596"/>
            <a:ext cx="1819982" cy="1459038"/>
          </a:xfrm>
          <a:custGeom>
            <a:avLst/>
            <a:gdLst>
              <a:gd name="connsiteX0" fmla="*/ 0 w 1994652"/>
              <a:gd name="connsiteY0" fmla="*/ 225413 h 1352452"/>
              <a:gd name="connsiteX1" fmla="*/ 225413 w 1994652"/>
              <a:gd name="connsiteY1" fmla="*/ 0 h 1352452"/>
              <a:gd name="connsiteX2" fmla="*/ 1769239 w 1994652"/>
              <a:gd name="connsiteY2" fmla="*/ 0 h 1352452"/>
              <a:gd name="connsiteX3" fmla="*/ 1994652 w 1994652"/>
              <a:gd name="connsiteY3" fmla="*/ 225413 h 1352452"/>
              <a:gd name="connsiteX4" fmla="*/ 1994652 w 1994652"/>
              <a:gd name="connsiteY4" fmla="*/ 1127039 h 1352452"/>
              <a:gd name="connsiteX5" fmla="*/ 1769239 w 1994652"/>
              <a:gd name="connsiteY5" fmla="*/ 1352452 h 1352452"/>
              <a:gd name="connsiteX6" fmla="*/ 225413 w 1994652"/>
              <a:gd name="connsiteY6" fmla="*/ 1352452 h 1352452"/>
              <a:gd name="connsiteX7" fmla="*/ 0 w 1994652"/>
              <a:gd name="connsiteY7" fmla="*/ 1127039 h 1352452"/>
              <a:gd name="connsiteX8" fmla="*/ 0 w 1994652"/>
              <a:gd name="connsiteY8" fmla="*/ 225413 h 135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4652" h="1352452">
                <a:moveTo>
                  <a:pt x="0" y="225413"/>
                </a:moveTo>
                <a:cubicBezTo>
                  <a:pt x="0" y="100921"/>
                  <a:pt x="100921" y="0"/>
                  <a:pt x="225413" y="0"/>
                </a:cubicBezTo>
                <a:lnTo>
                  <a:pt x="1769239" y="0"/>
                </a:lnTo>
                <a:cubicBezTo>
                  <a:pt x="1893731" y="0"/>
                  <a:pt x="1994652" y="100921"/>
                  <a:pt x="1994652" y="225413"/>
                </a:cubicBezTo>
                <a:lnTo>
                  <a:pt x="1994652" y="1127039"/>
                </a:lnTo>
                <a:cubicBezTo>
                  <a:pt x="1994652" y="1251531"/>
                  <a:pt x="1893731" y="1352452"/>
                  <a:pt x="1769239" y="1352452"/>
                </a:cubicBezTo>
                <a:lnTo>
                  <a:pt x="225413" y="1352452"/>
                </a:lnTo>
                <a:cubicBezTo>
                  <a:pt x="100921" y="1352452"/>
                  <a:pt x="0" y="1251531"/>
                  <a:pt x="0" y="1127039"/>
                </a:cubicBezTo>
                <a:lnTo>
                  <a:pt x="0" y="225413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411" tIns="138411" rIns="138411" bIns="138411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>
                <a:solidFill>
                  <a:schemeClr val="tx1"/>
                </a:solidFill>
                <a:latin typeface="+mj-lt"/>
              </a:rPr>
              <a:t>Final Selection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09ECB829-E7A7-8E59-EE10-87BC318A7829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pic>
        <p:nvPicPr>
          <p:cNvPr id="14" name="Picture 13" descr="Arizona Space Grant Consortium Logos | Arizona Space Grant Consortium">
            <a:extLst>
              <a:ext uri="{FF2B5EF4-FFF2-40B4-BE49-F238E27FC236}">
                <a16:creationId xmlns:a16="http://schemas.microsoft.com/office/drawing/2014/main" id="{01BDC386-8B1E-C09E-B951-40411CB19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872D85F9-A642-90AA-0035-EF4B92CEC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734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Binary Pairwise Comparison</a:t>
            </a:r>
            <a:endParaRPr lang="en-US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55ACF-7D64-6A98-E0A6-FCF27DD12449}"/>
              </a:ext>
            </a:extLst>
          </p:cNvPr>
          <p:cNvSpPr txBox="1"/>
          <p:nvPr/>
        </p:nvSpPr>
        <p:spPr>
          <a:xfrm>
            <a:off x="774364" y="1381922"/>
            <a:ext cx="913218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+mj-lt"/>
              </a:rPr>
              <a:t>Compares Customer Needs to Each Other to Determine Relative Importance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06D926-D40E-0077-ECDF-A8AEC5D40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930757"/>
              </p:ext>
            </p:extLst>
          </p:nvPr>
        </p:nvGraphicFramePr>
        <p:xfrm>
          <a:off x="1270000" y="1835827"/>
          <a:ext cx="8128000" cy="445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25799">
                  <a:extLst>
                    <a:ext uri="{9D8B030D-6E8A-4147-A177-3AD203B41FA5}">
                      <a16:colId xmlns:a16="http://schemas.microsoft.com/office/drawing/2014/main" val="4217450752"/>
                    </a:ext>
                  </a:extLst>
                </a:gridCol>
                <a:gridCol w="2802201">
                  <a:extLst>
                    <a:ext uri="{9D8B030D-6E8A-4147-A177-3AD203B41FA5}">
                      <a16:colId xmlns:a16="http://schemas.microsoft.com/office/drawing/2014/main" val="2547593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Customer Needs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Score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921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Fluid Loss Prevention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89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Active Seal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774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Maintains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432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Effective Coupling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633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Heat Transfer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717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Particulate Mitigation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181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Life-Span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016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164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Sizing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662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Material Resilience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779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Reusability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j-lt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9566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DFD15D0-940C-C6EE-3C30-E265557B71ED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24C55521-28DC-2AF1-4D05-770268975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270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7BF53AEF-CA2F-FD19-8BD0-DDDDBB103A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cs typeface="Calibri"/>
              </a:rPr>
              <a:t>Structural Integrity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319145-B0A3-8313-5708-AC925CA303C5}"/>
              </a:ext>
            </a:extLst>
          </p:cNvPr>
          <p:cNvCxnSpPr/>
          <p:nvPr/>
        </p:nvCxnSpPr>
        <p:spPr>
          <a:xfrm>
            <a:off x="426988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17C2CE-8CE3-5B03-5D49-D5216749ABD1}"/>
              </a:ext>
            </a:extLst>
          </p:cNvPr>
          <p:cNvCxnSpPr>
            <a:cxnSpLocks/>
          </p:cNvCxnSpPr>
          <p:nvPr/>
        </p:nvCxnSpPr>
        <p:spPr>
          <a:xfrm>
            <a:off x="2009603" y="1192486"/>
            <a:ext cx="6006" cy="5231087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1A259B-53B8-1FD7-44F8-7BEEE741CCCB}"/>
              </a:ext>
            </a:extLst>
          </p:cNvPr>
          <p:cNvGrpSpPr/>
          <p:nvPr/>
        </p:nvGrpSpPr>
        <p:grpSpPr>
          <a:xfrm>
            <a:off x="637955" y="1327074"/>
            <a:ext cx="1188937" cy="1067179"/>
            <a:chOff x="274808" y="2598084"/>
            <a:chExt cx="1973170" cy="17779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2A16CE-0F8B-0DC7-93A4-87743306E783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18" name="Graphic 17" descr="Splash1 with solid fill">
                <a:extLst>
                  <a:ext uri="{FF2B5EF4-FFF2-40B4-BE49-F238E27FC236}">
                    <a16:creationId xmlns:a16="http://schemas.microsoft.com/office/drawing/2014/main" id="{F952B37F-FFE7-08D0-4235-F53DF6756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19" name="Graphic 18" descr="Splash1 with solid fill">
                <a:extLst>
                  <a:ext uri="{FF2B5EF4-FFF2-40B4-BE49-F238E27FC236}">
                    <a16:creationId xmlns:a16="http://schemas.microsoft.com/office/drawing/2014/main" id="{FBBA832C-1E8D-9FCA-5D9C-47BD42D69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10D111-340E-D42D-DF4C-33982DFB94E2}"/>
                </a:ext>
              </a:extLst>
            </p:cNvPr>
            <p:cNvGrpSpPr/>
            <p:nvPr/>
          </p:nvGrpSpPr>
          <p:grpSpPr>
            <a:xfrm>
              <a:off x="274808" y="2598084"/>
              <a:ext cx="1973170" cy="1115260"/>
              <a:chOff x="92692" y="2468336"/>
              <a:chExt cx="2474812" cy="1059131"/>
            </a:xfrm>
          </p:grpSpPr>
          <p:sp>
            <p:nvSpPr>
              <p:cNvPr id="14" name="Cylinder 13">
                <a:extLst>
                  <a:ext uri="{FF2B5EF4-FFF2-40B4-BE49-F238E27FC236}">
                    <a16:creationId xmlns:a16="http://schemas.microsoft.com/office/drawing/2014/main" id="{54A4F00D-0E72-7647-EAA5-FCDB9DC0D222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4643344E-C9BD-82E6-12E2-CC289117DF67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40DD2EF6-2D24-33CE-DF9D-8ED32FBED78E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78C53CDD-CFD9-EE02-E1F8-EF987B19AFED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FFEC65-2A6C-2881-C6B4-6F7E6A055E95}"/>
              </a:ext>
            </a:extLst>
          </p:cNvPr>
          <p:cNvGrpSpPr/>
          <p:nvPr/>
        </p:nvGrpSpPr>
        <p:grpSpPr>
          <a:xfrm>
            <a:off x="678991" y="3964827"/>
            <a:ext cx="1105473" cy="685335"/>
            <a:chOff x="4652776" y="2528231"/>
            <a:chExt cx="2879951" cy="11472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ACC3F1-C3AA-7610-4685-483ED82E5D2B}"/>
                </a:ext>
              </a:extLst>
            </p:cNvPr>
            <p:cNvGrpSpPr/>
            <p:nvPr/>
          </p:nvGrpSpPr>
          <p:grpSpPr>
            <a:xfrm>
              <a:off x="5963955" y="2528231"/>
              <a:ext cx="1568772" cy="1143000"/>
              <a:chOff x="5856631" y="2592625"/>
              <a:chExt cx="1568772" cy="1143000"/>
            </a:xfrm>
          </p:grpSpPr>
          <p:sp>
            <p:nvSpPr>
              <p:cNvPr id="32" name="Cylinder 31">
                <a:extLst>
                  <a:ext uri="{FF2B5EF4-FFF2-40B4-BE49-F238E27FC236}">
                    <a16:creationId xmlns:a16="http://schemas.microsoft.com/office/drawing/2014/main" id="{B5069145-76FE-ECBE-A47A-140B81C87173}"/>
                  </a:ext>
                </a:extLst>
              </p:cNvPr>
              <p:cNvSpPr/>
              <p:nvPr/>
            </p:nvSpPr>
            <p:spPr>
              <a:xfrm rot="16200000">
                <a:off x="6195027" y="2505249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05F59039-1867-47A8-086C-CB6E42A18BDF}"/>
                  </a:ext>
                </a:extLst>
              </p:cNvPr>
              <p:cNvSpPr/>
              <p:nvPr/>
            </p:nvSpPr>
            <p:spPr>
              <a:xfrm rot="16200000">
                <a:off x="5893592" y="2885959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160179E8-6350-D4EB-E214-C32BF5CC3036}"/>
                  </a:ext>
                </a:extLst>
              </p:cNvPr>
              <p:cNvSpPr/>
              <p:nvPr/>
            </p:nvSpPr>
            <p:spPr>
              <a:xfrm rot="16200000">
                <a:off x="583644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ylinder 34">
                <a:extLst>
                  <a:ext uri="{FF2B5EF4-FFF2-40B4-BE49-F238E27FC236}">
                    <a16:creationId xmlns:a16="http://schemas.microsoft.com/office/drawing/2014/main" id="{0AB44A07-4656-A9B1-92CF-4991D3CEDCA8}"/>
                  </a:ext>
                </a:extLst>
              </p:cNvPr>
              <p:cNvSpPr/>
              <p:nvPr/>
            </p:nvSpPr>
            <p:spPr>
              <a:xfrm rot="16200000">
                <a:off x="5887242" y="33304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ylinder 35">
                <a:extLst>
                  <a:ext uri="{FF2B5EF4-FFF2-40B4-BE49-F238E27FC236}">
                    <a16:creationId xmlns:a16="http://schemas.microsoft.com/office/drawing/2014/main" id="{26C482C5-2F5C-0F91-7FF7-6431DE64A932}"/>
                  </a:ext>
                </a:extLst>
              </p:cNvPr>
              <p:cNvSpPr/>
              <p:nvPr/>
            </p:nvSpPr>
            <p:spPr>
              <a:xfrm rot="16200000">
                <a:off x="5782468" y="2997085"/>
                <a:ext cx="691189" cy="3396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ylinder 36">
                <a:extLst>
                  <a:ext uri="{FF2B5EF4-FFF2-40B4-BE49-F238E27FC236}">
                    <a16:creationId xmlns:a16="http://schemas.microsoft.com/office/drawing/2014/main" id="{E67BFF54-7C26-B191-3814-84B4D1129371}"/>
                  </a:ext>
                </a:extLst>
              </p:cNvPr>
              <p:cNvSpPr/>
              <p:nvPr/>
            </p:nvSpPr>
            <p:spPr>
              <a:xfrm rot="16200000">
                <a:off x="5944392" y="31082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Cylinder 37">
                <a:extLst>
                  <a:ext uri="{FF2B5EF4-FFF2-40B4-BE49-F238E27FC236}">
                    <a16:creationId xmlns:a16="http://schemas.microsoft.com/office/drawing/2014/main" id="{89897252-C205-8B72-AC72-2F62D79E243D}"/>
                  </a:ext>
                </a:extLst>
              </p:cNvPr>
              <p:cNvSpPr/>
              <p:nvPr/>
            </p:nvSpPr>
            <p:spPr>
              <a:xfrm rot="16200000">
                <a:off x="6134892" y="26510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ylinder 38">
                <a:extLst>
                  <a:ext uri="{FF2B5EF4-FFF2-40B4-BE49-F238E27FC236}">
                    <a16:creationId xmlns:a16="http://schemas.microsoft.com/office/drawing/2014/main" id="{14623C63-EB49-C190-DDDD-9E829BA36879}"/>
                  </a:ext>
                </a:extLst>
              </p:cNvPr>
              <p:cNvSpPr/>
              <p:nvPr/>
            </p:nvSpPr>
            <p:spPr>
              <a:xfrm rot="16200000">
                <a:off x="6134892" y="35781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D359DF34-9A43-4E8A-4A43-D66996BA7898}"/>
                  </a:ext>
                </a:extLst>
              </p:cNvPr>
              <p:cNvSpPr/>
              <p:nvPr/>
            </p:nvSpPr>
            <p:spPr>
              <a:xfrm rot="16200000">
                <a:off x="6223792" y="295580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37505DB0-1E6F-F0BD-0EBD-94CA455265DE}"/>
                  </a:ext>
                </a:extLst>
              </p:cNvPr>
              <p:cNvSpPr/>
              <p:nvPr/>
            </p:nvSpPr>
            <p:spPr>
              <a:xfrm rot="16200000">
                <a:off x="6223792" y="3305058"/>
                <a:ext cx="151439" cy="111061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8CF2C8-4591-9093-D123-C0F36874314E}"/>
                </a:ext>
              </a:extLst>
            </p:cNvPr>
            <p:cNvGrpSpPr/>
            <p:nvPr/>
          </p:nvGrpSpPr>
          <p:grpSpPr>
            <a:xfrm rot="10800000">
              <a:off x="4652776" y="2532465"/>
              <a:ext cx="1317752" cy="1143000"/>
              <a:chOff x="4298606" y="2596859"/>
              <a:chExt cx="1317752" cy="1143000"/>
            </a:xfrm>
          </p:grpSpPr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0C78BBB0-8710-AF7B-6C96-408E3FCA0375}"/>
                  </a:ext>
                </a:extLst>
              </p:cNvPr>
              <p:cNvSpPr/>
              <p:nvPr/>
            </p:nvSpPr>
            <p:spPr>
              <a:xfrm rot="16200000">
                <a:off x="4385982" y="2509483"/>
                <a:ext cx="1143000" cy="13177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0B0E26DE-8D7E-0BBC-D98C-11562138ACD5}"/>
                  </a:ext>
                </a:extLst>
              </p:cNvPr>
              <p:cNvSpPr/>
              <p:nvPr/>
            </p:nvSpPr>
            <p:spPr>
              <a:xfrm rot="5400000">
                <a:off x="4352450" y="2688003"/>
                <a:ext cx="162574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3D0A8D7C-4DAE-C6F8-A158-05A05A151CCA}"/>
                  </a:ext>
                </a:extLst>
              </p:cNvPr>
              <p:cNvSpPr/>
              <p:nvPr/>
            </p:nvSpPr>
            <p:spPr>
              <a:xfrm rot="5400000">
                <a:off x="4358280" y="3591258"/>
                <a:ext cx="150911" cy="70979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4C36CA80-9C51-5194-24EE-FD7F796B990D}"/>
                  </a:ext>
                </a:extLst>
              </p:cNvPr>
              <p:cNvSpPr/>
              <p:nvPr/>
            </p:nvSpPr>
            <p:spPr>
              <a:xfrm rot="5400000">
                <a:off x="4434514" y="3285854"/>
                <a:ext cx="159214" cy="5663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ylinder 27">
                <a:extLst>
                  <a:ext uri="{FF2B5EF4-FFF2-40B4-BE49-F238E27FC236}">
                    <a16:creationId xmlns:a16="http://schemas.microsoft.com/office/drawing/2014/main" id="{E20CC9A5-42A2-44ED-56F3-5965EE65977B}"/>
                  </a:ext>
                </a:extLst>
              </p:cNvPr>
              <p:cNvSpPr/>
              <p:nvPr/>
            </p:nvSpPr>
            <p:spPr>
              <a:xfrm rot="5400000">
                <a:off x="4434514" y="2970917"/>
                <a:ext cx="166990" cy="56633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ylinder 28">
                <a:extLst>
                  <a:ext uri="{FF2B5EF4-FFF2-40B4-BE49-F238E27FC236}">
                    <a16:creationId xmlns:a16="http://schemas.microsoft.com/office/drawing/2014/main" id="{4CE038AA-0BB1-B9B7-FE8C-69BA6F2DDD75}"/>
                  </a:ext>
                </a:extLst>
              </p:cNvPr>
              <p:cNvSpPr/>
              <p:nvPr/>
            </p:nvSpPr>
            <p:spPr>
              <a:xfrm rot="5400000">
                <a:off x="4059135" y="3106195"/>
                <a:ext cx="691189" cy="10962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ylinder 29">
                <a:extLst>
                  <a:ext uri="{FF2B5EF4-FFF2-40B4-BE49-F238E27FC236}">
                    <a16:creationId xmlns:a16="http://schemas.microsoft.com/office/drawing/2014/main" id="{45EA3B35-8123-7201-8810-FC937D822DC5}"/>
                  </a:ext>
                </a:extLst>
              </p:cNvPr>
              <p:cNvSpPr/>
              <p:nvPr/>
            </p:nvSpPr>
            <p:spPr>
              <a:xfrm rot="5400000" flipV="1">
                <a:off x="4242216" y="3313299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984BF0B2-805A-B57A-4BB8-E285CE55E3B0}"/>
                  </a:ext>
                </a:extLst>
              </p:cNvPr>
              <p:cNvSpPr/>
              <p:nvPr/>
            </p:nvSpPr>
            <p:spPr>
              <a:xfrm rot="5400000" flipV="1">
                <a:off x="4242215" y="3014968"/>
                <a:ext cx="170584" cy="2244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4F21E27-16A2-8316-F2F1-F269586FC9A0}"/>
              </a:ext>
            </a:extLst>
          </p:cNvPr>
          <p:cNvGrpSpPr/>
          <p:nvPr/>
        </p:nvGrpSpPr>
        <p:grpSpPr>
          <a:xfrm>
            <a:off x="530039" y="5147429"/>
            <a:ext cx="1336675" cy="919828"/>
            <a:chOff x="7678565" y="2445049"/>
            <a:chExt cx="1973170" cy="114472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38C76E7-F4E3-1C16-2B61-D341C07615E8}"/>
                </a:ext>
              </a:extLst>
            </p:cNvPr>
            <p:cNvGrpSpPr/>
            <p:nvPr/>
          </p:nvGrpSpPr>
          <p:grpSpPr>
            <a:xfrm>
              <a:off x="7678565" y="2474518"/>
              <a:ext cx="1973170" cy="1115260"/>
              <a:chOff x="92692" y="2468336"/>
              <a:chExt cx="2474812" cy="1059131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09B1DA5F-9A6D-138B-2A6A-D620178D62B7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ylinder 59">
                <a:extLst>
                  <a:ext uri="{FF2B5EF4-FFF2-40B4-BE49-F238E27FC236}">
                    <a16:creationId xmlns:a16="http://schemas.microsoft.com/office/drawing/2014/main" id="{7174BE7E-F83F-1B2B-3D9B-B6D8C884C10D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ylinder 60">
                <a:extLst>
                  <a:ext uri="{FF2B5EF4-FFF2-40B4-BE49-F238E27FC236}">
                    <a16:creationId xmlns:a16="http://schemas.microsoft.com/office/drawing/2014/main" id="{3D5D393D-81FD-4CD4-061C-AA474B7B8550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ylinder 61">
                <a:extLst>
                  <a:ext uri="{FF2B5EF4-FFF2-40B4-BE49-F238E27FC236}">
                    <a16:creationId xmlns:a16="http://schemas.microsoft.com/office/drawing/2014/main" id="{571749DE-69A9-6FA2-65C3-258A92086185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ln w="57150">
                <a:solidFill>
                  <a:srgbClr val="163A6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A6375C8-1067-0477-979D-1B4553DE512B}"/>
                </a:ext>
              </a:extLst>
            </p:cNvPr>
            <p:cNvSpPr/>
            <p:nvPr/>
          </p:nvSpPr>
          <p:spPr>
            <a:xfrm>
              <a:off x="8239125" y="257175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iagonal Stripe 51">
              <a:extLst>
                <a:ext uri="{FF2B5EF4-FFF2-40B4-BE49-F238E27FC236}">
                  <a16:creationId xmlns:a16="http://schemas.microsoft.com/office/drawing/2014/main" id="{B8E460C6-AD3A-6A69-42EC-84806ECCCDEE}"/>
                </a:ext>
              </a:extLst>
            </p:cNvPr>
            <p:cNvSpPr/>
            <p:nvPr/>
          </p:nvSpPr>
          <p:spPr>
            <a:xfrm>
              <a:off x="8493082" y="2445049"/>
              <a:ext cx="478352" cy="221865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Diagonal Stripe 52">
              <a:extLst>
                <a:ext uri="{FF2B5EF4-FFF2-40B4-BE49-F238E27FC236}">
                  <a16:creationId xmlns:a16="http://schemas.microsoft.com/office/drawing/2014/main" id="{1857A7CA-9E61-04ED-9B43-472D65C73A37}"/>
                </a:ext>
              </a:extLst>
            </p:cNvPr>
            <p:cNvSpPr/>
            <p:nvPr/>
          </p:nvSpPr>
          <p:spPr>
            <a:xfrm rot="-1620000" flipH="1">
              <a:off x="8469320" y="2524681"/>
              <a:ext cx="300595" cy="450980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Diagonal Stripe 53">
              <a:extLst>
                <a:ext uri="{FF2B5EF4-FFF2-40B4-BE49-F238E27FC236}">
                  <a16:creationId xmlns:a16="http://schemas.microsoft.com/office/drawing/2014/main" id="{729237F9-21BD-4038-0B09-8CD4DA03DCF1}"/>
                </a:ext>
              </a:extLst>
            </p:cNvPr>
            <p:cNvSpPr/>
            <p:nvPr/>
          </p:nvSpPr>
          <p:spPr>
            <a:xfrm rot="3480000">
              <a:off x="8589884" y="2729980"/>
              <a:ext cx="144025" cy="351519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Diagonal Stripe 54">
              <a:extLst>
                <a:ext uri="{FF2B5EF4-FFF2-40B4-BE49-F238E27FC236}">
                  <a16:creationId xmlns:a16="http://schemas.microsoft.com/office/drawing/2014/main" id="{BDF5BB20-B38D-4752-4179-4109C0F380C4}"/>
                </a:ext>
              </a:extLst>
            </p:cNvPr>
            <p:cNvSpPr/>
            <p:nvPr/>
          </p:nvSpPr>
          <p:spPr>
            <a:xfrm rot="20460000" flipH="1">
              <a:off x="8541423" y="2886575"/>
              <a:ext cx="186765" cy="345613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Diagonal Stripe 55">
              <a:extLst>
                <a:ext uri="{FF2B5EF4-FFF2-40B4-BE49-F238E27FC236}">
                  <a16:creationId xmlns:a16="http://schemas.microsoft.com/office/drawing/2014/main" id="{9F9626C3-9A2C-2ACC-CC67-F05360F2FA8B}"/>
                </a:ext>
              </a:extLst>
            </p:cNvPr>
            <p:cNvSpPr/>
            <p:nvPr/>
          </p:nvSpPr>
          <p:spPr>
            <a:xfrm rot="2760000">
              <a:off x="8551211" y="3092836"/>
              <a:ext cx="119284" cy="345613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Diagonal Stripe 56">
              <a:extLst>
                <a:ext uri="{FF2B5EF4-FFF2-40B4-BE49-F238E27FC236}">
                  <a16:creationId xmlns:a16="http://schemas.microsoft.com/office/drawing/2014/main" id="{A4CFD6FB-8813-A2BE-8A7A-F7E5D1C19FC7}"/>
                </a:ext>
              </a:extLst>
            </p:cNvPr>
            <p:cNvSpPr/>
            <p:nvPr/>
          </p:nvSpPr>
          <p:spPr>
            <a:xfrm rot="20460000" flipH="1">
              <a:off x="8655725" y="3235063"/>
              <a:ext cx="80585" cy="351858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Diagonal Stripe 57">
              <a:extLst>
                <a:ext uri="{FF2B5EF4-FFF2-40B4-BE49-F238E27FC236}">
                  <a16:creationId xmlns:a16="http://schemas.microsoft.com/office/drawing/2014/main" id="{3AC90958-058B-5F29-B3CF-C5290D904459}"/>
                </a:ext>
              </a:extLst>
            </p:cNvPr>
            <p:cNvSpPr/>
            <p:nvPr/>
          </p:nvSpPr>
          <p:spPr>
            <a:xfrm rot="1560000">
              <a:off x="8480761" y="2679516"/>
              <a:ext cx="86963" cy="182856"/>
            </a:xfrm>
            <a:prstGeom prst="diagStripe">
              <a:avLst/>
            </a:prstGeom>
            <a:solidFill>
              <a:srgbClr val="6D88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6C7BDEF-E123-6C51-0537-2F2FC13A7968}"/>
              </a:ext>
            </a:extLst>
          </p:cNvPr>
          <p:cNvGrpSpPr/>
          <p:nvPr/>
        </p:nvGrpSpPr>
        <p:grpSpPr>
          <a:xfrm>
            <a:off x="637955" y="1327075"/>
            <a:ext cx="1188937" cy="1067178"/>
            <a:chOff x="274808" y="2598086"/>
            <a:chExt cx="1973170" cy="177797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013DBB3-C6B5-6AC9-3EB8-63B7725464C6}"/>
                </a:ext>
              </a:extLst>
            </p:cNvPr>
            <p:cNvGrpSpPr/>
            <p:nvPr/>
          </p:nvGrpSpPr>
          <p:grpSpPr>
            <a:xfrm>
              <a:off x="920572" y="3597179"/>
              <a:ext cx="753804" cy="778879"/>
              <a:chOff x="781051" y="3479123"/>
              <a:chExt cx="904057" cy="896935"/>
            </a:xfrm>
          </p:grpSpPr>
          <p:pic>
            <p:nvPicPr>
              <p:cNvPr id="71" name="Graphic 70" descr="Splash1 with solid fill">
                <a:extLst>
                  <a:ext uri="{FF2B5EF4-FFF2-40B4-BE49-F238E27FC236}">
                    <a16:creationId xmlns:a16="http://schemas.microsoft.com/office/drawing/2014/main" id="{8B145501-9CC5-C5C1-4B5C-020EAD619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781051" y="3495675"/>
                <a:ext cx="880383" cy="880383"/>
              </a:xfrm>
              <a:prstGeom prst="rect">
                <a:avLst/>
              </a:prstGeom>
            </p:spPr>
          </p:pic>
          <p:pic>
            <p:nvPicPr>
              <p:cNvPr id="72" name="Graphic 71" descr="Splash1 with solid fill">
                <a:extLst>
                  <a:ext uri="{FF2B5EF4-FFF2-40B4-BE49-F238E27FC236}">
                    <a16:creationId xmlns:a16="http://schemas.microsoft.com/office/drawing/2014/main" id="{2F74ABCF-66EF-ED81-D5EA-72EB86FE3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0800000">
                <a:off x="837569" y="3479123"/>
                <a:ext cx="847539" cy="880383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2C55D9B-C998-1DAC-A52A-A4744B62CE8E}"/>
                </a:ext>
              </a:extLst>
            </p:cNvPr>
            <p:cNvGrpSpPr/>
            <p:nvPr/>
          </p:nvGrpSpPr>
          <p:grpSpPr>
            <a:xfrm>
              <a:off x="274808" y="2598086"/>
              <a:ext cx="1973170" cy="1115260"/>
              <a:chOff x="92692" y="2468336"/>
              <a:chExt cx="2474812" cy="1059131"/>
            </a:xfrm>
          </p:grpSpPr>
          <p:sp>
            <p:nvSpPr>
              <p:cNvPr id="67" name="Cylinder 66">
                <a:extLst>
                  <a:ext uri="{FF2B5EF4-FFF2-40B4-BE49-F238E27FC236}">
                    <a16:creationId xmlns:a16="http://schemas.microsoft.com/office/drawing/2014/main" id="{7E1365D8-8E5A-56B9-A83B-E2BD979B19C4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Cylinder 67">
                <a:extLst>
                  <a:ext uri="{FF2B5EF4-FFF2-40B4-BE49-F238E27FC236}">
                    <a16:creationId xmlns:a16="http://schemas.microsoft.com/office/drawing/2014/main" id="{082D9161-00A1-9916-5ABF-CB93EB322CEA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Cylinder 68">
                <a:extLst>
                  <a:ext uri="{FF2B5EF4-FFF2-40B4-BE49-F238E27FC236}">
                    <a16:creationId xmlns:a16="http://schemas.microsoft.com/office/drawing/2014/main" id="{717F253A-4021-A42A-1824-668EB99417DF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Cylinder 69">
                <a:extLst>
                  <a:ext uri="{FF2B5EF4-FFF2-40B4-BE49-F238E27FC236}">
                    <a16:creationId xmlns:a16="http://schemas.microsoft.com/office/drawing/2014/main" id="{7E67324D-C40D-830F-8FE9-996A40192A2D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EECE3F47-2326-E1D5-568C-74BF63AF8A0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DA55C0-44F4-11F0-5C43-6C42A9EB8514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E54E0AB-405D-5371-962F-03C1E2082F86}"/>
              </a:ext>
            </a:extLst>
          </p:cNvPr>
          <p:cNvGrpSpPr/>
          <p:nvPr/>
        </p:nvGrpSpPr>
        <p:grpSpPr>
          <a:xfrm>
            <a:off x="603957" y="2397707"/>
            <a:ext cx="1262656" cy="1194248"/>
            <a:chOff x="2468132" y="2323449"/>
            <a:chExt cx="1973170" cy="171941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803CA71-2F98-C130-53A4-D8B8E8C8E1BF}"/>
                </a:ext>
              </a:extLst>
            </p:cNvPr>
            <p:cNvGrpSpPr/>
            <p:nvPr/>
          </p:nvGrpSpPr>
          <p:grpSpPr>
            <a:xfrm>
              <a:off x="2468132" y="2927601"/>
              <a:ext cx="1973170" cy="1115260"/>
              <a:chOff x="92692" y="2468336"/>
              <a:chExt cx="2474812" cy="1059131"/>
            </a:xfrm>
          </p:grpSpPr>
          <p:sp>
            <p:nvSpPr>
              <p:cNvPr id="81" name="Cylinder 80">
                <a:extLst>
                  <a:ext uri="{FF2B5EF4-FFF2-40B4-BE49-F238E27FC236}">
                    <a16:creationId xmlns:a16="http://schemas.microsoft.com/office/drawing/2014/main" id="{A6337D12-639F-0245-BD76-9C1F692D8805}"/>
                  </a:ext>
                </a:extLst>
              </p:cNvPr>
              <p:cNvSpPr/>
              <p:nvPr/>
            </p:nvSpPr>
            <p:spPr>
              <a:xfrm rot="-5400000">
                <a:off x="1502228" y="2399102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Cylinder 81">
                <a:extLst>
                  <a:ext uri="{FF2B5EF4-FFF2-40B4-BE49-F238E27FC236}">
                    <a16:creationId xmlns:a16="http://schemas.microsoft.com/office/drawing/2014/main" id="{193C718E-3294-B335-2FAF-5891ADDD70C4}"/>
                  </a:ext>
                </a:extLst>
              </p:cNvPr>
              <p:cNvSpPr/>
              <p:nvPr/>
            </p:nvSpPr>
            <p:spPr>
              <a:xfrm rot="5400000">
                <a:off x="243568" y="2399103"/>
                <a:ext cx="914400" cy="121615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Cylinder 82">
                <a:extLst>
                  <a:ext uri="{FF2B5EF4-FFF2-40B4-BE49-F238E27FC236}">
                    <a16:creationId xmlns:a16="http://schemas.microsoft.com/office/drawing/2014/main" id="{0BD685D7-A7B0-8195-037F-AD1D35251759}"/>
                  </a:ext>
                </a:extLst>
              </p:cNvPr>
              <p:cNvSpPr/>
              <p:nvPr/>
            </p:nvSpPr>
            <p:spPr>
              <a:xfrm rot="5400000">
                <a:off x="669764" y="2777054"/>
                <a:ext cx="1049854" cy="432420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Cylinder 83">
                <a:extLst>
                  <a:ext uri="{FF2B5EF4-FFF2-40B4-BE49-F238E27FC236}">
                    <a16:creationId xmlns:a16="http://schemas.microsoft.com/office/drawing/2014/main" id="{C38C9E95-65D6-3F37-75F2-0197FEE22028}"/>
                  </a:ext>
                </a:extLst>
              </p:cNvPr>
              <p:cNvSpPr/>
              <p:nvPr/>
            </p:nvSpPr>
            <p:spPr>
              <a:xfrm rot="16200000">
                <a:off x="984246" y="2787818"/>
                <a:ext cx="1059131" cy="420168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Arrow: Bent 77">
              <a:extLst>
                <a:ext uri="{FF2B5EF4-FFF2-40B4-BE49-F238E27FC236}">
                  <a16:creationId xmlns:a16="http://schemas.microsoft.com/office/drawing/2014/main" id="{FDECA79A-F79F-1503-6590-E8AD0855BC73}"/>
                </a:ext>
              </a:extLst>
            </p:cNvPr>
            <p:cNvSpPr/>
            <p:nvPr/>
          </p:nvSpPr>
          <p:spPr>
            <a:xfrm rot="8220000" flipH="1">
              <a:off x="2739762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Arrow: Bent 78">
              <a:extLst>
                <a:ext uri="{FF2B5EF4-FFF2-40B4-BE49-F238E27FC236}">
                  <a16:creationId xmlns:a16="http://schemas.microsoft.com/office/drawing/2014/main" id="{B1C87E05-EFBD-7900-77C7-3886D43E21D2}"/>
                </a:ext>
              </a:extLst>
            </p:cNvPr>
            <p:cNvSpPr/>
            <p:nvPr/>
          </p:nvSpPr>
          <p:spPr>
            <a:xfrm rot="8220000" flipH="1">
              <a:off x="3337004" y="2323449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Arrow: Bent 79">
              <a:extLst>
                <a:ext uri="{FF2B5EF4-FFF2-40B4-BE49-F238E27FC236}">
                  <a16:creationId xmlns:a16="http://schemas.microsoft.com/office/drawing/2014/main" id="{8C0DBD24-1455-3CBC-49F5-1EDEC9E01A01}"/>
                </a:ext>
              </a:extLst>
            </p:cNvPr>
            <p:cNvSpPr/>
            <p:nvPr/>
          </p:nvSpPr>
          <p:spPr>
            <a:xfrm rot="8220000" flipH="1">
              <a:off x="3975437" y="2416125"/>
              <a:ext cx="318888" cy="539165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C7480F4-1D1C-9A75-2896-165361BE257F}"/>
              </a:ext>
            </a:extLst>
          </p:cNvPr>
          <p:cNvGrpSpPr/>
          <p:nvPr/>
        </p:nvGrpSpPr>
        <p:grpSpPr>
          <a:xfrm>
            <a:off x="2517818" y="1340476"/>
            <a:ext cx="7609267" cy="4404574"/>
            <a:chOff x="2507086" y="1598054"/>
            <a:chExt cx="7609267" cy="4404574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B7A86251-5499-1AC6-F949-ECEADFF8F414}"/>
                </a:ext>
              </a:extLst>
            </p:cNvPr>
            <p:cNvSpPr/>
            <p:nvPr/>
          </p:nvSpPr>
          <p:spPr>
            <a:xfrm>
              <a:off x="6701306" y="4055773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0C87AA70-BA61-9F56-3662-14C62128D016}"/>
                </a:ext>
              </a:extLst>
            </p:cNvPr>
            <p:cNvSpPr/>
            <p:nvPr/>
          </p:nvSpPr>
          <p:spPr>
            <a:xfrm>
              <a:off x="2507086" y="4057919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A04E1705-510D-4F86-3B2B-18852240A1F5}"/>
                </a:ext>
              </a:extLst>
            </p:cNvPr>
            <p:cNvSpPr/>
            <p:nvPr/>
          </p:nvSpPr>
          <p:spPr>
            <a:xfrm>
              <a:off x="4447503" y="1598054"/>
              <a:ext cx="3415047" cy="19447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F13D9E9-7451-DD3E-C622-30D24F96C463}"/>
              </a:ext>
            </a:extLst>
          </p:cNvPr>
          <p:cNvSpPr txBox="1"/>
          <p:nvPr/>
        </p:nvSpPr>
        <p:spPr>
          <a:xfrm>
            <a:off x="4605339" y="1801669"/>
            <a:ext cx="312083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</a:rPr>
              <a:t>Measured using Tensile Testing on Selected Material</a:t>
            </a:r>
            <a:endParaRPr lang="en-US" sz="200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BB9B02E-A490-9045-A24E-41BB78B476DC}"/>
              </a:ext>
            </a:extLst>
          </p:cNvPr>
          <p:cNvSpPr txBox="1"/>
          <p:nvPr/>
        </p:nvSpPr>
        <p:spPr>
          <a:xfrm>
            <a:off x="2771342" y="4136819"/>
            <a:ext cx="283335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Safe Range was Chosen Due to Material Not Yet Being Selected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4D75D5F-BCD7-FF25-DBF0-1649707635DF}"/>
              </a:ext>
            </a:extLst>
          </p:cNvPr>
          <p:cNvSpPr txBox="1"/>
          <p:nvPr/>
        </p:nvSpPr>
        <p:spPr>
          <a:xfrm>
            <a:off x="6858654" y="4291016"/>
            <a:ext cx="312181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Plastic Deformation of Chosen Material: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+mj-lt"/>
                <a:cs typeface="Calibri"/>
              </a:rPr>
              <a:t> ≤ 5%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A8CDE91-9B63-1325-13A4-FD3FF47C131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D439716D-FC25-1FF6-2639-73B643DE8B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9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House of Quality</a:t>
            </a:r>
            <a:endParaRPr lang="en-US">
              <a:cs typeface="Calibri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6E16B44-D33B-C2AF-D59A-FFB5968EDC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543532"/>
              </p:ext>
            </p:extLst>
          </p:nvPr>
        </p:nvGraphicFramePr>
        <p:xfrm>
          <a:off x="1945801" y="1216925"/>
          <a:ext cx="2768751" cy="5066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751">
                  <a:extLst>
                    <a:ext uri="{9D8B030D-6E8A-4147-A177-3AD203B41FA5}">
                      <a16:colId xmlns:a16="http://schemas.microsoft.com/office/drawing/2014/main" val="2002052436"/>
                    </a:ext>
                  </a:extLst>
                </a:gridCol>
              </a:tblGrid>
              <a:tr h="58002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Customer Requirements</a:t>
                      </a:r>
                    </a:p>
                  </a:txBody>
                  <a:tcPr marL="28575" marR="28575" marT="0" marB="0" anchor="ctr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521249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Life-span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183267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Fluid Loss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497916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Active Seal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029855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Material Resilience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9175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Reusability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416010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Maintains Pressure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253008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Effective Coupling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95213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Heat Transfer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227103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Particulate Mitigation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969107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Channel Sizing Parameters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467030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648395"/>
                  </a:ext>
                </a:extLst>
              </a:tr>
            </a:tbl>
          </a:graphicData>
        </a:graphic>
      </p:graphicFrame>
      <p:sp>
        <p:nvSpPr>
          <p:cNvPr id="13" name="Arrow: Right 12">
            <a:extLst>
              <a:ext uri="{FF2B5EF4-FFF2-40B4-BE49-F238E27FC236}">
                <a16:creationId xmlns:a16="http://schemas.microsoft.com/office/drawing/2014/main" id="{7F456CA3-26EE-7B94-A713-E945C68B5684}"/>
              </a:ext>
            </a:extLst>
          </p:cNvPr>
          <p:cNvSpPr/>
          <p:nvPr/>
        </p:nvSpPr>
        <p:spPr>
          <a:xfrm>
            <a:off x="4731080" y="2835555"/>
            <a:ext cx="1280881" cy="1159379"/>
          </a:xfrm>
          <a:prstGeom prst="rightArrow">
            <a:avLst/>
          </a:prstGeom>
          <a:solidFill>
            <a:schemeClr val="bg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42DC1D1-D2D2-B7D7-C50D-647C3FF3F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196168"/>
              </p:ext>
            </p:extLst>
          </p:nvPr>
        </p:nvGraphicFramePr>
        <p:xfrm>
          <a:off x="5986992" y="1851305"/>
          <a:ext cx="2768751" cy="3155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751">
                  <a:extLst>
                    <a:ext uri="{9D8B030D-6E8A-4147-A177-3AD203B41FA5}">
                      <a16:colId xmlns:a16="http://schemas.microsoft.com/office/drawing/2014/main" val="2002052436"/>
                    </a:ext>
                  </a:extLst>
                </a:gridCol>
              </a:tblGrid>
              <a:tr h="7563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Ranked Engineering Characteristics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497916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1. Fuel Leakage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029855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2. Seal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467030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3. Heat Transfer 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162807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4. Durability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707389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5. Weight</a:t>
                      </a:r>
                    </a:p>
                  </a:txBody>
                  <a:tcPr marL="22860" marR="2286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509690"/>
                  </a:ext>
                </a:extLst>
              </a:tr>
              <a:tr h="3998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>
                          <a:effectLst/>
                          <a:latin typeface="+mj-lt"/>
                        </a:rPr>
                        <a:t>6. Cost</a:t>
                      </a:r>
                    </a:p>
                  </a:txBody>
                  <a:tcPr marL="22860" marR="22860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64839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56A4E85-52A7-0F65-1BC8-792AB6D1B0FF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E3033946-B2EB-883E-FDAF-E9D517F95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157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DE98FD-C96B-93D1-92C3-932C7A7611AB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A8B83D27-4256-9F6A-841A-61834680B0FC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  <a:latin typeface="Arial Black"/>
                <a:cs typeface="Calibri"/>
              </a:rPr>
              <a:t>Pugh Charts- First Iteration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FDEDC30-5E11-5002-F24D-311B2185C0FB}"/>
              </a:ext>
            </a:extLst>
          </p:cNvPr>
          <p:cNvSpPr/>
          <p:nvPr/>
        </p:nvSpPr>
        <p:spPr>
          <a:xfrm>
            <a:off x="3157294" y="2707744"/>
            <a:ext cx="884255" cy="960276"/>
          </a:xfrm>
          <a:prstGeom prst="rightArrow">
            <a:avLst/>
          </a:prstGeom>
          <a:solidFill>
            <a:srgbClr val="2D5B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C6ECED8-E7DD-0C25-1365-EAF8F882C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121059"/>
              </p:ext>
            </p:extLst>
          </p:nvPr>
        </p:nvGraphicFramePr>
        <p:xfrm>
          <a:off x="4316988" y="1610034"/>
          <a:ext cx="2094048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8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#82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#81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#80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#33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#98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#100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#99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22" name="Arrow: Right 21">
            <a:extLst>
              <a:ext uri="{FF2B5EF4-FFF2-40B4-BE49-F238E27FC236}">
                <a16:creationId xmlns:a16="http://schemas.microsoft.com/office/drawing/2014/main" id="{E27CEAC6-8892-240E-AFD5-5CC6708811C1}"/>
              </a:ext>
            </a:extLst>
          </p:cNvPr>
          <p:cNvSpPr/>
          <p:nvPr/>
        </p:nvSpPr>
        <p:spPr>
          <a:xfrm>
            <a:off x="6686475" y="2707744"/>
            <a:ext cx="884255" cy="960276"/>
          </a:xfrm>
          <a:prstGeom prst="rightArrow">
            <a:avLst/>
          </a:prstGeom>
          <a:solidFill>
            <a:srgbClr val="4892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9BA9435C-2650-1D4B-FB76-3B06205778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856927"/>
              </p:ext>
            </p:extLst>
          </p:nvPr>
        </p:nvGraphicFramePr>
        <p:xfrm>
          <a:off x="7779759" y="1591907"/>
          <a:ext cx="2094048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8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-2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-2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-2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1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D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26" name="Cross 25">
            <a:extLst>
              <a:ext uri="{FF2B5EF4-FFF2-40B4-BE49-F238E27FC236}">
                <a16:creationId xmlns:a16="http://schemas.microsoft.com/office/drawing/2014/main" id="{E4BA9E24-5326-9FA8-2AD9-40DEC1DECFBE}"/>
              </a:ext>
            </a:extLst>
          </p:cNvPr>
          <p:cNvSpPr/>
          <p:nvPr/>
        </p:nvSpPr>
        <p:spPr>
          <a:xfrm rot="2694795">
            <a:off x="9989127" y="1715471"/>
            <a:ext cx="290946" cy="286187"/>
          </a:xfrm>
          <a:prstGeom prst="plus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ross 26">
            <a:extLst>
              <a:ext uri="{FF2B5EF4-FFF2-40B4-BE49-F238E27FC236}">
                <a16:creationId xmlns:a16="http://schemas.microsoft.com/office/drawing/2014/main" id="{63D4BFE5-C552-B355-CDDC-0DCF87004C41}"/>
              </a:ext>
            </a:extLst>
          </p:cNvPr>
          <p:cNvSpPr/>
          <p:nvPr/>
        </p:nvSpPr>
        <p:spPr>
          <a:xfrm rot="2694795">
            <a:off x="9989127" y="2156559"/>
            <a:ext cx="290946" cy="286187"/>
          </a:xfrm>
          <a:prstGeom prst="plus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ross 27">
            <a:extLst>
              <a:ext uri="{FF2B5EF4-FFF2-40B4-BE49-F238E27FC236}">
                <a16:creationId xmlns:a16="http://schemas.microsoft.com/office/drawing/2014/main" id="{08B36719-77A1-31AE-9857-6B11A1D8A0E5}"/>
              </a:ext>
            </a:extLst>
          </p:cNvPr>
          <p:cNvSpPr/>
          <p:nvPr/>
        </p:nvSpPr>
        <p:spPr>
          <a:xfrm rot="2694795">
            <a:off x="9989127" y="2597647"/>
            <a:ext cx="290946" cy="286187"/>
          </a:xfrm>
          <a:prstGeom prst="plus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2CCC30B-9CF2-610D-8958-43AE72EC486B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ACF51D3-CB7C-3E49-745E-61366EA54DB4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69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62A2736-63E0-DD81-CF29-CBE692FB9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07972"/>
              </p:ext>
            </p:extLst>
          </p:nvPr>
        </p:nvGraphicFramePr>
        <p:xfrm>
          <a:off x="896046" y="1610036"/>
          <a:ext cx="2094047" cy="31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7">
                  <a:extLst>
                    <a:ext uri="{9D8B030D-6E8A-4147-A177-3AD203B41FA5}">
                      <a16:colId xmlns:a16="http://schemas.microsoft.com/office/drawing/2014/main" val="3127260482"/>
                    </a:ext>
                  </a:extLst>
                </a:gridCol>
              </a:tblGrid>
              <a:tr h="4559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Selection Criteria</a:t>
                      </a:r>
                    </a:p>
                  </a:txBody>
                  <a:tcPr marL="28575" marR="28575" marT="0" marB="0" anchor="ctr">
                    <a:lnL w="0"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4145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Leakage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03114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Lifetime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06500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Seal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0407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Resilience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306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Size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69079"/>
                  </a:ext>
                </a:extLst>
              </a:tr>
              <a:tr h="455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 Black"/>
                        </a:rPr>
                        <a:t>Cost</a:t>
                      </a:r>
                    </a:p>
                  </a:txBody>
                  <a:tcPr marL="28575" marR="28575" marT="0" marB="0" anchor="ctr">
                    <a:lnL>
                      <a:noFill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9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8058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3BC886A-EF79-B58B-A11A-44DEFABA4663}"/>
              </a:ext>
            </a:extLst>
          </p:cNvPr>
          <p:cNvSpPr txBox="1"/>
          <p:nvPr/>
        </p:nvSpPr>
        <p:spPr>
          <a:xfrm>
            <a:off x="2209019" y="5430110"/>
            <a:ext cx="710583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+mj-lt"/>
              </a:rPr>
              <a:t>Datum: NASA Low Separation Force Quick Disconnect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0EE85-8EB3-FE07-DE64-DB5059C3220A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  <p:pic>
        <p:nvPicPr>
          <p:cNvPr id="29" name="Picture 28" descr="Arizona Space Grant Consortium Logos | Arizona Space Grant Consortium">
            <a:extLst>
              <a:ext uri="{FF2B5EF4-FFF2-40B4-BE49-F238E27FC236}">
                <a16:creationId xmlns:a16="http://schemas.microsoft.com/office/drawing/2014/main" id="{3DADD8AB-D71D-1895-8F3A-416C5537B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Sponsor Updates: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6790C499-3FF6-78D5-4946-D971C8CF4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31" name="Picture 30" descr="A blue circle with a person in it&#10;&#10;Description automatically generated">
            <a:extLst>
              <a:ext uri="{FF2B5EF4-FFF2-40B4-BE49-F238E27FC236}">
                <a16:creationId xmlns:a16="http://schemas.microsoft.com/office/drawing/2014/main" id="{8CE7338C-E985-3F35-477A-2EE0157E35C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4390" y="2675795"/>
            <a:ext cx="2492233" cy="2608151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007D5539-2B3F-1626-2928-5DC51B9A61B9}"/>
              </a:ext>
            </a:extLst>
          </p:cNvPr>
          <p:cNvSpPr/>
          <p:nvPr/>
        </p:nvSpPr>
        <p:spPr>
          <a:xfrm>
            <a:off x="285672" y="2221375"/>
            <a:ext cx="3601435" cy="3431458"/>
          </a:xfrm>
          <a:prstGeom prst="arc">
            <a:avLst/>
          </a:prstGeom>
          <a:ln w="38100">
            <a:solidFill>
              <a:srgbClr val="782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88AAAA0-A0E8-F31C-A1FC-6FF22521F896}"/>
              </a:ext>
            </a:extLst>
          </p:cNvPr>
          <p:cNvSpPr/>
          <p:nvPr/>
        </p:nvSpPr>
        <p:spPr>
          <a:xfrm rot="5400000">
            <a:off x="371136" y="2210233"/>
            <a:ext cx="3578199" cy="3453741"/>
          </a:xfrm>
          <a:prstGeom prst="arc">
            <a:avLst/>
          </a:prstGeom>
          <a:ln w="38100">
            <a:solidFill>
              <a:srgbClr val="782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835280-0A77-731F-B49A-58AD4BB52CCE}"/>
              </a:ext>
            </a:extLst>
          </p:cNvPr>
          <p:cNvGrpSpPr/>
          <p:nvPr/>
        </p:nvGrpSpPr>
        <p:grpSpPr>
          <a:xfrm>
            <a:off x="2543221" y="1500491"/>
            <a:ext cx="7481000" cy="925917"/>
            <a:chOff x="2543221" y="1500491"/>
            <a:chExt cx="7481000" cy="9259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8893A1-3CDF-D813-080F-945E67FC717E}"/>
                </a:ext>
              </a:extLst>
            </p:cNvPr>
            <p:cNvSpPr/>
            <p:nvPr/>
          </p:nvSpPr>
          <p:spPr>
            <a:xfrm>
              <a:off x="4400170" y="1500491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prstClr val="white"/>
                  </a:solidFill>
                  <a:latin typeface="Arial Black"/>
                </a:rPr>
                <a:t>Insulation negligible for testing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ACB52DC-A2B3-9514-BC6C-21189B69CE49}"/>
                </a:ext>
              </a:extLst>
            </p:cNvPr>
            <p:cNvSpPr/>
            <p:nvPr/>
          </p:nvSpPr>
          <p:spPr>
            <a:xfrm>
              <a:off x="2543221" y="2216965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719FAB2D-902B-9CC6-F46A-C70967CF942D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rot="5400000" flipH="1" flipV="1">
              <a:off x="3367379" y="1207832"/>
              <a:ext cx="298046" cy="1720221"/>
            </a:xfrm>
            <a:prstGeom prst="bentConnector2">
              <a:avLst/>
            </a:prstGeom>
            <a:ln w="38100">
              <a:solidFill>
                <a:srgbClr val="782F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007AF15-B950-5F1D-062D-0ED7A4EC36C1}"/>
              </a:ext>
            </a:extLst>
          </p:cNvPr>
          <p:cNvGrpSpPr/>
          <p:nvPr/>
        </p:nvGrpSpPr>
        <p:grpSpPr>
          <a:xfrm>
            <a:off x="3486600" y="2512774"/>
            <a:ext cx="6537621" cy="846071"/>
            <a:chOff x="3486600" y="2512774"/>
            <a:chExt cx="6537621" cy="84607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7C51053-7B6B-8604-8E62-D674A7074294}"/>
                </a:ext>
              </a:extLst>
            </p:cNvPr>
            <p:cNvSpPr/>
            <p:nvPr/>
          </p:nvSpPr>
          <p:spPr>
            <a:xfrm>
              <a:off x="4400170" y="2512774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SOFI: Smooth Exterior for future implementation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6E54FE-F560-E708-D24E-0F998CAB006C}"/>
                </a:ext>
              </a:extLst>
            </p:cNvPr>
            <p:cNvSpPr/>
            <p:nvPr/>
          </p:nvSpPr>
          <p:spPr>
            <a:xfrm>
              <a:off x="3486600" y="2897885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245EB039-2240-8D13-202E-8EFB76F5759D}"/>
                </a:ext>
              </a:extLst>
            </p:cNvPr>
            <p:cNvCxnSpPr>
              <a:stCxn id="19" idx="6"/>
            </p:cNvCxnSpPr>
            <p:nvPr/>
          </p:nvCxnSpPr>
          <p:spPr>
            <a:xfrm flipV="1">
              <a:off x="3712742" y="2935809"/>
              <a:ext cx="663769" cy="66798"/>
            </a:xfrm>
            <a:prstGeom prst="bentConnector3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81E96F-2718-0700-4D2C-83E9747167DD}"/>
              </a:ext>
            </a:extLst>
          </p:cNvPr>
          <p:cNvGrpSpPr/>
          <p:nvPr/>
        </p:nvGrpSpPr>
        <p:grpSpPr>
          <a:xfrm>
            <a:off x="3770031" y="3525379"/>
            <a:ext cx="6254190" cy="846071"/>
            <a:chOff x="3770031" y="3525379"/>
            <a:chExt cx="6254190" cy="84607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B47ED84-B313-3A0F-14E7-F572AC4D3F57}"/>
                </a:ext>
              </a:extLst>
            </p:cNvPr>
            <p:cNvSpPr/>
            <p:nvPr/>
          </p:nvSpPr>
          <p:spPr>
            <a:xfrm>
              <a:off x="4400170" y="3525379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0" i="0">
                  <a:solidFill>
                    <a:schemeClr val="bg1"/>
                  </a:solidFill>
                  <a:effectLst/>
                  <a:latin typeface="+mj-lt"/>
                </a:rPr>
                <a:t>Flow rate should be low enough during fueling for pressure drop to be negligible.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A6FCA22-E6A4-4EAE-86F4-C6F16DCDB187}"/>
                </a:ext>
              </a:extLst>
            </p:cNvPr>
            <p:cNvSpPr/>
            <p:nvPr/>
          </p:nvSpPr>
          <p:spPr>
            <a:xfrm>
              <a:off x="3770031" y="3858063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D342122-1D65-6804-B67D-E059D9DB8729}"/>
                </a:ext>
              </a:extLst>
            </p:cNvPr>
            <p:cNvCxnSpPr>
              <a:stCxn id="20" idx="6"/>
            </p:cNvCxnSpPr>
            <p:nvPr/>
          </p:nvCxnSpPr>
          <p:spPr>
            <a:xfrm flipV="1">
              <a:off x="3996173" y="3962784"/>
              <a:ext cx="382243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812C2A-EF52-7C0C-3FAB-5149E4B01324}"/>
              </a:ext>
            </a:extLst>
          </p:cNvPr>
          <p:cNvGrpSpPr/>
          <p:nvPr/>
        </p:nvGrpSpPr>
        <p:grpSpPr>
          <a:xfrm>
            <a:off x="3486600" y="4540054"/>
            <a:ext cx="6537620" cy="846071"/>
            <a:chOff x="3486600" y="4540054"/>
            <a:chExt cx="6537620" cy="84607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CEAD6E3-53F4-58F3-C959-0000C8D397E4}"/>
                </a:ext>
              </a:extLst>
            </p:cNvPr>
            <p:cNvSpPr/>
            <p:nvPr/>
          </p:nvSpPr>
          <p:spPr>
            <a:xfrm>
              <a:off x="4400169" y="4540054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Lubricant: Dry-film lube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9006759-1D60-024C-F079-8A2B993BF128}"/>
                </a:ext>
              </a:extLst>
            </p:cNvPr>
            <p:cNvSpPr/>
            <p:nvPr/>
          </p:nvSpPr>
          <p:spPr>
            <a:xfrm>
              <a:off x="3486600" y="4803191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" name="Connector: Elbow 52">
              <a:extLst>
                <a:ext uri="{FF2B5EF4-FFF2-40B4-BE49-F238E27FC236}">
                  <a16:creationId xmlns:a16="http://schemas.microsoft.com/office/drawing/2014/main" id="{A66E5F4F-6D68-5C2D-AD2B-3459BB6D1A7A}"/>
                </a:ext>
              </a:extLst>
            </p:cNvPr>
            <p:cNvCxnSpPr>
              <a:stCxn id="21" idx="6"/>
            </p:cNvCxnSpPr>
            <p:nvPr/>
          </p:nvCxnSpPr>
          <p:spPr>
            <a:xfrm>
              <a:off x="3712742" y="4907913"/>
              <a:ext cx="663769" cy="71460"/>
            </a:xfrm>
            <a:prstGeom prst="bentConnector3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6D8CEC-F10C-BE14-0B54-C26B9100AFC1}"/>
              </a:ext>
            </a:extLst>
          </p:cNvPr>
          <p:cNvGrpSpPr/>
          <p:nvPr/>
        </p:nvGrpSpPr>
        <p:grpSpPr>
          <a:xfrm>
            <a:off x="2543221" y="5548111"/>
            <a:ext cx="7480999" cy="852689"/>
            <a:chOff x="2543221" y="5548111"/>
            <a:chExt cx="7480999" cy="85268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ABD8D0C-EF75-D557-8F3F-CC3EAFFAE265}"/>
                </a:ext>
              </a:extLst>
            </p:cNvPr>
            <p:cNvSpPr/>
            <p:nvPr/>
          </p:nvSpPr>
          <p:spPr>
            <a:xfrm>
              <a:off x="4400169" y="5554729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0" i="0">
                  <a:solidFill>
                    <a:schemeClr val="bg1"/>
                  </a:solidFill>
                  <a:effectLst/>
                  <a:latin typeface="+mj-lt"/>
                </a:rPr>
                <a:t>Assume pressure in tanks is equalized. </a:t>
              </a: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E034B8-B9E5-0B57-4A84-74DD64A5E9A7}"/>
                </a:ext>
              </a:extLst>
            </p:cNvPr>
            <p:cNvSpPr/>
            <p:nvPr/>
          </p:nvSpPr>
          <p:spPr>
            <a:xfrm>
              <a:off x="2543221" y="5548111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109CE422-16F6-F265-3848-60E8B0434482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 rot="16200000" flipH="1">
              <a:off x="3399157" y="5014688"/>
              <a:ext cx="234489" cy="1720219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6E9440F-1DF2-C979-0524-FEEC1939A228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6C076B6-E550-032F-52E5-F3E690657CE0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2C1F1E9-DC85-F603-715C-FF121B33B81F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89532F-AD14-E07A-873C-F63AC54C8D72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Sean Rodney</a:t>
            </a:r>
          </a:p>
        </p:txBody>
      </p:sp>
    </p:spTree>
    <p:extLst>
      <p:ext uri="{BB962C8B-B14F-4D97-AF65-F5344CB8AC3E}">
        <p14:creationId xmlns:p14="http://schemas.microsoft.com/office/powerpoint/2010/main" val="389228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pic>
        <p:nvPicPr>
          <p:cNvPr id="4" name="Picture 3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0E949B56-3486-F790-235D-95F2F6DF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5" y="1239847"/>
            <a:ext cx="8693150" cy="2978150"/>
          </a:xfrm>
          <a:prstGeom prst="roundRect">
            <a:avLst/>
          </a:prstGeom>
          <a:ln w="57150">
            <a:solidFill>
              <a:schemeClr val="bg2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460B3A-034E-A662-C6DF-5D4D3BFA72CF}"/>
              </a:ext>
            </a:extLst>
          </p:cNvPr>
          <p:cNvSpPr/>
          <p:nvPr/>
        </p:nvSpPr>
        <p:spPr>
          <a:xfrm>
            <a:off x="987425" y="4595095"/>
            <a:ext cx="1600200" cy="1600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#49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4AC87D-0C2E-190D-92CD-BC8CCB9DE6B3}"/>
              </a:ext>
            </a:extLst>
          </p:cNvPr>
          <p:cNvSpPr/>
          <p:nvPr/>
        </p:nvSpPr>
        <p:spPr>
          <a:xfrm>
            <a:off x="3106994" y="4595095"/>
            <a:ext cx="6194322" cy="16002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</a:rPr>
              <a:t>Force held double poppet actuator, sealed with Teflon, double vacuum wall structure and Spray-On Foam Insulation (SOFI)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A42E3-A60E-8D84-1C02-19640859C287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</p:spTree>
    <p:extLst>
      <p:ext uri="{BB962C8B-B14F-4D97-AF65-F5344CB8AC3E}">
        <p14:creationId xmlns:p14="http://schemas.microsoft.com/office/powerpoint/2010/main" val="4373319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pic>
        <p:nvPicPr>
          <p:cNvPr id="4" name="Picture 3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0E949B56-3486-F790-235D-95F2F6DF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5" y="1239847"/>
            <a:ext cx="8693150" cy="2978150"/>
          </a:xfrm>
          <a:prstGeom prst="roundRect">
            <a:avLst/>
          </a:prstGeom>
          <a:ln w="57150">
            <a:solidFill>
              <a:schemeClr val="bg2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460B3A-034E-A662-C6DF-5D4D3BFA72CF}"/>
              </a:ext>
            </a:extLst>
          </p:cNvPr>
          <p:cNvSpPr/>
          <p:nvPr/>
        </p:nvSpPr>
        <p:spPr>
          <a:xfrm>
            <a:off x="987425" y="4595095"/>
            <a:ext cx="1600200" cy="1600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#32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10F0B8-8216-25B2-D8C0-13565086128E}"/>
              </a:ext>
            </a:extLst>
          </p:cNvPr>
          <p:cNvSpPr/>
          <p:nvPr/>
        </p:nvSpPr>
        <p:spPr>
          <a:xfrm>
            <a:off x="3106994" y="4595095"/>
            <a:ext cx="6194322" cy="16002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>
                <a:solidFill>
                  <a:schemeClr val="tx1"/>
                </a:solidFill>
                <a:latin typeface="+mj-lt"/>
              </a:rPr>
              <a:t>Double poppet actuator with collet lock, sealed with encapsulated O-rings, double vacuum wall structure and Multi-Layer Insulation (MLI)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59D352-0162-5F46-0E5F-60B44FDAE233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</p:spTree>
    <p:extLst>
      <p:ext uri="{BB962C8B-B14F-4D97-AF65-F5344CB8AC3E}">
        <p14:creationId xmlns:p14="http://schemas.microsoft.com/office/powerpoint/2010/main" val="4068704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pic>
        <p:nvPicPr>
          <p:cNvPr id="4" name="Picture 3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0E949B56-3486-F790-235D-95F2F6DF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5" y="1239847"/>
            <a:ext cx="8693150" cy="2978150"/>
          </a:xfrm>
          <a:prstGeom prst="roundRect">
            <a:avLst/>
          </a:prstGeom>
          <a:ln w="57150">
            <a:solidFill>
              <a:schemeClr val="bg2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460B3A-034E-A662-C6DF-5D4D3BFA72CF}"/>
              </a:ext>
            </a:extLst>
          </p:cNvPr>
          <p:cNvSpPr/>
          <p:nvPr/>
        </p:nvSpPr>
        <p:spPr>
          <a:xfrm>
            <a:off x="987425" y="4595095"/>
            <a:ext cx="1600200" cy="1600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#31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83E61F-AA39-11DD-7094-D08D494788E8}"/>
              </a:ext>
            </a:extLst>
          </p:cNvPr>
          <p:cNvSpPr/>
          <p:nvPr/>
        </p:nvSpPr>
        <p:spPr>
          <a:xfrm>
            <a:off x="3106994" y="4595095"/>
            <a:ext cx="6194322" cy="16002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  <a:latin typeface="+mj-lt"/>
              </a:rPr>
              <a:t>Collet locked double poppet actuator, sealed with encapsulated O-rings, double vacuum wall structure and Spray-On Foam Insulation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DDB696-2525-9D95-BF09-FC05FE1602A0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</p:spTree>
    <p:extLst>
      <p:ext uri="{BB962C8B-B14F-4D97-AF65-F5344CB8AC3E}">
        <p14:creationId xmlns:p14="http://schemas.microsoft.com/office/powerpoint/2010/main" val="16252665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73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pic>
        <p:nvPicPr>
          <p:cNvPr id="4" name="Picture 3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0E949B56-3486-F790-235D-95F2F6DF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5" y="1239847"/>
            <a:ext cx="8693150" cy="2978150"/>
          </a:xfrm>
          <a:prstGeom prst="roundRect">
            <a:avLst/>
          </a:prstGeom>
          <a:ln w="57150">
            <a:solidFill>
              <a:schemeClr val="bg2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460B3A-034E-A662-C6DF-5D4D3BFA72CF}"/>
              </a:ext>
            </a:extLst>
          </p:cNvPr>
          <p:cNvSpPr/>
          <p:nvPr/>
        </p:nvSpPr>
        <p:spPr>
          <a:xfrm>
            <a:off x="987425" y="4595095"/>
            <a:ext cx="1600200" cy="1600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#30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1519ED-6381-C174-2F29-F9A7867ADE81}"/>
              </a:ext>
            </a:extLst>
          </p:cNvPr>
          <p:cNvSpPr/>
          <p:nvPr/>
        </p:nvSpPr>
        <p:spPr>
          <a:xfrm>
            <a:off x="3106994" y="4595095"/>
            <a:ext cx="6194322" cy="16002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</a:rPr>
              <a:t>Double poppet-actuator with collet lock, Teflon seals, double vacuum wall structure and Multi-Layer Insulation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D6C87-CA50-413B-2F5E-DB7915ADD184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</p:spTree>
    <p:extLst>
      <p:ext uri="{BB962C8B-B14F-4D97-AF65-F5344CB8AC3E}">
        <p14:creationId xmlns:p14="http://schemas.microsoft.com/office/powerpoint/2010/main" val="3142096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74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Medium Fidelity Concepts</a:t>
            </a:r>
            <a:endParaRPr lang="en-US"/>
          </a:p>
        </p:txBody>
      </p:sp>
      <p:pic>
        <p:nvPicPr>
          <p:cNvPr id="4" name="Picture 3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0E949B56-3486-F790-235D-95F2F6DF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5" y="1239847"/>
            <a:ext cx="8693150" cy="2978150"/>
          </a:xfrm>
          <a:prstGeom prst="roundRect">
            <a:avLst/>
          </a:prstGeom>
          <a:ln w="57150">
            <a:solidFill>
              <a:schemeClr val="bg2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460B3A-034E-A662-C6DF-5D4D3BFA72CF}"/>
              </a:ext>
            </a:extLst>
          </p:cNvPr>
          <p:cNvSpPr/>
          <p:nvPr/>
        </p:nvSpPr>
        <p:spPr>
          <a:xfrm>
            <a:off x="987425" y="4595095"/>
            <a:ext cx="1600200" cy="1600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ysClr val="windowText" lastClr="000000"/>
                </a:solidFill>
                <a:latin typeface="+mj-lt"/>
              </a:rPr>
              <a:t>#29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C42013-2CE7-477F-0C4E-5E678CE71ECB}"/>
              </a:ext>
            </a:extLst>
          </p:cNvPr>
          <p:cNvSpPr/>
          <p:nvPr/>
        </p:nvSpPr>
        <p:spPr>
          <a:xfrm>
            <a:off x="3106994" y="4595095"/>
            <a:ext cx="6194322" cy="16002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</a:rPr>
              <a:t>Double poppet-actuator with collet lock, Teflon seals, double vacuum wall structure and Spray on Foam Insulation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D3015-0F2E-CE5E-F94F-88C76E735872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Jason Goldstein</a:t>
            </a:r>
          </a:p>
        </p:txBody>
      </p:sp>
    </p:spTree>
    <p:extLst>
      <p:ext uri="{BB962C8B-B14F-4D97-AF65-F5344CB8AC3E}">
        <p14:creationId xmlns:p14="http://schemas.microsoft.com/office/powerpoint/2010/main" val="34084897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75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High Fidelity Concepts</a:t>
            </a: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FC334E-E8C8-B350-D6E7-072ED449A265}"/>
              </a:ext>
            </a:extLst>
          </p:cNvPr>
          <p:cNvSpPr/>
          <p:nvPr/>
        </p:nvSpPr>
        <p:spPr>
          <a:xfrm>
            <a:off x="881433" y="2319893"/>
            <a:ext cx="2684206" cy="273336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+mj-lt"/>
              </a:rPr>
              <a:t>Concept #33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A3003F-A633-DEA6-167E-44EE39CB1D33}"/>
              </a:ext>
            </a:extLst>
          </p:cNvPr>
          <p:cNvSpPr/>
          <p:nvPr/>
        </p:nvSpPr>
        <p:spPr>
          <a:xfrm>
            <a:off x="4054073" y="2319893"/>
            <a:ext cx="2684206" cy="273336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+mj-lt"/>
              </a:rPr>
              <a:t>Concept #48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79AFE6-8707-62C1-C80A-F98A4343D3E8}"/>
              </a:ext>
            </a:extLst>
          </p:cNvPr>
          <p:cNvSpPr/>
          <p:nvPr/>
        </p:nvSpPr>
        <p:spPr>
          <a:xfrm>
            <a:off x="7226713" y="2319893"/>
            <a:ext cx="2684206" cy="273336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+mj-lt"/>
              </a:rPr>
              <a:t>Concept #50</a:t>
            </a:r>
          </a:p>
        </p:txBody>
      </p:sp>
    </p:spTree>
    <p:extLst>
      <p:ext uri="{BB962C8B-B14F-4D97-AF65-F5344CB8AC3E}">
        <p14:creationId xmlns:p14="http://schemas.microsoft.com/office/powerpoint/2010/main" val="6139267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76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17F702A-58AB-AA9B-3229-8C610A327639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High Fidelity Concepts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9BE55-A1BA-A7B9-1DC0-97F2D4D9BD6D}"/>
              </a:ext>
            </a:extLst>
          </p:cNvPr>
          <p:cNvSpPr txBox="1"/>
          <p:nvPr/>
        </p:nvSpPr>
        <p:spPr>
          <a:xfrm>
            <a:off x="841627" y="1410055"/>
            <a:ext cx="910909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+mj-lt"/>
                <a:cs typeface="Calibri"/>
              </a:rPr>
              <a:t>Force-held lock with double-poppet valve </a:t>
            </a:r>
            <a:endParaRPr lang="en-US">
              <a:latin typeface="+mj-lt"/>
            </a:endParaRPr>
          </a:p>
          <a:p>
            <a:pPr algn="ctr"/>
            <a:r>
              <a:rPr lang="en-US" sz="2800">
                <a:latin typeface="+mj-lt"/>
                <a:cs typeface="Calibri"/>
              </a:rPr>
              <a:t>and </a:t>
            </a:r>
            <a:r>
              <a:rPr lang="en-US" sz="2800">
                <a:latin typeface="+mj-lt"/>
                <a:ea typeface="+mn-lt"/>
                <a:cs typeface="+mn-lt"/>
              </a:rPr>
              <a:t>double vacuum wall</a:t>
            </a:r>
            <a:endParaRPr lang="en-US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FD3C90-B395-7D53-81F9-12D592B07B6A}"/>
              </a:ext>
            </a:extLst>
          </p:cNvPr>
          <p:cNvGraphicFramePr>
            <a:graphicFrameLocks noGrp="1"/>
          </p:cNvGraphicFramePr>
          <p:nvPr/>
        </p:nvGraphicFramePr>
        <p:xfrm>
          <a:off x="2692250" y="3425149"/>
          <a:ext cx="5283497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656">
                  <a:extLst>
                    <a:ext uri="{9D8B030D-6E8A-4147-A177-3AD203B41FA5}">
                      <a16:colId xmlns:a16="http://schemas.microsoft.com/office/drawing/2014/main" val="1873485196"/>
                    </a:ext>
                  </a:extLst>
                </a:gridCol>
                <a:gridCol w="4224841">
                  <a:extLst>
                    <a:ext uri="{9D8B030D-6E8A-4147-A177-3AD203B41FA5}">
                      <a16:colId xmlns:a16="http://schemas.microsoft.com/office/drawing/2014/main" val="38389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tx1"/>
                          </a:solidFill>
                          <a:latin typeface="+mj-lt"/>
                        </a:rPr>
                        <a:t>#33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+mj-lt"/>
                        </a:rPr>
                        <a:t>Encapsulated O-ring seals</a:t>
                      </a:r>
                      <a:endParaRPr lang="en-US" sz="2000">
                        <a:latin typeface="+mj-lt"/>
                      </a:endParaRPr>
                    </a:p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+mj-lt"/>
                        </a:rPr>
                        <a:t>MLI</a:t>
                      </a:r>
                      <a:endParaRPr lang="en-US" sz="2000">
                        <a:latin typeface="+mj-lt"/>
                      </a:endParaRPr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376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+mj-lt"/>
                        </a:rPr>
                        <a:t>#48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+mj-lt"/>
                        </a:rPr>
                        <a:t>Encapsulated O-ring seals</a:t>
                      </a:r>
                      <a:endParaRPr lang="en-US" sz="2000">
                        <a:latin typeface="+mj-lt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+mj-lt"/>
                        </a:rPr>
                        <a:t>SOFI</a:t>
                      </a:r>
                      <a:endParaRPr lang="en-US" sz="2000">
                        <a:latin typeface="+mj-lt"/>
                      </a:endParaRPr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11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+mj-lt"/>
                        </a:rPr>
                        <a:t>#50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+mj-lt"/>
                        </a:rPr>
                        <a:t>Teflon seals</a:t>
                      </a:r>
                      <a:endParaRPr lang="en-US" sz="2000">
                        <a:latin typeface="+mj-lt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+mj-lt"/>
                        </a:rPr>
                        <a:t>MLI</a:t>
                      </a:r>
                      <a:endParaRPr lang="en-US" sz="2000">
                        <a:latin typeface="+mj-lt"/>
                      </a:endParaRPr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205876"/>
                  </a:ext>
                </a:extLst>
              </a:tr>
            </a:tbl>
          </a:graphicData>
        </a:graphic>
      </p:graphicFrame>
      <p:sp>
        <p:nvSpPr>
          <p:cNvPr id="4" name="Plus Sign 3">
            <a:extLst>
              <a:ext uri="{FF2B5EF4-FFF2-40B4-BE49-F238E27FC236}">
                <a16:creationId xmlns:a16="http://schemas.microsoft.com/office/drawing/2014/main" id="{0EAA14CE-1F1B-2FC2-64F8-09707A5D4FD5}"/>
              </a:ext>
            </a:extLst>
          </p:cNvPr>
          <p:cNvSpPr/>
          <p:nvPr/>
        </p:nvSpPr>
        <p:spPr>
          <a:xfrm>
            <a:off x="5004769" y="2534450"/>
            <a:ext cx="658461" cy="606111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88DD1-3638-00B1-344C-D732A686DE3E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</p:spTree>
    <p:extLst>
      <p:ext uri="{BB962C8B-B14F-4D97-AF65-F5344CB8AC3E}">
        <p14:creationId xmlns:p14="http://schemas.microsoft.com/office/powerpoint/2010/main" val="5773868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77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  <a:cs typeface="Calibri"/>
              </a:rPr>
              <a:t>Final Concept Selection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51A04-702A-5BC3-ED86-C3F228EA2DA5}"/>
              </a:ext>
            </a:extLst>
          </p:cNvPr>
          <p:cNvSpPr txBox="1"/>
          <p:nvPr/>
        </p:nvSpPr>
        <p:spPr>
          <a:xfrm>
            <a:off x="835181" y="1485172"/>
            <a:ext cx="910909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cs typeface="Calibri"/>
              </a:rPr>
              <a:t>Force-held lock with double-poppet valve </a:t>
            </a:r>
            <a:endParaRPr lang="en-US"/>
          </a:p>
          <a:p>
            <a:pPr algn="ctr"/>
            <a:r>
              <a:rPr lang="en-US" sz="2800">
                <a:cs typeface="Calibri"/>
              </a:rPr>
              <a:t>and </a:t>
            </a:r>
            <a:r>
              <a:rPr lang="en-US" sz="2800">
                <a:ea typeface="+mn-lt"/>
                <a:cs typeface="+mn-lt"/>
              </a:rPr>
              <a:t>double vacuum wall</a:t>
            </a:r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244FC99-C4A5-24C2-DE86-37F52223F19D}"/>
              </a:ext>
            </a:extLst>
          </p:cNvPr>
          <p:cNvGraphicFramePr>
            <a:graphicFrameLocks noGrp="1"/>
          </p:cNvGraphicFramePr>
          <p:nvPr/>
        </p:nvGraphicFramePr>
        <p:xfrm>
          <a:off x="2669029" y="3259115"/>
          <a:ext cx="5283497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656">
                  <a:extLst>
                    <a:ext uri="{9D8B030D-6E8A-4147-A177-3AD203B41FA5}">
                      <a16:colId xmlns:a16="http://schemas.microsoft.com/office/drawing/2014/main" val="1873485196"/>
                    </a:ext>
                  </a:extLst>
                </a:gridCol>
                <a:gridCol w="4224841">
                  <a:extLst>
                    <a:ext uri="{9D8B030D-6E8A-4147-A177-3AD203B41FA5}">
                      <a16:colId xmlns:a16="http://schemas.microsoft.com/office/drawing/2014/main" val="38389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#33</a:t>
                      </a:r>
                    </a:p>
                  </a:txBody>
                  <a:tcPr>
                    <a:solidFill>
                      <a:srgbClr val="DBD7D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encapsulated O-ring seals</a:t>
                      </a:r>
                      <a:endParaRPr lang="en-US" sz="2800"/>
                    </a:p>
                    <a:p>
                      <a:pPr lvl="0">
                        <a:buNone/>
                      </a:pPr>
                      <a:r>
                        <a:rPr lang="en-US" sz="2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MLI</a:t>
                      </a:r>
                      <a:endParaRPr lang="en-US" sz="2800"/>
                    </a:p>
                  </a:txBody>
                  <a:tcPr>
                    <a:solidFill>
                      <a:srgbClr val="DBD7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376363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id="{15B3EB5F-BA60-B9BA-005F-D4FE70F2C60F}"/>
              </a:ext>
            </a:extLst>
          </p:cNvPr>
          <p:cNvSpPr/>
          <p:nvPr/>
        </p:nvSpPr>
        <p:spPr>
          <a:xfrm>
            <a:off x="5007933" y="2444888"/>
            <a:ext cx="658461" cy="606111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 of a mechanical scheme&#10;&#10;Description automatically generated with medium confidence">
            <a:extLst>
              <a:ext uri="{FF2B5EF4-FFF2-40B4-BE49-F238E27FC236}">
                <a16:creationId xmlns:a16="http://schemas.microsoft.com/office/drawing/2014/main" id="{3BEC7DE9-7BA3-5774-98CE-9BD5FE9C5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6" r="-359" b="22727"/>
          <a:stretch/>
        </p:blipFill>
        <p:spPr bwMode="auto">
          <a:xfrm>
            <a:off x="3651254" y="4477217"/>
            <a:ext cx="3542441" cy="1768873"/>
          </a:xfrm>
          <a:prstGeom prst="rect">
            <a:avLst/>
          </a:prstGeom>
          <a:noFill/>
          <a:ln w="28575">
            <a:solidFill>
              <a:srgbClr val="163A6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30648-8B50-4EEF-0518-639FE7B8C151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Nicolas Sgammato</a:t>
            </a:r>
          </a:p>
        </p:txBody>
      </p:sp>
    </p:spTree>
    <p:extLst>
      <p:ext uri="{BB962C8B-B14F-4D97-AF65-F5344CB8AC3E}">
        <p14:creationId xmlns:p14="http://schemas.microsoft.com/office/powerpoint/2010/main" val="10264708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5EBEC8-5EC4-BC80-D198-C137AE9A4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167" y="1471564"/>
            <a:ext cx="7352413" cy="374936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77B814-9D4C-4B3C-79B5-C6E97661C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A3A2B-7B7F-2726-F242-1023D74D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DCBDCF-B95F-6A99-F54A-F11105BA8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Fall Design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8BFD2D-B5C9-845B-ECFB-E679E3733FFE}"/>
              </a:ext>
            </a:extLst>
          </p:cNvPr>
          <p:cNvSpPr/>
          <p:nvPr/>
        </p:nvSpPr>
        <p:spPr>
          <a:xfrm>
            <a:off x="533400" y="5472389"/>
            <a:ext cx="9908458" cy="11798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</a:rPr>
              <a:t>Double poppet actuator and force held lock, seal with encapsulated seals, insulated by double vacuum wall and Multi-Layer Insulation (MLI) blanket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CDE89E01-8761-9E88-6374-D5200C35C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249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79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Final Concept Selection</a:t>
            </a:r>
            <a:endParaRPr lang="en-US">
              <a:solidFill>
                <a:srgbClr val="782F40"/>
              </a:solidFill>
            </a:endParaRPr>
          </a:p>
        </p:txBody>
      </p:sp>
      <p:pic>
        <p:nvPicPr>
          <p:cNvPr id="4" name="Picture 3" descr="Diagram of a mechanical scheme&#10;&#10;Description automatically generated with medium confidence">
            <a:extLst>
              <a:ext uri="{FF2B5EF4-FFF2-40B4-BE49-F238E27FC236}">
                <a16:creationId xmlns:a16="http://schemas.microsoft.com/office/drawing/2014/main" id="{3BEC7DE9-7BA3-5774-98CE-9BD5FE9C5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6" r="-359" b="22727"/>
          <a:stretch/>
        </p:blipFill>
        <p:spPr bwMode="auto">
          <a:xfrm>
            <a:off x="1807229" y="1250327"/>
            <a:ext cx="7189287" cy="3589879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30648-8B50-4EEF-0518-639FE7B8C151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506E61-84D0-6276-1130-58CBA78ECAAB}"/>
              </a:ext>
            </a:extLst>
          </p:cNvPr>
          <p:cNvSpPr/>
          <p:nvPr/>
        </p:nvSpPr>
        <p:spPr>
          <a:xfrm>
            <a:off x="533400" y="5220929"/>
            <a:ext cx="9908458" cy="11798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</a:rPr>
              <a:t>Concept #33: Double poppet actuator and force held lock, seal with encapsulated seals, insulated by double vacuum wall and Multi-Layer Insulation (MLI) blanket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CF84E337-137E-0F61-2717-FEC57A2C77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4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06D76A-9D13-A81C-547A-28D529046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DE3FEDC-5807-AD6B-C7FC-144DF52EF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6765" y="1572443"/>
            <a:ext cx="8590248" cy="3736286"/>
          </a:xfrm>
          <a:ln>
            <a:solidFill>
              <a:srgbClr val="908374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85E9CA-1800-B9CF-AE50-F2296A0B4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E0D518-913E-587B-3CE5-FFB6712FE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Fall Design</a:t>
            </a:r>
          </a:p>
        </p:txBody>
      </p:sp>
      <p:pic>
        <p:nvPicPr>
          <p:cNvPr id="2" name="Picture 1" descr="Arizona Space Grant Consortium Logos | Arizona Space Grant Consortium">
            <a:extLst>
              <a:ext uri="{FF2B5EF4-FFF2-40B4-BE49-F238E27FC236}">
                <a16:creationId xmlns:a16="http://schemas.microsoft.com/office/drawing/2014/main" id="{63E56DFF-7F79-96ED-303F-311B9C6C5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F09F08-2462-7782-1B18-6954E6AC2E61}"/>
              </a:ext>
            </a:extLst>
          </p:cNvPr>
          <p:cNvSpPr/>
          <p:nvPr/>
        </p:nvSpPr>
        <p:spPr>
          <a:xfrm>
            <a:off x="8908914" y="2780426"/>
            <a:ext cx="1420730" cy="663742"/>
          </a:xfrm>
          <a:prstGeom prst="roundRect">
            <a:avLst/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/>
              </a:rPr>
              <a:t>Force-held</a:t>
            </a:r>
            <a:endParaRPr lang="en-US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en-US">
                <a:solidFill>
                  <a:schemeClr val="tx1"/>
                </a:solidFill>
                <a:latin typeface="Arial"/>
              </a:rPr>
              <a:t>lock</a:t>
            </a:r>
            <a:endParaRPr lang="en-US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D74CE0-EBB7-99C7-173F-4E0DA269B95D}"/>
              </a:ext>
            </a:extLst>
          </p:cNvPr>
          <p:cNvCxnSpPr>
            <a:cxnSpLocks/>
          </p:cNvCxnSpPr>
          <p:nvPr/>
        </p:nvCxnSpPr>
        <p:spPr>
          <a:xfrm flipV="1">
            <a:off x="5453079" y="3979311"/>
            <a:ext cx="367966" cy="16924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F669E6-4D8B-5384-5B3E-E8577388C8D3}"/>
              </a:ext>
            </a:extLst>
          </p:cNvPr>
          <p:cNvSpPr/>
          <p:nvPr/>
        </p:nvSpPr>
        <p:spPr>
          <a:xfrm>
            <a:off x="4417861" y="5523864"/>
            <a:ext cx="2308057" cy="433137"/>
          </a:xfrm>
          <a:prstGeom prst="roundRect">
            <a:avLst/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  <a:latin typeface="Arial"/>
              </a:rPr>
              <a:t>Encapsulated seals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E43FDC7-FFFF-DC0C-2864-C084C3E5913B}"/>
              </a:ext>
            </a:extLst>
          </p:cNvPr>
          <p:cNvCxnSpPr>
            <a:cxnSpLocks/>
          </p:cNvCxnSpPr>
          <p:nvPr/>
        </p:nvCxnSpPr>
        <p:spPr>
          <a:xfrm>
            <a:off x="7155445" y="1964850"/>
            <a:ext cx="149495" cy="14690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81A9FF-DF0E-1B24-6A9C-B1EE4822A93E}"/>
              </a:ext>
            </a:extLst>
          </p:cNvPr>
          <p:cNvCxnSpPr>
            <a:cxnSpLocks/>
          </p:cNvCxnSpPr>
          <p:nvPr/>
        </p:nvCxnSpPr>
        <p:spPr>
          <a:xfrm flipH="1">
            <a:off x="3870927" y="2052252"/>
            <a:ext cx="2364203" cy="13054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9A18B6-4053-6719-CC63-A4B54D416352}"/>
              </a:ext>
            </a:extLst>
          </p:cNvPr>
          <p:cNvSpPr/>
          <p:nvPr/>
        </p:nvSpPr>
        <p:spPr>
          <a:xfrm>
            <a:off x="5425507" y="1659157"/>
            <a:ext cx="2684044" cy="433137"/>
          </a:xfrm>
          <a:prstGeom prst="roundRect">
            <a:avLst/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aseline="0">
                <a:solidFill>
                  <a:schemeClr val="tx1"/>
                </a:solidFill>
                <a:latin typeface="Arial"/>
              </a:rPr>
              <a:t>Double-poppet actuator</a:t>
            </a:r>
            <a:r>
              <a:rPr lang="en-US" sz="1800">
                <a:solidFill>
                  <a:schemeClr val="tx1"/>
                </a:solidFill>
                <a:latin typeface="Arial"/>
                <a:ea typeface="Arial"/>
                <a:cs typeface="Arial"/>
              </a:rPr>
              <a:t>​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3E87464-4CA1-9290-1521-731DAC4175F1}"/>
              </a:ext>
            </a:extLst>
          </p:cNvPr>
          <p:cNvSpPr/>
          <p:nvPr/>
        </p:nvSpPr>
        <p:spPr>
          <a:xfrm flipH="1">
            <a:off x="8346202" y="3440586"/>
            <a:ext cx="793685" cy="484632"/>
          </a:xfrm>
          <a:prstGeom prst="rightArrow">
            <a:avLst/>
          </a:prstGeom>
          <a:solidFill>
            <a:srgbClr val="8484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F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2A0B62-9A49-3818-6591-7A6A08161D66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5E5986E4-F79C-36DE-0322-C5B0F2967139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BC1161B7-2ECF-FE90-EC9A-0E0173AF3B8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8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F6BC9C-756B-C246-D77B-8CE20D46170D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40210290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3107C5B-F184-4D7C-F267-CE5E0B0F13E1}"/>
              </a:ext>
            </a:extLst>
          </p:cNvPr>
          <p:cNvSpPr/>
          <p:nvPr/>
        </p:nvSpPr>
        <p:spPr>
          <a:xfrm>
            <a:off x="7751618" y="2977564"/>
            <a:ext cx="2919819" cy="1375416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C6D2F9-EFE2-983D-5DA9-69B6E4C80FC2}"/>
              </a:ext>
            </a:extLst>
          </p:cNvPr>
          <p:cNvSpPr/>
          <p:nvPr/>
        </p:nvSpPr>
        <p:spPr>
          <a:xfrm>
            <a:off x="0" y="6203919"/>
            <a:ext cx="10671437" cy="7552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80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Concept #33</a:t>
            </a:r>
            <a:endParaRPr lang="en-US">
              <a:solidFill>
                <a:srgbClr val="782F4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30648-8B50-4EEF-0518-639FE7B8C151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B36FB-3792-5116-C173-9C322973EEB3}"/>
              </a:ext>
            </a:extLst>
          </p:cNvPr>
          <p:cNvSpPr/>
          <p:nvPr/>
        </p:nvSpPr>
        <p:spPr>
          <a:xfrm>
            <a:off x="7147442" y="2899262"/>
            <a:ext cx="790970" cy="1532021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B721534F-1C80-3E19-E464-678C891FEA91}"/>
              </a:ext>
            </a:extLst>
          </p:cNvPr>
          <p:cNvSpPr/>
          <p:nvPr/>
        </p:nvSpPr>
        <p:spPr>
          <a:xfrm rot="5400000">
            <a:off x="4923113" y="2322379"/>
            <a:ext cx="2383676" cy="2669157"/>
          </a:xfrm>
          <a:prstGeom prst="snip2SameRect">
            <a:avLst/>
          </a:prstGeom>
          <a:solidFill>
            <a:srgbClr val="B7B7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11D0DE-C22B-78FD-3DED-11543E355244}"/>
              </a:ext>
            </a:extLst>
          </p:cNvPr>
          <p:cNvGrpSpPr/>
          <p:nvPr/>
        </p:nvGrpSpPr>
        <p:grpSpPr>
          <a:xfrm>
            <a:off x="-1069702" y="2359708"/>
            <a:ext cx="5406068" cy="2442755"/>
            <a:chOff x="-361508" y="2420813"/>
            <a:chExt cx="5406068" cy="2442755"/>
          </a:xfrm>
          <a:solidFill>
            <a:srgbClr val="B7B7B7"/>
          </a:solidFill>
        </p:grpSpPr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A5D88187-05D5-1E77-79B3-7B1F7BC13C47}"/>
                </a:ext>
              </a:extLst>
            </p:cNvPr>
            <p:cNvSpPr/>
            <p:nvPr/>
          </p:nvSpPr>
          <p:spPr>
            <a:xfrm rot="5400000">
              <a:off x="1605101" y="1014766"/>
              <a:ext cx="1351163" cy="5284381"/>
            </a:xfrm>
            <a:prstGeom prst="ca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646CCD-50B3-2EB6-450E-ABC242B6E876}"/>
                </a:ext>
              </a:extLst>
            </p:cNvPr>
            <p:cNvSpPr/>
            <p:nvPr/>
          </p:nvSpPr>
          <p:spPr>
            <a:xfrm>
              <a:off x="1596640" y="2854041"/>
              <a:ext cx="790970" cy="1532021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55CDEA9-1AA8-6C85-B699-4B9706299324}"/>
                </a:ext>
              </a:extLst>
            </p:cNvPr>
            <p:cNvSpPr/>
            <p:nvPr/>
          </p:nvSpPr>
          <p:spPr>
            <a:xfrm>
              <a:off x="2182237" y="2776773"/>
              <a:ext cx="2862323" cy="1786568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C9EB897-1001-1F5D-94DC-049F9E3CEF70}"/>
                </a:ext>
              </a:extLst>
            </p:cNvPr>
            <p:cNvSpPr/>
            <p:nvPr/>
          </p:nvSpPr>
          <p:spPr>
            <a:xfrm>
              <a:off x="2387610" y="2644521"/>
              <a:ext cx="2420603" cy="199534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3102961-4797-0E27-EA45-EF27A5052817}"/>
                </a:ext>
              </a:extLst>
            </p:cNvPr>
            <p:cNvSpPr/>
            <p:nvPr/>
          </p:nvSpPr>
          <p:spPr>
            <a:xfrm>
              <a:off x="2592983" y="2420813"/>
              <a:ext cx="2039362" cy="2442755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FDCCC34E-5C17-5B49-F5BA-4756C10B2139}"/>
              </a:ext>
            </a:extLst>
          </p:cNvPr>
          <p:cNvSpPr/>
          <p:nvPr/>
        </p:nvSpPr>
        <p:spPr>
          <a:xfrm rot="16200000">
            <a:off x="3639604" y="3444015"/>
            <a:ext cx="1995341" cy="385749"/>
          </a:xfrm>
          <a:prstGeom prst="snip2Same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544EFCFF-1C35-09EE-EA6A-D70C24DD6578}"/>
              </a:ext>
            </a:extLst>
          </p:cNvPr>
          <p:cNvSpPr/>
          <p:nvPr/>
        </p:nvSpPr>
        <p:spPr>
          <a:xfrm rot="5400000">
            <a:off x="4082218" y="3397361"/>
            <a:ext cx="960278" cy="352434"/>
          </a:xfrm>
          <a:prstGeom prst="trapezoi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760747-CAFA-63C6-890F-D06ADB66B874}"/>
              </a:ext>
            </a:extLst>
          </p:cNvPr>
          <p:cNvSpPr/>
          <p:nvPr/>
        </p:nvSpPr>
        <p:spPr>
          <a:xfrm>
            <a:off x="6074624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160465-4E4F-B8BD-7DFB-E9F386D2F0C2}"/>
              </a:ext>
            </a:extLst>
          </p:cNvPr>
          <p:cNvSpPr/>
          <p:nvPr/>
        </p:nvSpPr>
        <p:spPr>
          <a:xfrm>
            <a:off x="6208533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C041E0B-3077-4877-7BDA-1A61F8F032A0}"/>
              </a:ext>
            </a:extLst>
          </p:cNvPr>
          <p:cNvSpPr/>
          <p:nvPr/>
        </p:nvSpPr>
        <p:spPr>
          <a:xfrm>
            <a:off x="6329693" y="3176487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83A382-44B3-2B49-6427-F22EED4B4871}"/>
              </a:ext>
            </a:extLst>
          </p:cNvPr>
          <p:cNvSpPr/>
          <p:nvPr/>
        </p:nvSpPr>
        <p:spPr>
          <a:xfrm>
            <a:off x="6480737" y="3171753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A00ADB-7534-BD5F-FBEA-090B676693F5}"/>
              </a:ext>
            </a:extLst>
          </p:cNvPr>
          <p:cNvCxnSpPr>
            <a:cxnSpLocks/>
          </p:cNvCxnSpPr>
          <p:nvPr/>
        </p:nvCxnSpPr>
        <p:spPr>
          <a:xfrm>
            <a:off x="6074624" y="3190112"/>
            <a:ext cx="6674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3BD16C-C3D5-59F6-BF30-6984FEDE6405}"/>
              </a:ext>
            </a:extLst>
          </p:cNvPr>
          <p:cNvCxnSpPr>
            <a:cxnSpLocks/>
          </p:cNvCxnSpPr>
          <p:nvPr/>
        </p:nvCxnSpPr>
        <p:spPr>
          <a:xfrm>
            <a:off x="6055313" y="3949075"/>
            <a:ext cx="7060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A8BE62-16A5-54ED-03D4-C57F4F9D4D95}"/>
              </a:ext>
            </a:extLst>
          </p:cNvPr>
          <p:cNvCxnSpPr>
            <a:cxnSpLocks/>
          </p:cNvCxnSpPr>
          <p:nvPr/>
        </p:nvCxnSpPr>
        <p:spPr>
          <a:xfrm flipH="1">
            <a:off x="6742040" y="3171753"/>
            <a:ext cx="4349" cy="7763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EF9ABB-2A62-042B-1A6C-86A3D4291ED2}"/>
              </a:ext>
            </a:extLst>
          </p:cNvPr>
          <p:cNvCxnSpPr>
            <a:cxnSpLocks/>
          </p:cNvCxnSpPr>
          <p:nvPr/>
        </p:nvCxnSpPr>
        <p:spPr>
          <a:xfrm flipV="1">
            <a:off x="4762764" y="2730428"/>
            <a:ext cx="0" cy="465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D3F5BD-C4FB-DF27-2CE8-707F9E2709EF}"/>
              </a:ext>
            </a:extLst>
          </p:cNvPr>
          <p:cNvCxnSpPr>
            <a:cxnSpLocks/>
          </p:cNvCxnSpPr>
          <p:nvPr/>
        </p:nvCxnSpPr>
        <p:spPr>
          <a:xfrm flipV="1">
            <a:off x="4940852" y="2920270"/>
            <a:ext cx="0" cy="2698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47235FD-304F-3195-022A-DA5B2221307F}"/>
              </a:ext>
            </a:extLst>
          </p:cNvPr>
          <p:cNvCxnSpPr>
            <a:cxnSpLocks/>
          </p:cNvCxnSpPr>
          <p:nvPr/>
        </p:nvCxnSpPr>
        <p:spPr>
          <a:xfrm flipV="1">
            <a:off x="4732562" y="3979620"/>
            <a:ext cx="0" cy="465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532B412-AAC4-170D-119D-100D90F40D04}"/>
              </a:ext>
            </a:extLst>
          </p:cNvPr>
          <p:cNvCxnSpPr>
            <a:cxnSpLocks/>
          </p:cNvCxnSpPr>
          <p:nvPr/>
        </p:nvCxnSpPr>
        <p:spPr>
          <a:xfrm flipV="1">
            <a:off x="4940852" y="3979620"/>
            <a:ext cx="0" cy="2698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11FDA5A-41C7-0F2C-FAC3-209D8D183163}"/>
              </a:ext>
            </a:extLst>
          </p:cNvPr>
          <p:cNvCxnSpPr/>
          <p:nvPr/>
        </p:nvCxnSpPr>
        <p:spPr>
          <a:xfrm flipV="1">
            <a:off x="4750370" y="2729246"/>
            <a:ext cx="2077628" cy="1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829C4E5-B1FE-FDB6-0DB4-BD799002F24A}"/>
              </a:ext>
            </a:extLst>
          </p:cNvPr>
          <p:cNvCxnSpPr/>
          <p:nvPr/>
        </p:nvCxnSpPr>
        <p:spPr>
          <a:xfrm flipV="1">
            <a:off x="4729638" y="4412900"/>
            <a:ext cx="2077628" cy="1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4DEF53E-32B3-87F4-CBE9-B9149A3165DC}"/>
              </a:ext>
            </a:extLst>
          </p:cNvPr>
          <p:cNvCxnSpPr/>
          <p:nvPr/>
        </p:nvCxnSpPr>
        <p:spPr>
          <a:xfrm>
            <a:off x="4938896" y="2920270"/>
            <a:ext cx="1860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6DBB84-3AFC-0D66-233C-49BC830AED11}"/>
              </a:ext>
            </a:extLst>
          </p:cNvPr>
          <p:cNvCxnSpPr/>
          <p:nvPr/>
        </p:nvCxnSpPr>
        <p:spPr>
          <a:xfrm>
            <a:off x="4942598" y="4227072"/>
            <a:ext cx="1860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D3AFED7-C845-58AF-D95C-8EF296BF6095}"/>
              </a:ext>
            </a:extLst>
          </p:cNvPr>
          <p:cNvCxnSpPr/>
          <p:nvPr/>
        </p:nvCxnSpPr>
        <p:spPr>
          <a:xfrm>
            <a:off x="6815854" y="2715668"/>
            <a:ext cx="429848" cy="261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CD4CC32-990E-1B4D-4886-23A97E08E73F}"/>
              </a:ext>
            </a:extLst>
          </p:cNvPr>
          <p:cNvCxnSpPr>
            <a:cxnSpLocks/>
          </p:cNvCxnSpPr>
          <p:nvPr/>
        </p:nvCxnSpPr>
        <p:spPr>
          <a:xfrm flipV="1">
            <a:off x="6799862" y="4223411"/>
            <a:ext cx="485160" cy="195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2CE4314-12A6-A159-E3D1-79D1F4894E3D}"/>
              </a:ext>
            </a:extLst>
          </p:cNvPr>
          <p:cNvCxnSpPr>
            <a:cxnSpLocks/>
          </p:cNvCxnSpPr>
          <p:nvPr/>
        </p:nvCxnSpPr>
        <p:spPr>
          <a:xfrm>
            <a:off x="6792458" y="2920196"/>
            <a:ext cx="354984" cy="2302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9AEA72-515B-D51D-CB6F-D43CB7D092C5}"/>
              </a:ext>
            </a:extLst>
          </p:cNvPr>
          <p:cNvCxnSpPr>
            <a:cxnSpLocks/>
          </p:cNvCxnSpPr>
          <p:nvPr/>
        </p:nvCxnSpPr>
        <p:spPr>
          <a:xfrm flipV="1">
            <a:off x="6790352" y="4044141"/>
            <a:ext cx="360792" cy="1845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528B3D6-AF28-F2D6-2C52-053E29ED010F}"/>
              </a:ext>
            </a:extLst>
          </p:cNvPr>
          <p:cNvCxnSpPr>
            <a:cxnSpLocks/>
          </p:cNvCxnSpPr>
          <p:nvPr/>
        </p:nvCxnSpPr>
        <p:spPr>
          <a:xfrm>
            <a:off x="7149293" y="3119159"/>
            <a:ext cx="1851" cy="948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7CF47C3-5D4A-1535-4923-67395F0B8DF8}"/>
              </a:ext>
            </a:extLst>
          </p:cNvPr>
          <p:cNvCxnSpPr>
            <a:cxnSpLocks/>
          </p:cNvCxnSpPr>
          <p:nvPr/>
        </p:nvCxnSpPr>
        <p:spPr>
          <a:xfrm>
            <a:off x="7245702" y="2977564"/>
            <a:ext cx="700568" cy="1792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B20726A-D826-E332-DC47-8827EA4F6198}"/>
              </a:ext>
            </a:extLst>
          </p:cNvPr>
          <p:cNvCxnSpPr>
            <a:cxnSpLocks/>
          </p:cNvCxnSpPr>
          <p:nvPr/>
        </p:nvCxnSpPr>
        <p:spPr>
          <a:xfrm flipV="1">
            <a:off x="7262227" y="4044059"/>
            <a:ext cx="684043" cy="1751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3EA08EC-832C-7D23-2CBD-5C2D0CCAA4F5}"/>
              </a:ext>
            </a:extLst>
          </p:cNvPr>
          <p:cNvCxnSpPr/>
          <p:nvPr/>
        </p:nvCxnSpPr>
        <p:spPr>
          <a:xfrm>
            <a:off x="7938412" y="3156834"/>
            <a:ext cx="27330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3BF72C-58F8-C5B7-8156-017A393DAFC9}"/>
              </a:ext>
            </a:extLst>
          </p:cNvPr>
          <p:cNvCxnSpPr/>
          <p:nvPr/>
        </p:nvCxnSpPr>
        <p:spPr>
          <a:xfrm>
            <a:off x="7938411" y="4044141"/>
            <a:ext cx="27330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3864CBE-8533-6EDF-3CFF-B2CAF6FEDBA2}"/>
              </a:ext>
            </a:extLst>
          </p:cNvPr>
          <p:cNvCxnSpPr>
            <a:cxnSpLocks/>
          </p:cNvCxnSpPr>
          <p:nvPr/>
        </p:nvCxnSpPr>
        <p:spPr>
          <a:xfrm>
            <a:off x="4946300" y="3190112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251D7CE-B1E3-2A1B-979C-497C0EABCF18}"/>
              </a:ext>
            </a:extLst>
          </p:cNvPr>
          <p:cNvCxnSpPr>
            <a:cxnSpLocks/>
          </p:cNvCxnSpPr>
          <p:nvPr/>
        </p:nvCxnSpPr>
        <p:spPr>
          <a:xfrm>
            <a:off x="4938896" y="3958868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8AA778AC-A7DF-2E67-FCB9-7FD30C838767}"/>
              </a:ext>
            </a:extLst>
          </p:cNvPr>
          <p:cNvSpPr/>
          <p:nvPr/>
        </p:nvSpPr>
        <p:spPr>
          <a:xfrm>
            <a:off x="2791814" y="3211858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59D17EF-D072-11C4-539C-55D94A9D9E3B}"/>
              </a:ext>
            </a:extLst>
          </p:cNvPr>
          <p:cNvSpPr/>
          <p:nvPr/>
        </p:nvSpPr>
        <p:spPr>
          <a:xfrm>
            <a:off x="2928547" y="3205076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3D263504-80BB-C6D0-AA4F-903365E2E5AD}"/>
              </a:ext>
            </a:extLst>
          </p:cNvPr>
          <p:cNvSpPr/>
          <p:nvPr/>
        </p:nvSpPr>
        <p:spPr>
          <a:xfrm>
            <a:off x="3070603" y="321339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2ACD336-5C02-D327-F5DB-5E89B088785D}"/>
              </a:ext>
            </a:extLst>
          </p:cNvPr>
          <p:cNvSpPr/>
          <p:nvPr/>
        </p:nvSpPr>
        <p:spPr>
          <a:xfrm>
            <a:off x="3229809" y="3231455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1C677BE-524C-650E-2AB5-7D6DB0715ECD}"/>
              </a:ext>
            </a:extLst>
          </p:cNvPr>
          <p:cNvSpPr/>
          <p:nvPr/>
        </p:nvSpPr>
        <p:spPr>
          <a:xfrm>
            <a:off x="3382326" y="322835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7D711B2-B654-EA5D-6C19-CECCADE31A54}"/>
              </a:ext>
            </a:extLst>
          </p:cNvPr>
          <p:cNvSpPr/>
          <p:nvPr/>
        </p:nvSpPr>
        <p:spPr>
          <a:xfrm>
            <a:off x="4766218" y="3207433"/>
            <a:ext cx="707254" cy="745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66FCCB3-1E3C-AB2F-FBD8-B62798DD3CCE}"/>
              </a:ext>
            </a:extLst>
          </p:cNvPr>
          <p:cNvSpPr/>
          <p:nvPr/>
        </p:nvSpPr>
        <p:spPr>
          <a:xfrm>
            <a:off x="-1097259" y="3296438"/>
            <a:ext cx="2658339" cy="523711"/>
          </a:xfrm>
          <a:prstGeom prst="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5D99F9C-45F9-5B8F-35F5-A5739B5183B7}"/>
              </a:ext>
            </a:extLst>
          </p:cNvPr>
          <p:cNvSpPr/>
          <p:nvPr/>
        </p:nvSpPr>
        <p:spPr>
          <a:xfrm>
            <a:off x="9338305" y="3152970"/>
            <a:ext cx="1333131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DD3CF03-AA0E-C4D4-F5FE-3B36195BDFB5}"/>
              </a:ext>
            </a:extLst>
          </p:cNvPr>
          <p:cNvSpPr/>
          <p:nvPr/>
        </p:nvSpPr>
        <p:spPr>
          <a:xfrm>
            <a:off x="8055813" y="3161362"/>
            <a:ext cx="1307218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Manual Operation 110">
            <a:extLst>
              <a:ext uri="{FF2B5EF4-FFF2-40B4-BE49-F238E27FC236}">
                <a16:creationId xmlns:a16="http://schemas.microsoft.com/office/drawing/2014/main" id="{9D9ED057-CD89-6B5B-486A-F0B9C5BB36AE}"/>
              </a:ext>
            </a:extLst>
          </p:cNvPr>
          <p:cNvSpPr/>
          <p:nvPr/>
        </p:nvSpPr>
        <p:spPr>
          <a:xfrm rot="16200000">
            <a:off x="6997416" y="3081089"/>
            <a:ext cx="1347393" cy="1032585"/>
          </a:xfrm>
          <a:prstGeom prst="flowChartManualOperat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Parallelogram 111">
            <a:extLst>
              <a:ext uri="{FF2B5EF4-FFF2-40B4-BE49-F238E27FC236}">
                <a16:creationId xmlns:a16="http://schemas.microsoft.com/office/drawing/2014/main" id="{6D385DE6-E6D1-6231-689D-F0AB39B9BDEE}"/>
              </a:ext>
            </a:extLst>
          </p:cNvPr>
          <p:cNvSpPr/>
          <p:nvPr/>
        </p:nvSpPr>
        <p:spPr>
          <a:xfrm rot="20286948">
            <a:off x="6700041" y="4125731"/>
            <a:ext cx="556228" cy="229567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Parallelogram 112">
            <a:extLst>
              <a:ext uri="{FF2B5EF4-FFF2-40B4-BE49-F238E27FC236}">
                <a16:creationId xmlns:a16="http://schemas.microsoft.com/office/drawing/2014/main" id="{6B7DD97D-0BED-8486-DA77-C795E01153D0}"/>
              </a:ext>
            </a:extLst>
          </p:cNvPr>
          <p:cNvSpPr/>
          <p:nvPr/>
        </p:nvSpPr>
        <p:spPr>
          <a:xfrm rot="2034182" flipV="1">
            <a:off x="6749848" y="2880426"/>
            <a:ext cx="556228" cy="173268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934CD89-41EF-7611-2E27-E3330600BDFF}"/>
              </a:ext>
            </a:extLst>
          </p:cNvPr>
          <p:cNvSpPr/>
          <p:nvPr/>
        </p:nvSpPr>
        <p:spPr>
          <a:xfrm>
            <a:off x="3590168" y="3130503"/>
            <a:ext cx="734105" cy="838983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FAD9E20-32DC-C1BE-EC2E-961A6537E40B}"/>
              </a:ext>
            </a:extLst>
          </p:cNvPr>
          <p:cNvSpPr/>
          <p:nvPr/>
        </p:nvSpPr>
        <p:spPr>
          <a:xfrm>
            <a:off x="4792168" y="2745899"/>
            <a:ext cx="2077628" cy="167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A98830B-12ED-8907-FC44-1D7D7BA3AE74}"/>
              </a:ext>
            </a:extLst>
          </p:cNvPr>
          <p:cNvSpPr/>
          <p:nvPr/>
        </p:nvSpPr>
        <p:spPr>
          <a:xfrm>
            <a:off x="4729638" y="4225813"/>
            <a:ext cx="2077628" cy="204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C1B4279-E189-9012-708B-EA71573E5C1F}"/>
              </a:ext>
            </a:extLst>
          </p:cNvPr>
          <p:cNvSpPr/>
          <p:nvPr/>
        </p:nvSpPr>
        <p:spPr>
          <a:xfrm>
            <a:off x="4773398" y="2814019"/>
            <a:ext cx="170088" cy="4132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73A4CE4-17CA-1D63-7E6C-BFCFE694542A}"/>
              </a:ext>
            </a:extLst>
          </p:cNvPr>
          <p:cNvSpPr/>
          <p:nvPr/>
        </p:nvSpPr>
        <p:spPr>
          <a:xfrm>
            <a:off x="4721694" y="3925239"/>
            <a:ext cx="234085" cy="446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7C8EDD-57A8-56F9-8B04-B62CE42181E5}"/>
              </a:ext>
            </a:extLst>
          </p:cNvPr>
          <p:cNvGrpSpPr/>
          <p:nvPr/>
        </p:nvGrpSpPr>
        <p:grpSpPr>
          <a:xfrm>
            <a:off x="4732562" y="3176488"/>
            <a:ext cx="1333474" cy="796004"/>
            <a:chOff x="4732562" y="3176488"/>
            <a:chExt cx="1333474" cy="796004"/>
          </a:xfrm>
          <a:solidFill>
            <a:srgbClr val="84848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BEC3B9-28CE-C783-4DDB-200AF17E7EE5}"/>
                </a:ext>
              </a:extLst>
            </p:cNvPr>
            <p:cNvSpPr/>
            <p:nvPr/>
          </p:nvSpPr>
          <p:spPr>
            <a:xfrm>
              <a:off x="4940852" y="3414368"/>
              <a:ext cx="958930" cy="2891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C12668-E5C9-262B-1E81-941FFD3FECFA}"/>
                </a:ext>
              </a:extLst>
            </p:cNvPr>
            <p:cNvSpPr/>
            <p:nvPr/>
          </p:nvSpPr>
          <p:spPr>
            <a:xfrm>
              <a:off x="4732562" y="3190112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0848A0-A026-4F5C-561C-E555C780B35B}"/>
                </a:ext>
              </a:extLst>
            </p:cNvPr>
            <p:cNvSpPr/>
            <p:nvPr/>
          </p:nvSpPr>
          <p:spPr>
            <a:xfrm>
              <a:off x="5852298" y="3176488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D4AABFD-2808-A404-163A-655CBD35D517}"/>
              </a:ext>
            </a:extLst>
          </p:cNvPr>
          <p:cNvGrpSpPr/>
          <p:nvPr/>
        </p:nvGrpSpPr>
        <p:grpSpPr>
          <a:xfrm>
            <a:off x="2038924" y="3073110"/>
            <a:ext cx="2297442" cy="989133"/>
            <a:chOff x="2038924" y="3073110"/>
            <a:chExt cx="2297442" cy="989133"/>
          </a:xfrm>
        </p:grpSpPr>
        <p:sp>
          <p:nvSpPr>
            <p:cNvPr id="93" name="Rectangle: Top Corners Snipped 92">
              <a:extLst>
                <a:ext uri="{FF2B5EF4-FFF2-40B4-BE49-F238E27FC236}">
                  <a16:creationId xmlns:a16="http://schemas.microsoft.com/office/drawing/2014/main" id="{6EED430D-35EA-192B-DB40-7C8CFF92F89F}"/>
                </a:ext>
              </a:extLst>
            </p:cNvPr>
            <p:cNvSpPr/>
            <p:nvPr/>
          </p:nvSpPr>
          <p:spPr>
            <a:xfrm rot="5400000">
              <a:off x="1923364" y="3188670"/>
              <a:ext cx="989133" cy="758013"/>
            </a:xfrm>
            <a:prstGeom prst="snip2Same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85BE051-76C1-1CCA-E804-D69B31A481D5}"/>
                </a:ext>
              </a:extLst>
            </p:cNvPr>
            <p:cNvSpPr/>
            <p:nvPr/>
          </p:nvSpPr>
          <p:spPr>
            <a:xfrm>
              <a:off x="2798788" y="3218846"/>
              <a:ext cx="795043" cy="67637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85C2686-4CD9-9BF1-7D81-9A14D782904B}"/>
                </a:ext>
              </a:extLst>
            </p:cNvPr>
            <p:cNvGrpSpPr/>
            <p:nvPr/>
          </p:nvGrpSpPr>
          <p:grpSpPr>
            <a:xfrm>
              <a:off x="2038925" y="3162280"/>
              <a:ext cx="2297441" cy="789508"/>
              <a:chOff x="2038925" y="3162280"/>
              <a:chExt cx="2297441" cy="789508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B03A2D5-011E-F290-E4E6-6BB662B525DF}"/>
                  </a:ext>
                </a:extLst>
              </p:cNvPr>
              <p:cNvSpPr/>
              <p:nvPr/>
            </p:nvSpPr>
            <p:spPr>
              <a:xfrm>
                <a:off x="4158452" y="3162280"/>
                <a:ext cx="177914" cy="789508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DF0B677-DD19-E73F-D2F6-4F191C4F7EC4}"/>
                  </a:ext>
                </a:extLst>
              </p:cNvPr>
              <p:cNvSpPr/>
              <p:nvPr/>
            </p:nvSpPr>
            <p:spPr>
              <a:xfrm>
                <a:off x="2585415" y="3280694"/>
                <a:ext cx="1584264" cy="530003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Top Corners Snipped 91">
                <a:extLst>
                  <a:ext uri="{FF2B5EF4-FFF2-40B4-BE49-F238E27FC236}">
                    <a16:creationId xmlns:a16="http://schemas.microsoft.com/office/drawing/2014/main" id="{C93447EE-904D-919C-D5BE-3A18C9E94106}"/>
                  </a:ext>
                </a:extLst>
              </p:cNvPr>
              <p:cNvSpPr/>
              <p:nvPr/>
            </p:nvSpPr>
            <p:spPr>
              <a:xfrm rot="5400000">
                <a:off x="1960984" y="3278145"/>
                <a:ext cx="702371" cy="546489"/>
              </a:xfrm>
              <a:prstGeom prst="snip2Same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6" name="Rectangle: Top Corners Snipped 105">
            <a:extLst>
              <a:ext uri="{FF2B5EF4-FFF2-40B4-BE49-F238E27FC236}">
                <a16:creationId xmlns:a16="http://schemas.microsoft.com/office/drawing/2014/main" id="{0B00804B-A279-A543-A310-4A309F74CDE7}"/>
              </a:ext>
            </a:extLst>
          </p:cNvPr>
          <p:cNvSpPr/>
          <p:nvPr/>
        </p:nvSpPr>
        <p:spPr>
          <a:xfrm rot="16200000">
            <a:off x="1619504" y="3036329"/>
            <a:ext cx="705161" cy="1027332"/>
          </a:xfrm>
          <a:prstGeom prst="snip2Same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5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4.81481E-6 L 0.05599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3815 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18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3107C5B-F184-4D7C-F267-CE5E0B0F13E1}"/>
              </a:ext>
            </a:extLst>
          </p:cNvPr>
          <p:cNvSpPr/>
          <p:nvPr/>
        </p:nvSpPr>
        <p:spPr>
          <a:xfrm>
            <a:off x="7751618" y="2977564"/>
            <a:ext cx="2919819" cy="1375416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C6D2F9-EFE2-983D-5DA9-69B6E4C80FC2}"/>
              </a:ext>
            </a:extLst>
          </p:cNvPr>
          <p:cNvSpPr/>
          <p:nvPr/>
        </p:nvSpPr>
        <p:spPr>
          <a:xfrm>
            <a:off x="0" y="6203919"/>
            <a:ext cx="10671437" cy="7552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81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Concept #33</a:t>
            </a:r>
            <a:endParaRPr lang="en-US">
              <a:solidFill>
                <a:srgbClr val="782F4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30648-8B50-4EEF-0518-639FE7B8C151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B36FB-3792-5116-C173-9C322973EEB3}"/>
              </a:ext>
            </a:extLst>
          </p:cNvPr>
          <p:cNvSpPr/>
          <p:nvPr/>
        </p:nvSpPr>
        <p:spPr>
          <a:xfrm>
            <a:off x="7147442" y="2899262"/>
            <a:ext cx="790970" cy="1532021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B721534F-1C80-3E19-E464-678C891FEA91}"/>
              </a:ext>
            </a:extLst>
          </p:cNvPr>
          <p:cNvSpPr/>
          <p:nvPr/>
        </p:nvSpPr>
        <p:spPr>
          <a:xfrm rot="5400000">
            <a:off x="4923113" y="2322379"/>
            <a:ext cx="2383676" cy="2669157"/>
          </a:xfrm>
          <a:prstGeom prst="snip2SameRect">
            <a:avLst/>
          </a:prstGeom>
          <a:solidFill>
            <a:srgbClr val="B7B7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11D0DE-C22B-78FD-3DED-11543E355244}"/>
              </a:ext>
            </a:extLst>
          </p:cNvPr>
          <p:cNvGrpSpPr/>
          <p:nvPr/>
        </p:nvGrpSpPr>
        <p:grpSpPr>
          <a:xfrm>
            <a:off x="-1069702" y="2359708"/>
            <a:ext cx="5406068" cy="2442755"/>
            <a:chOff x="-361508" y="2420813"/>
            <a:chExt cx="5406068" cy="2442755"/>
          </a:xfrm>
          <a:solidFill>
            <a:srgbClr val="B7B7B7"/>
          </a:solidFill>
        </p:grpSpPr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A5D88187-05D5-1E77-79B3-7B1F7BC13C47}"/>
                </a:ext>
              </a:extLst>
            </p:cNvPr>
            <p:cNvSpPr/>
            <p:nvPr/>
          </p:nvSpPr>
          <p:spPr>
            <a:xfrm rot="5400000">
              <a:off x="1605101" y="1014766"/>
              <a:ext cx="1351163" cy="5284381"/>
            </a:xfrm>
            <a:prstGeom prst="ca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646CCD-50B3-2EB6-450E-ABC242B6E876}"/>
                </a:ext>
              </a:extLst>
            </p:cNvPr>
            <p:cNvSpPr/>
            <p:nvPr/>
          </p:nvSpPr>
          <p:spPr>
            <a:xfrm>
              <a:off x="1596640" y="2854041"/>
              <a:ext cx="790970" cy="1532021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55CDEA9-1AA8-6C85-B699-4B9706299324}"/>
                </a:ext>
              </a:extLst>
            </p:cNvPr>
            <p:cNvSpPr/>
            <p:nvPr/>
          </p:nvSpPr>
          <p:spPr>
            <a:xfrm>
              <a:off x="2182237" y="2776773"/>
              <a:ext cx="2862323" cy="1786568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C9EB897-1001-1F5D-94DC-049F9E3CEF70}"/>
                </a:ext>
              </a:extLst>
            </p:cNvPr>
            <p:cNvSpPr/>
            <p:nvPr/>
          </p:nvSpPr>
          <p:spPr>
            <a:xfrm>
              <a:off x="2387610" y="2644521"/>
              <a:ext cx="2420603" cy="199534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3102961-4797-0E27-EA45-EF27A5052817}"/>
                </a:ext>
              </a:extLst>
            </p:cNvPr>
            <p:cNvSpPr/>
            <p:nvPr/>
          </p:nvSpPr>
          <p:spPr>
            <a:xfrm>
              <a:off x="2592983" y="2420813"/>
              <a:ext cx="2039362" cy="2442755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FDCCC34E-5C17-5B49-F5BA-4756C10B2139}"/>
              </a:ext>
            </a:extLst>
          </p:cNvPr>
          <p:cNvSpPr/>
          <p:nvPr/>
        </p:nvSpPr>
        <p:spPr>
          <a:xfrm rot="16200000">
            <a:off x="3639604" y="3444015"/>
            <a:ext cx="1995341" cy="385749"/>
          </a:xfrm>
          <a:prstGeom prst="snip2Same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544EFCFF-1C35-09EE-EA6A-D70C24DD6578}"/>
              </a:ext>
            </a:extLst>
          </p:cNvPr>
          <p:cNvSpPr/>
          <p:nvPr/>
        </p:nvSpPr>
        <p:spPr>
          <a:xfrm rot="5400000">
            <a:off x="4082218" y="3397361"/>
            <a:ext cx="960278" cy="352434"/>
          </a:xfrm>
          <a:prstGeom prst="trapezoi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760747-CAFA-63C6-890F-D06ADB66B874}"/>
              </a:ext>
            </a:extLst>
          </p:cNvPr>
          <p:cNvSpPr/>
          <p:nvPr/>
        </p:nvSpPr>
        <p:spPr>
          <a:xfrm>
            <a:off x="6074624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160465-4E4F-B8BD-7DFB-E9F386D2F0C2}"/>
              </a:ext>
            </a:extLst>
          </p:cNvPr>
          <p:cNvSpPr/>
          <p:nvPr/>
        </p:nvSpPr>
        <p:spPr>
          <a:xfrm>
            <a:off x="6208533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C041E0B-3077-4877-7BDA-1A61F8F032A0}"/>
              </a:ext>
            </a:extLst>
          </p:cNvPr>
          <p:cNvSpPr/>
          <p:nvPr/>
        </p:nvSpPr>
        <p:spPr>
          <a:xfrm>
            <a:off x="6329693" y="3176487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83A382-44B3-2B49-6427-F22EED4B4871}"/>
              </a:ext>
            </a:extLst>
          </p:cNvPr>
          <p:cNvSpPr/>
          <p:nvPr/>
        </p:nvSpPr>
        <p:spPr>
          <a:xfrm>
            <a:off x="6480737" y="3171753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A00ADB-7534-BD5F-FBEA-090B676693F5}"/>
              </a:ext>
            </a:extLst>
          </p:cNvPr>
          <p:cNvCxnSpPr>
            <a:cxnSpLocks/>
          </p:cNvCxnSpPr>
          <p:nvPr/>
        </p:nvCxnSpPr>
        <p:spPr>
          <a:xfrm>
            <a:off x="6074624" y="3190112"/>
            <a:ext cx="6674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3BD16C-C3D5-59F6-BF30-6984FEDE6405}"/>
              </a:ext>
            </a:extLst>
          </p:cNvPr>
          <p:cNvCxnSpPr>
            <a:cxnSpLocks/>
          </p:cNvCxnSpPr>
          <p:nvPr/>
        </p:nvCxnSpPr>
        <p:spPr>
          <a:xfrm>
            <a:off x="6055313" y="3949075"/>
            <a:ext cx="7060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A8BE62-16A5-54ED-03D4-C57F4F9D4D95}"/>
              </a:ext>
            </a:extLst>
          </p:cNvPr>
          <p:cNvCxnSpPr>
            <a:cxnSpLocks/>
          </p:cNvCxnSpPr>
          <p:nvPr/>
        </p:nvCxnSpPr>
        <p:spPr>
          <a:xfrm flipH="1">
            <a:off x="6742040" y="3171753"/>
            <a:ext cx="4349" cy="7763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EF9ABB-2A62-042B-1A6C-86A3D4291ED2}"/>
              </a:ext>
            </a:extLst>
          </p:cNvPr>
          <p:cNvCxnSpPr>
            <a:cxnSpLocks/>
          </p:cNvCxnSpPr>
          <p:nvPr/>
        </p:nvCxnSpPr>
        <p:spPr>
          <a:xfrm flipV="1">
            <a:off x="4762764" y="2730428"/>
            <a:ext cx="0" cy="4652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D3F5BD-C4FB-DF27-2CE8-707F9E2709EF}"/>
              </a:ext>
            </a:extLst>
          </p:cNvPr>
          <p:cNvCxnSpPr>
            <a:cxnSpLocks/>
          </p:cNvCxnSpPr>
          <p:nvPr/>
        </p:nvCxnSpPr>
        <p:spPr>
          <a:xfrm flipV="1">
            <a:off x="4940852" y="2920270"/>
            <a:ext cx="0" cy="2698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47235FD-304F-3195-022A-DA5B2221307F}"/>
              </a:ext>
            </a:extLst>
          </p:cNvPr>
          <p:cNvCxnSpPr>
            <a:cxnSpLocks/>
          </p:cNvCxnSpPr>
          <p:nvPr/>
        </p:nvCxnSpPr>
        <p:spPr>
          <a:xfrm flipV="1">
            <a:off x="4732562" y="3979620"/>
            <a:ext cx="0" cy="4652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532B412-AAC4-170D-119D-100D90F40D04}"/>
              </a:ext>
            </a:extLst>
          </p:cNvPr>
          <p:cNvCxnSpPr>
            <a:cxnSpLocks/>
          </p:cNvCxnSpPr>
          <p:nvPr/>
        </p:nvCxnSpPr>
        <p:spPr>
          <a:xfrm flipV="1">
            <a:off x="4940852" y="3979620"/>
            <a:ext cx="0" cy="2698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11FDA5A-41C7-0F2C-FAC3-209D8D183163}"/>
              </a:ext>
            </a:extLst>
          </p:cNvPr>
          <p:cNvCxnSpPr/>
          <p:nvPr/>
        </p:nvCxnSpPr>
        <p:spPr>
          <a:xfrm flipV="1">
            <a:off x="4750370" y="2729246"/>
            <a:ext cx="2077628" cy="14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829C4E5-B1FE-FDB6-0DB4-BD799002F24A}"/>
              </a:ext>
            </a:extLst>
          </p:cNvPr>
          <p:cNvCxnSpPr/>
          <p:nvPr/>
        </p:nvCxnSpPr>
        <p:spPr>
          <a:xfrm flipV="1">
            <a:off x="4729638" y="4412900"/>
            <a:ext cx="2077628" cy="14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4DEF53E-32B3-87F4-CBE9-B9149A3165DC}"/>
              </a:ext>
            </a:extLst>
          </p:cNvPr>
          <p:cNvCxnSpPr/>
          <p:nvPr/>
        </p:nvCxnSpPr>
        <p:spPr>
          <a:xfrm>
            <a:off x="4938896" y="2920270"/>
            <a:ext cx="18609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6DBB84-3AFC-0D66-233C-49BC830AED11}"/>
              </a:ext>
            </a:extLst>
          </p:cNvPr>
          <p:cNvCxnSpPr/>
          <p:nvPr/>
        </p:nvCxnSpPr>
        <p:spPr>
          <a:xfrm>
            <a:off x="4942598" y="4227072"/>
            <a:ext cx="18609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D3AFED7-C845-58AF-D95C-8EF296BF6095}"/>
              </a:ext>
            </a:extLst>
          </p:cNvPr>
          <p:cNvCxnSpPr/>
          <p:nvPr/>
        </p:nvCxnSpPr>
        <p:spPr>
          <a:xfrm>
            <a:off x="6815854" y="2715668"/>
            <a:ext cx="429848" cy="2618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CD4CC32-990E-1B4D-4886-23A97E08E73F}"/>
              </a:ext>
            </a:extLst>
          </p:cNvPr>
          <p:cNvCxnSpPr>
            <a:cxnSpLocks/>
          </p:cNvCxnSpPr>
          <p:nvPr/>
        </p:nvCxnSpPr>
        <p:spPr>
          <a:xfrm flipV="1">
            <a:off x="6799862" y="4223411"/>
            <a:ext cx="485160" cy="1956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2CE4314-12A6-A159-E3D1-79D1F4894E3D}"/>
              </a:ext>
            </a:extLst>
          </p:cNvPr>
          <p:cNvCxnSpPr>
            <a:cxnSpLocks/>
          </p:cNvCxnSpPr>
          <p:nvPr/>
        </p:nvCxnSpPr>
        <p:spPr>
          <a:xfrm>
            <a:off x="6792458" y="2920196"/>
            <a:ext cx="354984" cy="2302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9AEA72-515B-D51D-CB6F-D43CB7D092C5}"/>
              </a:ext>
            </a:extLst>
          </p:cNvPr>
          <p:cNvCxnSpPr>
            <a:cxnSpLocks/>
          </p:cNvCxnSpPr>
          <p:nvPr/>
        </p:nvCxnSpPr>
        <p:spPr>
          <a:xfrm flipV="1">
            <a:off x="6790352" y="4044141"/>
            <a:ext cx="360792" cy="1845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528B3D6-AF28-F2D6-2C52-053E29ED010F}"/>
              </a:ext>
            </a:extLst>
          </p:cNvPr>
          <p:cNvCxnSpPr>
            <a:cxnSpLocks/>
          </p:cNvCxnSpPr>
          <p:nvPr/>
        </p:nvCxnSpPr>
        <p:spPr>
          <a:xfrm>
            <a:off x="7149293" y="3119159"/>
            <a:ext cx="1851" cy="9482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7CF47C3-5D4A-1535-4923-67395F0B8DF8}"/>
              </a:ext>
            </a:extLst>
          </p:cNvPr>
          <p:cNvCxnSpPr>
            <a:cxnSpLocks/>
          </p:cNvCxnSpPr>
          <p:nvPr/>
        </p:nvCxnSpPr>
        <p:spPr>
          <a:xfrm>
            <a:off x="7245702" y="2977564"/>
            <a:ext cx="700568" cy="1792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B20726A-D826-E332-DC47-8827EA4F6198}"/>
              </a:ext>
            </a:extLst>
          </p:cNvPr>
          <p:cNvCxnSpPr>
            <a:cxnSpLocks/>
          </p:cNvCxnSpPr>
          <p:nvPr/>
        </p:nvCxnSpPr>
        <p:spPr>
          <a:xfrm flipV="1">
            <a:off x="7262227" y="4044059"/>
            <a:ext cx="684043" cy="1751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3EA08EC-832C-7D23-2CBD-5C2D0CCAA4F5}"/>
              </a:ext>
            </a:extLst>
          </p:cNvPr>
          <p:cNvCxnSpPr/>
          <p:nvPr/>
        </p:nvCxnSpPr>
        <p:spPr>
          <a:xfrm>
            <a:off x="7938412" y="3156834"/>
            <a:ext cx="27330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3BF72C-58F8-C5B7-8156-017A393DAFC9}"/>
              </a:ext>
            </a:extLst>
          </p:cNvPr>
          <p:cNvCxnSpPr/>
          <p:nvPr/>
        </p:nvCxnSpPr>
        <p:spPr>
          <a:xfrm>
            <a:off x="7938411" y="4044141"/>
            <a:ext cx="27330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3864CBE-8533-6EDF-3CFF-B2CAF6FEDBA2}"/>
              </a:ext>
            </a:extLst>
          </p:cNvPr>
          <p:cNvCxnSpPr>
            <a:cxnSpLocks/>
          </p:cNvCxnSpPr>
          <p:nvPr/>
        </p:nvCxnSpPr>
        <p:spPr>
          <a:xfrm>
            <a:off x="4946300" y="3190112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251D7CE-B1E3-2A1B-979C-497C0EABCF18}"/>
              </a:ext>
            </a:extLst>
          </p:cNvPr>
          <p:cNvCxnSpPr>
            <a:cxnSpLocks/>
          </p:cNvCxnSpPr>
          <p:nvPr/>
        </p:nvCxnSpPr>
        <p:spPr>
          <a:xfrm>
            <a:off x="4938896" y="3958868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8AA778AC-A7DF-2E67-FCB9-7FD30C838767}"/>
              </a:ext>
            </a:extLst>
          </p:cNvPr>
          <p:cNvSpPr/>
          <p:nvPr/>
        </p:nvSpPr>
        <p:spPr>
          <a:xfrm>
            <a:off x="2791814" y="3211858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59D17EF-D072-11C4-539C-55D94A9D9E3B}"/>
              </a:ext>
            </a:extLst>
          </p:cNvPr>
          <p:cNvSpPr/>
          <p:nvPr/>
        </p:nvSpPr>
        <p:spPr>
          <a:xfrm>
            <a:off x="2928547" y="3205076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3D263504-80BB-C6D0-AA4F-903365E2E5AD}"/>
              </a:ext>
            </a:extLst>
          </p:cNvPr>
          <p:cNvSpPr/>
          <p:nvPr/>
        </p:nvSpPr>
        <p:spPr>
          <a:xfrm>
            <a:off x="3070603" y="321339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2ACD336-5C02-D327-F5DB-5E89B088785D}"/>
              </a:ext>
            </a:extLst>
          </p:cNvPr>
          <p:cNvSpPr/>
          <p:nvPr/>
        </p:nvSpPr>
        <p:spPr>
          <a:xfrm>
            <a:off x="3229809" y="3231455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1C677BE-524C-650E-2AB5-7D6DB0715ECD}"/>
              </a:ext>
            </a:extLst>
          </p:cNvPr>
          <p:cNvSpPr/>
          <p:nvPr/>
        </p:nvSpPr>
        <p:spPr>
          <a:xfrm>
            <a:off x="3382326" y="322835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7D711B2-B654-EA5D-6C19-CECCADE31A54}"/>
              </a:ext>
            </a:extLst>
          </p:cNvPr>
          <p:cNvSpPr/>
          <p:nvPr/>
        </p:nvSpPr>
        <p:spPr>
          <a:xfrm>
            <a:off x="4766218" y="3207433"/>
            <a:ext cx="707254" cy="745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66FCCB3-1E3C-AB2F-FBD8-B62798DD3CCE}"/>
              </a:ext>
            </a:extLst>
          </p:cNvPr>
          <p:cNvSpPr/>
          <p:nvPr/>
        </p:nvSpPr>
        <p:spPr>
          <a:xfrm>
            <a:off x="-1097259" y="3296438"/>
            <a:ext cx="2658339" cy="523711"/>
          </a:xfrm>
          <a:prstGeom prst="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5D99F9C-45F9-5B8F-35F5-A5739B5183B7}"/>
              </a:ext>
            </a:extLst>
          </p:cNvPr>
          <p:cNvSpPr/>
          <p:nvPr/>
        </p:nvSpPr>
        <p:spPr>
          <a:xfrm>
            <a:off x="9338306" y="3160415"/>
            <a:ext cx="1333131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DD3CF03-AA0E-C4D4-F5FE-3B36195BDFB5}"/>
              </a:ext>
            </a:extLst>
          </p:cNvPr>
          <p:cNvSpPr/>
          <p:nvPr/>
        </p:nvSpPr>
        <p:spPr>
          <a:xfrm>
            <a:off x="8055813" y="3161362"/>
            <a:ext cx="1307218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Manual Operation 110">
            <a:extLst>
              <a:ext uri="{FF2B5EF4-FFF2-40B4-BE49-F238E27FC236}">
                <a16:creationId xmlns:a16="http://schemas.microsoft.com/office/drawing/2014/main" id="{9D9ED057-CD89-6B5B-486A-F0B9C5BB36AE}"/>
              </a:ext>
            </a:extLst>
          </p:cNvPr>
          <p:cNvSpPr/>
          <p:nvPr/>
        </p:nvSpPr>
        <p:spPr>
          <a:xfrm rot="16200000">
            <a:off x="6990037" y="3091023"/>
            <a:ext cx="1347393" cy="1032585"/>
          </a:xfrm>
          <a:prstGeom prst="flowChartManualOperat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Parallelogram 111">
            <a:extLst>
              <a:ext uri="{FF2B5EF4-FFF2-40B4-BE49-F238E27FC236}">
                <a16:creationId xmlns:a16="http://schemas.microsoft.com/office/drawing/2014/main" id="{6D385DE6-E6D1-6231-689D-F0AB39B9BDEE}"/>
              </a:ext>
            </a:extLst>
          </p:cNvPr>
          <p:cNvSpPr/>
          <p:nvPr/>
        </p:nvSpPr>
        <p:spPr>
          <a:xfrm rot="19878984">
            <a:off x="6732916" y="4132726"/>
            <a:ext cx="556228" cy="193820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Parallelogram 112">
            <a:extLst>
              <a:ext uri="{FF2B5EF4-FFF2-40B4-BE49-F238E27FC236}">
                <a16:creationId xmlns:a16="http://schemas.microsoft.com/office/drawing/2014/main" id="{6B7DD97D-0BED-8486-DA77-C795E01153D0}"/>
              </a:ext>
            </a:extLst>
          </p:cNvPr>
          <p:cNvSpPr/>
          <p:nvPr/>
        </p:nvSpPr>
        <p:spPr>
          <a:xfrm rot="2034182" flipV="1">
            <a:off x="6719965" y="2858111"/>
            <a:ext cx="556228" cy="173268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934CD89-41EF-7611-2E27-E3330600BDFF}"/>
              </a:ext>
            </a:extLst>
          </p:cNvPr>
          <p:cNvSpPr/>
          <p:nvPr/>
        </p:nvSpPr>
        <p:spPr>
          <a:xfrm>
            <a:off x="3590168" y="3130503"/>
            <a:ext cx="734105" cy="838983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FAD9E20-32DC-C1BE-EC2E-961A6537E40B}"/>
              </a:ext>
            </a:extLst>
          </p:cNvPr>
          <p:cNvSpPr/>
          <p:nvPr/>
        </p:nvSpPr>
        <p:spPr>
          <a:xfrm>
            <a:off x="4780372" y="2744006"/>
            <a:ext cx="2077628" cy="167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A98830B-12ED-8907-FC44-1D7D7BA3AE74}"/>
              </a:ext>
            </a:extLst>
          </p:cNvPr>
          <p:cNvSpPr/>
          <p:nvPr/>
        </p:nvSpPr>
        <p:spPr>
          <a:xfrm>
            <a:off x="4736526" y="4209751"/>
            <a:ext cx="2077628" cy="204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C1B4279-E189-9012-708B-EA71573E5C1F}"/>
              </a:ext>
            </a:extLst>
          </p:cNvPr>
          <p:cNvSpPr/>
          <p:nvPr/>
        </p:nvSpPr>
        <p:spPr>
          <a:xfrm>
            <a:off x="4774361" y="2900562"/>
            <a:ext cx="170088" cy="4132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73A4CE4-17CA-1D63-7E6C-BFCFE694542A}"/>
              </a:ext>
            </a:extLst>
          </p:cNvPr>
          <p:cNvSpPr/>
          <p:nvPr/>
        </p:nvSpPr>
        <p:spPr>
          <a:xfrm>
            <a:off x="4722155" y="3820149"/>
            <a:ext cx="234085" cy="446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7C8EDD-57A8-56F9-8B04-B62CE42181E5}"/>
              </a:ext>
            </a:extLst>
          </p:cNvPr>
          <p:cNvGrpSpPr/>
          <p:nvPr/>
        </p:nvGrpSpPr>
        <p:grpSpPr>
          <a:xfrm>
            <a:off x="4732562" y="3176488"/>
            <a:ext cx="1333474" cy="796004"/>
            <a:chOff x="4732562" y="3176488"/>
            <a:chExt cx="1333474" cy="796004"/>
          </a:xfrm>
          <a:solidFill>
            <a:srgbClr val="84848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BEC3B9-28CE-C783-4DDB-200AF17E7EE5}"/>
                </a:ext>
              </a:extLst>
            </p:cNvPr>
            <p:cNvSpPr/>
            <p:nvPr/>
          </p:nvSpPr>
          <p:spPr>
            <a:xfrm>
              <a:off x="4940852" y="3414368"/>
              <a:ext cx="958930" cy="2891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C12668-E5C9-262B-1E81-941FFD3FECFA}"/>
                </a:ext>
              </a:extLst>
            </p:cNvPr>
            <p:cNvSpPr/>
            <p:nvPr/>
          </p:nvSpPr>
          <p:spPr>
            <a:xfrm>
              <a:off x="4732562" y="3190112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0848A0-A026-4F5C-561C-E555C780B35B}"/>
                </a:ext>
              </a:extLst>
            </p:cNvPr>
            <p:cNvSpPr/>
            <p:nvPr/>
          </p:nvSpPr>
          <p:spPr>
            <a:xfrm>
              <a:off x="5852298" y="3176488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D4AABFD-2808-A404-163A-655CBD35D517}"/>
              </a:ext>
            </a:extLst>
          </p:cNvPr>
          <p:cNvGrpSpPr/>
          <p:nvPr/>
        </p:nvGrpSpPr>
        <p:grpSpPr>
          <a:xfrm>
            <a:off x="2038924" y="3073110"/>
            <a:ext cx="2297442" cy="989133"/>
            <a:chOff x="2038924" y="3073110"/>
            <a:chExt cx="2297442" cy="989133"/>
          </a:xfrm>
        </p:grpSpPr>
        <p:sp>
          <p:nvSpPr>
            <p:cNvPr id="93" name="Rectangle: Top Corners Snipped 92">
              <a:extLst>
                <a:ext uri="{FF2B5EF4-FFF2-40B4-BE49-F238E27FC236}">
                  <a16:creationId xmlns:a16="http://schemas.microsoft.com/office/drawing/2014/main" id="{6EED430D-35EA-192B-DB40-7C8CFF92F89F}"/>
                </a:ext>
              </a:extLst>
            </p:cNvPr>
            <p:cNvSpPr/>
            <p:nvPr/>
          </p:nvSpPr>
          <p:spPr>
            <a:xfrm rot="5400000">
              <a:off x="1923364" y="3188670"/>
              <a:ext cx="989133" cy="758013"/>
            </a:xfrm>
            <a:prstGeom prst="snip2Same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85BE051-76C1-1CCA-E804-D69B31A481D5}"/>
                </a:ext>
              </a:extLst>
            </p:cNvPr>
            <p:cNvSpPr/>
            <p:nvPr/>
          </p:nvSpPr>
          <p:spPr>
            <a:xfrm>
              <a:off x="2798788" y="3218846"/>
              <a:ext cx="795043" cy="67637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85C2686-4CD9-9BF1-7D81-9A14D782904B}"/>
                </a:ext>
              </a:extLst>
            </p:cNvPr>
            <p:cNvGrpSpPr/>
            <p:nvPr/>
          </p:nvGrpSpPr>
          <p:grpSpPr>
            <a:xfrm>
              <a:off x="2038925" y="3162280"/>
              <a:ext cx="2297441" cy="789508"/>
              <a:chOff x="2038925" y="3162280"/>
              <a:chExt cx="2297441" cy="789508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B03A2D5-011E-F290-E4E6-6BB662B525DF}"/>
                  </a:ext>
                </a:extLst>
              </p:cNvPr>
              <p:cNvSpPr/>
              <p:nvPr/>
            </p:nvSpPr>
            <p:spPr>
              <a:xfrm>
                <a:off x="4158452" y="3162280"/>
                <a:ext cx="177914" cy="789508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DF0B677-DD19-E73F-D2F6-4F191C4F7EC4}"/>
                  </a:ext>
                </a:extLst>
              </p:cNvPr>
              <p:cNvSpPr/>
              <p:nvPr/>
            </p:nvSpPr>
            <p:spPr>
              <a:xfrm>
                <a:off x="2585415" y="3280694"/>
                <a:ext cx="1584264" cy="530003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Top Corners Snipped 91">
                <a:extLst>
                  <a:ext uri="{FF2B5EF4-FFF2-40B4-BE49-F238E27FC236}">
                    <a16:creationId xmlns:a16="http://schemas.microsoft.com/office/drawing/2014/main" id="{C93447EE-904D-919C-D5BE-3A18C9E94106}"/>
                  </a:ext>
                </a:extLst>
              </p:cNvPr>
              <p:cNvSpPr/>
              <p:nvPr/>
            </p:nvSpPr>
            <p:spPr>
              <a:xfrm rot="5400000">
                <a:off x="1960984" y="3278145"/>
                <a:ext cx="702371" cy="546489"/>
              </a:xfrm>
              <a:prstGeom prst="snip2Same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6" name="Rectangle: Top Corners Snipped 105">
            <a:extLst>
              <a:ext uri="{FF2B5EF4-FFF2-40B4-BE49-F238E27FC236}">
                <a16:creationId xmlns:a16="http://schemas.microsoft.com/office/drawing/2014/main" id="{0B00804B-A279-A543-A310-4A309F74CDE7}"/>
              </a:ext>
            </a:extLst>
          </p:cNvPr>
          <p:cNvSpPr/>
          <p:nvPr/>
        </p:nvSpPr>
        <p:spPr>
          <a:xfrm rot="16200000">
            <a:off x="1619504" y="3036329"/>
            <a:ext cx="705161" cy="1027332"/>
          </a:xfrm>
          <a:prstGeom prst="snip2Same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4.81481E-6 L 0.05599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3815 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18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3107C5B-F184-4D7C-F267-CE5E0B0F13E1}"/>
              </a:ext>
            </a:extLst>
          </p:cNvPr>
          <p:cNvSpPr/>
          <p:nvPr/>
        </p:nvSpPr>
        <p:spPr>
          <a:xfrm>
            <a:off x="7751618" y="2977564"/>
            <a:ext cx="2919819" cy="1375416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C6D2F9-EFE2-983D-5DA9-69B6E4C80FC2}"/>
              </a:ext>
            </a:extLst>
          </p:cNvPr>
          <p:cNvSpPr/>
          <p:nvPr/>
        </p:nvSpPr>
        <p:spPr>
          <a:xfrm>
            <a:off x="0" y="6203919"/>
            <a:ext cx="10671437" cy="7552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82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Concept #33</a:t>
            </a:r>
            <a:endParaRPr lang="en-US">
              <a:solidFill>
                <a:srgbClr val="782F4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30648-8B50-4EEF-0518-639FE7B8C151}"/>
              </a:ext>
            </a:extLst>
          </p:cNvPr>
          <p:cNvSpPr txBox="1"/>
          <p:nvPr/>
        </p:nvSpPr>
        <p:spPr>
          <a:xfrm>
            <a:off x="10671437" y="173378"/>
            <a:ext cx="152589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Lauren Roche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B36FB-3792-5116-C173-9C322973EEB3}"/>
              </a:ext>
            </a:extLst>
          </p:cNvPr>
          <p:cNvSpPr/>
          <p:nvPr/>
        </p:nvSpPr>
        <p:spPr>
          <a:xfrm>
            <a:off x="7147442" y="2899262"/>
            <a:ext cx="790970" cy="1532021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B721534F-1C80-3E19-E464-678C891FEA91}"/>
              </a:ext>
            </a:extLst>
          </p:cNvPr>
          <p:cNvSpPr/>
          <p:nvPr/>
        </p:nvSpPr>
        <p:spPr>
          <a:xfrm rot="5400000">
            <a:off x="4923113" y="2322379"/>
            <a:ext cx="2383676" cy="2669157"/>
          </a:xfrm>
          <a:prstGeom prst="snip2SameRect">
            <a:avLst/>
          </a:prstGeom>
          <a:solidFill>
            <a:srgbClr val="B7B7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11D0DE-C22B-78FD-3DED-11543E355244}"/>
              </a:ext>
            </a:extLst>
          </p:cNvPr>
          <p:cNvGrpSpPr/>
          <p:nvPr/>
        </p:nvGrpSpPr>
        <p:grpSpPr>
          <a:xfrm>
            <a:off x="-1069702" y="2359708"/>
            <a:ext cx="5406068" cy="2442755"/>
            <a:chOff x="-361508" y="2420813"/>
            <a:chExt cx="5406068" cy="2442755"/>
          </a:xfrm>
          <a:solidFill>
            <a:srgbClr val="B7B7B7"/>
          </a:solidFill>
        </p:grpSpPr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A5D88187-05D5-1E77-79B3-7B1F7BC13C47}"/>
                </a:ext>
              </a:extLst>
            </p:cNvPr>
            <p:cNvSpPr/>
            <p:nvPr/>
          </p:nvSpPr>
          <p:spPr>
            <a:xfrm rot="5400000">
              <a:off x="1605101" y="1014766"/>
              <a:ext cx="1351163" cy="5284381"/>
            </a:xfrm>
            <a:prstGeom prst="ca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646CCD-50B3-2EB6-450E-ABC242B6E876}"/>
                </a:ext>
              </a:extLst>
            </p:cNvPr>
            <p:cNvSpPr/>
            <p:nvPr/>
          </p:nvSpPr>
          <p:spPr>
            <a:xfrm>
              <a:off x="1596640" y="2854041"/>
              <a:ext cx="790970" cy="1532021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55CDEA9-1AA8-6C85-B699-4B9706299324}"/>
                </a:ext>
              </a:extLst>
            </p:cNvPr>
            <p:cNvSpPr/>
            <p:nvPr/>
          </p:nvSpPr>
          <p:spPr>
            <a:xfrm>
              <a:off x="2182237" y="2776773"/>
              <a:ext cx="2862323" cy="1786568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C9EB897-1001-1F5D-94DC-049F9E3CEF70}"/>
                </a:ext>
              </a:extLst>
            </p:cNvPr>
            <p:cNvSpPr/>
            <p:nvPr/>
          </p:nvSpPr>
          <p:spPr>
            <a:xfrm>
              <a:off x="2387610" y="2644521"/>
              <a:ext cx="2420603" cy="199534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3102961-4797-0E27-EA45-EF27A5052817}"/>
                </a:ext>
              </a:extLst>
            </p:cNvPr>
            <p:cNvSpPr/>
            <p:nvPr/>
          </p:nvSpPr>
          <p:spPr>
            <a:xfrm>
              <a:off x="2592983" y="2420813"/>
              <a:ext cx="2039362" cy="2442755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FDCCC34E-5C17-5B49-F5BA-4756C10B2139}"/>
              </a:ext>
            </a:extLst>
          </p:cNvPr>
          <p:cNvSpPr/>
          <p:nvPr/>
        </p:nvSpPr>
        <p:spPr>
          <a:xfrm rot="16200000">
            <a:off x="3639604" y="3444015"/>
            <a:ext cx="1995341" cy="385749"/>
          </a:xfrm>
          <a:prstGeom prst="snip2Same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544EFCFF-1C35-09EE-EA6A-D70C24DD6578}"/>
              </a:ext>
            </a:extLst>
          </p:cNvPr>
          <p:cNvSpPr/>
          <p:nvPr/>
        </p:nvSpPr>
        <p:spPr>
          <a:xfrm rot="5400000">
            <a:off x="4082218" y="3397361"/>
            <a:ext cx="960278" cy="352434"/>
          </a:xfrm>
          <a:prstGeom prst="trapezoi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760747-CAFA-63C6-890F-D06ADB66B874}"/>
              </a:ext>
            </a:extLst>
          </p:cNvPr>
          <p:cNvSpPr/>
          <p:nvPr/>
        </p:nvSpPr>
        <p:spPr>
          <a:xfrm>
            <a:off x="6074624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160465-4E4F-B8BD-7DFB-E9F386D2F0C2}"/>
              </a:ext>
            </a:extLst>
          </p:cNvPr>
          <p:cNvSpPr/>
          <p:nvPr/>
        </p:nvSpPr>
        <p:spPr>
          <a:xfrm>
            <a:off x="6208533" y="3176488"/>
            <a:ext cx="238188" cy="78353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C041E0B-3077-4877-7BDA-1A61F8F032A0}"/>
              </a:ext>
            </a:extLst>
          </p:cNvPr>
          <p:cNvSpPr/>
          <p:nvPr/>
        </p:nvSpPr>
        <p:spPr>
          <a:xfrm>
            <a:off x="6329693" y="3176487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83A382-44B3-2B49-6427-F22EED4B4871}"/>
              </a:ext>
            </a:extLst>
          </p:cNvPr>
          <p:cNvSpPr/>
          <p:nvPr/>
        </p:nvSpPr>
        <p:spPr>
          <a:xfrm>
            <a:off x="6480737" y="3171753"/>
            <a:ext cx="238188" cy="79184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A00ADB-7534-BD5F-FBEA-090B676693F5}"/>
              </a:ext>
            </a:extLst>
          </p:cNvPr>
          <p:cNvCxnSpPr>
            <a:cxnSpLocks/>
          </p:cNvCxnSpPr>
          <p:nvPr/>
        </p:nvCxnSpPr>
        <p:spPr>
          <a:xfrm>
            <a:off x="6074624" y="3190112"/>
            <a:ext cx="6674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3BD16C-C3D5-59F6-BF30-6984FEDE6405}"/>
              </a:ext>
            </a:extLst>
          </p:cNvPr>
          <p:cNvCxnSpPr>
            <a:cxnSpLocks/>
          </p:cNvCxnSpPr>
          <p:nvPr/>
        </p:nvCxnSpPr>
        <p:spPr>
          <a:xfrm>
            <a:off x="6055313" y="3949075"/>
            <a:ext cx="7060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A8BE62-16A5-54ED-03D4-C57F4F9D4D95}"/>
              </a:ext>
            </a:extLst>
          </p:cNvPr>
          <p:cNvCxnSpPr>
            <a:cxnSpLocks/>
          </p:cNvCxnSpPr>
          <p:nvPr/>
        </p:nvCxnSpPr>
        <p:spPr>
          <a:xfrm flipH="1">
            <a:off x="6742040" y="3171753"/>
            <a:ext cx="4349" cy="7763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EF9ABB-2A62-042B-1A6C-86A3D4291ED2}"/>
              </a:ext>
            </a:extLst>
          </p:cNvPr>
          <p:cNvCxnSpPr>
            <a:cxnSpLocks/>
          </p:cNvCxnSpPr>
          <p:nvPr/>
        </p:nvCxnSpPr>
        <p:spPr>
          <a:xfrm flipV="1">
            <a:off x="4762764" y="2730428"/>
            <a:ext cx="0" cy="465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D3F5BD-C4FB-DF27-2CE8-707F9E2709EF}"/>
              </a:ext>
            </a:extLst>
          </p:cNvPr>
          <p:cNvCxnSpPr>
            <a:cxnSpLocks/>
          </p:cNvCxnSpPr>
          <p:nvPr/>
        </p:nvCxnSpPr>
        <p:spPr>
          <a:xfrm flipV="1">
            <a:off x="4940852" y="2920270"/>
            <a:ext cx="0" cy="2698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47235FD-304F-3195-022A-DA5B2221307F}"/>
              </a:ext>
            </a:extLst>
          </p:cNvPr>
          <p:cNvCxnSpPr>
            <a:cxnSpLocks/>
          </p:cNvCxnSpPr>
          <p:nvPr/>
        </p:nvCxnSpPr>
        <p:spPr>
          <a:xfrm flipV="1">
            <a:off x="4732562" y="3979620"/>
            <a:ext cx="0" cy="465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532B412-AAC4-170D-119D-100D90F40D04}"/>
              </a:ext>
            </a:extLst>
          </p:cNvPr>
          <p:cNvCxnSpPr>
            <a:cxnSpLocks/>
          </p:cNvCxnSpPr>
          <p:nvPr/>
        </p:nvCxnSpPr>
        <p:spPr>
          <a:xfrm flipV="1">
            <a:off x="4940852" y="3979620"/>
            <a:ext cx="0" cy="2698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11FDA5A-41C7-0F2C-FAC3-209D8D183163}"/>
              </a:ext>
            </a:extLst>
          </p:cNvPr>
          <p:cNvCxnSpPr/>
          <p:nvPr/>
        </p:nvCxnSpPr>
        <p:spPr>
          <a:xfrm flipV="1">
            <a:off x="4750370" y="2729246"/>
            <a:ext cx="2077628" cy="1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829C4E5-B1FE-FDB6-0DB4-BD799002F24A}"/>
              </a:ext>
            </a:extLst>
          </p:cNvPr>
          <p:cNvCxnSpPr/>
          <p:nvPr/>
        </p:nvCxnSpPr>
        <p:spPr>
          <a:xfrm flipV="1">
            <a:off x="4729638" y="4412900"/>
            <a:ext cx="2077628" cy="1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4DEF53E-32B3-87F4-CBE9-B9149A3165DC}"/>
              </a:ext>
            </a:extLst>
          </p:cNvPr>
          <p:cNvCxnSpPr/>
          <p:nvPr/>
        </p:nvCxnSpPr>
        <p:spPr>
          <a:xfrm>
            <a:off x="4938896" y="2920270"/>
            <a:ext cx="1860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6DBB84-3AFC-0D66-233C-49BC830AED11}"/>
              </a:ext>
            </a:extLst>
          </p:cNvPr>
          <p:cNvCxnSpPr/>
          <p:nvPr/>
        </p:nvCxnSpPr>
        <p:spPr>
          <a:xfrm>
            <a:off x="4942598" y="4227072"/>
            <a:ext cx="18609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D3AFED7-C845-58AF-D95C-8EF296BF6095}"/>
              </a:ext>
            </a:extLst>
          </p:cNvPr>
          <p:cNvCxnSpPr/>
          <p:nvPr/>
        </p:nvCxnSpPr>
        <p:spPr>
          <a:xfrm>
            <a:off x="6815854" y="2715668"/>
            <a:ext cx="429848" cy="261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CD4CC32-990E-1B4D-4886-23A97E08E73F}"/>
              </a:ext>
            </a:extLst>
          </p:cNvPr>
          <p:cNvCxnSpPr>
            <a:cxnSpLocks/>
          </p:cNvCxnSpPr>
          <p:nvPr/>
        </p:nvCxnSpPr>
        <p:spPr>
          <a:xfrm flipV="1">
            <a:off x="6799862" y="4223411"/>
            <a:ext cx="485160" cy="195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2CE4314-12A6-A159-E3D1-79D1F4894E3D}"/>
              </a:ext>
            </a:extLst>
          </p:cNvPr>
          <p:cNvCxnSpPr>
            <a:cxnSpLocks/>
          </p:cNvCxnSpPr>
          <p:nvPr/>
        </p:nvCxnSpPr>
        <p:spPr>
          <a:xfrm>
            <a:off x="6792458" y="2920196"/>
            <a:ext cx="354984" cy="2302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9AEA72-515B-D51D-CB6F-D43CB7D092C5}"/>
              </a:ext>
            </a:extLst>
          </p:cNvPr>
          <p:cNvCxnSpPr>
            <a:cxnSpLocks/>
          </p:cNvCxnSpPr>
          <p:nvPr/>
        </p:nvCxnSpPr>
        <p:spPr>
          <a:xfrm flipV="1">
            <a:off x="6790352" y="4044141"/>
            <a:ext cx="360792" cy="1845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528B3D6-AF28-F2D6-2C52-053E29ED010F}"/>
              </a:ext>
            </a:extLst>
          </p:cNvPr>
          <p:cNvCxnSpPr>
            <a:cxnSpLocks/>
          </p:cNvCxnSpPr>
          <p:nvPr/>
        </p:nvCxnSpPr>
        <p:spPr>
          <a:xfrm>
            <a:off x="7149293" y="3119159"/>
            <a:ext cx="1851" cy="948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7CF47C3-5D4A-1535-4923-67395F0B8DF8}"/>
              </a:ext>
            </a:extLst>
          </p:cNvPr>
          <p:cNvCxnSpPr>
            <a:cxnSpLocks/>
          </p:cNvCxnSpPr>
          <p:nvPr/>
        </p:nvCxnSpPr>
        <p:spPr>
          <a:xfrm>
            <a:off x="7245702" y="2977564"/>
            <a:ext cx="700568" cy="1792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B20726A-D826-E332-DC47-8827EA4F6198}"/>
              </a:ext>
            </a:extLst>
          </p:cNvPr>
          <p:cNvCxnSpPr>
            <a:cxnSpLocks/>
          </p:cNvCxnSpPr>
          <p:nvPr/>
        </p:nvCxnSpPr>
        <p:spPr>
          <a:xfrm flipV="1">
            <a:off x="7262227" y="4044059"/>
            <a:ext cx="684043" cy="1751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3EA08EC-832C-7D23-2CBD-5C2D0CCAA4F5}"/>
              </a:ext>
            </a:extLst>
          </p:cNvPr>
          <p:cNvCxnSpPr/>
          <p:nvPr/>
        </p:nvCxnSpPr>
        <p:spPr>
          <a:xfrm>
            <a:off x="7938412" y="3156834"/>
            <a:ext cx="27330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3BF72C-58F8-C5B7-8156-017A393DAFC9}"/>
              </a:ext>
            </a:extLst>
          </p:cNvPr>
          <p:cNvCxnSpPr/>
          <p:nvPr/>
        </p:nvCxnSpPr>
        <p:spPr>
          <a:xfrm>
            <a:off x="7938411" y="4044141"/>
            <a:ext cx="27330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3864CBE-8533-6EDF-3CFF-B2CAF6FEDBA2}"/>
              </a:ext>
            </a:extLst>
          </p:cNvPr>
          <p:cNvCxnSpPr>
            <a:cxnSpLocks/>
          </p:cNvCxnSpPr>
          <p:nvPr/>
        </p:nvCxnSpPr>
        <p:spPr>
          <a:xfrm>
            <a:off x="4946300" y="3190112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251D7CE-B1E3-2A1B-979C-497C0EABCF18}"/>
              </a:ext>
            </a:extLst>
          </p:cNvPr>
          <p:cNvCxnSpPr>
            <a:cxnSpLocks/>
          </p:cNvCxnSpPr>
          <p:nvPr/>
        </p:nvCxnSpPr>
        <p:spPr>
          <a:xfrm>
            <a:off x="4938896" y="3958868"/>
            <a:ext cx="11428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8AA778AC-A7DF-2E67-FCB9-7FD30C838767}"/>
              </a:ext>
            </a:extLst>
          </p:cNvPr>
          <p:cNvSpPr/>
          <p:nvPr/>
        </p:nvSpPr>
        <p:spPr>
          <a:xfrm>
            <a:off x="2791814" y="3211858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59D17EF-D072-11C4-539C-55D94A9D9E3B}"/>
              </a:ext>
            </a:extLst>
          </p:cNvPr>
          <p:cNvSpPr/>
          <p:nvPr/>
        </p:nvSpPr>
        <p:spPr>
          <a:xfrm>
            <a:off x="2928547" y="3205076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3D263504-80BB-C6D0-AA4F-903365E2E5AD}"/>
              </a:ext>
            </a:extLst>
          </p:cNvPr>
          <p:cNvSpPr/>
          <p:nvPr/>
        </p:nvSpPr>
        <p:spPr>
          <a:xfrm>
            <a:off x="3070603" y="321339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2ACD336-5C02-D327-F5DB-5E89B088785D}"/>
              </a:ext>
            </a:extLst>
          </p:cNvPr>
          <p:cNvSpPr/>
          <p:nvPr/>
        </p:nvSpPr>
        <p:spPr>
          <a:xfrm>
            <a:off x="3229809" y="3231455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1C677BE-524C-650E-2AB5-7D6DB0715ECD}"/>
              </a:ext>
            </a:extLst>
          </p:cNvPr>
          <p:cNvSpPr/>
          <p:nvPr/>
        </p:nvSpPr>
        <p:spPr>
          <a:xfrm>
            <a:off x="3382326" y="3228353"/>
            <a:ext cx="218088" cy="676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noFill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7D711B2-B654-EA5D-6C19-CECCADE31A54}"/>
              </a:ext>
            </a:extLst>
          </p:cNvPr>
          <p:cNvSpPr/>
          <p:nvPr/>
        </p:nvSpPr>
        <p:spPr>
          <a:xfrm>
            <a:off x="4766218" y="3207433"/>
            <a:ext cx="707254" cy="745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66FCCB3-1E3C-AB2F-FBD8-B62798DD3CCE}"/>
              </a:ext>
            </a:extLst>
          </p:cNvPr>
          <p:cNvSpPr/>
          <p:nvPr/>
        </p:nvSpPr>
        <p:spPr>
          <a:xfrm>
            <a:off x="-1097259" y="3296438"/>
            <a:ext cx="2658339" cy="523711"/>
          </a:xfrm>
          <a:prstGeom prst="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5D99F9C-45F9-5B8F-35F5-A5739B5183B7}"/>
              </a:ext>
            </a:extLst>
          </p:cNvPr>
          <p:cNvSpPr/>
          <p:nvPr/>
        </p:nvSpPr>
        <p:spPr>
          <a:xfrm>
            <a:off x="9338305" y="3152970"/>
            <a:ext cx="1333131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DD3CF03-AA0E-C4D4-F5FE-3B36195BDFB5}"/>
              </a:ext>
            </a:extLst>
          </p:cNvPr>
          <p:cNvSpPr/>
          <p:nvPr/>
        </p:nvSpPr>
        <p:spPr>
          <a:xfrm>
            <a:off x="8055813" y="3161362"/>
            <a:ext cx="1307218" cy="8904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Manual Operation 110">
            <a:extLst>
              <a:ext uri="{FF2B5EF4-FFF2-40B4-BE49-F238E27FC236}">
                <a16:creationId xmlns:a16="http://schemas.microsoft.com/office/drawing/2014/main" id="{9D9ED057-CD89-6B5B-486A-F0B9C5BB36AE}"/>
              </a:ext>
            </a:extLst>
          </p:cNvPr>
          <p:cNvSpPr/>
          <p:nvPr/>
        </p:nvSpPr>
        <p:spPr>
          <a:xfrm rot="16200000">
            <a:off x="6997416" y="3081089"/>
            <a:ext cx="1347393" cy="1032585"/>
          </a:xfrm>
          <a:prstGeom prst="flowChartManualOperat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Parallelogram 111">
            <a:extLst>
              <a:ext uri="{FF2B5EF4-FFF2-40B4-BE49-F238E27FC236}">
                <a16:creationId xmlns:a16="http://schemas.microsoft.com/office/drawing/2014/main" id="{6D385DE6-E6D1-6231-689D-F0AB39B9BDEE}"/>
              </a:ext>
            </a:extLst>
          </p:cNvPr>
          <p:cNvSpPr/>
          <p:nvPr/>
        </p:nvSpPr>
        <p:spPr>
          <a:xfrm rot="20286948">
            <a:off x="6700041" y="4125731"/>
            <a:ext cx="556228" cy="229567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Parallelogram 112">
            <a:extLst>
              <a:ext uri="{FF2B5EF4-FFF2-40B4-BE49-F238E27FC236}">
                <a16:creationId xmlns:a16="http://schemas.microsoft.com/office/drawing/2014/main" id="{6B7DD97D-0BED-8486-DA77-C795E01153D0}"/>
              </a:ext>
            </a:extLst>
          </p:cNvPr>
          <p:cNvSpPr/>
          <p:nvPr/>
        </p:nvSpPr>
        <p:spPr>
          <a:xfrm rot="2034182" flipV="1">
            <a:off x="6749848" y="2880426"/>
            <a:ext cx="556228" cy="173268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934CD89-41EF-7611-2E27-E3330600BDFF}"/>
              </a:ext>
            </a:extLst>
          </p:cNvPr>
          <p:cNvSpPr/>
          <p:nvPr/>
        </p:nvSpPr>
        <p:spPr>
          <a:xfrm>
            <a:off x="3590168" y="3130503"/>
            <a:ext cx="734105" cy="838983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FAD9E20-32DC-C1BE-EC2E-961A6537E40B}"/>
              </a:ext>
            </a:extLst>
          </p:cNvPr>
          <p:cNvSpPr/>
          <p:nvPr/>
        </p:nvSpPr>
        <p:spPr>
          <a:xfrm>
            <a:off x="4792168" y="2745899"/>
            <a:ext cx="2077628" cy="167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A98830B-12ED-8907-FC44-1D7D7BA3AE74}"/>
              </a:ext>
            </a:extLst>
          </p:cNvPr>
          <p:cNvSpPr/>
          <p:nvPr/>
        </p:nvSpPr>
        <p:spPr>
          <a:xfrm>
            <a:off x="4729638" y="4225813"/>
            <a:ext cx="2077628" cy="204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C1B4279-E189-9012-708B-EA71573E5C1F}"/>
              </a:ext>
            </a:extLst>
          </p:cNvPr>
          <p:cNvSpPr/>
          <p:nvPr/>
        </p:nvSpPr>
        <p:spPr>
          <a:xfrm>
            <a:off x="4773398" y="2814019"/>
            <a:ext cx="170088" cy="4132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73A4CE4-17CA-1D63-7E6C-BFCFE694542A}"/>
              </a:ext>
            </a:extLst>
          </p:cNvPr>
          <p:cNvSpPr/>
          <p:nvPr/>
        </p:nvSpPr>
        <p:spPr>
          <a:xfrm>
            <a:off x="4721694" y="3925239"/>
            <a:ext cx="234085" cy="446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7C8EDD-57A8-56F9-8B04-B62CE42181E5}"/>
              </a:ext>
            </a:extLst>
          </p:cNvPr>
          <p:cNvGrpSpPr/>
          <p:nvPr/>
        </p:nvGrpSpPr>
        <p:grpSpPr>
          <a:xfrm>
            <a:off x="4732562" y="3176488"/>
            <a:ext cx="1333474" cy="796004"/>
            <a:chOff x="4732562" y="3176488"/>
            <a:chExt cx="1333474" cy="796004"/>
          </a:xfrm>
          <a:solidFill>
            <a:srgbClr val="84848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BEC3B9-28CE-C783-4DDB-200AF17E7EE5}"/>
                </a:ext>
              </a:extLst>
            </p:cNvPr>
            <p:cNvSpPr/>
            <p:nvPr/>
          </p:nvSpPr>
          <p:spPr>
            <a:xfrm>
              <a:off x="4940852" y="3414368"/>
              <a:ext cx="958930" cy="2891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C12668-E5C9-262B-1E81-941FFD3FECFA}"/>
                </a:ext>
              </a:extLst>
            </p:cNvPr>
            <p:cNvSpPr/>
            <p:nvPr/>
          </p:nvSpPr>
          <p:spPr>
            <a:xfrm>
              <a:off x="4732562" y="3190112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0848A0-A026-4F5C-561C-E555C780B35B}"/>
                </a:ext>
              </a:extLst>
            </p:cNvPr>
            <p:cNvSpPr/>
            <p:nvPr/>
          </p:nvSpPr>
          <p:spPr>
            <a:xfrm>
              <a:off x="5852298" y="3176488"/>
              <a:ext cx="213738" cy="7823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D4AABFD-2808-A404-163A-655CBD35D517}"/>
              </a:ext>
            </a:extLst>
          </p:cNvPr>
          <p:cNvGrpSpPr/>
          <p:nvPr/>
        </p:nvGrpSpPr>
        <p:grpSpPr>
          <a:xfrm>
            <a:off x="2038924" y="3073110"/>
            <a:ext cx="2297442" cy="989133"/>
            <a:chOff x="2038924" y="3073110"/>
            <a:chExt cx="2297442" cy="989133"/>
          </a:xfrm>
        </p:grpSpPr>
        <p:sp>
          <p:nvSpPr>
            <p:cNvPr id="93" name="Rectangle: Top Corners Snipped 92">
              <a:extLst>
                <a:ext uri="{FF2B5EF4-FFF2-40B4-BE49-F238E27FC236}">
                  <a16:creationId xmlns:a16="http://schemas.microsoft.com/office/drawing/2014/main" id="{6EED430D-35EA-192B-DB40-7C8CFF92F89F}"/>
                </a:ext>
              </a:extLst>
            </p:cNvPr>
            <p:cNvSpPr/>
            <p:nvPr/>
          </p:nvSpPr>
          <p:spPr>
            <a:xfrm rot="5400000">
              <a:off x="1923364" y="3188670"/>
              <a:ext cx="989133" cy="758013"/>
            </a:xfrm>
            <a:prstGeom prst="snip2Same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85BE051-76C1-1CCA-E804-D69B31A481D5}"/>
                </a:ext>
              </a:extLst>
            </p:cNvPr>
            <p:cNvSpPr/>
            <p:nvPr/>
          </p:nvSpPr>
          <p:spPr>
            <a:xfrm>
              <a:off x="2798788" y="3218846"/>
              <a:ext cx="795043" cy="67637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85C2686-4CD9-9BF1-7D81-9A14D782904B}"/>
                </a:ext>
              </a:extLst>
            </p:cNvPr>
            <p:cNvGrpSpPr/>
            <p:nvPr/>
          </p:nvGrpSpPr>
          <p:grpSpPr>
            <a:xfrm>
              <a:off x="2038925" y="3162280"/>
              <a:ext cx="2297441" cy="789508"/>
              <a:chOff x="2038925" y="3162280"/>
              <a:chExt cx="2297441" cy="789508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B03A2D5-011E-F290-E4E6-6BB662B525DF}"/>
                  </a:ext>
                </a:extLst>
              </p:cNvPr>
              <p:cNvSpPr/>
              <p:nvPr/>
            </p:nvSpPr>
            <p:spPr>
              <a:xfrm>
                <a:off x="4158452" y="3162280"/>
                <a:ext cx="177914" cy="789508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DF0B677-DD19-E73F-D2F6-4F191C4F7EC4}"/>
                  </a:ext>
                </a:extLst>
              </p:cNvPr>
              <p:cNvSpPr/>
              <p:nvPr/>
            </p:nvSpPr>
            <p:spPr>
              <a:xfrm>
                <a:off x="2585415" y="3280694"/>
                <a:ext cx="1584264" cy="530003"/>
              </a:xfrm>
              <a:prstGeom prst="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Top Corners Snipped 91">
                <a:extLst>
                  <a:ext uri="{FF2B5EF4-FFF2-40B4-BE49-F238E27FC236}">
                    <a16:creationId xmlns:a16="http://schemas.microsoft.com/office/drawing/2014/main" id="{C93447EE-904D-919C-D5BE-3A18C9E94106}"/>
                  </a:ext>
                </a:extLst>
              </p:cNvPr>
              <p:cNvSpPr/>
              <p:nvPr/>
            </p:nvSpPr>
            <p:spPr>
              <a:xfrm rot="5400000">
                <a:off x="1960984" y="3278145"/>
                <a:ext cx="702371" cy="546489"/>
              </a:xfrm>
              <a:prstGeom prst="snip2SameRect">
                <a:avLst/>
              </a:prstGeom>
              <a:solidFill>
                <a:srgbClr val="84848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6" name="Rectangle: Top Corners Snipped 105">
            <a:extLst>
              <a:ext uri="{FF2B5EF4-FFF2-40B4-BE49-F238E27FC236}">
                <a16:creationId xmlns:a16="http://schemas.microsoft.com/office/drawing/2014/main" id="{0B00804B-A279-A543-A310-4A309F74CDE7}"/>
              </a:ext>
            </a:extLst>
          </p:cNvPr>
          <p:cNvSpPr/>
          <p:nvPr/>
        </p:nvSpPr>
        <p:spPr>
          <a:xfrm rot="16200000">
            <a:off x="1619504" y="3036329"/>
            <a:ext cx="705161" cy="1027332"/>
          </a:xfrm>
          <a:prstGeom prst="snip2SameRect">
            <a:avLst/>
          </a:prstGeom>
          <a:solidFill>
            <a:srgbClr val="84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963320-9E94-12F9-6879-9F8478F02E29}"/>
              </a:ext>
            </a:extLst>
          </p:cNvPr>
          <p:cNvSpPr/>
          <p:nvPr/>
        </p:nvSpPr>
        <p:spPr>
          <a:xfrm>
            <a:off x="2485752" y="3285039"/>
            <a:ext cx="2428584" cy="5429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Snipped 5">
            <a:extLst>
              <a:ext uri="{FF2B5EF4-FFF2-40B4-BE49-F238E27FC236}">
                <a16:creationId xmlns:a16="http://schemas.microsoft.com/office/drawing/2014/main" id="{9ADE9FDA-44CD-DB66-B206-487866D2DBA8}"/>
              </a:ext>
            </a:extLst>
          </p:cNvPr>
          <p:cNvSpPr/>
          <p:nvPr/>
        </p:nvSpPr>
        <p:spPr>
          <a:xfrm rot="16200000">
            <a:off x="1881579" y="2774248"/>
            <a:ext cx="705163" cy="1551486"/>
          </a:xfrm>
          <a:prstGeom prst="snip2Same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7DEC3-820E-1D44-8DC5-D7117532A724}"/>
              </a:ext>
            </a:extLst>
          </p:cNvPr>
          <p:cNvSpPr/>
          <p:nvPr/>
        </p:nvSpPr>
        <p:spPr>
          <a:xfrm>
            <a:off x="-1097259" y="3296438"/>
            <a:ext cx="2609011" cy="5142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0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4.81481E-6 L 0.05599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3815 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18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ross section of a machine&#10;&#10;Description automatically generated">
            <a:extLst>
              <a:ext uri="{FF2B5EF4-FFF2-40B4-BE49-F238E27FC236}">
                <a16:creationId xmlns:a16="http://schemas.microsoft.com/office/drawing/2014/main" id="{99C6CC06-21F2-5B63-E8D0-E8A176F42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362" y="211476"/>
            <a:ext cx="7203838" cy="66269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AD37589-9E86-91A7-85F6-6C31B972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4" y="0"/>
            <a:ext cx="9601200" cy="960276"/>
          </a:xfrm>
        </p:spPr>
        <p:txBody>
          <a:bodyPr/>
          <a:lstStyle/>
          <a:p>
            <a:r>
              <a:rPr lang="en-US"/>
              <a:t>Probe Half</a:t>
            </a:r>
          </a:p>
        </p:txBody>
      </p:sp>
      <p:pic>
        <p:nvPicPr>
          <p:cNvPr id="6" name="Picture 5" descr="Arizona Space Grant Consortium Logos | Arizona Space Grant Consortium">
            <a:extLst>
              <a:ext uri="{FF2B5EF4-FFF2-40B4-BE49-F238E27FC236}">
                <a16:creationId xmlns:a16="http://schemas.microsoft.com/office/drawing/2014/main" id="{5C5BA6F7-259D-ECEA-3D57-C43C975C3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A993E3-59FA-452B-C931-D8AA27E0B22B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E656BC0-518E-E327-54B4-5DF7B8524086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Department of Mechanical Engineering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90D52A1-1A71-4A1D-1898-DD66DD8B9BD0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EF524-62EC-C340-82A1-9F47B6C43E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90575-8281-C43F-23AC-3DD52AE4D358}"/>
              </a:ext>
            </a:extLst>
          </p:cNvPr>
          <p:cNvSpPr txBox="1"/>
          <p:nvPr/>
        </p:nvSpPr>
        <p:spPr>
          <a:xfrm>
            <a:off x="10671437" y="173378"/>
            <a:ext cx="1525893" cy="3501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Sean Rodney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27F780-607E-C6E8-EB5A-E5B564DD6872}"/>
              </a:ext>
            </a:extLst>
          </p:cNvPr>
          <p:cNvCxnSpPr>
            <a:cxnSpLocks/>
          </p:cNvCxnSpPr>
          <p:nvPr/>
        </p:nvCxnSpPr>
        <p:spPr>
          <a:xfrm flipV="1">
            <a:off x="2981325" y="4524375"/>
            <a:ext cx="838200" cy="79820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00B3DB-C957-3F0F-76B9-528C6888A5D1}"/>
              </a:ext>
            </a:extLst>
          </p:cNvPr>
          <p:cNvCxnSpPr/>
          <p:nvPr/>
        </p:nvCxnSpPr>
        <p:spPr>
          <a:xfrm flipV="1">
            <a:off x="2981325" y="4524375"/>
            <a:ext cx="1600200" cy="7982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0A4676-512F-6727-DEEA-D0184C8B0271}"/>
              </a:ext>
            </a:extLst>
          </p:cNvPr>
          <p:cNvCxnSpPr/>
          <p:nvPr/>
        </p:nvCxnSpPr>
        <p:spPr>
          <a:xfrm flipH="1">
            <a:off x="5876925" y="1419225"/>
            <a:ext cx="1543050" cy="2095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3B4B381-1CF4-0FCD-439B-AB75659768C3}"/>
              </a:ext>
            </a:extLst>
          </p:cNvPr>
          <p:cNvCxnSpPr>
            <a:cxnSpLocks/>
          </p:cNvCxnSpPr>
          <p:nvPr/>
        </p:nvCxnSpPr>
        <p:spPr>
          <a:xfrm flipH="1" flipV="1">
            <a:off x="6924675" y="4610100"/>
            <a:ext cx="1057275" cy="828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284F6C-D669-E62C-577A-44D6E20F4D57}"/>
              </a:ext>
            </a:extLst>
          </p:cNvPr>
          <p:cNvCxnSpPr>
            <a:cxnSpLocks/>
          </p:cNvCxnSpPr>
          <p:nvPr/>
        </p:nvCxnSpPr>
        <p:spPr>
          <a:xfrm>
            <a:off x="2286000" y="2190750"/>
            <a:ext cx="990600" cy="3143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25E1D2-6679-8017-2399-EC71DCE5249B}"/>
              </a:ext>
            </a:extLst>
          </p:cNvPr>
          <p:cNvSpPr/>
          <p:nvPr/>
        </p:nvSpPr>
        <p:spPr>
          <a:xfrm>
            <a:off x="7148289" y="1256070"/>
            <a:ext cx="2043523" cy="34479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Static PTFE O-Rings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59E9878-8CC1-C100-6E78-8815EFF144AF}"/>
              </a:ext>
            </a:extLst>
          </p:cNvPr>
          <p:cNvSpPr/>
          <p:nvPr/>
        </p:nvSpPr>
        <p:spPr>
          <a:xfrm>
            <a:off x="7810898" y="5253809"/>
            <a:ext cx="2198131" cy="34479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Stainless Steel Spring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3A0208-2481-5F47-887D-02A1025C6564}"/>
              </a:ext>
            </a:extLst>
          </p:cNvPr>
          <p:cNvSpPr/>
          <p:nvPr/>
        </p:nvSpPr>
        <p:spPr>
          <a:xfrm>
            <a:off x="1367028" y="1995982"/>
            <a:ext cx="1049610" cy="33374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Actuator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6B94E30-FE59-A560-3B29-DECC7A0810A8}"/>
              </a:ext>
            </a:extLst>
          </p:cNvPr>
          <p:cNvSpPr/>
          <p:nvPr/>
        </p:nvSpPr>
        <p:spPr>
          <a:xfrm>
            <a:off x="422811" y="5170984"/>
            <a:ext cx="2827610" cy="3668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Spring-Energized PTFE Seals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6134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84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83DDBD5-F4AD-C0F8-62E9-B18E1A40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9144000" cy="4346575"/>
          </a:xfrm>
        </p:spPr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3107C5B-F184-4D7C-F267-CE5E0B0F13E1}"/>
              </a:ext>
            </a:extLst>
          </p:cNvPr>
          <p:cNvSpPr/>
          <p:nvPr/>
        </p:nvSpPr>
        <p:spPr>
          <a:xfrm>
            <a:off x="7751618" y="2977564"/>
            <a:ext cx="2919819" cy="1375416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C6D2F9-EFE2-983D-5DA9-69B6E4C80FC2}"/>
              </a:ext>
            </a:extLst>
          </p:cNvPr>
          <p:cNvSpPr/>
          <p:nvPr/>
        </p:nvSpPr>
        <p:spPr>
          <a:xfrm>
            <a:off x="0" y="6203919"/>
            <a:ext cx="10671437" cy="7552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BCF7-4E67-4B03-4D9A-C266B1F2FBE0}"/>
              </a:ext>
            </a:extLst>
          </p:cNvPr>
          <p:cNvSpPr/>
          <p:nvPr/>
        </p:nvSpPr>
        <p:spPr>
          <a:xfrm>
            <a:off x="2327" y="6572394"/>
            <a:ext cx="10674979" cy="2861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744BC4-01FE-EE76-3D0C-6A2EC6EB29D8}"/>
              </a:ext>
            </a:extLst>
          </p:cNvPr>
          <p:cNvSpPr>
            <a:spLocks noGrp="1"/>
          </p:cNvSpPr>
          <p:nvPr/>
        </p:nvSpPr>
        <p:spPr>
          <a:xfrm>
            <a:off x="533400" y="6564077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Department of Mechanical Engineering</a:t>
            </a:r>
            <a:endParaRPr lang="en-US">
              <a:solidFill>
                <a:schemeClr val="bg1">
                  <a:lumMod val="8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97B82-3D7B-EDA6-B474-EFA06C8BAB21}"/>
              </a:ext>
            </a:extLst>
          </p:cNvPr>
          <p:cNvSpPr>
            <a:spLocks noGrp="1"/>
          </p:cNvSpPr>
          <p:nvPr/>
        </p:nvSpPr>
        <p:spPr>
          <a:xfrm>
            <a:off x="5030416" y="6581527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dirty="0" smtClean="0">
                <a:solidFill>
                  <a:srgbClr val="D8D8D8"/>
                </a:solidFill>
              </a:rPr>
              <a:pPr/>
              <a:t>9</a:t>
            </a:fld>
            <a:endParaRPr lang="en-US">
              <a:solidFill>
                <a:srgbClr val="D8D8D8"/>
              </a:solidFill>
              <a:ea typeface="Calibri"/>
              <a:cs typeface="Calibri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726565-0AEA-C1EB-6CFB-0946D0B81CE7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Initial Concept</a:t>
            </a:r>
            <a:endParaRPr lang="en-US">
              <a:solidFill>
                <a:srgbClr val="782F4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B36FB-3792-5116-C173-9C322973EEB3}"/>
              </a:ext>
            </a:extLst>
          </p:cNvPr>
          <p:cNvSpPr/>
          <p:nvPr/>
        </p:nvSpPr>
        <p:spPr>
          <a:xfrm>
            <a:off x="7147442" y="2899262"/>
            <a:ext cx="790970" cy="1532021"/>
          </a:xfrm>
          <a:prstGeom prst="rect">
            <a:avLst/>
          </a:prstGeom>
          <a:solidFill>
            <a:srgbClr val="A1A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B721534F-1C80-3E19-E464-678C891FEA91}"/>
              </a:ext>
            </a:extLst>
          </p:cNvPr>
          <p:cNvSpPr/>
          <p:nvPr/>
        </p:nvSpPr>
        <p:spPr>
          <a:xfrm rot="5400000">
            <a:off x="4892693" y="2322378"/>
            <a:ext cx="2383676" cy="2669157"/>
          </a:xfrm>
          <a:prstGeom prst="snip2SameRect">
            <a:avLst/>
          </a:prstGeom>
          <a:solidFill>
            <a:srgbClr val="B7B7B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FDCCC34E-5C17-5B49-F5BA-4756C10B2139}"/>
              </a:ext>
            </a:extLst>
          </p:cNvPr>
          <p:cNvSpPr/>
          <p:nvPr/>
        </p:nvSpPr>
        <p:spPr>
          <a:xfrm rot="16200000">
            <a:off x="3549016" y="3456140"/>
            <a:ext cx="1995341" cy="385749"/>
          </a:xfrm>
          <a:prstGeom prst="snip2SameRect">
            <a:avLst/>
          </a:prstGeom>
          <a:solidFill>
            <a:srgbClr val="A1A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04CEC8-ED6C-B6BC-ECEA-5ED057F9AD5B}"/>
              </a:ext>
            </a:extLst>
          </p:cNvPr>
          <p:cNvCxnSpPr/>
          <p:nvPr/>
        </p:nvCxnSpPr>
        <p:spPr>
          <a:xfrm>
            <a:off x="7013864" y="2465118"/>
            <a:ext cx="0" cy="23836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A426A-1A9C-32AF-17C5-7CB6874C65C3}"/>
              </a:ext>
            </a:extLst>
          </p:cNvPr>
          <p:cNvSpPr/>
          <p:nvPr/>
        </p:nvSpPr>
        <p:spPr>
          <a:xfrm>
            <a:off x="4546686" y="4499104"/>
            <a:ext cx="175429" cy="295162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0710C3-5887-DA58-3838-788DC5BDB780}"/>
              </a:ext>
            </a:extLst>
          </p:cNvPr>
          <p:cNvSpPr/>
          <p:nvPr/>
        </p:nvSpPr>
        <p:spPr>
          <a:xfrm>
            <a:off x="4551936" y="3872124"/>
            <a:ext cx="175429" cy="295162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8C0789-6E62-D3FD-36FB-7A242E019349}"/>
              </a:ext>
            </a:extLst>
          </p:cNvPr>
          <p:cNvSpPr/>
          <p:nvPr/>
        </p:nvSpPr>
        <p:spPr>
          <a:xfrm>
            <a:off x="4551936" y="3222531"/>
            <a:ext cx="175429" cy="295162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BBBFF5-0E64-69A6-89CC-C1A0BA49581F}"/>
              </a:ext>
            </a:extLst>
          </p:cNvPr>
          <p:cNvSpPr/>
          <p:nvPr/>
        </p:nvSpPr>
        <p:spPr>
          <a:xfrm>
            <a:off x="4574523" y="2550790"/>
            <a:ext cx="175429" cy="295162"/>
          </a:xfrm>
          <a:prstGeom prst="rect">
            <a:avLst/>
          </a:prstGeom>
          <a:solidFill>
            <a:srgbClr val="B7B7B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25C1D72-129D-0B8D-49E0-82F5055FBCA4}"/>
              </a:ext>
            </a:extLst>
          </p:cNvPr>
          <p:cNvGrpSpPr/>
          <p:nvPr/>
        </p:nvGrpSpPr>
        <p:grpSpPr>
          <a:xfrm>
            <a:off x="-5406068" y="2351511"/>
            <a:ext cx="5406068" cy="2442755"/>
            <a:chOff x="-1639736" y="2362953"/>
            <a:chExt cx="5406068" cy="244275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611D0DE-C22B-78FD-3DED-11543E355244}"/>
                </a:ext>
              </a:extLst>
            </p:cNvPr>
            <p:cNvGrpSpPr/>
            <p:nvPr/>
          </p:nvGrpSpPr>
          <p:grpSpPr>
            <a:xfrm>
              <a:off x="-1639736" y="2362953"/>
              <a:ext cx="5406068" cy="2442755"/>
              <a:chOff x="-361508" y="2420813"/>
              <a:chExt cx="5406068" cy="2442755"/>
            </a:xfrm>
          </p:grpSpPr>
          <p:sp>
            <p:nvSpPr>
              <p:cNvPr id="10" name="Cylinder 9">
                <a:extLst>
                  <a:ext uri="{FF2B5EF4-FFF2-40B4-BE49-F238E27FC236}">
                    <a16:creationId xmlns:a16="http://schemas.microsoft.com/office/drawing/2014/main" id="{A5D88187-05D5-1E77-79B3-7B1F7BC13C47}"/>
                  </a:ext>
                </a:extLst>
              </p:cNvPr>
              <p:cNvSpPr/>
              <p:nvPr/>
            </p:nvSpPr>
            <p:spPr>
              <a:xfrm rot="5400000">
                <a:off x="1605101" y="1014766"/>
                <a:ext cx="1351163" cy="5284381"/>
              </a:xfrm>
              <a:prstGeom prst="can">
                <a:avLst/>
              </a:prstGeom>
              <a:solidFill>
                <a:srgbClr val="B7B7B7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3646CCD-50B3-2EB6-450E-ABC242B6E876}"/>
                  </a:ext>
                </a:extLst>
              </p:cNvPr>
              <p:cNvSpPr/>
              <p:nvPr/>
            </p:nvSpPr>
            <p:spPr>
              <a:xfrm>
                <a:off x="1596640" y="2854041"/>
                <a:ext cx="790970" cy="1532021"/>
              </a:xfrm>
              <a:prstGeom prst="rect">
                <a:avLst/>
              </a:prstGeom>
              <a:solidFill>
                <a:srgbClr val="B7B7B7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55CDEA9-1AA8-6C85-B699-4B9706299324}"/>
                  </a:ext>
                </a:extLst>
              </p:cNvPr>
              <p:cNvSpPr/>
              <p:nvPr/>
            </p:nvSpPr>
            <p:spPr>
              <a:xfrm>
                <a:off x="2182237" y="2776773"/>
                <a:ext cx="2862323" cy="1786568"/>
              </a:xfrm>
              <a:prstGeom prst="roundRect">
                <a:avLst/>
              </a:prstGeom>
              <a:solidFill>
                <a:srgbClr val="848484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C9EB897-1001-1F5D-94DC-049F9E3CEF70}"/>
                  </a:ext>
                </a:extLst>
              </p:cNvPr>
              <p:cNvSpPr/>
              <p:nvPr/>
            </p:nvSpPr>
            <p:spPr>
              <a:xfrm>
                <a:off x="2387610" y="2644521"/>
                <a:ext cx="2420603" cy="1995340"/>
              </a:xfrm>
              <a:prstGeom prst="roundRect">
                <a:avLst/>
              </a:prstGeom>
              <a:solidFill>
                <a:srgbClr val="A1A1A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3102961-4797-0E27-EA45-EF27A5052817}"/>
                  </a:ext>
                </a:extLst>
              </p:cNvPr>
              <p:cNvSpPr/>
              <p:nvPr/>
            </p:nvSpPr>
            <p:spPr>
              <a:xfrm>
                <a:off x="2592983" y="2420813"/>
                <a:ext cx="2039362" cy="2442755"/>
              </a:xfrm>
              <a:prstGeom prst="roundRect">
                <a:avLst/>
              </a:prstGeom>
              <a:solidFill>
                <a:srgbClr val="B7B7B7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06C8D3A-CF76-027A-B4E8-7C239FE74AE9}"/>
                </a:ext>
              </a:extLst>
            </p:cNvPr>
            <p:cNvSpPr/>
            <p:nvPr/>
          </p:nvSpPr>
          <p:spPr>
            <a:xfrm>
              <a:off x="1552552" y="4374111"/>
              <a:ext cx="235117" cy="207890"/>
            </a:xfrm>
            <a:prstGeom prst="ellipse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B6DCA66-42DA-6492-CE7F-858FAB610DDB}"/>
                </a:ext>
              </a:extLst>
            </p:cNvPr>
            <p:cNvSpPr/>
            <p:nvPr/>
          </p:nvSpPr>
          <p:spPr>
            <a:xfrm>
              <a:off x="1570470" y="3477684"/>
              <a:ext cx="235117" cy="207890"/>
            </a:xfrm>
            <a:prstGeom prst="ellipse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112CE22-7BE1-B757-6EA0-C12FB94D99AF}"/>
                </a:ext>
              </a:extLst>
            </p:cNvPr>
            <p:cNvSpPr/>
            <p:nvPr/>
          </p:nvSpPr>
          <p:spPr>
            <a:xfrm>
              <a:off x="1570470" y="2585433"/>
              <a:ext cx="235117" cy="207890"/>
            </a:xfrm>
            <a:prstGeom prst="ellipse">
              <a:avLst/>
            </a:prstGeom>
            <a:solidFill>
              <a:srgbClr val="B7B7B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 descr="Arizona Space Grant Consortium Logos | Arizona Space Grant Consortium">
            <a:extLst>
              <a:ext uri="{FF2B5EF4-FFF2-40B4-BE49-F238E27FC236}">
                <a16:creationId xmlns:a16="http://schemas.microsoft.com/office/drawing/2014/main" id="{BF13C0AE-C87A-F1B9-7BF9-BE04FD5ED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AB6E10-026F-97CA-AB01-F6CE6005C6F0}"/>
              </a:ext>
            </a:extLst>
          </p:cNvPr>
          <p:cNvSpPr txBox="1"/>
          <p:nvPr/>
        </p:nvSpPr>
        <p:spPr>
          <a:xfrm>
            <a:off x="10671437" y="173378"/>
            <a:ext cx="15258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ea typeface="Calibri"/>
                <a:cs typeface="Calibri"/>
              </a:rPr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377393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36133 0.00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theme/theme1.xml><?xml version="1.0" encoding="utf-8"?>
<a:theme xmlns:a="http://schemas.openxmlformats.org/drawingml/2006/main" name="1_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b759c24-c9b1-4912-a070-0cc4d66eb89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39F74B8267A3429341D373C6E4A538" ma:contentTypeVersion="23" ma:contentTypeDescription="Create a new document." ma:contentTypeScope="" ma:versionID="c6e3917063437739b766698ab0e72feb">
  <xsd:schema xmlns:xsd="http://www.w3.org/2001/XMLSchema" xmlns:xs="http://www.w3.org/2001/XMLSchema" xmlns:p="http://schemas.microsoft.com/office/2006/metadata/properties" xmlns:ns3="e7c8d1e4-5d11-4dd7-96e0-a48e859c590b" xmlns:ns4="7e8cb3f8-0073-4b7b-a803-a5f052e0f8ce" xmlns:ns5="7b759c24-c9b1-4912-a070-0cc4d66eb897" targetNamespace="http://schemas.microsoft.com/office/2006/metadata/properties" ma:root="true" ma:fieldsID="ad1e28cffb9a699a0b5d7db3ad2b7eef" ns3:_="" ns4:_="" ns5:_="">
    <xsd:import namespace="e7c8d1e4-5d11-4dd7-96e0-a48e859c590b"/>
    <xsd:import namespace="7e8cb3f8-0073-4b7b-a803-a5f052e0f8ce"/>
    <xsd:import namespace="7b759c24-c9b1-4912-a070-0cc4d66eb8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5:MediaServiceObjectDetectorVersions" minOccurs="0"/>
                <xsd:element ref="ns5:_activity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c8d1e4-5d11-4dd7-96e0-a48e859c59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cb3f8-0073-4b7b-a803-a5f052e0f8c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759c24-c9b1-4912-a070-0cc4d66eb897" elementFormDefault="qualified">
    <xsd:import namespace="http://schemas.microsoft.com/office/2006/documentManagement/types"/>
    <xsd:import namespace="http://schemas.microsoft.com/office/infopath/2007/PartnerControls"/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D00197-DAA5-4FA2-B62F-4E8C9242FD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E96A55-2F9D-4F1F-8278-F4A64C713403}">
  <ds:schemaRefs>
    <ds:schemaRef ds:uri="http://purl.org/dc/elements/1.1/"/>
    <ds:schemaRef ds:uri="http://www.w3.org/XML/1998/namespace"/>
    <ds:schemaRef ds:uri="http://purl.org/dc/dcmitype/"/>
    <ds:schemaRef ds:uri="e7c8d1e4-5d11-4dd7-96e0-a48e859c590b"/>
    <ds:schemaRef ds:uri="http://schemas.microsoft.com/office/2006/metadata/properties"/>
    <ds:schemaRef ds:uri="http://purl.org/dc/terms/"/>
    <ds:schemaRef ds:uri="7b759c24-c9b1-4912-a070-0cc4d66eb897"/>
    <ds:schemaRef ds:uri="http://schemas.microsoft.com/office/2006/documentManagement/types"/>
    <ds:schemaRef ds:uri="7e8cb3f8-0073-4b7b-a803-a5f052e0f8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946C6CDE-A6C7-4D2C-8A63-05AE51E05D39}">
  <ds:schemaRefs>
    <ds:schemaRef ds:uri="7b759c24-c9b1-4912-a070-0cc4d66eb897"/>
    <ds:schemaRef ds:uri="7e8cb3f8-0073-4b7b-a803-a5f052e0f8ce"/>
    <ds:schemaRef ds:uri="e7c8d1e4-5d11-4dd7-96e0-a48e859c59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3357</Words>
  <Application>Microsoft Office PowerPoint</Application>
  <PresentationFormat>Widescreen</PresentationFormat>
  <Paragraphs>1091</Paragraphs>
  <Slides>94</Slides>
  <Notes>15</Notes>
  <HiddenSlides>10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104" baseType="lpstr">
      <vt:lpstr>Arial</vt:lpstr>
      <vt:lpstr>Arial Black</vt:lpstr>
      <vt:lpstr>Arial Nova</vt:lpstr>
      <vt:lpstr>Arial,Sans-Serif</vt:lpstr>
      <vt:lpstr>Calibri</vt:lpstr>
      <vt:lpstr>Söhne</vt:lpstr>
      <vt:lpstr>Times New Roman</vt:lpstr>
      <vt:lpstr>Wingdings</vt:lpstr>
      <vt:lpstr>1_Garnet with Logo</vt:lpstr>
      <vt:lpstr>Garnet with Logo</vt:lpstr>
      <vt:lpstr>Team 520: NASA-MSFC Actively Sealed Cryogenic Coupler</vt:lpstr>
      <vt:lpstr>Team 520</vt:lpstr>
      <vt:lpstr>Sponsors</vt:lpstr>
      <vt:lpstr>Objective</vt:lpstr>
      <vt:lpstr>Background</vt:lpstr>
      <vt:lpstr>Key Goals</vt:lpstr>
      <vt:lpstr>Sponsor Updates:</vt:lpstr>
      <vt:lpstr>Fall Design</vt:lpstr>
      <vt:lpstr>PowerPoint Presentation</vt:lpstr>
      <vt:lpstr>PowerPoint Presentation</vt:lpstr>
      <vt:lpstr>Initial Design Flaws</vt:lpstr>
      <vt:lpstr>PowerPoint Presentation</vt:lpstr>
      <vt:lpstr>Updated Design</vt:lpstr>
      <vt:lpstr>Receiving Half</vt:lpstr>
      <vt:lpstr>Probe Half</vt:lpstr>
      <vt:lpstr>Updated Sealing</vt:lpstr>
      <vt:lpstr>Manufacturing</vt:lpstr>
      <vt:lpstr>PowerPoint Presentation</vt:lpstr>
      <vt:lpstr>Leakage Testing</vt:lpstr>
      <vt:lpstr>PowerPoint Presentation</vt:lpstr>
      <vt:lpstr>Flow Rate Testing</vt:lpstr>
      <vt:lpstr>Durability Testing</vt:lpstr>
      <vt:lpstr>Testing  Validation</vt:lpstr>
      <vt:lpstr>Testing  Validation</vt:lpstr>
      <vt:lpstr>PowerPoint Presentation</vt:lpstr>
      <vt:lpstr>Thank You.</vt:lpstr>
      <vt:lpstr>Backup Slides</vt:lpstr>
      <vt:lpstr>Flow Rate Testing</vt:lpstr>
      <vt:lpstr>Lunar Refueling Depot</vt:lpstr>
      <vt:lpstr>Problems with Current Designs</vt:lpstr>
      <vt:lpstr>Actively Sealed Coupler</vt:lpstr>
      <vt:lpstr>Background</vt:lpstr>
      <vt:lpstr>Customer Needs</vt:lpstr>
      <vt:lpstr>Customer Needs</vt:lpstr>
      <vt:lpstr>Customer Needs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Fall Design</vt:lpstr>
      <vt:lpstr>PowerPoint Presentation</vt:lpstr>
      <vt:lpstr>PowerPoint Presentation</vt:lpstr>
      <vt:lpstr>PowerPoint Presentation</vt:lpstr>
      <vt:lpstr>PowerPoint Presentation</vt:lpstr>
      <vt:lpstr>Probe Half</vt:lpstr>
      <vt:lpstr>PowerPoint Presentation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Sean Rodney</cp:lastModifiedBy>
  <cp:revision>1</cp:revision>
  <dcterms:created xsi:type="dcterms:W3CDTF">2023-10-03T17:48:03Z</dcterms:created>
  <dcterms:modified xsi:type="dcterms:W3CDTF">2024-01-30T12:20:16Z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0x010100D239F74B8267A3429341D373C6E4A538</vt:lpwstr>
  </property>
</Properties>
</file>