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themeOverride+xml" PartName="/ppt/theme/themeOverride1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12192000"/>
  <p:notesSz cx="6858000" cy="9144000"/>
  <p:embeddedFontLst>
    <p:embeddedFont>
      <p:font typeface="Roboto Thin"/>
      <p:regular r:id="rId31"/>
      <p:bold r:id="rId32"/>
      <p:italic r:id="rId33"/>
      <p:boldItalic r:id="rId34"/>
    </p:embeddedFont>
    <p:embeddedFont>
      <p:font typeface="Roboto"/>
      <p:regular r:id="rId35"/>
      <p:bold r:id="rId36"/>
      <p:italic r:id="rId37"/>
      <p:boldItalic r:id="rId38"/>
    </p:embeddedFont>
    <p:embeddedFont>
      <p:font typeface="Roboto Medium"/>
      <p:regular r:id="rId39"/>
      <p:bold r:id="rId40"/>
      <p:italic r:id="rId41"/>
      <p:boldItalic r:id="rId42"/>
    </p:embeddedFont>
    <p:embeddedFont>
      <p:font typeface="Arial Black"/>
      <p:regular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4" roundtripDataSignature="AMtx7mhAoanAwSOz+V+OpVWfUkRib5yEs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Justi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Medium-bold.fntdata"/><Relationship Id="rId20" Type="http://schemas.openxmlformats.org/officeDocument/2006/relationships/slide" Target="slides/slide15.xml"/><Relationship Id="rId42" Type="http://schemas.openxmlformats.org/officeDocument/2006/relationships/font" Target="fonts/RobotoMedium-boldItalic.fntdata"/><Relationship Id="rId41" Type="http://schemas.openxmlformats.org/officeDocument/2006/relationships/font" Target="fonts/RobotoMedium-italic.fntdata"/><Relationship Id="rId22" Type="http://schemas.openxmlformats.org/officeDocument/2006/relationships/slide" Target="slides/slide17.xml"/><Relationship Id="rId44" Type="http://customschemas.google.com/relationships/presentationmetadata" Target="metadata"/><Relationship Id="rId21" Type="http://schemas.openxmlformats.org/officeDocument/2006/relationships/slide" Target="slides/slide16.xml"/><Relationship Id="rId43" Type="http://schemas.openxmlformats.org/officeDocument/2006/relationships/font" Target="fonts/ArialBlack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Thin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Thin-italic.fntdata"/><Relationship Id="rId10" Type="http://schemas.openxmlformats.org/officeDocument/2006/relationships/slide" Target="slides/slide5.xml"/><Relationship Id="rId32" Type="http://schemas.openxmlformats.org/officeDocument/2006/relationships/font" Target="fonts/RobotoThin-bold.fntdata"/><Relationship Id="rId13" Type="http://schemas.openxmlformats.org/officeDocument/2006/relationships/slide" Target="slides/slide8.xml"/><Relationship Id="rId35" Type="http://schemas.openxmlformats.org/officeDocument/2006/relationships/font" Target="fonts/Roboto-regular.fntdata"/><Relationship Id="rId12" Type="http://schemas.openxmlformats.org/officeDocument/2006/relationships/slide" Target="slides/slide7.xml"/><Relationship Id="rId34" Type="http://schemas.openxmlformats.org/officeDocument/2006/relationships/font" Target="fonts/RobotoThin-boldItalic.fntdata"/><Relationship Id="rId15" Type="http://schemas.openxmlformats.org/officeDocument/2006/relationships/slide" Target="slides/slide10.xml"/><Relationship Id="rId37" Type="http://schemas.openxmlformats.org/officeDocument/2006/relationships/font" Target="fonts/Roboto-italic.fntdata"/><Relationship Id="rId14" Type="http://schemas.openxmlformats.org/officeDocument/2006/relationships/slide" Target="slides/slide9.xml"/><Relationship Id="rId36" Type="http://schemas.openxmlformats.org/officeDocument/2006/relationships/font" Target="fonts/Roboto-bold.fntdata"/><Relationship Id="rId17" Type="http://schemas.openxmlformats.org/officeDocument/2006/relationships/slide" Target="slides/slide12.xml"/><Relationship Id="rId39" Type="http://schemas.openxmlformats.org/officeDocument/2006/relationships/font" Target="fonts/RobotoMedium-regular.fntdata"/><Relationship Id="rId16" Type="http://schemas.openxmlformats.org/officeDocument/2006/relationships/slide" Target="slides/slide11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10-14T20:00:15.877">
    <p:pos x="6000" y="0"/>
    <p:text>Needs Names, Photos, Team Roles, and Inspiration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TzsxMpQ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4-10-17T20:22:47.466">
    <p:pos x="6000" y="0"/>
    <p:text>"This slide highlights the key customer needs for our submersible vehicle kit, divided into three categories: Educational Features, Affordability &amp; Usability, and Performance &amp; Durability. While the pyramid shows the foundational priorities, all needs are equally important."
[Point to the left]
"First, Educational Features:
Feedback Control: This system helps students learn about heading and depth stability, a key educational goal.
Live Camera Feed: Provides real-time video for navigation, enhancing engagement.
Tethered Power &amp; Control: Ensures consistent power and communication for smooth operation.
XRP Compatibility: Integrates easily with existing robotics tools, aligning with educational standards."**
[Point to the right, top section]
"Next, Affordability &amp; Usability:
Affordable Design: We’re targeting a $500 cost to make the kit accessible to students.
Ease of Assembly: Designed for easy tinkering and hands-on learning.
Accessible Interface: A game controller provides intuitive control for younger users."**
[Bottom right section]
"Finally, Performance &amp; Durability:
Depth Durability: Fully operational at 20 feet for pool environments.
Speed &amp; Performance: Matches or exceeds SeaPerch kits.
Versatile Design: Adaptable to various pool conditions for consistent performance."**
"In summary, our design meets educational goals while being affordable, usable, and high-performing in various conditions."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T1x1-Mc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d4439bd91a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d4439bd91a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2d4439bd91a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d46d4102e2_2_3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d46d4102e2_2_3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2d46d4102e2_2_3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0c257c158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30c257c158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0c257c1586_0_2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30c257c1586_0_2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0c257c1586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30c257c1586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0c257c1586_0_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30c257c1586_0_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d4439bd91a_4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d4439bd91a_4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2d4439bd91a_4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d46d4102e2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d46d4102e2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2d46d4102e2_3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d46d4102e2_3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d46d4102e2_3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2d46d4102e2_3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0bcd95d8a8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0bcd95d8a8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30bcd95d8a8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0bcd95d8a8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0bcd95d8a8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30bcd95d8a8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0bcd95d8a8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0bcd95d8a8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30bcd95d8a8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d4439bd91a_4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d4439bd91a_4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2d4439bd91a_4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0bcd95d8a8_0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0bcd95d8a8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30bcd95d8a8_0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0c257c1586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30c257c1586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d4439bd91a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d4439bd91a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2d4439bd91a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d4439bd91a_0_4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d4439bd91a_0_4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2d4439bd91a_0_4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d4439bd91a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d4439bd91a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2d4439bd91a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icture containing text, outdoor&#10;&#10;Description automatically generated" id="21" name="Google Shape;21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0"/>
          <p:cNvSpPr txBox="1"/>
          <p:nvPr>
            <p:ph type="ctrTitle"/>
          </p:nvPr>
        </p:nvSpPr>
        <p:spPr>
          <a:xfrm>
            <a:off x="838200" y="2255835"/>
            <a:ext cx="9144000" cy="7656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0"/>
          <p:cNvSpPr txBox="1"/>
          <p:nvPr>
            <p:ph idx="1" type="subTitle"/>
          </p:nvPr>
        </p:nvSpPr>
        <p:spPr>
          <a:xfrm>
            <a:off x="838200" y="3014209"/>
            <a:ext cx="9144000" cy="7656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0"/>
          <p:cNvSpPr txBox="1"/>
          <p:nvPr/>
        </p:nvSpPr>
        <p:spPr>
          <a:xfrm>
            <a:off x="838200" y="4108110"/>
            <a:ext cx="9144000" cy="4850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Date, Presenter, etc.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4400"/>
              <a:buFont typeface="Arial Black"/>
              <a:buNone/>
              <a:defRPr b="1" i="0">
                <a:solidFill>
                  <a:srgbClr val="782F4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1"/>
          <p:cNvSpPr txBox="1"/>
          <p:nvPr>
            <p:ph idx="1" type="body"/>
          </p:nvPr>
        </p:nvSpPr>
        <p:spPr>
          <a:xfrm>
            <a:off x="838200" y="1825625"/>
            <a:ext cx="77724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bg>
      <p:bgPr>
        <a:solidFill>
          <a:schemeClr val="l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4400"/>
              <a:buFont typeface="Arial Black"/>
              <a:buNone/>
              <a:defRPr b="1" i="0">
                <a:solidFill>
                  <a:srgbClr val="782F4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" name="Google Shape;40;p1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1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4400"/>
              <a:buFont typeface="Arial Black"/>
              <a:buNone/>
              <a:defRPr b="1" i="0">
                <a:solidFill>
                  <a:srgbClr val="782F4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4400"/>
              <a:buFont typeface="Arial Black"/>
              <a:buNone/>
              <a:defRPr b="1" i="0">
                <a:solidFill>
                  <a:srgbClr val="782F4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5"/>
          <p:cNvSpPr txBox="1"/>
          <p:nvPr>
            <p:ph idx="12" type="sldNum"/>
          </p:nvPr>
        </p:nvSpPr>
        <p:spPr>
          <a:xfrm>
            <a:off x="10335802" y="6356350"/>
            <a:ext cx="10179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3200"/>
              <a:buFont typeface="Arial Black"/>
              <a:buNone/>
              <a:defRPr b="1" i="0" sz="3200">
                <a:solidFill>
                  <a:srgbClr val="782F4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3200"/>
              <a:buFont typeface="Arial Black"/>
              <a:buNone/>
              <a:defRPr b="1" i="0" sz="3200">
                <a:solidFill>
                  <a:srgbClr val="782F4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d4439bd91a_3_11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g2d4439bd91a_3_11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3" name="Google Shape;73;g2d4439bd91a_3_1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g2d4439bd91a_3_1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g2d4439bd91a_3_1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hape&#10;&#10;Description automatically generated" id="10" name="Google Shape;10;p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9"/>
          <p:cNvSpPr txBox="1"/>
          <p:nvPr>
            <p:ph idx="1" type="body"/>
          </p:nvPr>
        </p:nvSpPr>
        <p:spPr>
          <a:xfrm>
            <a:off x="838200" y="1825625"/>
            <a:ext cx="77724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9"/>
          <p:cNvSpPr txBox="1"/>
          <p:nvPr/>
        </p:nvSpPr>
        <p:spPr>
          <a:xfrm>
            <a:off x="816429" y="555171"/>
            <a:ext cx="9144000" cy="827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782F4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Relationship Id="rId4" Type="http://schemas.openxmlformats.org/officeDocument/2006/relationships/image" Target="../media/image35.jpg"/><Relationship Id="rId9" Type="http://schemas.openxmlformats.org/officeDocument/2006/relationships/image" Target="../media/image40.jpg"/><Relationship Id="rId5" Type="http://schemas.openxmlformats.org/officeDocument/2006/relationships/image" Target="../media/image38.jpg"/><Relationship Id="rId6" Type="http://schemas.openxmlformats.org/officeDocument/2006/relationships/image" Target="../media/image34.jpg"/><Relationship Id="rId7" Type="http://schemas.openxmlformats.org/officeDocument/2006/relationships/image" Target="../media/image39.jpg"/><Relationship Id="rId8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5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Relationship Id="rId6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30.png"/><Relationship Id="rId8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outdoor&#10;&#10;Description automatically generated" id="81" name="Google Shape;8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"/>
          <p:cNvSpPr txBox="1"/>
          <p:nvPr>
            <p:ph type="ctrTitle"/>
          </p:nvPr>
        </p:nvSpPr>
        <p:spPr>
          <a:xfrm>
            <a:off x="304800" y="2255835"/>
            <a:ext cx="9144000" cy="76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Submersible Vehicle Kit</a:t>
            </a:r>
            <a:endParaRPr sz="56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3" name="Google Shape;83;p1"/>
          <p:cNvSpPr txBox="1"/>
          <p:nvPr>
            <p:ph idx="4294967295" type="subTitle"/>
          </p:nvPr>
        </p:nvSpPr>
        <p:spPr>
          <a:xfrm>
            <a:off x="304800" y="4059784"/>
            <a:ext cx="9144000" cy="76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Team 310</a:t>
            </a:r>
            <a:endParaRPr sz="3100">
              <a:solidFill>
                <a:schemeClr val="lt1"/>
              </a:solidFill>
            </a:endParaRPr>
          </a:p>
        </p:txBody>
      </p:sp>
      <p:sp>
        <p:nvSpPr>
          <p:cNvPr id="84" name="Google Shape;84;p1"/>
          <p:cNvSpPr txBox="1"/>
          <p:nvPr>
            <p:ph idx="4294967295" type="subTitle"/>
          </p:nvPr>
        </p:nvSpPr>
        <p:spPr>
          <a:xfrm>
            <a:off x="0" y="6168609"/>
            <a:ext cx="9144000" cy="76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Naval Surface Warfare Center (NSWC)</a:t>
            </a:r>
            <a:r>
              <a:rPr lang="en-US" sz="215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Panama City</a:t>
            </a:r>
            <a:r>
              <a:rPr lang="en-US" sz="2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22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d4439bd91a_1_0"/>
          <p:cNvSpPr txBox="1"/>
          <p:nvPr>
            <p:ph type="title"/>
          </p:nvPr>
        </p:nvSpPr>
        <p:spPr>
          <a:xfrm>
            <a:off x="838200" y="7955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Requirements/Needs </a:t>
            </a:r>
            <a:endParaRPr/>
          </a:p>
        </p:txBody>
      </p:sp>
      <p:sp>
        <p:nvSpPr>
          <p:cNvPr id="212" name="Google Shape;212;g2d4439bd91a_1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Kenny Le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grpSp>
        <p:nvGrpSpPr>
          <p:cNvPr id="213" name="Google Shape;213;g2d4439bd91a_1_0"/>
          <p:cNvGrpSpPr/>
          <p:nvPr/>
        </p:nvGrpSpPr>
        <p:grpSpPr>
          <a:xfrm>
            <a:off x="994122" y="5042099"/>
            <a:ext cx="7943768" cy="857979"/>
            <a:chOff x="1593000" y="2322568"/>
            <a:chExt cx="5957975" cy="643500"/>
          </a:xfrm>
        </p:grpSpPr>
        <p:sp>
          <p:nvSpPr>
            <p:cNvPr id="214" name="Google Shape;214;g2d4439bd91a_1_0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g2d4439bd91a_1_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g2d4439bd91a_1_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g2d4439bd91a_1_0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Depth </a:t>
              </a:r>
              <a:r>
                <a:rPr lang="en-US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Durability</a:t>
              </a:r>
              <a:r>
                <a:rPr lang="en-US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</a:t>
              </a:r>
              <a:r>
                <a:rPr lang="en-US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8" name="Google Shape;218;g2d4439bd91a_1_0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g2d4439bd91a_1_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05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20" name="Google Shape;220;g2d4439bd91a_1_0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-374650" lvl="0" marL="6096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The submersible shall maintain structural integrity within water depths of 20 feet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1" name="Google Shape;221;g2d4439bd91a_1_0"/>
          <p:cNvGrpSpPr/>
          <p:nvPr/>
        </p:nvGrpSpPr>
        <p:grpSpPr>
          <a:xfrm>
            <a:off x="994134" y="4185968"/>
            <a:ext cx="7943768" cy="857979"/>
            <a:chOff x="1593000" y="2322568"/>
            <a:chExt cx="5957975" cy="643500"/>
          </a:xfrm>
        </p:grpSpPr>
        <p:sp>
          <p:nvSpPr>
            <p:cNvPr id="222" name="Google Shape;222;g2d4439bd91a_1_0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g2d4439bd91a_1_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g2d4439bd91a_1_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g2d4439bd91a_1_0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Tether Power/Control 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6" name="Google Shape;226;g2d4439bd91a_1_0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g2d4439bd91a_1_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04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28" name="Google Shape;228;g2d4439bd91a_1_0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-374650" lvl="0" marL="6096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The tether shall supply power and control signals 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74650" lvl="0" marL="6096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Length shall be at least 50 feet, so it can provide plenty range for underwater exploration 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9" name="Google Shape;229;g2d4439bd91a_1_0"/>
          <p:cNvGrpSpPr/>
          <p:nvPr/>
        </p:nvGrpSpPr>
        <p:grpSpPr>
          <a:xfrm>
            <a:off x="994122" y="3346852"/>
            <a:ext cx="7943768" cy="857979"/>
            <a:chOff x="1593000" y="2322568"/>
            <a:chExt cx="5957975" cy="643500"/>
          </a:xfrm>
        </p:grpSpPr>
        <p:sp>
          <p:nvSpPr>
            <p:cNvPr id="230" name="Google Shape;230;g2d4439bd91a_1_0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g2d4439bd91a_1_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g2d4439bd91a_1_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g2d4439bd91a_1_0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Affordable</a:t>
              </a:r>
              <a:r>
                <a:rPr lang="en-US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 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4" name="Google Shape;234;g2d4439bd91a_1_0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g2d4439bd91a_1_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03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36" name="Google Shape;236;g2d4439bd91a_1_0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-374650" lvl="0" marL="6096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The kit shall be 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equal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 to or under $500 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7" name="Google Shape;237;g2d4439bd91a_1_0"/>
          <p:cNvGrpSpPr/>
          <p:nvPr/>
        </p:nvGrpSpPr>
        <p:grpSpPr>
          <a:xfrm>
            <a:off x="994122" y="1634603"/>
            <a:ext cx="7943768" cy="857979"/>
            <a:chOff x="1593000" y="2322568"/>
            <a:chExt cx="5957975" cy="643500"/>
          </a:xfrm>
        </p:grpSpPr>
        <p:sp>
          <p:nvSpPr>
            <p:cNvPr id="238" name="Google Shape;238;g2d4439bd91a_1_0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g2d4439bd91a_1_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g2d4439bd91a_1_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g2d4439bd91a_1_0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Feedback</a:t>
              </a:r>
              <a:r>
                <a:rPr lang="en-US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control System 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2" name="Google Shape;242;g2d4439bd91a_1_0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g2d4439bd91a_1_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01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44" name="Google Shape;244;g2d4439bd91a_1_0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-374650" lvl="0" marL="6096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The submersible shall have feedback control systems for heading and depth 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stability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5" name="Google Shape;245;g2d4439bd91a_1_0"/>
          <p:cNvGrpSpPr/>
          <p:nvPr/>
        </p:nvGrpSpPr>
        <p:grpSpPr>
          <a:xfrm>
            <a:off x="994122" y="2492569"/>
            <a:ext cx="7943768" cy="857979"/>
            <a:chOff x="1593000" y="2322568"/>
            <a:chExt cx="5957975" cy="643500"/>
          </a:xfrm>
        </p:grpSpPr>
        <p:sp>
          <p:nvSpPr>
            <p:cNvPr id="246" name="Google Shape;246;g2d4439bd91a_1_0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g2d4439bd91a_1_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g2d4439bd91a_1_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g2d4439bd91a_1_0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g2d4439bd91a_1_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02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51" name="Google Shape;251;g2d4439bd91a_1_0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-374650" lvl="0" marL="6096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Shall 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provide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 live and HD visual feedback so that users can clearly observe 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their surroundings underwater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  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2" name="Google Shape;252;g2d4439bd91a_1_0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Live Camera Feed 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3" name="Google Shape;253;g2d4439bd91a_1_0"/>
          <p:cNvSpPr/>
          <p:nvPr/>
        </p:nvSpPr>
        <p:spPr>
          <a:xfrm>
            <a:off x="1914476" y="1256650"/>
            <a:ext cx="2669400" cy="400500"/>
          </a:xfrm>
          <a:prstGeom prst="rect">
            <a:avLst/>
          </a:prstGeom>
          <a:solidFill>
            <a:srgbClr val="A7291E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Requirements </a:t>
            </a:r>
            <a:endParaRPr sz="110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4" name="Google Shape;254;g2d4439bd91a_1_0"/>
          <p:cNvSpPr/>
          <p:nvPr/>
        </p:nvSpPr>
        <p:spPr>
          <a:xfrm>
            <a:off x="4732775" y="1249350"/>
            <a:ext cx="4153500" cy="400500"/>
          </a:xfrm>
          <a:prstGeom prst="rect">
            <a:avLst/>
          </a:prstGeom>
          <a:solidFill>
            <a:srgbClr val="A7291E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Interpreted Needs</a:t>
            </a:r>
            <a:r>
              <a:rPr lang="en-US" sz="1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-US" sz="1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d46d4102e2_2_38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Kenny Le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sp>
        <p:nvSpPr>
          <p:cNvPr id="261" name="Google Shape;261;g2d46d4102e2_2_385"/>
          <p:cNvSpPr txBox="1"/>
          <p:nvPr/>
        </p:nvSpPr>
        <p:spPr>
          <a:xfrm>
            <a:off x="753900" y="320075"/>
            <a:ext cx="95598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782F40"/>
                </a:solidFill>
                <a:latin typeface="Arial Black"/>
                <a:ea typeface="Arial Black"/>
                <a:cs typeface="Arial Black"/>
                <a:sym typeface="Arial Black"/>
              </a:rPr>
              <a:t>                  Targets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2" name="Google Shape;262;g2d46d4102e2_2_385"/>
          <p:cNvGrpSpPr/>
          <p:nvPr/>
        </p:nvGrpSpPr>
        <p:grpSpPr>
          <a:xfrm>
            <a:off x="1285747" y="4330306"/>
            <a:ext cx="7943768" cy="857979"/>
            <a:chOff x="1593000" y="2322568"/>
            <a:chExt cx="5957975" cy="643500"/>
          </a:xfrm>
        </p:grpSpPr>
        <p:sp>
          <p:nvSpPr>
            <p:cNvPr id="263" name="Google Shape;263;g2d46d4102e2_2_385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g2d46d4102e2_2_385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g2d46d4102e2_2_385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g2d46d4102e2_2_385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Maintain Neutral Buoyancy</a:t>
              </a: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7" name="Google Shape;267;g2d46d4102e2_2_385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g2d46d4102e2_2_385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04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69" name="Google Shape;269;g2d46d4102e2_2_385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-374650" lvl="0" marL="6096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With a neutral 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buoyancy it ensures the submersible can hover without any significant vertical drift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0" name="Google Shape;270;g2d46d4102e2_2_385"/>
          <p:cNvGrpSpPr/>
          <p:nvPr/>
        </p:nvGrpSpPr>
        <p:grpSpPr>
          <a:xfrm>
            <a:off x="1285747" y="3457115"/>
            <a:ext cx="7943768" cy="857979"/>
            <a:chOff x="1593000" y="2322568"/>
            <a:chExt cx="5957975" cy="643500"/>
          </a:xfrm>
        </p:grpSpPr>
        <p:sp>
          <p:nvSpPr>
            <p:cNvPr id="271" name="Google Shape;271;g2d46d4102e2_2_385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g2d46d4102e2_2_385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g2d46d4102e2_2_385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g2d46d4102e2_2_385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Maintain Center of Mass</a:t>
              </a:r>
              <a:r>
                <a:rPr lang="en-US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5" name="Google Shape;275;g2d46d4102e2_2_385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g2d46d4102e2_2_385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03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77" name="Google Shape;277;g2d46d4102e2_2_385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-374650" lvl="0" marL="6096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When submerged, the submersible shall not roll, pitch, or yaw by more than 5 degrees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74650" lvl="0" marL="6096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This ensure the submersible remains stable and easy to control 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8" name="Google Shape;278;g2d46d4102e2_2_385"/>
          <p:cNvGrpSpPr/>
          <p:nvPr/>
        </p:nvGrpSpPr>
        <p:grpSpPr>
          <a:xfrm>
            <a:off x="1285747" y="2583969"/>
            <a:ext cx="7943768" cy="857979"/>
            <a:chOff x="1593000" y="2322568"/>
            <a:chExt cx="5957975" cy="643500"/>
          </a:xfrm>
        </p:grpSpPr>
        <p:sp>
          <p:nvSpPr>
            <p:cNvPr id="279" name="Google Shape;279;g2d46d4102e2_2_385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g2d46d4102e2_2_385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g2d46d4102e2_2_385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g2d46d4102e2_2_385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Battery/Power 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3" name="Google Shape;283;g2d46d4102e2_2_385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g2d46d4102e2_2_385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02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85" name="Google Shape;285;g2d46d4102e2_2_385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-374650" lvl="0" marL="6096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Target of running time to at least 20 minutes, it provides students 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enough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 time for 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their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 demonstrations 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74650" lvl="0" marL="6096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Optimize energy 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86" name="Google Shape;286;g2d46d4102e2_2_385"/>
          <p:cNvGrpSpPr/>
          <p:nvPr/>
        </p:nvGrpSpPr>
        <p:grpSpPr>
          <a:xfrm>
            <a:off x="1285747" y="1710803"/>
            <a:ext cx="7943768" cy="857979"/>
            <a:chOff x="1593000" y="2322568"/>
            <a:chExt cx="5957975" cy="643500"/>
          </a:xfrm>
        </p:grpSpPr>
        <p:sp>
          <p:nvSpPr>
            <p:cNvPr id="287" name="Google Shape;287;g2d46d4102e2_2_385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g2d46d4102e2_2_385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g2d46d4102e2_2_385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g2d46d4102e2_2_385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Thrust Power 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1" name="Google Shape;291;g2d46d4102e2_2_385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g2d46d4102e2_2_385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01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93" name="Google Shape;293;g2d46d4102e2_2_385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-374650" lvl="0" marL="6096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Thrusters shall provide quick acceleration and 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deceleration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 to allow submersible to reach target speed 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rapidly</a:t>
              </a: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94" name="Google Shape;294;g2d46d4102e2_2_385"/>
          <p:cNvSpPr/>
          <p:nvPr/>
        </p:nvSpPr>
        <p:spPr>
          <a:xfrm>
            <a:off x="2200026" y="1295100"/>
            <a:ext cx="2669400" cy="400500"/>
          </a:xfrm>
          <a:prstGeom prst="rect">
            <a:avLst/>
          </a:prstGeom>
          <a:solidFill>
            <a:srgbClr val="A7291E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                Function </a:t>
            </a:r>
            <a:r>
              <a:rPr lang="en-US" sz="1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110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5" name="Google Shape;295;g2d46d4102e2_2_385"/>
          <p:cNvSpPr/>
          <p:nvPr/>
        </p:nvSpPr>
        <p:spPr>
          <a:xfrm>
            <a:off x="5096249" y="1295100"/>
            <a:ext cx="4081200" cy="400500"/>
          </a:xfrm>
          <a:prstGeom prst="rect">
            <a:avLst/>
          </a:prstGeom>
          <a:solidFill>
            <a:srgbClr val="A7291E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                                  Target</a:t>
            </a:r>
            <a:r>
              <a:rPr lang="en-US" sz="1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110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0c257c1586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4400"/>
              <a:buFont typeface="Arial Black"/>
              <a:buNone/>
            </a:pPr>
            <a:r>
              <a:rPr lang="en-US"/>
              <a:t>Functional Decomposition</a:t>
            </a:r>
            <a:endParaRPr/>
          </a:p>
        </p:txBody>
      </p:sp>
      <p:sp>
        <p:nvSpPr>
          <p:cNvPr id="301" name="Google Shape;301;g30c257c1586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Scott Garner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sp>
        <p:nvSpPr>
          <p:cNvPr id="302" name="Google Shape;302;g30c257c1586_0_0"/>
          <p:cNvSpPr txBox="1"/>
          <p:nvPr/>
        </p:nvSpPr>
        <p:spPr>
          <a:xfrm>
            <a:off x="838200" y="2659350"/>
            <a:ext cx="90069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●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Breaks down the submersible vehicle kit into core components and sub-functions.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●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Clarifies how each part supports overall project goals.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0c257c1586_0_24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4400"/>
              <a:buFont typeface="Arial Black"/>
              <a:buNone/>
            </a:pPr>
            <a:r>
              <a:rPr lang="en-US"/>
              <a:t>Functional Decomposition</a:t>
            </a:r>
            <a:endParaRPr/>
          </a:p>
        </p:txBody>
      </p:sp>
      <p:sp>
        <p:nvSpPr>
          <p:cNvPr id="308" name="Google Shape;308;g30c257c1586_0_24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Scott Garner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sp>
        <p:nvSpPr>
          <p:cNvPr id="309" name="Google Shape;309;g30c257c1586_0_244"/>
          <p:cNvSpPr/>
          <p:nvPr/>
        </p:nvSpPr>
        <p:spPr>
          <a:xfrm>
            <a:off x="4687370" y="2217044"/>
            <a:ext cx="2598000" cy="9870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Submersible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Vehicle kit </a:t>
            </a:r>
            <a:endParaRPr/>
          </a:p>
        </p:txBody>
      </p:sp>
      <p:sp>
        <p:nvSpPr>
          <p:cNvPr id="310" name="Google Shape;310;g30c257c1586_0_244"/>
          <p:cNvSpPr/>
          <p:nvPr/>
        </p:nvSpPr>
        <p:spPr>
          <a:xfrm>
            <a:off x="4088687" y="3653957"/>
            <a:ext cx="1734600" cy="987000"/>
          </a:xfrm>
          <a:prstGeom prst="roundRect">
            <a:avLst>
              <a:gd fmla="val 16667" name="adj"/>
            </a:avLst>
          </a:prstGeom>
          <a:solidFill>
            <a:srgbClr val="782F4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Capture Live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Camera Feed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1" name="Google Shape;311;g30c257c1586_0_244"/>
          <p:cNvSpPr/>
          <p:nvPr/>
        </p:nvSpPr>
        <p:spPr>
          <a:xfrm>
            <a:off x="2024001" y="3653955"/>
            <a:ext cx="1734600" cy="987000"/>
          </a:xfrm>
          <a:prstGeom prst="roundRect">
            <a:avLst>
              <a:gd fmla="val 16667" name="adj"/>
            </a:avLst>
          </a:prstGeom>
          <a:solidFill>
            <a:srgbClr val="782F4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Control Vehicle 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Movement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2" name="Google Shape;312;g30c257c1586_0_244"/>
          <p:cNvSpPr/>
          <p:nvPr/>
        </p:nvSpPr>
        <p:spPr>
          <a:xfrm>
            <a:off x="82692" y="3653959"/>
            <a:ext cx="1734600" cy="987000"/>
          </a:xfrm>
          <a:prstGeom prst="roundRect">
            <a:avLst>
              <a:gd fmla="val 16667" name="adj"/>
            </a:avLst>
          </a:prstGeom>
          <a:solidFill>
            <a:srgbClr val="782F4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Provide Power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3" name="Google Shape;313;g30c257c1586_0_244"/>
          <p:cNvSpPr/>
          <p:nvPr/>
        </p:nvSpPr>
        <p:spPr>
          <a:xfrm>
            <a:off x="8167166" y="3653955"/>
            <a:ext cx="1734600" cy="987000"/>
          </a:xfrm>
          <a:prstGeom prst="roundRect">
            <a:avLst>
              <a:gd fmla="val 16667" name="adj"/>
            </a:avLst>
          </a:prstGeom>
          <a:solidFill>
            <a:srgbClr val="782F4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 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Interface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4" name="Google Shape;314;g30c257c1586_0_244"/>
          <p:cNvSpPr/>
          <p:nvPr/>
        </p:nvSpPr>
        <p:spPr>
          <a:xfrm>
            <a:off x="10108475" y="3653959"/>
            <a:ext cx="1734600" cy="987000"/>
          </a:xfrm>
          <a:prstGeom prst="roundRect">
            <a:avLst>
              <a:gd fmla="val 16667" name="adj"/>
            </a:avLst>
          </a:prstGeom>
          <a:solidFill>
            <a:srgbClr val="782F4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Buoyancy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315" name="Google Shape;315;g30c257c1586_0_244"/>
          <p:cNvCxnSpPr/>
          <p:nvPr/>
        </p:nvCxnSpPr>
        <p:spPr>
          <a:xfrm flipH="1">
            <a:off x="949970" y="2728594"/>
            <a:ext cx="3737400" cy="979800"/>
          </a:xfrm>
          <a:prstGeom prst="bentConnector3">
            <a:avLst>
              <a:gd fmla="val 100453" name="adj1"/>
            </a:avLst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6" name="Google Shape;316;g30c257c1586_0_244"/>
          <p:cNvCxnSpPr>
            <a:stCxn id="309" idx="3"/>
            <a:endCxn id="314" idx="0"/>
          </p:cNvCxnSpPr>
          <p:nvPr/>
        </p:nvCxnSpPr>
        <p:spPr>
          <a:xfrm>
            <a:off x="7285370" y="2710544"/>
            <a:ext cx="3690300" cy="943500"/>
          </a:xfrm>
          <a:prstGeom prst="bentConnector2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7" name="Google Shape;317;g30c257c1586_0_244"/>
          <p:cNvSpPr/>
          <p:nvPr/>
        </p:nvSpPr>
        <p:spPr>
          <a:xfrm>
            <a:off x="6117952" y="3653957"/>
            <a:ext cx="1734600" cy="987000"/>
          </a:xfrm>
          <a:prstGeom prst="roundRect">
            <a:avLst>
              <a:gd fmla="val 16667" name="adj"/>
            </a:avLst>
          </a:prstGeom>
          <a:solidFill>
            <a:srgbClr val="782F4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Ensure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Durability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8" name="Google Shape;318;g30c257c1586_0_244"/>
          <p:cNvCxnSpPr>
            <a:endCxn id="310" idx="0"/>
          </p:cNvCxnSpPr>
          <p:nvPr/>
        </p:nvCxnSpPr>
        <p:spPr>
          <a:xfrm>
            <a:off x="4955987" y="3200357"/>
            <a:ext cx="0" cy="453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g30c257c1586_0_244"/>
          <p:cNvCxnSpPr>
            <a:endCxn id="317" idx="0"/>
          </p:cNvCxnSpPr>
          <p:nvPr/>
        </p:nvCxnSpPr>
        <p:spPr>
          <a:xfrm>
            <a:off x="6985252" y="3200357"/>
            <a:ext cx="0" cy="453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g30c257c1586_0_244"/>
          <p:cNvCxnSpPr>
            <a:stCxn id="313" idx="0"/>
          </p:cNvCxnSpPr>
          <p:nvPr/>
        </p:nvCxnSpPr>
        <p:spPr>
          <a:xfrm rot="10800000">
            <a:off x="9034466" y="2725155"/>
            <a:ext cx="0" cy="928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g30c257c1586_0_244"/>
          <p:cNvCxnSpPr/>
          <p:nvPr/>
        </p:nvCxnSpPr>
        <p:spPr>
          <a:xfrm rot="10800000">
            <a:off x="2938466" y="2725155"/>
            <a:ext cx="0" cy="928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0c257c1586_0_48"/>
          <p:cNvSpPr txBox="1"/>
          <p:nvPr>
            <p:ph type="title"/>
          </p:nvPr>
        </p:nvSpPr>
        <p:spPr>
          <a:xfrm>
            <a:off x="695175" y="3699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4400"/>
              <a:buFont typeface="Arial Black"/>
              <a:buNone/>
            </a:pPr>
            <a:r>
              <a:rPr lang="en-US"/>
              <a:t>Functional Decomposition</a:t>
            </a:r>
            <a:endParaRPr/>
          </a:p>
        </p:txBody>
      </p:sp>
      <p:sp>
        <p:nvSpPr>
          <p:cNvPr id="327" name="Google Shape;327;g30c257c1586_0_4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Scott Garner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cxnSp>
        <p:nvCxnSpPr>
          <p:cNvPr id="328" name="Google Shape;328;g30c257c1586_0_48"/>
          <p:cNvCxnSpPr>
            <a:stCxn id="329" idx="2"/>
            <a:endCxn id="330" idx="2"/>
          </p:cNvCxnSpPr>
          <p:nvPr/>
        </p:nvCxnSpPr>
        <p:spPr>
          <a:xfrm flipH="1">
            <a:off x="5503332" y="2866250"/>
            <a:ext cx="300" cy="13002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1" name="Google Shape;331;g30c257c1586_0_48"/>
          <p:cNvCxnSpPr>
            <a:stCxn id="332" idx="2"/>
            <a:endCxn id="333" idx="2"/>
          </p:cNvCxnSpPr>
          <p:nvPr/>
        </p:nvCxnSpPr>
        <p:spPr>
          <a:xfrm flipH="1">
            <a:off x="1873450" y="2881851"/>
            <a:ext cx="300" cy="26040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9" name="Google Shape;329;g30c257c1586_0_48"/>
          <p:cNvSpPr/>
          <p:nvPr/>
        </p:nvSpPr>
        <p:spPr>
          <a:xfrm>
            <a:off x="4592982" y="1950050"/>
            <a:ext cx="1821300" cy="916200"/>
          </a:xfrm>
          <a:prstGeom prst="roundRect">
            <a:avLst>
              <a:gd fmla="val 16667" name="adj"/>
            </a:avLst>
          </a:prstGeom>
          <a:solidFill>
            <a:srgbClr val="782F4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Control Vehicle 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Movement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32" name="Google Shape;332;g30c257c1586_0_48"/>
          <p:cNvSpPr/>
          <p:nvPr/>
        </p:nvSpPr>
        <p:spPr>
          <a:xfrm>
            <a:off x="844450" y="1950051"/>
            <a:ext cx="2058600" cy="931800"/>
          </a:xfrm>
          <a:prstGeom prst="roundRect">
            <a:avLst>
              <a:gd fmla="val 16667" name="adj"/>
            </a:avLst>
          </a:prstGeom>
          <a:solidFill>
            <a:srgbClr val="782F4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Provide Power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34" name="Google Shape;334;g30c257c1586_0_48"/>
          <p:cNvSpPr/>
          <p:nvPr/>
        </p:nvSpPr>
        <p:spPr>
          <a:xfrm>
            <a:off x="1031753" y="3272639"/>
            <a:ext cx="1683600" cy="9318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Manage Batteries</a:t>
            </a:r>
            <a:endParaRPr sz="1800"/>
          </a:p>
        </p:txBody>
      </p:sp>
      <p:sp>
        <p:nvSpPr>
          <p:cNvPr id="330" name="Google Shape;330;g30c257c1586_0_48"/>
          <p:cNvSpPr/>
          <p:nvPr/>
        </p:nvSpPr>
        <p:spPr>
          <a:xfrm>
            <a:off x="4758706" y="3250335"/>
            <a:ext cx="1489500" cy="9162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Control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Thrusters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Google Shape;333;g30c257c1586_0_48"/>
          <p:cNvSpPr/>
          <p:nvPr/>
        </p:nvSpPr>
        <p:spPr>
          <a:xfrm>
            <a:off x="1031753" y="4554113"/>
            <a:ext cx="1683600" cy="9318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Distribute Power</a:t>
            </a:r>
            <a:endParaRPr/>
          </a:p>
        </p:txBody>
      </p:sp>
      <p:cxnSp>
        <p:nvCxnSpPr>
          <p:cNvPr id="335" name="Google Shape;335;g30c257c1586_0_48"/>
          <p:cNvCxnSpPr>
            <a:stCxn id="330" idx="2"/>
            <a:endCxn id="336" idx="0"/>
          </p:cNvCxnSpPr>
          <p:nvPr/>
        </p:nvCxnSpPr>
        <p:spPr>
          <a:xfrm flipH="1" rot="-5400000">
            <a:off x="5397106" y="4272885"/>
            <a:ext cx="957300" cy="744600"/>
          </a:xfrm>
          <a:prstGeom prst="bentConnector3">
            <a:avLst>
              <a:gd fmla="val 50007" name="adj1"/>
            </a:avLst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g30c257c1586_0_48"/>
          <p:cNvCxnSpPr>
            <a:stCxn id="330" idx="2"/>
            <a:endCxn id="338" idx="0"/>
          </p:cNvCxnSpPr>
          <p:nvPr/>
        </p:nvCxnSpPr>
        <p:spPr>
          <a:xfrm rot="5400000">
            <a:off x="4652356" y="4272735"/>
            <a:ext cx="957300" cy="744900"/>
          </a:xfrm>
          <a:prstGeom prst="bentConnector3">
            <a:avLst>
              <a:gd fmla="val 50007" name="adj1"/>
            </a:avLst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339" name="Google Shape;339;g30c257c1586_0_48"/>
          <p:cNvGrpSpPr/>
          <p:nvPr/>
        </p:nvGrpSpPr>
        <p:grpSpPr>
          <a:xfrm>
            <a:off x="3896208" y="5123978"/>
            <a:ext cx="1724708" cy="909515"/>
            <a:chOff x="1291325" y="5862836"/>
            <a:chExt cx="1413000" cy="858600"/>
          </a:xfrm>
        </p:grpSpPr>
        <p:sp>
          <p:nvSpPr>
            <p:cNvPr id="338" name="Google Shape;338;g30c257c1586_0_48"/>
            <p:cNvSpPr/>
            <p:nvPr/>
          </p:nvSpPr>
          <p:spPr>
            <a:xfrm>
              <a:off x="1540630" y="5862836"/>
              <a:ext cx="914400" cy="858600"/>
            </a:xfrm>
            <a:prstGeom prst="roundRect">
              <a:avLst>
                <a:gd fmla="val 16667" name="adj"/>
              </a:avLst>
            </a:prstGeom>
            <a:solidFill>
              <a:srgbClr val="E4D5D9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/>
            </a:p>
          </p:txBody>
        </p:sp>
        <p:sp>
          <p:nvSpPr>
            <p:cNvPr id="340" name="Google Shape;340;g30c257c1586_0_48"/>
            <p:cNvSpPr txBox="1"/>
            <p:nvPr/>
          </p:nvSpPr>
          <p:spPr>
            <a:xfrm>
              <a:off x="1291325" y="5953575"/>
              <a:ext cx="1413000" cy="63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Regulate</a:t>
              </a:r>
              <a:endParaRPr sz="16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Heading</a:t>
              </a:r>
              <a:endParaRPr sz="1600">
                <a:solidFill>
                  <a:schemeClr val="dk1"/>
                </a:solidFill>
              </a:endParaRPr>
            </a:p>
          </p:txBody>
        </p:sp>
      </p:grpSp>
      <p:grpSp>
        <p:nvGrpSpPr>
          <p:cNvPr id="341" name="Google Shape;341;g30c257c1586_0_48"/>
          <p:cNvGrpSpPr/>
          <p:nvPr/>
        </p:nvGrpSpPr>
        <p:grpSpPr>
          <a:xfrm>
            <a:off x="5539746" y="5123978"/>
            <a:ext cx="1416750" cy="909515"/>
            <a:chOff x="2637825" y="5862836"/>
            <a:chExt cx="1160700" cy="858600"/>
          </a:xfrm>
        </p:grpSpPr>
        <p:sp>
          <p:nvSpPr>
            <p:cNvPr id="336" name="Google Shape;336;g30c257c1586_0_48"/>
            <p:cNvSpPr/>
            <p:nvPr/>
          </p:nvSpPr>
          <p:spPr>
            <a:xfrm>
              <a:off x="2760975" y="5862836"/>
              <a:ext cx="914400" cy="858600"/>
            </a:xfrm>
            <a:prstGeom prst="roundRect">
              <a:avLst>
                <a:gd fmla="val 16667" name="adj"/>
              </a:avLst>
            </a:prstGeom>
            <a:solidFill>
              <a:srgbClr val="E4D5D9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/>
            </a:p>
          </p:txBody>
        </p:sp>
        <p:sp>
          <p:nvSpPr>
            <p:cNvPr id="342" name="Google Shape;342;g30c257c1586_0_48"/>
            <p:cNvSpPr txBox="1"/>
            <p:nvPr/>
          </p:nvSpPr>
          <p:spPr>
            <a:xfrm>
              <a:off x="2637825" y="5953575"/>
              <a:ext cx="1160700" cy="63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Regulate</a:t>
              </a:r>
              <a:endParaRPr sz="16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Depth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43" name="Google Shape;343;g30c257c1586_0_48"/>
          <p:cNvCxnSpPr>
            <a:stCxn id="344" idx="2"/>
          </p:cNvCxnSpPr>
          <p:nvPr/>
        </p:nvCxnSpPr>
        <p:spPr>
          <a:xfrm>
            <a:off x="9150436" y="2814937"/>
            <a:ext cx="15300" cy="15900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5" name="Google Shape;345;g30c257c1586_0_48"/>
          <p:cNvSpPr/>
          <p:nvPr/>
        </p:nvSpPr>
        <p:spPr>
          <a:xfrm>
            <a:off x="8284109" y="3177503"/>
            <a:ext cx="1732500" cy="8649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Capture</a:t>
            </a:r>
            <a:endParaRPr sz="18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Video </a:t>
            </a:r>
            <a:endParaRPr sz="1800"/>
          </a:p>
        </p:txBody>
      </p:sp>
      <p:grpSp>
        <p:nvGrpSpPr>
          <p:cNvPr id="346" name="Google Shape;346;g30c257c1586_0_48"/>
          <p:cNvGrpSpPr/>
          <p:nvPr/>
        </p:nvGrpSpPr>
        <p:grpSpPr>
          <a:xfrm>
            <a:off x="7949612" y="1950037"/>
            <a:ext cx="2358357" cy="864900"/>
            <a:chOff x="3538175" y="2434893"/>
            <a:chExt cx="1661400" cy="864900"/>
          </a:xfrm>
        </p:grpSpPr>
        <p:sp>
          <p:nvSpPr>
            <p:cNvPr id="344" name="Google Shape;344;g30c257c1586_0_48"/>
            <p:cNvSpPr/>
            <p:nvPr/>
          </p:nvSpPr>
          <p:spPr>
            <a:xfrm>
              <a:off x="3638023" y="2434893"/>
              <a:ext cx="1492200" cy="864900"/>
            </a:xfrm>
            <a:prstGeom prst="roundRect">
              <a:avLst>
                <a:gd fmla="val 16667" name="adj"/>
              </a:avLst>
            </a:prstGeom>
            <a:solidFill>
              <a:srgbClr val="782F4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/>
            </a:p>
          </p:txBody>
        </p:sp>
        <p:sp>
          <p:nvSpPr>
            <p:cNvPr id="347" name="Google Shape;347;g30c257c1586_0_48"/>
            <p:cNvSpPr txBox="1"/>
            <p:nvPr/>
          </p:nvSpPr>
          <p:spPr>
            <a:xfrm>
              <a:off x="3538175" y="2497900"/>
              <a:ext cx="16614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Capture Live</a:t>
              </a:r>
              <a:endParaRPr sz="1800">
                <a:solidFill>
                  <a:schemeClr val="lt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Camera Feed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g30c257c1586_0_48"/>
          <p:cNvGrpSpPr/>
          <p:nvPr/>
        </p:nvGrpSpPr>
        <p:grpSpPr>
          <a:xfrm>
            <a:off x="8237540" y="4366771"/>
            <a:ext cx="1782182" cy="864900"/>
            <a:chOff x="3741012" y="4851628"/>
            <a:chExt cx="1255500" cy="864900"/>
          </a:xfrm>
        </p:grpSpPr>
        <p:sp>
          <p:nvSpPr>
            <p:cNvPr id="349" name="Google Shape;349;g30c257c1586_0_48"/>
            <p:cNvSpPr/>
            <p:nvPr/>
          </p:nvSpPr>
          <p:spPr>
            <a:xfrm>
              <a:off x="3773791" y="4851628"/>
              <a:ext cx="1220400" cy="864900"/>
            </a:xfrm>
            <a:prstGeom prst="roundRect">
              <a:avLst>
                <a:gd fmla="val 16667" name="adj"/>
              </a:avLst>
            </a:prstGeom>
            <a:solidFill>
              <a:srgbClr val="E4D5D9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50" name="Google Shape;350;g30c257c1586_0_48"/>
            <p:cNvSpPr txBox="1"/>
            <p:nvPr/>
          </p:nvSpPr>
          <p:spPr>
            <a:xfrm>
              <a:off x="3741012" y="4889825"/>
              <a:ext cx="12555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Transmit to </a:t>
              </a:r>
              <a:endParaRPr sz="18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Control Station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0c257c1586_0_201"/>
          <p:cNvSpPr txBox="1"/>
          <p:nvPr>
            <p:ph type="title"/>
          </p:nvPr>
        </p:nvSpPr>
        <p:spPr>
          <a:xfrm>
            <a:off x="695175" y="3699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4400"/>
              <a:buFont typeface="Arial Black"/>
              <a:buNone/>
            </a:pPr>
            <a:r>
              <a:rPr lang="en-US"/>
              <a:t>Functional Decomposition</a:t>
            </a:r>
            <a:endParaRPr/>
          </a:p>
        </p:txBody>
      </p:sp>
      <p:sp>
        <p:nvSpPr>
          <p:cNvPr id="356" name="Google Shape;356;g30c257c1586_0_20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Scott Garner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cxnSp>
        <p:nvCxnSpPr>
          <p:cNvPr id="357" name="Google Shape;357;g30c257c1586_0_201"/>
          <p:cNvCxnSpPr>
            <a:stCxn id="358" idx="2"/>
            <a:endCxn id="359" idx="0"/>
          </p:cNvCxnSpPr>
          <p:nvPr/>
        </p:nvCxnSpPr>
        <p:spPr>
          <a:xfrm flipH="1">
            <a:off x="9049147" y="2755580"/>
            <a:ext cx="300" cy="19011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g30c257c1586_0_201"/>
          <p:cNvCxnSpPr>
            <a:stCxn id="361" idx="2"/>
            <a:endCxn id="362" idx="0"/>
          </p:cNvCxnSpPr>
          <p:nvPr/>
        </p:nvCxnSpPr>
        <p:spPr>
          <a:xfrm flipH="1">
            <a:off x="5643040" y="2755576"/>
            <a:ext cx="300" cy="19011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3" name="Google Shape;363;g30c257c1586_0_201"/>
          <p:cNvCxnSpPr>
            <a:stCxn id="364" idx="2"/>
            <a:endCxn id="365" idx="0"/>
          </p:cNvCxnSpPr>
          <p:nvPr/>
        </p:nvCxnSpPr>
        <p:spPr>
          <a:xfrm flipH="1">
            <a:off x="1941799" y="2755579"/>
            <a:ext cx="300" cy="19011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1" name="Google Shape;361;g30c257c1586_0_201"/>
          <p:cNvSpPr/>
          <p:nvPr/>
        </p:nvSpPr>
        <p:spPr>
          <a:xfrm>
            <a:off x="4495990" y="1695676"/>
            <a:ext cx="2294700" cy="1059900"/>
          </a:xfrm>
          <a:prstGeom prst="roundRect">
            <a:avLst>
              <a:gd fmla="val 16667" name="adj"/>
            </a:avLst>
          </a:prstGeom>
          <a:solidFill>
            <a:srgbClr val="782F4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 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Interface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8" name="Google Shape;358;g30c257c1586_0_201"/>
          <p:cNvSpPr/>
          <p:nvPr/>
        </p:nvSpPr>
        <p:spPr>
          <a:xfrm>
            <a:off x="7902097" y="1695680"/>
            <a:ext cx="2294700" cy="1059900"/>
          </a:xfrm>
          <a:prstGeom prst="roundRect">
            <a:avLst>
              <a:gd fmla="val 16667" name="adj"/>
            </a:avLst>
          </a:prstGeom>
          <a:solidFill>
            <a:srgbClr val="782F4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Buoyancy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" name="Google Shape;364;g30c257c1586_0_201"/>
          <p:cNvSpPr/>
          <p:nvPr/>
        </p:nvSpPr>
        <p:spPr>
          <a:xfrm>
            <a:off x="794749" y="1695679"/>
            <a:ext cx="2294700" cy="1059900"/>
          </a:xfrm>
          <a:prstGeom prst="roundRect">
            <a:avLst>
              <a:gd fmla="val 16667" name="adj"/>
            </a:avLst>
          </a:prstGeom>
          <a:solidFill>
            <a:srgbClr val="782F4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Ensure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Durability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30c257c1586_0_201"/>
          <p:cNvSpPr/>
          <p:nvPr/>
        </p:nvSpPr>
        <p:spPr>
          <a:xfrm>
            <a:off x="4704780" y="3199618"/>
            <a:ext cx="1876800" cy="10599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Map </a:t>
            </a:r>
            <a:b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Controller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Input</a:t>
            </a:r>
            <a:endParaRPr/>
          </a:p>
        </p:txBody>
      </p:sp>
      <p:sp>
        <p:nvSpPr>
          <p:cNvPr id="367" name="Google Shape;367;g30c257c1586_0_201"/>
          <p:cNvSpPr/>
          <p:nvPr/>
        </p:nvSpPr>
        <p:spPr>
          <a:xfrm>
            <a:off x="8110887" y="3199618"/>
            <a:ext cx="1876800" cy="10599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Maintain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Neutral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Buoyancy</a:t>
            </a:r>
            <a:endParaRPr/>
          </a:p>
        </p:txBody>
      </p:sp>
      <p:sp>
        <p:nvSpPr>
          <p:cNvPr id="365" name="Google Shape;365;g30c257c1586_0_201"/>
          <p:cNvSpPr/>
          <p:nvPr/>
        </p:nvSpPr>
        <p:spPr>
          <a:xfrm>
            <a:off x="1003540" y="4656804"/>
            <a:ext cx="1876800" cy="10599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Withstand Water Pressure</a:t>
            </a:r>
            <a:endParaRPr/>
          </a:p>
        </p:txBody>
      </p:sp>
      <p:sp>
        <p:nvSpPr>
          <p:cNvPr id="362" name="Google Shape;362;g30c257c1586_0_201"/>
          <p:cNvSpPr/>
          <p:nvPr/>
        </p:nvSpPr>
        <p:spPr>
          <a:xfrm>
            <a:off x="4704780" y="4656804"/>
            <a:ext cx="1876800" cy="10599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Display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System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Status</a:t>
            </a:r>
            <a:endParaRPr/>
          </a:p>
        </p:txBody>
      </p:sp>
      <p:sp>
        <p:nvSpPr>
          <p:cNvPr id="359" name="Google Shape;359;g30c257c1586_0_201"/>
          <p:cNvSpPr/>
          <p:nvPr/>
        </p:nvSpPr>
        <p:spPr>
          <a:xfrm>
            <a:off x="8110887" y="4656804"/>
            <a:ext cx="1876800" cy="10599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Maintain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Center of </a:t>
            </a:r>
            <a:b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Mass</a:t>
            </a:r>
            <a:endParaRPr/>
          </a:p>
        </p:txBody>
      </p:sp>
      <p:grpSp>
        <p:nvGrpSpPr>
          <p:cNvPr id="368" name="Google Shape;368;g30c257c1586_0_201"/>
          <p:cNvGrpSpPr/>
          <p:nvPr/>
        </p:nvGrpSpPr>
        <p:grpSpPr>
          <a:xfrm>
            <a:off x="1003803" y="3198214"/>
            <a:ext cx="1876853" cy="1060865"/>
            <a:chOff x="5519246" y="3661369"/>
            <a:chExt cx="1220400" cy="865871"/>
          </a:xfrm>
        </p:grpSpPr>
        <p:sp>
          <p:nvSpPr>
            <p:cNvPr id="369" name="Google Shape;369;g30c257c1586_0_201"/>
            <p:cNvSpPr/>
            <p:nvPr/>
          </p:nvSpPr>
          <p:spPr>
            <a:xfrm>
              <a:off x="5519246" y="3662339"/>
              <a:ext cx="1220400" cy="864900"/>
            </a:xfrm>
            <a:prstGeom prst="roundRect">
              <a:avLst>
                <a:gd fmla="val 16667" name="adj"/>
              </a:avLst>
            </a:prstGeom>
            <a:solidFill>
              <a:srgbClr val="E4D5D9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g30c257c1586_0_201"/>
            <p:cNvSpPr txBox="1"/>
            <p:nvPr/>
          </p:nvSpPr>
          <p:spPr>
            <a:xfrm>
              <a:off x="5549092" y="3661369"/>
              <a:ext cx="1160700" cy="82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Maintain 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Watertight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Hull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4400"/>
              <a:buFont typeface="Arial Black"/>
              <a:buNone/>
            </a:pPr>
            <a:r>
              <a:rPr lang="en-US"/>
              <a:t>Future Plans</a:t>
            </a:r>
            <a:endParaRPr/>
          </a:p>
        </p:txBody>
      </p:sp>
      <p:sp>
        <p:nvSpPr>
          <p:cNvPr id="376" name="Google Shape;376;p8"/>
          <p:cNvSpPr txBox="1"/>
          <p:nvPr>
            <p:ph idx="1" type="body"/>
          </p:nvPr>
        </p:nvSpPr>
        <p:spPr>
          <a:xfrm>
            <a:off x="838200" y="1825625"/>
            <a:ext cx="77724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Motor Type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  Battery Type 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Battery Placement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  Housing Type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Tether Type</a:t>
            </a:r>
            <a:br>
              <a:rPr lang="en-US">
                <a:latin typeface="Arial Black"/>
                <a:ea typeface="Arial Black"/>
                <a:cs typeface="Arial Black"/>
                <a:sym typeface="Arial Black"/>
              </a:rPr>
            </a:br>
            <a:endParaRPr>
              <a:latin typeface="Arial Black"/>
              <a:ea typeface="Arial Black"/>
              <a:cs typeface="Arial Black"/>
              <a:sym typeface="Arial Black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77" name="Google Shape;37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Parker Nuzum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d4439bd91a_4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Motor</a:t>
            </a:r>
            <a:endParaRPr/>
          </a:p>
        </p:txBody>
      </p:sp>
      <p:sp>
        <p:nvSpPr>
          <p:cNvPr id="384" name="Google Shape;384;g2d4439bd91a_4_0"/>
          <p:cNvSpPr txBox="1"/>
          <p:nvPr>
            <p:ph idx="1" type="body"/>
          </p:nvPr>
        </p:nvSpPr>
        <p:spPr>
          <a:xfrm>
            <a:off x="838200" y="1825625"/>
            <a:ext cx="77724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2d4439bd91a_4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Parker Nuzum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pic>
        <p:nvPicPr>
          <p:cNvPr id="386" name="Google Shape;386;g2d4439bd91a_4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100" y="1814950"/>
            <a:ext cx="3276600" cy="3228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d46d4102e2_3_0"/>
          <p:cNvSpPr txBox="1"/>
          <p:nvPr>
            <p:ph idx="1" type="body"/>
          </p:nvPr>
        </p:nvSpPr>
        <p:spPr>
          <a:xfrm>
            <a:off x="175738" y="1348888"/>
            <a:ext cx="5157900" cy="823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              </a:t>
            </a:r>
            <a:r>
              <a:rPr lang="en-US" sz="2800">
                <a:latin typeface="Arial Black"/>
                <a:ea typeface="Arial Black"/>
                <a:cs typeface="Arial Black"/>
                <a:sym typeface="Arial Black"/>
              </a:rPr>
              <a:t>On board</a:t>
            </a:r>
            <a:endParaRPr sz="28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93" name="Google Shape;393;g2d46d4102e2_3_0"/>
          <p:cNvSpPr txBox="1"/>
          <p:nvPr>
            <p:ph idx="2" type="body"/>
          </p:nvPr>
        </p:nvSpPr>
        <p:spPr>
          <a:xfrm>
            <a:off x="-5156185" y="4447500"/>
            <a:ext cx="799800" cy="82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2d46d4102e2_3_0"/>
          <p:cNvSpPr txBox="1"/>
          <p:nvPr>
            <p:ph idx="3" type="body"/>
          </p:nvPr>
        </p:nvSpPr>
        <p:spPr>
          <a:xfrm>
            <a:off x="5507675" y="1348888"/>
            <a:ext cx="5183100" cy="823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               </a:t>
            </a: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>
                <a:latin typeface="Arial Black"/>
                <a:ea typeface="Arial Black"/>
                <a:cs typeface="Arial Black"/>
                <a:sym typeface="Arial Black"/>
              </a:rPr>
              <a:t>On Land</a:t>
            </a:r>
            <a:endParaRPr sz="28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95" name="Google Shape;395;g2d46d4102e2_3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Parker Nuzum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sp>
        <p:nvSpPr>
          <p:cNvPr id="396" name="Google Shape;396;g2d46d4102e2_3_0"/>
          <p:cNvSpPr txBox="1"/>
          <p:nvPr>
            <p:ph type="title"/>
          </p:nvPr>
        </p:nvSpPr>
        <p:spPr>
          <a:xfrm>
            <a:off x="838200" y="3554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Battery</a:t>
            </a:r>
            <a:endParaRPr/>
          </a:p>
        </p:txBody>
      </p:sp>
      <p:pic>
        <p:nvPicPr>
          <p:cNvPr id="397" name="Google Shape;397;g2d46d4102e2_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138" y="2300487"/>
            <a:ext cx="3829775" cy="299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2d46d4102e2_3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8608" y="2560558"/>
            <a:ext cx="5647225" cy="22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d46d4102e2_3_17"/>
          <p:cNvSpPr txBox="1"/>
          <p:nvPr>
            <p:ph idx="1" type="body"/>
          </p:nvPr>
        </p:nvSpPr>
        <p:spPr>
          <a:xfrm>
            <a:off x="175738" y="1348888"/>
            <a:ext cx="5157900" cy="823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              </a:t>
            </a:r>
            <a:r>
              <a:rPr lang="en-US" sz="2800">
                <a:latin typeface="Arial Black"/>
                <a:ea typeface="Arial Black"/>
                <a:cs typeface="Arial Black"/>
                <a:sym typeface="Arial Black"/>
              </a:rPr>
              <a:t>On board</a:t>
            </a:r>
            <a:endParaRPr sz="28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05" name="Google Shape;405;g2d46d4102e2_3_17"/>
          <p:cNvSpPr txBox="1"/>
          <p:nvPr>
            <p:ph idx="2" type="body"/>
          </p:nvPr>
        </p:nvSpPr>
        <p:spPr>
          <a:xfrm>
            <a:off x="-5156185" y="4447500"/>
            <a:ext cx="799800" cy="82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2d46d4102e2_3_17"/>
          <p:cNvSpPr txBox="1"/>
          <p:nvPr>
            <p:ph idx="3" type="body"/>
          </p:nvPr>
        </p:nvSpPr>
        <p:spPr>
          <a:xfrm>
            <a:off x="5507675" y="1348888"/>
            <a:ext cx="5183100" cy="823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sz="2800">
                <a:latin typeface="Arial Black"/>
                <a:ea typeface="Arial Black"/>
                <a:cs typeface="Arial Black"/>
                <a:sym typeface="Arial Black"/>
              </a:rPr>
              <a:t>On Land</a:t>
            </a:r>
            <a:endParaRPr sz="28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07" name="Google Shape;407;g2d46d4102e2_3_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Parker Nuzum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sp>
        <p:nvSpPr>
          <p:cNvPr id="408" name="Google Shape;408;g2d46d4102e2_3_17"/>
          <p:cNvSpPr txBox="1"/>
          <p:nvPr>
            <p:ph type="title"/>
          </p:nvPr>
        </p:nvSpPr>
        <p:spPr>
          <a:xfrm>
            <a:off x="838200" y="3554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Battery</a:t>
            </a:r>
            <a:endParaRPr/>
          </a:p>
        </p:txBody>
      </p:sp>
      <p:pic>
        <p:nvPicPr>
          <p:cNvPr id="409" name="Google Shape;409;g2d46d4102e2_3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2962" y="2697100"/>
            <a:ext cx="2886075" cy="14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2d46d4102e2_3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3025" y="2512722"/>
            <a:ext cx="2071900" cy="18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2d46d4102e2_3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425" y="2325098"/>
            <a:ext cx="3574560" cy="294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/>
          <p:nvPr>
            <p:ph type="title"/>
          </p:nvPr>
        </p:nvSpPr>
        <p:spPr>
          <a:xfrm>
            <a:off x="838200" y="3367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4400"/>
              <a:buFont typeface="Arial Black"/>
              <a:buNone/>
            </a:pPr>
            <a:r>
              <a:rPr lang="en-US"/>
              <a:t>Team Introductions</a:t>
            </a:r>
            <a:endParaRPr/>
          </a:p>
        </p:txBody>
      </p:sp>
      <p:sp>
        <p:nvSpPr>
          <p:cNvPr id="90" name="Google Shape;90;p2"/>
          <p:cNvSpPr txBox="1"/>
          <p:nvPr/>
        </p:nvSpPr>
        <p:spPr>
          <a:xfrm>
            <a:off x="176813" y="4416650"/>
            <a:ext cx="17529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Riley Lessard</a:t>
            </a:r>
            <a:endParaRPr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Team Leader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4">
            <a:alphaModFix/>
          </a:blip>
          <a:srcRect b="2015" l="0" r="0" t="2015"/>
          <a:stretch/>
        </p:blipFill>
        <p:spPr>
          <a:xfrm>
            <a:off x="353763" y="2317677"/>
            <a:ext cx="1398975" cy="20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97113" y="2317677"/>
            <a:ext cx="1398975" cy="20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6">
            <a:alphaModFix/>
          </a:blip>
          <a:srcRect b="31369" l="0" r="0" t="-602"/>
          <a:stretch/>
        </p:blipFill>
        <p:spPr>
          <a:xfrm>
            <a:off x="4983825" y="2317677"/>
            <a:ext cx="1398976" cy="20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0513" y="2317677"/>
            <a:ext cx="1398975" cy="20989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1897212" y="4416650"/>
            <a:ext cx="139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Yili Liu</a:t>
            </a:r>
            <a:endParaRPr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Lead ME</a:t>
            </a:r>
            <a:endParaRPr sz="12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3440537" y="4416650"/>
            <a:ext cx="139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Kenny Le</a:t>
            </a:r>
            <a:endParaRPr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Floater #1</a:t>
            </a:r>
            <a:endParaRPr sz="12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4806872" y="4416650"/>
            <a:ext cx="1752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Parker Nuzum</a:t>
            </a:r>
            <a:endParaRPr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Lead ECE</a:t>
            </a:r>
            <a:endParaRPr sz="12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6278813" y="4416650"/>
            <a:ext cx="1895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Scott Garner</a:t>
            </a:r>
            <a:endParaRPr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Floater #2</a:t>
            </a:r>
            <a:endParaRPr sz="12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7893559" y="4416650"/>
            <a:ext cx="1752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Justin Llerena</a:t>
            </a:r>
            <a:endParaRPr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Lead Finance</a:t>
            </a:r>
            <a:endParaRPr sz="12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00" name="Google Shape;100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40475" y="2317675"/>
            <a:ext cx="1398975" cy="20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9">
            <a:alphaModFix/>
          </a:blip>
          <a:srcRect b="0" l="5108" r="5108" t="0"/>
          <a:stretch/>
        </p:blipFill>
        <p:spPr>
          <a:xfrm>
            <a:off x="6527175" y="2317677"/>
            <a:ext cx="1398973" cy="209897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0bcd95d8a8_0_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Housing</a:t>
            </a:r>
            <a:endParaRPr/>
          </a:p>
        </p:txBody>
      </p:sp>
      <p:sp>
        <p:nvSpPr>
          <p:cNvPr id="418" name="Google Shape;418;g30bcd95d8a8_0_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Parker Nuzum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pic>
        <p:nvPicPr>
          <p:cNvPr id="419" name="Google Shape;419;g30bcd95d8a8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8100" y="2165075"/>
            <a:ext cx="3358070" cy="218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30bcd95d8a8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0550" y="4295275"/>
            <a:ext cx="2833513" cy="242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30bcd95d8a8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2463" y="2165074"/>
            <a:ext cx="2188075" cy="218805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30bcd95d8a8_0_5"/>
          <p:cNvSpPr txBox="1"/>
          <p:nvPr/>
        </p:nvSpPr>
        <p:spPr>
          <a:xfrm>
            <a:off x="1848938" y="1546525"/>
            <a:ext cx="10551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PVC</a:t>
            </a:r>
            <a:endParaRPr sz="2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23" name="Google Shape;423;g30bcd95d8a8_0_5"/>
          <p:cNvSpPr txBox="1"/>
          <p:nvPr/>
        </p:nvSpPr>
        <p:spPr>
          <a:xfrm>
            <a:off x="6289549" y="1567375"/>
            <a:ext cx="15846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Acrylic</a:t>
            </a:r>
            <a:endParaRPr sz="2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0bcd95d8a8_0_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Tether</a:t>
            </a:r>
            <a:endParaRPr/>
          </a:p>
        </p:txBody>
      </p:sp>
      <p:sp>
        <p:nvSpPr>
          <p:cNvPr id="430" name="Google Shape;430;g30bcd95d8a8_0_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Parker Nuzum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pic>
        <p:nvPicPr>
          <p:cNvPr id="431" name="Google Shape;431;g30bcd95d8a8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421" y="1946850"/>
            <a:ext cx="2256278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30bcd95d8a8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7537" y="4490488"/>
            <a:ext cx="2337175" cy="20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30bcd95d8a8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5425" y="4488313"/>
            <a:ext cx="2337175" cy="20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30bcd95d8a8_0_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5852" y="2063938"/>
            <a:ext cx="3176326" cy="153747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30bcd95d8a8_0_15"/>
          <p:cNvSpPr txBox="1"/>
          <p:nvPr/>
        </p:nvSpPr>
        <p:spPr>
          <a:xfrm>
            <a:off x="1198975" y="3810100"/>
            <a:ext cx="25752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USB Type-C</a:t>
            </a:r>
            <a:endParaRPr b="1" sz="2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36" name="Google Shape;436;g30bcd95d8a8_0_15"/>
          <p:cNvSpPr txBox="1"/>
          <p:nvPr/>
        </p:nvSpPr>
        <p:spPr>
          <a:xfrm>
            <a:off x="1495103" y="1449425"/>
            <a:ext cx="19020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Ethernet</a:t>
            </a:r>
            <a:endParaRPr b="1" sz="2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37" name="Google Shape;437;g30bcd95d8a8_0_15"/>
          <p:cNvSpPr txBox="1"/>
          <p:nvPr/>
        </p:nvSpPr>
        <p:spPr>
          <a:xfrm>
            <a:off x="6400750" y="1449425"/>
            <a:ext cx="14865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Power</a:t>
            </a:r>
            <a:endParaRPr b="1" sz="2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38" name="Google Shape;438;g30bcd95d8a8_0_15"/>
          <p:cNvSpPr txBox="1"/>
          <p:nvPr/>
        </p:nvSpPr>
        <p:spPr>
          <a:xfrm>
            <a:off x="6449800" y="3810088"/>
            <a:ext cx="13884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Serial</a:t>
            </a:r>
            <a:endParaRPr b="1" sz="2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0bcd95d8a8_0_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Primary directives</a:t>
            </a:r>
            <a:endParaRPr/>
          </a:p>
        </p:txBody>
      </p:sp>
      <p:sp>
        <p:nvSpPr>
          <p:cNvPr id="445" name="Google Shape;445;g30bcd95d8a8_0_26"/>
          <p:cNvSpPr txBox="1"/>
          <p:nvPr>
            <p:ph idx="1" type="body"/>
          </p:nvPr>
        </p:nvSpPr>
        <p:spPr>
          <a:xfrm>
            <a:off x="381000" y="1387175"/>
            <a:ext cx="73731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500">
                <a:latin typeface="Arial"/>
                <a:ea typeface="Arial"/>
                <a:cs typeface="Arial"/>
                <a:sym typeface="Arial"/>
              </a:rPr>
              <a:t>1. Brushless, On Board, LiPo, PVC, Ethernet</a:t>
            </a:r>
            <a:endParaRPr b="1"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latin typeface="Arial"/>
                <a:ea typeface="Arial"/>
                <a:cs typeface="Arial"/>
                <a:sym typeface="Arial"/>
              </a:rPr>
              <a:t>2. B</a:t>
            </a:r>
            <a:r>
              <a:rPr b="1" lang="en-US" sz="2600">
                <a:latin typeface="Arial"/>
                <a:ea typeface="Arial"/>
                <a:cs typeface="Arial"/>
                <a:sym typeface="Arial"/>
              </a:rPr>
              <a:t>rushless, On Land, Lithium Ion, PVC, Ethernet, 14 Gauge Wire</a:t>
            </a:r>
            <a:endParaRPr b="1" sz="2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30bcd95d8a8_0_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Parker Nuzum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pic>
        <p:nvPicPr>
          <p:cNvPr id="447" name="Google Shape;447;g30bcd95d8a8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025" y="1967575"/>
            <a:ext cx="1092100" cy="15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30bcd95d8a8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9625" y="1967575"/>
            <a:ext cx="1798850" cy="14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30bcd95d8a8_0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5500" y="2001913"/>
            <a:ext cx="2355640" cy="14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30bcd95d8a8_0_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8175" y="2093950"/>
            <a:ext cx="1731101" cy="135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g30bcd95d8a8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825" y="4724425"/>
            <a:ext cx="1092100" cy="15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30bcd95d8a8_0_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2713" y="4819097"/>
            <a:ext cx="1631130" cy="13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g30bcd95d8a8_0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8475" y="4909647"/>
            <a:ext cx="1875325" cy="11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g30bcd95d8a8_0_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8550" y="4771688"/>
            <a:ext cx="1731101" cy="135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30bcd95d8a8_0_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8348" y="4945160"/>
            <a:ext cx="2091376" cy="101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d4439bd91a_4_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462" name="Google Shape;462;g2d4439bd91a_4_7"/>
          <p:cNvSpPr txBox="1"/>
          <p:nvPr>
            <p:ph idx="1" type="body"/>
          </p:nvPr>
        </p:nvSpPr>
        <p:spPr>
          <a:xfrm>
            <a:off x="838200" y="1825625"/>
            <a:ext cx="77724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We covered our key goals, customer needs,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requirements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, targets, functional decomposition, as well as our future plans. By combining all of our scattered information into this one presentation we have gained a new found understanding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as well as confidence in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of our senior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design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objective. 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g2d4439bd91a_4_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Parker Nuzum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pic>
        <p:nvPicPr>
          <p:cNvPr id="464" name="Google Shape;464;g2d4439bd91a_4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7975" y="4450800"/>
            <a:ext cx="2683500" cy="22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0bcd95d8a8_0_5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sp>
        <p:nvSpPr>
          <p:cNvPr id="471" name="Google Shape;471;g30bcd95d8a8_0_51"/>
          <p:cNvSpPr txBox="1"/>
          <p:nvPr>
            <p:ph type="title"/>
          </p:nvPr>
        </p:nvSpPr>
        <p:spPr>
          <a:xfrm>
            <a:off x="3252900" y="2766150"/>
            <a:ext cx="37752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Questions?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0c257c1586_0_66"/>
          <p:cNvSpPr txBox="1"/>
          <p:nvPr>
            <p:ph type="title"/>
          </p:nvPr>
        </p:nvSpPr>
        <p:spPr>
          <a:xfrm>
            <a:off x="228600" y="-158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4400"/>
              <a:buFont typeface="Arial Black"/>
              <a:buNone/>
            </a:pPr>
            <a:r>
              <a:rPr lang="en-US"/>
              <a:t>Functional Decomposition</a:t>
            </a:r>
            <a:endParaRPr/>
          </a:p>
        </p:txBody>
      </p:sp>
      <p:sp>
        <p:nvSpPr>
          <p:cNvPr id="477" name="Google Shape;477;g30c257c1586_0_6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cxnSp>
        <p:nvCxnSpPr>
          <p:cNvPr id="478" name="Google Shape;478;g30c257c1586_0_66"/>
          <p:cNvCxnSpPr>
            <a:stCxn id="479" idx="2"/>
            <a:endCxn id="480" idx="0"/>
          </p:cNvCxnSpPr>
          <p:nvPr/>
        </p:nvCxnSpPr>
        <p:spPr>
          <a:xfrm>
            <a:off x="9561994" y="3299794"/>
            <a:ext cx="0" cy="15519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1" name="Google Shape;481;g30c257c1586_0_66"/>
          <p:cNvCxnSpPr>
            <a:stCxn id="482" idx="2"/>
            <a:endCxn id="483" idx="0"/>
          </p:cNvCxnSpPr>
          <p:nvPr/>
        </p:nvCxnSpPr>
        <p:spPr>
          <a:xfrm>
            <a:off x="7892193" y="3299790"/>
            <a:ext cx="0" cy="15519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4" name="Google Shape;484;g30c257c1586_0_66"/>
          <p:cNvCxnSpPr>
            <a:stCxn id="485" idx="2"/>
            <a:endCxn id="486" idx="0"/>
          </p:cNvCxnSpPr>
          <p:nvPr/>
        </p:nvCxnSpPr>
        <p:spPr>
          <a:xfrm>
            <a:off x="6129579" y="3299793"/>
            <a:ext cx="0" cy="15519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7" name="Google Shape;487;g30c257c1586_0_66"/>
          <p:cNvCxnSpPr>
            <a:stCxn id="488" idx="2"/>
          </p:cNvCxnSpPr>
          <p:nvPr/>
        </p:nvCxnSpPr>
        <p:spPr>
          <a:xfrm>
            <a:off x="4384123" y="3299793"/>
            <a:ext cx="10800" cy="15900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9" name="Google Shape;489;g30c257c1586_0_66"/>
          <p:cNvCxnSpPr>
            <a:stCxn id="490" idx="2"/>
            <a:endCxn id="491" idx="2"/>
          </p:cNvCxnSpPr>
          <p:nvPr/>
        </p:nvCxnSpPr>
        <p:spPr>
          <a:xfrm>
            <a:off x="2608201" y="3299790"/>
            <a:ext cx="0" cy="12273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g30c257c1586_0_66"/>
          <p:cNvCxnSpPr>
            <a:stCxn id="493" idx="2"/>
            <a:endCxn id="494" idx="2"/>
          </p:cNvCxnSpPr>
          <p:nvPr/>
        </p:nvCxnSpPr>
        <p:spPr>
          <a:xfrm>
            <a:off x="938400" y="3299794"/>
            <a:ext cx="0" cy="24168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5" name="Google Shape;495;g30c257c1586_0_66"/>
          <p:cNvSpPr/>
          <p:nvPr/>
        </p:nvSpPr>
        <p:spPr>
          <a:xfrm>
            <a:off x="4152975" y="1175650"/>
            <a:ext cx="2234700" cy="864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Submersible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Vehicle kit </a:t>
            </a:r>
            <a:endParaRPr/>
          </a:p>
        </p:txBody>
      </p:sp>
      <p:sp>
        <p:nvSpPr>
          <p:cNvPr id="490" name="Google Shape;490;g30c257c1586_0_66"/>
          <p:cNvSpPr/>
          <p:nvPr/>
        </p:nvSpPr>
        <p:spPr>
          <a:xfrm>
            <a:off x="1862101" y="2434890"/>
            <a:ext cx="1492200" cy="864900"/>
          </a:xfrm>
          <a:prstGeom prst="roundRect">
            <a:avLst>
              <a:gd fmla="val 16667" name="adj"/>
            </a:avLst>
          </a:prstGeom>
          <a:solidFill>
            <a:srgbClr val="782F4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Control Vehicle 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Movement</a:t>
            </a:r>
            <a:endParaRPr sz="1800"/>
          </a:p>
        </p:txBody>
      </p:sp>
      <p:sp>
        <p:nvSpPr>
          <p:cNvPr id="493" name="Google Shape;493;g30c257c1586_0_66"/>
          <p:cNvSpPr/>
          <p:nvPr/>
        </p:nvSpPr>
        <p:spPr>
          <a:xfrm>
            <a:off x="192300" y="2434894"/>
            <a:ext cx="1492200" cy="864900"/>
          </a:xfrm>
          <a:prstGeom prst="roundRect">
            <a:avLst>
              <a:gd fmla="val 16667" name="adj"/>
            </a:avLst>
          </a:prstGeom>
          <a:solidFill>
            <a:srgbClr val="782F4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Provide Power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82" name="Google Shape;482;g30c257c1586_0_66"/>
          <p:cNvSpPr/>
          <p:nvPr/>
        </p:nvSpPr>
        <p:spPr>
          <a:xfrm>
            <a:off x="7146093" y="2434890"/>
            <a:ext cx="1492200" cy="864900"/>
          </a:xfrm>
          <a:prstGeom prst="roundRect">
            <a:avLst>
              <a:gd fmla="val 16667" name="adj"/>
            </a:avLst>
          </a:prstGeom>
          <a:solidFill>
            <a:srgbClr val="782F4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 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Interfac</a:t>
            </a:r>
            <a:r>
              <a:rPr b="1"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9" name="Google Shape;479;g30c257c1586_0_66"/>
          <p:cNvSpPr/>
          <p:nvPr/>
        </p:nvSpPr>
        <p:spPr>
          <a:xfrm>
            <a:off x="8815894" y="2434894"/>
            <a:ext cx="1492200" cy="864900"/>
          </a:xfrm>
          <a:prstGeom prst="roundRect">
            <a:avLst>
              <a:gd fmla="val 16667" name="adj"/>
            </a:avLst>
          </a:prstGeom>
          <a:solidFill>
            <a:srgbClr val="782F4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Buoyancy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96" name="Google Shape;496;g30c257c1586_0_66"/>
          <p:cNvCxnSpPr>
            <a:stCxn id="495" idx="1"/>
            <a:endCxn id="490" idx="0"/>
          </p:cNvCxnSpPr>
          <p:nvPr/>
        </p:nvCxnSpPr>
        <p:spPr>
          <a:xfrm flipH="1">
            <a:off x="2608275" y="1608100"/>
            <a:ext cx="1544700" cy="826800"/>
          </a:xfrm>
          <a:prstGeom prst="bentConnector2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7" name="Google Shape;497;g30c257c1586_0_66"/>
          <p:cNvCxnSpPr>
            <a:stCxn id="495" idx="3"/>
            <a:endCxn id="479" idx="0"/>
          </p:cNvCxnSpPr>
          <p:nvPr/>
        </p:nvCxnSpPr>
        <p:spPr>
          <a:xfrm>
            <a:off x="6387675" y="1608100"/>
            <a:ext cx="3174300" cy="826800"/>
          </a:xfrm>
          <a:prstGeom prst="bentConnector2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5" name="Google Shape;485;g30c257c1586_0_66"/>
          <p:cNvSpPr/>
          <p:nvPr/>
        </p:nvSpPr>
        <p:spPr>
          <a:xfrm>
            <a:off x="5383479" y="2434893"/>
            <a:ext cx="1492200" cy="864900"/>
          </a:xfrm>
          <a:prstGeom prst="roundRect">
            <a:avLst>
              <a:gd fmla="val 16667" name="adj"/>
            </a:avLst>
          </a:prstGeom>
          <a:solidFill>
            <a:srgbClr val="782F4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Ensure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Durability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8" name="Google Shape;498;g30c257c1586_0_66"/>
          <p:cNvCxnSpPr>
            <a:endCxn id="488" idx="0"/>
          </p:cNvCxnSpPr>
          <p:nvPr/>
        </p:nvCxnSpPr>
        <p:spPr>
          <a:xfrm>
            <a:off x="4384123" y="2037393"/>
            <a:ext cx="0" cy="3975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9" name="Google Shape;499;g30c257c1586_0_66"/>
          <p:cNvCxnSpPr>
            <a:endCxn id="485" idx="0"/>
          </p:cNvCxnSpPr>
          <p:nvPr/>
        </p:nvCxnSpPr>
        <p:spPr>
          <a:xfrm>
            <a:off x="6129579" y="2037393"/>
            <a:ext cx="0" cy="3975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0" name="Google Shape;500;g30c257c1586_0_66"/>
          <p:cNvCxnSpPr>
            <a:stCxn id="482" idx="0"/>
          </p:cNvCxnSpPr>
          <p:nvPr/>
        </p:nvCxnSpPr>
        <p:spPr>
          <a:xfrm rot="10800000">
            <a:off x="7892193" y="1620990"/>
            <a:ext cx="0" cy="8139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01" name="Google Shape;501;g30c257c1586_0_66"/>
          <p:cNvSpPr/>
          <p:nvPr/>
        </p:nvSpPr>
        <p:spPr>
          <a:xfrm>
            <a:off x="328067" y="3662339"/>
            <a:ext cx="1220400" cy="8649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Manage Batteries</a:t>
            </a:r>
            <a:endParaRPr sz="1800"/>
          </a:p>
        </p:txBody>
      </p:sp>
      <p:sp>
        <p:nvSpPr>
          <p:cNvPr id="491" name="Google Shape;491;g30c257c1586_0_66"/>
          <p:cNvSpPr/>
          <p:nvPr/>
        </p:nvSpPr>
        <p:spPr>
          <a:xfrm>
            <a:off x="1997868" y="3662339"/>
            <a:ext cx="1220400" cy="8649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Control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Thrusters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2" name="Google Shape;502;g30c257c1586_0_66"/>
          <p:cNvSpPr/>
          <p:nvPr/>
        </p:nvSpPr>
        <p:spPr>
          <a:xfrm>
            <a:off x="3773791" y="3662339"/>
            <a:ext cx="1220400" cy="8649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Capture</a:t>
            </a:r>
            <a:endParaRPr sz="18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Video </a:t>
            </a:r>
            <a:endParaRPr sz="1800"/>
          </a:p>
        </p:txBody>
      </p:sp>
      <p:sp>
        <p:nvSpPr>
          <p:cNvPr id="503" name="Google Shape;503;g30c257c1586_0_66"/>
          <p:cNvSpPr/>
          <p:nvPr/>
        </p:nvSpPr>
        <p:spPr>
          <a:xfrm>
            <a:off x="7281860" y="3662339"/>
            <a:ext cx="1220400" cy="8649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Map </a:t>
            </a:r>
            <a:b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Controller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Input</a:t>
            </a:r>
            <a:endParaRPr/>
          </a:p>
        </p:txBody>
      </p:sp>
      <p:sp>
        <p:nvSpPr>
          <p:cNvPr id="504" name="Google Shape;504;g30c257c1586_0_66"/>
          <p:cNvSpPr/>
          <p:nvPr/>
        </p:nvSpPr>
        <p:spPr>
          <a:xfrm>
            <a:off x="8951661" y="3662339"/>
            <a:ext cx="1220400" cy="8649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Maintain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Neutral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Buoyancy</a:t>
            </a:r>
            <a:endParaRPr/>
          </a:p>
        </p:txBody>
      </p:sp>
      <p:sp>
        <p:nvSpPr>
          <p:cNvPr id="494" name="Google Shape;494;g30c257c1586_0_66"/>
          <p:cNvSpPr/>
          <p:nvPr/>
        </p:nvSpPr>
        <p:spPr>
          <a:xfrm>
            <a:off x="328067" y="4851628"/>
            <a:ext cx="1220400" cy="8649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Distribute Power</a:t>
            </a:r>
            <a:endParaRPr/>
          </a:p>
        </p:txBody>
      </p:sp>
      <p:cxnSp>
        <p:nvCxnSpPr>
          <p:cNvPr id="505" name="Google Shape;505;g30c257c1586_0_66"/>
          <p:cNvCxnSpPr>
            <a:stCxn id="491" idx="2"/>
            <a:endCxn id="506" idx="0"/>
          </p:cNvCxnSpPr>
          <p:nvPr/>
        </p:nvCxnSpPr>
        <p:spPr>
          <a:xfrm flipH="1" rot="-5400000">
            <a:off x="2245368" y="4889939"/>
            <a:ext cx="1335600" cy="610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7" name="Google Shape;507;g30c257c1586_0_66"/>
          <p:cNvCxnSpPr>
            <a:stCxn id="491" idx="2"/>
            <a:endCxn id="508" idx="0"/>
          </p:cNvCxnSpPr>
          <p:nvPr/>
        </p:nvCxnSpPr>
        <p:spPr>
          <a:xfrm rot="5400000">
            <a:off x="1635168" y="4889939"/>
            <a:ext cx="1335600" cy="610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g30c257c1586_0_66"/>
          <p:cNvSpPr/>
          <p:nvPr/>
        </p:nvSpPr>
        <p:spPr>
          <a:xfrm>
            <a:off x="5519246" y="4851628"/>
            <a:ext cx="1220400" cy="8649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Withstand Water Pressure</a:t>
            </a:r>
            <a:endParaRPr/>
          </a:p>
        </p:txBody>
      </p:sp>
      <p:sp>
        <p:nvSpPr>
          <p:cNvPr id="483" name="Google Shape;483;g30c257c1586_0_66"/>
          <p:cNvSpPr/>
          <p:nvPr/>
        </p:nvSpPr>
        <p:spPr>
          <a:xfrm>
            <a:off x="7281860" y="4851628"/>
            <a:ext cx="1220400" cy="8649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Display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System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Status</a:t>
            </a:r>
            <a:endParaRPr/>
          </a:p>
        </p:txBody>
      </p:sp>
      <p:sp>
        <p:nvSpPr>
          <p:cNvPr id="480" name="Google Shape;480;g30c257c1586_0_66"/>
          <p:cNvSpPr/>
          <p:nvPr/>
        </p:nvSpPr>
        <p:spPr>
          <a:xfrm>
            <a:off x="8951661" y="4851628"/>
            <a:ext cx="1220400" cy="864900"/>
          </a:xfrm>
          <a:prstGeom prst="roundRect">
            <a:avLst>
              <a:gd fmla="val 16667" name="adj"/>
            </a:avLst>
          </a:prstGeom>
          <a:solidFill>
            <a:srgbClr val="E4D5D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Maintain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Center of </a:t>
            </a:r>
            <a:b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Mass</a:t>
            </a:r>
            <a:endParaRPr/>
          </a:p>
        </p:txBody>
      </p:sp>
      <p:cxnSp>
        <p:nvCxnSpPr>
          <p:cNvPr id="509" name="Google Shape;509;g30c257c1586_0_66"/>
          <p:cNvCxnSpPr>
            <a:endCxn id="493" idx="0"/>
          </p:cNvCxnSpPr>
          <p:nvPr/>
        </p:nvCxnSpPr>
        <p:spPr>
          <a:xfrm flipH="1">
            <a:off x="938400" y="1604194"/>
            <a:ext cx="1661400" cy="830700"/>
          </a:xfrm>
          <a:prstGeom prst="bentConnector2">
            <a:avLst/>
          </a:prstGeom>
          <a:noFill/>
          <a:ln cap="flat" cmpd="sng" w="1905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510" name="Google Shape;510;g30c257c1586_0_66"/>
          <p:cNvGrpSpPr/>
          <p:nvPr/>
        </p:nvGrpSpPr>
        <p:grpSpPr>
          <a:xfrm>
            <a:off x="3538175" y="2434893"/>
            <a:ext cx="1661400" cy="864900"/>
            <a:chOff x="3538175" y="2434893"/>
            <a:chExt cx="1661400" cy="864900"/>
          </a:xfrm>
        </p:grpSpPr>
        <p:sp>
          <p:nvSpPr>
            <p:cNvPr id="488" name="Google Shape;488;g30c257c1586_0_66"/>
            <p:cNvSpPr/>
            <p:nvPr/>
          </p:nvSpPr>
          <p:spPr>
            <a:xfrm>
              <a:off x="3638023" y="2434893"/>
              <a:ext cx="1492200" cy="864900"/>
            </a:xfrm>
            <a:prstGeom prst="roundRect">
              <a:avLst>
                <a:gd fmla="val 16667" name="adj"/>
              </a:avLst>
            </a:prstGeom>
            <a:solidFill>
              <a:srgbClr val="782F4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/>
            </a:p>
          </p:txBody>
        </p:sp>
        <p:sp>
          <p:nvSpPr>
            <p:cNvPr id="511" name="Google Shape;511;g30c257c1586_0_66"/>
            <p:cNvSpPr txBox="1"/>
            <p:nvPr/>
          </p:nvSpPr>
          <p:spPr>
            <a:xfrm>
              <a:off x="3538175" y="2497900"/>
              <a:ext cx="16614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b="1"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Capture Live</a:t>
              </a:r>
              <a:endParaRPr b="1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b="1"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Camera Feed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2" name="Google Shape;512;g30c257c1586_0_66"/>
          <p:cNvGrpSpPr/>
          <p:nvPr/>
        </p:nvGrpSpPr>
        <p:grpSpPr>
          <a:xfrm>
            <a:off x="1291325" y="5862836"/>
            <a:ext cx="1413000" cy="858600"/>
            <a:chOff x="1291325" y="5862836"/>
            <a:chExt cx="1413000" cy="858600"/>
          </a:xfrm>
        </p:grpSpPr>
        <p:sp>
          <p:nvSpPr>
            <p:cNvPr id="508" name="Google Shape;508;g30c257c1586_0_66"/>
            <p:cNvSpPr/>
            <p:nvPr/>
          </p:nvSpPr>
          <p:spPr>
            <a:xfrm>
              <a:off x="1540630" y="5862836"/>
              <a:ext cx="914400" cy="858600"/>
            </a:xfrm>
            <a:prstGeom prst="roundRect">
              <a:avLst>
                <a:gd fmla="val 16667" name="adj"/>
              </a:avLst>
            </a:prstGeom>
            <a:solidFill>
              <a:srgbClr val="E4D5D9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/>
            </a:p>
          </p:txBody>
        </p:sp>
        <p:sp>
          <p:nvSpPr>
            <p:cNvPr id="513" name="Google Shape;513;g30c257c1586_0_66"/>
            <p:cNvSpPr txBox="1"/>
            <p:nvPr/>
          </p:nvSpPr>
          <p:spPr>
            <a:xfrm>
              <a:off x="1291325" y="5953575"/>
              <a:ext cx="14130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Regulate</a:t>
              </a:r>
              <a:endParaRPr sz="16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Heading</a:t>
              </a:r>
              <a:endParaRPr sz="1600">
                <a:solidFill>
                  <a:schemeClr val="dk1"/>
                </a:solidFill>
              </a:endParaRPr>
            </a:p>
          </p:txBody>
        </p:sp>
      </p:grpSp>
      <p:grpSp>
        <p:nvGrpSpPr>
          <p:cNvPr id="514" name="Google Shape;514;g30c257c1586_0_66"/>
          <p:cNvGrpSpPr/>
          <p:nvPr/>
        </p:nvGrpSpPr>
        <p:grpSpPr>
          <a:xfrm>
            <a:off x="2637825" y="5862836"/>
            <a:ext cx="1160700" cy="858600"/>
            <a:chOff x="2637825" y="5862836"/>
            <a:chExt cx="1160700" cy="858600"/>
          </a:xfrm>
        </p:grpSpPr>
        <p:sp>
          <p:nvSpPr>
            <p:cNvPr id="506" name="Google Shape;506;g30c257c1586_0_66"/>
            <p:cNvSpPr/>
            <p:nvPr/>
          </p:nvSpPr>
          <p:spPr>
            <a:xfrm>
              <a:off x="2760975" y="5862836"/>
              <a:ext cx="914400" cy="858600"/>
            </a:xfrm>
            <a:prstGeom prst="roundRect">
              <a:avLst>
                <a:gd fmla="val 16667" name="adj"/>
              </a:avLst>
            </a:prstGeom>
            <a:solidFill>
              <a:srgbClr val="E4D5D9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/>
            </a:p>
          </p:txBody>
        </p:sp>
        <p:sp>
          <p:nvSpPr>
            <p:cNvPr id="515" name="Google Shape;515;g30c257c1586_0_66"/>
            <p:cNvSpPr txBox="1"/>
            <p:nvPr/>
          </p:nvSpPr>
          <p:spPr>
            <a:xfrm>
              <a:off x="2637825" y="5953575"/>
              <a:ext cx="11607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Regulate</a:t>
              </a:r>
              <a:endParaRPr sz="16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Depth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g30c257c1586_0_66"/>
          <p:cNvGrpSpPr/>
          <p:nvPr/>
        </p:nvGrpSpPr>
        <p:grpSpPr>
          <a:xfrm>
            <a:off x="5519246" y="3567813"/>
            <a:ext cx="1220400" cy="1015800"/>
            <a:chOff x="5519246" y="3567813"/>
            <a:chExt cx="1220400" cy="1015800"/>
          </a:xfrm>
        </p:grpSpPr>
        <p:sp>
          <p:nvSpPr>
            <p:cNvPr id="517" name="Google Shape;517;g30c257c1586_0_66"/>
            <p:cNvSpPr/>
            <p:nvPr/>
          </p:nvSpPr>
          <p:spPr>
            <a:xfrm>
              <a:off x="5519246" y="3662339"/>
              <a:ext cx="1220400" cy="864900"/>
            </a:xfrm>
            <a:prstGeom prst="roundRect">
              <a:avLst>
                <a:gd fmla="val 16667" name="adj"/>
              </a:avLst>
            </a:prstGeom>
            <a:solidFill>
              <a:srgbClr val="E4D5D9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g30c257c1586_0_66"/>
            <p:cNvSpPr txBox="1"/>
            <p:nvPr/>
          </p:nvSpPr>
          <p:spPr>
            <a:xfrm>
              <a:off x="5557675" y="3567813"/>
              <a:ext cx="11607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Maintain 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Watertight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Hull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9" name="Google Shape;519;g30c257c1586_0_66"/>
          <p:cNvGrpSpPr/>
          <p:nvPr/>
        </p:nvGrpSpPr>
        <p:grpSpPr>
          <a:xfrm>
            <a:off x="3741012" y="4776175"/>
            <a:ext cx="1255500" cy="1015800"/>
            <a:chOff x="3741012" y="4776175"/>
            <a:chExt cx="1255500" cy="1015800"/>
          </a:xfrm>
        </p:grpSpPr>
        <p:sp>
          <p:nvSpPr>
            <p:cNvPr id="520" name="Google Shape;520;g30c257c1586_0_66"/>
            <p:cNvSpPr/>
            <p:nvPr/>
          </p:nvSpPr>
          <p:spPr>
            <a:xfrm>
              <a:off x="3773791" y="4851628"/>
              <a:ext cx="1220400" cy="864900"/>
            </a:xfrm>
            <a:prstGeom prst="roundRect">
              <a:avLst>
                <a:gd fmla="val 16667" name="adj"/>
              </a:avLst>
            </a:prstGeom>
            <a:solidFill>
              <a:srgbClr val="E4D5D9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21" name="Google Shape;521;g30c257c1586_0_66"/>
            <p:cNvSpPr txBox="1"/>
            <p:nvPr/>
          </p:nvSpPr>
          <p:spPr>
            <a:xfrm>
              <a:off x="3741012" y="4776175"/>
              <a:ext cx="12555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Transmit to </a:t>
              </a:r>
              <a:endParaRPr sz="18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Control Station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d4439bd91a_0_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Sponsor and Advisor</a:t>
            </a:r>
            <a:endParaRPr/>
          </a:p>
        </p:txBody>
      </p:sp>
      <p:sp>
        <p:nvSpPr>
          <p:cNvPr id="109" name="Google Shape;109;g2d4439bd91a_0_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Riley Lessard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pic>
        <p:nvPicPr>
          <p:cNvPr id="110" name="Google Shape;110;g2d4439bd91a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9575" y="1753626"/>
            <a:ext cx="2482050" cy="335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2d4439bd91a_0_1"/>
          <p:cNvPicPr preferRelativeResize="0"/>
          <p:nvPr/>
        </p:nvPicPr>
        <p:blipFill rotWithShape="1">
          <a:blip r:embed="rId4">
            <a:alphaModFix/>
          </a:blip>
          <a:srcRect b="27071" l="21139" r="41857" t="0"/>
          <a:stretch/>
        </p:blipFill>
        <p:spPr>
          <a:xfrm>
            <a:off x="1774500" y="1753625"/>
            <a:ext cx="2482050" cy="3350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2d4439bd91a_0_1"/>
          <p:cNvSpPr txBox="1"/>
          <p:nvPr/>
        </p:nvSpPr>
        <p:spPr>
          <a:xfrm>
            <a:off x="1829475" y="5104375"/>
            <a:ext cx="23721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Damion Dunlap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Sponsor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NSWC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2d4439bd91a_0_1"/>
          <p:cNvSpPr txBox="1"/>
          <p:nvPr/>
        </p:nvSpPr>
        <p:spPr>
          <a:xfrm>
            <a:off x="5122550" y="5104375"/>
            <a:ext cx="31161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Linda DeBrunner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Advisor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FAMU-FSU COE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4400"/>
              <a:buFont typeface="Arial Black"/>
              <a:buNone/>
            </a:pPr>
            <a:r>
              <a:rPr lang="en-US"/>
              <a:t>Project Summary</a:t>
            </a:r>
            <a:endParaRPr/>
          </a:p>
        </p:txBody>
      </p:sp>
      <p:sp>
        <p:nvSpPr>
          <p:cNvPr id="119" name="Google Shape;119;p3"/>
          <p:cNvSpPr txBox="1"/>
          <p:nvPr>
            <p:ph idx="1" type="body"/>
          </p:nvPr>
        </p:nvSpPr>
        <p:spPr>
          <a:xfrm>
            <a:off x="781325" y="1802875"/>
            <a:ext cx="7902000" cy="29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>
                <a:solidFill>
                  <a:srgbClr val="000000"/>
                </a:solidFill>
              </a:rPr>
              <a:t>Team 310 has been tasked to design and build a tethered submersible vehicle kit in partnership with NSWC Panama City, Sparkfun Electronics and Experiential Robotics for the purpose of STEM education and outreach, primarily </a:t>
            </a:r>
            <a:r>
              <a:rPr lang="en-US" sz="2000">
                <a:solidFill>
                  <a:srgbClr val="000000"/>
                </a:solidFill>
              </a:rPr>
              <a:t>targeting middle and high schoolers. 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>
                <a:solidFill>
                  <a:srgbClr val="000000"/>
                </a:solidFill>
              </a:rPr>
              <a:t>The design will emphasize </a:t>
            </a:r>
            <a:r>
              <a:rPr lang="en-US" sz="2000">
                <a:solidFill>
                  <a:srgbClr val="000000"/>
                </a:solidFill>
              </a:rPr>
              <a:t>affordability</a:t>
            </a:r>
            <a:r>
              <a:rPr lang="en-US" sz="2000">
                <a:solidFill>
                  <a:srgbClr val="000000"/>
                </a:solidFill>
              </a:rPr>
              <a:t> and accessibility.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>
                <a:solidFill>
                  <a:srgbClr val="000000"/>
                </a:solidFill>
              </a:rPr>
              <a:t>The vehicle is intended to operate in a pool with students will control the </a:t>
            </a:r>
            <a:r>
              <a:rPr lang="en-US" sz="2000">
                <a:solidFill>
                  <a:srgbClr val="000000"/>
                </a:solidFill>
              </a:rPr>
              <a:t>vehicle from a top-side control station with a live camera feed from the vehicle assisting in </a:t>
            </a:r>
            <a:r>
              <a:rPr lang="en-US" sz="2000">
                <a:solidFill>
                  <a:srgbClr val="000000"/>
                </a:solidFill>
              </a:rPr>
              <a:t>operation and navigation.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20" name="Google Shape;120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Riley Lessard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4771" y="4415174"/>
            <a:ext cx="2815704" cy="238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4"/>
          <p:cNvPicPr preferRelativeResize="0"/>
          <p:nvPr/>
        </p:nvPicPr>
        <p:blipFill rotWithShape="1">
          <a:blip r:embed="rId3">
            <a:alphaModFix/>
          </a:blip>
          <a:srcRect b="15211" l="0" r="6445" t="0"/>
          <a:stretch/>
        </p:blipFill>
        <p:spPr>
          <a:xfrm>
            <a:off x="6016250" y="1950050"/>
            <a:ext cx="3166825" cy="287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4400"/>
              <a:buFont typeface="Arial Black"/>
              <a:buNone/>
            </a:pPr>
            <a:r>
              <a:rPr lang="en-US"/>
              <a:t>Background</a:t>
            </a:r>
            <a:endParaRPr/>
          </a:p>
        </p:txBody>
      </p:sp>
      <p:sp>
        <p:nvSpPr>
          <p:cNvPr id="128" name="Google Shape;128;p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Riley </a:t>
            </a:r>
            <a:r>
              <a:rPr lang="en-US" sz="1600">
                <a:solidFill>
                  <a:schemeClr val="dk1"/>
                </a:solidFill>
              </a:rPr>
              <a:t>Lessard</a:t>
            </a:r>
            <a:r>
              <a:rPr lang="en-US" sz="1600">
                <a:solidFill>
                  <a:schemeClr val="dk1"/>
                </a:solidFill>
              </a:rPr>
              <a:t>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100775" y="1538600"/>
            <a:ext cx="45960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SeaPerch Kit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RoboNation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5166026" y="1538600"/>
            <a:ext cx="49797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XRP Kit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Sparkfun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Electronics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4"/>
          <p:cNvPicPr preferRelativeResize="0"/>
          <p:nvPr/>
        </p:nvPicPr>
        <p:blipFill rotWithShape="1">
          <a:blip r:embed="rId4">
            <a:alphaModFix/>
          </a:blip>
          <a:srcRect b="0" l="2337" r="4517" t="0"/>
          <a:stretch/>
        </p:blipFill>
        <p:spPr>
          <a:xfrm>
            <a:off x="633700" y="2374700"/>
            <a:ext cx="3530173" cy="2526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/>
          <p:nvPr/>
        </p:nvSpPr>
        <p:spPr>
          <a:xfrm>
            <a:off x="4483613" y="2974950"/>
            <a:ext cx="1517700" cy="1325700"/>
          </a:xfrm>
          <a:prstGeom prst="mathPlus">
            <a:avLst>
              <a:gd fmla="val 23520" name="adj1"/>
            </a:avLst>
          </a:prstGeom>
          <a:solidFill>
            <a:srgbClr val="782F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4"/>
          <p:cNvPicPr preferRelativeResize="0"/>
          <p:nvPr/>
        </p:nvPicPr>
        <p:blipFill rotWithShape="1">
          <a:blip r:embed="rId5">
            <a:alphaModFix/>
          </a:blip>
          <a:srcRect b="0" l="0" r="8983" t="0"/>
          <a:stretch/>
        </p:blipFill>
        <p:spPr>
          <a:xfrm>
            <a:off x="6734415" y="4820200"/>
            <a:ext cx="1730484" cy="190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/>
          <p:nvPr/>
        </p:nvSpPr>
        <p:spPr>
          <a:xfrm>
            <a:off x="7380350" y="4496575"/>
            <a:ext cx="438600" cy="6072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782F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 txBox="1"/>
          <p:nvPr>
            <p:ph type="title"/>
          </p:nvPr>
        </p:nvSpPr>
        <p:spPr>
          <a:xfrm>
            <a:off x="879850" y="589350"/>
            <a:ext cx="8840700" cy="56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4400"/>
              <a:buFont typeface="Arial Black"/>
              <a:buNone/>
            </a:pPr>
            <a:r>
              <a:rPr lang="en-US" sz="6000"/>
              <a:t>Project Scope</a:t>
            </a:r>
            <a:endParaRPr sz="6000"/>
          </a:p>
        </p:txBody>
      </p:sp>
      <p:sp>
        <p:nvSpPr>
          <p:cNvPr id="140" name="Google Shape;14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Yili Liu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d4439bd91a_0_4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Assumptions</a:t>
            </a:r>
            <a:endParaRPr/>
          </a:p>
        </p:txBody>
      </p:sp>
      <p:sp>
        <p:nvSpPr>
          <p:cNvPr id="147" name="Google Shape;147;g2d4439bd91a_0_4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Yili Liu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pic>
        <p:nvPicPr>
          <p:cNvPr id="148" name="Google Shape;148;g2d4439bd91a_0_4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425" y="2524238"/>
            <a:ext cx="3248550" cy="32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d4439bd91a_0_420"/>
          <p:cNvSpPr txBox="1"/>
          <p:nvPr/>
        </p:nvSpPr>
        <p:spPr>
          <a:xfrm>
            <a:off x="838200" y="2072700"/>
            <a:ext cx="2979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Primary User Level: 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Middle to High School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(6-12th Grade)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50" name="Google Shape;150;g2d4439bd91a_0_4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4375" y="3038725"/>
            <a:ext cx="3620899" cy="241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2d4439bd91a_0_420"/>
          <p:cNvSpPr txBox="1"/>
          <p:nvPr/>
        </p:nvSpPr>
        <p:spPr>
          <a:xfrm>
            <a:off x="4215125" y="2072700"/>
            <a:ext cx="2879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Submersible will be operated in freshwater environments.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52" name="Google Shape;152;g2d4439bd91a_0_4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8838" y="3360788"/>
            <a:ext cx="1656675" cy="157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2d4439bd91a_0_420"/>
          <p:cNvSpPr txBox="1"/>
          <p:nvPr/>
        </p:nvSpPr>
        <p:spPr>
          <a:xfrm>
            <a:off x="7167475" y="2072701"/>
            <a:ext cx="2879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Submersible will be tethered for power/control signal and retrieval.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d4439bd91a_0_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Goals</a:t>
            </a:r>
            <a:endParaRPr/>
          </a:p>
        </p:txBody>
      </p:sp>
      <p:sp>
        <p:nvSpPr>
          <p:cNvPr id="160" name="Google Shape;160;g2d4439bd91a_0_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Yili Liu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pic>
        <p:nvPicPr>
          <p:cNvPr id="161" name="Google Shape;161;g2d4439bd91a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725" y="2264587"/>
            <a:ext cx="2519075" cy="25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2d4439bd91a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1250" y="2899188"/>
            <a:ext cx="1578950" cy="150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2d4439bd91a_0_13"/>
          <p:cNvSpPr txBox="1"/>
          <p:nvPr/>
        </p:nvSpPr>
        <p:spPr>
          <a:xfrm>
            <a:off x="978250" y="1432075"/>
            <a:ext cx="2519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Maintain structural </a:t>
            </a: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integrity and fully operational at depth of 20 feet.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4" name="Google Shape;164;g2d4439bd91a_0_13"/>
          <p:cNvSpPr txBox="1"/>
          <p:nvPr/>
        </p:nvSpPr>
        <p:spPr>
          <a:xfrm>
            <a:off x="3765125" y="1444525"/>
            <a:ext cx="2671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Depth and heading control, signal supplied through a game controller.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5" name="Google Shape;165;g2d4439bd91a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0573" y="2862900"/>
            <a:ext cx="1578950" cy="157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2d4439bd91a_0_13"/>
          <p:cNvSpPr txBox="1"/>
          <p:nvPr/>
        </p:nvSpPr>
        <p:spPr>
          <a:xfrm>
            <a:off x="6704100" y="1432075"/>
            <a:ext cx="2811900" cy="11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Affordable to students and educational programs.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Cost &lt; $500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7" name="Google Shape;167;g2d4439bd91a_0_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7391" y="4750591"/>
            <a:ext cx="1805750" cy="1805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2d4439bd91a_0_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19424" y="4690536"/>
            <a:ext cx="2162600" cy="1925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g2d4439bd91a_0_13"/>
          <p:cNvCxnSpPr>
            <a:stCxn id="167" idx="3"/>
            <a:endCxn id="168" idx="1"/>
          </p:cNvCxnSpPr>
          <p:nvPr/>
        </p:nvCxnSpPr>
        <p:spPr>
          <a:xfrm>
            <a:off x="3053141" y="5653459"/>
            <a:ext cx="966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0" name="Google Shape;170;g2d4439bd91a_0_13"/>
          <p:cNvSpPr/>
          <p:nvPr/>
        </p:nvSpPr>
        <p:spPr>
          <a:xfrm>
            <a:off x="6182025" y="4783675"/>
            <a:ext cx="2743200" cy="1506300"/>
          </a:xfrm>
          <a:prstGeom prst="left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782F4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2d4439bd91a_0_13"/>
          <p:cNvSpPr txBox="1"/>
          <p:nvPr/>
        </p:nvSpPr>
        <p:spPr>
          <a:xfrm>
            <a:off x="7335750" y="4980225"/>
            <a:ext cx="13758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Live video feed to control station.</a:t>
            </a:r>
            <a:endParaRPr sz="1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"/>
          <p:cNvSpPr txBox="1"/>
          <p:nvPr>
            <p:ph type="title"/>
          </p:nvPr>
        </p:nvSpPr>
        <p:spPr>
          <a:xfrm>
            <a:off x="838200" y="365125"/>
            <a:ext cx="557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F40"/>
              </a:buClr>
              <a:buSzPts val="4400"/>
              <a:buFont typeface="Arial Black"/>
              <a:buNone/>
            </a:pPr>
            <a:r>
              <a:rPr lang="en-US"/>
              <a:t>Customer Needs</a:t>
            </a:r>
            <a:endParaRPr/>
          </a:p>
        </p:txBody>
      </p:sp>
      <p:sp>
        <p:nvSpPr>
          <p:cNvPr id="177" name="Google Shape;177;p6"/>
          <p:cNvSpPr txBox="1"/>
          <p:nvPr>
            <p:ph idx="12" type="sldNum"/>
          </p:nvPr>
        </p:nvSpPr>
        <p:spPr>
          <a:xfrm>
            <a:off x="8407400" y="63817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Justin Llerena </a:t>
            </a:r>
            <a:fld id="{00000000-1234-1234-1234-123412341234}" type="slidenum">
              <a:rPr lang="en-US" sz="1600">
                <a:solidFill>
                  <a:schemeClr val="dk1"/>
                </a:solidFill>
              </a:rPr>
              <a:t>‹#›</a:t>
            </a:fld>
            <a:endParaRPr sz="1600">
              <a:solidFill>
                <a:schemeClr val="dk1"/>
              </a:solidFill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6727624" y="4348675"/>
            <a:ext cx="3298535" cy="1845954"/>
            <a:chOff x="6038025" y="2934026"/>
            <a:chExt cx="2473963" cy="1384500"/>
          </a:xfrm>
        </p:grpSpPr>
        <p:cxnSp>
          <p:nvCxnSpPr>
            <p:cNvPr id="179" name="Google Shape;179;p6"/>
            <p:cNvCxnSpPr/>
            <p:nvPr/>
          </p:nvCxnSpPr>
          <p:spPr>
            <a:xfrm>
              <a:off x="6038025" y="3312550"/>
              <a:ext cx="582000" cy="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80" name="Google Shape;180;p6"/>
            <p:cNvSpPr txBox="1"/>
            <p:nvPr/>
          </p:nvSpPr>
          <p:spPr>
            <a:xfrm>
              <a:off x="6543688" y="2934026"/>
              <a:ext cx="19683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latin typeface="Roboto"/>
                  <a:ea typeface="Roboto"/>
                  <a:cs typeface="Roboto"/>
                  <a:sym typeface="Roboto"/>
                </a:rPr>
                <a:t>Performance &amp; Durability</a:t>
              </a:r>
              <a:endParaRPr b="1" sz="16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1100">
                  <a:solidFill>
                    <a:schemeClr val="dk1"/>
                  </a:solidFill>
                </a:rPr>
                <a:t>Depth Durability</a:t>
              </a:r>
              <a:r>
                <a:rPr lang="en-US" sz="1100">
                  <a:solidFill>
                    <a:schemeClr val="dk1"/>
                  </a:solidFill>
                </a:rPr>
                <a:t>: Operates at 20 feet, designed for pool environments.</a:t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21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1100">
                  <a:solidFill>
                    <a:schemeClr val="dk1"/>
                  </a:solidFill>
                </a:rPr>
                <a:t>Speed &amp; Performance</a:t>
              </a:r>
              <a:r>
                <a:rPr lang="en-US" sz="1100">
                  <a:solidFill>
                    <a:schemeClr val="dk1"/>
                  </a:solidFill>
                </a:rPr>
                <a:t>: Matches/exceeds SeaPerch kits.</a:t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21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1100">
                  <a:solidFill>
                    <a:schemeClr val="dk1"/>
                  </a:solidFill>
                </a:rPr>
                <a:t>Versatile Design</a:t>
              </a:r>
              <a:r>
                <a:rPr lang="en-US" sz="1100">
                  <a:solidFill>
                    <a:schemeClr val="dk1"/>
                  </a:solidFill>
                </a:rPr>
                <a:t>: Adaptable to various pool conditions for effective performance in educational settings.</a:t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2100"/>
                </a:spcBef>
                <a:spcAft>
                  <a:spcPts val="2100"/>
                </a:spcAft>
                <a:buNone/>
              </a:pPr>
              <a:r>
                <a:t/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6424027" y="3212150"/>
              <a:ext cx="198600" cy="198300"/>
            </a:xfrm>
            <a:prstGeom prst="ellipse">
              <a:avLst/>
            </a:prstGeom>
            <a:solidFill>
              <a:srgbClr val="9325A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6"/>
            <p:cNvSpPr txBox="1"/>
            <p:nvPr/>
          </p:nvSpPr>
          <p:spPr>
            <a:xfrm>
              <a:off x="6399017" y="3156109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3" name="Google Shape;183;p6"/>
          <p:cNvGrpSpPr/>
          <p:nvPr/>
        </p:nvGrpSpPr>
        <p:grpSpPr>
          <a:xfrm>
            <a:off x="4801220" y="1581313"/>
            <a:ext cx="4799328" cy="1845954"/>
            <a:chOff x="4908100" y="889950"/>
            <a:chExt cx="3599586" cy="1384500"/>
          </a:xfrm>
        </p:grpSpPr>
        <p:cxnSp>
          <p:nvCxnSpPr>
            <p:cNvPr id="184" name="Google Shape;184;p6"/>
            <p:cNvCxnSpPr/>
            <p:nvPr/>
          </p:nvCxnSpPr>
          <p:spPr>
            <a:xfrm>
              <a:off x="4908100" y="1593250"/>
              <a:ext cx="1715100" cy="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85" name="Google Shape;185;p6"/>
            <p:cNvSpPr txBox="1"/>
            <p:nvPr/>
          </p:nvSpPr>
          <p:spPr>
            <a:xfrm>
              <a:off x="6640486" y="889950"/>
              <a:ext cx="18672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latin typeface="Roboto"/>
                  <a:ea typeface="Roboto"/>
                  <a:cs typeface="Roboto"/>
                  <a:sym typeface="Roboto"/>
                </a:rPr>
                <a:t>Affordability &amp; Usability</a:t>
              </a:r>
              <a:endParaRPr b="1" sz="16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latin typeface="Roboto"/>
                  <a:ea typeface="Roboto"/>
                  <a:cs typeface="Roboto"/>
                  <a:sym typeface="Roboto"/>
                </a:rPr>
                <a:t>Affordable Design: </a:t>
              </a:r>
              <a:r>
                <a:rPr lang="en-US" sz="1100">
                  <a:latin typeface="Roboto"/>
                  <a:ea typeface="Roboto"/>
                  <a:cs typeface="Roboto"/>
                  <a:sym typeface="Roboto"/>
                </a:rPr>
                <a:t>Target cost of $500 for middle/high school students.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2100"/>
                </a:spcBef>
                <a:spcAft>
                  <a:spcPts val="0"/>
                </a:spcAft>
                <a:buNone/>
              </a:pPr>
              <a:r>
                <a:rPr b="1" lang="en-US" sz="1100">
                  <a:latin typeface="Roboto"/>
                  <a:ea typeface="Roboto"/>
                  <a:cs typeface="Roboto"/>
                  <a:sym typeface="Roboto"/>
                </a:rPr>
                <a:t>Ease of Assembly: </a:t>
              </a:r>
              <a:r>
                <a:rPr lang="en-US" sz="1100">
                  <a:latin typeface="Roboto"/>
                  <a:ea typeface="Roboto"/>
                  <a:cs typeface="Roboto"/>
                  <a:sym typeface="Roboto"/>
                </a:rPr>
                <a:t>Designed for simple assembly and tinkering.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2100"/>
                </a:spcBef>
                <a:spcAft>
                  <a:spcPts val="2100"/>
                </a:spcAft>
                <a:buNone/>
              </a:pPr>
              <a:r>
                <a:rPr b="1" lang="en-US" sz="1100">
                  <a:latin typeface="Roboto"/>
                  <a:ea typeface="Roboto"/>
                  <a:cs typeface="Roboto"/>
                  <a:sym typeface="Roboto"/>
                </a:rPr>
                <a:t>Accessible Control Interface</a:t>
              </a:r>
              <a:r>
                <a:rPr lang="en-US" sz="1100">
                  <a:latin typeface="Roboto"/>
                  <a:ea typeface="Roboto"/>
                  <a:cs typeface="Roboto"/>
                  <a:sym typeface="Roboto"/>
                </a:rPr>
                <a:t>: Intuitive control via a game controller.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6427830" y="1493307"/>
              <a:ext cx="198600" cy="198300"/>
            </a:xfrm>
            <a:prstGeom prst="ellipse">
              <a:avLst/>
            </a:prstGeom>
            <a:solidFill>
              <a:srgbClr val="782F4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7" name="Google Shape;187;p6"/>
          <p:cNvGrpSpPr/>
          <p:nvPr/>
        </p:nvGrpSpPr>
        <p:grpSpPr>
          <a:xfrm>
            <a:off x="109275" y="3226600"/>
            <a:ext cx="3908853" cy="1723157"/>
            <a:chOff x="854890" y="1930109"/>
            <a:chExt cx="2931713" cy="1292400"/>
          </a:xfrm>
        </p:grpSpPr>
        <p:sp>
          <p:nvSpPr>
            <p:cNvPr id="188" name="Google Shape;188;p6"/>
            <p:cNvSpPr txBox="1"/>
            <p:nvPr/>
          </p:nvSpPr>
          <p:spPr>
            <a:xfrm>
              <a:off x="854890" y="1930109"/>
              <a:ext cx="1867200" cy="12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latin typeface="Roboto"/>
                  <a:ea typeface="Roboto"/>
                  <a:cs typeface="Roboto"/>
                  <a:sym typeface="Roboto"/>
                </a:rPr>
                <a:t>Educational Features</a:t>
              </a:r>
              <a:endParaRPr b="1" sz="16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1100">
                  <a:solidFill>
                    <a:schemeClr val="dk1"/>
                  </a:solidFill>
                </a:rPr>
                <a:t>Feedback Control System</a:t>
              </a:r>
              <a:r>
                <a:rPr lang="en-US" sz="1100">
                  <a:solidFill>
                    <a:schemeClr val="dk1"/>
                  </a:solidFill>
                </a:rPr>
                <a:t>: Teaches heading and depth stability.</a:t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rtl="0" algn="r">
                <a:spcBef>
                  <a:spcPts val="21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1100">
                  <a:solidFill>
                    <a:schemeClr val="dk1"/>
                  </a:solidFill>
                </a:rPr>
                <a:t>Live Camera Feed</a:t>
              </a:r>
              <a:r>
                <a:rPr lang="en-US" sz="1100">
                  <a:solidFill>
                    <a:schemeClr val="dk1"/>
                  </a:solidFill>
                </a:rPr>
                <a:t>: Provides real-time video for navigation.</a:t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rtl="0" algn="r">
                <a:spcBef>
                  <a:spcPts val="21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1100">
                  <a:solidFill>
                    <a:schemeClr val="dk1"/>
                  </a:solidFill>
                </a:rPr>
                <a:t>Tethered Power &amp; Control</a:t>
              </a:r>
              <a:r>
                <a:rPr lang="en-US" sz="1100">
                  <a:solidFill>
                    <a:schemeClr val="dk1"/>
                  </a:solidFill>
                </a:rPr>
                <a:t>: Ensures consistent power and control.</a:t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rtl="0" algn="r">
                <a:spcBef>
                  <a:spcPts val="21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1100">
                  <a:solidFill>
                    <a:schemeClr val="dk1"/>
                  </a:solidFill>
                </a:rPr>
                <a:t>XRP Controller Board</a:t>
              </a:r>
              <a:r>
                <a:rPr lang="en-US" sz="1100">
                  <a:solidFill>
                    <a:schemeClr val="dk1"/>
                  </a:solidFill>
                </a:rPr>
                <a:t>: Compatible with existing robotics tools.</a:t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rtl="0" algn="r">
                <a:spcBef>
                  <a:spcPts val="2100"/>
                </a:spcBef>
                <a:spcAft>
                  <a:spcPts val="2100"/>
                </a:spcAft>
                <a:buNone/>
              </a:pPr>
              <a:r>
                <a:t/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89" name="Google Shape;189;p6"/>
            <p:cNvCxnSpPr>
              <a:endCxn id="190" idx="3"/>
            </p:cNvCxnSpPr>
            <p:nvPr/>
          </p:nvCxnSpPr>
          <p:spPr>
            <a:xfrm rot="10800000">
              <a:off x="2990403" y="2530199"/>
              <a:ext cx="796200" cy="600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1" name="Google Shape;191;p6"/>
            <p:cNvSpPr/>
            <p:nvPr/>
          </p:nvSpPr>
          <p:spPr>
            <a:xfrm>
              <a:off x="2763704" y="2434050"/>
              <a:ext cx="198600" cy="198300"/>
            </a:xfrm>
            <a:prstGeom prst="ellipse">
              <a:avLst/>
            </a:prstGeom>
            <a:solidFill>
              <a:srgbClr val="782F4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6"/>
            <p:cNvSpPr txBox="1"/>
            <p:nvPr/>
          </p:nvSpPr>
          <p:spPr>
            <a:xfrm>
              <a:off x="2742903" y="2373749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2" name="Google Shape;192;p6"/>
          <p:cNvGrpSpPr/>
          <p:nvPr/>
        </p:nvGrpSpPr>
        <p:grpSpPr>
          <a:xfrm>
            <a:off x="2438567" y="1858762"/>
            <a:ext cx="4686298" cy="4335895"/>
            <a:chOff x="2991269" y="1153325"/>
            <a:chExt cx="3514811" cy="3252003"/>
          </a:xfrm>
        </p:grpSpPr>
        <p:sp>
          <p:nvSpPr>
            <p:cNvPr id="193" name="Google Shape;193;p6"/>
            <p:cNvSpPr/>
            <p:nvPr/>
          </p:nvSpPr>
          <p:spPr>
            <a:xfrm>
              <a:off x="3477586" y="2585458"/>
              <a:ext cx="2541910" cy="950456"/>
            </a:xfrm>
            <a:custGeom>
              <a:rect b="b" l="l" r="r" t="t"/>
              <a:pathLst>
                <a:path extrusionOk="0" h="43529" w="126826">
                  <a:moveTo>
                    <a:pt x="0" y="20002"/>
                  </a:moveTo>
                  <a:lnTo>
                    <a:pt x="63389" y="43529"/>
                  </a:lnTo>
                  <a:lnTo>
                    <a:pt x="126826" y="19907"/>
                  </a:lnTo>
                  <a:lnTo>
                    <a:pt x="63580" y="0"/>
                  </a:lnTo>
                  <a:close/>
                </a:path>
              </a:pathLst>
            </a:custGeom>
            <a:solidFill>
              <a:srgbClr val="F5AD7C"/>
            </a:solidFill>
            <a:ln>
              <a:noFill/>
            </a:ln>
          </p:spPr>
        </p:sp>
        <p:sp>
          <p:nvSpPr>
            <p:cNvPr id="194" name="Google Shape;194;p6"/>
            <p:cNvSpPr/>
            <p:nvPr/>
          </p:nvSpPr>
          <p:spPr>
            <a:xfrm>
              <a:off x="2991269" y="3020977"/>
              <a:ext cx="1758228" cy="1384350"/>
            </a:xfrm>
            <a:custGeom>
              <a:rect b="b" l="l" r="r" t="t"/>
              <a:pathLst>
                <a:path extrusionOk="0" h="63817" w="87725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782F40"/>
            </a:solidFill>
            <a:ln>
              <a:noFill/>
            </a:ln>
          </p:spPr>
        </p:sp>
        <p:sp>
          <p:nvSpPr>
            <p:cNvPr id="195" name="Google Shape;195;p6"/>
            <p:cNvSpPr/>
            <p:nvPr/>
          </p:nvSpPr>
          <p:spPr>
            <a:xfrm flipH="1">
              <a:off x="4747852" y="3020977"/>
              <a:ext cx="1758228" cy="1384350"/>
            </a:xfrm>
            <a:custGeom>
              <a:rect b="b" l="l" r="r" t="t"/>
              <a:pathLst>
                <a:path extrusionOk="0" h="63817" w="87725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782F40"/>
            </a:solidFill>
            <a:ln>
              <a:noFill/>
            </a:ln>
          </p:spPr>
        </p:sp>
        <p:sp>
          <p:nvSpPr>
            <p:cNvPr id="196" name="Google Shape;196;p6"/>
            <p:cNvSpPr/>
            <p:nvPr/>
          </p:nvSpPr>
          <p:spPr>
            <a:xfrm>
              <a:off x="3969199" y="2001324"/>
              <a:ext cx="1565850" cy="585863"/>
            </a:xfrm>
            <a:custGeom>
              <a:rect b="b" l="l" r="r" t="t"/>
              <a:pathLst>
                <a:path extrusionOk="0" h="8150" w="24053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F5AD7C"/>
            </a:solidFill>
            <a:ln>
              <a:noFill/>
            </a:ln>
          </p:spPr>
        </p:sp>
        <p:sp>
          <p:nvSpPr>
            <p:cNvPr id="197" name="Google Shape;197;p6"/>
            <p:cNvSpPr/>
            <p:nvPr/>
          </p:nvSpPr>
          <p:spPr>
            <a:xfrm>
              <a:off x="3563255" y="2275837"/>
              <a:ext cx="1189300" cy="1015326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782F40"/>
            </a:solidFill>
            <a:ln>
              <a:noFill/>
            </a:ln>
          </p:spPr>
        </p:sp>
        <p:sp>
          <p:nvSpPr>
            <p:cNvPr id="198" name="Google Shape;198;p6"/>
            <p:cNvSpPr/>
            <p:nvPr/>
          </p:nvSpPr>
          <p:spPr>
            <a:xfrm flipH="1">
              <a:off x="4749365" y="2275837"/>
              <a:ext cx="1189300" cy="1015326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782F40"/>
            </a:solidFill>
            <a:ln>
              <a:noFill/>
            </a:ln>
          </p:spPr>
        </p:sp>
        <p:sp>
          <p:nvSpPr>
            <p:cNvPr id="199" name="Google Shape;199;p6"/>
            <p:cNvSpPr/>
            <p:nvPr/>
          </p:nvSpPr>
          <p:spPr>
            <a:xfrm>
              <a:off x="4059061" y="1153325"/>
              <a:ext cx="693508" cy="1201140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782F40"/>
            </a:solidFill>
            <a:ln>
              <a:noFill/>
            </a:ln>
          </p:spPr>
        </p:sp>
        <p:sp>
          <p:nvSpPr>
            <p:cNvPr id="200" name="Google Shape;200;p6"/>
            <p:cNvSpPr/>
            <p:nvPr/>
          </p:nvSpPr>
          <p:spPr>
            <a:xfrm flipH="1">
              <a:off x="4749350" y="1153325"/>
              <a:ext cx="693508" cy="1201140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782F40"/>
            </a:solidFill>
            <a:ln>
              <a:noFill/>
            </a:ln>
          </p:spPr>
        </p:sp>
      </p:grpSp>
      <p:grpSp>
        <p:nvGrpSpPr>
          <p:cNvPr id="201" name="Google Shape;201;p6"/>
          <p:cNvGrpSpPr/>
          <p:nvPr/>
        </p:nvGrpSpPr>
        <p:grpSpPr>
          <a:xfrm>
            <a:off x="6727624" y="4644753"/>
            <a:ext cx="812052" cy="417190"/>
            <a:chOff x="6038025" y="3156090"/>
            <a:chExt cx="609054" cy="312900"/>
          </a:xfrm>
        </p:grpSpPr>
        <p:cxnSp>
          <p:nvCxnSpPr>
            <p:cNvPr id="202" name="Google Shape;202;p6"/>
            <p:cNvCxnSpPr/>
            <p:nvPr/>
          </p:nvCxnSpPr>
          <p:spPr>
            <a:xfrm>
              <a:off x="6038025" y="3312550"/>
              <a:ext cx="582000" cy="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03" name="Google Shape;203;p6"/>
            <p:cNvSpPr/>
            <p:nvPr/>
          </p:nvSpPr>
          <p:spPr>
            <a:xfrm>
              <a:off x="6424027" y="3212150"/>
              <a:ext cx="198600" cy="198300"/>
            </a:xfrm>
            <a:prstGeom prst="ellipse">
              <a:avLst/>
            </a:prstGeom>
            <a:solidFill>
              <a:srgbClr val="782F4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6"/>
            <p:cNvSpPr txBox="1"/>
            <p:nvPr/>
          </p:nvSpPr>
          <p:spPr>
            <a:xfrm>
              <a:off x="6399579" y="3156090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5" name="Google Shape;205;p6"/>
          <p:cNvSpPr txBox="1"/>
          <p:nvPr/>
        </p:nvSpPr>
        <p:spPr>
          <a:xfrm>
            <a:off x="6794880" y="2295703"/>
            <a:ext cx="330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 xmlns:r="http://schemas.openxmlformats.org/officeDocument/2006/relationships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2023-03-10T03:02:08Z</dcterms:created>
  <dc:creator>Tisha Keller</dc:creator>
</cp:coreProperties>
</file>