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6858000" cx="12192000"/>
  <p:notesSz cx="6858000" cy="9144000"/>
  <p:embeddedFontLst>
    <p:embeddedFont>
      <p:font typeface="Roboto"/>
      <p:regular r:id="rId40"/>
      <p:bold r:id="rId41"/>
      <p:italic r:id="rId42"/>
      <p:boldItalic r:id="rId43"/>
    </p:embeddedFont>
    <p:embeddedFont>
      <p:font typeface="Arial Black"/>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h/fBtcZm7hl+AzJPoQejw6UjFeu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ust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1ED31A7-402B-4AAD-8E11-FC11D588070E}">
  <a:tblStyle styleId="{61ED31A7-402B-4AAD-8E11-FC11D588070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1ED6356-5808-433B-AF02-457D055A0CB2}"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3.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5.xml"/><Relationship Id="rId44" Type="http://schemas.openxmlformats.org/officeDocument/2006/relationships/font" Target="fonts/ArialBlack-regular.fntdata"/><Relationship Id="rId21" Type="http://schemas.openxmlformats.org/officeDocument/2006/relationships/slide" Target="slides/slide14.xml"/><Relationship Id="rId43" Type="http://schemas.openxmlformats.org/officeDocument/2006/relationships/font" Target="fonts/Roboto-bold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1-22T00:23:30.217">
    <p:pos x="6000" y="0"/>
    <p:text>"This slide highlights the key customer needs for our submersible vehicle kit, divided into three levels of priority.
-----
all in all, all 3 of these needs are important and our group will look forward to meeting every benchmark.</p:text>
    <p:extLst>
      <p:ext uri="{C676402C-5697-4E1C-873F-D02D1690AC5C}">
        <p15:threadingInfo timeZoneBias="0"/>
      </p:ext>
      <p:ext uri="http://customooxmlschemas.google.com/">
        <go:slidesCustomData xmlns:go="http://customooxmlschemas.google.com/" commentPostId="AAABVFNSFr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d5a8ff0ef8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d5a8ff0ef8_0_3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2d5a8ff0ef8_0_3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d5a8ff0ef8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d5a8ff0ef8_0_3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d5a8ff0ef8_0_3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d5a8ff0ef8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d5a8ff0ef8_0_3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d5a8ff0ef8_0_3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16ae0343d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16ae0343d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316ae0343d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17197c710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17197c710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317197c710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d5c59cb17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d5c59cb172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2d5c59cb172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d5e7930e15_5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d5e7930e15_5_3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2d5e7930e15_5_3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16ae0343de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16ae0343de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316ae0343de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d5e7930e15_5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d5e7930e15_5_3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2d5e7930e15_5_3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d5a8ff0ef8_1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d5a8ff0ef8_1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2d5a8ff0ef8_1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d5a8ff0ef8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d5a8ff0ef8_1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2d5a8ff0ef8_1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d5c59cb17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d5c59cb172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2d5c59cb172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d5ee8925cf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d5ee8925cf_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2d5ee8925cf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d5a8ff0ef8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d5a8ff0ef8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2d5a8ff0ef8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d5a8ff0ef8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d5a8ff0ef8_1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2d5a8ff0ef8_1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d5a8ff0ef8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d5a8ff0ef8_1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2d5a8ff0ef8_1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d5c59cb172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d5c59cb172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2d5c59cb172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0bcd95d8a8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30bcd95d8a8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2" name="Google Shape;442;g30bcd95d8a8_0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d5e7930e15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d5e7930e15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d5e7930e15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d5e7930e15_4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d5e7930e15_4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d5e7930e15_4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d4439bd91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d4439bd91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d4439bd91a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 name="Google Shape;46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d5a8ff0ef8_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d5a8ff0ef8_1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d5a8ff0ef8_1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d5e7930e15_5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d5e7930e15_5_4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d5e7930e15_5_4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5a8ff0ef8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d5a8ff0ef8_0_3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g2d5a8ff0ef8_0_3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d5c59cb172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d5c59cb172_0_2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2d5c59cb172_0_2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d5c59cb172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d5c59cb172_0_1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d5c59cb172_0_1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d5a8ff0ef8_0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d5a8ff0ef8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5a8ff0ef8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d5a8ff0ef8_0_3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2d5a8ff0ef8_0_3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d5c59cb172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d5c59cb172_0_2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d5c59cb172_0_2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 name="Shape 17"/>
        <p:cNvGrpSpPr/>
        <p:nvPr/>
      </p:nvGrpSpPr>
      <p:grpSpPr>
        <a:xfrm>
          <a:off x="0" y="0"/>
          <a:ext cx="0" cy="0"/>
          <a:chOff x="0" y="0"/>
          <a:chExt cx="0" cy="0"/>
        </a:xfrm>
      </p:grpSpPr>
      <p:sp>
        <p:nvSpPr>
          <p:cNvPr id="18" name="Google Shape;1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outdoor&#10;&#10;Description automatically generated" id="21" name="Google Shape;21;p1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10"/>
          <p:cNvSpPr txBox="1"/>
          <p:nvPr>
            <p:ph type="ctrTitle"/>
          </p:nvPr>
        </p:nvSpPr>
        <p:spPr>
          <a:xfrm>
            <a:off x="838200" y="2255835"/>
            <a:ext cx="9144000" cy="76563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0"/>
          <p:cNvSpPr txBox="1"/>
          <p:nvPr>
            <p:ph idx="1" type="subTitle"/>
          </p:nvPr>
        </p:nvSpPr>
        <p:spPr>
          <a:xfrm>
            <a:off x="838200" y="3014209"/>
            <a:ext cx="9144000" cy="76563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4" name="Google Shape;24;p10"/>
          <p:cNvSpPr txBox="1"/>
          <p:nvPr/>
        </p:nvSpPr>
        <p:spPr>
          <a:xfrm>
            <a:off x="838200" y="4108110"/>
            <a:ext cx="9144000" cy="48509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Date, Presenter, etc.</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4" name="Shape 84"/>
        <p:cNvGrpSpPr/>
        <p:nvPr/>
      </p:nvGrpSpPr>
      <p:grpSpPr>
        <a:xfrm>
          <a:off x="0" y="0"/>
          <a:ext cx="0" cy="0"/>
          <a:chOff x="0" y="0"/>
          <a:chExt cx="0" cy="0"/>
        </a:xfrm>
      </p:grpSpPr>
      <p:sp>
        <p:nvSpPr>
          <p:cNvPr id="85" name="Google Shape;85;g2d5c59cb172_0_1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g2d5c59cb172_0_1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g2d5c59cb172_0_1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outdoor&#10;&#10;Description automatically generated" id="88" name="Google Shape;88;g2d5c59cb172_0_14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9" name="Google Shape;89;g2d5c59cb172_0_148"/>
          <p:cNvSpPr txBox="1"/>
          <p:nvPr>
            <p:ph type="ctrTitle"/>
          </p:nvPr>
        </p:nvSpPr>
        <p:spPr>
          <a:xfrm>
            <a:off x="838200" y="2255835"/>
            <a:ext cx="9144000" cy="76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g2d5c59cb172_0_148"/>
          <p:cNvSpPr txBox="1"/>
          <p:nvPr>
            <p:ph idx="1" type="subTitle"/>
          </p:nvPr>
        </p:nvSpPr>
        <p:spPr>
          <a:xfrm>
            <a:off x="838200" y="3014209"/>
            <a:ext cx="9144000" cy="7656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91" name="Google Shape;91;g2d5c59cb172_0_148"/>
          <p:cNvSpPr txBox="1"/>
          <p:nvPr/>
        </p:nvSpPr>
        <p:spPr>
          <a:xfrm>
            <a:off x="838200" y="4108110"/>
            <a:ext cx="9144000" cy="4851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Date, Presenter, etc.</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g2d5c59cb172_0_1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82F40"/>
              </a:buClr>
              <a:buSzPts val="4400"/>
              <a:buFont typeface="Arial Black"/>
              <a:buNone/>
              <a:defRPr b="1" i="0">
                <a:solidFill>
                  <a:srgbClr val="782F40"/>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g2d5c59cb172_0_156"/>
          <p:cNvSpPr txBox="1"/>
          <p:nvPr>
            <p:ph idx="1" type="body"/>
          </p:nvPr>
        </p:nvSpPr>
        <p:spPr>
          <a:xfrm>
            <a:off x="838200" y="1825625"/>
            <a:ext cx="77724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g2d5c59cb172_0_1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g2d5c59cb172_0_1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g2d5c59cb172_0_1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solidFill>
          <a:schemeClr val="lt1"/>
        </a:solidFill>
      </p:bgPr>
    </p:bg>
    <p:spTree>
      <p:nvGrpSpPr>
        <p:cNvPr id="98" name="Shape 98"/>
        <p:cNvGrpSpPr/>
        <p:nvPr/>
      </p:nvGrpSpPr>
      <p:grpSpPr>
        <a:xfrm>
          <a:off x="0" y="0"/>
          <a:ext cx="0" cy="0"/>
          <a:chOff x="0" y="0"/>
          <a:chExt cx="0" cy="0"/>
        </a:xfrm>
      </p:grpSpPr>
      <p:sp>
        <p:nvSpPr>
          <p:cNvPr id="99" name="Google Shape;99;g2d5c59cb172_0_16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g2d5c59cb172_0_16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g2d5c59cb172_0_1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g2d5c59cb172_0_1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g2d5c59cb172_0_1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4" name="Google Shape;104;g2d5c59cb172_0_16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82F40"/>
              </a:buClr>
              <a:buSzPts val="4400"/>
              <a:buFont typeface="Arial Black"/>
              <a:buNone/>
              <a:defRPr b="1" i="0">
                <a:solidFill>
                  <a:srgbClr val="782F40"/>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5" name="Shape 105"/>
        <p:cNvGrpSpPr/>
        <p:nvPr/>
      </p:nvGrpSpPr>
      <p:grpSpPr>
        <a:xfrm>
          <a:off x="0" y="0"/>
          <a:ext cx="0" cy="0"/>
          <a:chOff x="0" y="0"/>
          <a:chExt cx="0" cy="0"/>
        </a:xfrm>
      </p:grpSpPr>
      <p:sp>
        <p:nvSpPr>
          <p:cNvPr id="106" name="Google Shape;106;g2d5c59cb172_0_16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7" name="Google Shape;107;g2d5c59cb172_0_16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g2d5c59cb172_0_16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9" name="Google Shape;109;g2d5c59cb172_0_16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g2d5c59cb172_0_16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g2d5c59cb172_0_16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g2d5c59cb172_0_16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g2d5c59cb172_0_1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82F40"/>
              </a:buClr>
              <a:buSzPts val="4400"/>
              <a:buFont typeface="Arial Black"/>
              <a:buNone/>
              <a:defRPr b="1" i="0">
                <a:solidFill>
                  <a:srgbClr val="782F40"/>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4" name="Shape 114"/>
        <p:cNvGrpSpPr/>
        <p:nvPr/>
      </p:nvGrpSpPr>
      <p:grpSpPr>
        <a:xfrm>
          <a:off x="0" y="0"/>
          <a:ext cx="0" cy="0"/>
          <a:chOff x="0" y="0"/>
          <a:chExt cx="0" cy="0"/>
        </a:xfrm>
      </p:grpSpPr>
      <p:sp>
        <p:nvSpPr>
          <p:cNvPr id="115" name="Google Shape;115;g2d5c59cb172_0_1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g2d5c59cb172_0_1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g2d5c59cb172_0_1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g2d5c59cb172_0_17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82F40"/>
              </a:buClr>
              <a:buSzPts val="4400"/>
              <a:buFont typeface="Arial Black"/>
              <a:buNone/>
              <a:defRPr b="1" i="0">
                <a:solidFill>
                  <a:srgbClr val="782F40"/>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sp>
        <p:nvSpPr>
          <p:cNvPr id="120" name="Google Shape;120;g2d5c59cb172_0_1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g2d5c59cb172_0_1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g2d5c59cb172_0_183"/>
          <p:cNvSpPr txBox="1"/>
          <p:nvPr>
            <p:ph idx="12" type="sldNum"/>
          </p:nvPr>
        </p:nvSpPr>
        <p:spPr>
          <a:xfrm>
            <a:off x="10335802" y="6356350"/>
            <a:ext cx="101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3" name="Shape 123"/>
        <p:cNvGrpSpPr/>
        <p:nvPr/>
      </p:nvGrpSpPr>
      <p:grpSpPr>
        <a:xfrm>
          <a:off x="0" y="0"/>
          <a:ext cx="0" cy="0"/>
          <a:chOff x="0" y="0"/>
          <a:chExt cx="0" cy="0"/>
        </a:xfrm>
      </p:grpSpPr>
      <p:sp>
        <p:nvSpPr>
          <p:cNvPr id="124" name="Google Shape;124;g2d5c59cb172_0_18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82F40"/>
              </a:buClr>
              <a:buSzPts val="3200"/>
              <a:buFont typeface="Arial Black"/>
              <a:buNone/>
              <a:defRPr b="1" i="0" sz="3200">
                <a:solidFill>
                  <a:srgbClr val="782F40"/>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g2d5c59cb172_0_187"/>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6" name="Google Shape;126;g2d5c59cb172_0_18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7" name="Google Shape;127;g2d5c59cb172_0_1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g2d5c59cb172_0_1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g2d5c59cb172_0_1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0" name="Shape 130"/>
        <p:cNvGrpSpPr/>
        <p:nvPr/>
      </p:nvGrpSpPr>
      <p:grpSpPr>
        <a:xfrm>
          <a:off x="0" y="0"/>
          <a:ext cx="0" cy="0"/>
          <a:chOff x="0" y="0"/>
          <a:chExt cx="0" cy="0"/>
        </a:xfrm>
      </p:grpSpPr>
      <p:sp>
        <p:nvSpPr>
          <p:cNvPr id="131" name="Google Shape;131;g2d5c59cb172_0_19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82F40"/>
              </a:buClr>
              <a:buSzPts val="3200"/>
              <a:buFont typeface="Arial Black"/>
              <a:buNone/>
              <a:defRPr b="1" i="0" sz="3200">
                <a:solidFill>
                  <a:srgbClr val="782F40"/>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g2d5c59cb172_0_194"/>
          <p:cNvSpPr/>
          <p:nvPr>
            <p:ph idx="2" type="pic"/>
          </p:nvPr>
        </p:nvSpPr>
        <p:spPr>
          <a:xfrm>
            <a:off x="5183188" y="987425"/>
            <a:ext cx="6172200" cy="4873500"/>
          </a:xfrm>
          <a:prstGeom prst="rect">
            <a:avLst/>
          </a:prstGeom>
          <a:noFill/>
          <a:ln>
            <a:noFill/>
          </a:ln>
        </p:spPr>
      </p:sp>
      <p:sp>
        <p:nvSpPr>
          <p:cNvPr id="133" name="Google Shape;133;g2d5c59cb172_0_19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4" name="Google Shape;134;g2d5c59cb172_0_1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g2d5c59cb172_0_1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g2d5c59cb172_0_1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37" name="Shape 137"/>
        <p:cNvGrpSpPr/>
        <p:nvPr/>
      </p:nvGrpSpPr>
      <p:grpSpPr>
        <a:xfrm>
          <a:off x="0" y="0"/>
          <a:ext cx="0" cy="0"/>
          <a:chOff x="0" y="0"/>
          <a:chExt cx="0" cy="0"/>
        </a:xfrm>
      </p:grpSpPr>
      <p:sp>
        <p:nvSpPr>
          <p:cNvPr id="138" name="Google Shape;138;g2d5c59cb172_0_20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g2d5c59cb172_0_20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0" name="Google Shape;140;g2d5c59cb172_0_20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g2d5c59cb172_0_20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g2d5c59cb172_0_20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82F40"/>
              </a:buClr>
              <a:buSzPts val="4400"/>
              <a:buFont typeface="Arial Black"/>
              <a:buNone/>
              <a:defRPr b="1" i="0">
                <a:solidFill>
                  <a:srgbClr val="782F40"/>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1"/>
          <p:cNvSpPr txBox="1"/>
          <p:nvPr>
            <p:ph idx="1" type="body"/>
          </p:nvPr>
        </p:nvSpPr>
        <p:spPr>
          <a:xfrm>
            <a:off x="838200" y="1825625"/>
            <a:ext cx="77724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1" name="Shape 31"/>
        <p:cNvGrpSpPr/>
        <p:nvPr/>
      </p:nvGrpSpPr>
      <p:grpSpPr>
        <a:xfrm>
          <a:off x="0" y="0"/>
          <a:ext cx="0" cy="0"/>
          <a:chOff x="0" y="0"/>
          <a:chExt cx="0" cy="0"/>
        </a:xfrm>
      </p:grpSpPr>
      <p:sp>
        <p:nvSpPr>
          <p:cNvPr id="32" name="Google Shape;32;p1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 name="Google Shape;33;p1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1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82F40"/>
              </a:buClr>
              <a:buSzPts val="4400"/>
              <a:buFont typeface="Arial Black"/>
              <a:buNone/>
              <a:defRPr b="1" i="0">
                <a:solidFill>
                  <a:srgbClr val="782F40"/>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82F40"/>
              </a:buClr>
              <a:buSzPts val="4400"/>
              <a:buFont typeface="Arial Black"/>
              <a:buNone/>
              <a:defRPr b="1" i="0">
                <a:solidFill>
                  <a:srgbClr val="782F40"/>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solidFill>
          <a:schemeClr val="lt1"/>
        </a:solidFill>
      </p:bgPr>
    </p:bg>
    <p:spTree>
      <p:nvGrpSpPr>
        <p:cNvPr id="45" name="Shape 45"/>
        <p:cNvGrpSpPr/>
        <p:nvPr/>
      </p:nvGrpSpPr>
      <p:grpSpPr>
        <a:xfrm>
          <a:off x="0" y="0"/>
          <a:ext cx="0" cy="0"/>
          <a:chOff x="0" y="0"/>
          <a:chExt cx="0" cy="0"/>
        </a:xfrm>
      </p:grpSpPr>
      <p:sp>
        <p:nvSpPr>
          <p:cNvPr id="46" name="Google Shape;46;p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82F40"/>
              </a:buClr>
              <a:buSzPts val="4400"/>
              <a:buFont typeface="Arial Black"/>
              <a:buNone/>
              <a:defRPr b="1" i="0">
                <a:solidFill>
                  <a:srgbClr val="782F40"/>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5"/>
          <p:cNvSpPr txBox="1"/>
          <p:nvPr>
            <p:ph idx="12" type="sldNum"/>
          </p:nvPr>
        </p:nvSpPr>
        <p:spPr>
          <a:xfrm>
            <a:off x="10335802" y="6356350"/>
            <a:ext cx="10179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82F40"/>
              </a:buClr>
              <a:buSzPts val="3200"/>
              <a:buFont typeface="Arial Black"/>
              <a:buNone/>
              <a:defRPr b="1" i="0" sz="3200">
                <a:solidFill>
                  <a:srgbClr val="782F40"/>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9" name="Google Shape;59;p1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 name="Google Shape;6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782F40"/>
              </a:buClr>
              <a:buSzPts val="3200"/>
              <a:buFont typeface="Arial Black"/>
              <a:buNone/>
              <a:defRPr b="1" i="0" sz="3200">
                <a:solidFill>
                  <a:srgbClr val="782F40"/>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7"/>
          <p:cNvSpPr/>
          <p:nvPr>
            <p:ph idx="2" type="pic"/>
          </p:nvPr>
        </p:nvSpPr>
        <p:spPr>
          <a:xfrm>
            <a:off x="5183188" y="987425"/>
            <a:ext cx="6172200" cy="4873625"/>
          </a:xfrm>
          <a:prstGeom prst="rect">
            <a:avLst/>
          </a:prstGeom>
          <a:noFill/>
          <a:ln>
            <a:noFill/>
          </a:ln>
        </p:spPr>
      </p:sp>
      <p:sp>
        <p:nvSpPr>
          <p:cNvPr id="66" name="Google Shape;66;p1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70" name="Shape 70"/>
        <p:cNvGrpSpPr/>
        <p:nvPr/>
      </p:nvGrpSpPr>
      <p:grpSpPr>
        <a:xfrm>
          <a:off x="0" y="0"/>
          <a:ext cx="0" cy="0"/>
          <a:chOff x="0" y="0"/>
          <a:chExt cx="0" cy="0"/>
        </a:xfrm>
      </p:grpSpPr>
      <p:sp>
        <p:nvSpPr>
          <p:cNvPr id="71" name="Google Shape;71;g2d4439bd91a_3_11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2d4439bd91a_3_11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3" name="Google Shape;73;g2d4439bd91a_3_1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g2d4439bd91a_3_1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g2d4439bd91a_3_1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theme" Target="../theme/theme2.xml"/><Relationship Id="rId10" Type="http://schemas.openxmlformats.org/officeDocument/2006/relationships/slideLayout" Target="../slideLayouts/slideLayout18.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shape&#10;&#10;Description automatically generated" id="10" name="Google Shape;10;p9"/>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9"/>
          <p:cNvSpPr txBox="1"/>
          <p:nvPr>
            <p:ph idx="1" type="body"/>
          </p:nvPr>
        </p:nvSpPr>
        <p:spPr>
          <a:xfrm>
            <a:off x="838200" y="1825625"/>
            <a:ext cx="77724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6" name="Google Shape;16;p9"/>
          <p:cNvSpPr txBox="1"/>
          <p:nvPr/>
        </p:nvSpPr>
        <p:spPr>
          <a:xfrm>
            <a:off x="816429" y="555171"/>
            <a:ext cx="9144000" cy="82731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Arial"/>
              <a:buNone/>
            </a:pPr>
            <a:r>
              <a:t/>
            </a:r>
            <a:endParaRPr b="1" i="0" sz="4400" u="none" cap="none" strike="noStrike">
              <a:solidFill>
                <a:srgbClr val="782F40"/>
              </a:solidFill>
              <a:latin typeface="Arial Black"/>
              <a:ea typeface="Arial Black"/>
              <a:cs typeface="Arial Black"/>
              <a:sym typeface="Arial Black"/>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pic>
        <p:nvPicPr>
          <p:cNvPr descr="A picture containing shape&#10;&#10;Description automatically generated" id="77" name="Google Shape;77;g2d5c59cb172_0_140"/>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78" name="Google Shape;78;g2d5c59cb172_0_1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g2d5c59cb172_0_140"/>
          <p:cNvSpPr txBox="1"/>
          <p:nvPr>
            <p:ph idx="1" type="body"/>
          </p:nvPr>
        </p:nvSpPr>
        <p:spPr>
          <a:xfrm>
            <a:off x="838200" y="1825625"/>
            <a:ext cx="77724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g2d5c59cb172_0_1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g2d5c59cb172_0_1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g2d5c59cb172_0_1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3" name="Google Shape;83;g2d5c59cb172_0_140"/>
          <p:cNvSpPr txBox="1"/>
          <p:nvPr/>
        </p:nvSpPr>
        <p:spPr>
          <a:xfrm>
            <a:off x="816429" y="555171"/>
            <a:ext cx="9144000" cy="827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Arial"/>
              <a:buNone/>
            </a:pPr>
            <a:r>
              <a:t/>
            </a:r>
            <a:endParaRPr b="1" i="0" sz="4400" u="none" cap="none" strike="noStrike">
              <a:solidFill>
                <a:srgbClr val="782F40"/>
              </a:solidFill>
              <a:latin typeface="Arial Black"/>
              <a:ea typeface="Arial Black"/>
              <a:cs typeface="Arial Black"/>
              <a:sym typeface="Arial Black"/>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8.jpg"/><Relationship Id="rId5" Type="http://schemas.openxmlformats.org/officeDocument/2006/relationships/image" Target="../media/image16.jpg"/><Relationship Id="rId6" Type="http://schemas.openxmlformats.org/officeDocument/2006/relationships/image" Target="../media/image2.jpg"/><Relationship Id="rId7" Type="http://schemas.openxmlformats.org/officeDocument/2006/relationships/image" Target="../media/image5.png"/><Relationship Id="rId8"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30.png"/><Relationship Id="rId5"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31.png"/><Relationship Id="rId5" Type="http://schemas.openxmlformats.org/officeDocument/2006/relationships/image" Target="../media/image37.png"/><Relationship Id="rId6" Type="http://schemas.openxmlformats.org/officeDocument/2006/relationships/image" Target="../media/image35.png"/><Relationship Id="rId7"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A picture containing text, outdoor&#10;&#10;Description automatically generated" id="148" name="Google Shape;148;p1"/>
          <p:cNvPicPr preferRelativeResize="0"/>
          <p:nvPr/>
        </p:nvPicPr>
        <p:blipFill rotWithShape="1">
          <a:blip r:embed="rId3">
            <a:alphaModFix/>
          </a:blip>
          <a:srcRect b="0" l="0" r="0" t="0"/>
          <a:stretch/>
        </p:blipFill>
        <p:spPr>
          <a:xfrm>
            <a:off x="0" y="76200"/>
            <a:ext cx="12192000" cy="6858000"/>
          </a:xfrm>
          <a:prstGeom prst="rect">
            <a:avLst/>
          </a:prstGeom>
          <a:noFill/>
          <a:ln>
            <a:noFill/>
          </a:ln>
        </p:spPr>
      </p:pic>
      <p:sp>
        <p:nvSpPr>
          <p:cNvPr id="149" name="Google Shape;149;p1"/>
          <p:cNvSpPr txBox="1"/>
          <p:nvPr>
            <p:ph type="ctrTitle"/>
          </p:nvPr>
        </p:nvSpPr>
        <p:spPr>
          <a:xfrm>
            <a:off x="304800" y="2255835"/>
            <a:ext cx="9144000" cy="765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a:solidFill>
                  <a:schemeClr val="lt1"/>
                </a:solidFill>
                <a:latin typeface="Arial Black"/>
                <a:ea typeface="Arial Black"/>
                <a:cs typeface="Arial Black"/>
                <a:sym typeface="Arial Black"/>
              </a:rPr>
              <a:t>Submersible Vehicle Kit</a:t>
            </a:r>
            <a:endParaRPr sz="5600">
              <a:latin typeface="Arial Black"/>
              <a:ea typeface="Arial Black"/>
              <a:cs typeface="Arial Black"/>
              <a:sym typeface="Arial Black"/>
            </a:endParaRPr>
          </a:p>
        </p:txBody>
      </p:sp>
      <p:sp>
        <p:nvSpPr>
          <p:cNvPr id="150" name="Google Shape;150;p1"/>
          <p:cNvSpPr txBox="1"/>
          <p:nvPr>
            <p:ph idx="4294967295" type="subTitle"/>
          </p:nvPr>
        </p:nvSpPr>
        <p:spPr>
          <a:xfrm>
            <a:off x="304800" y="4059784"/>
            <a:ext cx="9144000" cy="765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0" i="0" lang="en-US" sz="3100" u="none" cap="none" strike="noStrike">
                <a:solidFill>
                  <a:schemeClr val="lt1"/>
                </a:solidFill>
                <a:latin typeface="Arial Black"/>
                <a:ea typeface="Arial Black"/>
                <a:cs typeface="Arial Black"/>
                <a:sym typeface="Arial Black"/>
              </a:rPr>
              <a:t>Team 310</a:t>
            </a:r>
            <a:endParaRPr b="0" i="0" sz="3100" u="none" cap="none" strike="noStrike">
              <a:solidFill>
                <a:schemeClr val="lt1"/>
              </a:solidFill>
              <a:latin typeface="Calibri"/>
              <a:ea typeface="Calibri"/>
              <a:cs typeface="Calibri"/>
              <a:sym typeface="Calibri"/>
            </a:endParaRPr>
          </a:p>
        </p:txBody>
      </p:sp>
      <p:sp>
        <p:nvSpPr>
          <p:cNvPr id="151" name="Google Shape;151;p1"/>
          <p:cNvSpPr txBox="1"/>
          <p:nvPr>
            <p:ph idx="4294967295" type="subTitle"/>
          </p:nvPr>
        </p:nvSpPr>
        <p:spPr>
          <a:xfrm>
            <a:off x="0" y="6168609"/>
            <a:ext cx="9144000" cy="765600"/>
          </a:xfrm>
          <a:prstGeom prst="rect">
            <a:avLst/>
          </a:prstGeom>
          <a:noFill/>
          <a:ln>
            <a:noFill/>
          </a:ln>
        </p:spPr>
        <p:txBody>
          <a:bodyPr anchorCtr="0" anchor="ctr" bIns="45700" lIns="91425" spcFirstLastPara="1" rIns="91425" wrap="square" tIns="45700">
            <a:normAutofit/>
          </a:bodyPr>
          <a:lstStyle/>
          <a:p>
            <a:pPr indent="0" lvl="0" marL="0" marR="0" rtl="0" algn="l">
              <a:lnSpc>
                <a:spcPct val="70000"/>
              </a:lnSpc>
              <a:spcBef>
                <a:spcPts val="0"/>
              </a:spcBef>
              <a:spcAft>
                <a:spcPts val="0"/>
              </a:spcAft>
              <a:buClr>
                <a:schemeClr val="dk1"/>
              </a:buClr>
              <a:buSzPts val="2800"/>
              <a:buFont typeface="Arial"/>
              <a:buNone/>
            </a:pPr>
            <a:r>
              <a:rPr b="0" i="0" lang="en-US" sz="2150" u="none" cap="none" strike="noStrike">
                <a:solidFill>
                  <a:schemeClr val="lt1"/>
                </a:solidFill>
                <a:latin typeface="Arial Black"/>
                <a:ea typeface="Arial Black"/>
                <a:cs typeface="Arial Black"/>
                <a:sym typeface="Arial Black"/>
              </a:rPr>
              <a:t>Naval Surface Warfare Center (NSWC) Panama City</a:t>
            </a:r>
            <a:r>
              <a:rPr b="0" i="0" lang="en-US" sz="2200" u="none" cap="none" strike="noStrike">
                <a:solidFill>
                  <a:schemeClr val="lt1"/>
                </a:solidFill>
                <a:latin typeface="Arial Black"/>
                <a:ea typeface="Arial Black"/>
                <a:cs typeface="Arial Black"/>
                <a:sym typeface="Arial Black"/>
              </a:rPr>
              <a:t> </a:t>
            </a:r>
            <a:endParaRPr b="0" i="0" sz="2200" u="none" cap="none" strike="noStrike">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6" name="Shape 286"/>
        <p:cNvGrpSpPr/>
        <p:nvPr/>
      </p:nvGrpSpPr>
      <p:grpSpPr>
        <a:xfrm>
          <a:off x="0" y="0"/>
          <a:ext cx="0" cy="0"/>
          <a:chOff x="0" y="0"/>
          <a:chExt cx="0" cy="0"/>
        </a:xfrm>
      </p:grpSpPr>
      <p:pic>
        <p:nvPicPr>
          <p:cNvPr id="287" name="Google Shape;287;g2d5a8ff0ef8_0_337"/>
          <p:cNvPicPr preferRelativeResize="0"/>
          <p:nvPr/>
        </p:nvPicPr>
        <p:blipFill rotWithShape="1">
          <a:blip r:embed="rId3">
            <a:alphaModFix/>
          </a:blip>
          <a:srcRect b="0" l="0" r="0" t="0"/>
          <a:stretch/>
        </p:blipFill>
        <p:spPr>
          <a:xfrm>
            <a:off x="5861025" y="4051775"/>
            <a:ext cx="3048100" cy="2579150"/>
          </a:xfrm>
          <a:prstGeom prst="rect">
            <a:avLst/>
          </a:prstGeom>
          <a:noFill/>
          <a:ln>
            <a:noFill/>
          </a:ln>
        </p:spPr>
      </p:pic>
      <p:sp>
        <p:nvSpPr>
          <p:cNvPr id="288" name="Google Shape;288;g2d5a8ff0ef8_0_33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Design One (PVC Hull)</a:t>
            </a:r>
            <a:endParaRPr/>
          </a:p>
        </p:txBody>
      </p:sp>
      <p:sp>
        <p:nvSpPr>
          <p:cNvPr id="289" name="Google Shape;289;g2d5a8ff0ef8_0_337"/>
          <p:cNvSpPr txBox="1"/>
          <p:nvPr>
            <p:ph idx="1" type="body"/>
          </p:nvPr>
        </p:nvSpPr>
        <p:spPr>
          <a:xfrm>
            <a:off x="838200" y="1433600"/>
            <a:ext cx="7772400" cy="5067900"/>
          </a:xfrm>
          <a:prstGeom prst="rect">
            <a:avLst/>
          </a:prstGeom>
        </p:spPr>
        <p:txBody>
          <a:bodyPr anchorCtr="0" anchor="t" bIns="45700" lIns="91425" spcFirstLastPara="1" rIns="91425" wrap="square" tIns="45700">
            <a:normAutofit/>
          </a:bodyPr>
          <a:lstStyle/>
          <a:p>
            <a:pPr indent="-355600" lvl="0" marL="457200" rtl="0" algn="l">
              <a:lnSpc>
                <a:spcPct val="100000"/>
              </a:lnSpc>
              <a:spcBef>
                <a:spcPts val="0"/>
              </a:spcBef>
              <a:spcAft>
                <a:spcPts val="0"/>
              </a:spcAft>
              <a:buSzPts val="2000"/>
              <a:buFont typeface="Calibri"/>
              <a:buChar char="●"/>
            </a:pPr>
            <a:r>
              <a:rPr lang="en-US" sz="2000"/>
              <a:t>PVC pipe for hull.</a:t>
            </a:r>
            <a:endParaRPr sz="2000"/>
          </a:p>
          <a:p>
            <a:pPr indent="-355600" lvl="0" marL="457200" rtl="0" algn="l">
              <a:lnSpc>
                <a:spcPct val="100000"/>
              </a:lnSpc>
              <a:spcBef>
                <a:spcPts val="0"/>
              </a:spcBef>
              <a:spcAft>
                <a:spcPts val="0"/>
              </a:spcAft>
              <a:buSzPts val="2000"/>
              <a:buFont typeface="Calibri"/>
              <a:buChar char="●"/>
            </a:pPr>
            <a:r>
              <a:rPr lang="en-US" sz="2000"/>
              <a:t>Sealed acrylic dome at front.</a:t>
            </a:r>
            <a:endParaRPr sz="2000"/>
          </a:p>
          <a:p>
            <a:pPr indent="-355600" lvl="1" marL="914400" rtl="0" algn="l">
              <a:lnSpc>
                <a:spcPct val="100000"/>
              </a:lnSpc>
              <a:spcBef>
                <a:spcPts val="0"/>
              </a:spcBef>
              <a:spcAft>
                <a:spcPts val="0"/>
              </a:spcAft>
              <a:buSzPts val="2000"/>
              <a:buFont typeface="Calibri"/>
              <a:buChar char="○"/>
            </a:pPr>
            <a:r>
              <a:rPr lang="en-US" sz="2000"/>
              <a:t>Camera inside providing live feed.</a:t>
            </a:r>
            <a:endParaRPr sz="2000"/>
          </a:p>
          <a:p>
            <a:pPr indent="-355600" lvl="0" marL="457200" rtl="0" algn="l">
              <a:lnSpc>
                <a:spcPct val="100000"/>
              </a:lnSpc>
              <a:spcBef>
                <a:spcPts val="0"/>
              </a:spcBef>
              <a:spcAft>
                <a:spcPts val="0"/>
              </a:spcAft>
              <a:buSzPts val="2000"/>
              <a:buFont typeface="Calibri"/>
              <a:buChar char="●"/>
            </a:pPr>
            <a:r>
              <a:rPr lang="en-US" sz="2000"/>
              <a:t>Two weighted cylinders on the left and right.</a:t>
            </a:r>
            <a:endParaRPr sz="2000"/>
          </a:p>
          <a:p>
            <a:pPr indent="-355600" lvl="1" marL="914400" rtl="0" algn="l">
              <a:lnSpc>
                <a:spcPct val="100000"/>
              </a:lnSpc>
              <a:spcBef>
                <a:spcPts val="0"/>
              </a:spcBef>
              <a:spcAft>
                <a:spcPts val="0"/>
              </a:spcAft>
              <a:buSzPts val="2000"/>
              <a:buFont typeface="Calibri"/>
              <a:buChar char="○"/>
            </a:pPr>
            <a:r>
              <a:rPr lang="en-US" sz="2000"/>
              <a:t>balancing + buoyancy control.</a:t>
            </a:r>
            <a:endParaRPr sz="2000"/>
          </a:p>
          <a:p>
            <a:pPr indent="-355600" lvl="0" marL="457200" rtl="0" algn="l">
              <a:lnSpc>
                <a:spcPct val="100000"/>
              </a:lnSpc>
              <a:spcBef>
                <a:spcPts val="0"/>
              </a:spcBef>
              <a:spcAft>
                <a:spcPts val="0"/>
              </a:spcAft>
              <a:buSzPts val="2000"/>
              <a:buFont typeface="Calibri"/>
              <a:buChar char="●"/>
            </a:pPr>
            <a:r>
              <a:rPr lang="en-US" sz="2000"/>
              <a:t>Two rearward facing thrusters on left and right.</a:t>
            </a:r>
            <a:endParaRPr sz="2000"/>
          </a:p>
          <a:p>
            <a:pPr indent="-355600" lvl="1" marL="914400" rtl="0" algn="l">
              <a:lnSpc>
                <a:spcPct val="100000"/>
              </a:lnSpc>
              <a:spcBef>
                <a:spcPts val="0"/>
              </a:spcBef>
              <a:spcAft>
                <a:spcPts val="0"/>
              </a:spcAft>
              <a:buSzPts val="2000"/>
              <a:buFont typeface="Calibri"/>
              <a:buChar char="○"/>
            </a:pPr>
            <a:r>
              <a:rPr lang="en-US" sz="2000"/>
              <a:t>forwards and backwards movement along with rotation.</a:t>
            </a:r>
            <a:endParaRPr sz="2000"/>
          </a:p>
          <a:p>
            <a:pPr indent="-355600" lvl="0" marL="457200" rtl="0" algn="l">
              <a:lnSpc>
                <a:spcPct val="100000"/>
              </a:lnSpc>
              <a:spcBef>
                <a:spcPts val="0"/>
              </a:spcBef>
              <a:spcAft>
                <a:spcPts val="0"/>
              </a:spcAft>
              <a:buSzPts val="2000"/>
              <a:buFont typeface="Calibri"/>
              <a:buChar char="●"/>
            </a:pPr>
            <a:r>
              <a:rPr lang="en-US" sz="2000"/>
              <a:t>Two thrusters facing downward at 45 degree angle from center axis.</a:t>
            </a:r>
            <a:endParaRPr sz="2000"/>
          </a:p>
          <a:p>
            <a:pPr indent="-355600" lvl="1" marL="914400" rtl="0" algn="l">
              <a:lnSpc>
                <a:spcPct val="100000"/>
              </a:lnSpc>
              <a:spcBef>
                <a:spcPts val="0"/>
              </a:spcBef>
              <a:spcAft>
                <a:spcPts val="0"/>
              </a:spcAft>
              <a:buSzPts val="2000"/>
              <a:buFont typeface="Calibri"/>
              <a:buChar char="○"/>
            </a:pPr>
            <a:r>
              <a:rPr lang="en-US" sz="2000"/>
              <a:t>Ascent and descent motion control.</a:t>
            </a:r>
            <a:endParaRPr sz="2000"/>
          </a:p>
          <a:p>
            <a:pPr indent="-355600" lvl="0" marL="457200" rtl="0" algn="l">
              <a:lnSpc>
                <a:spcPct val="100000"/>
              </a:lnSpc>
              <a:spcBef>
                <a:spcPts val="0"/>
              </a:spcBef>
              <a:spcAft>
                <a:spcPts val="0"/>
              </a:spcAft>
              <a:buSzPts val="2000"/>
              <a:buFont typeface="Calibri"/>
              <a:buChar char="●"/>
            </a:pPr>
            <a:r>
              <a:rPr lang="en-US" sz="2000"/>
              <a:t>50 ft tether going through the rear of the body.</a:t>
            </a:r>
            <a:endParaRPr sz="2000"/>
          </a:p>
          <a:p>
            <a:pPr indent="-355600" lvl="1" marL="914400" rtl="0" algn="l">
              <a:lnSpc>
                <a:spcPct val="100000"/>
              </a:lnSpc>
              <a:spcBef>
                <a:spcPts val="0"/>
              </a:spcBef>
              <a:spcAft>
                <a:spcPts val="0"/>
              </a:spcAft>
              <a:buSzPts val="2000"/>
              <a:buFont typeface="Calibri"/>
              <a:buChar char="○"/>
            </a:pPr>
            <a:r>
              <a:rPr lang="en-US" sz="2000"/>
              <a:t>Threaded cap.</a:t>
            </a:r>
            <a:endParaRPr sz="2000"/>
          </a:p>
          <a:p>
            <a:pPr indent="-355600" lvl="1" marL="914400" rtl="0" algn="l">
              <a:lnSpc>
                <a:spcPct val="100000"/>
              </a:lnSpc>
              <a:spcBef>
                <a:spcPts val="0"/>
              </a:spcBef>
              <a:spcAft>
                <a:spcPts val="0"/>
              </a:spcAft>
              <a:buSzPts val="2000"/>
              <a:buFont typeface="Calibri"/>
              <a:buChar char="○"/>
            </a:pPr>
            <a:r>
              <a:rPr lang="en-US" sz="2000"/>
              <a:t>Epoxy for waterproofing.</a:t>
            </a:r>
            <a:endParaRPr sz="2000"/>
          </a:p>
          <a:p>
            <a:pPr indent="-355600" lvl="0" marL="457200" rtl="0" algn="l">
              <a:lnSpc>
                <a:spcPct val="100000"/>
              </a:lnSpc>
              <a:spcBef>
                <a:spcPts val="0"/>
              </a:spcBef>
              <a:spcAft>
                <a:spcPts val="0"/>
              </a:spcAft>
              <a:buSzPts val="2000"/>
              <a:buFont typeface="Calibri"/>
              <a:buChar char="●"/>
            </a:pPr>
            <a:r>
              <a:rPr lang="en-US" sz="2000"/>
              <a:t>Controller board inside body.</a:t>
            </a:r>
            <a:endParaRPr sz="2000"/>
          </a:p>
          <a:p>
            <a:pPr indent="-355600" lvl="1" marL="914400" rtl="0" algn="l">
              <a:lnSpc>
                <a:spcPct val="100000"/>
              </a:lnSpc>
              <a:spcBef>
                <a:spcPts val="0"/>
              </a:spcBef>
              <a:spcAft>
                <a:spcPts val="0"/>
              </a:spcAft>
              <a:buSzPts val="2000"/>
              <a:buFont typeface="Calibri"/>
              <a:buChar char="○"/>
            </a:pPr>
            <a:r>
              <a:rPr lang="en-US" sz="2000"/>
              <a:t>Control propellers.</a:t>
            </a:r>
            <a:endParaRPr sz="2000"/>
          </a:p>
          <a:p>
            <a:pPr indent="-355600" lvl="1" marL="914400" rtl="0" algn="l">
              <a:lnSpc>
                <a:spcPct val="100000"/>
              </a:lnSpc>
              <a:spcBef>
                <a:spcPts val="0"/>
              </a:spcBef>
              <a:spcAft>
                <a:spcPts val="0"/>
              </a:spcAft>
              <a:buSzPts val="2000"/>
              <a:buFont typeface="Calibri"/>
              <a:buChar char="○"/>
            </a:pPr>
            <a:r>
              <a:rPr lang="en-US" sz="2000"/>
              <a:t>Communication through tether.</a:t>
            </a:r>
            <a:endParaRPr sz="2000"/>
          </a:p>
        </p:txBody>
      </p:sp>
      <p:sp>
        <p:nvSpPr>
          <p:cNvPr id="290" name="Google Shape;290;g2d5a8ff0ef8_0_33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Parker Nuzum </a:t>
            </a:r>
            <a:fld id="{00000000-1234-1234-1234-123412341234}" type="slidenum">
              <a:rPr lang="en-US" sz="1600">
                <a:solidFill>
                  <a:schemeClr val="dk1"/>
                </a:solidFill>
              </a:rPr>
              <a:t>‹#›</a:t>
            </a:fld>
            <a:endParaRPr sz="16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5" name="Shape 295"/>
        <p:cNvGrpSpPr/>
        <p:nvPr/>
      </p:nvGrpSpPr>
      <p:grpSpPr>
        <a:xfrm>
          <a:off x="0" y="0"/>
          <a:ext cx="0" cy="0"/>
          <a:chOff x="0" y="0"/>
          <a:chExt cx="0" cy="0"/>
        </a:xfrm>
      </p:grpSpPr>
      <p:sp>
        <p:nvSpPr>
          <p:cNvPr id="296" name="Google Shape;296;g2d5a8ff0ef8_0_35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Design Two (PVC Frame)</a:t>
            </a:r>
            <a:endParaRPr/>
          </a:p>
        </p:txBody>
      </p:sp>
      <p:sp>
        <p:nvSpPr>
          <p:cNvPr id="297" name="Google Shape;297;g2d5a8ff0ef8_0_350"/>
          <p:cNvSpPr txBox="1"/>
          <p:nvPr>
            <p:ph idx="1" type="body"/>
          </p:nvPr>
        </p:nvSpPr>
        <p:spPr>
          <a:xfrm>
            <a:off x="838200" y="1480100"/>
            <a:ext cx="7772400" cy="5091300"/>
          </a:xfrm>
          <a:prstGeom prst="rect">
            <a:avLst/>
          </a:prstGeom>
        </p:spPr>
        <p:txBody>
          <a:bodyPr anchorCtr="0" anchor="t" bIns="45700" lIns="91425" spcFirstLastPara="1" rIns="91425" wrap="square" tIns="45700">
            <a:normAutofit/>
          </a:bodyPr>
          <a:lstStyle/>
          <a:p>
            <a:pPr indent="-355600" lvl="0" marL="457200" rtl="0" algn="l">
              <a:spcBef>
                <a:spcPts val="1000"/>
              </a:spcBef>
              <a:spcAft>
                <a:spcPts val="0"/>
              </a:spcAft>
              <a:buSzPts val="2000"/>
              <a:buFont typeface="Calibri"/>
              <a:buChar char="●"/>
            </a:pPr>
            <a:r>
              <a:rPr lang="en-US" sz="2000"/>
              <a:t>Cube shaped PVC frame.</a:t>
            </a:r>
            <a:endParaRPr sz="2000"/>
          </a:p>
          <a:p>
            <a:pPr indent="-355600" lvl="1" marL="914400" rtl="0" algn="l">
              <a:spcBef>
                <a:spcPts val="0"/>
              </a:spcBef>
              <a:spcAft>
                <a:spcPts val="0"/>
              </a:spcAft>
              <a:buSzPts val="2000"/>
              <a:buFont typeface="Calibri"/>
              <a:buChar char="○"/>
            </a:pPr>
            <a:r>
              <a:rPr lang="en-US" sz="2000"/>
              <a:t>Floats on top.	</a:t>
            </a:r>
            <a:endParaRPr sz="2000"/>
          </a:p>
          <a:p>
            <a:pPr indent="-355600" lvl="1" marL="914400" rtl="0" algn="l">
              <a:spcBef>
                <a:spcPts val="0"/>
              </a:spcBef>
              <a:spcAft>
                <a:spcPts val="0"/>
              </a:spcAft>
              <a:buSzPts val="2000"/>
              <a:buFont typeface="Calibri"/>
              <a:buChar char="○"/>
            </a:pPr>
            <a:r>
              <a:rPr lang="en-US" sz="2000"/>
              <a:t>Weights on bottom.</a:t>
            </a:r>
            <a:endParaRPr sz="2000"/>
          </a:p>
          <a:p>
            <a:pPr indent="-355600" lvl="0" marL="457200" rtl="0" algn="l">
              <a:spcBef>
                <a:spcPts val="0"/>
              </a:spcBef>
              <a:spcAft>
                <a:spcPts val="0"/>
              </a:spcAft>
              <a:buSzPts val="2000"/>
              <a:buFont typeface="Calibri"/>
              <a:buChar char="●"/>
            </a:pPr>
            <a:r>
              <a:rPr lang="en-US" sz="2000"/>
              <a:t>Components mounted externally.</a:t>
            </a:r>
            <a:endParaRPr sz="2000"/>
          </a:p>
          <a:p>
            <a:pPr indent="-355600" lvl="1" marL="914400" rtl="0" algn="l">
              <a:spcBef>
                <a:spcPts val="0"/>
              </a:spcBef>
              <a:spcAft>
                <a:spcPts val="0"/>
              </a:spcAft>
              <a:buSzPts val="2000"/>
              <a:buFont typeface="Calibri"/>
              <a:buChar char="○"/>
            </a:pPr>
            <a:r>
              <a:rPr lang="en-US" sz="2000"/>
              <a:t>Waterproof ROV thrusters.</a:t>
            </a:r>
            <a:endParaRPr sz="2000"/>
          </a:p>
          <a:p>
            <a:pPr indent="-355600" lvl="2" marL="1371600" rtl="0" algn="l">
              <a:spcBef>
                <a:spcPts val="0"/>
              </a:spcBef>
              <a:spcAft>
                <a:spcPts val="0"/>
              </a:spcAft>
              <a:buSzPts val="2000"/>
              <a:buFont typeface="Calibri"/>
              <a:buChar char="■"/>
            </a:pPr>
            <a:r>
              <a:rPr lang="en-US"/>
              <a:t>Mounted vertically on the four corners.</a:t>
            </a:r>
            <a:endParaRPr/>
          </a:p>
          <a:p>
            <a:pPr indent="-342900" lvl="2" marL="1371600" rtl="0" algn="l">
              <a:spcBef>
                <a:spcPts val="0"/>
              </a:spcBef>
              <a:spcAft>
                <a:spcPts val="0"/>
              </a:spcAft>
              <a:buSzPts val="1800"/>
              <a:buFont typeface="Calibri"/>
              <a:buChar char="■"/>
            </a:pPr>
            <a:r>
              <a:rPr lang="en-US"/>
              <a:t>Movement - (Typical quadcopter drone).</a:t>
            </a:r>
            <a:endParaRPr/>
          </a:p>
          <a:p>
            <a:pPr indent="-355600" lvl="0" marL="457200" rtl="0" algn="l">
              <a:spcBef>
                <a:spcPts val="0"/>
              </a:spcBef>
              <a:spcAft>
                <a:spcPts val="0"/>
              </a:spcAft>
              <a:buSzPts val="2000"/>
              <a:buFont typeface="Calibri"/>
              <a:buChar char="●"/>
            </a:pPr>
            <a:r>
              <a:rPr lang="en-US" sz="2000"/>
              <a:t>Components mounted internally.</a:t>
            </a:r>
            <a:endParaRPr sz="2000"/>
          </a:p>
          <a:p>
            <a:pPr indent="-355600" lvl="1" marL="914400" rtl="0" algn="l">
              <a:spcBef>
                <a:spcPts val="0"/>
              </a:spcBef>
              <a:spcAft>
                <a:spcPts val="0"/>
              </a:spcAft>
              <a:buSzPts val="2000"/>
              <a:buFont typeface="Calibri"/>
              <a:buChar char="○"/>
            </a:pPr>
            <a:r>
              <a:rPr lang="en-US" sz="2000"/>
              <a:t>Waterproof camera mount.</a:t>
            </a:r>
            <a:endParaRPr sz="2000"/>
          </a:p>
          <a:p>
            <a:pPr indent="-355600" lvl="2" marL="1371600" rtl="0" algn="l">
              <a:spcBef>
                <a:spcPts val="0"/>
              </a:spcBef>
              <a:spcAft>
                <a:spcPts val="0"/>
              </a:spcAft>
              <a:buSzPts val="2000"/>
              <a:buFont typeface="Calibri"/>
              <a:buChar char="■"/>
            </a:pPr>
            <a:r>
              <a:rPr lang="en-US"/>
              <a:t>Live feed.</a:t>
            </a:r>
            <a:endParaRPr sz="2000"/>
          </a:p>
          <a:p>
            <a:pPr indent="-355600" lvl="1" marL="914400" rtl="0" algn="l">
              <a:spcBef>
                <a:spcPts val="0"/>
              </a:spcBef>
              <a:spcAft>
                <a:spcPts val="0"/>
              </a:spcAft>
              <a:buSzPts val="2000"/>
              <a:buFont typeface="Calibri"/>
              <a:buChar char="○"/>
            </a:pPr>
            <a:r>
              <a:rPr lang="en-US" sz="2000"/>
              <a:t>Controller board in a small watertight box.</a:t>
            </a:r>
            <a:endParaRPr sz="2000"/>
          </a:p>
          <a:p>
            <a:pPr indent="-355600" lvl="0" marL="457200" rtl="0" algn="l">
              <a:spcBef>
                <a:spcPts val="0"/>
              </a:spcBef>
              <a:spcAft>
                <a:spcPts val="0"/>
              </a:spcAft>
              <a:buSzPts val="2000"/>
              <a:buFont typeface="Calibri"/>
              <a:buChar char="●"/>
            </a:pPr>
            <a:r>
              <a:rPr lang="en-US" sz="2000"/>
              <a:t>50 ft tether.</a:t>
            </a:r>
            <a:endParaRPr sz="2000"/>
          </a:p>
          <a:p>
            <a:pPr indent="-355600" lvl="1" marL="914400" rtl="0" algn="l">
              <a:spcBef>
                <a:spcPts val="0"/>
              </a:spcBef>
              <a:spcAft>
                <a:spcPts val="0"/>
              </a:spcAft>
              <a:buSzPts val="2000"/>
              <a:buFont typeface="Calibri"/>
              <a:buChar char="○"/>
            </a:pPr>
            <a:r>
              <a:rPr lang="en-US" sz="2000"/>
              <a:t>Attached to the microcontroller box.</a:t>
            </a:r>
            <a:endParaRPr sz="2000"/>
          </a:p>
          <a:p>
            <a:pPr indent="-355600" lvl="1" marL="914400" rtl="0" algn="l">
              <a:spcBef>
                <a:spcPts val="0"/>
              </a:spcBef>
              <a:spcAft>
                <a:spcPts val="0"/>
              </a:spcAft>
              <a:buSzPts val="2000"/>
              <a:buFont typeface="Calibri"/>
              <a:buChar char="○"/>
            </a:pPr>
            <a:r>
              <a:rPr lang="en-US" sz="2000"/>
              <a:t>Power - (14 AWG speaker wire)(Lead acid-battery)</a:t>
            </a:r>
            <a:endParaRPr sz="2000"/>
          </a:p>
          <a:p>
            <a:pPr indent="-355600" lvl="1" marL="914400" rtl="0" algn="l">
              <a:spcBef>
                <a:spcPts val="0"/>
              </a:spcBef>
              <a:spcAft>
                <a:spcPts val="0"/>
              </a:spcAft>
              <a:buSzPts val="2000"/>
              <a:buFont typeface="Calibri"/>
              <a:buChar char="○"/>
            </a:pPr>
            <a:r>
              <a:rPr lang="en-US" sz="2000"/>
              <a:t>Communication - (ethernet)(Pc)</a:t>
            </a:r>
            <a:endParaRPr sz="2000"/>
          </a:p>
          <a:p>
            <a:pPr indent="-355600" lvl="0" marL="457200" rtl="0" algn="l">
              <a:spcBef>
                <a:spcPts val="0"/>
              </a:spcBef>
              <a:spcAft>
                <a:spcPts val="0"/>
              </a:spcAft>
              <a:buSzPts val="2000"/>
              <a:buFont typeface="Calibri"/>
              <a:buChar char="●"/>
            </a:pPr>
            <a:r>
              <a:rPr lang="en-US" sz="2000"/>
              <a:t>Game </a:t>
            </a:r>
            <a:r>
              <a:rPr lang="en-US" sz="2000"/>
              <a:t>controller</a:t>
            </a:r>
            <a:endParaRPr sz="2000"/>
          </a:p>
          <a:p>
            <a:pPr indent="-355600" lvl="1" marL="914400" rtl="0" algn="l">
              <a:spcBef>
                <a:spcPts val="0"/>
              </a:spcBef>
              <a:spcAft>
                <a:spcPts val="0"/>
              </a:spcAft>
              <a:buSzPts val="2000"/>
              <a:buFont typeface="Calibri"/>
              <a:buChar char="○"/>
            </a:pPr>
            <a:r>
              <a:rPr lang="en-US" sz="2000"/>
              <a:t>Input.</a:t>
            </a:r>
            <a:endParaRPr sz="2000"/>
          </a:p>
        </p:txBody>
      </p:sp>
      <p:sp>
        <p:nvSpPr>
          <p:cNvPr id="298" name="Google Shape;298;g2d5a8ff0ef8_0_35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Parker Nuzum </a:t>
            </a:r>
            <a:fld id="{00000000-1234-1234-1234-123412341234}" type="slidenum">
              <a:rPr lang="en-US" sz="1600">
                <a:solidFill>
                  <a:schemeClr val="dk1"/>
                </a:solidFill>
              </a:rPr>
              <a:t>‹#›</a:t>
            </a:fld>
            <a:endParaRPr sz="1600">
              <a:solidFill>
                <a:schemeClr val="dk1"/>
              </a:solidFill>
            </a:endParaRPr>
          </a:p>
        </p:txBody>
      </p:sp>
      <p:pic>
        <p:nvPicPr>
          <p:cNvPr id="299" name="Google Shape;299;g2d5a8ff0ef8_0_350"/>
          <p:cNvPicPr preferRelativeResize="0"/>
          <p:nvPr/>
        </p:nvPicPr>
        <p:blipFill>
          <a:blip r:embed="rId3">
            <a:alphaModFix/>
          </a:blip>
          <a:stretch>
            <a:fillRect/>
          </a:stretch>
        </p:blipFill>
        <p:spPr>
          <a:xfrm>
            <a:off x="5986100" y="1564825"/>
            <a:ext cx="4480549" cy="2987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sp>
        <p:nvSpPr>
          <p:cNvPr id="305" name="Google Shape;305;g2d5a8ff0ef8_0_35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Design Three (Submarine Style)</a:t>
            </a:r>
            <a:endParaRPr/>
          </a:p>
        </p:txBody>
      </p:sp>
      <p:sp>
        <p:nvSpPr>
          <p:cNvPr id="306" name="Google Shape;306;g2d5a8ff0ef8_0_357"/>
          <p:cNvSpPr txBox="1"/>
          <p:nvPr>
            <p:ph idx="1" type="body"/>
          </p:nvPr>
        </p:nvSpPr>
        <p:spPr>
          <a:xfrm>
            <a:off x="838200" y="1387100"/>
            <a:ext cx="7772400" cy="5470800"/>
          </a:xfrm>
          <a:prstGeom prst="rect">
            <a:avLst/>
          </a:prstGeom>
        </p:spPr>
        <p:txBody>
          <a:bodyPr anchorCtr="0" anchor="t" bIns="45700" lIns="91425" spcFirstLastPara="1" rIns="91425" wrap="square" tIns="45700">
            <a:normAutofit/>
          </a:bodyPr>
          <a:lstStyle/>
          <a:p>
            <a:pPr indent="-355600" lvl="0" marL="457200" rtl="0" algn="l">
              <a:lnSpc>
                <a:spcPct val="100000"/>
              </a:lnSpc>
              <a:spcBef>
                <a:spcPts val="0"/>
              </a:spcBef>
              <a:spcAft>
                <a:spcPts val="0"/>
              </a:spcAft>
              <a:buSzPts val="2000"/>
              <a:buFont typeface="Calibri"/>
              <a:buChar char="●"/>
            </a:pPr>
            <a:r>
              <a:rPr lang="en-US" sz="2000"/>
              <a:t>PVC pipe for hull.</a:t>
            </a:r>
            <a:endParaRPr sz="2000"/>
          </a:p>
          <a:p>
            <a:pPr indent="-355600" lvl="0" marL="457200" rtl="0" algn="l">
              <a:lnSpc>
                <a:spcPct val="100000"/>
              </a:lnSpc>
              <a:spcBef>
                <a:spcPts val="0"/>
              </a:spcBef>
              <a:spcAft>
                <a:spcPts val="0"/>
              </a:spcAft>
              <a:buSzPts val="2000"/>
              <a:buFont typeface="Calibri"/>
              <a:buChar char="●"/>
            </a:pPr>
            <a:r>
              <a:rPr lang="en-US" sz="2000"/>
              <a:t>Sealed acrylic dome at front.</a:t>
            </a:r>
            <a:endParaRPr sz="2000"/>
          </a:p>
          <a:p>
            <a:pPr indent="-355600" lvl="1" marL="914400" rtl="0" algn="l">
              <a:lnSpc>
                <a:spcPct val="100000"/>
              </a:lnSpc>
              <a:spcBef>
                <a:spcPts val="0"/>
              </a:spcBef>
              <a:spcAft>
                <a:spcPts val="0"/>
              </a:spcAft>
              <a:buSzPts val="2000"/>
              <a:buFont typeface="Calibri"/>
              <a:buChar char="○"/>
            </a:pPr>
            <a:r>
              <a:rPr lang="en-US" sz="2000"/>
              <a:t>Camera inside providing live feed.</a:t>
            </a:r>
            <a:endParaRPr sz="2000"/>
          </a:p>
          <a:p>
            <a:pPr indent="-355600" lvl="0" marL="457200" rtl="0" algn="l">
              <a:lnSpc>
                <a:spcPct val="100000"/>
              </a:lnSpc>
              <a:spcBef>
                <a:spcPts val="0"/>
              </a:spcBef>
              <a:spcAft>
                <a:spcPts val="0"/>
              </a:spcAft>
              <a:buSzPts val="2000"/>
              <a:buFont typeface="Calibri"/>
              <a:buChar char="●"/>
            </a:pPr>
            <a:r>
              <a:rPr lang="en-US" sz="2000"/>
              <a:t>Single motor and propeller mounted at the rear.</a:t>
            </a:r>
            <a:endParaRPr sz="2000"/>
          </a:p>
          <a:p>
            <a:pPr indent="-355600" lvl="1" marL="914400" rtl="0" algn="l">
              <a:lnSpc>
                <a:spcPct val="100000"/>
              </a:lnSpc>
              <a:spcBef>
                <a:spcPts val="0"/>
              </a:spcBef>
              <a:spcAft>
                <a:spcPts val="0"/>
              </a:spcAft>
              <a:buSzPts val="2000"/>
              <a:buFont typeface="Calibri"/>
              <a:buChar char="○"/>
            </a:pPr>
            <a:r>
              <a:rPr lang="en-US" sz="2000"/>
              <a:t>Forward and backwards movement.</a:t>
            </a:r>
            <a:endParaRPr sz="2000"/>
          </a:p>
          <a:p>
            <a:pPr indent="-355600" lvl="0" marL="457200" rtl="0" algn="l">
              <a:lnSpc>
                <a:spcPct val="100000"/>
              </a:lnSpc>
              <a:spcBef>
                <a:spcPts val="0"/>
              </a:spcBef>
              <a:spcAft>
                <a:spcPts val="0"/>
              </a:spcAft>
              <a:buSzPts val="2000"/>
              <a:buFont typeface="Calibri"/>
              <a:buChar char="●"/>
            </a:pPr>
            <a:r>
              <a:rPr lang="en-US" sz="2000"/>
              <a:t>Internal weights.</a:t>
            </a:r>
            <a:endParaRPr sz="2000"/>
          </a:p>
          <a:p>
            <a:pPr indent="-355600" lvl="1" marL="914400" rtl="0" algn="l">
              <a:lnSpc>
                <a:spcPct val="100000"/>
              </a:lnSpc>
              <a:spcBef>
                <a:spcPts val="0"/>
              </a:spcBef>
              <a:spcAft>
                <a:spcPts val="0"/>
              </a:spcAft>
              <a:buSzPts val="2000"/>
              <a:buFont typeface="Calibri"/>
              <a:buChar char="○"/>
            </a:pPr>
            <a:r>
              <a:rPr lang="en-US" sz="2000"/>
              <a:t>Slight positive buoyancy.</a:t>
            </a:r>
            <a:endParaRPr sz="2000"/>
          </a:p>
          <a:p>
            <a:pPr indent="-355600" lvl="0" marL="457200" rtl="0" algn="l">
              <a:lnSpc>
                <a:spcPct val="100000"/>
              </a:lnSpc>
              <a:spcBef>
                <a:spcPts val="0"/>
              </a:spcBef>
              <a:spcAft>
                <a:spcPts val="0"/>
              </a:spcAft>
              <a:buSzPts val="2000"/>
              <a:buFont typeface="Calibri"/>
              <a:buChar char="●"/>
            </a:pPr>
            <a:r>
              <a:rPr lang="en-US" sz="2000"/>
              <a:t>Bow planes/Diving planes.</a:t>
            </a:r>
            <a:endParaRPr sz="2000"/>
          </a:p>
          <a:p>
            <a:pPr indent="-355600" lvl="1" marL="914400" rtl="0" algn="l">
              <a:lnSpc>
                <a:spcPct val="100000"/>
              </a:lnSpc>
              <a:spcBef>
                <a:spcPts val="0"/>
              </a:spcBef>
              <a:spcAft>
                <a:spcPts val="0"/>
              </a:spcAft>
              <a:buSzPts val="2000"/>
              <a:buFont typeface="Calibri"/>
              <a:buChar char="○"/>
            </a:pPr>
            <a:r>
              <a:rPr lang="en-US" sz="2000"/>
              <a:t>Heading and depth control.</a:t>
            </a:r>
            <a:endParaRPr sz="2000"/>
          </a:p>
          <a:p>
            <a:pPr indent="-355600" lvl="1" marL="914400" rtl="0" algn="l">
              <a:lnSpc>
                <a:spcPct val="100000"/>
              </a:lnSpc>
              <a:spcBef>
                <a:spcPts val="0"/>
              </a:spcBef>
              <a:spcAft>
                <a:spcPts val="0"/>
              </a:spcAft>
              <a:buSzPts val="2000"/>
              <a:buFont typeface="Calibri"/>
              <a:buChar char="○"/>
            </a:pPr>
            <a:r>
              <a:rPr lang="en-US" sz="2000"/>
              <a:t>Requires forward motion.</a:t>
            </a:r>
            <a:endParaRPr sz="2000"/>
          </a:p>
          <a:p>
            <a:pPr indent="-355600" lvl="1" marL="914400" rtl="0" algn="l">
              <a:lnSpc>
                <a:spcPct val="100000"/>
              </a:lnSpc>
              <a:spcBef>
                <a:spcPts val="0"/>
              </a:spcBef>
              <a:spcAft>
                <a:spcPts val="0"/>
              </a:spcAft>
              <a:buSzPts val="2000"/>
              <a:buFont typeface="Calibri"/>
              <a:buChar char="○"/>
            </a:pPr>
            <a:r>
              <a:rPr lang="en-US" sz="2000"/>
              <a:t>Actuated using servos within the body.</a:t>
            </a:r>
            <a:endParaRPr sz="2000"/>
          </a:p>
          <a:p>
            <a:pPr indent="-355600" lvl="0" marL="457200" rtl="0" algn="l">
              <a:lnSpc>
                <a:spcPct val="100000"/>
              </a:lnSpc>
              <a:spcBef>
                <a:spcPts val="0"/>
              </a:spcBef>
              <a:spcAft>
                <a:spcPts val="0"/>
              </a:spcAft>
              <a:buSzPts val="2000"/>
              <a:buFont typeface="Calibri"/>
              <a:buChar char="●"/>
            </a:pPr>
            <a:r>
              <a:rPr lang="en-US" sz="2000"/>
              <a:t>Sealed LiPo battery.</a:t>
            </a:r>
            <a:endParaRPr sz="2000"/>
          </a:p>
          <a:p>
            <a:pPr indent="-355600" lvl="1" marL="914400" rtl="0" algn="l">
              <a:lnSpc>
                <a:spcPct val="100000"/>
              </a:lnSpc>
              <a:spcBef>
                <a:spcPts val="0"/>
              </a:spcBef>
              <a:spcAft>
                <a:spcPts val="0"/>
              </a:spcAft>
              <a:buSzPts val="2000"/>
              <a:buFont typeface="Calibri"/>
              <a:buChar char="○"/>
            </a:pPr>
            <a:r>
              <a:rPr lang="en-US" sz="2000"/>
              <a:t>Onboard and accessible through watertight hatch.</a:t>
            </a:r>
            <a:endParaRPr sz="2000"/>
          </a:p>
          <a:p>
            <a:pPr indent="-355600" lvl="0" marL="457200" rtl="0" algn="l">
              <a:lnSpc>
                <a:spcPct val="100000"/>
              </a:lnSpc>
              <a:spcBef>
                <a:spcPts val="0"/>
              </a:spcBef>
              <a:spcAft>
                <a:spcPts val="0"/>
              </a:spcAft>
              <a:buSzPts val="2000"/>
              <a:buFont typeface="Calibri"/>
              <a:buChar char="●"/>
            </a:pPr>
            <a:r>
              <a:rPr lang="en-US" sz="2000"/>
              <a:t>Microcontroller mounted inside watertight hull.</a:t>
            </a:r>
            <a:endParaRPr sz="2000"/>
          </a:p>
          <a:p>
            <a:pPr indent="-355600" lvl="0" marL="457200" rtl="0" algn="l">
              <a:lnSpc>
                <a:spcPct val="100000"/>
              </a:lnSpc>
              <a:spcBef>
                <a:spcPts val="0"/>
              </a:spcBef>
              <a:spcAft>
                <a:spcPts val="0"/>
              </a:spcAft>
              <a:buSzPts val="2000"/>
              <a:buFont typeface="Calibri"/>
              <a:buChar char="●"/>
            </a:pPr>
            <a:r>
              <a:rPr lang="en-US" sz="2000"/>
              <a:t>100 ft tether.</a:t>
            </a:r>
            <a:endParaRPr sz="2000"/>
          </a:p>
          <a:p>
            <a:pPr indent="-355600" lvl="1" marL="914400" rtl="0" algn="l">
              <a:lnSpc>
                <a:spcPct val="100000"/>
              </a:lnSpc>
              <a:spcBef>
                <a:spcPts val="0"/>
              </a:spcBef>
              <a:spcAft>
                <a:spcPts val="0"/>
              </a:spcAft>
              <a:buSzPts val="2000"/>
              <a:buFont typeface="Calibri"/>
              <a:buChar char="○"/>
            </a:pPr>
            <a:r>
              <a:rPr lang="en-US" sz="2000"/>
              <a:t>Communication (Ethernet).</a:t>
            </a:r>
            <a:endParaRPr sz="2000"/>
          </a:p>
        </p:txBody>
      </p:sp>
      <p:sp>
        <p:nvSpPr>
          <p:cNvPr id="307" name="Google Shape;307;g2d5a8ff0ef8_0_35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 Parker Nuzum </a:t>
            </a:r>
            <a:fld id="{00000000-1234-1234-1234-123412341234}" type="slidenum">
              <a:rPr lang="en-US" sz="1600">
                <a:solidFill>
                  <a:schemeClr val="dk1"/>
                </a:solidFill>
              </a:rPr>
              <a:t>‹#›</a:t>
            </a:fld>
            <a:endParaRPr sz="1600">
              <a:solidFill>
                <a:schemeClr val="dk1"/>
              </a:solidFill>
            </a:endParaRPr>
          </a:p>
        </p:txBody>
      </p:sp>
      <p:pic>
        <p:nvPicPr>
          <p:cNvPr id="308" name="Google Shape;308;g2d5a8ff0ef8_0_357"/>
          <p:cNvPicPr preferRelativeResize="0"/>
          <p:nvPr/>
        </p:nvPicPr>
        <p:blipFill rotWithShape="1">
          <a:blip r:embed="rId3">
            <a:alphaModFix/>
          </a:blip>
          <a:srcRect b="-14759" l="14172" r="-14755" t="14759"/>
          <a:stretch/>
        </p:blipFill>
        <p:spPr>
          <a:xfrm>
            <a:off x="6460625" y="1636275"/>
            <a:ext cx="3785025" cy="2836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 name="Shape 313"/>
        <p:cNvGrpSpPr/>
        <p:nvPr/>
      </p:nvGrpSpPr>
      <p:grpSpPr>
        <a:xfrm>
          <a:off x="0" y="0"/>
          <a:ext cx="0" cy="0"/>
          <a:chOff x="0" y="0"/>
          <a:chExt cx="0" cy="0"/>
        </a:xfrm>
      </p:grpSpPr>
      <p:sp>
        <p:nvSpPr>
          <p:cNvPr id="314" name="Google Shape;314;g316ae0343de_0_0"/>
          <p:cNvSpPr txBox="1"/>
          <p:nvPr>
            <p:ph type="ctrTitle"/>
          </p:nvPr>
        </p:nvSpPr>
        <p:spPr>
          <a:xfrm>
            <a:off x="1135575"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solidFill>
                  <a:srgbClr val="782F40"/>
                </a:solidFill>
                <a:latin typeface="Arial Black"/>
                <a:ea typeface="Arial Black"/>
                <a:cs typeface="Arial Black"/>
                <a:sym typeface="Arial Black"/>
              </a:rPr>
              <a:t>Concept Selection</a:t>
            </a:r>
            <a:endParaRPr>
              <a:solidFill>
                <a:srgbClr val="782F40"/>
              </a:solidFill>
              <a:latin typeface="Arial Black"/>
              <a:ea typeface="Arial Black"/>
              <a:cs typeface="Arial Black"/>
              <a:sym typeface="Arial Black"/>
            </a:endParaRPr>
          </a:p>
        </p:txBody>
      </p:sp>
      <p:sp>
        <p:nvSpPr>
          <p:cNvPr id="315" name="Google Shape;315;g316ae0343de_0_0"/>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
        <p:nvSpPr>
          <p:cNvPr id="316" name="Google Shape;316;g316ae0343de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Yili Liu </a:t>
            </a:r>
            <a:fld id="{00000000-1234-1234-1234-123412341234}" type="slidenum">
              <a:rPr lang="en-US" sz="1600">
                <a:solidFill>
                  <a:schemeClr val="dk1"/>
                </a:solidFill>
              </a:rPr>
              <a:t>‹#›</a:t>
            </a:fld>
            <a:endParaRPr sz="16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1" name="Shape 321"/>
        <p:cNvGrpSpPr/>
        <p:nvPr/>
      </p:nvGrpSpPr>
      <p:grpSpPr>
        <a:xfrm>
          <a:off x="0" y="0"/>
          <a:ext cx="0" cy="0"/>
          <a:chOff x="0" y="0"/>
          <a:chExt cx="0" cy="0"/>
        </a:xfrm>
      </p:grpSpPr>
      <p:sp>
        <p:nvSpPr>
          <p:cNvPr id="322" name="Google Shape;322;g317197c7102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Concept Selection (HOQ)</a:t>
            </a:r>
            <a:endParaRPr/>
          </a:p>
        </p:txBody>
      </p:sp>
      <p:sp>
        <p:nvSpPr>
          <p:cNvPr id="323" name="Google Shape;323;g317197c7102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rgbClr val="000000"/>
                </a:solidFill>
              </a:rPr>
              <a:t>Yili Liu </a:t>
            </a:r>
            <a:fld id="{00000000-1234-1234-1234-123412341234}" type="slidenum">
              <a:rPr lang="en-US" sz="1600">
                <a:solidFill>
                  <a:srgbClr val="000000"/>
                </a:solidFill>
              </a:rPr>
              <a:t>‹#›</a:t>
            </a:fld>
            <a:endParaRPr sz="1600">
              <a:solidFill>
                <a:srgbClr val="000000"/>
              </a:solidFill>
            </a:endParaRPr>
          </a:p>
        </p:txBody>
      </p:sp>
      <p:graphicFrame>
        <p:nvGraphicFramePr>
          <p:cNvPr id="324" name="Google Shape;324;g317197c7102_0_0"/>
          <p:cNvGraphicFramePr/>
          <p:nvPr/>
        </p:nvGraphicFramePr>
        <p:xfrm>
          <a:off x="788925" y="1810088"/>
          <a:ext cx="3000000" cy="3000000"/>
        </p:xfrm>
        <a:graphic>
          <a:graphicData uri="http://schemas.openxmlformats.org/drawingml/2006/table">
            <a:tbl>
              <a:tblPr>
                <a:noFill/>
                <a:tableStyleId>{61ED31A7-402B-4AAD-8E11-FC11D588070E}</a:tableStyleId>
              </a:tblPr>
              <a:tblGrid>
                <a:gridCol w="2750150"/>
                <a:gridCol w="2750150"/>
                <a:gridCol w="2750150"/>
              </a:tblGrid>
              <a:tr h="465900">
                <a:tc>
                  <a:txBody>
                    <a:bodyPr/>
                    <a:lstStyle/>
                    <a:p>
                      <a:pPr indent="0" lvl="0" marL="0" rtl="0" algn="ctr">
                        <a:spcBef>
                          <a:spcPts val="0"/>
                        </a:spcBef>
                        <a:spcAft>
                          <a:spcPts val="0"/>
                        </a:spcAft>
                        <a:buNone/>
                      </a:pPr>
                      <a:r>
                        <a:rPr lang="en-US" sz="1500">
                          <a:solidFill>
                            <a:schemeClr val="lt1"/>
                          </a:solidFill>
                          <a:latin typeface="Arial Black"/>
                          <a:ea typeface="Arial Black"/>
                          <a:cs typeface="Arial Black"/>
                          <a:sym typeface="Arial Black"/>
                        </a:rPr>
                        <a:t>Customer Need</a:t>
                      </a:r>
                      <a:endParaRPr sz="1500">
                        <a:solidFill>
                          <a:schemeClr val="lt1"/>
                        </a:solidFill>
                        <a:latin typeface="Arial Black"/>
                        <a:ea typeface="Arial Black"/>
                        <a:cs typeface="Arial Black"/>
                        <a:sym typeface="Arial Black"/>
                      </a:endParaRPr>
                    </a:p>
                  </a:txBody>
                  <a:tcPr marT="91425" marB="91425" marR="91425" marL="91425" anchor="ctr">
                    <a:solidFill>
                      <a:srgbClr val="782F40"/>
                    </a:solidFill>
                  </a:tcPr>
                </a:tc>
                <a:tc>
                  <a:txBody>
                    <a:bodyPr/>
                    <a:lstStyle/>
                    <a:p>
                      <a:pPr indent="0" lvl="0" marL="0" rtl="0" algn="ctr">
                        <a:spcBef>
                          <a:spcPts val="0"/>
                        </a:spcBef>
                        <a:spcAft>
                          <a:spcPts val="0"/>
                        </a:spcAft>
                        <a:buNone/>
                      </a:pPr>
                      <a:r>
                        <a:rPr lang="en-US" sz="1500">
                          <a:solidFill>
                            <a:schemeClr val="lt1"/>
                          </a:solidFill>
                          <a:latin typeface="Arial Black"/>
                          <a:ea typeface="Arial Black"/>
                          <a:cs typeface="Arial Black"/>
                          <a:sym typeface="Arial Black"/>
                        </a:rPr>
                        <a:t>Functional Requirement</a:t>
                      </a:r>
                      <a:endParaRPr sz="1500">
                        <a:solidFill>
                          <a:schemeClr val="lt1"/>
                        </a:solidFill>
                        <a:latin typeface="Arial Black"/>
                        <a:ea typeface="Arial Black"/>
                        <a:cs typeface="Arial Black"/>
                        <a:sym typeface="Arial Black"/>
                      </a:endParaRPr>
                    </a:p>
                  </a:txBody>
                  <a:tcPr marT="91425" marB="91425" marR="91425" marL="91425" anchor="ctr">
                    <a:solidFill>
                      <a:srgbClr val="782F40"/>
                    </a:solidFill>
                  </a:tcPr>
                </a:tc>
                <a:tc>
                  <a:txBody>
                    <a:bodyPr/>
                    <a:lstStyle/>
                    <a:p>
                      <a:pPr indent="0" lvl="0" marL="0" rtl="0" algn="ctr">
                        <a:spcBef>
                          <a:spcPts val="0"/>
                        </a:spcBef>
                        <a:spcAft>
                          <a:spcPts val="0"/>
                        </a:spcAft>
                        <a:buNone/>
                      </a:pPr>
                      <a:r>
                        <a:rPr lang="en-US" sz="1500">
                          <a:solidFill>
                            <a:schemeClr val="lt1"/>
                          </a:solidFill>
                          <a:latin typeface="Arial Black"/>
                          <a:ea typeface="Arial Black"/>
                          <a:cs typeface="Arial Black"/>
                          <a:sym typeface="Arial Black"/>
                        </a:rPr>
                        <a:t>Relative Weight</a:t>
                      </a:r>
                      <a:endParaRPr sz="1500">
                        <a:solidFill>
                          <a:schemeClr val="lt1"/>
                        </a:solidFill>
                        <a:latin typeface="Arial Black"/>
                        <a:ea typeface="Arial Black"/>
                        <a:cs typeface="Arial Black"/>
                        <a:sym typeface="Arial Black"/>
                      </a:endParaRPr>
                    </a:p>
                  </a:txBody>
                  <a:tcPr marT="91425" marB="91425" marR="91425" marL="91425" anchor="ctr">
                    <a:solidFill>
                      <a:srgbClr val="782F40"/>
                    </a:solidFill>
                  </a:tcPr>
                </a:tc>
              </a:tr>
              <a:tr h="678900">
                <a:tc>
                  <a:txBody>
                    <a:bodyPr/>
                    <a:lstStyle/>
                    <a:p>
                      <a:pPr indent="0" lvl="0" marL="0" rtl="0" algn="ctr">
                        <a:spcBef>
                          <a:spcPts val="0"/>
                        </a:spcBef>
                        <a:spcAft>
                          <a:spcPts val="0"/>
                        </a:spcAft>
                        <a:buNone/>
                      </a:pPr>
                      <a:r>
                        <a:rPr lang="en-US" sz="1500">
                          <a:latin typeface="Calibri"/>
                          <a:ea typeface="Calibri"/>
                          <a:cs typeface="Calibri"/>
                          <a:sym typeface="Calibri"/>
                        </a:rPr>
                        <a:t>Speed and Performance</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Exceed performance of Sea Perch Kit</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12.9</a:t>
                      </a:r>
                      <a:endParaRPr sz="1500">
                        <a:latin typeface="Calibri"/>
                        <a:ea typeface="Calibri"/>
                        <a:cs typeface="Calibri"/>
                        <a:sym typeface="Calibri"/>
                      </a:endParaRPr>
                    </a:p>
                  </a:txBody>
                  <a:tcPr marT="91425" marB="91425" marR="91425" marL="91425"/>
                </a:tc>
              </a:tr>
              <a:tr h="678900">
                <a:tc>
                  <a:txBody>
                    <a:bodyPr/>
                    <a:lstStyle/>
                    <a:p>
                      <a:pPr indent="0" lvl="0" marL="0" rtl="0" algn="ctr">
                        <a:spcBef>
                          <a:spcPts val="0"/>
                        </a:spcBef>
                        <a:spcAft>
                          <a:spcPts val="0"/>
                        </a:spcAft>
                        <a:buNone/>
                      </a:pPr>
                      <a:r>
                        <a:rPr lang="en-US" sz="1500">
                          <a:latin typeface="Calibri"/>
                          <a:ea typeface="Calibri"/>
                          <a:cs typeface="Calibri"/>
                          <a:sym typeface="Calibri"/>
                        </a:rPr>
                        <a:t>Depth Durability</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Sustained operational ability at 20 feet.</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12.1</a:t>
                      </a:r>
                      <a:endParaRPr sz="1500">
                        <a:latin typeface="Calibri"/>
                        <a:ea typeface="Calibri"/>
                        <a:cs typeface="Calibri"/>
                        <a:sym typeface="Calibri"/>
                      </a:endParaRPr>
                    </a:p>
                  </a:txBody>
                  <a:tcPr marT="91425" marB="91425" marR="91425" marL="91425"/>
                </a:tc>
              </a:tr>
              <a:tr h="465900">
                <a:tc>
                  <a:txBody>
                    <a:bodyPr/>
                    <a:lstStyle/>
                    <a:p>
                      <a:pPr indent="0" lvl="0" marL="0" rtl="0" algn="ctr">
                        <a:spcBef>
                          <a:spcPts val="0"/>
                        </a:spcBef>
                        <a:spcAft>
                          <a:spcPts val="0"/>
                        </a:spcAft>
                        <a:buNone/>
                      </a:pPr>
                      <a:r>
                        <a:rPr lang="en-US" sz="1500">
                          <a:latin typeface="Calibri"/>
                          <a:ea typeface="Calibri"/>
                          <a:cs typeface="Calibri"/>
                          <a:sym typeface="Calibri"/>
                        </a:rPr>
                        <a:t>Live Camera Feed</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HD camera providing feedback.</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11.4</a:t>
                      </a:r>
                      <a:endParaRPr sz="1500">
                        <a:latin typeface="Calibri"/>
                        <a:ea typeface="Calibri"/>
                        <a:cs typeface="Calibri"/>
                        <a:sym typeface="Calibri"/>
                      </a:endParaRPr>
                    </a:p>
                  </a:txBody>
                  <a:tcPr marT="91425" marB="91425" marR="91425" marL="91425"/>
                </a:tc>
              </a:tr>
              <a:tr h="921400">
                <a:tc>
                  <a:txBody>
                    <a:bodyPr/>
                    <a:lstStyle/>
                    <a:p>
                      <a:pPr indent="0" lvl="0" marL="0" rtl="0" algn="ctr">
                        <a:spcBef>
                          <a:spcPts val="0"/>
                        </a:spcBef>
                        <a:spcAft>
                          <a:spcPts val="0"/>
                        </a:spcAft>
                        <a:buNone/>
                      </a:pPr>
                      <a:r>
                        <a:rPr lang="en-US" sz="1500">
                          <a:latin typeface="Calibri"/>
                          <a:ea typeface="Calibri"/>
                          <a:cs typeface="Calibri"/>
                          <a:sym typeface="Calibri"/>
                        </a:rPr>
                        <a:t>Accessible Control Interface</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On land control station with intuitive user interface and game controller for input.</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11.1</a:t>
                      </a:r>
                      <a:endParaRPr sz="1500">
                        <a:latin typeface="Calibri"/>
                        <a:ea typeface="Calibri"/>
                        <a:cs typeface="Calibri"/>
                        <a:sym typeface="Calibri"/>
                      </a:endParaRPr>
                    </a:p>
                  </a:txBody>
                  <a:tcPr marT="91425" marB="91425" marR="91425" marL="91425"/>
                </a:tc>
              </a:tr>
              <a:tr h="921400">
                <a:tc>
                  <a:txBody>
                    <a:bodyPr/>
                    <a:lstStyle/>
                    <a:p>
                      <a:pPr indent="0" lvl="0" marL="0" rtl="0" algn="ctr">
                        <a:spcBef>
                          <a:spcPts val="0"/>
                        </a:spcBef>
                        <a:spcAft>
                          <a:spcPts val="0"/>
                        </a:spcAft>
                        <a:buNone/>
                      </a:pPr>
                      <a:r>
                        <a:rPr lang="en-US" sz="1500">
                          <a:latin typeface="Calibri"/>
                          <a:ea typeface="Calibri"/>
                          <a:cs typeface="Calibri"/>
                          <a:sym typeface="Calibri"/>
                        </a:rPr>
                        <a:t>Tethered Power and Control</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Tether with power and control signal from control station to submersible.</a:t>
                      </a:r>
                      <a:endParaRPr sz="1500">
                        <a:latin typeface="Calibri"/>
                        <a:ea typeface="Calibri"/>
                        <a:cs typeface="Calibri"/>
                        <a:sym typeface="Calibri"/>
                      </a:endParaRPr>
                    </a:p>
                  </a:txBody>
                  <a:tcPr marT="91425" marB="91425" marR="91425" marL="91425"/>
                </a:tc>
                <a:tc>
                  <a:txBody>
                    <a:bodyPr/>
                    <a:lstStyle/>
                    <a:p>
                      <a:pPr indent="0" lvl="0" marL="0" rtl="0" algn="ctr">
                        <a:spcBef>
                          <a:spcPts val="0"/>
                        </a:spcBef>
                        <a:spcAft>
                          <a:spcPts val="0"/>
                        </a:spcAft>
                        <a:buNone/>
                      </a:pPr>
                      <a:r>
                        <a:rPr lang="en-US" sz="1500">
                          <a:latin typeface="Calibri"/>
                          <a:ea typeface="Calibri"/>
                          <a:cs typeface="Calibri"/>
                          <a:sym typeface="Calibri"/>
                        </a:rPr>
                        <a:t>9.8</a:t>
                      </a:r>
                      <a:endParaRPr sz="1500">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9" name="Shape 329"/>
        <p:cNvGrpSpPr/>
        <p:nvPr/>
      </p:nvGrpSpPr>
      <p:grpSpPr>
        <a:xfrm>
          <a:off x="0" y="0"/>
          <a:ext cx="0" cy="0"/>
          <a:chOff x="0" y="0"/>
          <a:chExt cx="0" cy="0"/>
        </a:xfrm>
      </p:grpSpPr>
      <p:sp>
        <p:nvSpPr>
          <p:cNvPr id="330" name="Google Shape;330;g2d5c59cb172_0_1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House of Quality Results</a:t>
            </a:r>
            <a:endParaRPr/>
          </a:p>
        </p:txBody>
      </p:sp>
      <p:sp>
        <p:nvSpPr>
          <p:cNvPr id="331" name="Google Shape;331;g2d5c59cb172_0_14"/>
          <p:cNvSpPr txBox="1"/>
          <p:nvPr>
            <p:ph idx="1" type="body"/>
          </p:nvPr>
        </p:nvSpPr>
        <p:spPr>
          <a:xfrm>
            <a:off x="838200" y="1825625"/>
            <a:ext cx="8118600" cy="43512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sz="2000"/>
              <a:t>Order of importance: 10 - 2 - 4 - 9 - 5 - 7 - 1 - 8 - 3 - 6</a:t>
            </a:r>
            <a:endParaRPr sz="2000"/>
          </a:p>
          <a:p>
            <a:pPr indent="-292100" lvl="0" marL="457200" rtl="0" algn="ctr">
              <a:spcBef>
                <a:spcPts val="1000"/>
              </a:spcBef>
              <a:spcAft>
                <a:spcPts val="0"/>
              </a:spcAft>
              <a:buSzPts val="1000"/>
              <a:buChar char="-"/>
            </a:pPr>
            <a:r>
              <a:rPr lang="en-US" sz="2000"/>
              <a:t>Based on calculated technical weight/importance.</a:t>
            </a:r>
            <a:endParaRPr sz="2000"/>
          </a:p>
        </p:txBody>
      </p:sp>
      <p:sp>
        <p:nvSpPr>
          <p:cNvPr id="332" name="Google Shape;332;g2d5c59cb172_0_1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Yili Liu </a:t>
            </a:r>
            <a:fld id="{00000000-1234-1234-1234-123412341234}" type="slidenum">
              <a:rPr lang="en-US" sz="1600">
                <a:solidFill>
                  <a:schemeClr val="dk1"/>
                </a:solidFill>
              </a:rPr>
              <a:t>‹#›</a:t>
            </a:fld>
            <a:endParaRPr sz="1600">
              <a:solidFill>
                <a:schemeClr val="dk1"/>
              </a:solidFill>
            </a:endParaRPr>
          </a:p>
        </p:txBody>
      </p:sp>
      <p:pic>
        <p:nvPicPr>
          <p:cNvPr id="333" name="Google Shape;333;g2d5c59cb172_0_14"/>
          <p:cNvPicPr preferRelativeResize="0"/>
          <p:nvPr/>
        </p:nvPicPr>
        <p:blipFill>
          <a:blip r:embed="rId3">
            <a:alphaModFix/>
          </a:blip>
          <a:stretch>
            <a:fillRect/>
          </a:stretch>
        </p:blipFill>
        <p:spPr>
          <a:xfrm>
            <a:off x="2806414" y="2687825"/>
            <a:ext cx="4182161" cy="36685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8" name="Shape 338"/>
        <p:cNvGrpSpPr/>
        <p:nvPr/>
      </p:nvGrpSpPr>
      <p:grpSpPr>
        <a:xfrm>
          <a:off x="0" y="0"/>
          <a:ext cx="0" cy="0"/>
          <a:chOff x="0" y="0"/>
          <a:chExt cx="0" cy="0"/>
        </a:xfrm>
      </p:grpSpPr>
      <p:sp>
        <p:nvSpPr>
          <p:cNvPr id="339" name="Google Shape;339;g2d5e7930e15_5_381"/>
          <p:cNvSpPr txBox="1"/>
          <p:nvPr>
            <p:ph type="title"/>
          </p:nvPr>
        </p:nvSpPr>
        <p:spPr>
          <a:xfrm>
            <a:off x="492950" y="-448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2800"/>
              <a:t>                        </a:t>
            </a:r>
            <a:r>
              <a:rPr lang="en-US" sz="2800"/>
              <a:t>Pairwise Comparison </a:t>
            </a:r>
            <a:endParaRPr sz="2800"/>
          </a:p>
        </p:txBody>
      </p:sp>
      <p:sp>
        <p:nvSpPr>
          <p:cNvPr id="340" name="Google Shape;340;g2d5e7930e15_5_381"/>
          <p:cNvSpPr txBox="1"/>
          <p:nvPr>
            <p:ph idx="12" type="sldNum"/>
          </p:nvPr>
        </p:nvSpPr>
        <p:spPr>
          <a:xfrm>
            <a:off x="859922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Kenny Le</a:t>
            </a:r>
            <a:r>
              <a:rPr lang="en-US"/>
              <a:t> </a:t>
            </a:r>
            <a:fld id="{00000000-1234-1234-1234-123412341234}" type="slidenum">
              <a:rPr lang="en-US">
                <a:solidFill>
                  <a:schemeClr val="dk1"/>
                </a:solidFill>
              </a:rPr>
              <a:t>‹#›</a:t>
            </a:fld>
            <a:endParaRPr>
              <a:solidFill>
                <a:schemeClr val="dk1"/>
              </a:solidFill>
            </a:endParaRPr>
          </a:p>
        </p:txBody>
      </p:sp>
      <p:graphicFrame>
        <p:nvGraphicFramePr>
          <p:cNvPr id="341" name="Google Shape;341;g2d5e7930e15_5_381"/>
          <p:cNvGraphicFramePr/>
          <p:nvPr/>
        </p:nvGraphicFramePr>
        <p:xfrm>
          <a:off x="250588" y="1019250"/>
          <a:ext cx="3000000" cy="3000000"/>
        </p:xfrm>
        <a:graphic>
          <a:graphicData uri="http://schemas.openxmlformats.org/drawingml/2006/table">
            <a:tbl>
              <a:tblPr>
                <a:noFill/>
                <a:tableStyleId>{61ED31A7-402B-4AAD-8E11-FC11D588070E}</a:tableStyleId>
              </a:tblPr>
              <a:tblGrid>
                <a:gridCol w="1469575"/>
                <a:gridCol w="1469575"/>
                <a:gridCol w="1469575"/>
                <a:gridCol w="1469575"/>
                <a:gridCol w="1469575"/>
                <a:gridCol w="1469575"/>
                <a:gridCol w="1469575"/>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US"/>
                        <a:t>Cost</a:t>
                      </a:r>
                      <a:endParaRPr b="1"/>
                    </a:p>
                  </a:txBody>
                  <a:tcPr marT="91425" marB="91425" marR="91425" marL="91425"/>
                </a:tc>
                <a:tc>
                  <a:txBody>
                    <a:bodyPr/>
                    <a:lstStyle/>
                    <a:p>
                      <a:pPr indent="0" lvl="0" marL="0" rtl="0" algn="l">
                        <a:spcBef>
                          <a:spcPts val="0"/>
                        </a:spcBef>
                        <a:spcAft>
                          <a:spcPts val="0"/>
                        </a:spcAft>
                        <a:buNone/>
                      </a:pPr>
                      <a:r>
                        <a:rPr b="1" lang="en-US"/>
                        <a:t>Durability</a:t>
                      </a:r>
                      <a:endParaRPr b="1"/>
                    </a:p>
                  </a:txBody>
                  <a:tcPr marT="91425" marB="91425" marR="91425" marL="91425"/>
                </a:tc>
                <a:tc>
                  <a:txBody>
                    <a:bodyPr/>
                    <a:lstStyle/>
                    <a:p>
                      <a:pPr indent="0" lvl="0" marL="0" rtl="0" algn="l">
                        <a:spcBef>
                          <a:spcPts val="0"/>
                        </a:spcBef>
                        <a:spcAft>
                          <a:spcPts val="0"/>
                        </a:spcAft>
                        <a:buNone/>
                      </a:pPr>
                      <a:r>
                        <a:rPr b="1" lang="en-US"/>
                        <a:t>Ease of Assembly</a:t>
                      </a:r>
                      <a:endParaRPr b="1"/>
                    </a:p>
                  </a:txBody>
                  <a:tcPr marT="91425" marB="91425" marR="91425" marL="91425"/>
                </a:tc>
                <a:tc>
                  <a:txBody>
                    <a:bodyPr/>
                    <a:lstStyle/>
                    <a:p>
                      <a:pPr indent="0" lvl="0" marL="0" rtl="0" algn="l">
                        <a:spcBef>
                          <a:spcPts val="0"/>
                        </a:spcBef>
                        <a:spcAft>
                          <a:spcPts val="0"/>
                        </a:spcAft>
                        <a:buNone/>
                      </a:pPr>
                      <a:r>
                        <a:rPr b="1" lang="en-US"/>
                        <a:t>Weight</a:t>
                      </a:r>
                      <a:endParaRPr b="1"/>
                    </a:p>
                  </a:txBody>
                  <a:tcPr marT="91425" marB="91425" marR="91425" marL="91425"/>
                </a:tc>
                <a:tc>
                  <a:txBody>
                    <a:bodyPr/>
                    <a:lstStyle/>
                    <a:p>
                      <a:pPr indent="0" lvl="0" marL="0" rtl="0" algn="l">
                        <a:spcBef>
                          <a:spcPts val="0"/>
                        </a:spcBef>
                        <a:spcAft>
                          <a:spcPts val="0"/>
                        </a:spcAft>
                        <a:buNone/>
                      </a:pPr>
                      <a:r>
                        <a:rPr b="1" lang="en-US"/>
                        <a:t>Performance</a:t>
                      </a:r>
                      <a:endParaRPr b="1"/>
                    </a:p>
                  </a:txBody>
                  <a:tcPr marT="91425" marB="91425" marR="91425" marL="91425"/>
                </a:tc>
                <a:tc>
                  <a:txBody>
                    <a:bodyPr/>
                    <a:lstStyle/>
                    <a:p>
                      <a:pPr indent="0" lvl="0" marL="0" rtl="0" algn="l">
                        <a:spcBef>
                          <a:spcPts val="0"/>
                        </a:spcBef>
                        <a:spcAft>
                          <a:spcPts val="0"/>
                        </a:spcAft>
                        <a:buNone/>
                      </a:pPr>
                      <a:r>
                        <a:rPr b="1" lang="en-US"/>
                        <a:t>Buoyancy </a:t>
                      </a:r>
                      <a:endParaRPr b="1"/>
                    </a:p>
                  </a:txBody>
                  <a:tcPr marT="91425" marB="91425" marR="91425" marL="91425"/>
                </a:tc>
              </a:tr>
              <a:tr h="381000">
                <a:tc>
                  <a:txBody>
                    <a:bodyPr/>
                    <a:lstStyle/>
                    <a:p>
                      <a:pPr indent="0" lvl="0" marL="0" rtl="0" algn="l">
                        <a:spcBef>
                          <a:spcPts val="0"/>
                        </a:spcBef>
                        <a:spcAft>
                          <a:spcPts val="0"/>
                        </a:spcAft>
                        <a:buNone/>
                      </a:pPr>
                      <a:r>
                        <a:rPr b="1" lang="en-US"/>
                        <a:t>Cost</a:t>
                      </a:r>
                      <a:endParaRPr b="1"/>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0.778</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2.333</a:t>
                      </a:r>
                      <a:endParaRPr/>
                    </a:p>
                  </a:txBody>
                  <a:tcPr marT="91425" marB="91425" marR="91425" marL="91425"/>
                </a:tc>
                <a:tc>
                  <a:txBody>
                    <a:bodyPr/>
                    <a:lstStyle/>
                    <a:p>
                      <a:pPr indent="0" lvl="0" marL="0" rtl="0" algn="l">
                        <a:spcBef>
                          <a:spcPts val="0"/>
                        </a:spcBef>
                        <a:spcAft>
                          <a:spcPts val="0"/>
                        </a:spcAft>
                        <a:buNone/>
                      </a:pPr>
                      <a:r>
                        <a:rPr lang="en-US"/>
                        <a:t>0.778</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r>
              <a:tr h="381000">
                <a:tc>
                  <a:txBody>
                    <a:bodyPr/>
                    <a:lstStyle/>
                    <a:p>
                      <a:pPr indent="0" lvl="0" marL="0" rtl="0" algn="l">
                        <a:spcBef>
                          <a:spcPts val="0"/>
                        </a:spcBef>
                        <a:spcAft>
                          <a:spcPts val="0"/>
                        </a:spcAft>
                        <a:buNone/>
                      </a:pPr>
                      <a:r>
                        <a:rPr b="1" lang="en-US"/>
                        <a:t>Durability</a:t>
                      </a:r>
                      <a:endParaRPr b="1"/>
                    </a:p>
                  </a:txBody>
                  <a:tcPr marT="91425" marB="91425" marR="91425" marL="91425"/>
                </a:tc>
                <a:tc>
                  <a:txBody>
                    <a:bodyPr/>
                    <a:lstStyle/>
                    <a:p>
                      <a:pPr indent="0" lvl="0" marL="0" rtl="0" algn="l">
                        <a:spcBef>
                          <a:spcPts val="0"/>
                        </a:spcBef>
                        <a:spcAft>
                          <a:spcPts val="0"/>
                        </a:spcAft>
                        <a:buNone/>
                      </a:pPr>
                      <a:r>
                        <a:rPr lang="en-US"/>
                        <a:t>1.286</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1.286</a:t>
                      </a:r>
                      <a:endParaRPr/>
                    </a:p>
                  </a:txBody>
                  <a:tcPr marT="91425" marB="91425" marR="91425" marL="91425"/>
                </a:tc>
                <a:tc>
                  <a:txBody>
                    <a:bodyPr/>
                    <a:lstStyle/>
                    <a:p>
                      <a:pPr indent="0" lvl="0" marL="0" rtl="0" algn="l">
                        <a:spcBef>
                          <a:spcPts val="0"/>
                        </a:spcBef>
                        <a:spcAft>
                          <a:spcPts val="0"/>
                        </a:spcAft>
                        <a:buNone/>
                      </a:pPr>
                      <a:r>
                        <a:rPr lang="en-US"/>
                        <a:t>3</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1.286</a:t>
                      </a:r>
                      <a:endParaRPr/>
                    </a:p>
                  </a:txBody>
                  <a:tcPr marT="91425" marB="91425" marR="91425" marL="91425"/>
                </a:tc>
              </a:tr>
              <a:tr h="381000">
                <a:tc>
                  <a:txBody>
                    <a:bodyPr/>
                    <a:lstStyle/>
                    <a:p>
                      <a:pPr indent="0" lvl="0" marL="0" rtl="0" algn="l">
                        <a:spcBef>
                          <a:spcPts val="0"/>
                        </a:spcBef>
                        <a:spcAft>
                          <a:spcPts val="0"/>
                        </a:spcAft>
                        <a:buNone/>
                      </a:pPr>
                      <a:r>
                        <a:rPr b="1" lang="en-US"/>
                        <a:t>Ease of Assembly</a:t>
                      </a:r>
                      <a:endParaRPr b="1"/>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0.778</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2.333</a:t>
                      </a:r>
                      <a:endParaRPr/>
                    </a:p>
                  </a:txBody>
                  <a:tcPr marT="91425" marB="91425" marR="91425" marL="91425"/>
                </a:tc>
                <a:tc>
                  <a:txBody>
                    <a:bodyPr/>
                    <a:lstStyle/>
                    <a:p>
                      <a:pPr indent="0" lvl="0" marL="0" rtl="0" algn="l">
                        <a:spcBef>
                          <a:spcPts val="0"/>
                        </a:spcBef>
                        <a:spcAft>
                          <a:spcPts val="0"/>
                        </a:spcAft>
                        <a:buNone/>
                      </a:pPr>
                      <a:r>
                        <a:rPr lang="en-US"/>
                        <a:t>0.778</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r>
              <a:tr h="381000">
                <a:tc>
                  <a:txBody>
                    <a:bodyPr/>
                    <a:lstStyle/>
                    <a:p>
                      <a:pPr indent="0" lvl="0" marL="0" rtl="0" algn="l">
                        <a:spcBef>
                          <a:spcPts val="0"/>
                        </a:spcBef>
                        <a:spcAft>
                          <a:spcPts val="0"/>
                        </a:spcAft>
                        <a:buNone/>
                      </a:pPr>
                      <a:r>
                        <a:rPr b="1" lang="en-US"/>
                        <a:t>Weight</a:t>
                      </a:r>
                      <a:endParaRPr b="1"/>
                    </a:p>
                  </a:txBody>
                  <a:tcPr marT="91425" marB="91425" marR="91425" marL="91425"/>
                </a:tc>
                <a:tc>
                  <a:txBody>
                    <a:bodyPr/>
                    <a:lstStyle/>
                    <a:p>
                      <a:pPr indent="0" lvl="0" marL="0" rtl="0" algn="l">
                        <a:spcBef>
                          <a:spcPts val="0"/>
                        </a:spcBef>
                        <a:spcAft>
                          <a:spcPts val="0"/>
                        </a:spcAft>
                        <a:buNone/>
                      </a:pPr>
                      <a:r>
                        <a:rPr lang="en-US"/>
                        <a:t>0.429</a:t>
                      </a:r>
                      <a:endParaRPr/>
                    </a:p>
                  </a:txBody>
                  <a:tcPr marT="91425" marB="91425" marR="91425" marL="91425"/>
                </a:tc>
                <a:tc>
                  <a:txBody>
                    <a:bodyPr/>
                    <a:lstStyle/>
                    <a:p>
                      <a:pPr indent="0" lvl="0" marL="0" rtl="0" algn="l">
                        <a:spcBef>
                          <a:spcPts val="0"/>
                        </a:spcBef>
                        <a:spcAft>
                          <a:spcPts val="0"/>
                        </a:spcAft>
                        <a:buNone/>
                      </a:pPr>
                      <a:r>
                        <a:rPr lang="en-US"/>
                        <a:t>0.333</a:t>
                      </a:r>
                      <a:endParaRPr/>
                    </a:p>
                  </a:txBody>
                  <a:tcPr marT="91425" marB="91425" marR="91425" marL="91425"/>
                </a:tc>
                <a:tc>
                  <a:txBody>
                    <a:bodyPr/>
                    <a:lstStyle/>
                    <a:p>
                      <a:pPr indent="0" lvl="0" marL="0" rtl="0" algn="l">
                        <a:spcBef>
                          <a:spcPts val="0"/>
                        </a:spcBef>
                        <a:spcAft>
                          <a:spcPts val="0"/>
                        </a:spcAft>
                        <a:buNone/>
                      </a:pPr>
                      <a:r>
                        <a:rPr lang="en-US"/>
                        <a:t>0.429</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0.333</a:t>
                      </a:r>
                      <a:endParaRPr/>
                    </a:p>
                  </a:txBody>
                  <a:tcPr marT="91425" marB="91425" marR="91425" marL="91425"/>
                </a:tc>
                <a:tc>
                  <a:txBody>
                    <a:bodyPr/>
                    <a:lstStyle/>
                    <a:p>
                      <a:pPr indent="0" lvl="0" marL="0" rtl="0" algn="l">
                        <a:spcBef>
                          <a:spcPts val="0"/>
                        </a:spcBef>
                        <a:spcAft>
                          <a:spcPts val="0"/>
                        </a:spcAft>
                        <a:buNone/>
                      </a:pPr>
                      <a:r>
                        <a:rPr lang="en-US"/>
                        <a:t>0.429</a:t>
                      </a:r>
                      <a:endParaRPr/>
                    </a:p>
                  </a:txBody>
                  <a:tcPr marT="91425" marB="91425" marR="91425" marL="91425"/>
                </a:tc>
              </a:tr>
              <a:tr h="381000">
                <a:tc>
                  <a:txBody>
                    <a:bodyPr/>
                    <a:lstStyle/>
                    <a:p>
                      <a:pPr indent="0" lvl="0" marL="0" rtl="0" algn="l">
                        <a:spcBef>
                          <a:spcPts val="0"/>
                        </a:spcBef>
                        <a:spcAft>
                          <a:spcPts val="0"/>
                        </a:spcAft>
                        <a:buNone/>
                      </a:pPr>
                      <a:r>
                        <a:rPr b="1" lang="en-US"/>
                        <a:t>Performance</a:t>
                      </a:r>
                      <a:endParaRPr b="1"/>
                    </a:p>
                  </a:txBody>
                  <a:tcPr marT="91425" marB="91425" marR="91425" marL="91425"/>
                </a:tc>
                <a:tc>
                  <a:txBody>
                    <a:bodyPr/>
                    <a:lstStyle/>
                    <a:p>
                      <a:pPr indent="0" lvl="0" marL="0" rtl="0" algn="l">
                        <a:spcBef>
                          <a:spcPts val="0"/>
                        </a:spcBef>
                        <a:spcAft>
                          <a:spcPts val="0"/>
                        </a:spcAft>
                        <a:buNone/>
                      </a:pPr>
                      <a:r>
                        <a:rPr lang="en-US"/>
                        <a:t>1.286</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1.286</a:t>
                      </a:r>
                      <a:endParaRPr/>
                    </a:p>
                  </a:txBody>
                  <a:tcPr marT="91425" marB="91425" marR="91425" marL="91425"/>
                </a:tc>
                <a:tc>
                  <a:txBody>
                    <a:bodyPr/>
                    <a:lstStyle/>
                    <a:p>
                      <a:pPr indent="0" lvl="0" marL="0" rtl="0" algn="l">
                        <a:spcBef>
                          <a:spcPts val="0"/>
                        </a:spcBef>
                        <a:spcAft>
                          <a:spcPts val="0"/>
                        </a:spcAft>
                        <a:buNone/>
                      </a:pPr>
                      <a:r>
                        <a:rPr lang="en-US"/>
                        <a:t>3</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1.286</a:t>
                      </a:r>
                      <a:endParaRPr/>
                    </a:p>
                  </a:txBody>
                  <a:tcPr marT="91425" marB="91425" marR="91425" marL="91425"/>
                </a:tc>
              </a:tr>
              <a:tr h="381000">
                <a:tc>
                  <a:txBody>
                    <a:bodyPr/>
                    <a:lstStyle/>
                    <a:p>
                      <a:pPr indent="0" lvl="0" marL="0" rtl="0" algn="l">
                        <a:spcBef>
                          <a:spcPts val="0"/>
                        </a:spcBef>
                        <a:spcAft>
                          <a:spcPts val="0"/>
                        </a:spcAft>
                        <a:buNone/>
                      </a:pPr>
                      <a:r>
                        <a:rPr b="1" lang="en-US"/>
                        <a:t>Buoyancy Control</a:t>
                      </a:r>
                      <a:endParaRPr b="1"/>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0.778</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t>2.333</a:t>
                      </a:r>
                      <a:endParaRPr/>
                    </a:p>
                  </a:txBody>
                  <a:tcPr marT="91425" marB="91425" marR="91425" marL="91425"/>
                </a:tc>
                <a:tc>
                  <a:txBody>
                    <a:bodyPr/>
                    <a:lstStyle/>
                    <a:p>
                      <a:pPr indent="0" lvl="0" marL="0" rtl="0" algn="l">
                        <a:spcBef>
                          <a:spcPts val="0"/>
                        </a:spcBef>
                        <a:spcAft>
                          <a:spcPts val="0"/>
                        </a:spcAft>
                        <a:buNone/>
                      </a:pPr>
                      <a:r>
                        <a:rPr lang="en-US"/>
                        <a:t>0.778</a:t>
                      </a:r>
                      <a:endParaRPr/>
                    </a:p>
                  </a:txBody>
                  <a:tcPr marT="91425" marB="91425" marR="91425" marL="91425"/>
                </a:tc>
                <a:tc>
                  <a:txBody>
                    <a:bodyPr/>
                    <a:lstStyle/>
                    <a:p>
                      <a:pPr indent="0" lvl="0" marL="0" rtl="0" algn="l">
                        <a:spcBef>
                          <a:spcPts val="0"/>
                        </a:spcBef>
                        <a:spcAft>
                          <a:spcPts val="0"/>
                        </a:spcAft>
                        <a:buNone/>
                      </a:pPr>
                      <a:r>
                        <a:rPr lang="en-US"/>
                        <a:t>1</a:t>
                      </a:r>
                      <a:endParaRPr/>
                    </a:p>
                  </a:txBody>
                  <a:tcPr marT="91425" marB="91425" marR="91425" marL="91425"/>
                </a:tc>
              </a:tr>
            </a:tbl>
          </a:graphicData>
        </a:graphic>
      </p:graphicFrame>
      <p:sp>
        <p:nvSpPr>
          <p:cNvPr id="342" name="Google Shape;342;g2d5e7930e15_5_381"/>
          <p:cNvSpPr txBox="1"/>
          <p:nvPr/>
        </p:nvSpPr>
        <p:spPr>
          <a:xfrm>
            <a:off x="411725" y="4672275"/>
            <a:ext cx="8859600" cy="14445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Using the following comparison: 1 = equally important, 3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en-US" sz="2100">
                <a:solidFill>
                  <a:schemeClr val="dk1"/>
                </a:solidFill>
                <a:latin typeface="Calibri"/>
                <a:ea typeface="Calibri"/>
                <a:cs typeface="Calibri"/>
                <a:sym typeface="Calibri"/>
              </a:rPr>
              <a:t>moderate, 5 = strong, 7 = very strong, and 9 = extreme.</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Reciprocal values (1/3, 1/5, etc.) are used when the second criterion is more important than the first.</a:t>
            </a:r>
            <a:endParaRPr sz="21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7" name="Shape 347"/>
        <p:cNvGrpSpPr/>
        <p:nvPr/>
      </p:nvGrpSpPr>
      <p:grpSpPr>
        <a:xfrm>
          <a:off x="0" y="0"/>
          <a:ext cx="0" cy="0"/>
          <a:chOff x="0" y="0"/>
          <a:chExt cx="0" cy="0"/>
        </a:xfrm>
      </p:grpSpPr>
      <p:sp>
        <p:nvSpPr>
          <p:cNvPr id="348" name="Google Shape;348;g316ae0343de_0_7"/>
          <p:cNvSpPr txBox="1"/>
          <p:nvPr>
            <p:ph type="title"/>
          </p:nvPr>
        </p:nvSpPr>
        <p:spPr>
          <a:xfrm>
            <a:off x="492950" y="-4487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2800"/>
              <a:t>                      </a:t>
            </a:r>
            <a:r>
              <a:rPr lang="en-US" sz="2800"/>
              <a:t>Pairwise Comparison </a:t>
            </a:r>
            <a:endParaRPr sz="2800"/>
          </a:p>
        </p:txBody>
      </p:sp>
      <p:sp>
        <p:nvSpPr>
          <p:cNvPr id="349" name="Google Shape;349;g316ae0343de_0_7"/>
          <p:cNvSpPr txBox="1"/>
          <p:nvPr>
            <p:ph idx="12" type="sldNum"/>
          </p:nvPr>
        </p:nvSpPr>
        <p:spPr>
          <a:xfrm>
            <a:off x="86868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Kenny Le </a:t>
            </a:r>
            <a:fld id="{00000000-1234-1234-1234-123412341234}" type="slidenum">
              <a:rPr lang="en-US">
                <a:solidFill>
                  <a:schemeClr val="dk1"/>
                </a:solidFill>
              </a:rPr>
              <a:t>‹#›</a:t>
            </a:fld>
            <a:endParaRPr>
              <a:solidFill>
                <a:schemeClr val="dk1"/>
              </a:solidFill>
            </a:endParaRPr>
          </a:p>
        </p:txBody>
      </p:sp>
      <p:graphicFrame>
        <p:nvGraphicFramePr>
          <p:cNvPr id="350" name="Google Shape;350;g316ae0343de_0_7"/>
          <p:cNvGraphicFramePr/>
          <p:nvPr/>
        </p:nvGraphicFramePr>
        <p:xfrm>
          <a:off x="582075" y="1647675"/>
          <a:ext cx="3000000" cy="3000000"/>
        </p:xfrm>
        <a:graphic>
          <a:graphicData uri="http://schemas.openxmlformats.org/drawingml/2006/table">
            <a:tbl>
              <a:tblPr>
                <a:noFill/>
                <a:tableStyleId>{61ED31A7-402B-4AAD-8E11-FC11D588070E}</a:tableStyleId>
              </a:tblPr>
              <a:tblGrid>
                <a:gridCol w="4409950"/>
                <a:gridCol w="4409950"/>
              </a:tblGrid>
              <a:tr h="381000">
                <a:tc>
                  <a:txBody>
                    <a:bodyPr/>
                    <a:lstStyle/>
                    <a:p>
                      <a:pPr indent="0" lvl="0" marL="0" rtl="0" algn="l">
                        <a:spcBef>
                          <a:spcPts val="0"/>
                        </a:spcBef>
                        <a:spcAft>
                          <a:spcPts val="0"/>
                        </a:spcAft>
                        <a:buNone/>
                      </a:pPr>
                      <a:r>
                        <a:rPr b="1" lang="en-US"/>
                        <a:t>Criteria </a:t>
                      </a:r>
                      <a:endParaRPr b="1"/>
                    </a:p>
                  </a:txBody>
                  <a:tcPr marT="91425" marB="91425" marR="91425" marL="91425"/>
                </a:tc>
                <a:tc>
                  <a:txBody>
                    <a:bodyPr/>
                    <a:lstStyle/>
                    <a:p>
                      <a:pPr indent="0" lvl="0" marL="0" rtl="0" algn="l">
                        <a:spcBef>
                          <a:spcPts val="0"/>
                        </a:spcBef>
                        <a:spcAft>
                          <a:spcPts val="0"/>
                        </a:spcAft>
                        <a:buNone/>
                      </a:pPr>
                      <a:r>
                        <a:rPr b="1" lang="en-US"/>
                        <a:t>Weight </a:t>
                      </a:r>
                      <a:endParaRPr b="1"/>
                    </a:p>
                  </a:txBody>
                  <a:tcPr marT="91425" marB="91425" marR="91425" marL="91425"/>
                </a:tc>
              </a:tr>
              <a:tr h="381000">
                <a:tc>
                  <a:txBody>
                    <a:bodyPr/>
                    <a:lstStyle/>
                    <a:p>
                      <a:pPr indent="0" lvl="0" marL="0" rtl="0" algn="l">
                        <a:spcBef>
                          <a:spcPts val="0"/>
                        </a:spcBef>
                        <a:spcAft>
                          <a:spcPts val="0"/>
                        </a:spcAft>
                        <a:buNone/>
                      </a:pPr>
                      <a:r>
                        <a:rPr lang="en-US"/>
                        <a:t>Cost</a:t>
                      </a:r>
                      <a:endParaRPr/>
                    </a:p>
                  </a:txBody>
                  <a:tcPr marT="91425" marB="91425" marR="91425" marL="91425"/>
                </a:tc>
                <a:tc>
                  <a:txBody>
                    <a:bodyPr/>
                    <a:lstStyle/>
                    <a:p>
                      <a:pPr indent="0" lvl="0" marL="0" rtl="0" algn="l">
                        <a:spcBef>
                          <a:spcPts val="0"/>
                        </a:spcBef>
                        <a:spcAft>
                          <a:spcPts val="0"/>
                        </a:spcAft>
                        <a:buNone/>
                      </a:pPr>
                      <a:r>
                        <a:rPr lang="en-US"/>
                        <a:t>0.1667</a:t>
                      </a:r>
                      <a:endParaRPr/>
                    </a:p>
                  </a:txBody>
                  <a:tcPr marT="91425" marB="91425" marR="91425" marL="91425"/>
                </a:tc>
              </a:tr>
              <a:tr h="381000">
                <a:tc>
                  <a:txBody>
                    <a:bodyPr/>
                    <a:lstStyle/>
                    <a:p>
                      <a:pPr indent="0" lvl="0" marL="0" rtl="0" algn="l">
                        <a:spcBef>
                          <a:spcPts val="0"/>
                        </a:spcBef>
                        <a:spcAft>
                          <a:spcPts val="0"/>
                        </a:spcAft>
                        <a:buNone/>
                      </a:pPr>
                      <a:r>
                        <a:rPr lang="en-US"/>
                        <a:t>Durability </a:t>
                      </a:r>
                      <a:endParaRPr/>
                    </a:p>
                  </a:txBody>
                  <a:tcPr marT="91425" marB="91425" marR="91425" marL="91425"/>
                </a:tc>
                <a:tc>
                  <a:txBody>
                    <a:bodyPr/>
                    <a:lstStyle/>
                    <a:p>
                      <a:pPr indent="0" lvl="0" marL="0" rtl="0" algn="l">
                        <a:spcBef>
                          <a:spcPts val="0"/>
                        </a:spcBef>
                        <a:spcAft>
                          <a:spcPts val="0"/>
                        </a:spcAft>
                        <a:buNone/>
                      </a:pPr>
                      <a:r>
                        <a:rPr lang="en-US"/>
                        <a:t>0.2143</a:t>
                      </a:r>
                      <a:endParaRPr/>
                    </a:p>
                  </a:txBody>
                  <a:tcPr marT="91425" marB="91425" marR="91425" marL="91425"/>
                </a:tc>
              </a:tr>
              <a:tr h="381000">
                <a:tc>
                  <a:txBody>
                    <a:bodyPr/>
                    <a:lstStyle/>
                    <a:p>
                      <a:pPr indent="0" lvl="0" marL="0" rtl="0" algn="l">
                        <a:spcBef>
                          <a:spcPts val="0"/>
                        </a:spcBef>
                        <a:spcAft>
                          <a:spcPts val="0"/>
                        </a:spcAft>
                        <a:buNone/>
                      </a:pPr>
                      <a:r>
                        <a:rPr lang="en-US"/>
                        <a:t>Ease of Assembly</a:t>
                      </a:r>
                      <a:endParaRPr/>
                    </a:p>
                  </a:txBody>
                  <a:tcPr marT="91425" marB="91425" marR="91425" marL="91425"/>
                </a:tc>
                <a:tc>
                  <a:txBody>
                    <a:bodyPr/>
                    <a:lstStyle/>
                    <a:p>
                      <a:pPr indent="0" lvl="0" marL="0" rtl="0" algn="l">
                        <a:spcBef>
                          <a:spcPts val="0"/>
                        </a:spcBef>
                        <a:spcAft>
                          <a:spcPts val="0"/>
                        </a:spcAft>
                        <a:buNone/>
                      </a:pPr>
                      <a:r>
                        <a:rPr lang="en-US"/>
                        <a:t>0.1667</a:t>
                      </a:r>
                      <a:endParaRPr/>
                    </a:p>
                  </a:txBody>
                  <a:tcPr marT="91425" marB="91425" marR="91425" marL="91425"/>
                </a:tc>
              </a:tr>
              <a:tr h="381000">
                <a:tc>
                  <a:txBody>
                    <a:bodyPr/>
                    <a:lstStyle/>
                    <a:p>
                      <a:pPr indent="0" lvl="0" marL="0" rtl="0" algn="l">
                        <a:spcBef>
                          <a:spcPts val="0"/>
                        </a:spcBef>
                        <a:spcAft>
                          <a:spcPts val="0"/>
                        </a:spcAft>
                        <a:buNone/>
                      </a:pPr>
                      <a:r>
                        <a:rPr lang="en-US"/>
                        <a:t>Weight</a:t>
                      </a:r>
                      <a:endParaRPr/>
                    </a:p>
                  </a:txBody>
                  <a:tcPr marT="91425" marB="91425" marR="91425" marL="91425"/>
                </a:tc>
                <a:tc>
                  <a:txBody>
                    <a:bodyPr/>
                    <a:lstStyle/>
                    <a:p>
                      <a:pPr indent="0" lvl="0" marL="0" rtl="0" algn="l">
                        <a:spcBef>
                          <a:spcPts val="0"/>
                        </a:spcBef>
                        <a:spcAft>
                          <a:spcPts val="0"/>
                        </a:spcAft>
                        <a:buNone/>
                      </a:pPr>
                      <a:r>
                        <a:rPr lang="en-US"/>
                        <a:t>0.0714</a:t>
                      </a:r>
                      <a:endParaRPr/>
                    </a:p>
                  </a:txBody>
                  <a:tcPr marT="91425" marB="91425" marR="91425" marL="91425"/>
                </a:tc>
              </a:tr>
              <a:tr h="381000">
                <a:tc>
                  <a:txBody>
                    <a:bodyPr/>
                    <a:lstStyle/>
                    <a:p>
                      <a:pPr indent="0" lvl="0" marL="0" rtl="0" algn="l">
                        <a:spcBef>
                          <a:spcPts val="0"/>
                        </a:spcBef>
                        <a:spcAft>
                          <a:spcPts val="0"/>
                        </a:spcAft>
                        <a:buNone/>
                      </a:pPr>
                      <a:r>
                        <a:rPr lang="en-US"/>
                        <a:t>Performance</a:t>
                      </a:r>
                      <a:endParaRPr/>
                    </a:p>
                  </a:txBody>
                  <a:tcPr marT="91425" marB="91425" marR="91425" marL="91425"/>
                </a:tc>
                <a:tc>
                  <a:txBody>
                    <a:bodyPr/>
                    <a:lstStyle/>
                    <a:p>
                      <a:pPr indent="0" lvl="0" marL="0" rtl="0" algn="l">
                        <a:spcBef>
                          <a:spcPts val="0"/>
                        </a:spcBef>
                        <a:spcAft>
                          <a:spcPts val="0"/>
                        </a:spcAft>
                        <a:buNone/>
                      </a:pPr>
                      <a:r>
                        <a:rPr lang="en-US"/>
                        <a:t>0.2143</a:t>
                      </a:r>
                      <a:endParaRPr/>
                    </a:p>
                  </a:txBody>
                  <a:tcPr marT="91425" marB="91425" marR="91425" marL="91425"/>
                </a:tc>
              </a:tr>
              <a:tr h="381000">
                <a:tc>
                  <a:txBody>
                    <a:bodyPr/>
                    <a:lstStyle/>
                    <a:p>
                      <a:pPr indent="0" lvl="0" marL="0" rtl="0" algn="l">
                        <a:spcBef>
                          <a:spcPts val="0"/>
                        </a:spcBef>
                        <a:spcAft>
                          <a:spcPts val="0"/>
                        </a:spcAft>
                        <a:buNone/>
                      </a:pPr>
                      <a:r>
                        <a:rPr lang="en-US"/>
                        <a:t>Buoyancy Control</a:t>
                      </a:r>
                      <a:endParaRPr/>
                    </a:p>
                  </a:txBody>
                  <a:tcPr marT="91425" marB="91425" marR="91425" marL="91425"/>
                </a:tc>
                <a:tc>
                  <a:txBody>
                    <a:bodyPr/>
                    <a:lstStyle/>
                    <a:p>
                      <a:pPr indent="0" lvl="0" marL="0" rtl="0" algn="l">
                        <a:spcBef>
                          <a:spcPts val="0"/>
                        </a:spcBef>
                        <a:spcAft>
                          <a:spcPts val="0"/>
                        </a:spcAft>
                        <a:buNone/>
                      </a:pPr>
                      <a:r>
                        <a:rPr lang="en-US"/>
                        <a:t>0.1667</a:t>
                      </a:r>
                      <a:endParaRPr/>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5" name="Shape 355"/>
        <p:cNvGrpSpPr/>
        <p:nvPr/>
      </p:nvGrpSpPr>
      <p:grpSpPr>
        <a:xfrm>
          <a:off x="0" y="0"/>
          <a:ext cx="0" cy="0"/>
          <a:chOff x="0" y="0"/>
          <a:chExt cx="0" cy="0"/>
        </a:xfrm>
      </p:grpSpPr>
      <p:sp>
        <p:nvSpPr>
          <p:cNvPr id="356" name="Google Shape;356;g2d5e7930e15_5_389"/>
          <p:cNvSpPr txBox="1"/>
          <p:nvPr>
            <p:ph type="title"/>
          </p:nvPr>
        </p:nvSpPr>
        <p:spPr>
          <a:xfrm>
            <a:off x="838200" y="365125"/>
            <a:ext cx="10515600" cy="1163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ts val="990"/>
              <a:buFont typeface="Arial"/>
              <a:buNone/>
            </a:pPr>
            <a:r>
              <a:rPr lang="en-US"/>
              <a:t>Analytical Hierarchy Process </a:t>
            </a:r>
            <a:endParaRPr/>
          </a:p>
          <a:p>
            <a:pPr indent="0" lvl="0" marL="0" rtl="0" algn="l">
              <a:spcBef>
                <a:spcPts val="0"/>
              </a:spcBef>
              <a:spcAft>
                <a:spcPts val="0"/>
              </a:spcAft>
              <a:buNone/>
            </a:pPr>
            <a:r>
              <a:t/>
            </a:r>
            <a:endParaRPr/>
          </a:p>
        </p:txBody>
      </p:sp>
      <p:sp>
        <p:nvSpPr>
          <p:cNvPr id="357" name="Google Shape;357;g2d5e7930e15_5_38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Kenny Le </a:t>
            </a:r>
            <a:fld id="{00000000-1234-1234-1234-123412341234}" type="slidenum">
              <a:rPr lang="en-US">
                <a:solidFill>
                  <a:schemeClr val="dk1"/>
                </a:solidFill>
              </a:rPr>
              <a:t>‹#›</a:t>
            </a:fld>
            <a:endParaRPr>
              <a:solidFill>
                <a:schemeClr val="dk1"/>
              </a:solidFill>
            </a:endParaRPr>
          </a:p>
        </p:txBody>
      </p:sp>
      <p:graphicFrame>
        <p:nvGraphicFramePr>
          <p:cNvPr id="358" name="Google Shape;358;g2d5e7930e15_5_389"/>
          <p:cNvGraphicFramePr/>
          <p:nvPr/>
        </p:nvGraphicFramePr>
        <p:xfrm>
          <a:off x="238088" y="1234275"/>
          <a:ext cx="3000000" cy="3000000"/>
        </p:xfrm>
        <a:graphic>
          <a:graphicData uri="http://schemas.openxmlformats.org/drawingml/2006/table">
            <a:tbl>
              <a:tblPr>
                <a:noFill/>
                <a:tableStyleId>{61ED31A7-402B-4AAD-8E11-FC11D588070E}</a:tableStyleId>
              </a:tblPr>
              <a:tblGrid>
                <a:gridCol w="1469575"/>
                <a:gridCol w="1469575"/>
                <a:gridCol w="1469575"/>
                <a:gridCol w="1469575"/>
                <a:gridCol w="1469575"/>
                <a:gridCol w="1469575"/>
                <a:gridCol w="1469575"/>
              </a:tblGrid>
              <a:tr h="5640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US"/>
                        <a:t>Cost</a:t>
                      </a:r>
                      <a:endParaRPr b="1"/>
                    </a:p>
                  </a:txBody>
                  <a:tcPr marT="91425" marB="91425" marR="91425" marL="91425"/>
                </a:tc>
                <a:tc>
                  <a:txBody>
                    <a:bodyPr/>
                    <a:lstStyle/>
                    <a:p>
                      <a:pPr indent="0" lvl="0" marL="0" rtl="0" algn="l">
                        <a:spcBef>
                          <a:spcPts val="0"/>
                        </a:spcBef>
                        <a:spcAft>
                          <a:spcPts val="0"/>
                        </a:spcAft>
                        <a:buNone/>
                      </a:pPr>
                      <a:r>
                        <a:rPr b="1" lang="en-US"/>
                        <a:t>Durability</a:t>
                      </a:r>
                      <a:endParaRPr b="1"/>
                    </a:p>
                  </a:txBody>
                  <a:tcPr marT="91425" marB="91425" marR="91425" marL="91425"/>
                </a:tc>
                <a:tc>
                  <a:txBody>
                    <a:bodyPr/>
                    <a:lstStyle/>
                    <a:p>
                      <a:pPr indent="0" lvl="0" marL="0" rtl="0" algn="l">
                        <a:spcBef>
                          <a:spcPts val="0"/>
                        </a:spcBef>
                        <a:spcAft>
                          <a:spcPts val="0"/>
                        </a:spcAft>
                        <a:buNone/>
                      </a:pPr>
                      <a:r>
                        <a:rPr b="1" lang="en-US"/>
                        <a:t>Ease of Assembly</a:t>
                      </a:r>
                      <a:endParaRPr b="1"/>
                    </a:p>
                  </a:txBody>
                  <a:tcPr marT="91425" marB="91425" marR="91425" marL="91425"/>
                </a:tc>
                <a:tc>
                  <a:txBody>
                    <a:bodyPr/>
                    <a:lstStyle/>
                    <a:p>
                      <a:pPr indent="0" lvl="0" marL="0" rtl="0" algn="l">
                        <a:spcBef>
                          <a:spcPts val="0"/>
                        </a:spcBef>
                        <a:spcAft>
                          <a:spcPts val="0"/>
                        </a:spcAft>
                        <a:buNone/>
                      </a:pPr>
                      <a:r>
                        <a:rPr b="1" lang="en-US"/>
                        <a:t>Weight</a:t>
                      </a:r>
                      <a:endParaRPr b="1"/>
                    </a:p>
                  </a:txBody>
                  <a:tcPr marT="91425" marB="91425" marR="91425" marL="91425"/>
                </a:tc>
                <a:tc>
                  <a:txBody>
                    <a:bodyPr/>
                    <a:lstStyle/>
                    <a:p>
                      <a:pPr indent="0" lvl="0" marL="0" rtl="0" algn="l">
                        <a:spcBef>
                          <a:spcPts val="0"/>
                        </a:spcBef>
                        <a:spcAft>
                          <a:spcPts val="0"/>
                        </a:spcAft>
                        <a:buNone/>
                      </a:pPr>
                      <a:r>
                        <a:rPr b="1" lang="en-US"/>
                        <a:t>Performance</a:t>
                      </a:r>
                      <a:endParaRPr b="1"/>
                    </a:p>
                  </a:txBody>
                  <a:tcPr marT="91425" marB="91425" marR="91425" marL="91425"/>
                </a:tc>
                <a:tc>
                  <a:txBody>
                    <a:bodyPr/>
                    <a:lstStyle/>
                    <a:p>
                      <a:pPr indent="0" lvl="0" marL="0" rtl="0" algn="l">
                        <a:spcBef>
                          <a:spcPts val="0"/>
                        </a:spcBef>
                        <a:spcAft>
                          <a:spcPts val="0"/>
                        </a:spcAft>
                        <a:buNone/>
                      </a:pPr>
                      <a:r>
                        <a:rPr b="1" lang="en-US"/>
                        <a:t>Buoyancy </a:t>
                      </a:r>
                      <a:endParaRPr b="1"/>
                    </a:p>
                  </a:txBody>
                  <a:tcPr marT="91425" marB="91425" marR="91425" marL="91425"/>
                </a:tc>
              </a:tr>
              <a:tr h="381000">
                <a:tc>
                  <a:txBody>
                    <a:bodyPr/>
                    <a:lstStyle/>
                    <a:p>
                      <a:pPr indent="0" lvl="0" marL="0" rtl="0" algn="l">
                        <a:spcBef>
                          <a:spcPts val="0"/>
                        </a:spcBef>
                        <a:spcAft>
                          <a:spcPts val="0"/>
                        </a:spcAft>
                        <a:buNone/>
                      </a:pPr>
                      <a:r>
                        <a:rPr b="1" lang="en-US"/>
                        <a:t>PVC Hull</a:t>
                      </a:r>
                      <a:endParaRPr b="1"/>
                    </a:p>
                  </a:txBody>
                  <a:tcPr marT="91425" marB="91425" marR="91425" marL="91425"/>
                </a:tc>
                <a:tc>
                  <a:txBody>
                    <a:bodyPr/>
                    <a:lstStyle/>
                    <a:p>
                      <a:pPr indent="0" lvl="0" marL="0" rtl="0" algn="l">
                        <a:spcBef>
                          <a:spcPts val="0"/>
                        </a:spcBef>
                        <a:spcAft>
                          <a:spcPts val="0"/>
                        </a:spcAft>
                        <a:buNone/>
                      </a:pPr>
                      <a:r>
                        <a:rPr lang="en-US"/>
                        <a:t>0.6369</a:t>
                      </a:r>
                      <a:endParaRPr/>
                    </a:p>
                  </a:txBody>
                  <a:tcPr marT="91425" marB="91425" marR="91425" marL="91425"/>
                </a:tc>
                <a:tc>
                  <a:txBody>
                    <a:bodyPr/>
                    <a:lstStyle/>
                    <a:p>
                      <a:pPr indent="0" lvl="0" marL="0" rtl="0" algn="l">
                        <a:spcBef>
                          <a:spcPts val="0"/>
                        </a:spcBef>
                        <a:spcAft>
                          <a:spcPts val="0"/>
                        </a:spcAft>
                        <a:buNone/>
                      </a:pPr>
                      <a:r>
                        <a:rPr lang="en-US"/>
                        <a:t>0.7306</a:t>
                      </a:r>
                      <a:endParaRPr/>
                    </a:p>
                  </a:txBody>
                  <a:tcPr marT="91425" marB="91425" marR="91425" marL="91425"/>
                </a:tc>
                <a:tc>
                  <a:txBody>
                    <a:bodyPr/>
                    <a:lstStyle/>
                    <a:p>
                      <a:pPr indent="0" lvl="0" marL="0" rtl="0" algn="l">
                        <a:spcBef>
                          <a:spcPts val="0"/>
                        </a:spcBef>
                        <a:spcAft>
                          <a:spcPts val="0"/>
                        </a:spcAft>
                        <a:buNone/>
                      </a:pPr>
                      <a:r>
                        <a:rPr lang="en-US"/>
                        <a:t>0.6369</a:t>
                      </a:r>
                      <a:endParaRPr/>
                    </a:p>
                  </a:txBody>
                  <a:tcPr marT="91425" marB="91425" marR="91425" marL="91425"/>
                </a:tc>
                <a:tc>
                  <a:txBody>
                    <a:bodyPr/>
                    <a:lstStyle/>
                    <a:p>
                      <a:pPr indent="0" lvl="0" marL="0" rtl="0" algn="l">
                        <a:spcBef>
                          <a:spcPts val="0"/>
                        </a:spcBef>
                        <a:spcAft>
                          <a:spcPts val="0"/>
                        </a:spcAft>
                        <a:buNone/>
                      </a:pPr>
                      <a:r>
                        <a:rPr lang="en-US"/>
                        <a:t>0.1104</a:t>
                      </a:r>
                      <a:endParaRPr/>
                    </a:p>
                  </a:txBody>
                  <a:tcPr marT="91425" marB="91425" marR="91425" marL="91425"/>
                </a:tc>
                <a:tc>
                  <a:txBody>
                    <a:bodyPr/>
                    <a:lstStyle/>
                    <a:p>
                      <a:pPr indent="0" lvl="0" marL="0" rtl="0" algn="l">
                        <a:spcBef>
                          <a:spcPts val="0"/>
                        </a:spcBef>
                        <a:spcAft>
                          <a:spcPts val="0"/>
                        </a:spcAft>
                        <a:buNone/>
                      </a:pPr>
                      <a:r>
                        <a:rPr lang="en-US"/>
                        <a:t>0.6491</a:t>
                      </a:r>
                      <a:endParaRPr/>
                    </a:p>
                  </a:txBody>
                  <a:tcPr marT="91425" marB="91425" marR="91425" marL="91425"/>
                </a:tc>
                <a:tc>
                  <a:txBody>
                    <a:bodyPr/>
                    <a:lstStyle/>
                    <a:p>
                      <a:pPr indent="0" lvl="0" marL="0" rtl="0" algn="l">
                        <a:spcBef>
                          <a:spcPts val="0"/>
                        </a:spcBef>
                        <a:spcAft>
                          <a:spcPts val="0"/>
                        </a:spcAft>
                        <a:buNone/>
                      </a:pPr>
                      <a:r>
                        <a:rPr lang="en-US"/>
                        <a:t>0.6369</a:t>
                      </a:r>
                      <a:endParaRPr/>
                    </a:p>
                  </a:txBody>
                  <a:tcPr marT="91425" marB="91425" marR="91425" marL="91425"/>
                </a:tc>
              </a:tr>
              <a:tr h="381000">
                <a:tc>
                  <a:txBody>
                    <a:bodyPr/>
                    <a:lstStyle/>
                    <a:p>
                      <a:pPr indent="0" lvl="0" marL="0" rtl="0" algn="l">
                        <a:spcBef>
                          <a:spcPts val="0"/>
                        </a:spcBef>
                        <a:spcAft>
                          <a:spcPts val="0"/>
                        </a:spcAft>
                        <a:buNone/>
                      </a:pPr>
                      <a:r>
                        <a:rPr b="1" lang="en-US"/>
                        <a:t>PVC Frame</a:t>
                      </a:r>
                      <a:endParaRPr b="1"/>
                    </a:p>
                  </a:txBody>
                  <a:tcPr marT="91425" marB="91425" marR="91425" marL="91425"/>
                </a:tc>
                <a:tc>
                  <a:txBody>
                    <a:bodyPr/>
                    <a:lstStyle/>
                    <a:p>
                      <a:pPr indent="0" lvl="0" marL="0" rtl="0" algn="l">
                        <a:spcBef>
                          <a:spcPts val="0"/>
                        </a:spcBef>
                        <a:spcAft>
                          <a:spcPts val="0"/>
                        </a:spcAft>
                        <a:buNone/>
                      </a:pPr>
                      <a:r>
                        <a:rPr lang="en-US"/>
                        <a:t>0.2582</a:t>
                      </a:r>
                      <a:endParaRPr/>
                    </a:p>
                  </a:txBody>
                  <a:tcPr marT="91425" marB="91425" marR="91425" marL="91425"/>
                </a:tc>
                <a:tc>
                  <a:txBody>
                    <a:bodyPr/>
                    <a:lstStyle/>
                    <a:p>
                      <a:pPr indent="0" lvl="0" marL="0" rtl="0" algn="l">
                        <a:spcBef>
                          <a:spcPts val="0"/>
                        </a:spcBef>
                        <a:spcAft>
                          <a:spcPts val="0"/>
                        </a:spcAft>
                        <a:buNone/>
                      </a:pPr>
                      <a:r>
                        <a:rPr lang="en-US"/>
                        <a:t>0.1883</a:t>
                      </a:r>
                      <a:endParaRPr/>
                    </a:p>
                  </a:txBody>
                  <a:tcPr marT="91425" marB="91425" marR="91425" marL="91425"/>
                </a:tc>
                <a:tc>
                  <a:txBody>
                    <a:bodyPr/>
                    <a:lstStyle/>
                    <a:p>
                      <a:pPr indent="0" lvl="0" marL="0" rtl="0" algn="l">
                        <a:spcBef>
                          <a:spcPts val="0"/>
                        </a:spcBef>
                        <a:spcAft>
                          <a:spcPts val="0"/>
                        </a:spcAft>
                        <a:buNone/>
                      </a:pPr>
                      <a:r>
                        <a:rPr lang="en-US"/>
                        <a:t>0.2582</a:t>
                      </a:r>
                      <a:endParaRPr/>
                    </a:p>
                  </a:txBody>
                  <a:tcPr marT="91425" marB="91425" marR="91425" marL="91425"/>
                </a:tc>
                <a:tc>
                  <a:txBody>
                    <a:bodyPr/>
                    <a:lstStyle/>
                    <a:p>
                      <a:pPr indent="0" lvl="0" marL="0" rtl="0" algn="l">
                        <a:spcBef>
                          <a:spcPts val="0"/>
                        </a:spcBef>
                        <a:spcAft>
                          <a:spcPts val="0"/>
                        </a:spcAft>
                        <a:buNone/>
                      </a:pPr>
                      <a:r>
                        <a:rPr lang="en-US"/>
                        <a:t>0.5665</a:t>
                      </a:r>
                      <a:endParaRPr/>
                    </a:p>
                  </a:txBody>
                  <a:tcPr marT="91425" marB="91425" marR="91425" marL="91425"/>
                </a:tc>
                <a:tc>
                  <a:txBody>
                    <a:bodyPr/>
                    <a:lstStyle/>
                    <a:p>
                      <a:pPr indent="0" lvl="0" marL="0" rtl="0" algn="l">
                        <a:spcBef>
                          <a:spcPts val="0"/>
                        </a:spcBef>
                        <a:spcAft>
                          <a:spcPts val="0"/>
                        </a:spcAft>
                        <a:buNone/>
                      </a:pPr>
                      <a:r>
                        <a:rPr lang="en-US"/>
                        <a:t>0.2789</a:t>
                      </a:r>
                      <a:endParaRPr/>
                    </a:p>
                  </a:txBody>
                  <a:tcPr marT="91425" marB="91425" marR="91425" marL="91425"/>
                </a:tc>
                <a:tc>
                  <a:txBody>
                    <a:bodyPr/>
                    <a:lstStyle/>
                    <a:p>
                      <a:pPr indent="0" lvl="0" marL="0" rtl="0" algn="l">
                        <a:spcBef>
                          <a:spcPts val="0"/>
                        </a:spcBef>
                        <a:spcAft>
                          <a:spcPts val="0"/>
                        </a:spcAft>
                        <a:buNone/>
                      </a:pPr>
                      <a:r>
                        <a:rPr lang="en-US"/>
                        <a:t>0.2582</a:t>
                      </a:r>
                      <a:endParaRPr/>
                    </a:p>
                  </a:txBody>
                  <a:tcPr marT="91425" marB="91425" marR="91425" marL="91425"/>
                </a:tc>
              </a:tr>
              <a:tr h="381000">
                <a:tc>
                  <a:txBody>
                    <a:bodyPr/>
                    <a:lstStyle/>
                    <a:p>
                      <a:pPr indent="0" lvl="0" marL="0" rtl="0" algn="l">
                        <a:spcBef>
                          <a:spcPts val="0"/>
                        </a:spcBef>
                        <a:spcAft>
                          <a:spcPts val="0"/>
                        </a:spcAft>
                        <a:buNone/>
                      </a:pPr>
                      <a:r>
                        <a:rPr b="1" lang="en-US"/>
                        <a:t>Submarine </a:t>
                      </a:r>
                      <a:r>
                        <a:rPr b="1" lang="en-US"/>
                        <a:t>Style</a:t>
                      </a:r>
                      <a:endParaRPr b="1"/>
                    </a:p>
                  </a:txBody>
                  <a:tcPr marT="91425" marB="91425" marR="91425" marL="91425"/>
                </a:tc>
                <a:tc>
                  <a:txBody>
                    <a:bodyPr/>
                    <a:lstStyle/>
                    <a:p>
                      <a:pPr indent="0" lvl="0" marL="0" rtl="0" algn="l">
                        <a:spcBef>
                          <a:spcPts val="0"/>
                        </a:spcBef>
                        <a:spcAft>
                          <a:spcPts val="0"/>
                        </a:spcAft>
                        <a:buNone/>
                      </a:pPr>
                      <a:r>
                        <a:rPr lang="en-US"/>
                        <a:t>0.1047</a:t>
                      </a:r>
                      <a:endParaRPr/>
                    </a:p>
                  </a:txBody>
                  <a:tcPr marT="91425" marB="91425" marR="91425" marL="91425"/>
                </a:tc>
                <a:tc>
                  <a:txBody>
                    <a:bodyPr/>
                    <a:lstStyle/>
                    <a:p>
                      <a:pPr indent="0" lvl="0" marL="0" rtl="0" algn="l">
                        <a:spcBef>
                          <a:spcPts val="0"/>
                        </a:spcBef>
                        <a:spcAft>
                          <a:spcPts val="0"/>
                        </a:spcAft>
                        <a:buNone/>
                      </a:pPr>
                      <a:r>
                        <a:rPr lang="en-US"/>
                        <a:t>0.0809</a:t>
                      </a:r>
                      <a:endParaRPr/>
                    </a:p>
                  </a:txBody>
                  <a:tcPr marT="91425" marB="91425" marR="91425" marL="91425"/>
                </a:tc>
                <a:tc>
                  <a:txBody>
                    <a:bodyPr/>
                    <a:lstStyle/>
                    <a:p>
                      <a:pPr indent="0" lvl="0" marL="0" rtl="0" algn="l">
                        <a:spcBef>
                          <a:spcPts val="0"/>
                        </a:spcBef>
                        <a:spcAft>
                          <a:spcPts val="0"/>
                        </a:spcAft>
                        <a:buNone/>
                      </a:pPr>
                      <a:r>
                        <a:rPr lang="en-US"/>
                        <a:t>0.1047</a:t>
                      </a:r>
                      <a:endParaRPr/>
                    </a:p>
                  </a:txBody>
                  <a:tcPr marT="91425" marB="91425" marR="91425" marL="91425"/>
                </a:tc>
                <a:tc>
                  <a:txBody>
                    <a:bodyPr/>
                    <a:lstStyle/>
                    <a:p>
                      <a:pPr indent="0" lvl="0" marL="0" rtl="0" algn="l">
                        <a:spcBef>
                          <a:spcPts val="0"/>
                        </a:spcBef>
                        <a:spcAft>
                          <a:spcPts val="0"/>
                        </a:spcAft>
                        <a:buNone/>
                      </a:pPr>
                      <a:r>
                        <a:rPr lang="en-US"/>
                        <a:t>0.3229</a:t>
                      </a:r>
                      <a:endParaRPr/>
                    </a:p>
                  </a:txBody>
                  <a:tcPr marT="91425" marB="91425" marR="91425" marL="91425"/>
                </a:tc>
                <a:tc>
                  <a:txBody>
                    <a:bodyPr/>
                    <a:lstStyle/>
                    <a:p>
                      <a:pPr indent="0" lvl="0" marL="0" rtl="0" algn="l">
                        <a:spcBef>
                          <a:spcPts val="0"/>
                        </a:spcBef>
                        <a:spcAft>
                          <a:spcPts val="0"/>
                        </a:spcAft>
                        <a:buNone/>
                      </a:pPr>
                      <a:r>
                        <a:rPr lang="en-US"/>
                        <a:t>0.0719</a:t>
                      </a:r>
                      <a:endParaRPr/>
                    </a:p>
                  </a:txBody>
                  <a:tcPr marT="91425" marB="91425" marR="91425" marL="91425"/>
                </a:tc>
                <a:tc>
                  <a:txBody>
                    <a:bodyPr/>
                    <a:lstStyle/>
                    <a:p>
                      <a:pPr indent="0" lvl="0" marL="0" rtl="0" algn="l">
                        <a:spcBef>
                          <a:spcPts val="0"/>
                        </a:spcBef>
                        <a:spcAft>
                          <a:spcPts val="0"/>
                        </a:spcAft>
                        <a:buNone/>
                      </a:pPr>
                      <a:r>
                        <a:rPr lang="en-US"/>
                        <a:t>0.1047</a:t>
                      </a:r>
                      <a:endParaRPr/>
                    </a:p>
                  </a:txBody>
                  <a:tcPr marT="91425" marB="91425" marR="91425" marL="91425"/>
                </a:tc>
              </a:tr>
              <a:tr h="381000">
                <a:tc>
                  <a:txBody>
                    <a:bodyPr/>
                    <a:lstStyle/>
                    <a:p>
                      <a:pPr indent="0" lvl="0" marL="0" rtl="0" algn="l">
                        <a:spcBef>
                          <a:spcPts val="0"/>
                        </a:spcBef>
                        <a:spcAft>
                          <a:spcPts val="0"/>
                        </a:spcAft>
                        <a:buNone/>
                      </a:pPr>
                      <a:r>
                        <a:rPr b="1" lang="en-US"/>
                        <a:t>Criteria Weight </a:t>
                      </a:r>
                      <a:endParaRPr b="1"/>
                    </a:p>
                  </a:txBody>
                  <a:tcPr marT="91425" marB="91425" marR="91425" marL="91425"/>
                </a:tc>
                <a:tc>
                  <a:txBody>
                    <a:bodyPr/>
                    <a:lstStyle/>
                    <a:p>
                      <a:pPr indent="0" lvl="0" marL="0" rtl="0" algn="l">
                        <a:spcBef>
                          <a:spcPts val="0"/>
                        </a:spcBef>
                        <a:spcAft>
                          <a:spcPts val="0"/>
                        </a:spcAft>
                        <a:buNone/>
                      </a:pPr>
                      <a:r>
                        <a:rPr lang="en-US"/>
                        <a:t>0.1667</a:t>
                      </a:r>
                      <a:endParaRPr/>
                    </a:p>
                  </a:txBody>
                  <a:tcPr marT="91425" marB="91425" marR="91425" marL="91425"/>
                </a:tc>
                <a:tc>
                  <a:txBody>
                    <a:bodyPr/>
                    <a:lstStyle/>
                    <a:p>
                      <a:pPr indent="0" lvl="0" marL="0" rtl="0" algn="l">
                        <a:spcBef>
                          <a:spcPts val="0"/>
                        </a:spcBef>
                        <a:spcAft>
                          <a:spcPts val="0"/>
                        </a:spcAft>
                        <a:buNone/>
                      </a:pPr>
                      <a:r>
                        <a:rPr lang="en-US"/>
                        <a:t>0.2143</a:t>
                      </a:r>
                      <a:endParaRPr/>
                    </a:p>
                  </a:txBody>
                  <a:tcPr marT="91425" marB="91425" marR="91425" marL="91425"/>
                </a:tc>
                <a:tc>
                  <a:txBody>
                    <a:bodyPr/>
                    <a:lstStyle/>
                    <a:p>
                      <a:pPr indent="0" lvl="0" marL="0" rtl="0" algn="l">
                        <a:spcBef>
                          <a:spcPts val="0"/>
                        </a:spcBef>
                        <a:spcAft>
                          <a:spcPts val="0"/>
                        </a:spcAft>
                        <a:buNone/>
                      </a:pPr>
                      <a:r>
                        <a:rPr lang="en-US"/>
                        <a:t>0.1667</a:t>
                      </a:r>
                      <a:endParaRPr/>
                    </a:p>
                  </a:txBody>
                  <a:tcPr marT="91425" marB="91425" marR="91425" marL="91425"/>
                </a:tc>
                <a:tc>
                  <a:txBody>
                    <a:bodyPr/>
                    <a:lstStyle/>
                    <a:p>
                      <a:pPr indent="0" lvl="0" marL="0" rtl="0" algn="l">
                        <a:spcBef>
                          <a:spcPts val="0"/>
                        </a:spcBef>
                        <a:spcAft>
                          <a:spcPts val="0"/>
                        </a:spcAft>
                        <a:buNone/>
                      </a:pPr>
                      <a:r>
                        <a:rPr lang="en-US"/>
                        <a:t>0.0714</a:t>
                      </a:r>
                      <a:endParaRPr/>
                    </a:p>
                  </a:txBody>
                  <a:tcPr marT="91425" marB="91425" marR="91425" marL="91425"/>
                </a:tc>
                <a:tc>
                  <a:txBody>
                    <a:bodyPr/>
                    <a:lstStyle/>
                    <a:p>
                      <a:pPr indent="0" lvl="0" marL="0" rtl="0" algn="l">
                        <a:spcBef>
                          <a:spcPts val="0"/>
                        </a:spcBef>
                        <a:spcAft>
                          <a:spcPts val="0"/>
                        </a:spcAft>
                        <a:buNone/>
                      </a:pPr>
                      <a:r>
                        <a:rPr lang="en-US"/>
                        <a:t>0.2143</a:t>
                      </a:r>
                      <a:endParaRPr/>
                    </a:p>
                  </a:txBody>
                  <a:tcPr marT="91425" marB="91425" marR="91425" marL="91425"/>
                </a:tc>
                <a:tc>
                  <a:txBody>
                    <a:bodyPr/>
                    <a:lstStyle/>
                    <a:p>
                      <a:pPr indent="0" lvl="0" marL="0" rtl="0" algn="l">
                        <a:spcBef>
                          <a:spcPts val="0"/>
                        </a:spcBef>
                        <a:spcAft>
                          <a:spcPts val="0"/>
                        </a:spcAft>
                        <a:buNone/>
                      </a:pPr>
                      <a:r>
                        <a:rPr lang="en-US"/>
                        <a:t>0.1667</a:t>
                      </a:r>
                      <a:endParaRPr/>
                    </a:p>
                  </a:txBody>
                  <a:tcPr marT="91425" marB="91425" marR="91425" marL="91425"/>
                </a:tc>
              </a:tr>
            </a:tbl>
          </a:graphicData>
        </a:graphic>
      </p:graphicFrame>
      <p:graphicFrame>
        <p:nvGraphicFramePr>
          <p:cNvPr id="359" name="Google Shape;359;g2d5e7930e15_5_389"/>
          <p:cNvGraphicFramePr/>
          <p:nvPr/>
        </p:nvGraphicFramePr>
        <p:xfrm>
          <a:off x="838200" y="3918050"/>
          <a:ext cx="3000000" cy="3000000"/>
        </p:xfrm>
        <a:graphic>
          <a:graphicData uri="http://schemas.openxmlformats.org/drawingml/2006/table">
            <a:tbl>
              <a:tblPr>
                <a:noFill/>
                <a:tableStyleId>{61ED31A7-402B-4AAD-8E11-FC11D588070E}</a:tableStyleId>
              </a:tblPr>
              <a:tblGrid>
                <a:gridCol w="3502375"/>
                <a:gridCol w="3502375"/>
              </a:tblGrid>
              <a:tr h="760750">
                <a:tc>
                  <a:txBody>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Concept</a:t>
                      </a:r>
                      <a:endParaRPr sz="2000">
                        <a:solidFill>
                          <a:schemeClr val="lt1"/>
                        </a:solidFill>
                        <a:latin typeface="Arial Black"/>
                        <a:ea typeface="Arial Black"/>
                        <a:cs typeface="Arial Black"/>
                        <a:sym typeface="Arial Black"/>
                      </a:endParaRPr>
                    </a:p>
                  </a:txBody>
                  <a:tcPr marT="91425" marB="91425" marR="91425" marL="91425" anchor="ctr">
                    <a:solidFill>
                      <a:srgbClr val="782F40"/>
                    </a:solidFill>
                  </a:tcPr>
                </a:tc>
                <a:tc>
                  <a:txBody>
                    <a:bodyPr/>
                    <a:lstStyle/>
                    <a:p>
                      <a:pPr indent="0" lvl="0" marL="0" rtl="0" algn="ctr">
                        <a:spcBef>
                          <a:spcPts val="0"/>
                        </a:spcBef>
                        <a:spcAft>
                          <a:spcPts val="0"/>
                        </a:spcAft>
                        <a:buNone/>
                      </a:pPr>
                      <a:r>
                        <a:rPr lang="en-US" sz="2000">
                          <a:latin typeface="Arial Black"/>
                          <a:ea typeface="Arial Black"/>
                          <a:cs typeface="Arial Black"/>
                          <a:sym typeface="Arial Black"/>
                        </a:rPr>
                        <a:t>Alternative Value</a:t>
                      </a:r>
                      <a:endParaRPr sz="2000">
                        <a:latin typeface="Arial Black"/>
                        <a:ea typeface="Arial Black"/>
                        <a:cs typeface="Arial Black"/>
                        <a:sym typeface="Arial Black"/>
                      </a:endParaRPr>
                    </a:p>
                  </a:txBody>
                  <a:tcPr marT="91425" marB="91425" marR="91425" marL="91425" anchor="ctr">
                    <a:solidFill>
                      <a:srgbClr val="888888"/>
                    </a:solidFill>
                  </a:tcPr>
                </a:tc>
              </a:tr>
              <a:tr h="468150">
                <a:tc>
                  <a:txBody>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PVC Hull</a:t>
                      </a:r>
                      <a:endParaRPr sz="2000">
                        <a:solidFill>
                          <a:schemeClr val="lt1"/>
                        </a:solidFill>
                        <a:latin typeface="Arial Black"/>
                        <a:ea typeface="Arial Black"/>
                        <a:cs typeface="Arial Black"/>
                        <a:sym typeface="Arial Black"/>
                      </a:endParaRPr>
                    </a:p>
                  </a:txBody>
                  <a:tcPr marT="91425" marB="91425" marR="91425" marL="91425" anchor="ctr">
                    <a:solidFill>
                      <a:srgbClr val="782F40"/>
                    </a:solidFill>
                  </a:tcPr>
                </a:tc>
                <a:tc>
                  <a:txBody>
                    <a:bodyPr/>
                    <a:lstStyle/>
                    <a:p>
                      <a:pPr indent="0" lvl="0" marL="0" rtl="0" algn="ctr">
                        <a:spcBef>
                          <a:spcPts val="0"/>
                        </a:spcBef>
                        <a:spcAft>
                          <a:spcPts val="0"/>
                        </a:spcAft>
                        <a:buNone/>
                      </a:pPr>
                      <a:r>
                        <a:rPr lang="en-US" sz="2000">
                          <a:latin typeface="Arial Black"/>
                          <a:ea typeface="Arial Black"/>
                          <a:cs typeface="Arial Black"/>
                          <a:sym typeface="Arial Black"/>
                        </a:rPr>
                        <a:t>0.420</a:t>
                      </a:r>
                      <a:endParaRPr sz="2000">
                        <a:latin typeface="Arial Black"/>
                        <a:ea typeface="Arial Black"/>
                        <a:cs typeface="Arial Black"/>
                        <a:sym typeface="Arial Black"/>
                      </a:endParaRPr>
                    </a:p>
                  </a:txBody>
                  <a:tcPr marT="91425" marB="91425" marR="91425" marL="91425" anchor="ctr">
                    <a:solidFill>
                      <a:srgbClr val="888888"/>
                    </a:solidFill>
                  </a:tcPr>
                </a:tc>
              </a:tr>
              <a:tr h="468150">
                <a:tc>
                  <a:txBody>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PVC Frame</a:t>
                      </a:r>
                      <a:endParaRPr sz="2000">
                        <a:solidFill>
                          <a:schemeClr val="lt1"/>
                        </a:solidFill>
                        <a:latin typeface="Arial Black"/>
                        <a:ea typeface="Arial Black"/>
                        <a:cs typeface="Arial Black"/>
                        <a:sym typeface="Arial Black"/>
                      </a:endParaRPr>
                    </a:p>
                  </a:txBody>
                  <a:tcPr marT="91425" marB="91425" marR="91425" marL="91425" anchor="ctr">
                    <a:solidFill>
                      <a:srgbClr val="782F40"/>
                    </a:solidFill>
                  </a:tcPr>
                </a:tc>
                <a:tc>
                  <a:txBody>
                    <a:bodyPr/>
                    <a:lstStyle/>
                    <a:p>
                      <a:pPr indent="0" lvl="0" marL="0" rtl="0" algn="ctr">
                        <a:spcBef>
                          <a:spcPts val="0"/>
                        </a:spcBef>
                        <a:spcAft>
                          <a:spcPts val="0"/>
                        </a:spcAft>
                        <a:buNone/>
                      </a:pPr>
                      <a:r>
                        <a:rPr lang="en-US" sz="2000">
                          <a:latin typeface="Arial Black"/>
                          <a:ea typeface="Arial Black"/>
                          <a:cs typeface="Arial Black"/>
                          <a:sym typeface="Arial Black"/>
                        </a:rPr>
                        <a:t>0.340</a:t>
                      </a:r>
                      <a:endParaRPr sz="2000">
                        <a:latin typeface="Arial Black"/>
                        <a:ea typeface="Arial Black"/>
                        <a:cs typeface="Arial Black"/>
                        <a:sym typeface="Arial Black"/>
                      </a:endParaRPr>
                    </a:p>
                  </a:txBody>
                  <a:tcPr marT="91425" marB="91425" marR="91425" marL="91425" anchor="ctr">
                    <a:solidFill>
                      <a:srgbClr val="888888"/>
                    </a:solidFill>
                  </a:tcPr>
                </a:tc>
              </a:tr>
              <a:tr h="760750">
                <a:tc>
                  <a:txBody>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Submarine Style</a:t>
                      </a:r>
                      <a:endParaRPr sz="2000">
                        <a:solidFill>
                          <a:schemeClr val="lt1"/>
                        </a:solidFill>
                        <a:latin typeface="Arial Black"/>
                        <a:ea typeface="Arial Black"/>
                        <a:cs typeface="Arial Black"/>
                        <a:sym typeface="Arial Black"/>
                      </a:endParaRPr>
                    </a:p>
                  </a:txBody>
                  <a:tcPr marT="91425" marB="91425" marR="91425" marL="91425" anchor="ctr">
                    <a:solidFill>
                      <a:srgbClr val="782F40"/>
                    </a:solidFill>
                  </a:tcPr>
                </a:tc>
                <a:tc>
                  <a:txBody>
                    <a:bodyPr/>
                    <a:lstStyle/>
                    <a:p>
                      <a:pPr indent="0" lvl="0" marL="0" rtl="0" algn="ctr">
                        <a:spcBef>
                          <a:spcPts val="0"/>
                        </a:spcBef>
                        <a:spcAft>
                          <a:spcPts val="0"/>
                        </a:spcAft>
                        <a:buNone/>
                      </a:pPr>
                      <a:r>
                        <a:rPr lang="en-US" sz="2000">
                          <a:latin typeface="Arial Black"/>
                          <a:ea typeface="Arial Black"/>
                          <a:cs typeface="Arial Black"/>
                          <a:sym typeface="Arial Black"/>
                        </a:rPr>
                        <a:t>0.240</a:t>
                      </a:r>
                      <a:endParaRPr sz="2000">
                        <a:latin typeface="Arial Black"/>
                        <a:ea typeface="Arial Black"/>
                        <a:cs typeface="Arial Black"/>
                        <a:sym typeface="Arial Black"/>
                      </a:endParaRPr>
                    </a:p>
                  </a:txBody>
                  <a:tcPr marT="91425" marB="91425" marR="91425" marL="91425" anchor="ctr">
                    <a:solidFill>
                      <a:srgbClr val="888888"/>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4" name="Shape 364"/>
        <p:cNvGrpSpPr/>
        <p:nvPr/>
      </p:nvGrpSpPr>
      <p:grpSpPr>
        <a:xfrm>
          <a:off x="0" y="0"/>
          <a:ext cx="0" cy="0"/>
          <a:chOff x="0" y="0"/>
          <a:chExt cx="0" cy="0"/>
        </a:xfrm>
      </p:grpSpPr>
      <p:sp>
        <p:nvSpPr>
          <p:cNvPr id="365" name="Google Shape;365;g2d5a8ff0ef8_1_39"/>
          <p:cNvSpPr txBox="1"/>
          <p:nvPr>
            <p:ph type="title"/>
          </p:nvPr>
        </p:nvSpPr>
        <p:spPr>
          <a:xfrm>
            <a:off x="838200" y="1980100"/>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Preliminary</a:t>
            </a:r>
            <a:r>
              <a:rPr lang="en-US"/>
              <a:t> Design </a:t>
            </a:r>
            <a:endParaRPr/>
          </a:p>
        </p:txBody>
      </p:sp>
      <p:sp>
        <p:nvSpPr>
          <p:cNvPr id="366" name="Google Shape;366;g2d5a8ff0ef8_1_3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Justin Llerena </a:t>
            </a:r>
            <a:fld id="{00000000-1234-1234-1234-123412341234}" type="slidenum">
              <a:rPr lang="en-US" sz="1600">
                <a:solidFill>
                  <a:schemeClr val="dk1"/>
                </a:solidFill>
              </a:rPr>
              <a:t>‹#›</a:t>
            </a:fld>
            <a:endParaRPr sz="16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
          <p:cNvSpPr txBox="1"/>
          <p:nvPr>
            <p:ph type="title"/>
          </p:nvPr>
        </p:nvSpPr>
        <p:spPr>
          <a:xfrm>
            <a:off x="838200" y="33677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82F40"/>
              </a:buClr>
              <a:buSzPts val="4400"/>
              <a:buFont typeface="Arial Black"/>
              <a:buNone/>
            </a:pPr>
            <a:r>
              <a:rPr lang="en-US"/>
              <a:t>Team Introductions</a:t>
            </a:r>
            <a:endParaRPr/>
          </a:p>
        </p:txBody>
      </p:sp>
      <p:sp>
        <p:nvSpPr>
          <p:cNvPr id="157" name="Google Shape;157;p2"/>
          <p:cNvSpPr txBox="1"/>
          <p:nvPr/>
        </p:nvSpPr>
        <p:spPr>
          <a:xfrm>
            <a:off x="176813" y="4416650"/>
            <a:ext cx="1752900" cy="99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Black"/>
                <a:ea typeface="Arial Black"/>
                <a:cs typeface="Arial Black"/>
                <a:sym typeface="Arial Black"/>
              </a:rPr>
              <a:t>Riley Lessard</a:t>
            </a:r>
            <a:endParaRPr b="1" i="0" sz="1400" u="none" cap="none" strike="noStrike">
              <a:solidFill>
                <a:schemeClr val="dk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Black"/>
                <a:ea typeface="Arial Black"/>
                <a:cs typeface="Arial Black"/>
                <a:sym typeface="Arial Black"/>
              </a:rPr>
              <a:t>Team Leader</a:t>
            </a:r>
            <a:endParaRPr b="0" i="1" sz="1200" u="none" cap="none" strike="noStrike">
              <a:solidFill>
                <a:schemeClr val="dk1"/>
              </a:solidFill>
              <a:latin typeface="Calibri"/>
              <a:ea typeface="Calibri"/>
              <a:cs typeface="Calibri"/>
              <a:sym typeface="Calibri"/>
            </a:endParaRPr>
          </a:p>
        </p:txBody>
      </p:sp>
      <p:pic>
        <p:nvPicPr>
          <p:cNvPr id="158" name="Google Shape;158;p2"/>
          <p:cNvPicPr preferRelativeResize="0"/>
          <p:nvPr/>
        </p:nvPicPr>
        <p:blipFill rotWithShape="1">
          <a:blip r:embed="rId3">
            <a:alphaModFix/>
          </a:blip>
          <a:srcRect b="2015" l="0" r="0" t="2015"/>
          <a:stretch/>
        </p:blipFill>
        <p:spPr>
          <a:xfrm>
            <a:off x="353763" y="2317677"/>
            <a:ext cx="1398975" cy="2098975"/>
          </a:xfrm>
          <a:prstGeom prst="rect">
            <a:avLst/>
          </a:prstGeom>
          <a:noFill/>
          <a:ln>
            <a:noFill/>
          </a:ln>
        </p:spPr>
      </p:pic>
      <p:pic>
        <p:nvPicPr>
          <p:cNvPr id="159" name="Google Shape;159;p2"/>
          <p:cNvPicPr preferRelativeResize="0"/>
          <p:nvPr/>
        </p:nvPicPr>
        <p:blipFill rotWithShape="1">
          <a:blip r:embed="rId4">
            <a:alphaModFix/>
          </a:blip>
          <a:srcRect b="0" l="0" r="0" t="0"/>
          <a:stretch/>
        </p:blipFill>
        <p:spPr>
          <a:xfrm>
            <a:off x="1897113" y="2317677"/>
            <a:ext cx="1398975" cy="2098975"/>
          </a:xfrm>
          <a:prstGeom prst="rect">
            <a:avLst/>
          </a:prstGeom>
          <a:noFill/>
          <a:ln>
            <a:noFill/>
          </a:ln>
        </p:spPr>
      </p:pic>
      <p:pic>
        <p:nvPicPr>
          <p:cNvPr id="160" name="Google Shape;160;p2"/>
          <p:cNvPicPr preferRelativeResize="0"/>
          <p:nvPr/>
        </p:nvPicPr>
        <p:blipFill rotWithShape="1">
          <a:blip r:embed="rId5">
            <a:alphaModFix/>
          </a:blip>
          <a:srcRect b="31368" l="0" r="0" t="-602"/>
          <a:stretch/>
        </p:blipFill>
        <p:spPr>
          <a:xfrm>
            <a:off x="4983825" y="2317677"/>
            <a:ext cx="1398976" cy="2098975"/>
          </a:xfrm>
          <a:prstGeom prst="rect">
            <a:avLst/>
          </a:prstGeom>
          <a:noFill/>
          <a:ln>
            <a:noFill/>
          </a:ln>
        </p:spPr>
      </p:pic>
      <p:pic>
        <p:nvPicPr>
          <p:cNvPr id="161" name="Google Shape;161;p2"/>
          <p:cNvPicPr preferRelativeResize="0"/>
          <p:nvPr/>
        </p:nvPicPr>
        <p:blipFill rotWithShape="1">
          <a:blip r:embed="rId6">
            <a:alphaModFix/>
          </a:blip>
          <a:srcRect b="0" l="0" r="0" t="0"/>
          <a:stretch/>
        </p:blipFill>
        <p:spPr>
          <a:xfrm>
            <a:off x="8070513" y="2317677"/>
            <a:ext cx="1398975" cy="2098975"/>
          </a:xfrm>
          <a:prstGeom prst="rect">
            <a:avLst/>
          </a:prstGeom>
          <a:noFill/>
          <a:ln>
            <a:noFill/>
          </a:ln>
        </p:spPr>
      </p:pic>
      <p:sp>
        <p:nvSpPr>
          <p:cNvPr id="162" name="Google Shape;162;p2"/>
          <p:cNvSpPr txBox="1"/>
          <p:nvPr/>
        </p:nvSpPr>
        <p:spPr>
          <a:xfrm>
            <a:off x="1897212" y="4416650"/>
            <a:ext cx="1398900" cy="58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Black"/>
                <a:ea typeface="Arial Black"/>
                <a:cs typeface="Arial Black"/>
                <a:sym typeface="Arial Black"/>
              </a:rPr>
              <a:t>Yili Liu</a:t>
            </a:r>
            <a:endParaRPr b="1" i="0" sz="1400" u="none" cap="none" strike="noStrike">
              <a:solidFill>
                <a:schemeClr val="dk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Black"/>
                <a:ea typeface="Arial Black"/>
                <a:cs typeface="Arial Black"/>
                <a:sym typeface="Arial Black"/>
              </a:rPr>
              <a:t>Lead ME</a:t>
            </a:r>
            <a:endParaRPr b="0" i="0" sz="1200" u="none" cap="none" strike="noStrike">
              <a:solidFill>
                <a:schemeClr val="dk1"/>
              </a:solidFill>
              <a:latin typeface="Arial Black"/>
              <a:ea typeface="Arial Black"/>
              <a:cs typeface="Arial Black"/>
              <a:sym typeface="Arial Black"/>
            </a:endParaRPr>
          </a:p>
        </p:txBody>
      </p:sp>
      <p:sp>
        <p:nvSpPr>
          <p:cNvPr id="163" name="Google Shape;163;p2"/>
          <p:cNvSpPr txBox="1"/>
          <p:nvPr/>
        </p:nvSpPr>
        <p:spPr>
          <a:xfrm>
            <a:off x="3440537" y="4416650"/>
            <a:ext cx="1398900" cy="58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Black"/>
                <a:ea typeface="Arial Black"/>
                <a:cs typeface="Arial Black"/>
                <a:sym typeface="Arial Black"/>
              </a:rPr>
              <a:t>Kenny Le</a:t>
            </a:r>
            <a:endParaRPr b="1" i="0" sz="1400" u="none" cap="none" strike="noStrike">
              <a:solidFill>
                <a:schemeClr val="dk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Black"/>
                <a:ea typeface="Arial Black"/>
                <a:cs typeface="Arial Black"/>
                <a:sym typeface="Arial Black"/>
              </a:rPr>
              <a:t>Floater #1</a:t>
            </a:r>
            <a:endParaRPr b="0" i="0" sz="1200" u="none" cap="none" strike="noStrike">
              <a:solidFill>
                <a:schemeClr val="dk1"/>
              </a:solidFill>
              <a:latin typeface="Arial Black"/>
              <a:ea typeface="Arial Black"/>
              <a:cs typeface="Arial Black"/>
              <a:sym typeface="Arial Black"/>
            </a:endParaRPr>
          </a:p>
        </p:txBody>
      </p:sp>
      <p:sp>
        <p:nvSpPr>
          <p:cNvPr id="164" name="Google Shape;164;p2"/>
          <p:cNvSpPr txBox="1"/>
          <p:nvPr/>
        </p:nvSpPr>
        <p:spPr>
          <a:xfrm>
            <a:off x="4806872" y="4416650"/>
            <a:ext cx="1752900" cy="58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Black"/>
                <a:ea typeface="Arial Black"/>
                <a:cs typeface="Arial Black"/>
                <a:sym typeface="Arial Black"/>
              </a:rPr>
              <a:t>Parker Nuzum</a:t>
            </a:r>
            <a:endParaRPr b="1" i="0" sz="1400" u="none" cap="none" strike="noStrike">
              <a:solidFill>
                <a:schemeClr val="dk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Black"/>
                <a:ea typeface="Arial Black"/>
                <a:cs typeface="Arial Black"/>
                <a:sym typeface="Arial Black"/>
              </a:rPr>
              <a:t>Lead ECE</a:t>
            </a:r>
            <a:endParaRPr b="0" i="0" sz="1200" u="none" cap="none" strike="noStrike">
              <a:solidFill>
                <a:schemeClr val="dk1"/>
              </a:solidFill>
              <a:latin typeface="Arial Black"/>
              <a:ea typeface="Arial Black"/>
              <a:cs typeface="Arial Black"/>
              <a:sym typeface="Arial Black"/>
            </a:endParaRPr>
          </a:p>
        </p:txBody>
      </p:sp>
      <p:sp>
        <p:nvSpPr>
          <p:cNvPr id="165" name="Google Shape;165;p2"/>
          <p:cNvSpPr txBox="1"/>
          <p:nvPr/>
        </p:nvSpPr>
        <p:spPr>
          <a:xfrm>
            <a:off x="6278813" y="4416650"/>
            <a:ext cx="1895700" cy="58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Black"/>
                <a:ea typeface="Arial Black"/>
                <a:cs typeface="Arial Black"/>
                <a:sym typeface="Arial Black"/>
              </a:rPr>
              <a:t>Scott Garner</a:t>
            </a:r>
            <a:endParaRPr b="1" i="0" sz="1400" u="none" cap="none" strike="noStrike">
              <a:solidFill>
                <a:schemeClr val="dk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Black"/>
                <a:ea typeface="Arial Black"/>
                <a:cs typeface="Arial Black"/>
                <a:sym typeface="Arial Black"/>
              </a:rPr>
              <a:t>Floater #2</a:t>
            </a:r>
            <a:endParaRPr b="0" i="0" sz="1200" u="none" cap="none" strike="noStrike">
              <a:solidFill>
                <a:schemeClr val="dk1"/>
              </a:solidFill>
              <a:latin typeface="Arial Black"/>
              <a:ea typeface="Arial Black"/>
              <a:cs typeface="Arial Black"/>
              <a:sym typeface="Arial Black"/>
            </a:endParaRPr>
          </a:p>
        </p:txBody>
      </p:sp>
      <p:sp>
        <p:nvSpPr>
          <p:cNvPr id="166" name="Google Shape;166;p2"/>
          <p:cNvSpPr txBox="1"/>
          <p:nvPr/>
        </p:nvSpPr>
        <p:spPr>
          <a:xfrm>
            <a:off x="7893559" y="4416650"/>
            <a:ext cx="1752900" cy="58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Black"/>
                <a:ea typeface="Arial Black"/>
                <a:cs typeface="Arial Black"/>
                <a:sym typeface="Arial Black"/>
              </a:rPr>
              <a:t>Justin Llerena</a:t>
            </a:r>
            <a:endParaRPr b="1" i="0" sz="1400" u="none" cap="none" strike="noStrike">
              <a:solidFill>
                <a:schemeClr val="dk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Black"/>
                <a:ea typeface="Arial Black"/>
                <a:cs typeface="Arial Black"/>
                <a:sym typeface="Arial Black"/>
              </a:rPr>
              <a:t>Lead Finance</a:t>
            </a:r>
            <a:endParaRPr b="0" i="0" sz="1200" u="none" cap="none" strike="noStrike">
              <a:solidFill>
                <a:schemeClr val="dk1"/>
              </a:solidFill>
              <a:latin typeface="Arial Black"/>
              <a:ea typeface="Arial Black"/>
              <a:cs typeface="Arial Black"/>
              <a:sym typeface="Arial Black"/>
            </a:endParaRPr>
          </a:p>
        </p:txBody>
      </p:sp>
      <p:pic>
        <p:nvPicPr>
          <p:cNvPr id="167" name="Google Shape;167;p2"/>
          <p:cNvPicPr preferRelativeResize="0"/>
          <p:nvPr/>
        </p:nvPicPr>
        <p:blipFill rotWithShape="1">
          <a:blip r:embed="rId7">
            <a:alphaModFix/>
          </a:blip>
          <a:srcRect b="0" l="0" r="0" t="0"/>
          <a:stretch/>
        </p:blipFill>
        <p:spPr>
          <a:xfrm>
            <a:off x="3440475" y="2317675"/>
            <a:ext cx="1398975" cy="2098975"/>
          </a:xfrm>
          <a:prstGeom prst="rect">
            <a:avLst/>
          </a:prstGeom>
          <a:noFill/>
          <a:ln>
            <a:noFill/>
          </a:ln>
        </p:spPr>
      </p:pic>
      <p:pic>
        <p:nvPicPr>
          <p:cNvPr id="168" name="Google Shape;168;p2"/>
          <p:cNvPicPr preferRelativeResize="0"/>
          <p:nvPr/>
        </p:nvPicPr>
        <p:blipFill rotWithShape="1">
          <a:blip r:embed="rId8">
            <a:alphaModFix/>
          </a:blip>
          <a:srcRect b="0" l="5108" r="5108" t="0"/>
          <a:stretch/>
        </p:blipFill>
        <p:spPr>
          <a:xfrm>
            <a:off x="6527175" y="2317677"/>
            <a:ext cx="1398973" cy="2098971"/>
          </a:xfrm>
          <a:prstGeom prst="rect">
            <a:avLst/>
          </a:prstGeom>
          <a:noFill/>
          <a:ln>
            <a:noFill/>
          </a:ln>
        </p:spPr>
      </p:pic>
      <p:sp>
        <p:nvSpPr>
          <p:cNvPr id="169" name="Google Shape;169;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600"/>
              <a:buFont typeface="Arial"/>
              <a:buNone/>
            </a:pPr>
            <a:fld id="{00000000-1234-1234-1234-123412341234}" type="slidenum">
              <a:rPr lang="en-US" sz="1600">
                <a:solidFill>
                  <a:schemeClr val="dk1"/>
                </a:solidFill>
              </a:rPr>
              <a:t>‹#›</a:t>
            </a:fld>
            <a:endParaRPr sz="16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1" name="Shape 371"/>
        <p:cNvGrpSpPr/>
        <p:nvPr/>
      </p:nvGrpSpPr>
      <p:grpSpPr>
        <a:xfrm>
          <a:off x="0" y="0"/>
          <a:ext cx="0" cy="0"/>
          <a:chOff x="0" y="0"/>
          <a:chExt cx="0" cy="0"/>
        </a:xfrm>
      </p:grpSpPr>
      <p:sp>
        <p:nvSpPr>
          <p:cNvPr id="372" name="Google Shape;372;g2d5a8ff0ef8_1_1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Component List</a:t>
            </a:r>
            <a:endParaRPr/>
          </a:p>
        </p:txBody>
      </p:sp>
      <p:sp>
        <p:nvSpPr>
          <p:cNvPr id="373" name="Google Shape;373;g2d5a8ff0ef8_1_18"/>
          <p:cNvSpPr txBox="1"/>
          <p:nvPr>
            <p:ph idx="1" type="body"/>
          </p:nvPr>
        </p:nvSpPr>
        <p:spPr>
          <a:xfrm>
            <a:off x="838200" y="1825625"/>
            <a:ext cx="7772400" cy="4434300"/>
          </a:xfrm>
          <a:prstGeom prst="rect">
            <a:avLst/>
          </a:prstGeom>
        </p:spPr>
        <p:txBody>
          <a:bodyPr anchorCtr="0" anchor="t" bIns="45700" lIns="91425" spcFirstLastPara="1" rIns="91425" wrap="square" tIns="45700">
            <a:normAutofit/>
          </a:bodyPr>
          <a:lstStyle/>
          <a:p>
            <a:pPr indent="-355600" lvl="0" marL="457200" rtl="0" algn="l">
              <a:spcBef>
                <a:spcPts val="1000"/>
              </a:spcBef>
              <a:spcAft>
                <a:spcPts val="0"/>
              </a:spcAft>
              <a:buSzPts val="2000"/>
              <a:buChar char="➢"/>
            </a:pPr>
            <a:r>
              <a:rPr b="1" lang="en-US" sz="2000"/>
              <a:t>Game Controller - </a:t>
            </a:r>
            <a:r>
              <a:rPr lang="en-US" sz="2000"/>
              <a:t>Xbox One Controller</a:t>
            </a:r>
            <a:endParaRPr sz="2000"/>
          </a:p>
          <a:p>
            <a:pPr indent="0" lvl="0" marL="914400" rtl="0" algn="l">
              <a:spcBef>
                <a:spcPts val="1000"/>
              </a:spcBef>
              <a:spcAft>
                <a:spcPts val="0"/>
              </a:spcAft>
              <a:buNone/>
            </a:pPr>
            <a:r>
              <a:t/>
            </a:r>
            <a:endParaRPr sz="2000"/>
          </a:p>
          <a:p>
            <a:pPr indent="-355600" lvl="0" marL="457200" rtl="0" algn="l">
              <a:spcBef>
                <a:spcPts val="1000"/>
              </a:spcBef>
              <a:spcAft>
                <a:spcPts val="0"/>
              </a:spcAft>
              <a:buSzPts val="2000"/>
              <a:buChar char="➢"/>
            </a:pPr>
            <a:r>
              <a:rPr b="1" lang="en-US" sz="2000"/>
              <a:t>PC - </a:t>
            </a:r>
            <a:r>
              <a:rPr lang="en-US" sz="2000"/>
              <a:t>Windows Laptop</a:t>
            </a:r>
            <a:endParaRPr sz="2000"/>
          </a:p>
          <a:p>
            <a:pPr indent="0" lvl="0" marL="0" rtl="0" algn="l">
              <a:spcBef>
                <a:spcPts val="1000"/>
              </a:spcBef>
              <a:spcAft>
                <a:spcPts val="0"/>
              </a:spcAft>
              <a:buNone/>
            </a:pPr>
            <a:r>
              <a:t/>
            </a:r>
            <a:endParaRPr sz="2000"/>
          </a:p>
          <a:p>
            <a:pPr indent="-355600" lvl="0" marL="457200" rtl="0" algn="l">
              <a:spcBef>
                <a:spcPts val="1000"/>
              </a:spcBef>
              <a:spcAft>
                <a:spcPts val="0"/>
              </a:spcAft>
              <a:buSzPts val="2000"/>
              <a:buChar char="➢"/>
            </a:pPr>
            <a:r>
              <a:rPr b="1" lang="en-US" sz="2000"/>
              <a:t>DC Power Supply - </a:t>
            </a:r>
            <a:r>
              <a:rPr lang="en-US" sz="2000"/>
              <a:t>24V 33A 880 Watts</a:t>
            </a:r>
            <a:endParaRPr sz="2000"/>
          </a:p>
          <a:p>
            <a:pPr indent="0" lvl="0" marL="914400" rtl="0" algn="l">
              <a:spcBef>
                <a:spcPts val="1000"/>
              </a:spcBef>
              <a:spcAft>
                <a:spcPts val="0"/>
              </a:spcAft>
              <a:buNone/>
            </a:pPr>
            <a:r>
              <a:t/>
            </a:r>
            <a:endParaRPr sz="2000"/>
          </a:p>
          <a:p>
            <a:pPr indent="-355600" lvl="0" marL="457200" rtl="0" algn="l">
              <a:spcBef>
                <a:spcPts val="1000"/>
              </a:spcBef>
              <a:spcAft>
                <a:spcPts val="0"/>
              </a:spcAft>
              <a:buSzPts val="2000"/>
              <a:buChar char="➢"/>
            </a:pPr>
            <a:r>
              <a:rPr b="1" lang="en-US" sz="2000"/>
              <a:t>Tether - </a:t>
            </a:r>
            <a:r>
              <a:rPr lang="en-US" sz="2000"/>
              <a:t>40 ft, 14/2 Romex &amp; CAT 6 Ethernet</a:t>
            </a:r>
            <a:endParaRPr sz="2000"/>
          </a:p>
          <a:p>
            <a:pPr indent="0" lvl="0" marL="914400" rtl="0" algn="l">
              <a:spcBef>
                <a:spcPts val="1000"/>
              </a:spcBef>
              <a:spcAft>
                <a:spcPts val="0"/>
              </a:spcAft>
              <a:buNone/>
            </a:pPr>
            <a:r>
              <a:t/>
            </a:r>
            <a:endParaRPr sz="2000"/>
          </a:p>
          <a:p>
            <a:pPr indent="-355600" lvl="0" marL="457200" rtl="0" algn="l">
              <a:spcBef>
                <a:spcPts val="1000"/>
              </a:spcBef>
              <a:spcAft>
                <a:spcPts val="0"/>
              </a:spcAft>
              <a:buSzPts val="2000"/>
              <a:buChar char="➢"/>
            </a:pPr>
            <a:r>
              <a:rPr b="1" lang="en-US" sz="2000"/>
              <a:t>XRP Controller Board - </a:t>
            </a:r>
            <a:r>
              <a:rPr lang="en-US" sz="2000"/>
              <a:t>SparkFun</a:t>
            </a:r>
            <a:endParaRPr sz="2000"/>
          </a:p>
          <a:p>
            <a:pPr indent="0" lvl="0" marL="0" rtl="0" algn="l">
              <a:spcBef>
                <a:spcPts val="1000"/>
              </a:spcBef>
              <a:spcAft>
                <a:spcPts val="0"/>
              </a:spcAft>
              <a:buNone/>
            </a:pPr>
            <a:r>
              <a:t/>
            </a:r>
            <a:endParaRPr sz="2000"/>
          </a:p>
        </p:txBody>
      </p:sp>
      <p:sp>
        <p:nvSpPr>
          <p:cNvPr id="374" name="Google Shape;374;g2d5a8ff0ef8_1_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Riley Lessard</a:t>
            </a:r>
            <a:r>
              <a:rPr lang="en-US" sz="1600">
                <a:solidFill>
                  <a:schemeClr val="dk1"/>
                </a:solidFill>
              </a:rPr>
              <a:t> </a:t>
            </a:r>
            <a:fld id="{00000000-1234-1234-1234-123412341234}" type="slidenum">
              <a:rPr lang="en-US" sz="1600">
                <a:solidFill>
                  <a:schemeClr val="dk1"/>
                </a:solidFill>
              </a:rPr>
              <a:t>‹#›</a:t>
            </a:fld>
            <a:endParaRPr sz="1600">
              <a:solidFill>
                <a:schemeClr val="dk1"/>
              </a:solidFill>
            </a:endParaRPr>
          </a:p>
        </p:txBody>
      </p:sp>
      <p:pic>
        <p:nvPicPr>
          <p:cNvPr id="375" name="Google Shape;375;g2d5a8ff0ef8_1_18"/>
          <p:cNvPicPr preferRelativeResize="0"/>
          <p:nvPr/>
        </p:nvPicPr>
        <p:blipFill>
          <a:blip r:embed="rId3">
            <a:alphaModFix/>
          </a:blip>
          <a:stretch>
            <a:fillRect/>
          </a:stretch>
        </p:blipFill>
        <p:spPr>
          <a:xfrm>
            <a:off x="5985825" y="1495325"/>
            <a:ext cx="1597123" cy="1197850"/>
          </a:xfrm>
          <a:prstGeom prst="rect">
            <a:avLst/>
          </a:prstGeom>
          <a:noFill/>
          <a:ln>
            <a:noFill/>
          </a:ln>
        </p:spPr>
      </p:pic>
      <p:pic>
        <p:nvPicPr>
          <p:cNvPr id="376" name="Google Shape;376;g2d5a8ff0ef8_1_18"/>
          <p:cNvPicPr preferRelativeResize="0"/>
          <p:nvPr/>
        </p:nvPicPr>
        <p:blipFill>
          <a:blip r:embed="rId4">
            <a:alphaModFix/>
          </a:blip>
          <a:stretch>
            <a:fillRect/>
          </a:stretch>
        </p:blipFill>
        <p:spPr>
          <a:xfrm>
            <a:off x="5695250" y="2444125"/>
            <a:ext cx="2178276" cy="2178276"/>
          </a:xfrm>
          <a:prstGeom prst="rect">
            <a:avLst/>
          </a:prstGeom>
          <a:noFill/>
          <a:ln>
            <a:noFill/>
          </a:ln>
        </p:spPr>
      </p:pic>
      <p:pic>
        <p:nvPicPr>
          <p:cNvPr id="377" name="Google Shape;377;g2d5a8ff0ef8_1_18"/>
          <p:cNvPicPr preferRelativeResize="0"/>
          <p:nvPr/>
        </p:nvPicPr>
        <p:blipFill>
          <a:blip r:embed="rId5">
            <a:alphaModFix/>
          </a:blip>
          <a:stretch>
            <a:fillRect/>
          </a:stretch>
        </p:blipFill>
        <p:spPr>
          <a:xfrm>
            <a:off x="5985825" y="4622400"/>
            <a:ext cx="1597125" cy="1597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2" name="Shape 382"/>
        <p:cNvGrpSpPr/>
        <p:nvPr/>
      </p:nvGrpSpPr>
      <p:grpSpPr>
        <a:xfrm>
          <a:off x="0" y="0"/>
          <a:ext cx="0" cy="0"/>
          <a:chOff x="0" y="0"/>
          <a:chExt cx="0" cy="0"/>
        </a:xfrm>
      </p:grpSpPr>
      <p:sp>
        <p:nvSpPr>
          <p:cNvPr id="383" name="Google Shape;383;g2d5c59cb172_0_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Component List (Continued)</a:t>
            </a:r>
            <a:endParaRPr/>
          </a:p>
        </p:txBody>
      </p:sp>
      <p:sp>
        <p:nvSpPr>
          <p:cNvPr id="384" name="Google Shape;384;g2d5c59cb172_0_7"/>
          <p:cNvSpPr txBox="1"/>
          <p:nvPr>
            <p:ph idx="1" type="body"/>
          </p:nvPr>
        </p:nvSpPr>
        <p:spPr>
          <a:xfrm>
            <a:off x="759150" y="1903200"/>
            <a:ext cx="7772400" cy="4351200"/>
          </a:xfrm>
          <a:prstGeom prst="rect">
            <a:avLst/>
          </a:prstGeom>
        </p:spPr>
        <p:txBody>
          <a:bodyPr anchorCtr="0" anchor="t" bIns="45700" lIns="91425" spcFirstLastPara="1" rIns="91425" wrap="square" tIns="45700">
            <a:normAutofit/>
          </a:bodyPr>
          <a:lstStyle/>
          <a:p>
            <a:pPr indent="-355600" lvl="0" marL="457200" rtl="0" algn="l">
              <a:lnSpc>
                <a:spcPct val="95000"/>
              </a:lnSpc>
              <a:spcBef>
                <a:spcPts val="0"/>
              </a:spcBef>
              <a:spcAft>
                <a:spcPts val="0"/>
              </a:spcAft>
              <a:buSzPts val="2000"/>
              <a:buFont typeface="Times New Roman"/>
              <a:buChar char="➢"/>
            </a:pPr>
            <a:r>
              <a:rPr b="1" lang="en-US" sz="2000"/>
              <a:t>Power Distribution Block / Rectifier.</a:t>
            </a:r>
            <a:endParaRPr b="1" sz="2000"/>
          </a:p>
          <a:p>
            <a:pPr indent="0" lvl="0" marL="0" rtl="0" algn="l">
              <a:lnSpc>
                <a:spcPct val="95000"/>
              </a:lnSpc>
              <a:spcBef>
                <a:spcPts val="0"/>
              </a:spcBef>
              <a:spcAft>
                <a:spcPts val="0"/>
              </a:spcAft>
              <a:buNone/>
            </a:pPr>
            <a:r>
              <a:t/>
            </a:r>
            <a:endParaRPr b="1" sz="2000"/>
          </a:p>
          <a:p>
            <a:pPr indent="0" lvl="0" marL="0" rtl="0" algn="l">
              <a:lnSpc>
                <a:spcPct val="95000"/>
              </a:lnSpc>
              <a:spcBef>
                <a:spcPts val="0"/>
              </a:spcBef>
              <a:spcAft>
                <a:spcPts val="0"/>
              </a:spcAft>
              <a:buNone/>
            </a:pPr>
            <a:r>
              <a:t/>
            </a:r>
            <a:endParaRPr sz="2000"/>
          </a:p>
          <a:p>
            <a:pPr indent="-355600" lvl="0" marL="457200" rtl="0" algn="l">
              <a:lnSpc>
                <a:spcPct val="95000"/>
              </a:lnSpc>
              <a:spcBef>
                <a:spcPts val="0"/>
              </a:spcBef>
              <a:spcAft>
                <a:spcPts val="0"/>
              </a:spcAft>
              <a:buSzPts val="2000"/>
              <a:buFont typeface="Calibri"/>
              <a:buChar char="➢"/>
            </a:pPr>
            <a:r>
              <a:rPr b="1" lang="en-US" sz="2000"/>
              <a:t>LED Lights</a:t>
            </a:r>
            <a:endParaRPr sz="2000"/>
          </a:p>
          <a:p>
            <a:pPr indent="0" lvl="0" marL="0" rtl="0" algn="l">
              <a:lnSpc>
                <a:spcPct val="95000"/>
              </a:lnSpc>
              <a:spcBef>
                <a:spcPts val="0"/>
              </a:spcBef>
              <a:spcAft>
                <a:spcPts val="0"/>
              </a:spcAft>
              <a:buNone/>
            </a:pPr>
            <a:r>
              <a:t/>
            </a:r>
            <a:endParaRPr sz="2000"/>
          </a:p>
          <a:p>
            <a:pPr indent="0" lvl="0" marL="914400" rtl="0" algn="l">
              <a:lnSpc>
                <a:spcPct val="95000"/>
              </a:lnSpc>
              <a:spcBef>
                <a:spcPts val="0"/>
              </a:spcBef>
              <a:spcAft>
                <a:spcPts val="0"/>
              </a:spcAft>
              <a:buNone/>
            </a:pPr>
            <a:r>
              <a:t/>
            </a:r>
            <a:endParaRPr sz="2000"/>
          </a:p>
          <a:p>
            <a:pPr indent="-355600" lvl="0" marL="457200" rtl="0" algn="l">
              <a:lnSpc>
                <a:spcPct val="95000"/>
              </a:lnSpc>
              <a:spcBef>
                <a:spcPts val="0"/>
              </a:spcBef>
              <a:spcAft>
                <a:spcPts val="0"/>
              </a:spcAft>
              <a:buSzPts val="2000"/>
              <a:buFont typeface="Calibri"/>
              <a:buChar char="➢"/>
            </a:pPr>
            <a:r>
              <a:rPr b="1" lang="en-US" sz="2000"/>
              <a:t>Thrusters</a:t>
            </a:r>
            <a:r>
              <a:rPr lang="en-US" sz="2000"/>
              <a:t> </a:t>
            </a:r>
            <a:r>
              <a:rPr b="1" lang="en-US" sz="2000"/>
              <a:t>x4</a:t>
            </a:r>
            <a:r>
              <a:rPr lang="en-US" sz="2000"/>
              <a:t> - Apisqueen U01 Brushless Thrusters &amp; ESCs</a:t>
            </a:r>
            <a:endParaRPr b="1" sz="2000"/>
          </a:p>
          <a:p>
            <a:pPr indent="0" lvl="0" marL="0" rtl="0" algn="l">
              <a:lnSpc>
                <a:spcPct val="95000"/>
              </a:lnSpc>
              <a:spcBef>
                <a:spcPts val="0"/>
              </a:spcBef>
              <a:spcAft>
                <a:spcPts val="0"/>
              </a:spcAft>
              <a:buNone/>
            </a:pPr>
            <a:r>
              <a:t/>
            </a:r>
            <a:endParaRPr sz="2000"/>
          </a:p>
          <a:p>
            <a:pPr indent="0" lvl="0" marL="914400" rtl="0" algn="l">
              <a:lnSpc>
                <a:spcPct val="95000"/>
              </a:lnSpc>
              <a:spcBef>
                <a:spcPts val="0"/>
              </a:spcBef>
              <a:spcAft>
                <a:spcPts val="0"/>
              </a:spcAft>
              <a:buNone/>
            </a:pPr>
            <a:r>
              <a:t/>
            </a:r>
            <a:endParaRPr sz="2000"/>
          </a:p>
          <a:p>
            <a:pPr indent="-355600" lvl="0" marL="457200" rtl="0" algn="l">
              <a:lnSpc>
                <a:spcPct val="95000"/>
              </a:lnSpc>
              <a:spcBef>
                <a:spcPts val="0"/>
              </a:spcBef>
              <a:spcAft>
                <a:spcPts val="0"/>
              </a:spcAft>
              <a:buSzPts val="2000"/>
              <a:buFont typeface="Calibri"/>
              <a:buChar char="➢"/>
            </a:pPr>
            <a:r>
              <a:rPr b="1" lang="en-US" sz="2000"/>
              <a:t>PVC Body / Ballast Skids</a:t>
            </a:r>
            <a:endParaRPr b="1" sz="2000"/>
          </a:p>
          <a:p>
            <a:pPr indent="0" lvl="0" marL="0" rtl="0" algn="l">
              <a:lnSpc>
                <a:spcPct val="95000"/>
              </a:lnSpc>
              <a:spcBef>
                <a:spcPts val="0"/>
              </a:spcBef>
              <a:spcAft>
                <a:spcPts val="0"/>
              </a:spcAft>
              <a:buNone/>
            </a:pPr>
            <a:r>
              <a:t/>
            </a:r>
            <a:endParaRPr b="1" sz="2000"/>
          </a:p>
          <a:p>
            <a:pPr indent="0" lvl="0" marL="0" rtl="0" algn="l">
              <a:lnSpc>
                <a:spcPct val="95000"/>
              </a:lnSpc>
              <a:spcBef>
                <a:spcPts val="0"/>
              </a:spcBef>
              <a:spcAft>
                <a:spcPts val="0"/>
              </a:spcAft>
              <a:buNone/>
            </a:pPr>
            <a:r>
              <a:t/>
            </a:r>
            <a:endParaRPr b="1" sz="2000"/>
          </a:p>
          <a:p>
            <a:pPr indent="-355600" lvl="0" marL="457200" rtl="0" algn="l">
              <a:lnSpc>
                <a:spcPct val="95000"/>
              </a:lnSpc>
              <a:spcBef>
                <a:spcPts val="0"/>
              </a:spcBef>
              <a:spcAft>
                <a:spcPts val="0"/>
              </a:spcAft>
              <a:buSzPts val="2000"/>
              <a:buChar char="➢"/>
            </a:pPr>
            <a:r>
              <a:rPr b="1" lang="en-US" sz="2000"/>
              <a:t>Camera</a:t>
            </a:r>
            <a:r>
              <a:rPr lang="en-US" sz="2000"/>
              <a:t> - SPI Camera</a:t>
            </a:r>
            <a:endParaRPr b="1" sz="2000"/>
          </a:p>
        </p:txBody>
      </p:sp>
      <p:sp>
        <p:nvSpPr>
          <p:cNvPr id="385" name="Google Shape;385;g2d5c59cb172_0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rgbClr val="000000"/>
                </a:solidFill>
              </a:rPr>
              <a:t>Riley Lessard</a:t>
            </a:r>
            <a:r>
              <a:rPr lang="en-US" sz="1600">
                <a:solidFill>
                  <a:srgbClr val="000000"/>
                </a:solidFill>
              </a:rPr>
              <a:t> </a:t>
            </a:r>
            <a:fld id="{00000000-1234-1234-1234-123412341234}" type="slidenum">
              <a:rPr lang="en-US" sz="1600">
                <a:solidFill>
                  <a:srgbClr val="000000"/>
                </a:solidFill>
              </a:rPr>
              <a:t>‹#›</a:t>
            </a:fld>
            <a:endParaRPr sz="1600">
              <a:solidFill>
                <a:srgbClr val="000000"/>
              </a:solidFill>
            </a:endParaRPr>
          </a:p>
        </p:txBody>
      </p:sp>
      <p:pic>
        <p:nvPicPr>
          <p:cNvPr id="386" name="Google Shape;386;g2d5c59cb172_0_7"/>
          <p:cNvPicPr preferRelativeResize="0"/>
          <p:nvPr/>
        </p:nvPicPr>
        <p:blipFill>
          <a:blip r:embed="rId3">
            <a:alphaModFix/>
          </a:blip>
          <a:stretch>
            <a:fillRect/>
          </a:stretch>
        </p:blipFill>
        <p:spPr>
          <a:xfrm>
            <a:off x="7509150" y="1580125"/>
            <a:ext cx="1337528" cy="1325701"/>
          </a:xfrm>
          <a:prstGeom prst="rect">
            <a:avLst/>
          </a:prstGeom>
          <a:noFill/>
          <a:ln>
            <a:noFill/>
          </a:ln>
        </p:spPr>
      </p:pic>
      <p:pic>
        <p:nvPicPr>
          <p:cNvPr id="387" name="Google Shape;387;g2d5c59cb172_0_7"/>
          <p:cNvPicPr preferRelativeResize="0"/>
          <p:nvPr/>
        </p:nvPicPr>
        <p:blipFill>
          <a:blip r:embed="rId4">
            <a:alphaModFix/>
          </a:blip>
          <a:stretch>
            <a:fillRect/>
          </a:stretch>
        </p:blipFill>
        <p:spPr>
          <a:xfrm>
            <a:off x="7205388" y="3123938"/>
            <a:ext cx="1945076" cy="1799300"/>
          </a:xfrm>
          <a:prstGeom prst="rect">
            <a:avLst/>
          </a:prstGeom>
          <a:noFill/>
          <a:ln>
            <a:noFill/>
          </a:ln>
        </p:spPr>
      </p:pic>
      <p:pic>
        <p:nvPicPr>
          <p:cNvPr id="388" name="Google Shape;388;g2d5c59cb172_0_7"/>
          <p:cNvPicPr preferRelativeResize="0"/>
          <p:nvPr/>
        </p:nvPicPr>
        <p:blipFill>
          <a:blip r:embed="rId5">
            <a:alphaModFix/>
          </a:blip>
          <a:stretch>
            <a:fillRect/>
          </a:stretch>
        </p:blipFill>
        <p:spPr>
          <a:xfrm>
            <a:off x="7466337" y="4923225"/>
            <a:ext cx="1423200" cy="1423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3" name="Shape 393"/>
        <p:cNvGrpSpPr/>
        <p:nvPr/>
      </p:nvGrpSpPr>
      <p:grpSpPr>
        <a:xfrm>
          <a:off x="0" y="0"/>
          <a:ext cx="0" cy="0"/>
          <a:chOff x="0" y="0"/>
          <a:chExt cx="0" cy="0"/>
        </a:xfrm>
      </p:grpSpPr>
      <p:sp>
        <p:nvSpPr>
          <p:cNvPr id="394" name="Google Shape;394;g2d5ee8925cf_1_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a:t>
            </a:r>
            <a:endParaRPr/>
          </a:p>
        </p:txBody>
      </p:sp>
      <p:sp>
        <p:nvSpPr>
          <p:cNvPr id="395" name="Google Shape;395;g2d5ee8925cf_1_7"/>
          <p:cNvSpPr txBox="1"/>
          <p:nvPr>
            <p:ph idx="1" type="body"/>
          </p:nvPr>
        </p:nvSpPr>
        <p:spPr>
          <a:xfrm>
            <a:off x="838200" y="1520825"/>
            <a:ext cx="7772400" cy="43512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None/>
            </a:pPr>
            <a:r>
              <a:rPr b="1" lang="en-US" sz="2000"/>
              <a:t>WPI Visual Studio Code Overview:</a:t>
            </a:r>
            <a:endParaRPr b="1" sz="2000"/>
          </a:p>
          <a:p>
            <a:pPr indent="-355600" lvl="0" marL="457200" rtl="0" algn="l">
              <a:lnSpc>
                <a:spcPct val="115000"/>
              </a:lnSpc>
              <a:spcBef>
                <a:spcPts val="1200"/>
              </a:spcBef>
              <a:spcAft>
                <a:spcPts val="0"/>
              </a:spcAft>
              <a:buSzPts val="2000"/>
              <a:buChar char="➢"/>
            </a:pPr>
            <a:r>
              <a:rPr lang="en-US" sz="2000"/>
              <a:t>Integrated Development Environment</a:t>
            </a:r>
            <a:endParaRPr sz="2000"/>
          </a:p>
          <a:p>
            <a:pPr indent="-355600" lvl="0" marL="457200" rtl="0" algn="l">
              <a:lnSpc>
                <a:spcPct val="115000"/>
              </a:lnSpc>
              <a:spcBef>
                <a:spcPts val="0"/>
              </a:spcBef>
              <a:spcAft>
                <a:spcPts val="0"/>
              </a:spcAft>
              <a:buSzPts val="2000"/>
              <a:buChar char="➢"/>
            </a:pPr>
            <a:r>
              <a:rPr lang="en-US" sz="2000"/>
              <a:t>Supports C++ and Java</a:t>
            </a:r>
            <a:endParaRPr sz="2000"/>
          </a:p>
          <a:p>
            <a:pPr indent="-355600" lvl="0" marL="457200" rtl="0" algn="l">
              <a:lnSpc>
                <a:spcPct val="115000"/>
              </a:lnSpc>
              <a:spcBef>
                <a:spcPts val="0"/>
              </a:spcBef>
              <a:spcAft>
                <a:spcPts val="0"/>
              </a:spcAft>
              <a:buSzPts val="2000"/>
              <a:buChar char="➢"/>
            </a:pPr>
            <a:r>
              <a:rPr lang="en-US" sz="2000"/>
              <a:t>Includes WPILib extension for robotics programming</a:t>
            </a:r>
            <a:endParaRPr sz="1100">
              <a:latin typeface="Arial"/>
              <a:ea typeface="Arial"/>
              <a:cs typeface="Arial"/>
              <a:sym typeface="Arial"/>
            </a:endParaRPr>
          </a:p>
          <a:p>
            <a:pPr indent="0" lvl="0" marL="0" rtl="0" algn="l">
              <a:lnSpc>
                <a:spcPct val="115000"/>
              </a:lnSpc>
              <a:spcBef>
                <a:spcPts val="1200"/>
              </a:spcBef>
              <a:spcAft>
                <a:spcPts val="0"/>
              </a:spcAft>
              <a:buNone/>
            </a:pPr>
            <a:r>
              <a:t/>
            </a:r>
            <a:endParaRPr sz="1100">
              <a:latin typeface="Arial"/>
              <a:ea typeface="Arial"/>
              <a:cs typeface="Arial"/>
              <a:sym typeface="Arial"/>
            </a:endParaRPr>
          </a:p>
          <a:p>
            <a:pPr indent="0" lvl="0" marL="0" rtl="0" algn="l">
              <a:spcBef>
                <a:spcPts val="1200"/>
              </a:spcBef>
              <a:spcAft>
                <a:spcPts val="0"/>
              </a:spcAft>
              <a:buNone/>
            </a:pPr>
            <a:r>
              <a:t/>
            </a:r>
            <a:endParaRPr/>
          </a:p>
        </p:txBody>
      </p:sp>
      <p:sp>
        <p:nvSpPr>
          <p:cNvPr id="396" name="Google Shape;396;g2d5ee8925cf_1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Riley Lessard </a:t>
            </a:r>
            <a:fld id="{00000000-1234-1234-1234-123412341234}" type="slidenum">
              <a:rPr lang="en-US" sz="1600">
                <a:solidFill>
                  <a:schemeClr val="dk1"/>
                </a:solidFill>
              </a:rPr>
              <a:t>‹#›</a:t>
            </a:fld>
            <a:endParaRPr sz="1600">
              <a:solidFill>
                <a:schemeClr val="dk1"/>
              </a:solidFill>
            </a:endParaRPr>
          </a:p>
        </p:txBody>
      </p:sp>
      <p:pic>
        <p:nvPicPr>
          <p:cNvPr id="397" name="Google Shape;397;g2d5ee8925cf_1_7"/>
          <p:cNvPicPr preferRelativeResize="0"/>
          <p:nvPr/>
        </p:nvPicPr>
        <p:blipFill>
          <a:blip r:embed="rId3">
            <a:alphaModFix/>
          </a:blip>
          <a:stretch>
            <a:fillRect/>
          </a:stretch>
        </p:blipFill>
        <p:spPr>
          <a:xfrm>
            <a:off x="1905675" y="3359625"/>
            <a:ext cx="6212625" cy="31491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2" name="Shape 402"/>
        <p:cNvGrpSpPr/>
        <p:nvPr/>
      </p:nvGrpSpPr>
      <p:grpSpPr>
        <a:xfrm>
          <a:off x="0" y="0"/>
          <a:ext cx="0" cy="0"/>
          <a:chOff x="0" y="0"/>
          <a:chExt cx="0" cy="0"/>
        </a:xfrm>
      </p:grpSpPr>
      <p:sp>
        <p:nvSpPr>
          <p:cNvPr id="403" name="Google Shape;403;g2d5a8ff0ef8_1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Preliminary</a:t>
            </a:r>
            <a:r>
              <a:rPr lang="en-US"/>
              <a:t> Design </a:t>
            </a:r>
            <a:endParaRPr/>
          </a:p>
        </p:txBody>
      </p:sp>
      <p:sp>
        <p:nvSpPr>
          <p:cNvPr id="404" name="Google Shape;404;g2d5a8ff0ef8_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Riley Lessard </a:t>
            </a:r>
            <a:fld id="{00000000-1234-1234-1234-123412341234}" type="slidenum">
              <a:rPr lang="en-US" sz="1600">
                <a:solidFill>
                  <a:schemeClr val="dk1"/>
                </a:solidFill>
              </a:rPr>
              <a:t>‹#›</a:t>
            </a:fld>
            <a:endParaRPr sz="1600">
              <a:solidFill>
                <a:schemeClr val="dk1"/>
              </a:solidFill>
            </a:endParaRPr>
          </a:p>
        </p:txBody>
      </p:sp>
      <p:pic>
        <p:nvPicPr>
          <p:cNvPr id="405" name="Google Shape;405;g2d5a8ff0ef8_1_0"/>
          <p:cNvPicPr preferRelativeResize="0"/>
          <p:nvPr/>
        </p:nvPicPr>
        <p:blipFill>
          <a:blip r:embed="rId3">
            <a:alphaModFix/>
          </a:blip>
          <a:stretch>
            <a:fillRect/>
          </a:stretch>
        </p:blipFill>
        <p:spPr>
          <a:xfrm>
            <a:off x="425375" y="1907350"/>
            <a:ext cx="8624875" cy="41957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0" name="Shape 410"/>
        <p:cNvGrpSpPr/>
        <p:nvPr/>
      </p:nvGrpSpPr>
      <p:grpSpPr>
        <a:xfrm>
          <a:off x="0" y="0"/>
          <a:ext cx="0" cy="0"/>
          <a:chOff x="0" y="0"/>
          <a:chExt cx="0" cy="0"/>
        </a:xfrm>
      </p:grpSpPr>
      <p:sp>
        <p:nvSpPr>
          <p:cNvPr id="411" name="Google Shape;411;g2d5a8ff0ef8_1_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Preliminary Design </a:t>
            </a:r>
            <a:endParaRPr/>
          </a:p>
        </p:txBody>
      </p:sp>
      <p:sp>
        <p:nvSpPr>
          <p:cNvPr id="412" name="Google Shape;412;g2d5a8ff0ef8_1_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Riley Lessard </a:t>
            </a:r>
            <a:fld id="{00000000-1234-1234-1234-123412341234}" type="slidenum">
              <a:rPr lang="en-US" sz="1600">
                <a:solidFill>
                  <a:schemeClr val="dk1"/>
                </a:solidFill>
              </a:rPr>
              <a:t>‹#›</a:t>
            </a:fld>
            <a:endParaRPr sz="1600">
              <a:solidFill>
                <a:schemeClr val="dk1"/>
              </a:solidFill>
            </a:endParaRPr>
          </a:p>
        </p:txBody>
      </p:sp>
      <p:pic>
        <p:nvPicPr>
          <p:cNvPr id="413" name="Google Shape;413;g2d5a8ff0ef8_1_9"/>
          <p:cNvPicPr preferRelativeResize="0"/>
          <p:nvPr/>
        </p:nvPicPr>
        <p:blipFill>
          <a:blip r:embed="rId3">
            <a:alphaModFix/>
          </a:blip>
          <a:stretch>
            <a:fillRect/>
          </a:stretch>
        </p:blipFill>
        <p:spPr>
          <a:xfrm>
            <a:off x="345775" y="1505800"/>
            <a:ext cx="8617475" cy="4850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8" name="Shape 418"/>
        <p:cNvGrpSpPr/>
        <p:nvPr/>
      </p:nvGrpSpPr>
      <p:grpSpPr>
        <a:xfrm>
          <a:off x="0" y="0"/>
          <a:ext cx="0" cy="0"/>
          <a:chOff x="0" y="0"/>
          <a:chExt cx="0" cy="0"/>
        </a:xfrm>
      </p:grpSpPr>
      <p:sp>
        <p:nvSpPr>
          <p:cNvPr id="419" name="Google Shape;419;g2d5a8ff0ef8_1_4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Preliminary</a:t>
            </a:r>
            <a:r>
              <a:rPr lang="en-US"/>
              <a:t> Design </a:t>
            </a:r>
            <a:endParaRPr/>
          </a:p>
        </p:txBody>
      </p:sp>
      <p:sp>
        <p:nvSpPr>
          <p:cNvPr id="420" name="Google Shape;420;g2d5a8ff0ef8_1_48"/>
          <p:cNvSpPr txBox="1"/>
          <p:nvPr>
            <p:ph idx="1" type="body"/>
          </p:nvPr>
        </p:nvSpPr>
        <p:spPr>
          <a:xfrm>
            <a:off x="838200" y="1825625"/>
            <a:ext cx="7772400" cy="2921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2000"/>
              <a:t>The block diagram above shows the interactions of each component in the submersible vehicle system. Each box represents an individual component with the arrows connecting them representing inputs and outputs of each component. The block diagram  closely mirrors our functional decomposition but focuses on component interaction  rather than functions. One change from our functional decomposition is the addition of an LED light to be used for illumination while the vehicle is submerged. </a:t>
            </a:r>
            <a:endParaRPr sz="2000"/>
          </a:p>
        </p:txBody>
      </p:sp>
      <p:sp>
        <p:nvSpPr>
          <p:cNvPr id="421" name="Google Shape;421;g2d5a8ff0ef8_1_4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6" name="Shape 426"/>
        <p:cNvGrpSpPr/>
        <p:nvPr/>
      </p:nvGrpSpPr>
      <p:grpSpPr>
        <a:xfrm>
          <a:off x="0" y="0"/>
          <a:ext cx="0" cy="0"/>
          <a:chOff x="0" y="0"/>
          <a:chExt cx="0" cy="0"/>
        </a:xfrm>
      </p:grpSpPr>
      <p:sp>
        <p:nvSpPr>
          <p:cNvPr id="427" name="Google Shape;427;g2d5c59cb172_0_2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Future Works</a:t>
            </a:r>
            <a:endParaRPr/>
          </a:p>
        </p:txBody>
      </p:sp>
      <p:sp>
        <p:nvSpPr>
          <p:cNvPr id="428" name="Google Shape;428;g2d5c59cb172_0_2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Parker Nuzum </a:t>
            </a:r>
            <a:fld id="{00000000-1234-1234-1234-123412341234}" type="slidenum">
              <a:rPr lang="en-US" sz="1600">
                <a:solidFill>
                  <a:schemeClr val="dk1"/>
                </a:solidFill>
              </a:rPr>
              <a:t>‹#›</a:t>
            </a:fld>
            <a:endParaRPr sz="1600">
              <a:solidFill>
                <a:schemeClr val="dk1"/>
              </a:solidFill>
            </a:endParaRPr>
          </a:p>
        </p:txBody>
      </p:sp>
      <p:pic>
        <p:nvPicPr>
          <p:cNvPr id="429" name="Google Shape;429;g2d5c59cb172_0_22"/>
          <p:cNvPicPr preferRelativeResize="0"/>
          <p:nvPr/>
        </p:nvPicPr>
        <p:blipFill>
          <a:blip r:embed="rId3">
            <a:alphaModFix/>
          </a:blip>
          <a:stretch>
            <a:fillRect/>
          </a:stretch>
        </p:blipFill>
        <p:spPr>
          <a:xfrm>
            <a:off x="968663" y="1765500"/>
            <a:ext cx="1668625" cy="1668625"/>
          </a:xfrm>
          <a:prstGeom prst="rect">
            <a:avLst/>
          </a:prstGeom>
          <a:noFill/>
          <a:ln>
            <a:noFill/>
          </a:ln>
        </p:spPr>
      </p:pic>
      <p:sp>
        <p:nvSpPr>
          <p:cNvPr id="430" name="Google Shape;430;g2d5c59cb172_0_22"/>
          <p:cNvSpPr txBox="1"/>
          <p:nvPr/>
        </p:nvSpPr>
        <p:spPr>
          <a:xfrm>
            <a:off x="824225" y="3508800"/>
            <a:ext cx="1957500" cy="6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Create bill of materials.</a:t>
            </a:r>
            <a:endParaRPr sz="2000">
              <a:solidFill>
                <a:schemeClr val="dk1"/>
              </a:solidFill>
              <a:latin typeface="Calibri"/>
              <a:ea typeface="Calibri"/>
              <a:cs typeface="Calibri"/>
              <a:sym typeface="Calibri"/>
            </a:endParaRPr>
          </a:p>
        </p:txBody>
      </p:sp>
      <p:pic>
        <p:nvPicPr>
          <p:cNvPr id="431" name="Google Shape;431;g2d5c59cb172_0_22"/>
          <p:cNvPicPr preferRelativeResize="0"/>
          <p:nvPr/>
        </p:nvPicPr>
        <p:blipFill>
          <a:blip r:embed="rId4">
            <a:alphaModFix/>
          </a:blip>
          <a:stretch>
            <a:fillRect/>
          </a:stretch>
        </p:blipFill>
        <p:spPr>
          <a:xfrm>
            <a:off x="4015575" y="1765500"/>
            <a:ext cx="1668625" cy="1668625"/>
          </a:xfrm>
          <a:prstGeom prst="rect">
            <a:avLst/>
          </a:prstGeom>
          <a:noFill/>
          <a:ln>
            <a:noFill/>
          </a:ln>
        </p:spPr>
      </p:pic>
      <p:sp>
        <p:nvSpPr>
          <p:cNvPr id="432" name="Google Shape;432;g2d5c59cb172_0_22"/>
          <p:cNvSpPr txBox="1"/>
          <p:nvPr/>
        </p:nvSpPr>
        <p:spPr>
          <a:xfrm>
            <a:off x="3720375" y="3508800"/>
            <a:ext cx="2259000" cy="108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Meet with Advisor and Sponer.</a:t>
            </a:r>
            <a:endParaRPr sz="2000">
              <a:solidFill>
                <a:schemeClr val="dk1"/>
              </a:solidFill>
              <a:latin typeface="Calibri"/>
              <a:ea typeface="Calibri"/>
              <a:cs typeface="Calibri"/>
              <a:sym typeface="Calibri"/>
            </a:endParaRPr>
          </a:p>
        </p:txBody>
      </p:sp>
      <p:pic>
        <p:nvPicPr>
          <p:cNvPr id="433" name="Google Shape;433;g2d5c59cb172_0_22"/>
          <p:cNvPicPr preferRelativeResize="0"/>
          <p:nvPr/>
        </p:nvPicPr>
        <p:blipFill>
          <a:blip r:embed="rId5">
            <a:alphaModFix/>
          </a:blip>
          <a:stretch>
            <a:fillRect/>
          </a:stretch>
        </p:blipFill>
        <p:spPr>
          <a:xfrm>
            <a:off x="6941963" y="1690825"/>
            <a:ext cx="1668625" cy="1668625"/>
          </a:xfrm>
          <a:prstGeom prst="rect">
            <a:avLst/>
          </a:prstGeom>
          <a:noFill/>
          <a:ln>
            <a:noFill/>
          </a:ln>
        </p:spPr>
      </p:pic>
      <p:sp>
        <p:nvSpPr>
          <p:cNvPr id="434" name="Google Shape;434;g2d5c59cb172_0_22"/>
          <p:cNvSpPr txBox="1"/>
          <p:nvPr/>
        </p:nvSpPr>
        <p:spPr>
          <a:xfrm>
            <a:off x="6674375" y="3508800"/>
            <a:ext cx="22038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Create working test bench.</a:t>
            </a:r>
            <a:endParaRPr sz="2000">
              <a:solidFill>
                <a:schemeClr val="dk1"/>
              </a:solidFill>
              <a:latin typeface="Calibri"/>
              <a:ea typeface="Calibri"/>
              <a:cs typeface="Calibri"/>
              <a:sym typeface="Calibri"/>
            </a:endParaRPr>
          </a:p>
        </p:txBody>
      </p:sp>
      <p:pic>
        <p:nvPicPr>
          <p:cNvPr id="435" name="Google Shape;435;g2d5c59cb172_0_22"/>
          <p:cNvPicPr preferRelativeResize="0"/>
          <p:nvPr/>
        </p:nvPicPr>
        <p:blipFill>
          <a:blip r:embed="rId6">
            <a:alphaModFix/>
          </a:blip>
          <a:stretch>
            <a:fillRect/>
          </a:stretch>
        </p:blipFill>
        <p:spPr>
          <a:xfrm>
            <a:off x="2545554" y="4291950"/>
            <a:ext cx="1470025" cy="1470025"/>
          </a:xfrm>
          <a:prstGeom prst="rect">
            <a:avLst/>
          </a:prstGeom>
          <a:noFill/>
          <a:ln>
            <a:noFill/>
          </a:ln>
        </p:spPr>
      </p:pic>
      <p:sp>
        <p:nvSpPr>
          <p:cNvPr id="436" name="Google Shape;436;g2d5c59cb172_0_22"/>
          <p:cNvSpPr txBox="1"/>
          <p:nvPr/>
        </p:nvSpPr>
        <p:spPr>
          <a:xfrm>
            <a:off x="2504888" y="5821575"/>
            <a:ext cx="1551300" cy="6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Begin prototyping.</a:t>
            </a:r>
            <a:endParaRPr sz="2000">
              <a:solidFill>
                <a:schemeClr val="dk1"/>
              </a:solidFill>
              <a:latin typeface="Calibri"/>
              <a:ea typeface="Calibri"/>
              <a:cs typeface="Calibri"/>
              <a:sym typeface="Calibri"/>
            </a:endParaRPr>
          </a:p>
        </p:txBody>
      </p:sp>
      <p:pic>
        <p:nvPicPr>
          <p:cNvPr id="437" name="Google Shape;437;g2d5c59cb172_0_22"/>
          <p:cNvPicPr preferRelativeResize="0"/>
          <p:nvPr/>
        </p:nvPicPr>
        <p:blipFill>
          <a:blip r:embed="rId7">
            <a:alphaModFix/>
          </a:blip>
          <a:stretch>
            <a:fillRect/>
          </a:stretch>
        </p:blipFill>
        <p:spPr>
          <a:xfrm>
            <a:off x="5684200" y="4351550"/>
            <a:ext cx="1470025" cy="1470025"/>
          </a:xfrm>
          <a:prstGeom prst="rect">
            <a:avLst/>
          </a:prstGeom>
          <a:noFill/>
          <a:ln>
            <a:noFill/>
          </a:ln>
        </p:spPr>
      </p:pic>
      <p:sp>
        <p:nvSpPr>
          <p:cNvPr id="438" name="Google Shape;438;g2d5c59cb172_0_22"/>
          <p:cNvSpPr txBox="1"/>
          <p:nvPr/>
        </p:nvSpPr>
        <p:spPr>
          <a:xfrm>
            <a:off x="5231500" y="5821575"/>
            <a:ext cx="2203800" cy="63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Create spring semester plan.</a:t>
            </a:r>
            <a:endParaRPr sz="2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3" name="Shape 443"/>
        <p:cNvGrpSpPr/>
        <p:nvPr/>
      </p:nvGrpSpPr>
      <p:grpSpPr>
        <a:xfrm>
          <a:off x="0" y="0"/>
          <a:ext cx="0" cy="0"/>
          <a:chOff x="0" y="0"/>
          <a:chExt cx="0" cy="0"/>
        </a:xfrm>
      </p:grpSpPr>
      <p:sp>
        <p:nvSpPr>
          <p:cNvPr id="444" name="Google Shape;444;g30bcd95d8a8_0_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600"/>
              <a:buFont typeface="Arial"/>
              <a:buNone/>
            </a:pPr>
            <a:fld id="{00000000-1234-1234-1234-123412341234}" type="slidenum">
              <a:rPr lang="en-US" sz="1600">
                <a:solidFill>
                  <a:schemeClr val="dk1"/>
                </a:solidFill>
              </a:rPr>
              <a:t>‹#›</a:t>
            </a:fld>
            <a:endParaRPr sz="1600">
              <a:solidFill>
                <a:schemeClr val="dk1"/>
              </a:solidFill>
            </a:endParaRPr>
          </a:p>
        </p:txBody>
      </p:sp>
      <p:sp>
        <p:nvSpPr>
          <p:cNvPr id="445" name="Google Shape;445;g30bcd95d8a8_0_51"/>
          <p:cNvSpPr txBox="1"/>
          <p:nvPr>
            <p:ph type="title"/>
          </p:nvPr>
        </p:nvSpPr>
        <p:spPr>
          <a:xfrm>
            <a:off x="3252900" y="2766150"/>
            <a:ext cx="37752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Questions?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0" name="Shape 450"/>
        <p:cNvGrpSpPr/>
        <p:nvPr/>
      </p:nvGrpSpPr>
      <p:grpSpPr>
        <a:xfrm>
          <a:off x="0" y="0"/>
          <a:ext cx="0" cy="0"/>
          <a:chOff x="0" y="0"/>
          <a:chExt cx="0" cy="0"/>
        </a:xfrm>
      </p:grpSpPr>
      <p:sp>
        <p:nvSpPr>
          <p:cNvPr id="451" name="Google Shape;451;g2d5e7930e15_4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Component List</a:t>
            </a:r>
            <a:endParaRPr/>
          </a:p>
        </p:txBody>
      </p:sp>
      <p:sp>
        <p:nvSpPr>
          <p:cNvPr id="452" name="Google Shape;452;g2d5e7930e15_4_0"/>
          <p:cNvSpPr txBox="1"/>
          <p:nvPr>
            <p:ph idx="1" type="body"/>
          </p:nvPr>
        </p:nvSpPr>
        <p:spPr>
          <a:xfrm>
            <a:off x="838200" y="1825625"/>
            <a:ext cx="7772400" cy="4434300"/>
          </a:xfrm>
          <a:prstGeom prst="rect">
            <a:avLst/>
          </a:prstGeom>
        </p:spPr>
        <p:txBody>
          <a:bodyPr anchorCtr="0" anchor="t" bIns="45700" lIns="91425" spcFirstLastPara="1" rIns="91425" wrap="square" tIns="45700">
            <a:normAutofit/>
          </a:bodyPr>
          <a:lstStyle/>
          <a:p>
            <a:pPr indent="-355600" lvl="0" marL="457200" rtl="0" algn="l">
              <a:spcBef>
                <a:spcPts val="1000"/>
              </a:spcBef>
              <a:spcAft>
                <a:spcPts val="0"/>
              </a:spcAft>
              <a:buSzPts val="2000"/>
              <a:buChar char="➢"/>
            </a:pPr>
            <a:r>
              <a:rPr b="1" lang="en-US" sz="2000"/>
              <a:t>Game Controller - </a:t>
            </a:r>
            <a:r>
              <a:rPr lang="en-US" sz="2000"/>
              <a:t>Xbox One Controller.</a:t>
            </a:r>
            <a:endParaRPr sz="2000"/>
          </a:p>
          <a:p>
            <a:pPr indent="-355600" lvl="1" marL="914400" rtl="0" algn="l">
              <a:spcBef>
                <a:spcPts val="0"/>
              </a:spcBef>
              <a:spcAft>
                <a:spcPts val="0"/>
              </a:spcAft>
              <a:buSzPts val="2000"/>
              <a:buChar char="○"/>
            </a:pPr>
            <a:r>
              <a:rPr lang="en-US" sz="2000"/>
              <a:t>Input: User.</a:t>
            </a:r>
            <a:endParaRPr sz="2000"/>
          </a:p>
          <a:p>
            <a:pPr indent="-355600" lvl="1" marL="914400" rtl="0" algn="l">
              <a:spcBef>
                <a:spcPts val="0"/>
              </a:spcBef>
              <a:spcAft>
                <a:spcPts val="0"/>
              </a:spcAft>
              <a:buSzPts val="2000"/>
              <a:buChar char="○"/>
            </a:pPr>
            <a:r>
              <a:rPr lang="en-US" sz="2000"/>
              <a:t>Output: Serial Signal.</a:t>
            </a:r>
            <a:endParaRPr sz="2000"/>
          </a:p>
          <a:p>
            <a:pPr indent="-355600" lvl="0" marL="457200" rtl="0" algn="l">
              <a:spcBef>
                <a:spcPts val="0"/>
              </a:spcBef>
              <a:spcAft>
                <a:spcPts val="0"/>
              </a:spcAft>
              <a:buSzPts val="2000"/>
              <a:buChar char="➢"/>
            </a:pPr>
            <a:r>
              <a:rPr b="1" lang="en-US" sz="2000"/>
              <a:t>PC - </a:t>
            </a:r>
            <a:r>
              <a:rPr lang="en-US" sz="2000"/>
              <a:t>Windows Laptop.</a:t>
            </a:r>
            <a:endParaRPr sz="2000"/>
          </a:p>
          <a:p>
            <a:pPr indent="-355600" lvl="1" marL="914400" rtl="0" algn="l">
              <a:spcBef>
                <a:spcPts val="0"/>
              </a:spcBef>
              <a:spcAft>
                <a:spcPts val="0"/>
              </a:spcAft>
              <a:buSzPts val="2000"/>
              <a:buChar char="○"/>
            </a:pPr>
            <a:r>
              <a:rPr lang="en-US" sz="2000"/>
              <a:t>Input: Serial Signal From Game Controller, Video-Feed Signal.</a:t>
            </a:r>
            <a:endParaRPr sz="2000"/>
          </a:p>
          <a:p>
            <a:pPr indent="-355600" lvl="1" marL="914400" rtl="0" algn="l">
              <a:spcBef>
                <a:spcPts val="0"/>
              </a:spcBef>
              <a:spcAft>
                <a:spcPts val="0"/>
              </a:spcAft>
              <a:buSzPts val="2000"/>
              <a:buChar char="○"/>
            </a:pPr>
            <a:r>
              <a:rPr lang="en-US" sz="2000"/>
              <a:t>Output: XRP Control Signal.</a:t>
            </a:r>
            <a:endParaRPr sz="2000"/>
          </a:p>
          <a:p>
            <a:pPr indent="-355600" lvl="0" marL="457200" rtl="0" algn="l">
              <a:spcBef>
                <a:spcPts val="0"/>
              </a:spcBef>
              <a:spcAft>
                <a:spcPts val="0"/>
              </a:spcAft>
              <a:buSzPts val="2000"/>
              <a:buChar char="➢"/>
            </a:pPr>
            <a:r>
              <a:rPr b="1" lang="en-US" sz="2000"/>
              <a:t>24 Volt DC Battery - </a:t>
            </a:r>
            <a:r>
              <a:rPr lang="en-US" sz="2000"/>
              <a:t>Lead-Acid Marine Battery (60Ah).</a:t>
            </a:r>
            <a:endParaRPr sz="2000"/>
          </a:p>
          <a:p>
            <a:pPr indent="-355600" lvl="1" marL="914400" rtl="0" algn="l">
              <a:spcBef>
                <a:spcPts val="0"/>
              </a:spcBef>
              <a:spcAft>
                <a:spcPts val="0"/>
              </a:spcAft>
              <a:buSzPts val="2000"/>
              <a:buChar char="○"/>
            </a:pPr>
            <a:r>
              <a:rPr lang="en-US" sz="2000"/>
              <a:t>Output: 24V DC.</a:t>
            </a:r>
            <a:endParaRPr sz="2000"/>
          </a:p>
          <a:p>
            <a:pPr indent="-355600" lvl="0" marL="457200" rtl="0" algn="l">
              <a:spcBef>
                <a:spcPts val="0"/>
              </a:spcBef>
              <a:spcAft>
                <a:spcPts val="0"/>
              </a:spcAft>
              <a:buSzPts val="2000"/>
              <a:buChar char="➢"/>
            </a:pPr>
            <a:r>
              <a:rPr b="1" lang="en-US" sz="2000"/>
              <a:t>Tether - </a:t>
            </a:r>
            <a:r>
              <a:rPr lang="en-US" sz="2000"/>
              <a:t>100 ft, 12 Gauge Speaker Wire / CAT 5.</a:t>
            </a:r>
            <a:endParaRPr sz="2000"/>
          </a:p>
          <a:p>
            <a:pPr indent="-355600" lvl="1" marL="914400" rtl="0" algn="l">
              <a:spcBef>
                <a:spcPts val="0"/>
              </a:spcBef>
              <a:spcAft>
                <a:spcPts val="0"/>
              </a:spcAft>
              <a:buSzPts val="2000"/>
              <a:buChar char="○"/>
            </a:pPr>
            <a:r>
              <a:rPr lang="en-US" sz="2000"/>
              <a:t>Input: 24V DC Power, XRP Control Signal, Video-Feed Signal.</a:t>
            </a:r>
            <a:endParaRPr sz="2000"/>
          </a:p>
          <a:p>
            <a:pPr indent="-355600" lvl="1" marL="914400" rtl="0" algn="l">
              <a:spcBef>
                <a:spcPts val="0"/>
              </a:spcBef>
              <a:spcAft>
                <a:spcPts val="0"/>
              </a:spcAft>
              <a:buSzPts val="2000"/>
              <a:buChar char="○"/>
            </a:pPr>
            <a:r>
              <a:rPr lang="en-US" sz="2000"/>
              <a:t>Output: 24V DC Power, XRP Control Signal, Video-Feed Signal.</a:t>
            </a:r>
            <a:endParaRPr sz="2000"/>
          </a:p>
          <a:p>
            <a:pPr indent="-355600" lvl="0" marL="457200" rtl="0" algn="l">
              <a:spcBef>
                <a:spcPts val="0"/>
              </a:spcBef>
              <a:spcAft>
                <a:spcPts val="0"/>
              </a:spcAft>
              <a:buSzPts val="2000"/>
              <a:buChar char="➢"/>
            </a:pPr>
            <a:r>
              <a:rPr b="1" lang="en-US" sz="2000"/>
              <a:t>XRP Controller Board</a:t>
            </a:r>
            <a:endParaRPr b="1" sz="2000"/>
          </a:p>
          <a:p>
            <a:pPr indent="-355600" lvl="1" marL="914400" rtl="0" algn="l">
              <a:spcBef>
                <a:spcPts val="0"/>
              </a:spcBef>
              <a:spcAft>
                <a:spcPts val="0"/>
              </a:spcAft>
              <a:buSzPts val="2000"/>
              <a:buChar char="○"/>
            </a:pPr>
            <a:r>
              <a:rPr lang="en-US" sz="2000"/>
              <a:t>Input: XRP Control Signal, SPI Video Signal.</a:t>
            </a:r>
            <a:endParaRPr sz="2000"/>
          </a:p>
          <a:p>
            <a:pPr indent="-355600" lvl="1" marL="914400" rtl="0" algn="l">
              <a:spcBef>
                <a:spcPts val="0"/>
              </a:spcBef>
              <a:spcAft>
                <a:spcPts val="0"/>
              </a:spcAft>
              <a:buSzPts val="2000"/>
              <a:buChar char="○"/>
            </a:pPr>
            <a:r>
              <a:rPr lang="en-US" sz="2000"/>
              <a:t>Output: PWM Signal x4, USB 1.1 (Video-Feed Signal).</a:t>
            </a:r>
            <a:endParaRPr sz="2000"/>
          </a:p>
        </p:txBody>
      </p:sp>
      <p:sp>
        <p:nvSpPr>
          <p:cNvPr id="453" name="Google Shape;453;g2d5e7930e15_4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8" name="Shape 458"/>
        <p:cNvGrpSpPr/>
        <p:nvPr/>
      </p:nvGrpSpPr>
      <p:grpSpPr>
        <a:xfrm>
          <a:off x="0" y="0"/>
          <a:ext cx="0" cy="0"/>
          <a:chOff x="0" y="0"/>
          <a:chExt cx="0" cy="0"/>
        </a:xfrm>
      </p:grpSpPr>
      <p:sp>
        <p:nvSpPr>
          <p:cNvPr id="459" name="Google Shape;459;g2d5e7930e15_4_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Component List (Continued)</a:t>
            </a:r>
            <a:endParaRPr/>
          </a:p>
        </p:txBody>
      </p:sp>
      <p:sp>
        <p:nvSpPr>
          <p:cNvPr id="460" name="Google Shape;460;g2d5e7930e15_4_7"/>
          <p:cNvSpPr txBox="1"/>
          <p:nvPr>
            <p:ph idx="1" type="body"/>
          </p:nvPr>
        </p:nvSpPr>
        <p:spPr>
          <a:xfrm>
            <a:off x="838200" y="1825625"/>
            <a:ext cx="7772400" cy="4351200"/>
          </a:xfrm>
          <a:prstGeom prst="rect">
            <a:avLst/>
          </a:prstGeom>
        </p:spPr>
        <p:txBody>
          <a:bodyPr anchorCtr="0" anchor="t" bIns="45700" lIns="91425" spcFirstLastPara="1" rIns="91425" wrap="square" tIns="45700">
            <a:normAutofit/>
          </a:bodyPr>
          <a:lstStyle/>
          <a:p>
            <a:pPr indent="-355600" lvl="0" marL="457200" rtl="0" algn="l">
              <a:lnSpc>
                <a:spcPct val="95000"/>
              </a:lnSpc>
              <a:spcBef>
                <a:spcPts val="0"/>
              </a:spcBef>
              <a:spcAft>
                <a:spcPts val="0"/>
              </a:spcAft>
              <a:buSzPts val="2000"/>
              <a:buFont typeface="Times New Roman"/>
              <a:buChar char="➢"/>
            </a:pPr>
            <a:r>
              <a:rPr b="1" lang="en-US" sz="2000"/>
              <a:t>Power Distribution Block / Rectifier.</a:t>
            </a:r>
            <a:endParaRPr b="1" sz="2000"/>
          </a:p>
          <a:p>
            <a:pPr indent="-355600" lvl="1" marL="914400" rtl="0" algn="l">
              <a:lnSpc>
                <a:spcPct val="95000"/>
              </a:lnSpc>
              <a:spcBef>
                <a:spcPts val="0"/>
              </a:spcBef>
              <a:spcAft>
                <a:spcPts val="0"/>
              </a:spcAft>
              <a:buSzPts val="2000"/>
              <a:buFont typeface="Calibri"/>
              <a:buChar char="○"/>
            </a:pPr>
            <a:r>
              <a:rPr lang="en-US" sz="2000"/>
              <a:t>Input: 24V DC Power.</a:t>
            </a:r>
            <a:endParaRPr sz="2000"/>
          </a:p>
          <a:p>
            <a:pPr indent="-355600" lvl="1" marL="914400" rtl="0" algn="l">
              <a:lnSpc>
                <a:spcPct val="95000"/>
              </a:lnSpc>
              <a:spcBef>
                <a:spcPts val="0"/>
              </a:spcBef>
              <a:spcAft>
                <a:spcPts val="0"/>
              </a:spcAft>
              <a:buSzPts val="2000"/>
              <a:buFont typeface="Calibri"/>
              <a:buChar char="○"/>
            </a:pPr>
            <a:r>
              <a:rPr lang="en-US" sz="2000"/>
              <a:t>Output: 20V, 12V, and 5V DC Power.</a:t>
            </a:r>
            <a:endParaRPr sz="2000"/>
          </a:p>
          <a:p>
            <a:pPr indent="-355600" lvl="0" marL="457200" rtl="0" algn="l">
              <a:lnSpc>
                <a:spcPct val="95000"/>
              </a:lnSpc>
              <a:spcBef>
                <a:spcPts val="0"/>
              </a:spcBef>
              <a:spcAft>
                <a:spcPts val="0"/>
              </a:spcAft>
              <a:buSzPts val="2000"/>
              <a:buFont typeface="Times New Roman"/>
              <a:buChar char="➢"/>
            </a:pPr>
            <a:r>
              <a:rPr b="1" lang="en-US" sz="2000"/>
              <a:t>Thrusters</a:t>
            </a:r>
            <a:r>
              <a:rPr lang="en-US" sz="2000"/>
              <a:t> </a:t>
            </a:r>
            <a:r>
              <a:rPr b="1" lang="en-US" sz="2000"/>
              <a:t>x4</a:t>
            </a:r>
            <a:r>
              <a:rPr lang="en-US" sz="2000"/>
              <a:t> - Apisqueen U01 Brushless Thruster &amp; ESC.</a:t>
            </a:r>
            <a:endParaRPr sz="2000"/>
          </a:p>
          <a:p>
            <a:pPr indent="-355600" lvl="1" marL="914400" rtl="0" algn="l">
              <a:lnSpc>
                <a:spcPct val="95000"/>
              </a:lnSpc>
              <a:spcBef>
                <a:spcPts val="0"/>
              </a:spcBef>
              <a:spcAft>
                <a:spcPts val="0"/>
              </a:spcAft>
              <a:buSzPts val="2000"/>
              <a:buFont typeface="Calibri"/>
              <a:buChar char="○"/>
            </a:pPr>
            <a:r>
              <a:rPr lang="en-US" sz="2000"/>
              <a:t>Input: 20V DC Power, PWM Signal.</a:t>
            </a:r>
            <a:endParaRPr sz="2000"/>
          </a:p>
          <a:p>
            <a:pPr indent="-355600" lvl="1" marL="914400" rtl="0" algn="l">
              <a:lnSpc>
                <a:spcPct val="95000"/>
              </a:lnSpc>
              <a:spcBef>
                <a:spcPts val="0"/>
              </a:spcBef>
              <a:spcAft>
                <a:spcPts val="0"/>
              </a:spcAft>
              <a:buSzPts val="2000"/>
              <a:buFont typeface="Calibri"/>
              <a:buChar char="○"/>
            </a:pPr>
            <a:r>
              <a:rPr lang="en-US" sz="2000"/>
              <a:t>Output: Thrust.</a:t>
            </a:r>
            <a:endParaRPr sz="2000"/>
          </a:p>
          <a:p>
            <a:pPr indent="-355600" lvl="0" marL="457200" rtl="0" algn="l">
              <a:lnSpc>
                <a:spcPct val="95000"/>
              </a:lnSpc>
              <a:spcBef>
                <a:spcPts val="0"/>
              </a:spcBef>
              <a:spcAft>
                <a:spcPts val="0"/>
              </a:spcAft>
              <a:buSzPts val="2000"/>
              <a:buFont typeface="Times New Roman"/>
              <a:buChar char="➢"/>
            </a:pPr>
            <a:r>
              <a:rPr b="1" lang="en-US" sz="2000"/>
              <a:t>Camera</a:t>
            </a:r>
            <a:r>
              <a:rPr lang="en-US" sz="2000"/>
              <a:t> - SPI Camera.</a:t>
            </a:r>
            <a:endParaRPr sz="2000"/>
          </a:p>
          <a:p>
            <a:pPr indent="-355600" lvl="1" marL="914400" rtl="0" algn="l">
              <a:lnSpc>
                <a:spcPct val="95000"/>
              </a:lnSpc>
              <a:spcBef>
                <a:spcPts val="0"/>
              </a:spcBef>
              <a:spcAft>
                <a:spcPts val="0"/>
              </a:spcAft>
              <a:buSzPts val="2000"/>
              <a:buFont typeface="Calibri"/>
              <a:buChar char="○"/>
            </a:pPr>
            <a:r>
              <a:rPr lang="en-US" sz="2000"/>
              <a:t>Input: 12V DC Power.</a:t>
            </a:r>
            <a:endParaRPr sz="2000"/>
          </a:p>
          <a:p>
            <a:pPr indent="-355600" lvl="1" marL="914400" rtl="0" algn="l">
              <a:lnSpc>
                <a:spcPct val="95000"/>
              </a:lnSpc>
              <a:spcBef>
                <a:spcPts val="0"/>
              </a:spcBef>
              <a:spcAft>
                <a:spcPts val="0"/>
              </a:spcAft>
              <a:buSzPts val="2000"/>
              <a:buFont typeface="Calibri"/>
              <a:buChar char="○"/>
            </a:pPr>
            <a:r>
              <a:rPr lang="en-US" sz="2000"/>
              <a:t>Output: SPI Video Signal. </a:t>
            </a:r>
            <a:endParaRPr sz="2000"/>
          </a:p>
          <a:p>
            <a:pPr indent="-355600" lvl="0" marL="457200" rtl="0" algn="l">
              <a:lnSpc>
                <a:spcPct val="95000"/>
              </a:lnSpc>
              <a:spcBef>
                <a:spcPts val="0"/>
              </a:spcBef>
              <a:spcAft>
                <a:spcPts val="0"/>
              </a:spcAft>
              <a:buSzPts val="2000"/>
              <a:buFont typeface="Calibri"/>
              <a:buChar char="➢"/>
            </a:pPr>
            <a:r>
              <a:rPr b="1" lang="en-US" sz="2000"/>
              <a:t>LED Light.</a:t>
            </a:r>
            <a:endParaRPr sz="2000"/>
          </a:p>
          <a:p>
            <a:pPr indent="-355600" lvl="1" marL="914400" rtl="0" algn="l">
              <a:lnSpc>
                <a:spcPct val="95000"/>
              </a:lnSpc>
              <a:spcBef>
                <a:spcPts val="0"/>
              </a:spcBef>
              <a:spcAft>
                <a:spcPts val="0"/>
              </a:spcAft>
              <a:buSzPts val="2000"/>
              <a:buFont typeface="Calibri"/>
              <a:buChar char="○"/>
            </a:pPr>
            <a:r>
              <a:rPr lang="en-US" sz="2000"/>
              <a:t>Input: 12V DC Power.</a:t>
            </a:r>
            <a:endParaRPr sz="2000"/>
          </a:p>
          <a:p>
            <a:pPr indent="-355600" lvl="1" marL="914400" rtl="0" algn="l">
              <a:lnSpc>
                <a:spcPct val="95000"/>
              </a:lnSpc>
              <a:spcBef>
                <a:spcPts val="0"/>
              </a:spcBef>
              <a:spcAft>
                <a:spcPts val="0"/>
              </a:spcAft>
              <a:buSzPts val="2000"/>
              <a:buFont typeface="Calibri"/>
              <a:buChar char="○"/>
            </a:pPr>
            <a:r>
              <a:rPr lang="en-US" sz="2000"/>
              <a:t>Output: Light.</a:t>
            </a:r>
            <a:endParaRPr b="1" sz="2000"/>
          </a:p>
        </p:txBody>
      </p:sp>
      <p:sp>
        <p:nvSpPr>
          <p:cNvPr id="461" name="Google Shape;461;g2d5e7930e15_4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d4439bd91a_0_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Sponsor and Advisor</a:t>
            </a:r>
            <a:endParaRPr/>
          </a:p>
        </p:txBody>
      </p:sp>
      <p:sp>
        <p:nvSpPr>
          <p:cNvPr id="176" name="Google Shape;176;g2d4439bd91a_0_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600"/>
              <a:buFont typeface="Arial"/>
              <a:buNone/>
            </a:pPr>
            <a:r>
              <a:rPr lang="en-US" sz="1600">
                <a:solidFill>
                  <a:schemeClr val="dk1"/>
                </a:solidFill>
              </a:rPr>
              <a:t>Riley Lessard </a:t>
            </a:r>
            <a:fld id="{00000000-1234-1234-1234-123412341234}" type="slidenum">
              <a:rPr lang="en-US" sz="1600">
                <a:solidFill>
                  <a:schemeClr val="dk1"/>
                </a:solidFill>
              </a:rPr>
              <a:t>‹#›</a:t>
            </a:fld>
            <a:endParaRPr sz="1600">
              <a:solidFill>
                <a:schemeClr val="dk1"/>
              </a:solidFill>
            </a:endParaRPr>
          </a:p>
        </p:txBody>
      </p:sp>
      <p:pic>
        <p:nvPicPr>
          <p:cNvPr id="177" name="Google Shape;177;g2d4439bd91a_0_1"/>
          <p:cNvPicPr preferRelativeResize="0"/>
          <p:nvPr/>
        </p:nvPicPr>
        <p:blipFill rotWithShape="1">
          <a:blip r:embed="rId3">
            <a:alphaModFix/>
          </a:blip>
          <a:srcRect b="0" l="0" r="0" t="0"/>
          <a:stretch/>
        </p:blipFill>
        <p:spPr>
          <a:xfrm>
            <a:off x="5439575" y="1753626"/>
            <a:ext cx="2482050" cy="3350750"/>
          </a:xfrm>
          <a:prstGeom prst="rect">
            <a:avLst/>
          </a:prstGeom>
          <a:noFill/>
          <a:ln>
            <a:noFill/>
          </a:ln>
        </p:spPr>
      </p:pic>
      <p:pic>
        <p:nvPicPr>
          <p:cNvPr id="178" name="Google Shape;178;g2d4439bd91a_0_1"/>
          <p:cNvPicPr preferRelativeResize="0"/>
          <p:nvPr/>
        </p:nvPicPr>
        <p:blipFill rotWithShape="1">
          <a:blip r:embed="rId4">
            <a:alphaModFix/>
          </a:blip>
          <a:srcRect b="27071" l="21139" r="41857" t="0"/>
          <a:stretch/>
        </p:blipFill>
        <p:spPr>
          <a:xfrm>
            <a:off x="1774500" y="1753625"/>
            <a:ext cx="2482050" cy="3350749"/>
          </a:xfrm>
          <a:prstGeom prst="rect">
            <a:avLst/>
          </a:prstGeom>
          <a:noFill/>
          <a:ln>
            <a:noFill/>
          </a:ln>
        </p:spPr>
      </p:pic>
      <p:sp>
        <p:nvSpPr>
          <p:cNvPr id="179" name="Google Shape;179;g2d4439bd91a_0_1"/>
          <p:cNvSpPr txBox="1"/>
          <p:nvPr/>
        </p:nvSpPr>
        <p:spPr>
          <a:xfrm>
            <a:off x="1774425" y="5104375"/>
            <a:ext cx="2482200" cy="79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rPr>
              <a:t>Dr. Damion Dunlap</a:t>
            </a:r>
            <a:endParaRPr b="1" i="0" sz="2000" u="none" cap="none" strike="noStrike">
              <a:solidFill>
                <a:schemeClr val="dk1"/>
              </a:solidFill>
            </a:endParaRPr>
          </a:p>
          <a:p>
            <a:pPr indent="0" lvl="0" marL="0" marR="0" rtl="0" algn="ctr">
              <a:lnSpc>
                <a:spcPct val="100000"/>
              </a:lnSpc>
              <a:spcBef>
                <a:spcPts val="0"/>
              </a:spcBef>
              <a:spcAft>
                <a:spcPts val="0"/>
              </a:spcAft>
              <a:buClr>
                <a:srgbClr val="000000"/>
              </a:buClr>
              <a:buSzPts val="1800"/>
              <a:buFont typeface="Arial"/>
              <a:buNone/>
            </a:pPr>
            <a:r>
              <a:rPr i="1" lang="en-US" sz="1800" u="none" cap="none" strike="noStrike">
                <a:solidFill>
                  <a:schemeClr val="dk1"/>
                </a:solidFill>
              </a:rPr>
              <a:t>Sponsor</a:t>
            </a:r>
            <a:r>
              <a:rPr i="0" lang="en-US" sz="1800" u="none" cap="none" strike="noStrike">
                <a:solidFill>
                  <a:schemeClr val="dk1"/>
                </a:solidFill>
              </a:rPr>
              <a:t>, NSWC</a:t>
            </a:r>
            <a:endParaRPr i="0" sz="1800" u="none" cap="none" strike="noStrike">
              <a:solidFill>
                <a:schemeClr val="dk1"/>
              </a:solidFill>
            </a:endParaRPr>
          </a:p>
        </p:txBody>
      </p:sp>
      <p:sp>
        <p:nvSpPr>
          <p:cNvPr id="180" name="Google Shape;180;g2d4439bd91a_0_1"/>
          <p:cNvSpPr txBox="1"/>
          <p:nvPr/>
        </p:nvSpPr>
        <p:spPr>
          <a:xfrm>
            <a:off x="5122550" y="5104375"/>
            <a:ext cx="3116100" cy="79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rPr>
              <a:t>Dr. Linda DeBrunner</a:t>
            </a:r>
            <a:endParaRPr b="1" i="0" sz="2000" u="none" cap="none" strike="noStrike">
              <a:solidFill>
                <a:schemeClr val="dk1"/>
              </a:solidFill>
            </a:endParaRPr>
          </a:p>
          <a:p>
            <a:pPr indent="0" lvl="0" marL="0" marR="0" rtl="0" algn="ctr">
              <a:lnSpc>
                <a:spcPct val="100000"/>
              </a:lnSpc>
              <a:spcBef>
                <a:spcPts val="0"/>
              </a:spcBef>
              <a:spcAft>
                <a:spcPts val="0"/>
              </a:spcAft>
              <a:buClr>
                <a:srgbClr val="000000"/>
              </a:buClr>
              <a:buSzPts val="1800"/>
              <a:buFont typeface="Arial"/>
              <a:buNone/>
            </a:pPr>
            <a:r>
              <a:rPr i="1" lang="en-US" sz="1800" u="none" cap="none" strike="noStrike">
                <a:solidFill>
                  <a:schemeClr val="dk1"/>
                </a:solidFill>
              </a:rPr>
              <a:t>Advisor</a:t>
            </a:r>
            <a:r>
              <a:rPr i="0" lang="en-US" sz="1800" u="none" cap="none" strike="noStrike">
                <a:solidFill>
                  <a:schemeClr val="dk1"/>
                </a:solidFill>
              </a:rPr>
              <a:t>, FAMU-FSU COE</a:t>
            </a:r>
            <a:endParaRPr i="0" sz="1800" u="none" cap="none" strike="noStrike">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5" name="Shape 465"/>
        <p:cNvGrpSpPr/>
        <p:nvPr/>
      </p:nvGrpSpPr>
      <p:grpSpPr>
        <a:xfrm>
          <a:off x="0" y="0"/>
          <a:ext cx="0" cy="0"/>
          <a:chOff x="0" y="0"/>
          <a:chExt cx="0" cy="0"/>
        </a:xfrm>
      </p:grpSpPr>
      <p:sp>
        <p:nvSpPr>
          <p:cNvPr id="466" name="Google Shape;46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82F40"/>
              </a:buClr>
              <a:buSzPts val="4400"/>
              <a:buFont typeface="Arial Black"/>
              <a:buNone/>
            </a:pPr>
            <a:r>
              <a:rPr lang="en-US"/>
              <a:t>Project </a:t>
            </a:r>
            <a:r>
              <a:rPr lang="en-US"/>
              <a:t>Summary</a:t>
            </a:r>
            <a:endParaRPr/>
          </a:p>
        </p:txBody>
      </p:sp>
      <p:sp>
        <p:nvSpPr>
          <p:cNvPr id="467" name="Google Shape;467;p3"/>
          <p:cNvSpPr txBox="1"/>
          <p:nvPr>
            <p:ph idx="1" type="body"/>
          </p:nvPr>
        </p:nvSpPr>
        <p:spPr>
          <a:xfrm>
            <a:off x="781325" y="1802875"/>
            <a:ext cx="7902000" cy="2994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000">
                <a:solidFill>
                  <a:srgbClr val="000000"/>
                </a:solidFill>
              </a:rPr>
              <a:t>Team 310 has been tasked to design and build a tethered submersible vehicle kit in partnership with NSWC Panama City, Sparkfun Electronics and Experiential Robotics for the purpose of STEM education and outreach, primarily targeting middle and high schoolers. </a:t>
            </a:r>
            <a:endParaRPr sz="2000">
              <a:solidFill>
                <a:srgbClr val="000000"/>
              </a:solidFill>
            </a:endParaRPr>
          </a:p>
          <a:p>
            <a:pPr indent="0" lvl="0" marL="0" rtl="0" algn="l">
              <a:lnSpc>
                <a:spcPct val="90000"/>
              </a:lnSpc>
              <a:spcBef>
                <a:spcPts val="0"/>
              </a:spcBef>
              <a:spcAft>
                <a:spcPts val="0"/>
              </a:spcAft>
              <a:buClr>
                <a:schemeClr val="dk1"/>
              </a:buClr>
              <a:buSzPts val="2800"/>
              <a:buNone/>
            </a:pPr>
            <a:r>
              <a:t/>
            </a:r>
            <a:endParaRPr sz="2000">
              <a:solidFill>
                <a:srgbClr val="000000"/>
              </a:solidFill>
            </a:endParaRPr>
          </a:p>
          <a:p>
            <a:pPr indent="0" lvl="0" marL="0" rtl="0" algn="l">
              <a:lnSpc>
                <a:spcPct val="90000"/>
              </a:lnSpc>
              <a:spcBef>
                <a:spcPts val="0"/>
              </a:spcBef>
              <a:spcAft>
                <a:spcPts val="0"/>
              </a:spcAft>
              <a:buClr>
                <a:schemeClr val="dk1"/>
              </a:buClr>
              <a:buSzPts val="2800"/>
              <a:buNone/>
            </a:pPr>
            <a:r>
              <a:rPr lang="en-US" sz="2000">
                <a:solidFill>
                  <a:srgbClr val="000000"/>
                </a:solidFill>
              </a:rPr>
              <a:t>The design will emphasize affordability and accessibility.</a:t>
            </a:r>
            <a:endParaRPr sz="2000">
              <a:solidFill>
                <a:srgbClr val="000000"/>
              </a:solidFill>
            </a:endParaRPr>
          </a:p>
          <a:p>
            <a:pPr indent="0" lvl="0" marL="0" rtl="0" algn="l">
              <a:lnSpc>
                <a:spcPct val="90000"/>
              </a:lnSpc>
              <a:spcBef>
                <a:spcPts val="0"/>
              </a:spcBef>
              <a:spcAft>
                <a:spcPts val="0"/>
              </a:spcAft>
              <a:buClr>
                <a:schemeClr val="dk1"/>
              </a:buClr>
              <a:buSzPts val="2800"/>
              <a:buNone/>
            </a:pPr>
            <a:r>
              <a:t/>
            </a:r>
            <a:endParaRPr sz="2000">
              <a:solidFill>
                <a:srgbClr val="000000"/>
              </a:solidFill>
            </a:endParaRPr>
          </a:p>
          <a:p>
            <a:pPr indent="0" lvl="0" marL="0" rtl="0" algn="l">
              <a:lnSpc>
                <a:spcPct val="90000"/>
              </a:lnSpc>
              <a:spcBef>
                <a:spcPts val="0"/>
              </a:spcBef>
              <a:spcAft>
                <a:spcPts val="0"/>
              </a:spcAft>
              <a:buClr>
                <a:schemeClr val="dk1"/>
              </a:buClr>
              <a:buSzPts val="2800"/>
              <a:buNone/>
            </a:pPr>
            <a:r>
              <a:rPr lang="en-US" sz="2000">
                <a:solidFill>
                  <a:srgbClr val="000000"/>
                </a:solidFill>
              </a:rPr>
              <a:t>The vehicle is intended to operate in a pool with students will control the vehicle from a top-side control station with a live camera feed from the vehicle assisting in operation and navigation.</a:t>
            </a:r>
            <a:endParaRPr sz="2000">
              <a:solidFill>
                <a:srgbClr val="000000"/>
              </a:solidFill>
            </a:endParaRPr>
          </a:p>
        </p:txBody>
      </p:sp>
      <p:sp>
        <p:nvSpPr>
          <p:cNvPr id="468" name="Google Shape;468;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600"/>
              <a:buNone/>
            </a:pPr>
            <a:r>
              <a:rPr lang="en-US" sz="1600">
                <a:solidFill>
                  <a:schemeClr val="dk1"/>
                </a:solidFill>
              </a:rPr>
              <a:t>Riley Lessard </a:t>
            </a:r>
            <a:fld id="{00000000-1234-1234-1234-123412341234}" type="slidenum">
              <a:rPr lang="en-US" sz="1600">
                <a:solidFill>
                  <a:schemeClr val="dk1"/>
                </a:solidFill>
              </a:rPr>
              <a:t>‹#›</a:t>
            </a:fld>
            <a:endParaRPr sz="1600">
              <a:solidFill>
                <a:schemeClr val="dk1"/>
              </a:solidFill>
            </a:endParaRPr>
          </a:p>
        </p:txBody>
      </p:sp>
      <p:pic>
        <p:nvPicPr>
          <p:cNvPr id="469" name="Google Shape;469;p3"/>
          <p:cNvPicPr preferRelativeResize="0"/>
          <p:nvPr/>
        </p:nvPicPr>
        <p:blipFill rotWithShape="1">
          <a:blip r:embed="rId3">
            <a:alphaModFix/>
          </a:blip>
          <a:srcRect b="0" l="0" r="0" t="0"/>
          <a:stretch/>
        </p:blipFill>
        <p:spPr>
          <a:xfrm>
            <a:off x="6135950" y="4551550"/>
            <a:ext cx="2654525" cy="22461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4" name="Shape 474"/>
        <p:cNvGrpSpPr/>
        <p:nvPr/>
      </p:nvGrpSpPr>
      <p:grpSpPr>
        <a:xfrm>
          <a:off x="0" y="0"/>
          <a:ext cx="0" cy="0"/>
          <a:chOff x="0" y="0"/>
          <a:chExt cx="0" cy="0"/>
        </a:xfrm>
      </p:grpSpPr>
      <p:sp>
        <p:nvSpPr>
          <p:cNvPr id="475" name="Google Shape;475;g2d5a8ff0ef8_1_2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Concept Selection (HOQ)</a:t>
            </a:r>
            <a:endParaRPr/>
          </a:p>
        </p:txBody>
      </p:sp>
      <p:sp>
        <p:nvSpPr>
          <p:cNvPr id="476" name="Google Shape;476;g2d5a8ff0ef8_1_2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77" name="Google Shape;477;g2d5a8ff0ef8_1_25"/>
          <p:cNvPicPr preferRelativeResize="0"/>
          <p:nvPr/>
        </p:nvPicPr>
        <p:blipFill>
          <a:blip r:embed="rId3">
            <a:alphaModFix/>
          </a:blip>
          <a:stretch>
            <a:fillRect/>
          </a:stretch>
        </p:blipFill>
        <p:spPr>
          <a:xfrm>
            <a:off x="1029250" y="1253575"/>
            <a:ext cx="7064075" cy="5467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2" name="Shape 482"/>
        <p:cNvGrpSpPr/>
        <p:nvPr/>
      </p:nvGrpSpPr>
      <p:grpSpPr>
        <a:xfrm>
          <a:off x="0" y="0"/>
          <a:ext cx="0" cy="0"/>
          <a:chOff x="0" y="0"/>
          <a:chExt cx="0" cy="0"/>
        </a:xfrm>
      </p:grpSpPr>
      <p:sp>
        <p:nvSpPr>
          <p:cNvPr id="483" name="Google Shape;483;g2d5e7930e15_5_40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Pairwise Comparison </a:t>
            </a:r>
            <a:endParaRPr/>
          </a:p>
        </p:txBody>
      </p:sp>
      <p:sp>
        <p:nvSpPr>
          <p:cNvPr id="484" name="Google Shape;484;g2d5e7930e15_5_40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485" name="Google Shape;485;g2d5e7930e15_5_400"/>
          <p:cNvGraphicFramePr/>
          <p:nvPr/>
        </p:nvGraphicFramePr>
        <p:xfrm>
          <a:off x="1771975" y="1599925"/>
          <a:ext cx="3000000" cy="3000000"/>
        </p:xfrm>
        <a:graphic>
          <a:graphicData uri="http://schemas.openxmlformats.org/drawingml/2006/table">
            <a:tbl>
              <a:tblPr>
                <a:noFill/>
                <a:tableStyleId>{D1ED6356-5808-433B-AF02-457D055A0CB2}</a:tableStyleId>
              </a:tblPr>
              <a:tblGrid>
                <a:gridCol w="887525"/>
                <a:gridCol w="887525"/>
                <a:gridCol w="887525"/>
                <a:gridCol w="887525"/>
                <a:gridCol w="887525"/>
                <a:gridCol w="887525"/>
                <a:gridCol w="887525"/>
              </a:tblGrid>
              <a:tr h="718375">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Criteria </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Cost</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Durability</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Ease of Assembly</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Weight</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Performance</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Buoyancy Control</a:t>
                      </a:r>
                      <a:endParaRPr b="1" sz="1100">
                        <a:latin typeface="Times New Roman"/>
                        <a:ea typeface="Times New Roman"/>
                        <a:cs typeface="Times New Roman"/>
                        <a:sym typeface="Times New Roman"/>
                      </a:endParaRPr>
                    </a:p>
                  </a:txBody>
                  <a:tcPr marT="63500" marB="63500" marR="63500" marL="63500"/>
                </a:tc>
              </a:tr>
              <a:tr h="456275">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Cost</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0.167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0.156</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0.167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r>
              <a:tr h="456275">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Durability</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0.257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0.214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0.257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0.214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0.257</a:t>
                      </a:r>
                      <a:endParaRPr sz="1100">
                        <a:latin typeface="Times New Roman"/>
                        <a:ea typeface="Times New Roman"/>
                        <a:cs typeface="Times New Roman"/>
                        <a:sym typeface="Times New Roman"/>
                      </a:endParaRPr>
                    </a:p>
                  </a:txBody>
                  <a:tcPr marT="63500" marB="63500" marR="63500" marL="63500"/>
                </a:tc>
              </a:tr>
              <a:tr h="718375">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Ease of Assembly</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0.167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0.156</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0.167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r>
              <a:tr h="456275">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Weight</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0.086</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0.071</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0.086</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0.067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0.071</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0.086</a:t>
                      </a:r>
                      <a:endParaRPr sz="1100">
                        <a:latin typeface="Times New Roman"/>
                        <a:ea typeface="Times New Roman"/>
                        <a:cs typeface="Times New Roman"/>
                        <a:sym typeface="Times New Roman"/>
                      </a:endParaRPr>
                    </a:p>
                  </a:txBody>
                  <a:tcPr marT="63500" marB="63500" marR="63500" marL="63500"/>
                </a:tc>
              </a:tr>
              <a:tr h="718375">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Performance</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0.257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0.214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0.257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0.214</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0.257</a:t>
                      </a:r>
                      <a:endParaRPr sz="1100">
                        <a:latin typeface="Times New Roman"/>
                        <a:ea typeface="Times New Roman"/>
                        <a:cs typeface="Times New Roman"/>
                        <a:sym typeface="Times New Roman"/>
                      </a:endParaRPr>
                    </a:p>
                  </a:txBody>
                  <a:tcPr marT="63500" marB="63500" marR="63500" marL="63500"/>
                </a:tc>
              </a:tr>
              <a:tr h="718375">
                <a:tc>
                  <a:txBody>
                    <a:bodyPr/>
                    <a:lstStyle/>
                    <a:p>
                      <a:pPr indent="0" lvl="0" marL="0" rtl="0" algn="l">
                        <a:spcBef>
                          <a:spcPts val="0"/>
                        </a:spcBef>
                        <a:spcAft>
                          <a:spcPts val="0"/>
                        </a:spcAft>
                        <a:buNone/>
                      </a:pPr>
                      <a:r>
                        <a:rPr b="1" lang="en-US" sz="1100">
                          <a:latin typeface="Times New Roman"/>
                          <a:ea typeface="Times New Roman"/>
                          <a:cs typeface="Times New Roman"/>
                          <a:sym typeface="Times New Roman"/>
                        </a:rPr>
                        <a:t>Buoyancy Control</a:t>
                      </a:r>
                      <a:endParaRPr b="1"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0.167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0.156</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0.167</a:t>
                      </a:r>
                      <a:endParaRPr sz="11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100">
                          <a:latin typeface="Times New Roman"/>
                          <a:ea typeface="Times New Roman"/>
                          <a:cs typeface="Times New Roman"/>
                          <a:sym typeface="Times New Roman"/>
                        </a:rPr>
                        <a:t>0.200</a:t>
                      </a:r>
                      <a:endParaRPr sz="1100">
                        <a:latin typeface="Times New Roman"/>
                        <a:ea typeface="Times New Roman"/>
                        <a:cs typeface="Times New Roman"/>
                        <a:sym typeface="Times New Roman"/>
                      </a:endParaRPr>
                    </a:p>
                  </a:txBody>
                  <a:tcPr marT="63500" marB="63500" marR="63500" marL="6350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d5a8ff0ef8_0_37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Problem Statement</a:t>
            </a:r>
            <a:endParaRPr/>
          </a:p>
        </p:txBody>
      </p:sp>
      <p:sp>
        <p:nvSpPr>
          <p:cNvPr id="187" name="Google Shape;187;g2d5a8ff0ef8_0_371"/>
          <p:cNvSpPr txBox="1"/>
          <p:nvPr>
            <p:ph idx="1" type="body"/>
          </p:nvPr>
        </p:nvSpPr>
        <p:spPr>
          <a:xfrm>
            <a:off x="838200" y="1690825"/>
            <a:ext cx="8081700" cy="44859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1200"/>
              </a:spcBef>
              <a:spcAft>
                <a:spcPts val="0"/>
              </a:spcAft>
              <a:buClr>
                <a:schemeClr val="dk1"/>
              </a:buClr>
              <a:buSzPts val="1100"/>
              <a:buFont typeface="Arial"/>
              <a:buNone/>
            </a:pPr>
            <a:r>
              <a:rPr lang="en-US" sz="2000"/>
              <a:t>Develop an accessible and affordable submersible vehicle kit for middle and high school students.</a:t>
            </a:r>
            <a:endParaRPr sz="2000"/>
          </a:p>
          <a:p>
            <a:pPr indent="0" lvl="0" marL="0" rtl="0" algn="l">
              <a:lnSpc>
                <a:spcPct val="115000"/>
              </a:lnSpc>
              <a:spcBef>
                <a:spcPts val="1200"/>
              </a:spcBef>
              <a:spcAft>
                <a:spcPts val="0"/>
              </a:spcAft>
              <a:buClr>
                <a:schemeClr val="dk1"/>
              </a:buClr>
              <a:buSzPts val="1100"/>
              <a:buFont typeface="Arial"/>
              <a:buNone/>
            </a:pPr>
            <a:r>
              <a:rPr lang="en-US" sz="2000"/>
              <a:t>Provide a hands-on learning experience focused on underwater robotics.</a:t>
            </a:r>
            <a:endParaRPr sz="2000"/>
          </a:p>
          <a:p>
            <a:pPr indent="0" lvl="0" marL="0" rtl="0" algn="l">
              <a:lnSpc>
                <a:spcPct val="115000"/>
              </a:lnSpc>
              <a:spcBef>
                <a:spcPts val="1200"/>
              </a:spcBef>
              <a:spcAft>
                <a:spcPts val="0"/>
              </a:spcAft>
              <a:buClr>
                <a:schemeClr val="dk1"/>
              </a:buClr>
              <a:buSzPts val="1100"/>
              <a:buFont typeface="Arial"/>
              <a:buNone/>
            </a:pPr>
            <a:r>
              <a:rPr lang="en-US" sz="2000"/>
              <a:t>Demonstrate core principles such as:</a:t>
            </a:r>
            <a:endParaRPr sz="2000"/>
          </a:p>
          <a:p>
            <a:pPr indent="-298450" lvl="0" marL="457200" rtl="0" algn="l">
              <a:lnSpc>
                <a:spcPct val="115000"/>
              </a:lnSpc>
              <a:spcBef>
                <a:spcPts val="1200"/>
              </a:spcBef>
              <a:spcAft>
                <a:spcPts val="0"/>
              </a:spcAft>
              <a:buSzPts val="1100"/>
              <a:buChar char="●"/>
            </a:pPr>
            <a:r>
              <a:rPr lang="en-US" sz="2000"/>
              <a:t>Buoyancy control</a:t>
            </a:r>
            <a:endParaRPr sz="2000"/>
          </a:p>
          <a:p>
            <a:pPr indent="-298450" lvl="0" marL="457200" rtl="0" algn="l">
              <a:lnSpc>
                <a:spcPct val="115000"/>
              </a:lnSpc>
              <a:spcBef>
                <a:spcPts val="0"/>
              </a:spcBef>
              <a:spcAft>
                <a:spcPts val="0"/>
              </a:spcAft>
              <a:buSzPts val="1100"/>
              <a:buChar char="●"/>
            </a:pPr>
            <a:r>
              <a:rPr lang="en-US" sz="2000"/>
              <a:t>Stability</a:t>
            </a:r>
            <a:endParaRPr sz="2000"/>
          </a:p>
          <a:p>
            <a:pPr indent="-298450" lvl="0" marL="457200" rtl="0" algn="l">
              <a:lnSpc>
                <a:spcPct val="115000"/>
              </a:lnSpc>
              <a:spcBef>
                <a:spcPts val="0"/>
              </a:spcBef>
              <a:spcAft>
                <a:spcPts val="0"/>
              </a:spcAft>
              <a:buSzPts val="1100"/>
              <a:buChar char="●"/>
            </a:pPr>
            <a:r>
              <a:rPr lang="en-US" sz="2000"/>
              <a:t>Propulsion</a:t>
            </a:r>
            <a:endParaRPr sz="2000"/>
          </a:p>
          <a:p>
            <a:pPr indent="0" lvl="0" marL="0" rtl="0" algn="l">
              <a:lnSpc>
                <a:spcPct val="115000"/>
              </a:lnSpc>
              <a:spcBef>
                <a:spcPts val="1200"/>
              </a:spcBef>
              <a:spcAft>
                <a:spcPts val="0"/>
              </a:spcAft>
              <a:buClr>
                <a:schemeClr val="dk1"/>
              </a:buClr>
              <a:buSzPts val="1100"/>
              <a:buFont typeface="Arial"/>
              <a:buNone/>
            </a:pPr>
            <a:r>
              <a:rPr lang="en-US" sz="2000"/>
              <a:t>Highlight real-world applications in STEM education.</a:t>
            </a:r>
            <a:endParaRPr sz="2000"/>
          </a:p>
          <a:p>
            <a:pPr indent="0" lvl="0" marL="0" rtl="0" algn="l">
              <a:lnSpc>
                <a:spcPct val="115000"/>
              </a:lnSpc>
              <a:spcBef>
                <a:spcPts val="1200"/>
              </a:spcBef>
              <a:spcAft>
                <a:spcPts val="0"/>
              </a:spcAft>
              <a:buClr>
                <a:schemeClr val="dk1"/>
              </a:buClr>
              <a:buSzPts val="1100"/>
              <a:buFont typeface="Arial"/>
              <a:buNone/>
            </a:pPr>
            <a:r>
              <a:rPr lang="en-US" sz="2000"/>
              <a:t>Operate in controlled freshwater environments.</a:t>
            </a:r>
            <a:endParaRPr sz="2000"/>
          </a:p>
          <a:p>
            <a:pPr indent="0" lvl="0" marL="0" rtl="0" algn="l">
              <a:lnSpc>
                <a:spcPct val="115000"/>
              </a:lnSpc>
              <a:spcBef>
                <a:spcPts val="1200"/>
              </a:spcBef>
              <a:spcAft>
                <a:spcPts val="0"/>
              </a:spcAft>
              <a:buClr>
                <a:schemeClr val="dk1"/>
              </a:buClr>
              <a:buSzPts val="1100"/>
              <a:buFont typeface="Arial"/>
              <a:buNone/>
            </a:pPr>
            <a:r>
              <a:rPr lang="en-US" sz="2000"/>
              <a:t>Function effectively at depths up to 20 feet.</a:t>
            </a:r>
            <a:endParaRPr sz="2000"/>
          </a:p>
          <a:p>
            <a:pPr indent="0" lvl="0" marL="0" rtl="0" algn="l">
              <a:lnSpc>
                <a:spcPct val="115000"/>
              </a:lnSpc>
              <a:spcBef>
                <a:spcPts val="1200"/>
              </a:spcBef>
              <a:spcAft>
                <a:spcPts val="1200"/>
              </a:spcAft>
              <a:buNone/>
            </a:pPr>
            <a:r>
              <a:t/>
            </a:r>
            <a:endParaRPr sz="2000"/>
          </a:p>
        </p:txBody>
      </p:sp>
      <p:sp>
        <p:nvSpPr>
          <p:cNvPr id="188" name="Google Shape;188;g2d5a8ff0ef8_0_37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r>
              <a:rPr lang="en-US" sz="1600">
                <a:solidFill>
                  <a:schemeClr val="dk1"/>
                </a:solidFill>
              </a:rPr>
              <a:t>Justin Llerena </a:t>
            </a:r>
            <a:fld id="{00000000-1234-1234-1234-123412341234}" type="slidenum">
              <a:rPr lang="en-US" sz="1600">
                <a:solidFill>
                  <a:schemeClr val="dk1"/>
                </a:solidFill>
              </a:rPr>
              <a:t>‹#›</a:t>
            </a:fld>
            <a:endParaRPr sz="1600">
              <a:solidFill>
                <a:schemeClr val="dk1"/>
              </a:solidFill>
            </a:endParaRPr>
          </a:p>
        </p:txBody>
      </p:sp>
      <p:pic>
        <p:nvPicPr>
          <p:cNvPr id="189" name="Google Shape;189;g2d5a8ff0ef8_0_371"/>
          <p:cNvPicPr preferRelativeResize="0"/>
          <p:nvPr/>
        </p:nvPicPr>
        <p:blipFill>
          <a:blip r:embed="rId3">
            <a:alphaModFix/>
          </a:blip>
          <a:stretch>
            <a:fillRect/>
          </a:stretch>
        </p:blipFill>
        <p:spPr>
          <a:xfrm>
            <a:off x="7418200" y="2859937"/>
            <a:ext cx="3593349" cy="2327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d5c59cb172_0_20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Assumptions</a:t>
            </a:r>
            <a:endParaRPr/>
          </a:p>
        </p:txBody>
      </p:sp>
      <p:sp>
        <p:nvSpPr>
          <p:cNvPr id="196" name="Google Shape;196;g2d5c59cb172_0_20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457200" lvl="0" marL="0" rtl="0" algn="r">
              <a:spcBef>
                <a:spcPts val="0"/>
              </a:spcBef>
              <a:spcAft>
                <a:spcPts val="0"/>
              </a:spcAft>
              <a:buClr>
                <a:srgbClr val="000000"/>
              </a:buClr>
              <a:buFont typeface="Arial"/>
              <a:buNone/>
            </a:pPr>
            <a:r>
              <a:rPr lang="en-US" sz="1600">
                <a:solidFill>
                  <a:schemeClr val="dk1"/>
                </a:solidFill>
              </a:rPr>
              <a:t>Yili Liu </a:t>
            </a:r>
            <a:fld id="{00000000-1234-1234-1234-123412341234}" type="slidenum">
              <a:rPr lang="en-US" sz="1600">
                <a:solidFill>
                  <a:schemeClr val="dk1"/>
                </a:solidFill>
              </a:rPr>
              <a:t>‹#›</a:t>
            </a:fld>
            <a:endParaRPr sz="1600">
              <a:solidFill>
                <a:schemeClr val="dk1"/>
              </a:solidFill>
            </a:endParaRPr>
          </a:p>
        </p:txBody>
      </p:sp>
      <p:pic>
        <p:nvPicPr>
          <p:cNvPr id="197" name="Google Shape;197;g2d5c59cb172_0_207"/>
          <p:cNvPicPr preferRelativeResize="0"/>
          <p:nvPr/>
        </p:nvPicPr>
        <p:blipFill>
          <a:blip r:embed="rId3">
            <a:alphaModFix/>
          </a:blip>
          <a:stretch>
            <a:fillRect/>
          </a:stretch>
        </p:blipFill>
        <p:spPr>
          <a:xfrm>
            <a:off x="703425" y="2524238"/>
            <a:ext cx="3248550" cy="3248550"/>
          </a:xfrm>
          <a:prstGeom prst="rect">
            <a:avLst/>
          </a:prstGeom>
          <a:noFill/>
          <a:ln>
            <a:noFill/>
          </a:ln>
        </p:spPr>
      </p:pic>
      <p:sp>
        <p:nvSpPr>
          <p:cNvPr id="198" name="Google Shape;198;g2d5c59cb172_0_207"/>
          <p:cNvSpPr txBox="1"/>
          <p:nvPr/>
        </p:nvSpPr>
        <p:spPr>
          <a:xfrm>
            <a:off x="838200" y="2072700"/>
            <a:ext cx="2979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Arial Black"/>
                <a:ea typeface="Arial Black"/>
                <a:cs typeface="Arial Black"/>
                <a:sym typeface="Arial Black"/>
              </a:rPr>
              <a:t>Primary User Level: </a:t>
            </a:r>
            <a:endParaRPr sz="1800">
              <a:solidFill>
                <a:schemeClr val="dk1"/>
              </a:solidFill>
              <a:latin typeface="Arial Black"/>
              <a:ea typeface="Arial Black"/>
              <a:cs typeface="Arial Black"/>
              <a:sym typeface="Arial Black"/>
            </a:endParaRPr>
          </a:p>
          <a:p>
            <a:pPr indent="0" lvl="0" marL="0" rtl="0" algn="ctr">
              <a:spcBef>
                <a:spcPts val="0"/>
              </a:spcBef>
              <a:spcAft>
                <a:spcPts val="0"/>
              </a:spcAft>
              <a:buNone/>
            </a:pPr>
            <a:r>
              <a:rPr lang="en-US" sz="1800">
                <a:solidFill>
                  <a:schemeClr val="dk1"/>
                </a:solidFill>
                <a:latin typeface="Arial Black"/>
                <a:ea typeface="Arial Black"/>
                <a:cs typeface="Arial Black"/>
                <a:sym typeface="Arial Black"/>
              </a:rPr>
              <a:t>Middle to High School</a:t>
            </a:r>
            <a:endParaRPr sz="1800">
              <a:solidFill>
                <a:schemeClr val="dk1"/>
              </a:solidFill>
              <a:latin typeface="Arial Black"/>
              <a:ea typeface="Arial Black"/>
              <a:cs typeface="Arial Black"/>
              <a:sym typeface="Arial Black"/>
            </a:endParaRPr>
          </a:p>
          <a:p>
            <a:pPr indent="0" lvl="0" marL="0" rtl="0" algn="ctr">
              <a:spcBef>
                <a:spcPts val="0"/>
              </a:spcBef>
              <a:spcAft>
                <a:spcPts val="0"/>
              </a:spcAft>
              <a:buNone/>
            </a:pPr>
            <a:r>
              <a:rPr lang="en-US" sz="1800">
                <a:solidFill>
                  <a:schemeClr val="dk1"/>
                </a:solidFill>
                <a:latin typeface="Arial Black"/>
                <a:ea typeface="Arial Black"/>
                <a:cs typeface="Arial Black"/>
                <a:sym typeface="Arial Black"/>
              </a:rPr>
              <a:t>(6-12th Grade)</a:t>
            </a:r>
            <a:endParaRPr sz="1800">
              <a:solidFill>
                <a:schemeClr val="dk1"/>
              </a:solidFill>
              <a:latin typeface="Arial Black"/>
              <a:ea typeface="Arial Black"/>
              <a:cs typeface="Arial Black"/>
              <a:sym typeface="Arial Black"/>
            </a:endParaRPr>
          </a:p>
        </p:txBody>
      </p:sp>
      <p:pic>
        <p:nvPicPr>
          <p:cNvPr id="199" name="Google Shape;199;g2d5c59cb172_0_207"/>
          <p:cNvPicPr preferRelativeResize="0"/>
          <p:nvPr/>
        </p:nvPicPr>
        <p:blipFill>
          <a:blip r:embed="rId4">
            <a:alphaModFix/>
          </a:blip>
          <a:stretch>
            <a:fillRect/>
          </a:stretch>
        </p:blipFill>
        <p:spPr>
          <a:xfrm>
            <a:off x="3844375" y="3038725"/>
            <a:ext cx="3620899" cy="2413925"/>
          </a:xfrm>
          <a:prstGeom prst="rect">
            <a:avLst/>
          </a:prstGeom>
          <a:noFill/>
          <a:ln>
            <a:noFill/>
          </a:ln>
        </p:spPr>
      </p:pic>
      <p:sp>
        <p:nvSpPr>
          <p:cNvPr id="200" name="Google Shape;200;g2d5c59cb172_0_207"/>
          <p:cNvSpPr txBox="1"/>
          <p:nvPr/>
        </p:nvSpPr>
        <p:spPr>
          <a:xfrm>
            <a:off x="4215125" y="2072700"/>
            <a:ext cx="2879400" cy="13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Arial Black"/>
                <a:ea typeface="Arial Black"/>
                <a:cs typeface="Arial Black"/>
                <a:sym typeface="Arial Black"/>
              </a:rPr>
              <a:t>Submersible will be operated in pool environments.</a:t>
            </a:r>
            <a:endParaRPr sz="1800">
              <a:solidFill>
                <a:schemeClr val="dk1"/>
              </a:solidFill>
              <a:latin typeface="Arial Black"/>
              <a:ea typeface="Arial Black"/>
              <a:cs typeface="Arial Black"/>
              <a:sym typeface="Arial Black"/>
            </a:endParaRPr>
          </a:p>
        </p:txBody>
      </p:sp>
      <p:pic>
        <p:nvPicPr>
          <p:cNvPr id="201" name="Google Shape;201;g2d5c59cb172_0_207"/>
          <p:cNvPicPr preferRelativeResize="0"/>
          <p:nvPr/>
        </p:nvPicPr>
        <p:blipFill>
          <a:blip r:embed="rId5">
            <a:alphaModFix/>
          </a:blip>
          <a:stretch>
            <a:fillRect/>
          </a:stretch>
        </p:blipFill>
        <p:spPr>
          <a:xfrm>
            <a:off x="7778838" y="3360788"/>
            <a:ext cx="1656675" cy="1575475"/>
          </a:xfrm>
          <a:prstGeom prst="rect">
            <a:avLst/>
          </a:prstGeom>
          <a:noFill/>
          <a:ln>
            <a:noFill/>
          </a:ln>
        </p:spPr>
      </p:pic>
      <p:sp>
        <p:nvSpPr>
          <p:cNvPr id="202" name="Google Shape;202;g2d5c59cb172_0_207"/>
          <p:cNvSpPr txBox="1"/>
          <p:nvPr/>
        </p:nvSpPr>
        <p:spPr>
          <a:xfrm>
            <a:off x="7167475" y="2072701"/>
            <a:ext cx="2879400" cy="13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Arial Black"/>
                <a:ea typeface="Arial Black"/>
                <a:cs typeface="Arial Black"/>
                <a:sym typeface="Arial Black"/>
              </a:rPr>
              <a:t>Submersible will be tethered for power/control signal and retrieval.</a:t>
            </a:r>
            <a:endParaRPr sz="1800">
              <a:solidFill>
                <a:schemeClr val="dk1"/>
              </a:solidFill>
              <a:latin typeface="Arial Black"/>
              <a:ea typeface="Arial Black"/>
              <a:cs typeface="Arial Black"/>
              <a:sym typeface="Arial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7" name="Shape 207"/>
        <p:cNvGrpSpPr/>
        <p:nvPr/>
      </p:nvGrpSpPr>
      <p:grpSpPr>
        <a:xfrm>
          <a:off x="0" y="0"/>
          <a:ext cx="0" cy="0"/>
          <a:chOff x="0" y="0"/>
          <a:chExt cx="0" cy="0"/>
        </a:xfrm>
      </p:grpSpPr>
      <p:sp>
        <p:nvSpPr>
          <p:cNvPr id="208" name="Google Shape;208;g2d5c59cb172_0_12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Key Goals</a:t>
            </a:r>
            <a:endParaRPr/>
          </a:p>
        </p:txBody>
      </p:sp>
      <p:sp>
        <p:nvSpPr>
          <p:cNvPr id="209" name="Google Shape;209;g2d5c59cb172_0_1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Yili Liu </a:t>
            </a:r>
            <a:fld id="{00000000-1234-1234-1234-123412341234}" type="slidenum">
              <a:rPr lang="en-US" sz="1600">
                <a:solidFill>
                  <a:schemeClr val="dk1"/>
                </a:solidFill>
              </a:rPr>
              <a:t>‹#›</a:t>
            </a:fld>
            <a:endParaRPr sz="1600">
              <a:solidFill>
                <a:schemeClr val="dk1"/>
              </a:solidFill>
            </a:endParaRPr>
          </a:p>
        </p:txBody>
      </p:sp>
      <p:pic>
        <p:nvPicPr>
          <p:cNvPr id="210" name="Google Shape;210;g2d5c59cb172_0_123"/>
          <p:cNvPicPr preferRelativeResize="0"/>
          <p:nvPr/>
        </p:nvPicPr>
        <p:blipFill>
          <a:blip r:embed="rId3">
            <a:alphaModFix/>
          </a:blip>
          <a:stretch>
            <a:fillRect/>
          </a:stretch>
        </p:blipFill>
        <p:spPr>
          <a:xfrm>
            <a:off x="890725" y="2264587"/>
            <a:ext cx="2519075" cy="2519075"/>
          </a:xfrm>
          <a:prstGeom prst="rect">
            <a:avLst/>
          </a:prstGeom>
          <a:noFill/>
          <a:ln>
            <a:noFill/>
          </a:ln>
        </p:spPr>
      </p:pic>
      <p:pic>
        <p:nvPicPr>
          <p:cNvPr id="211" name="Google Shape;211;g2d5c59cb172_0_123"/>
          <p:cNvPicPr preferRelativeResize="0"/>
          <p:nvPr/>
        </p:nvPicPr>
        <p:blipFill>
          <a:blip r:embed="rId4">
            <a:alphaModFix/>
          </a:blip>
          <a:stretch>
            <a:fillRect/>
          </a:stretch>
        </p:blipFill>
        <p:spPr>
          <a:xfrm>
            <a:off x="4311250" y="2899188"/>
            <a:ext cx="1578950" cy="1506375"/>
          </a:xfrm>
          <a:prstGeom prst="rect">
            <a:avLst/>
          </a:prstGeom>
          <a:noFill/>
          <a:ln>
            <a:noFill/>
          </a:ln>
        </p:spPr>
      </p:pic>
      <p:sp>
        <p:nvSpPr>
          <p:cNvPr id="212" name="Google Shape;212;g2d5c59cb172_0_123"/>
          <p:cNvSpPr txBox="1"/>
          <p:nvPr/>
        </p:nvSpPr>
        <p:spPr>
          <a:xfrm>
            <a:off x="978250" y="1432075"/>
            <a:ext cx="2519100" cy="13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Arial Black"/>
                <a:ea typeface="Arial Black"/>
                <a:cs typeface="Arial Black"/>
                <a:sym typeface="Arial Black"/>
              </a:rPr>
              <a:t>Maintain structural integrity and be fully operational at depth of 20 feet.</a:t>
            </a:r>
            <a:endParaRPr sz="1600">
              <a:solidFill>
                <a:schemeClr val="dk1"/>
              </a:solidFill>
              <a:latin typeface="Arial Black"/>
              <a:ea typeface="Arial Black"/>
              <a:cs typeface="Arial Black"/>
              <a:sym typeface="Arial Black"/>
            </a:endParaRPr>
          </a:p>
        </p:txBody>
      </p:sp>
      <p:sp>
        <p:nvSpPr>
          <p:cNvPr id="213" name="Google Shape;213;g2d5c59cb172_0_123"/>
          <p:cNvSpPr txBox="1"/>
          <p:nvPr/>
        </p:nvSpPr>
        <p:spPr>
          <a:xfrm>
            <a:off x="3765125" y="1444525"/>
            <a:ext cx="26712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chemeClr val="dk1"/>
                </a:solidFill>
                <a:latin typeface="Arial Black"/>
                <a:ea typeface="Arial Black"/>
                <a:cs typeface="Arial Black"/>
                <a:sym typeface="Arial Black"/>
              </a:rPr>
              <a:t>Depth and heading control, signal supplied through a game controller.</a:t>
            </a:r>
            <a:endParaRPr sz="1600">
              <a:solidFill>
                <a:schemeClr val="dk1"/>
              </a:solidFill>
              <a:latin typeface="Arial Black"/>
              <a:ea typeface="Arial Black"/>
              <a:cs typeface="Arial Black"/>
              <a:sym typeface="Arial Black"/>
            </a:endParaRPr>
          </a:p>
        </p:txBody>
      </p:sp>
      <p:pic>
        <p:nvPicPr>
          <p:cNvPr id="214" name="Google Shape;214;g2d5c59cb172_0_123"/>
          <p:cNvPicPr preferRelativeResize="0"/>
          <p:nvPr/>
        </p:nvPicPr>
        <p:blipFill>
          <a:blip r:embed="rId5">
            <a:alphaModFix/>
          </a:blip>
          <a:stretch>
            <a:fillRect/>
          </a:stretch>
        </p:blipFill>
        <p:spPr>
          <a:xfrm>
            <a:off x="7320573" y="2862900"/>
            <a:ext cx="1578950" cy="1578950"/>
          </a:xfrm>
          <a:prstGeom prst="rect">
            <a:avLst/>
          </a:prstGeom>
          <a:noFill/>
          <a:ln>
            <a:noFill/>
          </a:ln>
        </p:spPr>
      </p:pic>
      <p:sp>
        <p:nvSpPr>
          <p:cNvPr id="215" name="Google Shape;215;g2d5c59cb172_0_123"/>
          <p:cNvSpPr txBox="1"/>
          <p:nvPr/>
        </p:nvSpPr>
        <p:spPr>
          <a:xfrm>
            <a:off x="6704100" y="1432075"/>
            <a:ext cx="2811900" cy="119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Arial Black"/>
                <a:ea typeface="Arial Black"/>
                <a:cs typeface="Arial Black"/>
                <a:sym typeface="Arial Black"/>
              </a:rPr>
              <a:t>Affordable to students and educational programs.</a:t>
            </a:r>
            <a:endParaRPr sz="1600">
              <a:solidFill>
                <a:schemeClr val="dk1"/>
              </a:solidFill>
              <a:latin typeface="Arial Black"/>
              <a:ea typeface="Arial Black"/>
              <a:cs typeface="Arial Black"/>
              <a:sym typeface="Arial Black"/>
            </a:endParaRPr>
          </a:p>
          <a:p>
            <a:pPr indent="0" lvl="0" marL="0" rtl="0" algn="ctr">
              <a:spcBef>
                <a:spcPts val="0"/>
              </a:spcBef>
              <a:spcAft>
                <a:spcPts val="0"/>
              </a:spcAft>
              <a:buNone/>
            </a:pPr>
            <a:r>
              <a:rPr lang="en-US" sz="1600">
                <a:solidFill>
                  <a:schemeClr val="dk1"/>
                </a:solidFill>
                <a:latin typeface="Arial Black"/>
                <a:ea typeface="Arial Black"/>
                <a:cs typeface="Arial Black"/>
                <a:sym typeface="Arial Black"/>
              </a:rPr>
              <a:t>Cost &lt; $500</a:t>
            </a:r>
            <a:endParaRPr sz="1600">
              <a:solidFill>
                <a:schemeClr val="dk1"/>
              </a:solidFill>
              <a:latin typeface="Arial Black"/>
              <a:ea typeface="Arial Black"/>
              <a:cs typeface="Arial Black"/>
              <a:sym typeface="Arial Black"/>
            </a:endParaRPr>
          </a:p>
        </p:txBody>
      </p:sp>
      <p:pic>
        <p:nvPicPr>
          <p:cNvPr id="216" name="Google Shape;216;g2d5c59cb172_0_123"/>
          <p:cNvPicPr preferRelativeResize="0"/>
          <p:nvPr/>
        </p:nvPicPr>
        <p:blipFill>
          <a:blip r:embed="rId6">
            <a:alphaModFix/>
          </a:blip>
          <a:stretch>
            <a:fillRect/>
          </a:stretch>
        </p:blipFill>
        <p:spPr>
          <a:xfrm>
            <a:off x="1247391" y="4750591"/>
            <a:ext cx="1805750" cy="1805736"/>
          </a:xfrm>
          <a:prstGeom prst="rect">
            <a:avLst/>
          </a:prstGeom>
          <a:noFill/>
          <a:ln>
            <a:noFill/>
          </a:ln>
        </p:spPr>
      </p:pic>
      <p:pic>
        <p:nvPicPr>
          <p:cNvPr id="217" name="Google Shape;217;g2d5c59cb172_0_123"/>
          <p:cNvPicPr preferRelativeResize="0"/>
          <p:nvPr/>
        </p:nvPicPr>
        <p:blipFill>
          <a:blip r:embed="rId7">
            <a:alphaModFix/>
          </a:blip>
          <a:stretch>
            <a:fillRect/>
          </a:stretch>
        </p:blipFill>
        <p:spPr>
          <a:xfrm>
            <a:off x="4019424" y="4690536"/>
            <a:ext cx="2162600" cy="1925850"/>
          </a:xfrm>
          <a:prstGeom prst="rect">
            <a:avLst/>
          </a:prstGeom>
          <a:noFill/>
          <a:ln>
            <a:noFill/>
          </a:ln>
        </p:spPr>
      </p:pic>
      <p:cxnSp>
        <p:nvCxnSpPr>
          <p:cNvPr id="218" name="Google Shape;218;g2d5c59cb172_0_123"/>
          <p:cNvCxnSpPr>
            <a:stCxn id="216" idx="3"/>
            <a:endCxn id="217" idx="1"/>
          </p:cNvCxnSpPr>
          <p:nvPr/>
        </p:nvCxnSpPr>
        <p:spPr>
          <a:xfrm>
            <a:off x="3053141" y="5653459"/>
            <a:ext cx="966300" cy="0"/>
          </a:xfrm>
          <a:prstGeom prst="straightConnector1">
            <a:avLst/>
          </a:prstGeom>
          <a:noFill/>
          <a:ln cap="flat" cmpd="sng" w="9525">
            <a:solidFill>
              <a:schemeClr val="dk2"/>
            </a:solidFill>
            <a:prstDash val="solid"/>
            <a:round/>
            <a:headEnd len="med" w="med" type="none"/>
            <a:tailEnd len="med" w="med" type="triangle"/>
          </a:ln>
        </p:spPr>
      </p:cxnSp>
      <p:sp>
        <p:nvSpPr>
          <p:cNvPr id="219" name="Google Shape;219;g2d5c59cb172_0_123"/>
          <p:cNvSpPr/>
          <p:nvPr/>
        </p:nvSpPr>
        <p:spPr>
          <a:xfrm>
            <a:off x="6182025" y="4783675"/>
            <a:ext cx="2743200" cy="1506300"/>
          </a:xfrm>
          <a:prstGeom prst="leftArrowCallout">
            <a:avLst>
              <a:gd fmla="val 25000" name="adj1"/>
              <a:gd fmla="val 25000" name="adj2"/>
              <a:gd fmla="val 25000" name="adj3"/>
              <a:gd fmla="val 64977" name="adj4"/>
            </a:avLst>
          </a:prstGeom>
          <a:solidFill>
            <a:srgbClr val="782F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0" name="Google Shape;220;g2d5c59cb172_0_123"/>
          <p:cNvSpPr txBox="1"/>
          <p:nvPr/>
        </p:nvSpPr>
        <p:spPr>
          <a:xfrm>
            <a:off x="7335750" y="4980225"/>
            <a:ext cx="1375800" cy="11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lt1"/>
                </a:solidFill>
                <a:latin typeface="Arial Black"/>
                <a:ea typeface="Arial Black"/>
                <a:cs typeface="Arial Black"/>
                <a:sym typeface="Arial Black"/>
              </a:rPr>
              <a:t>Live video feed to control station.</a:t>
            </a:r>
            <a:endParaRPr sz="1600">
              <a:solidFill>
                <a:schemeClr val="lt1"/>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4" name="Shape 224"/>
        <p:cNvGrpSpPr/>
        <p:nvPr/>
      </p:nvGrpSpPr>
      <p:grpSpPr>
        <a:xfrm>
          <a:off x="0" y="0"/>
          <a:ext cx="0" cy="0"/>
          <a:chOff x="0" y="0"/>
          <a:chExt cx="0" cy="0"/>
        </a:xfrm>
      </p:grpSpPr>
      <p:sp>
        <p:nvSpPr>
          <p:cNvPr id="225" name="Google Shape;225;g2d5a8ff0ef8_0_237"/>
          <p:cNvSpPr txBox="1"/>
          <p:nvPr>
            <p:ph type="title"/>
          </p:nvPr>
        </p:nvSpPr>
        <p:spPr>
          <a:xfrm>
            <a:off x="838200" y="365125"/>
            <a:ext cx="5574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82F40"/>
              </a:buClr>
              <a:buSzPts val="4400"/>
              <a:buFont typeface="Arial Black"/>
              <a:buNone/>
            </a:pPr>
            <a:r>
              <a:rPr lang="en-US"/>
              <a:t>Customer Needs</a:t>
            </a:r>
            <a:endParaRPr/>
          </a:p>
        </p:txBody>
      </p:sp>
      <p:sp>
        <p:nvSpPr>
          <p:cNvPr id="226" name="Google Shape;226;g2d5a8ff0ef8_0_237"/>
          <p:cNvSpPr txBox="1"/>
          <p:nvPr>
            <p:ph idx="12" type="sldNum"/>
          </p:nvPr>
        </p:nvSpPr>
        <p:spPr>
          <a:xfrm>
            <a:off x="8407400" y="63817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r>
              <a:rPr lang="en-US" sz="1600">
                <a:solidFill>
                  <a:schemeClr val="dk1"/>
                </a:solidFill>
              </a:rPr>
              <a:t>Justin Llerena </a:t>
            </a:r>
            <a:fld id="{00000000-1234-1234-1234-123412341234}" type="slidenum">
              <a:rPr lang="en-US" sz="1600">
                <a:solidFill>
                  <a:schemeClr val="dk1"/>
                </a:solidFill>
              </a:rPr>
              <a:t>‹#›</a:t>
            </a:fld>
            <a:endParaRPr sz="1600">
              <a:solidFill>
                <a:schemeClr val="dk1"/>
              </a:solidFill>
            </a:endParaRPr>
          </a:p>
        </p:txBody>
      </p:sp>
      <p:grpSp>
        <p:nvGrpSpPr>
          <p:cNvPr id="227" name="Google Shape;227;g2d5a8ff0ef8_0_237"/>
          <p:cNvGrpSpPr/>
          <p:nvPr/>
        </p:nvGrpSpPr>
        <p:grpSpPr>
          <a:xfrm>
            <a:off x="6727624" y="4348675"/>
            <a:ext cx="3298535" cy="1845954"/>
            <a:chOff x="6038025" y="2934026"/>
            <a:chExt cx="2473963" cy="1384500"/>
          </a:xfrm>
        </p:grpSpPr>
        <p:cxnSp>
          <p:nvCxnSpPr>
            <p:cNvPr id="228" name="Google Shape;228;g2d5a8ff0ef8_0_237"/>
            <p:cNvCxnSpPr/>
            <p:nvPr/>
          </p:nvCxnSpPr>
          <p:spPr>
            <a:xfrm>
              <a:off x="6038025" y="3312550"/>
              <a:ext cx="582000" cy="0"/>
            </a:xfrm>
            <a:prstGeom prst="straightConnector1">
              <a:avLst/>
            </a:prstGeom>
            <a:noFill/>
            <a:ln cap="flat" cmpd="sng" w="9525">
              <a:solidFill>
                <a:srgbClr val="C2C2C2"/>
              </a:solidFill>
              <a:prstDash val="solid"/>
              <a:round/>
              <a:headEnd len="sm" w="sm" type="none"/>
              <a:tailEnd len="sm" w="sm" type="none"/>
            </a:ln>
          </p:spPr>
        </p:cxnSp>
        <p:sp>
          <p:nvSpPr>
            <p:cNvPr id="229" name="Google Shape;229;g2d5a8ff0ef8_0_237"/>
            <p:cNvSpPr txBox="1"/>
            <p:nvPr/>
          </p:nvSpPr>
          <p:spPr>
            <a:xfrm>
              <a:off x="6543688" y="2934026"/>
              <a:ext cx="1968300" cy="13845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600">
                  <a:latin typeface="Roboto"/>
                  <a:ea typeface="Roboto"/>
                  <a:cs typeface="Roboto"/>
                  <a:sym typeface="Roboto"/>
                </a:rPr>
                <a:t>Highest </a:t>
              </a:r>
              <a:r>
                <a:rPr b="1" lang="en-US" sz="1600">
                  <a:latin typeface="Roboto"/>
                  <a:ea typeface="Roboto"/>
                  <a:cs typeface="Roboto"/>
                  <a:sym typeface="Roboto"/>
                </a:rPr>
                <a:t>Priority</a:t>
              </a:r>
              <a:endParaRPr b="1" sz="1600">
                <a:latin typeface="Roboto"/>
                <a:ea typeface="Roboto"/>
                <a:cs typeface="Roboto"/>
                <a:sym typeface="Roboto"/>
              </a:endParaRPr>
            </a:p>
            <a:p>
              <a:pPr indent="0" lvl="0" marL="0" rtl="0" algn="l">
                <a:spcBef>
                  <a:spcPts val="0"/>
                </a:spcBef>
                <a:spcAft>
                  <a:spcPts val="0"/>
                </a:spcAft>
                <a:buNone/>
              </a:pPr>
              <a:r>
                <a:t/>
              </a:r>
              <a:endParaRPr b="1" sz="16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US" sz="1100">
                  <a:solidFill>
                    <a:schemeClr val="dk1"/>
                  </a:solidFill>
                </a:rPr>
                <a:t>Depth Durability</a:t>
              </a:r>
              <a:r>
                <a:rPr lang="en-US" sz="1100">
                  <a:solidFill>
                    <a:schemeClr val="dk1"/>
                  </a:solidFill>
                </a:rPr>
                <a:t>: Operates at 20 feet, designed for pool environments.</a:t>
              </a:r>
              <a:endParaRPr sz="1100">
                <a:solidFill>
                  <a:schemeClr val="dk1"/>
                </a:solidFill>
              </a:endParaRPr>
            </a:p>
            <a:p>
              <a:pPr indent="0" lvl="0" marL="0" rtl="0" algn="l">
                <a:spcBef>
                  <a:spcPts val="2100"/>
                </a:spcBef>
                <a:spcAft>
                  <a:spcPts val="0"/>
                </a:spcAft>
                <a:buClr>
                  <a:schemeClr val="dk1"/>
                </a:buClr>
                <a:buSzPts val="1100"/>
                <a:buFont typeface="Arial"/>
                <a:buNone/>
              </a:pPr>
              <a:r>
                <a:rPr b="1" lang="en-US" sz="1100">
                  <a:solidFill>
                    <a:schemeClr val="dk1"/>
                  </a:solidFill>
                </a:rPr>
                <a:t>Speed &amp; Performance</a:t>
              </a:r>
              <a:r>
                <a:rPr lang="en-US" sz="1100">
                  <a:solidFill>
                    <a:schemeClr val="dk1"/>
                  </a:solidFill>
                </a:rPr>
                <a:t>: Matches/exceeds SeaPerch kits.</a:t>
              </a:r>
              <a:endParaRPr sz="1100">
                <a:solidFill>
                  <a:schemeClr val="dk1"/>
                </a:solidFill>
              </a:endParaRPr>
            </a:p>
            <a:p>
              <a:pPr indent="0" lvl="0" marL="0" rtl="0" algn="l">
                <a:spcBef>
                  <a:spcPts val="2100"/>
                </a:spcBef>
                <a:spcAft>
                  <a:spcPts val="0"/>
                </a:spcAft>
                <a:buClr>
                  <a:schemeClr val="dk1"/>
                </a:buClr>
                <a:buSzPts val="1100"/>
                <a:buFont typeface="Arial"/>
                <a:buNone/>
              </a:pPr>
              <a:r>
                <a:rPr b="1" lang="en-US" sz="1100">
                  <a:solidFill>
                    <a:schemeClr val="dk1"/>
                  </a:solidFill>
                </a:rPr>
                <a:t>Live Camera Feed</a:t>
              </a:r>
              <a:r>
                <a:rPr lang="en-US" sz="1100">
                  <a:solidFill>
                    <a:schemeClr val="dk1"/>
                  </a:solidFill>
                </a:rPr>
                <a:t>: Provides real-time video in 1080p  for navigation</a:t>
              </a:r>
              <a:endParaRPr sz="1100">
                <a:solidFill>
                  <a:schemeClr val="dk1"/>
                </a:solidFill>
              </a:endParaRPr>
            </a:p>
            <a:p>
              <a:pPr indent="0" lvl="0" marL="0" rtl="0" algn="l">
                <a:spcBef>
                  <a:spcPts val="2100"/>
                </a:spcBef>
                <a:spcAft>
                  <a:spcPts val="2100"/>
                </a:spcAft>
                <a:buNone/>
              </a:pPr>
              <a:r>
                <a:t/>
              </a:r>
              <a:endParaRPr sz="1100">
                <a:latin typeface="Roboto"/>
                <a:ea typeface="Roboto"/>
                <a:cs typeface="Roboto"/>
                <a:sym typeface="Roboto"/>
              </a:endParaRPr>
            </a:p>
          </p:txBody>
        </p:sp>
        <p:sp>
          <p:nvSpPr>
            <p:cNvPr id="230" name="Google Shape;230;g2d5a8ff0ef8_0_237"/>
            <p:cNvSpPr/>
            <p:nvPr/>
          </p:nvSpPr>
          <p:spPr>
            <a:xfrm>
              <a:off x="6424027" y="3212150"/>
              <a:ext cx="198600" cy="198300"/>
            </a:xfrm>
            <a:prstGeom prst="ellipse">
              <a:avLst/>
            </a:prstGeom>
            <a:solidFill>
              <a:srgbClr val="9325A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g2d5a8ff0ef8_0_237"/>
            <p:cNvSpPr txBox="1"/>
            <p:nvPr/>
          </p:nvSpPr>
          <p:spPr>
            <a:xfrm>
              <a:off x="6399017" y="3156109"/>
              <a:ext cx="247500" cy="3129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2100"/>
                </a:spcAft>
                <a:buNone/>
              </a:pPr>
              <a:r>
                <a:rPr lang="en-US" sz="1100">
                  <a:solidFill>
                    <a:srgbClr val="FFFFFF"/>
                  </a:solidFill>
                  <a:latin typeface="Roboto"/>
                  <a:ea typeface="Roboto"/>
                  <a:cs typeface="Roboto"/>
                  <a:sym typeface="Roboto"/>
                </a:rPr>
                <a:t>3</a:t>
              </a:r>
              <a:endParaRPr sz="1100">
                <a:solidFill>
                  <a:srgbClr val="FFFFFF"/>
                </a:solidFill>
                <a:latin typeface="Roboto"/>
                <a:ea typeface="Roboto"/>
                <a:cs typeface="Roboto"/>
                <a:sym typeface="Roboto"/>
              </a:endParaRPr>
            </a:p>
          </p:txBody>
        </p:sp>
      </p:grpSp>
      <p:grpSp>
        <p:nvGrpSpPr>
          <p:cNvPr id="232" name="Google Shape;232;g2d5a8ff0ef8_0_237"/>
          <p:cNvGrpSpPr/>
          <p:nvPr/>
        </p:nvGrpSpPr>
        <p:grpSpPr>
          <a:xfrm>
            <a:off x="4801220" y="1441363"/>
            <a:ext cx="4820441" cy="1845954"/>
            <a:chOff x="4908100" y="784985"/>
            <a:chExt cx="3615421" cy="1384500"/>
          </a:xfrm>
        </p:grpSpPr>
        <p:cxnSp>
          <p:nvCxnSpPr>
            <p:cNvPr id="233" name="Google Shape;233;g2d5a8ff0ef8_0_237"/>
            <p:cNvCxnSpPr/>
            <p:nvPr/>
          </p:nvCxnSpPr>
          <p:spPr>
            <a:xfrm>
              <a:off x="4908100" y="1593250"/>
              <a:ext cx="1715100" cy="0"/>
            </a:xfrm>
            <a:prstGeom prst="straightConnector1">
              <a:avLst/>
            </a:prstGeom>
            <a:noFill/>
            <a:ln cap="flat" cmpd="sng" w="9525">
              <a:solidFill>
                <a:srgbClr val="C2C2C2"/>
              </a:solidFill>
              <a:prstDash val="solid"/>
              <a:round/>
              <a:headEnd len="sm" w="sm" type="none"/>
              <a:tailEnd len="sm" w="sm" type="none"/>
            </a:ln>
          </p:spPr>
        </p:cxnSp>
        <p:sp>
          <p:nvSpPr>
            <p:cNvPr id="234" name="Google Shape;234;g2d5a8ff0ef8_0_237"/>
            <p:cNvSpPr txBox="1"/>
            <p:nvPr/>
          </p:nvSpPr>
          <p:spPr>
            <a:xfrm>
              <a:off x="6656321" y="784985"/>
              <a:ext cx="1867200" cy="13845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1600">
                  <a:latin typeface="Roboto"/>
                  <a:ea typeface="Roboto"/>
                  <a:cs typeface="Roboto"/>
                  <a:sym typeface="Roboto"/>
                </a:rPr>
                <a:t>Lowest Priority</a:t>
              </a:r>
              <a:endParaRPr b="1" sz="1600">
                <a:latin typeface="Roboto"/>
                <a:ea typeface="Roboto"/>
                <a:cs typeface="Roboto"/>
                <a:sym typeface="Roboto"/>
              </a:endParaRPr>
            </a:p>
            <a:p>
              <a:pPr indent="0" lvl="0" marL="0" rtl="0" algn="l">
                <a:spcBef>
                  <a:spcPts val="0"/>
                </a:spcBef>
                <a:spcAft>
                  <a:spcPts val="0"/>
                </a:spcAft>
                <a:buNone/>
              </a:pPr>
              <a:r>
                <a:t/>
              </a:r>
              <a:endParaRPr b="1" sz="1600">
                <a:latin typeface="Roboto"/>
                <a:ea typeface="Roboto"/>
                <a:cs typeface="Roboto"/>
                <a:sym typeface="Roboto"/>
              </a:endParaRPr>
            </a:p>
            <a:p>
              <a:pPr indent="0" lvl="0" marL="0" rtl="0" algn="l">
                <a:spcBef>
                  <a:spcPts val="0"/>
                </a:spcBef>
                <a:spcAft>
                  <a:spcPts val="0"/>
                </a:spcAft>
                <a:buNone/>
              </a:pPr>
              <a:r>
                <a:rPr b="1" lang="en-US" sz="1100">
                  <a:latin typeface="Roboto"/>
                  <a:ea typeface="Roboto"/>
                  <a:cs typeface="Roboto"/>
                  <a:sym typeface="Roboto"/>
                </a:rPr>
                <a:t>Chlorine Resistant Materials: </a:t>
              </a:r>
              <a:r>
                <a:rPr lang="en-US" sz="1100">
                  <a:latin typeface="Roboto"/>
                  <a:ea typeface="Roboto"/>
                  <a:cs typeface="Roboto"/>
                  <a:sym typeface="Roboto"/>
                </a:rPr>
                <a:t>Materials must be  chlorine proof.</a:t>
              </a:r>
              <a:endParaRPr sz="1100">
                <a:latin typeface="Roboto"/>
                <a:ea typeface="Roboto"/>
                <a:cs typeface="Roboto"/>
                <a:sym typeface="Roboto"/>
              </a:endParaRPr>
            </a:p>
            <a:p>
              <a:pPr indent="0" lvl="0" marL="0" rtl="0" algn="l">
                <a:spcBef>
                  <a:spcPts val="2100"/>
                </a:spcBef>
                <a:spcAft>
                  <a:spcPts val="0"/>
                </a:spcAft>
                <a:buNone/>
              </a:pPr>
              <a:r>
                <a:rPr b="1" lang="en-US" sz="1100">
                  <a:latin typeface="Roboto"/>
                  <a:ea typeface="Roboto"/>
                  <a:cs typeface="Roboto"/>
                  <a:sym typeface="Roboto"/>
                </a:rPr>
                <a:t>Modular</a:t>
              </a:r>
              <a:r>
                <a:rPr b="1" lang="en-US" sz="1100">
                  <a:latin typeface="Roboto"/>
                  <a:ea typeface="Roboto"/>
                  <a:cs typeface="Roboto"/>
                  <a:sym typeface="Roboto"/>
                </a:rPr>
                <a:t> Assembly: </a:t>
              </a:r>
              <a:r>
                <a:rPr lang="en-US" sz="1100">
                  <a:latin typeface="Roboto"/>
                  <a:ea typeface="Roboto"/>
                  <a:cs typeface="Roboto"/>
                  <a:sym typeface="Roboto"/>
                </a:rPr>
                <a:t>Submersible kit must be modular, allowing easy adjustment of </a:t>
              </a:r>
              <a:r>
                <a:rPr lang="en-US" sz="1100">
                  <a:latin typeface="Roboto"/>
                  <a:ea typeface="Roboto"/>
                  <a:cs typeface="Roboto"/>
                  <a:sym typeface="Roboto"/>
                </a:rPr>
                <a:t>buoyancy and center of gravity</a:t>
              </a:r>
              <a:endParaRPr sz="1100">
                <a:latin typeface="Roboto"/>
                <a:ea typeface="Roboto"/>
                <a:cs typeface="Roboto"/>
                <a:sym typeface="Roboto"/>
              </a:endParaRPr>
            </a:p>
            <a:p>
              <a:pPr indent="0" lvl="0" marL="0" rtl="0" algn="l">
                <a:spcBef>
                  <a:spcPts val="2100"/>
                </a:spcBef>
                <a:spcAft>
                  <a:spcPts val="2100"/>
                </a:spcAft>
                <a:buClr>
                  <a:schemeClr val="dk1"/>
                </a:buClr>
                <a:buSzPts val="1100"/>
                <a:buFont typeface="Arial"/>
                <a:buNone/>
              </a:pPr>
              <a:r>
                <a:rPr b="1" lang="en-US" sz="1100">
                  <a:solidFill>
                    <a:schemeClr val="dk1"/>
                  </a:solidFill>
                </a:rPr>
                <a:t>Feedback Control System</a:t>
              </a:r>
              <a:r>
                <a:rPr lang="en-US" sz="1100">
                  <a:solidFill>
                    <a:schemeClr val="dk1"/>
                  </a:solidFill>
                </a:rPr>
                <a:t>: Teaches heading and depth stability.</a:t>
              </a:r>
              <a:endParaRPr sz="1100">
                <a:latin typeface="Roboto"/>
                <a:ea typeface="Roboto"/>
                <a:cs typeface="Roboto"/>
                <a:sym typeface="Roboto"/>
              </a:endParaRPr>
            </a:p>
          </p:txBody>
        </p:sp>
        <p:sp>
          <p:nvSpPr>
            <p:cNvPr id="235" name="Google Shape;235;g2d5a8ff0ef8_0_237"/>
            <p:cNvSpPr/>
            <p:nvPr/>
          </p:nvSpPr>
          <p:spPr>
            <a:xfrm>
              <a:off x="6427830" y="1493307"/>
              <a:ext cx="198600" cy="198300"/>
            </a:xfrm>
            <a:prstGeom prst="ellipse">
              <a:avLst/>
            </a:prstGeom>
            <a:solidFill>
              <a:srgbClr val="782F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6" name="Google Shape;236;g2d5a8ff0ef8_0_237"/>
          <p:cNvGrpSpPr/>
          <p:nvPr/>
        </p:nvGrpSpPr>
        <p:grpSpPr>
          <a:xfrm>
            <a:off x="109275" y="3226600"/>
            <a:ext cx="3908853" cy="1723157"/>
            <a:chOff x="854890" y="1930109"/>
            <a:chExt cx="2931713" cy="1292400"/>
          </a:xfrm>
        </p:grpSpPr>
        <p:sp>
          <p:nvSpPr>
            <p:cNvPr id="237" name="Google Shape;237;g2d5a8ff0ef8_0_237"/>
            <p:cNvSpPr txBox="1"/>
            <p:nvPr/>
          </p:nvSpPr>
          <p:spPr>
            <a:xfrm>
              <a:off x="854890" y="1930109"/>
              <a:ext cx="1867200" cy="12924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t/>
              </a:r>
              <a:endParaRPr b="1" sz="1600">
                <a:latin typeface="Roboto"/>
                <a:ea typeface="Roboto"/>
                <a:cs typeface="Roboto"/>
                <a:sym typeface="Roboto"/>
              </a:endParaRPr>
            </a:p>
            <a:p>
              <a:pPr indent="0" lvl="0" marL="0" rtl="0" algn="l">
                <a:spcBef>
                  <a:spcPts val="0"/>
                </a:spcBef>
                <a:spcAft>
                  <a:spcPts val="0"/>
                </a:spcAft>
                <a:buNone/>
              </a:pPr>
              <a:r>
                <a:rPr b="1" lang="en-US" sz="1600">
                  <a:latin typeface="Roboto"/>
                  <a:ea typeface="Roboto"/>
                  <a:cs typeface="Roboto"/>
                  <a:sym typeface="Roboto"/>
                </a:rPr>
                <a:t>Medium Priority</a:t>
              </a:r>
              <a:endParaRPr b="1" sz="1600">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2100"/>
                </a:spcBef>
                <a:spcAft>
                  <a:spcPts val="0"/>
                </a:spcAft>
                <a:buClr>
                  <a:schemeClr val="dk1"/>
                </a:buClr>
                <a:buSzPts val="1100"/>
                <a:buFont typeface="Arial"/>
                <a:buNone/>
              </a:pPr>
              <a:r>
                <a:rPr b="1" lang="en-US" sz="1100">
                  <a:solidFill>
                    <a:schemeClr val="dk1"/>
                  </a:solidFill>
                  <a:latin typeface="Roboto"/>
                  <a:ea typeface="Roboto"/>
                  <a:cs typeface="Roboto"/>
                  <a:sym typeface="Roboto"/>
                </a:rPr>
                <a:t>Affordable Design: </a:t>
              </a:r>
              <a:r>
                <a:rPr lang="en-US" sz="1100">
                  <a:solidFill>
                    <a:schemeClr val="dk1"/>
                  </a:solidFill>
                  <a:latin typeface="Roboto"/>
                  <a:ea typeface="Roboto"/>
                  <a:cs typeface="Roboto"/>
                  <a:sym typeface="Roboto"/>
                </a:rPr>
                <a:t>Target cost of $500 for middle/high school students.</a:t>
              </a:r>
              <a:endParaRPr b="1" sz="1100">
                <a:solidFill>
                  <a:schemeClr val="dk1"/>
                </a:solidFill>
                <a:latin typeface="Roboto"/>
                <a:ea typeface="Roboto"/>
                <a:cs typeface="Roboto"/>
                <a:sym typeface="Roboto"/>
              </a:endParaRPr>
            </a:p>
            <a:p>
              <a:pPr indent="0" lvl="0" marL="0" rtl="0" algn="l">
                <a:spcBef>
                  <a:spcPts val="2100"/>
                </a:spcBef>
                <a:spcAft>
                  <a:spcPts val="0"/>
                </a:spcAft>
                <a:buClr>
                  <a:schemeClr val="dk1"/>
                </a:buClr>
                <a:buSzPts val="1100"/>
                <a:buFont typeface="Arial"/>
                <a:buNone/>
              </a:pPr>
              <a:r>
                <a:rPr b="1" lang="en-US" sz="1100">
                  <a:solidFill>
                    <a:schemeClr val="dk1"/>
                  </a:solidFill>
                  <a:latin typeface="Roboto"/>
                  <a:ea typeface="Roboto"/>
                  <a:cs typeface="Roboto"/>
                  <a:sym typeface="Roboto"/>
                </a:rPr>
                <a:t>Accessible Control Interface</a:t>
              </a:r>
              <a:r>
                <a:rPr lang="en-US" sz="1100">
                  <a:solidFill>
                    <a:schemeClr val="dk1"/>
                  </a:solidFill>
                  <a:latin typeface="Roboto"/>
                  <a:ea typeface="Roboto"/>
                  <a:cs typeface="Roboto"/>
                  <a:sym typeface="Roboto"/>
                </a:rPr>
                <a:t>: Intuitive on land control station. Accessible via a game controller</a:t>
              </a:r>
              <a:r>
                <a:rPr lang="en-US" sz="1100">
                  <a:solidFill>
                    <a:schemeClr val="dk1"/>
                  </a:solidFill>
                </a:rPr>
                <a:t>.</a:t>
              </a:r>
              <a:endParaRPr sz="1100">
                <a:solidFill>
                  <a:schemeClr val="dk1"/>
                </a:solidFill>
              </a:endParaRPr>
            </a:p>
            <a:p>
              <a:pPr indent="0" lvl="0" marL="0" rtl="0" algn="l">
                <a:spcBef>
                  <a:spcPts val="2100"/>
                </a:spcBef>
                <a:spcAft>
                  <a:spcPts val="0"/>
                </a:spcAft>
                <a:buClr>
                  <a:schemeClr val="dk1"/>
                </a:buClr>
                <a:buSzPts val="1100"/>
                <a:buFont typeface="Arial"/>
                <a:buNone/>
              </a:pPr>
              <a:r>
                <a:rPr b="1" lang="en-US" sz="1100">
                  <a:solidFill>
                    <a:schemeClr val="dk1"/>
                  </a:solidFill>
                </a:rPr>
                <a:t>T</a:t>
              </a:r>
              <a:r>
                <a:rPr b="1" lang="en-US" sz="1100">
                  <a:solidFill>
                    <a:schemeClr val="dk1"/>
                  </a:solidFill>
                </a:rPr>
                <a:t>ethered Power &amp; Control</a:t>
              </a:r>
              <a:r>
                <a:rPr lang="en-US" sz="1100">
                  <a:solidFill>
                    <a:schemeClr val="dk1"/>
                  </a:solidFill>
                </a:rPr>
                <a:t>: Ensures consistent power and control.</a:t>
              </a:r>
              <a:endParaRPr sz="1100">
                <a:solidFill>
                  <a:schemeClr val="dk1"/>
                </a:solidFill>
              </a:endParaRPr>
            </a:p>
            <a:p>
              <a:pPr indent="0" lvl="0" marL="0" rtl="0" algn="r">
                <a:spcBef>
                  <a:spcPts val="2100"/>
                </a:spcBef>
                <a:spcAft>
                  <a:spcPts val="0"/>
                </a:spcAft>
                <a:buClr>
                  <a:schemeClr val="dk1"/>
                </a:buClr>
                <a:buSzPts val="1100"/>
                <a:buFont typeface="Arial"/>
                <a:buNone/>
              </a:pPr>
              <a:r>
                <a:rPr b="1" lang="en-US" sz="1100">
                  <a:solidFill>
                    <a:schemeClr val="dk1"/>
                  </a:solidFill>
                </a:rPr>
                <a:t>XRP Controller Board</a:t>
              </a:r>
              <a:r>
                <a:rPr lang="en-US" sz="1100">
                  <a:solidFill>
                    <a:schemeClr val="dk1"/>
                  </a:solidFill>
                </a:rPr>
                <a:t>: Compatible with existing robotics tools.</a:t>
              </a:r>
              <a:endParaRPr sz="1100">
                <a:solidFill>
                  <a:schemeClr val="dk1"/>
                </a:solidFill>
              </a:endParaRPr>
            </a:p>
            <a:p>
              <a:pPr indent="0" lvl="0" marL="0" rtl="0" algn="r">
                <a:spcBef>
                  <a:spcPts val="2100"/>
                </a:spcBef>
                <a:spcAft>
                  <a:spcPts val="2100"/>
                </a:spcAft>
                <a:buNone/>
              </a:pPr>
              <a:r>
                <a:t/>
              </a:r>
              <a:endParaRPr sz="1100">
                <a:latin typeface="Roboto"/>
                <a:ea typeface="Roboto"/>
                <a:cs typeface="Roboto"/>
                <a:sym typeface="Roboto"/>
              </a:endParaRPr>
            </a:p>
          </p:txBody>
        </p:sp>
        <p:cxnSp>
          <p:nvCxnSpPr>
            <p:cNvPr id="238" name="Google Shape;238;g2d5a8ff0ef8_0_237"/>
            <p:cNvCxnSpPr>
              <a:endCxn id="239" idx="3"/>
            </p:cNvCxnSpPr>
            <p:nvPr/>
          </p:nvCxnSpPr>
          <p:spPr>
            <a:xfrm rot="10800000">
              <a:off x="2990403" y="2530199"/>
              <a:ext cx="796200" cy="6000"/>
            </a:xfrm>
            <a:prstGeom prst="straightConnector1">
              <a:avLst/>
            </a:prstGeom>
            <a:noFill/>
            <a:ln cap="flat" cmpd="sng" w="9525">
              <a:solidFill>
                <a:srgbClr val="C2C2C2"/>
              </a:solidFill>
              <a:prstDash val="solid"/>
              <a:round/>
              <a:headEnd len="sm" w="sm" type="none"/>
              <a:tailEnd len="sm" w="sm" type="none"/>
            </a:ln>
          </p:spPr>
        </p:cxnSp>
        <p:sp>
          <p:nvSpPr>
            <p:cNvPr id="240" name="Google Shape;240;g2d5a8ff0ef8_0_237"/>
            <p:cNvSpPr/>
            <p:nvPr/>
          </p:nvSpPr>
          <p:spPr>
            <a:xfrm>
              <a:off x="2763704" y="2434050"/>
              <a:ext cx="198600" cy="198300"/>
            </a:xfrm>
            <a:prstGeom prst="ellipse">
              <a:avLst/>
            </a:prstGeom>
            <a:solidFill>
              <a:srgbClr val="782F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 name="Google Shape;239;g2d5a8ff0ef8_0_237"/>
            <p:cNvSpPr txBox="1"/>
            <p:nvPr/>
          </p:nvSpPr>
          <p:spPr>
            <a:xfrm>
              <a:off x="2742903" y="2373749"/>
              <a:ext cx="247500" cy="3129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2100"/>
                </a:spcAft>
                <a:buNone/>
              </a:pPr>
              <a:r>
                <a:rPr lang="en-US" sz="1100">
                  <a:solidFill>
                    <a:srgbClr val="FFFFFF"/>
                  </a:solidFill>
                  <a:latin typeface="Roboto"/>
                  <a:ea typeface="Roboto"/>
                  <a:cs typeface="Roboto"/>
                  <a:sym typeface="Roboto"/>
                </a:rPr>
                <a:t>2</a:t>
              </a:r>
              <a:endParaRPr sz="1100">
                <a:solidFill>
                  <a:srgbClr val="FFFFFF"/>
                </a:solidFill>
                <a:latin typeface="Roboto"/>
                <a:ea typeface="Roboto"/>
                <a:cs typeface="Roboto"/>
                <a:sym typeface="Roboto"/>
              </a:endParaRPr>
            </a:p>
          </p:txBody>
        </p:sp>
      </p:grpSp>
      <p:grpSp>
        <p:nvGrpSpPr>
          <p:cNvPr id="241" name="Google Shape;241;g2d5a8ff0ef8_0_237"/>
          <p:cNvGrpSpPr/>
          <p:nvPr/>
        </p:nvGrpSpPr>
        <p:grpSpPr>
          <a:xfrm>
            <a:off x="2438567" y="1858762"/>
            <a:ext cx="4686298" cy="4335895"/>
            <a:chOff x="2991269" y="1153325"/>
            <a:chExt cx="3514811" cy="3252003"/>
          </a:xfrm>
        </p:grpSpPr>
        <p:sp>
          <p:nvSpPr>
            <p:cNvPr id="242" name="Google Shape;242;g2d5a8ff0ef8_0_237"/>
            <p:cNvSpPr/>
            <p:nvPr/>
          </p:nvSpPr>
          <p:spPr>
            <a:xfrm>
              <a:off x="3477586" y="2585458"/>
              <a:ext cx="2541910" cy="950456"/>
            </a:xfrm>
            <a:custGeom>
              <a:rect b="b" l="l" r="r" t="t"/>
              <a:pathLst>
                <a:path extrusionOk="0" h="43529" w="126826">
                  <a:moveTo>
                    <a:pt x="0" y="20002"/>
                  </a:moveTo>
                  <a:lnTo>
                    <a:pt x="63389" y="43529"/>
                  </a:lnTo>
                  <a:lnTo>
                    <a:pt x="126826" y="19907"/>
                  </a:lnTo>
                  <a:lnTo>
                    <a:pt x="63580" y="0"/>
                  </a:lnTo>
                  <a:close/>
                </a:path>
              </a:pathLst>
            </a:custGeom>
            <a:solidFill>
              <a:srgbClr val="F5AD7C"/>
            </a:solidFill>
            <a:ln>
              <a:noFill/>
            </a:ln>
          </p:spPr>
        </p:sp>
        <p:sp>
          <p:nvSpPr>
            <p:cNvPr id="243" name="Google Shape;243;g2d5a8ff0ef8_0_237"/>
            <p:cNvSpPr/>
            <p:nvPr/>
          </p:nvSpPr>
          <p:spPr>
            <a:xfrm>
              <a:off x="2991269"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782F40"/>
            </a:solidFill>
            <a:ln>
              <a:noFill/>
            </a:ln>
          </p:spPr>
        </p:sp>
        <p:sp>
          <p:nvSpPr>
            <p:cNvPr id="244" name="Google Shape;244;g2d5a8ff0ef8_0_237"/>
            <p:cNvSpPr/>
            <p:nvPr/>
          </p:nvSpPr>
          <p:spPr>
            <a:xfrm flipH="1">
              <a:off x="4747852"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782F40"/>
            </a:solidFill>
            <a:ln>
              <a:noFill/>
            </a:ln>
          </p:spPr>
        </p:sp>
        <p:sp>
          <p:nvSpPr>
            <p:cNvPr id="245" name="Google Shape;245;g2d5a8ff0ef8_0_237"/>
            <p:cNvSpPr/>
            <p:nvPr/>
          </p:nvSpPr>
          <p:spPr>
            <a:xfrm>
              <a:off x="3969199" y="2001324"/>
              <a:ext cx="1565850" cy="585863"/>
            </a:xfrm>
            <a:custGeom>
              <a:rect b="b" l="l" r="r" t="t"/>
              <a:pathLst>
                <a:path extrusionOk="0" h="8150" w="24053">
                  <a:moveTo>
                    <a:pt x="0" y="3827"/>
                  </a:moveTo>
                  <a:lnTo>
                    <a:pt x="11976" y="8150"/>
                  </a:lnTo>
                  <a:lnTo>
                    <a:pt x="24053" y="3827"/>
                  </a:lnTo>
                  <a:lnTo>
                    <a:pt x="12126" y="0"/>
                  </a:lnTo>
                  <a:close/>
                </a:path>
              </a:pathLst>
            </a:custGeom>
            <a:solidFill>
              <a:srgbClr val="F5AD7C"/>
            </a:solidFill>
            <a:ln>
              <a:noFill/>
            </a:ln>
          </p:spPr>
        </p:sp>
        <p:sp>
          <p:nvSpPr>
            <p:cNvPr id="246" name="Google Shape;246;g2d5a8ff0ef8_0_237"/>
            <p:cNvSpPr/>
            <p:nvPr/>
          </p:nvSpPr>
          <p:spPr>
            <a:xfrm>
              <a:off x="356325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782F40"/>
            </a:solidFill>
            <a:ln>
              <a:noFill/>
            </a:ln>
          </p:spPr>
        </p:sp>
        <p:sp>
          <p:nvSpPr>
            <p:cNvPr id="247" name="Google Shape;247;g2d5a8ff0ef8_0_237"/>
            <p:cNvSpPr/>
            <p:nvPr/>
          </p:nvSpPr>
          <p:spPr>
            <a:xfrm flipH="1">
              <a:off x="474936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782F40"/>
            </a:solidFill>
            <a:ln>
              <a:noFill/>
            </a:ln>
          </p:spPr>
        </p:sp>
        <p:sp>
          <p:nvSpPr>
            <p:cNvPr id="248" name="Google Shape;248;g2d5a8ff0ef8_0_237"/>
            <p:cNvSpPr/>
            <p:nvPr/>
          </p:nvSpPr>
          <p:spPr>
            <a:xfrm>
              <a:off x="4059061" y="1153325"/>
              <a:ext cx="693508" cy="1201140"/>
            </a:xfrm>
            <a:custGeom>
              <a:rect b="b" l="l" r="r" t="t"/>
              <a:pathLst>
                <a:path extrusionOk="0" h="16697" w="10635">
                  <a:moveTo>
                    <a:pt x="10635" y="0"/>
                  </a:moveTo>
                  <a:lnTo>
                    <a:pt x="0" y="12722"/>
                  </a:lnTo>
                  <a:lnTo>
                    <a:pt x="10635" y="16697"/>
                  </a:lnTo>
                  <a:close/>
                </a:path>
              </a:pathLst>
            </a:custGeom>
            <a:solidFill>
              <a:srgbClr val="782F40"/>
            </a:solidFill>
            <a:ln>
              <a:noFill/>
            </a:ln>
          </p:spPr>
        </p:sp>
        <p:sp>
          <p:nvSpPr>
            <p:cNvPr id="249" name="Google Shape;249;g2d5a8ff0ef8_0_237"/>
            <p:cNvSpPr/>
            <p:nvPr/>
          </p:nvSpPr>
          <p:spPr>
            <a:xfrm flipH="1">
              <a:off x="4749350" y="1153325"/>
              <a:ext cx="693508" cy="1201140"/>
            </a:xfrm>
            <a:custGeom>
              <a:rect b="b" l="l" r="r" t="t"/>
              <a:pathLst>
                <a:path extrusionOk="0" h="16697" w="10635">
                  <a:moveTo>
                    <a:pt x="10635" y="0"/>
                  </a:moveTo>
                  <a:lnTo>
                    <a:pt x="0" y="12722"/>
                  </a:lnTo>
                  <a:lnTo>
                    <a:pt x="10635" y="16697"/>
                  </a:lnTo>
                  <a:close/>
                </a:path>
              </a:pathLst>
            </a:custGeom>
            <a:solidFill>
              <a:srgbClr val="782F40"/>
            </a:solidFill>
            <a:ln>
              <a:noFill/>
            </a:ln>
          </p:spPr>
        </p:sp>
      </p:grpSp>
      <p:grpSp>
        <p:nvGrpSpPr>
          <p:cNvPr id="250" name="Google Shape;250;g2d5a8ff0ef8_0_237"/>
          <p:cNvGrpSpPr/>
          <p:nvPr/>
        </p:nvGrpSpPr>
        <p:grpSpPr>
          <a:xfrm>
            <a:off x="6727624" y="4644753"/>
            <a:ext cx="812052" cy="417190"/>
            <a:chOff x="6038025" y="3156090"/>
            <a:chExt cx="609054" cy="312900"/>
          </a:xfrm>
        </p:grpSpPr>
        <p:cxnSp>
          <p:nvCxnSpPr>
            <p:cNvPr id="251" name="Google Shape;251;g2d5a8ff0ef8_0_237"/>
            <p:cNvCxnSpPr/>
            <p:nvPr/>
          </p:nvCxnSpPr>
          <p:spPr>
            <a:xfrm>
              <a:off x="6038025" y="3312550"/>
              <a:ext cx="582000" cy="0"/>
            </a:xfrm>
            <a:prstGeom prst="straightConnector1">
              <a:avLst/>
            </a:prstGeom>
            <a:noFill/>
            <a:ln cap="flat" cmpd="sng" w="9525">
              <a:solidFill>
                <a:srgbClr val="C2C2C2"/>
              </a:solidFill>
              <a:prstDash val="solid"/>
              <a:round/>
              <a:headEnd len="sm" w="sm" type="none"/>
              <a:tailEnd len="sm" w="sm" type="none"/>
            </a:ln>
          </p:spPr>
        </p:cxnSp>
        <p:sp>
          <p:nvSpPr>
            <p:cNvPr id="252" name="Google Shape;252;g2d5a8ff0ef8_0_237"/>
            <p:cNvSpPr/>
            <p:nvPr/>
          </p:nvSpPr>
          <p:spPr>
            <a:xfrm>
              <a:off x="6424027" y="3212150"/>
              <a:ext cx="198600" cy="198300"/>
            </a:xfrm>
            <a:prstGeom prst="ellipse">
              <a:avLst/>
            </a:prstGeom>
            <a:solidFill>
              <a:srgbClr val="782F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 name="Google Shape;253;g2d5a8ff0ef8_0_237"/>
            <p:cNvSpPr txBox="1"/>
            <p:nvPr/>
          </p:nvSpPr>
          <p:spPr>
            <a:xfrm>
              <a:off x="6399579" y="3156090"/>
              <a:ext cx="247500" cy="3129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2100"/>
                </a:spcAft>
                <a:buNone/>
              </a:pPr>
              <a:r>
                <a:rPr lang="en-US" sz="1100">
                  <a:solidFill>
                    <a:srgbClr val="FFFFFF"/>
                  </a:solidFill>
                  <a:latin typeface="Roboto"/>
                  <a:ea typeface="Roboto"/>
                  <a:cs typeface="Roboto"/>
                  <a:sym typeface="Roboto"/>
                </a:rPr>
                <a:t>3</a:t>
              </a:r>
              <a:endParaRPr sz="1100">
                <a:solidFill>
                  <a:srgbClr val="FFFFFF"/>
                </a:solidFill>
                <a:latin typeface="Roboto"/>
                <a:ea typeface="Roboto"/>
                <a:cs typeface="Roboto"/>
                <a:sym typeface="Roboto"/>
              </a:endParaRPr>
            </a:p>
          </p:txBody>
        </p:sp>
      </p:grpSp>
      <p:sp>
        <p:nvSpPr>
          <p:cNvPr id="254" name="Google Shape;254;g2d5a8ff0ef8_0_237"/>
          <p:cNvSpPr txBox="1"/>
          <p:nvPr/>
        </p:nvSpPr>
        <p:spPr>
          <a:xfrm>
            <a:off x="6794880" y="2295703"/>
            <a:ext cx="330000" cy="4173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2100"/>
              </a:spcAft>
              <a:buNone/>
            </a:pPr>
            <a:r>
              <a:rPr lang="en-US" sz="1100">
                <a:solidFill>
                  <a:srgbClr val="FFFFFF"/>
                </a:solidFill>
                <a:latin typeface="Roboto"/>
                <a:ea typeface="Roboto"/>
                <a:cs typeface="Roboto"/>
                <a:sym typeface="Roboto"/>
              </a:rPr>
              <a:t>1</a:t>
            </a:r>
            <a:endParaRPr sz="1100">
              <a:solidFill>
                <a:srgbClr val="FFFFFF"/>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9" name="Shape 259"/>
        <p:cNvGrpSpPr/>
        <p:nvPr/>
      </p:nvGrpSpPr>
      <p:grpSpPr>
        <a:xfrm>
          <a:off x="0" y="0"/>
          <a:ext cx="0" cy="0"/>
          <a:chOff x="0" y="0"/>
          <a:chExt cx="0" cy="0"/>
        </a:xfrm>
      </p:grpSpPr>
      <p:sp>
        <p:nvSpPr>
          <p:cNvPr id="260" name="Google Shape;260;g2d5a8ff0ef8_0_344"/>
          <p:cNvSpPr txBox="1"/>
          <p:nvPr>
            <p:ph type="ctrTitle"/>
          </p:nvPr>
        </p:nvSpPr>
        <p:spPr>
          <a:xfrm>
            <a:off x="697550" y="440768"/>
            <a:ext cx="7207200" cy="971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1" lang="en-US" sz="5000">
                <a:solidFill>
                  <a:srgbClr val="782F40"/>
                </a:solidFill>
                <a:latin typeface="Arial Black"/>
                <a:ea typeface="Arial Black"/>
                <a:cs typeface="Arial Black"/>
                <a:sym typeface="Arial Black"/>
              </a:rPr>
              <a:t>Concept Generation</a:t>
            </a:r>
            <a:endParaRPr sz="6600"/>
          </a:p>
        </p:txBody>
      </p:sp>
      <p:sp>
        <p:nvSpPr>
          <p:cNvPr id="261" name="Google Shape;261;g2d5a8ff0ef8_0_344"/>
          <p:cNvSpPr txBox="1"/>
          <p:nvPr/>
        </p:nvSpPr>
        <p:spPr>
          <a:xfrm>
            <a:off x="1025050" y="3652400"/>
            <a:ext cx="2450400" cy="111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lt1"/>
                </a:solidFill>
                <a:latin typeface="Arial Black"/>
                <a:ea typeface="Arial Black"/>
                <a:cs typeface="Arial Black"/>
                <a:sym typeface="Arial Black"/>
              </a:rPr>
              <a:t>100 Concepts</a:t>
            </a:r>
            <a:endParaRPr sz="2800">
              <a:solidFill>
                <a:schemeClr val="lt1"/>
              </a:solidFill>
              <a:latin typeface="Arial Black"/>
              <a:ea typeface="Arial Black"/>
              <a:cs typeface="Arial Black"/>
              <a:sym typeface="Arial Black"/>
            </a:endParaRPr>
          </a:p>
        </p:txBody>
      </p:sp>
      <p:sp>
        <p:nvSpPr>
          <p:cNvPr id="262" name="Google Shape;262;g2d5a8ff0ef8_0_344"/>
          <p:cNvSpPr txBox="1"/>
          <p:nvPr/>
        </p:nvSpPr>
        <p:spPr>
          <a:xfrm>
            <a:off x="5599500" y="1963150"/>
            <a:ext cx="3436200" cy="1421100"/>
          </a:xfrm>
          <a:prstGeom prst="rect">
            <a:avLst/>
          </a:prstGeom>
          <a:solidFill>
            <a:srgbClr val="782F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Three High Fidelity Concepts</a:t>
            </a:r>
            <a:endParaRPr sz="2000">
              <a:solidFill>
                <a:schemeClr val="lt1"/>
              </a:solidFill>
              <a:latin typeface="Arial Black"/>
              <a:ea typeface="Arial Black"/>
              <a:cs typeface="Arial Black"/>
              <a:sym typeface="Arial Black"/>
            </a:endParaRPr>
          </a:p>
        </p:txBody>
      </p:sp>
      <p:sp>
        <p:nvSpPr>
          <p:cNvPr id="263" name="Google Shape;263;g2d5a8ff0ef8_0_344"/>
          <p:cNvSpPr txBox="1"/>
          <p:nvPr/>
        </p:nvSpPr>
        <p:spPr>
          <a:xfrm>
            <a:off x="5034025" y="4036500"/>
            <a:ext cx="3972600" cy="15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264" name="Google Shape;264;g2d5a8ff0ef8_0_344"/>
          <p:cNvSpPr txBox="1"/>
          <p:nvPr/>
        </p:nvSpPr>
        <p:spPr>
          <a:xfrm>
            <a:off x="5599500" y="4181500"/>
            <a:ext cx="3436200" cy="1362900"/>
          </a:xfrm>
          <a:prstGeom prst="rect">
            <a:avLst/>
          </a:prstGeom>
          <a:solidFill>
            <a:srgbClr val="782F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Five Medium Fidelity Concepts</a:t>
            </a:r>
            <a:endParaRPr sz="2000">
              <a:solidFill>
                <a:schemeClr val="lt1"/>
              </a:solidFill>
              <a:latin typeface="Arial Black"/>
              <a:ea typeface="Arial Black"/>
              <a:cs typeface="Arial Black"/>
              <a:sym typeface="Arial Black"/>
            </a:endParaRPr>
          </a:p>
        </p:txBody>
      </p:sp>
      <p:sp>
        <p:nvSpPr>
          <p:cNvPr id="265" name="Google Shape;265;g2d5a8ff0ef8_0_344"/>
          <p:cNvSpPr txBox="1"/>
          <p:nvPr/>
        </p:nvSpPr>
        <p:spPr>
          <a:xfrm>
            <a:off x="916325" y="2702600"/>
            <a:ext cx="3494400" cy="15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266" name="Google Shape;266;g2d5a8ff0ef8_0_344"/>
          <p:cNvSpPr txBox="1"/>
          <p:nvPr/>
        </p:nvSpPr>
        <p:spPr>
          <a:xfrm>
            <a:off x="655350" y="2905600"/>
            <a:ext cx="3276900" cy="2001000"/>
          </a:xfrm>
          <a:prstGeom prst="rect">
            <a:avLst/>
          </a:prstGeom>
          <a:solidFill>
            <a:srgbClr val="782F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800">
                <a:solidFill>
                  <a:schemeClr val="lt1"/>
                </a:solidFill>
                <a:latin typeface="Arial Black"/>
                <a:ea typeface="Arial Black"/>
                <a:cs typeface="Arial Black"/>
                <a:sym typeface="Arial Black"/>
              </a:rPr>
              <a:t>100 Concepts</a:t>
            </a:r>
            <a:endParaRPr sz="2800">
              <a:solidFill>
                <a:schemeClr val="lt1"/>
              </a:solidFill>
              <a:latin typeface="Arial Black"/>
              <a:ea typeface="Arial Black"/>
              <a:cs typeface="Arial Black"/>
              <a:sym typeface="Arial Black"/>
            </a:endParaRPr>
          </a:p>
        </p:txBody>
      </p:sp>
      <p:cxnSp>
        <p:nvCxnSpPr>
          <p:cNvPr id="267" name="Google Shape;267;g2d5a8ff0ef8_0_344"/>
          <p:cNvCxnSpPr>
            <a:stCxn id="266" idx="3"/>
            <a:endCxn id="262" idx="1"/>
          </p:cNvCxnSpPr>
          <p:nvPr/>
        </p:nvCxnSpPr>
        <p:spPr>
          <a:xfrm flipH="1" rot="10800000">
            <a:off x="3932250" y="2673700"/>
            <a:ext cx="1667400" cy="1232400"/>
          </a:xfrm>
          <a:prstGeom prst="bentConnector3">
            <a:avLst>
              <a:gd fmla="val 49996" name="adj1"/>
            </a:avLst>
          </a:prstGeom>
          <a:noFill/>
          <a:ln cap="flat" cmpd="sng" w="9525">
            <a:solidFill>
              <a:schemeClr val="dk2"/>
            </a:solidFill>
            <a:prstDash val="solid"/>
            <a:round/>
            <a:headEnd len="med" w="med" type="none"/>
            <a:tailEnd len="med" w="med" type="none"/>
          </a:ln>
        </p:spPr>
      </p:cxnSp>
      <p:cxnSp>
        <p:nvCxnSpPr>
          <p:cNvPr id="268" name="Google Shape;268;g2d5a8ff0ef8_0_344"/>
          <p:cNvCxnSpPr>
            <a:stCxn id="266" idx="3"/>
            <a:endCxn id="264" idx="1"/>
          </p:cNvCxnSpPr>
          <p:nvPr/>
        </p:nvCxnSpPr>
        <p:spPr>
          <a:xfrm>
            <a:off x="3932250" y="3906100"/>
            <a:ext cx="1667400" cy="957000"/>
          </a:xfrm>
          <a:prstGeom prst="bentConnector3">
            <a:avLst>
              <a:gd fmla="val 49996" name="adj1"/>
            </a:avLst>
          </a:prstGeom>
          <a:noFill/>
          <a:ln cap="flat" cmpd="sng" w="9525">
            <a:solidFill>
              <a:schemeClr val="dk2"/>
            </a:solidFill>
            <a:prstDash val="solid"/>
            <a:round/>
            <a:headEnd len="med" w="med" type="none"/>
            <a:tailEnd len="med" w="med" type="none"/>
          </a:ln>
        </p:spPr>
      </p:cxnSp>
      <p:sp>
        <p:nvSpPr>
          <p:cNvPr id="269" name="Google Shape;269;g2d5a8ff0ef8_0_344"/>
          <p:cNvSpPr txBox="1"/>
          <p:nvPr/>
        </p:nvSpPr>
        <p:spPr>
          <a:xfrm>
            <a:off x="8397550" y="6426900"/>
            <a:ext cx="30000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600">
                <a:solidFill>
                  <a:schemeClr val="dk1"/>
                </a:solidFill>
                <a:latin typeface="Calibri"/>
                <a:ea typeface="Calibri"/>
                <a:cs typeface="Calibri"/>
                <a:sym typeface="Calibri"/>
              </a:rPr>
              <a:t>Scott Garner</a:t>
            </a:r>
            <a:r>
              <a:rPr lang="en-US" sz="1600">
                <a:solidFill>
                  <a:schemeClr val="dk1"/>
                </a:solidFill>
                <a:latin typeface="Calibri"/>
                <a:ea typeface="Calibri"/>
                <a:cs typeface="Calibri"/>
                <a:sym typeface="Calibri"/>
              </a:rPr>
              <a:t> </a:t>
            </a:r>
            <a:fld id="{00000000-1234-1234-1234-123412341234}" type="slidenum">
              <a:rPr lang="en-US" sz="1600">
                <a:solidFill>
                  <a:schemeClr val="dk1"/>
                </a:solidFill>
                <a:latin typeface="Calibri"/>
                <a:ea typeface="Calibri"/>
                <a:cs typeface="Calibri"/>
                <a:sym typeface="Calibri"/>
              </a:rPr>
              <a:t>‹#›</a:t>
            </a:fld>
            <a:endParaRPr sz="1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4" name="Shape 274"/>
        <p:cNvGrpSpPr/>
        <p:nvPr/>
      </p:nvGrpSpPr>
      <p:grpSpPr>
        <a:xfrm>
          <a:off x="0" y="0"/>
          <a:ext cx="0" cy="0"/>
          <a:chOff x="0" y="0"/>
          <a:chExt cx="0" cy="0"/>
        </a:xfrm>
      </p:grpSpPr>
      <p:sp>
        <p:nvSpPr>
          <p:cNvPr id="275" name="Google Shape;275;g2d5c59cb172_0_29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Medium Fidelity</a:t>
            </a:r>
            <a:endParaRPr/>
          </a:p>
        </p:txBody>
      </p:sp>
      <p:sp>
        <p:nvSpPr>
          <p:cNvPr id="276" name="Google Shape;276;g2d5c59cb172_0_29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r>
              <a:rPr lang="en-US" sz="1600">
                <a:solidFill>
                  <a:schemeClr val="dk1"/>
                </a:solidFill>
              </a:rPr>
              <a:t>Scott Garner </a:t>
            </a:r>
            <a:fld id="{00000000-1234-1234-1234-123412341234}" type="slidenum">
              <a:rPr lang="en-US" sz="1600">
                <a:solidFill>
                  <a:schemeClr val="dk1"/>
                </a:solidFill>
              </a:rPr>
              <a:t>‹#›</a:t>
            </a:fld>
            <a:endParaRPr sz="1600">
              <a:solidFill>
                <a:schemeClr val="dk1"/>
              </a:solidFill>
            </a:endParaRPr>
          </a:p>
        </p:txBody>
      </p:sp>
      <p:sp>
        <p:nvSpPr>
          <p:cNvPr id="277" name="Google Shape;277;g2d5c59cb172_0_292"/>
          <p:cNvSpPr txBox="1"/>
          <p:nvPr/>
        </p:nvSpPr>
        <p:spPr>
          <a:xfrm>
            <a:off x="800350" y="2050150"/>
            <a:ext cx="2812800" cy="1942800"/>
          </a:xfrm>
          <a:prstGeom prst="rect">
            <a:avLst/>
          </a:prstGeom>
          <a:solidFill>
            <a:srgbClr val="782F4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Tetra-Prop Drive</a:t>
            </a:r>
            <a:endParaRPr sz="2000">
              <a:solidFill>
                <a:schemeClr val="lt1"/>
              </a:solidFill>
              <a:latin typeface="Arial Black"/>
              <a:ea typeface="Arial Black"/>
              <a:cs typeface="Arial Black"/>
              <a:sym typeface="Arial Black"/>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Cylindrical</a:t>
            </a:r>
            <a:r>
              <a:rPr lang="en-US">
                <a:solidFill>
                  <a:schemeClr val="lt1"/>
                </a:solidFill>
                <a:latin typeface="Calibri"/>
                <a:ea typeface="Calibri"/>
                <a:cs typeface="Calibri"/>
                <a:sym typeface="Calibri"/>
              </a:rPr>
              <a:t> Hull</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4 </a:t>
            </a:r>
            <a:r>
              <a:rPr lang="en-US">
                <a:solidFill>
                  <a:schemeClr val="lt1"/>
                </a:solidFill>
                <a:latin typeface="Calibri"/>
                <a:ea typeface="Calibri"/>
                <a:cs typeface="Calibri"/>
                <a:sym typeface="Calibri"/>
              </a:rPr>
              <a:t>Propellers</a:t>
            </a:r>
            <a:r>
              <a:rPr lang="en-US">
                <a:solidFill>
                  <a:schemeClr val="lt1"/>
                </a:solidFill>
                <a:latin typeface="Calibri"/>
                <a:ea typeface="Calibri"/>
                <a:cs typeface="Calibri"/>
                <a:sym typeface="Calibri"/>
              </a:rPr>
              <a:t> mounted at 45 degree angles from </a:t>
            </a:r>
            <a:r>
              <a:rPr lang="en-US">
                <a:solidFill>
                  <a:schemeClr val="lt1"/>
                </a:solidFill>
                <a:latin typeface="Calibri"/>
                <a:ea typeface="Calibri"/>
                <a:cs typeface="Calibri"/>
                <a:sym typeface="Calibri"/>
              </a:rPr>
              <a:t>longitudinal</a:t>
            </a:r>
            <a:r>
              <a:rPr lang="en-US">
                <a:solidFill>
                  <a:schemeClr val="lt1"/>
                </a:solidFill>
                <a:latin typeface="Calibri"/>
                <a:ea typeface="Calibri"/>
                <a:cs typeface="Calibri"/>
                <a:sym typeface="Calibri"/>
              </a:rPr>
              <a:t> center axis.</a:t>
            </a:r>
            <a:endParaRPr>
              <a:solidFill>
                <a:schemeClr val="lt1"/>
              </a:solidFill>
              <a:latin typeface="Calibri"/>
              <a:ea typeface="Calibri"/>
              <a:cs typeface="Calibri"/>
              <a:sym typeface="Calibri"/>
            </a:endParaRPr>
          </a:p>
        </p:txBody>
      </p:sp>
      <p:sp>
        <p:nvSpPr>
          <p:cNvPr id="278" name="Google Shape;278;g2d5c59cb172_0_292"/>
          <p:cNvSpPr txBox="1"/>
          <p:nvPr/>
        </p:nvSpPr>
        <p:spPr>
          <a:xfrm>
            <a:off x="3910550" y="2050150"/>
            <a:ext cx="2812800" cy="1942800"/>
          </a:xfrm>
          <a:prstGeom prst="rect">
            <a:avLst/>
          </a:prstGeom>
          <a:solidFill>
            <a:srgbClr val="782F4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Modular Hull</a:t>
            </a:r>
            <a:endParaRPr sz="2000">
              <a:solidFill>
                <a:schemeClr val="lt1"/>
              </a:solidFill>
              <a:latin typeface="Arial Black"/>
              <a:ea typeface="Arial Black"/>
              <a:cs typeface="Arial Black"/>
              <a:sym typeface="Arial Black"/>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Two piece hull, one for camera and one for propulsion.</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4 Propellers, two rearward facing and two upright.</a:t>
            </a:r>
            <a:endParaRPr>
              <a:solidFill>
                <a:schemeClr val="lt1"/>
              </a:solidFill>
              <a:latin typeface="Calibri"/>
              <a:ea typeface="Calibri"/>
              <a:cs typeface="Calibri"/>
              <a:sym typeface="Calibri"/>
            </a:endParaRPr>
          </a:p>
        </p:txBody>
      </p:sp>
      <p:sp>
        <p:nvSpPr>
          <p:cNvPr id="279" name="Google Shape;279;g2d5c59cb172_0_292"/>
          <p:cNvSpPr txBox="1"/>
          <p:nvPr/>
        </p:nvSpPr>
        <p:spPr>
          <a:xfrm>
            <a:off x="7020750" y="2050150"/>
            <a:ext cx="2812800" cy="1942800"/>
          </a:xfrm>
          <a:prstGeom prst="rect">
            <a:avLst/>
          </a:prstGeom>
          <a:solidFill>
            <a:srgbClr val="782F4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Trimaran-Style</a:t>
            </a:r>
            <a:endParaRPr sz="2000">
              <a:solidFill>
                <a:schemeClr val="lt1"/>
              </a:solidFill>
              <a:latin typeface="Arial Black"/>
              <a:ea typeface="Arial Black"/>
              <a:cs typeface="Arial Black"/>
              <a:sym typeface="Arial Black"/>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Central hull with two small outriggers for stability.</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Outriggers have </a:t>
            </a:r>
            <a:r>
              <a:rPr lang="en-US">
                <a:solidFill>
                  <a:schemeClr val="lt1"/>
                </a:solidFill>
                <a:latin typeface="Calibri"/>
                <a:ea typeface="Calibri"/>
                <a:cs typeface="Calibri"/>
                <a:sym typeface="Calibri"/>
              </a:rPr>
              <a:t>propellers</a:t>
            </a:r>
            <a:r>
              <a:rPr lang="en-US">
                <a:solidFill>
                  <a:schemeClr val="lt1"/>
                </a:solidFill>
                <a:latin typeface="Calibri"/>
                <a:ea typeface="Calibri"/>
                <a:cs typeface="Calibri"/>
                <a:sym typeface="Calibri"/>
              </a:rPr>
              <a:t> mounted rearward.</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Central hull has upright propellers for depth control.</a:t>
            </a:r>
            <a:endParaRPr>
              <a:solidFill>
                <a:schemeClr val="lt1"/>
              </a:solidFill>
              <a:latin typeface="Calibri"/>
              <a:ea typeface="Calibri"/>
              <a:cs typeface="Calibri"/>
              <a:sym typeface="Calibri"/>
            </a:endParaRPr>
          </a:p>
        </p:txBody>
      </p:sp>
      <p:sp>
        <p:nvSpPr>
          <p:cNvPr id="280" name="Google Shape;280;g2d5c59cb172_0_292"/>
          <p:cNvSpPr txBox="1"/>
          <p:nvPr/>
        </p:nvSpPr>
        <p:spPr>
          <a:xfrm>
            <a:off x="2272500" y="4352275"/>
            <a:ext cx="2812800" cy="1942800"/>
          </a:xfrm>
          <a:prstGeom prst="rect">
            <a:avLst/>
          </a:prstGeom>
          <a:solidFill>
            <a:srgbClr val="782F4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Fish Propeller</a:t>
            </a:r>
            <a:endParaRPr sz="2000">
              <a:solidFill>
                <a:schemeClr val="lt1"/>
              </a:solidFill>
              <a:latin typeface="Arial Black"/>
              <a:ea typeface="Arial Black"/>
              <a:cs typeface="Arial Black"/>
              <a:sym typeface="Arial Black"/>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Fish shaped hull.</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Oscillating fin for propulsion.</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Control surfaces for heading control.</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Vertical </a:t>
            </a:r>
            <a:r>
              <a:rPr lang="en-US">
                <a:solidFill>
                  <a:schemeClr val="lt1"/>
                </a:solidFill>
                <a:latin typeface="Calibri"/>
                <a:ea typeface="Calibri"/>
                <a:cs typeface="Calibri"/>
                <a:sym typeface="Calibri"/>
              </a:rPr>
              <a:t>propellers</a:t>
            </a:r>
            <a:r>
              <a:rPr lang="en-US">
                <a:solidFill>
                  <a:schemeClr val="lt1"/>
                </a:solidFill>
                <a:latin typeface="Calibri"/>
                <a:ea typeface="Calibri"/>
                <a:cs typeface="Calibri"/>
                <a:sym typeface="Calibri"/>
              </a:rPr>
              <a:t> for depth control.</a:t>
            </a:r>
            <a:endParaRPr>
              <a:solidFill>
                <a:schemeClr val="lt1"/>
              </a:solidFill>
              <a:latin typeface="Calibri"/>
              <a:ea typeface="Calibri"/>
              <a:cs typeface="Calibri"/>
              <a:sym typeface="Calibri"/>
            </a:endParaRPr>
          </a:p>
        </p:txBody>
      </p:sp>
      <p:sp>
        <p:nvSpPr>
          <p:cNvPr id="281" name="Google Shape;281;g2d5c59cb172_0_292"/>
          <p:cNvSpPr txBox="1"/>
          <p:nvPr/>
        </p:nvSpPr>
        <p:spPr>
          <a:xfrm>
            <a:off x="5536800" y="4352275"/>
            <a:ext cx="2812800" cy="1942800"/>
          </a:xfrm>
          <a:prstGeom prst="rect">
            <a:avLst/>
          </a:prstGeom>
          <a:solidFill>
            <a:srgbClr val="782F4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Arial Black"/>
                <a:ea typeface="Arial Black"/>
                <a:cs typeface="Arial Black"/>
                <a:sym typeface="Arial Black"/>
              </a:rPr>
              <a:t>Dual-Chamber</a:t>
            </a:r>
            <a:endParaRPr sz="2000">
              <a:solidFill>
                <a:schemeClr val="lt1"/>
              </a:solidFill>
              <a:latin typeface="Arial Black"/>
              <a:ea typeface="Arial Black"/>
              <a:cs typeface="Arial Black"/>
              <a:sym typeface="Arial Black"/>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Cube shaped hull </a:t>
            </a:r>
            <a:r>
              <a:rPr lang="en-US">
                <a:solidFill>
                  <a:schemeClr val="lt1"/>
                </a:solidFill>
                <a:latin typeface="Calibri"/>
                <a:ea typeface="Calibri"/>
                <a:cs typeface="Calibri"/>
                <a:sym typeface="Calibri"/>
              </a:rPr>
              <a:t>divided</a:t>
            </a:r>
            <a:r>
              <a:rPr lang="en-US">
                <a:solidFill>
                  <a:schemeClr val="lt1"/>
                </a:solidFill>
                <a:latin typeface="Calibri"/>
                <a:ea typeface="Calibri"/>
                <a:cs typeface="Calibri"/>
                <a:sym typeface="Calibri"/>
              </a:rPr>
              <a:t> into two compartments. </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One for electronics and propulsion.</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One for buoyancy control </a:t>
            </a:r>
            <a:r>
              <a:rPr lang="en-US">
                <a:solidFill>
                  <a:schemeClr val="lt1"/>
                </a:solidFill>
                <a:latin typeface="Calibri"/>
                <a:ea typeface="Calibri"/>
                <a:cs typeface="Calibri"/>
                <a:sym typeface="Calibri"/>
              </a:rPr>
              <a:t>through</a:t>
            </a:r>
            <a:r>
              <a:rPr lang="en-US">
                <a:solidFill>
                  <a:schemeClr val="lt1"/>
                </a:solidFill>
                <a:latin typeface="Calibri"/>
                <a:ea typeface="Calibri"/>
                <a:cs typeface="Calibri"/>
                <a:sym typeface="Calibri"/>
              </a:rPr>
              <a:t> ballast tanks.</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Char char="-"/>
            </a:pPr>
            <a:r>
              <a:rPr lang="en-US">
                <a:solidFill>
                  <a:schemeClr val="lt1"/>
                </a:solidFill>
                <a:latin typeface="Calibri"/>
                <a:ea typeface="Calibri"/>
                <a:cs typeface="Calibri"/>
                <a:sym typeface="Calibri"/>
              </a:rPr>
              <a:t>Standard propellor setup.</a:t>
            </a:r>
            <a:endParaRPr>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2023-03-10T03:02:08Z</dcterms:created>
  <dc:creator>Tisha Keller</dc:creator>
</cp:coreProperties>
</file>