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56"/>
  </p:notesMasterIdLst>
  <p:sldIdLst>
    <p:sldId id="290" r:id="rId6"/>
    <p:sldId id="313" r:id="rId7"/>
    <p:sldId id="294" r:id="rId8"/>
    <p:sldId id="312" r:id="rId9"/>
    <p:sldId id="291" r:id="rId10"/>
    <p:sldId id="349" r:id="rId11"/>
    <p:sldId id="344" r:id="rId12"/>
    <p:sldId id="298" r:id="rId13"/>
    <p:sldId id="334" r:id="rId14"/>
    <p:sldId id="335" r:id="rId15"/>
    <p:sldId id="336" r:id="rId16"/>
    <p:sldId id="337" r:id="rId17"/>
    <p:sldId id="314" r:id="rId18"/>
    <p:sldId id="333" r:id="rId19"/>
    <p:sldId id="325" r:id="rId20"/>
    <p:sldId id="317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43" r:id="rId29"/>
    <p:sldId id="338" r:id="rId30"/>
    <p:sldId id="340" r:id="rId31"/>
    <p:sldId id="347" r:id="rId32"/>
    <p:sldId id="345" r:id="rId33"/>
    <p:sldId id="346" r:id="rId34"/>
    <p:sldId id="341" r:id="rId35"/>
    <p:sldId id="348" r:id="rId36"/>
    <p:sldId id="320" r:id="rId37"/>
    <p:sldId id="305" r:id="rId38"/>
    <p:sldId id="319" r:id="rId39"/>
    <p:sldId id="321" r:id="rId40"/>
    <p:sldId id="315" r:id="rId41"/>
    <p:sldId id="324" r:id="rId42"/>
    <p:sldId id="271" r:id="rId43"/>
    <p:sldId id="283" r:id="rId44"/>
    <p:sldId id="277" r:id="rId45"/>
    <p:sldId id="280" r:id="rId46"/>
    <p:sldId id="273" r:id="rId47"/>
    <p:sldId id="274" r:id="rId48"/>
    <p:sldId id="284" r:id="rId49"/>
    <p:sldId id="289" r:id="rId50"/>
    <p:sldId id="263" r:id="rId51"/>
    <p:sldId id="264" r:id="rId52"/>
    <p:sldId id="265" r:id="rId53"/>
    <p:sldId id="266" r:id="rId54"/>
    <p:sldId id="26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0"/>
            <p14:sldId id="313"/>
            <p14:sldId id="294"/>
            <p14:sldId id="312"/>
            <p14:sldId id="291"/>
            <p14:sldId id="349"/>
          </p14:sldIdLst>
        </p14:section>
        <p14:section name="Content" id="{3864C2D0-062C-4319-A5DB-5D7C06D263F4}">
          <p14:sldIdLst>
            <p14:sldId id="344"/>
            <p14:sldId id="298"/>
            <p14:sldId id="334"/>
            <p14:sldId id="335"/>
            <p14:sldId id="336"/>
            <p14:sldId id="337"/>
            <p14:sldId id="314"/>
            <p14:sldId id="333"/>
            <p14:sldId id="325"/>
            <p14:sldId id="317"/>
            <p14:sldId id="326"/>
            <p14:sldId id="327"/>
            <p14:sldId id="328"/>
            <p14:sldId id="329"/>
            <p14:sldId id="330"/>
            <p14:sldId id="331"/>
            <p14:sldId id="332"/>
            <p14:sldId id="343"/>
            <p14:sldId id="338"/>
            <p14:sldId id="340"/>
            <p14:sldId id="347"/>
            <p14:sldId id="345"/>
            <p14:sldId id="346"/>
            <p14:sldId id="341"/>
            <p14:sldId id="348"/>
            <p14:sldId id="320"/>
            <p14:sldId id="305"/>
            <p14:sldId id="319"/>
            <p14:sldId id="321"/>
            <p14:sldId id="315"/>
            <p14:sldId id="324"/>
          </p14:sldIdLst>
        </p14:section>
        <p14:section name="Backup Slides" id="{D2EA30EA-0BC0-4C37-A8F8-2B41D5EE3350}">
          <p14:sldIdLst/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F40"/>
    <a:srgbClr val="EE7624"/>
    <a:srgbClr val="703043"/>
    <a:srgbClr val="FFFFFF"/>
    <a:srgbClr val="682860"/>
    <a:srgbClr val="1B5633"/>
    <a:srgbClr val="CEB88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E2C79-02EC-4031-89FA-3843C624C24F}" v="19" dt="2024-11-12T20:19:16.024"/>
    <p1510:client id="{128397E6-9D49-A143-B228-C63D817A097F}" v="5" dt="2024-11-12T20:15:19.671"/>
    <p1510:client id="{3DC040B8-A722-4645-8A07-80D34FB000AA}" v="409" dt="2024-11-12T21:25:45.055"/>
    <p1510:client id="{A786C258-2ACA-BB40-8A16-7FAF4C618E7B}" v="585" dt="2024-11-12T21:20:26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46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1882A4-6295-466D-9A81-F22D692F951E}" type="doc">
      <dgm:prSet loTypeId="urn:microsoft.com/office/officeart/2018/5/layout/IconLeaf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7153620-BEF9-4D01-B02A-3F693322B23B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Research past designs that worked for other teams</a:t>
          </a:r>
          <a:endParaRPr lang="en-US"/>
        </a:p>
      </dgm:t>
    </dgm:pt>
    <dgm:pt modelId="{4AE5798A-F805-4AEC-A615-DFC51C12DC2A}" type="parTrans" cxnId="{348F91FF-6DCA-4E51-ACE4-AE4DB8A00833}">
      <dgm:prSet/>
      <dgm:spPr/>
      <dgm:t>
        <a:bodyPr/>
        <a:lstStyle/>
        <a:p>
          <a:endParaRPr lang="en-US"/>
        </a:p>
      </dgm:t>
    </dgm:pt>
    <dgm:pt modelId="{960FF223-4E0C-46F3-A43F-11E2928802AC}" type="sibTrans" cxnId="{348F91FF-6DCA-4E51-ACE4-AE4DB8A00833}">
      <dgm:prSet/>
      <dgm:spPr/>
      <dgm:t>
        <a:bodyPr/>
        <a:lstStyle/>
        <a:p>
          <a:endParaRPr lang="en-US"/>
        </a:p>
      </dgm:t>
    </dgm:pt>
    <dgm:pt modelId="{78F2AB2C-4BE8-4941-A4D2-D22DDB7378A0}">
      <dgm:prSet phldrT="[Text]" phldr="0"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>
              <a:latin typeface="Arial Black"/>
            </a:rPr>
            <a:t>Finish concept generation and selection</a:t>
          </a:r>
          <a:endParaRPr lang="en-US"/>
        </a:p>
      </dgm:t>
    </dgm:pt>
    <dgm:pt modelId="{99483793-67DE-4A4A-B802-C673C7A86B77}" type="parTrans" cxnId="{FEC81C06-7ED7-4FE8-A794-478A81D6614D}">
      <dgm:prSet/>
      <dgm:spPr/>
      <dgm:t>
        <a:bodyPr/>
        <a:lstStyle/>
        <a:p>
          <a:endParaRPr lang="en-US"/>
        </a:p>
      </dgm:t>
    </dgm:pt>
    <dgm:pt modelId="{9F6ED178-5295-483C-AAC6-4AA8D2359816}" type="sibTrans" cxnId="{FEC81C06-7ED7-4FE8-A794-478A81D6614D}">
      <dgm:prSet/>
      <dgm:spPr/>
      <dgm:t>
        <a:bodyPr/>
        <a:lstStyle/>
        <a:p>
          <a:endParaRPr lang="en-US"/>
        </a:p>
      </dgm:t>
    </dgm:pt>
    <dgm:pt modelId="{4AD367D4-8BE8-4103-9AB8-45F620F9F5BD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Build first prototype with cardboard</a:t>
          </a:r>
          <a:endParaRPr lang="en-US"/>
        </a:p>
      </dgm:t>
    </dgm:pt>
    <dgm:pt modelId="{A5AD5909-8B5E-4FA2-A98E-5A50498F6557}" type="parTrans" cxnId="{3B46F103-F8D3-4F6E-A41E-CEA52649E05A}">
      <dgm:prSet/>
      <dgm:spPr/>
      <dgm:t>
        <a:bodyPr/>
        <a:lstStyle/>
        <a:p>
          <a:endParaRPr lang="en-US"/>
        </a:p>
      </dgm:t>
    </dgm:pt>
    <dgm:pt modelId="{E842996C-7F35-4AA4-BAF4-B0106B926A25}" type="sibTrans" cxnId="{3B46F103-F8D3-4F6E-A41E-CEA52649E05A}">
      <dgm:prSet/>
      <dgm:spPr/>
      <dgm:t>
        <a:bodyPr/>
        <a:lstStyle/>
        <a:p>
          <a:endParaRPr lang="en-US"/>
        </a:p>
      </dgm:t>
    </dgm:pt>
    <dgm:pt modelId="{22307251-B5FB-494F-9F62-01E2ABA9C071}" type="pres">
      <dgm:prSet presAssocID="{DD1882A4-6295-466D-9A81-F22D692F951E}" presName="root" presStyleCnt="0">
        <dgm:presLayoutVars>
          <dgm:dir/>
          <dgm:resizeHandles val="exact"/>
        </dgm:presLayoutVars>
      </dgm:prSet>
      <dgm:spPr/>
    </dgm:pt>
    <dgm:pt modelId="{D15B5D5A-AE07-4062-B32A-3A311ECC8238}" type="pres">
      <dgm:prSet presAssocID="{F7153620-BEF9-4D01-B02A-3F693322B23B}" presName="compNode" presStyleCnt="0"/>
      <dgm:spPr/>
    </dgm:pt>
    <dgm:pt modelId="{020EADC4-74D0-4F47-85E1-8036D3E624CD}" type="pres">
      <dgm:prSet presAssocID="{F7153620-BEF9-4D01-B02A-3F693322B23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05AF80E-449B-4BF8-80BF-B794801A49AD}" type="pres">
      <dgm:prSet presAssocID="{F7153620-BEF9-4D01-B02A-3F693322B23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6F171B6-3355-41B3-AD1C-AE574B2611C2}" type="pres">
      <dgm:prSet presAssocID="{F7153620-BEF9-4D01-B02A-3F693322B23B}" presName="spaceRect" presStyleCnt="0"/>
      <dgm:spPr/>
    </dgm:pt>
    <dgm:pt modelId="{8D0A6DCB-2A62-4D68-9AEF-3EF466C2E47C}" type="pres">
      <dgm:prSet presAssocID="{F7153620-BEF9-4D01-B02A-3F693322B23B}" presName="textRect" presStyleLbl="revTx" presStyleIdx="0" presStyleCnt="3">
        <dgm:presLayoutVars>
          <dgm:chMax val="1"/>
          <dgm:chPref val="1"/>
        </dgm:presLayoutVars>
      </dgm:prSet>
      <dgm:spPr/>
    </dgm:pt>
    <dgm:pt modelId="{3B756A4A-05FD-48D6-8A80-723FA31BF899}" type="pres">
      <dgm:prSet presAssocID="{960FF223-4E0C-46F3-A43F-11E2928802AC}" presName="sibTrans" presStyleCnt="0"/>
      <dgm:spPr/>
    </dgm:pt>
    <dgm:pt modelId="{76683CAC-6506-48D9-B086-3EAC8605FAE0}" type="pres">
      <dgm:prSet presAssocID="{78F2AB2C-4BE8-4941-A4D2-D22DDB7378A0}" presName="compNode" presStyleCnt="0"/>
      <dgm:spPr/>
    </dgm:pt>
    <dgm:pt modelId="{B47EC889-D85A-4BB7-BDA0-A99E2B94F128}" type="pres">
      <dgm:prSet presAssocID="{78F2AB2C-4BE8-4941-A4D2-D22DDB7378A0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5195AC5-289B-4421-B917-3E8B22EE2836}" type="pres">
      <dgm:prSet presAssocID="{78F2AB2C-4BE8-4941-A4D2-D22DDB7378A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03E3CD7-5057-41F3-83B8-69C6C6AD93FB}" type="pres">
      <dgm:prSet presAssocID="{78F2AB2C-4BE8-4941-A4D2-D22DDB7378A0}" presName="spaceRect" presStyleCnt="0"/>
      <dgm:spPr/>
    </dgm:pt>
    <dgm:pt modelId="{37EC67AC-5FE3-4A85-B4F3-51CB0066778F}" type="pres">
      <dgm:prSet presAssocID="{78F2AB2C-4BE8-4941-A4D2-D22DDB7378A0}" presName="textRect" presStyleLbl="revTx" presStyleIdx="1" presStyleCnt="3">
        <dgm:presLayoutVars>
          <dgm:chMax val="1"/>
          <dgm:chPref val="1"/>
        </dgm:presLayoutVars>
      </dgm:prSet>
      <dgm:spPr/>
    </dgm:pt>
    <dgm:pt modelId="{E3CEFA02-936A-438C-B205-9C0F29377D2A}" type="pres">
      <dgm:prSet presAssocID="{9F6ED178-5295-483C-AAC6-4AA8D2359816}" presName="sibTrans" presStyleCnt="0"/>
      <dgm:spPr/>
    </dgm:pt>
    <dgm:pt modelId="{69D6895D-82CC-4992-A643-34805F821C95}" type="pres">
      <dgm:prSet presAssocID="{4AD367D4-8BE8-4103-9AB8-45F620F9F5BD}" presName="compNode" presStyleCnt="0"/>
      <dgm:spPr/>
    </dgm:pt>
    <dgm:pt modelId="{6AE9F038-354E-47C1-B326-B0D76849DCA3}" type="pres">
      <dgm:prSet presAssocID="{4AD367D4-8BE8-4103-9AB8-45F620F9F5BD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B795B3B-A4E3-4AE8-9EEE-AD94C8C92D37}" type="pres">
      <dgm:prSet presAssocID="{4AD367D4-8BE8-4103-9AB8-45F620F9F5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83ACB0F2-DDEA-4D7C-88DA-5B11D96691B2}" type="pres">
      <dgm:prSet presAssocID="{4AD367D4-8BE8-4103-9AB8-45F620F9F5BD}" presName="spaceRect" presStyleCnt="0"/>
      <dgm:spPr/>
    </dgm:pt>
    <dgm:pt modelId="{DB21E637-34BD-464F-92C5-839D916546E6}" type="pres">
      <dgm:prSet presAssocID="{4AD367D4-8BE8-4103-9AB8-45F620F9F5B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B46F103-F8D3-4F6E-A41E-CEA52649E05A}" srcId="{DD1882A4-6295-466D-9A81-F22D692F951E}" destId="{4AD367D4-8BE8-4103-9AB8-45F620F9F5BD}" srcOrd="2" destOrd="0" parTransId="{A5AD5909-8B5E-4FA2-A98E-5A50498F6557}" sibTransId="{E842996C-7F35-4AA4-BAF4-B0106B926A25}"/>
    <dgm:cxn modelId="{FEC81C06-7ED7-4FE8-A794-478A81D6614D}" srcId="{DD1882A4-6295-466D-9A81-F22D692F951E}" destId="{78F2AB2C-4BE8-4941-A4D2-D22DDB7378A0}" srcOrd="1" destOrd="0" parTransId="{99483793-67DE-4A4A-B802-C673C7A86B77}" sibTransId="{9F6ED178-5295-483C-AAC6-4AA8D2359816}"/>
    <dgm:cxn modelId="{9811BB8E-8286-47DD-BF86-58F07EE7BB21}" type="presOf" srcId="{DD1882A4-6295-466D-9A81-F22D692F951E}" destId="{22307251-B5FB-494F-9F62-01E2ABA9C071}" srcOrd="0" destOrd="0" presId="urn:microsoft.com/office/officeart/2018/5/layout/IconLeafLabelList"/>
    <dgm:cxn modelId="{19027EB0-2F80-4DAE-93E6-20640CBDA584}" type="presOf" srcId="{4AD367D4-8BE8-4103-9AB8-45F620F9F5BD}" destId="{DB21E637-34BD-464F-92C5-839D916546E6}" srcOrd="0" destOrd="0" presId="urn:microsoft.com/office/officeart/2018/5/layout/IconLeafLabelList"/>
    <dgm:cxn modelId="{901064F5-F6AD-4FD0-98E4-DC73DF30019B}" type="presOf" srcId="{F7153620-BEF9-4D01-B02A-3F693322B23B}" destId="{8D0A6DCB-2A62-4D68-9AEF-3EF466C2E47C}" srcOrd="0" destOrd="0" presId="urn:microsoft.com/office/officeart/2018/5/layout/IconLeafLabelList"/>
    <dgm:cxn modelId="{8ADEFEFA-5CC0-49E6-A994-B946DDD3177A}" type="presOf" srcId="{78F2AB2C-4BE8-4941-A4D2-D22DDB7378A0}" destId="{37EC67AC-5FE3-4A85-B4F3-51CB0066778F}" srcOrd="0" destOrd="0" presId="urn:microsoft.com/office/officeart/2018/5/layout/IconLeafLabelList"/>
    <dgm:cxn modelId="{348F91FF-6DCA-4E51-ACE4-AE4DB8A00833}" srcId="{DD1882A4-6295-466D-9A81-F22D692F951E}" destId="{F7153620-BEF9-4D01-B02A-3F693322B23B}" srcOrd="0" destOrd="0" parTransId="{4AE5798A-F805-4AEC-A615-DFC51C12DC2A}" sibTransId="{960FF223-4E0C-46F3-A43F-11E2928802AC}"/>
    <dgm:cxn modelId="{0BE85791-0C40-4898-B3CB-340E934F7F50}" type="presParOf" srcId="{22307251-B5FB-494F-9F62-01E2ABA9C071}" destId="{D15B5D5A-AE07-4062-B32A-3A311ECC8238}" srcOrd="0" destOrd="0" presId="urn:microsoft.com/office/officeart/2018/5/layout/IconLeafLabelList"/>
    <dgm:cxn modelId="{F160BC07-F563-419D-9D4C-97D537327BC9}" type="presParOf" srcId="{D15B5D5A-AE07-4062-B32A-3A311ECC8238}" destId="{020EADC4-74D0-4F47-85E1-8036D3E624CD}" srcOrd="0" destOrd="0" presId="urn:microsoft.com/office/officeart/2018/5/layout/IconLeafLabelList"/>
    <dgm:cxn modelId="{6C4D4C8B-6113-4F5C-9D04-148F0C131626}" type="presParOf" srcId="{D15B5D5A-AE07-4062-B32A-3A311ECC8238}" destId="{205AF80E-449B-4BF8-80BF-B794801A49AD}" srcOrd="1" destOrd="0" presId="urn:microsoft.com/office/officeart/2018/5/layout/IconLeafLabelList"/>
    <dgm:cxn modelId="{9F8FF848-AEDD-463E-8E45-E8B5B1C3AFC5}" type="presParOf" srcId="{D15B5D5A-AE07-4062-B32A-3A311ECC8238}" destId="{86F171B6-3355-41B3-AD1C-AE574B2611C2}" srcOrd="2" destOrd="0" presId="urn:microsoft.com/office/officeart/2018/5/layout/IconLeafLabelList"/>
    <dgm:cxn modelId="{B759540D-2D67-4089-9AE9-AD1226D21D9D}" type="presParOf" srcId="{D15B5D5A-AE07-4062-B32A-3A311ECC8238}" destId="{8D0A6DCB-2A62-4D68-9AEF-3EF466C2E47C}" srcOrd="3" destOrd="0" presId="urn:microsoft.com/office/officeart/2018/5/layout/IconLeafLabelList"/>
    <dgm:cxn modelId="{1ECE499B-D790-418E-BF7B-EC4C278D240B}" type="presParOf" srcId="{22307251-B5FB-494F-9F62-01E2ABA9C071}" destId="{3B756A4A-05FD-48D6-8A80-723FA31BF899}" srcOrd="1" destOrd="0" presId="urn:microsoft.com/office/officeart/2018/5/layout/IconLeafLabelList"/>
    <dgm:cxn modelId="{28000162-F0A4-4662-8F7A-58A29B3AFA67}" type="presParOf" srcId="{22307251-B5FB-494F-9F62-01E2ABA9C071}" destId="{76683CAC-6506-48D9-B086-3EAC8605FAE0}" srcOrd="2" destOrd="0" presId="urn:microsoft.com/office/officeart/2018/5/layout/IconLeafLabelList"/>
    <dgm:cxn modelId="{5CA0F4B7-3D74-45BA-9596-CEC4BFF253E3}" type="presParOf" srcId="{76683CAC-6506-48D9-B086-3EAC8605FAE0}" destId="{B47EC889-D85A-4BB7-BDA0-A99E2B94F128}" srcOrd="0" destOrd="0" presId="urn:microsoft.com/office/officeart/2018/5/layout/IconLeafLabelList"/>
    <dgm:cxn modelId="{DA2DD2A6-D107-447C-AFD5-0A1B7EB661CB}" type="presParOf" srcId="{76683CAC-6506-48D9-B086-3EAC8605FAE0}" destId="{D5195AC5-289B-4421-B917-3E8B22EE2836}" srcOrd="1" destOrd="0" presId="urn:microsoft.com/office/officeart/2018/5/layout/IconLeafLabelList"/>
    <dgm:cxn modelId="{290C3319-9F3D-42A6-9A35-84277812CB33}" type="presParOf" srcId="{76683CAC-6506-48D9-B086-3EAC8605FAE0}" destId="{F03E3CD7-5057-41F3-83B8-69C6C6AD93FB}" srcOrd="2" destOrd="0" presId="urn:microsoft.com/office/officeart/2018/5/layout/IconLeafLabelList"/>
    <dgm:cxn modelId="{C02D15EF-6004-457B-9C33-333BF8046614}" type="presParOf" srcId="{76683CAC-6506-48D9-B086-3EAC8605FAE0}" destId="{37EC67AC-5FE3-4A85-B4F3-51CB0066778F}" srcOrd="3" destOrd="0" presId="urn:microsoft.com/office/officeart/2018/5/layout/IconLeafLabelList"/>
    <dgm:cxn modelId="{CF49862F-1192-4F97-8E7A-0BA3F211CC53}" type="presParOf" srcId="{22307251-B5FB-494F-9F62-01E2ABA9C071}" destId="{E3CEFA02-936A-438C-B205-9C0F29377D2A}" srcOrd="3" destOrd="0" presId="urn:microsoft.com/office/officeart/2018/5/layout/IconLeafLabelList"/>
    <dgm:cxn modelId="{3A216E0A-74D5-4828-BD88-E1777C0D506C}" type="presParOf" srcId="{22307251-B5FB-494F-9F62-01E2ABA9C071}" destId="{69D6895D-82CC-4992-A643-34805F821C95}" srcOrd="4" destOrd="0" presId="urn:microsoft.com/office/officeart/2018/5/layout/IconLeafLabelList"/>
    <dgm:cxn modelId="{BE01C37C-2E9B-4384-AECE-C4C98ADB4751}" type="presParOf" srcId="{69D6895D-82CC-4992-A643-34805F821C95}" destId="{6AE9F038-354E-47C1-B326-B0D76849DCA3}" srcOrd="0" destOrd="0" presId="urn:microsoft.com/office/officeart/2018/5/layout/IconLeafLabelList"/>
    <dgm:cxn modelId="{1D9F3272-30D5-4F2D-85BC-85ECF220A7D5}" type="presParOf" srcId="{69D6895D-82CC-4992-A643-34805F821C95}" destId="{6B795B3B-A4E3-4AE8-9EEE-AD94C8C92D37}" srcOrd="1" destOrd="0" presId="urn:microsoft.com/office/officeart/2018/5/layout/IconLeafLabelList"/>
    <dgm:cxn modelId="{C79E708E-2F0C-4AC0-B127-5A6E716FF92C}" type="presParOf" srcId="{69D6895D-82CC-4992-A643-34805F821C95}" destId="{83ACB0F2-DDEA-4D7C-88DA-5B11D96691B2}" srcOrd="2" destOrd="0" presId="urn:microsoft.com/office/officeart/2018/5/layout/IconLeafLabelList"/>
    <dgm:cxn modelId="{14C8D590-D4D1-4B0C-B802-785A66065E00}" type="presParOf" srcId="{69D6895D-82CC-4992-A643-34805F821C95}" destId="{DB21E637-34BD-464F-92C5-839D916546E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1882A4-6295-466D-9A81-F22D692F951E}" type="doc">
      <dgm:prSet loTypeId="urn:microsoft.com/office/officeart/2018/5/layout/IconLeaf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7153620-BEF9-4D01-B02A-3F693322B23B}">
      <dgm:prSet phldrT="[Text]" phldr="0"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>
              <a:latin typeface="Arial Black"/>
            </a:rPr>
            <a:t>Create fully functional prototype by end of semester</a:t>
          </a:r>
          <a:endParaRPr lang="en-US"/>
        </a:p>
      </dgm:t>
    </dgm:pt>
    <dgm:pt modelId="{4AE5798A-F805-4AEC-A615-DFC51C12DC2A}" type="parTrans" cxnId="{348F91FF-6DCA-4E51-ACE4-AE4DB8A00833}">
      <dgm:prSet/>
      <dgm:spPr/>
      <dgm:t>
        <a:bodyPr/>
        <a:lstStyle/>
        <a:p>
          <a:endParaRPr lang="en-US"/>
        </a:p>
      </dgm:t>
    </dgm:pt>
    <dgm:pt modelId="{960FF223-4E0C-46F3-A43F-11E2928802AC}" type="sibTrans" cxnId="{348F91FF-6DCA-4E51-ACE4-AE4DB8A00833}">
      <dgm:prSet/>
      <dgm:spPr/>
      <dgm:t>
        <a:bodyPr/>
        <a:lstStyle/>
        <a:p>
          <a:endParaRPr lang="en-US"/>
        </a:p>
      </dgm:t>
    </dgm:pt>
    <dgm:pt modelId="{4AD367D4-8BE8-4103-9AB8-45F620F9F5BD}">
      <dgm:prSet phldrT="[Text]" phldr="0"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>
              <a:solidFill>
                <a:srgbClr val="000000"/>
              </a:solidFill>
              <a:latin typeface="Arial Black"/>
              <a:cs typeface="Calibri"/>
            </a:rPr>
            <a:t>Iterate on functional prototype</a:t>
          </a:r>
        </a:p>
      </dgm:t>
    </dgm:pt>
    <dgm:pt modelId="{A5AD5909-8B5E-4FA2-A98E-5A50498F6557}" type="parTrans" cxnId="{3B46F103-F8D3-4F6E-A41E-CEA52649E05A}">
      <dgm:prSet/>
      <dgm:spPr/>
      <dgm:t>
        <a:bodyPr/>
        <a:lstStyle/>
        <a:p>
          <a:endParaRPr lang="en-US"/>
        </a:p>
      </dgm:t>
    </dgm:pt>
    <dgm:pt modelId="{E842996C-7F35-4AA4-BAF4-B0106B926A25}" type="sibTrans" cxnId="{3B46F103-F8D3-4F6E-A41E-CEA52649E05A}">
      <dgm:prSet/>
      <dgm:spPr/>
      <dgm:t>
        <a:bodyPr/>
        <a:lstStyle/>
        <a:p>
          <a:endParaRPr lang="en-US"/>
        </a:p>
      </dgm:t>
    </dgm:pt>
    <dgm:pt modelId="{22307251-B5FB-494F-9F62-01E2ABA9C071}" type="pres">
      <dgm:prSet presAssocID="{DD1882A4-6295-466D-9A81-F22D692F951E}" presName="root" presStyleCnt="0">
        <dgm:presLayoutVars>
          <dgm:dir/>
          <dgm:resizeHandles val="exact"/>
        </dgm:presLayoutVars>
      </dgm:prSet>
      <dgm:spPr/>
    </dgm:pt>
    <dgm:pt modelId="{D15B5D5A-AE07-4062-B32A-3A311ECC8238}" type="pres">
      <dgm:prSet presAssocID="{F7153620-BEF9-4D01-B02A-3F693322B23B}" presName="compNode" presStyleCnt="0"/>
      <dgm:spPr/>
    </dgm:pt>
    <dgm:pt modelId="{020EADC4-74D0-4F47-85E1-8036D3E624CD}" type="pres">
      <dgm:prSet presAssocID="{F7153620-BEF9-4D01-B02A-3F693322B23B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205AF80E-449B-4BF8-80BF-B794801A49AD}" type="pres">
      <dgm:prSet presAssocID="{F7153620-BEF9-4D01-B02A-3F693322B23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 with solid fill"/>
        </a:ext>
      </dgm:extLst>
    </dgm:pt>
    <dgm:pt modelId="{86F171B6-3355-41B3-AD1C-AE574B2611C2}" type="pres">
      <dgm:prSet presAssocID="{F7153620-BEF9-4D01-B02A-3F693322B23B}" presName="spaceRect" presStyleCnt="0"/>
      <dgm:spPr/>
    </dgm:pt>
    <dgm:pt modelId="{8D0A6DCB-2A62-4D68-9AEF-3EF466C2E47C}" type="pres">
      <dgm:prSet presAssocID="{F7153620-BEF9-4D01-B02A-3F693322B23B}" presName="textRect" presStyleLbl="revTx" presStyleIdx="0" presStyleCnt="2">
        <dgm:presLayoutVars>
          <dgm:chMax val="1"/>
          <dgm:chPref val="1"/>
        </dgm:presLayoutVars>
      </dgm:prSet>
      <dgm:spPr/>
    </dgm:pt>
    <dgm:pt modelId="{3B756A4A-05FD-48D6-8A80-723FA31BF899}" type="pres">
      <dgm:prSet presAssocID="{960FF223-4E0C-46F3-A43F-11E2928802AC}" presName="sibTrans" presStyleCnt="0"/>
      <dgm:spPr/>
    </dgm:pt>
    <dgm:pt modelId="{69D6895D-82CC-4992-A643-34805F821C95}" type="pres">
      <dgm:prSet presAssocID="{4AD367D4-8BE8-4103-9AB8-45F620F9F5BD}" presName="compNode" presStyleCnt="0"/>
      <dgm:spPr/>
    </dgm:pt>
    <dgm:pt modelId="{6AE9F038-354E-47C1-B326-B0D76849DCA3}" type="pres">
      <dgm:prSet presAssocID="{4AD367D4-8BE8-4103-9AB8-45F620F9F5BD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6B795B3B-A4E3-4AE8-9EEE-AD94C8C92D37}" type="pres">
      <dgm:prSet presAssocID="{4AD367D4-8BE8-4103-9AB8-45F620F9F5B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with solid fill"/>
        </a:ext>
      </dgm:extLst>
    </dgm:pt>
    <dgm:pt modelId="{83ACB0F2-DDEA-4D7C-88DA-5B11D96691B2}" type="pres">
      <dgm:prSet presAssocID="{4AD367D4-8BE8-4103-9AB8-45F620F9F5BD}" presName="spaceRect" presStyleCnt="0"/>
      <dgm:spPr/>
    </dgm:pt>
    <dgm:pt modelId="{DB21E637-34BD-464F-92C5-839D916546E6}" type="pres">
      <dgm:prSet presAssocID="{4AD367D4-8BE8-4103-9AB8-45F620F9F5B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B46F103-F8D3-4F6E-A41E-CEA52649E05A}" srcId="{DD1882A4-6295-466D-9A81-F22D692F951E}" destId="{4AD367D4-8BE8-4103-9AB8-45F620F9F5BD}" srcOrd="1" destOrd="0" parTransId="{A5AD5909-8B5E-4FA2-A98E-5A50498F6557}" sibTransId="{E842996C-7F35-4AA4-BAF4-B0106B926A25}"/>
    <dgm:cxn modelId="{89F4E522-F07C-49BD-85F3-5F1FF0C18E68}" type="presOf" srcId="{4AD367D4-8BE8-4103-9AB8-45F620F9F5BD}" destId="{DB21E637-34BD-464F-92C5-839D916546E6}" srcOrd="0" destOrd="0" presId="urn:microsoft.com/office/officeart/2018/5/layout/IconLeafLabelList"/>
    <dgm:cxn modelId="{9811BB8E-8286-47DD-BF86-58F07EE7BB21}" type="presOf" srcId="{DD1882A4-6295-466D-9A81-F22D692F951E}" destId="{22307251-B5FB-494F-9F62-01E2ABA9C071}" srcOrd="0" destOrd="0" presId="urn:microsoft.com/office/officeart/2018/5/layout/IconLeafLabelList"/>
    <dgm:cxn modelId="{C782F9B6-7EE8-4FBE-9A8D-88A758FF49EC}" type="presOf" srcId="{F7153620-BEF9-4D01-B02A-3F693322B23B}" destId="{8D0A6DCB-2A62-4D68-9AEF-3EF466C2E47C}" srcOrd="0" destOrd="0" presId="urn:microsoft.com/office/officeart/2018/5/layout/IconLeafLabelList"/>
    <dgm:cxn modelId="{348F91FF-6DCA-4E51-ACE4-AE4DB8A00833}" srcId="{DD1882A4-6295-466D-9A81-F22D692F951E}" destId="{F7153620-BEF9-4D01-B02A-3F693322B23B}" srcOrd="0" destOrd="0" parTransId="{4AE5798A-F805-4AEC-A615-DFC51C12DC2A}" sibTransId="{960FF223-4E0C-46F3-A43F-11E2928802AC}"/>
    <dgm:cxn modelId="{30C4B576-6636-4471-B17F-8192DE3C4B3A}" type="presParOf" srcId="{22307251-B5FB-494F-9F62-01E2ABA9C071}" destId="{D15B5D5A-AE07-4062-B32A-3A311ECC8238}" srcOrd="0" destOrd="0" presId="urn:microsoft.com/office/officeart/2018/5/layout/IconLeafLabelList"/>
    <dgm:cxn modelId="{96B2671B-758A-4ED1-AA84-1C324DA673B9}" type="presParOf" srcId="{D15B5D5A-AE07-4062-B32A-3A311ECC8238}" destId="{020EADC4-74D0-4F47-85E1-8036D3E624CD}" srcOrd="0" destOrd="0" presId="urn:microsoft.com/office/officeart/2018/5/layout/IconLeafLabelList"/>
    <dgm:cxn modelId="{F56E6DE0-EA50-412C-BB1A-92029059BA8F}" type="presParOf" srcId="{D15B5D5A-AE07-4062-B32A-3A311ECC8238}" destId="{205AF80E-449B-4BF8-80BF-B794801A49AD}" srcOrd="1" destOrd="0" presId="urn:microsoft.com/office/officeart/2018/5/layout/IconLeafLabelList"/>
    <dgm:cxn modelId="{F773831E-9037-4384-8E10-E61DD306E52A}" type="presParOf" srcId="{D15B5D5A-AE07-4062-B32A-3A311ECC8238}" destId="{86F171B6-3355-41B3-AD1C-AE574B2611C2}" srcOrd="2" destOrd="0" presId="urn:microsoft.com/office/officeart/2018/5/layout/IconLeafLabelList"/>
    <dgm:cxn modelId="{26B07ED6-A145-4760-89E8-22D314CEB940}" type="presParOf" srcId="{D15B5D5A-AE07-4062-B32A-3A311ECC8238}" destId="{8D0A6DCB-2A62-4D68-9AEF-3EF466C2E47C}" srcOrd="3" destOrd="0" presId="urn:microsoft.com/office/officeart/2018/5/layout/IconLeafLabelList"/>
    <dgm:cxn modelId="{3E34A9A6-3E1F-42FF-80B0-3B8DE9718D70}" type="presParOf" srcId="{22307251-B5FB-494F-9F62-01E2ABA9C071}" destId="{3B756A4A-05FD-48D6-8A80-723FA31BF899}" srcOrd="1" destOrd="0" presId="urn:microsoft.com/office/officeart/2018/5/layout/IconLeafLabelList"/>
    <dgm:cxn modelId="{F60ACCD4-4E21-43AE-B8F9-4400B1D4A53D}" type="presParOf" srcId="{22307251-B5FB-494F-9F62-01E2ABA9C071}" destId="{69D6895D-82CC-4992-A643-34805F821C95}" srcOrd="2" destOrd="0" presId="urn:microsoft.com/office/officeart/2018/5/layout/IconLeafLabelList"/>
    <dgm:cxn modelId="{4A9EC818-6A19-48A6-B8F7-3EE8E0F43516}" type="presParOf" srcId="{69D6895D-82CC-4992-A643-34805F821C95}" destId="{6AE9F038-354E-47C1-B326-B0D76849DCA3}" srcOrd="0" destOrd="0" presId="urn:microsoft.com/office/officeart/2018/5/layout/IconLeafLabelList"/>
    <dgm:cxn modelId="{6A0719B7-38E4-4F0E-B37A-7BAA458A13AD}" type="presParOf" srcId="{69D6895D-82CC-4992-A643-34805F821C95}" destId="{6B795B3B-A4E3-4AE8-9EEE-AD94C8C92D37}" srcOrd="1" destOrd="0" presId="urn:microsoft.com/office/officeart/2018/5/layout/IconLeafLabelList"/>
    <dgm:cxn modelId="{8D5EEE66-68CE-4B29-B0B4-5CC010224C0D}" type="presParOf" srcId="{69D6895D-82CC-4992-A643-34805F821C95}" destId="{83ACB0F2-DDEA-4D7C-88DA-5B11D96691B2}" srcOrd="2" destOrd="0" presId="urn:microsoft.com/office/officeart/2018/5/layout/IconLeafLabelList"/>
    <dgm:cxn modelId="{FBD6D87A-0DFE-418B-A9D0-F11C4A428F6E}" type="presParOf" srcId="{69D6895D-82CC-4992-A643-34805F821C95}" destId="{DB21E637-34BD-464F-92C5-839D916546E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EADC4-74D0-4F47-85E1-8036D3E624CD}">
      <dsp:nvSpPr>
        <dsp:cNvPr id="0" name=""/>
        <dsp:cNvSpPr/>
      </dsp:nvSpPr>
      <dsp:spPr>
        <a:xfrm>
          <a:off x="631049" y="665787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AF80E-449B-4BF8-80BF-B794801A49AD}">
      <dsp:nvSpPr>
        <dsp:cNvPr id="0" name=""/>
        <dsp:cNvSpPr/>
      </dsp:nvSpPr>
      <dsp:spPr>
        <a:xfrm>
          <a:off x="1003987" y="1038725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A6DCB-2A62-4D68-9AEF-3EF466C2E47C}">
      <dsp:nvSpPr>
        <dsp:cNvPr id="0" name=""/>
        <dsp:cNvSpPr/>
      </dsp:nvSpPr>
      <dsp:spPr>
        <a:xfrm>
          <a:off x="71643" y="296078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>
              <a:latin typeface="Arial Black"/>
            </a:rPr>
            <a:t>Research past designs that worked for other teams</a:t>
          </a:r>
          <a:endParaRPr lang="en-US" sz="1300" kern="1200"/>
        </a:p>
      </dsp:txBody>
      <dsp:txXfrm>
        <a:off x="71643" y="2960787"/>
        <a:ext cx="2868750" cy="720000"/>
      </dsp:txXfrm>
    </dsp:sp>
    <dsp:sp modelId="{B47EC889-D85A-4BB7-BDA0-A99E2B94F128}">
      <dsp:nvSpPr>
        <dsp:cNvPr id="0" name=""/>
        <dsp:cNvSpPr/>
      </dsp:nvSpPr>
      <dsp:spPr>
        <a:xfrm>
          <a:off x="4001831" y="665787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95AC5-289B-4421-B917-3E8B22EE2836}">
      <dsp:nvSpPr>
        <dsp:cNvPr id="0" name=""/>
        <dsp:cNvSpPr/>
      </dsp:nvSpPr>
      <dsp:spPr>
        <a:xfrm>
          <a:off x="4374768" y="1038725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C67AC-5FE3-4A85-B4F3-51CB0066778F}">
      <dsp:nvSpPr>
        <dsp:cNvPr id="0" name=""/>
        <dsp:cNvSpPr/>
      </dsp:nvSpPr>
      <dsp:spPr>
        <a:xfrm>
          <a:off x="3442425" y="296078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>
              <a:latin typeface="Arial Black"/>
            </a:rPr>
            <a:t>Finish concept generation and selection</a:t>
          </a:r>
          <a:endParaRPr lang="en-US" sz="1300" kern="1200"/>
        </a:p>
      </dsp:txBody>
      <dsp:txXfrm>
        <a:off x="3442425" y="2960787"/>
        <a:ext cx="2868750" cy="720000"/>
      </dsp:txXfrm>
    </dsp:sp>
    <dsp:sp modelId="{6AE9F038-354E-47C1-B326-B0D76849DCA3}">
      <dsp:nvSpPr>
        <dsp:cNvPr id="0" name=""/>
        <dsp:cNvSpPr/>
      </dsp:nvSpPr>
      <dsp:spPr>
        <a:xfrm>
          <a:off x="7372612" y="665787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95B3B-A4E3-4AE8-9EEE-AD94C8C92D37}">
      <dsp:nvSpPr>
        <dsp:cNvPr id="0" name=""/>
        <dsp:cNvSpPr/>
      </dsp:nvSpPr>
      <dsp:spPr>
        <a:xfrm>
          <a:off x="7745550" y="1038725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1E637-34BD-464F-92C5-839D916546E6}">
      <dsp:nvSpPr>
        <dsp:cNvPr id="0" name=""/>
        <dsp:cNvSpPr/>
      </dsp:nvSpPr>
      <dsp:spPr>
        <a:xfrm>
          <a:off x="6813206" y="296078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>
              <a:latin typeface="Arial Black"/>
            </a:rPr>
            <a:t>Build first prototype with cardboard</a:t>
          </a:r>
          <a:endParaRPr lang="en-US" sz="1300" kern="1200"/>
        </a:p>
      </dsp:txBody>
      <dsp:txXfrm>
        <a:off x="6813206" y="2960787"/>
        <a:ext cx="2868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EADC4-74D0-4F47-85E1-8036D3E624CD}">
      <dsp:nvSpPr>
        <dsp:cNvPr id="0" name=""/>
        <dsp:cNvSpPr/>
      </dsp:nvSpPr>
      <dsp:spPr>
        <a:xfrm>
          <a:off x="1663800" y="373287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AF80E-449B-4BF8-80BF-B794801A49AD}">
      <dsp:nvSpPr>
        <dsp:cNvPr id="0" name=""/>
        <dsp:cNvSpPr/>
      </dsp:nvSpPr>
      <dsp:spPr>
        <a:xfrm>
          <a:off x="2131800" y="841287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A6DCB-2A62-4D68-9AEF-3EF466C2E47C}">
      <dsp:nvSpPr>
        <dsp:cNvPr id="0" name=""/>
        <dsp:cNvSpPr/>
      </dsp:nvSpPr>
      <dsp:spPr>
        <a:xfrm>
          <a:off x="961800" y="325328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>
              <a:latin typeface="Arial Black"/>
            </a:rPr>
            <a:t>Create fully functional prototype by end of semester</a:t>
          </a:r>
          <a:endParaRPr lang="en-US" sz="1400" kern="1200"/>
        </a:p>
      </dsp:txBody>
      <dsp:txXfrm>
        <a:off x="961800" y="3253287"/>
        <a:ext cx="3600000" cy="720000"/>
      </dsp:txXfrm>
    </dsp:sp>
    <dsp:sp modelId="{6AE9F038-354E-47C1-B326-B0D76849DCA3}">
      <dsp:nvSpPr>
        <dsp:cNvPr id="0" name=""/>
        <dsp:cNvSpPr/>
      </dsp:nvSpPr>
      <dsp:spPr>
        <a:xfrm>
          <a:off x="5893800" y="373287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95B3B-A4E3-4AE8-9EEE-AD94C8C92D37}">
      <dsp:nvSpPr>
        <dsp:cNvPr id="0" name=""/>
        <dsp:cNvSpPr/>
      </dsp:nvSpPr>
      <dsp:spPr>
        <a:xfrm>
          <a:off x="6361800" y="841287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1E637-34BD-464F-92C5-839D916546E6}">
      <dsp:nvSpPr>
        <dsp:cNvPr id="0" name=""/>
        <dsp:cNvSpPr/>
      </dsp:nvSpPr>
      <dsp:spPr>
        <a:xfrm>
          <a:off x="5191800" y="325328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>
              <a:solidFill>
                <a:srgbClr val="000000"/>
              </a:solidFill>
              <a:latin typeface="Arial Black"/>
              <a:cs typeface="Calibri"/>
            </a:rPr>
            <a:t>Iterate on functional prototype</a:t>
          </a:r>
        </a:p>
      </dsp:txBody>
      <dsp:txXfrm>
        <a:off x="5191800" y="3253287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283 MAX vs 235 PLANNED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1653" marR="0" lvl="0" indent="-241653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11/12/2024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Team 507: Southeast Con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VDR 2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05" y="4160445"/>
            <a:ext cx="6504215" cy="484632"/>
          </a:xfrm>
        </p:spPr>
        <p:txBody>
          <a:bodyPr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Kelsey Gross, Ian Lemler, Luiz Santos, Eric Strawn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11/14/2024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2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3D6A-B1A6-FED7-81B2-D8D02C54A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8343-8E2C-F692-3F55-6F03E5F5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B87BD-B848-073E-AA3C-4191A4DB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4228FA-4E12-7011-3D32-426493F0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Targets –Navigation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FD35F02-F516-810F-5EC4-C299AB51EC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75916" y="0"/>
            <a:ext cx="1516083" cy="740780"/>
          </a:xfrm>
        </p:spPr>
        <p:txBody>
          <a:bodyPr/>
          <a:lstStyle/>
          <a:p>
            <a:r>
              <a:rPr lang="en-US"/>
              <a:t>Ian Lemler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9165BE4-FDA7-CAAF-77AC-5818B12926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935898"/>
              </p:ext>
            </p:extLst>
          </p:nvPr>
        </p:nvGraphicFramePr>
        <p:xfrm>
          <a:off x="457200" y="1825625"/>
          <a:ext cx="97536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1529916666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145256496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3061800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81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Work in Cave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Operate at 85% efficiency of robot outside the cave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Compare to all targets outside of the cave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01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Autonomous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Operate autonomously for 3 minutes before being turned 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Timer to measure operation time (minutes)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656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Detect 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Robot moves within 2 seconds of LED light being turned 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Timer to measure start time after LED (seconds)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800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46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F0158-F0C7-80AA-3294-553452666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A05CAC5-419C-0343-C292-F725FEEDA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A520A-1B8C-92D9-B3C6-51072943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49B6B7-7BBA-EDFF-68FC-A7AA6DEC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Autofit/>
          </a:bodyPr>
          <a:lstStyle/>
          <a:p>
            <a:r>
              <a:rPr lang="en-US"/>
              <a:t>Targets – Structure, Power, and User Interaction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817355-625C-3BF6-CDAE-CF30BD720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75916" y="0"/>
            <a:ext cx="1516083" cy="740780"/>
          </a:xfrm>
        </p:spPr>
        <p:txBody>
          <a:bodyPr/>
          <a:lstStyle/>
          <a:p>
            <a:r>
              <a:rPr lang="en-US"/>
              <a:t>Ian Lemler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8654CED-EFFE-2386-3083-934B31309C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935459"/>
              </p:ext>
            </p:extLst>
          </p:nvPr>
        </p:nvGraphicFramePr>
        <p:xfrm>
          <a:off x="457200" y="1825625"/>
          <a:ext cx="97536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3392005798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134507562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1519780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27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Meets Weight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Less than 12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Weight scale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47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Emergency Stop capabilities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Power to 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Voltmeter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246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Support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Support up to 15 kg and operate 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Weight scale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907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Generate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5-24V for at least 4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Timer to measure how long the battery can support all functions of the robot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769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95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56ABD-9F56-E4AD-E575-0CD6FA6D1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E66F1E0-F78B-3535-5B60-EAA61CBE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38009-FC7D-9531-9E9C-CD458271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4E9D1B-9F62-E4FE-D4C9-66740C9D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Autofit/>
          </a:bodyPr>
          <a:lstStyle/>
          <a:p>
            <a:r>
              <a:rPr lang="en-US"/>
              <a:t>Critical Targets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C680201-9A1F-B177-C48F-3105980611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75916" y="0"/>
            <a:ext cx="1516083" cy="740780"/>
          </a:xfrm>
        </p:spPr>
        <p:txBody>
          <a:bodyPr/>
          <a:lstStyle/>
          <a:p>
            <a:r>
              <a:rPr lang="en-US"/>
              <a:t>Ian Lemler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73733-0675-3FBE-D310-7C1C10E4B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Weigh less than 12 kg and support up to 15 kg</a:t>
            </a:r>
          </a:p>
          <a:p>
            <a:r>
              <a:rPr lang="en-US"/>
              <a:t>All power goes to 0V upon activation of emergency stop</a:t>
            </a:r>
          </a:p>
          <a:p>
            <a:r>
              <a:rPr lang="en-US"/>
              <a:t>Battery generates enough power to support necessary systems for the duration of the game (3-4 minutes)</a:t>
            </a:r>
          </a:p>
          <a:p>
            <a:r>
              <a:rPr lang="en-US"/>
              <a:t>Robot collects and supports objects with a 90% success rate</a:t>
            </a:r>
          </a:p>
          <a:p>
            <a:r>
              <a:rPr lang="en-US"/>
              <a:t>Robot detects LED light within 2 seconds to ensure optimal start speed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86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0BE8A098-BC7C-F900-06F1-4413ED54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9013C-9787-3E43-06D5-5DE19A41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C8D329-4139-2543-92A0-B6E78D8B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Point Potential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A77E06-6164-C69C-CF63-0304C3953F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0491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Kelsey Gross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53FA97-766D-50A0-C1DB-E2261EAA4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512036"/>
              </p:ext>
            </p:extLst>
          </p:nvPr>
        </p:nvGraphicFramePr>
        <p:xfrm>
          <a:off x="457200" y="1872820"/>
          <a:ext cx="9753601" cy="4252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3854">
                  <a:extLst>
                    <a:ext uri="{9D8B030D-6E8A-4147-A177-3AD203B41FA5}">
                      <a16:colId xmlns:a16="http://schemas.microsoft.com/office/drawing/2014/main" val="3097951827"/>
                    </a:ext>
                  </a:extLst>
                </a:gridCol>
                <a:gridCol w="1389747">
                  <a:extLst>
                    <a:ext uri="{9D8B030D-6E8A-4147-A177-3AD203B41FA5}">
                      <a16:colId xmlns:a16="http://schemas.microsoft.com/office/drawing/2014/main" val="1370484269"/>
                    </a:ext>
                  </a:extLst>
                </a:gridCol>
              </a:tblGrid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Task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Points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2821638027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Out of the Landing Site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1980196204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Out of the Landing Site within 3 Seconds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2119729843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In the Cave (First Time)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1535976083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Cosmic Shipping Container in Non-Telemetry Rendezvous 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4105274058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Cosmic Shipping Container in Telemetry Rendezvous 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4277319171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Astral Material supported by the Robot Unit (each)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2506316012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Astral Material in wrong Shipping Container (each)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1016469735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Nebulite in Nebulite Cosmic Shipping Container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699876956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Geodinium in the Geodinium Cosmic Shipping Container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2815416549"/>
                  </a:ext>
                </a:extLst>
              </a:tr>
              <a:tr h="3865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Team Beacon has at least some portion in the Beacon Mast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226" marR="17226" marT="17226" marB="0" anchor="b"/>
                </a:tc>
                <a:extLst>
                  <a:ext uri="{0D108BD9-81ED-4DB2-BD59-A6C34878D82A}">
                    <a16:rowId xmlns:a16="http://schemas.microsoft.com/office/drawing/2014/main" val="2640791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86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9EEBD-9EC3-CB26-B47A-48AF0CA4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CDB1A5-F921-16FB-9DBF-497FDAB1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Point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84756-9AE3-DB6E-993F-EE9DD2DECF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031" name="Footer Placeholder 3">
            <a:extLst>
              <a:ext uri="{FF2B5EF4-FFF2-40B4-BE49-F238E27FC236}">
                <a16:creationId xmlns:a16="http://schemas.microsoft.com/office/drawing/2014/main" id="{FA963B08-85F2-66CB-03FF-3D3BE21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D9F58E-8B91-D684-C9F8-D7663C7F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0322" y="1665599"/>
            <a:ext cx="5285747" cy="39643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D77A52-54C0-5085-EE06-812C6B0E9E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0491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Kelsey Gross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8A97CB-B09F-2219-52B3-C22EF29DA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850138"/>
              </p:ext>
            </p:extLst>
          </p:nvPr>
        </p:nvGraphicFramePr>
        <p:xfrm>
          <a:off x="533400" y="1839352"/>
          <a:ext cx="4685996" cy="3647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9626">
                  <a:extLst>
                    <a:ext uri="{9D8B030D-6E8A-4147-A177-3AD203B41FA5}">
                      <a16:colId xmlns:a16="http://schemas.microsoft.com/office/drawing/2014/main" val="2181272954"/>
                    </a:ext>
                  </a:extLst>
                </a:gridCol>
                <a:gridCol w="666370">
                  <a:extLst>
                    <a:ext uri="{9D8B030D-6E8A-4147-A177-3AD203B41FA5}">
                      <a16:colId xmlns:a16="http://schemas.microsoft.com/office/drawing/2014/main" val="3103912025"/>
                    </a:ext>
                  </a:extLst>
                </a:gridCol>
              </a:tblGrid>
              <a:tr h="414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Ideal Plan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Points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165438953"/>
                  </a:ext>
                </a:extLst>
              </a:tr>
              <a:tr h="2126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Out of the Landing Site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1866259514"/>
                  </a:ext>
                </a:extLst>
              </a:tr>
              <a:tr h="414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Out of the Landing Site within 3 Seconds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2570319136"/>
                  </a:ext>
                </a:extLst>
              </a:tr>
              <a:tr h="2126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 the Cave (First Time)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2085820501"/>
                  </a:ext>
                </a:extLst>
              </a:tr>
              <a:tr h="414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Cosmic Shipping Container in Telemetry Rendezvous Pad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1599011833"/>
                  </a:ext>
                </a:extLst>
              </a:tr>
              <a:tr h="414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Geodinium</a:t>
                      </a:r>
                      <a:r>
                        <a:rPr lang="en-US" sz="1600" u="none" strike="noStrike" dirty="0">
                          <a:effectLst/>
                        </a:rPr>
                        <a:t> in the </a:t>
                      </a:r>
                      <a:r>
                        <a:rPr lang="en-US" sz="1600" u="none" strike="noStrike" dirty="0" err="1">
                          <a:effectLst/>
                        </a:rPr>
                        <a:t>Geodinium</a:t>
                      </a:r>
                      <a:r>
                        <a:rPr lang="en-US" sz="1600" u="none" strike="noStrike" dirty="0">
                          <a:effectLst/>
                        </a:rPr>
                        <a:t> Cosmic Shipping Container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4202853415"/>
                  </a:ext>
                </a:extLst>
              </a:tr>
              <a:tr h="414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Team Beacon has at least some portion in the Beacon Mast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3410049528"/>
                  </a:ext>
                </a:extLst>
              </a:tr>
              <a:tr h="2126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In the Cave Points Gained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2969645858"/>
                  </a:ext>
                </a:extLst>
              </a:tr>
              <a:tr h="2126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Out of the Cave Points Gained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3281800109"/>
                  </a:ext>
                </a:extLst>
              </a:tr>
              <a:tr h="2126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Total:</a:t>
                      </a:r>
                    </a:p>
                  </a:txBody>
                  <a:tcPr marL="17085" marR="17085" marT="170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235</a:t>
                      </a:r>
                    </a:p>
                  </a:txBody>
                  <a:tcPr marL="17085" marR="17085" marT="17085" marB="0" anchor="b"/>
                </a:tc>
                <a:extLst>
                  <a:ext uri="{0D108BD9-81ED-4DB2-BD59-A6C34878D82A}">
                    <a16:rowId xmlns:a16="http://schemas.microsoft.com/office/drawing/2014/main" val="1948211557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546424-E40B-2C71-C86A-C4EBBF104B9B}"/>
              </a:ext>
            </a:extLst>
          </p:cNvPr>
          <p:cNvCxnSpPr/>
          <p:nvPr/>
        </p:nvCxnSpPr>
        <p:spPr>
          <a:xfrm>
            <a:off x="7278986" y="4762123"/>
            <a:ext cx="9234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EF6332-8269-80B3-8842-6FC6D4AD84F6}"/>
              </a:ext>
            </a:extLst>
          </p:cNvPr>
          <p:cNvCxnSpPr/>
          <p:nvPr/>
        </p:nvCxnSpPr>
        <p:spPr>
          <a:xfrm flipV="1">
            <a:off x="8256760" y="3720974"/>
            <a:ext cx="0" cy="968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09BD30-DCF4-470A-48C8-31EAA8463850}"/>
              </a:ext>
            </a:extLst>
          </p:cNvPr>
          <p:cNvCxnSpPr>
            <a:cxnSpLocks/>
          </p:cNvCxnSpPr>
          <p:nvPr/>
        </p:nvCxnSpPr>
        <p:spPr>
          <a:xfrm>
            <a:off x="8256760" y="3639493"/>
            <a:ext cx="1972147" cy="9868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4FDC60-7378-6DEC-31FB-8CDE4B779FCD}"/>
              </a:ext>
            </a:extLst>
          </p:cNvPr>
          <p:cNvCxnSpPr/>
          <p:nvPr/>
        </p:nvCxnSpPr>
        <p:spPr>
          <a:xfrm flipV="1">
            <a:off x="10228907" y="2607398"/>
            <a:ext cx="0" cy="20189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982C8A-57E5-1D9D-C35C-7244286DFA66}"/>
              </a:ext>
            </a:extLst>
          </p:cNvPr>
          <p:cNvCxnSpPr/>
          <p:nvPr/>
        </p:nvCxnSpPr>
        <p:spPr>
          <a:xfrm>
            <a:off x="9632887" y="2607398"/>
            <a:ext cx="0" cy="2100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13900E-D3E5-9A2F-6205-A82FB6E8420B}"/>
              </a:ext>
            </a:extLst>
          </p:cNvPr>
          <p:cNvCxnSpPr/>
          <p:nvPr/>
        </p:nvCxnSpPr>
        <p:spPr>
          <a:xfrm>
            <a:off x="8182823" y="2589291"/>
            <a:ext cx="0" cy="2100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D9AA5D-382D-DA15-D4C5-B81FEF7146FB}"/>
              </a:ext>
            </a:extLst>
          </p:cNvPr>
          <p:cNvCxnSpPr/>
          <p:nvPr/>
        </p:nvCxnSpPr>
        <p:spPr>
          <a:xfrm flipV="1">
            <a:off x="9023287" y="2607398"/>
            <a:ext cx="0" cy="20189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C356DD-F17D-B72A-677E-9D35847BAD16}"/>
              </a:ext>
            </a:extLst>
          </p:cNvPr>
          <p:cNvCxnSpPr/>
          <p:nvPr/>
        </p:nvCxnSpPr>
        <p:spPr>
          <a:xfrm flipV="1">
            <a:off x="7656214" y="2607398"/>
            <a:ext cx="0" cy="20189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9639FD-1B23-5EB4-0AEC-97F83C26FC21}"/>
              </a:ext>
            </a:extLst>
          </p:cNvPr>
          <p:cNvCxnSpPr/>
          <p:nvPr/>
        </p:nvCxnSpPr>
        <p:spPr>
          <a:xfrm flipV="1">
            <a:off x="6424942" y="2607398"/>
            <a:ext cx="0" cy="20189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8CA7A9-D1CF-ED19-54D1-0CBE959B1B08}"/>
              </a:ext>
            </a:extLst>
          </p:cNvPr>
          <p:cNvCxnSpPr/>
          <p:nvPr/>
        </p:nvCxnSpPr>
        <p:spPr>
          <a:xfrm>
            <a:off x="7085845" y="2589291"/>
            <a:ext cx="0" cy="2100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5F34AF-000A-4BF2-ED9F-D8F8B62B9FB3}"/>
              </a:ext>
            </a:extLst>
          </p:cNvPr>
          <p:cNvCxnSpPr>
            <a:cxnSpLocks/>
          </p:cNvCxnSpPr>
          <p:nvPr/>
        </p:nvCxnSpPr>
        <p:spPr>
          <a:xfrm flipH="1">
            <a:off x="5432079" y="2670772"/>
            <a:ext cx="992863" cy="968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3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4B21-A68F-4470-D96C-D5E179244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29D8E-B381-4F7F-F939-10D5B5251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A4559-4CEB-92EC-3E17-E04F8703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EC3E0-3770-620C-1A5B-83BD50DD2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E20BB4-5479-1181-DA44-A24F51CE4B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391678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drawing of a car&#10;&#10;Description automatically generated">
            <a:extLst>
              <a:ext uri="{FF2B5EF4-FFF2-40B4-BE49-F238E27FC236}">
                <a16:creationId xmlns:a16="http://schemas.microsoft.com/office/drawing/2014/main" id="{C5FCB7C7-9304-BDB5-9372-32DE094AF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8176" y="1825625"/>
            <a:ext cx="6231648" cy="4346575"/>
          </a:xfrm>
          <a:noFill/>
        </p:spPr>
      </p:pic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4E44CAED-6ED2-A4E1-56F9-199C779B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29D59-4104-091E-AAA5-6D7EAAEF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26FBB2-690A-11D1-105A-9CF2B890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Compactor</a:t>
            </a:r>
            <a:r>
              <a:rPr lang="en-US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2172AE-9E9F-4D1D-C989-4AE2DAEDEE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78598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3228423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conveyor belt&#10;&#10;Description automatically generated">
            <a:extLst>
              <a:ext uri="{FF2B5EF4-FFF2-40B4-BE49-F238E27FC236}">
                <a16:creationId xmlns:a16="http://schemas.microsoft.com/office/drawing/2014/main" id="{F9BE5062-A15C-BE7C-03FD-ECEC17159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889" y="1825625"/>
            <a:ext cx="4504222" cy="4346575"/>
          </a:xfrm>
          <a:noFill/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6529A15-B8B4-807B-019B-632F3C39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D2406-25DE-A97D-68DC-262B9882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D4B71C-EAAF-6E06-AFBF-D209FA56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Multi Conveyer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04A1370-F6F2-C75F-F7AA-B74BBC7546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9545"/>
          </a:xfrm>
        </p:spPr>
        <p:txBody>
          <a:bodyPr/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3293312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cart with a belt with a bin&#10;&#10;Description automatically generated">
            <a:extLst>
              <a:ext uri="{FF2B5EF4-FFF2-40B4-BE49-F238E27FC236}">
                <a16:creationId xmlns:a16="http://schemas.microsoft.com/office/drawing/2014/main" id="{5F7EC0AF-8B10-75EA-199F-FF1FB0B0D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926" y="1825625"/>
            <a:ext cx="3974148" cy="43465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82388-B49C-6ADB-4D2C-2344D300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E6BF9-45C5-1C71-7B59-08422A4D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A8B54E-AFDC-F47F-04A1-4D9B519D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Lazy Hercules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826252-CB31-9F2A-E673-789221C9EB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3925065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rubber band roller&#10;&#10;Description automatically generated">
            <a:extLst>
              <a:ext uri="{FF2B5EF4-FFF2-40B4-BE49-F238E27FC236}">
                <a16:creationId xmlns:a16="http://schemas.microsoft.com/office/drawing/2014/main" id="{30146326-1AE1-6650-CB00-18EEFB900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537" y="1825625"/>
            <a:ext cx="4774925" cy="43465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DE952-5CB3-3162-8D10-3E862C9B8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F76C1-73ED-2395-E64E-AA7F4EE5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B42758-45C8-C047-7972-3DD5B485C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Box Bot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0D290-A0B6-6E1E-4041-5EE1427BC5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554275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3A8E9-12B1-E405-3B52-BB05124DA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80BE65-7EC1-FF6A-B9F6-45771F63E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Sponsors and Advisors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F9FCD-0683-4A5E-4F9F-E5BA84FA85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505E0-41DC-7EDF-B90E-58A0F90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483440DA-6ED1-7A17-F73C-92ED6121A0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000" r="5000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F5CB04-9B90-BF7F-F1D6-3A3C8330FB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7268" y="4620066"/>
            <a:ext cx="1828800" cy="249299"/>
          </a:xfrm>
        </p:spPr>
        <p:txBody>
          <a:bodyPr/>
          <a:lstStyle/>
          <a:p>
            <a:pPr algn="ctr"/>
            <a:r>
              <a:rPr lang="en-US"/>
              <a:t>Dr. Oscar Chuy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B65B4E-01DC-7C67-2931-1144350468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Dr. Johnathan Clark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B92F969-E270-332A-15A3-21FBCC72D2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01477" y="4620066"/>
            <a:ext cx="1828800" cy="249299"/>
          </a:xfrm>
        </p:spPr>
        <p:txBody>
          <a:bodyPr/>
          <a:lstStyle/>
          <a:p>
            <a:pPr algn="ctr"/>
            <a:r>
              <a:rPr lang="en-US"/>
              <a:t>Dr. Bruce Harvey</a:t>
            </a:r>
          </a:p>
        </p:txBody>
      </p:sp>
      <p:pic>
        <p:nvPicPr>
          <p:cNvPr id="15" name="Picture Placeholder 14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74C43E6E-2BEA-7351-F136-8D74B9BAC8E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5000" r="5000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D53D01-F47C-8840-2F22-FF4DB8A7B5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pic>
        <p:nvPicPr>
          <p:cNvPr id="20" name="Picture Placeholder 19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4ECB4C2E-2E10-DC83-0540-1AE679D7FC4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5000" r="5000"/>
          <a:stretch>
            <a:fillRect/>
          </a:stretch>
        </p:blipFill>
        <p:spPr>
          <a:xfrm>
            <a:off x="7301477" y="1825625"/>
            <a:ext cx="1828800" cy="2743200"/>
          </a:xfrm>
        </p:spPr>
      </p:pic>
    </p:spTree>
    <p:extLst>
      <p:ext uri="{BB962C8B-B14F-4D97-AF65-F5344CB8AC3E}">
        <p14:creationId xmlns:p14="http://schemas.microsoft.com/office/powerpoint/2010/main" val="75567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toy car&#10;&#10;Description automatically generated">
            <a:extLst>
              <a:ext uri="{FF2B5EF4-FFF2-40B4-BE49-F238E27FC236}">
                <a16:creationId xmlns:a16="http://schemas.microsoft.com/office/drawing/2014/main" id="{4C71FB80-97F2-E3CE-253F-7664D42FF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603" y="1825625"/>
            <a:ext cx="6682793" cy="43465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B17DA-B876-A88D-19EC-3FBA01CE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C45E5-5B6B-F922-88AC-699966E2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0C35C2-BC32-6CFE-F9C9-FAA3FD6E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Bulldozer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A6175-C0E9-C255-AA0B-DC36D8DC1A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1409740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crane&#10;&#10;Description automatically generated">
            <a:extLst>
              <a:ext uri="{FF2B5EF4-FFF2-40B4-BE49-F238E27FC236}">
                <a16:creationId xmlns:a16="http://schemas.microsoft.com/office/drawing/2014/main" id="{D2C8192E-323F-8D32-872D-A51E47F99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2919" y="1825625"/>
            <a:ext cx="6002162" cy="43465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0A6408-65DC-5813-A17E-FDFD7522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6E446-C489-432A-33CB-01999FA5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745DF4-47CB-A3C2-2C99-6DFB098B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 Claw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73CEC8-99CE-A9A6-C486-236E9FEC19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2594389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conveyor belt&#10;&#10;Description automatically generated">
            <a:extLst>
              <a:ext uri="{FF2B5EF4-FFF2-40B4-BE49-F238E27FC236}">
                <a16:creationId xmlns:a16="http://schemas.microsoft.com/office/drawing/2014/main" id="{34C378A0-E051-A711-72F2-A18A228C6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967" y="1825625"/>
            <a:ext cx="4788065" cy="43465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19B5F-610E-F02A-044D-03498FF0C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633CE-7922-4568-1636-90A635CC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35B259-C7FF-9C30-31C4-6DC1ECE9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203901-5EE0-F7EB-E70D-B0D009B1AC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1003761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toy car&#10;&#10;Description automatically generated">
            <a:extLst>
              <a:ext uri="{FF2B5EF4-FFF2-40B4-BE49-F238E27FC236}">
                <a16:creationId xmlns:a16="http://schemas.microsoft.com/office/drawing/2014/main" id="{E1329D95-EED2-CE39-190C-0A3260D16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3649" y="1825625"/>
            <a:ext cx="5300701" cy="4346575"/>
          </a:xfrm>
          <a:noFill/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3C146DC-3441-7393-335F-06421855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0A4E2-FBF8-7EAF-1370-610174AB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59691F-8911-DECC-B587-31C17DC2F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 dirty="0"/>
              <a:t>Clamp and Lift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B195692-5348-85C0-93C7-F4350F35D1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0491"/>
          </a:xfrm>
        </p:spPr>
        <p:txBody>
          <a:bodyPr/>
          <a:lstStyle/>
          <a:p>
            <a:r>
              <a:rPr lang="en-US" dirty="0"/>
              <a:t>Kelsey Gross</a:t>
            </a:r>
          </a:p>
        </p:txBody>
      </p:sp>
    </p:spTree>
    <p:extLst>
      <p:ext uri="{BB962C8B-B14F-4D97-AF65-F5344CB8AC3E}">
        <p14:creationId xmlns:p14="http://schemas.microsoft.com/office/powerpoint/2010/main" val="1287831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41759-EB7C-9953-F4EA-E2D8A5BD2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F7B921-03C6-5441-1F83-936E9C794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Concept Selection</a:t>
            </a:r>
          </a:p>
        </p:txBody>
      </p:sp>
      <p:sp>
        <p:nvSpPr>
          <p:cNvPr id="1031" name="Footer Placeholder 3">
            <a:extLst>
              <a:ext uri="{FF2B5EF4-FFF2-40B4-BE49-F238E27FC236}">
                <a16:creationId xmlns:a16="http://schemas.microsoft.com/office/drawing/2014/main" id="{9BCD175B-6777-ABD7-691F-83BDC8CF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66041-47AF-C1C2-BE21-E9B40C4A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A1C4F8-95DF-F481-0968-03CEC102A0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Ian Lemler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789CE-0EDE-3711-019C-92AA7351D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7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96299-9D87-9F79-3921-4CF816268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FA1D5-4E52-8A4B-D908-597FC8C4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Binary Pairwise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6144-CE2B-DB68-B54B-F884E459FA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031" name="Footer Placeholder 3">
            <a:extLst>
              <a:ext uri="{FF2B5EF4-FFF2-40B4-BE49-F238E27FC236}">
                <a16:creationId xmlns:a16="http://schemas.microsoft.com/office/drawing/2014/main" id="{19A32727-EF76-6DB5-3525-854F3C8C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6A2C0E-E557-3CF9-5CC3-B7F16F4D0D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0491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8CE6E38-8B4B-A4AB-5069-00B78AC1A24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767091740"/>
              </p:ext>
            </p:extLst>
          </p:nvPr>
        </p:nvGraphicFramePr>
        <p:xfrm>
          <a:off x="2583174" y="1685513"/>
          <a:ext cx="54864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540">
                  <a:extLst>
                    <a:ext uri="{9D8B030D-6E8A-4147-A177-3AD203B41FA5}">
                      <a16:colId xmlns:a16="http://schemas.microsoft.com/office/drawing/2014/main" val="409606126"/>
                    </a:ext>
                  </a:extLst>
                </a:gridCol>
                <a:gridCol w="1704860">
                  <a:extLst>
                    <a:ext uri="{9D8B030D-6E8A-4147-A177-3AD203B41FA5}">
                      <a16:colId xmlns:a16="http://schemas.microsoft.com/office/drawing/2014/main" val="150342787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Customer Requirement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IWF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35803362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Under 12 kg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83878483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Starts with LED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183199255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Size Constraint Followed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137653185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Battery Powers Robot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40844723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IR Camera works in Cave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305215808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Intakes Material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39655098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Reads April Tag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67066682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Feedback System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71846554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Autonomous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166252943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Detect Materials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21018676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/>
                        <a:t>Sort Materials</a:t>
                      </a:r>
                    </a:p>
                  </a:txBody>
                  <a:tcPr marL="82435" marR="82435" marT="41217" marB="4121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</a:t>
                      </a:r>
                    </a:p>
                  </a:txBody>
                  <a:tcPr marL="82435" marR="82435" marT="41217" marB="41217"/>
                </a:tc>
                <a:extLst>
                  <a:ext uri="{0D108BD9-81ED-4DB2-BD59-A6C34878D82A}">
                    <a16:rowId xmlns:a16="http://schemas.microsoft.com/office/drawing/2014/main" val="1952906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396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0A561-531F-9D88-6A7C-11C16831A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Footer Placeholder 2">
            <a:extLst>
              <a:ext uri="{FF2B5EF4-FFF2-40B4-BE49-F238E27FC236}">
                <a16:creationId xmlns:a16="http://schemas.microsoft.com/office/drawing/2014/main" id="{CAB9218F-9444-107B-48E6-09EAB250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4870A-8D2F-3C1B-03CC-AA719433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26723B-B165-2DBD-2497-7E5D5337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House of Quality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2661B7-A7C4-E878-8023-2FE422DD68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5486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CFC70DD-B452-AA82-AA88-F28E5B7898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19858"/>
              </p:ext>
            </p:extLst>
          </p:nvPr>
        </p:nvGraphicFramePr>
        <p:xfrm>
          <a:off x="1196950" y="1825625"/>
          <a:ext cx="8274102" cy="434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4084">
                  <a:extLst>
                    <a:ext uri="{9D8B030D-6E8A-4147-A177-3AD203B41FA5}">
                      <a16:colId xmlns:a16="http://schemas.microsoft.com/office/drawing/2014/main" val="241463501"/>
                    </a:ext>
                  </a:extLst>
                </a:gridCol>
                <a:gridCol w="2245009">
                  <a:extLst>
                    <a:ext uri="{9D8B030D-6E8A-4147-A177-3AD203B41FA5}">
                      <a16:colId xmlns:a16="http://schemas.microsoft.com/office/drawing/2014/main" val="2034150924"/>
                    </a:ext>
                  </a:extLst>
                </a:gridCol>
                <a:gridCol w="2245009">
                  <a:extLst>
                    <a:ext uri="{9D8B030D-6E8A-4147-A177-3AD203B41FA5}">
                      <a16:colId xmlns:a16="http://schemas.microsoft.com/office/drawing/2014/main" val="1300151141"/>
                    </a:ext>
                  </a:extLst>
                </a:gridCol>
              </a:tblGrid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Engineering Characteristic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Raw Score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Rank Order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710792891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Weight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72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966107828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Voltage From Power Supply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722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1032144260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Stability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59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10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614838082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Time to Move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63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9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096137427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Time to Complete Collection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76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4261119360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Volume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126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55785608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Time to Place Beacon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160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622907240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Time to Place Bins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55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11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252868596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Sensors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201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1946808733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Speed of Shutoff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54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1918906227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Mobility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94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752216995"/>
                  </a:ext>
                </a:extLst>
              </a:tr>
              <a:tr h="334352">
                <a:tc>
                  <a:txBody>
                    <a:bodyPr/>
                    <a:lstStyle/>
                    <a:p>
                      <a:r>
                        <a:rPr lang="en-US" sz="1400"/>
                        <a:t>Wheel Torque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93</a:t>
                      </a:r>
                    </a:p>
                  </a:txBody>
                  <a:tcPr marL="82218" marR="82218" marT="41109" marB="41109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</a:t>
                      </a:r>
                    </a:p>
                  </a:txBody>
                  <a:tcPr marL="82218" marR="82218" marT="41109" marB="41109"/>
                </a:tc>
                <a:extLst>
                  <a:ext uri="{0D108BD9-81ED-4DB2-BD59-A6C34878D82A}">
                    <a16:rowId xmlns:a16="http://schemas.microsoft.com/office/drawing/2014/main" val="2558948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372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558B7-3CB9-D8F1-B3AB-4FA5F3B6B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246A98-9844-72FF-5B6B-45F1472F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Pugh Charts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2AE95-9893-A450-F6B0-A2405ED09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1031" name="Footer Placeholder 3">
            <a:extLst>
              <a:ext uri="{FF2B5EF4-FFF2-40B4-BE49-F238E27FC236}">
                <a16:creationId xmlns:a16="http://schemas.microsoft.com/office/drawing/2014/main" id="{2905E973-74AD-5CE0-0A9F-C884A7A6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D7DFE3-4E9E-D355-1256-0404B7E7ED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954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3519906-204F-0C87-C26C-F262BCC3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0" y="3826355"/>
            <a:ext cx="4842164" cy="21732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C44C375B-1C24-60B3-CE1E-42291D7B9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0" y="1575766"/>
            <a:ext cx="7952509" cy="20160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873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table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F8B3E81A-3AD7-8F08-56DB-FBD91026DA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6413" y="1825625"/>
            <a:ext cx="4658490" cy="4351337"/>
          </a:xfrm>
        </p:spPr>
      </p:pic>
      <p:pic>
        <p:nvPicPr>
          <p:cNvPr id="19" name="Content Placeholder 18" descr="A robot with a ladder on wheels&#10;&#10;Description automatically generated with medium confidence">
            <a:extLst>
              <a:ext uri="{FF2B5EF4-FFF2-40B4-BE49-F238E27FC236}">
                <a16:creationId xmlns:a16="http://schemas.microsoft.com/office/drawing/2014/main" id="{70F6D346-9743-29F3-503C-045F85F715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67559" y="1825625"/>
            <a:ext cx="4074769" cy="4351338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DE25A-411E-C169-4A70-B8C66112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D5369-1E00-AF5B-6C58-D881B2C7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AC9C6A9-422A-6166-D4F7-678D4AF53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 1 - Results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4F86399-3BED-7CAC-AC5B-76F3F50165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69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4EEFB-FEDE-2E8A-4898-0EFF84D74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6133358-7F89-01E1-4BDC-4EF9288489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3656" y="1998739"/>
            <a:ext cx="3239728" cy="327245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243C7-6B64-D171-1797-91DE281E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1D292-222B-4DF1-DF34-A6B05492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3BE0EFF-AF94-9E6F-3AF4-E8A0FEFC2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 2 - Results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BB1928-F636-4D12-F613-3F7F38424C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pic>
        <p:nvPicPr>
          <p:cNvPr id="13" name="Content Placeholder 7" descr="A drawing of a rubber band roller&#10;&#10;Description automatically generated">
            <a:extLst>
              <a:ext uri="{FF2B5EF4-FFF2-40B4-BE49-F238E27FC236}">
                <a16:creationId xmlns:a16="http://schemas.microsoft.com/office/drawing/2014/main" id="{EEC86565-3B4E-925B-8373-196E623E1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82" y="1724420"/>
            <a:ext cx="4774925" cy="43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753F2-50AB-1E88-A02D-7D367A396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C5510-99AC-7F87-A5D8-0AB6738E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00AE011-C153-0196-A8D3-85B3856733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0" r="130"/>
          <a:stretch/>
        </p:blipFill>
        <p:spPr>
          <a:xfrm>
            <a:off x="1022183" y="2009617"/>
            <a:ext cx="1828800" cy="2743200"/>
          </a:xfr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0792" y="4797825"/>
            <a:ext cx="1828800" cy="249299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Kelsey Gross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5D0ED18-9BE8-4F1F-28E4-A7EEFC654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0192" y="5290625"/>
            <a:ext cx="1828800" cy="249299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Eric Strawn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30592" y="5290625"/>
            <a:ext cx="1828800" cy="249299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Ian Lemler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40392" y="4797825"/>
            <a:ext cx="1828800" cy="249299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Luiz Santos</a:t>
            </a:r>
          </a:p>
        </p:txBody>
      </p:sp>
      <p:pic>
        <p:nvPicPr>
          <p:cNvPr id="2" name="Picture Placeholder 1" descr="A person in a suit and tie&#10;&#10;Description automatically generated">
            <a:extLst>
              <a:ext uri="{FF2B5EF4-FFF2-40B4-BE49-F238E27FC236}">
                <a16:creationId xmlns:a16="http://schemas.microsoft.com/office/drawing/2014/main" id="{19A39C82-249B-20AF-E132-C6D0FD017A3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/>
          <a:stretch/>
        </p:blipFill>
        <p:spPr>
          <a:xfrm>
            <a:off x="5441087" y="1998153"/>
            <a:ext cx="1828800" cy="2743200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D6E7CAB-3AE4-47F2-A53E-4EABD508C4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pic>
        <p:nvPicPr>
          <p:cNvPr id="11" name="Picture Placeholder 10" descr="A person in a suit&#10;&#10;Description automatically generated">
            <a:extLst>
              <a:ext uri="{FF2B5EF4-FFF2-40B4-BE49-F238E27FC236}">
                <a16:creationId xmlns:a16="http://schemas.microsoft.com/office/drawing/2014/main" id="{AA9BF97B-9A79-F48C-3A23-261E6354DA3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5559" r="5559"/>
          <a:stretch/>
        </p:blipFill>
        <p:spPr>
          <a:xfrm>
            <a:off x="7650540" y="2490953"/>
            <a:ext cx="1828800" cy="2743200"/>
          </a:xfrm>
        </p:spPr>
      </p:pic>
      <p:pic>
        <p:nvPicPr>
          <p:cNvPr id="10" name="Picture Placeholder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7213B5D-12E0-5D56-A71E-847805417B4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/>
          <a:stretch/>
        </p:blipFill>
        <p:spPr>
          <a:xfrm>
            <a:off x="3231635" y="2490953"/>
            <a:ext cx="1828800" cy="2743200"/>
          </a:xfrm>
        </p:spPr>
      </p:pic>
    </p:spTree>
    <p:extLst>
      <p:ext uri="{BB962C8B-B14F-4D97-AF65-F5344CB8AC3E}">
        <p14:creationId xmlns:p14="http://schemas.microsoft.com/office/powerpoint/2010/main" val="3934060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D415A-E57A-0D3F-5915-486591E51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5D303C-6BCF-7CAB-EAFC-B991F81A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AHP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AE9B0-3A85-B888-A2AF-4185CBE00E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031" name="Footer Placeholder 3">
            <a:extLst>
              <a:ext uri="{FF2B5EF4-FFF2-40B4-BE49-F238E27FC236}">
                <a16:creationId xmlns:a16="http://schemas.microsoft.com/office/drawing/2014/main" id="{F14E8C32-AE6E-0703-52A1-E8F5B631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963799-5288-D868-F066-C04AF4E9C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954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D1AEE72-D78D-B556-1C0E-F01DB65546B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133220757"/>
              </p:ext>
            </p:extLst>
          </p:nvPr>
        </p:nvGraphicFramePr>
        <p:xfrm>
          <a:off x="2947779" y="883920"/>
          <a:ext cx="548871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570">
                  <a:extLst>
                    <a:ext uri="{9D8B030D-6E8A-4147-A177-3AD203B41FA5}">
                      <a16:colId xmlns:a16="http://schemas.microsoft.com/office/drawing/2014/main" val="3708651566"/>
                    </a:ext>
                  </a:extLst>
                </a:gridCol>
                <a:gridCol w="1829570">
                  <a:extLst>
                    <a:ext uri="{9D8B030D-6E8A-4147-A177-3AD203B41FA5}">
                      <a16:colId xmlns:a16="http://schemas.microsoft.com/office/drawing/2014/main" val="531242771"/>
                    </a:ext>
                  </a:extLst>
                </a:gridCol>
                <a:gridCol w="1829570">
                  <a:extLst>
                    <a:ext uri="{9D8B030D-6E8A-4147-A177-3AD203B41FA5}">
                      <a16:colId xmlns:a16="http://schemas.microsoft.com/office/drawing/2014/main" val="3795546345"/>
                    </a:ext>
                  </a:extLst>
                </a:gridCol>
              </a:tblGrid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Normalized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429031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0.215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648353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Voltage from 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60.53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0.159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450455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45.68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657523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Time to move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810658"/>
                  </a:ext>
                </a:extLst>
              </a:tr>
              <a:tr h="523702">
                <a:tc>
                  <a:txBody>
                    <a:bodyPr/>
                    <a:lstStyle/>
                    <a:p>
                      <a:r>
                        <a:rPr lang="en-US" sz="1600"/>
                        <a:t>Time to complete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24.34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0.060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176042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874883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Time to place beacon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451631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Time to place bins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87833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0.073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19357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Speed of shutoff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15.58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332834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Mobility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16.42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0.040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437043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600"/>
                        <a:t>Wheel torque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18.42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0.044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048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451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7F24C-B24F-328D-7B4C-F8FD9D70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A7DD90-0637-D4F4-7580-CBCABA97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Testing</a:t>
            </a:r>
          </a:p>
        </p:txBody>
      </p:sp>
      <p:sp>
        <p:nvSpPr>
          <p:cNvPr id="1031" name="Footer Placeholder 3">
            <a:extLst>
              <a:ext uri="{FF2B5EF4-FFF2-40B4-BE49-F238E27FC236}">
                <a16:creationId xmlns:a16="http://schemas.microsoft.com/office/drawing/2014/main" id="{7BF769F5-3FAC-330E-34A9-F347A796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EE047-2F38-3679-269B-01C28710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13E998-7DDA-5F30-3BB8-BA84F89B9F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Kelsey Gross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E103A8-4D01-695E-242C-6AE0F0B8E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1D22D6-346B-21BE-CDCC-21821DDFBE08}"/>
              </a:ext>
            </a:extLst>
          </p:cNvPr>
          <p:cNvSpPr txBox="1"/>
          <p:nvPr/>
        </p:nvSpPr>
        <p:spPr>
          <a:xfrm>
            <a:off x="457200" y="1825625"/>
            <a:ext cx="478155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kern="1200" dirty="0"/>
              <a:t>Proof of drive train concept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kern="1200" dirty="0"/>
              <a:t>Give a visual representation of start size constraint in the X and Y axis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kern="120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1C2062C-A5AB-6CC1-DDD6-8C92251F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F2802-CAD2-607F-A402-30B4EED3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3133E8-530C-3733-9C20-D43F6E82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ctr">
            <a:normAutofit/>
          </a:bodyPr>
          <a:lstStyle/>
          <a:p>
            <a:r>
              <a:rPr lang="en-US" dirty="0"/>
              <a:t>Concept 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36C7DFB-0F5F-AE52-E8C2-6D1524667C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78598"/>
          </a:xfrm>
        </p:spPr>
        <p:txBody>
          <a:bodyPr/>
          <a:lstStyle/>
          <a:p>
            <a:r>
              <a:rPr lang="en-US" dirty="0"/>
              <a:t>Kelsey Gross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8278E4-15DE-CC2D-846B-67BDE3464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216" r="25609" b="3"/>
          <a:stretch/>
        </p:blipFill>
        <p:spPr>
          <a:xfrm rot="5400000">
            <a:off x="5646737" y="1199989"/>
            <a:ext cx="4346575" cy="4781550"/>
          </a:xfrm>
          <a:noFill/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17CF-8A19-C3B0-FDA1-BC26A1E8328E}"/>
              </a:ext>
            </a:extLst>
          </p:cNvPr>
          <p:cNvCxnSpPr/>
          <p:nvPr/>
        </p:nvCxnSpPr>
        <p:spPr>
          <a:xfrm>
            <a:off x="5692134" y="3730304"/>
            <a:ext cx="2299580" cy="213661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A0AF4E-519B-9AAC-2F43-F7B15B32063A}"/>
              </a:ext>
            </a:extLst>
          </p:cNvPr>
          <p:cNvCxnSpPr>
            <a:cxnSpLocks/>
          </p:cNvCxnSpPr>
          <p:nvPr/>
        </p:nvCxnSpPr>
        <p:spPr>
          <a:xfrm flipV="1">
            <a:off x="5622202" y="2027234"/>
            <a:ext cx="2197822" cy="87818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39DFDBF-1DB0-1F1F-C946-6692387CCBD5}"/>
              </a:ext>
            </a:extLst>
          </p:cNvPr>
          <p:cNvSpPr txBox="1"/>
          <p:nvPr/>
        </p:nvSpPr>
        <p:spPr>
          <a:xfrm>
            <a:off x="6212703" y="2202215"/>
            <a:ext cx="823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 in.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C302B-7BD9-CEE1-AB88-AD1F0310A496}"/>
              </a:ext>
            </a:extLst>
          </p:cNvPr>
          <p:cNvSpPr txBox="1"/>
          <p:nvPr/>
        </p:nvSpPr>
        <p:spPr>
          <a:xfrm>
            <a:off x="6096000" y="4668931"/>
            <a:ext cx="823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 in.</a:t>
            </a:r>
          </a:p>
        </p:txBody>
      </p:sp>
    </p:spTree>
    <p:extLst>
      <p:ext uri="{BB962C8B-B14F-4D97-AF65-F5344CB8AC3E}">
        <p14:creationId xmlns:p14="http://schemas.microsoft.com/office/powerpoint/2010/main" val="2871595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7DDBDB-A8E9-C7A2-5C46-B2A33035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kern="1200" dirty="0">
                <a:latin typeface="+mj-lt"/>
                <a:ea typeface="+mn-ea"/>
                <a:cs typeface="+mj-cs"/>
              </a:rPr>
              <a:t>Concept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128D7-78A7-FBC6-E9A5-F46961D0C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722FA9E-CFBA-2310-15DE-0D005669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0A43A-820B-17B8-4B52-B03B448F1A44}"/>
              </a:ext>
            </a:extLst>
          </p:cNvPr>
          <p:cNvSpPr txBox="1"/>
          <p:nvPr/>
        </p:nvSpPr>
        <p:spPr>
          <a:xfrm>
            <a:off x="468964" y="1824228"/>
            <a:ext cx="3264836" cy="4352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/>
              <a:t>Validate Lazy Hercules intake methodology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/>
              <a:t>Test whether the magnets in the Geodinium was strong enough to stick to steel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/>
              <a:t>Allow for spec-ing of motors for the conveyor belt to be done and validated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600"/>
          </a:p>
        </p:txBody>
      </p:sp>
      <p:pic>
        <p:nvPicPr>
          <p:cNvPr id="10" name="Picture 9" descr="A metal frame with wires and wires&#10;&#10;Description automatically generated">
            <a:extLst>
              <a:ext uri="{FF2B5EF4-FFF2-40B4-BE49-F238E27FC236}">
                <a16:creationId xmlns:a16="http://schemas.microsoft.com/office/drawing/2014/main" id="{79A981C4-6EF8-DADB-A0E3-A0EB43E6C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94376" y="1152827"/>
            <a:ext cx="5565015" cy="4173761"/>
          </a:xfrm>
          <a:prstGeom prst="rect">
            <a:avLst/>
          </a:prstGeo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9FCF31-70BD-6FFC-6BA3-9DD6D19489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9546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/>
              <a:t>Kelsey Gross</a:t>
            </a:r>
            <a:endParaRPr lang="en-US" kern="1200" dirty="0"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716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0B604-72E9-5452-5592-0D5FEB76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C1FC897-4175-A375-63F8-A32EBF2E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188B8-A8CD-8EAC-A426-96DBE32F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EC5E00-3AA5-90E8-E652-8A710A54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Prototype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288F6B-B4AE-C366-30E0-4F9C8C1602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3929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Kelsey Gross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86E3DA7-C3EA-CF5A-AE29-A3C28A77C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643967" y="937338"/>
            <a:ext cx="5795433" cy="4346575"/>
          </a:xfrm>
        </p:spPr>
      </p:pic>
      <p:pic>
        <p:nvPicPr>
          <p:cNvPr id="7" name="Picture 6" descr="A cardboard box on a metal frame&#10;&#10;Description automatically generated">
            <a:extLst>
              <a:ext uri="{FF2B5EF4-FFF2-40B4-BE49-F238E27FC236}">
                <a16:creationId xmlns:a16="http://schemas.microsoft.com/office/drawing/2014/main" id="{B5D46881-3FE0-985C-8F2B-55316AB1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184" y="2354658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27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A46BB-E9C9-5A63-E3D4-ECB09E3F0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19C9197-CD13-0D48-44AC-AF94F4340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DFFFE-106E-E154-7363-BA9790BE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E3410F-97FF-22E5-D01B-BD2DC1A5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Prototype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C7C492-5414-44CE-67EF-530C1CAE25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3929"/>
          </a:xfrm>
        </p:spPr>
        <p:txBody>
          <a:bodyPr wrap="square" anchor="ctr">
            <a:normAutofit/>
          </a:bodyPr>
          <a:lstStyle/>
          <a:p>
            <a:r>
              <a:rPr lang="en-US"/>
              <a:t>Kelsey Gross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3838C47-9D3F-633E-1110-D75A81241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2134" y="381964"/>
            <a:ext cx="4274813" cy="56997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25EC0-D7CF-F27B-0B8A-E269D353D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02" y="1417476"/>
            <a:ext cx="3683239" cy="4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71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1B4FB-7A80-B9E9-23CC-F5B31FCA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4A1F-743B-E3F0-7805-CCD557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Completed Work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87610"/>
          </a:xfrm>
        </p:spPr>
        <p:txBody>
          <a:bodyPr/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graphicFrame>
        <p:nvGraphicFramePr>
          <p:cNvPr id="50" name="Content Placeholder 568">
            <a:extLst>
              <a:ext uri="{FF2B5EF4-FFF2-40B4-BE49-F238E27FC236}">
                <a16:creationId xmlns:a16="http://schemas.microsoft.com/office/drawing/2014/main" id="{2365AF64-3780-2CB1-C7AE-F3AF8FC676EB}"/>
              </a:ext>
            </a:extLst>
          </p:cNvPr>
          <p:cNvGraphicFramePr>
            <a:graphicFrameLocks/>
          </p:cNvGraphicFramePr>
          <p:nvPr/>
        </p:nvGraphicFramePr>
        <p:xfrm>
          <a:off x="609600" y="19780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4079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1B4FB-7A80-B9E9-23CC-F5B31FCA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4A1F-743B-E3F0-7805-CCD557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87610"/>
          </a:xfrm>
        </p:spPr>
        <p:txBody>
          <a:bodyPr/>
          <a:lstStyle/>
          <a:p>
            <a:r>
              <a:rPr lang="en-US" dirty="0"/>
              <a:t>Kelsey Gross</a:t>
            </a:r>
          </a:p>
        </p:txBody>
      </p:sp>
      <p:graphicFrame>
        <p:nvGraphicFramePr>
          <p:cNvPr id="50" name="Content Placeholder 568">
            <a:extLst>
              <a:ext uri="{FF2B5EF4-FFF2-40B4-BE49-F238E27FC236}">
                <a16:creationId xmlns:a16="http://schemas.microsoft.com/office/drawing/2014/main" id="{2365AF64-3780-2CB1-C7AE-F3AF8FC676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623709"/>
              </p:ext>
            </p:extLst>
          </p:nvPr>
        </p:nvGraphicFramePr>
        <p:xfrm>
          <a:off x="600075" y="195897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808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25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388C27-82F8-0D08-63D3-89FAC09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923050-5DB4-39DC-8B32-166E7380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54396-4441-A87F-D47A-42DD4ED4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C2FD34-4FFB-CB71-5A5D-28CCEFE39BCE}"/>
              </a:ext>
            </a:extLst>
          </p:cNvPr>
          <p:cNvSpPr/>
          <p:nvPr/>
        </p:nvSpPr>
        <p:spPr>
          <a:xfrm rot="1178803">
            <a:off x="2749481" y="3104442"/>
            <a:ext cx="134950" cy="1745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27AAC-9DCD-EB84-7A1E-6C461C77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CA5F3-81A9-250E-DC2A-52FA9AC1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2DD28C60-48E2-CE78-9872-DB0546FAB4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966" y="205740"/>
            <a:ext cx="9753600" cy="876300"/>
          </a:xfrm>
        </p:spPr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D7F9FEC-3028-0D14-216F-E9DCD79E4817}"/>
              </a:ext>
            </a:extLst>
          </p:cNvPr>
          <p:cNvSpPr/>
          <p:nvPr/>
        </p:nvSpPr>
        <p:spPr>
          <a:xfrm rot="16200000" flipH="1">
            <a:off x="4186476" y="4483088"/>
            <a:ext cx="756588" cy="131156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45AA29-A2B3-F97A-EDDA-36F34A7CAEFF}"/>
              </a:ext>
            </a:extLst>
          </p:cNvPr>
          <p:cNvGrpSpPr/>
          <p:nvPr/>
        </p:nvGrpSpPr>
        <p:grpSpPr>
          <a:xfrm flipH="1">
            <a:off x="721637" y="4484098"/>
            <a:ext cx="3763819" cy="1327837"/>
            <a:chOff x="486157" y="3638027"/>
            <a:chExt cx="3763819" cy="13278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52530B-4925-B531-5013-6EE370A587AE}"/>
                </a:ext>
              </a:extLst>
            </p:cNvPr>
            <p:cNvSpPr/>
            <p:nvPr/>
          </p:nvSpPr>
          <p:spPr>
            <a:xfrm>
              <a:off x="660132" y="3950964"/>
              <a:ext cx="3209905" cy="7019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825D5B6-8399-99D1-D9EB-6BDAB8186065}"/>
                </a:ext>
              </a:extLst>
            </p:cNvPr>
            <p:cNvSpPr/>
            <p:nvPr/>
          </p:nvSpPr>
          <p:spPr>
            <a:xfrm>
              <a:off x="563418" y="3758037"/>
              <a:ext cx="3398982" cy="6182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8EF13E-993E-E106-ABD6-E99DE0602B9B}"/>
                </a:ext>
              </a:extLst>
            </p:cNvPr>
            <p:cNvSpPr/>
            <p:nvPr/>
          </p:nvSpPr>
          <p:spPr>
            <a:xfrm>
              <a:off x="2938412" y="3638027"/>
              <a:ext cx="1311564" cy="13278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EC25B3B-B8C1-40A2-B158-4866ECF724E1}"/>
                </a:ext>
              </a:extLst>
            </p:cNvPr>
            <p:cNvSpPr/>
            <p:nvPr/>
          </p:nvSpPr>
          <p:spPr>
            <a:xfrm>
              <a:off x="486157" y="3638028"/>
              <a:ext cx="1311564" cy="13278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9C587-4816-FC22-0BA9-0D6C37A086A8}"/>
              </a:ext>
            </a:extLst>
          </p:cNvPr>
          <p:cNvSpPr/>
          <p:nvPr/>
        </p:nvSpPr>
        <p:spPr>
          <a:xfrm rot="7271954">
            <a:off x="4580787" y="2286662"/>
            <a:ext cx="112934" cy="37104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>
            <a:extLst>
              <a:ext uri="{FF2B5EF4-FFF2-40B4-BE49-F238E27FC236}">
                <a16:creationId xmlns:a16="http://schemas.microsoft.com/office/drawing/2014/main" id="{39D84172-DB66-EEF4-F073-82C75594F008}"/>
              </a:ext>
            </a:extLst>
          </p:cNvPr>
          <p:cNvSpPr/>
          <p:nvPr/>
        </p:nvSpPr>
        <p:spPr>
          <a:xfrm>
            <a:off x="6365034" y="5224084"/>
            <a:ext cx="607614" cy="560804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C9B37-B7D0-752A-DD54-1E1503E0BBA8}"/>
              </a:ext>
            </a:extLst>
          </p:cNvPr>
          <p:cNvSpPr/>
          <p:nvPr/>
        </p:nvSpPr>
        <p:spPr>
          <a:xfrm rot="18346015">
            <a:off x="5633306" y="5113171"/>
            <a:ext cx="1114183" cy="192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9EDA9-B231-FEE7-DED4-280BE4142EEE}"/>
              </a:ext>
            </a:extLst>
          </p:cNvPr>
          <p:cNvSpPr/>
          <p:nvPr/>
        </p:nvSpPr>
        <p:spPr>
          <a:xfrm rot="18209645">
            <a:off x="6717823" y="4700137"/>
            <a:ext cx="134494" cy="643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BC980F-BB82-4DC9-173B-2A8F7795FD92}"/>
              </a:ext>
            </a:extLst>
          </p:cNvPr>
          <p:cNvSpPr/>
          <p:nvPr/>
        </p:nvSpPr>
        <p:spPr>
          <a:xfrm rot="18209645">
            <a:off x="6071697" y="5443040"/>
            <a:ext cx="134494" cy="643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BCF930-27A4-57DC-762C-5A147C8A35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6AAD6A7-F706-EFFD-E50D-1E76A29E307E}"/>
              </a:ext>
            </a:extLst>
          </p:cNvPr>
          <p:cNvSpPr txBox="1">
            <a:spLocks/>
          </p:cNvSpPr>
          <p:nvPr/>
        </p:nvSpPr>
        <p:spPr>
          <a:xfrm>
            <a:off x="343752" y="1192722"/>
            <a:ext cx="97536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objective of this project is to design, develop, and compete with a working robot that allows for the collection of different types of astral materials and optimizes point scoring. </a:t>
            </a:r>
          </a:p>
        </p:txBody>
      </p:sp>
    </p:spTree>
    <p:extLst>
      <p:ext uri="{BB962C8B-B14F-4D97-AF65-F5344CB8AC3E}">
        <p14:creationId xmlns:p14="http://schemas.microsoft.com/office/powerpoint/2010/main" val="31840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0.01412 L -0.01836 -0.02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51 L -0.00221 -0.0051 C -4.16667E-7 -0.00926 0.00247 -0.0132 0.00456 -0.01736 C 0.00859 -0.025 0.00339 -0.01806 0.00846 -0.02408 C 0.01016 -0.02848 0.00912 -0.02801 0.01081 -0.02801 " pathEditMode="relative" ptsTypes="AAA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00278 L 0.00377 0.00278 C 0.00117 0.00672 -0.00118 0.01111 -0.00391 0.01482 C -0.00456 0.01574 -0.00547 0.01551 -0.00625 0.01621 C -0.00691 0.0169 -0.00717 0.01806 -0.00782 0.01899 C -0.00873 0.01991 -0.00977 0.02061 -0.01081 0.02153 C -0.01263 0.02639 -0.01146 0.025 -0.01381 0.02709 L -0.01381 0.02709 " pathEditMode="relative" ptsTypes="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89063B-FA2F-9701-E69F-1044550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0CE91-055E-7892-D911-B7DB03AF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77E033-A95E-B9D2-E425-8B381279D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Regional Competition for the Southeast States</a:t>
            </a:r>
          </a:p>
          <a:p>
            <a:r>
              <a:rPr lang="en-US"/>
              <a:t>Design, build, test, and program a fully autonomous robot</a:t>
            </a:r>
          </a:p>
          <a:p>
            <a:r>
              <a:rPr lang="en-US"/>
              <a:t>3 Minutes to complete all tasks</a:t>
            </a:r>
          </a:p>
          <a:p>
            <a:r>
              <a:rPr lang="en-US"/>
              <a:t>Collect astral materials and store them</a:t>
            </a:r>
          </a:p>
          <a:p>
            <a:r>
              <a:rPr lang="en-US"/>
              <a:t>Work with ECE departments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1B4FB-7A80-B9E9-23CC-F5B31FCA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4A1F-743B-E3F0-7805-CCD557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568A340-A1B2-A2AC-CA28-C8043C4F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89" y="2451735"/>
            <a:ext cx="59436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76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117909-35C4-9822-EE84-28E6693D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The Game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42EAC-861F-4E5C-A5FF-81B0DEC82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CB0D402-DA92-70E0-87B9-1B1C2E48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 descr="A black and white square with purple balls on it&#10;&#10;Description automatically generated">
            <a:extLst>
              <a:ext uri="{FF2B5EF4-FFF2-40B4-BE49-F238E27FC236}">
                <a16:creationId xmlns:a16="http://schemas.microsoft.com/office/drawing/2014/main" id="{138E23EA-0731-D138-BDCB-A1CCF5AA99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30471" r="16271" b="-3"/>
          <a:stretch/>
        </p:blipFill>
        <p:spPr>
          <a:xfrm>
            <a:off x="468964" y="1819656"/>
            <a:ext cx="3090672" cy="4352544"/>
          </a:xfrm>
          <a:noFill/>
        </p:spPr>
      </p:pic>
      <p:pic>
        <p:nvPicPr>
          <p:cNvPr id="12" name="Picture 11" descr="A toy car track with purple balls on it&#10;&#10;Description automatically generated with medium confidence">
            <a:extLst>
              <a:ext uri="{FF2B5EF4-FFF2-40B4-BE49-F238E27FC236}">
                <a16:creationId xmlns:a16="http://schemas.microsoft.com/office/drawing/2014/main" id="{1FD001D0-0FA2-5F33-DC58-8B7B4DCC36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45" r="13097" b="-3"/>
          <a:stretch/>
        </p:blipFill>
        <p:spPr>
          <a:xfrm>
            <a:off x="3788664" y="1819656"/>
            <a:ext cx="3090672" cy="4352544"/>
          </a:xfrm>
          <a:prstGeom prst="rect">
            <a:avLst/>
          </a:prstGeom>
          <a:noFill/>
        </p:spPr>
      </p:pic>
      <p:pic>
        <p:nvPicPr>
          <p:cNvPr id="10" name="Picture 9" descr="A black and white object with purple balls on it&#10;&#10;Description automatically generated">
            <a:extLst>
              <a:ext uri="{FF2B5EF4-FFF2-40B4-BE49-F238E27FC236}">
                <a16:creationId xmlns:a16="http://schemas.microsoft.com/office/drawing/2014/main" id="{036A38D1-F67B-F962-072A-48FFA1929C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18" r="22324" b="-3"/>
          <a:stretch/>
        </p:blipFill>
        <p:spPr>
          <a:xfrm>
            <a:off x="7108364" y="1819656"/>
            <a:ext cx="3090672" cy="4352544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331C00-75FB-F65C-0405-AC3AFD60A5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60491"/>
          </a:xfrm>
        </p:spPr>
        <p:txBody>
          <a:bodyPr/>
          <a:lstStyle/>
          <a:p>
            <a:r>
              <a:rPr lang="en-US"/>
              <a:t>Ian </a:t>
            </a:r>
            <a:r>
              <a:rPr lang="en-US" err="1"/>
              <a:t>Lemler</a:t>
            </a:r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B23A814-2245-5C5B-368F-688D0BE1D77A}"/>
              </a:ext>
            </a:extLst>
          </p:cNvPr>
          <p:cNvSpPr/>
          <p:nvPr/>
        </p:nvSpPr>
        <p:spPr>
          <a:xfrm rot="7641807">
            <a:off x="2734491" y="2473734"/>
            <a:ext cx="917440" cy="290053"/>
          </a:xfrm>
          <a:prstGeom prst="rightArrow">
            <a:avLst>
              <a:gd name="adj1" fmla="val 2547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6">
            <a:extLst>
              <a:ext uri="{FF2B5EF4-FFF2-40B4-BE49-F238E27FC236}">
                <a16:creationId xmlns:a16="http://schemas.microsoft.com/office/drawing/2014/main" id="{0AE17321-E817-6821-E657-5BA346C7B096}"/>
              </a:ext>
            </a:extLst>
          </p:cNvPr>
          <p:cNvSpPr/>
          <p:nvPr/>
        </p:nvSpPr>
        <p:spPr>
          <a:xfrm rot="7641807">
            <a:off x="5404284" y="3283973"/>
            <a:ext cx="917440" cy="290053"/>
          </a:xfrm>
          <a:prstGeom prst="rightArrow">
            <a:avLst>
              <a:gd name="adj1" fmla="val 2547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6">
            <a:extLst>
              <a:ext uri="{FF2B5EF4-FFF2-40B4-BE49-F238E27FC236}">
                <a16:creationId xmlns:a16="http://schemas.microsoft.com/office/drawing/2014/main" id="{B1EA1F96-E6B5-3A26-8650-A566AB88946E}"/>
              </a:ext>
            </a:extLst>
          </p:cNvPr>
          <p:cNvSpPr/>
          <p:nvPr/>
        </p:nvSpPr>
        <p:spPr>
          <a:xfrm rot="7641807">
            <a:off x="9127299" y="2226637"/>
            <a:ext cx="917440" cy="290053"/>
          </a:xfrm>
          <a:prstGeom prst="rightArrow">
            <a:avLst>
              <a:gd name="adj1" fmla="val 2547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C4197B-704C-B3EC-DD6C-3AE66E0A330B}"/>
              </a:ext>
            </a:extLst>
          </p:cNvPr>
          <p:cNvSpPr/>
          <p:nvPr/>
        </p:nvSpPr>
        <p:spPr>
          <a:xfrm rot="2079954">
            <a:off x="1421600" y="3051998"/>
            <a:ext cx="2400738" cy="12207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17A31B-0078-792C-7CCD-5A732DCEDDD1}"/>
              </a:ext>
            </a:extLst>
          </p:cNvPr>
          <p:cNvSpPr/>
          <p:nvPr/>
        </p:nvSpPr>
        <p:spPr>
          <a:xfrm rot="754725">
            <a:off x="7491509" y="3338357"/>
            <a:ext cx="2640127" cy="170765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6">
            <a:extLst>
              <a:ext uri="{FF2B5EF4-FFF2-40B4-BE49-F238E27FC236}">
                <a16:creationId xmlns:a16="http://schemas.microsoft.com/office/drawing/2014/main" id="{BA25F831-7C50-F29E-9BC9-19F5116AB2CE}"/>
              </a:ext>
            </a:extLst>
          </p:cNvPr>
          <p:cNvSpPr/>
          <p:nvPr/>
        </p:nvSpPr>
        <p:spPr>
          <a:xfrm rot="5160724">
            <a:off x="3680808" y="3736577"/>
            <a:ext cx="917440" cy="290053"/>
          </a:xfrm>
          <a:prstGeom prst="rightArrow">
            <a:avLst>
              <a:gd name="adj1" fmla="val 2547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6">
            <a:extLst>
              <a:ext uri="{FF2B5EF4-FFF2-40B4-BE49-F238E27FC236}">
                <a16:creationId xmlns:a16="http://schemas.microsoft.com/office/drawing/2014/main" id="{8CBBAD99-5574-66BC-DBD7-63C0B2E5E7B4}"/>
              </a:ext>
            </a:extLst>
          </p:cNvPr>
          <p:cNvSpPr/>
          <p:nvPr/>
        </p:nvSpPr>
        <p:spPr>
          <a:xfrm rot="6512157">
            <a:off x="4762547" y="3078232"/>
            <a:ext cx="917440" cy="290053"/>
          </a:xfrm>
          <a:prstGeom prst="rightArrow">
            <a:avLst>
              <a:gd name="adj1" fmla="val 2547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14" grpId="0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E89C4-278C-E2C8-9BD3-21ABB5FE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and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AE0DC-9DD1-A2DB-4211-8530D3F0F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6FD4F-F174-5F1B-476F-D103D811A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565C6-02C0-67C2-CDFF-220CA21C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BBD8B2-9C44-CAF3-7DDB-0418348605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Ian </a:t>
            </a:r>
            <a:r>
              <a:rPr lang="en-US" dirty="0" err="1"/>
              <a:t>Lemler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794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C77AEB6-42E8-A1FD-F34E-71F0A211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4DDA8-5207-07FF-C1BB-9F34560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0F3167-8F41-5F40-C07C-BF890BE6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Targets – Collection Mechanism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530DA9D-BB27-089E-2D91-1E59BD1812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75916" y="0"/>
            <a:ext cx="1516083" cy="740780"/>
          </a:xfrm>
        </p:spPr>
        <p:txBody>
          <a:bodyPr/>
          <a:lstStyle/>
          <a:p>
            <a:r>
              <a:rPr lang="en-US"/>
              <a:t>Ian Lemler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2400733-183F-75B5-DF3B-44582179D7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456508"/>
              </p:ext>
            </p:extLst>
          </p:nvPr>
        </p:nvGraphicFramePr>
        <p:xfrm>
          <a:off x="457200" y="1825625"/>
          <a:ext cx="9753600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887270503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3167067227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2547345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3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Detect Objects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Materials are detected within a 20 cm radius with 95% accuracy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% of materials detected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30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Grip Objects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90% collection success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% of materials supported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68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Detection and Collection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Less than 2 seconds between material detection and collection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Tested in software portion of robot (time between code portions)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54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84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55F62-E883-4236-F425-6D0FAB832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030083B-A272-E5E0-85BC-0F5B838C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2B2C-0302-D753-6F2C-7BCFEFAC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F7E358-3C56-CCF5-9F11-6248DE79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Targets – Sorting Mechanism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C3F2EE-5CD6-5114-2D65-DB6D49B6D1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75916" y="0"/>
            <a:ext cx="1516083" cy="740780"/>
          </a:xfrm>
        </p:spPr>
        <p:txBody>
          <a:bodyPr/>
          <a:lstStyle/>
          <a:p>
            <a:r>
              <a:rPr lang="en-US"/>
              <a:t>Ian Lemler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7A99DC1-1DFF-D9E8-92B5-98998F6B65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303054"/>
              </p:ext>
            </p:extLst>
          </p:nvPr>
        </p:nvGraphicFramePr>
        <p:xfrm>
          <a:off x="449574" y="1830299"/>
          <a:ext cx="97536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887270503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3167067227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2547345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3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Differentiate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Able to differentiate between materials with a 90%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Field test to determine accuracy (percentage)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30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Separates different materials with 75%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Field test to determine accuracy (percentage)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546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71E9FD2-3854-F161-A1D8-71EDA3148FA1}"/>
              </a:ext>
            </a:extLst>
          </p:cNvPr>
          <p:cNvSpPr txBox="1"/>
          <p:nvPr/>
        </p:nvSpPr>
        <p:spPr>
          <a:xfrm>
            <a:off x="1241571" y="5545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75588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DF2CEA309D5F4F90803F8EF1734EE1" ma:contentTypeVersion="11" ma:contentTypeDescription="Create a new document." ma:contentTypeScope="" ma:versionID="770a4d28abe0c09eba08ae67b86becb4">
  <xsd:schema xmlns:xsd="http://www.w3.org/2001/XMLSchema" xmlns:xs="http://www.w3.org/2001/XMLSchema" xmlns:p="http://schemas.microsoft.com/office/2006/metadata/properties" xmlns:ns2="47c795d9-1733-4960-8660-197ff5131ff0" xmlns:ns3="697c2763-27c8-425a-b66a-5b7b6125da2a" targetNamespace="http://schemas.microsoft.com/office/2006/metadata/properties" ma:root="true" ma:fieldsID="a0a4744c1e192987ccce5103c170ee3b" ns2:_="" ns3:_="">
    <xsd:import namespace="47c795d9-1733-4960-8660-197ff5131ff0"/>
    <xsd:import namespace="697c2763-27c8-425a-b66a-5b7b6125da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c795d9-1733-4960-8660-197ff5131f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c2763-27c8-425a-b66a-5b7b6125da2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32420ca-5606-405c-8666-fdfffdd81f59}" ma:internalName="TaxCatchAll" ma:showField="CatchAllData" ma:web="697c2763-27c8-425a-b66a-5b7b6125da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c795d9-1733-4960-8660-197ff5131ff0">
      <Terms xmlns="http://schemas.microsoft.com/office/infopath/2007/PartnerControls"/>
    </lcf76f155ced4ddcb4097134ff3c332f>
    <TaxCatchAll xmlns="697c2763-27c8-425a-b66a-5b7b6125da2a" xsi:nil="true"/>
  </documentManagement>
</p:properties>
</file>

<file path=customXml/itemProps1.xml><?xml version="1.0" encoding="utf-8"?>
<ds:datastoreItem xmlns:ds="http://schemas.openxmlformats.org/officeDocument/2006/customXml" ds:itemID="{BE3B7E86-11BF-4593-A2E4-134B035C2E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57C85D-C9BC-4662-9BB4-F628B39E53E6}">
  <ds:schemaRefs>
    <ds:schemaRef ds:uri="47c795d9-1733-4960-8660-197ff5131ff0"/>
    <ds:schemaRef ds:uri="697c2763-27c8-425a-b66a-5b7b6125da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31A495C-C917-47C8-BDA4-59614D58B998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697c2763-27c8-425a-b66a-5b7b6125da2a"/>
    <ds:schemaRef ds:uri="http://www.w3.org/XML/1998/namespace"/>
    <ds:schemaRef ds:uri="http://purl.org/dc/elements/1.1/"/>
    <ds:schemaRef ds:uri="http://schemas.microsoft.com/office/infopath/2007/PartnerControls"/>
    <ds:schemaRef ds:uri="47c795d9-1733-4960-8660-197ff5131ff0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TotalTime>71</TotalTime>
  <Words>1852</Words>
  <Application>Microsoft Office PowerPoint</Application>
  <PresentationFormat>Widescreen</PresentationFormat>
  <Paragraphs>626</Paragraphs>
  <Slides>50</Slides>
  <Notes>7</Notes>
  <HiddenSlides>13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Aptos Narrow</vt:lpstr>
      <vt:lpstr>Arial</vt:lpstr>
      <vt:lpstr>Arial Black</vt:lpstr>
      <vt:lpstr>Calibri</vt:lpstr>
      <vt:lpstr>Times New Roman</vt:lpstr>
      <vt:lpstr>Orange with Logo</vt:lpstr>
      <vt:lpstr>Garnet with Logo</vt:lpstr>
      <vt:lpstr>Team 507: Southeast Con</vt:lpstr>
      <vt:lpstr>Sponsors and Advisors</vt:lpstr>
      <vt:lpstr>Meet the Team</vt:lpstr>
      <vt:lpstr>Objective</vt:lpstr>
      <vt:lpstr>Project Description </vt:lpstr>
      <vt:lpstr>The Game Field</vt:lpstr>
      <vt:lpstr>Targets and Metrics</vt:lpstr>
      <vt:lpstr>Targets – Collection Mechanism</vt:lpstr>
      <vt:lpstr>Targets – Sorting Mechanism</vt:lpstr>
      <vt:lpstr>Targets –Navigation</vt:lpstr>
      <vt:lpstr>Targets – Structure, Power, and User Interaction</vt:lpstr>
      <vt:lpstr>Critical Targets</vt:lpstr>
      <vt:lpstr>Point Potential</vt:lpstr>
      <vt:lpstr>Point Optimization</vt:lpstr>
      <vt:lpstr>Concept Generation</vt:lpstr>
      <vt:lpstr>Compactor </vt:lpstr>
      <vt:lpstr>Multi Conveyer</vt:lpstr>
      <vt:lpstr>Lazy Hercules </vt:lpstr>
      <vt:lpstr>Band Box Bot</vt:lpstr>
      <vt:lpstr>Magnetic Bulldozer</vt:lpstr>
      <vt:lpstr>Robotic Claw</vt:lpstr>
      <vt:lpstr>Frank</vt:lpstr>
      <vt:lpstr>Clamp and Lift</vt:lpstr>
      <vt:lpstr>Concept Selection</vt:lpstr>
      <vt:lpstr>Binary Pairwise Comparison</vt:lpstr>
      <vt:lpstr>House of Quality</vt:lpstr>
      <vt:lpstr>Pugh Charts</vt:lpstr>
      <vt:lpstr>Pugh Chart 1 - Results</vt:lpstr>
      <vt:lpstr>Pugh Chart 2 - Results</vt:lpstr>
      <vt:lpstr>AHP</vt:lpstr>
      <vt:lpstr>Testing</vt:lpstr>
      <vt:lpstr>Concept 1</vt:lpstr>
      <vt:lpstr>Concept 2</vt:lpstr>
      <vt:lpstr>Prototype 1</vt:lpstr>
      <vt:lpstr>Prototype 2</vt:lpstr>
      <vt:lpstr>Completed Work</vt:lpstr>
      <vt:lpstr>Future Work</vt:lpstr>
      <vt:lpstr>Slide Headline</vt:lpstr>
      <vt:lpstr>Font Check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507: Southeast Con</dc:title>
  <dc:creator>Shayne McConomy</dc:creator>
  <cp:lastModifiedBy>Kelsey Gross</cp:lastModifiedBy>
  <cp:revision>2</cp:revision>
  <dcterms:created xsi:type="dcterms:W3CDTF">2024-09-24T19:25:48Z</dcterms:created>
  <dcterms:modified xsi:type="dcterms:W3CDTF">2024-11-12T21:25:45Z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0x01010071DF2CEA309D5F4F90803F8EF1734EE1</vt:lpwstr>
  </property>
  <property fmtid="{D5CDD505-2E9C-101B-9397-08002B2CF9AE}" pid="3" name="MediaServiceImageTags">
    <vt:lpwstr/>
  </property>
</Properties>
</file>