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30"/>
  </p:notesMasterIdLst>
  <p:sldIdLst>
    <p:sldId id="278" r:id="rId2"/>
    <p:sldId id="279" r:id="rId3"/>
    <p:sldId id="280" r:id="rId4"/>
    <p:sldId id="281" r:id="rId5"/>
    <p:sldId id="292" r:id="rId6"/>
    <p:sldId id="282" r:id="rId7"/>
    <p:sldId id="291" r:id="rId8"/>
    <p:sldId id="286" r:id="rId9"/>
    <p:sldId id="287" r:id="rId10"/>
    <p:sldId id="285" r:id="rId11"/>
    <p:sldId id="288" r:id="rId12"/>
    <p:sldId id="289" r:id="rId13"/>
    <p:sldId id="290" r:id="rId14"/>
    <p:sldId id="284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57" r:id="rId23"/>
    <p:sldId id="259" r:id="rId24"/>
    <p:sldId id="258" r:id="rId25"/>
    <p:sldId id="260" r:id="rId26"/>
    <p:sldId id="261" r:id="rId27"/>
    <p:sldId id="262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D6BB4-B09E-45F8-B6D5-19B8951F03A3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C5CB0-4365-4189-B6F6-61CB92B94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4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63BD2-5A9D-4EE9-94A2-32C95D8E02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6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6F65-D5E0-4D7E-AF32-C32F28E5C616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7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9010-F6CC-4851-A6E0-FBE64DB2F1CA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5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427E7-4021-4EFA-B5AC-F7CF7C09689B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4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C4DB-5504-4EB8-B1FA-CCF756B0B407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5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F7FC-EB91-4BF5-9F7A-8D97C49303B2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5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84A0-3987-4DBB-AA36-948BB38C3788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97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DA5-1E27-4CF1-8063-1A1C4B61DED8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0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D350-8E0B-4355-89D6-A872F3DFA6A8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C9FC-D356-4388-9953-9FC88C87238F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56B3-64C9-431D-829D-9B28385F205D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8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5EFF-037B-4ACD-B9E7-7F1304EF0CD6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58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A91F7-C282-4146-8732-A63B2B7BEF55}" type="datetime1">
              <a:rPr lang="en-US" smtClean="0"/>
              <a:t>4/13/2017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B970-79D2-40B3-9FF6-C3DAC32B97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8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3913" y="1122363"/>
            <a:ext cx="9753599" cy="2387600"/>
          </a:xfrm>
        </p:spPr>
        <p:txBody>
          <a:bodyPr/>
          <a:lstStyle/>
          <a:p>
            <a:r>
              <a:rPr lang="en-US" dirty="0"/>
              <a:t>Smart Phone Barometric Map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9618" y="3998788"/>
            <a:ext cx="7580244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	 </a:t>
            </a:r>
            <a:r>
              <a:rPr lang="en-US" u="sng" dirty="0"/>
              <a:t>             Members:		</a:t>
            </a:r>
          </a:p>
          <a:p>
            <a:pPr algn="l"/>
            <a:r>
              <a:rPr lang="en-US" dirty="0" err="1"/>
              <a:t>Dayreal</a:t>
            </a:r>
            <a:r>
              <a:rPr lang="en-US" dirty="0"/>
              <a:t> Brown		</a:t>
            </a:r>
            <a:r>
              <a:rPr lang="en-US" dirty="0" err="1"/>
              <a:t>Xuanchen</a:t>
            </a:r>
            <a:r>
              <a:rPr lang="en-US" dirty="0"/>
              <a:t> Xiang</a:t>
            </a:r>
          </a:p>
          <a:p>
            <a:pPr algn="l"/>
            <a:r>
              <a:rPr lang="en-US" dirty="0"/>
              <a:t>Robert Minter		</a:t>
            </a:r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14" descr="https://sites.google.com/site/lingroupfsu/_/rsrc/1467890814832/home/famu-fsu%20logo.png?height=134&amp;width=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97" y="14073"/>
            <a:ext cx="3965467" cy="133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522" y="1"/>
            <a:ext cx="1465478" cy="13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a typeface="Microsoft YaHei" panose="020B0503020204020204" charset="-122"/>
              </a:rPr>
              <a:t>Problems to be solved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altLang="zh-CN" sz="7000" dirty="0">
                <a:sym typeface="+mn-ea"/>
              </a:rPr>
              <a:t>Required Accuracy: </a:t>
            </a:r>
            <a:r>
              <a:rPr lang="zh-CN" altLang="en-US" sz="7000" dirty="0">
                <a:sym typeface="+mn-ea"/>
              </a:rPr>
              <a:t>±1 hPa/mb</a:t>
            </a:r>
            <a:endParaRPr lang="en-US" altLang="zh-CN" sz="7000" dirty="0">
              <a:sym typeface="+mn-ea"/>
            </a:endParaRPr>
          </a:p>
          <a:p>
            <a:pPr lvl="1"/>
            <a:r>
              <a:rPr lang="en-US" sz="6200" dirty="0">
                <a:solidFill>
                  <a:schemeClr val="tx1"/>
                </a:solidFill>
                <a:ea typeface="Microsoft YaHei" panose="020B0503020204020204" charset="-122"/>
              </a:rPr>
              <a:t>The accuracy of GPS is poor and unstable.</a:t>
            </a:r>
          </a:p>
          <a:p>
            <a:pPr lvl="1"/>
            <a:r>
              <a:rPr lang="en-US" altLang="zh-CN" sz="6200" dirty="0">
                <a:sym typeface="+mn-ea"/>
              </a:rPr>
              <a:t>The sensor measurements can vary severely.</a:t>
            </a:r>
          </a:p>
          <a:p>
            <a:pPr lvl="1"/>
            <a:r>
              <a:rPr lang="en-US" altLang="zh-CN" sz="6200" dirty="0">
                <a:sym typeface="+mn-ea"/>
              </a:rPr>
              <a:t>The relationship between wind and pressure is complicated, we also need to know the other factors.</a:t>
            </a:r>
          </a:p>
          <a:p>
            <a:r>
              <a:rPr lang="en-US" sz="7000" dirty="0">
                <a:ea typeface="Microsoft YaHei" panose="020B0503020204020204" charset="-122"/>
              </a:rPr>
              <a:t>Required Updated speed: every 10 min</a:t>
            </a:r>
          </a:p>
          <a:p>
            <a:pPr lvl="1"/>
            <a:r>
              <a:rPr lang="en-US" sz="6200" dirty="0">
                <a:solidFill>
                  <a:schemeClr val="tx1"/>
                </a:solidFill>
                <a:ea typeface="Microsoft YaHei" panose="020B0503020204020204" charset="-122"/>
              </a:rPr>
              <a:t>The meteorological station updates data every several hours.</a:t>
            </a:r>
          </a:p>
          <a:p>
            <a:r>
              <a:rPr lang="en-US" sz="7000" dirty="0">
                <a:ea typeface="Microsoft YaHei" panose="020B0503020204020204" charset="-122"/>
                <a:sym typeface="+mn-ea"/>
              </a:rPr>
              <a:t>Required Resolution:  </a:t>
            </a:r>
            <a:r>
              <a:rPr lang="zh-CN" altLang="en-US" sz="7000" dirty="0">
                <a:sym typeface="+mn-ea"/>
              </a:rPr>
              <a:t>1 sensor/kilometer</a:t>
            </a:r>
            <a:endParaRPr lang="en-US" altLang="zh-CN" sz="7000" dirty="0">
              <a:sym typeface="+mn-ea"/>
            </a:endParaRPr>
          </a:p>
          <a:p>
            <a:pPr lvl="1"/>
            <a:r>
              <a:rPr lang="en-US" sz="6200" dirty="0">
                <a:solidFill>
                  <a:schemeClr val="tx1"/>
                </a:solidFill>
                <a:ea typeface="Microsoft YaHei" panose="020B0503020204020204" charset="-122"/>
              </a:rPr>
              <a:t>GPS doesn't work in indoor environments.</a:t>
            </a:r>
          </a:p>
          <a:p>
            <a:pPr lvl="1"/>
            <a:r>
              <a:rPr lang="en-US" sz="6200" dirty="0">
                <a:solidFill>
                  <a:schemeClr val="tx1"/>
                </a:solidFill>
                <a:ea typeface="Microsoft YaHei" panose="020B0503020204020204" charset="-122"/>
              </a:rPr>
              <a:t>Hard to gather data where is uninhabited. </a:t>
            </a:r>
            <a:endParaRPr lang="en-US" sz="6200" dirty="0">
              <a:solidFill>
                <a:schemeClr val="bg1"/>
              </a:solidFill>
              <a:ea typeface="Microsoft YaHei" panose="020B0503020204020204" charset="-122"/>
            </a:endParaRPr>
          </a:p>
          <a:p>
            <a:pPr lvl="1"/>
            <a:endParaRPr lang="en-US" sz="3200" dirty="0">
              <a:solidFill>
                <a:schemeClr val="bg1"/>
              </a:solidFill>
              <a:ea typeface="Microsoft YaHei" panose="020B0503020204020204" charset="-122"/>
            </a:endParaRPr>
          </a:p>
          <a:p>
            <a:endParaRPr lang="zh-CN" altLang="en-US" sz="3600" dirty="0">
              <a:ea typeface="Microsoft YaHei" panose="020B0503020204020204" charset="-122"/>
            </a:endParaRPr>
          </a:p>
          <a:p>
            <a:pPr lvl="1"/>
            <a:endParaRPr lang="en-US" sz="3200" dirty="0">
              <a:ea typeface="Microsoft YaHei" panose="020B0503020204020204" charset="-122"/>
            </a:endParaRPr>
          </a:p>
          <a:p>
            <a:endParaRPr lang="en-US" sz="3600" dirty="0">
              <a:ea typeface="Microsoft YaHei" panose="020B0503020204020204" charset="-122"/>
            </a:endParaRPr>
          </a:p>
          <a:p>
            <a:pPr lvl="1"/>
            <a:endParaRPr lang="en-US" sz="3200" dirty="0">
              <a:solidFill>
                <a:schemeClr val="bg1"/>
              </a:solidFill>
              <a:ea typeface="Microsoft YaHei" panose="020B0503020204020204" charset="-122"/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  <a:ea typeface="Microsoft YaHei" panose="020B0503020204020204" charset="-122"/>
              </a:rPr>
              <a:t> </a:t>
            </a:r>
          </a:p>
          <a:p>
            <a:endParaRPr lang="en-US" altLang="zh-CN" sz="3600" dirty="0">
              <a:sym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Xuanchen</a:t>
            </a:r>
            <a:r>
              <a:rPr lang="en-US" dirty="0"/>
              <a:t> Xiang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76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1270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Testing Points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Xuanchen</a:t>
            </a:r>
            <a:r>
              <a:rPr lang="en-US" dirty="0"/>
              <a:t> Xiang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27" name="组合 21"/>
          <p:cNvGrpSpPr/>
          <p:nvPr/>
        </p:nvGrpSpPr>
        <p:grpSpPr>
          <a:xfrm>
            <a:off x="3531235" y="1383830"/>
            <a:ext cx="7981950" cy="4909820"/>
            <a:chOff x="3872" y="162"/>
            <a:chExt cx="15168" cy="10382"/>
          </a:xfrm>
        </p:grpSpPr>
        <p:pic>
          <p:nvPicPr>
            <p:cNvPr id="28" name="图片 3" descr="I{_HUAYFT{_XXT80A1WL}NQ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2" y="162"/>
              <a:ext cx="15168" cy="10382"/>
            </a:xfrm>
            <a:prstGeom prst="rect">
              <a:avLst/>
            </a:prstGeom>
          </p:spPr>
        </p:pic>
        <p:sp>
          <p:nvSpPr>
            <p:cNvPr id="29" name="笑脸 6"/>
            <p:cNvSpPr/>
            <p:nvPr/>
          </p:nvSpPr>
          <p:spPr>
            <a:xfrm>
              <a:off x="9520" y="4425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笑脸 7"/>
            <p:cNvSpPr/>
            <p:nvPr/>
          </p:nvSpPr>
          <p:spPr>
            <a:xfrm>
              <a:off x="11618" y="3837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笑脸 8"/>
            <p:cNvSpPr/>
            <p:nvPr/>
          </p:nvSpPr>
          <p:spPr>
            <a:xfrm>
              <a:off x="16380" y="3250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笑脸 9"/>
            <p:cNvSpPr/>
            <p:nvPr/>
          </p:nvSpPr>
          <p:spPr>
            <a:xfrm>
              <a:off x="18190" y="4751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笑脸 10"/>
            <p:cNvSpPr/>
            <p:nvPr/>
          </p:nvSpPr>
          <p:spPr>
            <a:xfrm>
              <a:off x="14723" y="7183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笑脸 11"/>
            <p:cNvSpPr/>
            <p:nvPr/>
          </p:nvSpPr>
          <p:spPr>
            <a:xfrm>
              <a:off x="5597" y="8804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笑脸 12"/>
            <p:cNvSpPr/>
            <p:nvPr/>
          </p:nvSpPr>
          <p:spPr>
            <a:xfrm>
              <a:off x="8599" y="6925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笑脸 13"/>
            <p:cNvSpPr/>
            <p:nvPr/>
          </p:nvSpPr>
          <p:spPr>
            <a:xfrm>
              <a:off x="12049" y="8511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笑脸 14"/>
            <p:cNvSpPr/>
            <p:nvPr/>
          </p:nvSpPr>
          <p:spPr>
            <a:xfrm>
              <a:off x="17535" y="1088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笑脸 15"/>
            <p:cNvSpPr/>
            <p:nvPr/>
          </p:nvSpPr>
          <p:spPr>
            <a:xfrm>
              <a:off x="7720" y="1783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笑脸 16"/>
            <p:cNvSpPr/>
            <p:nvPr/>
          </p:nvSpPr>
          <p:spPr>
            <a:xfrm>
              <a:off x="6789" y="5344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笑脸 17"/>
            <p:cNvSpPr/>
            <p:nvPr/>
          </p:nvSpPr>
          <p:spPr>
            <a:xfrm>
              <a:off x="14016" y="4578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笑脸 18"/>
            <p:cNvSpPr/>
            <p:nvPr/>
          </p:nvSpPr>
          <p:spPr>
            <a:xfrm>
              <a:off x="4908" y="2922"/>
              <a:ext cx="431" cy="46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矩形标注 20"/>
          <p:cNvSpPr/>
          <p:nvPr/>
        </p:nvSpPr>
        <p:spPr>
          <a:xfrm>
            <a:off x="599615" y="2108720"/>
            <a:ext cx="2759710" cy="2454910"/>
          </a:xfrm>
          <a:prstGeom prst="wedgeRectCallout">
            <a:avLst>
              <a:gd name="adj1" fmla="val 160400"/>
              <a:gd name="adj2" fmla="val 5819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Florida State University: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Latitude: 30.441878N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Longitude: 84.298489W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Altitude: 24.052m/78.911ft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21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28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Sample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Xuanchen</a:t>
            </a:r>
            <a:r>
              <a:rPr lang="en-US" dirty="0"/>
              <a:t> Xiang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图片 5" descr="2WP{243%F%B{V9T%KL`Z`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514" y="1191823"/>
            <a:ext cx="5015230" cy="2101215"/>
          </a:xfrm>
          <a:prstGeom prst="rect">
            <a:avLst/>
          </a:prstGeom>
        </p:spPr>
      </p:pic>
      <p:pic>
        <p:nvPicPr>
          <p:cNvPr id="10" name="图片 9" descr="T36[TPYIE2$_CQ$EGQK}F~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49" y="1223154"/>
            <a:ext cx="3314065" cy="2134235"/>
          </a:xfrm>
          <a:prstGeom prst="rect">
            <a:avLst/>
          </a:prstGeom>
        </p:spPr>
      </p:pic>
      <p:pic>
        <p:nvPicPr>
          <p:cNvPr id="11" name="图片 10" descr="2MK[M9)P[{1V[FDWXE4E8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04" y="3363516"/>
            <a:ext cx="10840085" cy="30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1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Overall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Xuanchen</a:t>
            </a:r>
            <a:r>
              <a:rPr lang="en-US" dirty="0"/>
              <a:t> Xiang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6" name="组合 18"/>
          <p:cNvGrpSpPr/>
          <p:nvPr/>
        </p:nvGrpSpPr>
        <p:grpSpPr>
          <a:xfrm>
            <a:off x="2919095" y="1316355"/>
            <a:ext cx="3052445" cy="2453640"/>
            <a:chOff x="6635" y="431"/>
            <a:chExt cx="5644" cy="3864"/>
          </a:xfrm>
        </p:grpSpPr>
        <p:grpSp>
          <p:nvGrpSpPr>
            <p:cNvPr id="7" name="组合 13"/>
            <p:cNvGrpSpPr/>
            <p:nvPr/>
          </p:nvGrpSpPr>
          <p:grpSpPr>
            <a:xfrm>
              <a:off x="6635" y="431"/>
              <a:ext cx="5644" cy="3864"/>
              <a:chOff x="992" y="669"/>
              <a:chExt cx="5644" cy="3864"/>
            </a:xfrm>
          </p:grpSpPr>
          <p:pic>
            <p:nvPicPr>
              <p:cNvPr id="9" name="图片 3" descr="I{_HUAYFT{_XXT80A1WL}NQ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2" y="669"/>
                <a:ext cx="5645" cy="3864"/>
              </a:xfrm>
              <a:prstGeom prst="rect">
                <a:avLst/>
              </a:prstGeom>
            </p:spPr>
          </p:pic>
          <p:sp>
            <p:nvSpPr>
              <p:cNvPr id="10" name=" 183"/>
              <p:cNvSpPr/>
              <p:nvPr/>
            </p:nvSpPr>
            <p:spPr>
              <a:xfrm>
                <a:off x="3570" y="2480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 183"/>
              <p:cNvSpPr/>
              <p:nvPr/>
            </p:nvSpPr>
            <p:spPr>
              <a:xfrm>
                <a:off x="5409" y="1731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 183"/>
              <p:cNvSpPr/>
              <p:nvPr/>
            </p:nvSpPr>
            <p:spPr>
              <a:xfrm>
                <a:off x="2701" y="1489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 183"/>
              <p:cNvSpPr/>
              <p:nvPr/>
            </p:nvSpPr>
            <p:spPr>
              <a:xfrm>
                <a:off x="2701" y="3163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 183"/>
              <p:cNvSpPr/>
              <p:nvPr/>
            </p:nvSpPr>
            <p:spPr>
              <a:xfrm>
                <a:off x="1648" y="3802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 183"/>
              <p:cNvSpPr/>
              <p:nvPr/>
            </p:nvSpPr>
            <p:spPr>
              <a:xfrm>
                <a:off x="3570" y="3802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 183"/>
              <p:cNvSpPr/>
              <p:nvPr/>
            </p:nvSpPr>
            <p:spPr>
              <a:xfrm>
                <a:off x="4753" y="3163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 183"/>
              <p:cNvSpPr/>
              <p:nvPr/>
            </p:nvSpPr>
            <p:spPr>
              <a:xfrm>
                <a:off x="3960" y="1489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 183"/>
              <p:cNvSpPr/>
              <p:nvPr/>
            </p:nvSpPr>
            <p:spPr>
              <a:xfrm>
                <a:off x="1889" y="2480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 183"/>
              <p:cNvSpPr/>
              <p:nvPr/>
            </p:nvSpPr>
            <p:spPr>
              <a:xfrm>
                <a:off x="6064" y="3560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 183"/>
              <p:cNvSpPr/>
              <p:nvPr/>
            </p:nvSpPr>
            <p:spPr>
              <a:xfrm>
                <a:off x="1407" y="1731"/>
                <a:ext cx="241" cy="242"/>
              </a:xfrm>
              <a:prstGeom prst="roundRect">
                <a:avLst>
                  <a:gd name="adj" fmla="val 343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文本框 16"/>
            <p:cNvSpPr txBox="1"/>
            <p:nvPr/>
          </p:nvSpPr>
          <p:spPr>
            <a:xfrm>
              <a:off x="6906" y="1952"/>
              <a:ext cx="504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/>
                <a:t>Weather stations</a:t>
              </a:r>
            </a:p>
          </p:txBody>
        </p:sp>
      </p:grpSp>
      <p:pic>
        <p:nvPicPr>
          <p:cNvPr id="2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95" y="4412615"/>
            <a:ext cx="2207895" cy="2207895"/>
          </a:xfrm>
          <a:prstGeom prst="rect">
            <a:avLst/>
          </a:prstGeom>
        </p:spPr>
      </p:pic>
      <p:grpSp>
        <p:nvGrpSpPr>
          <p:cNvPr id="22" name="组合 28"/>
          <p:cNvGrpSpPr/>
          <p:nvPr/>
        </p:nvGrpSpPr>
        <p:grpSpPr>
          <a:xfrm>
            <a:off x="6283960" y="1316355"/>
            <a:ext cx="2459355" cy="2357755"/>
            <a:chOff x="13956" y="2877"/>
            <a:chExt cx="3624" cy="3562"/>
          </a:xfrm>
        </p:grpSpPr>
        <p:pic>
          <p:nvPicPr>
            <p:cNvPr id="23" name="图片 25" descr="{Y_}H]@I_OL6E{XPAVP1PGR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56" y="2877"/>
              <a:ext cx="3624" cy="3562"/>
            </a:xfrm>
            <a:prstGeom prst="rect">
              <a:avLst/>
            </a:prstGeom>
          </p:spPr>
        </p:pic>
        <p:sp>
          <p:nvSpPr>
            <p:cNvPr id="24" name="文本框 27"/>
            <p:cNvSpPr txBox="1"/>
            <p:nvPr/>
          </p:nvSpPr>
          <p:spPr>
            <a:xfrm>
              <a:off x="14303" y="3957"/>
              <a:ext cx="1187" cy="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/>
                <a:t>GPS</a:t>
              </a:r>
            </a:p>
          </p:txBody>
        </p:sp>
      </p:grpSp>
      <p:grpSp>
        <p:nvGrpSpPr>
          <p:cNvPr id="25" name="组合 30"/>
          <p:cNvGrpSpPr/>
          <p:nvPr/>
        </p:nvGrpSpPr>
        <p:grpSpPr>
          <a:xfrm>
            <a:off x="592455" y="1350645"/>
            <a:ext cx="2059940" cy="2381250"/>
            <a:chOff x="2168" y="2670"/>
            <a:chExt cx="3201" cy="4731"/>
          </a:xfrm>
        </p:grpSpPr>
        <p:sp>
          <p:nvSpPr>
            <p:cNvPr id="26" name="文本框 17"/>
            <p:cNvSpPr txBox="1"/>
            <p:nvPr/>
          </p:nvSpPr>
          <p:spPr>
            <a:xfrm>
              <a:off x="2168" y="5516"/>
              <a:ext cx="3201" cy="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/>
                <a:t>Smartphone sensor</a:t>
              </a:r>
            </a:p>
          </p:txBody>
        </p:sp>
        <p:pic>
          <p:nvPicPr>
            <p:cNvPr id="27" name="图片 29" descr="[U}HUG{%R`6P]739SHMM0FC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2" y="2670"/>
              <a:ext cx="3117" cy="2732"/>
            </a:xfrm>
            <a:prstGeom prst="rect">
              <a:avLst/>
            </a:prstGeom>
          </p:spPr>
        </p:pic>
      </p:grpSp>
      <p:cxnSp>
        <p:nvCxnSpPr>
          <p:cNvPr id="28" name="直接箭头连接符 31"/>
          <p:cNvCxnSpPr/>
          <p:nvPr/>
        </p:nvCxnSpPr>
        <p:spPr>
          <a:xfrm>
            <a:off x="1423035" y="3716655"/>
            <a:ext cx="1851025" cy="135318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32"/>
          <p:cNvCxnSpPr>
            <a:endCxn id="21" idx="0"/>
          </p:cNvCxnSpPr>
          <p:nvPr/>
        </p:nvCxnSpPr>
        <p:spPr>
          <a:xfrm>
            <a:off x="3858260" y="3581400"/>
            <a:ext cx="50800" cy="83121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33"/>
          <p:cNvCxnSpPr/>
          <p:nvPr/>
        </p:nvCxnSpPr>
        <p:spPr>
          <a:xfrm flipH="1">
            <a:off x="4654550" y="3581400"/>
            <a:ext cx="2214880" cy="133159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图片 39"/>
          <p:cNvPicPr>
            <a:picLocks noChangeAspect="1"/>
          </p:cNvPicPr>
          <p:nvPr/>
        </p:nvPicPr>
        <p:blipFill>
          <a:blip r:embed="rId6">
            <a:clrChange>
              <a:clrFrom>
                <a:srgbClr val="F3F3F1">
                  <a:alpha val="100000"/>
                </a:srgbClr>
              </a:clrFrom>
              <a:clrTo>
                <a:srgbClr val="F3F3F1">
                  <a:alpha val="100000"/>
                  <a:alpha val="0"/>
                </a:srgbClr>
              </a:clrTo>
            </a:clrChange>
          </a:blip>
          <a:srcRect l="12899" t="504" b="1512"/>
          <a:stretch>
            <a:fillRect/>
          </a:stretch>
        </p:blipFill>
        <p:spPr>
          <a:xfrm>
            <a:off x="6779260" y="4363085"/>
            <a:ext cx="2388235" cy="2099310"/>
          </a:xfrm>
          <a:prstGeom prst="rect">
            <a:avLst/>
          </a:prstGeom>
        </p:spPr>
      </p:pic>
      <p:cxnSp>
        <p:nvCxnSpPr>
          <p:cNvPr id="32" name="直接箭头连接符 34"/>
          <p:cNvCxnSpPr/>
          <p:nvPr/>
        </p:nvCxnSpPr>
        <p:spPr>
          <a:xfrm>
            <a:off x="4756785" y="5411470"/>
            <a:ext cx="1901825" cy="190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图片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7780" y="3305810"/>
            <a:ext cx="2379980" cy="1570355"/>
          </a:xfrm>
          <a:prstGeom prst="rect">
            <a:avLst/>
          </a:prstGeom>
        </p:spPr>
      </p:pic>
      <p:sp>
        <p:nvSpPr>
          <p:cNvPr id="34" name="文本框 40"/>
          <p:cNvSpPr txBox="1"/>
          <p:nvPr/>
        </p:nvSpPr>
        <p:spPr>
          <a:xfrm>
            <a:off x="8990330" y="5151035"/>
            <a:ext cx="2059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Wind Data</a:t>
            </a:r>
          </a:p>
        </p:txBody>
      </p:sp>
    </p:spTree>
    <p:extLst>
      <p:ext uri="{BB962C8B-B14F-4D97-AF65-F5344CB8AC3E}">
        <p14:creationId xmlns:p14="http://schemas.microsoft.com/office/powerpoint/2010/main" val="337771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88047" y="153908"/>
            <a:ext cx="890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+mj-lt"/>
              </a:rPr>
              <a:t>Stage 1</a:t>
            </a:r>
            <a:endParaRPr lang="zh-CN" altLang="en-US" sz="4800" dirty="0"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72" y="1101929"/>
            <a:ext cx="8614395" cy="550516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68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88047" y="153908"/>
            <a:ext cx="890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+mj-lt"/>
              </a:rPr>
              <a:t>Stage 1</a:t>
            </a:r>
            <a:endParaRPr lang="zh-CN" altLang="en-US" sz="4800" dirty="0"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005" y="823866"/>
            <a:ext cx="3078179" cy="4022747"/>
          </a:xfrm>
          <a:prstGeom prst="rect">
            <a:avLst/>
          </a:prstGeom>
        </p:spPr>
      </p:pic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615634" y="5018628"/>
            <a:ext cx="3929205" cy="1032094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Use the balanced bridge to convert the pressure signal into the electric signal.</a:t>
            </a: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173651" y="1023041"/>
            <a:ext cx="7514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When there is pressure on the sensor, it will cause the shape change, which leads to the change of impedance and it will bring about a change in the output of electrical s.</a:t>
            </a:r>
          </a:p>
          <a:p>
            <a:r>
              <a:rPr lang="en-US" altLang="zh-CN" sz="2400" dirty="0"/>
              <a:t>By examining and calculating the output, we could get the pressure value.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115208" y="6267978"/>
            <a:ext cx="65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Then, use the circuit above to amplify the outputs. 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137" y="2947842"/>
            <a:ext cx="5918754" cy="33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9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88047" y="153908"/>
            <a:ext cx="890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+mj-lt"/>
              </a:rPr>
              <a:t>Stage 1</a:t>
            </a:r>
            <a:endParaRPr lang="zh-CN" altLang="en-US" sz="4800" dirty="0"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84" y="266895"/>
            <a:ext cx="5453626" cy="29295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388" y="823865"/>
            <a:ext cx="2733720" cy="54450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4" y="3574122"/>
            <a:ext cx="4790714" cy="26947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272" y="907191"/>
            <a:ext cx="3485285" cy="533386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6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70763" y="181068"/>
            <a:ext cx="890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+mj-lt"/>
              </a:rPr>
              <a:t>Stage 2</a:t>
            </a:r>
            <a:endParaRPr lang="zh-CN" altLang="en-US" sz="4800" dirty="0">
              <a:latin typeface="+mj-lt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13921" y="1493822"/>
            <a:ext cx="10858879" cy="5106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4400" dirty="0"/>
              <a:t>What do we want to make?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dirty="0"/>
              <a:t>Pressure map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altLang="zh-CN" sz="4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4400" dirty="0"/>
              <a:t>What do we need?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dirty="0"/>
              <a:t>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4400" dirty="0"/>
              <a:t>What should data be like?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dirty="0"/>
              <a:t>Data should be updated every 10 min and pressure error should be within 1 </a:t>
            </a:r>
            <a:r>
              <a:rPr lang="en-US" altLang="zh-CN" dirty="0" err="1"/>
              <a:t>mb</a:t>
            </a: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89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092" y="1852785"/>
            <a:ext cx="5801784" cy="435133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870763" y="181068"/>
            <a:ext cx="890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+mj-lt"/>
              </a:rPr>
              <a:t>Stage 2</a:t>
            </a:r>
            <a:endParaRPr lang="zh-CN" alt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1954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70763" y="181068"/>
            <a:ext cx="890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+mj-lt"/>
              </a:rPr>
              <a:t>Stage 2</a:t>
            </a:r>
            <a:endParaRPr lang="zh-CN" altLang="en-US" sz="4800" dirty="0">
              <a:latin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-1" t="-1" r="-399" b="48658"/>
          <a:stretch/>
        </p:blipFill>
        <p:spPr>
          <a:xfrm>
            <a:off x="3244840" y="2348524"/>
            <a:ext cx="5196459" cy="102841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72718" y="1979192"/>
            <a:ext cx="2743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i="0" dirty="0">
                <a:solidFill>
                  <a:srgbClr val="434343"/>
                </a:solidFill>
                <a:effectLst/>
                <a:latin typeface="Tahoma" panose="020B0604030504040204" pitchFamily="34" charset="0"/>
              </a:rPr>
              <a:t>Laplace pressure formula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219736" y="3823755"/>
            <a:ext cx="81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a=1/273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T: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P:Pressure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Z:Height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 rot="20402760">
            <a:off x="4492784" y="4152313"/>
            <a:ext cx="67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Only for ideal condition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Problem</a:t>
            </a:r>
          </a:p>
        </p:txBody>
      </p:sp>
      <p:pic>
        <p:nvPicPr>
          <p:cNvPr id="1026" name="Picture 2" descr="https://static2.stuff.co.nz/1359065462/892/82228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052" y="1995056"/>
            <a:ext cx="6034844" cy="351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ytimg.com/vi/H9VpwmtnOZc/hq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1774" y="1995056"/>
            <a:ext cx="4960984" cy="37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Robert Minter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25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6842" y="1798725"/>
            <a:ext cx="9453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Atmospheric short-term state change is not big, we can consider it quasi static and adiabatic</a:t>
            </a:r>
            <a:r>
              <a:rPr lang="en-US" altLang="zh-CN" sz="2400" dirty="0">
                <a:solidFill>
                  <a:srgbClr val="434343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64595" y="3335857"/>
            <a:ext cx="395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state equation 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86842" y="2629722"/>
            <a:ext cx="303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i="0" dirty="0">
                <a:solidFill>
                  <a:srgbClr val="434343"/>
                </a:solidFill>
                <a:effectLst/>
                <a:latin typeface="Tahoma" panose="020B0604030504040204" pitchFamily="34" charset="0"/>
              </a:rPr>
              <a:t>the first thermodynamic law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" y="2983432"/>
            <a:ext cx="1562100" cy="352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95" y="3705189"/>
            <a:ext cx="942975" cy="266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32" y="4481427"/>
            <a:ext cx="2333625" cy="5619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4595" y="4041992"/>
            <a:ext cx="190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We got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86842" y="5043402"/>
            <a:ext cx="1883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Do the calculation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75" y="2252384"/>
            <a:ext cx="4895578" cy="12170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08" y="4049169"/>
            <a:ext cx="4714875" cy="4762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08" y="3308362"/>
            <a:ext cx="2025630" cy="74459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635374" y="461726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When 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3361" y="4555691"/>
            <a:ext cx="1506518" cy="47615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8135" y="5105147"/>
            <a:ext cx="6129643" cy="114166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870763" y="181068"/>
            <a:ext cx="890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+mj-lt"/>
              </a:rPr>
              <a:t>Stage</a:t>
            </a:r>
            <a:r>
              <a:rPr lang="en-US" altLang="zh-CN" sz="4800" dirty="0"/>
              <a:t> </a:t>
            </a:r>
            <a:r>
              <a:rPr lang="en-US" altLang="zh-CN" sz="4800" dirty="0">
                <a:latin typeface="+mj-lt"/>
              </a:rPr>
              <a:t>2</a:t>
            </a:r>
            <a:endParaRPr lang="zh-CN" altLang="en-US" sz="4800" dirty="0"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54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       02/19/2017   21:53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Tallahassee</a:t>
            </a:r>
            <a:r>
              <a:rPr lang="zh-CN" altLang="en-US" dirty="0"/>
              <a:t>：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Height</a:t>
            </a:r>
            <a:r>
              <a:rPr lang="zh-CN" altLang="en-US" dirty="0"/>
              <a:t>：</a:t>
            </a:r>
            <a:r>
              <a:rPr lang="en-US" altLang="zh-CN" dirty="0"/>
              <a:t>62m</a:t>
            </a:r>
            <a:r>
              <a:rPr lang="zh-CN" altLang="en-US" dirty="0"/>
              <a:t>（</a:t>
            </a:r>
            <a:r>
              <a:rPr lang="en-US" altLang="zh-CN" dirty="0"/>
              <a:t>constant</a:t>
            </a:r>
            <a:r>
              <a:rPr lang="zh-CN" altLang="en-US" dirty="0"/>
              <a:t>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Pressure</a:t>
            </a:r>
            <a:r>
              <a:rPr lang="zh-CN" altLang="en-US" dirty="0"/>
              <a:t>：</a:t>
            </a:r>
            <a:r>
              <a:rPr lang="en-US" altLang="zh-CN" dirty="0"/>
              <a:t>1019.6 </a:t>
            </a:r>
            <a:r>
              <a:rPr lang="en-US" altLang="zh-CN" dirty="0" err="1"/>
              <a:t>mb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(we are in Tally</a:t>
            </a:r>
          </a:p>
          <a:p>
            <a:pPr marL="0" indent="0">
              <a:buNone/>
            </a:pPr>
            <a:r>
              <a:rPr lang="en-US" altLang="zh-CN" dirty="0"/>
              <a:t>we can know the pressure at any time</a:t>
            </a:r>
          </a:p>
          <a:p>
            <a:pPr marL="0" indent="0">
              <a:buNone/>
            </a:pPr>
            <a:r>
              <a:rPr lang="en-US" altLang="zh-CN" dirty="0"/>
              <a:t>By using pressure meter)</a:t>
            </a:r>
          </a:p>
          <a:p>
            <a:pPr marL="0" indent="0">
              <a:buNone/>
            </a:pPr>
            <a:r>
              <a:rPr lang="en-US" altLang="zh-CN" dirty="0"/>
              <a:t>Temperature: 17.2 degree C</a:t>
            </a:r>
          </a:p>
          <a:p>
            <a:r>
              <a:rPr lang="en-US" altLang="zh-CN" dirty="0"/>
              <a:t>Jacksonville</a:t>
            </a:r>
          </a:p>
          <a:p>
            <a:pPr marL="0" indent="0">
              <a:buNone/>
            </a:pPr>
            <a:r>
              <a:rPr lang="en-US" altLang="zh-CN" dirty="0"/>
              <a:t>Height</a:t>
            </a:r>
            <a:r>
              <a:rPr lang="zh-CN" altLang="en-US" dirty="0"/>
              <a:t>：</a:t>
            </a:r>
            <a:r>
              <a:rPr lang="en-US" altLang="zh-CN" dirty="0"/>
              <a:t>4.9m</a:t>
            </a:r>
            <a:r>
              <a:rPr lang="zh-CN" altLang="en-US" dirty="0"/>
              <a:t>（</a:t>
            </a:r>
            <a:r>
              <a:rPr lang="en-US" altLang="zh-CN" dirty="0"/>
              <a:t>constant</a:t>
            </a:r>
            <a:r>
              <a:rPr lang="zh-CN" altLang="en-US" dirty="0"/>
              <a:t>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Pressure</a:t>
            </a:r>
            <a:r>
              <a:rPr lang="zh-CN" altLang="en-US" dirty="0"/>
              <a:t>：？</a:t>
            </a:r>
            <a:r>
              <a:rPr lang="en-US" altLang="zh-CN" dirty="0"/>
              <a:t>Mb</a:t>
            </a:r>
            <a:r>
              <a:rPr lang="zh-CN" altLang="en-US" dirty="0"/>
              <a:t>（</a:t>
            </a:r>
            <a:r>
              <a:rPr lang="en-US" altLang="zh-CN" dirty="0"/>
              <a:t>1018.6</a:t>
            </a:r>
            <a:r>
              <a:rPr lang="zh-CN" altLang="en-US" dirty="0"/>
              <a:t>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Temperature: 18.9 degree C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Ziheng</a:t>
            </a:r>
            <a:r>
              <a:rPr lang="en-US" dirty="0"/>
              <a:t> Zhang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264997" y="4434845"/>
            <a:ext cx="4409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P=1018.8 MB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Error :0.2 </a:t>
            </a:r>
            <a:r>
              <a:rPr lang="en-US" altLang="zh-CN" dirty="0" err="1"/>
              <a:t>mb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20582"/>
            <a:ext cx="489551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65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267450" cy="4479925"/>
          </a:xfrm>
        </p:spPr>
        <p:txBody>
          <a:bodyPr>
            <a:normAutofit/>
          </a:bodyPr>
          <a:lstStyle/>
          <a:p>
            <a:r>
              <a:rPr lang="en-US" dirty="0"/>
              <a:t>Xcode was used to design the application for iOS.</a:t>
            </a:r>
          </a:p>
          <a:p>
            <a:r>
              <a:rPr lang="en-US" dirty="0"/>
              <a:t>The app would be able to give the user their pressure in millibars and in kilopascals at their location.</a:t>
            </a:r>
          </a:p>
          <a:p>
            <a:pPr lvl="1"/>
            <a:r>
              <a:rPr lang="en-US" dirty="0"/>
              <a:t>Also their longitude, latitude, relative altitude and elevation.</a:t>
            </a:r>
          </a:p>
          <a:p>
            <a:r>
              <a:rPr lang="en-US" dirty="0"/>
              <a:t>The data would then be sent to a online database for record keeping.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Dayreal</a:t>
            </a:r>
            <a:r>
              <a:rPr lang="en-US" dirty="0"/>
              <a:t> Brown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75" y="1342790"/>
            <a:ext cx="2722452" cy="4106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14" y="1342790"/>
            <a:ext cx="2308848" cy="41066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8591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Sensor 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31872" y="1825625"/>
                <a:ext cx="5721927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accuracy of the GPS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b="1" dirty="0"/>
                  <a:t>0.002</a:t>
                </a:r>
                <a:r>
                  <a:rPr lang="en-US" dirty="0"/>
                  <a:t> for Latitude &amp;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b="1" dirty="0"/>
                  <a:t>0.003</a:t>
                </a:r>
                <a:r>
                  <a:rPr lang="en-US" dirty="0"/>
                  <a:t> for Longitude</a:t>
                </a:r>
              </a:p>
              <a:p>
                <a:r>
                  <a:rPr lang="en-US" dirty="0"/>
                  <a:t>The accuracy of the barometer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b="1" dirty="0"/>
                  <a:t>1</a:t>
                </a:r>
                <a:r>
                  <a:rPr lang="en-US" dirty="0"/>
                  <a:t> millibars &amp;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b="1" dirty="0"/>
                  <a:t>0.1 </a:t>
                </a:r>
                <a:r>
                  <a:rPr lang="en-US" dirty="0"/>
                  <a:t>Kilopascals</a:t>
                </a:r>
              </a:p>
              <a:p>
                <a:r>
                  <a:rPr lang="en-US" dirty="0"/>
                  <a:t>The accuracy of the elevation </a:t>
                </a:r>
              </a:p>
              <a:p>
                <a:pPr lvl="1"/>
                <a:r>
                  <a:rPr lang="en-US" dirty="0"/>
                  <a:t>Varies between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b="1" dirty="0"/>
                  <a:t> 0.5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b="1" dirty="0"/>
                  <a:t>6</a:t>
                </a:r>
                <a:r>
                  <a:rPr lang="en-US" dirty="0"/>
                  <a:t> meter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Wi-Fi or data coverage must be enabled to upload data readings.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31872" y="1825625"/>
                <a:ext cx="5721927" cy="4351338"/>
              </a:xfrm>
              <a:blipFill>
                <a:blip r:embed="rId2"/>
                <a:stretch>
                  <a:fillRect l="-1919" t="-2241" b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Dayreal</a:t>
            </a:r>
            <a:r>
              <a:rPr lang="en-US" dirty="0"/>
              <a:t> Brown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" y="1537854"/>
            <a:ext cx="5541819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7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71" y="3744913"/>
            <a:ext cx="4503229" cy="2566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Web 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XAMPP was used as it provides a free webserver and database access.</a:t>
            </a:r>
          </a:p>
          <a:p>
            <a:pPr lvl="1"/>
            <a:r>
              <a:rPr lang="en-US" dirty="0"/>
              <a:t>The information from the application would be sent to the database.</a:t>
            </a:r>
          </a:p>
          <a:p>
            <a:r>
              <a:rPr lang="en-US" dirty="0"/>
              <a:t>A table of the values sent from the app would be kept and available for inspection or query. </a:t>
            </a:r>
          </a:p>
          <a:p>
            <a:r>
              <a:rPr lang="en-US" dirty="0"/>
              <a:t>A PHP connection links the</a:t>
            </a:r>
          </a:p>
          <a:p>
            <a:pPr marL="0" indent="0">
              <a:buNone/>
            </a:pPr>
            <a:r>
              <a:rPr lang="en-US" dirty="0"/>
              <a:t>   app and a MySQL database.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Dayreal</a:t>
            </a:r>
            <a:r>
              <a:rPr lang="en-US" dirty="0"/>
              <a:t> Brown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83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310745" cy="4367357"/>
          </a:xfrm>
        </p:spPr>
        <p:txBody>
          <a:bodyPr/>
          <a:lstStyle/>
          <a:p>
            <a:r>
              <a:rPr lang="en-US" dirty="0"/>
              <a:t>The database has 8 fields: </a:t>
            </a:r>
          </a:p>
          <a:p>
            <a:pPr lvl="1"/>
            <a:r>
              <a:rPr lang="en-US" b="1" i="1" dirty="0"/>
              <a:t>Id</a:t>
            </a:r>
            <a:r>
              <a:rPr lang="en-US" i="1" dirty="0"/>
              <a:t> – Primary Key</a:t>
            </a:r>
          </a:p>
          <a:p>
            <a:pPr lvl="1"/>
            <a:r>
              <a:rPr lang="en-US" b="1" i="1" dirty="0"/>
              <a:t>Time </a:t>
            </a:r>
            <a:r>
              <a:rPr lang="en-US" i="1" dirty="0"/>
              <a:t>– current time during operation</a:t>
            </a:r>
          </a:p>
          <a:p>
            <a:pPr lvl="1"/>
            <a:r>
              <a:rPr lang="en-US" b="1" i="1" dirty="0"/>
              <a:t>Relative Altitude </a:t>
            </a:r>
            <a:r>
              <a:rPr lang="en-US" i="1" dirty="0"/>
              <a:t>– distance moved vertically since beginning data gathering</a:t>
            </a:r>
            <a:endParaRPr lang="en-US" b="1" i="1" dirty="0"/>
          </a:p>
          <a:p>
            <a:pPr lvl="1"/>
            <a:r>
              <a:rPr lang="en-US" b="1" i="1" dirty="0"/>
              <a:t>Elevation </a:t>
            </a:r>
            <a:r>
              <a:rPr lang="en-US" i="1" dirty="0"/>
              <a:t>– distance about mean sea level</a:t>
            </a:r>
            <a:endParaRPr lang="en-US" b="1" i="1" dirty="0"/>
          </a:p>
          <a:p>
            <a:pPr lvl="1"/>
            <a:r>
              <a:rPr lang="en-US" b="1" i="1" dirty="0"/>
              <a:t>Pressure</a:t>
            </a:r>
          </a:p>
          <a:p>
            <a:pPr lvl="2"/>
            <a:r>
              <a:rPr lang="en-US" i="1" dirty="0"/>
              <a:t> In millibars &amp; kilopascals</a:t>
            </a:r>
          </a:p>
          <a:p>
            <a:pPr lvl="1"/>
            <a:r>
              <a:rPr lang="en-US" b="1" i="1" dirty="0"/>
              <a:t>Longitude and Latitude </a:t>
            </a:r>
            <a:r>
              <a:rPr lang="en-US" i="1" dirty="0"/>
              <a:t>– 2D coordinates giving position on Earth’s surface</a:t>
            </a:r>
            <a:endParaRPr lang="en-US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Dayreal</a:t>
            </a:r>
            <a:r>
              <a:rPr lang="en-US" dirty="0"/>
              <a:t> Brown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5" y="1392040"/>
            <a:ext cx="4993679" cy="48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31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Risk/Hazards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project is entirely software related, there virtually no physical risks/hazards associated with our project.</a:t>
            </a:r>
          </a:p>
          <a:p>
            <a:r>
              <a:rPr lang="en-US" dirty="0"/>
              <a:t>The application contains no malicious software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Dayreal</a:t>
            </a:r>
            <a:r>
              <a:rPr lang="en-US" dirty="0"/>
              <a:t> Brown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90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a user’s location based on their long/lat coordinates to a map</a:t>
            </a:r>
          </a:p>
          <a:p>
            <a:pPr lvl="1"/>
            <a:r>
              <a:rPr lang="en-US" dirty="0"/>
              <a:t>Possibly showing the distance covered during the duration of operation of the app</a:t>
            </a:r>
          </a:p>
          <a:p>
            <a:r>
              <a:rPr lang="en-US" dirty="0"/>
              <a:t>Editing Time reading to be a timestamp along with the date</a:t>
            </a:r>
          </a:p>
          <a:p>
            <a:pPr lvl="1"/>
            <a:r>
              <a:rPr lang="en-US" dirty="0"/>
              <a:t>For logging purposes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Dayreal</a:t>
            </a:r>
            <a:r>
              <a:rPr lang="en-US" dirty="0"/>
              <a:t> Brown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07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08" y="1690688"/>
            <a:ext cx="4193292" cy="362981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3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Problem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Robert Minter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234" y="1578696"/>
            <a:ext cx="8251531" cy="47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5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Potential</a:t>
            </a:r>
          </a:p>
        </p:txBody>
      </p:sp>
      <p:pic>
        <p:nvPicPr>
          <p:cNvPr id="5122" name="Picture 2" descr="http://www.jamesspann.com/wordpress/wp-content/uploads/2014/04/2014-04-28_22-47-5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3891" y="1690688"/>
            <a:ext cx="8264217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Robert Minter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6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Problem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Robert Minter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 descr="http://i.amz.mshcdn.com/7WBRGsW0ttCesVlD5Gq_XEf-tP8=/950x534/https%3A%2F%2Fblueprint-api-production.s3.amazonaws.com%2Fuploads%2Fcard%2Fimage%2F152280%2FPWS_Global_Coverage_M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28" y="1825625"/>
            <a:ext cx="77411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2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Solution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7" y="2867819"/>
            <a:ext cx="9420225" cy="22669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Robert Minter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13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Engineering Background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 err="1">
                <a:latin typeface="Microsoft YaHei" panose="020B0503020204020204" charset="-122"/>
                <a:ea typeface="Microsoft YaHei" panose="020B0503020204020204" charset="-122"/>
              </a:rPr>
              <a:t>Xuanchen</a:t>
            </a:r>
            <a:r>
              <a:rPr lang="en-US" altLang="zh-CN" b="1" dirty="0">
                <a:latin typeface="Microsoft YaHei" panose="020B0503020204020204" charset="-122"/>
                <a:ea typeface="Microsoft YaHei" panose="020B0503020204020204" charset="-122"/>
              </a:rPr>
              <a:t> Xiang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Xuanchen</a:t>
            </a:r>
            <a:r>
              <a:rPr lang="en-US" dirty="0"/>
              <a:t> Xiang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67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Air Pressure Map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The air pressure </a:t>
            </a:r>
            <a:r>
              <a:rPr lang="zh-CN" altLang="en-US" dirty="0"/>
              <a:t>map</a:t>
            </a:r>
            <a:r>
              <a:rPr lang="en-US" altLang="zh-CN" dirty="0"/>
              <a:t>s</a:t>
            </a:r>
            <a:r>
              <a:rPr lang="zh-CN" altLang="en-US" dirty="0"/>
              <a:t> show the air pressure for various locations over the world.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Xuanchen</a:t>
            </a:r>
            <a:r>
              <a:rPr lang="en-US" dirty="0"/>
              <a:t> Xiang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图片 1" descr="ROM}4J@EWAW%RV}K5$_95]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57885"/>
            <a:ext cx="5181600" cy="4286818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389483" y="6091555"/>
            <a:ext cx="6165850" cy="3378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/>
              <a:t>http://www.usairnet.com/weather/maps/current/barometric-pressure/</a:t>
            </a:r>
          </a:p>
        </p:txBody>
      </p:sp>
    </p:spTree>
    <p:extLst>
      <p:ext uri="{BB962C8B-B14F-4D97-AF65-F5344CB8AC3E}">
        <p14:creationId xmlns:p14="http://schemas.microsoft.com/office/powerpoint/2010/main" val="271969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Basic Relation Between Wind Data &amp; Pressure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7044" y="1825625"/>
            <a:ext cx="3731912" cy="43513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Xuanchen</a:t>
            </a:r>
            <a:r>
              <a:rPr lang="en-US" dirty="0"/>
              <a:t> Xiang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B970-79D2-40B3-9FF6-C3DAC32B97CD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20" name="组合 8"/>
          <p:cNvGrpSpPr/>
          <p:nvPr/>
        </p:nvGrpSpPr>
        <p:grpSpPr>
          <a:xfrm>
            <a:off x="1233170" y="1427590"/>
            <a:ext cx="4260215" cy="2357010"/>
            <a:chOff x="5789" y="3357"/>
            <a:chExt cx="7439" cy="4424"/>
          </a:xfrm>
        </p:grpSpPr>
        <p:sp>
          <p:nvSpPr>
            <p:cNvPr id="21" name="矩形 7"/>
            <p:cNvSpPr/>
            <p:nvPr/>
          </p:nvSpPr>
          <p:spPr>
            <a:xfrm>
              <a:off x="5789" y="4603"/>
              <a:ext cx="6269" cy="8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Unit Area</a:t>
              </a:r>
            </a:p>
          </p:txBody>
        </p:sp>
        <p:sp>
          <p:nvSpPr>
            <p:cNvPr id="22" name="文本框 9"/>
            <p:cNvSpPr txBox="1"/>
            <p:nvPr/>
          </p:nvSpPr>
          <p:spPr>
            <a:xfrm>
              <a:off x="7852" y="3357"/>
              <a:ext cx="1809" cy="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/>
                <a:t>P</a:t>
              </a:r>
              <a:r>
                <a:rPr lang="en-US" altLang="zh-CN" sz="3200" b="1" baseline="-25000"/>
                <a:t>larger</a:t>
              </a:r>
            </a:p>
          </p:txBody>
        </p:sp>
        <p:sp>
          <p:nvSpPr>
            <p:cNvPr id="23" name="文本框 11"/>
            <p:cNvSpPr txBox="1"/>
            <p:nvPr/>
          </p:nvSpPr>
          <p:spPr>
            <a:xfrm>
              <a:off x="7752" y="5602"/>
              <a:ext cx="2341" cy="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/>
                <a:t>P</a:t>
              </a:r>
              <a:r>
                <a:rPr lang="en-US" altLang="zh-CN" sz="3200" b="1" baseline="-25000" dirty="0" err="1"/>
                <a:t>smaller</a:t>
              </a:r>
              <a:endParaRPr lang="en-US" altLang="zh-CN" sz="3200" b="1" baseline="-25000" dirty="0"/>
            </a:p>
          </p:txBody>
        </p:sp>
        <p:cxnSp>
          <p:nvCxnSpPr>
            <p:cNvPr id="24" name="直接箭头连接符 12"/>
            <p:cNvCxnSpPr/>
            <p:nvPr/>
          </p:nvCxnSpPr>
          <p:spPr>
            <a:xfrm>
              <a:off x="11401" y="5024"/>
              <a:ext cx="13" cy="2757"/>
            </a:xfrm>
            <a:prstGeom prst="straightConnector1">
              <a:avLst/>
            </a:prstGeom>
            <a:ln w="539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13"/>
            <p:cNvSpPr txBox="1"/>
            <p:nvPr/>
          </p:nvSpPr>
          <p:spPr>
            <a:xfrm>
              <a:off x="11779" y="6698"/>
              <a:ext cx="1449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F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775342" y="40564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Rough equation:</a:t>
            </a:r>
          </a:p>
          <a:p>
            <a:r>
              <a:rPr lang="zh-CN" altLang="en-US" b="1" dirty="0"/>
              <a:t>MpH=√(PSF/0.00256)</a:t>
            </a:r>
          </a:p>
          <a:p>
            <a:r>
              <a:rPr lang="en-US" altLang="zh-CN" dirty="0"/>
              <a:t>           - using Bernoulli Theorem</a:t>
            </a:r>
          </a:p>
        </p:txBody>
      </p:sp>
    </p:spTree>
    <p:extLst>
      <p:ext uri="{BB962C8B-B14F-4D97-AF65-F5344CB8AC3E}">
        <p14:creationId xmlns:p14="http://schemas.microsoft.com/office/powerpoint/2010/main" val="2275250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483</TotalTime>
  <Words>923</Words>
  <Application>Microsoft Office PowerPoint</Application>
  <PresentationFormat>Widescreen</PresentationFormat>
  <Paragraphs>192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Microsoft YaHei</vt:lpstr>
      <vt:lpstr>Arial</vt:lpstr>
      <vt:lpstr>Arial</vt:lpstr>
      <vt:lpstr>Calibri</vt:lpstr>
      <vt:lpstr>Calibri Light</vt:lpstr>
      <vt:lpstr>Cambria Math</vt:lpstr>
      <vt:lpstr>等线</vt:lpstr>
      <vt:lpstr>等线 Light</vt:lpstr>
      <vt:lpstr>Tahoma</vt:lpstr>
      <vt:lpstr>Office Theme</vt:lpstr>
      <vt:lpstr>Smart Phone Barometric Map</vt:lpstr>
      <vt:lpstr>The Problem</vt:lpstr>
      <vt:lpstr>The Problem</vt:lpstr>
      <vt:lpstr>Potential</vt:lpstr>
      <vt:lpstr>The Problem</vt:lpstr>
      <vt:lpstr>Our Solution</vt:lpstr>
      <vt:lpstr>Engineering Background</vt:lpstr>
      <vt:lpstr>Air Pressure Map</vt:lpstr>
      <vt:lpstr>Basic Relation Between Wind Data &amp; Pressure</vt:lpstr>
      <vt:lpstr>Problems to be solved</vt:lpstr>
      <vt:lpstr>Testing Points</vt:lpstr>
      <vt:lpstr>Sample Data</vt:lpstr>
      <vt:lpstr>Overall 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      02/19/2017   21:53</vt:lpstr>
      <vt:lpstr>App Development</vt:lpstr>
      <vt:lpstr>Sensor Accuracy</vt:lpstr>
      <vt:lpstr>Web Server</vt:lpstr>
      <vt:lpstr>Database</vt:lpstr>
      <vt:lpstr>Risk/Hazards</vt:lpstr>
      <vt:lpstr>Future Work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Dayreal</dc:creator>
  <cp:lastModifiedBy>Minter, Robert</cp:lastModifiedBy>
  <cp:revision>33</cp:revision>
  <dcterms:created xsi:type="dcterms:W3CDTF">2017-04-12T00:08:41Z</dcterms:created>
  <dcterms:modified xsi:type="dcterms:W3CDTF">2017-04-13T10:44:11Z</dcterms:modified>
</cp:coreProperties>
</file>