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Roboto Slab"/>
      <p:regular r:id="rId47"/>
      <p:bold r:id="rId48"/>
    </p:embeddedFont>
    <p:embeddedFont>
      <p:font typeface="Ubuntu"/>
      <p:regular r:id="rId49"/>
      <p:bold r:id="rId50"/>
      <p:italic r:id="rId51"/>
      <p:boldItalic r:id="rId52"/>
    </p:embeddedFont>
    <p:embeddedFont>
      <p:font typeface="Roboto"/>
      <p:regular r:id="rId53"/>
      <p:bold r:id="rId54"/>
      <p:italic r:id="rId55"/>
      <p:boldItalic r:id="rId56"/>
    </p:embeddedFont>
    <p:embeddedFont>
      <p:font typeface="Roboto Mono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4D23E572-54B4-4C6E-9743-07CC41C09795}">
  <a:tblStyle styleId="{4D23E572-54B4-4C6E-9743-07CC41C09795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13F30876-2291-4F28-96C8-3FFABF3634F9}" styleName="Table_1"/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Slab-bold.fntdata"/><Relationship Id="rId47" Type="http://schemas.openxmlformats.org/officeDocument/2006/relationships/font" Target="fonts/RobotoSlab-regular.fntdata"/><Relationship Id="rId49" Type="http://schemas.openxmlformats.org/officeDocument/2006/relationships/font" Target="fonts/Ubuntu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Mono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Ubuntu-italic.fntdata"/><Relationship Id="rId50" Type="http://schemas.openxmlformats.org/officeDocument/2006/relationships/font" Target="fonts/Ubuntu-bold.fntdata"/><Relationship Id="rId53" Type="http://schemas.openxmlformats.org/officeDocument/2006/relationships/font" Target="fonts/Roboto-regular.fntdata"/><Relationship Id="rId52" Type="http://schemas.openxmlformats.org/officeDocument/2006/relationships/font" Target="fonts/Ubuntu-boldItalic.fntdata"/><Relationship Id="rId11" Type="http://schemas.openxmlformats.org/officeDocument/2006/relationships/slide" Target="slides/slide6.xml"/><Relationship Id="rId55" Type="http://schemas.openxmlformats.org/officeDocument/2006/relationships/font" Target="fonts/Roboto-italic.fntdata"/><Relationship Id="rId10" Type="http://schemas.openxmlformats.org/officeDocument/2006/relationships/slide" Target="slides/slide5.xml"/><Relationship Id="rId54" Type="http://schemas.openxmlformats.org/officeDocument/2006/relationships/font" Target="fonts/Roboto-bold.fntdata"/><Relationship Id="rId13" Type="http://schemas.openxmlformats.org/officeDocument/2006/relationships/slide" Target="slides/slide8.xml"/><Relationship Id="rId57" Type="http://schemas.openxmlformats.org/officeDocument/2006/relationships/font" Target="fonts/RobotoMono-regular.fntdata"/><Relationship Id="rId12" Type="http://schemas.openxmlformats.org/officeDocument/2006/relationships/slide" Target="slides/slide7.xml"/><Relationship Id="rId56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59" Type="http://schemas.openxmlformats.org/officeDocument/2006/relationships/font" Target="fonts/RobotoMono-italic.fntdata"/><Relationship Id="rId14" Type="http://schemas.openxmlformats.org/officeDocument/2006/relationships/slide" Target="slides/slide9.xml"/><Relationship Id="rId58" Type="http://schemas.openxmlformats.org/officeDocument/2006/relationships/font" Target="fonts/RobotoMon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{[(mid-eff prop)/(mid-eff max)+(peak-thrust prop)/(peak-thrust max)]/2}*100%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Combines peak thrust and mid-eff in one value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Confirms prop ranking from previous slide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g/watt from midrange average eff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Vehicle weight form (peak thrust)/2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Air frame est at 1.5kg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Battery weight from (vehicle weight) - 1.5kg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Energy density of battery from lipo 0.148 watt*hours/gram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Flight duration ={ [(Battery weight)*(energy density)]/[(vehicle weight)/(mid-range eff)]}*60 min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two boards are not compatible out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ODROID allows focus on new processing techniques rather than redeveloping a communication system with user interface.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~10Watts → max 15 Watts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/>
            <a:headEnd len="med" w="med" type="none"/>
            <a:tailEnd len="med" w="med" type="none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Shape 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Shape 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" name="Shape 36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41.png"/><Relationship Id="rId5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2.xml"/><Relationship Id="rId4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Relationship Id="rId4" Type="http://schemas.openxmlformats.org/officeDocument/2006/relationships/image" Target="../media/image02.jpg"/><Relationship Id="rId9" Type="http://schemas.openxmlformats.org/officeDocument/2006/relationships/image" Target="../media/image03.jpg"/><Relationship Id="rId5" Type="http://schemas.openxmlformats.org/officeDocument/2006/relationships/image" Target="../media/image12.png"/><Relationship Id="rId6" Type="http://schemas.openxmlformats.org/officeDocument/2006/relationships/image" Target="../media/image05.jpg"/><Relationship Id="rId7" Type="http://schemas.openxmlformats.org/officeDocument/2006/relationships/image" Target="../media/image01.png"/><Relationship Id="rId8" Type="http://schemas.openxmlformats.org/officeDocument/2006/relationships/image" Target="../media/image5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08.png"/><Relationship Id="rId9" Type="http://schemas.openxmlformats.org/officeDocument/2006/relationships/image" Target="../media/image15.png"/><Relationship Id="rId5" Type="http://schemas.openxmlformats.org/officeDocument/2006/relationships/image" Target="../media/image06.png"/><Relationship Id="rId6" Type="http://schemas.openxmlformats.org/officeDocument/2006/relationships/image" Target="../media/image42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Relationship Id="rId4" Type="http://schemas.openxmlformats.org/officeDocument/2006/relationships/image" Target="../media/image51.png"/><Relationship Id="rId9" Type="http://schemas.openxmlformats.org/officeDocument/2006/relationships/image" Target="../media/image43.png"/><Relationship Id="rId5" Type="http://schemas.openxmlformats.org/officeDocument/2006/relationships/image" Target="../media/image10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0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6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1.xml"/><Relationship Id="rId4" Type="http://schemas.openxmlformats.org/officeDocument/2006/relationships/image" Target="../media/image07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1663150" y="712950"/>
            <a:ext cx="5884800" cy="2363100"/>
          </a:xfrm>
          <a:prstGeom prst="rect">
            <a:avLst/>
          </a:prstGeom>
          <a:solidFill>
            <a:schemeClr val="lt1"/>
          </a:solidFill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Rescue Drone: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Ubuntu"/>
                <a:ea typeface="Ubuntu"/>
                <a:cs typeface="Ubuntu"/>
                <a:sym typeface="Ubuntu"/>
              </a:rPr>
              <a:t>Increasing Autonomy and Implementing Computer Vision</a:t>
            </a:r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3275650" y="3487175"/>
            <a:ext cx="2659800" cy="57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Team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/>
        </p:nvSpPr>
        <p:spPr>
          <a:xfrm>
            <a:off x="231425" y="738525"/>
            <a:ext cx="41025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The Hardware: NVIDIA TX1</a:t>
            </a:r>
          </a:p>
        </p:txBody>
      </p:sp>
      <p:sp>
        <p:nvSpPr>
          <p:cNvPr id="173" name="Shape 17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74" name="Shape 174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Processor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Object Detection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75" y="2602136"/>
            <a:ext cx="4102499" cy="193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150" y="2817001"/>
            <a:ext cx="2769224" cy="16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6350" y="786425"/>
            <a:ext cx="2930949" cy="152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78625" y="1519500"/>
            <a:ext cx="43761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Development board alternates</a:t>
            </a:r>
          </a:p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x="6846806" y="4663225"/>
            <a:ext cx="21744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Cody Campbell    </a:t>
            </a: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/>
        </p:nvSpPr>
        <p:spPr>
          <a:xfrm>
            <a:off x="231425" y="738525"/>
            <a:ext cx="41025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The Hardware: ODROID XU4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4333925" y="1231925"/>
            <a:ext cx="45963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u="sng">
                <a:solidFill>
                  <a:srgbClr val="EFEFEF"/>
                </a:solidFill>
                <a:latin typeface="Ubuntu"/>
                <a:ea typeface="Ubuntu"/>
                <a:cs typeface="Ubuntu"/>
                <a:sym typeface="Ubuntu"/>
              </a:rPr>
              <a:t>Specifications: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Size : 82 x 58 x 22 mm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 x USB 3.0 Host, 1 x USB 2.0 Host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 Gb LPDDR3 RAM PoP stacked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Samsung Exynos5422 Cortex™-A15 2 Ghz and Cortex™-A7 Octa core CPUs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86" name="Shape 186"/>
          <p:cNvSpPr txBox="1"/>
          <p:nvPr>
            <p:ph idx="12" type="sldNum"/>
          </p:nvPr>
        </p:nvSpPr>
        <p:spPr>
          <a:xfrm>
            <a:off x="7669413" y="4663225"/>
            <a:ext cx="13518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Cody Campbell    </a:t>
            </a:r>
            <a:fld id="{00000000-1234-1234-1234-123412341234}" type="slidenum">
              <a:rPr lang="en"/>
              <a:t>‹#›</a:t>
            </a:fld>
          </a:p>
        </p:txBody>
      </p:sp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725" y="1474837"/>
            <a:ext cx="3317901" cy="28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Processor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Object Detection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332125" y="11635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1441800" y="1375150"/>
            <a:ext cx="62604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Computer Vision Software</a:t>
            </a:r>
          </a:p>
        </p:txBody>
      </p:sp>
      <p:cxnSp>
        <p:nvCxnSpPr>
          <p:cNvPr id="195" name="Shape 195"/>
          <p:cNvCxnSpPr/>
          <p:nvPr/>
        </p:nvCxnSpPr>
        <p:spPr>
          <a:xfrm>
            <a:off x="3111900" y="2479550"/>
            <a:ext cx="29202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96" name="Shape 196"/>
          <p:cNvSpPr txBox="1"/>
          <p:nvPr/>
        </p:nvSpPr>
        <p:spPr>
          <a:xfrm>
            <a:off x="3072000" y="2398050"/>
            <a:ext cx="30000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Alexandra Borgesen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1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idx="4294967295" type="title"/>
          </p:nvPr>
        </p:nvSpPr>
        <p:spPr>
          <a:xfrm>
            <a:off x="387900" y="555600"/>
            <a:ext cx="39792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Object Detection</a:t>
            </a:r>
          </a:p>
        </p:txBody>
      </p:sp>
      <p:sp>
        <p:nvSpPr>
          <p:cNvPr id="202" name="Shape 202"/>
          <p:cNvSpPr txBox="1"/>
          <p:nvPr>
            <p:ph idx="4294967295" type="body"/>
          </p:nvPr>
        </p:nvSpPr>
        <p:spPr>
          <a:xfrm>
            <a:off x="387900" y="1311300"/>
            <a:ext cx="6089100" cy="36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6550" lvl="0" marL="457200" rtl="0">
              <a:spcBef>
                <a:spcPts val="0"/>
              </a:spcBef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OpenCV</a:t>
            </a:r>
          </a:p>
          <a:p>
            <a:pPr indent="-336550" lvl="1" marL="914400" rtl="0">
              <a:spcBef>
                <a:spcPts val="0"/>
              </a:spcBef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Commonly used for advanced robotics</a:t>
            </a:r>
          </a:p>
          <a:p>
            <a:pPr indent="-336550" lvl="1" marL="914400" rtl="0">
              <a:spcBef>
                <a:spcPts val="0"/>
              </a:spcBef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Utilizes Cuda cores</a:t>
            </a:r>
            <a:br>
              <a:rPr lang="en" sz="1700">
                <a:latin typeface="Ubuntu"/>
                <a:ea typeface="Ubuntu"/>
                <a:cs typeface="Ubuntu"/>
                <a:sym typeface="Ubuntu"/>
              </a:rPr>
            </a:br>
          </a:p>
          <a:p>
            <a:pPr indent="-336550" lvl="0" marL="457200" rtl="0">
              <a:spcBef>
                <a:spcPts val="0"/>
              </a:spcBef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Python</a:t>
            </a:r>
          </a:p>
          <a:p>
            <a:pPr indent="-336550" lvl="1" marL="914400" rtl="0">
              <a:spcBef>
                <a:spcPts val="0"/>
              </a:spcBef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Slower than C++</a:t>
            </a:r>
          </a:p>
          <a:p>
            <a:pPr indent="-336550" lvl="1" marL="914400" rtl="0">
              <a:spcBef>
                <a:spcPts val="0"/>
              </a:spcBef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… but also easily extended with C++!</a:t>
            </a:r>
            <a:br>
              <a:rPr lang="en" sz="1700">
                <a:latin typeface="Ubuntu"/>
                <a:ea typeface="Ubuntu"/>
                <a:cs typeface="Ubuntu"/>
                <a:sym typeface="Ubuntu"/>
              </a:rPr>
            </a:br>
          </a:p>
          <a:p>
            <a:pPr indent="-336550" lvl="0" marL="457200" rtl="0">
              <a:spcBef>
                <a:spcPts val="0"/>
              </a:spcBef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OpenCV-Python</a:t>
            </a:r>
          </a:p>
          <a:p>
            <a:pPr indent="-336550" lvl="1" marL="914400" rtl="0">
              <a:spcBef>
                <a:spcPts val="0"/>
              </a:spcBef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Color filtering</a:t>
            </a:r>
          </a:p>
          <a:p>
            <a:pPr indent="-336550" lvl="1" marL="914400" rtl="0">
              <a:spcBef>
                <a:spcPts val="0"/>
              </a:spcBef>
              <a:buSzPct val="100000"/>
            </a:pPr>
            <a:r>
              <a:rPr lang="en" sz="1700"/>
              <a:t>Segmentation and Elimination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5325" y="834225"/>
            <a:ext cx="17145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8075" y="3096900"/>
            <a:ext cx="3429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>
            <p:ph idx="12" type="sldNum"/>
          </p:nvPr>
        </p:nvSpPr>
        <p:spPr>
          <a:xfrm>
            <a:off x="7236757" y="4663225"/>
            <a:ext cx="17844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Alexandra Borgesen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206" name="Shape 206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Object Detection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b="5657" l="17792" r="5284" t="14207"/>
          <a:stretch/>
        </p:blipFill>
        <p:spPr>
          <a:xfrm>
            <a:off x="4347875" y="750825"/>
            <a:ext cx="4485150" cy="381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Object Detection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862850" y="974900"/>
            <a:ext cx="64545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>
            <p:ph idx="4294967295"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Color Filtering</a:t>
            </a:r>
          </a:p>
        </p:txBody>
      </p:sp>
      <p:sp>
        <p:nvSpPr>
          <p:cNvPr id="215" name="Shape 215"/>
          <p:cNvSpPr txBox="1"/>
          <p:nvPr>
            <p:ph idx="4294967295" type="body"/>
          </p:nvPr>
        </p:nvSpPr>
        <p:spPr>
          <a:xfrm>
            <a:off x="387900" y="1428875"/>
            <a:ext cx="3679800" cy="3069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Limitations</a:t>
            </a: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Lighting Conditions</a:t>
            </a: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Hues</a:t>
            </a: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Font typeface="Ubuntu"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Saturation</a:t>
            </a: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700">
                <a:latin typeface="Ubuntu"/>
                <a:ea typeface="Ubuntu"/>
                <a:cs typeface="Ubuntu"/>
                <a:sym typeface="Ubuntu"/>
              </a:rPr>
              <a:t>Color can take on many different appearances in less controlled environments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Also considered thermal sensing and facial recognition.</a:t>
            </a:r>
          </a:p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6846806" y="4663225"/>
            <a:ext cx="21744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Alexandra Borgesen    </a:t>
            </a: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4294967295" type="title"/>
          </p:nvPr>
        </p:nvSpPr>
        <p:spPr>
          <a:xfrm>
            <a:off x="387900" y="555600"/>
            <a:ext cx="57795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Segmentation and Elimination</a:t>
            </a:r>
          </a:p>
        </p:txBody>
      </p:sp>
      <p:sp>
        <p:nvSpPr>
          <p:cNvPr id="222" name="Shape 222"/>
          <p:cNvSpPr txBox="1"/>
          <p:nvPr>
            <p:ph idx="4294967295" type="body"/>
          </p:nvPr>
        </p:nvSpPr>
        <p:spPr>
          <a:xfrm>
            <a:off x="387900" y="1513787"/>
            <a:ext cx="8084700" cy="1017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/>
              <a:t>The process of dividing an image into multiple segments – sets of pixels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/>
              <a:t>Frequently used to locate objects in satellite images (roads, forests, crops, etc.)</a:t>
            </a:r>
          </a:p>
          <a:p>
            <a:pPr indent="-330200" lvl="0" marL="457200" rtl="0">
              <a:spcBef>
                <a:spcPts val="0"/>
              </a:spcBef>
              <a:buSzPct val="100000"/>
            </a:pPr>
            <a:r>
              <a:rPr lang="en" sz="1600"/>
              <a:t>Rather than looking for unique objects, we aim to eliminate the known environment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6521825" y="624900"/>
            <a:ext cx="21627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>
                <a:solidFill>
                  <a:srgbClr val="FFFFFF"/>
                </a:solidFill>
              </a:rPr>
              <a:t>P</a:t>
            </a:r>
            <a:r>
              <a:rPr i="1" lang="en">
                <a:solidFill>
                  <a:srgbClr val="FFFFFF"/>
                </a:solidFill>
              </a:rPr>
              <a:t> = Unique Objects</a:t>
            </a:r>
          </a:p>
          <a:p>
            <a:pPr lvl="0">
              <a:spcBef>
                <a:spcPts val="0"/>
              </a:spcBef>
              <a:buNone/>
            </a:pPr>
            <a:r>
              <a:rPr i="1" lang="en">
                <a:solidFill>
                  <a:srgbClr val="FFFFFF"/>
                </a:solidFill>
              </a:rPr>
              <a:t>Q = Environment</a:t>
            </a:r>
          </a:p>
          <a:p>
            <a:pPr lvl="0">
              <a:spcBef>
                <a:spcPts val="0"/>
              </a:spcBef>
              <a:buNone/>
            </a:pPr>
            <a:r>
              <a:rPr i="1" lang="en">
                <a:solidFill>
                  <a:srgbClr val="FFFFFF"/>
                </a:solidFill>
              </a:rPr>
              <a:t>P = 1 - Q</a:t>
            </a:r>
          </a:p>
        </p:txBody>
      </p:sp>
      <p:sp>
        <p:nvSpPr>
          <p:cNvPr id="224" name="Shape 224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Object Detection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225" name="Shape 225"/>
          <p:cNvSpPr txBox="1"/>
          <p:nvPr>
            <p:ph idx="12" type="sldNum"/>
          </p:nvPr>
        </p:nvSpPr>
        <p:spPr>
          <a:xfrm>
            <a:off x="6846806" y="4663225"/>
            <a:ext cx="21744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Alexandra Borgesen    </a:t>
            </a:r>
            <a:fld id="{00000000-1234-1234-1234-123412341234}" type="slidenum">
              <a:rPr lang="en"/>
              <a:t>‹#›</a:t>
            </a:fld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150" y="2889425"/>
            <a:ext cx="5927375" cy="14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4294967295"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Camera</a:t>
            </a:r>
          </a:p>
        </p:txBody>
      </p:sp>
      <p:sp>
        <p:nvSpPr>
          <p:cNvPr id="232" name="Shape 232"/>
          <p:cNvSpPr txBox="1"/>
          <p:nvPr>
            <p:ph idx="4294967295" type="body"/>
          </p:nvPr>
        </p:nvSpPr>
        <p:spPr>
          <a:xfrm>
            <a:off x="387900" y="1377900"/>
            <a:ext cx="8027700" cy="268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Need a reliable HD Camera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At our sponsor’s request: GoPro 3 or GoPro 4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Compared with Polaroid Cube and Kodak Pixpro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33" name="Shape 233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Object Detection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725" y="828125"/>
            <a:ext cx="1581300" cy="1828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235" name="Shape 235"/>
          <p:cNvGraphicFramePr/>
          <p:nvPr/>
        </p:nvGraphicFramePr>
        <p:xfrm>
          <a:off x="605125" y="2826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{4D23E572-54B4-4C6E-9743-07CC41C09795}</a:tableStyleId>
              </a:tblPr>
              <a:tblGrid>
                <a:gridCol w="1586750"/>
                <a:gridCol w="1418650"/>
                <a:gridCol w="1654000"/>
                <a:gridCol w="1541925"/>
                <a:gridCol w="1732425"/>
              </a:tblGrid>
              <a:tr h="3800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GoPro Hero3+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GoPro Hero4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Polaroid Cube+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Kodak Pixpro S360</a:t>
                      </a:r>
                    </a:p>
                  </a:txBody>
                  <a:tcPr marT="91425" marB="91425" marR="91425" marL="91425"/>
                </a:tc>
              </a:tr>
              <a:tr h="3763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Weight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74 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88 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accent5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45 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103 g</a:t>
                      </a:r>
                    </a:p>
                  </a:txBody>
                  <a:tcPr marT="91425" marB="91425" marR="91425" marL="91425"/>
                </a:tc>
              </a:tr>
              <a:tr h="3763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HD Recording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1080p (60 fps)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1080p (120 fps)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1080p (60 fps)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1080p (30 fps)</a:t>
                      </a:r>
                    </a:p>
                  </a:txBody>
                  <a:tcPr marT="91425" marB="91425" marR="91425" marL="91425"/>
                </a:tc>
              </a:tr>
              <a:tr h="5773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Still Photo Resolutions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accent5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12 MP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accent5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12 MP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6 MP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10 MP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6" name="Shape 23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6846806" y="4663225"/>
            <a:ext cx="21744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Alexandra Borgesen    </a:t>
            </a: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332125" y="11635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 txBox="1"/>
          <p:nvPr/>
        </p:nvSpPr>
        <p:spPr>
          <a:xfrm>
            <a:off x="1054650" y="1375150"/>
            <a:ext cx="70347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Communication and Location</a:t>
            </a:r>
          </a:p>
        </p:txBody>
      </p:sp>
      <p:cxnSp>
        <p:nvCxnSpPr>
          <p:cNvPr id="244" name="Shape 244"/>
          <p:cNvCxnSpPr/>
          <p:nvPr/>
        </p:nvCxnSpPr>
        <p:spPr>
          <a:xfrm>
            <a:off x="3111900" y="2479550"/>
            <a:ext cx="29202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45" name="Shape 245"/>
          <p:cNvSpPr txBox="1"/>
          <p:nvPr/>
        </p:nvSpPr>
        <p:spPr>
          <a:xfrm>
            <a:off x="3072000" y="2398050"/>
            <a:ext cx="30000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Shawn Cho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1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5154250" y="3116300"/>
            <a:ext cx="3734400" cy="961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 txBox="1"/>
          <p:nvPr>
            <p:ph idx="12" type="sldNum"/>
          </p:nvPr>
        </p:nvSpPr>
        <p:spPr>
          <a:xfrm>
            <a:off x="7646713" y="4663225"/>
            <a:ext cx="13743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252" name="Shape 252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456000" y="858375"/>
            <a:ext cx="2105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Objective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456000" y="1876925"/>
            <a:ext cx="4434300" cy="22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Streamline flight procedure by…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Utilizing Internet Protocol (IP) based LAN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Convert Lat./Long. to USNG system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237" y="1428375"/>
            <a:ext cx="3094800" cy="116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 b="0" l="0" r="8999" t="0"/>
          <a:stretch/>
        </p:blipFill>
        <p:spPr>
          <a:xfrm>
            <a:off x="5065225" y="3179424"/>
            <a:ext cx="3912425" cy="89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idx="12" type="sldNum"/>
          </p:nvPr>
        </p:nvSpPr>
        <p:spPr>
          <a:xfrm>
            <a:off x="7611087" y="4663225"/>
            <a:ext cx="14100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262" name="Shape 262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456000" y="858375"/>
            <a:ext cx="3695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Why IP-Based Network?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496250" y="1636275"/>
            <a:ext cx="5083200" cy="30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Easy adaptation and application with WiFi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Fast data transfer rate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(up to 1.3 Gbps @ 5 Ghz)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FlytOS supports WiFi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375" y="1530975"/>
            <a:ext cx="2688999" cy="20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6970863" y="345562"/>
            <a:ext cx="1619100" cy="1619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AEAAQAAAAAAAAh2AAAAJDlhYTI0N2QyLWE1OWQtNGEwYy05YzAwLWFiMDRmMGJmM2YxYQ.jpg" id="70" name="Shape 70"/>
          <p:cNvPicPr preferRelativeResize="0"/>
          <p:nvPr/>
        </p:nvPicPr>
        <p:blipFill rotWithShape="1">
          <a:blip r:embed="rId3">
            <a:alphaModFix/>
          </a:blip>
          <a:srcRect b="396" l="0" r="0" t="396"/>
          <a:stretch/>
        </p:blipFill>
        <p:spPr>
          <a:xfrm>
            <a:off x="7042275" y="422837"/>
            <a:ext cx="1476300" cy="14646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" name="Shape 71"/>
          <p:cNvSpPr/>
          <p:nvPr/>
        </p:nvSpPr>
        <p:spPr>
          <a:xfrm>
            <a:off x="2711587" y="345562"/>
            <a:ext cx="1619099" cy="1619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1664.jpg" id="72" name="Shape 72"/>
          <p:cNvPicPr preferRelativeResize="0"/>
          <p:nvPr/>
        </p:nvPicPr>
        <p:blipFill rotWithShape="1">
          <a:blip r:embed="rId4">
            <a:alphaModFix/>
          </a:blip>
          <a:srcRect b="12797" l="0" r="0" t="12797"/>
          <a:stretch/>
        </p:blipFill>
        <p:spPr>
          <a:xfrm>
            <a:off x="2783000" y="422837"/>
            <a:ext cx="1476300" cy="14646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3" name="Shape 73"/>
          <p:cNvSpPr/>
          <p:nvPr/>
        </p:nvSpPr>
        <p:spPr>
          <a:xfrm>
            <a:off x="4788525" y="345587"/>
            <a:ext cx="1619100" cy="1619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reen Shot 2016-10-11 at 2.45.37 PM.png" id="74" name="Shape 74"/>
          <p:cNvPicPr preferRelativeResize="0"/>
          <p:nvPr/>
        </p:nvPicPr>
        <p:blipFill rotWithShape="1">
          <a:blip r:embed="rId5">
            <a:alphaModFix/>
          </a:blip>
          <a:srcRect b="14116" l="0" r="0" t="14116"/>
          <a:stretch/>
        </p:blipFill>
        <p:spPr>
          <a:xfrm>
            <a:off x="4859936" y="407375"/>
            <a:ext cx="1476300" cy="14955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5" name="Shape 75"/>
          <p:cNvSpPr/>
          <p:nvPr/>
        </p:nvSpPr>
        <p:spPr>
          <a:xfrm>
            <a:off x="563263" y="345587"/>
            <a:ext cx="1619099" cy="1619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1667.JPG" id="76" name="Shape 76"/>
          <p:cNvPicPr preferRelativeResize="0"/>
          <p:nvPr/>
        </p:nvPicPr>
        <p:blipFill rotWithShape="1">
          <a:blip r:embed="rId6">
            <a:alphaModFix/>
          </a:blip>
          <a:srcRect b="0" l="641" r="641" t="0"/>
          <a:stretch/>
        </p:blipFill>
        <p:spPr>
          <a:xfrm>
            <a:off x="634674" y="407375"/>
            <a:ext cx="1476299" cy="14955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7" name="Shape 7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Roboto Slab"/>
                <a:ea typeface="Roboto Slab"/>
                <a:cs typeface="Roboto Slab"/>
                <a:sym typeface="Roboto Slab"/>
              </a:rPr>
              <a:t>‹#›</a:t>
            </a:fld>
          </a:p>
        </p:txBody>
      </p:sp>
      <p:sp>
        <p:nvSpPr>
          <p:cNvPr id="78" name="Shape 78"/>
          <p:cNvSpPr txBox="1"/>
          <p:nvPr/>
        </p:nvSpPr>
        <p:spPr>
          <a:xfrm>
            <a:off x="6634000" y="2071300"/>
            <a:ext cx="22929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Alexandra Borgesen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Computer Engineering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Object Detection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2480750" y="2071309"/>
            <a:ext cx="20913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Cody Campbell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Hardware Engineering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Processors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4572050" y="2089906"/>
            <a:ext cx="2091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Shawn Cho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Software Engineering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WiFi/USNG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327175" y="2081310"/>
            <a:ext cx="20913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Halil Yonter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Team Leader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FlytOS</a:t>
            </a:r>
          </a:p>
        </p:txBody>
      </p:sp>
      <p:sp>
        <p:nvSpPr>
          <p:cNvPr id="82" name="Shape 82"/>
          <p:cNvSpPr/>
          <p:nvPr/>
        </p:nvSpPr>
        <p:spPr>
          <a:xfrm>
            <a:off x="634700" y="3193050"/>
            <a:ext cx="1476300" cy="1476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563263" y="3121612"/>
            <a:ext cx="1619099" cy="1619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634725" y="3193075"/>
            <a:ext cx="1476300" cy="1476300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7042301" y="3250275"/>
            <a:ext cx="1476300" cy="1476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6970863" y="3178837"/>
            <a:ext cx="1619100" cy="1619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reenshot__46_.png" id="87" name="Shape 87"/>
          <p:cNvPicPr preferRelativeResize="0"/>
          <p:nvPr/>
        </p:nvPicPr>
        <p:blipFill rotWithShape="1">
          <a:blip r:embed="rId8">
            <a:alphaModFix/>
          </a:blip>
          <a:srcRect b="0" l="13332" r="13332" t="0"/>
          <a:stretch/>
        </p:blipFill>
        <p:spPr>
          <a:xfrm>
            <a:off x="634725" y="3193100"/>
            <a:ext cx="1476300" cy="14763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sarah_hood_headshot.jpg" id="88" name="Shape 88"/>
          <p:cNvPicPr preferRelativeResize="0"/>
          <p:nvPr/>
        </p:nvPicPr>
        <p:blipFill rotWithShape="1">
          <a:blip r:embed="rId9">
            <a:alphaModFix/>
          </a:blip>
          <a:srcRect b="9619" l="0" r="0" t="9611"/>
          <a:stretch/>
        </p:blipFill>
        <p:spPr>
          <a:xfrm>
            <a:off x="7042300" y="3250325"/>
            <a:ext cx="1476300" cy="14646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9" name="Shape 89"/>
          <p:cNvSpPr txBox="1"/>
          <p:nvPr/>
        </p:nvSpPr>
        <p:spPr>
          <a:xfrm>
            <a:off x="2171287" y="3449737"/>
            <a:ext cx="2710199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Peter Burchell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Mechanical</a:t>
            </a:r>
            <a:r>
              <a:rPr lang="en" sz="12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 Engineer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Propeller Testing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4229912" y="3449737"/>
            <a:ext cx="2775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Sarah Hood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>Dynamic Systems Engineer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B7B7B7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0"/>
              </a:spcBef>
              <a:buSzPct val="25000"/>
              <a:buNone/>
            </a:pPr>
            <a:r>
              <a:rPr lang="en" sz="12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Calculations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idx="12" type="sldNum"/>
          </p:nvPr>
        </p:nvSpPr>
        <p:spPr>
          <a:xfrm>
            <a:off x="7272407" y="4663225"/>
            <a:ext cx="17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271" name="Shape 271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456000" y="858375"/>
            <a:ext cx="399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Implementation Options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616925" y="1677150"/>
            <a:ext cx="3728700" cy="17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AutoNum type="alphaUcPeriod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Laptop as the Host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-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Use Ad Hoc mode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-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Create WLAN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4627150" y="1677150"/>
            <a:ext cx="4030200" cy="12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B.	Drone as the Host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-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Enable Host mode on FlytOS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4547375" y="1179875"/>
            <a:ext cx="4035300" cy="3315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5139575" y="1970375"/>
            <a:ext cx="2937900" cy="173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 txBox="1"/>
          <p:nvPr>
            <p:ph idx="12" type="sldNum"/>
          </p:nvPr>
        </p:nvSpPr>
        <p:spPr>
          <a:xfrm>
            <a:off x="7031779" y="4663225"/>
            <a:ext cx="19893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282" name="Shape 282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456000" y="858375"/>
            <a:ext cx="3695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Option A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456000" y="1448500"/>
            <a:ext cx="4332000" cy="16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Required equipment,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Laptop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USB WiFi Adapter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Directional Patch Antenna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925" y="1344125"/>
            <a:ext cx="1631000" cy="16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8412" y="1344127"/>
            <a:ext cx="2033250" cy="135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1450" y="2603225"/>
            <a:ext cx="1730225" cy="17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6">
            <a:alphaModFix/>
          </a:blip>
          <a:srcRect b="0" l="10682" r="0" t="6103"/>
          <a:stretch/>
        </p:blipFill>
        <p:spPr>
          <a:xfrm>
            <a:off x="4724925" y="2975124"/>
            <a:ext cx="1948656" cy="135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4982850" y="1471062"/>
            <a:ext cx="3564900" cy="3154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586200" y="1499675"/>
            <a:ext cx="3564900" cy="3154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 txBox="1"/>
          <p:nvPr>
            <p:ph idx="12" type="sldNum"/>
          </p:nvPr>
        </p:nvSpPr>
        <p:spPr>
          <a:xfrm>
            <a:off x="7722439" y="4663225"/>
            <a:ext cx="129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296" name="Shape 296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456000" y="858375"/>
            <a:ext cx="3695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Implementation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200" y="1677149"/>
            <a:ext cx="1068700" cy="10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4">
            <a:alphaModFix/>
          </a:blip>
          <a:srcRect b="0" l="0" r="45613" t="0"/>
          <a:stretch/>
        </p:blipFill>
        <p:spPr>
          <a:xfrm>
            <a:off x="2656097" y="2880272"/>
            <a:ext cx="1269649" cy="33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5">
            <a:alphaModFix/>
          </a:blip>
          <a:srcRect b="38927" l="0" r="0" t="0"/>
          <a:stretch/>
        </p:blipFill>
        <p:spPr>
          <a:xfrm>
            <a:off x="967104" y="3512853"/>
            <a:ext cx="1068700" cy="65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0275" y="3512844"/>
            <a:ext cx="741300" cy="7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0125" y="1592788"/>
            <a:ext cx="1473416" cy="12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5503550" y="3228447"/>
            <a:ext cx="1298699" cy="11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6">
            <a:alphaModFix/>
          </a:blip>
          <a:srcRect b="0" l="0" r="43572" t="0"/>
          <a:stretch/>
        </p:blipFill>
        <p:spPr>
          <a:xfrm flipH="1">
            <a:off x="7255948" y="3116325"/>
            <a:ext cx="872075" cy="1403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Shape 305"/>
          <p:cNvCxnSpPr>
            <a:stCxn id="301" idx="1"/>
            <a:endCxn id="301" idx="1"/>
          </p:cNvCxnSpPr>
          <p:nvPr/>
        </p:nvCxnSpPr>
        <p:spPr>
          <a:xfrm>
            <a:off x="2920275" y="388349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306" name="Shape 3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6237" y="2880274"/>
            <a:ext cx="126963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idx="12" type="sldNum"/>
          </p:nvPr>
        </p:nvSpPr>
        <p:spPr>
          <a:xfrm>
            <a:off x="7700189" y="4663225"/>
            <a:ext cx="13209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312" name="Shape 312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456000" y="858375"/>
            <a:ext cx="6259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21 dBi Directional Parabolic Grid Antenna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530175" y="1677150"/>
            <a:ext cx="4254600" cy="3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Range ≤ 5 Miles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+ 21 dBi of Gain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13 degree wide signal cone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N-Female connector fits common cable assemblies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300" y="1861075"/>
            <a:ext cx="2114700" cy="211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idx="12" type="sldNum"/>
          </p:nvPr>
        </p:nvSpPr>
        <p:spPr>
          <a:xfrm>
            <a:off x="7388259" y="4663225"/>
            <a:ext cx="16329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321" name="Shape 321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456000" y="858375"/>
            <a:ext cx="4982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USNG System vs Lat/Lon System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456000" y="1677150"/>
            <a:ext cx="39768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United States National Grid (USNG)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Developed by Federal Geographic Data Committee (FGDC)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Resembles Military Grid Reference System (MGRS)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"Read right and then up"; East and North in linear increments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Coordinates are easily translated to distance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4627150" y="1677150"/>
            <a:ext cx="40170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Latitude/Longitude System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Uses degrees, minutes, and seconds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Determining physical distance between two coordinates take time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Complex behavior near the poles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Discontinuity at the meridian ± 180° longitude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332125" y="11635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 txBox="1"/>
          <p:nvPr/>
        </p:nvSpPr>
        <p:spPr>
          <a:xfrm>
            <a:off x="1054650" y="1375150"/>
            <a:ext cx="70347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Propeller Testing</a:t>
            </a:r>
          </a:p>
        </p:txBody>
      </p:sp>
      <p:cxnSp>
        <p:nvCxnSpPr>
          <p:cNvPr id="331" name="Shape 331"/>
          <p:cNvCxnSpPr/>
          <p:nvPr/>
        </p:nvCxnSpPr>
        <p:spPr>
          <a:xfrm>
            <a:off x="3111900" y="2479550"/>
            <a:ext cx="29202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32" name="Shape 332"/>
          <p:cNvSpPr txBox="1"/>
          <p:nvPr/>
        </p:nvSpPr>
        <p:spPr>
          <a:xfrm>
            <a:off x="3072000" y="1985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3" name="Shape 333"/>
          <p:cNvSpPr txBox="1"/>
          <p:nvPr/>
        </p:nvSpPr>
        <p:spPr>
          <a:xfrm>
            <a:off x="3072000" y="2398050"/>
            <a:ext cx="30000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Peter Burchell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1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idx="4294967295" type="title"/>
          </p:nvPr>
        </p:nvSpPr>
        <p:spPr>
          <a:xfrm>
            <a:off x="387775" y="686100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was Tested</a:t>
            </a:r>
          </a:p>
        </p:txBody>
      </p:sp>
      <p:sp>
        <p:nvSpPr>
          <p:cNvPr id="339" name="Shape 339"/>
          <p:cNvSpPr txBox="1"/>
          <p:nvPr>
            <p:ph idx="12" type="sldNum"/>
          </p:nvPr>
        </p:nvSpPr>
        <p:spPr>
          <a:xfrm>
            <a:off x="7468485" y="4663225"/>
            <a:ext cx="15525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Peter Burchell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340" name="Shape 340"/>
          <p:cNvSpPr txBox="1"/>
          <p:nvPr/>
        </p:nvSpPr>
        <p:spPr>
          <a:xfrm>
            <a:off x="2327250" y="1457262"/>
            <a:ext cx="3000000" cy="3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Voltage</a:t>
            </a:r>
          </a:p>
          <a:p>
            <a:pPr lvl="0" rtl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Amperage</a:t>
            </a:r>
          </a:p>
          <a:p>
            <a:pPr lvl="0" rtl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RPM</a:t>
            </a:r>
          </a:p>
          <a:p>
            <a:pPr lvl="0" rtl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Thrust</a:t>
            </a:r>
          </a:p>
        </p:txBody>
      </p:sp>
      <p:sp>
        <p:nvSpPr>
          <p:cNvPr id="341" name="Shape 341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WiFi / USNG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pic>
        <p:nvPicPr>
          <p:cNvPr descr="20161031_173229.jpg" id="342" name="Shape 342"/>
          <p:cNvPicPr preferRelativeResize="0"/>
          <p:nvPr/>
        </p:nvPicPr>
        <p:blipFill rotWithShape="1">
          <a:blip r:embed="rId3">
            <a:alphaModFix/>
          </a:blip>
          <a:srcRect b="12357" l="0" r="0" t="0"/>
          <a:stretch/>
        </p:blipFill>
        <p:spPr>
          <a:xfrm>
            <a:off x="540174" y="1372200"/>
            <a:ext cx="2188800" cy="341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IMG_1306.jpg" id="343" name="Shape 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944" y="1569300"/>
            <a:ext cx="3719700" cy="27896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1083000" y="641425"/>
            <a:ext cx="7056300" cy="3953100"/>
          </a:xfrm>
          <a:prstGeom prst="roundRect">
            <a:avLst>
              <a:gd fmla="val 16667" name="adj"/>
            </a:avLst>
          </a:prstGeom>
          <a:solidFill>
            <a:srgbClr val="FBFEFF">
              <a:alpha val="99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 txBox="1"/>
          <p:nvPr>
            <p:ph idx="12" type="sldNum"/>
          </p:nvPr>
        </p:nvSpPr>
        <p:spPr>
          <a:xfrm>
            <a:off x="6569397" y="4663225"/>
            <a:ext cx="24516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Peter Burchell    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350" name="Shape 350"/>
          <p:cNvSpPr/>
          <p:nvPr/>
        </p:nvSpPr>
        <p:spPr>
          <a:xfrm>
            <a:off x="1791708" y="4055073"/>
            <a:ext cx="1114200" cy="364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Main Battery</a:t>
            </a:r>
          </a:p>
        </p:txBody>
      </p:sp>
      <p:sp>
        <p:nvSpPr>
          <p:cNvPr id="351" name="Shape 351"/>
          <p:cNvSpPr/>
          <p:nvPr/>
        </p:nvSpPr>
        <p:spPr>
          <a:xfrm>
            <a:off x="1791708" y="2564339"/>
            <a:ext cx="844500" cy="364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BEC</a:t>
            </a:r>
          </a:p>
        </p:txBody>
      </p:sp>
      <p:sp>
        <p:nvSpPr>
          <p:cNvPr id="352" name="Shape 352"/>
          <p:cNvSpPr/>
          <p:nvPr/>
        </p:nvSpPr>
        <p:spPr>
          <a:xfrm>
            <a:off x="1791700" y="1985549"/>
            <a:ext cx="844500" cy="3645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RC </a:t>
            </a:r>
            <a:r>
              <a:rPr lang="en" sz="1200">
                <a:latin typeface="Ubuntu"/>
                <a:ea typeface="Ubuntu"/>
                <a:cs typeface="Ubuntu"/>
                <a:sym typeface="Ubuntu"/>
              </a:rPr>
              <a:t>Receiver</a:t>
            </a:r>
          </a:p>
        </p:txBody>
      </p:sp>
      <p:sp>
        <p:nvSpPr>
          <p:cNvPr id="353" name="Shape 353"/>
          <p:cNvSpPr/>
          <p:nvPr/>
        </p:nvSpPr>
        <p:spPr>
          <a:xfrm>
            <a:off x="1791708" y="1330581"/>
            <a:ext cx="844500" cy="364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ESC</a:t>
            </a:r>
          </a:p>
        </p:txBody>
      </p:sp>
      <p:sp>
        <p:nvSpPr>
          <p:cNvPr id="354" name="Shape 354"/>
          <p:cNvSpPr/>
          <p:nvPr/>
        </p:nvSpPr>
        <p:spPr>
          <a:xfrm>
            <a:off x="3980062" y="1330581"/>
            <a:ext cx="1698900" cy="6240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Motor and Propeller</a:t>
            </a:r>
          </a:p>
        </p:txBody>
      </p:sp>
      <p:sp>
        <p:nvSpPr>
          <p:cNvPr id="355" name="Shape 355"/>
          <p:cNvSpPr/>
          <p:nvPr/>
        </p:nvSpPr>
        <p:spPr>
          <a:xfrm>
            <a:off x="2037151" y="3218062"/>
            <a:ext cx="1068000" cy="624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Voltage and Current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Sensor</a:t>
            </a:r>
          </a:p>
        </p:txBody>
      </p:sp>
      <p:sp>
        <p:nvSpPr>
          <p:cNvPr id="356" name="Shape 356"/>
          <p:cNvSpPr/>
          <p:nvPr/>
        </p:nvSpPr>
        <p:spPr>
          <a:xfrm>
            <a:off x="3592907" y="2536763"/>
            <a:ext cx="891000" cy="624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Optical RPM Sensor</a:t>
            </a:r>
          </a:p>
        </p:txBody>
      </p:sp>
      <p:sp>
        <p:nvSpPr>
          <p:cNvPr id="357" name="Shape 357"/>
          <p:cNvSpPr/>
          <p:nvPr/>
        </p:nvSpPr>
        <p:spPr>
          <a:xfrm>
            <a:off x="5087698" y="2536763"/>
            <a:ext cx="891000" cy="624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Scale</a:t>
            </a:r>
          </a:p>
        </p:txBody>
      </p:sp>
      <p:sp>
        <p:nvSpPr>
          <p:cNvPr id="358" name="Shape 358"/>
          <p:cNvSpPr/>
          <p:nvPr/>
        </p:nvSpPr>
        <p:spPr>
          <a:xfrm>
            <a:off x="6377998" y="1330575"/>
            <a:ext cx="1225799" cy="7026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Manual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Data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Record</a:t>
            </a:r>
          </a:p>
        </p:txBody>
      </p:sp>
      <p:sp>
        <p:nvSpPr>
          <p:cNvPr id="359" name="Shape 359"/>
          <p:cNvSpPr/>
          <p:nvPr/>
        </p:nvSpPr>
        <p:spPr>
          <a:xfrm>
            <a:off x="6377998" y="2931573"/>
            <a:ext cx="1225799" cy="7026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Automated Data Record</a:t>
            </a:r>
          </a:p>
        </p:txBody>
      </p:sp>
      <p:cxnSp>
        <p:nvCxnSpPr>
          <p:cNvPr id="360" name="Shape 360"/>
          <p:cNvCxnSpPr>
            <a:stCxn id="353" idx="1"/>
            <a:endCxn id="352" idx="1"/>
          </p:cNvCxnSpPr>
          <p:nvPr/>
        </p:nvCxnSpPr>
        <p:spPr>
          <a:xfrm>
            <a:off x="1791708" y="1512831"/>
            <a:ext cx="600" cy="654900"/>
          </a:xfrm>
          <a:prstGeom prst="curvedConnector3">
            <a:avLst>
              <a:gd fmla="val -39688953" name="adj1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1" name="Shape 361"/>
          <p:cNvCxnSpPr>
            <a:stCxn id="352" idx="1"/>
            <a:endCxn id="351" idx="1"/>
          </p:cNvCxnSpPr>
          <p:nvPr/>
        </p:nvCxnSpPr>
        <p:spPr>
          <a:xfrm>
            <a:off x="1791700" y="2167799"/>
            <a:ext cx="600" cy="578700"/>
          </a:xfrm>
          <a:prstGeom prst="curvedConnector3">
            <a:avLst>
              <a:gd fmla="val -39687500" name="adj1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2" name="Shape 362"/>
          <p:cNvCxnSpPr>
            <a:stCxn id="351" idx="1"/>
            <a:endCxn id="350" idx="1"/>
          </p:cNvCxnSpPr>
          <p:nvPr/>
        </p:nvCxnSpPr>
        <p:spPr>
          <a:xfrm>
            <a:off x="1791708" y="2746589"/>
            <a:ext cx="600" cy="1490700"/>
          </a:xfrm>
          <a:prstGeom prst="curvedConnector3">
            <a:avLst>
              <a:gd fmla="val -39968120" name="adj1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3" name="Shape 363"/>
          <p:cNvCxnSpPr>
            <a:stCxn id="352" idx="0"/>
          </p:cNvCxnSpPr>
          <p:nvPr/>
        </p:nvCxnSpPr>
        <p:spPr>
          <a:xfrm flipH="1" rot="-5400000">
            <a:off x="2213950" y="1985549"/>
            <a:ext cx="600" cy="6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4" name="Shape 364"/>
          <p:cNvCxnSpPr>
            <a:stCxn id="352" idx="0"/>
            <a:endCxn id="353" idx="2"/>
          </p:cNvCxnSpPr>
          <p:nvPr/>
        </p:nvCxnSpPr>
        <p:spPr>
          <a:xfrm rot="-5400000">
            <a:off x="2069050" y="1840049"/>
            <a:ext cx="290400" cy="600"/>
          </a:xfrm>
          <a:prstGeom prst="curvedConnector3">
            <a:avLst>
              <a:gd fmla="val 50012" name="adj1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65" name="Shape 365"/>
          <p:cNvCxnSpPr>
            <a:stCxn id="354" idx="1"/>
            <a:endCxn id="353" idx="3"/>
          </p:cNvCxnSpPr>
          <p:nvPr/>
        </p:nvCxnSpPr>
        <p:spPr>
          <a:xfrm rot="10800000">
            <a:off x="2636062" y="1512681"/>
            <a:ext cx="1344000" cy="1299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6" name="Shape 366"/>
          <p:cNvCxnSpPr>
            <a:stCxn id="356" idx="2"/>
            <a:endCxn id="359" idx="1"/>
          </p:cNvCxnSpPr>
          <p:nvPr/>
        </p:nvCxnSpPr>
        <p:spPr>
          <a:xfrm flipH="1" rot="-5400000">
            <a:off x="5147207" y="2051963"/>
            <a:ext cx="122099" cy="2339700"/>
          </a:xfrm>
          <a:prstGeom prst="curvedConnector2">
            <a:avLst/>
          </a:prstGeom>
          <a:noFill/>
          <a:ln cap="flat" cmpd="sng" w="38100">
            <a:solidFill>
              <a:srgbClr val="93C47D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67" name="Shape 367"/>
          <p:cNvCxnSpPr>
            <a:stCxn id="357" idx="3"/>
            <a:endCxn id="358" idx="2"/>
          </p:cNvCxnSpPr>
          <p:nvPr/>
        </p:nvCxnSpPr>
        <p:spPr>
          <a:xfrm flipH="1" rot="10800000">
            <a:off x="5978698" y="2033063"/>
            <a:ext cx="1012200" cy="815700"/>
          </a:xfrm>
          <a:prstGeom prst="curvedConnector2">
            <a:avLst/>
          </a:prstGeom>
          <a:noFill/>
          <a:ln cap="flat" cmpd="sng" w="38100">
            <a:solidFill>
              <a:srgbClr val="93C47D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68" name="Shape 368"/>
          <p:cNvCxnSpPr>
            <a:stCxn id="355" idx="1"/>
          </p:cNvCxnSpPr>
          <p:nvPr/>
        </p:nvCxnSpPr>
        <p:spPr>
          <a:xfrm flipH="1">
            <a:off x="1473751" y="3530062"/>
            <a:ext cx="563400" cy="102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93C47D"/>
            </a:solidFill>
            <a:prstDash val="solid"/>
            <a:round/>
            <a:headEnd len="lg" w="lg" type="triangle"/>
            <a:tailEnd len="lg" w="lg" type="oval"/>
          </a:ln>
        </p:spPr>
      </p:cxnSp>
      <p:cxnSp>
        <p:nvCxnSpPr>
          <p:cNvPr id="369" name="Shape 369"/>
          <p:cNvCxnSpPr>
            <a:stCxn id="356" idx="0"/>
          </p:cNvCxnSpPr>
          <p:nvPr/>
        </p:nvCxnSpPr>
        <p:spPr>
          <a:xfrm rot="-5400000">
            <a:off x="3907307" y="1988363"/>
            <a:ext cx="679500" cy="417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93C47D"/>
            </a:solidFill>
            <a:prstDash val="solid"/>
            <a:round/>
            <a:headEnd len="lg" w="lg" type="triangle"/>
            <a:tailEnd len="lg" w="lg" type="oval"/>
          </a:ln>
        </p:spPr>
      </p:cxnSp>
      <p:cxnSp>
        <p:nvCxnSpPr>
          <p:cNvPr id="370" name="Shape 370"/>
          <p:cNvCxnSpPr>
            <a:stCxn id="357" idx="0"/>
          </p:cNvCxnSpPr>
          <p:nvPr/>
        </p:nvCxnSpPr>
        <p:spPr>
          <a:xfrm flipH="1" rot="5400000">
            <a:off x="4990948" y="1994513"/>
            <a:ext cx="685800" cy="398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93C47D"/>
            </a:solidFill>
            <a:prstDash val="solid"/>
            <a:round/>
            <a:headEnd len="lg" w="lg" type="triangle"/>
            <a:tailEnd len="lg" w="lg" type="oval"/>
          </a:ln>
        </p:spPr>
      </p:cxnSp>
      <p:cxnSp>
        <p:nvCxnSpPr>
          <p:cNvPr id="371" name="Shape 371"/>
          <p:cNvCxnSpPr>
            <a:stCxn id="352" idx="3"/>
            <a:endCxn id="372" idx="1"/>
          </p:cNvCxnSpPr>
          <p:nvPr/>
        </p:nvCxnSpPr>
        <p:spPr>
          <a:xfrm>
            <a:off x="2636200" y="2167799"/>
            <a:ext cx="1165500" cy="19149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FF9900"/>
            </a:solidFill>
            <a:prstDash val="dash"/>
            <a:round/>
            <a:headEnd len="lg" w="lg" type="triangle"/>
            <a:tailEnd len="lg" w="lg" type="none"/>
          </a:ln>
        </p:spPr>
      </p:cxnSp>
      <p:sp>
        <p:nvSpPr>
          <p:cNvPr id="372" name="Shape 372"/>
          <p:cNvSpPr/>
          <p:nvPr/>
        </p:nvSpPr>
        <p:spPr>
          <a:xfrm>
            <a:off x="3801700" y="3742978"/>
            <a:ext cx="1114200" cy="6795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RC Transmitter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Control</a:t>
            </a:r>
          </a:p>
        </p:txBody>
      </p:sp>
      <p:cxnSp>
        <p:nvCxnSpPr>
          <p:cNvPr id="373" name="Shape 373"/>
          <p:cNvCxnSpPr/>
          <p:nvPr/>
        </p:nvCxnSpPr>
        <p:spPr>
          <a:xfrm>
            <a:off x="5471834" y="3926385"/>
            <a:ext cx="872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4" name="Shape 374"/>
          <p:cNvCxnSpPr/>
          <p:nvPr/>
        </p:nvCxnSpPr>
        <p:spPr>
          <a:xfrm>
            <a:off x="5458356" y="4146016"/>
            <a:ext cx="8727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dash"/>
            <a:round/>
            <a:headEnd len="lg" w="lg" type="none"/>
            <a:tailEnd len="lg" w="lg" type="none"/>
          </a:ln>
        </p:spPr>
      </p:cxnSp>
      <p:cxnSp>
        <p:nvCxnSpPr>
          <p:cNvPr id="375" name="Shape 375"/>
          <p:cNvCxnSpPr/>
          <p:nvPr/>
        </p:nvCxnSpPr>
        <p:spPr>
          <a:xfrm>
            <a:off x="5458359" y="4343321"/>
            <a:ext cx="872700" cy="0"/>
          </a:xfrm>
          <a:prstGeom prst="straightConnector1">
            <a:avLst/>
          </a:prstGeom>
          <a:noFill/>
          <a:ln cap="flat" cmpd="sng" w="38100">
            <a:solidFill>
              <a:srgbClr val="93C47D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76" name="Shape 376"/>
          <p:cNvSpPr txBox="1"/>
          <p:nvPr/>
        </p:nvSpPr>
        <p:spPr>
          <a:xfrm>
            <a:off x="6344525" y="3782850"/>
            <a:ext cx="8010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Power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6344525" y="4023262"/>
            <a:ext cx="8010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Signal</a:t>
            </a:r>
          </a:p>
        </p:txBody>
      </p:sp>
      <p:sp>
        <p:nvSpPr>
          <p:cNvPr id="378" name="Shape 378"/>
          <p:cNvSpPr txBox="1"/>
          <p:nvPr/>
        </p:nvSpPr>
        <p:spPr>
          <a:xfrm>
            <a:off x="6344524" y="4214475"/>
            <a:ext cx="800999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Data</a:t>
            </a:r>
          </a:p>
        </p:txBody>
      </p:sp>
      <p:sp>
        <p:nvSpPr>
          <p:cNvPr id="379" name="Shape 379"/>
          <p:cNvSpPr txBox="1"/>
          <p:nvPr/>
        </p:nvSpPr>
        <p:spPr>
          <a:xfrm>
            <a:off x="2801242" y="802834"/>
            <a:ext cx="38805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latin typeface="Ubuntu"/>
                <a:ea typeface="Ubuntu"/>
                <a:cs typeface="Ubuntu"/>
                <a:sym typeface="Ubuntu"/>
              </a:rPr>
              <a:t>Propeller Testing Arrangement</a:t>
            </a:r>
          </a:p>
        </p:txBody>
      </p:sp>
      <p:cxnSp>
        <p:nvCxnSpPr>
          <p:cNvPr id="380" name="Shape 380"/>
          <p:cNvCxnSpPr>
            <a:stCxn id="355" idx="3"/>
            <a:endCxn id="359" idx="1"/>
          </p:cNvCxnSpPr>
          <p:nvPr/>
        </p:nvCxnSpPr>
        <p:spPr>
          <a:xfrm flipH="1" rot="10800000">
            <a:off x="3105151" y="3282862"/>
            <a:ext cx="3272700" cy="2472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93C47D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81" name="Shape 381"/>
          <p:cNvSpPr/>
          <p:nvPr/>
        </p:nvSpPr>
        <p:spPr>
          <a:xfrm>
            <a:off x="332125" y="9349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WiFi / USNG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332125" y="11635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8" name="Shape 388"/>
          <p:cNvSpPr txBox="1"/>
          <p:nvPr/>
        </p:nvSpPr>
        <p:spPr>
          <a:xfrm>
            <a:off x="3072000" y="1985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1113150" y="1376800"/>
            <a:ext cx="69177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Results and Conclusions</a:t>
            </a:r>
          </a:p>
        </p:txBody>
      </p:sp>
      <p:cxnSp>
        <p:nvCxnSpPr>
          <p:cNvPr id="390" name="Shape 390"/>
          <p:cNvCxnSpPr/>
          <p:nvPr/>
        </p:nvCxnSpPr>
        <p:spPr>
          <a:xfrm>
            <a:off x="3111900" y="2479550"/>
            <a:ext cx="29202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91" name="Shape 391"/>
          <p:cNvSpPr txBox="1"/>
          <p:nvPr/>
        </p:nvSpPr>
        <p:spPr>
          <a:xfrm>
            <a:off x="3072000" y="2398050"/>
            <a:ext cx="30000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Sarah Hood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1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>
            <p:ph type="title"/>
          </p:nvPr>
        </p:nvSpPr>
        <p:spPr>
          <a:xfrm>
            <a:off x="387900" y="559900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Peak Thrust Assessment</a:t>
            </a:r>
          </a:p>
        </p:txBody>
      </p:sp>
      <p:sp>
        <p:nvSpPr>
          <p:cNvPr id="397" name="Shape 39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graphicFrame>
        <p:nvGraphicFramePr>
          <p:cNvPr id="398" name="Shape 398"/>
          <p:cNvGraphicFramePr/>
          <p:nvPr/>
        </p:nvGraphicFramePr>
        <p:xfrm>
          <a:off x="952500" y="180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{4D23E572-54B4-4C6E-9743-07CC41C09795}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Battery Tested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4 Rotor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Y6 - 6 Rotors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3 Cell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2776 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4164 g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chemeClr val="accent5"/>
                          </a:solidFill>
                        </a:rPr>
                        <a:t>4 Cell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chemeClr val="accent5"/>
                          </a:solidFill>
                        </a:rPr>
                        <a:t>4148 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600">
                          <a:solidFill>
                            <a:schemeClr val="accent5"/>
                          </a:solidFill>
                        </a:rPr>
                        <a:t>6222 g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Needed Peak Thrust*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3746 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4218 g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99" name="Shape 399"/>
          <p:cNvSpPr txBox="1"/>
          <p:nvPr/>
        </p:nvSpPr>
        <p:spPr>
          <a:xfrm>
            <a:off x="900300" y="4175900"/>
            <a:ext cx="73434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</a:rPr>
              <a:t>*Based on the predicted weight of the aircraft and on board technology, not including the weight of the battery. </a:t>
            </a:r>
          </a:p>
        </p:txBody>
      </p:sp>
      <p:sp>
        <p:nvSpPr>
          <p:cNvPr id="400" name="Shape 400"/>
          <p:cNvSpPr/>
          <p:nvPr/>
        </p:nvSpPr>
        <p:spPr>
          <a:xfrm>
            <a:off x="947225" y="2240725"/>
            <a:ext cx="7239000" cy="4482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952500" y="3083550"/>
            <a:ext cx="7239000" cy="4482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" name="Shape 402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WiFi / USNG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403" name="Shape 403"/>
          <p:cNvSpPr txBox="1"/>
          <p:nvPr>
            <p:ph idx="12" type="sldNum"/>
          </p:nvPr>
        </p:nvSpPr>
        <p:spPr>
          <a:xfrm>
            <a:off x="6569397" y="4663225"/>
            <a:ext cx="24516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Sarah Hood   </a:t>
            </a: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2" type="sldNum"/>
          </p:nvPr>
        </p:nvSpPr>
        <p:spPr>
          <a:xfrm>
            <a:off x="7835315" y="4663225"/>
            <a:ext cx="11859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Halil Yonter    </a:t>
            </a:r>
            <a:fld id="{00000000-1234-1234-1234-123412341234}" type="slidenum">
              <a:rPr lang="en">
                <a:latin typeface="Ubuntu"/>
                <a:ea typeface="Ubuntu"/>
                <a:cs typeface="Ubuntu"/>
                <a:sym typeface="Ubuntu"/>
              </a:rPr>
              <a:t>‹#›</a:t>
            </a:fld>
          </a:p>
        </p:txBody>
      </p:sp>
      <p:graphicFrame>
        <p:nvGraphicFramePr>
          <p:cNvPr id="96" name="Shape 96"/>
          <p:cNvGraphicFramePr/>
          <p:nvPr/>
        </p:nvGraphicFramePr>
        <p:xfrm>
          <a:off x="777387" y="1572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{4D23E572-54B4-4C6E-9743-07CC41C09795}</a:tableStyleId>
              </a:tblPr>
              <a:tblGrid>
                <a:gridCol w="801350"/>
                <a:gridCol w="2818150"/>
                <a:gridCol w="3114675"/>
                <a:gridCol w="5048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190500" lvl="0" marL="342900" rtl="0" algn="ctr">
                        <a:spcBef>
                          <a:spcPts val="48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Transportation and Delivery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190500" lvl="0" marL="342900" rtl="0" algn="ctr">
                        <a:spcBef>
                          <a:spcPts val="48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Wildlife and Habitat Monitoring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876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190500" lvl="0" marL="342900" rtl="0" algn="ctr">
                        <a:spcBef>
                          <a:spcPts val="480"/>
                        </a:spcBef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190500" lvl="0" marL="342900" rtl="0" algn="ctr">
                        <a:spcBef>
                          <a:spcPts val="480"/>
                        </a:spcBef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190500" lvl="0" marL="342900" rtl="0" algn="ctr">
                        <a:spcBef>
                          <a:spcPts val="48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Inspection and</a:t>
                      </a:r>
                    </a:p>
                    <a:p>
                      <a:pPr indent="-190500" lvl="0" marL="342900" rtl="0" algn="ctr">
                        <a:spcBef>
                          <a:spcPts val="48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Exploration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190500" lvl="0" marL="342900" rtl="0" algn="ctr">
                        <a:spcBef>
                          <a:spcPts val="480"/>
                        </a:spcBef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Emergency Search and Rescue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b="61299" l="8765" r="79519" t="30740"/>
          <a:stretch/>
        </p:blipFill>
        <p:spPr>
          <a:xfrm>
            <a:off x="7708662" y="2980150"/>
            <a:ext cx="759000" cy="77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b="11154" l="8332" r="79570" t="80883"/>
          <a:stretch/>
        </p:blipFill>
        <p:spPr>
          <a:xfrm>
            <a:off x="7708662" y="1515100"/>
            <a:ext cx="759000" cy="77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44664" l="50390" r="37511" t="47374"/>
          <a:stretch/>
        </p:blipFill>
        <p:spPr>
          <a:xfrm>
            <a:off x="929787" y="2980150"/>
            <a:ext cx="724800" cy="77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b="11379" l="50042" r="37859" t="80660"/>
          <a:stretch/>
        </p:blipFill>
        <p:spPr>
          <a:xfrm>
            <a:off x="870687" y="1572562"/>
            <a:ext cx="783900" cy="7730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01" name="Shape 101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 WiFi / USNG →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332125" y="9349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714625" y="599575"/>
            <a:ext cx="5034600" cy="4266000"/>
          </a:xfrm>
          <a:prstGeom prst="roundRect">
            <a:avLst>
              <a:gd fmla="val 16667" name="adj"/>
            </a:avLst>
          </a:prstGeom>
          <a:solidFill>
            <a:srgbClr val="FBFEFF">
              <a:alpha val="9962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0" name="Shape 410"/>
          <p:cNvCxnSpPr>
            <a:stCxn id="411" idx="0"/>
          </p:cNvCxnSpPr>
          <p:nvPr/>
        </p:nvCxnSpPr>
        <p:spPr>
          <a:xfrm flipH="1" rot="-5400000">
            <a:off x="2213950" y="1985549"/>
            <a:ext cx="600" cy="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2" name="Shape 412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WiFi / USNG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5918000" y="1022287"/>
            <a:ext cx="2730600" cy="7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Best Propellers</a:t>
            </a:r>
          </a:p>
        </p:txBody>
      </p:sp>
      <p:cxnSp>
        <p:nvCxnSpPr>
          <p:cNvPr id="414" name="Shape 414"/>
          <p:cNvCxnSpPr/>
          <p:nvPr/>
        </p:nvCxnSpPr>
        <p:spPr>
          <a:xfrm>
            <a:off x="6389600" y="1756962"/>
            <a:ext cx="17874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5" name="Shape 415"/>
          <p:cNvSpPr txBox="1"/>
          <p:nvPr/>
        </p:nvSpPr>
        <p:spPr>
          <a:xfrm>
            <a:off x="6389600" y="1892712"/>
            <a:ext cx="1787400" cy="23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3.8SF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4.7SF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4.5SF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4.5E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5E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1483275" y="599575"/>
            <a:ext cx="34788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Normalized 4 cell Thrust and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Efficiency</a:t>
            </a:r>
          </a:p>
        </p:txBody>
      </p:sp>
      <p:sp>
        <p:nvSpPr>
          <p:cNvPr id="417" name="Shape 417"/>
          <p:cNvSpPr/>
          <p:nvPr/>
        </p:nvSpPr>
        <p:spPr>
          <a:xfrm rot="2693138">
            <a:off x="4117254" y="4358908"/>
            <a:ext cx="531391" cy="204283"/>
          </a:xfrm>
          <a:prstGeom prst="flowChartConnecto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" name="Shape 418"/>
          <p:cNvSpPr/>
          <p:nvPr/>
        </p:nvSpPr>
        <p:spPr>
          <a:xfrm rot="2693138">
            <a:off x="3736554" y="4353358"/>
            <a:ext cx="531391" cy="204283"/>
          </a:xfrm>
          <a:prstGeom prst="flowChartConnecto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/>
          <p:nvPr/>
        </p:nvSpPr>
        <p:spPr>
          <a:xfrm rot="2693138">
            <a:off x="2980704" y="4357683"/>
            <a:ext cx="531391" cy="204283"/>
          </a:xfrm>
          <a:prstGeom prst="flowChartConnecto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0" name="Shape 420"/>
          <p:cNvSpPr/>
          <p:nvPr/>
        </p:nvSpPr>
        <p:spPr>
          <a:xfrm rot="2693138">
            <a:off x="2599979" y="4352108"/>
            <a:ext cx="531391" cy="204283"/>
          </a:xfrm>
          <a:prstGeom prst="flowChartConnecto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normal TE.png"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900" y="1022300"/>
            <a:ext cx="4205347" cy="35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Shape 422"/>
          <p:cNvSpPr/>
          <p:nvPr/>
        </p:nvSpPr>
        <p:spPr>
          <a:xfrm rot="2693138">
            <a:off x="4480054" y="4356433"/>
            <a:ext cx="531391" cy="204283"/>
          </a:xfrm>
          <a:prstGeom prst="flowChartConnector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 txBox="1"/>
          <p:nvPr>
            <p:ph idx="12" type="sldNum"/>
          </p:nvPr>
        </p:nvSpPr>
        <p:spPr>
          <a:xfrm>
            <a:off x="6569397" y="4663225"/>
            <a:ext cx="24516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Sarah Hood   </a:t>
            </a: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/>
        </p:nvSpPr>
        <p:spPr>
          <a:xfrm>
            <a:off x="332125" y="9349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714625" y="599575"/>
            <a:ext cx="5034600" cy="4266000"/>
          </a:xfrm>
          <a:prstGeom prst="roundRect">
            <a:avLst>
              <a:gd fmla="val 16667" name="adj"/>
            </a:avLst>
          </a:prstGeom>
          <a:solidFill>
            <a:srgbClr val="FBFEFF">
              <a:alpha val="9962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0" name="Shape 430"/>
          <p:cNvCxnSpPr>
            <a:stCxn id="431" idx="0"/>
          </p:cNvCxnSpPr>
          <p:nvPr/>
        </p:nvCxnSpPr>
        <p:spPr>
          <a:xfrm flipH="1" rot="-5400000">
            <a:off x="2213950" y="1985549"/>
            <a:ext cx="600" cy="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32" name="Shape 432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WiFi / USNG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5918000" y="1022287"/>
            <a:ext cx="2730600" cy="7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Best Propellers</a:t>
            </a:r>
          </a:p>
        </p:txBody>
      </p:sp>
      <p:cxnSp>
        <p:nvCxnSpPr>
          <p:cNvPr id="434" name="Shape 434"/>
          <p:cNvCxnSpPr/>
          <p:nvPr/>
        </p:nvCxnSpPr>
        <p:spPr>
          <a:xfrm>
            <a:off x="6389600" y="1756962"/>
            <a:ext cx="17874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35" name="Shape 435"/>
          <p:cNvSpPr txBox="1"/>
          <p:nvPr/>
        </p:nvSpPr>
        <p:spPr>
          <a:xfrm>
            <a:off x="6389600" y="1892712"/>
            <a:ext cx="1787400" cy="23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3.8SF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4.7SF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4.5SF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4.5E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AutoNum type="arabicPeriod"/>
            </a:pPr>
            <a:r>
              <a:rPr lang="en" sz="18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10 x 5E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1483275" y="751975"/>
            <a:ext cx="34788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Estimated Flight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Duration</a:t>
            </a:r>
          </a:p>
        </p:txBody>
      </p:sp>
      <p:pic>
        <p:nvPicPr>
          <p:cNvPr descr="time1.png"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750" y="1411975"/>
            <a:ext cx="4590648" cy="31336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6nl.png" id="438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250" y="1789050"/>
            <a:ext cx="443099" cy="447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x4nl.png" id="439" name="Shape 4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2250" y="2505774"/>
            <a:ext cx="443100" cy="4479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/>
          <p:nvPr/>
        </p:nvSpPr>
        <p:spPr>
          <a:xfrm>
            <a:off x="5092250" y="2236975"/>
            <a:ext cx="4431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Y6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5092250" y="2976775"/>
            <a:ext cx="4431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X4</a:t>
            </a:r>
          </a:p>
        </p:txBody>
      </p:sp>
      <p:sp>
        <p:nvSpPr>
          <p:cNvPr id="442" name="Shape 442"/>
          <p:cNvSpPr txBox="1"/>
          <p:nvPr>
            <p:ph idx="12" type="sldNum"/>
          </p:nvPr>
        </p:nvSpPr>
        <p:spPr>
          <a:xfrm>
            <a:off x="6569397" y="4663225"/>
            <a:ext cx="24516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Sarah Hood   </a:t>
            </a: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/>
        </p:nvSpPr>
        <p:spPr>
          <a:xfrm>
            <a:off x="332125" y="11635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" name="Shape 448"/>
          <p:cNvSpPr txBox="1"/>
          <p:nvPr/>
        </p:nvSpPr>
        <p:spPr>
          <a:xfrm>
            <a:off x="1054650" y="1375150"/>
            <a:ext cx="70347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Summary</a:t>
            </a:r>
          </a:p>
        </p:txBody>
      </p:sp>
      <p:cxnSp>
        <p:nvCxnSpPr>
          <p:cNvPr id="449" name="Shape 449"/>
          <p:cNvCxnSpPr/>
          <p:nvPr/>
        </p:nvCxnSpPr>
        <p:spPr>
          <a:xfrm>
            <a:off x="3111900" y="2479550"/>
            <a:ext cx="29202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50" name="Shape 450"/>
          <p:cNvSpPr txBox="1"/>
          <p:nvPr/>
        </p:nvSpPr>
        <p:spPr>
          <a:xfrm>
            <a:off x="3072000" y="1985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1" name="Shape 451"/>
          <p:cNvSpPr txBox="1"/>
          <p:nvPr/>
        </p:nvSpPr>
        <p:spPr>
          <a:xfrm>
            <a:off x="3072000" y="2398050"/>
            <a:ext cx="30000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Halil Yonter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1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/>
          <p:nvPr>
            <p:ph idx="12" type="sldNum"/>
          </p:nvPr>
        </p:nvSpPr>
        <p:spPr>
          <a:xfrm>
            <a:off x="7541536" y="4663225"/>
            <a:ext cx="14796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Halil Yonter	</a:t>
            </a: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fsu copy.png" id="457" name="Shape 4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3699" y="1170024"/>
            <a:ext cx="3420725" cy="229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4">
            <a:alphaModFix/>
          </a:blip>
          <a:srcRect b="38927" l="0" r="0" t="0"/>
          <a:stretch/>
        </p:blipFill>
        <p:spPr>
          <a:xfrm>
            <a:off x="3964262" y="3706537"/>
            <a:ext cx="1479600" cy="90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5750" y="533062"/>
            <a:ext cx="1776625" cy="54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 rotWithShape="1">
          <a:blip r:embed="rId6">
            <a:alphaModFix/>
          </a:blip>
          <a:srcRect b="0" l="0" r="45613" t="0"/>
          <a:stretch/>
        </p:blipFill>
        <p:spPr>
          <a:xfrm>
            <a:off x="1073312" y="533062"/>
            <a:ext cx="2045124" cy="54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9712" y="533062"/>
            <a:ext cx="1747669" cy="54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8117" y="3694037"/>
            <a:ext cx="735519" cy="9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56387" y="3703275"/>
            <a:ext cx="1814300" cy="9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69" name="Shape 469"/>
          <p:cNvSpPr txBox="1"/>
          <p:nvPr>
            <p:ph type="ctrTitle"/>
          </p:nvPr>
        </p:nvSpPr>
        <p:spPr>
          <a:xfrm>
            <a:off x="1879376" y="659975"/>
            <a:ext cx="5783400" cy="1457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A43E00"/>
              </a:buClr>
              <a:buSzPct val="25000"/>
              <a:buFont typeface="Arial"/>
              <a:buNone/>
            </a:pPr>
            <a:r>
              <a:rPr lang="en" sz="74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Thank You</a:t>
            </a:r>
          </a:p>
        </p:txBody>
      </p:sp>
      <p:sp>
        <p:nvSpPr>
          <p:cNvPr id="470" name="Shape 470"/>
          <p:cNvSpPr txBox="1"/>
          <p:nvPr>
            <p:ph idx="1" type="subTitle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</a:p>
        </p:txBody>
      </p:sp>
      <p:sp>
        <p:nvSpPr>
          <p:cNvPr id="471" name="Shape 471"/>
          <p:cNvSpPr/>
          <p:nvPr/>
        </p:nvSpPr>
        <p:spPr>
          <a:xfrm>
            <a:off x="0" y="3015600"/>
            <a:ext cx="9144000" cy="2127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2" name="Shape 472"/>
          <p:cNvSpPr txBox="1"/>
          <p:nvPr>
            <p:ph idx="4294967295" type="title"/>
          </p:nvPr>
        </p:nvSpPr>
        <p:spPr>
          <a:xfrm>
            <a:off x="5686225" y="234350"/>
            <a:ext cx="3243000" cy="20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Acknowledgements to 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Mr. Merrick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Dr. Hooker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Dr. Roberts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Dr. Foo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Dr. Harvey</a:t>
            </a: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</a:p>
        </p:txBody>
      </p:sp>
      <p:sp>
        <p:nvSpPr>
          <p:cNvPr id="473" name="Shape 473"/>
          <p:cNvSpPr/>
          <p:nvPr/>
        </p:nvSpPr>
        <p:spPr>
          <a:xfrm>
            <a:off x="0" y="2460000"/>
            <a:ext cx="9144000" cy="5556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30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r>
              <a:rPr lang="en" sz="30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 	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gantt.png" id="479" name="Shape 479"/>
          <p:cNvPicPr preferRelativeResize="0"/>
          <p:nvPr/>
        </p:nvPicPr>
        <p:blipFill rotWithShape="1">
          <a:blip r:embed="rId3">
            <a:alphaModFix/>
          </a:blip>
          <a:srcRect b="41661" l="41186" r="0" t="5313"/>
          <a:stretch/>
        </p:blipFill>
        <p:spPr>
          <a:xfrm>
            <a:off x="1192675" y="761625"/>
            <a:ext cx="6847775" cy="409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gantt.png" id="485" name="Shape 485"/>
          <p:cNvPicPr preferRelativeResize="0"/>
          <p:nvPr/>
        </p:nvPicPr>
        <p:blipFill rotWithShape="1">
          <a:blip r:embed="rId3">
            <a:alphaModFix/>
          </a:blip>
          <a:srcRect b="4421" l="41186" r="0" t="59392"/>
          <a:stretch/>
        </p:blipFill>
        <p:spPr>
          <a:xfrm>
            <a:off x="1229950" y="1793200"/>
            <a:ext cx="6847775" cy="2795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ntt.png" id="486" name="Shape 486"/>
          <p:cNvPicPr preferRelativeResize="0"/>
          <p:nvPr/>
        </p:nvPicPr>
        <p:blipFill rotWithShape="1">
          <a:blip r:embed="rId3">
            <a:alphaModFix/>
          </a:blip>
          <a:srcRect b="89027" l="41186" r="0" t="-4788"/>
          <a:stretch/>
        </p:blipFill>
        <p:spPr>
          <a:xfrm>
            <a:off x="1229950" y="651851"/>
            <a:ext cx="6847775" cy="121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/>
        </p:nvSpPr>
        <p:spPr>
          <a:xfrm>
            <a:off x="231425" y="738525"/>
            <a:ext cx="41025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The Hardware: ODROID XU4</a:t>
            </a:r>
          </a:p>
        </p:txBody>
      </p:sp>
      <p:sp>
        <p:nvSpPr>
          <p:cNvPr id="492" name="Shape 492"/>
          <p:cNvSpPr txBox="1"/>
          <p:nvPr/>
        </p:nvSpPr>
        <p:spPr>
          <a:xfrm>
            <a:off x="292075" y="1178750"/>
            <a:ext cx="45963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u="sng">
                <a:solidFill>
                  <a:srgbClr val="EFEFEF"/>
                </a:solidFill>
                <a:latin typeface="Ubuntu"/>
                <a:ea typeface="Ubuntu"/>
                <a:cs typeface="Ubuntu"/>
                <a:sym typeface="Ubuntu"/>
              </a:rPr>
              <a:t>Compatibility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000" u="sng">
              <a:solidFill>
                <a:srgbClr val="EFEFEF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 u="sng">
              <a:solidFill>
                <a:srgbClr val="EFEFE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Ubuntu"/>
              <a:buChar char="-"/>
            </a:pPr>
            <a:r>
              <a:rPr lang="en" sz="12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Pixhawk → 5V logic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Ubuntu"/>
              <a:buChar char="-"/>
            </a:pPr>
            <a:r>
              <a:rPr lang="en" sz="12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ODROID → 1.8V logic</a:t>
            </a:r>
          </a:p>
        </p:txBody>
      </p:sp>
      <p:sp>
        <p:nvSpPr>
          <p:cNvPr id="493" name="Shape 493"/>
          <p:cNvSpPr txBox="1"/>
          <p:nvPr>
            <p:ph idx="12" type="sldNum"/>
          </p:nvPr>
        </p:nvSpPr>
        <p:spPr>
          <a:xfrm>
            <a:off x="6783275" y="4663225"/>
            <a:ext cx="22380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Cody Campbell    </a:t>
            </a:r>
            <a:fld id="{00000000-1234-1234-1234-123412341234}" type="slidenum">
              <a:rPr lang="en"/>
              <a:t>‹#›</a:t>
            </a:fld>
          </a:p>
        </p:txBody>
      </p:sp>
      <p:pic>
        <p:nvPicPr>
          <p:cNvPr id="494" name="Shape 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550" y="957850"/>
            <a:ext cx="3946625" cy="35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Shape 495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Processor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Object Detection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/>
          <p:nvPr>
            <p:ph idx="12" type="sldNum"/>
          </p:nvPr>
        </p:nvSpPr>
        <p:spPr>
          <a:xfrm>
            <a:off x="6846806" y="4663225"/>
            <a:ext cx="21744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    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501" name="Shape 501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456000" y="858375"/>
            <a:ext cx="4982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USNG System Implementation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03" name="Shape 503"/>
          <p:cNvSpPr txBox="1"/>
          <p:nvPr/>
        </p:nvSpPr>
        <p:spPr>
          <a:xfrm>
            <a:off x="456000" y="1677150"/>
            <a:ext cx="4440900" cy="23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Implement Conversion Algorithm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Display USNG through GUI in FlytOS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4099" y="1717712"/>
            <a:ext cx="4509876" cy="25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/>
          <p:nvPr>
            <p:ph idx="12" type="sldNum"/>
          </p:nvPr>
        </p:nvSpPr>
        <p:spPr>
          <a:xfrm>
            <a:off x="7227832" y="4663225"/>
            <a:ext cx="17934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	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510" name="Shape 510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456000" y="858375"/>
            <a:ext cx="4766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IEEE 802.11 AC @ 2.4 GHz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12" name="Shape 512"/>
          <p:cNvSpPr txBox="1"/>
          <p:nvPr/>
        </p:nvSpPr>
        <p:spPr>
          <a:xfrm>
            <a:off x="403425" y="1501600"/>
            <a:ext cx="5468400" cy="23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2.4 GHz </a:t>
            </a:r>
          </a:p>
          <a:p>
            <a:pPr indent="-3302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has lower frequency and greater range</a:t>
            </a:r>
          </a:p>
          <a:p>
            <a:pPr indent="-3302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is more stable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5 GHz </a:t>
            </a:r>
          </a:p>
          <a:p>
            <a:pPr indent="-3302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is power hungry</a:t>
            </a:r>
          </a:p>
          <a:p>
            <a:pPr indent="-330200" lvl="1" marL="9144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subject to transmission interruption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098" y="1248912"/>
            <a:ext cx="5135802" cy="3081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Shape 107"/>
          <p:cNvCxnSpPr/>
          <p:nvPr/>
        </p:nvCxnSpPr>
        <p:spPr>
          <a:xfrm>
            <a:off x="490225" y="1700400"/>
            <a:ext cx="1674000" cy="310200"/>
          </a:xfrm>
          <a:prstGeom prst="bentConnector3">
            <a:avLst>
              <a:gd fmla="val 70538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8" name="Shape 108"/>
          <p:cNvSpPr txBox="1"/>
          <p:nvPr/>
        </p:nvSpPr>
        <p:spPr>
          <a:xfrm>
            <a:off x="400100" y="1230125"/>
            <a:ext cx="16740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Flight Control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456500" y="2410550"/>
            <a:ext cx="1561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On-board Computer</a:t>
            </a:r>
          </a:p>
        </p:txBody>
      </p:sp>
      <p:cxnSp>
        <p:nvCxnSpPr>
          <p:cNvPr id="110" name="Shape 110"/>
          <p:cNvCxnSpPr/>
          <p:nvPr/>
        </p:nvCxnSpPr>
        <p:spPr>
          <a:xfrm rot="10800000">
            <a:off x="1630950" y="2725850"/>
            <a:ext cx="8007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1" name="Shape 111"/>
          <p:cNvCxnSpPr/>
          <p:nvPr/>
        </p:nvCxnSpPr>
        <p:spPr>
          <a:xfrm flipH="1" rot="10800000">
            <a:off x="454037" y="3571150"/>
            <a:ext cx="1674000" cy="310200"/>
          </a:xfrm>
          <a:prstGeom prst="bentConnector3">
            <a:avLst>
              <a:gd fmla="val 70538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2" name="Shape 112"/>
          <p:cNvSpPr txBox="1"/>
          <p:nvPr/>
        </p:nvSpPr>
        <p:spPr>
          <a:xfrm>
            <a:off x="363926" y="3881350"/>
            <a:ext cx="19266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Object Detection</a:t>
            </a:r>
          </a:p>
        </p:txBody>
      </p:sp>
      <p:cxnSp>
        <p:nvCxnSpPr>
          <p:cNvPr id="113" name="Shape 113"/>
          <p:cNvCxnSpPr/>
          <p:nvPr/>
        </p:nvCxnSpPr>
        <p:spPr>
          <a:xfrm flipH="1">
            <a:off x="6856850" y="1699162"/>
            <a:ext cx="1674000" cy="310200"/>
          </a:xfrm>
          <a:prstGeom prst="bentConnector3">
            <a:avLst>
              <a:gd fmla="val 70538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4" name="Shape 114"/>
          <p:cNvSpPr txBox="1"/>
          <p:nvPr/>
        </p:nvSpPr>
        <p:spPr>
          <a:xfrm>
            <a:off x="6983150" y="1248900"/>
            <a:ext cx="16740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Communication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7341175" y="2446600"/>
            <a:ext cx="11328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Propeller  Testing</a:t>
            </a:r>
          </a:p>
        </p:txBody>
      </p:sp>
      <p:cxnSp>
        <p:nvCxnSpPr>
          <p:cNvPr id="116" name="Shape 116"/>
          <p:cNvCxnSpPr/>
          <p:nvPr/>
        </p:nvCxnSpPr>
        <p:spPr>
          <a:xfrm rot="10800000">
            <a:off x="6540475" y="2725837"/>
            <a:ext cx="8007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" name="Shape 117"/>
          <p:cNvCxnSpPr/>
          <p:nvPr/>
        </p:nvCxnSpPr>
        <p:spPr>
          <a:xfrm rot="10800000">
            <a:off x="6856837" y="3569912"/>
            <a:ext cx="1674000" cy="310200"/>
          </a:xfrm>
          <a:prstGeom prst="bentConnector3">
            <a:avLst>
              <a:gd fmla="val 70538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8" name="Shape 118"/>
          <p:cNvSpPr txBox="1"/>
          <p:nvPr/>
        </p:nvSpPr>
        <p:spPr>
          <a:xfrm>
            <a:off x="6233300" y="3880125"/>
            <a:ext cx="24237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Efficiency Comparison</a:t>
            </a:r>
          </a:p>
        </p:txBody>
      </p:sp>
      <p:pic>
        <p:nvPicPr>
          <p:cNvPr descr="fsu copy.png" id="119" name="Shape 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725" y="1422400"/>
            <a:ext cx="4082750" cy="273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>
            <p:ph idx="12" type="sldNum"/>
          </p:nvPr>
        </p:nvSpPr>
        <p:spPr>
          <a:xfrm>
            <a:off x="6730524" y="4663225"/>
            <a:ext cx="22905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457200" lv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Halil Yonter    </a:t>
            </a:r>
            <a:fld id="{00000000-1234-1234-1234-123412341234}" type="slidenum">
              <a:rPr lang="en">
                <a:latin typeface="Ubuntu"/>
                <a:ea typeface="Ubuntu"/>
                <a:cs typeface="Ubuntu"/>
                <a:sym typeface="Ubuntu"/>
              </a:rPr>
              <a:t>‹#›</a:t>
            </a:fld>
          </a:p>
        </p:txBody>
      </p:sp>
      <p:sp>
        <p:nvSpPr>
          <p:cNvPr id="121" name="Shape 121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/>
          <p:nvPr>
            <p:ph idx="12" type="sldNum"/>
          </p:nvPr>
        </p:nvSpPr>
        <p:spPr>
          <a:xfrm>
            <a:off x="6846806" y="4663225"/>
            <a:ext cx="21744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Shawn Cho    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518" name="Shape 518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Processor → Object Detection →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WiFi / USNG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519" name="Shape 519"/>
          <p:cNvSpPr txBox="1"/>
          <p:nvPr/>
        </p:nvSpPr>
        <p:spPr>
          <a:xfrm>
            <a:off x="456000" y="858375"/>
            <a:ext cx="3695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Equipment Selection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20" name="Shape 520"/>
          <p:cNvSpPr txBox="1"/>
          <p:nvPr/>
        </p:nvSpPr>
        <p:spPr>
          <a:xfrm>
            <a:off x="456000" y="1448500"/>
            <a:ext cx="4332000" cy="16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USB WiFi Adapter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aphicFrame>
        <p:nvGraphicFramePr>
          <p:cNvPr id="521" name="Shape 521"/>
          <p:cNvGraphicFramePr/>
          <p:nvPr/>
        </p:nvGraphicFramePr>
        <p:xfrm>
          <a:off x="929350" y="18897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{4D23E572-54B4-4C6E-9743-07CC41C09795}</a:tableStyleId>
              </a:tblPr>
              <a:tblGrid>
                <a:gridCol w="1318300"/>
                <a:gridCol w="1711150"/>
                <a:gridCol w="1488375"/>
                <a:gridCol w="1425550"/>
                <a:gridCol w="1531300"/>
              </a:tblGrid>
              <a:tr h="6422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802.11 Standard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Max Speed of One Channel (Mbps)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Bandwidth of Channel (MHz)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Max Number of Channels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Operating Frequency (GHz)</a:t>
                      </a:r>
                    </a:p>
                  </a:txBody>
                  <a:tcPr marT="91425" marB="91425" marR="91425" marL="91425"/>
                </a:tc>
              </a:tr>
              <a:tr h="2827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a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54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3.7/5</a:t>
                      </a:r>
                    </a:p>
                  </a:txBody>
                  <a:tcPr marT="91425" marB="91425" marR="91425" marL="91425"/>
                </a:tc>
              </a:tr>
              <a:tr h="2827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b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2.4</a:t>
                      </a:r>
                    </a:p>
                  </a:txBody>
                  <a:tcPr marT="91425" marB="91425" marR="91425" marL="91425"/>
                </a:tc>
              </a:tr>
              <a:tr h="2827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g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54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2.4</a:t>
                      </a:r>
                    </a:p>
                  </a:txBody>
                  <a:tcPr marT="91425" marB="91425" marR="91425" marL="91425"/>
                </a:tc>
              </a:tr>
              <a:tr h="2827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150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20/40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2.4/5</a:t>
                      </a:r>
                    </a:p>
                  </a:txBody>
                  <a:tcPr marT="91425" marB="91425" marR="91425" marL="91425"/>
                </a:tc>
              </a:tr>
              <a:tr h="2827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ac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866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20/40/80/160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8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2.4/5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522" name="Shape 522"/>
          <p:cNvCxnSpPr/>
          <p:nvPr/>
        </p:nvCxnSpPr>
        <p:spPr>
          <a:xfrm flipH="1" rot="10800000">
            <a:off x="96625" y="4017500"/>
            <a:ext cx="755100" cy="63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23" name="Shape 523"/>
          <p:cNvCxnSpPr/>
          <p:nvPr/>
        </p:nvCxnSpPr>
        <p:spPr>
          <a:xfrm flipH="1" rot="10800000">
            <a:off x="96625" y="4482575"/>
            <a:ext cx="755100" cy="63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graphicFrame>
        <p:nvGraphicFramePr>
          <p:cNvPr id="529" name="Shape 529"/>
          <p:cNvGraphicFramePr/>
          <p:nvPr/>
        </p:nvGraphicFramePr>
        <p:xfrm>
          <a:off x="1262575" y="209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{13F30876-2291-4F28-96C8-3FFABF3634F9}</a:tableStyleId>
              </a:tblPr>
              <a:tblGrid>
                <a:gridCol w="1647825"/>
                <a:gridCol w="685800"/>
                <a:gridCol w="447675"/>
                <a:gridCol w="1114425"/>
                <a:gridCol w="476250"/>
                <a:gridCol w="1152525"/>
                <a:gridCol w="895350"/>
                <a:gridCol w="619125"/>
              </a:tblGrid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Item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(g)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qty x4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 weight (g) x4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qty Y6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 weight (g) Y6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Pixhawk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</a:p>
                  </a:txBody>
                  <a:tcPr marT="91425" marB="91425" marR="28575" marL="28575" anchor="b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weighed</a:t>
                      </a:r>
                    </a:p>
                  </a:txBody>
                  <a:tcPr marT="91425" marB="91425" marR="28575" marL="28575" anchor="b"/>
                </a:tc>
                <a:tc hMerge="1"/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Pixhawk accessories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T="91425" marB="91425" marR="28575" marL="28575" anchor="b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weighed</a:t>
                      </a:r>
                    </a:p>
                  </a:txBody>
                  <a:tcPr marT="91425" marB="91425" marR="28575" marL="28575" anchor="b"/>
                </a:tc>
                <a:tc hMerge="1"/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Pixhawk Telemetry Tx/Rx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T="91425" marB="91425" marR="28575" marL="28575" anchor="b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weighed</a:t>
                      </a:r>
                    </a:p>
                  </a:txBody>
                  <a:tcPr marT="91425" marB="91425" marR="28575" marL="28575" anchor="b"/>
                </a:tc>
                <a:tc hMerge="1"/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Motor/Prop/ESC each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118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472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708</a:t>
                      </a:r>
                    </a:p>
                  </a:txBody>
                  <a:tcPr marT="91425" marB="91425" marR="28575" marL="28575" anchor="b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weighed</a:t>
                      </a:r>
                    </a:p>
                  </a:txBody>
                  <a:tcPr marT="91425" marB="91425" marR="28575" marL="28575" anchor="b"/>
                </a:tc>
                <a:tc hMerge="1"/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ontroller Reciever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</a:p>
                  </a:txBody>
                  <a:tcPr marT="91425" marB="91425" marR="28575" marL="28575" anchor="b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weighed</a:t>
                      </a:r>
                    </a:p>
                  </a:txBody>
                  <a:tcPr marT="91425" marB="91425" marR="28575" marL="28575" anchor="b"/>
                </a:tc>
                <a:tc hMerge="1"/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Gimbal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</a:p>
                  </a:txBody>
                  <a:tcPr marT="91425" marB="91425" marR="28575" marL="28575" anchor="b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weighed</a:t>
                      </a:r>
                    </a:p>
                  </a:txBody>
                  <a:tcPr marT="91425" marB="91425" marR="28575" marL="28575" anchor="b"/>
                </a:tc>
                <a:tc hMerge="1"/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camera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</a:t>
                      </a:r>
                    </a:p>
                  </a:txBody>
                  <a:tcPr marT="91425" marB="91425" marR="28575" marL="28575" anchor="b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 on mfgr spec</a:t>
                      </a:r>
                    </a:p>
                  </a:txBody>
                  <a:tcPr marT="91425" marB="91425" marR="28575" marL="28575" anchor="b"/>
                </a:tc>
                <a:tc hMerge="1"/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Nvidia TX1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</a:t>
                      </a:r>
                    </a:p>
                  </a:txBody>
                  <a:tcPr marT="91425" marB="91425" marR="28575" marL="28575" anchor="b"/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mfgr spec</a:t>
                      </a:r>
                    </a:p>
                  </a:txBody>
                  <a:tcPr marT="91425" marB="91425" marR="28575" marL="28575" anchor="b"/>
                </a:tc>
                <a:tc hMerge="1"/>
              </a:tr>
              <a:tr h="200025">
                <a:tc gridSpan="3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weight</a:t>
                      </a:r>
                    </a:p>
                  </a:txBody>
                  <a:tcPr marT="91425" marB="91425" marR="28575" marL="28575" anchor="b"/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1093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1329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</a:tr>
              <a:tr h="200025">
                <a:tc gridSpan="3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Goal Weight (dry)(g)</a:t>
                      </a:r>
                    </a:p>
                  </a:txBody>
                  <a:tcPr marT="91425" marB="91425" marR="28575" marL="28575" anchor="b"/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1593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1829</a:t>
                      </a: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</a:tr>
              <a:tr h="200025">
                <a:tc gridSpan="3"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companion power 20 watts</a:t>
                      </a:r>
                    </a:p>
                  </a:txBody>
                  <a:tcPr marT="91425" marB="91425" marR="28575" marL="28575" anchor="b"/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28575" marL="28575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idx="12" type="sldNum"/>
          </p:nvPr>
        </p:nvSpPr>
        <p:spPr>
          <a:xfrm>
            <a:off x="7154856" y="4663225"/>
            <a:ext cx="18663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Halil Yonter    </a:t>
            </a:r>
            <a:fld id="{00000000-1234-1234-1234-123412341234}" type="slidenum">
              <a:rPr lang="en">
                <a:latin typeface="Ubuntu"/>
                <a:ea typeface="Ubuntu"/>
                <a:cs typeface="Ubuntu"/>
                <a:sym typeface="Ubuntu"/>
              </a:rPr>
              <a:t>‹#›</a:t>
            </a:fld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b="38927" l="0" r="0" t="0"/>
          <a:stretch/>
        </p:blipFill>
        <p:spPr>
          <a:xfrm>
            <a:off x="3073700" y="1299574"/>
            <a:ext cx="2996350" cy="1823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8" name="Shape 128"/>
          <p:cNvGraphicFramePr/>
          <p:nvPr/>
        </p:nvGraphicFramePr>
        <p:xfrm>
          <a:off x="404150" y="3480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{4D23E572-54B4-4C6E-9743-07CC41C09795}</a:tableStyleId>
              </a:tblPr>
              <a:tblGrid>
                <a:gridCol w="1782525"/>
                <a:gridCol w="1821175"/>
                <a:gridCol w="2462650"/>
                <a:gridCol w="2269100"/>
              </a:tblGrid>
              <a:tr h="416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Built on ROS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High-Level APIs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Wifi  Compatible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Serial Communication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129" name="Shape 129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Flight Control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Processor → Object Detection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7221" y="3123423"/>
            <a:ext cx="5189575" cy="158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2" type="sldNum"/>
          </p:nvPr>
        </p:nvSpPr>
        <p:spPr>
          <a:xfrm>
            <a:off x="6998899" y="4663225"/>
            <a:ext cx="20223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Halil Yonter    </a:t>
            </a:r>
            <a:fld id="{00000000-1234-1234-1234-123412341234}" type="slidenum">
              <a:rPr lang="en">
                <a:latin typeface="Ubuntu"/>
                <a:ea typeface="Ubuntu"/>
                <a:cs typeface="Ubuntu"/>
                <a:sym typeface="Ubuntu"/>
              </a:rPr>
              <a:t>‹#›</a:t>
            </a:fld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0" r="45613" t="0"/>
          <a:stretch/>
        </p:blipFill>
        <p:spPr>
          <a:xfrm>
            <a:off x="2145088" y="2278262"/>
            <a:ext cx="4853823" cy="1285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7" name="Shape 137"/>
          <p:cNvGraphicFramePr/>
          <p:nvPr/>
        </p:nvGraphicFramePr>
        <p:xfrm>
          <a:off x="952500" y="3564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{4D23E572-54B4-4C6E-9743-07CC41C09795}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Autonomous Flight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Sensor Package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Auto Takeoff / Landing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138" name="Shape 138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Flight Control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Processor → Object Detection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332125" y="1163550"/>
            <a:ext cx="687300" cy="3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1441800" y="1375150"/>
            <a:ext cx="62604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On-board Processor</a:t>
            </a:r>
          </a:p>
        </p:txBody>
      </p:sp>
      <p:cxnSp>
        <p:nvCxnSpPr>
          <p:cNvPr id="145" name="Shape 145"/>
          <p:cNvCxnSpPr/>
          <p:nvPr/>
        </p:nvCxnSpPr>
        <p:spPr>
          <a:xfrm>
            <a:off x="3111900" y="2479550"/>
            <a:ext cx="29202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6" name="Shape 146"/>
          <p:cNvSpPr txBox="1"/>
          <p:nvPr/>
        </p:nvSpPr>
        <p:spPr>
          <a:xfrm>
            <a:off x="3072000" y="2398050"/>
            <a:ext cx="30000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1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Cody Campbell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1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4294967295" type="title"/>
          </p:nvPr>
        </p:nvSpPr>
        <p:spPr>
          <a:xfrm>
            <a:off x="387900" y="686100"/>
            <a:ext cx="8368200" cy="68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Hardware Comparison</a:t>
            </a:r>
          </a:p>
        </p:txBody>
      </p:sp>
      <p:sp>
        <p:nvSpPr>
          <p:cNvPr id="152" name="Shape 152"/>
          <p:cNvSpPr txBox="1"/>
          <p:nvPr>
            <p:ph idx="4294967295" type="body"/>
          </p:nvPr>
        </p:nvSpPr>
        <p:spPr>
          <a:xfrm>
            <a:off x="389125" y="2734800"/>
            <a:ext cx="3999900" cy="138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Powerful development board</a:t>
            </a: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Ubuntu"/>
              <a:buChar char="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Low power consumption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Ubuntu"/>
              <a:buChar char="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Designed specifically for </a:t>
            </a:r>
          </a:p>
          <a:p>
            <a:pPr indent="-330200" lvl="1" marL="914400" rtl="0">
              <a:spcBef>
                <a:spcPts val="0"/>
              </a:spcBef>
              <a:buSzPct val="100000"/>
              <a:buFont typeface="Ubuntu"/>
              <a:buChar char="○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Video Processing</a:t>
            </a:r>
          </a:p>
          <a:p>
            <a:pPr indent="-330200" lvl="1" marL="914400" rtl="0">
              <a:spcBef>
                <a:spcPts val="0"/>
              </a:spcBef>
              <a:buSzPct val="100000"/>
              <a:buFont typeface="Ubuntu"/>
              <a:buChar char="○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Image Recognition</a:t>
            </a:r>
          </a:p>
          <a:p>
            <a:pPr indent="-330200" lvl="1" marL="914400" rtl="0">
              <a:spcBef>
                <a:spcPts val="0"/>
              </a:spcBef>
              <a:buSzPct val="100000"/>
              <a:buFont typeface="Ubuntu"/>
              <a:buChar char="○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Deep Learning</a:t>
            </a:r>
          </a:p>
          <a:p>
            <a:pPr indent="-330200" lvl="0" marL="457200" rtl="0"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Char char="●"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FlytOS - Classified Release</a:t>
            </a:r>
          </a:p>
        </p:txBody>
      </p:sp>
      <p:sp>
        <p:nvSpPr>
          <p:cNvPr id="153" name="Shape 153"/>
          <p:cNvSpPr txBox="1"/>
          <p:nvPr>
            <p:ph idx="4294967295" type="body"/>
          </p:nvPr>
        </p:nvSpPr>
        <p:spPr>
          <a:xfrm>
            <a:off x="4781125" y="2734812"/>
            <a:ext cx="4162500" cy="156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SzPct val="100000"/>
              <a:buFont typeface="Ubuntu"/>
              <a:buChar char="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Fast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Ubuntu"/>
              <a:buChar char="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Light</a:t>
            </a:r>
          </a:p>
          <a:p>
            <a:pPr indent="-330200" lvl="0" marL="457200" rtl="0">
              <a:spcBef>
                <a:spcPts val="0"/>
              </a:spcBef>
              <a:buSzPct val="100000"/>
              <a:buFont typeface="Ubuntu"/>
              <a:buChar char="●"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Low profile</a:t>
            </a:r>
          </a:p>
          <a:p>
            <a:pPr indent="-330200" lvl="0" marL="457200" rtl="0"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Char char="●"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FlytOS - Public Release</a:t>
            </a:r>
          </a:p>
        </p:txBody>
      </p:sp>
      <p:sp>
        <p:nvSpPr>
          <p:cNvPr id="154" name="Shape 154"/>
          <p:cNvSpPr txBox="1"/>
          <p:nvPr>
            <p:ph idx="4294967295"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Processor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Object Detection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sp>
        <p:nvSpPr>
          <p:cNvPr id="155" name="Shape 155"/>
          <p:cNvSpPr txBox="1"/>
          <p:nvPr>
            <p:ph idx="12" type="sldNum"/>
          </p:nvPr>
        </p:nvSpPr>
        <p:spPr>
          <a:xfrm>
            <a:off x="6951553" y="4663225"/>
            <a:ext cx="2069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Cody Campbell	</a:t>
            </a:r>
            <a:fld id="{00000000-1234-1234-1234-123412341234}" type="slidenum">
              <a:rPr lang="en"/>
              <a:t>‹#›</a:t>
            </a:fld>
          </a:p>
        </p:txBody>
      </p:sp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3725" y="1609141"/>
            <a:ext cx="3999897" cy="88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23" y="1419374"/>
            <a:ext cx="3842325" cy="119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/>
        </p:nvSpPr>
        <p:spPr>
          <a:xfrm>
            <a:off x="231425" y="738525"/>
            <a:ext cx="41025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The Hardware: NVIDIA TX1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4333925" y="1231925"/>
            <a:ext cx="45963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u="sng">
                <a:solidFill>
                  <a:srgbClr val="EFEFEF"/>
                </a:solidFill>
                <a:latin typeface="Ubuntu"/>
                <a:ea typeface="Ubuntu"/>
                <a:cs typeface="Ubuntu"/>
                <a:sym typeface="Ubuntu"/>
              </a:rPr>
              <a:t>Highlights:</a:t>
            </a:r>
          </a:p>
          <a:p>
            <a:pPr indent="-3556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Cuda</a:t>
            </a:r>
          </a:p>
          <a:p>
            <a:pPr indent="-3556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Machine Learning</a:t>
            </a:r>
          </a:p>
          <a:p>
            <a:pPr indent="-355600" lvl="0" marL="457200" rtl="0">
              <a:spcBef>
                <a:spcPts val="0"/>
              </a:spcBef>
              <a:buClr>
                <a:schemeClr val="accent5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Low Power Consumption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000" u="sng">
              <a:solidFill>
                <a:srgbClr val="EFEFEF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 u="sng">
                <a:solidFill>
                  <a:srgbClr val="EFEFEF"/>
                </a:solidFill>
                <a:latin typeface="Ubuntu"/>
                <a:ea typeface="Ubuntu"/>
                <a:cs typeface="Ubuntu"/>
                <a:sym typeface="Ubuntu"/>
              </a:rPr>
              <a:t>Specifications:</a:t>
            </a:r>
          </a:p>
          <a:p>
            <a:pPr indent="-3556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64-bit ARM A57 CPUs</a:t>
            </a:r>
          </a:p>
          <a:p>
            <a:pPr indent="-3556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4 GB LPDDR4 Memory</a:t>
            </a:r>
          </a:p>
          <a:p>
            <a:pPr indent="-3556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Ubuntu"/>
              <a:buChar char="●"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WiFi and Bluetooth Compatible</a:t>
            </a:r>
          </a:p>
        </p:txBody>
      </p:sp>
      <p:sp>
        <p:nvSpPr>
          <p:cNvPr id="164" name="Shape 164"/>
          <p:cNvSpPr txBox="1"/>
          <p:nvPr>
            <p:ph idx="12" type="sldNum"/>
          </p:nvPr>
        </p:nvSpPr>
        <p:spPr>
          <a:xfrm>
            <a:off x="7669413" y="4663225"/>
            <a:ext cx="13518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Cody Campbell    </a:t>
            </a:r>
            <a:fld id="{00000000-1234-1234-1234-123412341234}" type="slidenum">
              <a:rPr lang="en"/>
              <a:t>‹#›</a:t>
            </a:fld>
          </a:p>
        </p:txBody>
      </p:sp>
      <p:sp>
        <p:nvSpPr>
          <p:cNvPr id="165" name="Shape 165"/>
          <p:cNvSpPr txBox="1"/>
          <p:nvPr>
            <p:ph type="title"/>
          </p:nvPr>
        </p:nvSpPr>
        <p:spPr>
          <a:xfrm>
            <a:off x="-125" y="0"/>
            <a:ext cx="9144000" cy="4890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>
              <a:latin typeface="Ubuntu"/>
              <a:ea typeface="Ubuntu"/>
              <a:cs typeface="Ubuntu"/>
              <a:sym typeface="Ubuntu"/>
            </a:endParaRPr>
          </a:p>
          <a:p>
            <a:pPr lvl="0" rtl="0" algn="ctr">
              <a:spcBef>
                <a:spcPts val="1000"/>
              </a:spcBef>
              <a:buNone/>
            </a:pP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Recap</a:t>
            </a:r>
            <a:r>
              <a:rPr lang="en" sz="1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→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Flight Control → </a:t>
            </a:r>
            <a:r>
              <a:rPr b="1"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Processor</a:t>
            </a:r>
            <a:r>
              <a:rPr lang="en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 → Object Detection → WiFi / USNG → Propeller Testing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	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-1333080"/>
            <a:ext cx="2555400" cy="2213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949" y="1105825"/>
            <a:ext cx="3826250" cy="381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