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4" r:id="rId3"/>
    <p:sldMasterId id="2147483861" r:id="rId4"/>
    <p:sldMasterId id="2147483878" r:id="rId5"/>
  </p:sldMasterIdLst>
  <p:notesMasterIdLst>
    <p:notesMasterId r:id="rId28"/>
  </p:notesMasterIdLst>
  <p:handoutMasterIdLst>
    <p:handoutMasterId r:id="rId29"/>
  </p:handoutMasterIdLst>
  <p:sldIdLst>
    <p:sldId id="262" r:id="rId6"/>
    <p:sldId id="431" r:id="rId7"/>
    <p:sldId id="433" r:id="rId8"/>
    <p:sldId id="434" r:id="rId9"/>
    <p:sldId id="435" r:id="rId10"/>
    <p:sldId id="438" r:id="rId11"/>
    <p:sldId id="439" r:id="rId12"/>
    <p:sldId id="437" r:id="rId13"/>
    <p:sldId id="440" r:id="rId14"/>
    <p:sldId id="447" r:id="rId15"/>
    <p:sldId id="441" r:id="rId16"/>
    <p:sldId id="442" r:id="rId17"/>
    <p:sldId id="443" r:id="rId18"/>
    <p:sldId id="445" r:id="rId19"/>
    <p:sldId id="446" r:id="rId20"/>
    <p:sldId id="448" r:id="rId21"/>
    <p:sldId id="449" r:id="rId22"/>
    <p:sldId id="450" r:id="rId23"/>
    <p:sldId id="451" r:id="rId24"/>
    <p:sldId id="452" r:id="rId25"/>
    <p:sldId id="453" r:id="rId26"/>
    <p:sldId id="454" r:id="rId27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buClr>
        <a:schemeClr val="accent2"/>
      </a:buClr>
      <a:buSzPct val="75000"/>
      <a:buFont typeface="Wingdings" pitchFamily="2" charset="2"/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ctr" rtl="0" fontAlgn="base">
      <a:spcBef>
        <a:spcPct val="20000"/>
      </a:spcBef>
      <a:spcAft>
        <a:spcPct val="0"/>
      </a:spcAft>
      <a:buClr>
        <a:schemeClr val="accent2"/>
      </a:buClr>
      <a:buSzPct val="75000"/>
      <a:buFont typeface="Wingdings" pitchFamily="2" charset="2"/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ctr" rtl="0" fontAlgn="base">
      <a:spcBef>
        <a:spcPct val="20000"/>
      </a:spcBef>
      <a:spcAft>
        <a:spcPct val="0"/>
      </a:spcAft>
      <a:buClr>
        <a:schemeClr val="accent2"/>
      </a:buClr>
      <a:buSzPct val="75000"/>
      <a:buFont typeface="Wingdings" pitchFamily="2" charset="2"/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ctr" rtl="0" fontAlgn="base">
      <a:spcBef>
        <a:spcPct val="20000"/>
      </a:spcBef>
      <a:spcAft>
        <a:spcPct val="0"/>
      </a:spcAft>
      <a:buClr>
        <a:schemeClr val="accent2"/>
      </a:buClr>
      <a:buSzPct val="75000"/>
      <a:buFont typeface="Wingdings" pitchFamily="2" charset="2"/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ctr" rtl="0" fontAlgn="base">
      <a:spcBef>
        <a:spcPct val="20000"/>
      </a:spcBef>
      <a:spcAft>
        <a:spcPct val="0"/>
      </a:spcAft>
      <a:buClr>
        <a:schemeClr val="accent2"/>
      </a:buClr>
      <a:buSzPct val="75000"/>
      <a:buFont typeface="Wingdings" pitchFamily="2" charset="2"/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3333CC"/>
    <a:srgbClr val="33CC33"/>
    <a:srgbClr val="99CCFF"/>
    <a:srgbClr val="0000CC"/>
    <a:srgbClr val="33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71" autoAdjust="0"/>
  </p:normalViewPr>
  <p:slideViewPr>
    <p:cSldViewPr snapToGrid="0">
      <p:cViewPr varScale="1">
        <p:scale>
          <a:sx n="111" d="100"/>
          <a:sy n="111" d="100"/>
        </p:scale>
        <p:origin x="157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1932" y="-84"/>
      </p:cViewPr>
      <p:guideLst>
        <p:guide orient="horz" pos="2304"/>
        <p:guide pos="302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5" tIns="48307" rIns="96615" bIns="48307" numCol="1" anchor="t" anchorCtr="0" compatLnSpc="1">
            <a:prstTxWarp prst="textNoShape">
              <a:avLst/>
            </a:prstTxWarp>
          </a:bodyPr>
          <a:lstStyle>
            <a:lvl1pPr algn="l" defTabSz="96662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5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5" tIns="48307" rIns="96615" bIns="48307" numCol="1" anchor="t" anchorCtr="0" compatLnSpc="1">
            <a:prstTxWarp prst="textNoShape">
              <a:avLst/>
            </a:prstTxWarp>
          </a:bodyPr>
          <a:lstStyle>
            <a:lvl1pPr algn="r" defTabSz="96662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6900"/>
            <a:ext cx="415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5" tIns="48307" rIns="96615" bIns="48307" numCol="1" anchor="b" anchorCtr="0" compatLnSpc="1">
            <a:prstTxWarp prst="textNoShape">
              <a:avLst/>
            </a:prstTxWarp>
          </a:bodyPr>
          <a:lstStyle>
            <a:lvl1pPr algn="l" defTabSz="96662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46900"/>
            <a:ext cx="415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5" tIns="48307" rIns="96615" bIns="48307" numCol="1" anchor="b" anchorCtr="0" compatLnSpc="1">
            <a:prstTxWarp prst="textNoShape">
              <a:avLst/>
            </a:prstTxWarp>
          </a:bodyPr>
          <a:lstStyle>
            <a:lvl1pPr algn="r" defTabSz="96662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730284F-5AA6-4BCB-983F-EF43A9B33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372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5" tIns="48307" rIns="96615" bIns="48307" numCol="1" anchor="t" anchorCtr="0" compatLnSpc="1">
            <a:prstTxWarp prst="textNoShape">
              <a:avLst/>
            </a:prstTxWarp>
          </a:bodyPr>
          <a:lstStyle>
            <a:lvl1pPr algn="l" defTabSz="96662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5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5" tIns="48307" rIns="96615" bIns="48307" numCol="1" anchor="t" anchorCtr="0" compatLnSpc="1">
            <a:prstTxWarp prst="textNoShape">
              <a:avLst/>
            </a:prstTxWarp>
          </a:bodyPr>
          <a:lstStyle>
            <a:lvl1pPr algn="r" defTabSz="96662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7688"/>
            <a:ext cx="3652837" cy="2741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5" tIns="48307" rIns="96615" bIns="483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6900"/>
            <a:ext cx="415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5" tIns="48307" rIns="96615" bIns="48307" numCol="1" anchor="b" anchorCtr="0" compatLnSpc="1">
            <a:prstTxWarp prst="textNoShape">
              <a:avLst/>
            </a:prstTxWarp>
          </a:bodyPr>
          <a:lstStyle>
            <a:lvl1pPr algn="l" defTabSz="96662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46900"/>
            <a:ext cx="415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5" tIns="48307" rIns="96615" bIns="48307" numCol="1" anchor="b" anchorCtr="0" compatLnSpc="1">
            <a:prstTxWarp prst="textNoShape">
              <a:avLst/>
            </a:prstTxWarp>
          </a:bodyPr>
          <a:lstStyle>
            <a:lvl1pPr algn="r" defTabSz="96662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ED60A9D-20EB-4C53-A513-8DA7477020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73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652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652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652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652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ctr" defTabSz="965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ctr" defTabSz="965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ctr" defTabSz="965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ctr" defTabSz="965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41C3CA1B-7A8D-4741-AA99-DF3043BD3F97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4109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D60A9D-20EB-4C53-A513-8DA74770203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36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682CBD-515A-4F32-8090-7BE35A6755B0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Anyway here is a simple adiabatic logic scheme, here demonstrated using ordinary CMOS transistors, that is based on a new operation paradigm we discovered in Spring of 2000 (called input-barrier, clocked-bias latching).  For convenience, we use Hall’s electroid (switch) symbol, which can be implemented in CMOS with a parallel nFET/pFET pair (transmission gate).</a:t>
            </a:r>
          </a:p>
          <a:p>
            <a:r>
              <a:rPr lang="en-US"/>
              <a:t>	There is a basic clocked buffer element consisting of a pair of cross-coupled switches.</a:t>
            </a:r>
          </a:p>
          <a:p>
            <a:r>
              <a:rPr lang="en-US"/>
              <a:t>	This logic scheme is more economic than many previous ones because it requires only 4 global timing signals, really just 4 different phases of a single waveform.  These are shown in the timing diagram.  The top and bottom portions must be flat for at least a full tick.  The shape of the transitions is arbitrary (though the slope should be finite everywhere and should scale down with increasing tick length).</a:t>
            </a:r>
          </a:p>
        </p:txBody>
      </p:sp>
    </p:spTree>
    <p:extLst>
      <p:ext uri="{BB962C8B-B14F-4D97-AF65-F5344CB8AC3E}">
        <p14:creationId xmlns:p14="http://schemas.microsoft.com/office/powerpoint/2010/main" val="1879829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8E3519-8CD4-4CCD-A8D3-4139CA212D5B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about more complex functions?  Again, series/parallel combinations of input-controlled switches will do the job.  (Forward parts shown.)  However, one must remember that information on internal nodes (such as the A output of the left circuit) must also be retracted by subsequent gates.  Inputs that are not echoed in the output (e.g. B in both these examples) must be retracted seperately by some other circuit.</a:t>
            </a:r>
          </a:p>
          <a:p>
            <a:r>
              <a:rPr lang="en-US"/>
              <a:t>	The easiest way to do inverting functions is to use a dual-rail encoding: a pulse on one wire represents 0, while a pulse on another represents 1. (Quad-rail encoding is shown since this is needed if switches are implemented using CMOS transmission gates.)  Then a NOT gate is just a renaming of rails.  Dual-rail has the further advantage of allowing the total magnitude of back-reactions on the resonant driver to be data-independent.</a:t>
            </a:r>
          </a:p>
        </p:txBody>
      </p:sp>
    </p:spTree>
    <p:extLst>
      <p:ext uri="{BB962C8B-B14F-4D97-AF65-F5344CB8AC3E}">
        <p14:creationId xmlns:p14="http://schemas.microsoft.com/office/powerpoint/2010/main" val="2544236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45B933-03EC-44FC-A69F-E579682322FA}" type="slidenum">
              <a:rPr lang="en-US"/>
              <a:pPr/>
              <a:t>13</a:t>
            </a:fld>
            <a:endParaRPr lang="en-US"/>
          </a:p>
        </p:txBody>
      </p:sp>
      <p:sp>
        <p:nvSpPr>
          <p:cNvPr id="401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9905" y="3474971"/>
            <a:ext cx="7681392" cy="329109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27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9E1729-D19D-4E6A-9DB5-FA822D4AC1C8}" type="slidenum">
              <a:rPr lang="en-US"/>
              <a:pPr/>
              <a:t>14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4975" y="549275"/>
            <a:ext cx="3659188" cy="2743200"/>
          </a:xfrm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9905" y="3474971"/>
            <a:ext cx="7681392" cy="329109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876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BD3C68-5BF2-42A4-8AFF-0B94A5C4CCC1}" type="slidenum">
              <a:rPr lang="en-US"/>
              <a:pPr/>
              <a:t>15</a:t>
            </a:fld>
            <a:endParaRPr lang="en-US"/>
          </a:p>
        </p:txBody>
      </p:sp>
      <p:sp>
        <p:nvSpPr>
          <p:cNvPr id="43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52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www.eng.fsu.edu/~mpf" TargetMode="Externa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jpeg"/><Relationship Id="rId5" Type="http://schemas.openxmlformats.org/officeDocument/2006/relationships/image" Target="../media/image2.png"/><Relationship Id="rId4" Type="http://schemas.openxmlformats.org/officeDocument/2006/relationships/hyperlink" Target="http://www.fsu.edu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ngineering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0" r="2380" b="1509"/>
          <a:stretch>
            <a:fillRect/>
          </a:stretch>
        </p:blipFill>
        <p:spPr bwMode="auto">
          <a:xfrm>
            <a:off x="0" y="1884363"/>
            <a:ext cx="9144000" cy="497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famubi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6002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fsubi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25" y="228600"/>
            <a:ext cx="150177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top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070" b="-626"/>
          <a:stretch>
            <a:fillRect/>
          </a:stretch>
        </p:blipFill>
        <p:spPr bwMode="auto">
          <a:xfrm>
            <a:off x="2014538" y="685800"/>
            <a:ext cx="51816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627313" y="1271588"/>
            <a:ext cx="3870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smtClean="0">
                <a:latin typeface="Courier New" pitchFamily="49" charset="0"/>
                <a:hlinkClick r:id="rId7"/>
              </a:rPr>
              <a:t>http://www.eng.fsu.edu/~mpf</a:t>
            </a:r>
            <a:endParaRPr lang="en-US" sz="1800" b="1" smtClean="0">
              <a:latin typeface="Courier New" pitchFamily="49" charset="0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268663" y="152400"/>
            <a:ext cx="2587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b="1" smtClean="0">
                <a:latin typeface="Arial" charset="0"/>
              </a:rPr>
              <a:t>Michael P. Frank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CC">
              <a:alpha val="50000"/>
            </a:srgbClr>
          </a:solidFill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CC">
              <a:alpha val="50000"/>
            </a:srgbClr>
          </a:solidFill>
        </p:spPr>
        <p:txBody>
          <a:bodyPr/>
          <a:lstStyle>
            <a:lvl1pPr marL="0" indent="0" algn="ctr">
              <a:buFontTx/>
              <a:buNone/>
              <a:defRPr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C5BC49ED-5509-4E92-BC01-6EE8D82AE33B}" type="datetime1">
              <a:rPr lang="en-US" smtClean="0"/>
              <a:t>3/9/2014</a:t>
            </a:fld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12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01D20754-07DA-4870-9B31-6D10D13C8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81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BE374-CDAA-4DCA-9359-2F033D3E9748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07DCC-787A-4ABA-BFAD-D9F9D9581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4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0"/>
            <a:ext cx="222885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53415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23CE3-0952-4A5B-8138-867849D1C8D7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E6550-2E0B-4F7B-8FD4-C3F6EBB62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75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oe-fad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1"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amu_fsu_fad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COELogo-fade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52600" cy="168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644650" y="249238"/>
            <a:ext cx="5822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6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FAMU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-</a:t>
            </a:r>
            <a:r>
              <a:rPr lang="en-US" sz="36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FSU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b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600" b="1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College of Engineering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2000" y="1349375"/>
            <a:ext cx="7696200" cy="20574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553200"/>
            <a:ext cx="21336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C22F3-71F4-439D-80F0-1E60F833CF4A}" type="datetime1">
              <a:rPr lang="en-US" smtClean="0"/>
              <a:t>3/9/2014</a:t>
            </a:fld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53200"/>
            <a:ext cx="2133600" cy="2286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B84273BD-AD96-4474-8E40-E8E4C25C5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38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CD29A-34C0-4E3F-94F7-98B7BF1E67FF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6A794-7609-48CF-ABCF-FCF1C486DF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9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6176F-D1E2-4B76-BF87-0609CE6B9940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48F26-134F-4C39-B6C3-1C830C436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246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ADB4B-9CFC-42CA-95D6-BD97C6514796}" type="datetime1">
              <a:rPr lang="en-US" smtClean="0"/>
              <a:t>3/9/2014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042E-E246-437D-A456-98623E00C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30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1886F-0FDB-4C6C-B13E-27ABB540FDD8}" type="datetime1">
              <a:rPr lang="en-US" smtClean="0"/>
              <a:t>3/9/2014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1AB70-125B-42B2-AAA5-34AFC60993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26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81386-BB23-452F-BBD1-5D5CA8A82EC2}" type="datetime1">
              <a:rPr lang="en-US" smtClean="0"/>
              <a:t>3/9/2014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41D31-D349-4566-8D65-30351ED31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173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2EB77-3DC2-41D6-9774-0AE4585C7FCF}" type="datetime1">
              <a:rPr lang="en-US" smtClean="0"/>
              <a:t>3/9/2014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47261-F8D8-4BE9-8DDF-2D71E8D5D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643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F9565-397D-4CD6-9B6D-247F6028192E}" type="datetime1">
              <a:rPr lang="en-US" smtClean="0"/>
              <a:t>3/9/2014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70BD6-E706-47CA-B2FA-5E15B0C54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2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F9604-70B1-4FCF-A128-DD6B7F6A603D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32744-9549-4EDD-8E79-19299743D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48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52626-C449-4648-A440-DAAEB20EB340}" type="datetime1">
              <a:rPr lang="en-US" smtClean="0"/>
              <a:t>3/9/2014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91D75-4630-4761-9257-80C9F48EEE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489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FAE01-29A1-4C1E-9275-6E2464AE5A74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49104-FA29-467C-B5C3-487D89E4C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382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41F45-8AE2-4506-BBF3-48DBFD61C51E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14A5-2FBA-47D8-8C8C-104DFD002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119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912A1-373B-4DE6-A846-0BBBB0CB69CF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E71FD-6876-46FD-9992-CA914B4842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792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D79AF-4EBF-43D6-8A36-8E589C44E37E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3CB50-099F-4CF1-A6B9-31D035174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369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65B82-8827-4B96-894D-17B50C591326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0358D-5928-410D-85B3-76172E9D7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890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11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1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4B8CE-1FC4-49CB-964B-30EEF18C1EBE}" type="datetime1">
              <a:rPr lang="en-US" smtClean="0"/>
              <a:t>3/9/2014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D27AB-1937-485D-9B2B-29FD5A9C1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2671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6AE15-F4E8-4404-8D62-97203C06BAD9}" type="datetime1">
              <a:rPr lang="en-US" smtClean="0"/>
              <a:t>3/9/2014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987B6-86BF-4258-B6AD-C8C022B28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534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15CF7-6098-4E2B-AA6A-61AEB7D532F5}" type="datetime1">
              <a:rPr lang="en-US" smtClean="0"/>
              <a:t>3/9/2014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A3EA3-B010-4DF9-AB76-CC10D0F89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8247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4DA0C-56B2-4F35-B276-21BBD519EEC3}" type="datetime1">
              <a:rPr lang="en-US" smtClean="0"/>
              <a:t>3/9/2014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4B047-1F8E-4260-AB13-D0997537A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54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9FA34-DA74-4F2C-AA53-A8BB905D57BD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D1EB3-DDE1-4297-B399-3D44F897E8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4898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47D45-3D92-438A-B405-1ED2AFF4D980}" type="datetime1">
              <a:rPr lang="en-US" smtClean="0"/>
              <a:t>3/9/2014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3330D-A66F-45BF-925E-A32C36C18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569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4000-3872-422D-8CCC-30E048361470}" type="datetime1">
              <a:rPr lang="en-US" smtClean="0"/>
              <a:t>3/9/2014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C8DF6-53D4-4260-99AB-5E530BCD4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228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535C8-A2E0-4E94-B089-54D17CD10EB4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C08ED-9AC4-4D89-AAE2-B2E7CDA68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083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131DB-5146-408E-92DB-26424EC94308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89ACD-6695-43C2-A8AC-A06FFB4C9B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856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272214-6F09-480F-A86E-ABC7112DBE8F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FBDBE7-A471-49BD-A8A4-1041A0C580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639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673C44-F783-45DA-9E59-090C804B7915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450E7D0-188A-491F-A0E8-3D1B19B0E0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471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F7C0A-7204-4B0C-A94B-81CDB97B513A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7CFE1A-4A75-4E5C-B4A8-0677F7E439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698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11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1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8B47CD-089F-4954-92AF-672892CC77D7}" type="datetime1">
              <a:rPr lang="en-US" smtClean="0"/>
              <a:t>3/9/2014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CD382F-5BCB-47FB-B65A-3B070F7B0E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06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A2CBC2-6BAE-4325-948D-EAEAC1744AAA}" type="datetime1">
              <a:rPr lang="en-US" smtClean="0"/>
              <a:t>3/9/2014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4D0F95-397D-42D5-AC2E-DBD2F2BAD4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468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A2250B-CA52-479A-B0E9-5431DBE7F799}" type="datetime1">
              <a:rPr lang="en-US" smtClean="0"/>
              <a:t>3/9/2014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12DE3E-97A6-4A81-ADD5-F2E3964859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914400"/>
            <a:ext cx="43815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43815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EDE46-59AA-44B2-AB68-F6F35CBC3C4F}" type="datetime1">
              <a:rPr lang="en-US" smtClean="0"/>
              <a:t>3/9/2014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A754D-71B8-4D23-8D80-8042234F6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5590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899912-004D-4F0C-83B6-4BA40DBEE8C5}" type="datetime1">
              <a:rPr lang="en-US" smtClean="0"/>
              <a:t>3/9/2014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ACC031-9F36-4A5F-8029-9F31A87A3F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5821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C214D1-24E4-41BE-9D49-5CDBC153A4EA}" type="datetime1">
              <a:rPr lang="en-US" smtClean="0"/>
              <a:t>3/9/2014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98C3A6-A4D7-4459-BBAC-715C245695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6476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FD3B21-F4CA-4675-8BFF-92C7502593AF}" type="datetime1">
              <a:rPr lang="en-US" smtClean="0"/>
              <a:t>3/9/2014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AD83BB-128C-440D-9F22-35C857F3BD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094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7F1B21-6D15-4ABF-A133-34FF64D2ECB4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537734-7BE4-426F-ABA4-E9B616DD2E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870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A35E43-46FB-493F-B751-AFA8812D47E2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8D7EC8-D9FD-4A4F-AB1E-83CB44486D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264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600200"/>
            <a:ext cx="41148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148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A8444266-1358-4F78-9A28-3CD0CA32DA3F}" type="datetime1">
              <a:rPr lang="en-US" smtClean="0"/>
              <a:t>3/9/2014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1628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F4F8C1F1-2047-46ED-84FD-9ACE8DE364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753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600200"/>
            <a:ext cx="41148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148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1148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762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56C58D3A-342E-4F02-AA9F-16EEB38B3D55}" type="datetime1">
              <a:rPr lang="en-US" smtClean="0"/>
              <a:t>3/9/2014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1628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C79C969B-B682-4776-B6E0-F375546C13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709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41148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148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3924300"/>
            <a:ext cx="41148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24300"/>
            <a:ext cx="41148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62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ECDDCC90-5DCB-4641-9A06-DE487BF01D33}" type="datetime1">
              <a:rPr lang="en-US" smtClean="0"/>
              <a:t>3/9/2014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71628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0BBA3ABE-2FE6-4ED7-B53C-9AD480C6A3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7483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81000" y="1600200"/>
            <a:ext cx="8382000" cy="4495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BF6568FD-A032-43DA-8546-89EFAB469EC3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B7CA06A6-D5D9-4EB0-8B89-2EC44C4909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20608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600200"/>
            <a:ext cx="8382000" cy="4495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28D778B6-3C32-442E-B1D9-6F17B3165179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43667EFF-3DEE-4B3E-8CB0-5D8B6DE9E6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80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4B9D3-7A61-4B7E-B9EE-84F6F05DA60A}" type="datetime1">
              <a:rPr lang="en-US" smtClean="0"/>
              <a:t>3/9/2014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4A5BC-7184-42EC-9369-F86CF8A83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9549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00BB18-E89A-4D0C-93CC-B71B6DBAEDC2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4CE9EE4-2F4E-4FC7-AF84-32C3E4B1B6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9057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70DB27-A845-40C1-8B87-F098844925B0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4D01EC-288E-4726-BD69-D41118228F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8953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CFB6AD-DC5C-4C54-9BCD-370A374EE961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D68C5A-32CD-4E09-B37E-9CB376CA3F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561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11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1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4B859E-FE0D-45F4-9E8E-D34DBD7D7E05}" type="datetime1">
              <a:rPr lang="en-US" smtClean="0"/>
              <a:t>3/9/2014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6587DA-E138-47C9-896F-8368568B80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473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B5E7FF-7789-4ABB-BEED-23965FA568CE}" type="datetime1">
              <a:rPr lang="en-US" smtClean="0"/>
              <a:t>3/9/2014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0A2009-C8AE-41DA-AEF0-CC9B12BDA5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2874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05F942-C6E6-431E-B672-75C165110DFF}" type="datetime1">
              <a:rPr lang="en-US" smtClean="0"/>
              <a:t>3/9/2014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A49DA6-9763-4C29-8429-B303368AB3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2519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0BE740-7DC0-422B-A907-A22579DF8E10}" type="datetime1">
              <a:rPr lang="en-US" smtClean="0"/>
              <a:t>3/9/2014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FA4B36-EDCF-45D8-8BBE-5DBC1821F2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1862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C9B9A1-C873-40D6-9920-525728471702}" type="datetime1">
              <a:rPr lang="en-US" smtClean="0"/>
              <a:t>3/9/2014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0165C5-EDCD-476E-98C8-470A161F5D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17485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8C5A2C-C4EF-4F91-9F20-F6FE3B219C98}" type="datetime1">
              <a:rPr lang="en-US" smtClean="0"/>
              <a:t>3/9/2014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E9F5EC-EDC8-445B-9A72-ED2840469B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3207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1584A5-97B6-4C31-A8F2-B8FF99BD1BAE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642F58-EC43-4E80-8077-3365216C9E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3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D7304-F39B-46F6-98B6-EA6F25148717}" type="datetime1">
              <a:rPr lang="en-US" smtClean="0"/>
              <a:t>3/9/2014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CB40B-E78D-4750-BCAD-247CB29C0E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8446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54D3C0-2268-4C00-9C1F-E22A73D6F3D8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9CC502-DE61-43E0-8A9E-857ABDB647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5841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600200"/>
            <a:ext cx="41148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148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0A559B13-226B-4542-A540-AAF4DE1833DC}" type="datetime1">
              <a:rPr lang="en-US" smtClean="0"/>
              <a:t>3/9/2014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1628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331DEC0D-AE14-40D8-8F55-8205855C58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4538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600200"/>
            <a:ext cx="41148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148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1148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762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1F385D75-54D8-4C36-9A20-3B662ACBB5DE}" type="datetime1">
              <a:rPr lang="en-US" smtClean="0"/>
              <a:t>3/9/2014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1628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E7E3AEAD-AB83-48E9-AA48-129E9E994C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757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41148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148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3924300"/>
            <a:ext cx="41148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24300"/>
            <a:ext cx="41148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62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9D3882B2-4996-4294-8BAD-5959861395B5}" type="datetime1">
              <a:rPr lang="en-US" smtClean="0"/>
              <a:t>3/9/2014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71628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479EF819-D5B9-4E24-A9DB-74F8BFDED3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5945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81000" y="1600200"/>
            <a:ext cx="8382000" cy="4495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F6795516-9CA1-41F0-AA9D-127421C6BB9E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5C241CFB-3A6A-4B3E-B1DD-F6D387211E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1685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600200"/>
            <a:ext cx="8382000" cy="4495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C621675F-69BC-43BA-B80A-1978BD84B8B2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80CEBCD4-D336-416F-B7E8-D9E0762CEB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13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C3BDF-3A95-4075-93CD-51E86AD1A859}" type="datetime1">
              <a:rPr lang="en-US" smtClean="0"/>
              <a:t>3/9/2014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A2F93-44A1-442D-AFE3-316502DDB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60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E2388-7194-4A38-9620-70D14025E12F}" type="datetime1">
              <a:rPr lang="en-US" smtClean="0"/>
              <a:t>3/9/2014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B1C76-8771-4E6C-9C66-B2FA743FF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5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24FE6-A87C-47C1-82D0-574A2B55CAF2}" type="datetime1">
              <a:rPr lang="en-US" smtClean="0"/>
              <a:t>3/9/2014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B43A1-5207-4323-821A-40871DFE3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92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fsu.edu/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6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0"/>
            <a:ext cx="71770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914400"/>
            <a:ext cx="89154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537325"/>
            <a:ext cx="167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0DC632-55D1-4A2D-ADED-D2D2B7DBB55A}" type="datetime1">
              <a:rPr lang="en-US" smtClean="0"/>
              <a:t>3/9/2014</a:t>
            </a:fld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537325"/>
            <a:ext cx="54864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15200" y="6537325"/>
            <a:ext cx="1752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D62EAB-FE99-4933-B5A5-A456AA268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famubi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fsubig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1538" y="0"/>
            <a:ext cx="652462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3333CC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66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80008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53200"/>
            <a:ext cx="167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493A21F-79D5-4A9D-A171-8C4A8268624D}" type="datetime1">
              <a:rPr lang="en-US" smtClean="0"/>
              <a:t>3/9/2014</a:t>
            </a:fld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532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AB87096-5A6E-4C0B-B04E-4CFF9C393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2059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/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/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/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/>
            </a:p>
          </p:txBody>
        </p:sp>
      </p:grpSp>
      <p:pic>
        <p:nvPicPr>
          <p:cNvPr id="2056" name="Picture 13" descr="famu_fsu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295400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4" descr="COE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6800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Text Box 15"/>
          <p:cNvSpPr txBox="1">
            <a:spLocks noChangeArrowheads="1"/>
          </p:cNvSpPr>
          <p:nvPr/>
        </p:nvSpPr>
        <p:spPr bwMode="auto">
          <a:xfrm>
            <a:off x="2900363" y="87313"/>
            <a:ext cx="3271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 smtClean="0"/>
              <a:t>FAMU-FSU College of Engineering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rgbClr val="000066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rgbClr val="003300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rgbClr val="660066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rgbClr val="006699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rgbClr val="006699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rgbClr val="006699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rgbClr val="006699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rgbClr val="00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0"/>
            <a:ext cx="8382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23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5532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006600"/>
                </a:solidFill>
                <a:cs typeface="+mn-cs"/>
              </a:defRPr>
            </a:lvl1pPr>
          </a:lstStyle>
          <a:p>
            <a:pPr>
              <a:defRPr/>
            </a:pPr>
            <a:fld id="{38958CB9-6D1D-4378-8898-A0BCF2E5848A}" type="datetime1">
              <a:rPr lang="en-US" smtClean="0"/>
              <a:t>3/9/2014</a:t>
            </a:fld>
            <a:endParaRPr lang="en-US"/>
          </a:p>
        </p:txBody>
      </p:sp>
      <p:sp>
        <p:nvSpPr>
          <p:cNvPr id="42394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5532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006600"/>
                </a:solidFill>
                <a:cs typeface="+mn-cs"/>
              </a:defRPr>
            </a:lvl1pPr>
          </a:lstStyle>
          <a:p>
            <a:pPr>
              <a:defRPr/>
            </a:pPr>
            <a:fld id="{E60C07B8-CA67-41D8-8A14-3B8E864B1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1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har char="–"/>
        <a:defRPr sz="28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har char="•"/>
        <a:defRPr sz="24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har char="–"/>
        <a:defRPr sz="2000">
          <a:solidFill>
            <a:schemeClr val="folHlink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rgbClr val="80008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rgbClr val="80008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rgbClr val="80008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rgbClr val="80008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rgbClr val="80008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0"/>
            <a:ext cx="8382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5532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6600"/>
                </a:solidFill>
              </a:defRPr>
            </a:lvl1pPr>
          </a:lstStyle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fld id="{FC7A7A5C-1B0C-40A5-8146-3299C9D62D73}" type="datetime1">
              <a:rPr lang="en-US" smtClean="0">
                <a:cs typeface="+mn-cs"/>
              </a:rPr>
              <a:t>3/9/2014</a:t>
            </a:fld>
            <a:endParaRPr lang="en-US">
              <a:cs typeface="+mn-cs"/>
            </a:endParaRPr>
          </a:p>
        </p:txBody>
      </p:sp>
      <p:sp>
        <p:nvSpPr>
          <p:cNvPr id="171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5532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6600"/>
                </a:solidFill>
              </a:defRPr>
            </a:lvl1pPr>
          </a:lstStyle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fld id="{3D3FC2A0-3ACA-4910-B40F-24EDFC62BDB3}" type="slidenum">
              <a:rPr lang="en-US">
                <a:cs typeface="+mn-cs"/>
              </a:rPr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045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  <p:sldLayoutId id="2147483873" r:id="rId12"/>
    <p:sldLayoutId id="2147483874" r:id="rId13"/>
    <p:sldLayoutId id="2147483875" r:id="rId14"/>
    <p:sldLayoutId id="2147483876" r:id="rId15"/>
    <p:sldLayoutId id="2147483877" r:id="rId16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1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0"/>
        </a:spcBef>
        <a:spcAft>
          <a:spcPct val="0"/>
        </a:spcAft>
        <a:buChar char="–"/>
        <a:defRPr sz="28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0"/>
        </a:spcBef>
        <a:spcAft>
          <a:spcPct val="0"/>
        </a:spcAft>
        <a:buChar char="•"/>
        <a:defRPr sz="24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0"/>
        </a:spcBef>
        <a:spcAft>
          <a:spcPct val="0"/>
        </a:spcAft>
        <a:buChar char="–"/>
        <a:defRPr sz="2000">
          <a:solidFill>
            <a:schemeClr val="folHlink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rgbClr val="80008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rgbClr val="80008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rgbClr val="80008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rgbClr val="80008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rgbClr val="80008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0"/>
            <a:ext cx="8382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5532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6600"/>
                </a:solidFill>
              </a:defRPr>
            </a:lvl1pPr>
          </a:lstStyle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fld id="{3B48A974-2517-4876-859C-5A488FD7126B}" type="datetime1">
              <a:rPr lang="en-US" smtClean="0">
                <a:cs typeface="+mn-cs"/>
              </a:rPr>
              <a:t>3/9/2014</a:t>
            </a:fld>
            <a:endParaRPr lang="en-US" smtClean="0">
              <a:cs typeface="+mn-cs"/>
            </a:endParaRPr>
          </a:p>
        </p:txBody>
      </p:sp>
      <p:sp>
        <p:nvSpPr>
          <p:cNvPr id="171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5532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6600"/>
                </a:solidFill>
              </a:defRPr>
            </a:lvl1pPr>
          </a:lstStyle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fld id="{D829D5CC-DA51-419D-9A1E-4C90E8826B60}" type="slidenum">
              <a:rPr lang="en-US" smtClean="0">
                <a:cs typeface="+mn-cs"/>
              </a:rPr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620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  <p:sldLayoutId id="2147483891" r:id="rId13"/>
    <p:sldLayoutId id="2147483892" r:id="rId14"/>
    <p:sldLayoutId id="2147483893" r:id="rId15"/>
    <p:sldLayoutId id="2147483894" r:id="rId16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1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0"/>
        </a:spcBef>
        <a:spcAft>
          <a:spcPct val="0"/>
        </a:spcAft>
        <a:buChar char="–"/>
        <a:defRPr sz="28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0"/>
        </a:spcBef>
        <a:spcAft>
          <a:spcPct val="0"/>
        </a:spcAft>
        <a:buChar char="•"/>
        <a:defRPr sz="24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0"/>
        </a:spcBef>
        <a:spcAft>
          <a:spcPct val="0"/>
        </a:spcAft>
        <a:buChar char="–"/>
        <a:defRPr sz="2000">
          <a:solidFill>
            <a:schemeClr val="folHlink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rgbClr val="80008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rgbClr val="80008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rgbClr val="80008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rgbClr val="80008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rgbClr val="80008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9F26CDD0-01FA-4095-832F-C6E2BF9B7FB1}" type="datetime1">
              <a:rPr lang="en-US" sz="1000" smtClean="0">
                <a:latin typeface="Arial" charset="0"/>
              </a:rPr>
              <a:t>3/9/2014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838450" y="6551613"/>
            <a:ext cx="3521075" cy="2301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000" smtClean="0">
                <a:latin typeface="Arial" charset="0"/>
              </a:rPr>
              <a:t>M. Frank, RevComp Cross-Disc. Intro for Beyond Moore group</a:t>
            </a:r>
            <a:endParaRPr lang="en-US" sz="1000" dirty="0" smtClean="0">
              <a:latin typeface="Arial" charset="0"/>
            </a:endParaRPr>
          </a:p>
        </p:txBody>
      </p:sp>
      <p:sp>
        <p:nvSpPr>
          <p:cNvPr id="614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C2511B5B-1E2B-40AF-BD3A-F063EA925CF3}" type="slidenum">
              <a:rPr lang="en-US" sz="1000" smtClean="0">
                <a:latin typeface="Arial" charset="0"/>
              </a:rPr>
              <a:pPr eaLnBrk="1" hangingPunct="1"/>
              <a:t>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11175" y="1879600"/>
            <a:ext cx="8131175" cy="2322513"/>
          </a:xfrm>
          <a:solidFill>
            <a:srgbClr val="CCFFCC">
              <a:alpha val="50000"/>
            </a:srgbClr>
          </a:solidFill>
          <a:ln w="57150">
            <a:solidFill>
              <a:srgbClr val="008000"/>
            </a:solidFill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Reversible Computing:</a:t>
            </a:r>
            <a:br>
              <a:rPr lang="en-US" sz="4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Cross-Disciplinary Introduction</a:t>
            </a:r>
            <a:r>
              <a:rPr lang="en-US" sz="32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2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8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8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000" b="0" dirty="0" smtClean="0">
                <a:solidFill>
                  <a:srgbClr val="008000"/>
                </a:solidFill>
                <a:effectLst/>
              </a:rPr>
              <a:t>Invited talk presented Mar. 10</a:t>
            </a:r>
            <a:r>
              <a:rPr lang="en-US" sz="2000" b="0" baseline="30000" dirty="0" smtClean="0">
                <a:solidFill>
                  <a:srgbClr val="008000"/>
                </a:solidFill>
                <a:effectLst/>
              </a:rPr>
              <a:t>th</a:t>
            </a:r>
            <a:r>
              <a:rPr lang="en-US" sz="2000" b="0" dirty="0" smtClean="0">
                <a:solidFill>
                  <a:srgbClr val="008000"/>
                </a:solidFill>
                <a:effectLst/>
              </a:rPr>
              <a:t>, 2014 to the </a:t>
            </a:r>
            <a:r>
              <a:rPr lang="en-US" sz="2000" b="0" i="1" dirty="0" smtClean="0">
                <a:solidFill>
                  <a:srgbClr val="008000"/>
                </a:solidFill>
                <a:effectLst/>
              </a:rPr>
              <a:t>Beyond Moore Research Challenge</a:t>
            </a:r>
            <a:r>
              <a:rPr lang="en-US" sz="2000" b="0" dirty="0" smtClean="0">
                <a:solidFill>
                  <a:srgbClr val="008000"/>
                </a:solidFill>
                <a:effectLst/>
              </a:rPr>
              <a:t> group at Sandia National Laboratories, Albuquerque, NM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969963" y="4881563"/>
            <a:ext cx="7191375" cy="1408112"/>
          </a:xfrm>
          <a:solidFill>
            <a:srgbClr val="CCFFCC">
              <a:alpha val="50195"/>
            </a:srgbClr>
          </a:solidFill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6600"/>
                </a:solidFill>
                <a:effectLst/>
              </a:rPr>
              <a:t>Michael P. Frank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0" dirty="0" smtClean="0">
                <a:solidFill>
                  <a:srgbClr val="008000"/>
                </a:solidFill>
                <a:effectLst/>
              </a:rPr>
              <a:t>Associate in Engineering, Department of Electrical &amp; Computer Engineering, FAMU-FSU College of Engineering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there a fundamental lower limit to energy dissipation of adiabatic charging?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3948112" cy="4648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No!</a:t>
            </a:r>
          </a:p>
          <a:p>
            <a:r>
              <a:rPr lang="en-US" i="1" dirty="0" smtClean="0"/>
              <a:t>C.f.</a:t>
            </a:r>
            <a:r>
              <a:rPr lang="en-US" dirty="0" smtClean="0"/>
              <a:t>, </a:t>
            </a:r>
            <a:r>
              <a:rPr lang="en-US" dirty="0" err="1" smtClean="0"/>
              <a:t>Boechler</a:t>
            </a:r>
            <a:r>
              <a:rPr lang="en-US" dirty="0" smtClean="0"/>
              <a:t> </a:t>
            </a:r>
            <a:r>
              <a:rPr lang="en-US" i="1" dirty="0" smtClean="0"/>
              <a:t>et al.</a:t>
            </a:r>
            <a:r>
              <a:rPr lang="en-US" dirty="0" smtClean="0"/>
              <a:t> (APL </a:t>
            </a:r>
            <a:r>
              <a:rPr lang="en-US" b="1" dirty="0" smtClean="0"/>
              <a:t>97</a:t>
            </a:r>
            <a:r>
              <a:rPr lang="en-US" dirty="0" smtClean="0"/>
              <a:t>:103502, 2010) measured dissipation for charging a capacitor through a resistor adiabatically</a:t>
            </a:r>
          </a:p>
          <a:p>
            <a:pPr lvl="1"/>
            <a:r>
              <a:rPr lang="en-US" dirty="0" smtClean="0"/>
              <a:t>Min. dissipation was much less than (</a:t>
            </a:r>
            <a:r>
              <a:rPr lang="en-US" i="1" dirty="0" err="1" smtClean="0"/>
              <a:t>kT</a:t>
            </a:r>
            <a:r>
              <a:rPr lang="en-US" dirty="0" smtClean="0"/>
              <a:t> </a:t>
            </a:r>
            <a:r>
              <a:rPr lang="en-US" dirty="0" err="1" smtClean="0"/>
              <a:t>ln</a:t>
            </a:r>
            <a:r>
              <a:rPr lang="en-US" dirty="0" smtClean="0"/>
              <a:t> 2), and was limited only by measurement uncertainty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CD29A-34C0-4E3F-94F7-98B7BF1E67FF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6A794-7609-48CF-ABCF-FCF1C486DF8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5312" y="1828800"/>
            <a:ext cx="4559411" cy="4445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048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C6BF-B47E-478B-8EA5-D7D551945157}" type="datetime1">
              <a:rPr lang="en-US" smtClean="0"/>
              <a:t>3/9/2014</a:t>
            </a:fld>
            <a:endParaRPr lang="en-US"/>
          </a:p>
        </p:txBody>
      </p:sp>
      <p:sp>
        <p:nvSpPr>
          <p:cNvPr id="5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8FCBEB-B706-4D49-B916-FA9A4C83737E}" type="slidenum">
              <a:rPr lang="en-US"/>
              <a:pPr/>
              <a:t>11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7772400" cy="762000"/>
          </a:xfrm>
        </p:spPr>
        <p:txBody>
          <a:bodyPr/>
          <a:lstStyle/>
          <a:p>
            <a:r>
              <a:rPr lang="en-US"/>
              <a:t>2LAL: 2-level Adiabatic Logic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05000"/>
            <a:ext cx="6099175" cy="4724400"/>
          </a:xfrm>
        </p:spPr>
        <p:txBody>
          <a:bodyPr/>
          <a:lstStyle/>
          <a:p>
            <a:r>
              <a:rPr lang="en-US"/>
              <a:t>Use simplified T-gate symbol:</a:t>
            </a:r>
          </a:p>
          <a:p>
            <a:r>
              <a:rPr lang="en-US"/>
              <a:t>Basic buffer element: </a:t>
            </a:r>
          </a:p>
          <a:p>
            <a:pPr lvl="1"/>
            <a:r>
              <a:rPr lang="en-US">
                <a:solidFill>
                  <a:schemeClr val="accent2"/>
                </a:solidFill>
              </a:rPr>
              <a:t>cross-coupled T-gates:</a:t>
            </a:r>
          </a:p>
          <a:p>
            <a:pPr lvl="2"/>
            <a:r>
              <a:rPr lang="en-US">
                <a:solidFill>
                  <a:srgbClr val="008000"/>
                </a:solidFill>
              </a:rPr>
              <a:t>need 8 transistors to </a:t>
            </a:r>
            <a:br>
              <a:rPr lang="en-US">
                <a:solidFill>
                  <a:srgbClr val="008000"/>
                </a:solidFill>
              </a:rPr>
            </a:br>
            <a:r>
              <a:rPr lang="en-US">
                <a:solidFill>
                  <a:srgbClr val="008000"/>
                </a:solidFill>
              </a:rPr>
              <a:t>buffer 1 dual-rail signal</a:t>
            </a:r>
          </a:p>
          <a:p>
            <a:pPr lvl="2"/>
            <a:endParaRPr lang="en-US"/>
          </a:p>
          <a:p>
            <a:r>
              <a:rPr lang="en-US"/>
              <a:t>Only 4 timing signals </a:t>
            </a:r>
            <a:r>
              <a:rPr lang="en-US">
                <a:sym typeface="Symbol" pitchFamily="18" charset="2"/>
              </a:rPr>
              <a:t></a:t>
            </a:r>
            <a:r>
              <a:rPr lang="en-US" baseline="-25000">
                <a:sym typeface="Symbol" pitchFamily="18" charset="2"/>
              </a:rPr>
              <a:t>0-3</a:t>
            </a:r>
            <a:r>
              <a:rPr lang="en-US">
                <a:sym typeface="Symbol" pitchFamily="18" charset="2"/>
              </a:rPr>
              <a:t> are</a:t>
            </a:r>
            <a:r>
              <a:rPr lang="en-US">
                <a:cs typeface="Times New Roman" pitchFamily="18" charset="0"/>
              </a:rPr>
              <a:t> </a:t>
            </a:r>
            <a:r>
              <a:rPr lang="en-US"/>
              <a:t/>
            </a:r>
            <a:br>
              <a:rPr lang="en-US"/>
            </a:br>
            <a:r>
              <a:rPr lang="en-US"/>
              <a:t>needed.  Only 4 ticks per cycle:</a:t>
            </a:r>
          </a:p>
          <a:p>
            <a:pPr lvl="1"/>
            <a:r>
              <a:rPr lang="en-US">
                <a:solidFill>
                  <a:srgbClr val="FF3300"/>
                </a:solidFill>
                <a:sym typeface="Symbol" pitchFamily="18" charset="2"/>
              </a:rPr>
              <a:t></a:t>
            </a:r>
            <a:r>
              <a:rPr lang="en-US" i="1" baseline="-25000">
                <a:solidFill>
                  <a:srgbClr val="FF3300"/>
                </a:solidFill>
                <a:sym typeface="Symbol" pitchFamily="18" charset="2"/>
              </a:rPr>
              <a:t>i</a:t>
            </a:r>
            <a:r>
              <a:rPr lang="en-US">
                <a:solidFill>
                  <a:schemeClr val="accent2"/>
                </a:solidFill>
                <a:sym typeface="Symbol" pitchFamily="18" charset="2"/>
              </a:rPr>
              <a:t> rises during ticks</a:t>
            </a:r>
            <a:r>
              <a:rPr lang="en-US" i="1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i="1">
                <a:solidFill>
                  <a:srgbClr val="FF3300"/>
                </a:solidFill>
                <a:sym typeface="Symbol" pitchFamily="18" charset="2"/>
              </a:rPr>
              <a:t>t</a:t>
            </a:r>
            <a:r>
              <a:rPr lang="en-US" i="1">
                <a:solidFill>
                  <a:srgbClr val="FF3300"/>
                </a:solidFill>
                <a:cs typeface="Times New Roman" pitchFamily="18" charset="0"/>
                <a:sym typeface="Symbol" pitchFamily="18" charset="2"/>
              </a:rPr>
              <a:t>≡i</a:t>
            </a:r>
            <a:r>
              <a:rPr lang="en-US">
                <a:solidFill>
                  <a:srgbClr val="FF3300"/>
                </a:solidFill>
                <a:cs typeface="Times New Roman" pitchFamily="18" charset="0"/>
                <a:sym typeface="Symbol" pitchFamily="18" charset="2"/>
              </a:rPr>
              <a:t> (mod 4)</a:t>
            </a:r>
            <a:endParaRPr lang="en-US" i="1">
              <a:solidFill>
                <a:srgbClr val="FF3300"/>
              </a:solidFill>
              <a:cs typeface="Times New Roman" pitchFamily="18" charset="0"/>
              <a:sym typeface="Symbol" pitchFamily="18" charset="2"/>
            </a:endParaRPr>
          </a:p>
          <a:p>
            <a:pPr lvl="1"/>
            <a:r>
              <a:rPr lang="en-US">
                <a:solidFill>
                  <a:srgbClr val="FF3300"/>
                </a:solidFill>
                <a:sym typeface="Symbol" pitchFamily="18" charset="2"/>
              </a:rPr>
              <a:t></a:t>
            </a:r>
            <a:r>
              <a:rPr lang="en-US" i="1" baseline="-25000">
                <a:solidFill>
                  <a:srgbClr val="FF3300"/>
                </a:solidFill>
                <a:sym typeface="Symbol" pitchFamily="18" charset="2"/>
              </a:rPr>
              <a:t>i</a:t>
            </a:r>
            <a:r>
              <a:rPr lang="en-US">
                <a:solidFill>
                  <a:schemeClr val="accent2"/>
                </a:solidFill>
                <a:sym typeface="Symbol" pitchFamily="18" charset="2"/>
              </a:rPr>
              <a:t> falls during ticks </a:t>
            </a:r>
            <a:r>
              <a:rPr lang="en-US" i="1">
                <a:solidFill>
                  <a:srgbClr val="FF3300"/>
                </a:solidFill>
                <a:sym typeface="Symbol" pitchFamily="18" charset="2"/>
              </a:rPr>
              <a:t>t</a:t>
            </a:r>
            <a:r>
              <a:rPr lang="en-US" i="1">
                <a:solidFill>
                  <a:srgbClr val="FF3300"/>
                </a:solidFill>
                <a:cs typeface="Times New Roman" pitchFamily="18" charset="0"/>
                <a:sym typeface="Symbol" pitchFamily="18" charset="2"/>
              </a:rPr>
              <a:t>≡</a:t>
            </a:r>
            <a:r>
              <a:rPr lang="en-US" i="1">
                <a:solidFill>
                  <a:srgbClr val="FF3300"/>
                </a:solidFill>
                <a:sym typeface="Symbol" pitchFamily="18" charset="2"/>
              </a:rPr>
              <a:t>i</a:t>
            </a:r>
            <a:r>
              <a:rPr lang="en-US">
                <a:solidFill>
                  <a:srgbClr val="FF3300"/>
                </a:solidFill>
                <a:sym typeface="Symbol" pitchFamily="18" charset="2"/>
              </a:rPr>
              <a:t>+2 (mod 4)</a:t>
            </a:r>
          </a:p>
        </p:txBody>
      </p:sp>
      <p:sp>
        <p:nvSpPr>
          <p:cNvPr id="138244" name="Line 4"/>
          <p:cNvSpPr>
            <a:spLocks noChangeShapeType="1"/>
          </p:cNvSpPr>
          <p:nvPr/>
        </p:nvSpPr>
        <p:spPr bwMode="auto">
          <a:xfrm>
            <a:off x="7861300" y="22733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45" name="Oval 5"/>
          <p:cNvSpPr>
            <a:spLocks noChangeArrowheads="1"/>
          </p:cNvSpPr>
          <p:nvPr/>
        </p:nvSpPr>
        <p:spPr bwMode="auto">
          <a:xfrm flipV="1">
            <a:off x="8180388" y="2224088"/>
            <a:ext cx="112712" cy="10477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138246" name="Group 6"/>
          <p:cNvGrpSpPr>
            <a:grpSpLocks/>
          </p:cNvGrpSpPr>
          <p:nvPr/>
        </p:nvGrpSpPr>
        <p:grpSpPr bwMode="auto">
          <a:xfrm rot="5400000" flipV="1">
            <a:off x="8146256" y="1715294"/>
            <a:ext cx="633413" cy="454025"/>
            <a:chOff x="1560" y="1968"/>
            <a:chExt cx="288" cy="192"/>
          </a:xfrm>
        </p:grpSpPr>
        <p:sp>
          <p:nvSpPr>
            <p:cNvPr id="138247" name="Line 7"/>
            <p:cNvSpPr>
              <a:spLocks noChangeShapeType="1"/>
            </p:cNvSpPr>
            <p:nvPr/>
          </p:nvSpPr>
          <p:spPr bwMode="auto">
            <a:xfrm>
              <a:off x="1704" y="196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solidFill>
                  <a:srgbClr val="000000"/>
                </a:solidFill>
                <a:cs typeface="+mn-cs"/>
              </a:endParaRPr>
            </a:p>
          </p:txBody>
        </p:sp>
        <p:sp>
          <p:nvSpPr>
            <p:cNvPr id="138248" name="Line 8"/>
            <p:cNvSpPr>
              <a:spLocks noChangeShapeType="1"/>
            </p:cNvSpPr>
            <p:nvPr/>
          </p:nvSpPr>
          <p:spPr bwMode="auto">
            <a:xfrm>
              <a:off x="1752" y="196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solidFill>
                  <a:srgbClr val="000000"/>
                </a:solidFill>
                <a:cs typeface="+mn-cs"/>
              </a:endParaRPr>
            </a:p>
          </p:txBody>
        </p:sp>
        <p:sp>
          <p:nvSpPr>
            <p:cNvPr id="138249" name="Line 9"/>
            <p:cNvSpPr>
              <a:spLocks noChangeShapeType="1"/>
            </p:cNvSpPr>
            <p:nvPr/>
          </p:nvSpPr>
          <p:spPr bwMode="auto">
            <a:xfrm>
              <a:off x="1752" y="1968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solidFill>
                  <a:srgbClr val="000000"/>
                </a:solidFill>
                <a:cs typeface="+mn-cs"/>
              </a:endParaRPr>
            </a:p>
          </p:txBody>
        </p:sp>
        <p:sp>
          <p:nvSpPr>
            <p:cNvPr id="138250" name="Line 10"/>
            <p:cNvSpPr>
              <a:spLocks noChangeShapeType="1"/>
            </p:cNvSpPr>
            <p:nvPr/>
          </p:nvSpPr>
          <p:spPr bwMode="auto">
            <a:xfrm>
              <a:off x="1752" y="2160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solidFill>
                  <a:srgbClr val="000000"/>
                </a:solidFill>
                <a:cs typeface="+mn-cs"/>
              </a:endParaRPr>
            </a:p>
          </p:txBody>
        </p:sp>
        <p:sp>
          <p:nvSpPr>
            <p:cNvPr id="138251" name="Line 11"/>
            <p:cNvSpPr>
              <a:spLocks noChangeShapeType="1"/>
            </p:cNvSpPr>
            <p:nvPr/>
          </p:nvSpPr>
          <p:spPr bwMode="auto">
            <a:xfrm flipH="1">
              <a:off x="1560" y="206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solidFill>
                  <a:srgbClr val="000000"/>
                </a:solidFill>
                <a:cs typeface="+mn-cs"/>
              </a:endParaRPr>
            </a:p>
          </p:txBody>
        </p:sp>
      </p:grpSp>
      <p:sp>
        <p:nvSpPr>
          <p:cNvPr id="138252" name="Line 12"/>
          <p:cNvSpPr>
            <a:spLocks noChangeShapeType="1"/>
          </p:cNvSpPr>
          <p:nvPr/>
        </p:nvSpPr>
        <p:spPr bwMode="auto">
          <a:xfrm rot="-5400000">
            <a:off x="8462963" y="2347912"/>
            <a:ext cx="0" cy="454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53" name="Line 13"/>
          <p:cNvSpPr>
            <a:spLocks noChangeShapeType="1"/>
          </p:cNvSpPr>
          <p:nvPr/>
        </p:nvSpPr>
        <p:spPr bwMode="auto">
          <a:xfrm rot="-5400000">
            <a:off x="8460582" y="2245519"/>
            <a:ext cx="0" cy="452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54" name="Line 14"/>
          <p:cNvSpPr>
            <a:spLocks noChangeShapeType="1"/>
          </p:cNvSpPr>
          <p:nvPr/>
        </p:nvSpPr>
        <p:spPr bwMode="auto">
          <a:xfrm rot="-5400000">
            <a:off x="8128794" y="2366169"/>
            <a:ext cx="211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55" name="Line 15"/>
          <p:cNvSpPr>
            <a:spLocks noChangeShapeType="1"/>
          </p:cNvSpPr>
          <p:nvPr/>
        </p:nvSpPr>
        <p:spPr bwMode="auto">
          <a:xfrm rot="-5400000">
            <a:off x="8581231" y="2366169"/>
            <a:ext cx="211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56" name="Line 16"/>
          <p:cNvSpPr>
            <a:spLocks noChangeShapeType="1"/>
          </p:cNvSpPr>
          <p:nvPr/>
        </p:nvSpPr>
        <p:spPr bwMode="auto">
          <a:xfrm rot="16200000" flipH="1">
            <a:off x="8301832" y="2839244"/>
            <a:ext cx="3159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57" name="Oval 17"/>
          <p:cNvSpPr>
            <a:spLocks noChangeArrowheads="1"/>
          </p:cNvSpPr>
          <p:nvPr/>
        </p:nvSpPr>
        <p:spPr bwMode="auto">
          <a:xfrm flipV="1">
            <a:off x="8632825" y="2206625"/>
            <a:ext cx="112713" cy="10477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58" name="Oval 18"/>
          <p:cNvSpPr>
            <a:spLocks noChangeArrowheads="1"/>
          </p:cNvSpPr>
          <p:nvPr/>
        </p:nvSpPr>
        <p:spPr bwMode="auto">
          <a:xfrm flipV="1">
            <a:off x="8405813" y="2592388"/>
            <a:ext cx="114300" cy="1031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59" name="Text Box 19"/>
          <p:cNvSpPr txBox="1">
            <a:spLocks noChangeArrowheads="1"/>
          </p:cNvSpPr>
          <p:nvPr/>
        </p:nvSpPr>
        <p:spPr bwMode="auto">
          <a:xfrm>
            <a:off x="8245475" y="1219200"/>
            <a:ext cx="500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>
                <a:solidFill>
                  <a:srgbClr val="000000"/>
                </a:solidFill>
                <a:cs typeface="+mn-cs"/>
              </a:rPr>
              <a:t>T</a:t>
            </a:r>
            <a:r>
              <a:rPr lang="en-US" sz="2400" baseline="-25000">
                <a:solidFill>
                  <a:srgbClr val="000000"/>
                </a:solidFill>
                <a:cs typeface="+mn-cs"/>
              </a:rPr>
              <a:t>N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61" name="Text Box 21"/>
          <p:cNvSpPr txBox="1">
            <a:spLocks noChangeArrowheads="1"/>
          </p:cNvSpPr>
          <p:nvPr/>
        </p:nvSpPr>
        <p:spPr bwMode="auto">
          <a:xfrm>
            <a:off x="8251825" y="2903538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>
                <a:solidFill>
                  <a:srgbClr val="000000"/>
                </a:solidFill>
                <a:cs typeface="+mn-cs"/>
              </a:rPr>
              <a:t>T</a:t>
            </a:r>
            <a:r>
              <a:rPr lang="en-US" sz="2400" baseline="-25000">
                <a:solidFill>
                  <a:srgbClr val="000000"/>
                </a:solidFill>
                <a:cs typeface="+mn-cs"/>
              </a:rPr>
              <a:t>P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63" name="Rectangle 23"/>
          <p:cNvSpPr>
            <a:spLocks noChangeArrowheads="1"/>
          </p:cNvSpPr>
          <p:nvPr/>
        </p:nvSpPr>
        <p:spPr bwMode="auto">
          <a:xfrm>
            <a:off x="6248400" y="2133600"/>
            <a:ext cx="685800" cy="3048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64" name="Line 24"/>
          <p:cNvSpPr>
            <a:spLocks noChangeShapeType="1"/>
          </p:cNvSpPr>
          <p:nvPr/>
        </p:nvSpPr>
        <p:spPr bwMode="auto">
          <a:xfrm>
            <a:off x="5791200" y="22860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65" name="Line 25"/>
          <p:cNvSpPr>
            <a:spLocks noChangeShapeType="1"/>
          </p:cNvSpPr>
          <p:nvPr/>
        </p:nvSpPr>
        <p:spPr bwMode="auto">
          <a:xfrm>
            <a:off x="6553200" y="1828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66" name="Text Box 26"/>
          <p:cNvSpPr txBox="1">
            <a:spLocks noChangeArrowheads="1"/>
          </p:cNvSpPr>
          <p:nvPr/>
        </p:nvSpPr>
        <p:spPr bwMode="auto">
          <a:xfrm>
            <a:off x="6343650" y="1447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>
                <a:solidFill>
                  <a:srgbClr val="000000"/>
                </a:solidFill>
                <a:cs typeface="+mn-cs"/>
              </a:rPr>
              <a:t>T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67" name="Text Box 27"/>
          <p:cNvSpPr txBox="1">
            <a:spLocks noChangeArrowheads="1"/>
          </p:cNvSpPr>
          <p:nvPr/>
        </p:nvSpPr>
        <p:spPr bwMode="auto">
          <a:xfrm>
            <a:off x="7337425" y="1981200"/>
            <a:ext cx="43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  <a:cs typeface="+mn-cs"/>
              </a:rPr>
              <a:t>:</a:t>
            </a:r>
            <a:r>
              <a:rPr lang="en-US" sz="2400">
                <a:solidFill>
                  <a:srgbClr val="000000"/>
                </a:solidFill>
                <a:cs typeface="+mn-cs"/>
                <a:sym typeface="Symbol" pitchFamily="18" charset="2"/>
              </a:rPr>
              <a:t>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68" name="Line 28"/>
          <p:cNvSpPr>
            <a:spLocks noChangeShapeType="1"/>
          </p:cNvSpPr>
          <p:nvPr/>
        </p:nvSpPr>
        <p:spPr bwMode="auto">
          <a:xfrm>
            <a:off x="8686800" y="22606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69" name="Rectangle 29"/>
          <p:cNvSpPr>
            <a:spLocks noChangeArrowheads="1"/>
          </p:cNvSpPr>
          <p:nvPr/>
        </p:nvSpPr>
        <p:spPr bwMode="auto">
          <a:xfrm>
            <a:off x="5254625" y="2895600"/>
            <a:ext cx="228600" cy="6096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70" name="Line 30"/>
          <p:cNvSpPr>
            <a:spLocks noChangeShapeType="1"/>
          </p:cNvSpPr>
          <p:nvPr/>
        </p:nvSpPr>
        <p:spPr bwMode="auto">
          <a:xfrm>
            <a:off x="5368925" y="26924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71" name="Rectangle 31"/>
          <p:cNvSpPr>
            <a:spLocks noChangeArrowheads="1"/>
          </p:cNvSpPr>
          <p:nvPr/>
        </p:nvSpPr>
        <p:spPr bwMode="auto">
          <a:xfrm>
            <a:off x="4873625" y="3479800"/>
            <a:ext cx="228600" cy="5588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72" name="Line 32"/>
          <p:cNvSpPr>
            <a:spLocks noChangeShapeType="1"/>
          </p:cNvSpPr>
          <p:nvPr/>
        </p:nvSpPr>
        <p:spPr bwMode="auto">
          <a:xfrm>
            <a:off x="4987925" y="32004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73" name="Line 33"/>
          <p:cNvSpPr>
            <a:spLocks noChangeShapeType="1"/>
          </p:cNvSpPr>
          <p:nvPr/>
        </p:nvSpPr>
        <p:spPr bwMode="auto">
          <a:xfrm flipH="1">
            <a:off x="4568825" y="32004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74" name="Line 34"/>
          <p:cNvSpPr>
            <a:spLocks noChangeShapeType="1"/>
          </p:cNvSpPr>
          <p:nvPr/>
        </p:nvSpPr>
        <p:spPr bwMode="auto">
          <a:xfrm flipH="1">
            <a:off x="5102225" y="37465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75" name="Text Box 35"/>
          <p:cNvSpPr txBox="1">
            <a:spLocks noChangeArrowheads="1"/>
          </p:cNvSpPr>
          <p:nvPr/>
        </p:nvSpPr>
        <p:spPr bwMode="auto">
          <a:xfrm>
            <a:off x="4492625" y="2786063"/>
            <a:ext cx="420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>
                <a:solidFill>
                  <a:srgbClr val="000000"/>
                </a:solidFill>
                <a:cs typeface="+mn-cs"/>
              </a:rPr>
              <a:t>in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76" name="Text Box 36"/>
          <p:cNvSpPr txBox="1">
            <a:spLocks noChangeArrowheads="1"/>
          </p:cNvSpPr>
          <p:nvPr/>
        </p:nvSpPr>
        <p:spPr bwMode="auto">
          <a:xfrm>
            <a:off x="5294313" y="3624263"/>
            <a:ext cx="573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>
                <a:solidFill>
                  <a:srgbClr val="000000"/>
                </a:solidFill>
                <a:cs typeface="+mn-cs"/>
              </a:rPr>
              <a:t>out</a:t>
            </a:r>
          </a:p>
        </p:txBody>
      </p:sp>
      <p:sp>
        <p:nvSpPr>
          <p:cNvPr id="138277" name="Text Box 37"/>
          <p:cNvSpPr txBox="1">
            <a:spLocks noChangeArrowheads="1"/>
          </p:cNvSpPr>
          <p:nvPr/>
        </p:nvSpPr>
        <p:spPr bwMode="auto">
          <a:xfrm>
            <a:off x="5343525" y="2438400"/>
            <a:ext cx="44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  <a:cs typeface="+mn-cs"/>
                <a:sym typeface="Symbol" pitchFamily="18" charset="2"/>
              </a:rPr>
              <a:t></a:t>
            </a:r>
            <a:r>
              <a:rPr lang="en-US" sz="2400" baseline="-25000">
                <a:solidFill>
                  <a:srgbClr val="000000"/>
                </a:solidFill>
                <a:cs typeface="+mn-cs"/>
                <a:sym typeface="Symbol" pitchFamily="18" charset="2"/>
              </a:rPr>
              <a:t>1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78" name="Text Box 38"/>
          <p:cNvSpPr txBox="1">
            <a:spLocks noChangeArrowheads="1"/>
          </p:cNvSpPr>
          <p:nvPr/>
        </p:nvSpPr>
        <p:spPr bwMode="auto">
          <a:xfrm>
            <a:off x="4572000" y="3886200"/>
            <a:ext cx="44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  <a:cs typeface="+mn-cs"/>
                <a:sym typeface="Symbol" pitchFamily="18" charset="2"/>
              </a:rPr>
              <a:t></a:t>
            </a:r>
            <a:r>
              <a:rPr lang="en-US" sz="2400" baseline="-25000">
                <a:solidFill>
                  <a:srgbClr val="000000"/>
                </a:solidFill>
                <a:cs typeface="+mn-cs"/>
                <a:sym typeface="Symbol" pitchFamily="18" charset="2"/>
              </a:rPr>
              <a:t>0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79" name="Rectangle 39"/>
          <p:cNvSpPr>
            <a:spLocks noChangeArrowheads="1"/>
          </p:cNvSpPr>
          <p:nvPr/>
        </p:nvSpPr>
        <p:spPr bwMode="auto">
          <a:xfrm>
            <a:off x="6616700" y="4914900"/>
            <a:ext cx="1219200" cy="3048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80" name="Rectangle 40"/>
          <p:cNvSpPr>
            <a:spLocks noChangeArrowheads="1"/>
          </p:cNvSpPr>
          <p:nvPr/>
        </p:nvSpPr>
        <p:spPr bwMode="auto">
          <a:xfrm>
            <a:off x="6616700" y="5295900"/>
            <a:ext cx="1219200" cy="3048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81" name="Rectangle 41"/>
          <p:cNvSpPr>
            <a:spLocks noChangeArrowheads="1"/>
          </p:cNvSpPr>
          <p:nvPr/>
        </p:nvSpPr>
        <p:spPr bwMode="auto">
          <a:xfrm>
            <a:off x="6616700" y="5676900"/>
            <a:ext cx="1219200" cy="3048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82" name="Freeform 42"/>
          <p:cNvSpPr>
            <a:spLocks/>
          </p:cNvSpPr>
          <p:nvPr/>
        </p:nvSpPr>
        <p:spPr bwMode="auto">
          <a:xfrm>
            <a:off x="6616700" y="4914900"/>
            <a:ext cx="1219200" cy="304800"/>
          </a:xfrm>
          <a:custGeom>
            <a:avLst/>
            <a:gdLst>
              <a:gd name="T0" fmla="*/ 0 w 768"/>
              <a:gd name="T1" fmla="*/ 192 h 192"/>
              <a:gd name="T2" fmla="*/ 192 w 768"/>
              <a:gd name="T3" fmla="*/ 0 h 192"/>
              <a:gd name="T4" fmla="*/ 384 w 768"/>
              <a:gd name="T5" fmla="*/ 0 h 192"/>
              <a:gd name="T6" fmla="*/ 576 w 768"/>
              <a:gd name="T7" fmla="*/ 192 h 192"/>
              <a:gd name="T8" fmla="*/ 768 w 768"/>
              <a:gd name="T9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8" h="192">
                <a:moveTo>
                  <a:pt x="0" y="192"/>
                </a:moveTo>
                <a:lnTo>
                  <a:pt x="192" y="0"/>
                </a:lnTo>
                <a:lnTo>
                  <a:pt x="384" y="0"/>
                </a:lnTo>
                <a:lnTo>
                  <a:pt x="576" y="192"/>
                </a:lnTo>
                <a:lnTo>
                  <a:pt x="768" y="192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83" name="Freeform 43"/>
          <p:cNvSpPr>
            <a:spLocks/>
          </p:cNvSpPr>
          <p:nvPr/>
        </p:nvSpPr>
        <p:spPr bwMode="auto">
          <a:xfrm>
            <a:off x="6616700" y="5295900"/>
            <a:ext cx="1219200" cy="304800"/>
          </a:xfrm>
          <a:custGeom>
            <a:avLst/>
            <a:gdLst>
              <a:gd name="T0" fmla="*/ 0 w 768"/>
              <a:gd name="T1" fmla="*/ 192 h 192"/>
              <a:gd name="T2" fmla="*/ 192 w 768"/>
              <a:gd name="T3" fmla="*/ 192 h 192"/>
              <a:gd name="T4" fmla="*/ 384 w 768"/>
              <a:gd name="T5" fmla="*/ 0 h 192"/>
              <a:gd name="T6" fmla="*/ 576 w 768"/>
              <a:gd name="T7" fmla="*/ 0 h 192"/>
              <a:gd name="T8" fmla="*/ 768 w 768"/>
              <a:gd name="T9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8" h="192">
                <a:moveTo>
                  <a:pt x="0" y="192"/>
                </a:moveTo>
                <a:lnTo>
                  <a:pt x="192" y="192"/>
                </a:lnTo>
                <a:lnTo>
                  <a:pt x="384" y="0"/>
                </a:lnTo>
                <a:lnTo>
                  <a:pt x="576" y="0"/>
                </a:lnTo>
                <a:lnTo>
                  <a:pt x="768" y="192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84" name="Freeform 44"/>
          <p:cNvSpPr>
            <a:spLocks/>
          </p:cNvSpPr>
          <p:nvPr/>
        </p:nvSpPr>
        <p:spPr bwMode="auto">
          <a:xfrm>
            <a:off x="6616700" y="5676900"/>
            <a:ext cx="1219200" cy="304800"/>
          </a:xfrm>
          <a:custGeom>
            <a:avLst/>
            <a:gdLst>
              <a:gd name="T0" fmla="*/ 0 w 768"/>
              <a:gd name="T1" fmla="*/ 0 h 192"/>
              <a:gd name="T2" fmla="*/ 192 w 768"/>
              <a:gd name="T3" fmla="*/ 192 h 192"/>
              <a:gd name="T4" fmla="*/ 384 w 768"/>
              <a:gd name="T5" fmla="*/ 192 h 192"/>
              <a:gd name="T6" fmla="*/ 576 w 768"/>
              <a:gd name="T7" fmla="*/ 0 h 192"/>
              <a:gd name="T8" fmla="*/ 768 w 768"/>
              <a:gd name="T9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8" h="192">
                <a:moveTo>
                  <a:pt x="0" y="0"/>
                </a:moveTo>
                <a:lnTo>
                  <a:pt x="192" y="192"/>
                </a:lnTo>
                <a:lnTo>
                  <a:pt x="384" y="192"/>
                </a:lnTo>
                <a:lnTo>
                  <a:pt x="576" y="0"/>
                </a:lnTo>
                <a:lnTo>
                  <a:pt x="768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85" name="Rectangle 45"/>
          <p:cNvSpPr>
            <a:spLocks noChangeArrowheads="1"/>
          </p:cNvSpPr>
          <p:nvPr/>
        </p:nvSpPr>
        <p:spPr bwMode="auto">
          <a:xfrm>
            <a:off x="6616700" y="6057900"/>
            <a:ext cx="1219200" cy="3048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86" name="Freeform 46"/>
          <p:cNvSpPr>
            <a:spLocks/>
          </p:cNvSpPr>
          <p:nvPr/>
        </p:nvSpPr>
        <p:spPr bwMode="auto">
          <a:xfrm>
            <a:off x="6616700" y="6057900"/>
            <a:ext cx="1219200" cy="317500"/>
          </a:xfrm>
          <a:custGeom>
            <a:avLst/>
            <a:gdLst>
              <a:gd name="T0" fmla="*/ 0 w 768"/>
              <a:gd name="T1" fmla="*/ 0 h 200"/>
              <a:gd name="T2" fmla="*/ 192 w 768"/>
              <a:gd name="T3" fmla="*/ 0 h 200"/>
              <a:gd name="T4" fmla="*/ 384 w 768"/>
              <a:gd name="T5" fmla="*/ 192 h 200"/>
              <a:gd name="T6" fmla="*/ 568 w 768"/>
              <a:gd name="T7" fmla="*/ 200 h 200"/>
              <a:gd name="T8" fmla="*/ 768 w 768"/>
              <a:gd name="T9" fmla="*/ 0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8" h="200">
                <a:moveTo>
                  <a:pt x="0" y="0"/>
                </a:moveTo>
                <a:lnTo>
                  <a:pt x="192" y="0"/>
                </a:lnTo>
                <a:lnTo>
                  <a:pt x="384" y="192"/>
                </a:lnTo>
                <a:lnTo>
                  <a:pt x="568" y="200"/>
                </a:lnTo>
                <a:lnTo>
                  <a:pt x="768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87" name="Text Box 47"/>
          <p:cNvSpPr txBox="1">
            <a:spLocks noChangeArrowheads="1"/>
          </p:cNvSpPr>
          <p:nvPr/>
        </p:nvSpPr>
        <p:spPr bwMode="auto">
          <a:xfrm>
            <a:off x="6584950" y="4533900"/>
            <a:ext cx="163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  <a:cs typeface="+mn-cs"/>
              </a:rPr>
              <a:t>0  1  2  3 …</a:t>
            </a:r>
          </a:p>
        </p:txBody>
      </p:sp>
      <p:sp>
        <p:nvSpPr>
          <p:cNvPr id="138288" name="Text Box 48"/>
          <p:cNvSpPr txBox="1">
            <a:spLocks noChangeArrowheads="1"/>
          </p:cNvSpPr>
          <p:nvPr/>
        </p:nvSpPr>
        <p:spPr bwMode="auto">
          <a:xfrm>
            <a:off x="6688138" y="4267200"/>
            <a:ext cx="969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  <a:cs typeface="+mn-cs"/>
              </a:rPr>
              <a:t>Tick #</a:t>
            </a:r>
          </a:p>
        </p:txBody>
      </p:sp>
      <p:sp>
        <p:nvSpPr>
          <p:cNvPr id="138289" name="Text Box 49"/>
          <p:cNvSpPr txBox="1">
            <a:spLocks noChangeArrowheads="1"/>
          </p:cNvSpPr>
          <p:nvPr/>
        </p:nvSpPr>
        <p:spPr bwMode="auto">
          <a:xfrm>
            <a:off x="6248400" y="4838700"/>
            <a:ext cx="44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  <a:cs typeface="+mn-cs"/>
                <a:sym typeface="Symbol" pitchFamily="18" charset="2"/>
              </a:rPr>
              <a:t></a:t>
            </a:r>
            <a:r>
              <a:rPr lang="en-US" sz="2400" baseline="-25000">
                <a:solidFill>
                  <a:srgbClr val="000000"/>
                </a:solidFill>
                <a:cs typeface="+mn-cs"/>
                <a:sym typeface="Symbol" pitchFamily="18" charset="2"/>
              </a:rPr>
              <a:t>0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90" name="Text Box 50"/>
          <p:cNvSpPr txBox="1">
            <a:spLocks noChangeArrowheads="1"/>
          </p:cNvSpPr>
          <p:nvPr/>
        </p:nvSpPr>
        <p:spPr bwMode="auto">
          <a:xfrm>
            <a:off x="6251575" y="5195888"/>
            <a:ext cx="44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  <a:cs typeface="+mn-cs"/>
                <a:sym typeface="Symbol" pitchFamily="18" charset="2"/>
              </a:rPr>
              <a:t></a:t>
            </a:r>
            <a:r>
              <a:rPr lang="en-US" sz="2400" baseline="-25000">
                <a:solidFill>
                  <a:srgbClr val="000000"/>
                </a:solidFill>
                <a:cs typeface="+mn-cs"/>
                <a:sym typeface="Symbol" pitchFamily="18" charset="2"/>
              </a:rPr>
              <a:t>1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91" name="Text Box 51"/>
          <p:cNvSpPr txBox="1">
            <a:spLocks noChangeArrowheads="1"/>
          </p:cNvSpPr>
          <p:nvPr/>
        </p:nvSpPr>
        <p:spPr bwMode="auto">
          <a:xfrm>
            <a:off x="6248400" y="5600700"/>
            <a:ext cx="44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  <a:cs typeface="+mn-cs"/>
                <a:sym typeface="Symbol" pitchFamily="18" charset="2"/>
              </a:rPr>
              <a:t></a:t>
            </a:r>
            <a:r>
              <a:rPr lang="en-US" sz="2400" baseline="-25000">
                <a:solidFill>
                  <a:srgbClr val="000000"/>
                </a:solidFill>
                <a:cs typeface="+mn-cs"/>
                <a:sym typeface="Symbol" pitchFamily="18" charset="2"/>
              </a:rPr>
              <a:t>2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92" name="Text Box 52"/>
          <p:cNvSpPr txBox="1">
            <a:spLocks noChangeArrowheads="1"/>
          </p:cNvSpPr>
          <p:nvPr/>
        </p:nvSpPr>
        <p:spPr bwMode="auto">
          <a:xfrm>
            <a:off x="6251575" y="5957888"/>
            <a:ext cx="44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  <a:cs typeface="+mn-cs"/>
                <a:sym typeface="Symbol" pitchFamily="18" charset="2"/>
              </a:rPr>
              <a:t></a:t>
            </a:r>
            <a:r>
              <a:rPr lang="en-US" sz="2400" baseline="-25000">
                <a:solidFill>
                  <a:srgbClr val="000000"/>
                </a:solidFill>
                <a:cs typeface="+mn-cs"/>
                <a:sym typeface="Symbol" pitchFamily="18" charset="2"/>
              </a:rPr>
              <a:t>3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93" name="Text Box 53"/>
          <p:cNvSpPr txBox="1">
            <a:spLocks noChangeArrowheads="1"/>
          </p:cNvSpPr>
          <p:nvPr/>
        </p:nvSpPr>
        <p:spPr bwMode="auto">
          <a:xfrm>
            <a:off x="612775" y="701675"/>
            <a:ext cx="78867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8000"/>
                </a:solidFill>
                <a:cs typeface="+mn-cs"/>
              </a:rPr>
              <a:t>A pipelined fully-adiabatic logic invented at UF (Spring 2000),</a:t>
            </a:r>
            <a:br>
              <a:rPr lang="en-US" sz="2400">
                <a:solidFill>
                  <a:srgbClr val="008000"/>
                </a:solidFill>
                <a:cs typeface="+mn-cs"/>
              </a:rPr>
            </a:br>
            <a:r>
              <a:rPr lang="en-US" sz="2400">
                <a:solidFill>
                  <a:srgbClr val="008000"/>
                </a:solidFill>
                <a:cs typeface="+mn-cs"/>
              </a:rPr>
              <a:t>implementable using ordinary CMOS transistors.</a:t>
            </a:r>
          </a:p>
        </p:txBody>
      </p:sp>
      <p:sp>
        <p:nvSpPr>
          <p:cNvPr id="138297" name="Line 57"/>
          <p:cNvSpPr>
            <a:spLocks noChangeShapeType="1"/>
          </p:cNvSpPr>
          <p:nvPr/>
        </p:nvSpPr>
        <p:spPr bwMode="auto">
          <a:xfrm flipV="1">
            <a:off x="6477000" y="1905000"/>
            <a:ext cx="1397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38298" name="Text Box 58"/>
          <p:cNvSpPr txBox="1">
            <a:spLocks noChangeArrowheads="1"/>
          </p:cNvSpPr>
          <p:nvPr/>
        </p:nvSpPr>
        <p:spPr bwMode="auto">
          <a:xfrm>
            <a:off x="6535738" y="1741488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000000"/>
                </a:solidFill>
                <a:cs typeface="+mn-cs"/>
              </a:rPr>
              <a:t>2</a:t>
            </a:r>
          </a:p>
        </p:txBody>
      </p:sp>
      <p:sp>
        <p:nvSpPr>
          <p:cNvPr id="138299" name="Text Box 59"/>
          <p:cNvSpPr txBox="1">
            <a:spLocks noChangeArrowheads="1"/>
          </p:cNvSpPr>
          <p:nvPr/>
        </p:nvSpPr>
        <p:spPr bwMode="auto">
          <a:xfrm>
            <a:off x="6423025" y="2563813"/>
            <a:ext cx="17065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8000"/>
                </a:solidFill>
                <a:cs typeface="+mn-cs"/>
              </a:rPr>
              <a:t>(implicit</a:t>
            </a:r>
            <a:br>
              <a:rPr lang="en-US" sz="2400">
                <a:solidFill>
                  <a:srgbClr val="008000"/>
                </a:solidFill>
                <a:cs typeface="+mn-cs"/>
              </a:rPr>
            </a:br>
            <a:r>
              <a:rPr lang="en-US" sz="2400">
                <a:solidFill>
                  <a:srgbClr val="008000"/>
                </a:solidFill>
                <a:cs typeface="+mn-cs"/>
              </a:rPr>
              <a:t>dual-rail</a:t>
            </a:r>
            <a:br>
              <a:rPr lang="en-US" sz="2400">
                <a:solidFill>
                  <a:srgbClr val="008000"/>
                </a:solidFill>
                <a:cs typeface="+mn-cs"/>
              </a:rPr>
            </a:br>
            <a:r>
              <a:rPr lang="en-US" sz="2400">
                <a:solidFill>
                  <a:srgbClr val="008000"/>
                </a:solidFill>
                <a:cs typeface="+mn-cs"/>
              </a:rPr>
              <a:t>encoding</a:t>
            </a:r>
            <a:br>
              <a:rPr lang="en-US" sz="2400">
                <a:solidFill>
                  <a:srgbClr val="008000"/>
                </a:solidFill>
                <a:cs typeface="+mn-cs"/>
              </a:rPr>
            </a:br>
            <a:r>
              <a:rPr lang="en-US" sz="2400">
                <a:solidFill>
                  <a:srgbClr val="008000"/>
                </a:solidFill>
                <a:cs typeface="+mn-cs"/>
              </a:rPr>
              <a:t>everywhere)</a:t>
            </a:r>
          </a:p>
        </p:txBody>
      </p:sp>
      <p:graphicFrame>
        <p:nvGraphicFramePr>
          <p:cNvPr id="138300" name="Object 60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8405813" y="4343400"/>
          <a:ext cx="4476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1" name="Package" r:id="rId4" imgW="447840" imgH="485640" progId="Package">
                  <p:embed/>
                </p:oleObj>
              </mc:Choice>
              <mc:Fallback>
                <p:oleObj name="Package" r:id="rId4" imgW="447840" imgH="485640" progId="Packag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5813" y="4343400"/>
                        <a:ext cx="4476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301" name="Text Box 61"/>
          <p:cNvSpPr txBox="1">
            <a:spLocks noChangeArrowheads="1"/>
          </p:cNvSpPr>
          <p:nvPr/>
        </p:nvSpPr>
        <p:spPr bwMode="auto">
          <a:xfrm>
            <a:off x="8150225" y="4081463"/>
            <a:ext cx="993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000000"/>
                </a:solidFill>
                <a:cs typeface="+mn-cs"/>
              </a:rPr>
              <a:t>Animation:</a:t>
            </a:r>
          </a:p>
        </p:txBody>
      </p:sp>
    </p:spTree>
    <p:extLst>
      <p:ext uri="{BB962C8B-B14F-4D97-AF65-F5344CB8AC3E}">
        <p14:creationId xmlns:p14="http://schemas.microsoft.com/office/powerpoint/2010/main" val="366848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C31B-A136-4729-89F9-792E220546E3}" type="datetime1">
              <a:rPr lang="en-US" smtClean="0"/>
              <a:t>3/9/2014</a:t>
            </a:fld>
            <a:endParaRPr lang="en-US"/>
          </a:p>
        </p:txBody>
      </p:sp>
      <p:sp>
        <p:nvSpPr>
          <p:cNvPr id="5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93A5C5-CA5C-46EB-A7F4-CC8181A37ACD}" type="slidenum">
              <a:rPr lang="en-US"/>
              <a:pPr/>
              <a:t>12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14400"/>
          </a:xfrm>
        </p:spPr>
        <p:txBody>
          <a:bodyPr/>
          <a:lstStyle/>
          <a:p>
            <a:r>
              <a:rPr lang="en-US"/>
              <a:t>More Complex Logic Functions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839200" cy="5791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Non-inverting multi-input Boolean functions:</a:t>
            </a:r>
          </a:p>
          <a:p>
            <a:pPr>
              <a:lnSpc>
                <a:spcPct val="110000"/>
              </a:lnSpc>
            </a:pPr>
            <a:endParaRPr lang="en-US"/>
          </a:p>
          <a:p>
            <a:pPr>
              <a:lnSpc>
                <a:spcPct val="110000"/>
              </a:lnSpc>
            </a:pPr>
            <a:endParaRPr lang="en-US"/>
          </a:p>
          <a:p>
            <a:pPr>
              <a:lnSpc>
                <a:spcPct val="110000"/>
              </a:lnSpc>
            </a:pPr>
            <a:endParaRPr lang="en-US"/>
          </a:p>
          <a:p>
            <a:pPr>
              <a:lnSpc>
                <a:spcPct val="110000"/>
              </a:lnSpc>
            </a:pPr>
            <a:endParaRPr lang="en-US"/>
          </a:p>
          <a:p>
            <a:r>
              <a:rPr lang="en-US"/>
              <a:t>One way to do inverting functions in pipelined logic is to use a quad-rail logic encoding:</a:t>
            </a:r>
          </a:p>
          <a:p>
            <a:pPr lvl="1"/>
            <a:r>
              <a:rPr lang="en-US">
                <a:solidFill>
                  <a:schemeClr val="accent2"/>
                </a:solidFill>
              </a:rPr>
              <a:t>To invert, just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swap the rails!</a:t>
            </a:r>
          </a:p>
          <a:p>
            <a:pPr lvl="2"/>
            <a:r>
              <a:rPr lang="en-US">
                <a:solidFill>
                  <a:srgbClr val="008000"/>
                </a:solidFill>
              </a:rPr>
              <a:t>Zero-transistor</a:t>
            </a:r>
            <a:br>
              <a:rPr lang="en-US">
                <a:solidFill>
                  <a:srgbClr val="008000"/>
                </a:solidFill>
              </a:rPr>
            </a:br>
            <a:r>
              <a:rPr lang="en-US">
                <a:solidFill>
                  <a:srgbClr val="008000"/>
                </a:solidFill>
              </a:rPr>
              <a:t>“inverters.”</a:t>
            </a:r>
          </a:p>
        </p:txBody>
      </p:sp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2057400" y="1828800"/>
            <a:ext cx="2286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389" name="Line 5"/>
          <p:cNvSpPr>
            <a:spLocks noChangeShapeType="1"/>
          </p:cNvSpPr>
          <p:nvPr/>
        </p:nvSpPr>
        <p:spPr bwMode="auto">
          <a:xfrm>
            <a:off x="1447800" y="21336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1466850" y="1676400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>
                <a:solidFill>
                  <a:srgbClr val="000000"/>
                </a:solidFill>
                <a:cs typeface="+mn-cs"/>
              </a:rPr>
              <a:t>A</a:t>
            </a:r>
            <a:r>
              <a:rPr lang="en-US" sz="2400" baseline="-25000">
                <a:solidFill>
                  <a:srgbClr val="000000"/>
                </a:solidFill>
                <a:cs typeface="+mn-cs"/>
              </a:rPr>
              <a:t>0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391" name="Rectangle 7"/>
          <p:cNvSpPr>
            <a:spLocks noChangeArrowheads="1"/>
          </p:cNvSpPr>
          <p:nvPr/>
        </p:nvSpPr>
        <p:spPr bwMode="auto">
          <a:xfrm>
            <a:off x="2057400" y="2667000"/>
            <a:ext cx="2286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392" name="Line 8"/>
          <p:cNvSpPr>
            <a:spLocks noChangeShapeType="1"/>
          </p:cNvSpPr>
          <p:nvPr/>
        </p:nvSpPr>
        <p:spPr bwMode="auto">
          <a:xfrm>
            <a:off x="1447800" y="29718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393" name="Text Box 9"/>
          <p:cNvSpPr txBox="1">
            <a:spLocks noChangeArrowheads="1"/>
          </p:cNvSpPr>
          <p:nvPr/>
        </p:nvSpPr>
        <p:spPr bwMode="auto">
          <a:xfrm>
            <a:off x="1466850" y="2514600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>
                <a:solidFill>
                  <a:srgbClr val="000000"/>
                </a:solidFill>
                <a:cs typeface="+mn-cs"/>
              </a:rPr>
              <a:t>B</a:t>
            </a:r>
            <a:r>
              <a:rPr lang="en-US" sz="2400" baseline="-25000">
                <a:solidFill>
                  <a:srgbClr val="000000"/>
                </a:solidFill>
                <a:cs typeface="+mn-cs"/>
              </a:rPr>
              <a:t>0</a:t>
            </a:r>
          </a:p>
        </p:txBody>
      </p:sp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2171700" y="2438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395" name="Freeform 11"/>
          <p:cNvSpPr>
            <a:spLocks/>
          </p:cNvSpPr>
          <p:nvPr/>
        </p:nvSpPr>
        <p:spPr bwMode="auto">
          <a:xfrm>
            <a:off x="2171700" y="3276600"/>
            <a:ext cx="609600" cy="228600"/>
          </a:xfrm>
          <a:custGeom>
            <a:avLst/>
            <a:gdLst>
              <a:gd name="T0" fmla="*/ 0 w 384"/>
              <a:gd name="T1" fmla="*/ 0 h 144"/>
              <a:gd name="T2" fmla="*/ 0 w 384"/>
              <a:gd name="T3" fmla="*/ 144 h 144"/>
              <a:gd name="T4" fmla="*/ 384 w 38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144">
                <a:moveTo>
                  <a:pt x="0" y="0"/>
                </a:moveTo>
                <a:lnTo>
                  <a:pt x="0" y="144"/>
                </a:lnTo>
                <a:lnTo>
                  <a:pt x="384" y="144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396" name="Line 12"/>
          <p:cNvSpPr>
            <a:spLocks noChangeShapeType="1"/>
          </p:cNvSpPr>
          <p:nvPr/>
        </p:nvSpPr>
        <p:spPr bwMode="auto">
          <a:xfrm>
            <a:off x="2209800" y="25527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397" name="Oval 13"/>
          <p:cNvSpPr>
            <a:spLocks noChangeArrowheads="1"/>
          </p:cNvSpPr>
          <p:nvPr/>
        </p:nvSpPr>
        <p:spPr bwMode="auto">
          <a:xfrm>
            <a:off x="2146300" y="25146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398" name="Line 14"/>
          <p:cNvSpPr>
            <a:spLocks noChangeShapeType="1"/>
          </p:cNvSpPr>
          <p:nvPr/>
        </p:nvSpPr>
        <p:spPr bwMode="auto">
          <a:xfrm>
            <a:off x="2171700" y="1600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399" name="Text Box 15"/>
          <p:cNvSpPr txBox="1">
            <a:spLocks noChangeArrowheads="1"/>
          </p:cNvSpPr>
          <p:nvPr/>
        </p:nvSpPr>
        <p:spPr bwMode="auto">
          <a:xfrm>
            <a:off x="2146300" y="1295400"/>
            <a:ext cx="44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  <a:cs typeface="+mn-cs"/>
                <a:sym typeface="Symbol" pitchFamily="18" charset="2"/>
              </a:rPr>
              <a:t></a:t>
            </a:r>
            <a:r>
              <a:rPr lang="en-US" sz="2400" baseline="-25000">
                <a:solidFill>
                  <a:srgbClr val="000000"/>
                </a:solidFill>
                <a:cs typeface="+mn-cs"/>
                <a:sym typeface="Symbol" pitchFamily="18" charset="2"/>
              </a:rPr>
              <a:t>0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00" name="Text Box 16"/>
          <p:cNvSpPr txBox="1">
            <a:spLocks noChangeArrowheads="1"/>
          </p:cNvSpPr>
          <p:nvPr/>
        </p:nvSpPr>
        <p:spPr bwMode="auto">
          <a:xfrm>
            <a:off x="2728913" y="2324100"/>
            <a:ext cx="471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>
                <a:solidFill>
                  <a:srgbClr val="000000"/>
                </a:solidFill>
                <a:cs typeface="+mn-cs"/>
              </a:rPr>
              <a:t>A</a:t>
            </a:r>
            <a:r>
              <a:rPr lang="en-US" sz="2400" baseline="-25000">
                <a:solidFill>
                  <a:srgbClr val="000000"/>
                </a:solidFill>
                <a:cs typeface="+mn-cs"/>
              </a:rPr>
              <a:t>1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01" name="Text Box 17"/>
          <p:cNvSpPr txBox="1">
            <a:spLocks noChangeArrowheads="1"/>
          </p:cNvSpPr>
          <p:nvPr/>
        </p:nvSpPr>
        <p:spPr bwMode="auto">
          <a:xfrm>
            <a:off x="2720975" y="3252788"/>
            <a:ext cx="860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  <a:cs typeface="+mn-cs"/>
              </a:rPr>
              <a:t>(</a:t>
            </a:r>
            <a:r>
              <a:rPr lang="en-US" sz="2400" i="1">
                <a:solidFill>
                  <a:srgbClr val="000000"/>
                </a:solidFill>
                <a:cs typeface="+mn-cs"/>
              </a:rPr>
              <a:t>A</a:t>
            </a:r>
            <a:r>
              <a:rPr lang="en-US" sz="2400" i="1">
                <a:solidFill>
                  <a:srgbClr val="000000"/>
                </a:solidFill>
                <a:cs typeface="+mn-cs"/>
                <a:sym typeface="Symbol" pitchFamily="18" charset="2"/>
              </a:rPr>
              <a:t>B</a:t>
            </a:r>
            <a:r>
              <a:rPr lang="en-US" sz="2400">
                <a:solidFill>
                  <a:srgbClr val="000000"/>
                </a:solidFill>
                <a:cs typeface="+mn-cs"/>
                <a:sym typeface="Symbol" pitchFamily="18" charset="2"/>
              </a:rPr>
              <a:t>)</a:t>
            </a:r>
            <a:r>
              <a:rPr lang="en-US" sz="2400" baseline="-25000">
                <a:solidFill>
                  <a:srgbClr val="000000"/>
                </a:solidFill>
                <a:cs typeface="+mn-cs"/>
                <a:sym typeface="Symbol" pitchFamily="18" charset="2"/>
              </a:rPr>
              <a:t>1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02" name="Rectangle 18"/>
          <p:cNvSpPr>
            <a:spLocks noChangeArrowheads="1"/>
          </p:cNvSpPr>
          <p:nvPr/>
        </p:nvSpPr>
        <p:spPr bwMode="auto">
          <a:xfrm>
            <a:off x="5464175" y="2311400"/>
            <a:ext cx="2286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03" name="Line 19"/>
          <p:cNvSpPr>
            <a:spLocks noChangeShapeType="1"/>
          </p:cNvSpPr>
          <p:nvPr/>
        </p:nvSpPr>
        <p:spPr bwMode="auto">
          <a:xfrm>
            <a:off x="4854575" y="2616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04" name="Text Box 20"/>
          <p:cNvSpPr txBox="1">
            <a:spLocks noChangeArrowheads="1"/>
          </p:cNvSpPr>
          <p:nvPr/>
        </p:nvSpPr>
        <p:spPr bwMode="auto">
          <a:xfrm>
            <a:off x="4873625" y="2133600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>
                <a:solidFill>
                  <a:srgbClr val="000000"/>
                </a:solidFill>
                <a:cs typeface="+mn-cs"/>
              </a:rPr>
              <a:t>A</a:t>
            </a:r>
            <a:r>
              <a:rPr lang="en-US" sz="2400" baseline="-25000">
                <a:solidFill>
                  <a:srgbClr val="000000"/>
                </a:solidFill>
                <a:cs typeface="+mn-cs"/>
              </a:rPr>
              <a:t>0</a:t>
            </a:r>
          </a:p>
        </p:txBody>
      </p:sp>
      <p:sp>
        <p:nvSpPr>
          <p:cNvPr id="144405" name="Rectangle 21"/>
          <p:cNvSpPr>
            <a:spLocks noChangeArrowheads="1"/>
          </p:cNvSpPr>
          <p:nvPr/>
        </p:nvSpPr>
        <p:spPr bwMode="auto">
          <a:xfrm>
            <a:off x="6515100" y="2298700"/>
            <a:ext cx="2286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06" name="Line 22"/>
          <p:cNvSpPr>
            <a:spLocks noChangeShapeType="1"/>
          </p:cNvSpPr>
          <p:nvPr/>
        </p:nvSpPr>
        <p:spPr bwMode="auto">
          <a:xfrm>
            <a:off x="5905500" y="25781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07" name="Text Box 23"/>
          <p:cNvSpPr txBox="1">
            <a:spLocks noChangeArrowheads="1"/>
          </p:cNvSpPr>
          <p:nvPr/>
        </p:nvSpPr>
        <p:spPr bwMode="auto">
          <a:xfrm>
            <a:off x="5924550" y="2133600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>
                <a:solidFill>
                  <a:srgbClr val="000000"/>
                </a:solidFill>
                <a:cs typeface="+mn-cs"/>
              </a:rPr>
              <a:t>B</a:t>
            </a:r>
            <a:r>
              <a:rPr lang="en-US" sz="2400" baseline="-25000">
                <a:solidFill>
                  <a:srgbClr val="000000"/>
                </a:solidFill>
                <a:cs typeface="+mn-cs"/>
              </a:rPr>
              <a:t>0</a:t>
            </a:r>
          </a:p>
        </p:txBody>
      </p:sp>
      <p:sp>
        <p:nvSpPr>
          <p:cNvPr id="144408" name="Line 24"/>
          <p:cNvSpPr>
            <a:spLocks noChangeShapeType="1"/>
          </p:cNvSpPr>
          <p:nvPr/>
        </p:nvSpPr>
        <p:spPr bwMode="auto">
          <a:xfrm>
            <a:off x="6629400" y="2895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09" name="Freeform 25"/>
          <p:cNvSpPr>
            <a:spLocks/>
          </p:cNvSpPr>
          <p:nvPr/>
        </p:nvSpPr>
        <p:spPr bwMode="auto">
          <a:xfrm>
            <a:off x="5575300" y="2921000"/>
            <a:ext cx="1676400" cy="266700"/>
          </a:xfrm>
          <a:custGeom>
            <a:avLst/>
            <a:gdLst>
              <a:gd name="T0" fmla="*/ 0 w 384"/>
              <a:gd name="T1" fmla="*/ 0 h 144"/>
              <a:gd name="T2" fmla="*/ 0 w 384"/>
              <a:gd name="T3" fmla="*/ 144 h 144"/>
              <a:gd name="T4" fmla="*/ 384 w 38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144">
                <a:moveTo>
                  <a:pt x="0" y="0"/>
                </a:moveTo>
                <a:lnTo>
                  <a:pt x="0" y="144"/>
                </a:lnTo>
                <a:lnTo>
                  <a:pt x="384" y="144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10" name="Line 26"/>
          <p:cNvSpPr>
            <a:spLocks noChangeShapeType="1"/>
          </p:cNvSpPr>
          <p:nvPr/>
        </p:nvSpPr>
        <p:spPr bwMode="auto">
          <a:xfrm>
            <a:off x="5562600" y="1930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11" name="Text Box 27"/>
          <p:cNvSpPr txBox="1">
            <a:spLocks noChangeArrowheads="1"/>
          </p:cNvSpPr>
          <p:nvPr/>
        </p:nvSpPr>
        <p:spPr bwMode="auto">
          <a:xfrm>
            <a:off x="5257800" y="16764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  <a:cs typeface="+mn-cs"/>
                <a:sym typeface="Symbol" pitchFamily="18" charset="2"/>
              </a:rPr>
              <a:t>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12" name="Text Box 28"/>
          <p:cNvSpPr txBox="1">
            <a:spLocks noChangeArrowheads="1"/>
          </p:cNvSpPr>
          <p:nvPr/>
        </p:nvSpPr>
        <p:spPr bwMode="auto">
          <a:xfrm>
            <a:off x="7200900" y="2932113"/>
            <a:ext cx="1044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  <a:cs typeface="+mn-cs"/>
              </a:rPr>
              <a:t>(</a:t>
            </a:r>
            <a:r>
              <a:rPr lang="en-US" sz="2400" i="1">
                <a:solidFill>
                  <a:srgbClr val="000000"/>
                </a:solidFill>
                <a:cs typeface="+mn-cs"/>
              </a:rPr>
              <a:t>A</a:t>
            </a:r>
            <a:r>
              <a:rPr lang="en-US" sz="2400">
                <a:solidFill>
                  <a:srgbClr val="000000"/>
                </a:solidFill>
                <a:cs typeface="+mn-cs"/>
                <a:sym typeface="Symbol" pitchFamily="18" charset="2"/>
              </a:rPr>
              <a:t></a:t>
            </a:r>
            <a:r>
              <a:rPr lang="en-US" sz="2400" i="1">
                <a:solidFill>
                  <a:srgbClr val="000000"/>
                </a:solidFill>
                <a:cs typeface="+mn-cs"/>
                <a:sym typeface="Symbol" pitchFamily="18" charset="2"/>
              </a:rPr>
              <a:t>B</a:t>
            </a:r>
            <a:r>
              <a:rPr lang="en-US" sz="2400">
                <a:solidFill>
                  <a:srgbClr val="000000"/>
                </a:solidFill>
                <a:cs typeface="+mn-cs"/>
                <a:sym typeface="Symbol" pitchFamily="18" charset="2"/>
              </a:rPr>
              <a:t>)</a:t>
            </a:r>
            <a:r>
              <a:rPr lang="en-US" sz="2400" baseline="-25000">
                <a:solidFill>
                  <a:srgbClr val="000000"/>
                </a:solidFill>
                <a:cs typeface="+mn-cs"/>
                <a:sym typeface="Symbol" pitchFamily="18" charset="2"/>
              </a:rPr>
              <a:t>1</a:t>
            </a:r>
            <a:endParaRPr lang="en-US" sz="2400" baseline="-250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13" name="Freeform 29"/>
          <p:cNvSpPr>
            <a:spLocks/>
          </p:cNvSpPr>
          <p:nvPr/>
        </p:nvSpPr>
        <p:spPr bwMode="auto">
          <a:xfrm rot="10800000">
            <a:off x="5549900" y="2133600"/>
            <a:ext cx="1079500" cy="152400"/>
          </a:xfrm>
          <a:custGeom>
            <a:avLst/>
            <a:gdLst>
              <a:gd name="T0" fmla="*/ 0 w 384"/>
              <a:gd name="T1" fmla="*/ 0 h 144"/>
              <a:gd name="T2" fmla="*/ 0 w 384"/>
              <a:gd name="T3" fmla="*/ 144 h 144"/>
              <a:gd name="T4" fmla="*/ 384 w 38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144">
                <a:moveTo>
                  <a:pt x="0" y="0"/>
                </a:moveTo>
                <a:lnTo>
                  <a:pt x="0" y="144"/>
                </a:lnTo>
                <a:lnTo>
                  <a:pt x="384" y="144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14" name="Oval 30"/>
          <p:cNvSpPr>
            <a:spLocks noChangeArrowheads="1"/>
          </p:cNvSpPr>
          <p:nvPr/>
        </p:nvSpPr>
        <p:spPr bwMode="auto">
          <a:xfrm>
            <a:off x="5537200" y="20955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15" name="Freeform 31"/>
          <p:cNvSpPr>
            <a:spLocks/>
          </p:cNvSpPr>
          <p:nvPr/>
        </p:nvSpPr>
        <p:spPr bwMode="auto">
          <a:xfrm>
            <a:off x="4191000" y="5181600"/>
            <a:ext cx="2209800" cy="304800"/>
          </a:xfrm>
          <a:custGeom>
            <a:avLst/>
            <a:gdLst>
              <a:gd name="T0" fmla="*/ 0 w 1392"/>
              <a:gd name="T1" fmla="*/ 192 h 192"/>
              <a:gd name="T2" fmla="*/ 384 w 1392"/>
              <a:gd name="T3" fmla="*/ 192 h 192"/>
              <a:gd name="T4" fmla="*/ 576 w 1392"/>
              <a:gd name="T5" fmla="*/ 0 h 192"/>
              <a:gd name="T6" fmla="*/ 864 w 1392"/>
              <a:gd name="T7" fmla="*/ 0 h 192"/>
              <a:gd name="T8" fmla="*/ 1056 w 1392"/>
              <a:gd name="T9" fmla="*/ 192 h 192"/>
              <a:gd name="T10" fmla="*/ 1392 w 1392"/>
              <a:gd name="T11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92" h="192">
                <a:moveTo>
                  <a:pt x="0" y="192"/>
                </a:moveTo>
                <a:lnTo>
                  <a:pt x="384" y="192"/>
                </a:lnTo>
                <a:lnTo>
                  <a:pt x="576" y="0"/>
                </a:lnTo>
                <a:lnTo>
                  <a:pt x="864" y="0"/>
                </a:lnTo>
                <a:lnTo>
                  <a:pt x="1056" y="192"/>
                </a:lnTo>
                <a:lnTo>
                  <a:pt x="1392" y="192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16" name="Freeform 32"/>
          <p:cNvSpPr>
            <a:spLocks/>
          </p:cNvSpPr>
          <p:nvPr/>
        </p:nvSpPr>
        <p:spPr bwMode="auto">
          <a:xfrm flipV="1">
            <a:off x="4191000" y="5562600"/>
            <a:ext cx="2209800" cy="304800"/>
          </a:xfrm>
          <a:custGeom>
            <a:avLst/>
            <a:gdLst>
              <a:gd name="T0" fmla="*/ 0 w 1392"/>
              <a:gd name="T1" fmla="*/ 192 h 192"/>
              <a:gd name="T2" fmla="*/ 384 w 1392"/>
              <a:gd name="T3" fmla="*/ 192 h 192"/>
              <a:gd name="T4" fmla="*/ 576 w 1392"/>
              <a:gd name="T5" fmla="*/ 0 h 192"/>
              <a:gd name="T6" fmla="*/ 864 w 1392"/>
              <a:gd name="T7" fmla="*/ 0 h 192"/>
              <a:gd name="T8" fmla="*/ 1056 w 1392"/>
              <a:gd name="T9" fmla="*/ 192 h 192"/>
              <a:gd name="T10" fmla="*/ 1392 w 1392"/>
              <a:gd name="T11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92" h="192">
                <a:moveTo>
                  <a:pt x="0" y="192"/>
                </a:moveTo>
                <a:lnTo>
                  <a:pt x="384" y="192"/>
                </a:lnTo>
                <a:lnTo>
                  <a:pt x="576" y="0"/>
                </a:lnTo>
                <a:lnTo>
                  <a:pt x="864" y="0"/>
                </a:lnTo>
                <a:lnTo>
                  <a:pt x="1056" y="192"/>
                </a:lnTo>
                <a:lnTo>
                  <a:pt x="1392" y="192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17" name="Freeform 33"/>
          <p:cNvSpPr>
            <a:spLocks/>
          </p:cNvSpPr>
          <p:nvPr/>
        </p:nvSpPr>
        <p:spPr bwMode="auto">
          <a:xfrm>
            <a:off x="6781800" y="6019800"/>
            <a:ext cx="2209800" cy="304800"/>
          </a:xfrm>
          <a:custGeom>
            <a:avLst/>
            <a:gdLst>
              <a:gd name="T0" fmla="*/ 0 w 1392"/>
              <a:gd name="T1" fmla="*/ 192 h 192"/>
              <a:gd name="T2" fmla="*/ 384 w 1392"/>
              <a:gd name="T3" fmla="*/ 192 h 192"/>
              <a:gd name="T4" fmla="*/ 576 w 1392"/>
              <a:gd name="T5" fmla="*/ 0 h 192"/>
              <a:gd name="T6" fmla="*/ 864 w 1392"/>
              <a:gd name="T7" fmla="*/ 0 h 192"/>
              <a:gd name="T8" fmla="*/ 1056 w 1392"/>
              <a:gd name="T9" fmla="*/ 192 h 192"/>
              <a:gd name="T10" fmla="*/ 1392 w 1392"/>
              <a:gd name="T11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92" h="192">
                <a:moveTo>
                  <a:pt x="0" y="192"/>
                </a:moveTo>
                <a:lnTo>
                  <a:pt x="384" y="192"/>
                </a:lnTo>
                <a:lnTo>
                  <a:pt x="576" y="0"/>
                </a:lnTo>
                <a:lnTo>
                  <a:pt x="864" y="0"/>
                </a:lnTo>
                <a:lnTo>
                  <a:pt x="1056" y="192"/>
                </a:lnTo>
                <a:lnTo>
                  <a:pt x="1392" y="192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18" name="Freeform 34"/>
          <p:cNvSpPr>
            <a:spLocks/>
          </p:cNvSpPr>
          <p:nvPr/>
        </p:nvSpPr>
        <p:spPr bwMode="auto">
          <a:xfrm flipV="1">
            <a:off x="6781800" y="6400800"/>
            <a:ext cx="2209800" cy="304800"/>
          </a:xfrm>
          <a:custGeom>
            <a:avLst/>
            <a:gdLst>
              <a:gd name="T0" fmla="*/ 0 w 1392"/>
              <a:gd name="T1" fmla="*/ 192 h 192"/>
              <a:gd name="T2" fmla="*/ 384 w 1392"/>
              <a:gd name="T3" fmla="*/ 192 h 192"/>
              <a:gd name="T4" fmla="*/ 576 w 1392"/>
              <a:gd name="T5" fmla="*/ 0 h 192"/>
              <a:gd name="T6" fmla="*/ 864 w 1392"/>
              <a:gd name="T7" fmla="*/ 0 h 192"/>
              <a:gd name="T8" fmla="*/ 1056 w 1392"/>
              <a:gd name="T9" fmla="*/ 192 h 192"/>
              <a:gd name="T10" fmla="*/ 1392 w 1392"/>
              <a:gd name="T11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92" h="192">
                <a:moveTo>
                  <a:pt x="0" y="192"/>
                </a:moveTo>
                <a:lnTo>
                  <a:pt x="384" y="192"/>
                </a:lnTo>
                <a:lnTo>
                  <a:pt x="576" y="0"/>
                </a:lnTo>
                <a:lnTo>
                  <a:pt x="864" y="0"/>
                </a:lnTo>
                <a:lnTo>
                  <a:pt x="1056" y="192"/>
                </a:lnTo>
                <a:lnTo>
                  <a:pt x="1392" y="192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19" name="Line 35"/>
          <p:cNvSpPr>
            <a:spLocks noChangeShapeType="1"/>
          </p:cNvSpPr>
          <p:nvPr/>
        </p:nvSpPr>
        <p:spPr bwMode="auto">
          <a:xfrm>
            <a:off x="6781800" y="5486400"/>
            <a:ext cx="2209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20" name="Line 36"/>
          <p:cNvSpPr>
            <a:spLocks noChangeShapeType="1"/>
          </p:cNvSpPr>
          <p:nvPr/>
        </p:nvSpPr>
        <p:spPr bwMode="auto">
          <a:xfrm>
            <a:off x="6781800" y="5562600"/>
            <a:ext cx="2209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21" name="Rectangle 37"/>
          <p:cNvSpPr>
            <a:spLocks noChangeArrowheads="1"/>
          </p:cNvSpPr>
          <p:nvPr/>
        </p:nvSpPr>
        <p:spPr bwMode="auto">
          <a:xfrm>
            <a:off x="4191000" y="5181600"/>
            <a:ext cx="2209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22" name="Rectangle 38"/>
          <p:cNvSpPr>
            <a:spLocks noChangeArrowheads="1"/>
          </p:cNvSpPr>
          <p:nvPr/>
        </p:nvSpPr>
        <p:spPr bwMode="auto">
          <a:xfrm>
            <a:off x="4191000" y="5562600"/>
            <a:ext cx="2209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23" name="Rectangle 39"/>
          <p:cNvSpPr>
            <a:spLocks noChangeArrowheads="1"/>
          </p:cNvSpPr>
          <p:nvPr/>
        </p:nvSpPr>
        <p:spPr bwMode="auto">
          <a:xfrm>
            <a:off x="6781800" y="5181600"/>
            <a:ext cx="2209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24" name="Rectangle 40"/>
          <p:cNvSpPr>
            <a:spLocks noChangeArrowheads="1"/>
          </p:cNvSpPr>
          <p:nvPr/>
        </p:nvSpPr>
        <p:spPr bwMode="auto">
          <a:xfrm>
            <a:off x="6781800" y="5562600"/>
            <a:ext cx="2209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25" name="Rectangle 41"/>
          <p:cNvSpPr>
            <a:spLocks noChangeArrowheads="1"/>
          </p:cNvSpPr>
          <p:nvPr/>
        </p:nvSpPr>
        <p:spPr bwMode="auto">
          <a:xfrm>
            <a:off x="6781800" y="6019800"/>
            <a:ext cx="2209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26" name="Rectangle 42"/>
          <p:cNvSpPr>
            <a:spLocks noChangeArrowheads="1"/>
          </p:cNvSpPr>
          <p:nvPr/>
        </p:nvSpPr>
        <p:spPr bwMode="auto">
          <a:xfrm>
            <a:off x="6781800" y="6400800"/>
            <a:ext cx="2209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27" name="Line 43"/>
          <p:cNvSpPr>
            <a:spLocks noChangeShapeType="1"/>
          </p:cNvSpPr>
          <p:nvPr/>
        </p:nvSpPr>
        <p:spPr bwMode="auto">
          <a:xfrm>
            <a:off x="4191000" y="6324600"/>
            <a:ext cx="2209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28" name="Line 44"/>
          <p:cNvSpPr>
            <a:spLocks noChangeShapeType="1"/>
          </p:cNvSpPr>
          <p:nvPr/>
        </p:nvSpPr>
        <p:spPr bwMode="auto">
          <a:xfrm>
            <a:off x="4191000" y="6400800"/>
            <a:ext cx="2209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29" name="Rectangle 45"/>
          <p:cNvSpPr>
            <a:spLocks noChangeArrowheads="1"/>
          </p:cNvSpPr>
          <p:nvPr/>
        </p:nvSpPr>
        <p:spPr bwMode="auto">
          <a:xfrm>
            <a:off x="4191000" y="6019800"/>
            <a:ext cx="2209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30" name="Rectangle 46"/>
          <p:cNvSpPr>
            <a:spLocks noChangeArrowheads="1"/>
          </p:cNvSpPr>
          <p:nvPr/>
        </p:nvSpPr>
        <p:spPr bwMode="auto">
          <a:xfrm>
            <a:off x="4191000" y="6400800"/>
            <a:ext cx="2209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31" name="Text Box 47"/>
          <p:cNvSpPr txBox="1">
            <a:spLocks noChangeArrowheads="1"/>
          </p:cNvSpPr>
          <p:nvPr/>
        </p:nvSpPr>
        <p:spPr bwMode="auto">
          <a:xfrm>
            <a:off x="3756025" y="5105400"/>
            <a:ext cx="515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>
                <a:solidFill>
                  <a:srgbClr val="000000"/>
                </a:solidFill>
                <a:cs typeface="+mn-cs"/>
              </a:rPr>
              <a:t>A</a:t>
            </a:r>
            <a:r>
              <a:rPr lang="en-US" sz="2400" baseline="-25000">
                <a:solidFill>
                  <a:srgbClr val="000000"/>
                </a:solidFill>
                <a:cs typeface="+mn-cs"/>
              </a:rPr>
              <a:t>N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32" name="Text Box 48"/>
          <p:cNvSpPr txBox="1">
            <a:spLocks noChangeArrowheads="1"/>
          </p:cNvSpPr>
          <p:nvPr/>
        </p:nvSpPr>
        <p:spPr bwMode="auto">
          <a:xfrm>
            <a:off x="3773488" y="54864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>
                <a:solidFill>
                  <a:srgbClr val="000000"/>
                </a:solidFill>
                <a:cs typeface="+mn-cs"/>
              </a:rPr>
              <a:t>A</a:t>
            </a:r>
            <a:r>
              <a:rPr lang="en-US" sz="2400" baseline="-25000">
                <a:solidFill>
                  <a:srgbClr val="000000"/>
                </a:solidFill>
                <a:cs typeface="+mn-cs"/>
              </a:rPr>
              <a:t>P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33" name="Text Box 49"/>
          <p:cNvSpPr txBox="1">
            <a:spLocks noChangeArrowheads="1"/>
          </p:cNvSpPr>
          <p:nvPr/>
        </p:nvSpPr>
        <p:spPr bwMode="auto">
          <a:xfrm>
            <a:off x="3756025" y="5943600"/>
            <a:ext cx="515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>
                <a:solidFill>
                  <a:srgbClr val="000000"/>
                </a:solidFill>
                <a:cs typeface="+mn-cs"/>
              </a:rPr>
              <a:t>A</a:t>
            </a:r>
            <a:r>
              <a:rPr lang="en-US" sz="2400" baseline="-25000">
                <a:solidFill>
                  <a:srgbClr val="000000"/>
                </a:solidFill>
                <a:cs typeface="+mn-cs"/>
              </a:rPr>
              <a:t>N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34" name="Text Box 50"/>
          <p:cNvSpPr txBox="1">
            <a:spLocks noChangeArrowheads="1"/>
          </p:cNvSpPr>
          <p:nvPr/>
        </p:nvSpPr>
        <p:spPr bwMode="auto">
          <a:xfrm>
            <a:off x="3773488" y="63246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>
                <a:solidFill>
                  <a:srgbClr val="000000"/>
                </a:solidFill>
                <a:cs typeface="+mn-cs"/>
              </a:rPr>
              <a:t>A</a:t>
            </a:r>
            <a:r>
              <a:rPr lang="en-US" sz="2400" baseline="-25000">
                <a:solidFill>
                  <a:srgbClr val="000000"/>
                </a:solidFill>
                <a:cs typeface="+mn-cs"/>
              </a:rPr>
              <a:t>P</a:t>
            </a: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35" name="Line 51"/>
          <p:cNvSpPr>
            <a:spLocks noChangeShapeType="1"/>
          </p:cNvSpPr>
          <p:nvPr/>
        </p:nvSpPr>
        <p:spPr bwMode="auto">
          <a:xfrm>
            <a:off x="3881438" y="6043613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36" name="Line 52"/>
          <p:cNvSpPr>
            <a:spLocks noChangeShapeType="1"/>
          </p:cNvSpPr>
          <p:nvPr/>
        </p:nvSpPr>
        <p:spPr bwMode="auto">
          <a:xfrm>
            <a:off x="3897313" y="64262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37" name="Text Box 53"/>
          <p:cNvSpPr txBox="1">
            <a:spLocks noChangeArrowheads="1"/>
          </p:cNvSpPr>
          <p:nvPr/>
        </p:nvSpPr>
        <p:spPr bwMode="auto">
          <a:xfrm>
            <a:off x="4868863" y="4724400"/>
            <a:ext cx="846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>
                <a:solidFill>
                  <a:srgbClr val="000000"/>
                </a:solidFill>
                <a:cs typeface="+mn-cs"/>
              </a:rPr>
              <a:t>A</a:t>
            </a:r>
            <a:r>
              <a:rPr lang="en-US" sz="2400">
                <a:solidFill>
                  <a:srgbClr val="000000"/>
                </a:solidFill>
                <a:cs typeface="+mn-cs"/>
              </a:rPr>
              <a:t> = 0</a:t>
            </a:r>
            <a:endParaRPr lang="en-US" sz="2400" i="1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38" name="Text Box 54"/>
          <p:cNvSpPr txBox="1">
            <a:spLocks noChangeArrowheads="1"/>
          </p:cNvSpPr>
          <p:nvPr/>
        </p:nvSpPr>
        <p:spPr bwMode="auto">
          <a:xfrm>
            <a:off x="7459663" y="4724400"/>
            <a:ext cx="846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i="1">
                <a:solidFill>
                  <a:srgbClr val="000000"/>
                </a:solidFill>
                <a:cs typeface="+mn-cs"/>
              </a:rPr>
              <a:t>A</a:t>
            </a:r>
            <a:r>
              <a:rPr lang="en-US" sz="2400">
                <a:solidFill>
                  <a:srgbClr val="000000"/>
                </a:solidFill>
                <a:cs typeface="+mn-cs"/>
              </a:rPr>
              <a:t> = 1</a:t>
            </a:r>
            <a:endParaRPr lang="en-US" sz="2400" i="1">
              <a:solidFill>
                <a:srgbClr val="000000"/>
              </a:solidFill>
              <a:cs typeface="+mn-cs"/>
            </a:endParaRPr>
          </a:p>
        </p:txBody>
      </p:sp>
      <p:sp>
        <p:nvSpPr>
          <p:cNvPr id="144439" name="Text Box 55"/>
          <p:cNvSpPr txBox="1">
            <a:spLocks noChangeArrowheads="1"/>
          </p:cNvSpPr>
          <p:nvPr/>
        </p:nvSpPr>
        <p:spPr bwMode="auto">
          <a:xfrm>
            <a:off x="2582863" y="1371600"/>
            <a:ext cx="21796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FF"/>
                </a:solidFill>
                <a:cs typeface="+mn-cs"/>
              </a:rPr>
              <a:t>AND gate </a:t>
            </a:r>
            <a:br>
              <a:rPr lang="en-US" sz="2400">
                <a:solidFill>
                  <a:srgbClr val="0000FF"/>
                </a:solidFill>
                <a:cs typeface="+mn-cs"/>
              </a:rPr>
            </a:br>
            <a:r>
              <a:rPr lang="en-US" sz="2400">
                <a:solidFill>
                  <a:srgbClr val="0000FF"/>
                </a:solidFill>
                <a:cs typeface="+mn-cs"/>
              </a:rPr>
              <a:t>(plus delayed </a:t>
            </a:r>
            <a:r>
              <a:rPr lang="en-US" sz="2400" i="1">
                <a:solidFill>
                  <a:srgbClr val="0000FF"/>
                </a:solidFill>
                <a:cs typeface="+mn-cs"/>
              </a:rPr>
              <a:t>A</a:t>
            </a:r>
            <a:r>
              <a:rPr lang="en-US" sz="2400">
                <a:solidFill>
                  <a:srgbClr val="0000FF"/>
                </a:solidFill>
                <a:cs typeface="+mn-cs"/>
              </a:rPr>
              <a:t>)</a:t>
            </a:r>
          </a:p>
        </p:txBody>
      </p:sp>
      <p:sp>
        <p:nvSpPr>
          <p:cNvPr id="144440" name="Text Box 56"/>
          <p:cNvSpPr txBox="1">
            <a:spLocks noChangeArrowheads="1"/>
          </p:cNvSpPr>
          <p:nvPr/>
        </p:nvSpPr>
        <p:spPr bwMode="auto">
          <a:xfrm>
            <a:off x="6850063" y="1447800"/>
            <a:ext cx="1190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FF"/>
                </a:solidFill>
                <a:cs typeface="+mn-cs"/>
              </a:rPr>
              <a:t>OR gate</a:t>
            </a:r>
          </a:p>
        </p:txBody>
      </p:sp>
    </p:spTree>
    <p:extLst>
      <p:ext uri="{BB962C8B-B14F-4D97-AF65-F5344CB8AC3E}">
        <p14:creationId xmlns:p14="http://schemas.microsoft.com/office/powerpoint/2010/main" val="27457249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3C0C-FE9F-496A-BF1D-5A4C8C6E4782}" type="datetime1">
              <a:rPr lang="en-US" smtClean="0"/>
              <a:t>3/9/2014</a:t>
            </a:fld>
            <a:endParaRPr lang="en-US"/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57806" y="6344607"/>
            <a:ext cx="1905000" cy="228600"/>
          </a:xfrm>
        </p:spPr>
        <p:txBody>
          <a:bodyPr/>
          <a:lstStyle/>
          <a:p>
            <a:r>
              <a:rPr lang="en-US" smtClean="0"/>
              <a:t>M. Frank, RevComp Cross-Disc. Intro for Beyond Moore group</a:t>
            </a:r>
            <a:endParaRPr lang="en-US" dirty="0"/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15200" y="6537325"/>
            <a:ext cx="1752600" cy="244475"/>
          </a:xfrm>
          <a:prstGeom prst="rect">
            <a:avLst/>
          </a:prstGeom>
        </p:spPr>
        <p:txBody>
          <a:bodyPr/>
          <a:lstStyle/>
          <a:p>
            <a:fld id="{0B6FF549-44E3-44D7-87B9-242EBD122113}" type="slidenum">
              <a:rPr lang="en-US"/>
              <a:pPr/>
              <a:t>13</a:t>
            </a:fld>
            <a:endParaRPr lang="en-US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" y="147638"/>
            <a:ext cx="8915400" cy="500062"/>
          </a:xfrm>
        </p:spPr>
        <p:txBody>
          <a:bodyPr/>
          <a:lstStyle/>
          <a:p>
            <a:r>
              <a:rPr lang="en-US" sz="3200" dirty="0" smtClean="0"/>
              <a:t>Shift Register Simulation </a:t>
            </a:r>
            <a:r>
              <a:rPr lang="en-US" sz="3200" dirty="0"/>
              <a:t>Results (Cadence/</a:t>
            </a:r>
            <a:r>
              <a:rPr lang="en-US" sz="3200" dirty="0" err="1"/>
              <a:t>Spectre</a:t>
            </a:r>
            <a:r>
              <a:rPr lang="en-US" sz="3200" dirty="0"/>
              <a:t>)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67400" y="838200"/>
            <a:ext cx="309245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Graph shows power dissipation vs. frequency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in 8-stage shift register.</a:t>
            </a:r>
          </a:p>
          <a:p>
            <a:pPr>
              <a:lnSpc>
                <a:spcPct val="80000"/>
              </a:lnSpc>
            </a:pPr>
            <a:r>
              <a:rPr lang="en-US" sz="1800"/>
              <a:t>At moderate frequencies </a:t>
            </a:r>
            <a:br>
              <a:rPr lang="en-US" sz="1800"/>
            </a:br>
            <a:r>
              <a:rPr lang="en-US" sz="1800"/>
              <a:t>(1 MHz),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Reversible uses </a:t>
            </a:r>
            <a:br>
              <a:rPr lang="en-US" sz="1600"/>
            </a:br>
            <a:r>
              <a:rPr lang="en-US" sz="1600"/>
              <a:t>&lt; 1/100</a:t>
            </a:r>
            <a:r>
              <a:rPr lang="en-US" sz="1600" baseline="30000"/>
              <a:t>th</a:t>
            </a:r>
            <a:r>
              <a:rPr lang="en-US" sz="1600"/>
              <a:t> the power of irreversible!</a:t>
            </a:r>
          </a:p>
          <a:p>
            <a:pPr>
              <a:lnSpc>
                <a:spcPct val="80000"/>
              </a:lnSpc>
            </a:pPr>
            <a:r>
              <a:rPr lang="en-US" sz="1800"/>
              <a:t>At ultra-low power </a:t>
            </a:r>
            <a:br>
              <a:rPr lang="en-US" sz="1800"/>
            </a:br>
            <a:r>
              <a:rPr lang="en-US" sz="1800"/>
              <a:t>(1 pW/transistor)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Reversible is 100× </a:t>
            </a:r>
            <a:r>
              <a:rPr lang="en-US" sz="1600" u="sng"/>
              <a:t>faster</a:t>
            </a:r>
            <a:r>
              <a:rPr lang="en-US" sz="1600"/>
              <a:t> than irreversible!</a:t>
            </a:r>
          </a:p>
          <a:p>
            <a:pPr>
              <a:lnSpc>
                <a:spcPct val="80000"/>
              </a:lnSpc>
            </a:pPr>
            <a:r>
              <a:rPr lang="en-US" sz="1800"/>
              <a:t>Minimum energy dissip. per nFET is &lt; 1 eV!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500× lower than best irreversible!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500× higher computational energy efficiency!</a:t>
            </a:r>
          </a:p>
          <a:p>
            <a:pPr>
              <a:lnSpc>
                <a:spcPct val="80000"/>
              </a:lnSpc>
            </a:pPr>
            <a:r>
              <a:rPr lang="en-US" sz="1800"/>
              <a:t>Energy </a:t>
            </a:r>
            <a:r>
              <a:rPr lang="en-US" sz="1800" u="sng"/>
              <a:t>transferred</a:t>
            </a:r>
            <a:r>
              <a:rPr lang="en-US" sz="1800"/>
              <a:t> is still ~10 fJ (~100 keV)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So, energy recovery efficiency is 99.999%!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Not including losses in power supply, though</a:t>
            </a:r>
          </a:p>
        </p:txBody>
      </p:sp>
      <p:graphicFrame>
        <p:nvGraphicFramePr>
          <p:cNvPr id="400388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0" y="762000"/>
          <a:ext cx="5386388" cy="601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5" name="Chart" r:id="rId4" imgW="9801062" imgH="8848578" progId="Excel.Chart.8">
                  <p:embed/>
                </p:oleObj>
              </mc:Choice>
              <mc:Fallback>
                <p:oleObj name="Chart" r:id="rId4" imgW="9801062" imgH="8848578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4494" t="3241" r="19101" b="2177"/>
                      <a:stretch>
                        <a:fillRect/>
                      </a:stretch>
                    </p:blipFill>
                    <p:spPr bwMode="auto">
                      <a:xfrm>
                        <a:off x="0" y="762000"/>
                        <a:ext cx="5386388" cy="601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0389" name="Text Box 5"/>
          <p:cNvSpPr txBox="1">
            <a:spLocks noChangeArrowheads="1"/>
          </p:cNvSpPr>
          <p:nvPr/>
        </p:nvSpPr>
        <p:spPr bwMode="auto">
          <a:xfrm rot="2433262">
            <a:off x="5029200" y="1981200"/>
            <a:ext cx="519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FF9933"/>
                </a:solidFill>
                <a:latin typeface="Arial" charset="0"/>
                <a:cs typeface="Arial" charset="0"/>
              </a:rPr>
              <a:t>1 nJ</a:t>
            </a:r>
          </a:p>
        </p:txBody>
      </p:sp>
      <p:sp>
        <p:nvSpPr>
          <p:cNvPr id="400390" name="Text Box 6"/>
          <p:cNvSpPr txBox="1">
            <a:spLocks noChangeArrowheads="1"/>
          </p:cNvSpPr>
          <p:nvPr/>
        </p:nvSpPr>
        <p:spPr bwMode="auto">
          <a:xfrm rot="2433262">
            <a:off x="4922838" y="2514600"/>
            <a:ext cx="7159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FF9933"/>
                </a:solidFill>
                <a:latin typeface="Arial" charset="0"/>
                <a:cs typeface="Arial" charset="0"/>
              </a:rPr>
              <a:t>100 pJ</a:t>
            </a:r>
          </a:p>
        </p:txBody>
      </p:sp>
      <p:sp>
        <p:nvSpPr>
          <p:cNvPr id="400391" name="Text Box 7"/>
          <p:cNvSpPr txBox="1">
            <a:spLocks noChangeArrowheads="1"/>
          </p:cNvSpPr>
          <p:nvPr/>
        </p:nvSpPr>
        <p:spPr bwMode="auto">
          <a:xfrm rot="2433262">
            <a:off x="4945063" y="2971800"/>
            <a:ext cx="6175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FF9933"/>
                </a:solidFill>
                <a:latin typeface="Arial" charset="0"/>
                <a:cs typeface="Arial" charset="0"/>
              </a:rPr>
              <a:t>10 pJ</a:t>
            </a:r>
          </a:p>
        </p:txBody>
      </p:sp>
      <p:sp>
        <p:nvSpPr>
          <p:cNvPr id="400392" name="Text Box 8"/>
          <p:cNvSpPr txBox="1">
            <a:spLocks noChangeArrowheads="1"/>
          </p:cNvSpPr>
          <p:nvPr/>
        </p:nvSpPr>
        <p:spPr bwMode="auto">
          <a:xfrm rot="2433262">
            <a:off x="4967288" y="3429000"/>
            <a:ext cx="5191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FF9933"/>
                </a:solidFill>
                <a:latin typeface="Arial" charset="0"/>
                <a:cs typeface="Arial" charset="0"/>
              </a:rPr>
              <a:t>1 pJ</a:t>
            </a:r>
          </a:p>
        </p:txBody>
      </p:sp>
      <p:sp>
        <p:nvSpPr>
          <p:cNvPr id="400393" name="Text Box 9"/>
          <p:cNvSpPr txBox="1">
            <a:spLocks noChangeArrowheads="1"/>
          </p:cNvSpPr>
          <p:nvPr/>
        </p:nvSpPr>
        <p:spPr bwMode="auto">
          <a:xfrm rot="2433262">
            <a:off x="4972050" y="4038600"/>
            <a:ext cx="666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FF9933"/>
                </a:solidFill>
                <a:latin typeface="Arial" charset="0"/>
                <a:cs typeface="Arial" charset="0"/>
              </a:rPr>
              <a:t>100 fJ</a:t>
            </a:r>
          </a:p>
        </p:txBody>
      </p:sp>
      <p:sp>
        <p:nvSpPr>
          <p:cNvPr id="400394" name="Text Box 10"/>
          <p:cNvSpPr txBox="1">
            <a:spLocks noChangeArrowheads="1"/>
          </p:cNvSpPr>
          <p:nvPr/>
        </p:nvSpPr>
        <p:spPr bwMode="auto">
          <a:xfrm rot="2433262">
            <a:off x="5016500" y="4581525"/>
            <a:ext cx="56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FF9933"/>
                </a:solidFill>
                <a:latin typeface="Arial" charset="0"/>
                <a:cs typeface="Arial" charset="0"/>
              </a:rPr>
              <a:t>10 fJ</a:t>
            </a:r>
          </a:p>
        </p:txBody>
      </p:sp>
      <p:sp>
        <p:nvSpPr>
          <p:cNvPr id="400395" name="Text Box 11"/>
          <p:cNvSpPr txBox="1">
            <a:spLocks noChangeArrowheads="1"/>
          </p:cNvSpPr>
          <p:nvPr/>
        </p:nvSpPr>
        <p:spPr bwMode="auto">
          <a:xfrm rot="2433262">
            <a:off x="5016500" y="5029200"/>
            <a:ext cx="469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FF9933"/>
                </a:solidFill>
                <a:latin typeface="Arial" charset="0"/>
                <a:cs typeface="Arial" charset="0"/>
              </a:rPr>
              <a:t>1 fJ</a:t>
            </a:r>
          </a:p>
        </p:txBody>
      </p:sp>
      <p:sp>
        <p:nvSpPr>
          <p:cNvPr id="400396" name="Text Box 12"/>
          <p:cNvSpPr txBox="1">
            <a:spLocks noChangeArrowheads="1"/>
          </p:cNvSpPr>
          <p:nvPr/>
        </p:nvSpPr>
        <p:spPr bwMode="auto">
          <a:xfrm rot="2433262">
            <a:off x="4918075" y="5605463"/>
            <a:ext cx="715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FF9933"/>
                </a:solidFill>
                <a:latin typeface="Arial" charset="0"/>
                <a:cs typeface="Arial" charset="0"/>
              </a:rPr>
              <a:t>100 aJ</a:t>
            </a:r>
          </a:p>
        </p:txBody>
      </p:sp>
      <p:sp>
        <p:nvSpPr>
          <p:cNvPr id="400397" name="Text Box 13"/>
          <p:cNvSpPr txBox="1">
            <a:spLocks noChangeArrowheads="1"/>
          </p:cNvSpPr>
          <p:nvPr/>
        </p:nvSpPr>
        <p:spPr bwMode="auto">
          <a:xfrm rot="2433262">
            <a:off x="869950" y="2851150"/>
            <a:ext cx="617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FF9933"/>
                </a:solidFill>
                <a:latin typeface="Arial" charset="0"/>
                <a:cs typeface="Arial" charset="0"/>
              </a:rPr>
              <a:t>10 aJ</a:t>
            </a:r>
          </a:p>
        </p:txBody>
      </p:sp>
      <p:sp>
        <p:nvSpPr>
          <p:cNvPr id="400398" name="Text Box 14"/>
          <p:cNvSpPr txBox="1">
            <a:spLocks noChangeArrowheads="1"/>
          </p:cNvSpPr>
          <p:nvPr/>
        </p:nvSpPr>
        <p:spPr bwMode="auto">
          <a:xfrm rot="2433262">
            <a:off x="904875" y="3352800"/>
            <a:ext cx="519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FF9933"/>
                </a:solidFill>
                <a:latin typeface="Arial" charset="0"/>
                <a:cs typeface="Arial" charset="0"/>
              </a:rPr>
              <a:t>1 aJ</a:t>
            </a:r>
          </a:p>
        </p:txBody>
      </p:sp>
      <p:sp>
        <p:nvSpPr>
          <p:cNvPr id="400399" name="Text Box 15"/>
          <p:cNvSpPr txBox="1">
            <a:spLocks noChangeArrowheads="1"/>
          </p:cNvSpPr>
          <p:nvPr/>
        </p:nvSpPr>
        <p:spPr bwMode="auto">
          <a:xfrm rot="2433262">
            <a:off x="849313" y="4151313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FF9933"/>
                </a:solidFill>
                <a:latin typeface="Arial" charset="0"/>
                <a:cs typeface="Arial" charset="0"/>
              </a:rPr>
              <a:t>100 zJ</a:t>
            </a:r>
          </a:p>
        </p:txBody>
      </p:sp>
      <p:sp>
        <p:nvSpPr>
          <p:cNvPr id="400400" name="Text Box 16"/>
          <p:cNvSpPr txBox="1">
            <a:spLocks noChangeArrowheads="1"/>
          </p:cNvSpPr>
          <p:nvPr/>
        </p:nvSpPr>
        <p:spPr bwMode="auto">
          <a:xfrm rot="2433262">
            <a:off x="879475" y="4630738"/>
            <a:ext cx="6080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FF9933"/>
                </a:solidFill>
                <a:latin typeface="Arial" charset="0"/>
                <a:cs typeface="Arial" charset="0"/>
              </a:rPr>
              <a:t>10 zJ</a:t>
            </a:r>
          </a:p>
        </p:txBody>
      </p:sp>
      <p:sp>
        <p:nvSpPr>
          <p:cNvPr id="400401" name="Text Box 17"/>
          <p:cNvSpPr txBox="1">
            <a:spLocks noChangeArrowheads="1"/>
          </p:cNvSpPr>
          <p:nvPr/>
        </p:nvSpPr>
        <p:spPr bwMode="auto">
          <a:xfrm rot="2433262">
            <a:off x="903288" y="5148263"/>
            <a:ext cx="5095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FF9933"/>
                </a:solidFill>
                <a:latin typeface="Arial" charset="0"/>
                <a:cs typeface="Arial" charset="0"/>
              </a:rPr>
              <a:t>1 zJ</a:t>
            </a:r>
          </a:p>
        </p:txBody>
      </p:sp>
      <p:sp>
        <p:nvSpPr>
          <p:cNvPr id="400402" name="Text Box 18"/>
          <p:cNvSpPr txBox="1">
            <a:spLocks noChangeArrowheads="1"/>
          </p:cNvSpPr>
          <p:nvPr/>
        </p:nvSpPr>
        <p:spPr bwMode="auto">
          <a:xfrm rot="2147259">
            <a:off x="865188" y="4957763"/>
            <a:ext cx="7159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i="1">
                <a:latin typeface="Arial" charset="0"/>
                <a:cs typeface="Arial" charset="0"/>
              </a:rPr>
              <a:t>kT</a:t>
            </a:r>
            <a:r>
              <a:rPr lang="en-US" sz="1400">
                <a:latin typeface="Arial" charset="0"/>
                <a:cs typeface="Arial" charset="0"/>
              </a:rPr>
              <a:t> ln 2</a:t>
            </a:r>
          </a:p>
        </p:txBody>
      </p:sp>
      <p:sp>
        <p:nvSpPr>
          <p:cNvPr id="400403" name="Text Box 19"/>
          <p:cNvSpPr txBox="1">
            <a:spLocks noChangeArrowheads="1"/>
          </p:cNvSpPr>
          <p:nvPr/>
        </p:nvSpPr>
        <p:spPr bwMode="auto">
          <a:xfrm rot="2433262">
            <a:off x="898525" y="3794125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latin typeface="Arial" charset="0"/>
                <a:cs typeface="Arial" charset="0"/>
              </a:rPr>
              <a:t>1 eV</a:t>
            </a:r>
          </a:p>
        </p:txBody>
      </p:sp>
      <p:sp>
        <p:nvSpPr>
          <p:cNvPr id="400404" name="Oval 20"/>
          <p:cNvSpPr>
            <a:spLocks noChangeArrowheads="1"/>
          </p:cNvSpPr>
          <p:nvPr/>
        </p:nvSpPr>
        <p:spPr bwMode="auto">
          <a:xfrm rot="2119532">
            <a:off x="2819400" y="2971800"/>
            <a:ext cx="228600" cy="762000"/>
          </a:xfrm>
          <a:prstGeom prst="ellipse">
            <a:avLst/>
          </a:prstGeom>
          <a:noFill/>
          <a:ln w="19050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405" name="Text Box 21"/>
          <p:cNvSpPr txBox="1">
            <a:spLocks noChangeArrowheads="1"/>
          </p:cNvSpPr>
          <p:nvPr/>
        </p:nvSpPr>
        <p:spPr bwMode="auto">
          <a:xfrm>
            <a:off x="3041650" y="2743200"/>
            <a:ext cx="9969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FF0000"/>
                </a:solidFill>
                <a:cs typeface="Arial" charset="0"/>
              </a:rPr>
              <a:t>Standard</a:t>
            </a:r>
            <a:br>
              <a:rPr lang="en-US" sz="1800">
                <a:solidFill>
                  <a:srgbClr val="FF0000"/>
                </a:solidFill>
                <a:cs typeface="Arial" charset="0"/>
              </a:rPr>
            </a:br>
            <a:r>
              <a:rPr lang="en-US" sz="1800">
                <a:solidFill>
                  <a:srgbClr val="FF0000"/>
                </a:solidFill>
                <a:cs typeface="Arial" charset="0"/>
              </a:rPr>
              <a:t>  CMOS</a:t>
            </a:r>
          </a:p>
        </p:txBody>
      </p:sp>
      <p:sp>
        <p:nvSpPr>
          <p:cNvPr id="400406" name="Text Box 22"/>
          <p:cNvSpPr txBox="1">
            <a:spLocks noChangeArrowheads="1"/>
          </p:cNvSpPr>
          <p:nvPr/>
        </p:nvSpPr>
        <p:spPr bwMode="auto">
          <a:xfrm rot="1399781">
            <a:off x="4749800" y="4114800"/>
            <a:ext cx="4318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cs typeface="Arial" charset="0"/>
              </a:rPr>
              <a:t>2V</a:t>
            </a:r>
          </a:p>
        </p:txBody>
      </p:sp>
      <p:sp>
        <p:nvSpPr>
          <p:cNvPr id="400407" name="Text Box 23"/>
          <p:cNvSpPr txBox="1">
            <a:spLocks noChangeArrowheads="1"/>
          </p:cNvSpPr>
          <p:nvPr/>
        </p:nvSpPr>
        <p:spPr bwMode="auto">
          <a:xfrm rot="1381147">
            <a:off x="4732338" y="4429125"/>
            <a:ext cx="4318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993300"/>
                </a:solidFill>
                <a:cs typeface="Arial" charset="0"/>
              </a:rPr>
              <a:t>1V</a:t>
            </a:r>
          </a:p>
        </p:txBody>
      </p:sp>
      <p:sp>
        <p:nvSpPr>
          <p:cNvPr id="400408" name="Text Box 24"/>
          <p:cNvSpPr txBox="1">
            <a:spLocks noChangeArrowheads="1"/>
          </p:cNvSpPr>
          <p:nvPr/>
        </p:nvSpPr>
        <p:spPr bwMode="auto">
          <a:xfrm rot="836364">
            <a:off x="4695825" y="4691063"/>
            <a:ext cx="534988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>
                <a:solidFill>
                  <a:srgbClr val="FF6600"/>
                </a:solidFill>
                <a:cs typeface="Arial" charset="0"/>
              </a:rPr>
              <a:t>0.5V</a:t>
            </a:r>
          </a:p>
        </p:txBody>
      </p:sp>
      <p:sp>
        <p:nvSpPr>
          <p:cNvPr id="400409" name="Text Box 25"/>
          <p:cNvSpPr txBox="1">
            <a:spLocks noChangeArrowheads="1"/>
          </p:cNvSpPr>
          <p:nvPr/>
        </p:nvSpPr>
        <p:spPr bwMode="auto">
          <a:xfrm rot="782002">
            <a:off x="4608513" y="4918075"/>
            <a:ext cx="623887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>
                <a:solidFill>
                  <a:srgbClr val="808000"/>
                </a:solidFill>
                <a:cs typeface="Arial" charset="0"/>
              </a:rPr>
              <a:t>0.25V</a:t>
            </a:r>
          </a:p>
        </p:txBody>
      </p:sp>
      <p:sp>
        <p:nvSpPr>
          <p:cNvPr id="400410" name="Text Box 26"/>
          <p:cNvSpPr txBox="1">
            <a:spLocks noChangeArrowheads="1"/>
          </p:cNvSpPr>
          <p:nvPr/>
        </p:nvSpPr>
        <p:spPr bwMode="auto">
          <a:xfrm rot="3349381">
            <a:off x="1497013" y="4162425"/>
            <a:ext cx="1322388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0000FF"/>
                </a:solidFill>
                <a:cs typeface="Arial" charset="0"/>
              </a:rPr>
              <a:t>2LAL 1.8-2V</a:t>
            </a:r>
          </a:p>
        </p:txBody>
      </p:sp>
      <p:sp>
        <p:nvSpPr>
          <p:cNvPr id="400411" name="Text Box 27"/>
          <p:cNvSpPr txBox="1">
            <a:spLocks noChangeArrowheads="1"/>
          </p:cNvSpPr>
          <p:nvPr/>
        </p:nvSpPr>
        <p:spPr bwMode="auto">
          <a:xfrm rot="5400000">
            <a:off x="4144962" y="3779838"/>
            <a:ext cx="3140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FF9933"/>
                </a:solidFill>
                <a:latin typeface="Arial" charset="0"/>
                <a:cs typeface="Arial" charset="0"/>
              </a:rPr>
              <a:t>Energy dissipated per nFET per cycle</a:t>
            </a:r>
          </a:p>
        </p:txBody>
      </p:sp>
      <p:sp>
        <p:nvSpPr>
          <p:cNvPr id="400412" name="Text Box 28"/>
          <p:cNvSpPr txBox="1">
            <a:spLocks noChangeArrowheads="1"/>
          </p:cNvSpPr>
          <p:nvPr/>
        </p:nvSpPr>
        <p:spPr bwMode="auto">
          <a:xfrm rot="2433262">
            <a:off x="862013" y="5719763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FF9933"/>
                </a:solidFill>
                <a:latin typeface="Arial" charset="0"/>
                <a:cs typeface="Arial" charset="0"/>
              </a:rPr>
              <a:t>100 yJ</a:t>
            </a:r>
          </a:p>
        </p:txBody>
      </p:sp>
      <p:sp>
        <p:nvSpPr>
          <p:cNvPr id="400413" name="Text Box 29"/>
          <p:cNvSpPr txBox="1">
            <a:spLocks noChangeArrowheads="1"/>
          </p:cNvSpPr>
          <p:nvPr/>
        </p:nvSpPr>
        <p:spPr bwMode="auto">
          <a:xfrm>
            <a:off x="493713" y="1014413"/>
            <a:ext cx="4997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0000FF"/>
                </a:solidFill>
                <a:latin typeface="Arial" charset="0"/>
                <a:cs typeface="Arial" charset="0"/>
              </a:rPr>
              <a:t>2LAL = Two-level adiabatic logic (invented at UF, ‘00)</a:t>
            </a:r>
          </a:p>
        </p:txBody>
      </p:sp>
    </p:spTree>
    <p:extLst>
      <p:ext uri="{BB962C8B-B14F-4D97-AF65-F5344CB8AC3E}">
        <p14:creationId xmlns:p14="http://schemas.microsoft.com/office/powerpoint/2010/main" val="22750793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650E-23B5-4D98-B8D4-5E9A73D8F9E8}" type="datetime1">
              <a:rPr lang="en-US" smtClean="0"/>
              <a:t>3/9/2014</a:t>
            </a:fld>
            <a:endParaRPr lang="en-US"/>
          </a:p>
        </p:txBody>
      </p:sp>
      <p:sp>
        <p:nvSpPr>
          <p:cNvPr id="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27513" y="6299200"/>
            <a:ext cx="1905000" cy="228600"/>
          </a:xfrm>
        </p:spPr>
        <p:txBody>
          <a:bodyPr/>
          <a:lstStyle/>
          <a:p>
            <a:r>
              <a:rPr lang="en-US" smtClean="0"/>
              <a:t>M. Frank, RevComp Cross-Disc. Intro for Beyond Moore group</a:t>
            </a:r>
            <a:endParaRPr lang="en-US" dirty="0"/>
          </a:p>
        </p:txBody>
      </p:sp>
      <p:sp>
        <p:nvSpPr>
          <p:cNvPr id="14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15200" y="6537325"/>
            <a:ext cx="1752600" cy="244475"/>
          </a:xfrm>
          <a:prstGeom prst="rect">
            <a:avLst/>
          </a:prstGeom>
        </p:spPr>
        <p:txBody>
          <a:bodyPr/>
          <a:lstStyle/>
          <a:p>
            <a:fld id="{760750FD-7F3D-47C5-A23B-C6B7460B50A9}" type="slidenum">
              <a:rPr lang="en-US"/>
              <a:pPr/>
              <a:t>14</a:t>
            </a:fld>
            <a:endParaRPr lang="en-US"/>
          </a:p>
        </p:txBody>
      </p:sp>
      <p:sp>
        <p:nvSpPr>
          <p:cNvPr id="436226" name="Text Box 2"/>
          <p:cNvSpPr txBox="1">
            <a:spLocks noChangeArrowheads="1"/>
          </p:cNvSpPr>
          <p:nvPr/>
        </p:nvSpPr>
        <p:spPr bwMode="auto">
          <a:xfrm>
            <a:off x="4643438" y="1219200"/>
            <a:ext cx="4195762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hlink"/>
                </a:solidFill>
                <a:cs typeface="Arial" charset="0"/>
              </a:rPr>
              <a:t>With this recursive structure, </a:t>
            </a:r>
            <a:br>
              <a:rPr lang="en-US" sz="2400">
                <a:solidFill>
                  <a:schemeClr val="hlink"/>
                </a:solidFill>
                <a:cs typeface="Arial" charset="0"/>
              </a:rPr>
            </a:br>
            <a:r>
              <a:rPr lang="en-US" sz="2400">
                <a:solidFill>
                  <a:schemeClr val="hlink"/>
                </a:solidFill>
                <a:cs typeface="Arial" charset="0"/>
              </a:rPr>
              <a:t>we can do a </a:t>
            </a:r>
            <a:r>
              <a:rPr lang="en-US" sz="2400">
                <a:solidFill>
                  <a:srgbClr val="FF0000"/>
                </a:solidFill>
                <a:cs typeface="Arial" charset="0"/>
              </a:rPr>
              <a:t>2</a:t>
            </a:r>
            <a:r>
              <a:rPr lang="en-US" sz="2400" i="1" baseline="3000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sz="2400">
                <a:solidFill>
                  <a:schemeClr val="hlink"/>
                </a:solidFill>
                <a:cs typeface="Arial" charset="0"/>
              </a:rPr>
              <a:t>-bit add in </a:t>
            </a:r>
            <a:r>
              <a:rPr lang="en-US" sz="2400">
                <a:solidFill>
                  <a:srgbClr val="FF0000"/>
                </a:solidFill>
                <a:cs typeface="Arial" charset="0"/>
              </a:rPr>
              <a:t>2(</a:t>
            </a:r>
            <a:r>
              <a:rPr lang="en-US" sz="2400" i="1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sz="2400">
                <a:solidFill>
                  <a:srgbClr val="FF0000"/>
                </a:solidFill>
                <a:cs typeface="Arial" charset="0"/>
              </a:rPr>
              <a:t>+1)</a:t>
            </a:r>
            <a:r>
              <a:rPr lang="en-US" sz="2400">
                <a:solidFill>
                  <a:schemeClr val="hlink"/>
                </a:solidFill>
                <a:cs typeface="Arial" charset="0"/>
              </a:rPr>
              <a:t> </a:t>
            </a:r>
            <a:br>
              <a:rPr lang="en-US" sz="2400">
                <a:solidFill>
                  <a:schemeClr val="hlink"/>
                </a:solidFill>
                <a:cs typeface="Arial" charset="0"/>
              </a:rPr>
            </a:br>
            <a:r>
              <a:rPr lang="en-US" sz="2400">
                <a:solidFill>
                  <a:schemeClr val="hlink"/>
                </a:solidFill>
                <a:cs typeface="Arial" charset="0"/>
              </a:rPr>
              <a:t>logic levels</a:t>
            </a:r>
            <a:r>
              <a:rPr lang="en-US" sz="2400">
                <a:solidFill>
                  <a:schemeClr val="hlink"/>
                </a:solidFill>
                <a:cs typeface="Times New Roman" pitchFamily="18" charset="0"/>
              </a:rPr>
              <a:t>.</a:t>
            </a:r>
            <a:br>
              <a:rPr lang="en-US" sz="2400">
                <a:solidFill>
                  <a:schemeClr val="hlink"/>
                </a:solidFill>
                <a:cs typeface="Times New Roman" pitchFamily="18" charset="0"/>
              </a:rPr>
            </a:br>
            <a:endParaRPr lang="en-US" sz="2400">
              <a:solidFill>
                <a:schemeClr val="hlink"/>
              </a:solidFill>
              <a:cs typeface="Times New Roman" pitchFamily="18" charset="0"/>
            </a:endParaRPr>
          </a:p>
          <a:p>
            <a:pPr algn="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hlink"/>
                </a:solidFill>
                <a:cs typeface="Times New Roman" pitchFamily="18" charset="0"/>
              </a:rPr>
              <a:t>Hardware</a:t>
            </a:r>
            <a:br>
              <a:rPr lang="en-US" sz="2400">
                <a:solidFill>
                  <a:schemeClr val="hlink"/>
                </a:solidFill>
                <a:cs typeface="Times New Roman" pitchFamily="18" charset="0"/>
              </a:rPr>
            </a:br>
            <a:r>
              <a:rPr lang="en-US" sz="2400">
                <a:solidFill>
                  <a:schemeClr val="hlink"/>
                </a:solidFill>
                <a:cs typeface="Times New Roman" pitchFamily="18" charset="0"/>
              </a:rPr>
              <a:t>overhead is</a:t>
            </a:r>
            <a:br>
              <a:rPr lang="en-US" sz="2400">
                <a:solidFill>
                  <a:schemeClr val="hlink"/>
                </a:solidFill>
                <a:cs typeface="Times New Roman" pitchFamily="18" charset="0"/>
              </a:rPr>
            </a:b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&lt; 2×</a:t>
            </a:r>
            <a:r>
              <a:rPr lang="en-US" sz="2400">
                <a:solidFill>
                  <a:schemeClr val="hlink"/>
                </a:solidFill>
                <a:cs typeface="Times New Roman" pitchFamily="18" charset="0"/>
              </a:rPr>
              <a:t> regular</a:t>
            </a:r>
            <a:br>
              <a:rPr lang="en-US" sz="2400">
                <a:solidFill>
                  <a:schemeClr val="hlink"/>
                </a:solidFill>
                <a:cs typeface="Times New Roman" pitchFamily="18" charset="0"/>
              </a:rPr>
            </a:br>
            <a:r>
              <a:rPr lang="en-US" sz="2400">
                <a:solidFill>
                  <a:schemeClr val="hlink"/>
                </a:solidFill>
                <a:cs typeface="Times New Roman" pitchFamily="18" charset="0"/>
              </a:rPr>
              <a:t>ripple-carry!</a:t>
            </a:r>
            <a:endParaRPr lang="en-US" sz="2400" i="1">
              <a:solidFill>
                <a:schemeClr val="hlink"/>
              </a:solidFill>
              <a:cs typeface="Times New Roman" pitchFamily="18" charset="0"/>
            </a:endParaRP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title"/>
          </p:nvPr>
        </p:nvSpPr>
        <p:spPr>
          <a:xfrm>
            <a:off x="806450" y="152400"/>
            <a:ext cx="7772400" cy="762000"/>
          </a:xfrm>
        </p:spPr>
        <p:txBody>
          <a:bodyPr/>
          <a:lstStyle/>
          <a:p>
            <a:r>
              <a:rPr lang="el-GR" sz="3200"/>
              <a:t>Θ</a:t>
            </a:r>
            <a:r>
              <a:rPr lang="en-US" sz="3200"/>
              <a:t>(log </a:t>
            </a:r>
            <a:r>
              <a:rPr lang="en-US" sz="3200" i="1"/>
              <a:t>n</a:t>
            </a:r>
            <a:r>
              <a:rPr lang="en-US" sz="3200"/>
              <a:t>)-time Recursive Adiabatic </a:t>
            </a:r>
            <a:br>
              <a:rPr lang="en-US" sz="3200"/>
            </a:br>
            <a:r>
              <a:rPr lang="en-US" sz="3200"/>
              <a:t>Wired-OR Carry-Skip Adder</a:t>
            </a:r>
          </a:p>
        </p:txBody>
      </p:sp>
      <p:sp>
        <p:nvSpPr>
          <p:cNvPr id="4362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71463" y="1219200"/>
            <a:ext cx="4348162" cy="696913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(8 bit segment shown)</a:t>
            </a:r>
          </a:p>
        </p:txBody>
      </p:sp>
      <p:sp>
        <p:nvSpPr>
          <p:cNvPr id="436229" name="Rectangle 5"/>
          <p:cNvSpPr>
            <a:spLocks noChangeArrowheads="1"/>
          </p:cNvSpPr>
          <p:nvPr/>
        </p:nvSpPr>
        <p:spPr bwMode="auto">
          <a:xfrm>
            <a:off x="4610100" y="4471988"/>
            <a:ext cx="1052513" cy="719137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30" name="Text Box 6"/>
          <p:cNvSpPr txBox="1">
            <a:spLocks noChangeArrowheads="1"/>
          </p:cNvSpPr>
          <p:nvPr/>
        </p:nvSpPr>
        <p:spPr bwMode="auto">
          <a:xfrm>
            <a:off x="4651375" y="4487863"/>
            <a:ext cx="971550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P</a:t>
            </a:r>
            <a:r>
              <a:rPr lang="en-US" sz="1000" baseline="-25000">
                <a:cs typeface="Arial" charset="0"/>
              </a:rPr>
              <a:t>ms</a:t>
            </a:r>
            <a:r>
              <a:rPr lang="en-US" sz="1000">
                <a:cs typeface="Arial" charset="0"/>
              </a:rPr>
              <a:t>  </a:t>
            </a:r>
            <a:r>
              <a:rPr lang="en-US" sz="1000" i="1">
                <a:cs typeface="Arial" charset="0"/>
              </a:rPr>
              <a:t>  G</a:t>
            </a:r>
            <a:r>
              <a:rPr lang="en-US" sz="1000" baseline="-25000">
                <a:cs typeface="Arial" charset="0"/>
              </a:rPr>
              <a:t>ls</a:t>
            </a:r>
            <a:r>
              <a:rPr lang="en-US" sz="1000">
                <a:cs typeface="Arial" charset="0"/>
              </a:rPr>
              <a:t>    </a:t>
            </a:r>
            <a:r>
              <a:rPr lang="en-US" sz="1000" i="1">
                <a:cs typeface="Arial" charset="0"/>
              </a:rPr>
              <a:t>P</a:t>
            </a:r>
            <a:r>
              <a:rPr lang="en-US" sz="1000" baseline="-25000">
                <a:cs typeface="Arial" charset="0"/>
              </a:rPr>
              <a:t>ls</a:t>
            </a:r>
            <a:endParaRPr lang="en-US" sz="2400">
              <a:cs typeface="Arial" charset="0"/>
            </a:endParaRPr>
          </a:p>
        </p:txBody>
      </p:sp>
      <p:sp>
        <p:nvSpPr>
          <p:cNvPr id="436231" name="Text Box 7"/>
          <p:cNvSpPr txBox="1">
            <a:spLocks noChangeArrowheads="1"/>
          </p:cNvSpPr>
          <p:nvPr/>
        </p:nvSpPr>
        <p:spPr bwMode="auto">
          <a:xfrm>
            <a:off x="5429250" y="4783138"/>
            <a:ext cx="193675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C</a:t>
            </a:r>
            <a:r>
              <a:rPr lang="en-US" sz="1000" baseline="-25000">
                <a:cs typeface="Arial" charset="0"/>
              </a:rPr>
              <a:t>in</a:t>
            </a:r>
            <a:endParaRPr lang="en-US" sz="2400">
              <a:cs typeface="Arial" charset="0"/>
            </a:endParaRPr>
          </a:p>
        </p:txBody>
      </p:sp>
      <p:sp>
        <p:nvSpPr>
          <p:cNvPr id="436232" name="Text Box 8"/>
          <p:cNvSpPr txBox="1">
            <a:spLocks noChangeArrowheads="1"/>
          </p:cNvSpPr>
          <p:nvPr/>
        </p:nvSpPr>
        <p:spPr bwMode="auto">
          <a:xfrm>
            <a:off x="4651375" y="4783138"/>
            <a:ext cx="477838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GC</a:t>
            </a:r>
            <a:r>
              <a:rPr lang="en-US" sz="1000" baseline="-25000">
                <a:cs typeface="Arial" charset="0"/>
              </a:rPr>
              <a:t>out</a:t>
            </a:r>
            <a:endParaRPr lang="en-US" sz="2400">
              <a:cs typeface="Arial" charset="0"/>
            </a:endParaRPr>
          </a:p>
        </p:txBody>
      </p:sp>
      <p:sp>
        <p:nvSpPr>
          <p:cNvPr id="436233" name="Text Box 9"/>
          <p:cNvSpPr txBox="1">
            <a:spLocks noChangeArrowheads="1"/>
          </p:cNvSpPr>
          <p:nvPr/>
        </p:nvSpPr>
        <p:spPr bwMode="auto">
          <a:xfrm>
            <a:off x="5059363" y="5018088"/>
            <a:ext cx="142875" cy="17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P</a:t>
            </a:r>
            <a:endParaRPr lang="en-US" sz="2400">
              <a:cs typeface="Arial" charset="0"/>
            </a:endParaRPr>
          </a:p>
        </p:txBody>
      </p:sp>
      <p:sp>
        <p:nvSpPr>
          <p:cNvPr id="436234" name="Rectangle 10"/>
          <p:cNvSpPr>
            <a:spLocks noChangeArrowheads="1"/>
          </p:cNvSpPr>
          <p:nvPr/>
        </p:nvSpPr>
        <p:spPr bwMode="auto">
          <a:xfrm>
            <a:off x="3849688" y="3449638"/>
            <a:ext cx="1052512" cy="71755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35" name="Text Box 11"/>
          <p:cNvSpPr txBox="1">
            <a:spLocks noChangeArrowheads="1"/>
          </p:cNvSpPr>
          <p:nvPr/>
        </p:nvSpPr>
        <p:spPr bwMode="auto">
          <a:xfrm>
            <a:off x="4298950" y="3994150"/>
            <a:ext cx="141288" cy="17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P</a:t>
            </a:r>
            <a:endParaRPr lang="en-US" sz="2400">
              <a:cs typeface="Arial" charset="0"/>
            </a:endParaRPr>
          </a:p>
        </p:txBody>
      </p:sp>
      <p:sp>
        <p:nvSpPr>
          <p:cNvPr id="436236" name="Rectangle 12"/>
          <p:cNvSpPr>
            <a:spLocks noChangeArrowheads="1"/>
          </p:cNvSpPr>
          <p:nvPr/>
        </p:nvSpPr>
        <p:spPr bwMode="auto">
          <a:xfrm>
            <a:off x="5314950" y="3449638"/>
            <a:ext cx="1052513" cy="71755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37" name="Text Box 13"/>
          <p:cNvSpPr txBox="1">
            <a:spLocks noChangeArrowheads="1"/>
          </p:cNvSpPr>
          <p:nvPr/>
        </p:nvSpPr>
        <p:spPr bwMode="auto">
          <a:xfrm>
            <a:off x="5356225" y="3465513"/>
            <a:ext cx="971550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P</a:t>
            </a:r>
            <a:r>
              <a:rPr lang="en-US" sz="1000" baseline="-25000">
                <a:cs typeface="Arial" charset="0"/>
              </a:rPr>
              <a:t>ms</a:t>
            </a:r>
            <a:r>
              <a:rPr lang="en-US" sz="1000">
                <a:cs typeface="Arial" charset="0"/>
              </a:rPr>
              <a:t>  </a:t>
            </a:r>
            <a:r>
              <a:rPr lang="en-US" sz="1000" i="1">
                <a:cs typeface="Arial" charset="0"/>
              </a:rPr>
              <a:t>   G</a:t>
            </a:r>
            <a:r>
              <a:rPr lang="en-US" sz="1000" baseline="-25000">
                <a:cs typeface="Arial" charset="0"/>
              </a:rPr>
              <a:t>ls</a:t>
            </a:r>
            <a:r>
              <a:rPr lang="en-US" sz="1000">
                <a:cs typeface="Arial" charset="0"/>
              </a:rPr>
              <a:t>    </a:t>
            </a:r>
            <a:r>
              <a:rPr lang="en-US" sz="1000" i="1">
                <a:cs typeface="Arial" charset="0"/>
              </a:rPr>
              <a:t>P</a:t>
            </a:r>
            <a:r>
              <a:rPr lang="en-US" sz="1000" baseline="-25000">
                <a:cs typeface="Arial" charset="0"/>
              </a:rPr>
              <a:t>ls</a:t>
            </a:r>
            <a:endParaRPr lang="en-US" sz="2400">
              <a:cs typeface="Arial" charset="0"/>
            </a:endParaRPr>
          </a:p>
        </p:txBody>
      </p:sp>
      <p:sp>
        <p:nvSpPr>
          <p:cNvPr id="436238" name="Text Box 14"/>
          <p:cNvSpPr txBox="1">
            <a:spLocks noChangeArrowheads="1"/>
          </p:cNvSpPr>
          <p:nvPr/>
        </p:nvSpPr>
        <p:spPr bwMode="auto">
          <a:xfrm>
            <a:off x="6132513" y="3759200"/>
            <a:ext cx="214312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C</a:t>
            </a:r>
            <a:r>
              <a:rPr lang="en-US" sz="1000" baseline="-25000">
                <a:cs typeface="Arial" charset="0"/>
              </a:rPr>
              <a:t>in</a:t>
            </a:r>
            <a:endParaRPr lang="en-US" sz="2400">
              <a:cs typeface="Arial" charset="0"/>
            </a:endParaRPr>
          </a:p>
        </p:txBody>
      </p:sp>
      <p:sp>
        <p:nvSpPr>
          <p:cNvPr id="436239" name="Text Box 15"/>
          <p:cNvSpPr txBox="1">
            <a:spLocks noChangeArrowheads="1"/>
          </p:cNvSpPr>
          <p:nvPr/>
        </p:nvSpPr>
        <p:spPr bwMode="auto">
          <a:xfrm>
            <a:off x="5356225" y="3759200"/>
            <a:ext cx="477838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GC</a:t>
            </a:r>
            <a:r>
              <a:rPr lang="en-US" sz="1000" baseline="-25000">
                <a:cs typeface="Arial" charset="0"/>
              </a:rPr>
              <a:t>out</a:t>
            </a:r>
            <a:endParaRPr lang="en-US" sz="2400">
              <a:cs typeface="Arial" charset="0"/>
            </a:endParaRPr>
          </a:p>
        </p:txBody>
      </p:sp>
      <p:sp>
        <p:nvSpPr>
          <p:cNvPr id="436240" name="Text Box 16"/>
          <p:cNvSpPr txBox="1">
            <a:spLocks noChangeArrowheads="1"/>
          </p:cNvSpPr>
          <p:nvPr/>
        </p:nvSpPr>
        <p:spPr bwMode="auto">
          <a:xfrm>
            <a:off x="5764213" y="3994150"/>
            <a:ext cx="141287" cy="17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P</a:t>
            </a:r>
            <a:endParaRPr lang="en-US" sz="2400">
              <a:cs typeface="Arial" charset="0"/>
            </a:endParaRPr>
          </a:p>
        </p:txBody>
      </p:sp>
      <p:sp>
        <p:nvSpPr>
          <p:cNvPr id="436241" name="Freeform 17"/>
          <p:cNvSpPr>
            <a:spLocks/>
          </p:cNvSpPr>
          <p:nvPr/>
        </p:nvSpPr>
        <p:spPr bwMode="auto">
          <a:xfrm>
            <a:off x="4448175" y="4159250"/>
            <a:ext cx="315913" cy="312738"/>
          </a:xfrm>
          <a:custGeom>
            <a:avLst/>
            <a:gdLst>
              <a:gd name="T0" fmla="*/ 0 w 390"/>
              <a:gd name="T1" fmla="*/ 0 h 386"/>
              <a:gd name="T2" fmla="*/ 0 w 390"/>
              <a:gd name="T3" fmla="*/ 180 h 386"/>
              <a:gd name="T4" fmla="*/ 390 w 390"/>
              <a:gd name="T5" fmla="*/ 180 h 386"/>
              <a:gd name="T6" fmla="*/ 390 w 390"/>
              <a:gd name="T7" fmla="*/ 386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0" h="386">
                <a:moveTo>
                  <a:pt x="0" y="0"/>
                </a:moveTo>
                <a:lnTo>
                  <a:pt x="0" y="180"/>
                </a:lnTo>
                <a:lnTo>
                  <a:pt x="390" y="180"/>
                </a:lnTo>
                <a:lnTo>
                  <a:pt x="390" y="386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42" name="Freeform 18"/>
          <p:cNvSpPr>
            <a:spLocks/>
          </p:cNvSpPr>
          <p:nvPr/>
        </p:nvSpPr>
        <p:spPr bwMode="auto">
          <a:xfrm>
            <a:off x="5429250" y="4159250"/>
            <a:ext cx="323850" cy="312738"/>
          </a:xfrm>
          <a:custGeom>
            <a:avLst/>
            <a:gdLst>
              <a:gd name="T0" fmla="*/ 400 w 400"/>
              <a:gd name="T1" fmla="*/ 0 h 386"/>
              <a:gd name="T2" fmla="*/ 400 w 400"/>
              <a:gd name="T3" fmla="*/ 170 h 386"/>
              <a:gd name="T4" fmla="*/ 0 w 400"/>
              <a:gd name="T5" fmla="*/ 170 h 386"/>
              <a:gd name="T6" fmla="*/ 0 w 400"/>
              <a:gd name="T7" fmla="*/ 386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0" h="386">
                <a:moveTo>
                  <a:pt x="400" y="0"/>
                </a:moveTo>
                <a:lnTo>
                  <a:pt x="400" y="170"/>
                </a:lnTo>
                <a:lnTo>
                  <a:pt x="0" y="170"/>
                </a:lnTo>
                <a:lnTo>
                  <a:pt x="0" y="386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43" name="Line 19"/>
          <p:cNvSpPr>
            <a:spLocks noChangeShapeType="1"/>
          </p:cNvSpPr>
          <p:nvPr/>
        </p:nvSpPr>
        <p:spPr bwMode="auto">
          <a:xfrm>
            <a:off x="5100638" y="2862263"/>
            <a:ext cx="1587" cy="16097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44" name="Line 20"/>
          <p:cNvSpPr>
            <a:spLocks noChangeShapeType="1"/>
          </p:cNvSpPr>
          <p:nvPr/>
        </p:nvSpPr>
        <p:spPr bwMode="auto">
          <a:xfrm>
            <a:off x="6562725" y="2603500"/>
            <a:ext cx="0" cy="3695700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45" name="Line 21"/>
          <p:cNvSpPr>
            <a:spLocks noChangeShapeType="1"/>
          </p:cNvSpPr>
          <p:nvPr/>
        </p:nvSpPr>
        <p:spPr bwMode="auto">
          <a:xfrm flipH="1">
            <a:off x="6367463" y="3876675"/>
            <a:ext cx="193675" cy="0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46" name="Line 22"/>
          <p:cNvSpPr>
            <a:spLocks noChangeShapeType="1"/>
          </p:cNvSpPr>
          <p:nvPr/>
        </p:nvSpPr>
        <p:spPr bwMode="auto">
          <a:xfrm flipH="1">
            <a:off x="5100638" y="3876675"/>
            <a:ext cx="2143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47" name="Line 23"/>
          <p:cNvSpPr>
            <a:spLocks noChangeShapeType="1"/>
          </p:cNvSpPr>
          <p:nvPr/>
        </p:nvSpPr>
        <p:spPr bwMode="auto">
          <a:xfrm flipH="1">
            <a:off x="5662613" y="4864100"/>
            <a:ext cx="898525" cy="1588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48" name="Oval 24"/>
          <p:cNvSpPr>
            <a:spLocks noChangeAspect="1" noChangeArrowheads="1"/>
          </p:cNvSpPr>
          <p:nvPr/>
        </p:nvSpPr>
        <p:spPr bwMode="auto">
          <a:xfrm>
            <a:off x="6521450" y="4824413"/>
            <a:ext cx="69850" cy="68262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6249" name="Oval 25"/>
          <p:cNvSpPr>
            <a:spLocks noChangeAspect="1" noChangeArrowheads="1"/>
          </p:cNvSpPr>
          <p:nvPr/>
        </p:nvSpPr>
        <p:spPr bwMode="auto">
          <a:xfrm>
            <a:off x="6529388" y="3838575"/>
            <a:ext cx="69850" cy="6985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6250" name="Line 26"/>
          <p:cNvSpPr>
            <a:spLocks noChangeShapeType="1"/>
          </p:cNvSpPr>
          <p:nvPr/>
        </p:nvSpPr>
        <p:spPr bwMode="auto">
          <a:xfrm flipH="1" flipV="1">
            <a:off x="3640138" y="4864100"/>
            <a:ext cx="969962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51" name="Text Box 27"/>
          <p:cNvSpPr txBox="1">
            <a:spLocks noChangeArrowheads="1"/>
          </p:cNvSpPr>
          <p:nvPr/>
        </p:nvSpPr>
        <p:spPr bwMode="auto">
          <a:xfrm>
            <a:off x="4254500" y="3648075"/>
            <a:ext cx="3429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b="1">
                <a:cs typeface="Arial" charset="0"/>
              </a:rPr>
              <a:t>MS</a:t>
            </a:r>
            <a:endParaRPr lang="en-US" sz="2400">
              <a:cs typeface="Arial" charset="0"/>
            </a:endParaRPr>
          </a:p>
        </p:txBody>
      </p:sp>
      <p:sp>
        <p:nvSpPr>
          <p:cNvPr id="436252" name="Text Box 28"/>
          <p:cNvSpPr txBox="1">
            <a:spLocks noChangeArrowheads="1"/>
          </p:cNvSpPr>
          <p:nvPr/>
        </p:nvSpPr>
        <p:spPr bwMode="auto">
          <a:xfrm>
            <a:off x="5735638" y="3683000"/>
            <a:ext cx="26352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b="1">
                <a:cs typeface="Arial" charset="0"/>
              </a:rPr>
              <a:t>LS</a:t>
            </a:r>
            <a:endParaRPr lang="en-US" sz="2400">
              <a:cs typeface="Arial" charset="0"/>
            </a:endParaRPr>
          </a:p>
        </p:txBody>
      </p:sp>
      <p:sp>
        <p:nvSpPr>
          <p:cNvPr id="436253" name="Text Box 29"/>
          <p:cNvSpPr txBox="1">
            <a:spLocks noChangeArrowheads="1"/>
          </p:cNvSpPr>
          <p:nvPr/>
        </p:nvSpPr>
        <p:spPr bwMode="auto">
          <a:xfrm>
            <a:off x="5027613" y="4724400"/>
            <a:ext cx="26193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b="1">
                <a:cs typeface="Arial" charset="0"/>
              </a:rPr>
              <a:t>LS</a:t>
            </a:r>
            <a:endParaRPr lang="en-US" sz="2400">
              <a:cs typeface="Arial" charset="0"/>
            </a:endParaRPr>
          </a:p>
        </p:txBody>
      </p:sp>
      <p:sp>
        <p:nvSpPr>
          <p:cNvPr id="436254" name="Text Box 30"/>
          <p:cNvSpPr txBox="1">
            <a:spLocks noChangeArrowheads="1"/>
          </p:cNvSpPr>
          <p:nvPr/>
        </p:nvSpPr>
        <p:spPr bwMode="auto">
          <a:xfrm>
            <a:off x="3879850" y="3465513"/>
            <a:ext cx="971550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P</a:t>
            </a:r>
            <a:r>
              <a:rPr lang="en-US" sz="1000" baseline="-25000">
                <a:cs typeface="Arial" charset="0"/>
              </a:rPr>
              <a:t>ms</a:t>
            </a:r>
            <a:r>
              <a:rPr lang="en-US" sz="1000">
                <a:cs typeface="Arial" charset="0"/>
              </a:rPr>
              <a:t>     </a:t>
            </a:r>
            <a:r>
              <a:rPr lang="en-US" sz="1000" i="1">
                <a:cs typeface="Arial" charset="0"/>
              </a:rPr>
              <a:t>G</a:t>
            </a:r>
            <a:r>
              <a:rPr lang="en-US" sz="1000" baseline="-25000">
                <a:cs typeface="Arial" charset="0"/>
              </a:rPr>
              <a:t>ls</a:t>
            </a:r>
            <a:r>
              <a:rPr lang="en-US" sz="1000">
                <a:cs typeface="Arial" charset="0"/>
              </a:rPr>
              <a:t>    </a:t>
            </a:r>
            <a:r>
              <a:rPr lang="en-US" sz="1000" i="1">
                <a:cs typeface="Arial" charset="0"/>
              </a:rPr>
              <a:t>P</a:t>
            </a:r>
            <a:r>
              <a:rPr lang="en-US" sz="1000" baseline="-25000">
                <a:cs typeface="Arial" charset="0"/>
              </a:rPr>
              <a:t>ls</a:t>
            </a:r>
            <a:endParaRPr lang="en-US" sz="2400">
              <a:cs typeface="Arial" charset="0"/>
            </a:endParaRPr>
          </a:p>
        </p:txBody>
      </p:sp>
      <p:sp>
        <p:nvSpPr>
          <p:cNvPr id="436255" name="Text Box 31"/>
          <p:cNvSpPr txBox="1">
            <a:spLocks noChangeArrowheads="1"/>
          </p:cNvSpPr>
          <p:nvPr/>
        </p:nvSpPr>
        <p:spPr bwMode="auto">
          <a:xfrm>
            <a:off x="3879850" y="3735388"/>
            <a:ext cx="477838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G</a:t>
            </a:r>
            <a:endParaRPr lang="en-US" sz="2400">
              <a:cs typeface="Arial" charset="0"/>
            </a:endParaRPr>
          </a:p>
        </p:txBody>
      </p:sp>
      <p:sp>
        <p:nvSpPr>
          <p:cNvPr id="436256" name="Line 32"/>
          <p:cNvSpPr>
            <a:spLocks noChangeShapeType="1"/>
          </p:cNvSpPr>
          <p:nvPr/>
        </p:nvSpPr>
        <p:spPr bwMode="auto">
          <a:xfrm flipH="1">
            <a:off x="3617913" y="3824288"/>
            <a:ext cx="214312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57" name="Rectangle 33"/>
          <p:cNvSpPr>
            <a:spLocks noChangeArrowheads="1"/>
          </p:cNvSpPr>
          <p:nvPr/>
        </p:nvSpPr>
        <p:spPr bwMode="auto">
          <a:xfrm>
            <a:off x="1668463" y="4452938"/>
            <a:ext cx="1052512" cy="719137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58" name="Text Box 34"/>
          <p:cNvSpPr txBox="1">
            <a:spLocks noChangeArrowheads="1"/>
          </p:cNvSpPr>
          <p:nvPr/>
        </p:nvSpPr>
        <p:spPr bwMode="auto">
          <a:xfrm>
            <a:off x="1708150" y="4468813"/>
            <a:ext cx="971550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P</a:t>
            </a:r>
            <a:r>
              <a:rPr lang="en-US" sz="1000" baseline="-25000">
                <a:cs typeface="Arial" charset="0"/>
              </a:rPr>
              <a:t>ms</a:t>
            </a:r>
            <a:r>
              <a:rPr lang="en-US" sz="1000">
                <a:cs typeface="Arial" charset="0"/>
              </a:rPr>
              <a:t>  </a:t>
            </a:r>
            <a:r>
              <a:rPr lang="en-US" sz="1000" i="1">
                <a:cs typeface="Arial" charset="0"/>
              </a:rPr>
              <a:t>  G</a:t>
            </a:r>
            <a:r>
              <a:rPr lang="en-US" sz="1000" baseline="-25000">
                <a:cs typeface="Arial" charset="0"/>
              </a:rPr>
              <a:t>ls</a:t>
            </a:r>
            <a:r>
              <a:rPr lang="en-US" sz="1000">
                <a:cs typeface="Arial" charset="0"/>
              </a:rPr>
              <a:t>    </a:t>
            </a:r>
            <a:r>
              <a:rPr lang="en-US" sz="1000" i="1">
                <a:cs typeface="Arial" charset="0"/>
              </a:rPr>
              <a:t>P</a:t>
            </a:r>
            <a:r>
              <a:rPr lang="en-US" sz="1000" baseline="-25000">
                <a:cs typeface="Arial" charset="0"/>
              </a:rPr>
              <a:t>ls</a:t>
            </a:r>
            <a:endParaRPr lang="en-US" sz="2400">
              <a:cs typeface="Arial" charset="0"/>
            </a:endParaRPr>
          </a:p>
        </p:txBody>
      </p:sp>
      <p:sp>
        <p:nvSpPr>
          <p:cNvPr id="436259" name="Text Box 35"/>
          <p:cNvSpPr txBox="1">
            <a:spLocks noChangeArrowheads="1"/>
          </p:cNvSpPr>
          <p:nvPr/>
        </p:nvSpPr>
        <p:spPr bwMode="auto">
          <a:xfrm>
            <a:off x="1708150" y="4764088"/>
            <a:ext cx="477838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G</a:t>
            </a:r>
            <a:endParaRPr lang="en-US" sz="2400">
              <a:cs typeface="Arial" charset="0"/>
            </a:endParaRPr>
          </a:p>
        </p:txBody>
      </p:sp>
      <p:sp>
        <p:nvSpPr>
          <p:cNvPr id="436260" name="Text Box 36"/>
          <p:cNvSpPr txBox="1">
            <a:spLocks noChangeArrowheads="1"/>
          </p:cNvSpPr>
          <p:nvPr/>
        </p:nvSpPr>
        <p:spPr bwMode="auto">
          <a:xfrm>
            <a:off x="2117725" y="4999038"/>
            <a:ext cx="141288" cy="17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P</a:t>
            </a:r>
            <a:endParaRPr lang="en-US" sz="2400">
              <a:cs typeface="Arial" charset="0"/>
            </a:endParaRPr>
          </a:p>
        </p:txBody>
      </p:sp>
      <p:sp>
        <p:nvSpPr>
          <p:cNvPr id="436261" name="Rectangle 37"/>
          <p:cNvSpPr>
            <a:spLocks noChangeArrowheads="1"/>
          </p:cNvSpPr>
          <p:nvPr/>
        </p:nvSpPr>
        <p:spPr bwMode="auto">
          <a:xfrm>
            <a:off x="906463" y="3429000"/>
            <a:ext cx="1052512" cy="719138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62" name="Text Box 38"/>
          <p:cNvSpPr txBox="1">
            <a:spLocks noChangeArrowheads="1"/>
          </p:cNvSpPr>
          <p:nvPr/>
        </p:nvSpPr>
        <p:spPr bwMode="auto">
          <a:xfrm>
            <a:off x="1355725" y="3975100"/>
            <a:ext cx="142875" cy="17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P</a:t>
            </a:r>
            <a:endParaRPr lang="en-US" sz="2400">
              <a:cs typeface="Arial" charset="0"/>
            </a:endParaRPr>
          </a:p>
        </p:txBody>
      </p:sp>
      <p:sp>
        <p:nvSpPr>
          <p:cNvPr id="436263" name="Rectangle 39"/>
          <p:cNvSpPr>
            <a:spLocks noChangeArrowheads="1"/>
          </p:cNvSpPr>
          <p:nvPr/>
        </p:nvSpPr>
        <p:spPr bwMode="auto">
          <a:xfrm>
            <a:off x="2371725" y="3429000"/>
            <a:ext cx="1052513" cy="719138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64" name="Text Box 40"/>
          <p:cNvSpPr txBox="1">
            <a:spLocks noChangeArrowheads="1"/>
          </p:cNvSpPr>
          <p:nvPr/>
        </p:nvSpPr>
        <p:spPr bwMode="auto">
          <a:xfrm>
            <a:off x="2413000" y="3446463"/>
            <a:ext cx="971550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P</a:t>
            </a:r>
            <a:r>
              <a:rPr lang="en-US" sz="1000" baseline="-25000">
                <a:cs typeface="Arial" charset="0"/>
              </a:rPr>
              <a:t>ms</a:t>
            </a:r>
            <a:r>
              <a:rPr lang="en-US" sz="1000">
                <a:cs typeface="Arial" charset="0"/>
              </a:rPr>
              <a:t>  </a:t>
            </a:r>
            <a:r>
              <a:rPr lang="en-US" sz="1000" i="1">
                <a:cs typeface="Arial" charset="0"/>
              </a:rPr>
              <a:t>   G</a:t>
            </a:r>
            <a:r>
              <a:rPr lang="en-US" sz="1000" baseline="-25000">
                <a:cs typeface="Arial" charset="0"/>
              </a:rPr>
              <a:t>ls</a:t>
            </a:r>
            <a:r>
              <a:rPr lang="en-US" sz="1000">
                <a:cs typeface="Arial" charset="0"/>
              </a:rPr>
              <a:t>    </a:t>
            </a:r>
            <a:r>
              <a:rPr lang="en-US" sz="1000" i="1">
                <a:cs typeface="Arial" charset="0"/>
              </a:rPr>
              <a:t>P</a:t>
            </a:r>
            <a:r>
              <a:rPr lang="en-US" sz="1000" baseline="-25000">
                <a:cs typeface="Arial" charset="0"/>
              </a:rPr>
              <a:t>ls</a:t>
            </a:r>
            <a:endParaRPr lang="en-US" sz="2400">
              <a:cs typeface="Arial" charset="0"/>
            </a:endParaRPr>
          </a:p>
        </p:txBody>
      </p:sp>
      <p:sp>
        <p:nvSpPr>
          <p:cNvPr id="436265" name="Text Box 41"/>
          <p:cNvSpPr txBox="1">
            <a:spLocks noChangeArrowheads="1"/>
          </p:cNvSpPr>
          <p:nvPr/>
        </p:nvSpPr>
        <p:spPr bwMode="auto">
          <a:xfrm>
            <a:off x="3181350" y="3740150"/>
            <a:ext cx="219075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C</a:t>
            </a:r>
            <a:r>
              <a:rPr lang="en-US" sz="1000" baseline="-25000">
                <a:cs typeface="Arial" charset="0"/>
              </a:rPr>
              <a:t>in</a:t>
            </a:r>
            <a:endParaRPr lang="en-US" sz="2400">
              <a:cs typeface="Arial" charset="0"/>
            </a:endParaRPr>
          </a:p>
        </p:txBody>
      </p:sp>
      <p:sp>
        <p:nvSpPr>
          <p:cNvPr id="436266" name="Text Box 42"/>
          <p:cNvSpPr txBox="1">
            <a:spLocks noChangeArrowheads="1"/>
          </p:cNvSpPr>
          <p:nvPr/>
        </p:nvSpPr>
        <p:spPr bwMode="auto">
          <a:xfrm>
            <a:off x="2413000" y="3740150"/>
            <a:ext cx="477838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GC</a:t>
            </a:r>
            <a:r>
              <a:rPr lang="en-US" sz="1000" baseline="-25000">
                <a:cs typeface="Arial" charset="0"/>
              </a:rPr>
              <a:t>out</a:t>
            </a:r>
            <a:endParaRPr lang="en-US" sz="2400">
              <a:cs typeface="Arial" charset="0"/>
            </a:endParaRPr>
          </a:p>
        </p:txBody>
      </p:sp>
      <p:sp>
        <p:nvSpPr>
          <p:cNvPr id="436267" name="Text Box 43"/>
          <p:cNvSpPr txBox="1">
            <a:spLocks noChangeArrowheads="1"/>
          </p:cNvSpPr>
          <p:nvPr/>
        </p:nvSpPr>
        <p:spPr bwMode="auto">
          <a:xfrm>
            <a:off x="2820988" y="3975100"/>
            <a:ext cx="142875" cy="17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P</a:t>
            </a:r>
            <a:endParaRPr lang="en-US" sz="2400">
              <a:cs typeface="Arial" charset="0"/>
            </a:endParaRPr>
          </a:p>
        </p:txBody>
      </p:sp>
      <p:sp>
        <p:nvSpPr>
          <p:cNvPr id="436268" name="Freeform 44"/>
          <p:cNvSpPr>
            <a:spLocks/>
          </p:cNvSpPr>
          <p:nvPr/>
        </p:nvSpPr>
        <p:spPr bwMode="auto">
          <a:xfrm>
            <a:off x="1506538" y="4140200"/>
            <a:ext cx="315912" cy="312738"/>
          </a:xfrm>
          <a:custGeom>
            <a:avLst/>
            <a:gdLst>
              <a:gd name="T0" fmla="*/ 0 w 390"/>
              <a:gd name="T1" fmla="*/ 0 h 386"/>
              <a:gd name="T2" fmla="*/ 0 w 390"/>
              <a:gd name="T3" fmla="*/ 180 h 386"/>
              <a:gd name="T4" fmla="*/ 390 w 390"/>
              <a:gd name="T5" fmla="*/ 180 h 386"/>
              <a:gd name="T6" fmla="*/ 390 w 390"/>
              <a:gd name="T7" fmla="*/ 386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0" h="386">
                <a:moveTo>
                  <a:pt x="0" y="0"/>
                </a:moveTo>
                <a:lnTo>
                  <a:pt x="0" y="180"/>
                </a:lnTo>
                <a:lnTo>
                  <a:pt x="390" y="180"/>
                </a:lnTo>
                <a:lnTo>
                  <a:pt x="390" y="386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69" name="Freeform 45"/>
          <p:cNvSpPr>
            <a:spLocks/>
          </p:cNvSpPr>
          <p:nvPr/>
        </p:nvSpPr>
        <p:spPr bwMode="auto">
          <a:xfrm>
            <a:off x="2486025" y="4140200"/>
            <a:ext cx="323850" cy="312738"/>
          </a:xfrm>
          <a:custGeom>
            <a:avLst/>
            <a:gdLst>
              <a:gd name="T0" fmla="*/ 400 w 400"/>
              <a:gd name="T1" fmla="*/ 0 h 386"/>
              <a:gd name="T2" fmla="*/ 400 w 400"/>
              <a:gd name="T3" fmla="*/ 170 h 386"/>
              <a:gd name="T4" fmla="*/ 0 w 400"/>
              <a:gd name="T5" fmla="*/ 170 h 386"/>
              <a:gd name="T6" fmla="*/ 0 w 400"/>
              <a:gd name="T7" fmla="*/ 386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0" h="386">
                <a:moveTo>
                  <a:pt x="400" y="0"/>
                </a:moveTo>
                <a:lnTo>
                  <a:pt x="400" y="170"/>
                </a:lnTo>
                <a:lnTo>
                  <a:pt x="0" y="170"/>
                </a:lnTo>
                <a:lnTo>
                  <a:pt x="0" y="386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70" name="Line 46"/>
          <p:cNvSpPr>
            <a:spLocks noChangeShapeType="1"/>
          </p:cNvSpPr>
          <p:nvPr/>
        </p:nvSpPr>
        <p:spPr bwMode="auto">
          <a:xfrm>
            <a:off x="2154238" y="2894013"/>
            <a:ext cx="4762" cy="15589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71" name="Line 47"/>
          <p:cNvSpPr>
            <a:spLocks noChangeShapeType="1"/>
          </p:cNvSpPr>
          <p:nvPr/>
        </p:nvSpPr>
        <p:spPr bwMode="auto">
          <a:xfrm flipH="1">
            <a:off x="3617913" y="2894013"/>
            <a:ext cx="1587" cy="26177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72" name="Line 48"/>
          <p:cNvSpPr>
            <a:spLocks noChangeShapeType="1"/>
          </p:cNvSpPr>
          <p:nvPr/>
        </p:nvSpPr>
        <p:spPr bwMode="auto">
          <a:xfrm flipH="1">
            <a:off x="3424238" y="3824288"/>
            <a:ext cx="195262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73" name="Line 49"/>
          <p:cNvSpPr>
            <a:spLocks noChangeShapeType="1"/>
          </p:cNvSpPr>
          <p:nvPr/>
        </p:nvSpPr>
        <p:spPr bwMode="auto">
          <a:xfrm flipH="1">
            <a:off x="2157413" y="3857625"/>
            <a:ext cx="2143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74" name="Oval 50"/>
          <p:cNvSpPr>
            <a:spLocks noChangeAspect="1" noChangeArrowheads="1"/>
          </p:cNvSpPr>
          <p:nvPr/>
        </p:nvSpPr>
        <p:spPr bwMode="auto">
          <a:xfrm>
            <a:off x="3578225" y="4829175"/>
            <a:ext cx="69850" cy="682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6275" name="Oval 51"/>
          <p:cNvSpPr>
            <a:spLocks noChangeAspect="1" noChangeArrowheads="1"/>
          </p:cNvSpPr>
          <p:nvPr/>
        </p:nvSpPr>
        <p:spPr bwMode="auto">
          <a:xfrm>
            <a:off x="3586163" y="3787775"/>
            <a:ext cx="69850" cy="698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6276" name="Line 52"/>
          <p:cNvSpPr>
            <a:spLocks noChangeShapeType="1"/>
          </p:cNvSpPr>
          <p:nvPr/>
        </p:nvSpPr>
        <p:spPr bwMode="auto">
          <a:xfrm>
            <a:off x="696913" y="2862263"/>
            <a:ext cx="1587" cy="33686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77" name="Line 53"/>
          <p:cNvSpPr>
            <a:spLocks noChangeShapeType="1"/>
          </p:cNvSpPr>
          <p:nvPr/>
        </p:nvSpPr>
        <p:spPr bwMode="auto">
          <a:xfrm flipH="1" flipV="1">
            <a:off x="696913" y="4845050"/>
            <a:ext cx="9715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78" name="Text Box 54"/>
          <p:cNvSpPr txBox="1">
            <a:spLocks noChangeArrowheads="1"/>
          </p:cNvSpPr>
          <p:nvPr/>
        </p:nvSpPr>
        <p:spPr bwMode="auto">
          <a:xfrm>
            <a:off x="1311275" y="3627438"/>
            <a:ext cx="34448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b="1">
                <a:cs typeface="Arial" charset="0"/>
              </a:rPr>
              <a:t>MS</a:t>
            </a:r>
            <a:endParaRPr lang="en-US" sz="2400">
              <a:cs typeface="Arial" charset="0"/>
            </a:endParaRPr>
          </a:p>
        </p:txBody>
      </p:sp>
      <p:sp>
        <p:nvSpPr>
          <p:cNvPr id="436279" name="Text Box 55"/>
          <p:cNvSpPr txBox="1">
            <a:spLocks noChangeArrowheads="1"/>
          </p:cNvSpPr>
          <p:nvPr/>
        </p:nvSpPr>
        <p:spPr bwMode="auto">
          <a:xfrm>
            <a:off x="2792413" y="3663950"/>
            <a:ext cx="26352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b="1">
                <a:cs typeface="Arial" charset="0"/>
              </a:rPr>
              <a:t>LS</a:t>
            </a:r>
            <a:endParaRPr lang="en-US" sz="2400">
              <a:cs typeface="Arial" charset="0"/>
            </a:endParaRPr>
          </a:p>
        </p:txBody>
      </p:sp>
      <p:sp>
        <p:nvSpPr>
          <p:cNvPr id="436280" name="Text Box 56"/>
          <p:cNvSpPr txBox="1">
            <a:spLocks noChangeArrowheads="1"/>
          </p:cNvSpPr>
          <p:nvPr/>
        </p:nvSpPr>
        <p:spPr bwMode="auto">
          <a:xfrm>
            <a:off x="2084388" y="4703763"/>
            <a:ext cx="26352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b="1">
                <a:cs typeface="Arial" charset="0"/>
              </a:rPr>
              <a:t>MS</a:t>
            </a:r>
            <a:endParaRPr lang="en-US" sz="2400">
              <a:cs typeface="Arial" charset="0"/>
            </a:endParaRPr>
          </a:p>
        </p:txBody>
      </p:sp>
      <p:sp>
        <p:nvSpPr>
          <p:cNvPr id="436281" name="Text Box 57"/>
          <p:cNvSpPr txBox="1">
            <a:spLocks noChangeArrowheads="1"/>
          </p:cNvSpPr>
          <p:nvPr/>
        </p:nvSpPr>
        <p:spPr bwMode="auto">
          <a:xfrm>
            <a:off x="938213" y="3446463"/>
            <a:ext cx="971550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P</a:t>
            </a:r>
            <a:r>
              <a:rPr lang="en-US" sz="1000" baseline="-25000">
                <a:cs typeface="Arial" charset="0"/>
              </a:rPr>
              <a:t>ms</a:t>
            </a:r>
            <a:r>
              <a:rPr lang="en-US" sz="1000">
                <a:cs typeface="Arial" charset="0"/>
              </a:rPr>
              <a:t>     </a:t>
            </a:r>
            <a:r>
              <a:rPr lang="en-US" sz="1000" i="1">
                <a:cs typeface="Arial" charset="0"/>
              </a:rPr>
              <a:t>G</a:t>
            </a:r>
            <a:r>
              <a:rPr lang="en-US" sz="1000" baseline="-25000">
                <a:cs typeface="Arial" charset="0"/>
              </a:rPr>
              <a:t>ls</a:t>
            </a:r>
            <a:r>
              <a:rPr lang="en-US" sz="1000">
                <a:cs typeface="Arial" charset="0"/>
              </a:rPr>
              <a:t>    </a:t>
            </a:r>
            <a:r>
              <a:rPr lang="en-US" sz="1000" i="1">
                <a:cs typeface="Arial" charset="0"/>
              </a:rPr>
              <a:t>P</a:t>
            </a:r>
            <a:r>
              <a:rPr lang="en-US" sz="1000" baseline="-25000">
                <a:cs typeface="Arial" charset="0"/>
              </a:rPr>
              <a:t>ls</a:t>
            </a:r>
            <a:endParaRPr lang="en-US" sz="2400">
              <a:cs typeface="Arial" charset="0"/>
            </a:endParaRPr>
          </a:p>
        </p:txBody>
      </p:sp>
      <p:sp>
        <p:nvSpPr>
          <p:cNvPr id="436282" name="Text Box 58"/>
          <p:cNvSpPr txBox="1">
            <a:spLocks noChangeArrowheads="1"/>
          </p:cNvSpPr>
          <p:nvPr/>
        </p:nvSpPr>
        <p:spPr bwMode="auto">
          <a:xfrm>
            <a:off x="938213" y="3716338"/>
            <a:ext cx="477837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G</a:t>
            </a:r>
            <a:endParaRPr lang="en-US" sz="2400">
              <a:cs typeface="Arial" charset="0"/>
            </a:endParaRPr>
          </a:p>
        </p:txBody>
      </p:sp>
      <p:sp>
        <p:nvSpPr>
          <p:cNvPr id="436283" name="Line 59"/>
          <p:cNvSpPr>
            <a:spLocks noChangeShapeType="1"/>
          </p:cNvSpPr>
          <p:nvPr/>
        </p:nvSpPr>
        <p:spPr bwMode="auto">
          <a:xfrm flipH="1">
            <a:off x="676275" y="3805238"/>
            <a:ext cx="214313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84" name="Rectangle 60"/>
          <p:cNvSpPr>
            <a:spLocks noChangeArrowheads="1"/>
          </p:cNvSpPr>
          <p:nvPr/>
        </p:nvSpPr>
        <p:spPr bwMode="auto">
          <a:xfrm>
            <a:off x="3100388" y="5511800"/>
            <a:ext cx="1052512" cy="719138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85" name="Text Box 61"/>
          <p:cNvSpPr txBox="1">
            <a:spLocks noChangeArrowheads="1"/>
          </p:cNvSpPr>
          <p:nvPr/>
        </p:nvSpPr>
        <p:spPr bwMode="auto">
          <a:xfrm>
            <a:off x="3141663" y="5527675"/>
            <a:ext cx="971550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P</a:t>
            </a:r>
            <a:r>
              <a:rPr lang="en-US" sz="1000" baseline="-25000">
                <a:cs typeface="Arial" charset="0"/>
              </a:rPr>
              <a:t>ms</a:t>
            </a:r>
            <a:r>
              <a:rPr lang="en-US" sz="1000">
                <a:cs typeface="Arial" charset="0"/>
              </a:rPr>
              <a:t>  </a:t>
            </a:r>
            <a:r>
              <a:rPr lang="en-US" sz="1000" i="1">
                <a:cs typeface="Arial" charset="0"/>
              </a:rPr>
              <a:t>  G</a:t>
            </a:r>
            <a:r>
              <a:rPr lang="en-US" sz="1000" baseline="-25000">
                <a:cs typeface="Arial" charset="0"/>
              </a:rPr>
              <a:t>ls</a:t>
            </a:r>
            <a:r>
              <a:rPr lang="en-US" sz="1000">
                <a:cs typeface="Arial" charset="0"/>
              </a:rPr>
              <a:t>    </a:t>
            </a:r>
            <a:r>
              <a:rPr lang="en-US" sz="1000" i="1">
                <a:cs typeface="Arial" charset="0"/>
              </a:rPr>
              <a:t>P</a:t>
            </a:r>
            <a:r>
              <a:rPr lang="en-US" sz="1000" baseline="-25000">
                <a:cs typeface="Arial" charset="0"/>
              </a:rPr>
              <a:t>ls</a:t>
            </a:r>
            <a:endParaRPr lang="en-US" sz="2400">
              <a:cs typeface="Arial" charset="0"/>
            </a:endParaRPr>
          </a:p>
        </p:txBody>
      </p:sp>
      <p:sp>
        <p:nvSpPr>
          <p:cNvPr id="436286" name="Text Box 62"/>
          <p:cNvSpPr txBox="1">
            <a:spLocks noChangeArrowheads="1"/>
          </p:cNvSpPr>
          <p:nvPr/>
        </p:nvSpPr>
        <p:spPr bwMode="auto">
          <a:xfrm>
            <a:off x="3917950" y="5822950"/>
            <a:ext cx="195263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C</a:t>
            </a:r>
            <a:r>
              <a:rPr lang="en-US" sz="1000" baseline="-25000">
                <a:cs typeface="Arial" charset="0"/>
              </a:rPr>
              <a:t>in</a:t>
            </a:r>
            <a:endParaRPr lang="en-US" sz="2400">
              <a:cs typeface="Arial" charset="0"/>
            </a:endParaRPr>
          </a:p>
        </p:txBody>
      </p:sp>
      <p:sp>
        <p:nvSpPr>
          <p:cNvPr id="436287" name="Text Box 63"/>
          <p:cNvSpPr txBox="1">
            <a:spLocks noChangeArrowheads="1"/>
          </p:cNvSpPr>
          <p:nvPr/>
        </p:nvSpPr>
        <p:spPr bwMode="auto">
          <a:xfrm>
            <a:off x="3141663" y="5822950"/>
            <a:ext cx="477837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GC</a:t>
            </a:r>
            <a:r>
              <a:rPr lang="en-US" sz="1000" baseline="-25000">
                <a:cs typeface="Arial" charset="0"/>
              </a:rPr>
              <a:t>out</a:t>
            </a:r>
            <a:endParaRPr lang="en-US" sz="2400">
              <a:cs typeface="Arial" charset="0"/>
            </a:endParaRPr>
          </a:p>
        </p:txBody>
      </p:sp>
      <p:sp>
        <p:nvSpPr>
          <p:cNvPr id="436288" name="Text Box 64"/>
          <p:cNvSpPr txBox="1">
            <a:spLocks noChangeArrowheads="1"/>
          </p:cNvSpPr>
          <p:nvPr/>
        </p:nvSpPr>
        <p:spPr bwMode="auto">
          <a:xfrm>
            <a:off x="3549650" y="6057900"/>
            <a:ext cx="142875" cy="17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i="1">
                <a:cs typeface="Arial" charset="0"/>
              </a:rPr>
              <a:t>P</a:t>
            </a:r>
            <a:endParaRPr lang="en-US" sz="2400">
              <a:cs typeface="Arial" charset="0"/>
            </a:endParaRPr>
          </a:p>
        </p:txBody>
      </p:sp>
      <p:sp>
        <p:nvSpPr>
          <p:cNvPr id="436289" name="Text Box 65"/>
          <p:cNvSpPr txBox="1">
            <a:spLocks noChangeArrowheads="1"/>
          </p:cNvSpPr>
          <p:nvPr/>
        </p:nvSpPr>
        <p:spPr bwMode="auto">
          <a:xfrm>
            <a:off x="3517900" y="5762625"/>
            <a:ext cx="2619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000" b="1">
                <a:cs typeface="Arial" charset="0"/>
              </a:rPr>
              <a:t>LS</a:t>
            </a:r>
            <a:endParaRPr lang="en-US" sz="2400">
              <a:cs typeface="Arial" charset="0"/>
            </a:endParaRPr>
          </a:p>
        </p:txBody>
      </p:sp>
      <p:sp>
        <p:nvSpPr>
          <p:cNvPr id="436290" name="Line 66"/>
          <p:cNvSpPr>
            <a:spLocks noChangeShapeType="1"/>
          </p:cNvSpPr>
          <p:nvPr/>
        </p:nvSpPr>
        <p:spPr bwMode="auto">
          <a:xfrm flipH="1" flipV="1">
            <a:off x="696913" y="5894388"/>
            <a:ext cx="2403475" cy="79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91" name="Freeform 67"/>
          <p:cNvSpPr>
            <a:spLocks/>
          </p:cNvSpPr>
          <p:nvPr/>
        </p:nvSpPr>
        <p:spPr bwMode="auto">
          <a:xfrm>
            <a:off x="2154238" y="5172075"/>
            <a:ext cx="1052512" cy="339725"/>
          </a:xfrm>
          <a:custGeom>
            <a:avLst/>
            <a:gdLst>
              <a:gd name="T0" fmla="*/ 6 w 1300"/>
              <a:gd name="T1" fmla="*/ 0 h 420"/>
              <a:gd name="T2" fmla="*/ 0 w 1300"/>
              <a:gd name="T3" fmla="*/ 133 h 420"/>
              <a:gd name="T4" fmla="*/ 1300 w 1300"/>
              <a:gd name="T5" fmla="*/ 133 h 420"/>
              <a:gd name="T6" fmla="*/ 1300 w 1300"/>
              <a:gd name="T7" fmla="*/ 420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00" h="420">
                <a:moveTo>
                  <a:pt x="6" y="0"/>
                </a:moveTo>
                <a:lnTo>
                  <a:pt x="0" y="133"/>
                </a:lnTo>
                <a:lnTo>
                  <a:pt x="1300" y="133"/>
                </a:lnTo>
                <a:lnTo>
                  <a:pt x="1300" y="42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92" name="Freeform 68"/>
          <p:cNvSpPr>
            <a:spLocks/>
          </p:cNvSpPr>
          <p:nvPr/>
        </p:nvSpPr>
        <p:spPr bwMode="auto">
          <a:xfrm>
            <a:off x="3959225" y="5191125"/>
            <a:ext cx="1143000" cy="320675"/>
          </a:xfrm>
          <a:custGeom>
            <a:avLst/>
            <a:gdLst>
              <a:gd name="T0" fmla="*/ 1411 w 1411"/>
              <a:gd name="T1" fmla="*/ 0 h 396"/>
              <a:gd name="T2" fmla="*/ 1410 w 1411"/>
              <a:gd name="T3" fmla="*/ 129 h 396"/>
              <a:gd name="T4" fmla="*/ 0 w 1411"/>
              <a:gd name="T5" fmla="*/ 129 h 396"/>
              <a:gd name="T6" fmla="*/ 0 w 1411"/>
              <a:gd name="T7" fmla="*/ 396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11" h="396">
                <a:moveTo>
                  <a:pt x="1411" y="0"/>
                </a:moveTo>
                <a:lnTo>
                  <a:pt x="1410" y="129"/>
                </a:lnTo>
                <a:lnTo>
                  <a:pt x="0" y="129"/>
                </a:lnTo>
                <a:lnTo>
                  <a:pt x="0" y="396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93" name="Line 69"/>
          <p:cNvSpPr>
            <a:spLocks noChangeShapeType="1"/>
          </p:cNvSpPr>
          <p:nvPr/>
        </p:nvSpPr>
        <p:spPr bwMode="auto">
          <a:xfrm flipH="1">
            <a:off x="4152900" y="5894388"/>
            <a:ext cx="2409825" cy="1587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94" name="Oval 70"/>
          <p:cNvSpPr>
            <a:spLocks noChangeAspect="1" noChangeArrowheads="1"/>
          </p:cNvSpPr>
          <p:nvPr/>
        </p:nvSpPr>
        <p:spPr bwMode="auto">
          <a:xfrm>
            <a:off x="6524625" y="5854700"/>
            <a:ext cx="69850" cy="6985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6295" name="Rectangle 71"/>
          <p:cNvSpPr>
            <a:spLocks noChangeArrowheads="1"/>
          </p:cNvSpPr>
          <p:nvPr/>
        </p:nvSpPr>
        <p:spPr bwMode="auto">
          <a:xfrm>
            <a:off x="5905500" y="2603500"/>
            <a:ext cx="461963" cy="59055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296" name="Text Box 72"/>
          <p:cNvSpPr txBox="1">
            <a:spLocks noChangeArrowheads="1"/>
          </p:cNvSpPr>
          <p:nvPr/>
        </p:nvSpPr>
        <p:spPr bwMode="auto">
          <a:xfrm>
            <a:off x="5905500" y="2784475"/>
            <a:ext cx="461963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GC</a:t>
            </a:r>
            <a:r>
              <a:rPr lang="en-US" sz="800" baseline="-25000">
                <a:cs typeface="Arial" charset="0"/>
              </a:rPr>
              <a:t>out</a:t>
            </a:r>
            <a:r>
              <a:rPr lang="en-US" sz="800" i="1">
                <a:cs typeface="Arial" charset="0"/>
              </a:rPr>
              <a:t>C</a:t>
            </a:r>
            <a:r>
              <a:rPr lang="en-US" sz="800" baseline="-25000">
                <a:cs typeface="Arial" charset="0"/>
              </a:rPr>
              <a:t>in</a:t>
            </a:r>
            <a:endParaRPr lang="en-US" sz="2400">
              <a:cs typeface="Arial" charset="0"/>
            </a:endParaRPr>
          </a:p>
        </p:txBody>
      </p:sp>
      <p:sp>
        <p:nvSpPr>
          <p:cNvPr id="436297" name="Text Box 73"/>
          <p:cNvSpPr txBox="1">
            <a:spLocks noChangeArrowheads="1"/>
          </p:cNvSpPr>
          <p:nvPr/>
        </p:nvSpPr>
        <p:spPr bwMode="auto">
          <a:xfrm>
            <a:off x="5946775" y="2603500"/>
            <a:ext cx="420688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S </a:t>
            </a:r>
            <a:r>
              <a:rPr lang="en-US" sz="800">
                <a:cs typeface="Arial" charset="0"/>
              </a:rPr>
              <a:t>  </a:t>
            </a:r>
            <a:r>
              <a:rPr lang="en-US" sz="800" i="1">
                <a:cs typeface="Arial" charset="0"/>
              </a:rPr>
              <a:t>A B</a:t>
            </a:r>
            <a:endParaRPr lang="en-US" sz="2400">
              <a:cs typeface="Arial" charset="0"/>
            </a:endParaRPr>
          </a:p>
        </p:txBody>
      </p:sp>
      <p:sp>
        <p:nvSpPr>
          <p:cNvPr id="436298" name="Text Box 74"/>
          <p:cNvSpPr txBox="1">
            <a:spLocks noChangeArrowheads="1"/>
          </p:cNvSpPr>
          <p:nvPr/>
        </p:nvSpPr>
        <p:spPr bwMode="auto">
          <a:xfrm>
            <a:off x="6140450" y="3019425"/>
            <a:ext cx="128588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P</a:t>
            </a:r>
            <a:endParaRPr lang="en-US" sz="2400">
              <a:cs typeface="Arial" charset="0"/>
            </a:endParaRPr>
          </a:p>
        </p:txBody>
      </p:sp>
      <p:sp>
        <p:nvSpPr>
          <p:cNvPr id="436299" name="Line 75"/>
          <p:cNvSpPr>
            <a:spLocks noChangeShapeType="1"/>
          </p:cNvSpPr>
          <p:nvPr/>
        </p:nvSpPr>
        <p:spPr bwMode="auto">
          <a:xfrm flipH="1">
            <a:off x="6367463" y="2862263"/>
            <a:ext cx="195262" cy="0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00" name="Oval 76"/>
          <p:cNvSpPr>
            <a:spLocks noChangeAspect="1" noChangeArrowheads="1"/>
          </p:cNvSpPr>
          <p:nvPr/>
        </p:nvSpPr>
        <p:spPr bwMode="auto">
          <a:xfrm>
            <a:off x="6529388" y="2824163"/>
            <a:ext cx="69850" cy="6985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6301" name="Rectangle 77"/>
          <p:cNvSpPr>
            <a:spLocks noChangeArrowheads="1"/>
          </p:cNvSpPr>
          <p:nvPr/>
        </p:nvSpPr>
        <p:spPr bwMode="auto">
          <a:xfrm>
            <a:off x="5314950" y="2603500"/>
            <a:ext cx="461963" cy="59055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02" name="Text Box 78"/>
          <p:cNvSpPr txBox="1">
            <a:spLocks noChangeArrowheads="1"/>
          </p:cNvSpPr>
          <p:nvPr/>
        </p:nvSpPr>
        <p:spPr bwMode="auto">
          <a:xfrm>
            <a:off x="5314950" y="2784475"/>
            <a:ext cx="43815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G     C</a:t>
            </a:r>
            <a:r>
              <a:rPr lang="en-US" sz="800" baseline="-25000">
                <a:cs typeface="Arial" charset="0"/>
              </a:rPr>
              <a:t>in</a:t>
            </a:r>
            <a:endParaRPr lang="en-US" sz="2400">
              <a:cs typeface="Arial" charset="0"/>
            </a:endParaRPr>
          </a:p>
        </p:txBody>
      </p:sp>
      <p:sp>
        <p:nvSpPr>
          <p:cNvPr id="436303" name="Text Box 79"/>
          <p:cNvSpPr txBox="1">
            <a:spLocks noChangeArrowheads="1"/>
          </p:cNvSpPr>
          <p:nvPr/>
        </p:nvSpPr>
        <p:spPr bwMode="auto">
          <a:xfrm>
            <a:off x="5356225" y="2603500"/>
            <a:ext cx="420688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S </a:t>
            </a:r>
            <a:r>
              <a:rPr lang="en-US" sz="800">
                <a:cs typeface="Arial" charset="0"/>
              </a:rPr>
              <a:t>  </a:t>
            </a:r>
            <a:r>
              <a:rPr lang="en-US" sz="800" i="1">
                <a:cs typeface="Arial" charset="0"/>
              </a:rPr>
              <a:t>A B</a:t>
            </a:r>
            <a:endParaRPr lang="en-US" sz="2400">
              <a:cs typeface="Arial" charset="0"/>
            </a:endParaRPr>
          </a:p>
        </p:txBody>
      </p:sp>
      <p:sp>
        <p:nvSpPr>
          <p:cNvPr id="436304" name="Text Box 80"/>
          <p:cNvSpPr txBox="1">
            <a:spLocks noChangeArrowheads="1"/>
          </p:cNvSpPr>
          <p:nvPr/>
        </p:nvSpPr>
        <p:spPr bwMode="auto">
          <a:xfrm>
            <a:off x="5451475" y="3019425"/>
            <a:ext cx="128588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P</a:t>
            </a:r>
            <a:endParaRPr lang="en-US" sz="2400">
              <a:cs typeface="Arial" charset="0"/>
            </a:endParaRPr>
          </a:p>
        </p:txBody>
      </p:sp>
      <p:sp>
        <p:nvSpPr>
          <p:cNvPr id="436305" name="Freeform 81"/>
          <p:cNvSpPr>
            <a:spLocks/>
          </p:cNvSpPr>
          <p:nvPr/>
        </p:nvSpPr>
        <p:spPr bwMode="auto">
          <a:xfrm>
            <a:off x="5834063" y="2862263"/>
            <a:ext cx="71437" cy="584200"/>
          </a:xfrm>
          <a:custGeom>
            <a:avLst/>
            <a:gdLst>
              <a:gd name="T0" fmla="*/ 90 w 90"/>
              <a:gd name="T1" fmla="*/ 0 h 701"/>
              <a:gd name="T2" fmla="*/ 0 w 90"/>
              <a:gd name="T3" fmla="*/ 0 h 701"/>
              <a:gd name="T4" fmla="*/ 0 w 90"/>
              <a:gd name="T5" fmla="*/ 701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0" h="701">
                <a:moveTo>
                  <a:pt x="90" y="0"/>
                </a:moveTo>
                <a:lnTo>
                  <a:pt x="0" y="0"/>
                </a:lnTo>
                <a:lnTo>
                  <a:pt x="0" y="701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06" name="Line 82"/>
          <p:cNvSpPr>
            <a:spLocks noChangeShapeType="1"/>
          </p:cNvSpPr>
          <p:nvPr/>
        </p:nvSpPr>
        <p:spPr bwMode="auto">
          <a:xfrm flipH="1">
            <a:off x="5100638" y="2862263"/>
            <a:ext cx="2143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07" name="Line 83"/>
          <p:cNvSpPr>
            <a:spLocks noChangeShapeType="1"/>
          </p:cNvSpPr>
          <p:nvPr/>
        </p:nvSpPr>
        <p:spPr bwMode="auto">
          <a:xfrm>
            <a:off x="6203950" y="3194050"/>
            <a:ext cx="0" cy="2524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08" name="Line 84"/>
          <p:cNvSpPr>
            <a:spLocks noChangeShapeType="1"/>
          </p:cNvSpPr>
          <p:nvPr/>
        </p:nvSpPr>
        <p:spPr bwMode="auto">
          <a:xfrm>
            <a:off x="5484813" y="3194050"/>
            <a:ext cx="0" cy="2714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09" name="Rectangle 85"/>
          <p:cNvSpPr>
            <a:spLocks noChangeArrowheads="1"/>
          </p:cNvSpPr>
          <p:nvPr/>
        </p:nvSpPr>
        <p:spPr bwMode="auto">
          <a:xfrm>
            <a:off x="4424363" y="2603500"/>
            <a:ext cx="460375" cy="59055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10" name="Text Box 86"/>
          <p:cNvSpPr txBox="1">
            <a:spLocks noChangeArrowheads="1"/>
          </p:cNvSpPr>
          <p:nvPr/>
        </p:nvSpPr>
        <p:spPr bwMode="auto">
          <a:xfrm>
            <a:off x="4424363" y="2784475"/>
            <a:ext cx="460375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GC</a:t>
            </a:r>
            <a:r>
              <a:rPr lang="en-US" sz="800" baseline="-25000">
                <a:cs typeface="Arial" charset="0"/>
              </a:rPr>
              <a:t>out</a:t>
            </a:r>
            <a:r>
              <a:rPr lang="en-US" sz="800" i="1">
                <a:cs typeface="Arial" charset="0"/>
              </a:rPr>
              <a:t>C</a:t>
            </a:r>
            <a:r>
              <a:rPr lang="en-US" sz="800" baseline="-25000">
                <a:cs typeface="Arial" charset="0"/>
              </a:rPr>
              <a:t>in</a:t>
            </a:r>
            <a:endParaRPr lang="en-US" sz="2400">
              <a:cs typeface="Arial" charset="0"/>
            </a:endParaRPr>
          </a:p>
        </p:txBody>
      </p:sp>
      <p:sp>
        <p:nvSpPr>
          <p:cNvPr id="436311" name="Text Box 87"/>
          <p:cNvSpPr txBox="1">
            <a:spLocks noChangeArrowheads="1"/>
          </p:cNvSpPr>
          <p:nvPr/>
        </p:nvSpPr>
        <p:spPr bwMode="auto">
          <a:xfrm>
            <a:off x="4464050" y="2603500"/>
            <a:ext cx="420688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S </a:t>
            </a:r>
            <a:r>
              <a:rPr lang="en-US" sz="800">
                <a:cs typeface="Arial" charset="0"/>
              </a:rPr>
              <a:t>  </a:t>
            </a:r>
            <a:r>
              <a:rPr lang="en-US" sz="800" i="1">
                <a:cs typeface="Arial" charset="0"/>
              </a:rPr>
              <a:t>A B</a:t>
            </a:r>
            <a:endParaRPr lang="en-US" sz="2400">
              <a:cs typeface="Arial" charset="0"/>
            </a:endParaRPr>
          </a:p>
        </p:txBody>
      </p:sp>
      <p:sp>
        <p:nvSpPr>
          <p:cNvPr id="436312" name="Text Box 88"/>
          <p:cNvSpPr txBox="1">
            <a:spLocks noChangeArrowheads="1"/>
          </p:cNvSpPr>
          <p:nvPr/>
        </p:nvSpPr>
        <p:spPr bwMode="auto">
          <a:xfrm>
            <a:off x="4657725" y="3019425"/>
            <a:ext cx="128588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P</a:t>
            </a:r>
            <a:endParaRPr lang="en-US" sz="2400">
              <a:cs typeface="Arial" charset="0"/>
            </a:endParaRPr>
          </a:p>
        </p:txBody>
      </p:sp>
      <p:sp>
        <p:nvSpPr>
          <p:cNvPr id="436313" name="Line 89"/>
          <p:cNvSpPr>
            <a:spLocks noChangeShapeType="1"/>
          </p:cNvSpPr>
          <p:nvPr/>
        </p:nvSpPr>
        <p:spPr bwMode="auto">
          <a:xfrm flipH="1">
            <a:off x="4884738" y="2862263"/>
            <a:ext cx="1968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14" name="Oval 90"/>
          <p:cNvSpPr>
            <a:spLocks noChangeAspect="1" noChangeArrowheads="1"/>
          </p:cNvSpPr>
          <p:nvPr/>
        </p:nvSpPr>
        <p:spPr bwMode="auto">
          <a:xfrm>
            <a:off x="5046663" y="2824163"/>
            <a:ext cx="69850" cy="698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6315" name="Rectangle 91"/>
          <p:cNvSpPr>
            <a:spLocks noChangeArrowheads="1"/>
          </p:cNvSpPr>
          <p:nvPr/>
        </p:nvSpPr>
        <p:spPr bwMode="auto">
          <a:xfrm>
            <a:off x="3832225" y="2603500"/>
            <a:ext cx="461963" cy="59055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16" name="Text Box 92"/>
          <p:cNvSpPr txBox="1">
            <a:spLocks noChangeArrowheads="1"/>
          </p:cNvSpPr>
          <p:nvPr/>
        </p:nvSpPr>
        <p:spPr bwMode="auto">
          <a:xfrm>
            <a:off x="3873500" y="2603500"/>
            <a:ext cx="420688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S </a:t>
            </a:r>
            <a:r>
              <a:rPr lang="en-US" sz="800">
                <a:cs typeface="Arial" charset="0"/>
              </a:rPr>
              <a:t>  </a:t>
            </a:r>
            <a:r>
              <a:rPr lang="en-US" sz="800" i="1">
                <a:cs typeface="Arial" charset="0"/>
              </a:rPr>
              <a:t>A B</a:t>
            </a:r>
            <a:endParaRPr lang="en-US" sz="2400">
              <a:cs typeface="Arial" charset="0"/>
            </a:endParaRPr>
          </a:p>
        </p:txBody>
      </p:sp>
      <p:sp>
        <p:nvSpPr>
          <p:cNvPr id="436317" name="Text Box 93"/>
          <p:cNvSpPr txBox="1">
            <a:spLocks noChangeArrowheads="1"/>
          </p:cNvSpPr>
          <p:nvPr/>
        </p:nvSpPr>
        <p:spPr bwMode="auto">
          <a:xfrm>
            <a:off x="3960813" y="3019425"/>
            <a:ext cx="130175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P</a:t>
            </a:r>
            <a:endParaRPr lang="en-US" sz="2400">
              <a:cs typeface="Arial" charset="0"/>
            </a:endParaRPr>
          </a:p>
        </p:txBody>
      </p:sp>
      <p:sp>
        <p:nvSpPr>
          <p:cNvPr id="436318" name="Freeform 94"/>
          <p:cNvSpPr>
            <a:spLocks/>
          </p:cNvSpPr>
          <p:nvPr/>
        </p:nvSpPr>
        <p:spPr bwMode="auto">
          <a:xfrm>
            <a:off x="4351338" y="2862263"/>
            <a:ext cx="73025" cy="584200"/>
          </a:xfrm>
          <a:custGeom>
            <a:avLst/>
            <a:gdLst>
              <a:gd name="T0" fmla="*/ 90 w 90"/>
              <a:gd name="T1" fmla="*/ 0 h 701"/>
              <a:gd name="T2" fmla="*/ 0 w 90"/>
              <a:gd name="T3" fmla="*/ 0 h 701"/>
              <a:gd name="T4" fmla="*/ 0 w 90"/>
              <a:gd name="T5" fmla="*/ 701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0" h="701">
                <a:moveTo>
                  <a:pt x="90" y="0"/>
                </a:moveTo>
                <a:lnTo>
                  <a:pt x="0" y="0"/>
                </a:lnTo>
                <a:lnTo>
                  <a:pt x="0" y="701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19" name="Line 95"/>
          <p:cNvSpPr>
            <a:spLocks noChangeShapeType="1"/>
          </p:cNvSpPr>
          <p:nvPr/>
        </p:nvSpPr>
        <p:spPr bwMode="auto">
          <a:xfrm flipH="1">
            <a:off x="3617913" y="2862263"/>
            <a:ext cx="2143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20" name="Line 96"/>
          <p:cNvSpPr>
            <a:spLocks noChangeShapeType="1"/>
          </p:cNvSpPr>
          <p:nvPr/>
        </p:nvSpPr>
        <p:spPr bwMode="auto">
          <a:xfrm>
            <a:off x="4721225" y="3194050"/>
            <a:ext cx="1588" cy="2524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21" name="Line 97"/>
          <p:cNvSpPr>
            <a:spLocks noChangeShapeType="1"/>
          </p:cNvSpPr>
          <p:nvPr/>
        </p:nvSpPr>
        <p:spPr bwMode="auto">
          <a:xfrm>
            <a:off x="4002088" y="3194050"/>
            <a:ext cx="0" cy="2714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22" name="Rectangle 98"/>
          <p:cNvSpPr>
            <a:spLocks noChangeArrowheads="1"/>
          </p:cNvSpPr>
          <p:nvPr/>
        </p:nvSpPr>
        <p:spPr bwMode="auto">
          <a:xfrm>
            <a:off x="2955925" y="2595563"/>
            <a:ext cx="460375" cy="59055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23" name="Text Box 99"/>
          <p:cNvSpPr txBox="1">
            <a:spLocks noChangeArrowheads="1"/>
          </p:cNvSpPr>
          <p:nvPr/>
        </p:nvSpPr>
        <p:spPr bwMode="auto">
          <a:xfrm>
            <a:off x="2955925" y="2776538"/>
            <a:ext cx="460375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GC</a:t>
            </a:r>
            <a:r>
              <a:rPr lang="en-US" sz="800" baseline="-25000">
                <a:cs typeface="Arial" charset="0"/>
              </a:rPr>
              <a:t>out</a:t>
            </a:r>
            <a:r>
              <a:rPr lang="en-US" sz="800" i="1">
                <a:cs typeface="Arial" charset="0"/>
              </a:rPr>
              <a:t>C</a:t>
            </a:r>
            <a:r>
              <a:rPr lang="en-US" sz="800" baseline="-25000">
                <a:cs typeface="Arial" charset="0"/>
              </a:rPr>
              <a:t>in</a:t>
            </a:r>
            <a:endParaRPr lang="en-US" sz="2400">
              <a:cs typeface="Arial" charset="0"/>
            </a:endParaRPr>
          </a:p>
        </p:txBody>
      </p:sp>
      <p:sp>
        <p:nvSpPr>
          <p:cNvPr id="436324" name="Text Box 100"/>
          <p:cNvSpPr txBox="1">
            <a:spLocks noChangeArrowheads="1"/>
          </p:cNvSpPr>
          <p:nvPr/>
        </p:nvSpPr>
        <p:spPr bwMode="auto">
          <a:xfrm>
            <a:off x="2995613" y="2595563"/>
            <a:ext cx="420687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S </a:t>
            </a:r>
            <a:r>
              <a:rPr lang="en-US" sz="800">
                <a:cs typeface="Arial" charset="0"/>
              </a:rPr>
              <a:t>  </a:t>
            </a:r>
            <a:r>
              <a:rPr lang="en-US" sz="800" i="1">
                <a:cs typeface="Arial" charset="0"/>
              </a:rPr>
              <a:t>A B</a:t>
            </a:r>
            <a:endParaRPr lang="en-US" sz="2400">
              <a:cs typeface="Arial" charset="0"/>
            </a:endParaRPr>
          </a:p>
        </p:txBody>
      </p:sp>
      <p:sp>
        <p:nvSpPr>
          <p:cNvPr id="436325" name="Text Box 101"/>
          <p:cNvSpPr txBox="1">
            <a:spLocks noChangeArrowheads="1"/>
          </p:cNvSpPr>
          <p:nvPr/>
        </p:nvSpPr>
        <p:spPr bwMode="auto">
          <a:xfrm>
            <a:off x="3189288" y="3011488"/>
            <a:ext cx="128587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P</a:t>
            </a:r>
            <a:endParaRPr lang="en-US" sz="2400">
              <a:cs typeface="Arial" charset="0"/>
            </a:endParaRPr>
          </a:p>
        </p:txBody>
      </p:sp>
      <p:sp>
        <p:nvSpPr>
          <p:cNvPr id="436326" name="Line 102"/>
          <p:cNvSpPr>
            <a:spLocks noChangeShapeType="1"/>
          </p:cNvSpPr>
          <p:nvPr/>
        </p:nvSpPr>
        <p:spPr bwMode="auto">
          <a:xfrm flipH="1">
            <a:off x="3416300" y="2854325"/>
            <a:ext cx="1968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27" name="Oval 103"/>
          <p:cNvSpPr>
            <a:spLocks noChangeAspect="1" noChangeArrowheads="1"/>
          </p:cNvSpPr>
          <p:nvPr/>
        </p:nvSpPr>
        <p:spPr bwMode="auto">
          <a:xfrm>
            <a:off x="3578225" y="2816225"/>
            <a:ext cx="69850" cy="698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6328" name="Rectangle 104"/>
          <p:cNvSpPr>
            <a:spLocks noChangeArrowheads="1"/>
          </p:cNvSpPr>
          <p:nvPr/>
        </p:nvSpPr>
        <p:spPr bwMode="auto">
          <a:xfrm>
            <a:off x="2363788" y="2595563"/>
            <a:ext cx="461962" cy="59055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29" name="Text Box 105"/>
          <p:cNvSpPr txBox="1">
            <a:spLocks noChangeArrowheads="1"/>
          </p:cNvSpPr>
          <p:nvPr/>
        </p:nvSpPr>
        <p:spPr bwMode="auto">
          <a:xfrm>
            <a:off x="2405063" y="2595563"/>
            <a:ext cx="420687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S </a:t>
            </a:r>
            <a:r>
              <a:rPr lang="en-US" sz="800">
                <a:cs typeface="Arial" charset="0"/>
              </a:rPr>
              <a:t>  </a:t>
            </a:r>
            <a:r>
              <a:rPr lang="en-US" sz="800" i="1">
                <a:cs typeface="Arial" charset="0"/>
              </a:rPr>
              <a:t>A B</a:t>
            </a:r>
            <a:endParaRPr lang="en-US" sz="2400">
              <a:cs typeface="Arial" charset="0"/>
            </a:endParaRPr>
          </a:p>
        </p:txBody>
      </p:sp>
      <p:sp>
        <p:nvSpPr>
          <p:cNvPr id="436330" name="Text Box 106"/>
          <p:cNvSpPr txBox="1">
            <a:spLocks noChangeArrowheads="1"/>
          </p:cNvSpPr>
          <p:nvPr/>
        </p:nvSpPr>
        <p:spPr bwMode="auto">
          <a:xfrm>
            <a:off x="2500313" y="3011488"/>
            <a:ext cx="13017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P</a:t>
            </a:r>
            <a:endParaRPr lang="en-US" sz="2400">
              <a:cs typeface="Arial" charset="0"/>
            </a:endParaRPr>
          </a:p>
        </p:txBody>
      </p:sp>
      <p:sp>
        <p:nvSpPr>
          <p:cNvPr id="436331" name="Freeform 107"/>
          <p:cNvSpPr>
            <a:spLocks/>
          </p:cNvSpPr>
          <p:nvPr/>
        </p:nvSpPr>
        <p:spPr bwMode="auto">
          <a:xfrm>
            <a:off x="2882900" y="2854325"/>
            <a:ext cx="73025" cy="584200"/>
          </a:xfrm>
          <a:custGeom>
            <a:avLst/>
            <a:gdLst>
              <a:gd name="T0" fmla="*/ 90 w 90"/>
              <a:gd name="T1" fmla="*/ 0 h 701"/>
              <a:gd name="T2" fmla="*/ 0 w 90"/>
              <a:gd name="T3" fmla="*/ 0 h 701"/>
              <a:gd name="T4" fmla="*/ 0 w 90"/>
              <a:gd name="T5" fmla="*/ 701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0" h="701">
                <a:moveTo>
                  <a:pt x="90" y="0"/>
                </a:moveTo>
                <a:lnTo>
                  <a:pt x="0" y="0"/>
                </a:lnTo>
                <a:lnTo>
                  <a:pt x="0" y="701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32" name="Line 108"/>
          <p:cNvSpPr>
            <a:spLocks noChangeShapeType="1"/>
          </p:cNvSpPr>
          <p:nvPr/>
        </p:nvSpPr>
        <p:spPr bwMode="auto">
          <a:xfrm flipH="1">
            <a:off x="2149475" y="2854325"/>
            <a:ext cx="2143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33" name="Line 109"/>
          <p:cNvSpPr>
            <a:spLocks noChangeShapeType="1"/>
          </p:cNvSpPr>
          <p:nvPr/>
        </p:nvSpPr>
        <p:spPr bwMode="auto">
          <a:xfrm>
            <a:off x="3252788" y="3186113"/>
            <a:ext cx="1587" cy="2524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34" name="Line 110"/>
          <p:cNvSpPr>
            <a:spLocks noChangeShapeType="1"/>
          </p:cNvSpPr>
          <p:nvPr/>
        </p:nvSpPr>
        <p:spPr bwMode="auto">
          <a:xfrm>
            <a:off x="2533650" y="3186113"/>
            <a:ext cx="0" cy="2714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35" name="Rectangle 111"/>
          <p:cNvSpPr>
            <a:spLocks noChangeArrowheads="1"/>
          </p:cNvSpPr>
          <p:nvPr/>
        </p:nvSpPr>
        <p:spPr bwMode="auto">
          <a:xfrm>
            <a:off x="1481138" y="2595563"/>
            <a:ext cx="461962" cy="59055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36" name="Text Box 112"/>
          <p:cNvSpPr txBox="1">
            <a:spLocks noChangeArrowheads="1"/>
          </p:cNvSpPr>
          <p:nvPr/>
        </p:nvSpPr>
        <p:spPr bwMode="auto">
          <a:xfrm>
            <a:off x="1481138" y="2776538"/>
            <a:ext cx="461962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GC</a:t>
            </a:r>
            <a:r>
              <a:rPr lang="en-US" sz="800" baseline="-25000">
                <a:cs typeface="Arial" charset="0"/>
              </a:rPr>
              <a:t>out</a:t>
            </a:r>
            <a:r>
              <a:rPr lang="en-US" sz="800" i="1">
                <a:cs typeface="Arial" charset="0"/>
              </a:rPr>
              <a:t>C</a:t>
            </a:r>
            <a:r>
              <a:rPr lang="en-US" sz="800" baseline="-25000">
                <a:cs typeface="Arial" charset="0"/>
              </a:rPr>
              <a:t>in</a:t>
            </a:r>
            <a:endParaRPr lang="en-US" sz="2400">
              <a:cs typeface="Arial" charset="0"/>
            </a:endParaRPr>
          </a:p>
        </p:txBody>
      </p:sp>
      <p:sp>
        <p:nvSpPr>
          <p:cNvPr id="436337" name="Text Box 113"/>
          <p:cNvSpPr txBox="1">
            <a:spLocks noChangeArrowheads="1"/>
          </p:cNvSpPr>
          <p:nvPr/>
        </p:nvSpPr>
        <p:spPr bwMode="auto">
          <a:xfrm>
            <a:off x="1520825" y="2595563"/>
            <a:ext cx="42227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S </a:t>
            </a:r>
            <a:r>
              <a:rPr lang="en-US" sz="800">
                <a:cs typeface="Arial" charset="0"/>
              </a:rPr>
              <a:t>  </a:t>
            </a:r>
            <a:r>
              <a:rPr lang="en-US" sz="800" i="1">
                <a:cs typeface="Arial" charset="0"/>
              </a:rPr>
              <a:t>A B</a:t>
            </a:r>
            <a:endParaRPr lang="en-US" sz="2400">
              <a:cs typeface="Arial" charset="0"/>
            </a:endParaRPr>
          </a:p>
        </p:txBody>
      </p:sp>
      <p:sp>
        <p:nvSpPr>
          <p:cNvPr id="436338" name="Text Box 114"/>
          <p:cNvSpPr txBox="1">
            <a:spLocks noChangeArrowheads="1"/>
          </p:cNvSpPr>
          <p:nvPr/>
        </p:nvSpPr>
        <p:spPr bwMode="auto">
          <a:xfrm>
            <a:off x="1714500" y="3011488"/>
            <a:ext cx="128588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P</a:t>
            </a:r>
            <a:endParaRPr lang="en-US" sz="2400">
              <a:cs typeface="Arial" charset="0"/>
            </a:endParaRPr>
          </a:p>
        </p:txBody>
      </p:sp>
      <p:sp>
        <p:nvSpPr>
          <p:cNvPr id="436339" name="Line 115"/>
          <p:cNvSpPr>
            <a:spLocks noChangeShapeType="1"/>
          </p:cNvSpPr>
          <p:nvPr/>
        </p:nvSpPr>
        <p:spPr bwMode="auto">
          <a:xfrm flipH="1">
            <a:off x="1943100" y="2854325"/>
            <a:ext cx="1952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40" name="Oval 116"/>
          <p:cNvSpPr>
            <a:spLocks noChangeAspect="1" noChangeArrowheads="1"/>
          </p:cNvSpPr>
          <p:nvPr/>
        </p:nvSpPr>
        <p:spPr bwMode="auto">
          <a:xfrm>
            <a:off x="2105025" y="2816225"/>
            <a:ext cx="68263" cy="698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6341" name="Rectangle 117"/>
          <p:cNvSpPr>
            <a:spLocks noChangeArrowheads="1"/>
          </p:cNvSpPr>
          <p:nvPr/>
        </p:nvSpPr>
        <p:spPr bwMode="auto">
          <a:xfrm>
            <a:off x="890588" y="2595563"/>
            <a:ext cx="460375" cy="59055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42" name="Text Box 118"/>
          <p:cNvSpPr txBox="1">
            <a:spLocks noChangeArrowheads="1"/>
          </p:cNvSpPr>
          <p:nvPr/>
        </p:nvSpPr>
        <p:spPr bwMode="auto">
          <a:xfrm>
            <a:off x="930275" y="2595563"/>
            <a:ext cx="420688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S </a:t>
            </a:r>
            <a:r>
              <a:rPr lang="en-US" sz="800">
                <a:cs typeface="Arial" charset="0"/>
              </a:rPr>
              <a:t>  </a:t>
            </a:r>
            <a:r>
              <a:rPr lang="en-US" sz="800" i="1">
                <a:cs typeface="Arial" charset="0"/>
              </a:rPr>
              <a:t>A B</a:t>
            </a:r>
            <a:endParaRPr lang="en-US" sz="2400">
              <a:cs typeface="Arial" charset="0"/>
            </a:endParaRPr>
          </a:p>
        </p:txBody>
      </p:sp>
      <p:sp>
        <p:nvSpPr>
          <p:cNvPr id="436343" name="Text Box 119"/>
          <p:cNvSpPr txBox="1">
            <a:spLocks noChangeArrowheads="1"/>
          </p:cNvSpPr>
          <p:nvPr/>
        </p:nvSpPr>
        <p:spPr bwMode="auto">
          <a:xfrm>
            <a:off x="1027113" y="3011488"/>
            <a:ext cx="128587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P</a:t>
            </a:r>
            <a:endParaRPr lang="en-US" sz="2400">
              <a:cs typeface="Arial" charset="0"/>
            </a:endParaRPr>
          </a:p>
        </p:txBody>
      </p:sp>
      <p:sp>
        <p:nvSpPr>
          <p:cNvPr id="436344" name="Freeform 120"/>
          <p:cNvSpPr>
            <a:spLocks/>
          </p:cNvSpPr>
          <p:nvPr/>
        </p:nvSpPr>
        <p:spPr bwMode="auto">
          <a:xfrm>
            <a:off x="1408113" y="2854325"/>
            <a:ext cx="73025" cy="584200"/>
          </a:xfrm>
          <a:custGeom>
            <a:avLst/>
            <a:gdLst>
              <a:gd name="T0" fmla="*/ 90 w 90"/>
              <a:gd name="T1" fmla="*/ 0 h 701"/>
              <a:gd name="T2" fmla="*/ 0 w 90"/>
              <a:gd name="T3" fmla="*/ 0 h 701"/>
              <a:gd name="T4" fmla="*/ 0 w 90"/>
              <a:gd name="T5" fmla="*/ 701 h 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0" h="701">
                <a:moveTo>
                  <a:pt x="90" y="0"/>
                </a:moveTo>
                <a:lnTo>
                  <a:pt x="0" y="0"/>
                </a:lnTo>
                <a:lnTo>
                  <a:pt x="0" y="701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45" name="Line 121"/>
          <p:cNvSpPr>
            <a:spLocks noChangeShapeType="1"/>
          </p:cNvSpPr>
          <p:nvPr/>
        </p:nvSpPr>
        <p:spPr bwMode="auto">
          <a:xfrm flipH="1">
            <a:off x="676275" y="2854325"/>
            <a:ext cx="2143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46" name="Line 122"/>
          <p:cNvSpPr>
            <a:spLocks noChangeShapeType="1"/>
          </p:cNvSpPr>
          <p:nvPr/>
        </p:nvSpPr>
        <p:spPr bwMode="auto">
          <a:xfrm>
            <a:off x="1779588" y="3186113"/>
            <a:ext cx="0" cy="2524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47" name="Line 123"/>
          <p:cNvSpPr>
            <a:spLocks noChangeShapeType="1"/>
          </p:cNvSpPr>
          <p:nvPr/>
        </p:nvSpPr>
        <p:spPr bwMode="auto">
          <a:xfrm>
            <a:off x="1058863" y="3186113"/>
            <a:ext cx="1587" cy="2714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48" name="Line 124"/>
          <p:cNvSpPr>
            <a:spLocks noChangeShapeType="1"/>
          </p:cNvSpPr>
          <p:nvPr/>
        </p:nvSpPr>
        <p:spPr bwMode="auto">
          <a:xfrm flipH="1" flipV="1">
            <a:off x="5764213" y="2854325"/>
            <a:ext cx="1412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49" name="Line 125"/>
          <p:cNvSpPr>
            <a:spLocks noChangeShapeType="1"/>
          </p:cNvSpPr>
          <p:nvPr/>
        </p:nvSpPr>
        <p:spPr bwMode="auto">
          <a:xfrm flipH="1" flipV="1">
            <a:off x="4281488" y="2852738"/>
            <a:ext cx="142875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50" name="Line 126"/>
          <p:cNvSpPr>
            <a:spLocks noChangeShapeType="1"/>
          </p:cNvSpPr>
          <p:nvPr/>
        </p:nvSpPr>
        <p:spPr bwMode="auto">
          <a:xfrm flipH="1" flipV="1">
            <a:off x="2813050" y="2854325"/>
            <a:ext cx="142875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51" name="Line 127"/>
          <p:cNvSpPr>
            <a:spLocks noChangeShapeType="1"/>
          </p:cNvSpPr>
          <p:nvPr/>
        </p:nvSpPr>
        <p:spPr bwMode="auto">
          <a:xfrm flipH="1" flipV="1">
            <a:off x="1335088" y="2852738"/>
            <a:ext cx="1412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52" name="Text Box 128"/>
          <p:cNvSpPr txBox="1">
            <a:spLocks noChangeArrowheads="1"/>
          </p:cNvSpPr>
          <p:nvPr/>
        </p:nvSpPr>
        <p:spPr bwMode="auto">
          <a:xfrm>
            <a:off x="3852863" y="2787650"/>
            <a:ext cx="43815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G     C</a:t>
            </a:r>
            <a:r>
              <a:rPr lang="en-US" sz="800" baseline="-25000">
                <a:cs typeface="Arial" charset="0"/>
              </a:rPr>
              <a:t>in</a:t>
            </a:r>
            <a:endParaRPr lang="en-US" sz="2400">
              <a:cs typeface="Arial" charset="0"/>
            </a:endParaRPr>
          </a:p>
        </p:txBody>
      </p:sp>
      <p:sp>
        <p:nvSpPr>
          <p:cNvPr id="436353" name="Text Box 129"/>
          <p:cNvSpPr txBox="1">
            <a:spLocks noChangeArrowheads="1"/>
          </p:cNvSpPr>
          <p:nvPr/>
        </p:nvSpPr>
        <p:spPr bwMode="auto">
          <a:xfrm>
            <a:off x="2381250" y="2781300"/>
            <a:ext cx="436563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G     C</a:t>
            </a:r>
            <a:r>
              <a:rPr lang="en-US" sz="800" baseline="-25000">
                <a:cs typeface="Arial" charset="0"/>
              </a:rPr>
              <a:t>in</a:t>
            </a:r>
            <a:endParaRPr lang="en-US" sz="2400">
              <a:cs typeface="Arial" charset="0"/>
            </a:endParaRPr>
          </a:p>
        </p:txBody>
      </p:sp>
      <p:sp>
        <p:nvSpPr>
          <p:cNvPr id="436354" name="Text Box 130"/>
          <p:cNvSpPr txBox="1">
            <a:spLocks noChangeArrowheads="1"/>
          </p:cNvSpPr>
          <p:nvPr/>
        </p:nvSpPr>
        <p:spPr bwMode="auto">
          <a:xfrm>
            <a:off x="898525" y="2765425"/>
            <a:ext cx="436563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800" i="1">
                <a:cs typeface="Arial" charset="0"/>
              </a:rPr>
              <a:t>G     C</a:t>
            </a:r>
            <a:r>
              <a:rPr lang="en-US" sz="800" baseline="-25000">
                <a:cs typeface="Arial" charset="0"/>
              </a:rPr>
              <a:t>in</a:t>
            </a:r>
            <a:endParaRPr lang="en-US" sz="2400">
              <a:cs typeface="Arial" charset="0"/>
            </a:endParaRPr>
          </a:p>
        </p:txBody>
      </p:sp>
      <p:sp>
        <p:nvSpPr>
          <p:cNvPr id="436355" name="Oval 131"/>
          <p:cNvSpPr>
            <a:spLocks noChangeAspect="1" noChangeArrowheads="1"/>
          </p:cNvSpPr>
          <p:nvPr/>
        </p:nvSpPr>
        <p:spPr bwMode="auto">
          <a:xfrm>
            <a:off x="5065713" y="3840163"/>
            <a:ext cx="68262" cy="698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6356" name="Oval 132"/>
          <p:cNvSpPr>
            <a:spLocks noChangeAspect="1" noChangeArrowheads="1"/>
          </p:cNvSpPr>
          <p:nvPr/>
        </p:nvSpPr>
        <p:spPr bwMode="auto">
          <a:xfrm>
            <a:off x="650875" y="2817813"/>
            <a:ext cx="69850" cy="698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6357" name="Oval 133"/>
          <p:cNvSpPr>
            <a:spLocks noChangeAspect="1" noChangeArrowheads="1"/>
          </p:cNvSpPr>
          <p:nvPr/>
        </p:nvSpPr>
        <p:spPr bwMode="auto">
          <a:xfrm>
            <a:off x="650875" y="3779838"/>
            <a:ext cx="69850" cy="698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6358" name="Oval 134"/>
          <p:cNvSpPr>
            <a:spLocks noChangeAspect="1" noChangeArrowheads="1"/>
          </p:cNvSpPr>
          <p:nvPr/>
        </p:nvSpPr>
        <p:spPr bwMode="auto">
          <a:xfrm>
            <a:off x="650875" y="4803775"/>
            <a:ext cx="69850" cy="698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6359" name="Oval 135"/>
          <p:cNvSpPr>
            <a:spLocks noChangeAspect="1" noChangeArrowheads="1"/>
          </p:cNvSpPr>
          <p:nvPr/>
        </p:nvSpPr>
        <p:spPr bwMode="auto">
          <a:xfrm>
            <a:off x="658813" y="5854700"/>
            <a:ext cx="69850" cy="698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6360" name="Line 136"/>
          <p:cNvSpPr>
            <a:spLocks noChangeShapeType="1"/>
          </p:cNvSpPr>
          <p:nvPr/>
        </p:nvSpPr>
        <p:spPr bwMode="auto">
          <a:xfrm flipV="1">
            <a:off x="963613" y="2362200"/>
            <a:ext cx="0" cy="233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61" name="Line 137"/>
          <p:cNvSpPr>
            <a:spLocks noChangeShapeType="1"/>
          </p:cNvSpPr>
          <p:nvPr/>
        </p:nvSpPr>
        <p:spPr bwMode="auto">
          <a:xfrm flipV="1">
            <a:off x="1555750" y="2355850"/>
            <a:ext cx="0" cy="233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62" name="Line 138"/>
          <p:cNvSpPr>
            <a:spLocks noChangeShapeType="1"/>
          </p:cNvSpPr>
          <p:nvPr/>
        </p:nvSpPr>
        <p:spPr bwMode="auto">
          <a:xfrm flipV="1">
            <a:off x="2432050" y="2355850"/>
            <a:ext cx="0" cy="233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63" name="Line 139"/>
          <p:cNvSpPr>
            <a:spLocks noChangeShapeType="1"/>
          </p:cNvSpPr>
          <p:nvPr/>
        </p:nvSpPr>
        <p:spPr bwMode="auto">
          <a:xfrm flipV="1">
            <a:off x="3024188" y="2355850"/>
            <a:ext cx="0" cy="233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64" name="Line 140"/>
          <p:cNvSpPr>
            <a:spLocks noChangeShapeType="1"/>
          </p:cNvSpPr>
          <p:nvPr/>
        </p:nvSpPr>
        <p:spPr bwMode="auto">
          <a:xfrm flipV="1">
            <a:off x="3900488" y="2368550"/>
            <a:ext cx="0" cy="233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65" name="Line 141"/>
          <p:cNvSpPr>
            <a:spLocks noChangeShapeType="1"/>
          </p:cNvSpPr>
          <p:nvPr/>
        </p:nvSpPr>
        <p:spPr bwMode="auto">
          <a:xfrm flipV="1">
            <a:off x="4489450" y="2362200"/>
            <a:ext cx="0" cy="233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66" name="Line 142"/>
          <p:cNvSpPr>
            <a:spLocks noChangeShapeType="1"/>
          </p:cNvSpPr>
          <p:nvPr/>
        </p:nvSpPr>
        <p:spPr bwMode="auto">
          <a:xfrm flipV="1">
            <a:off x="5387975" y="2368550"/>
            <a:ext cx="0" cy="233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67" name="Line 143"/>
          <p:cNvSpPr>
            <a:spLocks noChangeShapeType="1"/>
          </p:cNvSpPr>
          <p:nvPr/>
        </p:nvSpPr>
        <p:spPr bwMode="auto">
          <a:xfrm flipV="1">
            <a:off x="5972175" y="2362200"/>
            <a:ext cx="0" cy="233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368" name="Text Box 144"/>
          <p:cNvSpPr txBox="1">
            <a:spLocks noChangeArrowheads="1"/>
          </p:cNvSpPr>
          <p:nvPr/>
        </p:nvSpPr>
        <p:spPr bwMode="auto">
          <a:xfrm>
            <a:off x="6391275" y="2362200"/>
            <a:ext cx="365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200" i="1"/>
              <a:t>C</a:t>
            </a:r>
            <a:r>
              <a:rPr lang="en-US" sz="1200" baseline="-25000"/>
              <a:t>in</a:t>
            </a:r>
            <a:endParaRPr lang="en-US" sz="1200" i="1"/>
          </a:p>
        </p:txBody>
      </p:sp>
    </p:spTree>
    <p:extLst>
      <p:ext uri="{BB962C8B-B14F-4D97-AF65-F5344CB8AC3E}">
        <p14:creationId xmlns:p14="http://schemas.microsoft.com/office/powerpoint/2010/main" val="25992078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362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362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362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436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36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363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4363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4363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363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4363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363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4363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436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36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363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4363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363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363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363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363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363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436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436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363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4363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4363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4363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4363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4363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4363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4363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43630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4363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43630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4362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4362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4363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4363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4363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4363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4363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4363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500" fill="hold"/>
                                        <p:tgtEl>
                                          <p:spTgt spid="4363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4363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4363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4363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4362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43627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4363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4363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4363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4363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4363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4363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4363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4363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4362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4362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4363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4363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4363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4363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4363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4363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4363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4363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4363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4363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4362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43627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4363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4363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4363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4363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4362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4362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4362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4362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4362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4362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436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436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4362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4362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4362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4362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4362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4362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500" fill="hold"/>
                                        <p:tgtEl>
                                          <p:spTgt spid="4362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4362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500" fill="hold"/>
                                        <p:tgtEl>
                                          <p:spTgt spid="4362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4362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500" fill="hold"/>
                                        <p:tgtEl>
                                          <p:spTgt spid="4362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4362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" dur="500" fill="hold"/>
                                        <p:tgtEl>
                                          <p:spTgt spid="4362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43626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4362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43627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4362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43626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4362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43628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436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436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4362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4362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4362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4362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4362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4362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500" fill="hold"/>
                                        <p:tgtEl>
                                          <p:spTgt spid="4362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43629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1" dur="500" fill="hold"/>
                                        <p:tgtEl>
                                          <p:spTgt spid="4362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43629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4362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43627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9" dur="500" fill="hold"/>
                                        <p:tgtEl>
                                          <p:spTgt spid="4362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4362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4362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3" dur="500" fill="hold"/>
                                        <p:tgtEl>
                                          <p:spTgt spid="4362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43629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500" fill="hold"/>
                                        <p:tgtEl>
                                          <p:spTgt spid="4362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4362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4362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436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436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4362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6" dur="500" fill="hold"/>
                                        <p:tgtEl>
                                          <p:spTgt spid="4362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4362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4362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4362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4362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4362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500" fill="hold"/>
                                        <p:tgtEl>
                                          <p:spTgt spid="4363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4363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7" dur="500" fill="hold"/>
                                        <p:tgtEl>
                                          <p:spTgt spid="4362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4362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0" dur="500" fill="hold"/>
                                        <p:tgtEl>
                                          <p:spTgt spid="4363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43630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3" dur="500" fill="hold"/>
                                        <p:tgtEl>
                                          <p:spTgt spid="4363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4363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4363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4363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4362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4362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2" dur="500" fill="hold"/>
                                        <p:tgtEl>
                                          <p:spTgt spid="4362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4362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5" dur="500" fill="hold"/>
                                        <p:tgtEl>
                                          <p:spTgt spid="4362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43627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8" dur="500" fill="hold"/>
                                        <p:tgtEl>
                                          <p:spTgt spid="4363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4363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1" dur="500" fill="hold"/>
                                        <p:tgtEl>
                                          <p:spTgt spid="4362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43627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4362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43629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4362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43627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4363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4363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5" dur="500" fill="hold"/>
                                        <p:tgtEl>
                                          <p:spTgt spid="436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436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500" fill="hold"/>
                                        <p:tgtEl>
                                          <p:spTgt spid="4363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9" dur="500" fill="hold"/>
                                        <p:tgtEl>
                                          <p:spTgt spid="4363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4363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4363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436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436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4362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7" dur="500" fill="hold"/>
                                        <p:tgtEl>
                                          <p:spTgt spid="436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436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4363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1" dur="500" fill="hold"/>
                                        <p:tgtEl>
                                          <p:spTgt spid="4363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4363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4" dur="500" fill="hold"/>
                                        <p:tgtEl>
                                          <p:spTgt spid="4363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4363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7" dur="500" fill="hold"/>
                                        <p:tgtEl>
                                          <p:spTgt spid="4363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4363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0" dur="500" fill="hold"/>
                                        <p:tgtEl>
                                          <p:spTgt spid="4363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4363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3" dur="500" fill="hold"/>
                                        <p:tgtEl>
                                          <p:spTgt spid="4362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43627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6" dur="500" fill="hold"/>
                                        <p:tgtEl>
                                          <p:spTgt spid="4362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77" dur="500" fill="hold"/>
                                        <p:tgtEl>
                                          <p:spTgt spid="4362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9" dur="500" fill="hold"/>
                                        <p:tgtEl>
                                          <p:spTgt spid="4363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4363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2" dur="500" fill="hold"/>
                                        <p:tgtEl>
                                          <p:spTgt spid="4363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4363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5" dur="500" fill="hold"/>
                                        <p:tgtEl>
                                          <p:spTgt spid="4363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86" dur="500" fill="hold"/>
                                        <p:tgtEl>
                                          <p:spTgt spid="4363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8" dur="500" fill="hold"/>
                                        <p:tgtEl>
                                          <p:spTgt spid="4363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43636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 nodeType="clickPar">
                      <p:stCondLst>
                        <p:cond delay="indefinite"/>
                      </p:stCondLst>
                      <p:childTnLst>
                        <p:par>
                          <p:cTn id="2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3" dur="500" fill="hold"/>
                                        <p:tgtEl>
                                          <p:spTgt spid="4363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4363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4363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7" dur="500" fill="hold"/>
                                        <p:tgtEl>
                                          <p:spTgt spid="4363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4363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4363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1" dur="500" fill="hold"/>
                                        <p:tgtEl>
                                          <p:spTgt spid="4363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4363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4363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5" dur="500" fill="hold"/>
                                        <p:tgtEl>
                                          <p:spTgt spid="4363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4363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8" dur="500" fill="hold"/>
                                        <p:tgtEl>
                                          <p:spTgt spid="4363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4363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1" dur="500" fill="hold"/>
                                        <p:tgtEl>
                                          <p:spTgt spid="4363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43636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4" dur="500" fill="hold"/>
                                        <p:tgtEl>
                                          <p:spTgt spid="4363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4363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7" dur="500" fill="hold"/>
                                        <p:tgtEl>
                                          <p:spTgt spid="4363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4363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0" dur="500" fill="hold"/>
                                        <p:tgtEl>
                                          <p:spTgt spid="4363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4363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3" dur="500" fill="hold"/>
                                        <p:tgtEl>
                                          <p:spTgt spid="4363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4363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 nodeType="clickPar">
                      <p:stCondLst>
                        <p:cond delay="indefinite"/>
                      </p:stCondLst>
                      <p:childTnLst>
                        <p:par>
                          <p:cTn id="3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8" dur="500" fill="hold"/>
                                        <p:tgtEl>
                                          <p:spTgt spid="436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436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4363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2" dur="500" fill="hold"/>
                                        <p:tgtEl>
                                          <p:spTgt spid="436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436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4" dur="500" fill="hold"/>
                                        <p:tgtEl>
                                          <p:spTgt spid="4363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6" dur="500" fill="hold"/>
                                        <p:tgtEl>
                                          <p:spTgt spid="4363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337" dur="500" fill="hold"/>
                                        <p:tgtEl>
                                          <p:spTgt spid="4363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9" dur="500" fill="hold"/>
                                        <p:tgtEl>
                                          <p:spTgt spid="4363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4363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2B0EC-9C14-4B03-BF45-04F6A6A7AC67}" type="datetime1">
              <a:rPr lang="en-US" smtClean="0"/>
              <a:t>3/9/2014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14750" y="6391484"/>
            <a:ext cx="2646363" cy="441325"/>
          </a:xfrm>
        </p:spPr>
        <p:txBody>
          <a:bodyPr/>
          <a:lstStyle/>
          <a:p>
            <a:r>
              <a:rPr lang="en-US" dirty="0" smtClean="0"/>
              <a:t>M. Frank, </a:t>
            </a:r>
            <a:r>
              <a:rPr lang="en-US" dirty="0" err="1" smtClean="0"/>
              <a:t>RevComp</a:t>
            </a:r>
            <a:r>
              <a:rPr lang="en-US" dirty="0" smtClean="0"/>
              <a:t> Cross-Disc. Intro for Beyond Moore group</a:t>
            </a:r>
            <a:endParaRPr lang="en-US" dirty="0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315200" y="6537325"/>
            <a:ext cx="1752600" cy="244475"/>
          </a:xfrm>
          <a:prstGeom prst="rect">
            <a:avLst/>
          </a:prstGeom>
        </p:spPr>
        <p:txBody>
          <a:bodyPr/>
          <a:lstStyle/>
          <a:p>
            <a:fld id="{39016230-E556-4E21-A134-85502539D2AA}" type="slidenum">
              <a:rPr lang="en-US"/>
              <a:pPr/>
              <a:t>15</a:t>
            </a:fld>
            <a:endParaRPr lang="en-US"/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3500"/>
            <a:ext cx="7772400" cy="762000"/>
          </a:xfrm>
        </p:spPr>
        <p:txBody>
          <a:bodyPr/>
          <a:lstStyle/>
          <a:p>
            <a:r>
              <a:rPr lang="en-US"/>
              <a:t>32-bit Adder Simulation Results</a:t>
            </a:r>
          </a:p>
        </p:txBody>
      </p:sp>
      <p:graphicFrame>
        <p:nvGraphicFramePr>
          <p:cNvPr id="435203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04800" y="1143000"/>
          <a:ext cx="4038600" cy="533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4" name="Chart" r:id="rId4" imgW="5657959" imgH="6696222" progId="Excel.Chart.8">
                  <p:embed/>
                </p:oleObj>
              </mc:Choice>
              <mc:Fallback>
                <p:oleObj name="Chart" r:id="rId4" imgW="5657959" imgH="6696222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426" t="3015" r="5782" b="2895"/>
                      <a:stretch>
                        <a:fillRect/>
                      </a:stretch>
                    </p:blipFill>
                    <p:spPr bwMode="auto">
                      <a:xfrm>
                        <a:off x="304800" y="1143000"/>
                        <a:ext cx="4038600" cy="533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495800" y="1143000"/>
          <a:ext cx="4314825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5" name="Chart" r:id="rId6" imgW="5896138" imgH="6105378" progId="Excel.Chart.8">
                  <p:embed/>
                </p:oleObj>
              </mc:Choice>
              <mc:Fallback>
                <p:oleObj name="Chart" r:id="rId6" imgW="5896138" imgH="6105378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668" t="3252" r="4846" b="3120"/>
                      <a:stretch>
                        <a:fillRect/>
                      </a:stretch>
                    </p:blipFill>
                    <p:spPr bwMode="auto">
                      <a:xfrm>
                        <a:off x="4495800" y="1143000"/>
                        <a:ext cx="4314825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5205" name="Text Box 5"/>
          <p:cNvSpPr txBox="1">
            <a:spLocks noChangeArrowheads="1"/>
          </p:cNvSpPr>
          <p:nvPr/>
        </p:nvSpPr>
        <p:spPr bwMode="auto">
          <a:xfrm rot="2302993">
            <a:off x="1066800" y="2481263"/>
            <a:ext cx="950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FF0000"/>
                </a:solidFill>
              </a:rPr>
              <a:t>1V CMOS</a:t>
            </a:r>
          </a:p>
        </p:txBody>
      </p:sp>
      <p:sp>
        <p:nvSpPr>
          <p:cNvPr id="435206" name="Text Box 6"/>
          <p:cNvSpPr txBox="1">
            <a:spLocks noChangeArrowheads="1"/>
          </p:cNvSpPr>
          <p:nvPr/>
        </p:nvSpPr>
        <p:spPr bwMode="auto">
          <a:xfrm rot="2302993">
            <a:off x="1887538" y="3581400"/>
            <a:ext cx="10842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FF0000"/>
                </a:solidFill>
              </a:rPr>
              <a:t>0.5V CMOS</a:t>
            </a:r>
          </a:p>
        </p:txBody>
      </p:sp>
      <p:sp>
        <p:nvSpPr>
          <p:cNvPr id="435207" name="Text Box 7"/>
          <p:cNvSpPr txBox="1">
            <a:spLocks noChangeArrowheads="1"/>
          </p:cNvSpPr>
          <p:nvPr/>
        </p:nvSpPr>
        <p:spPr bwMode="auto">
          <a:xfrm>
            <a:off x="5410200" y="2865438"/>
            <a:ext cx="950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FF0000"/>
                </a:solidFill>
              </a:rPr>
              <a:t>1V CMOS</a:t>
            </a:r>
          </a:p>
        </p:txBody>
      </p:sp>
      <p:sp>
        <p:nvSpPr>
          <p:cNvPr id="435208" name="Text Box 8"/>
          <p:cNvSpPr txBox="1">
            <a:spLocks noChangeArrowheads="1"/>
          </p:cNvSpPr>
          <p:nvPr/>
        </p:nvSpPr>
        <p:spPr bwMode="auto">
          <a:xfrm>
            <a:off x="6435725" y="3352800"/>
            <a:ext cx="10842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FF0000"/>
                </a:solidFill>
              </a:rPr>
              <a:t>0.5V CMOS</a:t>
            </a:r>
          </a:p>
        </p:txBody>
      </p:sp>
      <p:sp>
        <p:nvSpPr>
          <p:cNvPr id="435209" name="Text Box 9"/>
          <p:cNvSpPr txBox="1">
            <a:spLocks noChangeArrowheads="1"/>
          </p:cNvSpPr>
          <p:nvPr/>
        </p:nvSpPr>
        <p:spPr bwMode="auto">
          <a:xfrm rot="3459082">
            <a:off x="1635918" y="4425157"/>
            <a:ext cx="1516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006600"/>
                </a:solidFill>
              </a:rPr>
              <a:t>2V 2LAL, V</a:t>
            </a:r>
            <a:r>
              <a:rPr lang="en-US" sz="1400" baseline="-25000">
                <a:solidFill>
                  <a:srgbClr val="006600"/>
                </a:solidFill>
              </a:rPr>
              <a:t>sb</a:t>
            </a:r>
            <a:r>
              <a:rPr lang="en-US" sz="1400">
                <a:solidFill>
                  <a:srgbClr val="006600"/>
                </a:solidFill>
              </a:rPr>
              <a:t>=1V</a:t>
            </a:r>
          </a:p>
        </p:txBody>
      </p:sp>
      <p:sp>
        <p:nvSpPr>
          <p:cNvPr id="435210" name="Text Box 10"/>
          <p:cNvSpPr txBox="1">
            <a:spLocks noChangeArrowheads="1"/>
          </p:cNvSpPr>
          <p:nvPr/>
        </p:nvSpPr>
        <p:spPr bwMode="auto">
          <a:xfrm rot="2399037">
            <a:off x="5951538" y="4035425"/>
            <a:ext cx="15160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006600"/>
                </a:solidFill>
              </a:rPr>
              <a:t>2V 2LAL, V</a:t>
            </a:r>
            <a:r>
              <a:rPr lang="en-US" sz="1400" baseline="-25000">
                <a:solidFill>
                  <a:srgbClr val="006600"/>
                </a:solidFill>
              </a:rPr>
              <a:t>sb</a:t>
            </a:r>
            <a:r>
              <a:rPr lang="en-US" sz="1400">
                <a:solidFill>
                  <a:srgbClr val="006600"/>
                </a:solidFill>
              </a:rPr>
              <a:t>=1V</a:t>
            </a:r>
          </a:p>
        </p:txBody>
      </p:sp>
      <p:sp>
        <p:nvSpPr>
          <p:cNvPr id="435211" name="Text Box 11"/>
          <p:cNvSpPr txBox="1">
            <a:spLocks noChangeArrowheads="1"/>
          </p:cNvSpPr>
          <p:nvPr/>
        </p:nvSpPr>
        <p:spPr bwMode="auto">
          <a:xfrm>
            <a:off x="5249863" y="5753100"/>
            <a:ext cx="34369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hlink"/>
                </a:solidFill>
              </a:rPr>
              <a:t>(Results are normalized to a </a:t>
            </a:r>
            <a:br>
              <a:rPr lang="en-US">
                <a:solidFill>
                  <a:schemeClr val="hlink"/>
                </a:solidFill>
              </a:rPr>
            </a:br>
            <a:r>
              <a:rPr lang="en-US">
                <a:solidFill>
                  <a:schemeClr val="hlink"/>
                </a:solidFill>
              </a:rPr>
              <a:t>throughput level of 1 add/cycle)</a:t>
            </a:r>
          </a:p>
        </p:txBody>
      </p:sp>
      <p:grpSp>
        <p:nvGrpSpPr>
          <p:cNvPr id="435212" name="Group 12"/>
          <p:cNvGrpSpPr>
            <a:grpSpLocks/>
          </p:cNvGrpSpPr>
          <p:nvPr/>
        </p:nvGrpSpPr>
        <p:grpSpPr bwMode="auto">
          <a:xfrm>
            <a:off x="2819400" y="4832350"/>
            <a:ext cx="1166813" cy="384175"/>
            <a:chOff x="1776" y="3044"/>
            <a:chExt cx="735" cy="242"/>
          </a:xfrm>
        </p:grpSpPr>
        <p:sp>
          <p:nvSpPr>
            <p:cNvPr id="435213" name="Line 13"/>
            <p:cNvSpPr>
              <a:spLocks noChangeShapeType="1"/>
            </p:cNvSpPr>
            <p:nvPr/>
          </p:nvSpPr>
          <p:spPr bwMode="auto">
            <a:xfrm flipH="1">
              <a:off x="1776" y="3168"/>
              <a:ext cx="6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5214" name="Text Box 14"/>
            <p:cNvSpPr txBox="1">
              <a:spLocks noChangeArrowheads="1"/>
            </p:cNvSpPr>
            <p:nvPr/>
          </p:nvSpPr>
          <p:spPr bwMode="auto">
            <a:xfrm>
              <a:off x="1804" y="3044"/>
              <a:ext cx="707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/>
                <a:t>20x better perf.</a:t>
              </a:r>
              <a:br>
                <a:rPr lang="en-US" sz="1200"/>
              </a:br>
              <a:r>
                <a:rPr lang="en-US" sz="1200"/>
                <a:t>@ 3 nW/adder</a:t>
              </a:r>
            </a:p>
          </p:txBody>
        </p:sp>
      </p:grpSp>
      <p:sp>
        <p:nvSpPr>
          <p:cNvPr id="435215" name="Text Box 15"/>
          <p:cNvSpPr txBox="1">
            <a:spLocks noChangeArrowheads="1"/>
          </p:cNvSpPr>
          <p:nvPr/>
        </p:nvSpPr>
        <p:spPr bwMode="auto">
          <a:xfrm>
            <a:off x="428625" y="647700"/>
            <a:ext cx="833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36563" indent="-436563"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1800">
                <a:solidFill>
                  <a:srgbClr val="0000FF"/>
                </a:solidFill>
                <a:latin typeface="Times New Roman" pitchFamily="18" charset="0"/>
              </a:rPr>
              <a:t>Further improvements may be attainable through more pipelining, carry-save adders, etc.</a:t>
            </a:r>
          </a:p>
        </p:txBody>
      </p:sp>
    </p:spTree>
    <p:extLst>
      <p:ext uri="{BB962C8B-B14F-4D97-AF65-F5344CB8AC3E}">
        <p14:creationId xmlns:p14="http://schemas.microsoft.com/office/powerpoint/2010/main" val="219836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35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500"/>
                                        <p:tgtEl>
                                          <p:spTgt spid="435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needed to create a viable </a:t>
            </a:r>
            <a:br>
              <a:rPr lang="en-US" dirty="0" smtClean="0"/>
            </a:br>
            <a:r>
              <a:rPr lang="en-US" dirty="0" smtClean="0"/>
              <a:t>path to pursue such ideas further?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Requires large numbers of engineers, across multiple disciplines, to cooperate in pursuing this approach, while each adopting a very different new mindset:</a:t>
            </a:r>
            <a:endParaRPr lang="en-US" dirty="0"/>
          </a:p>
          <a:p>
            <a:pPr lvl="1"/>
            <a:r>
              <a:rPr lang="en-US" dirty="0"/>
              <a:t>Device </a:t>
            </a:r>
            <a:r>
              <a:rPr lang="en-US" dirty="0" smtClean="0"/>
              <a:t>physicists</a:t>
            </a:r>
            <a:endParaRPr lang="en-US" dirty="0"/>
          </a:p>
          <a:p>
            <a:pPr lvl="1"/>
            <a:r>
              <a:rPr lang="en-US" dirty="0"/>
              <a:t>Process </a:t>
            </a:r>
            <a:r>
              <a:rPr lang="en-US" dirty="0" smtClean="0"/>
              <a:t>engineers</a:t>
            </a:r>
            <a:endParaRPr lang="en-US" dirty="0"/>
          </a:p>
          <a:p>
            <a:pPr lvl="1"/>
            <a:r>
              <a:rPr lang="en-US" dirty="0"/>
              <a:t>Logic family designers / tool developers</a:t>
            </a:r>
          </a:p>
          <a:p>
            <a:pPr lvl="1"/>
            <a:r>
              <a:rPr lang="en-US" dirty="0"/>
              <a:t>Circuit/interconnect designers</a:t>
            </a:r>
          </a:p>
          <a:p>
            <a:pPr lvl="1"/>
            <a:r>
              <a:rPr lang="en-US" dirty="0"/>
              <a:t>Computer architects</a:t>
            </a:r>
          </a:p>
          <a:p>
            <a:r>
              <a:rPr lang="en-US" dirty="0" smtClean="0"/>
              <a:t>All these people need to learn that </a:t>
            </a:r>
            <a:r>
              <a:rPr lang="en-US" i="1" dirty="0" smtClean="0"/>
              <a:t>the optimal design points for reversible operation differ greatly from the optimal design points assuming irreversible operation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F4B8CE-1FC4-49CB-964B-30EEF18C1EBE}" type="datetime1">
              <a:rPr lang="en-US" smtClean="0"/>
              <a:t>3/9/2014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D27AB-1937-485D-9B2B-29FD5A9C11E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26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New Perspective for Physicists </a:t>
            </a:r>
            <a:br>
              <a:rPr lang="en-US" dirty="0" smtClean="0"/>
            </a:br>
            <a:r>
              <a:rPr lang="en-US" dirty="0" smtClean="0"/>
              <a:t>Exploring New Device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important figures of merit determining power-performance of digital technologies operated reversibly in terrestrial environments are things like:</a:t>
            </a:r>
          </a:p>
          <a:p>
            <a:pPr lvl="1"/>
            <a:r>
              <a:rPr lang="en-US" dirty="0" smtClean="0"/>
              <a:t>For switching devices:  Minimize the </a:t>
            </a:r>
            <a:r>
              <a:rPr lang="en-US" i="1" dirty="0" smtClean="0"/>
              <a:t>entropy coefficient 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S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i="1" dirty="0" smtClean="0"/>
              <a:t>Et</a:t>
            </a:r>
            <a:r>
              <a:rPr lang="en-US" dirty="0" smtClean="0"/>
              <a:t>/</a:t>
            </a:r>
            <a:r>
              <a:rPr lang="en-US" i="1" dirty="0" smtClean="0"/>
              <a:t>T</a:t>
            </a:r>
            <a:r>
              <a:rPr lang="en-US" dirty="0" smtClean="0"/>
              <a:t>, where:</a:t>
            </a:r>
          </a:p>
          <a:p>
            <a:pPr lvl="2"/>
            <a:r>
              <a:rPr lang="en-US" dirty="0" smtClean="0"/>
              <a:t>Device dissipates energy </a:t>
            </a:r>
            <a:r>
              <a:rPr lang="en-US" i="1" dirty="0" smtClean="0"/>
              <a:t>E</a:t>
            </a:r>
            <a:r>
              <a:rPr lang="en-US" dirty="0" smtClean="0"/>
              <a:t> over an adiabatic transition time </a:t>
            </a:r>
            <a:r>
              <a:rPr lang="en-US" i="1" dirty="0" smtClean="0"/>
              <a:t>t</a:t>
            </a:r>
            <a:r>
              <a:rPr lang="en-US" dirty="0" smtClean="0"/>
              <a:t> at operating temperature </a:t>
            </a:r>
            <a:r>
              <a:rPr lang="en-US" i="1" dirty="0" smtClean="0"/>
              <a:t>T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Determines how system-level dissipation trades off against speed, while accounting for minimum cryogenic cooling overheads</a:t>
            </a:r>
          </a:p>
          <a:p>
            <a:pPr lvl="1"/>
            <a:r>
              <a:rPr lang="en-US" dirty="0" smtClean="0"/>
              <a:t>For storage technologies (static nodes, memory cells):  Minimize the </a:t>
            </a:r>
            <a:r>
              <a:rPr lang="en-US" i="1" dirty="0" smtClean="0"/>
              <a:t>entropy rate</a:t>
            </a:r>
            <a:r>
              <a:rPr lang="en-US" dirty="0" smtClean="0"/>
              <a:t> </a:t>
            </a:r>
            <a:r>
              <a:rPr lang="en-US" i="1" dirty="0" err="1" smtClean="0"/>
              <a:t>r</a:t>
            </a:r>
            <a:r>
              <a:rPr lang="en-US" baseline="-25000" dirty="0" err="1" smtClean="0"/>
              <a:t>S</a:t>
            </a:r>
            <a:r>
              <a:rPr lang="en-US" dirty="0" smtClean="0"/>
              <a:t> = (</a:t>
            </a:r>
            <a:r>
              <a:rPr lang="en-US" i="1" dirty="0" smtClean="0"/>
              <a:t>E</a:t>
            </a:r>
            <a:r>
              <a:rPr lang="en-US" dirty="0" smtClean="0"/>
              <a:t>/</a:t>
            </a:r>
            <a:r>
              <a:rPr lang="en-US" i="1" dirty="0" smtClean="0"/>
              <a:t>t</a:t>
            </a:r>
            <a:r>
              <a:rPr lang="en-US" dirty="0" smtClean="0"/>
              <a:t>)/</a:t>
            </a:r>
            <a:r>
              <a:rPr lang="en-US" i="1" dirty="0" smtClean="0"/>
              <a:t>T</a:t>
            </a:r>
            <a:r>
              <a:rPr lang="en-US" dirty="0" smtClean="0"/>
              <a:t>, where:</a:t>
            </a:r>
          </a:p>
          <a:p>
            <a:pPr lvl="2"/>
            <a:r>
              <a:rPr lang="en-US" dirty="0" smtClean="0"/>
              <a:t>Device dissipates energy </a:t>
            </a:r>
            <a:r>
              <a:rPr lang="en-US" i="1" dirty="0" smtClean="0"/>
              <a:t>E</a:t>
            </a:r>
            <a:r>
              <a:rPr lang="en-US" dirty="0" smtClean="0"/>
              <a:t> per unit time </a:t>
            </a:r>
            <a:r>
              <a:rPr lang="en-US" i="1" dirty="0" smtClean="0"/>
              <a:t>t</a:t>
            </a:r>
            <a:r>
              <a:rPr lang="en-US" dirty="0" smtClean="0"/>
              <a:t> at temp. </a:t>
            </a:r>
            <a:r>
              <a:rPr lang="en-US" i="1" dirty="0" smtClean="0"/>
              <a:t>T</a:t>
            </a:r>
            <a:r>
              <a:rPr lang="en-US" dirty="0" smtClean="0"/>
              <a:t> just to reliably preserve a desired data value.</a:t>
            </a:r>
          </a:p>
          <a:p>
            <a:pPr lvl="3"/>
            <a:r>
              <a:rPr lang="en-US" dirty="0" smtClean="0"/>
              <a:t>Determines limits on system energy efficiency due to power leakage from storage, again while accounting for minimum cooling overheads.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CD29A-34C0-4E3F-94F7-98B7BF1E67FF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6A794-7609-48CF-ABCF-FCF1C486DF8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98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Perspective for</a:t>
            </a:r>
            <a:br>
              <a:rPr lang="en-US" dirty="0" smtClean="0"/>
            </a:br>
            <a:r>
              <a:rPr lang="en-US" dirty="0" smtClean="0"/>
              <a:t>Fabrication Process Engineers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best technology for maximizing system power-performance given the availability for </a:t>
            </a:r>
            <a:r>
              <a:rPr lang="en-US" i="1" dirty="0" smtClean="0"/>
              <a:t>reversible</a:t>
            </a:r>
            <a:r>
              <a:rPr lang="en-US" dirty="0" smtClean="0"/>
              <a:t> design is </a:t>
            </a:r>
            <a:r>
              <a:rPr lang="en-US" i="1" dirty="0" smtClean="0"/>
              <a:t>not the same</a:t>
            </a:r>
            <a:r>
              <a:rPr lang="en-US" dirty="0" smtClean="0"/>
              <a:t> as the best technology given traditional design practices!</a:t>
            </a:r>
          </a:p>
          <a:p>
            <a:pPr lvl="1"/>
            <a:r>
              <a:rPr lang="en-US" i="1" dirty="0" smtClean="0"/>
              <a:t>E.g. </a:t>
            </a:r>
            <a:r>
              <a:rPr lang="en-US" dirty="0" smtClean="0"/>
              <a:t>leading-edge CMOS is highly suboptimal for reversible design b/c leakage currents are so high</a:t>
            </a:r>
          </a:p>
          <a:p>
            <a:pPr lvl="2"/>
            <a:r>
              <a:rPr lang="en-US" dirty="0" smtClean="0"/>
              <a:t>It makes the wrong tradeoff if you don’t have to pay </a:t>
            </a:r>
            <a:r>
              <a:rPr lang="en-US" i="1" dirty="0" smtClean="0"/>
              <a:t>CV</a:t>
            </a:r>
            <a:r>
              <a:rPr lang="en-US" baseline="30000" dirty="0" smtClean="0"/>
              <a:t>2</a:t>
            </a:r>
            <a:r>
              <a:rPr lang="en-US" dirty="0" smtClean="0"/>
              <a:t> costs!</a:t>
            </a:r>
          </a:p>
          <a:p>
            <a:pPr lvl="1"/>
            <a:r>
              <a:rPr lang="en-US" i="1" dirty="0" smtClean="0"/>
              <a:t>Older-generation CMOS processes</a:t>
            </a:r>
            <a:r>
              <a:rPr lang="en-US" dirty="0" smtClean="0"/>
              <a:t> can actually achieve </a:t>
            </a:r>
            <a:r>
              <a:rPr lang="en-US" i="1" dirty="0" smtClean="0"/>
              <a:t>better</a:t>
            </a:r>
            <a:r>
              <a:rPr lang="en-US" dirty="0" smtClean="0"/>
              <a:t> overall energy efficiency when fully adiabatic design techniques are used!  (Due to lower leakage)</a:t>
            </a:r>
          </a:p>
          <a:p>
            <a:pPr lvl="2"/>
            <a:r>
              <a:rPr lang="en-US" dirty="0" smtClean="0"/>
              <a:t>System cost-performance is worse, but will improve over time</a:t>
            </a:r>
          </a:p>
          <a:p>
            <a:pPr lvl="1"/>
            <a:r>
              <a:rPr lang="en-US" dirty="0" smtClean="0"/>
              <a:t>Looking forward, continuing to optimize processes for reversibility will lead to </a:t>
            </a:r>
            <a:r>
              <a:rPr lang="en-US" i="1" dirty="0" smtClean="0"/>
              <a:t>very different</a:t>
            </a:r>
            <a:r>
              <a:rPr lang="en-US" dirty="0" smtClean="0"/>
              <a:t> choices among the various potential post-CMOS device technologies.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CD29A-34C0-4E3F-94F7-98B7BF1E67FF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6A794-7609-48CF-ABCF-FCF1C486DF8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533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Perspective </a:t>
            </a:r>
            <a:br>
              <a:rPr lang="en-US" dirty="0" smtClean="0"/>
            </a:br>
            <a:r>
              <a:rPr lang="en-US" dirty="0" smtClean="0"/>
              <a:t>for Logic Designers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constraint of reversibility leads to very different abstractions being required at all levels in logic design.  Designs must be rethought and re-optimized at every level.</a:t>
            </a:r>
          </a:p>
          <a:p>
            <a:pPr lvl="1"/>
            <a:r>
              <a:rPr lang="en-US" dirty="0" smtClean="0"/>
              <a:t>New logic families</a:t>
            </a:r>
          </a:p>
          <a:p>
            <a:pPr lvl="1"/>
            <a:r>
              <a:rPr lang="en-US" dirty="0" smtClean="0"/>
              <a:t>New standard cell libraries</a:t>
            </a:r>
          </a:p>
          <a:p>
            <a:pPr lvl="1"/>
            <a:r>
              <a:rPr lang="en-US" dirty="0" smtClean="0"/>
              <a:t>New hardware description languages</a:t>
            </a:r>
          </a:p>
          <a:p>
            <a:pPr lvl="1"/>
            <a:r>
              <a:rPr lang="en-US" dirty="0" smtClean="0"/>
              <a:t>New design tools</a:t>
            </a:r>
          </a:p>
          <a:p>
            <a:pPr lvl="1"/>
            <a:r>
              <a:rPr lang="en-US" dirty="0" smtClean="0"/>
              <a:t>New functional unit architectures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CD29A-34C0-4E3F-94F7-98B7BF1E67FF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6A794-7609-48CF-ABCF-FCF1C486DF8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43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Limits of traditional CMOS scaling</a:t>
            </a:r>
          </a:p>
          <a:p>
            <a:pPr lvl="1"/>
            <a:r>
              <a:rPr lang="en-US" dirty="0" smtClean="0"/>
              <a:t>And of all irreversible digital technologies</a:t>
            </a:r>
          </a:p>
          <a:p>
            <a:r>
              <a:rPr lang="en-US" dirty="0" smtClean="0"/>
              <a:t>Brief history of reversible computing research</a:t>
            </a:r>
          </a:p>
          <a:p>
            <a:pPr lvl="1"/>
            <a:r>
              <a:rPr lang="en-US" dirty="0" smtClean="0"/>
              <a:t>Review of some major developments</a:t>
            </a:r>
          </a:p>
          <a:p>
            <a:r>
              <a:rPr lang="en-US" dirty="0" smtClean="0"/>
              <a:t>An example reversible logic scheme:  2LAL</a:t>
            </a:r>
          </a:p>
          <a:p>
            <a:r>
              <a:rPr lang="en-US" dirty="0" err="1" smtClean="0"/>
              <a:t>RevComp’s</a:t>
            </a:r>
            <a:r>
              <a:rPr lang="en-US" dirty="0" smtClean="0"/>
              <a:t> alternate path for power scaling</a:t>
            </a:r>
          </a:p>
          <a:p>
            <a:pPr lvl="1"/>
            <a:r>
              <a:rPr lang="en-US" dirty="0" smtClean="0"/>
              <a:t>Potential to sidestep limits of standard roadmap</a:t>
            </a:r>
          </a:p>
          <a:p>
            <a:pPr lvl="1"/>
            <a:r>
              <a:rPr lang="en-US" dirty="0" smtClean="0"/>
              <a:t>Requires cooperation, with a new mindset, among:</a:t>
            </a:r>
          </a:p>
          <a:p>
            <a:pPr lvl="2"/>
            <a:r>
              <a:rPr lang="en-US" dirty="0" smtClean="0"/>
              <a:t>Device physicists</a:t>
            </a:r>
          </a:p>
          <a:p>
            <a:pPr lvl="2"/>
            <a:r>
              <a:rPr lang="en-US" dirty="0" smtClean="0"/>
              <a:t>Process engineers</a:t>
            </a:r>
          </a:p>
          <a:p>
            <a:pPr lvl="2"/>
            <a:r>
              <a:rPr lang="en-US" dirty="0" smtClean="0"/>
              <a:t>Logic family designers / tool developers</a:t>
            </a:r>
          </a:p>
          <a:p>
            <a:pPr lvl="2"/>
            <a:r>
              <a:rPr lang="en-US" dirty="0" smtClean="0"/>
              <a:t>Circuit/interconnect designers</a:t>
            </a:r>
          </a:p>
          <a:p>
            <a:pPr lvl="2"/>
            <a:r>
              <a:rPr lang="en-US" dirty="0" smtClean="0"/>
              <a:t>Computer architects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C71A8-479F-42E2-81DC-61B3F2AF6C54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6A794-7609-48CF-ABCF-FCF1C486DF8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45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Perspective for </a:t>
            </a:r>
            <a:br>
              <a:rPr lang="en-US" dirty="0" smtClean="0"/>
            </a:br>
            <a:r>
              <a:rPr lang="en-US" dirty="0" smtClean="0"/>
              <a:t>Integrated Circuits &amp; Systems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New chip-level IC technologies</a:t>
            </a:r>
          </a:p>
          <a:p>
            <a:pPr lvl="1"/>
            <a:r>
              <a:rPr lang="en-US" dirty="0" smtClean="0"/>
              <a:t>Integrated high-</a:t>
            </a:r>
            <a:r>
              <a:rPr lang="en-US" i="1" dirty="0" smtClean="0"/>
              <a:t>L</a:t>
            </a:r>
            <a:r>
              <a:rPr lang="en-US" dirty="0" smtClean="0"/>
              <a:t> helical inductors would be useful</a:t>
            </a:r>
          </a:p>
          <a:p>
            <a:r>
              <a:rPr lang="en-US" dirty="0" smtClean="0"/>
              <a:t>New clocking and power-supply networks</a:t>
            </a:r>
          </a:p>
          <a:p>
            <a:pPr lvl="1"/>
            <a:r>
              <a:rPr lang="en-US" dirty="0" smtClean="0"/>
              <a:t>Resonant delivery of </a:t>
            </a:r>
            <a:r>
              <a:rPr lang="en-US" dirty="0"/>
              <a:t>t</a:t>
            </a:r>
            <a:r>
              <a:rPr lang="en-US" dirty="0" smtClean="0"/>
              <a:t>rapezoidal clock-power signals</a:t>
            </a:r>
          </a:p>
          <a:p>
            <a:r>
              <a:rPr lang="en-US" dirty="0" smtClean="0"/>
              <a:t>New circuit-level constraints on logic layouts</a:t>
            </a:r>
          </a:p>
          <a:p>
            <a:pPr lvl="1"/>
            <a:r>
              <a:rPr lang="en-US" dirty="0" smtClean="0"/>
              <a:t>Load balancing becomes even more important</a:t>
            </a:r>
          </a:p>
          <a:p>
            <a:r>
              <a:rPr lang="en-US" dirty="0" smtClean="0"/>
              <a:t>New interconnect design methodologies</a:t>
            </a:r>
          </a:p>
          <a:p>
            <a:pPr lvl="1"/>
            <a:r>
              <a:rPr lang="en-US" dirty="0"/>
              <a:t>Controlled-impedance signal paths become even more important</a:t>
            </a:r>
          </a:p>
          <a:p>
            <a:pPr lvl="1"/>
            <a:r>
              <a:rPr lang="en-US" dirty="0" smtClean="0"/>
              <a:t>High-</a:t>
            </a:r>
            <a:r>
              <a:rPr lang="en-US" i="1" dirty="0" smtClean="0"/>
              <a:t>Q</a:t>
            </a:r>
            <a:r>
              <a:rPr lang="en-US" dirty="0" smtClean="0"/>
              <a:t> transmission lines (integrated coax?)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CD29A-34C0-4E3F-94F7-98B7BF1E67FF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6A794-7609-48CF-ABCF-FCF1C486DF8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952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Perspective for Computer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Which functions best lend themselves to implementation with efficient reversible hardware algorithms?</a:t>
            </a:r>
          </a:p>
          <a:p>
            <a:pPr lvl="1"/>
            <a:r>
              <a:rPr lang="en-US" dirty="0" smtClean="0"/>
              <a:t>Low computational complexity overheads from the use of reversibility</a:t>
            </a:r>
          </a:p>
          <a:p>
            <a:r>
              <a:rPr lang="en-US" dirty="0" smtClean="0"/>
              <a:t>Which reversible logic design technique is best for implementing a given functional unit?</a:t>
            </a:r>
          </a:p>
          <a:p>
            <a:r>
              <a:rPr lang="en-US" dirty="0" smtClean="0"/>
              <a:t>At what level in the system architecture should the reversibility constraint be broken?</a:t>
            </a:r>
          </a:p>
          <a:p>
            <a:pPr lvl="1"/>
            <a:r>
              <a:rPr lang="en-US" dirty="0" smtClean="0"/>
              <a:t>As low-level device characteristics improve, we can expect the reversible/irreversible boundary to be pushed to higher and higher levels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CD29A-34C0-4E3F-94F7-98B7BF1E67FF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6A794-7609-48CF-ABCF-FCF1C486DF8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636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digital technology industry is racing headlong towards a thermodynamic brick wall, due to irreversible logic practices</a:t>
            </a:r>
          </a:p>
          <a:p>
            <a:pPr lvl="1"/>
            <a:r>
              <a:rPr lang="en-US" b="1" u="sng" dirty="0" smtClean="0"/>
              <a:t>NO</a:t>
            </a:r>
            <a:r>
              <a:rPr lang="en-US" dirty="0" smtClean="0"/>
              <a:t> post-CMOS technology concept that ignores the requirement for reversibility can possibly get us very far beyond end-of-line CMOS</a:t>
            </a:r>
          </a:p>
          <a:p>
            <a:r>
              <a:rPr lang="en-US" dirty="0" smtClean="0"/>
              <a:t>But, I believe there’s a potential for the industry to transition over to a new track focused on development of reversible technologies</a:t>
            </a:r>
          </a:p>
          <a:p>
            <a:pPr lvl="1"/>
            <a:r>
              <a:rPr lang="en-US" dirty="0" smtClean="0"/>
              <a:t>This approach has the potential to take us far beyond the limits of irreversible technology’s power-performance </a:t>
            </a:r>
          </a:p>
          <a:p>
            <a:r>
              <a:rPr lang="en-US" dirty="0" smtClean="0"/>
              <a:t>However, it will require a major shift in how things are done, which will be very disruptive to the industry</a:t>
            </a:r>
          </a:p>
          <a:p>
            <a:pPr lvl="1"/>
            <a:r>
              <a:rPr lang="en-US" dirty="0" smtClean="0"/>
              <a:t>It requires rethinking design goals and constraints </a:t>
            </a:r>
            <a:r>
              <a:rPr lang="en-US" i="1" dirty="0" smtClean="0"/>
              <a:t>at every level</a:t>
            </a:r>
            <a:r>
              <a:rPr lang="en-US" dirty="0" smtClean="0"/>
              <a:t> from basic research in </a:t>
            </a:r>
            <a:r>
              <a:rPr lang="en-US" dirty="0" err="1" smtClean="0"/>
              <a:t>nanodevice</a:t>
            </a:r>
            <a:r>
              <a:rPr lang="en-US" dirty="0" smtClean="0"/>
              <a:t> physics up to microarchitecture (at least)</a:t>
            </a:r>
          </a:p>
          <a:p>
            <a:r>
              <a:rPr lang="en-US" dirty="0" smtClean="0"/>
              <a:t>I believe that massive investment in this approach needs to begin very soon if we want to avoid an extended </a:t>
            </a:r>
            <a:r>
              <a:rPr lang="en-US" dirty="0" err="1" smtClean="0"/>
              <a:t>flatline</a:t>
            </a:r>
            <a:r>
              <a:rPr lang="en-US" dirty="0" smtClean="0"/>
              <a:t> in power-performance delivered to end-user applications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CD29A-34C0-4E3F-94F7-98B7BF1E67FF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6A794-7609-48CF-ABCF-FCF1C486DF8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65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continued </a:t>
            </a:r>
            <a:br>
              <a:rPr lang="en-US" dirty="0" smtClean="0"/>
            </a:br>
            <a:r>
              <a:rPr lang="en-US" dirty="0" smtClean="0"/>
              <a:t>CMOS power-performance scaling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50AC80-549B-40C2-8DA0-8DE14CD64290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6A794-7609-48CF-ABCF-FCF1C486DF8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828800"/>
            <a:ext cx="4352320" cy="4648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We have been aware these were coming for a </a:t>
            </a:r>
            <a:r>
              <a:rPr lang="en-US" smtClean="0"/>
              <a:t>long </a:t>
            </a:r>
            <a:r>
              <a:rPr lang="en-US" smtClean="0"/>
              <a:t>time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E.g., </a:t>
            </a:r>
            <a:r>
              <a:rPr lang="en-US" i="1" dirty="0" smtClean="0"/>
              <a:t>Proc. IEEE </a:t>
            </a:r>
            <a:r>
              <a:rPr lang="en-US" dirty="0" smtClean="0"/>
              <a:t>paper by David Frank &amp; colleagues, 1997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Short-channel effects related to electron diffusion length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Low thresholds  hard to turn device off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Even more fundamental limits on </a:t>
            </a:r>
            <a:r>
              <a:rPr lang="en-US" dirty="0" err="1" smtClean="0">
                <a:sym typeface="Wingdings" panose="05000000000000000000" pitchFamily="2" charset="2"/>
              </a:rPr>
              <a:t>subthreshold</a:t>
            </a:r>
            <a:r>
              <a:rPr lang="en-US" dirty="0" smtClean="0">
                <a:sym typeface="Wingdings" panose="05000000000000000000" pitchFamily="2" charset="2"/>
              </a:rPr>
              <a:t> slope of log(</a:t>
            </a:r>
            <a:r>
              <a:rPr lang="en-US" i="1" dirty="0" smtClean="0">
                <a:sym typeface="Wingdings" panose="05000000000000000000" pitchFamily="2" charset="2"/>
              </a:rPr>
              <a:t>I</a:t>
            </a:r>
            <a:r>
              <a:rPr lang="en-US" dirty="0" smtClean="0">
                <a:sym typeface="Wingdings" panose="05000000000000000000" pitchFamily="2" charset="2"/>
              </a:rPr>
              <a:t>)-log(</a:t>
            </a:r>
            <a:r>
              <a:rPr lang="en-US" i="1" dirty="0" smtClean="0">
                <a:sym typeface="Wingdings" panose="05000000000000000000" pitchFamily="2" charset="2"/>
              </a:rPr>
              <a:t>V</a:t>
            </a:r>
            <a:r>
              <a:rPr lang="en-US" baseline="-25000" dirty="0" smtClean="0">
                <a:sym typeface="Wingdings" panose="05000000000000000000" pitchFamily="2" charset="2"/>
              </a:rPr>
              <a:t>GS</a:t>
            </a:r>
            <a:r>
              <a:rPr lang="en-US" dirty="0" smtClean="0">
                <a:sym typeface="Wingdings" panose="05000000000000000000" pitchFamily="2" charset="2"/>
              </a:rPr>
              <a:t>) curve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~60 mV/decade at best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Limits </a:t>
            </a:r>
            <a:r>
              <a:rPr lang="en-US" i="1" dirty="0" smtClean="0">
                <a:sym typeface="Wingdings" panose="05000000000000000000" pitchFamily="2" charset="2"/>
              </a:rPr>
              <a:t>I</a:t>
            </a:r>
            <a:r>
              <a:rPr lang="en-US" baseline="-25000" dirty="0" smtClean="0">
                <a:sym typeface="Wingdings" panose="05000000000000000000" pitchFamily="2" charset="2"/>
              </a:rPr>
              <a:t>on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i="1" dirty="0" err="1" smtClean="0">
                <a:sym typeface="Wingdings" panose="05000000000000000000" pitchFamily="2" charset="2"/>
              </a:rPr>
              <a:t>I</a:t>
            </a:r>
            <a:r>
              <a:rPr lang="en-US" baseline="-25000" dirty="0" err="1" smtClean="0">
                <a:sym typeface="Wingdings" panose="05000000000000000000" pitchFamily="2" charset="2"/>
              </a:rPr>
              <a:t>off</a:t>
            </a:r>
            <a:r>
              <a:rPr lang="en-US" i="1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for given logic swing </a:t>
            </a:r>
            <a:r>
              <a:rPr lang="en-US" i="1" dirty="0" err="1" smtClean="0">
                <a:sym typeface="Wingdings" panose="05000000000000000000" pitchFamily="2" charset="2"/>
              </a:rPr>
              <a:t>V</a:t>
            </a:r>
            <a:r>
              <a:rPr lang="en-US" baseline="-25000" dirty="0" err="1" smtClean="0">
                <a:sym typeface="Wingdings" panose="05000000000000000000" pitchFamily="2" charset="2"/>
              </a:rPr>
              <a:t>dd</a:t>
            </a:r>
            <a:endParaRPr lang="en-US" baseline="-25000" dirty="0"/>
          </a:p>
        </p:txBody>
      </p:sp>
      <p:pic>
        <p:nvPicPr>
          <p:cNvPr id="9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9520" y="1914235"/>
            <a:ext cx="4334480" cy="4153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367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 More Fundamental Problems with Energy Efficiency Scaling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Boltzmann’s Distribution tells us that </a:t>
            </a:r>
            <a:r>
              <a:rPr lang="en-US" u="sng" dirty="0" smtClean="0"/>
              <a:t>any</a:t>
            </a:r>
            <a:r>
              <a:rPr lang="en-US" dirty="0" smtClean="0"/>
              <a:t> system experiences energy fluctuations of order ~</a:t>
            </a:r>
            <a:r>
              <a:rPr lang="en-US" i="1" dirty="0" err="1" smtClean="0"/>
              <a:t>kT</a:t>
            </a:r>
            <a:endParaRPr lang="en-US" i="1" dirty="0" smtClean="0"/>
          </a:p>
          <a:p>
            <a:pPr lvl="1"/>
            <a:r>
              <a:rPr lang="en-US" dirty="0" smtClean="0"/>
              <a:t>Thus, reliably suppressing undesired transitions requires energy barriers/differences of 10s of </a:t>
            </a:r>
            <a:r>
              <a:rPr lang="en-US" i="1" dirty="0" err="1" smtClean="0"/>
              <a:t>kT</a:t>
            </a:r>
            <a:endParaRPr lang="en-US" dirty="0" smtClean="0"/>
          </a:p>
          <a:p>
            <a:pPr lvl="2"/>
            <a:r>
              <a:rPr lang="en-US" dirty="0" smtClean="0"/>
              <a:t>If you dissipate say ~40 </a:t>
            </a:r>
            <a:r>
              <a:rPr lang="en-US" i="1" dirty="0" err="1" smtClean="0"/>
              <a:t>kT</a:t>
            </a:r>
            <a:r>
              <a:rPr lang="en-US" dirty="0" smtClean="0"/>
              <a:t> at </a:t>
            </a:r>
            <a:r>
              <a:rPr lang="en-US" i="1" u="sng" dirty="0" smtClean="0"/>
              <a:t>any</a:t>
            </a:r>
            <a:r>
              <a:rPr lang="en-US" dirty="0" smtClean="0"/>
              <a:t> temperature </a:t>
            </a:r>
            <a:r>
              <a:rPr lang="en-US" i="1" dirty="0" smtClean="0"/>
              <a:t>T</a:t>
            </a:r>
            <a:r>
              <a:rPr lang="en-US" dirty="0" smtClean="0"/>
              <a:t> when switching, implies ~1 eV system </a:t>
            </a:r>
            <a:r>
              <a:rPr lang="en-US" dirty="0" err="1" smtClean="0"/>
              <a:t>dissip</a:t>
            </a:r>
            <a:r>
              <a:rPr lang="en-US" dirty="0" smtClean="0"/>
              <a:t>. into room-</a:t>
            </a:r>
            <a:r>
              <a:rPr lang="en-US" i="1" dirty="0" smtClean="0"/>
              <a:t>T</a:t>
            </a:r>
            <a:r>
              <a:rPr lang="en-US" dirty="0" smtClean="0"/>
              <a:t> </a:t>
            </a:r>
            <a:r>
              <a:rPr lang="en-US" dirty="0" err="1" smtClean="0"/>
              <a:t>env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Boltz</a:t>
            </a:r>
            <a:r>
              <a:rPr lang="en-US" dirty="0" smtClean="0"/>
              <a:t>. Dist. is derived by a </a:t>
            </a:r>
            <a:r>
              <a:rPr lang="en-US" i="1" dirty="0" smtClean="0"/>
              <a:t>totally general</a:t>
            </a:r>
            <a:r>
              <a:rPr lang="en-US" dirty="0" smtClean="0"/>
              <a:t> thermodynamic argument that is </a:t>
            </a:r>
            <a:r>
              <a:rPr lang="en-US" i="1" dirty="0" smtClean="0"/>
              <a:t>unaffected</a:t>
            </a:r>
            <a:r>
              <a:rPr lang="en-US" dirty="0" smtClean="0"/>
              <a:t> by the specific physical structure of the system in question</a:t>
            </a:r>
          </a:p>
          <a:p>
            <a:pPr lvl="2"/>
            <a:r>
              <a:rPr lang="en-US" dirty="0" smtClean="0"/>
              <a:t>Novel device physics cannot help (CNTs, optics, quantum)</a:t>
            </a:r>
          </a:p>
          <a:p>
            <a:pPr lvl="2"/>
            <a:r>
              <a:rPr lang="en-US" dirty="0" smtClean="0"/>
              <a:t>Fancy error correction codes cannot help</a:t>
            </a:r>
          </a:p>
          <a:p>
            <a:pPr lvl="3"/>
            <a:r>
              <a:rPr lang="en-US" dirty="0" smtClean="0"/>
              <a:t>Total energy/reliability of encoded bit still subject to argument!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829AFB-654D-4324-A9A4-F147F9052B24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6A794-7609-48CF-ABCF-FCF1C486DF8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12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Absolute Requirement for Ongoing Power-Performance Scaling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that we must, therefore, dissipate ~1 eV for each (irreversible, terrestrial) bit operation,</a:t>
            </a:r>
          </a:p>
          <a:p>
            <a:pPr lvl="1"/>
            <a:r>
              <a:rPr lang="en-US" dirty="0" smtClean="0"/>
              <a:t>We can only do </a:t>
            </a:r>
            <a:r>
              <a:rPr lang="en-US" i="1" dirty="0" smtClean="0"/>
              <a:t>at most</a:t>
            </a:r>
            <a:r>
              <a:rPr lang="en-US" dirty="0" smtClean="0"/>
              <a:t> ~6×10</a:t>
            </a:r>
            <a:r>
              <a:rPr lang="en-US" baseline="30000" dirty="0" smtClean="0"/>
              <a:t>18</a:t>
            </a:r>
            <a:r>
              <a:rPr lang="en-US" dirty="0" smtClean="0"/>
              <a:t> bit operations </a:t>
            </a:r>
            <a:br>
              <a:rPr lang="en-US" dirty="0" smtClean="0"/>
            </a:br>
            <a:r>
              <a:rPr lang="en-US" dirty="0" smtClean="0"/>
              <a:t>(6 </a:t>
            </a:r>
            <a:r>
              <a:rPr lang="en-US" dirty="0" err="1" smtClean="0"/>
              <a:t>Eops</a:t>
            </a:r>
            <a:r>
              <a:rPr lang="en-US" dirty="0" smtClean="0"/>
              <a:t>) per Joule of system energy dissipation</a:t>
            </a:r>
          </a:p>
          <a:p>
            <a:pPr lvl="2"/>
            <a:r>
              <a:rPr lang="en-US" dirty="0" smtClean="0"/>
              <a:t>Convert to FLOPS/W with your favorite conversion</a:t>
            </a:r>
          </a:p>
          <a:p>
            <a:r>
              <a:rPr lang="en-US" dirty="0" smtClean="0"/>
              <a:t>If we hope to </a:t>
            </a:r>
            <a:r>
              <a:rPr lang="en-US" u="sng" dirty="0" smtClean="0"/>
              <a:t>ever</a:t>
            </a:r>
            <a:r>
              <a:rPr lang="en-US" dirty="0" smtClean="0"/>
              <a:t> do significantly better than this, we absolutely </a:t>
            </a:r>
            <a:r>
              <a:rPr lang="en-US" b="1" u="sng" dirty="0" smtClean="0"/>
              <a:t>MUST</a:t>
            </a:r>
            <a:r>
              <a:rPr lang="en-US" dirty="0" smtClean="0"/>
              <a:t> start learning how to: 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34FE13-C4A0-44C6-AAA5-F8609AC86A05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6A794-7609-48CF-ABCF-FCF1C486DF8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90455" y="5453271"/>
            <a:ext cx="4963090" cy="954107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Avoid Dissipating the Entire Bit</a:t>
            </a:r>
            <a:br>
              <a:rPr lang="en-US" sz="2800" dirty="0" smtClean="0"/>
            </a:br>
            <a:r>
              <a:rPr lang="en-US" sz="2800" dirty="0" smtClean="0"/>
              <a:t>Energy When Manipulating Bits!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222329" y="5699492"/>
            <a:ext cx="1938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There literally is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i="1" u="sng" dirty="0" smtClean="0">
                <a:solidFill>
                  <a:srgbClr val="FF0000"/>
                </a:solidFill>
              </a:rPr>
              <a:t>no other choice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062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History of Reversible Computing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599"/>
            <a:ext cx="8229600" cy="5029201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Rolf </a:t>
            </a:r>
            <a:r>
              <a:rPr lang="en-US" dirty="0" err="1" smtClean="0"/>
              <a:t>Landauer</a:t>
            </a:r>
            <a:r>
              <a:rPr lang="en-US" dirty="0" smtClean="0"/>
              <a:t>, 1961</a:t>
            </a:r>
          </a:p>
          <a:p>
            <a:pPr lvl="1"/>
            <a:r>
              <a:rPr lang="en-US" dirty="0" smtClean="0"/>
              <a:t>Only irreversible (many-to-one) logical operations appear to require a fundamental minimum energy dissipation</a:t>
            </a:r>
          </a:p>
          <a:p>
            <a:r>
              <a:rPr lang="en-US" dirty="0" smtClean="0"/>
              <a:t>Charles Bennett, 1973</a:t>
            </a:r>
          </a:p>
          <a:p>
            <a:pPr lvl="1"/>
            <a:r>
              <a:rPr lang="en-US" dirty="0" smtClean="0"/>
              <a:t>Irreversible operations are not required for universal computation</a:t>
            </a:r>
          </a:p>
          <a:p>
            <a:r>
              <a:rPr lang="en-US" dirty="0" err="1" smtClean="0"/>
              <a:t>Fredkin</a:t>
            </a:r>
            <a:r>
              <a:rPr lang="en-US" dirty="0" smtClean="0"/>
              <a:t> &amp; </a:t>
            </a:r>
            <a:r>
              <a:rPr lang="en-US" dirty="0" err="1" smtClean="0"/>
              <a:t>Toffoli</a:t>
            </a:r>
            <a:r>
              <a:rPr lang="en-US" dirty="0" smtClean="0"/>
              <a:t>, late ‘70s</a:t>
            </a:r>
          </a:p>
          <a:p>
            <a:pPr lvl="1"/>
            <a:r>
              <a:rPr lang="en-US" dirty="0" smtClean="0"/>
              <a:t>Construct reversible computations by composing reversible logic primitives</a:t>
            </a:r>
          </a:p>
          <a:p>
            <a:pPr lvl="1"/>
            <a:r>
              <a:rPr lang="en-US" dirty="0" smtClean="0"/>
              <a:t>First proposal for an electronic reversible logic</a:t>
            </a:r>
          </a:p>
          <a:p>
            <a:r>
              <a:rPr lang="en-US" dirty="0" smtClean="0"/>
              <a:t>Seitz </a:t>
            </a:r>
            <a:r>
              <a:rPr lang="en-US" i="1" dirty="0" smtClean="0"/>
              <a:t>et al.</a:t>
            </a:r>
            <a:r>
              <a:rPr lang="en-US" dirty="0" smtClean="0"/>
              <a:t>, </a:t>
            </a:r>
            <a:r>
              <a:rPr lang="en-US" dirty="0" err="1" smtClean="0"/>
              <a:t>Kollar</a:t>
            </a:r>
            <a:r>
              <a:rPr lang="en-US" dirty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Athas</a:t>
            </a:r>
            <a:r>
              <a:rPr lang="en-US" dirty="0" smtClean="0"/>
              <a:t>, </a:t>
            </a:r>
            <a:r>
              <a:rPr lang="en-US" i="1" dirty="0" smtClean="0"/>
              <a:t>etc.</a:t>
            </a:r>
            <a:r>
              <a:rPr lang="en-US" dirty="0" smtClean="0"/>
              <a:t>, 1980s</a:t>
            </a:r>
          </a:p>
          <a:p>
            <a:pPr lvl="1"/>
            <a:r>
              <a:rPr lang="en-US" dirty="0" smtClean="0"/>
              <a:t>Earliest development of quasi-adiabatic circuits in CMOS</a:t>
            </a:r>
          </a:p>
          <a:p>
            <a:r>
              <a:rPr lang="en-US" dirty="0" err="1" smtClean="0"/>
              <a:t>Younis</a:t>
            </a:r>
            <a:r>
              <a:rPr lang="en-US" dirty="0" smtClean="0"/>
              <a:t> &amp; Knight &amp; colleagues, 1990s</a:t>
            </a:r>
          </a:p>
          <a:p>
            <a:pPr lvl="1"/>
            <a:r>
              <a:rPr lang="en-US" dirty="0" smtClean="0"/>
              <a:t>First </a:t>
            </a:r>
            <a:r>
              <a:rPr lang="en-US" i="1" dirty="0" smtClean="0"/>
              <a:t>fully</a:t>
            </a:r>
            <a:r>
              <a:rPr lang="en-US" dirty="0" smtClean="0"/>
              <a:t> adiabatic sequential logic (early versions were still buggy)</a:t>
            </a:r>
          </a:p>
          <a:p>
            <a:r>
              <a:rPr lang="en-US" dirty="0"/>
              <a:t>Bennett (1988), Lange </a:t>
            </a:r>
            <a:r>
              <a:rPr lang="en-US" i="1" dirty="0"/>
              <a:t>et al.</a:t>
            </a:r>
            <a:r>
              <a:rPr lang="en-US" dirty="0"/>
              <a:t> (1997), Frank &amp; </a:t>
            </a:r>
            <a:r>
              <a:rPr lang="en-US" dirty="0" err="1"/>
              <a:t>Ammer</a:t>
            </a:r>
            <a:r>
              <a:rPr lang="en-US" dirty="0"/>
              <a:t> (1997)</a:t>
            </a:r>
          </a:p>
          <a:p>
            <a:pPr lvl="1"/>
            <a:r>
              <a:rPr lang="en-US" dirty="0"/>
              <a:t>Exploring </a:t>
            </a:r>
            <a:r>
              <a:rPr lang="en-US" dirty="0" smtClean="0"/>
              <a:t>computational </a:t>
            </a:r>
            <a:r>
              <a:rPr lang="en-US" dirty="0"/>
              <a:t>complexity overheads of reversible computing</a:t>
            </a:r>
          </a:p>
          <a:p>
            <a:r>
              <a:rPr lang="en-US" dirty="0" smtClean="0"/>
              <a:t>Frank &amp; colleagues, 2000-2004</a:t>
            </a:r>
          </a:p>
          <a:p>
            <a:pPr lvl="1"/>
            <a:r>
              <a:rPr lang="en-US" dirty="0" smtClean="0"/>
              <a:t>Development &amp; simulation of a simple </a:t>
            </a:r>
            <a:r>
              <a:rPr lang="en-US" i="1" dirty="0" smtClean="0"/>
              <a:t>truly, fully </a:t>
            </a:r>
            <a:r>
              <a:rPr lang="en-US" dirty="0" smtClean="0"/>
              <a:t>adiabatic logic scheme (2LAL)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2C3CBC-417F-493F-819B-66A5EC034F22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6A794-7609-48CF-ABCF-FCF1C486DF8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37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Von Neumann – </a:t>
            </a:r>
            <a:r>
              <a:rPr lang="en-US" dirty="0" err="1" smtClean="0"/>
              <a:t>Landauer</a:t>
            </a:r>
            <a:r>
              <a:rPr lang="en-US" dirty="0" smtClean="0"/>
              <a:t> (VNL)</a:t>
            </a:r>
            <a:br>
              <a:rPr lang="en-US" dirty="0" smtClean="0"/>
            </a:br>
            <a:r>
              <a:rPr lang="en-US" dirty="0" smtClean="0"/>
              <a:t>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One correct statement of the principle:</a:t>
            </a:r>
          </a:p>
          <a:p>
            <a:pPr lvl="1"/>
            <a:r>
              <a:rPr lang="en-US" dirty="0" smtClean="0"/>
              <a:t>On average, oblivious erasure of a known logical bit must increase total entropy by at least </a:t>
            </a:r>
            <a:r>
              <a:rPr lang="en-US" i="1" dirty="0" smtClean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ln</a:t>
            </a:r>
            <a:r>
              <a:rPr lang="en-US" dirty="0"/>
              <a:t> </a:t>
            </a:r>
            <a:r>
              <a:rPr lang="en-US" dirty="0" smtClean="0"/>
              <a:t>2.</a:t>
            </a:r>
          </a:p>
          <a:p>
            <a:pPr lvl="2"/>
            <a:r>
              <a:rPr lang="en-US" dirty="0" smtClean="0"/>
              <a:t>Assuming 0 and 1 states arise equally often</a:t>
            </a:r>
          </a:p>
          <a:p>
            <a:r>
              <a:rPr lang="en-US" dirty="0" smtClean="0"/>
              <a:t>Can be proven true via a trivial argument:</a:t>
            </a:r>
          </a:p>
          <a:p>
            <a:pPr lvl="1"/>
            <a:r>
              <a:rPr lang="en-US" dirty="0" smtClean="0"/>
              <a:t>Fundamental physics is believed to be reversible</a:t>
            </a:r>
          </a:p>
          <a:p>
            <a:pPr lvl="2"/>
            <a:r>
              <a:rPr lang="en-US" dirty="0" smtClean="0"/>
              <a:t>Unitary quantum evolution is consistent with all data</a:t>
            </a:r>
          </a:p>
          <a:p>
            <a:pPr lvl="1"/>
            <a:r>
              <a:rPr lang="en-US" dirty="0" smtClean="0"/>
              <a:t>A many-to-one transformation of the logical state </a:t>
            </a:r>
            <a:r>
              <a:rPr lang="en-US" dirty="0" smtClean="0">
                <a:sym typeface="Symbol" panose="05050102010706020507" pitchFamily="18" charset="2"/>
              </a:rPr>
              <a:t> </a:t>
            </a:r>
            <a:r>
              <a:rPr lang="en-US" dirty="0" smtClean="0"/>
              <a:t>implies a one-to-many transformation of the detailed physical state. </a:t>
            </a:r>
            <a:r>
              <a:rPr lang="en-US" dirty="0" smtClean="0">
                <a:sym typeface="Wingdings" panose="05000000000000000000" pitchFamily="2" charset="2"/>
              </a:rPr>
              <a:t> Increased entropy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CD29A-34C0-4E3F-94F7-98B7BF1E67FF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6A794-7609-48CF-ABCF-FCF1C486DF8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05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Bennett’s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err="1" smtClean="0"/>
              <a:t>Landauer</a:t>
            </a:r>
            <a:r>
              <a:rPr lang="en-US" dirty="0" smtClean="0"/>
              <a:t>:  We can embed any irreversible (many-to-one) logical transformation into a larger reversible (one-to-one) transformation.</a:t>
            </a:r>
          </a:p>
          <a:p>
            <a:pPr lvl="1"/>
            <a:r>
              <a:rPr lang="en-US" dirty="0" smtClean="0"/>
              <a:t>However, this in general generates extra unwanted “garbage” bits – what to do with them?</a:t>
            </a:r>
          </a:p>
          <a:p>
            <a:r>
              <a:rPr lang="en-US" i="1" dirty="0" smtClean="0"/>
              <a:t>Bennett</a:t>
            </a:r>
            <a:r>
              <a:rPr lang="en-US" dirty="0" smtClean="0"/>
              <a:t>:  Just save the unwanted bits, reversibly copy the result, then undo the computation, de-computing the garbage.</a:t>
            </a:r>
          </a:p>
          <a:p>
            <a:pPr lvl="1"/>
            <a:r>
              <a:rPr lang="en-US" dirty="0" smtClean="0"/>
              <a:t>Frees up space for reuse in later computation.</a:t>
            </a:r>
          </a:p>
          <a:p>
            <a:r>
              <a:rPr lang="en-US" dirty="0" smtClean="0"/>
              <a:t>Space-inefficient, but later work greatly improved on this.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041CC2-91F7-46A1-B932-4439F7B37FBE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6A794-7609-48CF-ABCF-FCF1C486DF8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Adiabatic Logic using FETs:</a:t>
            </a:r>
            <a:br>
              <a:rPr lang="en-US" dirty="0" smtClean="0"/>
            </a:br>
            <a:r>
              <a:rPr lang="en-US" dirty="0" smtClean="0"/>
              <a:t>Basic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Basic recipe to transition a logic level with negligible dissipation (“</a:t>
            </a:r>
            <a:r>
              <a:rPr lang="en-US" i="1" dirty="0" smtClean="0"/>
              <a:t>adiabatically</a:t>
            </a:r>
            <a:r>
              <a:rPr lang="en-US" dirty="0" smtClean="0"/>
              <a:t>”):</a:t>
            </a:r>
          </a:p>
          <a:p>
            <a:pPr marL="985837" lvl="1" indent="-514350">
              <a:buFont typeface="+mj-lt"/>
              <a:buAutoNum type="arabicPeriod"/>
            </a:pPr>
            <a:r>
              <a:rPr lang="en-US" dirty="0" smtClean="0"/>
              <a:t>Match levels between input node </a:t>
            </a:r>
            <a:r>
              <a:rPr lang="en-US" i="1" dirty="0" smtClean="0"/>
              <a:t>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and storage node </a:t>
            </a:r>
            <a:r>
              <a:rPr lang="en-US" i="1" dirty="0" smtClean="0"/>
              <a:t>S </a:t>
            </a:r>
            <a:r>
              <a:rPr lang="en-US" dirty="0" smtClean="0"/>
              <a:t>(with known data).</a:t>
            </a:r>
          </a:p>
          <a:p>
            <a:pPr marL="985837" lvl="1" indent="-514350">
              <a:buFont typeface="+mj-lt"/>
              <a:buAutoNum type="arabicPeriod"/>
            </a:pPr>
            <a:r>
              <a:rPr lang="en-US" dirty="0" smtClean="0"/>
              <a:t>Switch voltage on transistor gate </a:t>
            </a:r>
            <a:r>
              <a:rPr lang="en-US" i="1" dirty="0" smtClean="0"/>
              <a:t>G</a:t>
            </a:r>
            <a:r>
              <a:rPr lang="en-US" dirty="0" smtClean="0"/>
              <a:t> to turn it on</a:t>
            </a:r>
          </a:p>
          <a:p>
            <a:pPr marL="1284287" lvl="2" indent="-342900"/>
            <a:r>
              <a:rPr lang="en-US" dirty="0" smtClean="0"/>
              <a:t>Can be done using same method, in staggered fashion.</a:t>
            </a:r>
          </a:p>
          <a:p>
            <a:pPr marL="985837" lvl="1" indent="-514350">
              <a:buFont typeface="+mj-lt"/>
              <a:buAutoNum type="arabicPeriod"/>
            </a:pPr>
            <a:r>
              <a:rPr lang="en-US" dirty="0" smtClean="0"/>
              <a:t>Ramp voltage on input node </a:t>
            </a:r>
            <a:r>
              <a:rPr lang="en-US" i="1" dirty="0" smtClean="0"/>
              <a:t>I</a:t>
            </a:r>
            <a:r>
              <a:rPr lang="en-US" dirty="0" smtClean="0"/>
              <a:t> gradually to new logic level over some time </a:t>
            </a:r>
            <a:r>
              <a:rPr lang="en-US" i="1" dirty="0" smtClean="0"/>
              <a:t>t</a:t>
            </a:r>
            <a:r>
              <a:rPr lang="en-US" dirty="0"/>
              <a:t> </a:t>
            </a:r>
            <a:r>
              <a:rPr lang="en-US" dirty="0" smtClean="0"/>
              <a:t>≫ </a:t>
            </a:r>
            <a:r>
              <a:rPr lang="en-US" i="1" dirty="0" smtClean="0"/>
              <a:t>RC 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/>
              <a:t> = eff. on-resistance)</a:t>
            </a:r>
          </a:p>
          <a:p>
            <a:pPr marL="1258888" lvl="2" indent="-319088"/>
            <a:r>
              <a:rPr lang="en-US" dirty="0" smtClean="0"/>
              <a:t>Dissipation ~</a:t>
            </a:r>
            <a:r>
              <a:rPr lang="en-US" i="1" dirty="0" smtClean="0"/>
              <a:t>CV</a:t>
            </a:r>
            <a:r>
              <a:rPr lang="en-US" baseline="30000" dirty="0" smtClean="0"/>
              <a:t>2</a:t>
            </a:r>
            <a:r>
              <a:rPr lang="en-US" i="1" dirty="0" smtClean="0"/>
              <a:t>RC</a:t>
            </a:r>
            <a:r>
              <a:rPr lang="en-US" dirty="0" smtClean="0"/>
              <a:t>/</a:t>
            </a:r>
            <a:r>
              <a:rPr lang="en-US" i="1" dirty="0" smtClean="0"/>
              <a:t>t</a:t>
            </a:r>
            <a:r>
              <a:rPr lang="en-US" dirty="0" smtClean="0"/>
              <a:t> can be as small as desired</a:t>
            </a:r>
          </a:p>
          <a:p>
            <a:pPr marL="1258888" lvl="2" indent="-319088"/>
            <a:r>
              <a:rPr lang="en-US" dirty="0" smtClean="0"/>
              <a:t>Series/parallel combinations of devices can do logic</a:t>
            </a:r>
          </a:p>
          <a:p>
            <a:pPr marL="1258888" lvl="2" indent="-319088"/>
            <a:r>
              <a:rPr lang="en-US" dirty="0" smtClean="0"/>
              <a:t>CMOS can be used for full-swing transitions</a:t>
            </a:r>
          </a:p>
          <a:p>
            <a:pPr marL="985837" lvl="1" indent="-514350">
              <a:buFont typeface="+mj-lt"/>
              <a:buAutoNum type="arabicPeriod"/>
            </a:pPr>
            <a:r>
              <a:rPr lang="en-US" dirty="0" smtClean="0"/>
              <a:t>Switch </a:t>
            </a:r>
            <a:r>
              <a:rPr lang="en-US" smtClean="0"/>
              <a:t>gate voltage on </a:t>
            </a:r>
            <a:r>
              <a:rPr lang="en-US" dirty="0" smtClean="0"/>
              <a:t>transistor to turn it off.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CD29A-34C0-4E3F-94F7-98B7BF1E67FF}" type="datetime1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Frank, RevComp Cross-Disc. Intro for Beyond Moore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6A794-7609-48CF-ABCF-FCF1C486DF8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7283570" y="2736012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7816970" y="2583612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7816970" y="2583612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8274170" y="2591550"/>
            <a:ext cx="0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8274170" y="2736012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7816970" y="2507412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8045570" y="2278812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8731370" y="2736012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88"/>
          <p:cNvSpPr txBox="1">
            <a:spLocks noChangeArrowheads="1"/>
          </p:cNvSpPr>
          <p:nvPr/>
        </p:nvSpPr>
        <p:spPr bwMode="auto">
          <a:xfrm>
            <a:off x="7426445" y="2355012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I</a:t>
            </a:r>
          </a:p>
        </p:txBody>
      </p:sp>
      <p:sp>
        <p:nvSpPr>
          <p:cNvPr id="16" name="Text Box 89"/>
          <p:cNvSpPr txBox="1">
            <a:spLocks noChangeArrowheads="1"/>
          </p:cNvSpPr>
          <p:nvPr/>
        </p:nvSpPr>
        <p:spPr bwMode="auto">
          <a:xfrm>
            <a:off x="8336792" y="2355012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S</a:t>
            </a:r>
            <a:endParaRPr lang="en-US" i="1" dirty="0"/>
          </a:p>
        </p:txBody>
      </p:sp>
      <p:sp>
        <p:nvSpPr>
          <p:cNvPr id="17" name="AutoShape 142"/>
          <p:cNvSpPr>
            <a:spLocks noChangeArrowheads="1"/>
          </p:cNvSpPr>
          <p:nvPr/>
        </p:nvSpPr>
        <p:spPr bwMode="auto">
          <a:xfrm flipV="1">
            <a:off x="8655170" y="3421812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43"/>
          <p:cNvSpPr>
            <a:spLocks noChangeShapeType="1"/>
          </p:cNvSpPr>
          <p:nvPr/>
        </p:nvSpPr>
        <p:spPr bwMode="auto">
          <a:xfrm>
            <a:off x="8496420" y="3040812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44"/>
          <p:cNvSpPr>
            <a:spLocks noChangeShapeType="1"/>
          </p:cNvSpPr>
          <p:nvPr/>
        </p:nvSpPr>
        <p:spPr bwMode="auto">
          <a:xfrm>
            <a:off x="8496420" y="3117012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145"/>
          <p:cNvSpPr>
            <a:spLocks noChangeShapeType="1"/>
          </p:cNvSpPr>
          <p:nvPr/>
        </p:nvSpPr>
        <p:spPr bwMode="auto">
          <a:xfrm>
            <a:off x="8731370" y="3117012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89"/>
          <p:cNvSpPr txBox="1">
            <a:spLocks noChangeArrowheads="1"/>
          </p:cNvSpPr>
          <p:nvPr/>
        </p:nvSpPr>
        <p:spPr bwMode="auto">
          <a:xfrm>
            <a:off x="7860263" y="1945348"/>
            <a:ext cx="37061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G</a:t>
            </a:r>
            <a:endParaRPr lang="en-US" i="1" dirty="0"/>
          </a:p>
        </p:txBody>
      </p:sp>
      <p:sp>
        <p:nvSpPr>
          <p:cNvPr id="23" name="Text Box 89"/>
          <p:cNvSpPr txBox="1">
            <a:spLocks noChangeArrowheads="1"/>
          </p:cNvSpPr>
          <p:nvPr/>
        </p:nvSpPr>
        <p:spPr bwMode="auto">
          <a:xfrm>
            <a:off x="7864626" y="2543149"/>
            <a:ext cx="3417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R</a:t>
            </a:r>
            <a:endParaRPr lang="en-US" i="1" dirty="0"/>
          </a:p>
        </p:txBody>
      </p:sp>
      <p:sp>
        <p:nvSpPr>
          <p:cNvPr id="24" name="Text Box 89"/>
          <p:cNvSpPr txBox="1">
            <a:spLocks noChangeArrowheads="1"/>
          </p:cNvSpPr>
          <p:nvPr/>
        </p:nvSpPr>
        <p:spPr bwMode="auto">
          <a:xfrm>
            <a:off x="8186185" y="2872598"/>
            <a:ext cx="3561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C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31550497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6666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36563" marR="0" indent="-436563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5000"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36563" marR="0" indent="-436563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5000"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66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AMU-FSU-COE">
  <a:themeElements>
    <a:clrScheme name="FAMU-FSU-COE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FAMU-FSU-CO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36563" marR="0" indent="-436563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5000"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36563" marR="0" indent="-436563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5000"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AMU-FSU-COE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MU-FSU-COE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MU-FSU-COE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MU-FSU-COE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MU-FSU-COE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MU-FSU-COE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MU-FSU-COE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MU-FSU-COE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MU-FSU-COE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2_Blank Presentatio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FF3300"/>
      </a:folHlink>
    </a:clrScheme>
    <a:fontScheme name="2_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36563" marR="0" indent="-436563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5000"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36563" marR="0" indent="-436563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5000"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ank Presentation">
  <a:themeElements>
    <a:clrScheme name="2_Blank Presentatio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FF3300"/>
      </a:folHlink>
    </a:clrScheme>
    <a:fontScheme name="2_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Blank Presentation">
  <a:themeElements>
    <a:clrScheme name="2_Blank Presentatio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FF3300"/>
      </a:folHlink>
    </a:clrScheme>
    <a:fontScheme name="2_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19506</TotalTime>
  <Words>2143</Words>
  <Application>Microsoft Office PowerPoint</Application>
  <PresentationFormat>On-screen Show (4:3)</PresentationFormat>
  <Paragraphs>379</Paragraphs>
  <Slides>22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5" baseType="lpstr">
      <vt:lpstr>Arial</vt:lpstr>
      <vt:lpstr>Arial Black</vt:lpstr>
      <vt:lpstr>Courier New</vt:lpstr>
      <vt:lpstr>Symbol</vt:lpstr>
      <vt:lpstr>Times New Roman</vt:lpstr>
      <vt:lpstr>Wingdings</vt:lpstr>
      <vt:lpstr>1_Default Design</vt:lpstr>
      <vt:lpstr>FAMU-FSU-COE</vt:lpstr>
      <vt:lpstr>2_Blank Presentation</vt:lpstr>
      <vt:lpstr>3_Blank Presentation</vt:lpstr>
      <vt:lpstr>4_Blank Presentation</vt:lpstr>
      <vt:lpstr>Package</vt:lpstr>
      <vt:lpstr>Chart</vt:lpstr>
      <vt:lpstr>Reversible Computing: A Cross-Disciplinary Introduction  Invited talk presented Mar. 10th, 2014 to the Beyond Moore Research Challenge group at Sandia National Laboratories, Albuquerque, NM</vt:lpstr>
      <vt:lpstr>Outline of Talk</vt:lpstr>
      <vt:lpstr>Problems with continued  CMOS power-performance scaling</vt:lpstr>
      <vt:lpstr>Even More Fundamental Problems with Energy Efficiency Scaling</vt:lpstr>
      <vt:lpstr>An Absolute Requirement for Ongoing Power-Performance Scaling</vt:lpstr>
      <vt:lpstr>Brief History of Reversible Computing Research</vt:lpstr>
      <vt:lpstr>Von Neumann – Landauer (VNL) Principle</vt:lpstr>
      <vt:lpstr>Bennett’s Insight</vt:lpstr>
      <vt:lpstr>Adiabatic Logic using FETs: Basic Principle</vt:lpstr>
      <vt:lpstr>Is there a fundamental lower limit to energy dissipation of adiabatic charging?</vt:lpstr>
      <vt:lpstr>2LAL: 2-level Adiabatic Logic</vt:lpstr>
      <vt:lpstr>More Complex Logic Functions</vt:lpstr>
      <vt:lpstr>Shift Register Simulation Results (Cadence/Spectre)</vt:lpstr>
      <vt:lpstr>Θ(log n)-time Recursive Adiabatic  Wired-OR Carry-Skip Adder</vt:lpstr>
      <vt:lpstr>32-bit Adder Simulation Results</vt:lpstr>
      <vt:lpstr>What’s needed to create a viable  path to pursue such ideas further?</vt:lpstr>
      <vt:lpstr>A New Perspective for Physicists  Exploring New Device Technologies</vt:lpstr>
      <vt:lpstr>A New Perspective for Fabrication Process Engineers</vt:lpstr>
      <vt:lpstr>A New Perspective  for Logic Designers</vt:lpstr>
      <vt:lpstr>A New Perspective for  Integrated Circuits &amp; Systems Design</vt:lpstr>
      <vt:lpstr>A New Perspective for Computer Architecture</vt:lpstr>
      <vt:lpstr>Conclusion</vt:lpstr>
    </vt:vector>
  </TitlesOfParts>
  <Company>FAMU-FSU College of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Reversible Computing &amp; Truly Adiabatic Circuits</dc:title>
  <dc:subject>The Next Great Challenge for Digital Engineering</dc:subject>
  <dc:creator>Michael P. Frank</dc:creator>
  <cp:lastModifiedBy>Mike Frank</cp:lastModifiedBy>
  <cp:revision>583</cp:revision>
  <dcterms:created xsi:type="dcterms:W3CDTF">2006-04-08T10:24:58Z</dcterms:created>
  <dcterms:modified xsi:type="dcterms:W3CDTF">2014-03-10T02:22:25Z</dcterms:modified>
</cp:coreProperties>
</file>