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0" r:id="rId3"/>
    <p:sldId id="265" r:id="rId4"/>
    <p:sldId id="266" r:id="rId5"/>
    <p:sldId id="267" r:id="rId6"/>
    <p:sldId id="268" r:id="rId7"/>
    <p:sldId id="273" r:id="rId8"/>
    <p:sldId id="275" r:id="rId9"/>
    <p:sldId id="276" r:id="rId10"/>
    <p:sldId id="262" r:id="rId11"/>
    <p:sldId id="277" r:id="rId12"/>
    <p:sldId id="263" r:id="rId13"/>
    <p:sldId id="272" r:id="rId14"/>
    <p:sldId id="256" r:id="rId15"/>
    <p:sldId id="257" r:id="rId16"/>
    <p:sldId id="258" r:id="rId17"/>
    <p:sldId id="25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97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7D1675-199A-4485-9755-CA8D34154717}"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7D1675-199A-4485-9755-CA8D34154717}"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7D1675-199A-4485-9755-CA8D34154717}"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7D1675-199A-4485-9755-CA8D34154717}"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D1675-199A-4485-9755-CA8D34154717}"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7D1675-199A-4485-9755-CA8D34154717}" type="datetimeFigureOut">
              <a:rPr lang="en-US" smtClean="0"/>
              <a:pPr/>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7D1675-199A-4485-9755-CA8D34154717}" type="datetimeFigureOut">
              <a:rPr lang="en-US" smtClean="0"/>
              <a:pPr/>
              <a:t>10/6/2014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7D1675-199A-4485-9755-CA8D34154717}" type="datetimeFigureOut">
              <a:rPr lang="en-US" smtClean="0"/>
              <a:pPr/>
              <a:t>10/6/2014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7D1675-199A-4485-9755-CA8D34154717}" type="datetimeFigureOut">
              <a:rPr lang="en-US" smtClean="0"/>
              <a:pPr/>
              <a:t>10/6/2014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7D1675-199A-4485-9755-CA8D34154717}" type="datetimeFigureOut">
              <a:rPr lang="en-US" smtClean="0"/>
              <a:pPr/>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7D1675-199A-4485-9755-CA8D34154717}" type="datetimeFigureOut">
              <a:rPr lang="en-US" smtClean="0"/>
              <a:pPr/>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C7649-7580-49C4-8E1E-C2CB790BE7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7D1675-199A-4485-9755-CA8D34154717}" type="datetimeFigureOut">
              <a:rPr lang="en-US" smtClean="0"/>
              <a:pPr/>
              <a:t>10/6/2014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DC7649-7580-49C4-8E1E-C2CB790BE7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foo@fsu.edu" TargetMode="External"/><Relationship Id="rId2" Type="http://schemas.openxmlformats.org/officeDocument/2006/relationships/hyperlink" Target="mailto:simon.foo@famu.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youtube.com/watch?v=cE50tWmVT_U" TargetMode="External"/><Relationship Id="rId2" Type="http://schemas.openxmlformats.org/officeDocument/2006/relationships/hyperlink" Target="http://news.fsu.edu/More-FSU-News/Engineering-students-win-robotic-competi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ng.fsu.edu/ece"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Simon Y. </a:t>
            </a:r>
            <a:r>
              <a:rPr lang="en-US" dirty="0" err="1" smtClean="0"/>
              <a:t>Foo</a:t>
            </a:r>
            <a:endParaRPr lang="en-US" dirty="0"/>
          </a:p>
        </p:txBody>
      </p:sp>
      <p:sp>
        <p:nvSpPr>
          <p:cNvPr id="3" name="Subtitle 2"/>
          <p:cNvSpPr>
            <a:spLocks noGrp="1"/>
          </p:cNvSpPr>
          <p:nvPr>
            <p:ph type="subTitle" idx="1"/>
          </p:nvPr>
        </p:nvSpPr>
        <p:spPr>
          <a:xfrm>
            <a:off x="1371600" y="3886200"/>
            <a:ext cx="6934200" cy="2514600"/>
          </a:xfrm>
        </p:spPr>
        <p:txBody>
          <a:bodyPr>
            <a:normAutofit fontScale="92500" lnSpcReduction="10000"/>
          </a:bodyPr>
          <a:lstStyle/>
          <a:p>
            <a:r>
              <a:rPr lang="en-US" b="1" dirty="0" smtClean="0">
                <a:solidFill>
                  <a:schemeClr val="tx1"/>
                </a:solidFill>
              </a:rPr>
              <a:t>Professor and Chair</a:t>
            </a:r>
          </a:p>
          <a:p>
            <a:r>
              <a:rPr lang="en-US" b="1" dirty="0" smtClean="0">
                <a:solidFill>
                  <a:schemeClr val="tx1"/>
                </a:solidFill>
              </a:rPr>
              <a:t>Electrical &amp; Computer Engineering</a:t>
            </a:r>
          </a:p>
          <a:p>
            <a:r>
              <a:rPr lang="en-US" dirty="0" smtClean="0">
                <a:hlinkClick r:id="rId2"/>
              </a:rPr>
              <a:t>simon.foo@famu.edu</a:t>
            </a:r>
            <a:endParaRPr lang="en-US" dirty="0" smtClean="0"/>
          </a:p>
          <a:p>
            <a:r>
              <a:rPr lang="en-US" dirty="0" smtClean="0">
                <a:hlinkClick r:id="rId3"/>
              </a:rPr>
              <a:t>sfoo@fsu.edu</a:t>
            </a:r>
            <a:endParaRPr lang="en-US" dirty="0" smtClean="0"/>
          </a:p>
          <a:p>
            <a:r>
              <a:rPr lang="en-US" b="1" dirty="0" smtClean="0"/>
              <a:t>Located on 3</a:t>
            </a:r>
            <a:r>
              <a:rPr lang="en-US" b="1" baseline="30000" dirty="0" smtClean="0"/>
              <a:t>rd</a:t>
            </a:r>
            <a:r>
              <a:rPr lang="en-US" b="1" dirty="0" smtClean="0"/>
              <a:t> Floor, Building A</a:t>
            </a:r>
          </a:p>
          <a:p>
            <a:endParaRPr lang="en-US" dirty="0" smtClean="0"/>
          </a:p>
          <a:p>
            <a:endParaRPr lang="en-US" dirty="0"/>
          </a:p>
        </p:txBody>
      </p:sp>
      <p:sp>
        <p:nvSpPr>
          <p:cNvPr id="4" name="TextBox 3"/>
          <p:cNvSpPr txBox="1"/>
          <p:nvPr/>
        </p:nvSpPr>
        <p:spPr>
          <a:xfrm>
            <a:off x="2417054" y="381000"/>
            <a:ext cx="4288546" cy="646331"/>
          </a:xfrm>
          <a:prstGeom prst="rect">
            <a:avLst/>
          </a:prstGeom>
          <a:noFill/>
        </p:spPr>
        <p:txBody>
          <a:bodyPr wrap="none" rtlCol="0">
            <a:spAutoFit/>
          </a:bodyPr>
          <a:lstStyle/>
          <a:p>
            <a:pPr algn="ctr"/>
            <a:r>
              <a:rPr lang="en-US" dirty="0" smtClean="0"/>
              <a:t>Michael P. Frank, Associate Teaching Faculty</a:t>
            </a:r>
            <a:br>
              <a:rPr lang="en-US" dirty="0" smtClean="0"/>
            </a:br>
            <a:r>
              <a:rPr lang="en-US" dirty="0" smtClean="0"/>
              <a:t>presenting on behalf of</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ECE Research Areas</a:t>
            </a:r>
            <a:endParaRPr lang="en-US" dirty="0"/>
          </a:p>
        </p:txBody>
      </p:sp>
      <p:sp>
        <p:nvSpPr>
          <p:cNvPr id="3" name="Content Placeholder 2"/>
          <p:cNvSpPr>
            <a:spLocks noGrp="1"/>
          </p:cNvSpPr>
          <p:nvPr>
            <p:ph idx="1"/>
          </p:nvPr>
        </p:nvSpPr>
        <p:spPr>
          <a:xfrm>
            <a:off x="381000" y="1371600"/>
            <a:ext cx="8382000" cy="4983163"/>
          </a:xfrm>
        </p:spPr>
        <p:txBody>
          <a:bodyPr>
            <a:normAutofit/>
          </a:bodyPr>
          <a:lstStyle/>
          <a:p>
            <a:pPr lvl="1">
              <a:buFont typeface="Wingdings" pitchFamily="2" charset="2"/>
              <a:buChar char="q"/>
            </a:pPr>
            <a:r>
              <a:rPr lang="en-US" sz="2400" dirty="0" smtClean="0"/>
              <a:t>Renewable energy (</a:t>
            </a:r>
            <a:r>
              <a:rPr lang="en-US" sz="2400" dirty="0" err="1" smtClean="0"/>
              <a:t>photovoltaics</a:t>
            </a:r>
            <a:r>
              <a:rPr lang="en-US" sz="2400" dirty="0" smtClean="0"/>
              <a:t>, wind power, etc.)</a:t>
            </a:r>
          </a:p>
          <a:p>
            <a:pPr lvl="1">
              <a:buFont typeface="Wingdings" pitchFamily="2" charset="2"/>
              <a:buChar char="q"/>
            </a:pPr>
            <a:r>
              <a:rPr lang="en-US" sz="2400" dirty="0" smtClean="0"/>
              <a:t>Energy storage and conversion (lithium ion batteries, </a:t>
            </a:r>
            <a:r>
              <a:rPr lang="en-US" sz="2400" dirty="0" err="1" smtClean="0"/>
              <a:t>supercapacitors</a:t>
            </a:r>
            <a:r>
              <a:rPr lang="en-US" sz="2400" dirty="0" smtClean="0"/>
              <a:t>, fuel cells, etc.)</a:t>
            </a:r>
          </a:p>
          <a:p>
            <a:pPr lvl="1">
              <a:buFont typeface="Wingdings" pitchFamily="2" charset="2"/>
              <a:buChar char="q"/>
            </a:pPr>
            <a:r>
              <a:rPr lang="en-US" sz="2400" dirty="0" smtClean="0"/>
              <a:t>Advanced power systems (smart grids, etc.)</a:t>
            </a:r>
          </a:p>
          <a:p>
            <a:pPr lvl="1">
              <a:buFont typeface="Wingdings" pitchFamily="2" charset="2"/>
              <a:buChar char="q"/>
            </a:pPr>
            <a:r>
              <a:rPr lang="en-US" sz="2400" dirty="0" smtClean="0"/>
              <a:t>Hybrid electric vehicles (plug-in hybrid electric vehicles)</a:t>
            </a:r>
          </a:p>
          <a:p>
            <a:pPr lvl="1">
              <a:buFont typeface="Wingdings" pitchFamily="2" charset="2"/>
              <a:buChar char="q"/>
            </a:pPr>
            <a:r>
              <a:rPr lang="en-US" sz="2400" dirty="0" smtClean="0"/>
              <a:t>Antennas, RF and microwave devices, wireless communications</a:t>
            </a:r>
          </a:p>
          <a:p>
            <a:pPr lvl="1">
              <a:buFont typeface="Wingdings" pitchFamily="2" charset="2"/>
              <a:buChar char="q"/>
            </a:pPr>
            <a:r>
              <a:rPr lang="en-US" sz="2400" dirty="0" smtClean="0"/>
              <a:t>Digital signal and image processing</a:t>
            </a:r>
          </a:p>
          <a:p>
            <a:pPr lvl="1">
              <a:buFont typeface="Wingdings" pitchFamily="2" charset="2"/>
              <a:buChar char="q"/>
            </a:pPr>
            <a:r>
              <a:rPr lang="en-US" sz="2400" dirty="0" smtClean="0"/>
              <a:t>Robotics</a:t>
            </a:r>
          </a:p>
          <a:p>
            <a:pPr lvl="1">
              <a:buFont typeface="Wingdings" pitchFamily="2" charset="2"/>
              <a:buChar char="q"/>
            </a:pPr>
            <a:r>
              <a:rPr lang="en-US" sz="2400" dirty="0" smtClean="0"/>
              <a:t>Embedded systems</a:t>
            </a:r>
          </a:p>
          <a:p>
            <a:pPr lvl="1">
              <a:buFont typeface="Wingdings" pitchFamily="2" charset="2"/>
              <a:buChar char="q"/>
            </a:pPr>
            <a:r>
              <a:rPr lang="en-US" sz="2400" dirty="0" smtClean="0"/>
              <a:t>Intelligent systems</a:t>
            </a:r>
          </a:p>
          <a:p>
            <a:pPr lvl="1">
              <a:buNone/>
            </a:pPr>
            <a:endParaRPr lang="en-US" sz="2400" dirty="0" smtClean="0"/>
          </a:p>
        </p:txBody>
      </p:sp>
      <p:sp>
        <p:nvSpPr>
          <p:cNvPr id="4" name="Date Placeholder 3"/>
          <p:cNvSpPr>
            <a:spLocks noGrp="1"/>
          </p:cNvSpPr>
          <p:nvPr>
            <p:ph type="dt" sz="half" idx="10"/>
          </p:nvPr>
        </p:nvSpPr>
        <p:spPr/>
        <p:txBody>
          <a:bodyPr/>
          <a:lstStyle/>
          <a:p>
            <a:pPr>
              <a:defRPr/>
            </a:pPr>
            <a:fld id="{94C12507-2D5F-4C4F-96AD-D7A6ED6395EC}" type="datetime1">
              <a:rPr lang="en-US" smtClean="0"/>
              <a:pPr>
                <a:defRPr/>
              </a:pPr>
              <a:t>10/6/2014</a:t>
            </a:fld>
            <a:endParaRPr lang="en-US"/>
          </a:p>
        </p:txBody>
      </p:sp>
      <p:pic>
        <p:nvPicPr>
          <p:cNvPr id="5" name="Picture 4" descr="FSU"/>
          <p:cNvPicPr/>
          <p:nvPr/>
        </p:nvPicPr>
        <p:blipFill>
          <a:blip r:embed="rId2" cstate="print"/>
          <a:srcRect l="12000" r="13333" b="1778"/>
          <a:stretch>
            <a:fillRect/>
          </a:stretch>
        </p:blipFill>
        <p:spPr bwMode="auto">
          <a:xfrm>
            <a:off x="7772400" y="304800"/>
            <a:ext cx="946119" cy="934387"/>
          </a:xfrm>
          <a:prstGeom prst="rect">
            <a:avLst/>
          </a:prstGeom>
          <a:noFill/>
          <a:ln w="9525">
            <a:noFill/>
            <a:miter lim="800000"/>
            <a:headEnd/>
            <a:tailEnd/>
          </a:ln>
        </p:spPr>
      </p:pic>
      <p:pic>
        <p:nvPicPr>
          <p:cNvPr id="6" name="Picture 5" descr="famu_color"/>
          <p:cNvPicPr/>
          <p:nvPr/>
        </p:nvPicPr>
        <p:blipFill>
          <a:blip r:embed="rId3" cstate="print"/>
          <a:srcRect/>
          <a:stretch>
            <a:fillRect/>
          </a:stretch>
        </p:blipFill>
        <p:spPr bwMode="auto">
          <a:xfrm>
            <a:off x="457200" y="304800"/>
            <a:ext cx="922707" cy="924393"/>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 of the Art or Emerging Technologies</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dirty="0" smtClean="0"/>
              <a:t>Carbon </a:t>
            </a:r>
            <a:r>
              <a:rPr lang="en-US" dirty="0" err="1" smtClean="0"/>
              <a:t>Nanotube</a:t>
            </a:r>
            <a:r>
              <a:rPr lang="en-US" dirty="0" smtClean="0"/>
              <a:t>-based Fuel cells</a:t>
            </a:r>
          </a:p>
          <a:p>
            <a:pPr>
              <a:buFont typeface="Wingdings" pitchFamily="2" charset="2"/>
              <a:buChar char="q"/>
            </a:pPr>
            <a:r>
              <a:rPr lang="en-US" dirty="0" smtClean="0"/>
              <a:t>Very high efficiency multi-junction solar cells</a:t>
            </a:r>
          </a:p>
          <a:p>
            <a:pPr>
              <a:buFont typeface="Wingdings" pitchFamily="2" charset="2"/>
              <a:buChar char="q"/>
            </a:pPr>
            <a:r>
              <a:rPr lang="en-US" dirty="0" smtClean="0"/>
              <a:t>Hybrid electric vehicles (cars, planes, etc)</a:t>
            </a:r>
          </a:p>
          <a:p>
            <a:pPr>
              <a:buFont typeface="Wingdings" pitchFamily="2" charset="2"/>
              <a:buChar char="q"/>
            </a:pPr>
            <a:r>
              <a:rPr lang="en-US" dirty="0" smtClean="0"/>
              <a:t>Integration of </a:t>
            </a:r>
            <a:r>
              <a:rPr lang="en-US" dirty="0" err="1" smtClean="0"/>
              <a:t>Renewables</a:t>
            </a:r>
            <a:r>
              <a:rPr lang="en-US" dirty="0" smtClean="0"/>
              <a:t> into Smart grids</a:t>
            </a:r>
          </a:p>
          <a:p>
            <a:pPr>
              <a:buFont typeface="Wingdings" pitchFamily="2" charset="2"/>
              <a:buChar char="q"/>
            </a:pPr>
            <a:r>
              <a:rPr lang="en-US" dirty="0" smtClean="0"/>
              <a:t>Nanotechnology</a:t>
            </a:r>
          </a:p>
          <a:p>
            <a:pPr>
              <a:buFont typeface="Wingdings" pitchFamily="2" charset="2"/>
              <a:buChar char="q"/>
            </a:pPr>
            <a:r>
              <a:rPr lang="en-US" dirty="0" err="1" smtClean="0"/>
              <a:t>Cybersecurity</a:t>
            </a:r>
            <a:endParaRPr lang="en-US" dirty="0" smtClean="0"/>
          </a:p>
          <a:p>
            <a:pPr>
              <a:buFont typeface="Wingdings" pitchFamily="2" charset="2"/>
              <a:buChar char="q"/>
            </a:pPr>
            <a:r>
              <a:rPr lang="en-US" dirty="0" smtClean="0"/>
              <a:t>Unmanned Aerial Vehicle (UAV), or drone</a:t>
            </a:r>
          </a:p>
          <a:p>
            <a:pPr>
              <a:buFont typeface="Wingdings" pitchFamily="2" charset="2"/>
              <a:buChar char="q"/>
            </a:pPr>
            <a:r>
              <a:rPr lang="en-US" dirty="0" smtClean="0"/>
              <a:t>Autonomous </a:t>
            </a:r>
            <a:r>
              <a:rPr lang="en-US" smtClean="0"/>
              <a:t>Underwater </a:t>
            </a:r>
            <a:r>
              <a:rPr lang="en-US" dirty="0" smtClean="0"/>
              <a:t>V</a:t>
            </a:r>
            <a:r>
              <a:rPr lang="en-US" smtClean="0"/>
              <a:t>ehicle </a:t>
            </a:r>
            <a:r>
              <a:rPr lang="en-US" dirty="0" smtClean="0"/>
              <a:t>(AUV)</a:t>
            </a:r>
          </a:p>
          <a:p>
            <a:pPr>
              <a:buFont typeface="Wingdings" pitchFamily="2" charset="2"/>
              <a:buChar char="q"/>
            </a:pPr>
            <a:r>
              <a:rPr lang="en-US" dirty="0" smtClean="0"/>
              <a:t>3-D printing, etc.</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ECE Achievements 2011-2012</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a:buFont typeface="Wingdings" pitchFamily="2" charset="2"/>
              <a:buChar char="q"/>
            </a:pPr>
            <a:r>
              <a:rPr lang="en-US" sz="2400" dirty="0" smtClean="0"/>
              <a:t>1st Place Award, Hardware Competition, IEEE </a:t>
            </a:r>
            <a:r>
              <a:rPr lang="en-US" sz="2400" dirty="0" err="1" smtClean="0"/>
              <a:t>Southeastcon</a:t>
            </a:r>
            <a:r>
              <a:rPr lang="en-US" sz="2400" dirty="0" smtClean="0"/>
              <a:t>, March 17, 2012, Orlando, FL</a:t>
            </a:r>
            <a:r>
              <a:rPr lang="en-US" dirty="0" smtClean="0"/>
              <a:t> </a:t>
            </a:r>
          </a:p>
          <a:p>
            <a:pPr>
              <a:buFont typeface="Wingdings" pitchFamily="2" charset="2"/>
              <a:buChar char="v"/>
            </a:pPr>
            <a:r>
              <a:rPr lang="en-US" sz="1600" dirty="0" smtClean="0">
                <a:hlinkClick r:id="rId2"/>
              </a:rPr>
              <a:t>http://news.fsu.edu/More-FSU-News/Engineering-students-win-robotic-competition</a:t>
            </a:r>
            <a:endParaRPr lang="en-US" sz="1600" dirty="0" smtClean="0"/>
          </a:p>
          <a:p>
            <a:pPr>
              <a:buFont typeface="Wingdings" pitchFamily="2" charset="2"/>
              <a:buChar char="v"/>
            </a:pPr>
            <a:r>
              <a:rPr lang="en-US" sz="1600" dirty="0" smtClean="0">
                <a:hlinkClick r:id="rId3"/>
              </a:rPr>
              <a:t>http://www.youtube.com/watch?v=cE50tWmVT_U</a:t>
            </a:r>
            <a:r>
              <a:rPr lang="en-US" sz="1600" dirty="0" smtClean="0"/>
              <a:t> </a:t>
            </a:r>
          </a:p>
          <a:p>
            <a:pPr marL="342900" lvl="3" indent="-342900">
              <a:buFont typeface="Wingdings" pitchFamily="2" charset="2"/>
              <a:buChar char="q"/>
            </a:pPr>
            <a:r>
              <a:rPr lang="en-US" sz="2400" dirty="0" smtClean="0"/>
              <a:t>FSU-PC TEAM OSCEOLA Wins 2nd Place in NASA UNIVERSITY Launch Initiative (G. Brooks)</a:t>
            </a:r>
          </a:p>
          <a:p>
            <a:pPr>
              <a:buFont typeface="Wingdings" pitchFamily="2" charset="2"/>
              <a:buChar char="q"/>
            </a:pPr>
            <a:r>
              <a:rPr lang="en-US" sz="2400" dirty="0" smtClean="0"/>
              <a:t>ECE Dept Assessment Process voted as “Exemplary”  by FAMU, March 21, 2012 </a:t>
            </a:r>
          </a:p>
          <a:p>
            <a:pPr>
              <a:buFont typeface="Wingdings" pitchFamily="2" charset="2"/>
              <a:buChar char="q"/>
            </a:pPr>
            <a:r>
              <a:rPr lang="en-US" sz="2400" dirty="0" smtClean="0"/>
              <a:t>“Outstanding Chapter Award, 2010-11” to our Eta Kappa Nu Lambda Delta Chapter</a:t>
            </a:r>
          </a:p>
          <a:p>
            <a:pPr marL="342900" lvl="3" indent="-342900">
              <a:buFont typeface="Wingdings" pitchFamily="2" charset="2"/>
              <a:buChar char="q"/>
            </a:pPr>
            <a:r>
              <a:rPr lang="en-US" sz="2400" dirty="0" smtClean="0"/>
              <a:t>Successful QER/GPC review of ECE Department, Fall 2011</a:t>
            </a:r>
          </a:p>
          <a:p>
            <a:pPr marL="342900" lvl="3" indent="-342900">
              <a:buFont typeface="Wingdings" pitchFamily="2" charset="2"/>
              <a:buChar char="q"/>
            </a:pPr>
            <a:r>
              <a:rPr lang="en-US" sz="2400" dirty="0" smtClean="0"/>
              <a:t>ABET accreditation of both EE and </a:t>
            </a:r>
            <a:r>
              <a:rPr lang="en-US" sz="2400" dirty="0" err="1" smtClean="0"/>
              <a:t>CpE</a:t>
            </a:r>
            <a:r>
              <a:rPr lang="en-US" sz="2400" dirty="0" smtClean="0"/>
              <a:t> programs extended to Sept 30, 2016 (next ABET visit in Nov 2015)</a:t>
            </a:r>
          </a:p>
          <a:p>
            <a:endParaRPr lang="en-US" sz="2400"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ECE Achievements 2013</a:t>
            </a:r>
            <a:endParaRPr lang="en-US" dirty="0"/>
          </a:p>
        </p:txBody>
      </p:sp>
      <p:sp>
        <p:nvSpPr>
          <p:cNvPr id="3" name="Content Placeholder 2"/>
          <p:cNvSpPr>
            <a:spLocks noGrp="1"/>
          </p:cNvSpPr>
          <p:nvPr>
            <p:ph idx="1"/>
          </p:nvPr>
        </p:nvSpPr>
        <p:spPr>
          <a:xfrm>
            <a:off x="533400" y="1066800"/>
            <a:ext cx="8229600" cy="5486400"/>
          </a:xfrm>
        </p:spPr>
        <p:txBody>
          <a:bodyPr>
            <a:normAutofit fontScale="62500" lnSpcReduction="20000"/>
          </a:bodyPr>
          <a:lstStyle/>
          <a:p>
            <a:r>
              <a:rPr lang="en-US" dirty="0" smtClean="0"/>
              <a:t>Dr. Jim </a:t>
            </a:r>
            <a:r>
              <a:rPr lang="en-US" dirty="0" err="1" smtClean="0"/>
              <a:t>Zheng</a:t>
            </a:r>
            <a:r>
              <a:rPr lang="en-US" dirty="0" smtClean="0"/>
              <a:t>, Sprint Eminent Scholar Chair in Electrical and Computer Engineering</a:t>
            </a:r>
          </a:p>
          <a:p>
            <a:r>
              <a:rPr lang="en-US" dirty="0" smtClean="0"/>
              <a:t>IEEE </a:t>
            </a:r>
            <a:r>
              <a:rPr lang="en-US" dirty="0" err="1" smtClean="0"/>
              <a:t>Southeastcon</a:t>
            </a:r>
            <a:r>
              <a:rPr lang="en-US" dirty="0" smtClean="0"/>
              <a:t> 2013 Hardware Competition, </a:t>
            </a:r>
            <a:r>
              <a:rPr lang="en-US" b="1" dirty="0" smtClean="0"/>
              <a:t>3rd Place win</a:t>
            </a:r>
          </a:p>
          <a:p>
            <a:pPr lvl="1"/>
            <a:r>
              <a:rPr lang="en-US" dirty="0" smtClean="0"/>
              <a:t>http://www.youtube.com/watch?v=Lkg19G002Sg</a:t>
            </a:r>
          </a:p>
          <a:p>
            <a:r>
              <a:rPr lang="en-US" dirty="0" smtClean="0"/>
              <a:t>1st Entrepreneurship Workshop held on April 20 at Challenger Center</a:t>
            </a:r>
          </a:p>
          <a:p>
            <a:r>
              <a:rPr lang="en-US" dirty="0" err="1" smtClean="0"/>
              <a:t>Wanjun</a:t>
            </a:r>
            <a:r>
              <a:rPr lang="en-US" dirty="0" smtClean="0"/>
              <a:t> Cao, </a:t>
            </a:r>
            <a:r>
              <a:rPr lang="en-US" smtClean="0"/>
              <a:t>PhD student, </a:t>
            </a:r>
            <a:r>
              <a:rPr lang="en-US" dirty="0" smtClean="0"/>
              <a:t>top 10 finalist, 2013 </a:t>
            </a:r>
            <a:r>
              <a:rPr lang="en-US" dirty="0" err="1" smtClean="0"/>
              <a:t>MegaWatt</a:t>
            </a:r>
            <a:r>
              <a:rPr lang="en-US" dirty="0" smtClean="0"/>
              <a:t> Ventures competition</a:t>
            </a:r>
          </a:p>
          <a:p>
            <a:r>
              <a:rPr lang="en-US" dirty="0" err="1" smtClean="0"/>
              <a:t>Indranil</a:t>
            </a:r>
            <a:r>
              <a:rPr lang="en-US" dirty="0" smtClean="0"/>
              <a:t> Bhattacharya, ECE PhD student, won 2nd Place, Statewide Graduate Student Research Symposium, STEM Engineering Division</a:t>
            </a:r>
          </a:p>
          <a:p>
            <a:r>
              <a:rPr lang="en-US" dirty="0" smtClean="0"/>
              <a:t>Samuel </a:t>
            </a:r>
            <a:r>
              <a:rPr lang="en-US" dirty="0" err="1" smtClean="0"/>
              <a:t>Rustan</a:t>
            </a:r>
            <a:r>
              <a:rPr lang="en-US" dirty="0" smtClean="0"/>
              <a:t> and team members, Nathan Crock and </a:t>
            </a:r>
            <a:r>
              <a:rPr lang="en-US" dirty="0" err="1" smtClean="0"/>
              <a:t>Olmo</a:t>
            </a:r>
            <a:r>
              <a:rPr lang="en-US" dirty="0" smtClean="0"/>
              <a:t> Zavala, won the local 2013 International Space Apps Challenge held the weekend of April 20th-21st in Tallahassee, FL. Their team will continue on to the international level of the competition. </a:t>
            </a:r>
          </a:p>
          <a:p>
            <a:r>
              <a:rPr lang="en-US" dirty="0" smtClean="0"/>
              <a:t>Kyle A. Miller and the </a:t>
            </a:r>
            <a:r>
              <a:rPr lang="en-US" dirty="0" err="1" smtClean="0"/>
              <a:t>Robosub</a:t>
            </a:r>
            <a:r>
              <a:rPr lang="en-US" dirty="0" smtClean="0"/>
              <a:t> team won "Best in Show: Innovative Undergrad" project at DIGITECH held on March 29, 2013. Project was featured in an article in the </a:t>
            </a:r>
            <a:r>
              <a:rPr lang="en-US" dirty="0" err="1" smtClean="0"/>
              <a:t>FSView</a:t>
            </a:r>
            <a:r>
              <a:rPr lang="en-US" dirty="0" smtClean="0"/>
              <a:t> issue (April 1, 2013) in the Arts &amp; Life section.</a:t>
            </a:r>
          </a:p>
          <a:p>
            <a:r>
              <a:rPr lang="en-US" dirty="0" smtClean="0"/>
              <a:t>Tianjin University of Technology (TUT)-FSU 3+1+1 BS/MS EE special program, signed May 27, 2013</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553575" cy="738187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534525" cy="736282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534525" cy="732472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534525" cy="73056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Electrical &amp; Computer Engineering</a:t>
            </a:r>
            <a:br>
              <a:rPr lang="en-US" sz="3200" dirty="0" smtClean="0"/>
            </a:br>
            <a:r>
              <a:rPr lang="en-US" sz="3200" dirty="0" smtClean="0"/>
              <a:t>Overview</a:t>
            </a:r>
            <a:endParaRPr lang="en-US" sz="3200" dirty="0"/>
          </a:p>
        </p:txBody>
      </p:sp>
      <p:sp>
        <p:nvSpPr>
          <p:cNvPr id="3" name="Content Placeholder 2"/>
          <p:cNvSpPr>
            <a:spLocks noGrp="1"/>
          </p:cNvSpPr>
          <p:nvPr>
            <p:ph idx="1"/>
          </p:nvPr>
        </p:nvSpPr>
        <p:spPr>
          <a:xfrm>
            <a:off x="457200" y="1600200"/>
            <a:ext cx="8229600" cy="5257800"/>
          </a:xfrm>
        </p:spPr>
        <p:txBody>
          <a:bodyPr>
            <a:normAutofit lnSpcReduction="10000"/>
          </a:bodyPr>
          <a:lstStyle/>
          <a:p>
            <a:pPr>
              <a:buFont typeface="Wingdings" pitchFamily="2" charset="2"/>
              <a:buChar char="q"/>
            </a:pPr>
            <a:r>
              <a:rPr lang="en-US" sz="2800" dirty="0" smtClean="0"/>
              <a:t>ECE Department Website: </a:t>
            </a:r>
            <a:r>
              <a:rPr lang="en-US" sz="2800" dirty="0" smtClean="0">
                <a:hlinkClick r:id="rId2"/>
              </a:rPr>
              <a:t>www.eng.fsu.edu/ece</a:t>
            </a:r>
            <a:r>
              <a:rPr lang="en-US" sz="2800" dirty="0" smtClean="0"/>
              <a:t> </a:t>
            </a:r>
          </a:p>
          <a:p>
            <a:pPr>
              <a:buFont typeface="Wingdings" pitchFamily="2" charset="2"/>
              <a:buChar char="q"/>
            </a:pPr>
            <a:r>
              <a:rPr lang="en-US" sz="2800" dirty="0" smtClean="0"/>
              <a:t>Faculty:	19 (tenure-track) + 3 (FSU-PC)</a:t>
            </a:r>
          </a:p>
          <a:p>
            <a:pPr>
              <a:buFont typeface="Wingdings" pitchFamily="2" charset="2"/>
              <a:buChar char="q"/>
            </a:pPr>
            <a:r>
              <a:rPr lang="en-US" sz="2800" dirty="0" smtClean="0"/>
              <a:t>Offers:	BS Electrical Engineering (</a:t>
            </a:r>
            <a:r>
              <a:rPr lang="en-US" sz="2400" dirty="0" smtClean="0"/>
              <a:t>ABET Accredited</a:t>
            </a:r>
            <a:r>
              <a:rPr lang="en-US" sz="2800" dirty="0" smtClean="0"/>
              <a:t>)</a:t>
            </a:r>
          </a:p>
          <a:p>
            <a:pPr>
              <a:buNone/>
            </a:pPr>
            <a:r>
              <a:rPr lang="en-US" sz="2800" dirty="0" smtClean="0"/>
              <a:t>			BS Computer Engineering (</a:t>
            </a:r>
            <a:r>
              <a:rPr lang="en-US" sz="2400" dirty="0" smtClean="0"/>
              <a:t>ABET Accredited</a:t>
            </a:r>
            <a:r>
              <a:rPr lang="en-US" sz="2800" dirty="0" smtClean="0"/>
              <a:t>)</a:t>
            </a:r>
          </a:p>
          <a:p>
            <a:pPr>
              <a:buNone/>
            </a:pPr>
            <a:r>
              <a:rPr lang="en-US" sz="2800" dirty="0" smtClean="0"/>
              <a:t>			4+1 MS Program, Electrical Engineering</a:t>
            </a:r>
          </a:p>
          <a:p>
            <a:pPr>
              <a:buNone/>
            </a:pPr>
            <a:r>
              <a:rPr lang="en-US" sz="2800" dirty="0" smtClean="0"/>
              <a:t>			</a:t>
            </a:r>
            <a:r>
              <a:rPr lang="en-US" sz="2000" dirty="0" smtClean="0"/>
              <a:t>Federal University of Technology at </a:t>
            </a:r>
            <a:r>
              <a:rPr lang="en-US" sz="2000" dirty="0" err="1" smtClean="0"/>
              <a:t>Akure</a:t>
            </a:r>
            <a:r>
              <a:rPr lang="en-US" sz="2000" dirty="0" smtClean="0"/>
              <a:t> (FUTA)-FAMU</a:t>
            </a:r>
          </a:p>
          <a:p>
            <a:pPr>
              <a:buNone/>
            </a:pPr>
            <a:r>
              <a:rPr lang="en-US" sz="2000" dirty="0" smtClean="0"/>
              <a:t>				 </a:t>
            </a:r>
            <a:r>
              <a:rPr lang="en-US" sz="2000" smtClean="0"/>
              <a:t>special graduate program</a:t>
            </a:r>
            <a:endParaRPr lang="en-US" sz="2000" dirty="0" smtClean="0"/>
          </a:p>
          <a:p>
            <a:pPr>
              <a:buNone/>
            </a:pPr>
            <a:r>
              <a:rPr lang="en-US" sz="2000" dirty="0" smtClean="0"/>
              <a:t>			Tianjin University of Technology (TUT)-FSU </a:t>
            </a:r>
          </a:p>
          <a:p>
            <a:pPr>
              <a:buNone/>
            </a:pPr>
            <a:r>
              <a:rPr lang="en-US" sz="2000" dirty="0" smtClean="0"/>
              <a:t>				3+1+1 BS/MS EE special program</a:t>
            </a:r>
          </a:p>
          <a:p>
            <a:pPr>
              <a:buNone/>
            </a:pPr>
            <a:r>
              <a:rPr lang="en-US" sz="2800" dirty="0" smtClean="0"/>
              <a:t>			MS, PhD Electrical Engineering</a:t>
            </a:r>
            <a:endParaRPr lang="en-US" sz="2500" dirty="0" smtClean="0"/>
          </a:p>
          <a:p>
            <a:pPr>
              <a:buFont typeface="Wingdings" pitchFamily="2" charset="2"/>
              <a:buChar char="q"/>
            </a:pPr>
            <a:r>
              <a:rPr lang="en-US" sz="2500" dirty="0" smtClean="0"/>
              <a:t>Undergraduate Enrollment (2013):  ~350</a:t>
            </a:r>
          </a:p>
          <a:p>
            <a:pPr>
              <a:buFont typeface="Wingdings" pitchFamily="2" charset="2"/>
              <a:buChar char="q"/>
            </a:pPr>
            <a:r>
              <a:rPr lang="en-US" sz="2500" dirty="0" smtClean="0"/>
              <a:t>Graduate Enrollment (2013): ~80</a:t>
            </a:r>
            <a:endParaRPr lang="en-US" dirty="0" smtClean="0"/>
          </a:p>
        </p:txBody>
      </p:sp>
      <p:sp>
        <p:nvSpPr>
          <p:cNvPr id="4" name="Date Placeholder 3"/>
          <p:cNvSpPr>
            <a:spLocks noGrp="1"/>
          </p:cNvSpPr>
          <p:nvPr>
            <p:ph type="dt" sz="half" idx="10"/>
          </p:nvPr>
        </p:nvSpPr>
        <p:spPr/>
        <p:txBody>
          <a:bodyPr/>
          <a:lstStyle/>
          <a:p>
            <a:pPr>
              <a:defRPr/>
            </a:pPr>
            <a:fld id="{94C12507-2D5F-4C4F-96AD-D7A6ED6395EC}" type="datetime1">
              <a:rPr lang="en-US" smtClean="0"/>
              <a:pPr>
                <a:defRPr/>
              </a:pPr>
              <a:t>10/6/2014</a:t>
            </a:fld>
            <a:endParaRPr lang="en-US"/>
          </a:p>
        </p:txBody>
      </p:sp>
      <p:pic>
        <p:nvPicPr>
          <p:cNvPr id="5" name="Picture 4" descr="famu_color"/>
          <p:cNvPicPr/>
          <p:nvPr/>
        </p:nvPicPr>
        <p:blipFill>
          <a:blip r:embed="rId3" cstate="print"/>
          <a:srcRect/>
          <a:stretch>
            <a:fillRect/>
          </a:stretch>
        </p:blipFill>
        <p:spPr bwMode="auto">
          <a:xfrm>
            <a:off x="457200" y="304800"/>
            <a:ext cx="922707" cy="924393"/>
          </a:xfrm>
          <a:prstGeom prst="rect">
            <a:avLst/>
          </a:prstGeom>
          <a:noFill/>
        </p:spPr>
      </p:pic>
      <p:pic>
        <p:nvPicPr>
          <p:cNvPr id="6" name="Picture 5" descr="FSU"/>
          <p:cNvPicPr/>
          <p:nvPr/>
        </p:nvPicPr>
        <p:blipFill>
          <a:blip r:embed="rId4" cstate="print"/>
          <a:srcRect l="12000" r="13333" b="1778"/>
          <a:stretch>
            <a:fillRect/>
          </a:stretch>
        </p:blipFill>
        <p:spPr bwMode="auto">
          <a:xfrm>
            <a:off x="7772400" y="228600"/>
            <a:ext cx="946119" cy="934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Engineering</a:t>
            </a:r>
            <a:endParaRPr lang="en-US" dirty="0"/>
          </a:p>
        </p:txBody>
      </p:sp>
      <p:sp>
        <p:nvSpPr>
          <p:cNvPr id="3" name="Content Placeholder 2"/>
          <p:cNvSpPr>
            <a:spLocks noGrp="1"/>
          </p:cNvSpPr>
          <p:nvPr>
            <p:ph idx="1"/>
          </p:nvPr>
        </p:nvSpPr>
        <p:spPr>
          <a:xfrm>
            <a:off x="304800" y="1447800"/>
            <a:ext cx="8534400" cy="4525963"/>
          </a:xfrm>
        </p:spPr>
        <p:txBody>
          <a:bodyPr>
            <a:normAutofit lnSpcReduction="10000"/>
          </a:bodyPr>
          <a:lstStyle/>
          <a:p>
            <a:pPr>
              <a:buFont typeface="Wingdings" pitchFamily="2" charset="2"/>
              <a:buChar char="q"/>
            </a:pPr>
            <a:r>
              <a:rPr lang="en-US" sz="2800" dirty="0" smtClean="0"/>
              <a:t>the study and applications of electricity, electronics, and electromagnetism</a:t>
            </a:r>
          </a:p>
          <a:p>
            <a:pPr>
              <a:buFont typeface="Wingdings" pitchFamily="2" charset="2"/>
              <a:buChar char="q"/>
            </a:pPr>
            <a:r>
              <a:rPr lang="en-US" sz="2800" dirty="0" smtClean="0"/>
              <a:t>covers a range of subtopics including power, electronics, control systems, robotics, signal processing, instrumentation, and telecommunications</a:t>
            </a:r>
          </a:p>
          <a:p>
            <a:pPr>
              <a:buFont typeface="Wingdings" pitchFamily="2" charset="2"/>
              <a:buChar char="q"/>
            </a:pPr>
            <a:r>
              <a:rPr lang="en-US" sz="2800" dirty="0" smtClean="0"/>
              <a:t>Related disciplines: </a:t>
            </a:r>
          </a:p>
          <a:p>
            <a:pPr lvl="1">
              <a:buFont typeface="Wingdings" pitchFamily="2" charset="2"/>
              <a:buChar char="q"/>
            </a:pPr>
            <a:r>
              <a:rPr lang="en-US" sz="2400" dirty="0" err="1" smtClean="0"/>
              <a:t>Mechatronics</a:t>
            </a:r>
            <a:r>
              <a:rPr lang="en-US" sz="2400" dirty="0" smtClean="0"/>
              <a:t>: </a:t>
            </a:r>
            <a:r>
              <a:rPr lang="en-US" sz="2400" dirty="0" err="1" smtClean="0"/>
              <a:t>microelectromechanical</a:t>
            </a:r>
            <a:r>
              <a:rPr lang="en-US" sz="2400" dirty="0" smtClean="0"/>
              <a:t> systems (MEMS)</a:t>
            </a:r>
          </a:p>
          <a:p>
            <a:pPr lvl="1">
              <a:buFont typeface="Wingdings" pitchFamily="2" charset="2"/>
              <a:buChar char="q"/>
            </a:pPr>
            <a:r>
              <a:rPr lang="en-US" sz="2400" dirty="0" smtClean="0"/>
              <a:t>Biomedical Engineering: </a:t>
            </a:r>
          </a:p>
          <a:p>
            <a:pPr lvl="2">
              <a:buFont typeface="Wingdings" pitchFamily="2" charset="2"/>
              <a:buChar char="q"/>
            </a:pPr>
            <a:r>
              <a:rPr lang="en-US" sz="2000" dirty="0" smtClean="0"/>
              <a:t>Magnetic resonance imaging (MRI)</a:t>
            </a:r>
          </a:p>
          <a:p>
            <a:pPr lvl="2">
              <a:buFont typeface="Wingdings" pitchFamily="2" charset="2"/>
              <a:buChar char="q"/>
            </a:pPr>
            <a:r>
              <a:rPr lang="en-US" sz="2000" dirty="0" smtClean="0"/>
              <a:t>Implants</a:t>
            </a:r>
          </a:p>
          <a:p>
            <a:pPr lvl="2">
              <a:buFont typeface="Wingdings" pitchFamily="2" charset="2"/>
              <a:buChar char="q"/>
            </a:pPr>
            <a:r>
              <a:rPr lang="en-US" sz="2000" dirty="0" smtClean="0"/>
              <a:t>Pacemakers, etc.</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smtClean="0"/>
              <a:t>Pioneers in Electrical Engineering </a:t>
            </a:r>
            <a:r>
              <a:rPr lang="en-US" sz="1400" dirty="0" smtClean="0"/>
              <a:t>(from Wikipedia)</a:t>
            </a:r>
            <a:endParaRPr lang="en-US" sz="1400" dirty="0"/>
          </a:p>
        </p:txBody>
      </p:sp>
      <p:pic>
        <p:nvPicPr>
          <p:cNvPr id="1026" name="Picture 2" descr="C:\Documents and Settings\Foo\Desktop\Electrical_engineer_files\170px-Faraday_Cochran_Pickersgill.jpg"/>
          <p:cNvPicPr>
            <a:picLocks noChangeAspect="1" noChangeArrowheads="1"/>
          </p:cNvPicPr>
          <p:nvPr/>
        </p:nvPicPr>
        <p:blipFill>
          <a:blip r:embed="rId2" cstate="print"/>
          <a:srcRect/>
          <a:stretch>
            <a:fillRect/>
          </a:stretch>
        </p:blipFill>
        <p:spPr bwMode="auto">
          <a:xfrm>
            <a:off x="457200" y="914400"/>
            <a:ext cx="1619250" cy="2019301"/>
          </a:xfrm>
          <a:prstGeom prst="rect">
            <a:avLst/>
          </a:prstGeom>
          <a:noFill/>
        </p:spPr>
      </p:pic>
      <p:sp>
        <p:nvSpPr>
          <p:cNvPr id="5" name="TextBox 4"/>
          <p:cNvSpPr txBox="1"/>
          <p:nvPr/>
        </p:nvSpPr>
        <p:spPr>
          <a:xfrm>
            <a:off x="381000" y="2971800"/>
            <a:ext cx="2977354" cy="646331"/>
          </a:xfrm>
          <a:prstGeom prst="rect">
            <a:avLst/>
          </a:prstGeom>
          <a:noFill/>
        </p:spPr>
        <p:txBody>
          <a:bodyPr wrap="none" rtlCol="0">
            <a:spAutoFit/>
          </a:bodyPr>
          <a:lstStyle/>
          <a:p>
            <a:r>
              <a:rPr lang="en-US" dirty="0" smtClean="0"/>
              <a:t>Michael Faraday </a:t>
            </a:r>
          </a:p>
          <a:p>
            <a:r>
              <a:rPr lang="en-US" dirty="0" smtClean="0"/>
              <a:t>– electric motor development</a:t>
            </a:r>
            <a:endParaRPr lang="en-US" dirty="0"/>
          </a:p>
        </p:txBody>
      </p:sp>
      <p:pic>
        <p:nvPicPr>
          <p:cNvPr id="1028" name="Picture 4" descr="C:\Documents and Settings\Foo\Desktop\Electrical_engineer_files\170px-N.JPG"/>
          <p:cNvPicPr>
            <a:picLocks noChangeAspect="1" noChangeArrowheads="1"/>
          </p:cNvPicPr>
          <p:nvPr/>
        </p:nvPicPr>
        <p:blipFill>
          <a:blip r:embed="rId3" cstate="print"/>
          <a:srcRect/>
          <a:stretch>
            <a:fillRect/>
          </a:stretch>
        </p:blipFill>
        <p:spPr bwMode="auto">
          <a:xfrm>
            <a:off x="3429000" y="914400"/>
            <a:ext cx="1619250" cy="2114550"/>
          </a:xfrm>
          <a:prstGeom prst="rect">
            <a:avLst/>
          </a:prstGeom>
          <a:noFill/>
        </p:spPr>
      </p:pic>
      <p:sp>
        <p:nvSpPr>
          <p:cNvPr id="7" name="TextBox 6"/>
          <p:cNvSpPr txBox="1"/>
          <p:nvPr/>
        </p:nvSpPr>
        <p:spPr>
          <a:xfrm>
            <a:off x="3429000" y="3124200"/>
            <a:ext cx="2339487" cy="646331"/>
          </a:xfrm>
          <a:prstGeom prst="rect">
            <a:avLst/>
          </a:prstGeom>
          <a:noFill/>
        </p:spPr>
        <p:txBody>
          <a:bodyPr wrap="none" rtlCol="0">
            <a:spAutoFit/>
          </a:bodyPr>
          <a:lstStyle/>
          <a:p>
            <a:r>
              <a:rPr lang="en-US" dirty="0" smtClean="0"/>
              <a:t>Nikola Tesla</a:t>
            </a:r>
          </a:p>
          <a:p>
            <a:pPr>
              <a:buFontTx/>
              <a:buChar char="-"/>
            </a:pPr>
            <a:r>
              <a:rPr lang="en-US" dirty="0" smtClean="0"/>
              <a:t>Inventor of AC current</a:t>
            </a:r>
          </a:p>
        </p:txBody>
      </p:sp>
      <p:pic>
        <p:nvPicPr>
          <p:cNvPr id="1030" name="Picture 6" descr="C:\Documents and Settings\Foo\Desktop\Electrical_engineer_files\170px-Thomas_Edison_1878.jpg"/>
          <p:cNvPicPr>
            <a:picLocks noChangeAspect="1" noChangeArrowheads="1"/>
          </p:cNvPicPr>
          <p:nvPr/>
        </p:nvPicPr>
        <p:blipFill>
          <a:blip r:embed="rId4" cstate="print"/>
          <a:srcRect/>
          <a:stretch>
            <a:fillRect/>
          </a:stretch>
        </p:blipFill>
        <p:spPr bwMode="auto">
          <a:xfrm>
            <a:off x="6172200" y="914400"/>
            <a:ext cx="1619250" cy="2438400"/>
          </a:xfrm>
          <a:prstGeom prst="rect">
            <a:avLst/>
          </a:prstGeom>
          <a:noFill/>
        </p:spPr>
      </p:pic>
      <p:sp>
        <p:nvSpPr>
          <p:cNvPr id="9" name="TextBox 8"/>
          <p:cNvSpPr txBox="1"/>
          <p:nvPr/>
        </p:nvSpPr>
        <p:spPr>
          <a:xfrm>
            <a:off x="5486400" y="3733800"/>
            <a:ext cx="3564950" cy="646331"/>
          </a:xfrm>
          <a:prstGeom prst="rect">
            <a:avLst/>
          </a:prstGeom>
          <a:noFill/>
        </p:spPr>
        <p:txBody>
          <a:bodyPr wrap="none" rtlCol="0">
            <a:spAutoFit/>
          </a:bodyPr>
          <a:lstStyle/>
          <a:p>
            <a:r>
              <a:rPr lang="en-US" dirty="0" smtClean="0"/>
              <a:t>Thomas Edison</a:t>
            </a:r>
          </a:p>
          <a:p>
            <a:r>
              <a:rPr lang="en-US" dirty="0" smtClean="0"/>
              <a:t>- Large scale electric power network</a:t>
            </a:r>
            <a:endParaRPr lang="en-US" dirty="0"/>
          </a:p>
        </p:txBody>
      </p:sp>
      <p:pic>
        <p:nvPicPr>
          <p:cNvPr id="1032" name="Picture 8" descr="C:\Documents and Settings\Foo\Desktop\Electrical_engineer_files\220px-Power_plant.jpg"/>
          <p:cNvPicPr>
            <a:picLocks noChangeAspect="1" noChangeArrowheads="1"/>
          </p:cNvPicPr>
          <p:nvPr/>
        </p:nvPicPr>
        <p:blipFill>
          <a:blip r:embed="rId5" cstate="print"/>
          <a:srcRect/>
          <a:stretch>
            <a:fillRect/>
          </a:stretch>
        </p:blipFill>
        <p:spPr bwMode="auto">
          <a:xfrm>
            <a:off x="457200" y="4267200"/>
            <a:ext cx="2095500" cy="1571626"/>
          </a:xfrm>
          <a:prstGeom prst="rect">
            <a:avLst/>
          </a:prstGeom>
          <a:noFill/>
        </p:spPr>
      </p:pic>
      <p:pic>
        <p:nvPicPr>
          <p:cNvPr id="1034" name="Picture 10" descr="C:\Documents and Settings\Foo\Desktop\Electrical_engineer_files\220px-Silego_clock_generator.JPG"/>
          <p:cNvPicPr>
            <a:picLocks noChangeAspect="1" noChangeArrowheads="1"/>
          </p:cNvPicPr>
          <p:nvPr/>
        </p:nvPicPr>
        <p:blipFill>
          <a:blip r:embed="rId6" cstate="print"/>
          <a:srcRect/>
          <a:stretch>
            <a:fillRect/>
          </a:stretch>
        </p:blipFill>
        <p:spPr bwMode="auto">
          <a:xfrm>
            <a:off x="2971800" y="4267200"/>
            <a:ext cx="2095500" cy="1571626"/>
          </a:xfrm>
          <a:prstGeom prst="rect">
            <a:avLst/>
          </a:prstGeom>
          <a:noFill/>
        </p:spPr>
      </p:pic>
      <p:pic>
        <p:nvPicPr>
          <p:cNvPr id="1036" name="Picture 12" descr="C:\Documents and Settings\Foo\Desktop\Electrical_engineer_files\220px-Componentes.JPG"/>
          <p:cNvPicPr>
            <a:picLocks noChangeAspect="1" noChangeArrowheads="1"/>
          </p:cNvPicPr>
          <p:nvPr/>
        </p:nvPicPr>
        <p:blipFill>
          <a:blip r:embed="rId7" cstate="print"/>
          <a:srcRect/>
          <a:stretch>
            <a:fillRect/>
          </a:stretch>
        </p:blipFill>
        <p:spPr bwMode="auto">
          <a:xfrm>
            <a:off x="5562599" y="4495800"/>
            <a:ext cx="3094679" cy="2124075"/>
          </a:xfrm>
          <a:prstGeom prst="rect">
            <a:avLst/>
          </a:prstGeom>
          <a:noFill/>
        </p:spPr>
      </p:pic>
      <p:sp>
        <p:nvSpPr>
          <p:cNvPr id="13" name="TextBox 12"/>
          <p:cNvSpPr txBox="1"/>
          <p:nvPr/>
        </p:nvSpPr>
        <p:spPr>
          <a:xfrm>
            <a:off x="381000" y="5943600"/>
            <a:ext cx="1569982" cy="369332"/>
          </a:xfrm>
          <a:prstGeom prst="rect">
            <a:avLst/>
          </a:prstGeom>
          <a:noFill/>
        </p:spPr>
        <p:txBody>
          <a:bodyPr wrap="none" rtlCol="0">
            <a:spAutoFit/>
          </a:bodyPr>
          <a:lstStyle/>
          <a:p>
            <a:r>
              <a:rPr lang="en-US" dirty="0" smtClean="0"/>
              <a:t>Power systems</a:t>
            </a:r>
            <a:endParaRPr lang="en-US" dirty="0"/>
          </a:p>
        </p:txBody>
      </p:sp>
      <p:sp>
        <p:nvSpPr>
          <p:cNvPr id="14" name="TextBox 13"/>
          <p:cNvSpPr txBox="1"/>
          <p:nvPr/>
        </p:nvSpPr>
        <p:spPr>
          <a:xfrm>
            <a:off x="2895600" y="6019800"/>
            <a:ext cx="1830245" cy="369332"/>
          </a:xfrm>
          <a:prstGeom prst="rect">
            <a:avLst/>
          </a:prstGeom>
          <a:noFill/>
        </p:spPr>
        <p:txBody>
          <a:bodyPr wrap="none" rtlCol="0">
            <a:spAutoFit/>
          </a:bodyPr>
          <a:lstStyle/>
          <a:p>
            <a:r>
              <a:rPr lang="en-US" dirty="0" smtClean="0"/>
              <a:t>Electronic circuits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Engineering</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q"/>
            </a:pPr>
            <a:r>
              <a:rPr lang="en-US" sz="2800" dirty="0" smtClean="0"/>
              <a:t>Integrates several fields of electrical engineering and computer science required to develop computer systems. Computer engineers are involved in many hardware and software aspects of computing, from the design of individual microprocessors, personal computers, and supercomputers, to circuit design. </a:t>
            </a:r>
          </a:p>
          <a:p>
            <a:pPr>
              <a:buFont typeface="Wingdings" pitchFamily="2" charset="2"/>
              <a:buChar char="q"/>
            </a:pPr>
            <a:endParaRPr lang="en-US" sz="2800" dirty="0" smtClean="0"/>
          </a:p>
          <a:p>
            <a:pPr>
              <a:buFont typeface="Wingdings" pitchFamily="2" charset="2"/>
              <a:buChar char="q"/>
            </a:pPr>
            <a:r>
              <a:rPr lang="en-US" sz="2800" dirty="0" smtClean="0"/>
              <a:t>Usual tasks include writing software and firmware for embedded microcontrollers, designing VLSI chips, designing analog sensors, designing mixed signal circuit boards, and designing operating systems. Computer engineers are also suited for robotics research, which relies heavily on using digital systems to control and monitor electrical systems like motors, communications, and sensors.</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Engineering (contd.)</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pPr>
              <a:buNone/>
            </a:pPr>
            <a:r>
              <a:rPr lang="en-US" sz="3600" b="1" dirty="0" smtClean="0"/>
              <a:t>Specialty Areas</a:t>
            </a:r>
          </a:p>
          <a:p>
            <a:pPr>
              <a:buFont typeface="Wingdings" pitchFamily="2" charset="2"/>
              <a:buChar char="q"/>
            </a:pPr>
            <a:endParaRPr lang="en-US" sz="2800" b="1" dirty="0" smtClean="0"/>
          </a:p>
          <a:p>
            <a:pPr>
              <a:buFont typeface="Wingdings" pitchFamily="2" charset="2"/>
              <a:buChar char="q"/>
            </a:pPr>
            <a:r>
              <a:rPr lang="en-US" sz="2800" b="1" dirty="0" smtClean="0"/>
              <a:t>Coding, Cryptography, and Information Protection</a:t>
            </a:r>
          </a:p>
          <a:p>
            <a:pPr>
              <a:buFont typeface="Wingdings" pitchFamily="2" charset="2"/>
              <a:buChar char="q"/>
            </a:pPr>
            <a:r>
              <a:rPr lang="en-US" sz="2800" b="1" dirty="0" smtClean="0"/>
              <a:t>Communications and Wireless Networks</a:t>
            </a:r>
          </a:p>
          <a:p>
            <a:pPr lvl="1">
              <a:buFont typeface="Wingdings" pitchFamily="2" charset="2"/>
              <a:buChar char="q"/>
            </a:pPr>
            <a:r>
              <a:rPr lang="en-US" sz="2400" b="1" dirty="0" smtClean="0"/>
              <a:t>Smart Grids</a:t>
            </a:r>
          </a:p>
          <a:p>
            <a:pPr>
              <a:buFont typeface="Wingdings" pitchFamily="2" charset="2"/>
              <a:buChar char="q"/>
            </a:pPr>
            <a:r>
              <a:rPr lang="en-US" sz="2800" b="1" dirty="0" smtClean="0"/>
              <a:t>Compilers and Operating Systems</a:t>
            </a:r>
          </a:p>
          <a:p>
            <a:pPr>
              <a:buFont typeface="Wingdings" pitchFamily="2" charset="2"/>
              <a:buChar char="q"/>
            </a:pPr>
            <a:r>
              <a:rPr lang="en-US" sz="2800" b="1" dirty="0" smtClean="0"/>
              <a:t>Computational Science and Engineering</a:t>
            </a:r>
          </a:p>
          <a:p>
            <a:pPr>
              <a:buFont typeface="Wingdings" pitchFamily="2" charset="2"/>
              <a:buChar char="q"/>
            </a:pPr>
            <a:r>
              <a:rPr lang="en-US" sz="2800" b="1" dirty="0" smtClean="0"/>
              <a:t>Computer Networks, Mobile Computing, and Distributed Systems</a:t>
            </a:r>
          </a:p>
          <a:p>
            <a:pPr>
              <a:buFont typeface="Wingdings" pitchFamily="2" charset="2"/>
              <a:buChar char="q"/>
            </a:pPr>
            <a:r>
              <a:rPr lang="en-US" sz="2800" b="1" dirty="0" smtClean="0"/>
              <a:t>Computer Systems: Architecture, Parallel Processing, and Dependability</a:t>
            </a:r>
          </a:p>
          <a:p>
            <a:pPr>
              <a:buFont typeface="Wingdings" pitchFamily="2" charset="2"/>
              <a:buChar char="q"/>
            </a:pPr>
            <a:r>
              <a:rPr lang="en-US" sz="2800" b="1" dirty="0" smtClean="0"/>
              <a:t>Computer Vision and Robotics</a:t>
            </a:r>
          </a:p>
          <a:p>
            <a:pPr>
              <a:buFont typeface="Wingdings" pitchFamily="2" charset="2"/>
              <a:buChar char="q"/>
            </a:pPr>
            <a:r>
              <a:rPr lang="en-US" sz="2800" b="1" dirty="0" smtClean="0"/>
              <a:t>Embedded Systems</a:t>
            </a:r>
          </a:p>
          <a:p>
            <a:pPr>
              <a:buFont typeface="Wingdings" pitchFamily="2" charset="2"/>
              <a:buChar char="q"/>
            </a:pPr>
            <a:r>
              <a:rPr lang="en-US" sz="2800" b="1" dirty="0" smtClean="0"/>
              <a:t>Integrated Circuits, VLSI Design, Testing, and CAD</a:t>
            </a:r>
          </a:p>
          <a:p>
            <a:pPr>
              <a:buFont typeface="Wingdings" pitchFamily="2" charset="2"/>
              <a:buChar char="q"/>
            </a:pPr>
            <a:r>
              <a:rPr lang="en-US" sz="2800" b="1" dirty="0" smtClean="0"/>
              <a:t>Signal, Image, and Speech Processing</a:t>
            </a:r>
            <a:endParaRPr lang="en-US" sz="2800" b="1" dirty="0"/>
          </a:p>
        </p:txBody>
      </p:sp>
      <p:pic>
        <p:nvPicPr>
          <p:cNvPr id="23554" name="Picture 2" descr="C:\Documents and Settings\Foo\Desktop\Computer_engineering_files\220px-Altera_MAX_7128_2500_gate_CPLD.jpg"/>
          <p:cNvPicPr>
            <a:picLocks noChangeAspect="1" noChangeArrowheads="1"/>
          </p:cNvPicPr>
          <p:nvPr/>
        </p:nvPicPr>
        <p:blipFill>
          <a:blip r:embed="rId2" cstate="print"/>
          <a:srcRect/>
          <a:stretch>
            <a:fillRect/>
          </a:stretch>
        </p:blipFill>
        <p:spPr bwMode="auto">
          <a:xfrm>
            <a:off x="6858000" y="1295400"/>
            <a:ext cx="2095500" cy="1695451"/>
          </a:xfrm>
          <a:prstGeom prst="rect">
            <a:avLst/>
          </a:prstGeom>
          <a:noFill/>
        </p:spPr>
      </p:pic>
      <p:pic>
        <p:nvPicPr>
          <p:cNvPr id="23556" name="Picture 4" descr="C:\Documents and Settings\Foo\Desktop\Computer_engineering_files\220px-Oxygen_devices.png"/>
          <p:cNvPicPr>
            <a:picLocks noChangeAspect="1" noChangeArrowheads="1"/>
          </p:cNvPicPr>
          <p:nvPr/>
        </p:nvPicPr>
        <p:blipFill>
          <a:blip r:embed="rId3" cstate="print"/>
          <a:srcRect/>
          <a:stretch>
            <a:fillRect/>
          </a:stretch>
        </p:blipFill>
        <p:spPr bwMode="auto">
          <a:xfrm>
            <a:off x="6858000" y="4800600"/>
            <a:ext cx="2095500" cy="1409700"/>
          </a:xfrm>
          <a:prstGeom prst="rect">
            <a:avLst/>
          </a:prstGeom>
          <a:noFill/>
        </p:spPr>
      </p:pic>
      <p:sp>
        <p:nvSpPr>
          <p:cNvPr id="6" name="TextBox 5"/>
          <p:cNvSpPr txBox="1"/>
          <p:nvPr/>
        </p:nvSpPr>
        <p:spPr>
          <a:xfrm>
            <a:off x="6934200" y="6248400"/>
            <a:ext cx="2008499" cy="369332"/>
          </a:xfrm>
          <a:prstGeom prst="rect">
            <a:avLst/>
          </a:prstGeom>
          <a:noFill/>
        </p:spPr>
        <p:txBody>
          <a:bodyPr wrap="none" rtlCol="0">
            <a:spAutoFit/>
          </a:bodyPr>
          <a:lstStyle/>
          <a:p>
            <a:r>
              <a:rPr lang="en-US" dirty="0" smtClean="0"/>
              <a:t>Embedded Systems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hires our EE/</a:t>
            </a:r>
            <a:r>
              <a:rPr lang="en-US" dirty="0" err="1" smtClean="0"/>
              <a:t>CpE</a:t>
            </a:r>
            <a:r>
              <a:rPr lang="en-US" dirty="0" smtClean="0"/>
              <a:t> graduates?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dirty="0" smtClean="0"/>
              <a:t> Defense contractors – Boeing Company, Lockheed Martin, </a:t>
            </a:r>
            <a:r>
              <a:rPr lang="en-US" dirty="0" err="1" smtClean="0"/>
              <a:t>Northtrop</a:t>
            </a:r>
            <a:r>
              <a:rPr lang="en-US" dirty="0" smtClean="0"/>
              <a:t> Grumman, Raytheon, etc.</a:t>
            </a:r>
          </a:p>
          <a:p>
            <a:pPr>
              <a:buFont typeface="Wingdings" pitchFamily="2" charset="2"/>
              <a:buChar char="q"/>
            </a:pPr>
            <a:r>
              <a:rPr lang="en-US" dirty="0" smtClean="0"/>
              <a:t> Government labs – Navy, Air Force, Army, NSA, etc.</a:t>
            </a:r>
          </a:p>
          <a:p>
            <a:pPr>
              <a:buFont typeface="Wingdings" pitchFamily="2" charset="2"/>
              <a:buChar char="q"/>
            </a:pPr>
            <a:r>
              <a:rPr lang="en-US" dirty="0" smtClean="0"/>
              <a:t> Industry – GM, Ford, Chrysler, BMW, Dell, Harris, FPL, local engineering companies</a:t>
            </a:r>
          </a:p>
          <a:p>
            <a:pPr>
              <a:buFont typeface="Wingdings" pitchFamily="2" charset="2"/>
              <a:buChar char="q"/>
            </a:pPr>
            <a:r>
              <a:rPr lang="en-US" dirty="0" smtClean="0"/>
              <a:t> Academia (</a:t>
            </a:r>
            <a:r>
              <a:rPr lang="en-US" dirty="0" err="1" smtClean="0"/>
              <a:t>Ga</a:t>
            </a:r>
            <a:r>
              <a:rPr lang="en-US" smtClean="0"/>
              <a:t> Southern, </a:t>
            </a:r>
            <a:r>
              <a:rPr lang="en-US" dirty="0" smtClean="0"/>
              <a:t>Memphis State</a:t>
            </a:r>
            <a:r>
              <a:rPr lang="en-US" smtClean="0"/>
              <a:t>, Vanderbilt, etc.)</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Technical Societies related to EE and </a:t>
            </a:r>
            <a:r>
              <a:rPr lang="en-US" sz="3600" dirty="0" err="1" smtClean="0"/>
              <a:t>CpE</a:t>
            </a:r>
            <a:endParaRPr lang="en-US" sz="3600" dirty="0"/>
          </a:p>
        </p:txBody>
      </p:sp>
      <p:sp>
        <p:nvSpPr>
          <p:cNvPr id="3" name="Content Placeholder 2"/>
          <p:cNvSpPr>
            <a:spLocks noGrp="1"/>
          </p:cNvSpPr>
          <p:nvPr>
            <p:ph idx="1"/>
          </p:nvPr>
        </p:nvSpPr>
        <p:spPr>
          <a:xfrm>
            <a:off x="457200" y="1295400"/>
            <a:ext cx="8458200" cy="5410200"/>
          </a:xfrm>
        </p:spPr>
        <p:txBody>
          <a:bodyPr>
            <a:normAutofit fontScale="70000" lnSpcReduction="20000"/>
          </a:bodyPr>
          <a:lstStyle/>
          <a:p>
            <a:pPr>
              <a:buNone/>
            </a:pPr>
            <a:r>
              <a:rPr lang="en-US" b="1" dirty="0" smtClean="0"/>
              <a:t>Society memberships enable you stay current within your chosen technology profession, keep in touch with your peers, and invest in your career.</a:t>
            </a:r>
          </a:p>
          <a:p>
            <a:pPr>
              <a:buFont typeface="Wingdings" pitchFamily="2" charset="2"/>
              <a:buChar char="q"/>
            </a:pPr>
            <a:r>
              <a:rPr lang="en-US" dirty="0" smtClean="0"/>
              <a:t>Institute of Electrical and Electronics Engineers (IEEE)</a:t>
            </a:r>
          </a:p>
          <a:p>
            <a:pPr lvl="1">
              <a:buFont typeface="Wingdings" pitchFamily="2" charset="2"/>
              <a:buChar char="q"/>
            </a:pPr>
            <a:r>
              <a:rPr lang="en-US" dirty="0" smtClean="0"/>
              <a:t>A total of 38 societies including </a:t>
            </a:r>
          </a:p>
          <a:p>
            <a:pPr lvl="2">
              <a:buFont typeface="Wingdings" pitchFamily="2" charset="2"/>
              <a:buChar char="q"/>
            </a:pPr>
            <a:r>
              <a:rPr lang="en-US" dirty="0" smtClean="0"/>
              <a:t>Power and Energy Society (PES)</a:t>
            </a:r>
          </a:p>
          <a:p>
            <a:pPr lvl="2">
              <a:buFont typeface="Wingdings" pitchFamily="2" charset="2"/>
              <a:buChar char="q"/>
            </a:pPr>
            <a:r>
              <a:rPr lang="en-US" dirty="0" smtClean="0"/>
              <a:t>IEEE Consumer Electronics Society</a:t>
            </a:r>
          </a:p>
          <a:p>
            <a:pPr lvl="2">
              <a:buFont typeface="Wingdings" pitchFamily="2" charset="2"/>
              <a:buChar char="q"/>
            </a:pPr>
            <a:r>
              <a:rPr lang="en-US" dirty="0" smtClean="0"/>
              <a:t>IEEE Robotics and Automation Society</a:t>
            </a:r>
          </a:p>
          <a:p>
            <a:pPr>
              <a:buFont typeface="Wingdings" pitchFamily="2" charset="2"/>
              <a:buChar char="q"/>
            </a:pPr>
            <a:r>
              <a:rPr lang="en-US" dirty="0" smtClean="0"/>
              <a:t>Association for Computing Machinery</a:t>
            </a:r>
          </a:p>
          <a:p>
            <a:pPr>
              <a:buFont typeface="Wingdings" pitchFamily="2" charset="2"/>
              <a:buChar char="q"/>
            </a:pPr>
            <a:r>
              <a:rPr lang="en-US" dirty="0" smtClean="0"/>
              <a:t>American Society for Engineering Education</a:t>
            </a:r>
          </a:p>
          <a:p>
            <a:pPr>
              <a:buFont typeface="Wingdings" pitchFamily="2" charset="2"/>
              <a:buChar char="q"/>
            </a:pPr>
            <a:r>
              <a:rPr lang="en-US" dirty="0" smtClean="0"/>
              <a:t>Audio Engineering Society</a:t>
            </a:r>
          </a:p>
          <a:p>
            <a:pPr>
              <a:buFont typeface="Wingdings" pitchFamily="2" charset="2"/>
              <a:buChar char="q"/>
            </a:pPr>
            <a:r>
              <a:rPr lang="en-US" dirty="0" smtClean="0"/>
              <a:t>National Society of Black Engineers (NSBE)</a:t>
            </a:r>
          </a:p>
          <a:p>
            <a:pPr>
              <a:buFont typeface="Wingdings" pitchFamily="2" charset="2"/>
              <a:buChar char="q"/>
            </a:pPr>
            <a:r>
              <a:rPr lang="en-US" dirty="0" smtClean="0"/>
              <a:t>National Society of Professional Engineers</a:t>
            </a:r>
          </a:p>
          <a:p>
            <a:pPr>
              <a:buFont typeface="Wingdings" pitchFamily="2" charset="2"/>
              <a:buChar char="q"/>
            </a:pPr>
            <a:r>
              <a:rPr lang="en-US" dirty="0" smtClean="0"/>
              <a:t>Society of Hispanic Professional Engineers (SHPE)</a:t>
            </a:r>
          </a:p>
          <a:p>
            <a:pPr>
              <a:buFont typeface="Wingdings" pitchFamily="2" charset="2"/>
              <a:buChar char="q"/>
            </a:pPr>
            <a:r>
              <a:rPr lang="en-US" dirty="0" smtClean="0"/>
              <a:t>Society of Women Engineers (SWE)</a:t>
            </a:r>
          </a:p>
          <a:p>
            <a:pPr>
              <a:buFont typeface="Wingdings" pitchFamily="2" charset="2"/>
              <a:buChar char="q"/>
            </a:pPr>
            <a:r>
              <a:rPr lang="en-US" dirty="0" smtClean="0"/>
              <a:t>Tau Beta Pi Engineering Honor Society</a:t>
            </a:r>
          </a:p>
          <a:p>
            <a:pPr>
              <a:buFont typeface="Wingdings" pitchFamily="2" charset="2"/>
              <a:buChar char="q"/>
            </a:pPr>
            <a:r>
              <a:rPr lang="en-US" dirty="0" smtClean="0"/>
              <a:t>Eta Kappa Nu</a:t>
            </a:r>
          </a:p>
          <a:p>
            <a:pPr>
              <a:buFont typeface="Wingdings" pitchFamily="2" charset="2"/>
              <a:buChar char="q"/>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Technical/Specialty Areas</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6 Specialty Areas:</a:t>
            </a:r>
          </a:p>
          <a:p>
            <a:pPr>
              <a:buFont typeface="Wingdings" pitchFamily="2" charset="2"/>
              <a:buChar char="q"/>
            </a:pPr>
            <a:r>
              <a:rPr lang="en-US" dirty="0" smtClean="0"/>
              <a:t>Electronics (audio/video, sensors, MEMs, etc)</a:t>
            </a:r>
          </a:p>
          <a:p>
            <a:pPr>
              <a:buFont typeface="Wingdings" pitchFamily="2" charset="2"/>
              <a:buChar char="q"/>
            </a:pPr>
            <a:r>
              <a:rPr lang="en-US" dirty="0" err="1" smtClean="0"/>
              <a:t>Electromagnetics</a:t>
            </a:r>
            <a:r>
              <a:rPr lang="en-US" dirty="0" smtClean="0"/>
              <a:t> (antennas, radar, etc)</a:t>
            </a:r>
          </a:p>
          <a:p>
            <a:pPr>
              <a:buFont typeface="Wingdings" pitchFamily="2" charset="2"/>
              <a:buChar char="q"/>
            </a:pPr>
            <a:r>
              <a:rPr lang="en-US" dirty="0" smtClean="0"/>
              <a:t>Controls (robotic kinematics, intelligent systems)</a:t>
            </a:r>
          </a:p>
          <a:p>
            <a:pPr>
              <a:buFont typeface="Wingdings" pitchFamily="2" charset="2"/>
              <a:buChar char="q"/>
            </a:pPr>
            <a:r>
              <a:rPr lang="en-US" dirty="0" smtClean="0"/>
              <a:t>Communications (wireless communication, etc)</a:t>
            </a:r>
          </a:p>
          <a:p>
            <a:pPr>
              <a:buFont typeface="Wingdings" pitchFamily="2" charset="2"/>
              <a:buChar char="q"/>
            </a:pPr>
            <a:r>
              <a:rPr lang="en-US" dirty="0" smtClean="0"/>
              <a:t>Power (power systems, power electronics, etc)</a:t>
            </a:r>
          </a:p>
          <a:p>
            <a:pPr>
              <a:buFont typeface="Wingdings" pitchFamily="2" charset="2"/>
              <a:buChar char="q"/>
            </a:pPr>
            <a:r>
              <a:rPr lang="en-US" dirty="0" smtClean="0"/>
              <a:t>Computer (mobile devices, embedded systems, etc)</a:t>
            </a:r>
          </a:p>
          <a:p>
            <a:pPr>
              <a:buFont typeface="Wingdings" pitchFamily="2" charset="2"/>
              <a:buChar char="q"/>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TotalTime>
  <Words>964</Words>
  <Application>Microsoft Office PowerPoint</Application>
  <PresentationFormat>On-screen Show (4:3)</PresentationFormat>
  <Paragraphs>127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Simon Y. Foo</vt:lpstr>
      <vt:lpstr>Electrical &amp; Computer Engineering Overview</vt:lpstr>
      <vt:lpstr>Electrical Engineering</vt:lpstr>
      <vt:lpstr>Pioneers in Electrical Engineering (from Wikipedia)</vt:lpstr>
      <vt:lpstr>Computer Engineering</vt:lpstr>
      <vt:lpstr>Computer Engineering (contd.)</vt:lpstr>
      <vt:lpstr>Who hires our EE/CpE graduates?</vt:lpstr>
      <vt:lpstr>Technical Societies related to EE and CpE</vt:lpstr>
      <vt:lpstr>Technical/Specialty Areas</vt:lpstr>
      <vt:lpstr>ECE Research Areas</vt:lpstr>
      <vt:lpstr>State of the Art or Emerging Technologies</vt:lpstr>
      <vt:lpstr>ECE Achievements 2011-2012</vt:lpstr>
      <vt:lpstr>ECE Achievements 2013</vt:lpstr>
      <vt:lpstr>Slide 14</vt:lpstr>
      <vt:lpstr>Slide 15</vt:lpstr>
      <vt:lpstr>Slide 16</vt:lpstr>
      <vt:lpstr>Slide 17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Foo</dc:creator>
  <cp:lastModifiedBy>Michael P. Frank</cp:lastModifiedBy>
  <cp:revision>72</cp:revision>
  <dcterms:created xsi:type="dcterms:W3CDTF">2010-09-24T03:49:24Z</dcterms:created>
  <dcterms:modified xsi:type="dcterms:W3CDTF">2014-10-06T17:25:14Z</dcterms:modified>
</cp:coreProperties>
</file>