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26"/>
  </p:notesMasterIdLst>
  <p:handoutMasterIdLst>
    <p:handoutMasterId r:id="rId27"/>
  </p:handoutMasterIdLst>
  <p:sldIdLst>
    <p:sldId id="262" r:id="rId3"/>
    <p:sldId id="288" r:id="rId4"/>
    <p:sldId id="309" r:id="rId5"/>
    <p:sldId id="299" r:id="rId6"/>
    <p:sldId id="263" r:id="rId7"/>
    <p:sldId id="289" r:id="rId8"/>
    <p:sldId id="264" r:id="rId9"/>
    <p:sldId id="284" r:id="rId10"/>
    <p:sldId id="266" r:id="rId11"/>
    <p:sldId id="308" r:id="rId12"/>
    <p:sldId id="310" r:id="rId13"/>
    <p:sldId id="311" r:id="rId14"/>
    <p:sldId id="312" r:id="rId15"/>
    <p:sldId id="313" r:id="rId16"/>
    <p:sldId id="314" r:id="rId17"/>
    <p:sldId id="315" r:id="rId18"/>
    <p:sldId id="316" r:id="rId19"/>
    <p:sldId id="317" r:id="rId20"/>
    <p:sldId id="319" r:id="rId21"/>
    <p:sldId id="320" r:id="rId22"/>
    <p:sldId id="321" r:id="rId23"/>
    <p:sldId id="322" r:id="rId24"/>
    <p:sldId id="306" r:id="rId25"/>
  </p:sldIdLst>
  <p:sldSz cx="9144000" cy="6858000" type="screen4x3"/>
  <p:notesSz cx="7315200" cy="9601200"/>
  <p:defaultTex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66CCFF"/>
    <a:srgbClr val="99FF99"/>
    <a:srgbClr val="FFFF99"/>
    <a:srgbClr val="FF0000"/>
    <a:srgbClr val="3333FF"/>
    <a:srgbClr val="B2B2B2"/>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46" autoAdjust="0"/>
    <p:restoredTop sz="94660"/>
  </p:normalViewPr>
  <p:slideViewPr>
    <p:cSldViewPr snapToObjects="1" showGuides="1">
      <p:cViewPr varScale="1">
        <p:scale>
          <a:sx n="70" d="100"/>
          <a:sy n="70" d="100"/>
        </p:scale>
        <p:origin x="-124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479425"/>
          </a:xfrm>
          <a:prstGeom prst="rect">
            <a:avLst/>
          </a:prstGeom>
        </p:spPr>
        <p:txBody>
          <a:bodyPr vert="horz" lIns="96591" tIns="48296" rIns="96591" bIns="48296" rtlCol="0"/>
          <a:lstStyle>
            <a:lvl1pPr algn="l" eaLnBrk="1" hangingPunct="1">
              <a:spcBef>
                <a:spcPct val="20000"/>
              </a:spcBef>
              <a:buClr>
                <a:schemeClr val="accent2"/>
              </a:buClr>
              <a:buSzPct val="75000"/>
              <a:buFont typeface="Wingdings" pitchFamily="2" charset="2"/>
              <a:buNone/>
              <a:defRPr sz="1300">
                <a:cs typeface="Arial" charset="0"/>
              </a:defRPr>
            </a:lvl1pPr>
          </a:lstStyle>
          <a:p>
            <a:pPr>
              <a:defRPr/>
            </a:pPr>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6591" tIns="48296" rIns="96591" bIns="48296" rtlCol="0"/>
          <a:lstStyle>
            <a:lvl1pPr algn="r" eaLnBrk="1" hangingPunct="1">
              <a:spcBef>
                <a:spcPct val="20000"/>
              </a:spcBef>
              <a:buClr>
                <a:schemeClr val="accent2"/>
              </a:buClr>
              <a:buSzPct val="75000"/>
              <a:buFont typeface="Wingdings" pitchFamily="2" charset="2"/>
              <a:buNone/>
              <a:defRPr sz="1300">
                <a:cs typeface="Arial" charset="0"/>
              </a:defRPr>
            </a:lvl1pPr>
          </a:lstStyle>
          <a:p>
            <a:pPr>
              <a:defRPr/>
            </a:pPr>
            <a:fld id="{73352012-8826-4E9D-A459-4DE4DB4540BF}" type="datetimeFigureOut">
              <a:rPr lang="en-US"/>
              <a:pPr>
                <a:defRPr/>
              </a:pPr>
              <a:t>9/16/2014</a:t>
            </a:fld>
            <a:endParaRPr lang="en-US"/>
          </a:p>
        </p:txBody>
      </p:sp>
      <p:sp>
        <p:nvSpPr>
          <p:cNvPr id="4" name="Footer Placeholder 3"/>
          <p:cNvSpPr>
            <a:spLocks noGrp="1"/>
          </p:cNvSpPr>
          <p:nvPr>
            <p:ph type="ftr" sz="quarter" idx="2"/>
          </p:nvPr>
        </p:nvSpPr>
        <p:spPr>
          <a:xfrm>
            <a:off x="0" y="9120189"/>
            <a:ext cx="3170238" cy="479425"/>
          </a:xfrm>
          <a:prstGeom prst="rect">
            <a:avLst/>
          </a:prstGeom>
        </p:spPr>
        <p:txBody>
          <a:bodyPr vert="horz" lIns="96591" tIns="48296" rIns="96591" bIns="48296" rtlCol="0" anchor="b"/>
          <a:lstStyle>
            <a:lvl1pPr algn="l" eaLnBrk="1" hangingPunct="1">
              <a:spcBef>
                <a:spcPct val="20000"/>
              </a:spcBef>
              <a:buClr>
                <a:schemeClr val="accent2"/>
              </a:buClr>
              <a:buSzPct val="75000"/>
              <a:buFont typeface="Wingdings" pitchFamily="2" charset="2"/>
              <a:buNone/>
              <a:defRPr sz="1300">
                <a:cs typeface="Arial" charset="0"/>
              </a:defRPr>
            </a:lvl1pPr>
          </a:lstStyle>
          <a:p>
            <a:pPr>
              <a:defRPr/>
            </a:pPr>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wrap="square" lIns="96591" tIns="48296" rIns="96591" bIns="48296" numCol="1" anchor="b" anchorCtr="0" compatLnSpc="1">
            <a:prstTxWarp prst="textNoShape">
              <a:avLst/>
            </a:prstTxWarp>
          </a:bodyPr>
          <a:lstStyle>
            <a:lvl1pPr algn="r" eaLnBrk="1" hangingPunct="1">
              <a:spcBef>
                <a:spcPct val="20000"/>
              </a:spcBef>
              <a:buClr>
                <a:schemeClr val="accent2"/>
              </a:buClr>
              <a:buSzPct val="75000"/>
              <a:buFont typeface="Wingdings" panose="05000000000000000000" pitchFamily="2" charset="2"/>
              <a:buNone/>
              <a:defRPr sz="1300"/>
            </a:lvl1pPr>
          </a:lstStyle>
          <a:p>
            <a:fld id="{22ECEC46-6931-4636-8E16-3464069B3433}" type="slidenum">
              <a:rPr lang="en-US" altLang="en-US"/>
              <a:pPr/>
              <a:t>‹#›</a:t>
            </a:fld>
            <a:endParaRPr lang="en-US" altLang="en-US"/>
          </a:p>
        </p:txBody>
      </p:sp>
    </p:spTree>
    <p:extLst>
      <p:ext uri="{BB962C8B-B14F-4D97-AF65-F5344CB8AC3E}">
        <p14:creationId xmlns:p14="http://schemas.microsoft.com/office/powerpoint/2010/main" val="592367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170238" cy="479425"/>
          </a:xfrm>
          <a:prstGeom prst="rect">
            <a:avLst/>
          </a:prstGeom>
          <a:noFill/>
          <a:ln w="9525">
            <a:noFill/>
            <a:miter lim="800000"/>
            <a:headEnd/>
            <a:tailEnd/>
          </a:ln>
          <a:effectLst/>
        </p:spPr>
        <p:txBody>
          <a:bodyPr vert="horz" wrap="square" lIns="96591" tIns="48296" rIns="96591" bIns="48296" numCol="1" anchor="t" anchorCtr="0" compatLnSpc="1">
            <a:prstTxWarp prst="textNoShape">
              <a:avLst/>
            </a:prstTxWarp>
          </a:bodyPr>
          <a:lstStyle>
            <a:lvl1pPr algn="l" eaLnBrk="1" hangingPunct="1">
              <a:spcBef>
                <a:spcPct val="0"/>
              </a:spcBef>
              <a:buClrTx/>
              <a:buSzTx/>
              <a:buFontTx/>
              <a:buNone/>
              <a:defRPr sz="1300">
                <a:latin typeface="Arial" charset="0"/>
                <a:cs typeface="+mn-cs"/>
              </a:defRPr>
            </a:lvl1pPr>
          </a:lstStyle>
          <a:p>
            <a:pPr>
              <a:defRPr/>
            </a:pPr>
            <a:endParaRPr lang="en-US"/>
          </a:p>
        </p:txBody>
      </p:sp>
      <p:sp>
        <p:nvSpPr>
          <p:cNvPr id="5123" name="Rectangle 3"/>
          <p:cNvSpPr>
            <a:spLocks noGrp="1" noChangeArrowheads="1"/>
          </p:cNvSpPr>
          <p:nvPr>
            <p:ph type="dt" idx="1"/>
          </p:nvPr>
        </p:nvSpPr>
        <p:spPr bwMode="auto">
          <a:xfrm>
            <a:off x="4143375" y="1"/>
            <a:ext cx="3170238" cy="479425"/>
          </a:xfrm>
          <a:prstGeom prst="rect">
            <a:avLst/>
          </a:prstGeom>
          <a:noFill/>
          <a:ln w="9525">
            <a:noFill/>
            <a:miter lim="800000"/>
            <a:headEnd/>
            <a:tailEnd/>
          </a:ln>
          <a:effectLst/>
        </p:spPr>
        <p:txBody>
          <a:bodyPr vert="horz" wrap="square" lIns="96591" tIns="48296" rIns="96591" bIns="48296" numCol="1" anchor="t" anchorCtr="0" compatLnSpc="1">
            <a:prstTxWarp prst="textNoShape">
              <a:avLst/>
            </a:prstTxWarp>
          </a:bodyPr>
          <a:lstStyle>
            <a:lvl1pPr algn="r" eaLnBrk="1" hangingPunct="1">
              <a:spcBef>
                <a:spcPct val="0"/>
              </a:spcBef>
              <a:buClrTx/>
              <a:buSzTx/>
              <a:buFontTx/>
              <a:buNone/>
              <a:defRPr sz="1300">
                <a:latin typeface="Arial" charset="0"/>
                <a:cs typeface="+mn-cs"/>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31839" y="4560888"/>
            <a:ext cx="5851525" cy="4319587"/>
          </a:xfrm>
          <a:prstGeom prst="rect">
            <a:avLst/>
          </a:prstGeom>
          <a:noFill/>
          <a:ln w="9525">
            <a:noFill/>
            <a:miter lim="800000"/>
            <a:headEnd/>
            <a:tailEnd/>
          </a:ln>
          <a:effectLst/>
        </p:spPr>
        <p:txBody>
          <a:bodyPr vert="horz" wrap="square" lIns="96591" tIns="48296" rIns="96591" bIns="482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0189"/>
            <a:ext cx="3170238" cy="479425"/>
          </a:xfrm>
          <a:prstGeom prst="rect">
            <a:avLst/>
          </a:prstGeom>
          <a:noFill/>
          <a:ln w="9525">
            <a:noFill/>
            <a:miter lim="800000"/>
            <a:headEnd/>
            <a:tailEnd/>
          </a:ln>
          <a:effectLst/>
        </p:spPr>
        <p:txBody>
          <a:bodyPr vert="horz" wrap="square" lIns="96591" tIns="48296" rIns="96591" bIns="48296" numCol="1" anchor="b" anchorCtr="0" compatLnSpc="1">
            <a:prstTxWarp prst="textNoShape">
              <a:avLst/>
            </a:prstTxWarp>
          </a:bodyPr>
          <a:lstStyle>
            <a:lvl1pPr algn="l" eaLnBrk="1" hangingPunct="1">
              <a:spcBef>
                <a:spcPct val="0"/>
              </a:spcBef>
              <a:buClrTx/>
              <a:buSzTx/>
              <a:buFontTx/>
              <a:buNone/>
              <a:defRPr sz="1300">
                <a:latin typeface="Arial"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3375" y="9120189"/>
            <a:ext cx="3170238" cy="479425"/>
          </a:xfrm>
          <a:prstGeom prst="rect">
            <a:avLst/>
          </a:prstGeom>
          <a:noFill/>
          <a:ln w="9525">
            <a:noFill/>
            <a:miter lim="800000"/>
            <a:headEnd/>
            <a:tailEnd/>
          </a:ln>
          <a:effectLst/>
        </p:spPr>
        <p:txBody>
          <a:bodyPr vert="horz" wrap="square" lIns="96591" tIns="48296" rIns="96591" bIns="48296" numCol="1" anchor="b" anchorCtr="0" compatLnSpc="1">
            <a:prstTxWarp prst="textNoShape">
              <a:avLst/>
            </a:prstTxWarp>
          </a:bodyPr>
          <a:lstStyle>
            <a:lvl1pPr algn="r" eaLnBrk="1" hangingPunct="1">
              <a:defRPr sz="1300">
                <a:latin typeface="Arial" panose="020B0604020202020204" pitchFamily="34" charset="0"/>
              </a:defRPr>
            </a:lvl1pPr>
          </a:lstStyle>
          <a:p>
            <a:fld id="{8D528FE8-056E-45BA-B78A-D433D0167F75}" type="slidenum">
              <a:rPr lang="en-US" altLang="en-US"/>
              <a:pPr/>
              <a:t>‹#›</a:t>
            </a:fld>
            <a:endParaRPr lang="en-US" altLang="en-US"/>
          </a:p>
        </p:txBody>
      </p:sp>
    </p:spTree>
    <p:extLst>
      <p:ext uri="{BB962C8B-B14F-4D97-AF65-F5344CB8AC3E}">
        <p14:creationId xmlns:p14="http://schemas.microsoft.com/office/powerpoint/2010/main" val="1851971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Times New Roman" panose="02020603050405020304" pitchFamily="18" charset="0"/>
                <a:cs typeface="Arial" panose="020B0604020202020204" pitchFamily="34" charset="0"/>
              </a:defRPr>
            </a:lvl1pPr>
            <a:lvl2pPr marL="742841" indent="-285708">
              <a:defRPr sz="1900">
                <a:solidFill>
                  <a:schemeClr val="tx1"/>
                </a:solidFill>
                <a:latin typeface="Times New Roman" panose="02020603050405020304" pitchFamily="18" charset="0"/>
                <a:cs typeface="Arial" panose="020B0604020202020204" pitchFamily="34" charset="0"/>
              </a:defRPr>
            </a:lvl2pPr>
            <a:lvl3pPr marL="1142831" indent="-228566">
              <a:defRPr sz="1900">
                <a:solidFill>
                  <a:schemeClr val="tx1"/>
                </a:solidFill>
                <a:latin typeface="Times New Roman" panose="02020603050405020304" pitchFamily="18" charset="0"/>
                <a:cs typeface="Arial" panose="020B0604020202020204" pitchFamily="34" charset="0"/>
              </a:defRPr>
            </a:lvl3pPr>
            <a:lvl4pPr marL="1599964" indent="-228566">
              <a:defRPr sz="1900">
                <a:solidFill>
                  <a:schemeClr val="tx1"/>
                </a:solidFill>
                <a:latin typeface="Times New Roman" panose="02020603050405020304" pitchFamily="18" charset="0"/>
                <a:cs typeface="Arial" panose="020B0604020202020204" pitchFamily="34" charset="0"/>
              </a:defRPr>
            </a:lvl4pPr>
            <a:lvl5pPr marL="2057097" indent="-228566">
              <a:defRPr sz="1900">
                <a:solidFill>
                  <a:schemeClr val="tx1"/>
                </a:solidFill>
                <a:latin typeface="Times New Roman" panose="02020603050405020304" pitchFamily="18" charset="0"/>
                <a:cs typeface="Arial" panose="020B0604020202020204" pitchFamily="34" charset="0"/>
              </a:defRPr>
            </a:lvl5pPr>
            <a:lvl6pPr marL="2514229" indent="-228566" eaLnBrk="0" fontAlgn="base" hangingPunct="0">
              <a:spcBef>
                <a:spcPct val="0"/>
              </a:spcBef>
              <a:spcAft>
                <a:spcPct val="0"/>
              </a:spcAft>
              <a:defRPr sz="1900">
                <a:solidFill>
                  <a:schemeClr val="tx1"/>
                </a:solidFill>
                <a:latin typeface="Times New Roman" panose="02020603050405020304" pitchFamily="18" charset="0"/>
                <a:cs typeface="Arial" panose="020B0604020202020204" pitchFamily="34" charset="0"/>
              </a:defRPr>
            </a:lvl6pPr>
            <a:lvl7pPr marL="2971362" indent="-228566" eaLnBrk="0" fontAlgn="base" hangingPunct="0">
              <a:spcBef>
                <a:spcPct val="0"/>
              </a:spcBef>
              <a:spcAft>
                <a:spcPct val="0"/>
              </a:spcAft>
              <a:defRPr sz="1900">
                <a:solidFill>
                  <a:schemeClr val="tx1"/>
                </a:solidFill>
                <a:latin typeface="Times New Roman" panose="02020603050405020304" pitchFamily="18" charset="0"/>
                <a:cs typeface="Arial" panose="020B0604020202020204" pitchFamily="34" charset="0"/>
              </a:defRPr>
            </a:lvl7pPr>
            <a:lvl8pPr marL="3428494" indent="-228566" eaLnBrk="0" fontAlgn="base" hangingPunct="0">
              <a:spcBef>
                <a:spcPct val="0"/>
              </a:spcBef>
              <a:spcAft>
                <a:spcPct val="0"/>
              </a:spcAft>
              <a:defRPr sz="1900">
                <a:solidFill>
                  <a:schemeClr val="tx1"/>
                </a:solidFill>
                <a:latin typeface="Times New Roman" panose="02020603050405020304" pitchFamily="18" charset="0"/>
                <a:cs typeface="Arial" panose="020B0604020202020204" pitchFamily="34" charset="0"/>
              </a:defRPr>
            </a:lvl8pPr>
            <a:lvl9pPr marL="3885626" indent="-228566" eaLnBrk="0" fontAlgn="base" hangingPunct="0">
              <a:spcBef>
                <a:spcPct val="0"/>
              </a:spcBef>
              <a:spcAft>
                <a:spcPct val="0"/>
              </a:spcAft>
              <a:defRPr sz="1900">
                <a:solidFill>
                  <a:schemeClr val="tx1"/>
                </a:solidFill>
                <a:latin typeface="Times New Roman" panose="02020603050405020304" pitchFamily="18" charset="0"/>
                <a:cs typeface="Arial" panose="020B0604020202020204" pitchFamily="34" charset="0"/>
              </a:defRPr>
            </a:lvl9pPr>
          </a:lstStyle>
          <a:p>
            <a:fld id="{DAACC577-A796-4699-9D97-74CBF0935536}" type="slidenum">
              <a:rPr lang="en-US" altLang="en-US" sz="1300">
                <a:latin typeface="Arial" panose="020B0604020202020204" pitchFamily="34" charset="0"/>
              </a:rPr>
              <a:pPr/>
              <a:t>1</a:t>
            </a:fld>
            <a:endParaRPr lang="en-US" altLang="en-US" sz="1300" dirty="0">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01414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eng.fsu.edu/~mpf" TargetMode="Externa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hyperlink" Target="http://www.fsu.edu/"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Engineering2"/>
          <p:cNvPicPr>
            <a:picLocks noChangeAspect="1" noChangeArrowheads="1"/>
          </p:cNvPicPr>
          <p:nvPr/>
        </p:nvPicPr>
        <p:blipFill>
          <a:blip r:embed="rId2" cstate="print">
            <a:extLst>
              <a:ext uri="{28A0092B-C50C-407E-A947-70E740481C1C}">
                <a14:useLocalDpi xmlns:a14="http://schemas.microsoft.com/office/drawing/2010/main" val="0"/>
              </a:ext>
            </a:extLst>
          </a:blip>
          <a:srcRect l="2380" r="2380" b="1509"/>
          <a:stretch>
            <a:fillRect/>
          </a:stretch>
        </p:blipFill>
        <p:spPr bwMode="auto">
          <a:xfrm>
            <a:off x="0" y="1884363"/>
            <a:ext cx="91440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amub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600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fsubi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3625" y="228600"/>
            <a:ext cx="15017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top1"/>
          <p:cNvPicPr>
            <a:picLocks noChangeAspect="1" noChangeArrowheads="1"/>
          </p:cNvPicPr>
          <p:nvPr/>
        </p:nvPicPr>
        <p:blipFill>
          <a:blip r:embed="rId6" cstate="print">
            <a:extLst>
              <a:ext uri="{28A0092B-C50C-407E-A947-70E740481C1C}">
                <a14:useLocalDpi xmlns:a14="http://schemas.microsoft.com/office/drawing/2010/main" val="0"/>
              </a:ext>
            </a:extLst>
          </a:blip>
          <a:srcRect r="42070" b="-626"/>
          <a:stretch>
            <a:fillRect/>
          </a:stretch>
        </p:blipFill>
        <p:spPr bwMode="auto">
          <a:xfrm>
            <a:off x="2014538" y="685800"/>
            <a:ext cx="5181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2627313" y="1271588"/>
            <a:ext cx="3870325" cy="366712"/>
          </a:xfrm>
          <a:prstGeom prst="rect">
            <a:avLst/>
          </a:prstGeom>
          <a:noFill/>
          <a:ln>
            <a:noFill/>
          </a:ln>
          <a:extLst/>
        </p:spPr>
        <p:txBody>
          <a:bodyPr wrap="none">
            <a:spAutoFit/>
          </a:bodyPr>
          <a:lstStyle>
            <a:lvl1pPr>
              <a:defRPr sz="2000">
                <a:solidFill>
                  <a:schemeClr val="tx1"/>
                </a:solidFill>
                <a:latin typeface="Times New Roman" pitchFamily="18" charset="0"/>
                <a:cs typeface="Arial" charset="0"/>
              </a:defRPr>
            </a:lvl1pPr>
            <a:lvl2pPr marL="742950" indent="-285750">
              <a:defRPr sz="2000">
                <a:solidFill>
                  <a:schemeClr val="tx1"/>
                </a:solidFill>
                <a:latin typeface="Times New Roman" pitchFamily="18" charset="0"/>
                <a:cs typeface="Arial" charset="0"/>
              </a:defRPr>
            </a:lvl2pPr>
            <a:lvl3pPr marL="1143000" indent="-228600">
              <a:defRPr sz="2000">
                <a:solidFill>
                  <a:schemeClr val="tx1"/>
                </a:solidFill>
                <a:latin typeface="Times New Roman" pitchFamily="18" charset="0"/>
                <a:cs typeface="Arial" charset="0"/>
              </a:defRPr>
            </a:lvl3pPr>
            <a:lvl4pPr marL="1600200" indent="-228600">
              <a:defRPr sz="2000">
                <a:solidFill>
                  <a:schemeClr val="tx1"/>
                </a:solidFill>
                <a:latin typeface="Times New Roman" pitchFamily="18" charset="0"/>
                <a:cs typeface="Arial" charset="0"/>
              </a:defRPr>
            </a:lvl4pPr>
            <a:lvl5pPr marL="2057400" indent="-22860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eaLnBrk="1" hangingPunct="1">
              <a:defRPr/>
            </a:pPr>
            <a:r>
              <a:rPr lang="en-US" altLang="en-US" sz="1800" b="1" smtClean="0">
                <a:latin typeface="Courier New" pitchFamily="49" charset="0"/>
                <a:hlinkClick r:id="rId7"/>
              </a:rPr>
              <a:t>http://www.eng.fsu.edu/~mpf</a:t>
            </a:r>
            <a:endParaRPr lang="en-US" altLang="en-US" sz="1800" b="1" smtClean="0">
              <a:latin typeface="Courier New" pitchFamily="49" charset="0"/>
            </a:endParaRPr>
          </a:p>
        </p:txBody>
      </p:sp>
      <p:sp>
        <p:nvSpPr>
          <p:cNvPr id="9" name="Text Box 12"/>
          <p:cNvSpPr txBox="1">
            <a:spLocks noChangeArrowheads="1"/>
          </p:cNvSpPr>
          <p:nvPr/>
        </p:nvSpPr>
        <p:spPr bwMode="auto">
          <a:xfrm>
            <a:off x="3268663" y="152400"/>
            <a:ext cx="2587625" cy="457200"/>
          </a:xfrm>
          <a:prstGeom prst="rect">
            <a:avLst/>
          </a:prstGeom>
          <a:noFill/>
          <a:ln>
            <a:noFill/>
          </a:ln>
          <a:extLst/>
        </p:spPr>
        <p:txBody>
          <a:bodyPr wrap="none">
            <a:spAutoFit/>
          </a:bodyPr>
          <a:lstStyle>
            <a:lvl1pPr>
              <a:defRPr sz="2000">
                <a:solidFill>
                  <a:schemeClr val="tx1"/>
                </a:solidFill>
                <a:latin typeface="Times New Roman" pitchFamily="18" charset="0"/>
                <a:cs typeface="Arial" charset="0"/>
              </a:defRPr>
            </a:lvl1pPr>
            <a:lvl2pPr marL="742950" indent="-285750">
              <a:defRPr sz="2000">
                <a:solidFill>
                  <a:schemeClr val="tx1"/>
                </a:solidFill>
                <a:latin typeface="Times New Roman" pitchFamily="18" charset="0"/>
                <a:cs typeface="Arial" charset="0"/>
              </a:defRPr>
            </a:lvl2pPr>
            <a:lvl3pPr marL="1143000" indent="-228600">
              <a:defRPr sz="2000">
                <a:solidFill>
                  <a:schemeClr val="tx1"/>
                </a:solidFill>
                <a:latin typeface="Times New Roman" pitchFamily="18" charset="0"/>
                <a:cs typeface="Arial" charset="0"/>
              </a:defRPr>
            </a:lvl3pPr>
            <a:lvl4pPr marL="1600200" indent="-228600">
              <a:defRPr sz="2000">
                <a:solidFill>
                  <a:schemeClr val="tx1"/>
                </a:solidFill>
                <a:latin typeface="Times New Roman" pitchFamily="18" charset="0"/>
                <a:cs typeface="Arial" charset="0"/>
              </a:defRPr>
            </a:lvl4pPr>
            <a:lvl5pPr marL="2057400" indent="-22860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algn="ctr" eaLnBrk="1" hangingPunct="1">
              <a:defRPr/>
            </a:pPr>
            <a:r>
              <a:rPr lang="en-US" altLang="en-US" sz="2400" b="1" smtClean="0">
                <a:latin typeface="Arial" charset="0"/>
              </a:rPr>
              <a:t>Michael P. Frank</a:t>
            </a:r>
          </a:p>
        </p:txBody>
      </p:sp>
      <p:sp>
        <p:nvSpPr>
          <p:cNvPr id="25603" name="Rectangle 3"/>
          <p:cNvSpPr>
            <a:spLocks noGrp="1" noChangeArrowheads="1"/>
          </p:cNvSpPr>
          <p:nvPr>
            <p:ph type="ctrTitle"/>
          </p:nvPr>
        </p:nvSpPr>
        <p:spPr>
          <a:xfrm>
            <a:off x="685800" y="2130425"/>
            <a:ext cx="7772400" cy="1470025"/>
          </a:xfrm>
          <a:solidFill>
            <a:srgbClr val="FFFFCC">
              <a:alpha val="50000"/>
            </a:srgbClr>
          </a:solidFill>
        </p:spPr>
        <p:txBody>
          <a:bodyPr/>
          <a:lstStyle>
            <a:lvl1pPr>
              <a:defRPr>
                <a:effectLst>
                  <a:outerShdw blurRad="38100" dist="38100" dir="2700000" algn="tl">
                    <a:srgbClr val="FFFFFF"/>
                  </a:outerShdw>
                </a:effectLst>
              </a:defRPr>
            </a:lvl1pPr>
          </a:lstStyle>
          <a:p>
            <a:r>
              <a:rPr lang="en-US"/>
              <a:t>Click to edit Master title style</a:t>
            </a:r>
          </a:p>
        </p:txBody>
      </p:sp>
      <p:sp>
        <p:nvSpPr>
          <p:cNvPr id="25604" name="Rectangle 4"/>
          <p:cNvSpPr>
            <a:spLocks noGrp="1" noChangeArrowheads="1"/>
          </p:cNvSpPr>
          <p:nvPr>
            <p:ph type="subTitle" idx="1"/>
          </p:nvPr>
        </p:nvSpPr>
        <p:spPr>
          <a:xfrm>
            <a:off x="1371600" y="3886200"/>
            <a:ext cx="6400800" cy="1752600"/>
          </a:xfrm>
          <a:solidFill>
            <a:srgbClr val="FFFFCC">
              <a:alpha val="50000"/>
            </a:srgbClr>
          </a:solidFill>
        </p:spPr>
        <p:txBody>
          <a:bodyPr/>
          <a:lstStyle>
            <a:lvl1pPr marL="0" indent="0" algn="ctr">
              <a:buFontTx/>
              <a:buNone/>
              <a:defRPr b="1">
                <a:solidFill>
                  <a:srgbClr val="3333CC"/>
                </a:solidFill>
                <a:effectLst>
                  <a:outerShdw blurRad="38100" dist="38100" dir="2700000" algn="tl">
                    <a:srgbClr val="000000"/>
                  </a:outerShdw>
                </a:effectLst>
              </a:defRPr>
            </a:lvl1pPr>
          </a:lstStyle>
          <a:p>
            <a:r>
              <a:rPr lang="en-US"/>
              <a:t>Click to edit Master subtitle style</a:t>
            </a:r>
          </a:p>
        </p:txBody>
      </p:sp>
      <p:sp>
        <p:nvSpPr>
          <p:cNvPr id="10" name="Rectangle 5"/>
          <p:cNvSpPr>
            <a:spLocks noGrp="1" noChangeArrowheads="1"/>
          </p:cNvSpPr>
          <p:nvPr>
            <p:ph type="dt" sz="half" idx="10"/>
          </p:nvPr>
        </p:nvSpPr>
        <p:spPr>
          <a:xfrm>
            <a:off x="457200" y="6245225"/>
            <a:ext cx="2133600" cy="476250"/>
          </a:xfrm>
        </p:spPr>
        <p:txBody>
          <a:bodyPr/>
          <a:lstStyle>
            <a:lvl1pPr>
              <a:defRPr sz="1400"/>
            </a:lvl1pPr>
          </a:lstStyle>
          <a:p>
            <a:pPr>
              <a:defRPr/>
            </a:pPr>
            <a:fld id="{9AB732FA-86FB-4493-9B46-C3DB0642EE7D}" type="datetime1">
              <a:rPr lang="en-US"/>
              <a:pPr>
                <a:defRPr/>
              </a:pPr>
              <a:t>9/16/2014</a:t>
            </a:fld>
            <a:endParaRPr lang="en-US"/>
          </a:p>
        </p:txBody>
      </p:sp>
      <p:sp>
        <p:nvSpPr>
          <p:cNvPr id="11" name="Rectangle 6"/>
          <p:cNvSpPr>
            <a:spLocks noGrp="1" noChangeArrowheads="1"/>
          </p:cNvSpPr>
          <p:nvPr>
            <p:ph type="ftr" sz="quarter" idx="11"/>
          </p:nvPr>
        </p:nvSpPr>
        <p:spPr>
          <a:xfrm>
            <a:off x="3124200" y="6245225"/>
            <a:ext cx="2895600" cy="476250"/>
          </a:xfrm>
        </p:spPr>
        <p:txBody>
          <a:bodyPr/>
          <a:lstStyle>
            <a:lvl1pPr>
              <a:defRPr sz="1400"/>
            </a:lvl1pPr>
          </a:lstStyle>
          <a:p>
            <a:pPr>
              <a:defRPr/>
            </a:pPr>
            <a:r>
              <a:rPr lang="de-DE"/>
              <a:t>M. Frank, EEL4911C Sr. Design I, Fall 2014</a:t>
            </a:r>
            <a:endParaRPr lang="en-US" dirty="0"/>
          </a:p>
        </p:txBody>
      </p:sp>
      <p:sp>
        <p:nvSpPr>
          <p:cNvPr id="12" name="Rectangle 7"/>
          <p:cNvSpPr>
            <a:spLocks noGrp="1" noChangeArrowheads="1"/>
          </p:cNvSpPr>
          <p:nvPr>
            <p:ph type="sldNum" sz="quarter" idx="12"/>
          </p:nvPr>
        </p:nvSpPr>
        <p:spPr>
          <a:xfrm>
            <a:off x="6553200" y="6245225"/>
            <a:ext cx="2133600" cy="476250"/>
          </a:xfrm>
        </p:spPr>
        <p:txBody>
          <a:bodyPr/>
          <a:lstStyle>
            <a:lvl1pPr>
              <a:defRPr sz="1400"/>
            </a:lvl1pPr>
          </a:lstStyle>
          <a:p>
            <a:fld id="{D8C3F6C2-D15D-4EFA-9579-E7A1E72E1BF0}" type="slidenum">
              <a:rPr lang="en-US" altLang="en-US"/>
              <a:pPr/>
              <a:t>‹#›</a:t>
            </a:fld>
            <a:endParaRPr lang="en-US" altLang="en-US"/>
          </a:p>
        </p:txBody>
      </p:sp>
    </p:spTree>
    <p:extLst>
      <p:ext uri="{BB962C8B-B14F-4D97-AF65-F5344CB8AC3E}">
        <p14:creationId xmlns:p14="http://schemas.microsoft.com/office/powerpoint/2010/main" val="707378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6874128-56A0-4FDF-91D5-886A397A602F}"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FCB31421-5870-43BC-8A41-8AB72AE3B56B}" type="slidenum">
              <a:rPr lang="en-US" altLang="en-US"/>
              <a:pPr/>
              <a:t>‹#›</a:t>
            </a:fld>
            <a:endParaRPr lang="en-US" altLang="en-US"/>
          </a:p>
        </p:txBody>
      </p:sp>
    </p:spTree>
    <p:extLst>
      <p:ext uri="{BB962C8B-B14F-4D97-AF65-F5344CB8AC3E}">
        <p14:creationId xmlns:p14="http://schemas.microsoft.com/office/powerpoint/2010/main" val="225829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0"/>
            <a:ext cx="222885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53415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21E929-6DC8-4A38-A10A-CA4F73A5F29F}"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51BC8E20-3418-4ED5-B937-8B082112C92E}" type="slidenum">
              <a:rPr lang="en-US" altLang="en-US"/>
              <a:pPr/>
              <a:t>‹#›</a:t>
            </a:fld>
            <a:endParaRPr lang="en-US" altLang="en-US"/>
          </a:p>
        </p:txBody>
      </p:sp>
    </p:spTree>
    <p:extLst>
      <p:ext uri="{BB962C8B-B14F-4D97-AF65-F5344CB8AC3E}">
        <p14:creationId xmlns:p14="http://schemas.microsoft.com/office/powerpoint/2010/main" val="224415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oe-faded"/>
          <p:cNvPicPr>
            <a:picLocks noChangeAspect="1" noChangeArrowheads="1"/>
          </p:cNvPicPr>
          <p:nvPr/>
        </p:nvPicPr>
        <p:blipFill>
          <a:blip r:embed="rId2" cstate="print">
            <a:extLst>
              <a:ext uri="{28A0092B-C50C-407E-A947-70E740481C1C}">
                <a14:useLocalDpi xmlns:a14="http://schemas.microsoft.com/office/drawing/2010/main" val="0"/>
              </a:ext>
            </a:extLst>
          </a:blip>
          <a:srcRect l="11111"/>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amu_fsu_fad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0"/>
            <a:ext cx="1676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OELogo-fad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752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p:cNvSpPr txBox="1">
            <a:spLocks noChangeArrowheads="1"/>
          </p:cNvSpPr>
          <p:nvPr/>
        </p:nvSpPr>
        <p:spPr bwMode="auto">
          <a:xfrm>
            <a:off x="1644650" y="249238"/>
            <a:ext cx="5822950" cy="1190625"/>
          </a:xfrm>
          <a:prstGeom prst="rect">
            <a:avLst/>
          </a:prstGeom>
          <a:noFill/>
          <a:ln w="9525">
            <a:noFill/>
            <a:miter lim="800000"/>
            <a:headEnd/>
            <a:tailEnd/>
          </a:ln>
          <a:effectLst/>
        </p:spPr>
        <p:txBody>
          <a:bodyPr wrap="none">
            <a:spAutoFit/>
          </a:bodyPr>
          <a:lstStyle/>
          <a:p>
            <a:pPr>
              <a:defRPr/>
            </a:pPr>
            <a:r>
              <a:rPr lang="en-US" sz="3600" b="1">
                <a:solidFill>
                  <a:srgbClr val="006600"/>
                </a:solidFill>
                <a:effectLst>
                  <a:outerShdw blurRad="38100" dist="38100" dir="2700000" algn="tl">
                    <a:srgbClr val="C0C0C0"/>
                  </a:outerShdw>
                </a:effectLst>
                <a:latin typeface="Arial Black" pitchFamily="34" charset="0"/>
                <a:cs typeface="Arial" charset="0"/>
              </a:rPr>
              <a:t>FAMU</a:t>
            </a:r>
            <a:r>
              <a:rPr lang="en-US" sz="3600" b="1">
                <a:effectLst>
                  <a:outerShdw blurRad="38100" dist="38100" dir="2700000" algn="tl">
                    <a:srgbClr val="C0C0C0"/>
                  </a:outerShdw>
                </a:effectLst>
                <a:latin typeface="Arial Black" pitchFamily="34" charset="0"/>
                <a:cs typeface="Arial" charset="0"/>
              </a:rPr>
              <a:t>-</a:t>
            </a:r>
            <a:r>
              <a:rPr lang="en-US" sz="3600" b="1">
                <a:solidFill>
                  <a:srgbClr val="CC3300"/>
                </a:solidFill>
                <a:effectLst>
                  <a:outerShdw blurRad="38100" dist="38100" dir="2700000" algn="tl">
                    <a:srgbClr val="C0C0C0"/>
                  </a:outerShdw>
                </a:effectLst>
                <a:latin typeface="Arial Black" pitchFamily="34" charset="0"/>
                <a:cs typeface="Arial" charset="0"/>
              </a:rPr>
              <a:t>FSU</a:t>
            </a:r>
            <a:r>
              <a:rPr lang="en-US" sz="3600" b="1">
                <a:effectLst>
                  <a:outerShdw blurRad="38100" dist="38100" dir="2700000" algn="tl">
                    <a:srgbClr val="C0C0C0"/>
                  </a:outerShdw>
                </a:effectLst>
                <a:latin typeface="Arial Black" pitchFamily="34" charset="0"/>
                <a:cs typeface="Arial" charset="0"/>
              </a:rPr>
              <a:t> </a:t>
            </a:r>
            <a:br>
              <a:rPr lang="en-US" sz="3600" b="1">
                <a:effectLst>
                  <a:outerShdw blurRad="38100" dist="38100" dir="2700000" algn="tl">
                    <a:srgbClr val="C0C0C0"/>
                  </a:outerShdw>
                </a:effectLst>
                <a:latin typeface="Arial Black" pitchFamily="34" charset="0"/>
                <a:cs typeface="Arial" charset="0"/>
              </a:rPr>
            </a:br>
            <a:r>
              <a:rPr lang="en-US" sz="3600" b="1">
                <a:solidFill>
                  <a:srgbClr val="336699"/>
                </a:solidFill>
                <a:effectLst>
                  <a:outerShdw blurRad="38100" dist="38100" dir="2700000" algn="tl">
                    <a:srgbClr val="C0C0C0"/>
                  </a:outerShdw>
                </a:effectLst>
                <a:latin typeface="Arial Black" pitchFamily="34" charset="0"/>
                <a:cs typeface="Arial" charset="0"/>
              </a:rPr>
              <a:t>College of Engineering</a:t>
            </a:r>
          </a:p>
        </p:txBody>
      </p:sp>
      <p:sp>
        <p:nvSpPr>
          <p:cNvPr id="27652" name="Rectangle 4"/>
          <p:cNvSpPr>
            <a:spLocks noGrp="1" noChangeArrowheads="1"/>
          </p:cNvSpPr>
          <p:nvPr>
            <p:ph type="ctrTitle"/>
          </p:nvPr>
        </p:nvSpPr>
        <p:spPr>
          <a:xfrm>
            <a:off x="762000" y="1349375"/>
            <a:ext cx="7696200" cy="2057400"/>
          </a:xfrm>
        </p:spPr>
        <p:txBody>
          <a:bodyPr/>
          <a:lstStyle>
            <a:lvl1pPr>
              <a:defRPr sz="4400"/>
            </a:lvl1pPr>
          </a:lstStyle>
          <a:p>
            <a:r>
              <a:rPr lang="en-US"/>
              <a:t>Click to edit Master title style</a:t>
            </a:r>
          </a:p>
        </p:txBody>
      </p:sp>
      <p:sp>
        <p:nvSpPr>
          <p:cNvPr id="27653" name="Rectangle 5"/>
          <p:cNvSpPr>
            <a:spLocks noGrp="1" noChangeArrowheads="1"/>
          </p:cNvSpPr>
          <p:nvPr>
            <p:ph type="subTitle" idx="1"/>
          </p:nvPr>
        </p:nvSpPr>
        <p:spPr>
          <a:xfrm>
            <a:off x="762000" y="3765550"/>
            <a:ext cx="7696200" cy="2057400"/>
          </a:xfrm>
        </p:spPr>
        <p:txBody>
          <a:bodyPr/>
          <a:lstStyle>
            <a:lvl1pPr marL="0" indent="0" algn="ctr">
              <a:buFont typeface="Wingdings" pitchFamily="2" charset="2"/>
              <a:buNone/>
              <a:defRPr sz="2800" b="1">
                <a:effectLst>
                  <a:outerShdw blurRad="38100" dist="38100" dir="2700000" algn="tl">
                    <a:srgbClr val="C0C0C0"/>
                  </a:outerShdw>
                </a:effectLst>
              </a:defRPr>
            </a:lvl1pPr>
          </a:lstStyle>
          <a:p>
            <a:r>
              <a:rPr lang="en-US"/>
              <a:t>Click to edit Master subtitle style</a:t>
            </a:r>
          </a:p>
        </p:txBody>
      </p:sp>
      <p:sp>
        <p:nvSpPr>
          <p:cNvPr id="8" name="Rectangle 6"/>
          <p:cNvSpPr>
            <a:spLocks noGrp="1" noChangeArrowheads="1"/>
          </p:cNvSpPr>
          <p:nvPr>
            <p:ph type="dt" sz="half" idx="10"/>
          </p:nvPr>
        </p:nvSpPr>
        <p:spPr>
          <a:xfrm>
            <a:off x="457200" y="6553200"/>
            <a:ext cx="2133600" cy="228600"/>
          </a:xfrm>
        </p:spPr>
        <p:txBody>
          <a:bodyPr/>
          <a:lstStyle>
            <a:lvl1pPr>
              <a:defRPr/>
            </a:lvl1pPr>
          </a:lstStyle>
          <a:p>
            <a:pPr>
              <a:defRPr/>
            </a:pPr>
            <a:fld id="{93714EA0-902E-46C0-B9C0-991FC11AB8B2}" type="datetime1">
              <a:rPr lang="en-US"/>
              <a:pPr>
                <a:defRPr/>
              </a:pPr>
              <a:t>9/16/2014</a:t>
            </a:fld>
            <a:endParaRPr lang="en-US"/>
          </a:p>
        </p:txBody>
      </p:sp>
      <p:sp>
        <p:nvSpPr>
          <p:cNvPr id="9" name="Rectangle 7"/>
          <p:cNvSpPr>
            <a:spLocks noGrp="1" noChangeArrowheads="1"/>
          </p:cNvSpPr>
          <p:nvPr>
            <p:ph type="ftr" sz="quarter" idx="11"/>
          </p:nvPr>
        </p:nvSpPr>
        <p:spPr/>
        <p:txBody>
          <a:bodyPr/>
          <a:lstStyle>
            <a:lvl1pPr>
              <a:defRPr/>
            </a:lvl1pPr>
          </a:lstStyle>
          <a:p>
            <a:pPr>
              <a:defRPr/>
            </a:pPr>
            <a:r>
              <a:rPr lang="de-DE"/>
              <a:t>M. Frank, EEL4911C Sr. Design I, Fall 2014</a:t>
            </a:r>
            <a:endParaRPr lang="en-US" dirty="0"/>
          </a:p>
        </p:txBody>
      </p:sp>
      <p:sp>
        <p:nvSpPr>
          <p:cNvPr id="10" name="Rectangle 8"/>
          <p:cNvSpPr>
            <a:spLocks noGrp="1" noChangeArrowheads="1"/>
          </p:cNvSpPr>
          <p:nvPr>
            <p:ph type="sldNum" sz="quarter" idx="12"/>
          </p:nvPr>
        </p:nvSpPr>
        <p:spPr>
          <a:xfrm>
            <a:off x="6553200" y="6553200"/>
            <a:ext cx="2133600" cy="228600"/>
          </a:xfrm>
        </p:spPr>
        <p:txBody>
          <a:bodyPr/>
          <a:lstStyle>
            <a:lvl1pPr>
              <a:defRPr b="1"/>
            </a:lvl1pPr>
          </a:lstStyle>
          <a:p>
            <a:fld id="{CCAB69D2-22F6-4D7D-88C9-1BE034136800}" type="slidenum">
              <a:rPr lang="en-US" altLang="en-US"/>
              <a:pPr/>
              <a:t>‹#›</a:t>
            </a:fld>
            <a:endParaRPr lang="en-US" altLang="en-US"/>
          </a:p>
        </p:txBody>
      </p:sp>
    </p:spTree>
    <p:extLst>
      <p:ext uri="{BB962C8B-B14F-4D97-AF65-F5344CB8AC3E}">
        <p14:creationId xmlns:p14="http://schemas.microsoft.com/office/powerpoint/2010/main" val="1159816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CC55F2-101D-4753-AE65-42BF1BA8C4FA}"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6" name="Rectangle 6"/>
          <p:cNvSpPr>
            <a:spLocks noGrp="1" noChangeArrowheads="1"/>
          </p:cNvSpPr>
          <p:nvPr>
            <p:ph type="sldNum" sz="quarter" idx="12"/>
          </p:nvPr>
        </p:nvSpPr>
        <p:spPr>
          <a:ln/>
        </p:spPr>
        <p:txBody>
          <a:bodyPr/>
          <a:lstStyle>
            <a:lvl1pPr>
              <a:defRPr/>
            </a:lvl1pPr>
          </a:lstStyle>
          <a:p>
            <a:fld id="{FC02640F-8746-4C9E-A8D7-440B413D6CA1}" type="slidenum">
              <a:rPr lang="en-US" altLang="en-US"/>
              <a:pPr/>
              <a:t>‹#›</a:t>
            </a:fld>
            <a:endParaRPr lang="en-US" altLang="en-US"/>
          </a:p>
        </p:txBody>
      </p:sp>
    </p:spTree>
    <p:extLst>
      <p:ext uri="{BB962C8B-B14F-4D97-AF65-F5344CB8AC3E}">
        <p14:creationId xmlns:p14="http://schemas.microsoft.com/office/powerpoint/2010/main" val="3395678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A52CB27-C6C6-4034-B61E-C2FC9437F8B2}"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6" name="Rectangle 6"/>
          <p:cNvSpPr>
            <a:spLocks noGrp="1" noChangeArrowheads="1"/>
          </p:cNvSpPr>
          <p:nvPr>
            <p:ph type="sldNum" sz="quarter" idx="12"/>
          </p:nvPr>
        </p:nvSpPr>
        <p:spPr>
          <a:ln/>
        </p:spPr>
        <p:txBody>
          <a:bodyPr/>
          <a:lstStyle>
            <a:lvl1pPr>
              <a:defRPr/>
            </a:lvl1pPr>
          </a:lstStyle>
          <a:p>
            <a:fld id="{77DBDE4F-CA7F-4082-8386-E7131D320E93}" type="slidenum">
              <a:rPr lang="en-US" altLang="en-US"/>
              <a:pPr/>
              <a:t>‹#›</a:t>
            </a:fld>
            <a:endParaRPr lang="en-US" altLang="en-US"/>
          </a:p>
        </p:txBody>
      </p:sp>
    </p:spTree>
    <p:extLst>
      <p:ext uri="{BB962C8B-B14F-4D97-AF65-F5344CB8AC3E}">
        <p14:creationId xmlns:p14="http://schemas.microsoft.com/office/powerpoint/2010/main" val="786332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8A7B3B5-5B30-43B4-A167-8C9BD3A2E1F6}" type="datetime1">
              <a:rPr lang="en-US"/>
              <a:pPr>
                <a:defRPr/>
              </a:pPr>
              <a:t>9/16/2014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7" name="Rectangle 6"/>
          <p:cNvSpPr>
            <a:spLocks noGrp="1" noChangeArrowheads="1"/>
          </p:cNvSpPr>
          <p:nvPr>
            <p:ph type="sldNum" sz="quarter" idx="12"/>
          </p:nvPr>
        </p:nvSpPr>
        <p:spPr>
          <a:ln/>
        </p:spPr>
        <p:txBody>
          <a:bodyPr/>
          <a:lstStyle>
            <a:lvl1pPr>
              <a:defRPr/>
            </a:lvl1pPr>
          </a:lstStyle>
          <a:p>
            <a:fld id="{4B30D3E4-5525-45C9-AC6A-E609CAD67358}" type="slidenum">
              <a:rPr lang="en-US" altLang="en-US"/>
              <a:pPr/>
              <a:t>‹#›</a:t>
            </a:fld>
            <a:endParaRPr lang="en-US" altLang="en-US"/>
          </a:p>
        </p:txBody>
      </p:sp>
    </p:spTree>
    <p:extLst>
      <p:ext uri="{BB962C8B-B14F-4D97-AF65-F5344CB8AC3E}">
        <p14:creationId xmlns:p14="http://schemas.microsoft.com/office/powerpoint/2010/main" val="1618005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1FD133F-6818-4421-BD5F-27B601F43D60}" type="datetime1">
              <a:rPr lang="en-US"/>
              <a:pPr>
                <a:defRPr/>
              </a:pPr>
              <a:t>9/16/2014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9" name="Rectangle 6"/>
          <p:cNvSpPr>
            <a:spLocks noGrp="1" noChangeArrowheads="1"/>
          </p:cNvSpPr>
          <p:nvPr>
            <p:ph type="sldNum" sz="quarter" idx="12"/>
          </p:nvPr>
        </p:nvSpPr>
        <p:spPr>
          <a:ln/>
        </p:spPr>
        <p:txBody>
          <a:bodyPr/>
          <a:lstStyle>
            <a:lvl1pPr>
              <a:defRPr/>
            </a:lvl1pPr>
          </a:lstStyle>
          <a:p>
            <a:fld id="{9ABA6C78-C011-4FDF-AD21-DF86F753E3F8}" type="slidenum">
              <a:rPr lang="en-US" altLang="en-US"/>
              <a:pPr/>
              <a:t>‹#›</a:t>
            </a:fld>
            <a:endParaRPr lang="en-US" altLang="en-US"/>
          </a:p>
        </p:txBody>
      </p:sp>
    </p:spTree>
    <p:extLst>
      <p:ext uri="{BB962C8B-B14F-4D97-AF65-F5344CB8AC3E}">
        <p14:creationId xmlns:p14="http://schemas.microsoft.com/office/powerpoint/2010/main" val="47992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12D1263-4616-4339-A87B-AFD25ED03D74}" type="datetime1">
              <a:rPr lang="en-US"/>
              <a:pPr>
                <a:defRPr/>
              </a:pPr>
              <a:t>9/16/2014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5" name="Rectangle 6"/>
          <p:cNvSpPr>
            <a:spLocks noGrp="1" noChangeArrowheads="1"/>
          </p:cNvSpPr>
          <p:nvPr>
            <p:ph type="sldNum" sz="quarter" idx="12"/>
          </p:nvPr>
        </p:nvSpPr>
        <p:spPr>
          <a:ln/>
        </p:spPr>
        <p:txBody>
          <a:bodyPr/>
          <a:lstStyle>
            <a:lvl1pPr>
              <a:defRPr/>
            </a:lvl1pPr>
          </a:lstStyle>
          <a:p>
            <a:fld id="{C1C57A12-FCE7-41CF-BBC6-4939079AD010}" type="slidenum">
              <a:rPr lang="en-US" altLang="en-US"/>
              <a:pPr/>
              <a:t>‹#›</a:t>
            </a:fld>
            <a:endParaRPr lang="en-US" altLang="en-US"/>
          </a:p>
        </p:txBody>
      </p:sp>
    </p:spTree>
    <p:extLst>
      <p:ext uri="{BB962C8B-B14F-4D97-AF65-F5344CB8AC3E}">
        <p14:creationId xmlns:p14="http://schemas.microsoft.com/office/powerpoint/2010/main" val="2781005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EF90D93-3C52-48F1-B9BB-BCB070FC39BD}" type="datetime1">
              <a:rPr lang="en-US"/>
              <a:pPr>
                <a:defRPr/>
              </a:pPr>
              <a:t>9/16/2014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4" name="Rectangle 6"/>
          <p:cNvSpPr>
            <a:spLocks noGrp="1" noChangeArrowheads="1"/>
          </p:cNvSpPr>
          <p:nvPr>
            <p:ph type="sldNum" sz="quarter" idx="12"/>
          </p:nvPr>
        </p:nvSpPr>
        <p:spPr>
          <a:ln/>
        </p:spPr>
        <p:txBody>
          <a:bodyPr/>
          <a:lstStyle>
            <a:lvl1pPr>
              <a:defRPr/>
            </a:lvl1pPr>
          </a:lstStyle>
          <a:p>
            <a:fld id="{FBF12788-8D68-42B5-8643-69899AC9C3A3}" type="slidenum">
              <a:rPr lang="en-US" altLang="en-US"/>
              <a:pPr/>
              <a:t>‹#›</a:t>
            </a:fld>
            <a:endParaRPr lang="en-US" altLang="en-US"/>
          </a:p>
        </p:txBody>
      </p:sp>
    </p:spTree>
    <p:extLst>
      <p:ext uri="{BB962C8B-B14F-4D97-AF65-F5344CB8AC3E}">
        <p14:creationId xmlns:p14="http://schemas.microsoft.com/office/powerpoint/2010/main" val="434719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A276576-6027-4D77-86B4-3B404E174DEE}" type="datetime1">
              <a:rPr lang="en-US"/>
              <a:pPr>
                <a:defRPr/>
              </a:pPr>
              <a:t>9/16/2014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7" name="Rectangle 6"/>
          <p:cNvSpPr>
            <a:spLocks noGrp="1" noChangeArrowheads="1"/>
          </p:cNvSpPr>
          <p:nvPr>
            <p:ph type="sldNum" sz="quarter" idx="12"/>
          </p:nvPr>
        </p:nvSpPr>
        <p:spPr>
          <a:ln/>
        </p:spPr>
        <p:txBody>
          <a:bodyPr/>
          <a:lstStyle>
            <a:lvl1pPr>
              <a:defRPr/>
            </a:lvl1pPr>
          </a:lstStyle>
          <a:p>
            <a:fld id="{1D833C8F-14BB-4A30-95C4-685C81E68F57}" type="slidenum">
              <a:rPr lang="en-US" altLang="en-US"/>
              <a:pPr/>
              <a:t>‹#›</a:t>
            </a:fld>
            <a:endParaRPr lang="en-US" altLang="en-US"/>
          </a:p>
        </p:txBody>
      </p:sp>
    </p:spTree>
    <p:extLst>
      <p:ext uri="{BB962C8B-B14F-4D97-AF65-F5344CB8AC3E}">
        <p14:creationId xmlns:p14="http://schemas.microsoft.com/office/powerpoint/2010/main" val="315076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713675D-D45F-4EE2-BCFB-91E63EDFD6D6}"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E82D8442-1489-4012-A215-33A305363272}" type="slidenum">
              <a:rPr lang="en-US" altLang="en-US"/>
              <a:pPr/>
              <a:t>‹#›</a:t>
            </a:fld>
            <a:endParaRPr lang="en-US" altLang="en-US"/>
          </a:p>
        </p:txBody>
      </p:sp>
    </p:spTree>
    <p:extLst>
      <p:ext uri="{BB962C8B-B14F-4D97-AF65-F5344CB8AC3E}">
        <p14:creationId xmlns:p14="http://schemas.microsoft.com/office/powerpoint/2010/main" val="968330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7FDFC92-A97F-40EE-BF9F-E086CD8B3A9C}" type="datetime1">
              <a:rPr lang="en-US"/>
              <a:pPr>
                <a:defRPr/>
              </a:pPr>
              <a:t>9/16/2014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7" name="Rectangle 6"/>
          <p:cNvSpPr>
            <a:spLocks noGrp="1" noChangeArrowheads="1"/>
          </p:cNvSpPr>
          <p:nvPr>
            <p:ph type="sldNum" sz="quarter" idx="12"/>
          </p:nvPr>
        </p:nvSpPr>
        <p:spPr>
          <a:ln/>
        </p:spPr>
        <p:txBody>
          <a:bodyPr/>
          <a:lstStyle>
            <a:lvl1pPr>
              <a:defRPr/>
            </a:lvl1pPr>
          </a:lstStyle>
          <a:p>
            <a:fld id="{4C5E570F-58AA-4C23-92FE-9EC9DEFE83C6}" type="slidenum">
              <a:rPr lang="en-US" altLang="en-US"/>
              <a:pPr/>
              <a:t>‹#›</a:t>
            </a:fld>
            <a:endParaRPr lang="en-US" altLang="en-US"/>
          </a:p>
        </p:txBody>
      </p:sp>
    </p:spTree>
    <p:extLst>
      <p:ext uri="{BB962C8B-B14F-4D97-AF65-F5344CB8AC3E}">
        <p14:creationId xmlns:p14="http://schemas.microsoft.com/office/powerpoint/2010/main" val="2697039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A19EFCA-A581-4B59-8AE6-2FD34EFBB112}"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6" name="Rectangle 6"/>
          <p:cNvSpPr>
            <a:spLocks noGrp="1" noChangeArrowheads="1"/>
          </p:cNvSpPr>
          <p:nvPr>
            <p:ph type="sldNum" sz="quarter" idx="12"/>
          </p:nvPr>
        </p:nvSpPr>
        <p:spPr>
          <a:ln/>
        </p:spPr>
        <p:txBody>
          <a:bodyPr/>
          <a:lstStyle>
            <a:lvl1pPr>
              <a:defRPr/>
            </a:lvl1pPr>
          </a:lstStyle>
          <a:p>
            <a:fld id="{6EFA8D23-2397-4B6C-9E86-494063C25F4A}" type="slidenum">
              <a:rPr lang="en-US" altLang="en-US"/>
              <a:pPr/>
              <a:t>‹#›</a:t>
            </a:fld>
            <a:endParaRPr lang="en-US" altLang="en-US"/>
          </a:p>
        </p:txBody>
      </p:sp>
    </p:spTree>
    <p:extLst>
      <p:ext uri="{BB962C8B-B14F-4D97-AF65-F5344CB8AC3E}">
        <p14:creationId xmlns:p14="http://schemas.microsoft.com/office/powerpoint/2010/main" val="309580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9479CF7-F00C-4E46-BAB7-49CF9FFA8FC0}"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6" name="Rectangle 6"/>
          <p:cNvSpPr>
            <a:spLocks noGrp="1" noChangeArrowheads="1"/>
          </p:cNvSpPr>
          <p:nvPr>
            <p:ph type="sldNum" sz="quarter" idx="12"/>
          </p:nvPr>
        </p:nvSpPr>
        <p:spPr>
          <a:ln/>
        </p:spPr>
        <p:txBody>
          <a:bodyPr/>
          <a:lstStyle>
            <a:lvl1pPr>
              <a:defRPr/>
            </a:lvl1pPr>
          </a:lstStyle>
          <a:p>
            <a:fld id="{B8E261CA-CC92-4E14-9739-FC6298775280}" type="slidenum">
              <a:rPr lang="en-US" altLang="en-US"/>
              <a:pPr/>
              <a:t>‹#›</a:t>
            </a:fld>
            <a:endParaRPr lang="en-US" altLang="en-US"/>
          </a:p>
        </p:txBody>
      </p:sp>
    </p:spTree>
    <p:extLst>
      <p:ext uri="{BB962C8B-B14F-4D97-AF65-F5344CB8AC3E}">
        <p14:creationId xmlns:p14="http://schemas.microsoft.com/office/powerpoint/2010/main" val="1692134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0"/>
            <a:ext cx="82296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5EA4F040-63A5-4357-A903-8A6717D14B71}"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a:p>
        </p:txBody>
      </p:sp>
      <p:sp>
        <p:nvSpPr>
          <p:cNvPr id="6" name="Rectangle 6"/>
          <p:cNvSpPr>
            <a:spLocks noGrp="1" noChangeArrowheads="1"/>
          </p:cNvSpPr>
          <p:nvPr>
            <p:ph type="sldNum" sz="quarter" idx="12"/>
          </p:nvPr>
        </p:nvSpPr>
        <p:spPr>
          <a:ln/>
        </p:spPr>
        <p:txBody>
          <a:bodyPr/>
          <a:lstStyle>
            <a:lvl1pPr>
              <a:defRPr/>
            </a:lvl1pPr>
          </a:lstStyle>
          <a:p>
            <a:fld id="{C86F3506-8774-4B04-93BC-DE1752A6150C}" type="slidenum">
              <a:rPr lang="en-US" altLang="en-US"/>
              <a:pPr/>
              <a:t>‹#›</a:t>
            </a:fld>
            <a:endParaRPr lang="en-US" altLang="en-US"/>
          </a:p>
        </p:txBody>
      </p:sp>
    </p:spTree>
    <p:extLst>
      <p:ext uri="{BB962C8B-B14F-4D97-AF65-F5344CB8AC3E}">
        <p14:creationId xmlns:p14="http://schemas.microsoft.com/office/powerpoint/2010/main" val="326837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262D6EC-B4A6-4062-BB6A-340F5811BF12}" type="datetime1">
              <a:rPr lang="en-US"/>
              <a:pPr>
                <a:defRPr/>
              </a:pPr>
              <a:t>9/16/2014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57788BA9-944A-46C9-B9EF-84E814077874}" type="slidenum">
              <a:rPr lang="en-US" altLang="en-US"/>
              <a:pPr/>
              <a:t>‹#›</a:t>
            </a:fld>
            <a:endParaRPr lang="en-US" altLang="en-US"/>
          </a:p>
        </p:txBody>
      </p:sp>
    </p:spTree>
    <p:extLst>
      <p:ext uri="{BB962C8B-B14F-4D97-AF65-F5344CB8AC3E}">
        <p14:creationId xmlns:p14="http://schemas.microsoft.com/office/powerpoint/2010/main" val="266209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914400"/>
            <a:ext cx="43815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3815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890BAA8-0182-4C64-91C3-2C956D6C62C9}" type="datetime1">
              <a:rPr lang="en-US"/>
              <a:pPr>
                <a:defRPr/>
              </a:pPr>
              <a:t>9/16/2014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C4460EA7-B371-4F00-8366-EF8EA9ECF519}" type="slidenum">
              <a:rPr lang="en-US" altLang="en-US"/>
              <a:pPr/>
              <a:t>‹#›</a:t>
            </a:fld>
            <a:endParaRPr lang="en-US" altLang="en-US"/>
          </a:p>
        </p:txBody>
      </p:sp>
    </p:spTree>
    <p:extLst>
      <p:ext uri="{BB962C8B-B14F-4D97-AF65-F5344CB8AC3E}">
        <p14:creationId xmlns:p14="http://schemas.microsoft.com/office/powerpoint/2010/main" val="309899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A39960D-26FD-4617-B447-8CD94F0AD51C}" type="datetime1">
              <a:rPr lang="en-US"/>
              <a:pPr>
                <a:defRPr/>
              </a:pPr>
              <a:t>9/16/2014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0F8B4990-130A-42C1-B3DC-EAE534D6DFCF}" type="slidenum">
              <a:rPr lang="en-US" altLang="en-US"/>
              <a:pPr/>
              <a:t>‹#›</a:t>
            </a:fld>
            <a:endParaRPr lang="en-US" altLang="en-US"/>
          </a:p>
        </p:txBody>
      </p:sp>
    </p:spTree>
    <p:extLst>
      <p:ext uri="{BB962C8B-B14F-4D97-AF65-F5344CB8AC3E}">
        <p14:creationId xmlns:p14="http://schemas.microsoft.com/office/powerpoint/2010/main" val="3195449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C1C6F5C-C820-42B7-87EA-40177A0FCBAE}" type="datetime1">
              <a:rPr lang="en-US"/>
              <a:pPr>
                <a:defRPr/>
              </a:pPr>
              <a:t>9/16/2014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7E16197A-661C-411A-AE05-4ABAE3AE954E}" type="slidenum">
              <a:rPr lang="en-US" altLang="en-US"/>
              <a:pPr/>
              <a:t>‹#›</a:t>
            </a:fld>
            <a:endParaRPr lang="en-US" altLang="en-US"/>
          </a:p>
        </p:txBody>
      </p:sp>
    </p:spTree>
    <p:extLst>
      <p:ext uri="{BB962C8B-B14F-4D97-AF65-F5344CB8AC3E}">
        <p14:creationId xmlns:p14="http://schemas.microsoft.com/office/powerpoint/2010/main" val="243730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312F3D5-098F-4522-B957-25FF261165A5}" type="datetime1">
              <a:rPr lang="en-US"/>
              <a:pPr>
                <a:defRPr/>
              </a:pPr>
              <a:t>9/16/2014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4" name="Rectangle 6"/>
          <p:cNvSpPr>
            <a:spLocks noGrp="1" noChangeArrowheads="1"/>
          </p:cNvSpPr>
          <p:nvPr>
            <p:ph type="sldNum" sz="quarter" idx="12"/>
          </p:nvPr>
        </p:nvSpPr>
        <p:spPr>
          <a:ln/>
        </p:spPr>
        <p:txBody>
          <a:bodyPr/>
          <a:lstStyle>
            <a:lvl1pPr>
              <a:defRPr/>
            </a:lvl1pPr>
          </a:lstStyle>
          <a:p>
            <a:fld id="{5AF3D501-F27C-44B9-BFAC-BBE5EB45DB24}" type="slidenum">
              <a:rPr lang="en-US" altLang="en-US"/>
              <a:pPr/>
              <a:t>‹#›</a:t>
            </a:fld>
            <a:endParaRPr lang="en-US" altLang="en-US"/>
          </a:p>
        </p:txBody>
      </p:sp>
    </p:spTree>
    <p:extLst>
      <p:ext uri="{BB962C8B-B14F-4D97-AF65-F5344CB8AC3E}">
        <p14:creationId xmlns:p14="http://schemas.microsoft.com/office/powerpoint/2010/main" val="2571371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08B1F3-287B-4AD0-8D6F-E208846EEE00}" type="datetime1">
              <a:rPr lang="en-US"/>
              <a:pPr>
                <a:defRPr/>
              </a:pPr>
              <a:t>9/16/2014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DE446234-11CC-4DCD-A8EA-405C4FDD7646}" type="slidenum">
              <a:rPr lang="en-US" altLang="en-US"/>
              <a:pPr/>
              <a:t>‹#›</a:t>
            </a:fld>
            <a:endParaRPr lang="en-US" altLang="en-US"/>
          </a:p>
        </p:txBody>
      </p:sp>
    </p:spTree>
    <p:extLst>
      <p:ext uri="{BB962C8B-B14F-4D97-AF65-F5344CB8AC3E}">
        <p14:creationId xmlns:p14="http://schemas.microsoft.com/office/powerpoint/2010/main" val="31569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3972B5-594E-4D06-8AE5-F273F0ADC1EE}" type="datetime1">
              <a:rPr lang="en-US"/>
              <a:pPr>
                <a:defRPr/>
              </a:pPr>
              <a:t>9/16/2014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de-DE"/>
              <a:t>M. Frank, EEL4911C Sr. Design I, Fall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A2AF1578-3E25-4051-A4C1-CA14788C9E04}" type="slidenum">
              <a:rPr lang="en-US" altLang="en-US"/>
              <a:pPr/>
              <a:t>‹#›</a:t>
            </a:fld>
            <a:endParaRPr lang="en-US" altLang="en-US"/>
          </a:p>
        </p:txBody>
      </p:sp>
    </p:spTree>
    <p:extLst>
      <p:ext uri="{BB962C8B-B14F-4D97-AF65-F5344CB8AC3E}">
        <p14:creationId xmlns:p14="http://schemas.microsoft.com/office/powerpoint/2010/main" val="1066635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fsu.edu/"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w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0"/>
            <a:ext cx="7177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52400" y="914400"/>
            <a:ext cx="8915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0" name="Rectangle 4"/>
          <p:cNvSpPr>
            <a:spLocks noGrp="1" noChangeArrowheads="1"/>
          </p:cNvSpPr>
          <p:nvPr>
            <p:ph type="dt" sz="half" idx="2"/>
          </p:nvPr>
        </p:nvSpPr>
        <p:spPr bwMode="auto">
          <a:xfrm>
            <a:off x="152400" y="6537325"/>
            <a:ext cx="16764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a:latin typeface="+mn-lt"/>
                <a:cs typeface="+mn-cs"/>
              </a:defRPr>
            </a:lvl1pPr>
          </a:lstStyle>
          <a:p>
            <a:pPr>
              <a:defRPr/>
            </a:pPr>
            <a:fld id="{A0ABC46E-5CE6-490E-89D4-D5D383BDA6C3}" type="datetime1">
              <a:rPr lang="en-US"/>
              <a:pPr>
                <a:defRPr/>
              </a:pPr>
              <a:t>9/16/2014</a:t>
            </a:fld>
            <a:endParaRPr lang="en-US"/>
          </a:p>
        </p:txBody>
      </p:sp>
      <p:sp>
        <p:nvSpPr>
          <p:cNvPr id="24581" name="Rectangle 5"/>
          <p:cNvSpPr>
            <a:spLocks noGrp="1" noChangeArrowheads="1"/>
          </p:cNvSpPr>
          <p:nvPr>
            <p:ph type="ftr" sz="quarter" idx="3"/>
          </p:nvPr>
        </p:nvSpPr>
        <p:spPr bwMode="auto">
          <a:xfrm>
            <a:off x="1828800" y="6537325"/>
            <a:ext cx="54864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000">
                <a:latin typeface="+mn-lt"/>
                <a:cs typeface="+mn-cs"/>
              </a:defRPr>
            </a:lvl1pPr>
          </a:lstStyle>
          <a:p>
            <a:pPr>
              <a:defRPr/>
            </a:pPr>
            <a:r>
              <a:rPr lang="de-DE"/>
              <a:t>M. Frank, EEL4911C Sr. Design I, Fall 2014</a:t>
            </a:r>
            <a:endParaRPr lang="en-US" dirty="0"/>
          </a:p>
        </p:txBody>
      </p:sp>
      <p:sp>
        <p:nvSpPr>
          <p:cNvPr id="24582" name="Rectangle 6"/>
          <p:cNvSpPr>
            <a:spLocks noGrp="1" noChangeArrowheads="1"/>
          </p:cNvSpPr>
          <p:nvPr>
            <p:ph type="sldNum" sz="quarter" idx="4"/>
          </p:nvPr>
        </p:nvSpPr>
        <p:spPr bwMode="auto">
          <a:xfrm>
            <a:off x="7315200" y="6537325"/>
            <a:ext cx="1752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fld id="{EC6FFC1C-A0B1-4C26-ACEC-B0EFB8E7DD80}" type="slidenum">
              <a:rPr lang="en-US" altLang="en-US"/>
              <a:pPr/>
              <a:t>‹#›</a:t>
            </a:fld>
            <a:endParaRPr lang="en-US" altLang="en-US"/>
          </a:p>
        </p:txBody>
      </p:sp>
      <p:pic>
        <p:nvPicPr>
          <p:cNvPr id="1031" name="Picture 7" descr="famubi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685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fsubi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91538" y="0"/>
            <a:ext cx="6524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00"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iming>
    <p:tnLst>
      <p:par>
        <p:cTn id="1" dur="indefinite" restart="never" nodeType="tmRoot"/>
      </p:par>
    </p:tnLst>
  </p:timing>
  <p:hf hdr="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cs typeface="Arial" charset="0"/>
        </a:defRPr>
      </a:lvl2pPr>
      <a:lvl3pPr algn="ctr" rtl="0" eaLnBrk="0" fontAlgn="base" hangingPunct="0">
        <a:spcBef>
          <a:spcPct val="0"/>
        </a:spcBef>
        <a:spcAft>
          <a:spcPct val="0"/>
        </a:spcAft>
        <a:defRPr sz="3600" b="1">
          <a:solidFill>
            <a:schemeClr val="tx2"/>
          </a:solidFill>
          <a:latin typeface="Arial" charset="0"/>
          <a:cs typeface="Arial" charset="0"/>
        </a:defRPr>
      </a:lvl3pPr>
      <a:lvl4pPr algn="ctr" rtl="0" eaLnBrk="0" fontAlgn="base" hangingPunct="0">
        <a:spcBef>
          <a:spcPct val="0"/>
        </a:spcBef>
        <a:spcAft>
          <a:spcPct val="0"/>
        </a:spcAft>
        <a:defRPr sz="3600" b="1">
          <a:solidFill>
            <a:schemeClr val="tx2"/>
          </a:solidFill>
          <a:latin typeface="Arial" charset="0"/>
          <a:cs typeface="Arial" charset="0"/>
        </a:defRPr>
      </a:lvl4pPr>
      <a:lvl5pPr algn="ctr" rtl="0" eaLnBrk="0" fontAlgn="base" hangingPunct="0">
        <a:spcBef>
          <a:spcPct val="0"/>
        </a:spcBef>
        <a:spcAft>
          <a:spcPct val="0"/>
        </a:spcAft>
        <a:defRPr sz="3600" b="1">
          <a:solidFill>
            <a:schemeClr val="tx2"/>
          </a:solidFill>
          <a:latin typeface="Arial" charset="0"/>
          <a:cs typeface="Arial" charset="0"/>
        </a:defRPr>
      </a:lvl5pPr>
      <a:lvl6pPr marL="457200" algn="ctr" rtl="0" fontAlgn="base">
        <a:spcBef>
          <a:spcPct val="0"/>
        </a:spcBef>
        <a:spcAft>
          <a:spcPct val="0"/>
        </a:spcAft>
        <a:defRPr sz="3600" b="1">
          <a:solidFill>
            <a:schemeClr val="tx2"/>
          </a:solidFill>
          <a:latin typeface="Arial" charset="0"/>
          <a:cs typeface="Arial" charset="0"/>
        </a:defRPr>
      </a:lvl6pPr>
      <a:lvl7pPr marL="914400" algn="ctr" rtl="0" fontAlgn="base">
        <a:spcBef>
          <a:spcPct val="0"/>
        </a:spcBef>
        <a:spcAft>
          <a:spcPct val="0"/>
        </a:spcAft>
        <a:defRPr sz="3600" b="1">
          <a:solidFill>
            <a:schemeClr val="tx2"/>
          </a:solidFill>
          <a:latin typeface="Arial" charset="0"/>
          <a:cs typeface="Arial" charset="0"/>
        </a:defRPr>
      </a:lvl7pPr>
      <a:lvl8pPr marL="1371600" algn="ctr" rtl="0" fontAlgn="base">
        <a:spcBef>
          <a:spcPct val="0"/>
        </a:spcBef>
        <a:spcAft>
          <a:spcPct val="0"/>
        </a:spcAft>
        <a:defRPr sz="3600" b="1">
          <a:solidFill>
            <a:schemeClr val="tx2"/>
          </a:solidFill>
          <a:latin typeface="Arial" charset="0"/>
          <a:cs typeface="Arial" charset="0"/>
        </a:defRPr>
      </a:lvl8pPr>
      <a:lvl9pPr marL="1828800" algn="ctr"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CC"/>
          </a:solidFill>
          <a:latin typeface="+mn-lt"/>
          <a:cs typeface="+mn-cs"/>
        </a:defRPr>
      </a:lvl2pPr>
      <a:lvl3pPr marL="1143000" indent="-228600" algn="l" rtl="0" eaLnBrk="0" fontAlgn="base" hangingPunct="0">
        <a:spcBef>
          <a:spcPct val="20000"/>
        </a:spcBef>
        <a:spcAft>
          <a:spcPct val="0"/>
        </a:spcAft>
        <a:buChar char="•"/>
        <a:defRPr sz="2400">
          <a:solidFill>
            <a:srgbClr val="006600"/>
          </a:solidFill>
          <a:latin typeface="+mn-lt"/>
          <a:cs typeface="+mn-cs"/>
        </a:defRPr>
      </a:lvl3pPr>
      <a:lvl4pPr marL="1600200" indent="-228600" algn="l" rtl="0" eaLnBrk="0" fontAlgn="base" hangingPunct="0">
        <a:spcBef>
          <a:spcPct val="20000"/>
        </a:spcBef>
        <a:spcAft>
          <a:spcPct val="0"/>
        </a:spcAft>
        <a:buChar char="–"/>
        <a:defRPr sz="2000">
          <a:solidFill>
            <a:srgbClr val="800080"/>
          </a:solidFill>
          <a:latin typeface="+mn-lt"/>
          <a:cs typeface="+mn-cs"/>
        </a:defRPr>
      </a:lvl4pPr>
      <a:lvl5pPr marL="2057400" indent="-228600" algn="l" rtl="0" eaLnBrk="0" fontAlgn="base" hangingPunct="0">
        <a:spcBef>
          <a:spcPct val="20000"/>
        </a:spcBef>
        <a:spcAft>
          <a:spcPct val="0"/>
        </a:spcAft>
        <a:buChar char="»"/>
        <a:defRPr sz="2000">
          <a:solidFill>
            <a:srgbClr val="006699"/>
          </a:solidFill>
          <a:latin typeface="+mn-lt"/>
          <a:cs typeface="+mn-cs"/>
        </a:defRPr>
      </a:lvl5pPr>
      <a:lvl6pPr marL="2514600" indent="-228600" algn="l" rtl="0" fontAlgn="base">
        <a:spcBef>
          <a:spcPct val="20000"/>
        </a:spcBef>
        <a:spcAft>
          <a:spcPct val="0"/>
        </a:spcAft>
        <a:buChar char="»"/>
        <a:defRPr sz="2000">
          <a:solidFill>
            <a:srgbClr val="006699"/>
          </a:solidFill>
          <a:latin typeface="+mn-lt"/>
          <a:cs typeface="+mn-cs"/>
        </a:defRPr>
      </a:lvl6pPr>
      <a:lvl7pPr marL="2971800" indent="-228600" algn="l" rtl="0" fontAlgn="base">
        <a:spcBef>
          <a:spcPct val="20000"/>
        </a:spcBef>
        <a:spcAft>
          <a:spcPct val="0"/>
        </a:spcAft>
        <a:buChar char="»"/>
        <a:defRPr sz="2000">
          <a:solidFill>
            <a:srgbClr val="006699"/>
          </a:solidFill>
          <a:latin typeface="+mn-lt"/>
          <a:cs typeface="+mn-cs"/>
        </a:defRPr>
      </a:lvl7pPr>
      <a:lvl8pPr marL="3429000" indent="-228600" algn="l" rtl="0" fontAlgn="base">
        <a:spcBef>
          <a:spcPct val="20000"/>
        </a:spcBef>
        <a:spcAft>
          <a:spcPct val="0"/>
        </a:spcAft>
        <a:buChar char="»"/>
        <a:defRPr sz="2000">
          <a:solidFill>
            <a:srgbClr val="006699"/>
          </a:solidFill>
          <a:latin typeface="+mn-lt"/>
          <a:cs typeface="+mn-cs"/>
        </a:defRPr>
      </a:lvl8pPr>
      <a:lvl9pPr marL="3886200" indent="-228600" algn="l" rtl="0" fontAlgn="base">
        <a:spcBef>
          <a:spcPct val="20000"/>
        </a:spcBef>
        <a:spcAft>
          <a:spcPct val="0"/>
        </a:spcAft>
        <a:buChar char="»"/>
        <a:defRPr sz="2000">
          <a:solidFill>
            <a:srgbClr val="0066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762000" y="533400"/>
            <a:ext cx="76962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8288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628" name="Rectangle 4"/>
          <p:cNvSpPr>
            <a:spLocks noGrp="1" noChangeArrowheads="1"/>
          </p:cNvSpPr>
          <p:nvPr>
            <p:ph type="dt" sz="half" idx="2"/>
          </p:nvPr>
        </p:nvSpPr>
        <p:spPr bwMode="auto">
          <a:xfrm>
            <a:off x="457200" y="6553200"/>
            <a:ext cx="1676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000">
                <a:latin typeface="Arial" charset="0"/>
                <a:cs typeface="Arial" charset="0"/>
              </a:defRPr>
            </a:lvl1pPr>
          </a:lstStyle>
          <a:p>
            <a:pPr>
              <a:defRPr/>
            </a:pPr>
            <a:fld id="{172524A8-2071-4D5B-A803-43D039FD8468}" type="datetime1">
              <a:rPr lang="en-US"/>
              <a:pPr>
                <a:defRPr/>
              </a:pPr>
              <a:t>9/16/2014</a:t>
            </a:fld>
            <a:endParaRPr lang="en-US"/>
          </a:p>
        </p:txBody>
      </p:sp>
      <p:sp>
        <p:nvSpPr>
          <p:cNvPr id="26629" name="Rectangle 5"/>
          <p:cNvSpPr>
            <a:spLocks noGrp="1" noChangeArrowheads="1"/>
          </p:cNvSpPr>
          <p:nvPr>
            <p:ph type="ftr" sz="quarter" idx="3"/>
          </p:nvPr>
        </p:nvSpPr>
        <p:spPr bwMode="auto">
          <a:xfrm>
            <a:off x="3124200" y="65532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000">
                <a:latin typeface="Arial" charset="0"/>
                <a:cs typeface="Arial" charset="0"/>
              </a:defRPr>
            </a:lvl1pPr>
          </a:lstStyle>
          <a:p>
            <a:pPr>
              <a:defRPr/>
            </a:pPr>
            <a:r>
              <a:rPr lang="de-DE"/>
              <a:t>M. Frank, EEL4911C Sr. Design I, Fall 2014</a:t>
            </a:r>
            <a:endParaRPr lang="en-US"/>
          </a:p>
        </p:txBody>
      </p:sp>
      <p:sp>
        <p:nvSpPr>
          <p:cNvPr id="26630" name="Rectangle 6"/>
          <p:cNvSpPr>
            <a:spLocks noGrp="1" noChangeArrowheads="1"/>
          </p:cNvSpPr>
          <p:nvPr>
            <p:ph type="sldNum" sz="quarter" idx="4"/>
          </p:nvPr>
        </p:nvSpPr>
        <p:spPr bwMode="auto">
          <a:xfrm>
            <a:off x="67818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F983F2F0-DCDE-4B8D-A708-0937A6456372}" type="slidenum">
              <a:rPr lang="en-US" altLang="en-US"/>
              <a:pPr/>
              <a:t>‹#›</a:t>
            </a:fld>
            <a:endParaRPr lang="en-US" altLang="en-US"/>
          </a:p>
        </p:txBody>
      </p:sp>
      <p:grpSp>
        <p:nvGrpSpPr>
          <p:cNvPr id="2055" name="Group 7"/>
          <p:cNvGrpSpPr>
            <a:grpSpLocks/>
          </p:cNvGrpSpPr>
          <p:nvPr/>
        </p:nvGrpSpPr>
        <p:grpSpPr bwMode="auto">
          <a:xfrm>
            <a:off x="279400" y="152400"/>
            <a:ext cx="8686800" cy="1600200"/>
            <a:chOff x="176" y="96"/>
            <a:chExt cx="5472" cy="1008"/>
          </a:xfrm>
        </p:grpSpPr>
        <p:sp>
          <p:nvSpPr>
            <p:cNvPr id="2059" name="Line 8"/>
            <p:cNvSpPr>
              <a:spLocks noChangeShapeType="1"/>
            </p:cNvSpPr>
            <p:nvPr/>
          </p:nvSpPr>
          <p:spPr bwMode="auto">
            <a:xfrm flipH="1">
              <a:off x="288" y="1104"/>
              <a:ext cx="5232" cy="0"/>
            </a:xfrm>
            <a:prstGeom prst="line">
              <a:avLst/>
            </a:prstGeom>
            <a:noFill/>
            <a:ln w="12700">
              <a:solidFill>
                <a:schemeClr val="tx1"/>
              </a:solidFill>
              <a:round/>
              <a:headEnd/>
              <a:tailEnd/>
            </a:ln>
          </p:spPr>
          <p:txBody>
            <a:bodyPr/>
            <a:lstStyle/>
            <a:p>
              <a:pPr>
                <a:defRPr/>
              </a:pPr>
              <a:endParaRPr lang="en-US">
                <a:cs typeface="Arial" charset="0"/>
              </a:endParaRPr>
            </a:p>
          </p:txBody>
        </p:sp>
        <p:sp>
          <p:nvSpPr>
            <p:cNvPr id="2060"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Times New Roman" pitchFamily="18" charset="0"/>
                  <a:cs typeface="Arial" charset="0"/>
                </a:defRPr>
              </a:lvl1pPr>
              <a:lvl2pPr marL="742950" indent="-285750">
                <a:defRPr sz="2000">
                  <a:solidFill>
                    <a:schemeClr val="tx1"/>
                  </a:solidFill>
                  <a:latin typeface="Times New Roman" pitchFamily="18" charset="0"/>
                  <a:cs typeface="Arial" charset="0"/>
                </a:defRPr>
              </a:lvl2pPr>
              <a:lvl3pPr marL="1143000" indent="-228600">
                <a:defRPr sz="2000">
                  <a:solidFill>
                    <a:schemeClr val="tx1"/>
                  </a:solidFill>
                  <a:latin typeface="Times New Roman" pitchFamily="18" charset="0"/>
                  <a:cs typeface="Arial" charset="0"/>
                </a:defRPr>
              </a:lvl3pPr>
              <a:lvl4pPr marL="1600200" indent="-228600">
                <a:defRPr sz="2000">
                  <a:solidFill>
                    <a:schemeClr val="tx1"/>
                  </a:solidFill>
                  <a:latin typeface="Times New Roman" pitchFamily="18" charset="0"/>
                  <a:cs typeface="Arial" charset="0"/>
                </a:defRPr>
              </a:lvl4pPr>
              <a:lvl5pPr marL="2057400" indent="-22860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algn="ctr" eaLnBrk="1" hangingPunct="1">
                <a:defRPr/>
              </a:pPr>
              <a:endParaRPr lang="en-US" altLang="en-US" sz="2400" smtClean="0"/>
            </a:p>
          </p:txBody>
        </p:sp>
        <p:sp>
          <p:nvSpPr>
            <p:cNvPr id="2061"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p:spPr>
          <p:txBody>
            <a:bodyPr wrap="none" anchor="ctr"/>
            <a:lstStyle>
              <a:lvl1pPr>
                <a:defRPr sz="2000">
                  <a:solidFill>
                    <a:schemeClr val="tx1"/>
                  </a:solidFill>
                  <a:latin typeface="Times New Roman" pitchFamily="18" charset="0"/>
                  <a:cs typeface="Arial" charset="0"/>
                </a:defRPr>
              </a:lvl1pPr>
              <a:lvl2pPr marL="742950" indent="-285750">
                <a:defRPr sz="2000">
                  <a:solidFill>
                    <a:schemeClr val="tx1"/>
                  </a:solidFill>
                  <a:latin typeface="Times New Roman" pitchFamily="18" charset="0"/>
                  <a:cs typeface="Arial" charset="0"/>
                </a:defRPr>
              </a:lvl2pPr>
              <a:lvl3pPr marL="1143000" indent="-228600">
                <a:defRPr sz="2000">
                  <a:solidFill>
                    <a:schemeClr val="tx1"/>
                  </a:solidFill>
                  <a:latin typeface="Times New Roman" pitchFamily="18" charset="0"/>
                  <a:cs typeface="Arial" charset="0"/>
                </a:defRPr>
              </a:lvl3pPr>
              <a:lvl4pPr marL="1600200" indent="-228600">
                <a:defRPr sz="2000">
                  <a:solidFill>
                    <a:schemeClr val="tx1"/>
                  </a:solidFill>
                  <a:latin typeface="Times New Roman" pitchFamily="18" charset="0"/>
                  <a:cs typeface="Arial" charset="0"/>
                </a:defRPr>
              </a:lvl4pPr>
              <a:lvl5pPr marL="2057400" indent="-22860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algn="ctr" eaLnBrk="1" hangingPunct="1">
                <a:defRPr/>
              </a:pPr>
              <a:endParaRPr lang="en-US" altLang="en-US" sz="2400" smtClean="0"/>
            </a:p>
          </p:txBody>
        </p:sp>
        <p:sp>
          <p:nvSpPr>
            <p:cNvPr id="2062"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p:spPr>
          <p:txBody>
            <a:bodyPr wrap="none" anchor="ctr"/>
            <a:lstStyle>
              <a:lvl1pPr>
                <a:defRPr sz="2000">
                  <a:solidFill>
                    <a:schemeClr val="tx1"/>
                  </a:solidFill>
                  <a:latin typeface="Times New Roman" pitchFamily="18" charset="0"/>
                  <a:cs typeface="Arial" charset="0"/>
                </a:defRPr>
              </a:lvl1pPr>
              <a:lvl2pPr marL="742950" indent="-285750">
                <a:defRPr sz="2000">
                  <a:solidFill>
                    <a:schemeClr val="tx1"/>
                  </a:solidFill>
                  <a:latin typeface="Times New Roman" pitchFamily="18" charset="0"/>
                  <a:cs typeface="Arial" charset="0"/>
                </a:defRPr>
              </a:lvl2pPr>
              <a:lvl3pPr marL="1143000" indent="-228600">
                <a:defRPr sz="2000">
                  <a:solidFill>
                    <a:schemeClr val="tx1"/>
                  </a:solidFill>
                  <a:latin typeface="Times New Roman" pitchFamily="18" charset="0"/>
                  <a:cs typeface="Arial" charset="0"/>
                </a:defRPr>
              </a:lvl3pPr>
              <a:lvl4pPr marL="1600200" indent="-228600">
                <a:defRPr sz="2000">
                  <a:solidFill>
                    <a:schemeClr val="tx1"/>
                  </a:solidFill>
                  <a:latin typeface="Times New Roman" pitchFamily="18" charset="0"/>
                  <a:cs typeface="Arial" charset="0"/>
                </a:defRPr>
              </a:lvl4pPr>
              <a:lvl5pPr marL="2057400" indent="-22860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algn="ctr" eaLnBrk="1" hangingPunct="1">
                <a:defRPr/>
              </a:pPr>
              <a:endParaRPr lang="en-US" altLang="en-US" sz="2400" smtClean="0"/>
            </a:p>
          </p:txBody>
        </p:sp>
        <p:sp>
          <p:nvSpPr>
            <p:cNvPr id="2063"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p:spPr>
          <p:txBody>
            <a:bodyPr wrap="none" anchor="ctr"/>
            <a:lstStyle>
              <a:lvl1pPr>
                <a:defRPr sz="2000">
                  <a:solidFill>
                    <a:schemeClr val="tx1"/>
                  </a:solidFill>
                  <a:latin typeface="Times New Roman" pitchFamily="18" charset="0"/>
                  <a:cs typeface="Arial" charset="0"/>
                </a:defRPr>
              </a:lvl1pPr>
              <a:lvl2pPr marL="742950" indent="-285750">
                <a:defRPr sz="2000">
                  <a:solidFill>
                    <a:schemeClr val="tx1"/>
                  </a:solidFill>
                  <a:latin typeface="Times New Roman" pitchFamily="18" charset="0"/>
                  <a:cs typeface="Arial" charset="0"/>
                </a:defRPr>
              </a:lvl2pPr>
              <a:lvl3pPr marL="1143000" indent="-228600">
                <a:defRPr sz="2000">
                  <a:solidFill>
                    <a:schemeClr val="tx1"/>
                  </a:solidFill>
                  <a:latin typeface="Times New Roman" pitchFamily="18" charset="0"/>
                  <a:cs typeface="Arial" charset="0"/>
                </a:defRPr>
              </a:lvl3pPr>
              <a:lvl4pPr marL="1600200" indent="-228600">
                <a:defRPr sz="2000">
                  <a:solidFill>
                    <a:schemeClr val="tx1"/>
                  </a:solidFill>
                  <a:latin typeface="Times New Roman" pitchFamily="18" charset="0"/>
                  <a:cs typeface="Arial" charset="0"/>
                </a:defRPr>
              </a:lvl4pPr>
              <a:lvl5pPr marL="2057400" indent="-22860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algn="ctr" eaLnBrk="1" hangingPunct="1">
                <a:defRPr/>
              </a:pPr>
              <a:endParaRPr lang="en-US" altLang="en-US" sz="2400" smtClean="0"/>
            </a:p>
          </p:txBody>
        </p:sp>
      </p:grpSp>
      <p:pic>
        <p:nvPicPr>
          <p:cNvPr id="2056" name="Picture 13" descr="famu_fsu"/>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48600" y="0"/>
            <a:ext cx="1295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COE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10668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15"/>
          <p:cNvSpPr txBox="1">
            <a:spLocks noChangeArrowheads="1"/>
          </p:cNvSpPr>
          <p:nvPr/>
        </p:nvSpPr>
        <p:spPr bwMode="auto">
          <a:xfrm>
            <a:off x="2900363" y="87313"/>
            <a:ext cx="3271837" cy="336550"/>
          </a:xfrm>
          <a:prstGeom prst="rect">
            <a:avLst/>
          </a:prstGeom>
          <a:noFill/>
          <a:ln>
            <a:noFill/>
          </a:ln>
          <a:extLst/>
        </p:spPr>
        <p:txBody>
          <a:bodyPr wrap="none">
            <a:spAutoFit/>
          </a:bodyPr>
          <a:lstStyle>
            <a:lvl1pPr>
              <a:defRPr sz="2000">
                <a:solidFill>
                  <a:schemeClr val="tx1"/>
                </a:solidFill>
                <a:latin typeface="Times New Roman" pitchFamily="18" charset="0"/>
                <a:cs typeface="Arial" charset="0"/>
              </a:defRPr>
            </a:lvl1pPr>
            <a:lvl2pPr marL="742950" indent="-285750">
              <a:defRPr sz="2000">
                <a:solidFill>
                  <a:schemeClr val="tx1"/>
                </a:solidFill>
                <a:latin typeface="Times New Roman" pitchFamily="18" charset="0"/>
                <a:cs typeface="Arial" charset="0"/>
              </a:defRPr>
            </a:lvl2pPr>
            <a:lvl3pPr marL="1143000" indent="-228600">
              <a:defRPr sz="2000">
                <a:solidFill>
                  <a:schemeClr val="tx1"/>
                </a:solidFill>
                <a:latin typeface="Times New Roman" pitchFamily="18" charset="0"/>
                <a:cs typeface="Arial" charset="0"/>
              </a:defRPr>
            </a:lvl3pPr>
            <a:lvl4pPr marL="1600200" indent="-228600">
              <a:defRPr sz="2000">
                <a:solidFill>
                  <a:schemeClr val="tx1"/>
                </a:solidFill>
                <a:latin typeface="Times New Roman" pitchFamily="18" charset="0"/>
                <a:cs typeface="Arial" charset="0"/>
              </a:defRPr>
            </a:lvl4pPr>
            <a:lvl5pPr marL="2057400" indent="-228600">
              <a:defRPr sz="2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charset="0"/>
              </a:defRPr>
            </a:lvl9pPr>
          </a:lstStyle>
          <a:p>
            <a:pPr>
              <a:defRPr/>
            </a:pPr>
            <a:r>
              <a:rPr lang="en-US" altLang="en-US" sz="1600" b="1" smtClean="0">
                <a:solidFill>
                  <a:srgbClr val="006600"/>
                </a:solidFill>
              </a:rPr>
              <a:t>FAMU</a:t>
            </a:r>
            <a:r>
              <a:rPr lang="en-US" altLang="en-US" sz="1600" b="1" smtClean="0"/>
              <a:t>-</a:t>
            </a:r>
            <a:r>
              <a:rPr lang="en-US" altLang="en-US" sz="1600" b="1" smtClean="0">
                <a:solidFill>
                  <a:srgbClr val="CC3300"/>
                </a:solidFill>
              </a:rPr>
              <a:t>FSU</a:t>
            </a:r>
            <a:r>
              <a:rPr lang="en-US" altLang="en-US" sz="1600" b="1" smtClean="0"/>
              <a:t> </a:t>
            </a:r>
            <a:r>
              <a:rPr lang="en-US" altLang="en-US" sz="1600" b="1" smtClean="0">
                <a:solidFill>
                  <a:srgbClr val="336699"/>
                </a:solidFill>
              </a:rPr>
              <a:t>College of Engineering</a:t>
            </a:r>
          </a:p>
        </p:txBody>
      </p:sp>
    </p:spTree>
  </p:cSld>
  <p:clrMap bg1="lt1" tx1="dk1" bg2="lt2" tx2="dk2" accent1="accent1" accent2="accent2" accent3="accent3" accent4="accent4" accent5="accent5" accent6="accent6" hlink="hlink" folHlink="folHlink"/>
  <p:sldLayoutIdLst>
    <p:sldLayoutId id="2147484301"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iming>
    <p:tnLst>
      <p:par>
        <p:cTn id="1" dur="indefinite" restart="never" nodeType="tmRoot"/>
      </p:par>
    </p:tnLst>
  </p:timing>
  <p:hf hdr="0"/>
  <p:txStyles>
    <p:titleStyle>
      <a:lvl1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600" b="1">
          <a:solidFill>
            <a:schemeClr val="tx2"/>
          </a:solidFill>
          <a:effectLst>
            <a:outerShdw blurRad="38100" dist="38100" dir="2700000" algn="tl">
              <a:srgbClr val="C0C0C0"/>
            </a:outerShdw>
          </a:effectLst>
          <a:latin typeface="Times New Roman" pitchFamily="18"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rgbClr val="000066"/>
          </a:solidFill>
          <a:latin typeface="+mn-lt"/>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a:solidFill>
            <a:srgbClr val="003300"/>
          </a:solidFill>
          <a:latin typeface="+mn-lt"/>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a:solidFill>
            <a:srgbClr val="660066"/>
          </a:solidFill>
          <a:latin typeface="+mn-lt"/>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a:solidFill>
            <a:srgbClr val="006699"/>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rgbClr val="006699"/>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rgbClr val="006699"/>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rgbClr val="006699"/>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rgbClr val="00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hyperlink" Target="http://deep-c.or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eng.fsu.edu/FIPSE-SEAEP/"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ta.gd/SEcon15"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ctrTitle"/>
          </p:nvPr>
        </p:nvSpPr>
        <p:spPr/>
        <p:txBody>
          <a:bodyPr/>
          <a:lstStyle/>
          <a:p>
            <a:pPr eaLnBrk="1" hangingPunct="1">
              <a:defRPr/>
            </a:pPr>
            <a:r>
              <a:rPr lang="en-US" sz="4800" dirty="0" smtClean="0"/>
              <a:t>ECE Senior Design Projects</a:t>
            </a:r>
            <a:br>
              <a:rPr lang="en-US" sz="4800" dirty="0" smtClean="0"/>
            </a:br>
            <a:r>
              <a:rPr lang="en-US" sz="4800" dirty="0" smtClean="0"/>
              <a:t>2014-2015</a:t>
            </a:r>
          </a:p>
        </p:txBody>
      </p:sp>
      <p:sp>
        <p:nvSpPr>
          <p:cNvPr id="5126" name="Rectangle 6"/>
          <p:cNvSpPr>
            <a:spLocks noGrp="1" noChangeArrowheads="1"/>
          </p:cNvSpPr>
          <p:nvPr>
            <p:ph type="subTitle" idx="1"/>
          </p:nvPr>
        </p:nvSpPr>
        <p:spPr/>
        <p:txBody>
          <a:bodyPr/>
          <a:lstStyle/>
          <a:p>
            <a:pPr eaLnBrk="1" hangingPunct="1">
              <a:defRPr/>
            </a:pPr>
            <a:r>
              <a:rPr lang="en-US" dirty="0" smtClean="0"/>
              <a:t>EEL 491(1/4/5)C</a:t>
            </a:r>
            <a:br>
              <a:rPr lang="en-US" dirty="0" smtClean="0"/>
            </a:br>
            <a:r>
              <a:rPr lang="en-US" dirty="0" smtClean="0"/>
              <a:t>Senior Design Project I &amp; II</a:t>
            </a:r>
            <a:br>
              <a:rPr lang="en-US" dirty="0" smtClean="0"/>
            </a:br>
            <a:r>
              <a:rPr lang="en-US" dirty="0" smtClean="0"/>
              <a:t>Fall </a:t>
            </a:r>
            <a:r>
              <a:rPr lang="en-US" dirty="0" smtClean="0">
                <a:effectLst/>
              </a:rPr>
              <a:t>2014-Spring 2015</a:t>
            </a:r>
          </a:p>
          <a:p>
            <a:pPr eaLnBrk="1" hangingPunct="1">
              <a:defRPr/>
            </a:pPr>
            <a:r>
              <a:rPr lang="en-US" dirty="0" smtClean="0">
                <a:effectLst/>
              </a:rPr>
              <a:t>Instructor:  Dr. Michael Frank</a:t>
            </a:r>
          </a:p>
        </p:txBody>
      </p:sp>
      <p:sp>
        <p:nvSpPr>
          <p:cNvPr id="5124" name="Rectangle 7"/>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5125" name="Date Placeholder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E8C0393A-A18B-406B-831C-363A6F26B194}"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2"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02A08B9F-D89C-4ABC-B53A-B90F36729237}" type="slidenum">
              <a:rPr lang="en-US" altLang="en-US" sz="1000">
                <a:latin typeface="Arial" panose="020B0604020202020204" pitchFamily="34" charset="0"/>
              </a:rPr>
              <a:pPr/>
              <a:t>1</a:t>
            </a:fld>
            <a:endParaRPr lang="en-US" altLang="en-US" sz="1000">
              <a:latin typeface="Arial" panose="020B0604020202020204" pitchFamily="34" charset="0"/>
            </a:endParaRPr>
          </a:p>
        </p:txBody>
      </p:sp>
      <p:sp>
        <p:nvSpPr>
          <p:cNvPr id="5127" name="TextBox 8"/>
          <p:cNvSpPr txBox="1">
            <a:spLocks noChangeArrowheads="1"/>
          </p:cNvSpPr>
          <p:nvPr/>
        </p:nvSpPr>
        <p:spPr bwMode="auto">
          <a:xfrm>
            <a:off x="522288" y="6291263"/>
            <a:ext cx="544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smtClean="0"/>
              <a:t>v0.4</a:t>
            </a:r>
            <a:endParaRPr lang="en-US" alt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DAQ System for SAE Baja Car</a:t>
            </a:r>
            <a:endParaRPr lang="en-US" dirty="0"/>
          </a:p>
        </p:txBody>
      </p:sp>
      <p:sp>
        <p:nvSpPr>
          <p:cNvPr id="14340"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EE0539E1-21B1-458D-ADD9-0BBD0A6E6EB3}"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143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143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2E377851-4DCA-4393-86A9-0E69EB4E86CD}" type="slidenum">
              <a:rPr lang="en-US" altLang="en-US" sz="1000">
                <a:latin typeface="Arial" panose="020B0604020202020204" pitchFamily="34" charset="0"/>
              </a:rPr>
              <a:pPr/>
              <a:t>10</a:t>
            </a:fld>
            <a:endParaRPr lang="en-US" altLang="en-US" sz="1000">
              <a:latin typeface="Arial" panose="020B0604020202020204" pitchFamily="34" charset="0"/>
            </a:endParaRPr>
          </a:p>
        </p:txBody>
      </p:sp>
      <p:sp>
        <p:nvSpPr>
          <p:cNvPr id="8" name="Content Placeholder 7"/>
          <p:cNvSpPr>
            <a:spLocks noGrp="1"/>
          </p:cNvSpPr>
          <p:nvPr>
            <p:ph idx="1"/>
          </p:nvPr>
        </p:nvSpPr>
        <p:spPr>
          <a:xfrm>
            <a:off x="457200" y="2057400"/>
            <a:ext cx="5029200" cy="4419600"/>
          </a:xfrm>
        </p:spPr>
        <p:txBody>
          <a:bodyPr>
            <a:normAutofit fontScale="77500" lnSpcReduction="20000"/>
          </a:bodyPr>
          <a:lstStyle/>
          <a:p>
            <a:r>
              <a:rPr lang="en-US" dirty="0" smtClean="0"/>
              <a:t>Society of Automotive Engineers (SAE) Baja Series competition</a:t>
            </a:r>
          </a:p>
          <a:p>
            <a:pPr lvl="1"/>
            <a:r>
              <a:rPr lang="en-US" dirty="0" smtClean="0"/>
              <a:t>Small dune-buggy type vehicle</a:t>
            </a:r>
          </a:p>
          <a:p>
            <a:r>
              <a:rPr lang="en-US" dirty="0" smtClean="0"/>
              <a:t>SAE student chapter built a vehicle last year for this competition </a:t>
            </a:r>
            <a:r>
              <a:rPr lang="en-US" dirty="0" smtClean="0">
                <a:sym typeface="Wingdings" panose="05000000000000000000" pitchFamily="2" charset="2"/>
              </a:rPr>
              <a:t></a:t>
            </a:r>
          </a:p>
          <a:p>
            <a:pPr lvl="1"/>
            <a:r>
              <a:rPr lang="en-US" dirty="0" smtClean="0">
                <a:sym typeface="Wingdings" panose="05000000000000000000" pitchFamily="2" charset="2"/>
              </a:rPr>
              <a:t>New one under construction for this year</a:t>
            </a:r>
          </a:p>
          <a:p>
            <a:r>
              <a:rPr lang="en-US" dirty="0" smtClean="0">
                <a:sym typeface="Wingdings" panose="05000000000000000000" pitchFamily="2" charset="2"/>
              </a:rPr>
              <a:t>A Data Acquisition (DAQ) system deeds to be developed</a:t>
            </a:r>
          </a:p>
          <a:p>
            <a:pPr lvl="1"/>
            <a:r>
              <a:rPr lang="en-US" dirty="0" smtClean="0">
                <a:sym typeface="Wingdings" panose="05000000000000000000" pitchFamily="2" charset="2"/>
              </a:rPr>
              <a:t>Accelerometers/cameras</a:t>
            </a:r>
          </a:p>
          <a:p>
            <a:pPr lvl="1"/>
            <a:r>
              <a:rPr lang="en-US" dirty="0" smtClean="0">
                <a:sym typeface="Wingdings" panose="05000000000000000000" pitchFamily="2" charset="2"/>
              </a:rPr>
              <a:t>Record/transmit/display data</a:t>
            </a:r>
          </a:p>
          <a:p>
            <a:pPr lvl="1"/>
            <a:endParaRPr lang="en-US" dirty="0"/>
          </a:p>
        </p:txBody>
      </p:sp>
      <p:pic>
        <p:nvPicPr>
          <p:cNvPr id="13"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b="23037"/>
          <a:stretch/>
        </p:blipFill>
        <p:spPr bwMode="auto">
          <a:xfrm>
            <a:off x="5353050" y="1866900"/>
            <a:ext cx="36385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5582" t="13178"/>
          <a:stretch/>
        </p:blipFill>
        <p:spPr>
          <a:xfrm>
            <a:off x="5867400" y="3730625"/>
            <a:ext cx="3124200" cy="2733675"/>
          </a:xfrm>
          <a:prstGeom prst="rect">
            <a:avLst/>
          </a:prstGeom>
        </p:spPr>
      </p:pic>
      <p:sp>
        <p:nvSpPr>
          <p:cNvPr id="24" name="TextBox 8"/>
          <p:cNvSpPr txBox="1">
            <a:spLocks noChangeArrowheads="1"/>
          </p:cNvSpPr>
          <p:nvPr/>
        </p:nvSpPr>
        <p:spPr bwMode="auto">
          <a:xfrm>
            <a:off x="494713"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E#5</a:t>
            </a:r>
            <a:endParaRPr lang="en-US" altLang="en-US" dirty="0"/>
          </a:p>
        </p:txBody>
      </p:sp>
      <p:sp>
        <p:nvSpPr>
          <p:cNvPr id="25" name="TextBox 12"/>
          <p:cNvSpPr txBox="1">
            <a:spLocks noChangeArrowheads="1"/>
          </p:cNvSpPr>
          <p:nvPr/>
        </p:nvSpPr>
        <p:spPr bwMode="auto">
          <a:xfrm>
            <a:off x="990600" y="457200"/>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 </a:t>
            </a:r>
            <a:r>
              <a:rPr lang="en-US" altLang="en-US" dirty="0" err="1" smtClean="0"/>
              <a:t>proj</a:t>
            </a:r>
            <a:r>
              <a:rPr lang="en-US" altLang="en-US" dirty="0" smtClean="0"/>
              <a:t>.</a:t>
            </a:r>
            <a:endParaRPr lang="en-US" altLang="en-US" dirty="0"/>
          </a:p>
        </p:txBody>
      </p:sp>
      <p:sp>
        <p:nvSpPr>
          <p:cNvPr id="26" name="TextBox 7"/>
          <p:cNvSpPr txBox="1">
            <a:spLocks noChangeArrowheads="1"/>
          </p:cNvSpPr>
          <p:nvPr/>
        </p:nvSpPr>
        <p:spPr bwMode="auto">
          <a:xfrm>
            <a:off x="3410508" y="610454"/>
            <a:ext cx="23029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r" eaLnBrk="1" hangingPunct="1">
              <a:spcBef>
                <a:spcPct val="20000"/>
              </a:spcBef>
              <a:buClr>
                <a:schemeClr val="accent2"/>
              </a:buClr>
              <a:buSzPct val="75000"/>
              <a:buFont typeface="Wingdings" panose="05000000000000000000" pitchFamily="2" charset="2"/>
              <a:buNone/>
            </a:pPr>
            <a:r>
              <a:rPr lang="en-US" altLang="en-US" sz="1800" dirty="0" smtClean="0"/>
              <a:t>Faculty Advisor:  TBD</a:t>
            </a:r>
            <a:endParaRPr lang="en-US" altLang="en-US" sz="1800" dirty="0"/>
          </a:p>
        </p:txBody>
      </p:sp>
      <p:sp>
        <p:nvSpPr>
          <p:cNvPr id="27" name="TextBox 11"/>
          <p:cNvSpPr txBox="1">
            <a:spLocks noChangeArrowheads="1"/>
          </p:cNvSpPr>
          <p:nvPr/>
        </p:nvSpPr>
        <p:spPr bwMode="auto">
          <a:xfrm>
            <a:off x="8035145" y="1276350"/>
            <a:ext cx="10326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smtClean="0"/>
              <a:t>(4 ECE)</a:t>
            </a:r>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Stokes Drifters</a:t>
            </a:r>
            <a:endParaRPr lang="en-US" dirty="0"/>
          </a:p>
        </p:txBody>
      </p:sp>
      <p:sp>
        <p:nvSpPr>
          <p:cNvPr id="3" name="Content Placeholder 2"/>
          <p:cNvSpPr>
            <a:spLocks noGrp="1"/>
          </p:cNvSpPr>
          <p:nvPr>
            <p:ph idx="1"/>
          </p:nvPr>
        </p:nvSpPr>
        <p:spPr>
          <a:xfrm>
            <a:off x="228600" y="1828800"/>
            <a:ext cx="6289092" cy="4648200"/>
          </a:xfrm>
        </p:spPr>
        <p:txBody>
          <a:bodyPr>
            <a:normAutofit fontScale="92500" lnSpcReduction="10000"/>
          </a:bodyPr>
          <a:lstStyle/>
          <a:p>
            <a:r>
              <a:rPr lang="en-US" dirty="0" smtClean="0"/>
              <a:t>Sponsored by EOAS/GFDI</a:t>
            </a:r>
          </a:p>
          <a:p>
            <a:pPr lvl="1"/>
            <a:r>
              <a:rPr lang="en-US" dirty="0" smtClean="0"/>
              <a:t>New project this year</a:t>
            </a:r>
          </a:p>
          <a:p>
            <a:pPr lvl="1"/>
            <a:r>
              <a:rPr lang="en-US" dirty="0" smtClean="0"/>
              <a:t>Relates to:  </a:t>
            </a:r>
            <a:r>
              <a:rPr lang="en-US" dirty="0" smtClean="0">
                <a:hlinkClick r:id="rId4"/>
              </a:rPr>
              <a:t>Deep-C.org</a:t>
            </a:r>
            <a:r>
              <a:rPr lang="en-US" dirty="0" smtClean="0"/>
              <a:t> research consortium</a:t>
            </a:r>
          </a:p>
          <a:p>
            <a:r>
              <a:rPr lang="en-US" dirty="0" smtClean="0"/>
              <a:t>Background:  Stokes Drift is a</a:t>
            </a:r>
            <a:br>
              <a:rPr lang="en-US" dirty="0" smtClean="0"/>
            </a:br>
            <a:r>
              <a:rPr lang="en-US" dirty="0" smtClean="0"/>
              <a:t>fundamental wave-driven process</a:t>
            </a:r>
          </a:p>
          <a:p>
            <a:pPr lvl="1"/>
            <a:r>
              <a:rPr lang="en-US" dirty="0" smtClean="0"/>
              <a:t>Never measured precisely</a:t>
            </a:r>
          </a:p>
          <a:p>
            <a:r>
              <a:rPr lang="en-US" dirty="0" smtClean="0"/>
              <a:t>Project goal:  Develop a slim drifter w. satellite radio </a:t>
            </a:r>
          </a:p>
          <a:p>
            <a:pPr lvl="1"/>
            <a:r>
              <a:rPr lang="en-US" dirty="0" smtClean="0"/>
              <a:t>Field testing at sea</a:t>
            </a:r>
          </a:p>
          <a:p>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11</a:t>
            </a:fld>
            <a:endParaRPr lang="en-US" altLang="en-US"/>
          </a:p>
        </p:txBody>
      </p:sp>
      <p:sp>
        <p:nvSpPr>
          <p:cNvPr id="7" name="TextBox 6"/>
          <p:cNvSpPr txBox="1"/>
          <p:nvPr/>
        </p:nvSpPr>
        <p:spPr>
          <a:xfrm>
            <a:off x="6801269" y="1759856"/>
            <a:ext cx="2059153" cy="400110"/>
          </a:xfrm>
          <a:prstGeom prst="rect">
            <a:avLst/>
          </a:prstGeom>
          <a:noFill/>
        </p:spPr>
        <p:txBody>
          <a:bodyPr wrap="none" rtlCol="0">
            <a:spAutoFit/>
          </a:bodyPr>
          <a:lstStyle/>
          <a:p>
            <a:r>
              <a:rPr lang="en-US" dirty="0" err="1" smtClean="0"/>
              <a:t>TracPy</a:t>
            </a:r>
            <a:r>
              <a:rPr lang="en-US" dirty="0" smtClean="0"/>
              <a:t> simulation</a:t>
            </a:r>
            <a:endParaRPr lang="en-US" dirty="0"/>
          </a:p>
        </p:txBody>
      </p:sp>
      <p:pic>
        <p:nvPicPr>
          <p:cNvPr id="8" name="drifter_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6517692" y="2156248"/>
            <a:ext cx="2626308" cy="2257842"/>
          </a:xfrm>
          <a:prstGeom prst="rect">
            <a:avLst/>
          </a:prstGeom>
        </p:spPr>
      </p:pic>
      <p:pic>
        <p:nvPicPr>
          <p:cNvPr id="59396" name="Picture 4" descr="http://pubs.usgs.gov/fs/2004/3075/images/drif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4350" y="4455818"/>
            <a:ext cx="2403450" cy="20139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8"/>
          <p:cNvSpPr txBox="1">
            <a:spLocks noChangeArrowheads="1"/>
          </p:cNvSpPr>
          <p:nvPr/>
        </p:nvSpPr>
        <p:spPr bwMode="auto">
          <a:xfrm>
            <a:off x="494713"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E#6</a:t>
            </a:r>
            <a:endParaRPr lang="en-US" altLang="en-US" dirty="0"/>
          </a:p>
        </p:txBody>
      </p:sp>
      <p:sp>
        <p:nvSpPr>
          <p:cNvPr id="12" name="TextBox 12"/>
          <p:cNvSpPr txBox="1">
            <a:spLocks noChangeArrowheads="1"/>
          </p:cNvSpPr>
          <p:nvPr/>
        </p:nvSpPr>
        <p:spPr bwMode="auto">
          <a:xfrm>
            <a:off x="990600" y="457200"/>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 </a:t>
            </a:r>
            <a:r>
              <a:rPr lang="en-US" altLang="en-US" dirty="0" err="1" smtClean="0"/>
              <a:t>proj</a:t>
            </a:r>
            <a:r>
              <a:rPr lang="en-US" altLang="en-US" dirty="0" smtClean="0"/>
              <a:t>.</a:t>
            </a:r>
            <a:endParaRPr lang="en-US" altLang="en-US" dirty="0"/>
          </a:p>
        </p:txBody>
      </p:sp>
      <p:sp>
        <p:nvSpPr>
          <p:cNvPr id="13" name="TextBox 7"/>
          <p:cNvSpPr txBox="1">
            <a:spLocks noChangeArrowheads="1"/>
          </p:cNvSpPr>
          <p:nvPr/>
        </p:nvSpPr>
        <p:spPr bwMode="auto">
          <a:xfrm>
            <a:off x="2446099" y="533400"/>
            <a:ext cx="4640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r" eaLnBrk="1" hangingPunct="1">
              <a:spcBef>
                <a:spcPct val="20000"/>
              </a:spcBef>
              <a:buClr>
                <a:schemeClr val="accent2"/>
              </a:buClr>
              <a:buSzPct val="75000"/>
              <a:buFont typeface="Wingdings" panose="05000000000000000000" pitchFamily="2" charset="2"/>
              <a:buNone/>
            </a:pPr>
            <a:r>
              <a:rPr lang="en-US" altLang="en-US" sz="1800" dirty="0" smtClean="0"/>
              <a:t>Faculty Advisor:  Nick </a:t>
            </a:r>
            <a:r>
              <a:rPr lang="en-US" altLang="en-US" sz="1800" dirty="0" err="1" smtClean="0"/>
              <a:t>Wienders</a:t>
            </a:r>
            <a:r>
              <a:rPr lang="en-US" altLang="en-US" sz="1800" dirty="0" smtClean="0"/>
              <a:t> (EOAS/GFDI)</a:t>
            </a:r>
            <a:br>
              <a:rPr lang="en-US" altLang="en-US" sz="1800" dirty="0" smtClean="0"/>
            </a:br>
            <a:r>
              <a:rPr lang="en-US" altLang="en-US" sz="1800" dirty="0" smtClean="0"/>
              <a:t> &amp; TBD (ECE)</a:t>
            </a:r>
            <a:endParaRPr lang="en-US" altLang="en-US" sz="1800" dirty="0"/>
          </a:p>
        </p:txBody>
      </p:sp>
      <p:sp>
        <p:nvSpPr>
          <p:cNvPr id="14" name="TextBox 11"/>
          <p:cNvSpPr txBox="1">
            <a:spLocks noChangeArrowheads="1"/>
          </p:cNvSpPr>
          <p:nvPr/>
        </p:nvSpPr>
        <p:spPr bwMode="auto">
          <a:xfrm>
            <a:off x="8035145" y="1276350"/>
            <a:ext cx="10326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smtClean="0"/>
              <a:t>(5 ECE)</a:t>
            </a:r>
            <a:endParaRPr lang="en-US" altLang="en-US" dirty="0"/>
          </a:p>
        </p:txBody>
      </p:sp>
    </p:spTree>
    <p:extLst>
      <p:ext uri="{BB962C8B-B14F-4D97-AF65-F5344CB8AC3E}">
        <p14:creationId xmlns:p14="http://schemas.microsoft.com/office/powerpoint/2010/main" val="838654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105400" y="1846942"/>
            <a:ext cx="4005943" cy="299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Charging Station for </a:t>
            </a:r>
            <a:br>
              <a:rPr lang="en-US" dirty="0" smtClean="0"/>
            </a:br>
            <a:r>
              <a:rPr lang="en-US" dirty="0" smtClean="0"/>
              <a:t>Electric Bike Sharing</a:t>
            </a:r>
            <a:endParaRPr lang="en-US" dirty="0"/>
          </a:p>
        </p:txBody>
      </p:sp>
      <p:sp>
        <p:nvSpPr>
          <p:cNvPr id="9" name="Content Placeholder 8"/>
          <p:cNvSpPr>
            <a:spLocks noGrp="1"/>
          </p:cNvSpPr>
          <p:nvPr>
            <p:ph idx="1"/>
          </p:nvPr>
        </p:nvSpPr>
        <p:spPr>
          <a:xfrm>
            <a:off x="228600" y="1828800"/>
            <a:ext cx="8686800" cy="4648200"/>
          </a:xfrm>
        </p:spPr>
        <p:txBody>
          <a:bodyPr/>
          <a:lstStyle/>
          <a:p>
            <a:r>
              <a:rPr lang="en-US" dirty="0" smtClean="0"/>
              <a:t>Local venture Efficient </a:t>
            </a:r>
            <a:br>
              <a:rPr lang="en-US" dirty="0" smtClean="0"/>
            </a:br>
            <a:r>
              <a:rPr lang="en-US" dirty="0" smtClean="0"/>
              <a:t>Systems, LLC</a:t>
            </a:r>
          </a:p>
          <a:p>
            <a:pPr lvl="1"/>
            <a:r>
              <a:rPr lang="en-US" dirty="0" smtClean="0"/>
              <a:t>Wants to set up an </a:t>
            </a:r>
            <a:br>
              <a:rPr lang="en-US" dirty="0" smtClean="0"/>
            </a:br>
            <a:r>
              <a:rPr lang="en-US" dirty="0" smtClean="0"/>
              <a:t>E-Bike Sharing </a:t>
            </a:r>
            <a:br>
              <a:rPr lang="en-US" dirty="0" smtClean="0"/>
            </a:br>
            <a:r>
              <a:rPr lang="en-US" dirty="0" smtClean="0"/>
              <a:t>system in Tallahassee</a:t>
            </a:r>
          </a:p>
          <a:p>
            <a:r>
              <a:rPr lang="en-US" dirty="0" smtClean="0"/>
              <a:t>Bikes already exist </a:t>
            </a:r>
            <a:r>
              <a:rPr lang="en-US" dirty="0" smtClean="0">
                <a:sym typeface="Wingdings" panose="05000000000000000000" pitchFamily="2" charset="2"/>
              </a:rPr>
              <a:t></a:t>
            </a:r>
          </a:p>
          <a:p>
            <a:pPr lvl="1"/>
            <a:r>
              <a:rPr lang="en-US" dirty="0" smtClean="0">
                <a:sym typeface="Wingdings" panose="05000000000000000000" pitchFamily="2" charset="2"/>
              </a:rPr>
              <a:t>Need to develop a docking system/charging station</a:t>
            </a:r>
          </a:p>
          <a:p>
            <a:pPr lvl="1"/>
            <a:r>
              <a:rPr lang="en-US" dirty="0" smtClean="0">
                <a:sym typeface="Wingdings" panose="05000000000000000000" pitchFamily="2" charset="2"/>
              </a:rPr>
              <a:t>Also maybe:  LED Display for spokes, for nighttime visibility / eye-catching appearance</a:t>
            </a:r>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12</a:t>
            </a:fld>
            <a:endParaRPr lang="en-US" altLang="en-US"/>
          </a:p>
        </p:txBody>
      </p:sp>
      <p:sp>
        <p:nvSpPr>
          <p:cNvPr id="11" name="TextBox 8"/>
          <p:cNvSpPr txBox="1">
            <a:spLocks noChangeArrowheads="1"/>
          </p:cNvSpPr>
          <p:nvPr/>
        </p:nvSpPr>
        <p:spPr bwMode="auto">
          <a:xfrm>
            <a:off x="494713"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E#7</a:t>
            </a:r>
            <a:endParaRPr lang="en-US" altLang="en-US" dirty="0"/>
          </a:p>
        </p:txBody>
      </p:sp>
      <p:sp>
        <p:nvSpPr>
          <p:cNvPr id="12" name="TextBox 11"/>
          <p:cNvSpPr txBox="1">
            <a:spLocks noChangeArrowheads="1"/>
          </p:cNvSpPr>
          <p:nvPr/>
        </p:nvSpPr>
        <p:spPr bwMode="auto">
          <a:xfrm>
            <a:off x="8035145" y="1276350"/>
            <a:ext cx="10326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smtClean="0"/>
              <a:t>(4 ECE)</a:t>
            </a:r>
            <a:endParaRPr lang="en-US" altLang="en-US" dirty="0"/>
          </a:p>
        </p:txBody>
      </p:sp>
      <p:sp>
        <p:nvSpPr>
          <p:cNvPr id="13" name="TextBox 7"/>
          <p:cNvSpPr txBox="1">
            <a:spLocks noChangeArrowheads="1"/>
          </p:cNvSpPr>
          <p:nvPr/>
        </p:nvSpPr>
        <p:spPr bwMode="auto">
          <a:xfrm>
            <a:off x="6927149" y="533400"/>
            <a:ext cx="11079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sz="1800" dirty="0" smtClean="0"/>
              <a:t>Faculty </a:t>
            </a:r>
            <a:br>
              <a:rPr lang="en-US" altLang="en-US" sz="1800" dirty="0" smtClean="0"/>
            </a:br>
            <a:r>
              <a:rPr lang="en-US" altLang="en-US" sz="1800" dirty="0" smtClean="0"/>
              <a:t>Advisor:  </a:t>
            </a:r>
            <a:br>
              <a:rPr lang="en-US" altLang="en-US" sz="1800" dirty="0" smtClean="0"/>
            </a:br>
            <a:r>
              <a:rPr lang="en-US" altLang="en-US" sz="1800" dirty="0" smtClean="0"/>
              <a:t>TBD</a:t>
            </a:r>
            <a:endParaRPr lang="en-US" altLang="en-US" sz="1800" dirty="0"/>
          </a:p>
        </p:txBody>
      </p:sp>
      <p:sp>
        <p:nvSpPr>
          <p:cNvPr id="14" name="TextBox 12"/>
          <p:cNvSpPr txBox="1">
            <a:spLocks noChangeArrowheads="1"/>
          </p:cNvSpPr>
          <p:nvPr/>
        </p:nvSpPr>
        <p:spPr bwMode="auto">
          <a:xfrm>
            <a:off x="990600" y="457200"/>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 </a:t>
            </a:r>
            <a:r>
              <a:rPr lang="en-US" altLang="en-US" dirty="0" err="1" smtClean="0"/>
              <a:t>proj</a:t>
            </a:r>
            <a:r>
              <a:rPr lang="en-US" altLang="en-US" dirty="0" smtClean="0"/>
              <a:t>.</a:t>
            </a:r>
            <a:endParaRPr lang="en-US" altLang="en-US" dirty="0"/>
          </a:p>
        </p:txBody>
      </p:sp>
    </p:spTree>
    <p:extLst>
      <p:ext uri="{BB962C8B-B14F-4D97-AF65-F5344CB8AC3E}">
        <p14:creationId xmlns:p14="http://schemas.microsoft.com/office/powerpoint/2010/main" val="199503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iinfo.cz/images/336/bitcoin-trezor-1.jpg"/>
          <p:cNvPicPr>
            <a:picLocks noChangeAspect="1" noChangeArrowheads="1"/>
          </p:cNvPicPr>
          <p:nvPr/>
        </p:nvPicPr>
        <p:blipFill>
          <a:blip r:embed="rId2" cstate="print"/>
          <a:srcRect r="10603"/>
          <a:stretch>
            <a:fillRect/>
          </a:stretch>
        </p:blipFill>
        <p:spPr bwMode="auto">
          <a:xfrm>
            <a:off x="6556593" y="4343400"/>
            <a:ext cx="2442828" cy="1905000"/>
          </a:xfrm>
          <a:prstGeom prst="rect">
            <a:avLst/>
          </a:prstGeom>
          <a:noFill/>
        </p:spPr>
      </p:pic>
      <p:sp>
        <p:nvSpPr>
          <p:cNvPr id="2" name="Title 1"/>
          <p:cNvSpPr>
            <a:spLocks noGrp="1"/>
          </p:cNvSpPr>
          <p:nvPr>
            <p:ph type="title"/>
          </p:nvPr>
        </p:nvSpPr>
        <p:spPr/>
        <p:txBody>
          <a:bodyPr/>
          <a:lstStyle/>
          <a:p>
            <a:r>
              <a:rPr lang="en-US" dirty="0" smtClean="0"/>
              <a:t>Simple Offline </a:t>
            </a:r>
            <a:br>
              <a:rPr lang="en-US" dirty="0" smtClean="0"/>
            </a:br>
            <a:r>
              <a:rPr lang="en-US" dirty="0" smtClean="0"/>
              <a:t>Electronic </a:t>
            </a:r>
            <a:r>
              <a:rPr lang="en-US" dirty="0" err="1" smtClean="0"/>
              <a:t>Bitcoin</a:t>
            </a:r>
            <a:r>
              <a:rPr lang="en-US" dirty="0" smtClean="0"/>
              <a:t> Wallet</a:t>
            </a:r>
            <a:endParaRPr lang="en-US" dirty="0"/>
          </a:p>
        </p:txBody>
      </p:sp>
      <p:sp>
        <p:nvSpPr>
          <p:cNvPr id="3" name="Content Placeholder 2"/>
          <p:cNvSpPr>
            <a:spLocks noGrp="1"/>
          </p:cNvSpPr>
          <p:nvPr>
            <p:ph idx="1"/>
          </p:nvPr>
        </p:nvSpPr>
        <p:spPr>
          <a:xfrm>
            <a:off x="76200" y="1828800"/>
            <a:ext cx="6858000" cy="4648200"/>
          </a:xfrm>
        </p:spPr>
        <p:txBody>
          <a:bodyPr>
            <a:normAutofit fontScale="85000" lnSpcReduction="20000"/>
          </a:bodyPr>
          <a:lstStyle/>
          <a:p>
            <a:r>
              <a:rPr lang="en-US" dirty="0" err="1" smtClean="0"/>
              <a:t>Bitcoin</a:t>
            </a:r>
            <a:r>
              <a:rPr lang="en-US" dirty="0" smtClean="0"/>
              <a:t> is the revolutionary peer-to-peer digital cash system introduced in 2009.</a:t>
            </a:r>
          </a:p>
          <a:p>
            <a:pPr lvl="1"/>
            <a:r>
              <a:rPr lang="en-US" dirty="0" smtClean="0"/>
              <a:t>Issues:  Hard to use, incurs risks of theft/loss.</a:t>
            </a:r>
          </a:p>
          <a:p>
            <a:pPr lvl="1"/>
            <a:r>
              <a:rPr lang="en-US" dirty="0" smtClean="0"/>
              <a:t>We’d like to make it easier to use, yet also extremely secure from hackers.</a:t>
            </a:r>
          </a:p>
          <a:p>
            <a:r>
              <a:rPr lang="en-US" dirty="0" smtClean="0"/>
              <a:t>Project goal:  Create a simple,</a:t>
            </a:r>
            <a:br>
              <a:rPr lang="en-US" dirty="0" smtClean="0"/>
            </a:br>
            <a:r>
              <a:rPr lang="en-US" dirty="0" smtClean="0"/>
              <a:t>inexpensive, easy-to-use, open-source electronic device that allows users to store their </a:t>
            </a:r>
            <a:r>
              <a:rPr lang="en-US" dirty="0" err="1" smtClean="0"/>
              <a:t>Bitcoins</a:t>
            </a:r>
            <a:r>
              <a:rPr lang="en-US" dirty="0" smtClean="0"/>
              <a:t> securely offline, yet easily spend them when needed.</a:t>
            </a:r>
          </a:p>
          <a:p>
            <a:pPr lvl="1"/>
            <a:r>
              <a:rPr lang="en-US" dirty="0" smtClean="0"/>
              <a:t>Similar products like </a:t>
            </a:r>
            <a:r>
              <a:rPr lang="en-US" dirty="0" err="1" smtClean="0"/>
              <a:t>Trezor</a:t>
            </a:r>
            <a:r>
              <a:rPr lang="en-US" dirty="0" smtClean="0"/>
              <a:t> already exist, but we’d like a cheaper, more full-featured and transparent solution.</a:t>
            </a:r>
          </a:p>
          <a:p>
            <a:pPr lvl="1"/>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13</a:t>
            </a:fld>
            <a:endParaRPr lang="en-US" altLang="en-US"/>
          </a:p>
        </p:txBody>
      </p:sp>
      <p:pic>
        <p:nvPicPr>
          <p:cNvPr id="1026" name="Picture 2" descr="https://pbs.twimg.com/media/BwE7431IEAEYO6b.jpg:large"/>
          <p:cNvPicPr>
            <a:picLocks noChangeAspect="1" noChangeArrowheads="1"/>
          </p:cNvPicPr>
          <p:nvPr/>
        </p:nvPicPr>
        <p:blipFill>
          <a:blip r:embed="rId3" cstate="print"/>
          <a:srcRect/>
          <a:stretch>
            <a:fillRect/>
          </a:stretch>
        </p:blipFill>
        <p:spPr bwMode="auto">
          <a:xfrm>
            <a:off x="6781800" y="1828800"/>
            <a:ext cx="2072481" cy="2072481"/>
          </a:xfrm>
          <a:prstGeom prst="rect">
            <a:avLst/>
          </a:prstGeom>
          <a:noFill/>
        </p:spPr>
      </p:pic>
      <p:sp>
        <p:nvSpPr>
          <p:cNvPr id="9" name="TextBox 8"/>
          <p:cNvSpPr txBox="1">
            <a:spLocks noChangeArrowheads="1"/>
          </p:cNvSpPr>
          <p:nvPr/>
        </p:nvSpPr>
        <p:spPr bwMode="auto">
          <a:xfrm>
            <a:off x="494713"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E#8</a:t>
            </a:r>
            <a:endParaRPr lang="en-US" altLang="en-US" dirty="0"/>
          </a:p>
        </p:txBody>
      </p:sp>
      <p:sp>
        <p:nvSpPr>
          <p:cNvPr id="10" name="TextBox 12"/>
          <p:cNvSpPr txBox="1">
            <a:spLocks noChangeArrowheads="1"/>
          </p:cNvSpPr>
          <p:nvPr/>
        </p:nvSpPr>
        <p:spPr bwMode="auto">
          <a:xfrm>
            <a:off x="990600" y="457200"/>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 </a:t>
            </a:r>
            <a:r>
              <a:rPr lang="en-US" altLang="en-US" dirty="0" err="1" smtClean="0"/>
              <a:t>proj</a:t>
            </a:r>
            <a:r>
              <a:rPr lang="en-US" altLang="en-US" dirty="0" smtClean="0"/>
              <a:t>.</a:t>
            </a:r>
            <a:endParaRPr lang="en-US" altLang="en-US" dirty="0"/>
          </a:p>
        </p:txBody>
      </p:sp>
      <p:sp>
        <p:nvSpPr>
          <p:cNvPr id="11" name="TextBox 7"/>
          <p:cNvSpPr txBox="1">
            <a:spLocks noChangeArrowheads="1"/>
          </p:cNvSpPr>
          <p:nvPr/>
        </p:nvSpPr>
        <p:spPr bwMode="auto">
          <a:xfrm>
            <a:off x="6553200" y="496669"/>
            <a:ext cx="16466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sz="1800" dirty="0" smtClean="0"/>
              <a:t>Faculty </a:t>
            </a:r>
            <a:br>
              <a:rPr lang="en-US" altLang="en-US" sz="1800" dirty="0" smtClean="0"/>
            </a:br>
            <a:r>
              <a:rPr lang="en-US" altLang="en-US" sz="1800" dirty="0" smtClean="0"/>
              <a:t>Advisor:  Frank</a:t>
            </a:r>
            <a:endParaRPr lang="en-US" altLang="en-US" sz="1800" dirty="0"/>
          </a:p>
        </p:txBody>
      </p:sp>
      <p:sp>
        <p:nvSpPr>
          <p:cNvPr id="12" name="TextBox 11"/>
          <p:cNvSpPr txBox="1">
            <a:spLocks noChangeArrowheads="1"/>
          </p:cNvSpPr>
          <p:nvPr/>
        </p:nvSpPr>
        <p:spPr bwMode="auto">
          <a:xfrm>
            <a:off x="8035145" y="1276350"/>
            <a:ext cx="10326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smtClean="0"/>
              <a:t>(4 ECE)</a:t>
            </a:r>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print">
            <a:extLst>
              <a:ext uri="{28A0092B-C50C-407E-A947-70E740481C1C}">
                <a14:useLocalDpi xmlns:a14="http://schemas.microsoft.com/office/drawing/2010/main" val="0"/>
              </a:ext>
            </a:extLst>
          </a:blip>
          <a:srcRect l="1786" t="11429" r="1786" b="8571"/>
          <a:stretch>
            <a:fillRect/>
          </a:stretch>
        </p:blipFill>
        <p:spPr bwMode="auto">
          <a:xfrm>
            <a:off x="0" y="4038600"/>
            <a:ext cx="8991600" cy="2514600"/>
          </a:xfrm>
          <a:prstGeom prst="rect">
            <a:avLst/>
          </a:prstGeom>
          <a:noFill/>
          <a:ln>
            <a:noFill/>
          </a:ln>
        </p:spPr>
      </p:pic>
      <p:sp>
        <p:nvSpPr>
          <p:cNvPr id="2" name="Title 1"/>
          <p:cNvSpPr>
            <a:spLocks noGrp="1"/>
          </p:cNvSpPr>
          <p:nvPr>
            <p:ph type="title"/>
          </p:nvPr>
        </p:nvSpPr>
        <p:spPr/>
        <p:txBody>
          <a:bodyPr/>
          <a:lstStyle/>
          <a:p>
            <a:r>
              <a:rPr lang="en-US" dirty="0" smtClean="0"/>
              <a:t>Intelligent Autonomous </a:t>
            </a:r>
            <a:r>
              <a:rPr lang="en-US" dirty="0" err="1" smtClean="0"/>
              <a:t>Quadcopters</a:t>
            </a:r>
            <a:endParaRPr lang="en-US" dirty="0"/>
          </a:p>
        </p:txBody>
      </p:sp>
      <p:sp>
        <p:nvSpPr>
          <p:cNvPr id="3" name="Content Placeholder 2"/>
          <p:cNvSpPr>
            <a:spLocks noGrp="1"/>
          </p:cNvSpPr>
          <p:nvPr>
            <p:ph idx="1"/>
          </p:nvPr>
        </p:nvSpPr>
        <p:spPr>
          <a:xfrm>
            <a:off x="457200" y="1828800"/>
            <a:ext cx="8229600" cy="2819400"/>
          </a:xfrm>
        </p:spPr>
        <p:txBody>
          <a:bodyPr/>
          <a:lstStyle/>
          <a:p>
            <a:r>
              <a:rPr lang="en-US" dirty="0" smtClean="0"/>
              <a:t>Sponsored by Speech Processing And Data Analysis Laboratory (SPADAL)</a:t>
            </a:r>
          </a:p>
          <a:p>
            <a:r>
              <a:rPr lang="en-US" dirty="0" smtClean="0"/>
              <a:t>Goal:  Design &amp; build a </a:t>
            </a:r>
            <a:r>
              <a:rPr lang="en-US" dirty="0" err="1" smtClean="0"/>
              <a:t>quadcopter</a:t>
            </a:r>
            <a:r>
              <a:rPr lang="en-US" dirty="0" smtClean="0"/>
              <a:t> system with voice-control and vision-based navigation capabilities.</a:t>
            </a:r>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14</a:t>
            </a:fld>
            <a:endParaRPr lang="en-US" altLang="en-US"/>
          </a:p>
        </p:txBody>
      </p:sp>
      <p:sp>
        <p:nvSpPr>
          <p:cNvPr id="7" name="TextBox 12"/>
          <p:cNvSpPr txBox="1">
            <a:spLocks noChangeArrowheads="1"/>
          </p:cNvSpPr>
          <p:nvPr/>
        </p:nvSpPr>
        <p:spPr bwMode="auto">
          <a:xfrm>
            <a:off x="990600" y="457200"/>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 </a:t>
            </a:r>
            <a:r>
              <a:rPr lang="en-US" altLang="en-US" dirty="0" err="1" smtClean="0"/>
              <a:t>proj</a:t>
            </a:r>
            <a:r>
              <a:rPr lang="en-US" altLang="en-US" dirty="0" smtClean="0"/>
              <a:t>.</a:t>
            </a:r>
            <a:endParaRPr lang="en-US" altLang="en-US" dirty="0"/>
          </a:p>
        </p:txBody>
      </p:sp>
      <p:sp>
        <p:nvSpPr>
          <p:cNvPr id="8" name="TextBox 7"/>
          <p:cNvSpPr txBox="1">
            <a:spLocks noChangeArrowheads="1"/>
          </p:cNvSpPr>
          <p:nvPr/>
        </p:nvSpPr>
        <p:spPr bwMode="auto">
          <a:xfrm>
            <a:off x="81377"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E#9</a:t>
            </a:r>
            <a:endParaRPr lang="en-US" altLang="en-US" dirty="0"/>
          </a:p>
        </p:txBody>
      </p:sp>
      <p:sp>
        <p:nvSpPr>
          <p:cNvPr id="9" name="TextBox 7"/>
          <p:cNvSpPr txBox="1">
            <a:spLocks noChangeArrowheads="1"/>
          </p:cNvSpPr>
          <p:nvPr/>
        </p:nvSpPr>
        <p:spPr bwMode="auto">
          <a:xfrm>
            <a:off x="3185886" y="547914"/>
            <a:ext cx="2749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sz="1800" dirty="0" smtClean="0"/>
              <a:t>Faculty  Advisor:  </a:t>
            </a:r>
            <a:r>
              <a:rPr lang="en-US" altLang="en-US" sz="1800" dirty="0" err="1" smtClean="0"/>
              <a:t>Bernadin</a:t>
            </a:r>
            <a:endParaRPr lang="en-US" altLang="en-US" sz="1800" dirty="0"/>
          </a:p>
        </p:txBody>
      </p:sp>
      <p:sp>
        <p:nvSpPr>
          <p:cNvPr id="10" name="TextBox 9"/>
          <p:cNvSpPr txBox="1">
            <a:spLocks noChangeArrowheads="1"/>
          </p:cNvSpPr>
          <p:nvPr/>
        </p:nvSpPr>
        <p:spPr bwMode="auto">
          <a:xfrm>
            <a:off x="6471529" y="457200"/>
            <a:ext cx="16818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r" eaLnBrk="1" hangingPunct="1">
              <a:spcBef>
                <a:spcPct val="20000"/>
              </a:spcBef>
              <a:buClr>
                <a:schemeClr val="accent2"/>
              </a:buClr>
              <a:buSzPct val="75000"/>
              <a:buFont typeface="Wingdings" panose="05000000000000000000" pitchFamily="2" charset="2"/>
              <a:buNone/>
            </a:pPr>
            <a:r>
              <a:rPr lang="en-US" altLang="en-US" dirty="0" smtClean="0"/>
              <a:t>(1 EE, 2 </a:t>
            </a:r>
            <a:r>
              <a:rPr lang="en-US" altLang="en-US" dirty="0" err="1" smtClean="0"/>
              <a:t>CpE</a:t>
            </a:r>
            <a:r>
              <a:rPr lang="en-US" altLang="en-US" dirty="0" smtClean="0"/>
              <a:t>, </a:t>
            </a:r>
            <a:br>
              <a:rPr lang="en-US" altLang="en-US" dirty="0" smtClean="0"/>
            </a:br>
            <a:r>
              <a:rPr lang="en-US" altLang="en-US" dirty="0" smtClean="0"/>
              <a:t>1 CS?)</a:t>
            </a:r>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Image Reconstruction</a:t>
            </a:r>
            <a:br>
              <a:rPr lang="en-US" dirty="0" smtClean="0"/>
            </a:br>
            <a:r>
              <a:rPr lang="en-US" dirty="0" smtClean="0"/>
              <a:t>of Cultural Artifacts</a:t>
            </a:r>
            <a:endParaRPr lang="en-US" dirty="0"/>
          </a:p>
        </p:txBody>
      </p:sp>
      <p:sp>
        <p:nvSpPr>
          <p:cNvPr id="3" name="Content Placeholder 2"/>
          <p:cNvSpPr>
            <a:spLocks noGrp="1"/>
          </p:cNvSpPr>
          <p:nvPr>
            <p:ph idx="1"/>
          </p:nvPr>
        </p:nvSpPr>
        <p:spPr/>
        <p:txBody>
          <a:bodyPr/>
          <a:lstStyle/>
          <a:p>
            <a:r>
              <a:rPr lang="en-US" dirty="0" smtClean="0"/>
              <a:t>Another SPADAL project</a:t>
            </a:r>
          </a:p>
          <a:p>
            <a:r>
              <a:rPr lang="en-US" dirty="0" smtClean="0"/>
              <a:t>Make 3D scans of historical artifacts from a collection at FAMU</a:t>
            </a:r>
          </a:p>
          <a:p>
            <a:pPr lvl="1"/>
            <a:r>
              <a:rPr lang="en-US" dirty="0" smtClean="0"/>
              <a:t>Create fly-</a:t>
            </a:r>
            <a:r>
              <a:rPr lang="en-US" dirty="0" err="1" smtClean="0"/>
              <a:t>throughs</a:t>
            </a:r>
            <a:endParaRPr lang="en-US" dirty="0" smtClean="0"/>
          </a:p>
          <a:p>
            <a:pPr lvl="1"/>
            <a:r>
              <a:rPr lang="en-US" dirty="0" smtClean="0"/>
              <a:t>Do 3D prints</a:t>
            </a:r>
          </a:p>
          <a:p>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15</a:t>
            </a:fld>
            <a:endParaRPr lang="en-US" altLang="en-US"/>
          </a:p>
        </p:txBody>
      </p:sp>
      <p:sp>
        <p:nvSpPr>
          <p:cNvPr id="7" name="TextBox 6"/>
          <p:cNvSpPr txBox="1">
            <a:spLocks noChangeArrowheads="1"/>
          </p:cNvSpPr>
          <p:nvPr/>
        </p:nvSpPr>
        <p:spPr bwMode="auto">
          <a:xfrm>
            <a:off x="81377"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E#10</a:t>
            </a:r>
            <a:endParaRPr lang="en-US" altLang="en-US" dirty="0"/>
          </a:p>
        </p:txBody>
      </p:sp>
      <p:sp>
        <p:nvSpPr>
          <p:cNvPr id="8" name="TextBox 12"/>
          <p:cNvSpPr txBox="1">
            <a:spLocks noChangeArrowheads="1"/>
          </p:cNvSpPr>
          <p:nvPr/>
        </p:nvSpPr>
        <p:spPr bwMode="auto">
          <a:xfrm>
            <a:off x="1066800" y="457200"/>
            <a:ext cx="7344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 </a:t>
            </a:r>
            <a:br>
              <a:rPr lang="en-US" altLang="en-US" dirty="0" smtClean="0"/>
            </a:br>
            <a:r>
              <a:rPr lang="en-US" altLang="en-US" dirty="0" err="1" smtClean="0"/>
              <a:t>proj</a:t>
            </a:r>
            <a:r>
              <a:rPr lang="en-US" altLang="en-US" dirty="0" smtClean="0"/>
              <a:t>.</a:t>
            </a:r>
            <a:endParaRPr lang="en-US" altLang="en-US" dirty="0"/>
          </a:p>
        </p:txBody>
      </p:sp>
      <p:sp>
        <p:nvSpPr>
          <p:cNvPr id="9" name="TextBox 7"/>
          <p:cNvSpPr txBox="1">
            <a:spLocks noChangeArrowheads="1"/>
          </p:cNvSpPr>
          <p:nvPr/>
        </p:nvSpPr>
        <p:spPr bwMode="auto">
          <a:xfrm>
            <a:off x="7401500" y="676126"/>
            <a:ext cx="105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sz="1800" dirty="0" smtClean="0"/>
              <a:t>Advisor::</a:t>
            </a:r>
            <a:br>
              <a:rPr lang="en-US" altLang="en-US" sz="1800" dirty="0" smtClean="0"/>
            </a:br>
            <a:r>
              <a:rPr lang="en-US" altLang="en-US" sz="1800" dirty="0" err="1" smtClean="0"/>
              <a:t>Bernadin</a:t>
            </a:r>
            <a:endParaRPr lang="en-US" altLang="en-US" sz="1800" dirty="0"/>
          </a:p>
        </p:txBody>
      </p:sp>
      <p:sp>
        <p:nvSpPr>
          <p:cNvPr id="10" name="TextBox 9"/>
          <p:cNvSpPr txBox="1">
            <a:spLocks noChangeArrowheads="1"/>
          </p:cNvSpPr>
          <p:nvPr/>
        </p:nvSpPr>
        <p:spPr bwMode="auto">
          <a:xfrm>
            <a:off x="6756808" y="1322457"/>
            <a:ext cx="2387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r" eaLnBrk="1" hangingPunct="1">
              <a:spcBef>
                <a:spcPct val="20000"/>
              </a:spcBef>
              <a:buClr>
                <a:schemeClr val="accent2"/>
              </a:buClr>
              <a:buSzPct val="75000"/>
              <a:buFont typeface="Wingdings" panose="05000000000000000000" pitchFamily="2" charset="2"/>
              <a:buNone/>
            </a:pPr>
            <a:r>
              <a:rPr lang="en-US" altLang="en-US" dirty="0" smtClean="0"/>
              <a:t>(1 EE, 1 </a:t>
            </a:r>
            <a:r>
              <a:rPr lang="en-US" altLang="en-US" dirty="0" err="1" smtClean="0"/>
              <a:t>CpE</a:t>
            </a:r>
            <a:r>
              <a:rPr lang="en-US" altLang="en-US" dirty="0" smtClean="0"/>
              <a:t>, 2 CS?)</a:t>
            </a:r>
            <a:endParaRPr lang="en-US" altLang="en-US" dirty="0"/>
          </a:p>
        </p:txBody>
      </p:sp>
      <p:grpSp>
        <p:nvGrpSpPr>
          <p:cNvPr id="60418" name="Group 4"/>
          <p:cNvGrpSpPr>
            <a:grpSpLocks/>
          </p:cNvGrpSpPr>
          <p:nvPr/>
        </p:nvGrpSpPr>
        <p:grpSpPr bwMode="auto">
          <a:xfrm>
            <a:off x="4572000" y="3048352"/>
            <a:ext cx="4210050" cy="3505200"/>
            <a:chOff x="0" y="0"/>
            <a:chExt cx="66484" cy="40957"/>
          </a:xfrm>
        </p:grpSpPr>
        <p:pic>
          <p:nvPicPr>
            <p:cNvPr id="12" name="Picture 1"/>
            <p:cNvPicPr>
              <a:picLocks noChangeAspect="1"/>
            </p:cNvPicPr>
            <p:nvPr/>
          </p:nvPicPr>
          <p:blipFill>
            <a:blip r:embed="rId2" cstate="print"/>
            <a:srcRect/>
            <a:stretch>
              <a:fillRect/>
            </a:stretch>
          </p:blipFill>
          <p:spPr bwMode="auto">
            <a:xfrm>
              <a:off x="0" y="0"/>
              <a:ext cx="66484" cy="37719"/>
            </a:xfrm>
            <a:prstGeom prst="rect">
              <a:avLst/>
            </a:prstGeom>
            <a:noFill/>
            <a:ln w="9525">
              <a:solidFill>
                <a:srgbClr val="000000"/>
              </a:solidFill>
              <a:miter lim="800000"/>
              <a:headEnd/>
              <a:tailEnd/>
            </a:ln>
          </p:spPr>
        </p:pic>
        <p:sp>
          <p:nvSpPr>
            <p:cNvPr id="11" name="Text Box 3"/>
            <p:cNvSpPr txBox="1">
              <a:spLocks noChangeArrowheads="1"/>
            </p:cNvSpPr>
            <p:nvPr/>
          </p:nvSpPr>
          <p:spPr bwMode="auto">
            <a:xfrm>
              <a:off x="0" y="38290"/>
              <a:ext cx="66484" cy="2667"/>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900" b="0" i="1" u="none" strike="noStrike" cap="none" normalizeH="0" baseline="0" smtClean="0">
                  <a:ln>
                    <a:noFill/>
                  </a:ln>
                  <a:solidFill>
                    <a:srgbClr val="1F497D"/>
                  </a:solidFill>
                  <a:effectLst/>
                  <a:latin typeface="Times New Roman" pitchFamily="18" charset="0"/>
                </a:rPr>
                <a:t>Figure 1- Overview of CRP project</a:t>
              </a:r>
              <a:endParaRPr kumimoji="0" lang="en-US" sz="1800" b="0"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1143000"/>
          </a:xfrm>
        </p:spPr>
        <p:txBody>
          <a:bodyPr/>
          <a:lstStyle/>
          <a:p>
            <a:r>
              <a:rPr lang="en-US" dirty="0" smtClean="0"/>
              <a:t>Electronic Synthetic </a:t>
            </a:r>
            <a:br>
              <a:rPr lang="en-US" dirty="0" smtClean="0"/>
            </a:br>
            <a:r>
              <a:rPr lang="en-US" dirty="0" smtClean="0"/>
              <a:t>Active Aperture Array Imager</a:t>
            </a:r>
            <a:endParaRPr lang="en-US" dirty="0"/>
          </a:p>
        </p:txBody>
      </p:sp>
      <p:sp>
        <p:nvSpPr>
          <p:cNvPr id="3" name="Content Placeholder 2"/>
          <p:cNvSpPr>
            <a:spLocks noGrp="1"/>
          </p:cNvSpPr>
          <p:nvPr>
            <p:ph idx="1"/>
          </p:nvPr>
        </p:nvSpPr>
        <p:spPr/>
        <p:txBody>
          <a:bodyPr/>
          <a:lstStyle/>
          <a:p>
            <a:r>
              <a:rPr lang="en-US" dirty="0" smtClean="0"/>
              <a:t>Radar-based imaging system for weapons detection applications:</a:t>
            </a:r>
          </a:p>
          <a:p>
            <a:pPr lvl="1"/>
            <a:r>
              <a:rPr lang="en-US" dirty="0" smtClean="0"/>
              <a:t>“Design a simple multi-element aperture with open-ended waveguides fed by COTs X/Ku band transmit/receive </a:t>
            </a:r>
            <a:r>
              <a:rPr lang="en-US" dirty="0" err="1" smtClean="0"/>
              <a:t>componentry</a:t>
            </a:r>
            <a:r>
              <a:rPr lang="en-US" dirty="0" smtClean="0"/>
              <a:t> that is configured to collect short-range transmit/receive radar data in I/Q format so that a SAR image can be generated.  Test equipment used would be capital.”</a:t>
            </a:r>
          </a:p>
          <a:p>
            <a:r>
              <a:rPr lang="en-US" dirty="0" smtClean="0"/>
              <a:t>See more info in posted documents</a:t>
            </a:r>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16</a:t>
            </a:fld>
            <a:endParaRPr lang="en-US" altLang="en-US"/>
          </a:p>
        </p:txBody>
      </p:sp>
      <p:sp>
        <p:nvSpPr>
          <p:cNvPr id="7" name="TextBox 12"/>
          <p:cNvSpPr txBox="1">
            <a:spLocks noChangeArrowheads="1"/>
          </p:cNvSpPr>
          <p:nvPr/>
        </p:nvSpPr>
        <p:spPr bwMode="auto">
          <a:xfrm>
            <a:off x="989480" y="457200"/>
            <a:ext cx="10679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ECE-led</a:t>
            </a:r>
            <a:br>
              <a:rPr lang="en-US" altLang="en-US" dirty="0" smtClean="0"/>
            </a:br>
            <a:r>
              <a:rPr lang="en-US" altLang="en-US" dirty="0" smtClean="0"/>
              <a:t>m/d</a:t>
            </a:r>
            <a:endParaRPr lang="en-US" altLang="en-US" dirty="0"/>
          </a:p>
        </p:txBody>
      </p:sp>
      <p:sp>
        <p:nvSpPr>
          <p:cNvPr id="8" name="TextBox 7"/>
          <p:cNvSpPr txBox="1">
            <a:spLocks noChangeArrowheads="1"/>
          </p:cNvSpPr>
          <p:nvPr/>
        </p:nvSpPr>
        <p:spPr bwMode="auto">
          <a:xfrm>
            <a:off x="81377"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E#11</a:t>
            </a:r>
            <a:endParaRPr lang="en-US" altLang="en-US" dirty="0"/>
          </a:p>
        </p:txBody>
      </p:sp>
      <p:sp>
        <p:nvSpPr>
          <p:cNvPr id="9" name="TextBox 8"/>
          <p:cNvSpPr txBox="1"/>
          <p:nvPr/>
        </p:nvSpPr>
        <p:spPr>
          <a:xfrm>
            <a:off x="6934200" y="533400"/>
            <a:ext cx="2056973" cy="1015663"/>
          </a:xfrm>
          <a:prstGeom prst="rect">
            <a:avLst/>
          </a:prstGeom>
          <a:noFill/>
        </p:spPr>
        <p:txBody>
          <a:bodyPr wrap="none" rtlCol="0">
            <a:spAutoFit/>
          </a:bodyPr>
          <a:lstStyle/>
          <a:p>
            <a:r>
              <a:rPr lang="en-US" dirty="0" smtClean="0"/>
              <a:t>Sponsor:</a:t>
            </a:r>
            <a:br>
              <a:rPr lang="en-US" dirty="0" smtClean="0"/>
            </a:br>
            <a:r>
              <a:rPr lang="en-US" dirty="0" smtClean="0"/>
              <a:t>Northrop-</a:t>
            </a:r>
            <a:br>
              <a:rPr lang="en-US" dirty="0" smtClean="0"/>
            </a:br>
            <a:r>
              <a:rPr lang="en-US" dirty="0" smtClean="0"/>
              <a:t>             Grumman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Management System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Abstract:</a:t>
            </a:r>
          </a:p>
          <a:p>
            <a:pPr lvl="1"/>
            <a:r>
              <a:rPr lang="en-US" dirty="0" smtClean="0"/>
              <a:t>“This project will focus on the management of home appliances/load by managing, connecting or disconnecting them based on the demand of energy on the grid and its price variability. The objective is to optimize energy consumption so that the consumer minimizes its cost without compromising the use of energy. Students need to develop  algorithm for the optimized energy management at home and then implement that on a controller with controllable physical loads. A prototype scale management system with controller and loads would be demonstrated at the end.”</a:t>
            </a:r>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17</a:t>
            </a:fld>
            <a:endParaRPr lang="en-US" altLang="en-US"/>
          </a:p>
        </p:txBody>
      </p:sp>
      <p:sp>
        <p:nvSpPr>
          <p:cNvPr id="7" name="TextBox 6"/>
          <p:cNvSpPr txBox="1">
            <a:spLocks noChangeArrowheads="1"/>
          </p:cNvSpPr>
          <p:nvPr/>
        </p:nvSpPr>
        <p:spPr bwMode="auto">
          <a:xfrm>
            <a:off x="81377" y="968375"/>
            <a:ext cx="9092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E#12</a:t>
            </a:r>
            <a:endParaRPr lang="en-US" altLang="en-US" dirty="0"/>
          </a:p>
        </p:txBody>
      </p:sp>
      <p:sp>
        <p:nvSpPr>
          <p:cNvPr id="8" name="TextBox 12"/>
          <p:cNvSpPr txBox="1">
            <a:spLocks noChangeArrowheads="1"/>
          </p:cNvSpPr>
          <p:nvPr/>
        </p:nvSpPr>
        <p:spPr bwMode="auto">
          <a:xfrm>
            <a:off x="990600" y="457200"/>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 </a:t>
            </a:r>
            <a:r>
              <a:rPr lang="en-US" altLang="en-US" dirty="0" err="1" smtClean="0"/>
              <a:t>proj</a:t>
            </a:r>
            <a:r>
              <a:rPr lang="en-US" altLang="en-US" dirty="0" smtClean="0"/>
              <a:t>.</a:t>
            </a:r>
            <a:endParaRPr lang="en-US" altLang="en-US" dirty="0"/>
          </a:p>
        </p:txBody>
      </p:sp>
      <p:sp>
        <p:nvSpPr>
          <p:cNvPr id="9" name="TextBox 7"/>
          <p:cNvSpPr txBox="1">
            <a:spLocks noChangeArrowheads="1"/>
          </p:cNvSpPr>
          <p:nvPr/>
        </p:nvSpPr>
        <p:spPr bwMode="auto">
          <a:xfrm>
            <a:off x="3259625" y="496669"/>
            <a:ext cx="26020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sz="1800" dirty="0" smtClean="0"/>
              <a:t>Faculty </a:t>
            </a:r>
            <a:r>
              <a:rPr lang="en-US" altLang="en-US" sz="1800" dirty="0" smtClean="0"/>
              <a:t>Advisor</a:t>
            </a:r>
            <a:r>
              <a:rPr lang="en-US" altLang="en-US" sz="1800" dirty="0" smtClean="0"/>
              <a:t>:  </a:t>
            </a:r>
            <a:r>
              <a:rPr lang="en-US" altLang="en-US" sz="1800" dirty="0" err="1" smtClean="0"/>
              <a:t>Faruque</a:t>
            </a:r>
            <a:r>
              <a:rPr lang="en-US" altLang="en-US" sz="1800" dirty="0" smtClean="0"/>
              <a:t/>
            </a:r>
            <a:br>
              <a:rPr lang="en-US" altLang="en-US" sz="1800" dirty="0" smtClean="0"/>
            </a:br>
            <a:r>
              <a:rPr lang="en-US" altLang="en-US" sz="1800" dirty="0" smtClean="0"/>
              <a:t>Sponsor:   FSU Utilities</a:t>
            </a:r>
            <a:endParaRPr lang="en-US" alt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SUAS UAV (Drone)</a:t>
            </a:r>
            <a:endParaRPr lang="en-US" dirty="0"/>
          </a:p>
        </p:txBody>
      </p:sp>
      <p:sp>
        <p:nvSpPr>
          <p:cNvPr id="3" name="Content Placeholder 2"/>
          <p:cNvSpPr>
            <a:spLocks noGrp="1"/>
          </p:cNvSpPr>
          <p:nvPr>
            <p:ph idx="1"/>
          </p:nvPr>
        </p:nvSpPr>
        <p:spPr>
          <a:xfrm>
            <a:off x="304800" y="1828800"/>
            <a:ext cx="8686800" cy="4648200"/>
          </a:xfrm>
        </p:spPr>
        <p:txBody>
          <a:bodyPr>
            <a:normAutofit/>
          </a:bodyPr>
          <a:lstStyle/>
          <a:p>
            <a:pPr>
              <a:defRPr/>
            </a:pPr>
            <a:r>
              <a:rPr lang="en-US" dirty="0" smtClean="0"/>
              <a:t>AUVSI 2015 Student UAS (Drone) Competition</a:t>
            </a:r>
          </a:p>
          <a:p>
            <a:pPr>
              <a:defRPr/>
            </a:pPr>
            <a:r>
              <a:rPr lang="en-US" dirty="0" smtClean="0"/>
              <a:t>Working w. U.S.-Brazil Student Exchange </a:t>
            </a:r>
            <a:r>
              <a:rPr lang="en-US" dirty="0" err="1" smtClean="0"/>
              <a:t>Pgm</a:t>
            </a:r>
            <a:r>
              <a:rPr lang="en-US" dirty="0" smtClean="0"/>
              <a:t>.</a:t>
            </a:r>
          </a:p>
          <a:p>
            <a:pPr lvl="1">
              <a:defRPr/>
            </a:pPr>
            <a:r>
              <a:rPr lang="en-US" dirty="0" smtClean="0">
                <a:solidFill>
                  <a:schemeClr val="tx1"/>
                </a:solidFill>
                <a:ea typeface="+mn-ea"/>
                <a:cs typeface="+mn-cs"/>
              </a:rPr>
              <a:t>Sustainable Energy &amp; Aeronautical Engineering</a:t>
            </a:r>
          </a:p>
          <a:p>
            <a:pPr lvl="2">
              <a:defRPr/>
            </a:pPr>
            <a:r>
              <a:rPr lang="en-US" dirty="0" smtClean="0">
                <a:hlinkClick r:id="rId2"/>
              </a:rPr>
              <a:t>http://www.eng.fsu.edu/FIPSE-SEAEP/</a:t>
            </a:r>
            <a:endParaRPr lang="en-US" dirty="0" smtClean="0"/>
          </a:p>
          <a:p>
            <a:pPr>
              <a:defRPr/>
            </a:pPr>
            <a:r>
              <a:rPr lang="en-US" dirty="0" smtClean="0"/>
              <a:t>This is the 4</a:t>
            </a:r>
            <a:r>
              <a:rPr lang="en-US" baseline="30000" dirty="0" smtClean="0"/>
              <a:t>th</a:t>
            </a:r>
            <a:r>
              <a:rPr lang="en-US" dirty="0" smtClean="0"/>
              <a:t> year of </a:t>
            </a:r>
            <a:br>
              <a:rPr lang="en-US" dirty="0" smtClean="0"/>
            </a:br>
            <a:r>
              <a:rPr lang="en-US" dirty="0" smtClean="0"/>
              <a:t>an ongoing effort</a:t>
            </a:r>
          </a:p>
        </p:txBody>
      </p:sp>
      <p:sp>
        <p:nvSpPr>
          <p:cNvPr id="16388" name="Footer Placeholder 4"/>
          <p:cNvSpPr>
            <a:spLocks noGrp="1"/>
          </p:cNvSpPr>
          <p:nvPr>
            <p:ph type="ftr" sz="quarter" idx="11"/>
          </p:nvPr>
        </p:nvSpPr>
        <p:spPr>
          <a:noFill/>
        </p:spPr>
        <p:txBody>
          <a:bodyPr/>
          <a:lstStyle/>
          <a:p>
            <a:r>
              <a:rPr lang="de-DE" altLang="en-US" smtClean="0"/>
              <a:t>M. Frank, EEL4911C Sr. Design, Fall 2013</a:t>
            </a:r>
            <a:endParaRPr lang="en-US" altLang="en-US" smtClean="0"/>
          </a:p>
        </p:txBody>
      </p:sp>
      <p:sp>
        <p:nvSpPr>
          <p:cNvPr id="16389" name="TextBox 10"/>
          <p:cNvSpPr txBox="1">
            <a:spLocks noChangeArrowheads="1"/>
          </p:cNvSpPr>
          <p:nvPr/>
        </p:nvSpPr>
        <p:spPr bwMode="auto">
          <a:xfrm>
            <a:off x="61328" y="968375"/>
            <a:ext cx="1401346" cy="707886"/>
          </a:xfrm>
          <a:prstGeom prst="rect">
            <a:avLst/>
          </a:prstGeom>
          <a:noFill/>
          <a:ln w="9525">
            <a:noFill/>
            <a:miter lim="800000"/>
            <a:headEnd/>
            <a:tailEnd/>
          </a:ln>
        </p:spPr>
        <p:txBody>
          <a:bodyPr wrap="none">
            <a:spAutoFit/>
          </a:bodyPr>
          <a:lstStyle/>
          <a:p>
            <a:pPr algn="ctr" eaLnBrk="1" hangingPunct="1">
              <a:spcBef>
                <a:spcPct val="20000"/>
              </a:spcBef>
              <a:buClr>
                <a:schemeClr val="accent2"/>
              </a:buClr>
              <a:buSzPct val="75000"/>
              <a:buFont typeface="Wingdings" pitchFamily="2" charset="2"/>
              <a:buNone/>
            </a:pPr>
            <a:r>
              <a:rPr lang="en-US" altLang="en-US" dirty="0"/>
              <a:t>Project</a:t>
            </a:r>
            <a:br>
              <a:rPr lang="en-US" altLang="en-US" dirty="0"/>
            </a:br>
            <a:r>
              <a:rPr lang="en-US" altLang="en-US" dirty="0"/>
              <a:t> </a:t>
            </a:r>
            <a:r>
              <a:rPr lang="en-US" altLang="en-US" dirty="0" smtClean="0"/>
              <a:t>#13 </a:t>
            </a:r>
            <a:r>
              <a:rPr lang="en-US" altLang="en-US" dirty="0"/>
              <a:t>(of </a:t>
            </a:r>
            <a:r>
              <a:rPr lang="en-US" altLang="en-US" dirty="0" smtClean="0"/>
              <a:t>24)</a:t>
            </a:r>
            <a:endParaRPr lang="en-US" altLang="en-US" dirty="0"/>
          </a:p>
        </p:txBody>
      </p:sp>
      <p:sp>
        <p:nvSpPr>
          <p:cNvPr id="16390" name="TextBox 7"/>
          <p:cNvSpPr txBox="1">
            <a:spLocks noChangeArrowheads="1"/>
          </p:cNvSpPr>
          <p:nvPr/>
        </p:nvSpPr>
        <p:spPr bwMode="auto">
          <a:xfrm>
            <a:off x="6934200" y="1352550"/>
            <a:ext cx="2203450" cy="400050"/>
          </a:xfrm>
          <a:prstGeom prst="rect">
            <a:avLst/>
          </a:prstGeom>
          <a:noFill/>
          <a:ln w="9525">
            <a:noFill/>
            <a:miter lim="800000"/>
            <a:headEnd/>
            <a:tailEnd/>
          </a:ln>
        </p:spPr>
        <p:txBody>
          <a:bodyPr wrap="none">
            <a:spAutoFit/>
          </a:bodyPr>
          <a:lstStyle/>
          <a:p>
            <a:pPr algn="ctr" eaLnBrk="1" hangingPunct="1">
              <a:spcBef>
                <a:spcPct val="20000"/>
              </a:spcBef>
              <a:buClr>
                <a:schemeClr val="accent2"/>
              </a:buClr>
              <a:buSzPct val="75000"/>
              <a:buFont typeface="Wingdings" pitchFamily="2" charset="2"/>
              <a:buNone/>
            </a:pPr>
            <a:r>
              <a:rPr lang="en-US" altLang="en-US"/>
              <a:t>2 ECE, 1 CS, 3 ME</a:t>
            </a:r>
          </a:p>
        </p:txBody>
      </p:sp>
      <p:sp>
        <p:nvSpPr>
          <p:cNvPr id="16391" name="TextBox 8"/>
          <p:cNvSpPr txBox="1">
            <a:spLocks noChangeArrowheads="1"/>
          </p:cNvSpPr>
          <p:nvPr/>
        </p:nvSpPr>
        <p:spPr bwMode="auto">
          <a:xfrm>
            <a:off x="3371850" y="638175"/>
            <a:ext cx="2374900" cy="400050"/>
          </a:xfrm>
          <a:prstGeom prst="rect">
            <a:avLst/>
          </a:prstGeom>
          <a:noFill/>
          <a:ln w="9525">
            <a:noFill/>
            <a:miter lim="800000"/>
            <a:headEnd/>
            <a:tailEnd/>
          </a:ln>
        </p:spPr>
        <p:txBody>
          <a:bodyPr wrap="none">
            <a:spAutoFit/>
          </a:bodyPr>
          <a:lstStyle/>
          <a:p>
            <a:pPr algn="ctr" eaLnBrk="1" hangingPunct="1">
              <a:spcBef>
                <a:spcPct val="20000"/>
              </a:spcBef>
              <a:buClr>
                <a:schemeClr val="accent2"/>
              </a:buClr>
              <a:buSzPct val="75000"/>
              <a:buFont typeface="Wingdings" pitchFamily="2" charset="2"/>
              <a:buNone/>
            </a:pPr>
            <a:r>
              <a:rPr lang="en-US" altLang="en-US"/>
              <a:t>Advisor: Dr. ?? (ME)</a:t>
            </a:r>
          </a:p>
        </p:txBody>
      </p:sp>
      <p:sp>
        <p:nvSpPr>
          <p:cNvPr id="16392" name="Date Placeholder 9"/>
          <p:cNvSpPr>
            <a:spLocks noGrp="1"/>
          </p:cNvSpPr>
          <p:nvPr>
            <p:ph type="dt" sz="quarter" idx="10"/>
          </p:nvPr>
        </p:nvSpPr>
        <p:spPr>
          <a:noFill/>
        </p:spPr>
        <p:txBody>
          <a:bodyPr/>
          <a:lstStyle/>
          <a:p>
            <a:fld id="{F0031338-4A12-4DA8-867D-5AB8AA2D594C}" type="datetime1">
              <a:rPr lang="en-US" altLang="en-US" smtClean="0"/>
              <a:pPr/>
              <a:t>9/16/2014</a:t>
            </a:fld>
            <a:endParaRPr lang="en-US" altLang="en-US" smtClean="0"/>
          </a:p>
        </p:txBody>
      </p:sp>
      <p:sp>
        <p:nvSpPr>
          <p:cNvPr id="16393" name="Slide Number Placeholder 10"/>
          <p:cNvSpPr>
            <a:spLocks noGrp="1"/>
          </p:cNvSpPr>
          <p:nvPr>
            <p:ph type="sldNum" sz="quarter" idx="12"/>
          </p:nvPr>
        </p:nvSpPr>
        <p:spPr>
          <a:noFill/>
        </p:spPr>
        <p:txBody>
          <a:bodyPr/>
          <a:lstStyle/>
          <a:p>
            <a:fld id="{2D920AEE-FED6-45D7-A884-404B8CD1FF6E}" type="slidenum">
              <a:rPr lang="en-US" altLang="en-US" smtClean="0"/>
              <a:pPr/>
              <a:t>18</a:t>
            </a:fld>
            <a:endParaRPr lang="en-US" altLang="en-US" smtClean="0"/>
          </a:p>
        </p:txBody>
      </p:sp>
      <p:sp>
        <p:nvSpPr>
          <p:cNvPr id="16395" name="TextBox 10"/>
          <p:cNvSpPr txBox="1">
            <a:spLocks noChangeArrowheads="1"/>
          </p:cNvSpPr>
          <p:nvPr/>
        </p:nvSpPr>
        <p:spPr bwMode="auto">
          <a:xfrm>
            <a:off x="1004888" y="533400"/>
            <a:ext cx="966787" cy="400050"/>
          </a:xfrm>
          <a:prstGeom prst="rect">
            <a:avLst/>
          </a:prstGeom>
          <a:noFill/>
          <a:ln w="9525">
            <a:noFill/>
            <a:miter lim="800000"/>
            <a:headEnd/>
            <a:tailEnd/>
          </a:ln>
        </p:spPr>
        <p:txBody>
          <a:bodyPr wrap="none">
            <a:spAutoFit/>
          </a:bodyPr>
          <a:lstStyle/>
          <a:p>
            <a:r>
              <a:rPr lang="en-US" altLang="en-US"/>
              <a:t>ME-led</a:t>
            </a:r>
          </a:p>
        </p:txBody>
      </p:sp>
      <p:pic>
        <p:nvPicPr>
          <p:cNvPr id="16396" name="Picture 12" descr="C:\Documents and Settings\Dr. Frank\My Documents\My Pictures\Design Fair 2014\ECE APr2014\ECE APr2014\IMG_0461.JPG"/>
          <p:cNvPicPr>
            <a:picLocks noChangeAspect="1" noChangeArrowheads="1"/>
          </p:cNvPicPr>
          <p:nvPr/>
        </p:nvPicPr>
        <p:blipFill>
          <a:blip r:embed="rId3" cstate="print"/>
          <a:srcRect/>
          <a:stretch>
            <a:fillRect/>
          </a:stretch>
        </p:blipFill>
        <p:spPr bwMode="auto">
          <a:xfrm>
            <a:off x="4914900" y="4038600"/>
            <a:ext cx="3771900" cy="25146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Friction Cone </a:t>
            </a:r>
            <a:r>
              <a:rPr lang="en-US" dirty="0" err="1" smtClean="0"/>
              <a:t>Penetrometer</a:t>
            </a:r>
            <a:endParaRPr lang="en-US" dirty="0"/>
          </a:p>
        </p:txBody>
      </p:sp>
      <p:sp>
        <p:nvSpPr>
          <p:cNvPr id="3" name="Content Placeholder 2"/>
          <p:cNvSpPr>
            <a:spLocks noGrp="1"/>
          </p:cNvSpPr>
          <p:nvPr>
            <p:ph idx="1"/>
          </p:nvPr>
        </p:nvSpPr>
        <p:spPr>
          <a:xfrm>
            <a:off x="152400" y="1828800"/>
            <a:ext cx="6172200" cy="4648200"/>
          </a:xfrm>
        </p:spPr>
        <p:txBody>
          <a:bodyPr>
            <a:normAutofit fontScale="92500" lnSpcReduction="20000"/>
          </a:bodyPr>
          <a:lstStyle/>
          <a:p>
            <a:pPr>
              <a:defRPr/>
            </a:pPr>
            <a:r>
              <a:rPr lang="en-US" dirty="0" smtClean="0"/>
              <a:t>Sponsored by National Park Service</a:t>
            </a:r>
          </a:p>
          <a:p>
            <a:pPr>
              <a:defRPr/>
            </a:pPr>
            <a:r>
              <a:rPr lang="en-US" dirty="0" smtClean="0"/>
              <a:t>Cone </a:t>
            </a:r>
            <a:r>
              <a:rPr lang="en-US" dirty="0" err="1" smtClean="0"/>
              <a:t>Penetrometers</a:t>
            </a:r>
            <a:r>
              <a:rPr lang="en-US" dirty="0" smtClean="0"/>
              <a:t> (CPs) are tools used in archaeology, construction, etc. to measure soil compaction</a:t>
            </a:r>
          </a:p>
          <a:p>
            <a:pPr lvl="1">
              <a:defRPr/>
            </a:pPr>
            <a:r>
              <a:rPr lang="en-US" dirty="0" smtClean="0"/>
              <a:t>Goal:  Develop a portable CP with added friction sleeve to measure an additional parameter: soil cohesion</a:t>
            </a:r>
          </a:p>
          <a:p>
            <a:pPr>
              <a:defRPr/>
            </a:pPr>
            <a:r>
              <a:rPr lang="en-US" dirty="0" smtClean="0"/>
              <a:t>ECE/CS roles would involve:</a:t>
            </a:r>
          </a:p>
          <a:p>
            <a:pPr lvl="1">
              <a:defRPr/>
            </a:pPr>
            <a:r>
              <a:rPr lang="en-US" dirty="0" smtClean="0"/>
              <a:t>Data acquisition, embedded wireless, mobile app/GUI for data display</a:t>
            </a:r>
          </a:p>
        </p:txBody>
      </p:sp>
      <p:sp>
        <p:nvSpPr>
          <p:cNvPr id="25604" name="Date Placeholder 3"/>
          <p:cNvSpPr>
            <a:spLocks noGrp="1"/>
          </p:cNvSpPr>
          <p:nvPr>
            <p:ph type="dt" sz="quarter" idx="10"/>
          </p:nvPr>
        </p:nvSpPr>
        <p:spPr>
          <a:noFill/>
        </p:spPr>
        <p:txBody>
          <a:bodyPr/>
          <a:lstStyle/>
          <a:p>
            <a:fld id="{FA1F5969-5CFE-4FF1-BAEF-2623714DD2DB}" type="datetime1">
              <a:rPr lang="en-US" altLang="en-US" smtClean="0"/>
              <a:pPr/>
              <a:t>9/16/2014</a:t>
            </a:fld>
            <a:endParaRPr lang="en-US" altLang="en-US" smtClean="0"/>
          </a:p>
        </p:txBody>
      </p:sp>
      <p:sp>
        <p:nvSpPr>
          <p:cNvPr id="25605" name="Footer Placeholder 4"/>
          <p:cNvSpPr>
            <a:spLocks noGrp="1"/>
          </p:cNvSpPr>
          <p:nvPr>
            <p:ph type="ftr" sz="quarter" idx="11"/>
          </p:nvPr>
        </p:nvSpPr>
        <p:spPr>
          <a:noFill/>
        </p:spPr>
        <p:txBody>
          <a:bodyPr/>
          <a:lstStyle/>
          <a:p>
            <a:r>
              <a:rPr lang="de-DE" altLang="en-US" smtClean="0"/>
              <a:t>M. Frank, EEL4911C Sr. Design, Fall 2013</a:t>
            </a:r>
            <a:endParaRPr lang="en-US" altLang="en-US" smtClean="0"/>
          </a:p>
        </p:txBody>
      </p:sp>
      <p:sp>
        <p:nvSpPr>
          <p:cNvPr id="25606" name="Slide Number Placeholder 5"/>
          <p:cNvSpPr>
            <a:spLocks noGrp="1"/>
          </p:cNvSpPr>
          <p:nvPr>
            <p:ph type="sldNum" sz="quarter" idx="12"/>
          </p:nvPr>
        </p:nvSpPr>
        <p:spPr>
          <a:noFill/>
        </p:spPr>
        <p:txBody>
          <a:bodyPr/>
          <a:lstStyle/>
          <a:p>
            <a:fld id="{D572AF0E-CE5C-486F-B2A6-B64F4B83488B}" type="slidenum">
              <a:rPr lang="en-US" altLang="en-US" smtClean="0"/>
              <a:pPr/>
              <a:t>19</a:t>
            </a:fld>
            <a:endParaRPr lang="en-US" altLang="en-US" smtClean="0"/>
          </a:p>
        </p:txBody>
      </p:sp>
      <p:pic>
        <p:nvPicPr>
          <p:cNvPr id="25607" name="Picture 2" descr="DCP Data Acquisition System"/>
          <p:cNvPicPr>
            <a:picLocks noChangeAspect="1" noChangeArrowheads="1"/>
          </p:cNvPicPr>
          <p:nvPr/>
        </p:nvPicPr>
        <p:blipFill>
          <a:blip r:embed="rId2" cstate="print"/>
          <a:srcRect l="6625" t="1639" r="22701" b="4918"/>
          <a:stretch>
            <a:fillRect/>
          </a:stretch>
        </p:blipFill>
        <p:spPr bwMode="auto">
          <a:xfrm>
            <a:off x="6324600" y="1828800"/>
            <a:ext cx="2667000" cy="4751388"/>
          </a:xfrm>
          <a:prstGeom prst="rect">
            <a:avLst/>
          </a:prstGeom>
          <a:noFill/>
          <a:ln w="9525">
            <a:noFill/>
            <a:miter lim="800000"/>
            <a:headEnd/>
            <a:tailEnd/>
          </a:ln>
        </p:spPr>
      </p:pic>
      <p:sp>
        <p:nvSpPr>
          <p:cNvPr id="25608" name="TextBox 7"/>
          <p:cNvSpPr txBox="1">
            <a:spLocks noChangeArrowheads="1"/>
          </p:cNvSpPr>
          <p:nvPr/>
        </p:nvSpPr>
        <p:spPr bwMode="auto">
          <a:xfrm>
            <a:off x="6172200" y="685800"/>
            <a:ext cx="2203450" cy="400050"/>
          </a:xfrm>
          <a:prstGeom prst="rect">
            <a:avLst/>
          </a:prstGeom>
          <a:noFill/>
          <a:ln w="9525">
            <a:noFill/>
            <a:miter lim="800000"/>
            <a:headEnd/>
            <a:tailEnd/>
          </a:ln>
        </p:spPr>
        <p:txBody>
          <a:bodyPr wrap="none">
            <a:spAutoFit/>
          </a:bodyPr>
          <a:lstStyle/>
          <a:p>
            <a:r>
              <a:rPr lang="en-US" altLang="en-US"/>
              <a:t>2 ME, 2 ECE, 1 CS</a:t>
            </a:r>
          </a:p>
        </p:txBody>
      </p:sp>
      <p:sp>
        <p:nvSpPr>
          <p:cNvPr id="25609" name="TextBox 8"/>
          <p:cNvSpPr txBox="1">
            <a:spLocks noChangeArrowheads="1"/>
          </p:cNvSpPr>
          <p:nvPr/>
        </p:nvSpPr>
        <p:spPr bwMode="auto">
          <a:xfrm>
            <a:off x="-104775" y="1044575"/>
            <a:ext cx="1400175" cy="708025"/>
          </a:xfrm>
          <a:prstGeom prst="rect">
            <a:avLst/>
          </a:prstGeom>
          <a:noFill/>
          <a:ln w="9525">
            <a:noFill/>
            <a:miter lim="800000"/>
            <a:headEnd/>
            <a:tailEnd/>
          </a:ln>
        </p:spPr>
        <p:txBody>
          <a:bodyPr wrap="none">
            <a:spAutoFit/>
          </a:bodyPr>
          <a:lstStyle/>
          <a:p>
            <a:pPr algn="ctr" eaLnBrk="1" hangingPunct="1">
              <a:spcBef>
                <a:spcPct val="20000"/>
              </a:spcBef>
              <a:buClr>
                <a:schemeClr val="accent2"/>
              </a:buClr>
              <a:buSzPct val="75000"/>
              <a:buFont typeface="Wingdings" pitchFamily="2" charset="2"/>
              <a:buNone/>
            </a:pPr>
            <a:r>
              <a:rPr lang="en-US" altLang="en-US"/>
              <a:t>Project</a:t>
            </a:r>
            <a:br>
              <a:rPr lang="en-US" altLang="en-US"/>
            </a:br>
            <a:r>
              <a:rPr lang="en-US" altLang="en-US"/>
              <a:t> #16 (of 21)</a:t>
            </a:r>
          </a:p>
        </p:txBody>
      </p:sp>
      <p:sp>
        <p:nvSpPr>
          <p:cNvPr id="25610" name="TextBox 9"/>
          <p:cNvSpPr txBox="1">
            <a:spLocks noChangeArrowheads="1"/>
          </p:cNvSpPr>
          <p:nvPr/>
        </p:nvSpPr>
        <p:spPr bwMode="auto">
          <a:xfrm>
            <a:off x="1004888" y="533400"/>
            <a:ext cx="966787" cy="400050"/>
          </a:xfrm>
          <a:prstGeom prst="rect">
            <a:avLst/>
          </a:prstGeom>
          <a:noFill/>
          <a:ln w="9525">
            <a:noFill/>
            <a:miter lim="800000"/>
            <a:headEnd/>
            <a:tailEnd/>
          </a:ln>
        </p:spPr>
        <p:txBody>
          <a:bodyPr wrap="none">
            <a:spAutoFit/>
          </a:bodyPr>
          <a:lstStyle/>
          <a:p>
            <a:r>
              <a:rPr lang="en-US" altLang="en-US"/>
              <a:t>ME-led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smtClean="0"/>
              <a:t>ECE-involved Projects for 2013-14, p. 1 (of 2):</a:t>
            </a:r>
            <a:br>
              <a:rPr lang="en-US" sz="2800" dirty="0" smtClean="0"/>
            </a:br>
            <a:r>
              <a:rPr lang="en-US" dirty="0" smtClean="0"/>
              <a:t>Projects Led by the ECE Department</a:t>
            </a:r>
            <a:endParaRPr lang="en-US" sz="2800" dirty="0"/>
          </a:p>
        </p:txBody>
      </p:sp>
      <p:sp>
        <p:nvSpPr>
          <p:cNvPr id="614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DC717A37-02F0-4652-BA25-2A1F7CB2B263}"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61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61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5A7D98AE-F524-4AA4-B397-09E1ACE5063D}" type="slidenum">
              <a:rPr lang="en-US" altLang="en-US" sz="1000">
                <a:latin typeface="Arial" panose="020B0604020202020204" pitchFamily="34" charset="0"/>
              </a:rPr>
              <a:pPr/>
              <a:t>2</a:t>
            </a:fld>
            <a:endParaRPr lang="en-US" altLang="en-US" sz="1000">
              <a:latin typeface="Arial" panose="020B0604020202020204" pitchFamily="34" charset="0"/>
            </a:endParaRPr>
          </a:p>
        </p:txBody>
      </p:sp>
      <p:graphicFrame>
        <p:nvGraphicFramePr>
          <p:cNvPr id="8" name="Group 135"/>
          <p:cNvGraphicFramePr>
            <a:graphicFrameLocks/>
          </p:cNvGraphicFramePr>
          <p:nvPr>
            <p:extLst>
              <p:ext uri="{D42A27DB-BD31-4B8C-83A1-F6EECF244321}">
                <p14:modId xmlns:p14="http://schemas.microsoft.com/office/powerpoint/2010/main" val="1206680964"/>
              </p:ext>
            </p:extLst>
          </p:nvPr>
        </p:nvGraphicFramePr>
        <p:xfrm>
          <a:off x="228600" y="1905000"/>
          <a:ext cx="8686800" cy="4359277"/>
        </p:xfrm>
        <a:graphic>
          <a:graphicData uri="http://schemas.openxmlformats.org/drawingml/2006/table">
            <a:tbl>
              <a:tblPr/>
              <a:tblGrid>
                <a:gridCol w="653272"/>
                <a:gridCol w="3613928"/>
                <a:gridCol w="838200"/>
                <a:gridCol w="1143000"/>
                <a:gridCol w="2438400"/>
              </a:tblGrid>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Project Name / Description</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Led by</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Includes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Project Type</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err="1" smtClean="0">
                          <a:ln>
                            <a:noFill/>
                          </a:ln>
                          <a:solidFill>
                            <a:schemeClr val="tx1"/>
                          </a:solidFill>
                          <a:effectLst/>
                          <a:latin typeface="Times New Roman" pitchFamily="18" charset="0"/>
                        </a:rPr>
                        <a:t>SoutheastCon</a:t>
                      </a:r>
                      <a:r>
                        <a:rPr kumimoji="0" lang="en-US" sz="1600" b="0" i="0" u="none" strike="noStrike" cap="none" normalizeH="0" baseline="0" dirty="0" smtClean="0">
                          <a:ln>
                            <a:noFill/>
                          </a:ln>
                          <a:solidFill>
                            <a:schemeClr val="tx1"/>
                          </a:solidFill>
                          <a:effectLst/>
                          <a:latin typeface="Times New Roman" pitchFamily="18" charset="0"/>
                        </a:rPr>
                        <a:t> Robotics (2-3 teams)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Competition</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E2</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Solar Sausage / PV + Sterilization, EWB?</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ME, CEE/IE?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Entrepreneurial/Charitable</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E3</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EOAS/GFDI - Oil Spill Radar</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Scientific Instrumentation</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err="1" smtClean="0">
                          <a:ln>
                            <a:noFill/>
                          </a:ln>
                          <a:solidFill>
                            <a:schemeClr val="tx1"/>
                          </a:solidFill>
                          <a:effectLst/>
                          <a:latin typeface="Times New Roman" pitchFamily="18" charset="0"/>
                        </a:rPr>
                        <a:t>RoboSub</a:t>
                      </a:r>
                      <a:r>
                        <a:rPr kumimoji="0" lang="en-US" sz="1600" b="0" i="0" u="none" strike="noStrike" cap="none" normalizeH="0" baseline="0" dirty="0" smtClean="0">
                          <a:ln>
                            <a:noFill/>
                          </a:ln>
                          <a:solidFill>
                            <a:schemeClr val="tx1"/>
                          </a:solidFill>
                          <a:effectLst/>
                          <a:latin typeface="Times New Roman" pitchFamily="18" charset="0"/>
                        </a:rPr>
                        <a:t> AUV</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Competition</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E5</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DAQ System for SAE Baja Vehicle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Competition</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E6</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EOAS/GFDI – Stokes Drifters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Scientific Instrumentation</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E7</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Efficient Systems’ Electric Bike Sharing</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Entrepreneurial System</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E8</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Simple offline electronic </a:t>
                      </a:r>
                      <a:r>
                        <a:rPr kumimoji="0" lang="en-US" sz="1600" b="0" i="0" u="none" strike="noStrike" cap="none" normalizeH="0" baseline="0" dirty="0" err="1" smtClean="0">
                          <a:ln>
                            <a:noFill/>
                          </a:ln>
                          <a:solidFill>
                            <a:schemeClr val="tx1"/>
                          </a:solidFill>
                          <a:effectLst/>
                          <a:latin typeface="Times New Roman" pitchFamily="18" charset="0"/>
                        </a:rPr>
                        <a:t>bitcoin</a:t>
                      </a:r>
                      <a:r>
                        <a:rPr kumimoji="0" lang="en-US" sz="1600" b="0" i="0" u="none" strike="noStrike" cap="none" normalizeH="0" baseline="0" dirty="0" smtClean="0">
                          <a:ln>
                            <a:noFill/>
                          </a:ln>
                          <a:solidFill>
                            <a:schemeClr val="tx1"/>
                          </a:solidFill>
                          <a:effectLst/>
                          <a:latin typeface="Times New Roman" pitchFamily="18" charset="0"/>
                        </a:rPr>
                        <a:t> wallet</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Entrepreneurial Product</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E9</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Voice-Controlled </a:t>
                      </a:r>
                      <a:r>
                        <a:rPr kumimoji="0" lang="en-US" sz="1600" b="0" i="0" u="none" strike="noStrike" cap="none" normalizeH="0" baseline="0" dirty="0" err="1" smtClean="0">
                          <a:ln>
                            <a:noFill/>
                          </a:ln>
                          <a:solidFill>
                            <a:schemeClr val="tx1"/>
                          </a:solidFill>
                          <a:effectLst/>
                          <a:latin typeface="Times New Roman" pitchFamily="18" charset="0"/>
                        </a:rPr>
                        <a:t>Quadcopters</a:t>
                      </a: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Research</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E10</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3D Scanning of Rare Artifacts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Research</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E11</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Northrop-Grumman / SAR Imager</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ME/CS/IE?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Commercial development</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32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E12</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Energy Management System</a:t>
                      </a: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Research / Univ. Facilities</a:t>
                      </a:r>
                      <a:endParaRPr kumimoji="0" lang="en-US" sz="1600" b="0" i="0" u="none" strike="noStrike" cap="none" normalizeH="0" baseline="0" dirty="0" smtClean="0">
                        <a:ln>
                          <a:noFill/>
                        </a:ln>
                        <a:solidFill>
                          <a:schemeClr val="tx1"/>
                        </a:solidFill>
                        <a:effectLst/>
                        <a:latin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#E15-E21</a:t>
            </a:r>
            <a:endParaRPr lang="en-US" dirty="0"/>
          </a:p>
        </p:txBody>
      </p:sp>
      <p:sp>
        <p:nvSpPr>
          <p:cNvPr id="3" name="Content Placeholder 2"/>
          <p:cNvSpPr>
            <a:spLocks noGrp="1"/>
          </p:cNvSpPr>
          <p:nvPr>
            <p:ph idx="1"/>
          </p:nvPr>
        </p:nvSpPr>
        <p:spPr/>
        <p:txBody>
          <a:bodyPr/>
          <a:lstStyle/>
          <a:p>
            <a:r>
              <a:rPr lang="en-US" dirty="0" smtClean="0"/>
              <a:t>These are all new (for ECE at least) ME-led projects that I have not had time to make slides for yet.</a:t>
            </a:r>
          </a:p>
          <a:p>
            <a:r>
              <a:rPr lang="en-US" dirty="0" smtClean="0"/>
              <a:t>Please see however the materials for them posted on Blackboard.</a:t>
            </a:r>
          </a:p>
          <a:p>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20</a:t>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Palm Harvester</a:t>
            </a:r>
            <a:endParaRPr lang="en-US" dirty="0"/>
          </a:p>
        </p:txBody>
      </p:sp>
      <p:sp>
        <p:nvSpPr>
          <p:cNvPr id="29699" name="Content Placeholder 2"/>
          <p:cNvSpPr>
            <a:spLocks noGrp="1"/>
          </p:cNvSpPr>
          <p:nvPr>
            <p:ph idx="1"/>
          </p:nvPr>
        </p:nvSpPr>
        <p:spPr>
          <a:xfrm>
            <a:off x="457200" y="1828800"/>
            <a:ext cx="4953000" cy="4648200"/>
          </a:xfrm>
        </p:spPr>
        <p:txBody>
          <a:bodyPr/>
          <a:lstStyle/>
          <a:p>
            <a:r>
              <a:rPr lang="en-US" altLang="en-US" smtClean="0"/>
              <a:t>Oil palms are cultivated to produce palm oil, used in many applications</a:t>
            </a:r>
          </a:p>
          <a:p>
            <a:pPr lvl="1"/>
            <a:r>
              <a:rPr lang="en-US" altLang="en-US" smtClean="0"/>
              <a:t>Harvesting these is currently labor-intensive</a:t>
            </a:r>
          </a:p>
          <a:p>
            <a:r>
              <a:rPr lang="en-US" altLang="en-US" smtClean="0"/>
              <a:t>Goal:  Design an efficient mechanical harvester</a:t>
            </a:r>
          </a:p>
          <a:p>
            <a:pPr lvl="1"/>
            <a:r>
              <a:rPr lang="en-US" altLang="en-US" smtClean="0"/>
              <a:t>An early prototype exists, but needs improvements</a:t>
            </a:r>
          </a:p>
        </p:txBody>
      </p:sp>
      <p:sp>
        <p:nvSpPr>
          <p:cNvPr id="29700" name="Date Placeholder 3"/>
          <p:cNvSpPr>
            <a:spLocks noGrp="1"/>
          </p:cNvSpPr>
          <p:nvPr>
            <p:ph type="dt" sz="quarter" idx="10"/>
          </p:nvPr>
        </p:nvSpPr>
        <p:spPr>
          <a:noFill/>
        </p:spPr>
        <p:txBody>
          <a:bodyPr/>
          <a:lstStyle/>
          <a:p>
            <a:fld id="{47E719B6-6899-4AB4-B6F3-6D0D0FE0EFFF}" type="datetime1">
              <a:rPr lang="en-US" altLang="en-US" smtClean="0"/>
              <a:pPr/>
              <a:t>9/16/2014</a:t>
            </a:fld>
            <a:endParaRPr lang="en-US" altLang="en-US" smtClean="0"/>
          </a:p>
        </p:txBody>
      </p:sp>
      <p:sp>
        <p:nvSpPr>
          <p:cNvPr id="29701" name="Footer Placeholder 4"/>
          <p:cNvSpPr>
            <a:spLocks noGrp="1"/>
          </p:cNvSpPr>
          <p:nvPr>
            <p:ph type="ftr" sz="quarter" idx="11"/>
          </p:nvPr>
        </p:nvSpPr>
        <p:spPr>
          <a:noFill/>
        </p:spPr>
        <p:txBody>
          <a:bodyPr/>
          <a:lstStyle/>
          <a:p>
            <a:r>
              <a:rPr lang="de-DE" altLang="en-US" smtClean="0"/>
              <a:t>M. Frank, EEL4911C Sr. Design, Fall 2013</a:t>
            </a:r>
            <a:endParaRPr lang="en-US" altLang="en-US" smtClean="0"/>
          </a:p>
        </p:txBody>
      </p:sp>
      <p:sp>
        <p:nvSpPr>
          <p:cNvPr id="29702" name="Slide Number Placeholder 5"/>
          <p:cNvSpPr>
            <a:spLocks noGrp="1"/>
          </p:cNvSpPr>
          <p:nvPr>
            <p:ph type="sldNum" sz="quarter" idx="12"/>
          </p:nvPr>
        </p:nvSpPr>
        <p:spPr>
          <a:noFill/>
        </p:spPr>
        <p:txBody>
          <a:bodyPr/>
          <a:lstStyle/>
          <a:p>
            <a:fld id="{317CC0EB-7683-4348-8EB6-4ADD9F625E42}" type="slidenum">
              <a:rPr lang="en-US" altLang="en-US" smtClean="0"/>
              <a:pPr/>
              <a:t>21</a:t>
            </a:fld>
            <a:endParaRPr lang="en-US" altLang="en-US" smtClean="0"/>
          </a:p>
        </p:txBody>
      </p:sp>
      <p:sp>
        <p:nvSpPr>
          <p:cNvPr id="29703" name="TextBox 12"/>
          <p:cNvSpPr txBox="1">
            <a:spLocks noChangeArrowheads="1"/>
          </p:cNvSpPr>
          <p:nvPr/>
        </p:nvSpPr>
        <p:spPr bwMode="auto">
          <a:xfrm>
            <a:off x="140701" y="1044575"/>
            <a:ext cx="909223" cy="707886"/>
          </a:xfrm>
          <a:prstGeom prst="rect">
            <a:avLst/>
          </a:prstGeom>
          <a:noFill/>
          <a:ln w="9525">
            <a:noFill/>
            <a:miter lim="800000"/>
            <a:headEnd/>
            <a:tailEnd/>
          </a:ln>
        </p:spPr>
        <p:txBody>
          <a:bodyPr wrap="none">
            <a:spAutoFit/>
          </a:bodyPr>
          <a:lstStyle/>
          <a:p>
            <a:pPr algn="ctr" eaLnBrk="1" hangingPunct="1">
              <a:spcBef>
                <a:spcPct val="20000"/>
              </a:spcBef>
              <a:buClr>
                <a:schemeClr val="accent2"/>
              </a:buClr>
              <a:buSzPct val="75000"/>
              <a:buFont typeface="Wingdings" pitchFamily="2" charset="2"/>
              <a:buNone/>
            </a:pPr>
            <a:r>
              <a:rPr lang="en-US" altLang="en-US" dirty="0"/>
              <a:t>Project</a:t>
            </a:r>
            <a:br>
              <a:rPr lang="en-US" altLang="en-US" dirty="0"/>
            </a:br>
            <a:r>
              <a:rPr lang="en-US" altLang="en-US" dirty="0"/>
              <a:t> </a:t>
            </a:r>
            <a:r>
              <a:rPr lang="en-US" altLang="en-US" dirty="0" smtClean="0"/>
              <a:t>E#22</a:t>
            </a:r>
            <a:endParaRPr lang="en-US" altLang="en-US" dirty="0"/>
          </a:p>
        </p:txBody>
      </p:sp>
      <p:sp>
        <p:nvSpPr>
          <p:cNvPr id="29705" name="TextBox 12"/>
          <p:cNvSpPr txBox="1">
            <a:spLocks noChangeArrowheads="1"/>
          </p:cNvSpPr>
          <p:nvPr/>
        </p:nvSpPr>
        <p:spPr bwMode="auto">
          <a:xfrm>
            <a:off x="6781800" y="690563"/>
            <a:ext cx="1630363" cy="708025"/>
          </a:xfrm>
          <a:prstGeom prst="rect">
            <a:avLst/>
          </a:prstGeom>
          <a:noFill/>
          <a:ln w="9525">
            <a:noFill/>
            <a:miter lim="800000"/>
            <a:headEnd/>
            <a:tailEnd/>
          </a:ln>
        </p:spPr>
        <p:txBody>
          <a:bodyPr>
            <a:spAutoFit/>
          </a:bodyPr>
          <a:lstStyle/>
          <a:p>
            <a:pPr algn="ctr" eaLnBrk="1" hangingPunct="1">
              <a:spcBef>
                <a:spcPct val="20000"/>
              </a:spcBef>
              <a:buClr>
                <a:schemeClr val="accent2"/>
              </a:buClr>
              <a:buSzPct val="75000"/>
              <a:buFont typeface="Wingdings" pitchFamily="2" charset="2"/>
              <a:buNone/>
            </a:pPr>
            <a:r>
              <a:rPr lang="en-US" altLang="en-US"/>
              <a:t>(2 IE, 3 ME, </a:t>
            </a:r>
            <a:br>
              <a:rPr lang="en-US" altLang="en-US"/>
            </a:br>
            <a:r>
              <a:rPr lang="en-US" altLang="en-US"/>
              <a:t>1 ECE?)</a:t>
            </a:r>
          </a:p>
        </p:txBody>
      </p:sp>
      <p:sp>
        <p:nvSpPr>
          <p:cNvPr id="29706" name="TextBox 9"/>
          <p:cNvSpPr txBox="1">
            <a:spLocks noChangeArrowheads="1"/>
          </p:cNvSpPr>
          <p:nvPr/>
        </p:nvSpPr>
        <p:spPr bwMode="auto">
          <a:xfrm>
            <a:off x="3482975" y="533400"/>
            <a:ext cx="2178050" cy="400050"/>
          </a:xfrm>
          <a:prstGeom prst="rect">
            <a:avLst/>
          </a:prstGeom>
          <a:noFill/>
          <a:ln w="9525">
            <a:noFill/>
            <a:miter lim="800000"/>
            <a:headEnd/>
            <a:tailEnd/>
          </a:ln>
        </p:spPr>
        <p:txBody>
          <a:bodyPr wrap="none">
            <a:spAutoFit/>
          </a:bodyPr>
          <a:lstStyle/>
          <a:p>
            <a:r>
              <a:rPr lang="en-US" altLang="en-US"/>
              <a:t>Advisor:  Dr. Okoli</a:t>
            </a:r>
          </a:p>
        </p:txBody>
      </p:sp>
      <p:sp>
        <p:nvSpPr>
          <p:cNvPr id="29707" name="TextBox 10"/>
          <p:cNvSpPr txBox="1">
            <a:spLocks noChangeArrowheads="1"/>
          </p:cNvSpPr>
          <p:nvPr/>
        </p:nvSpPr>
        <p:spPr bwMode="auto">
          <a:xfrm>
            <a:off x="1004888" y="533400"/>
            <a:ext cx="823912" cy="400050"/>
          </a:xfrm>
          <a:prstGeom prst="rect">
            <a:avLst/>
          </a:prstGeom>
          <a:noFill/>
          <a:ln w="9525">
            <a:noFill/>
            <a:miter lim="800000"/>
            <a:headEnd/>
            <a:tailEnd/>
          </a:ln>
        </p:spPr>
        <p:txBody>
          <a:bodyPr wrap="none">
            <a:spAutoFit/>
          </a:bodyPr>
          <a:lstStyle/>
          <a:p>
            <a:r>
              <a:rPr lang="en-US" altLang="en-US"/>
              <a:t>IE-led</a:t>
            </a:r>
          </a:p>
        </p:txBody>
      </p:sp>
      <p:pic>
        <p:nvPicPr>
          <p:cNvPr id="12" name="Picture 11" descr="C:\Users\verrelo\Downloads\IMG_1473.JPG"/>
          <p:cNvPicPr/>
          <p:nvPr/>
        </p:nvPicPr>
        <p:blipFill rotWithShape="1">
          <a:blip r:embed="rId2" cstate="print">
            <a:extLst>
              <a:ext uri="{28A0092B-C50C-407E-A947-70E740481C1C}">
                <a14:useLocalDpi xmlns:a14="http://schemas.microsoft.com/office/drawing/2010/main" val="0"/>
              </a:ext>
            </a:extLst>
          </a:blip>
          <a:srcRect l="30208" t="14664" r="17229" b="14457"/>
          <a:stretch/>
        </p:blipFill>
        <p:spPr bwMode="auto">
          <a:xfrm>
            <a:off x="6019800" y="1828800"/>
            <a:ext cx="2909249" cy="47244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Reactive Materials for</a:t>
            </a:r>
            <a:br>
              <a:rPr lang="en-US" dirty="0" smtClean="0"/>
            </a:br>
            <a:r>
              <a:rPr lang="en-US" dirty="0" err="1" smtClean="0"/>
              <a:t>Quadrotor</a:t>
            </a:r>
            <a:r>
              <a:rPr lang="en-US" dirty="0" smtClean="0"/>
              <a:t> Airframes</a:t>
            </a:r>
            <a:endParaRPr lang="en-US" dirty="0"/>
          </a:p>
        </p:txBody>
      </p:sp>
      <p:sp>
        <p:nvSpPr>
          <p:cNvPr id="3" name="Content Placeholder 2"/>
          <p:cNvSpPr>
            <a:spLocks noGrp="1"/>
          </p:cNvSpPr>
          <p:nvPr>
            <p:ph idx="1"/>
          </p:nvPr>
        </p:nvSpPr>
        <p:spPr/>
        <p:txBody>
          <a:bodyPr/>
          <a:lstStyle/>
          <a:p>
            <a:r>
              <a:rPr lang="en-US" dirty="0" smtClean="0"/>
              <a:t>New IME-led project</a:t>
            </a:r>
          </a:p>
          <a:p>
            <a:r>
              <a:rPr lang="en-US" dirty="0" smtClean="0"/>
              <a:t>See description on Blackboard</a:t>
            </a:r>
            <a:endParaRPr lang="en-US" dirty="0"/>
          </a:p>
        </p:txBody>
      </p:sp>
      <p:sp>
        <p:nvSpPr>
          <p:cNvPr id="4" name="Date Placeholder 3"/>
          <p:cNvSpPr>
            <a:spLocks noGrp="1"/>
          </p:cNvSpPr>
          <p:nvPr>
            <p:ph type="dt" sz="half" idx="10"/>
          </p:nvPr>
        </p:nvSpPr>
        <p:spPr/>
        <p:txBody>
          <a:bodyPr/>
          <a:lstStyle/>
          <a:p>
            <a:pPr>
              <a:defRPr/>
            </a:pPr>
            <a:fld id="{ECCC55F2-101D-4753-AE65-42BF1BA8C4FA}" type="datetime1">
              <a:rPr lang="en-US" smtClean="0"/>
              <a:pPr>
                <a:defRPr/>
              </a:pPr>
              <a:t>9/16/2014</a:t>
            </a:fld>
            <a:endParaRPr lang="en-US"/>
          </a:p>
        </p:txBody>
      </p:sp>
      <p:sp>
        <p:nvSpPr>
          <p:cNvPr id="5" name="Footer Placeholder 4"/>
          <p:cNvSpPr>
            <a:spLocks noGrp="1"/>
          </p:cNvSpPr>
          <p:nvPr>
            <p:ph type="ftr" sz="quarter" idx="11"/>
          </p:nvPr>
        </p:nvSpPr>
        <p:spPr/>
        <p:txBody>
          <a:bodyPr/>
          <a:lstStyle/>
          <a:p>
            <a:pPr>
              <a:defRPr/>
            </a:pPr>
            <a:r>
              <a:rPr lang="de-DE" smtClean="0"/>
              <a:t>M. Frank, EEL4911C Sr. Design I, Fall 2014</a:t>
            </a:r>
            <a:endParaRPr lang="en-US"/>
          </a:p>
        </p:txBody>
      </p:sp>
      <p:sp>
        <p:nvSpPr>
          <p:cNvPr id="6" name="Slide Number Placeholder 5"/>
          <p:cNvSpPr>
            <a:spLocks noGrp="1"/>
          </p:cNvSpPr>
          <p:nvPr>
            <p:ph type="sldNum" sz="quarter" idx="12"/>
          </p:nvPr>
        </p:nvSpPr>
        <p:spPr/>
        <p:txBody>
          <a:bodyPr/>
          <a:lstStyle/>
          <a:p>
            <a:fld id="{FC02640F-8746-4C9E-A8D7-440B413D6CA1}" type="slidenum">
              <a:rPr lang="en-US" altLang="en-US" smtClean="0"/>
              <a:pPr/>
              <a:t>22</a:t>
            </a:fld>
            <a:endParaRPr lang="en-US" altLang="en-US"/>
          </a:p>
        </p:txBody>
      </p:sp>
      <p:sp>
        <p:nvSpPr>
          <p:cNvPr id="7" name="TextBox 12"/>
          <p:cNvSpPr txBox="1">
            <a:spLocks noChangeArrowheads="1"/>
          </p:cNvSpPr>
          <p:nvPr/>
        </p:nvSpPr>
        <p:spPr bwMode="auto">
          <a:xfrm>
            <a:off x="140701" y="1044575"/>
            <a:ext cx="909223" cy="707886"/>
          </a:xfrm>
          <a:prstGeom prst="rect">
            <a:avLst/>
          </a:prstGeom>
          <a:noFill/>
          <a:ln w="9525">
            <a:noFill/>
            <a:miter lim="800000"/>
            <a:headEnd/>
            <a:tailEnd/>
          </a:ln>
        </p:spPr>
        <p:txBody>
          <a:bodyPr wrap="none">
            <a:spAutoFit/>
          </a:bodyPr>
          <a:lstStyle/>
          <a:p>
            <a:pPr algn="ctr" eaLnBrk="1" hangingPunct="1">
              <a:spcBef>
                <a:spcPct val="20000"/>
              </a:spcBef>
              <a:buClr>
                <a:schemeClr val="accent2"/>
              </a:buClr>
              <a:buSzPct val="75000"/>
              <a:buFont typeface="Wingdings" pitchFamily="2" charset="2"/>
              <a:buNone/>
            </a:pPr>
            <a:r>
              <a:rPr lang="en-US" altLang="en-US" dirty="0"/>
              <a:t>Project</a:t>
            </a:r>
            <a:br>
              <a:rPr lang="en-US" altLang="en-US" dirty="0"/>
            </a:br>
            <a:r>
              <a:rPr lang="en-US" altLang="en-US" dirty="0"/>
              <a:t> </a:t>
            </a:r>
            <a:r>
              <a:rPr lang="en-US" altLang="en-US" dirty="0" smtClean="0"/>
              <a:t>E#23</a:t>
            </a:r>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Tentative ECE Faculty Advisor/Reviewer Assignments</a:t>
            </a:r>
            <a:endParaRPr lang="en-US" dirty="0"/>
          </a:p>
        </p:txBody>
      </p:sp>
      <p:sp>
        <p:nvSpPr>
          <p:cNvPr id="31747" name="Content Placeholder 2"/>
          <p:cNvSpPr>
            <a:spLocks noGrp="1"/>
          </p:cNvSpPr>
          <p:nvPr>
            <p:ph idx="1"/>
          </p:nvPr>
        </p:nvSpPr>
        <p:spPr>
          <a:xfrm rot="16200000">
            <a:off x="-1219200" y="3848100"/>
            <a:ext cx="4038600" cy="685800"/>
          </a:xfrm>
        </p:spPr>
        <p:txBody>
          <a:bodyPr/>
          <a:lstStyle/>
          <a:p>
            <a:r>
              <a:rPr lang="en-US" altLang="en-US" smtClean="0"/>
              <a:t>Not yet finalized</a:t>
            </a:r>
          </a:p>
        </p:txBody>
      </p:sp>
      <p:sp>
        <p:nvSpPr>
          <p:cNvPr id="3174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E4E90D63-D960-4ADB-BF7E-1BF2E5E58EB8}"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317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317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A7E18C65-EC0D-4115-BB97-B5C9449139B1}" type="slidenum">
              <a:rPr lang="en-US" altLang="en-US" sz="1000">
                <a:latin typeface="Arial" panose="020B0604020202020204" pitchFamily="34" charset="0"/>
              </a:rPr>
              <a:pPr/>
              <a:t>23</a:t>
            </a:fld>
            <a:endParaRPr lang="en-US" altLang="en-US" sz="1000">
              <a:latin typeface="Arial" panose="020B0604020202020204" pitchFamily="34" charset="0"/>
            </a:endParaRPr>
          </a:p>
        </p:txBody>
      </p:sp>
      <p:pic>
        <p:nvPicPr>
          <p:cNvPr id="3175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5512" t="29204" r="35735" b="15929"/>
          <a:stretch>
            <a:fillRect/>
          </a:stretch>
        </p:blipFill>
        <p:spPr bwMode="auto">
          <a:xfrm>
            <a:off x="1752600" y="1828800"/>
            <a:ext cx="6705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943144E4-26DC-4881-BEE3-7C096B5DE94D}"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71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7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23729E77-E7F5-4DBA-A89E-6C86636CD294}" type="slidenum">
              <a:rPr lang="en-US" altLang="en-US" sz="1000">
                <a:latin typeface="Arial" panose="020B0604020202020204" pitchFamily="34" charset="0"/>
              </a:rPr>
              <a:pPr/>
              <a:t>3</a:t>
            </a:fld>
            <a:endParaRPr lang="en-US" altLang="en-US" sz="1000">
              <a:latin typeface="Arial" panose="020B0604020202020204" pitchFamily="34" charset="0"/>
            </a:endParaRPr>
          </a:p>
        </p:txBody>
      </p:sp>
      <p:graphicFrame>
        <p:nvGraphicFramePr>
          <p:cNvPr id="8" name="Group 135"/>
          <p:cNvGraphicFramePr>
            <a:graphicFrameLocks/>
          </p:cNvGraphicFramePr>
          <p:nvPr>
            <p:extLst>
              <p:ext uri="{D42A27DB-BD31-4B8C-83A1-F6EECF244321}">
                <p14:modId xmlns:p14="http://schemas.microsoft.com/office/powerpoint/2010/main" val="2555579395"/>
              </p:ext>
            </p:extLst>
          </p:nvPr>
        </p:nvGraphicFramePr>
        <p:xfrm>
          <a:off x="187325" y="1920875"/>
          <a:ext cx="8767763" cy="4023240"/>
        </p:xfrm>
        <a:graphic>
          <a:graphicData uri="http://schemas.openxmlformats.org/drawingml/2006/table">
            <a:tbl>
              <a:tblPr/>
              <a:tblGrid>
                <a:gridCol w="538163"/>
                <a:gridCol w="3962400"/>
                <a:gridCol w="838200"/>
                <a:gridCol w="990600"/>
                <a:gridCol w="2438400"/>
              </a:tblGrid>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Project Name / Description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Led by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Includes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1" i="0" u="sng" strike="noStrike" cap="none" normalizeH="0" baseline="0" dirty="0" smtClean="0">
                          <a:ln>
                            <a:noFill/>
                          </a:ln>
                          <a:solidFill>
                            <a:schemeClr val="tx1"/>
                          </a:solidFill>
                          <a:effectLst/>
                          <a:latin typeface="Times New Roman" pitchFamily="18" charset="0"/>
                        </a:rPr>
                        <a:t>Project Type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E13</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FIPSE/AUVSI SUAS AAV/UAV (Drone)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Competition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E14</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Friction Cone </a:t>
                      </a:r>
                      <a:r>
                        <a:rPr kumimoji="0" lang="en-US" sz="1600" b="0" i="0" u="none" strike="noStrike" cap="none" normalizeH="0" baseline="0" dirty="0" err="1" smtClean="0">
                          <a:ln>
                            <a:noFill/>
                          </a:ln>
                          <a:solidFill>
                            <a:schemeClr val="tx1"/>
                          </a:solidFill>
                          <a:effectLst/>
                          <a:latin typeface="Times New Roman" pitchFamily="18" charset="0"/>
                        </a:rPr>
                        <a:t>Penetrometer</a:t>
                      </a:r>
                      <a:endParaRPr kumimoji="0" lang="en-US" sz="1600" b="0" i="0" u="none" strike="noStrike" cap="none" normalizeH="0" baseline="0" dirty="0" smtClean="0">
                        <a:ln>
                          <a:noFill/>
                        </a:ln>
                        <a:solidFill>
                          <a:schemeClr val="tx1"/>
                        </a:solidFill>
                        <a:effectLst/>
                        <a:latin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 CS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Scientific Instrumentation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E15</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ASME / Robot for Relief</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Competition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E16</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err="1" smtClean="0">
                          <a:ln>
                            <a:noFill/>
                          </a:ln>
                          <a:solidFill>
                            <a:schemeClr val="tx1"/>
                          </a:solidFill>
                          <a:effectLst/>
                          <a:latin typeface="Times New Roman" pitchFamily="18" charset="0"/>
                        </a:rPr>
                        <a:t>Robo</a:t>
                      </a:r>
                      <a:r>
                        <a:rPr kumimoji="0" lang="en-US" sz="1600" b="0" i="0" u="none" strike="noStrike" cap="none" normalizeH="0" baseline="0" dirty="0" smtClean="0">
                          <a:ln>
                            <a:noFill/>
                          </a:ln>
                          <a:solidFill>
                            <a:schemeClr val="tx1"/>
                          </a:solidFill>
                          <a:effectLst/>
                          <a:latin typeface="Times New Roman" pitchFamily="18" charset="0"/>
                        </a:rPr>
                        <a:t>-Harvester/Weeding Organic Farms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ECE/CS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Commercial Product Dev.</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E17</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Siemens Solar Wireless IR Monitoring Sys.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ECE/CS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Commercial development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E18</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General Capacitors / Coating Machine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Commercial development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E19</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Tall Timber Res. Sta</a:t>
                      </a:r>
                      <a:r>
                        <a:rPr kumimoji="0" lang="en-US" sz="1600" b="0" i="0" u="none" strike="noStrike" cap="none" normalizeH="0" baseline="0" dirty="0" smtClean="0">
                          <a:ln>
                            <a:noFill/>
                          </a:ln>
                          <a:solidFill>
                            <a:schemeClr val="tx1"/>
                          </a:solidFill>
                          <a:effectLst/>
                          <a:latin typeface="Times New Roman" pitchFamily="18" charset="0"/>
                        </a:rPr>
                        <a:t>./Robotic Tortoise Scope</a:t>
                      </a:r>
                      <a:endParaRPr kumimoji="0" lang="en-US" sz="1600" b="0" i="0" u="none" strike="noStrike" cap="none" normalizeH="0" baseline="0" dirty="0" smtClean="0">
                        <a:ln>
                          <a:noFill/>
                        </a:ln>
                        <a:solidFill>
                          <a:schemeClr val="tx1"/>
                        </a:solidFill>
                        <a:effectLst/>
                        <a:latin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defRPr/>
                      </a:pPr>
                      <a:r>
                        <a:rPr kumimoji="0" lang="en-US" sz="1600" b="0" i="0" u="none" strike="noStrike" cap="none" normalizeH="0" baseline="0" dirty="0" smtClean="0">
                          <a:ln>
                            <a:noFill/>
                          </a:ln>
                          <a:solidFill>
                            <a:schemeClr val="tx1"/>
                          </a:solidFill>
                          <a:effectLst/>
                          <a:latin typeface="Times New Roman" pitchFamily="18" charset="0"/>
                        </a:rPr>
                        <a:t>Research Instrumentation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E20</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CISCOR/Cons. </a:t>
                      </a:r>
                      <a:r>
                        <a:rPr kumimoji="0" lang="en-US" sz="1600" b="0" i="0" u="none" strike="noStrike" cap="none" normalizeH="0" baseline="0" dirty="0" err="1" smtClean="0">
                          <a:ln>
                            <a:noFill/>
                          </a:ln>
                          <a:solidFill>
                            <a:schemeClr val="tx1"/>
                          </a:solidFill>
                          <a:effectLst/>
                          <a:latin typeface="Times New Roman" pitchFamily="18" charset="0"/>
                        </a:rPr>
                        <a:t>Energ</a:t>
                      </a:r>
                      <a:r>
                        <a:rPr kumimoji="0" lang="en-US" sz="1600" b="0" i="0" u="none" strike="noStrike" cap="none" normalizeH="0" baseline="0" dirty="0" smtClean="0">
                          <a:ln>
                            <a:noFill/>
                          </a:ln>
                          <a:solidFill>
                            <a:schemeClr val="tx1"/>
                          </a:solidFill>
                          <a:effectLst/>
                          <a:latin typeface="Times New Roman" pitchFamily="18" charset="0"/>
                        </a:rPr>
                        <a:t>./Wheel Torque Sensor</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ECE/SBI</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Commercial development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E21</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r>
                        <a:rPr lang="en-US" sz="1600" dirty="0" err="1" smtClean="0"/>
                        <a:t>Pedibus</a:t>
                      </a:r>
                      <a:r>
                        <a:rPr lang="en-US" sz="1600" dirty="0" smtClean="0"/>
                        <a:t>?</a:t>
                      </a:r>
                      <a:endParaRPr lang="en-US" sz="1600" dirty="0"/>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r>
                        <a:rPr lang="en-US" sz="1600" dirty="0" smtClean="0"/>
                        <a:t>ME</a:t>
                      </a:r>
                      <a:endParaRPr lang="en-US" sz="1600" dirty="0"/>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r>
                        <a:rPr lang="en-US" sz="1600" dirty="0" smtClean="0"/>
                        <a:t>ECE,</a:t>
                      </a:r>
                      <a:r>
                        <a:rPr lang="en-US" sz="1600" baseline="0" dirty="0" smtClean="0"/>
                        <a:t> </a:t>
                      </a:r>
                      <a:r>
                        <a:rPr lang="en-US" sz="1600" dirty="0" smtClean="0"/>
                        <a:t>IE</a:t>
                      </a:r>
                      <a:endParaRPr lang="en-US" sz="1600" dirty="0"/>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cap="none" normalizeH="0" baseline="0" dirty="0" smtClean="0">
                          <a:ln>
                            <a:noFill/>
                          </a:ln>
                          <a:solidFill>
                            <a:schemeClr val="tx1"/>
                          </a:solidFill>
                          <a:effectLst/>
                          <a:latin typeface="Times New Roman" pitchFamily="18" charset="0"/>
                        </a:rPr>
                        <a:t>Commercial development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E22</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Palm Fruit Harvesting Equipment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IME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ME, ECE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Commercial development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r>
              <a:tr h="33522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0000"/>
                        <a:buFont typeface="Wingdings" pitchFamily="2" charset="2"/>
                        <a:buNone/>
                        <a:tabLst/>
                      </a:pPr>
                      <a:r>
                        <a:rPr kumimoji="0" lang="en-US" sz="1600" b="0" i="0" u="none" strike="noStrike" cap="none" normalizeH="0" baseline="0" smtClean="0">
                          <a:ln>
                            <a:noFill/>
                          </a:ln>
                          <a:solidFill>
                            <a:schemeClr val="tx1"/>
                          </a:solidFill>
                          <a:effectLst/>
                          <a:latin typeface="Times New Roman" pitchFamily="18" charset="0"/>
                        </a:rPr>
                        <a:t>E23</a:t>
                      </a:r>
                      <a:endParaRPr kumimoji="0" lang="en-US" sz="1600" b="0" i="0" u="none" strike="noStrike" cap="none" normalizeH="0" baseline="0" dirty="0" smtClean="0">
                        <a:ln>
                          <a:noFill/>
                        </a:ln>
                        <a:solidFill>
                          <a:schemeClr val="tx1"/>
                        </a:solidFill>
                        <a:effectLst/>
                        <a:latin typeface="Times New Roman" pitchFamily="18"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r>
                        <a:rPr lang="en-US" sz="1600" dirty="0" smtClean="0"/>
                        <a:t>Reactive materials for </a:t>
                      </a:r>
                      <a:r>
                        <a:rPr lang="en-US" sz="1600" dirty="0" err="1" smtClean="0"/>
                        <a:t>quadrotor</a:t>
                      </a:r>
                      <a:r>
                        <a:rPr lang="en-US" sz="1600" dirty="0" smtClean="0"/>
                        <a:t> airframes</a:t>
                      </a:r>
                      <a:endParaRPr lang="en-US" sz="1600" dirty="0"/>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r>
                        <a:rPr lang="en-US" sz="1600" dirty="0" smtClean="0"/>
                        <a:t>IME</a:t>
                      </a:r>
                      <a:endParaRPr lang="en-US" sz="1600" dirty="0"/>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r>
                        <a:rPr lang="en-US" sz="1600" dirty="0" smtClean="0"/>
                        <a:t>ME, EE</a:t>
                      </a:r>
                      <a:endParaRPr lang="en-US" sz="1600" dirty="0"/>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r>
                        <a:rPr lang="en-US" sz="1600" dirty="0" smtClean="0"/>
                        <a:t>Research</a:t>
                      </a:r>
                      <a:endParaRPr lang="en-US" sz="1600" dirty="0"/>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r>
            </a:tbl>
          </a:graphicData>
        </a:graphic>
      </p:graphicFrame>
      <p:sp>
        <p:nvSpPr>
          <p:cNvPr id="10" name="Title 1"/>
          <p:cNvSpPr>
            <a:spLocks noGrp="1"/>
          </p:cNvSpPr>
          <p:nvPr>
            <p:ph type="title"/>
          </p:nvPr>
        </p:nvSpPr>
        <p:spPr/>
        <p:txBody>
          <a:bodyPr/>
          <a:lstStyle/>
          <a:p>
            <a:pPr>
              <a:defRPr/>
            </a:pPr>
            <a:r>
              <a:rPr lang="en-US" sz="2800" dirty="0" smtClean="0"/>
              <a:t>ECE-involved Projects for 2013-14, p. 2 (of 2):</a:t>
            </a:r>
            <a:br>
              <a:rPr lang="en-US" sz="2800" dirty="0" smtClean="0"/>
            </a:br>
            <a:r>
              <a:rPr lang="en-US" dirty="0" smtClean="0"/>
              <a:t>Projects Not Led by ECE Department</a:t>
            </a: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Suggested Work Allocation for</a:t>
            </a:r>
            <a:br>
              <a:rPr lang="en-US" dirty="0" smtClean="0"/>
            </a:br>
            <a:r>
              <a:rPr lang="en-US" dirty="0" smtClean="0"/>
              <a:t>ECE Faculty on Senior Design</a:t>
            </a:r>
            <a:endParaRPr lang="en-US" dirty="0"/>
          </a:p>
        </p:txBody>
      </p:sp>
      <p:sp>
        <p:nvSpPr>
          <p:cNvPr id="81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F22630DA-9B37-44CE-9692-36DB4A361E33}"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81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81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0A8EF6BA-60B2-4D04-AF2B-FE531F7836B6}" type="slidenum">
              <a:rPr lang="en-US" altLang="en-US" sz="1000">
                <a:latin typeface="Arial" panose="020B0604020202020204" pitchFamily="34" charset="0"/>
              </a:rPr>
              <a:pPr/>
              <a:t>4</a:t>
            </a:fld>
            <a:endParaRPr lang="en-US" altLang="en-US" sz="1000">
              <a:latin typeface="Arial" panose="020B0604020202020204" pitchFamily="34" charset="0"/>
            </a:endParaRPr>
          </a:p>
        </p:txBody>
      </p:sp>
      <p:graphicFrame>
        <p:nvGraphicFramePr>
          <p:cNvPr id="7" name="Table 6"/>
          <p:cNvGraphicFramePr>
            <a:graphicFrameLocks noGrp="1"/>
          </p:cNvGraphicFramePr>
          <p:nvPr/>
        </p:nvGraphicFramePr>
        <p:xfrm>
          <a:off x="0" y="1828800"/>
          <a:ext cx="4572001" cy="3749675"/>
        </p:xfrm>
        <a:graphic>
          <a:graphicData uri="http://schemas.openxmlformats.org/drawingml/2006/table">
            <a:tbl>
              <a:tblPr firstRow="1" bandRow="1">
                <a:tableStyleId>{93296810-A885-4BE3-A3E7-6D5BEEA58F35}</a:tableStyleId>
              </a:tblPr>
              <a:tblGrid>
                <a:gridCol w="1142999"/>
                <a:gridCol w="914400"/>
                <a:gridCol w="914400"/>
                <a:gridCol w="838200"/>
                <a:gridCol w="762002"/>
              </a:tblGrid>
              <a:tr h="823099">
                <a:tc>
                  <a:txBody>
                    <a:bodyPr/>
                    <a:lstStyle/>
                    <a:p>
                      <a:r>
                        <a:rPr lang="en-US" sz="1600" dirty="0" smtClean="0"/>
                        <a:t>Name</a:t>
                      </a:r>
                      <a:endParaRPr lang="en-US" sz="1600" dirty="0"/>
                    </a:p>
                  </a:txBody>
                  <a:tcPr marT="45728" marB="45728" anchor="b"/>
                </a:tc>
                <a:tc>
                  <a:txBody>
                    <a:bodyPr/>
                    <a:lstStyle/>
                    <a:p>
                      <a:pPr algn="ctr"/>
                      <a:r>
                        <a:rPr lang="en-US" sz="1600" dirty="0" smtClean="0"/>
                        <a:t>#</a:t>
                      </a:r>
                      <a:r>
                        <a:rPr lang="en-US" sz="1600" baseline="0" dirty="0" smtClean="0"/>
                        <a:t> Main Adv.</a:t>
                      </a:r>
                      <a:br>
                        <a:rPr lang="en-US" sz="1600" baseline="0" dirty="0" smtClean="0"/>
                      </a:br>
                      <a:r>
                        <a:rPr lang="en-US" sz="1600" baseline="0" dirty="0" smtClean="0"/>
                        <a:t>(2 units)</a:t>
                      </a:r>
                      <a:endParaRPr lang="en-US" sz="1600" dirty="0"/>
                    </a:p>
                  </a:txBody>
                  <a:tcPr marT="45728" marB="45728" anchor="b"/>
                </a:tc>
                <a:tc>
                  <a:txBody>
                    <a:bodyPr/>
                    <a:lstStyle/>
                    <a:p>
                      <a:pPr algn="ctr"/>
                      <a:r>
                        <a:rPr lang="en-US" sz="1600" dirty="0" smtClean="0"/>
                        <a:t># Ext.</a:t>
                      </a:r>
                      <a:r>
                        <a:rPr lang="en-US" sz="1600" baseline="0" dirty="0" smtClean="0"/>
                        <a:t> </a:t>
                      </a:r>
                      <a:r>
                        <a:rPr lang="en-US" sz="1600" dirty="0" smtClean="0"/>
                        <a:t>Advisor</a:t>
                      </a:r>
                      <a:br>
                        <a:rPr lang="en-US" sz="1600" dirty="0" smtClean="0"/>
                      </a:br>
                      <a:r>
                        <a:rPr lang="en-US" sz="1600" dirty="0" smtClean="0"/>
                        <a:t>(1 unit)</a:t>
                      </a:r>
                      <a:endParaRPr lang="en-US" sz="1600" dirty="0"/>
                    </a:p>
                  </a:txBody>
                  <a:tcPr marT="45728" marB="45728" anchor="b"/>
                </a:tc>
                <a:tc>
                  <a:txBody>
                    <a:bodyPr/>
                    <a:lstStyle/>
                    <a:p>
                      <a:pPr algn="ctr"/>
                      <a:r>
                        <a:rPr lang="en-US" sz="1600" dirty="0" smtClean="0"/>
                        <a:t># Rev.</a:t>
                      </a:r>
                      <a:br>
                        <a:rPr lang="en-US" sz="1600" dirty="0" smtClean="0"/>
                      </a:br>
                      <a:r>
                        <a:rPr lang="en-US" sz="1600" dirty="0" smtClean="0"/>
                        <a:t>(1 unit)</a:t>
                      </a:r>
                      <a:endParaRPr lang="en-US" sz="1600" dirty="0"/>
                    </a:p>
                  </a:txBody>
                  <a:tcPr marT="45728" marB="45728" anchor="b"/>
                </a:tc>
                <a:tc>
                  <a:txBody>
                    <a:bodyPr/>
                    <a:lstStyle/>
                    <a:p>
                      <a:pPr algn="ctr"/>
                      <a:r>
                        <a:rPr lang="en-US" sz="1600" dirty="0" smtClean="0"/>
                        <a:t>Total</a:t>
                      </a:r>
                      <a:br>
                        <a:rPr lang="en-US" sz="1600" dirty="0" smtClean="0"/>
                      </a:br>
                      <a:r>
                        <a:rPr lang="en-US" sz="1600" dirty="0" smtClean="0"/>
                        <a:t>Work</a:t>
                      </a:r>
                      <a:br>
                        <a:rPr lang="en-US" sz="1600" dirty="0" smtClean="0"/>
                      </a:br>
                      <a:r>
                        <a:rPr lang="en-US" sz="1600" dirty="0" smtClean="0"/>
                        <a:t>Units</a:t>
                      </a:r>
                      <a:endParaRPr lang="en-US" sz="1600" dirty="0"/>
                    </a:p>
                  </a:txBody>
                  <a:tcPr marT="45728" marB="45728" anchor="b"/>
                </a:tc>
              </a:tr>
              <a:tr h="365822">
                <a:tc>
                  <a:txBody>
                    <a:bodyPr/>
                    <a:lstStyle/>
                    <a:p>
                      <a:r>
                        <a:rPr lang="en-US" sz="1800" dirty="0" smtClean="0"/>
                        <a:t>Andrei</a:t>
                      </a:r>
                      <a:endParaRPr lang="en-US" sz="1800" dirty="0"/>
                    </a:p>
                  </a:txBody>
                  <a:tcPr marT="45728" marB="45728"/>
                </a:tc>
                <a:tc>
                  <a:txBody>
                    <a:bodyPr/>
                    <a:lstStyle/>
                    <a:p>
                      <a:pPr algn="ctr"/>
                      <a:r>
                        <a:rPr lang="en-US" sz="1600" dirty="0" smtClean="0"/>
                        <a:t>0</a:t>
                      </a:r>
                      <a:endParaRPr lang="en-US" sz="1600" dirty="0"/>
                    </a:p>
                  </a:txBody>
                  <a:tcPr marT="45728" marB="45728"/>
                </a:tc>
                <a:tc>
                  <a:txBody>
                    <a:bodyPr/>
                    <a:lstStyle/>
                    <a:p>
                      <a:pPr algn="ctr"/>
                      <a:r>
                        <a:rPr lang="en-US" sz="1600" dirty="0" smtClean="0"/>
                        <a:t>2</a:t>
                      </a:r>
                      <a:endParaRPr lang="en-US" sz="1600" dirty="0"/>
                    </a:p>
                  </a:txBody>
                  <a:tcPr marT="45728" marB="45728"/>
                </a:tc>
                <a:tc>
                  <a:txBody>
                    <a:bodyPr/>
                    <a:lstStyle/>
                    <a:p>
                      <a:pPr algn="ctr"/>
                      <a:r>
                        <a:rPr lang="en-US" sz="1600" dirty="0" smtClean="0"/>
                        <a:t>2</a:t>
                      </a:r>
                      <a:endParaRPr lang="en-US" sz="1600" dirty="0"/>
                    </a:p>
                  </a:txBody>
                  <a:tcPr marT="45728" marB="45728"/>
                </a:tc>
                <a:tc>
                  <a:txBody>
                    <a:bodyPr/>
                    <a:lstStyle/>
                    <a:p>
                      <a:pPr algn="ctr"/>
                      <a:r>
                        <a:rPr lang="en-US" sz="1800" b="1" dirty="0" smtClean="0"/>
                        <a:t>4</a:t>
                      </a:r>
                      <a:endParaRPr lang="en-US" sz="1800" b="1" dirty="0"/>
                    </a:p>
                  </a:txBody>
                  <a:tcPr marT="45728" marB="45728"/>
                </a:tc>
              </a:tr>
              <a:tr h="365822">
                <a:tc>
                  <a:txBody>
                    <a:bodyPr/>
                    <a:lstStyle/>
                    <a:p>
                      <a:r>
                        <a:rPr lang="en-US" sz="1800" dirty="0" err="1" smtClean="0"/>
                        <a:t>Arora</a:t>
                      </a:r>
                      <a:endParaRPr lang="en-US" sz="1800" dirty="0"/>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8" marB="45728"/>
                </a:tc>
                <a:tc>
                  <a:txBody>
                    <a:bodyPr/>
                    <a:lstStyle/>
                    <a:p>
                      <a:pPr algn="ctr"/>
                      <a:r>
                        <a:rPr lang="en-US" sz="1600" dirty="0" smtClean="0"/>
                        <a:t>2</a:t>
                      </a:r>
                      <a:endParaRPr lang="en-US" sz="1600" dirty="0"/>
                    </a:p>
                  </a:txBody>
                  <a:tcPr marT="45728" marB="45728"/>
                </a:tc>
                <a:tc>
                  <a:txBody>
                    <a:bodyPr/>
                    <a:lstStyle/>
                    <a:p>
                      <a:pPr algn="ctr"/>
                      <a:r>
                        <a:rPr lang="en-US" sz="1800" b="1" dirty="0" smtClean="0"/>
                        <a:t>3</a:t>
                      </a:r>
                      <a:endParaRPr lang="en-US" sz="1800" b="1" dirty="0"/>
                    </a:p>
                  </a:txBody>
                  <a:tcPr marT="45728" marB="45728"/>
                </a:tc>
              </a:tr>
              <a:tr h="365822">
                <a:tc>
                  <a:txBody>
                    <a:bodyPr/>
                    <a:lstStyle/>
                    <a:p>
                      <a:r>
                        <a:rPr lang="en-US" sz="1800" dirty="0" err="1" smtClean="0"/>
                        <a:t>Bernadin</a:t>
                      </a:r>
                      <a:endParaRPr lang="en-US" sz="1800" dirty="0"/>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8" marB="45728"/>
                </a:tc>
                <a:tc>
                  <a:txBody>
                    <a:bodyPr/>
                    <a:lstStyle/>
                    <a:p>
                      <a:pPr algn="ctr"/>
                      <a:r>
                        <a:rPr lang="en-US" sz="1800" b="1" dirty="0" smtClean="0"/>
                        <a:t>2</a:t>
                      </a:r>
                      <a:endParaRPr lang="en-US" sz="1800" b="1" dirty="0"/>
                    </a:p>
                  </a:txBody>
                  <a:tcPr marT="45728" marB="45728"/>
                </a:tc>
              </a:tr>
              <a:tr h="365822">
                <a:tc>
                  <a:txBody>
                    <a:bodyPr/>
                    <a:lstStyle/>
                    <a:p>
                      <a:r>
                        <a:rPr lang="en-US" sz="1800" dirty="0" err="1" smtClean="0"/>
                        <a:t>DeBr</a:t>
                      </a:r>
                      <a:r>
                        <a:rPr lang="en-US" sz="1800" dirty="0" smtClean="0"/>
                        <a:t>., L.</a:t>
                      </a:r>
                      <a:endParaRPr lang="en-US" sz="1800" dirty="0"/>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8" marB="45728"/>
                </a:tc>
                <a:tc>
                  <a:txBody>
                    <a:bodyPr/>
                    <a:lstStyle/>
                    <a:p>
                      <a:pPr algn="ctr"/>
                      <a:r>
                        <a:rPr lang="en-US" sz="1800" b="1" dirty="0" smtClean="0"/>
                        <a:t>2</a:t>
                      </a:r>
                      <a:endParaRPr lang="en-US" sz="1800" b="1" dirty="0"/>
                    </a:p>
                  </a:txBody>
                  <a:tcPr marT="45728" marB="45728"/>
                </a:tc>
              </a:tr>
              <a:tr h="365822">
                <a:tc>
                  <a:txBody>
                    <a:bodyPr/>
                    <a:lstStyle/>
                    <a:p>
                      <a:r>
                        <a:rPr lang="en-US" sz="1800" dirty="0" err="1" smtClean="0"/>
                        <a:t>DeBr</a:t>
                      </a:r>
                      <a:r>
                        <a:rPr lang="en-US" sz="1800" dirty="0" smtClean="0"/>
                        <a:t>., V.</a:t>
                      </a:r>
                      <a:endParaRPr lang="en-US" sz="1800" dirty="0"/>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a:t>
                      </a:r>
                    </a:p>
                  </a:txBody>
                  <a:tcPr marT="45728" marB="45728"/>
                </a:tc>
                <a:tc>
                  <a:txBody>
                    <a:bodyPr/>
                    <a:lstStyle/>
                    <a:p>
                      <a:pPr algn="ctr"/>
                      <a:r>
                        <a:rPr lang="en-US" sz="1800" b="1" dirty="0" smtClean="0"/>
                        <a:t>2</a:t>
                      </a:r>
                      <a:endParaRPr lang="en-US" sz="1800" b="1" dirty="0"/>
                    </a:p>
                  </a:txBody>
                  <a:tcPr marT="45728" marB="45728"/>
                </a:tc>
              </a:tr>
              <a:tr h="365822">
                <a:tc>
                  <a:txBody>
                    <a:bodyPr/>
                    <a:lstStyle/>
                    <a:p>
                      <a:r>
                        <a:rPr lang="en-US" sz="1800" dirty="0" err="1" smtClean="0"/>
                        <a:t>Edrington</a:t>
                      </a:r>
                      <a:endParaRPr lang="en-US" sz="1800" dirty="0"/>
                    </a:p>
                  </a:txBody>
                  <a:tcPr marT="45728" marB="45728"/>
                </a:tc>
                <a:tc>
                  <a:txBody>
                    <a:bodyPr/>
                    <a:lstStyle/>
                    <a:p>
                      <a:pPr algn="ctr"/>
                      <a:r>
                        <a:rPr lang="en-US" sz="1800" dirty="0" smtClean="0"/>
                        <a:t>1</a:t>
                      </a:r>
                      <a:endParaRPr lang="en-US" sz="1800" dirty="0"/>
                    </a:p>
                  </a:txBody>
                  <a:tcPr marT="45728" marB="45728"/>
                </a:tc>
                <a:tc>
                  <a:txBody>
                    <a:bodyPr/>
                    <a:lstStyle/>
                    <a:p>
                      <a:pPr algn="ctr"/>
                      <a:r>
                        <a:rPr lang="en-US" sz="1800" dirty="0" smtClean="0"/>
                        <a:t>0</a:t>
                      </a:r>
                      <a:endParaRPr lang="en-US" sz="1800" dirty="0"/>
                    </a:p>
                  </a:txBody>
                  <a:tcPr marT="45728" marB="45728"/>
                </a:tc>
                <a:tc>
                  <a:txBody>
                    <a:bodyPr/>
                    <a:lstStyle/>
                    <a:p>
                      <a:pPr algn="ctr"/>
                      <a:r>
                        <a:rPr lang="en-US" sz="1800" dirty="0" smtClean="0"/>
                        <a:t>0</a:t>
                      </a:r>
                      <a:endParaRPr lang="en-US" sz="1800" dirty="0"/>
                    </a:p>
                  </a:txBody>
                  <a:tcPr marT="45728" marB="45728"/>
                </a:tc>
                <a:tc>
                  <a:txBody>
                    <a:bodyPr/>
                    <a:lstStyle/>
                    <a:p>
                      <a:pPr algn="ctr"/>
                      <a:r>
                        <a:rPr lang="en-US" sz="1800" b="1" dirty="0" smtClean="0"/>
                        <a:t>2</a:t>
                      </a:r>
                      <a:endParaRPr lang="en-US" sz="1800" b="1" dirty="0"/>
                    </a:p>
                  </a:txBody>
                  <a:tcPr marT="45728" marB="45728"/>
                </a:tc>
              </a:tr>
              <a:tr h="365822">
                <a:tc>
                  <a:txBody>
                    <a:bodyPr/>
                    <a:lstStyle/>
                    <a:p>
                      <a:r>
                        <a:rPr lang="en-US" sz="1800" dirty="0" err="1" smtClean="0"/>
                        <a:t>Foo</a:t>
                      </a:r>
                      <a:endParaRPr lang="en-US" sz="1800" dirty="0"/>
                    </a:p>
                  </a:txBody>
                  <a:tcPr marT="45728" marB="45728"/>
                </a:tc>
                <a:tc>
                  <a:txBody>
                    <a:bodyPr/>
                    <a:lstStyle/>
                    <a:p>
                      <a:pPr algn="ctr"/>
                      <a:r>
                        <a:rPr lang="en-US" sz="1800" dirty="0" smtClean="0"/>
                        <a:t>1</a:t>
                      </a:r>
                      <a:endParaRPr lang="en-US" sz="1800" dirty="0"/>
                    </a:p>
                  </a:txBody>
                  <a:tcPr marT="45728" marB="45728"/>
                </a:tc>
                <a:tc>
                  <a:txBody>
                    <a:bodyPr/>
                    <a:lstStyle/>
                    <a:p>
                      <a:pPr algn="ctr"/>
                      <a:r>
                        <a:rPr lang="en-US" sz="1800" dirty="0" smtClean="0"/>
                        <a:t>0</a:t>
                      </a:r>
                      <a:endParaRPr lang="en-US" sz="1800" dirty="0"/>
                    </a:p>
                  </a:txBody>
                  <a:tcPr marT="45728" marB="45728"/>
                </a:tc>
                <a:tc>
                  <a:txBody>
                    <a:bodyPr/>
                    <a:lstStyle/>
                    <a:p>
                      <a:pPr algn="ctr"/>
                      <a:r>
                        <a:rPr lang="en-US" sz="1800" dirty="0" smtClean="0"/>
                        <a:t>0</a:t>
                      </a:r>
                      <a:endParaRPr lang="en-US" sz="1800" dirty="0"/>
                    </a:p>
                  </a:txBody>
                  <a:tcPr marT="45728" marB="45728"/>
                </a:tc>
                <a:tc>
                  <a:txBody>
                    <a:bodyPr/>
                    <a:lstStyle/>
                    <a:p>
                      <a:pPr algn="ctr"/>
                      <a:r>
                        <a:rPr lang="en-US" sz="1800" b="1" dirty="0" smtClean="0"/>
                        <a:t>2</a:t>
                      </a:r>
                      <a:endParaRPr lang="en-US" sz="1800" b="1" dirty="0"/>
                    </a:p>
                  </a:txBody>
                  <a:tcPr marT="45728" marB="45728"/>
                </a:tc>
              </a:tr>
              <a:tr h="365822">
                <a:tc>
                  <a:txBody>
                    <a:bodyPr/>
                    <a:lstStyle/>
                    <a:p>
                      <a:r>
                        <a:rPr lang="en-US" sz="1800" dirty="0" smtClean="0"/>
                        <a:t>Frank</a:t>
                      </a:r>
                      <a:endParaRPr lang="en-US" sz="1800" dirty="0"/>
                    </a:p>
                  </a:txBody>
                  <a:tcPr marT="45728" marB="45728"/>
                </a:tc>
                <a:tc>
                  <a:txBody>
                    <a:bodyPr/>
                    <a:lstStyle/>
                    <a:p>
                      <a:pPr algn="ctr"/>
                      <a:r>
                        <a:rPr lang="en-US" sz="1800" dirty="0" smtClean="0"/>
                        <a:t>4</a:t>
                      </a:r>
                      <a:endParaRPr lang="en-US" sz="1800" dirty="0"/>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8" marB="4572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8" marB="45728"/>
                </a:tc>
                <a:tc>
                  <a:txBody>
                    <a:bodyPr/>
                    <a:lstStyle/>
                    <a:p>
                      <a:pPr algn="ctr"/>
                      <a:r>
                        <a:rPr lang="en-US" sz="1800" b="1" dirty="0" smtClean="0"/>
                        <a:t>8</a:t>
                      </a:r>
                      <a:endParaRPr lang="en-US" sz="1800" b="1" dirty="0"/>
                    </a:p>
                  </a:txBody>
                  <a:tcPr marT="45728" marB="45728"/>
                </a:tc>
              </a:tr>
            </a:tbl>
          </a:graphicData>
        </a:graphic>
      </p:graphicFrame>
      <p:graphicFrame>
        <p:nvGraphicFramePr>
          <p:cNvPr id="8" name="Table 7"/>
          <p:cNvGraphicFramePr>
            <a:graphicFrameLocks noGrp="1"/>
          </p:cNvGraphicFramePr>
          <p:nvPr/>
        </p:nvGraphicFramePr>
        <p:xfrm>
          <a:off x="4648200" y="1828800"/>
          <a:ext cx="4419601" cy="4206873"/>
        </p:xfrm>
        <a:graphic>
          <a:graphicData uri="http://schemas.openxmlformats.org/drawingml/2006/table">
            <a:tbl>
              <a:tblPr firstRow="1" bandRow="1">
                <a:tableStyleId>{93296810-A885-4BE3-A3E7-6D5BEEA58F35}</a:tableStyleId>
              </a:tblPr>
              <a:tblGrid>
                <a:gridCol w="1142998"/>
                <a:gridCol w="914401"/>
                <a:gridCol w="838200"/>
                <a:gridCol w="838202"/>
                <a:gridCol w="685800"/>
              </a:tblGrid>
              <a:tr h="823084">
                <a:tc>
                  <a:txBody>
                    <a:bodyPr/>
                    <a:lstStyle/>
                    <a:p>
                      <a:r>
                        <a:rPr lang="en-US" sz="1600" dirty="0" smtClean="0"/>
                        <a:t>Name</a:t>
                      </a:r>
                      <a:endParaRPr lang="en-US" sz="1600" dirty="0"/>
                    </a:p>
                  </a:txBody>
                  <a:tcPr marT="45727" marB="45727" anchor="b"/>
                </a:tc>
                <a:tc>
                  <a:txBody>
                    <a:bodyPr/>
                    <a:lstStyle/>
                    <a:p>
                      <a:pPr algn="ctr"/>
                      <a:r>
                        <a:rPr lang="en-US" sz="1600" dirty="0" smtClean="0"/>
                        <a:t>#</a:t>
                      </a:r>
                      <a:r>
                        <a:rPr lang="en-US" sz="1600" baseline="0" dirty="0" smtClean="0"/>
                        <a:t> Main Adv.</a:t>
                      </a:r>
                      <a:br>
                        <a:rPr lang="en-US" sz="1600" baseline="0" dirty="0" smtClean="0"/>
                      </a:br>
                      <a:r>
                        <a:rPr lang="en-US" sz="1600" baseline="0" dirty="0" smtClean="0"/>
                        <a:t>(2 units)</a:t>
                      </a:r>
                      <a:endParaRPr lang="en-US" sz="1600" dirty="0"/>
                    </a:p>
                  </a:txBody>
                  <a:tcPr marT="45727" marB="45727" anchor="b"/>
                </a:tc>
                <a:tc>
                  <a:txBody>
                    <a:bodyPr/>
                    <a:lstStyle/>
                    <a:p>
                      <a:pPr algn="ctr"/>
                      <a:r>
                        <a:rPr lang="en-US" sz="1600" dirty="0" smtClean="0"/>
                        <a:t># Ext.</a:t>
                      </a:r>
                      <a:r>
                        <a:rPr lang="en-US" sz="1600" baseline="0" dirty="0" smtClean="0"/>
                        <a:t> </a:t>
                      </a:r>
                      <a:r>
                        <a:rPr lang="en-US" sz="1600" dirty="0" smtClean="0"/>
                        <a:t>Adv.</a:t>
                      </a:r>
                      <a:br>
                        <a:rPr lang="en-US" sz="1600" dirty="0" smtClean="0"/>
                      </a:br>
                      <a:r>
                        <a:rPr lang="en-US" sz="1600" dirty="0" smtClean="0"/>
                        <a:t>(1 unit)</a:t>
                      </a:r>
                      <a:endParaRPr lang="en-US" sz="1600" dirty="0"/>
                    </a:p>
                  </a:txBody>
                  <a:tcPr marT="45727" marB="45727" anchor="b"/>
                </a:tc>
                <a:tc>
                  <a:txBody>
                    <a:bodyPr/>
                    <a:lstStyle/>
                    <a:p>
                      <a:pPr algn="ctr"/>
                      <a:r>
                        <a:rPr lang="en-US" sz="1600" dirty="0" smtClean="0"/>
                        <a:t># Rev.</a:t>
                      </a:r>
                      <a:br>
                        <a:rPr lang="en-US" sz="1600" dirty="0" smtClean="0"/>
                      </a:br>
                      <a:r>
                        <a:rPr lang="en-US" sz="1600" dirty="0" smtClean="0"/>
                        <a:t>(1</a:t>
                      </a:r>
                      <a:r>
                        <a:rPr lang="en-US" sz="1600" baseline="0" dirty="0" smtClean="0"/>
                        <a:t> </a:t>
                      </a:r>
                      <a:r>
                        <a:rPr lang="en-US" sz="1600" dirty="0" smtClean="0"/>
                        <a:t>unit)</a:t>
                      </a:r>
                      <a:endParaRPr lang="en-US" sz="1600" dirty="0"/>
                    </a:p>
                  </a:txBody>
                  <a:tcPr marT="45727" marB="45727" anchor="b"/>
                </a:tc>
                <a:tc>
                  <a:txBody>
                    <a:bodyPr/>
                    <a:lstStyle/>
                    <a:p>
                      <a:pPr algn="ctr"/>
                      <a:r>
                        <a:rPr lang="en-US" sz="1600" dirty="0" smtClean="0"/>
                        <a:t>Total</a:t>
                      </a:r>
                      <a:br>
                        <a:rPr lang="en-US" sz="1600" dirty="0" smtClean="0"/>
                      </a:br>
                      <a:r>
                        <a:rPr lang="en-US" sz="1600" dirty="0" smtClean="0"/>
                        <a:t>Work</a:t>
                      </a:r>
                      <a:br>
                        <a:rPr lang="en-US" sz="1600" dirty="0" smtClean="0"/>
                      </a:br>
                      <a:r>
                        <a:rPr lang="en-US" sz="1600" dirty="0" smtClean="0"/>
                        <a:t>Units</a:t>
                      </a:r>
                      <a:endParaRPr lang="en-US" sz="1600" dirty="0"/>
                    </a:p>
                  </a:txBody>
                  <a:tcPr marT="45727" marB="45727" anchor="b"/>
                </a:tc>
              </a:tr>
              <a:tr h="365815">
                <a:tc>
                  <a:txBody>
                    <a:bodyPr/>
                    <a:lstStyle/>
                    <a:p>
                      <a:r>
                        <a:rPr lang="en-US" sz="1800" dirty="0" smtClean="0"/>
                        <a:t>Harvey</a:t>
                      </a:r>
                      <a:endParaRPr lang="en-US" sz="1800" dirty="0"/>
                    </a:p>
                  </a:txBody>
                  <a:tcPr marT="45727" marB="45727"/>
                </a:tc>
                <a:tc>
                  <a:txBody>
                    <a:bodyPr/>
                    <a:lstStyle/>
                    <a:p>
                      <a:pPr algn="ctr"/>
                      <a:r>
                        <a:rPr lang="en-US" sz="1800" dirty="0" smtClean="0"/>
                        <a:t>3</a:t>
                      </a:r>
                      <a:endParaRPr lang="en-US" sz="1800" dirty="0"/>
                    </a:p>
                  </a:txBody>
                  <a:tcPr marT="45727" marB="45727"/>
                </a:tc>
                <a:tc>
                  <a:txBody>
                    <a:bodyPr/>
                    <a:lstStyle/>
                    <a:p>
                      <a:pPr algn="ctr"/>
                      <a:r>
                        <a:rPr lang="en-US" sz="1800" dirty="0" smtClean="0"/>
                        <a:t>0</a:t>
                      </a:r>
                      <a:endParaRPr lang="en-US" sz="1800" dirty="0"/>
                    </a:p>
                  </a:txBody>
                  <a:tcPr marT="45727" marB="45727"/>
                </a:tc>
                <a:tc>
                  <a:txBody>
                    <a:bodyPr/>
                    <a:lstStyle/>
                    <a:p>
                      <a:pPr algn="ctr"/>
                      <a:r>
                        <a:rPr lang="en-US" sz="1800" dirty="0" smtClean="0"/>
                        <a:t>0</a:t>
                      </a:r>
                      <a:endParaRPr lang="en-US" sz="1800" dirty="0"/>
                    </a:p>
                  </a:txBody>
                  <a:tcPr marT="45727" marB="45727"/>
                </a:tc>
                <a:tc>
                  <a:txBody>
                    <a:bodyPr/>
                    <a:lstStyle/>
                    <a:p>
                      <a:pPr algn="ctr"/>
                      <a:r>
                        <a:rPr lang="en-US" sz="1800" b="1" dirty="0" smtClean="0"/>
                        <a:t>6</a:t>
                      </a:r>
                      <a:endParaRPr lang="en-US" sz="1800" b="1" dirty="0"/>
                    </a:p>
                  </a:txBody>
                  <a:tcPr marT="45727" marB="45727"/>
                </a:tc>
              </a:tr>
              <a:tr h="365815">
                <a:tc>
                  <a:txBody>
                    <a:bodyPr/>
                    <a:lstStyle/>
                    <a:p>
                      <a:r>
                        <a:rPr lang="en-US" sz="1800" dirty="0" smtClean="0"/>
                        <a:t>Kwan</a:t>
                      </a:r>
                      <a:endParaRPr lang="en-US" sz="1800"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a:t>
                      </a:r>
                    </a:p>
                  </a:txBody>
                  <a:tcPr marT="45727" marB="45727"/>
                </a:tc>
                <a:tc>
                  <a:txBody>
                    <a:bodyPr/>
                    <a:lstStyle/>
                    <a:p>
                      <a:pPr algn="ctr"/>
                      <a:r>
                        <a:rPr lang="en-US" sz="1800" b="1" dirty="0" smtClean="0"/>
                        <a:t>4</a:t>
                      </a:r>
                      <a:endParaRPr lang="en-US" sz="1800" b="1" dirty="0"/>
                    </a:p>
                  </a:txBody>
                  <a:tcPr marT="45727" marB="45727"/>
                </a:tc>
              </a:tr>
              <a:tr h="365815">
                <a:tc>
                  <a:txBody>
                    <a:bodyPr/>
                    <a:lstStyle/>
                    <a:p>
                      <a:r>
                        <a:rPr lang="en-US" sz="1800" dirty="0" smtClean="0"/>
                        <a:t>Li</a:t>
                      </a:r>
                      <a:endParaRPr lang="en-US" sz="1800" dirty="0"/>
                    </a:p>
                  </a:txBody>
                  <a:tcPr marT="45727" marB="45727"/>
                </a:tc>
                <a:tc>
                  <a:txBody>
                    <a:bodyPr/>
                    <a:lstStyle/>
                    <a:p>
                      <a:pPr algn="ctr"/>
                      <a:r>
                        <a:rPr lang="en-US" sz="1800" dirty="0" smtClean="0"/>
                        <a:t>2</a:t>
                      </a:r>
                      <a:endParaRPr lang="en-US" sz="1800" dirty="0"/>
                    </a:p>
                  </a:txBody>
                  <a:tcPr marT="45727" marB="45727"/>
                </a:tc>
                <a:tc>
                  <a:txBody>
                    <a:bodyPr/>
                    <a:lstStyle/>
                    <a:p>
                      <a:pPr algn="ctr"/>
                      <a:r>
                        <a:rPr lang="en-US" sz="1600" dirty="0" smtClean="0"/>
                        <a:t>1</a:t>
                      </a:r>
                      <a:endParaRPr lang="en-US" sz="1600" dirty="0"/>
                    </a:p>
                  </a:txBody>
                  <a:tcPr marT="45727" marB="45727"/>
                </a:tc>
                <a:tc>
                  <a:txBody>
                    <a:bodyPr/>
                    <a:lstStyle/>
                    <a:p>
                      <a:pPr algn="ctr"/>
                      <a:r>
                        <a:rPr lang="en-US" sz="1600" dirty="0" smtClean="0"/>
                        <a:t>0</a:t>
                      </a:r>
                      <a:endParaRPr lang="en-US" sz="1600" dirty="0"/>
                    </a:p>
                  </a:txBody>
                  <a:tcPr marT="45727" marB="45727"/>
                </a:tc>
                <a:tc>
                  <a:txBody>
                    <a:bodyPr/>
                    <a:lstStyle/>
                    <a:p>
                      <a:pPr algn="ctr"/>
                      <a:r>
                        <a:rPr lang="en-US" sz="1800" b="1" dirty="0" smtClean="0"/>
                        <a:t>3</a:t>
                      </a:r>
                      <a:endParaRPr lang="en-US" sz="1800" b="1" dirty="0"/>
                    </a:p>
                  </a:txBody>
                  <a:tcPr marT="45727" marB="45727"/>
                </a:tc>
              </a:tr>
              <a:tr h="365815">
                <a:tc>
                  <a:txBody>
                    <a:bodyPr/>
                    <a:lstStyle/>
                    <a:p>
                      <a:r>
                        <a:rPr lang="en-US" sz="1800" dirty="0" smtClean="0"/>
                        <a:t>Meyer-B.</a:t>
                      </a:r>
                      <a:endParaRPr lang="en-US" sz="1800"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3</a:t>
                      </a:r>
                    </a:p>
                  </a:txBody>
                  <a:tcPr marT="45727" marB="45727"/>
                </a:tc>
                <a:tc>
                  <a:txBody>
                    <a:bodyPr/>
                    <a:lstStyle/>
                    <a:p>
                      <a:pPr algn="ctr"/>
                      <a:r>
                        <a:rPr lang="en-US" sz="1800" b="1" dirty="0" smtClean="0"/>
                        <a:t>4</a:t>
                      </a:r>
                      <a:endParaRPr lang="en-US" sz="1800" b="1" dirty="0"/>
                    </a:p>
                  </a:txBody>
                  <a:tcPr marT="45727" marB="45727"/>
                </a:tc>
              </a:tr>
              <a:tr h="365815">
                <a:tc>
                  <a:txBody>
                    <a:bodyPr/>
                    <a:lstStyle/>
                    <a:p>
                      <a:r>
                        <a:rPr lang="en-US" sz="1800" dirty="0" smtClean="0"/>
                        <a:t>Moss</a:t>
                      </a:r>
                      <a:endParaRPr lang="en-US" sz="1800"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3</a:t>
                      </a:r>
                    </a:p>
                  </a:txBody>
                  <a:tcPr marT="45727" marB="45727"/>
                </a:tc>
                <a:tc>
                  <a:txBody>
                    <a:bodyPr/>
                    <a:lstStyle/>
                    <a:p>
                      <a:pPr algn="ctr"/>
                      <a:r>
                        <a:rPr lang="en-US" sz="1800" b="1" dirty="0" smtClean="0"/>
                        <a:t>4</a:t>
                      </a:r>
                      <a:endParaRPr lang="en-US" sz="1800" b="1" dirty="0"/>
                    </a:p>
                  </a:txBody>
                  <a:tcPr marT="45727" marB="45727"/>
                </a:tc>
              </a:tr>
              <a:tr h="365815">
                <a:tc>
                  <a:txBody>
                    <a:bodyPr/>
                    <a:lstStyle/>
                    <a:p>
                      <a:r>
                        <a:rPr lang="en-US" sz="1800" dirty="0" smtClean="0"/>
                        <a:t>Weathers.</a:t>
                      </a:r>
                      <a:endParaRPr lang="en-US" sz="1800"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a:t>
                      </a:r>
                    </a:p>
                  </a:txBody>
                  <a:tcPr marT="45727" marB="45727"/>
                </a:tc>
                <a:tc>
                  <a:txBody>
                    <a:bodyPr/>
                    <a:lstStyle/>
                    <a:p>
                      <a:pPr algn="ctr"/>
                      <a:r>
                        <a:rPr lang="en-US" sz="1800" b="1" dirty="0" smtClean="0"/>
                        <a:t>2</a:t>
                      </a:r>
                      <a:endParaRPr lang="en-US" sz="1800" b="1" dirty="0"/>
                    </a:p>
                  </a:txBody>
                  <a:tcPr marT="45727" marB="45727"/>
                </a:tc>
              </a:tr>
              <a:tr h="365815">
                <a:tc>
                  <a:txBody>
                    <a:bodyPr/>
                    <a:lstStyle/>
                    <a:p>
                      <a:r>
                        <a:rPr lang="en-US" sz="1800" dirty="0" smtClean="0"/>
                        <a:t>Yu</a:t>
                      </a:r>
                      <a:endParaRPr lang="en-US" sz="1800" dirty="0"/>
                    </a:p>
                  </a:txBody>
                  <a:tcPr marT="45727" marB="45727"/>
                </a:tc>
                <a:tc>
                  <a:txBody>
                    <a:bodyPr/>
                    <a:lstStyle/>
                    <a:p>
                      <a:pPr algn="ctr"/>
                      <a:r>
                        <a:rPr lang="en-US" sz="1600" dirty="0" smtClean="0"/>
                        <a:t>0</a:t>
                      </a:r>
                      <a:endParaRPr lang="en-US" sz="1600" dirty="0"/>
                    </a:p>
                  </a:txBody>
                  <a:tcPr marT="45727" marB="45727"/>
                </a:tc>
                <a:tc>
                  <a:txBody>
                    <a:bodyPr/>
                    <a:lstStyle/>
                    <a:p>
                      <a:pPr algn="ctr"/>
                      <a:r>
                        <a:rPr lang="en-US" sz="1600" dirty="0" smtClean="0"/>
                        <a:t>3</a:t>
                      </a:r>
                      <a:endParaRPr lang="en-US" sz="1600" dirty="0"/>
                    </a:p>
                  </a:txBody>
                  <a:tcPr marT="45727" marB="45727"/>
                </a:tc>
                <a:tc>
                  <a:txBody>
                    <a:bodyPr/>
                    <a:lstStyle/>
                    <a:p>
                      <a:pPr algn="ctr"/>
                      <a:r>
                        <a:rPr lang="en-US" sz="1600" dirty="0" smtClean="0"/>
                        <a:t>1</a:t>
                      </a:r>
                      <a:endParaRPr lang="en-US" sz="1600" dirty="0"/>
                    </a:p>
                  </a:txBody>
                  <a:tcPr marT="45727" marB="45727"/>
                </a:tc>
                <a:tc>
                  <a:txBody>
                    <a:bodyPr/>
                    <a:lstStyle/>
                    <a:p>
                      <a:pPr algn="ctr"/>
                      <a:r>
                        <a:rPr lang="en-US" sz="1800" b="1" dirty="0" smtClean="0"/>
                        <a:t>4</a:t>
                      </a:r>
                      <a:endParaRPr lang="en-US" sz="1800" b="1" dirty="0"/>
                    </a:p>
                  </a:txBody>
                  <a:tcPr marT="45727" marB="45727"/>
                </a:tc>
              </a:tr>
              <a:tr h="365815">
                <a:tc>
                  <a:txBody>
                    <a:bodyPr/>
                    <a:lstStyle/>
                    <a:p>
                      <a:r>
                        <a:rPr lang="en-US" sz="1800" dirty="0" err="1" smtClean="0"/>
                        <a:t>Zheng</a:t>
                      </a:r>
                      <a:endParaRPr lang="en-US" sz="1800" dirty="0"/>
                    </a:p>
                  </a:txBody>
                  <a:tcPr marT="45727" marB="45727"/>
                </a:tc>
                <a:tc>
                  <a:txBody>
                    <a:bodyPr/>
                    <a:lstStyle/>
                    <a:p>
                      <a:pPr algn="ctr"/>
                      <a:r>
                        <a:rPr lang="en-US" sz="1800" dirty="0" smtClean="0"/>
                        <a:t>2</a:t>
                      </a:r>
                      <a:endParaRPr lang="en-US" sz="1800" dirty="0"/>
                    </a:p>
                  </a:txBody>
                  <a:tcPr marT="45727" marB="45727"/>
                </a:tc>
                <a:tc>
                  <a:txBody>
                    <a:bodyPr/>
                    <a:lstStyle/>
                    <a:p>
                      <a:pPr algn="ctr"/>
                      <a:r>
                        <a:rPr lang="en-US" sz="1800" dirty="0" smtClean="0"/>
                        <a:t>0</a:t>
                      </a:r>
                      <a:endParaRPr lang="en-US" sz="1800" dirty="0"/>
                    </a:p>
                  </a:txBody>
                  <a:tcPr marT="45727" marB="45727"/>
                </a:tc>
                <a:tc>
                  <a:txBody>
                    <a:bodyPr/>
                    <a:lstStyle/>
                    <a:p>
                      <a:pPr algn="ctr"/>
                      <a:r>
                        <a:rPr lang="en-US" sz="1800" dirty="0" smtClean="0"/>
                        <a:t>0</a:t>
                      </a:r>
                      <a:endParaRPr lang="en-US" sz="1800" dirty="0"/>
                    </a:p>
                  </a:txBody>
                  <a:tcPr marT="45727" marB="45727"/>
                </a:tc>
                <a:tc>
                  <a:txBody>
                    <a:bodyPr/>
                    <a:lstStyle/>
                    <a:p>
                      <a:pPr algn="ctr"/>
                      <a:r>
                        <a:rPr lang="en-US" sz="1800" b="1" dirty="0" smtClean="0"/>
                        <a:t>4</a:t>
                      </a:r>
                      <a:endParaRPr lang="en-US" sz="1800" b="1" dirty="0"/>
                    </a:p>
                  </a:txBody>
                  <a:tcPr marT="45727" marB="45727"/>
                </a:tc>
              </a:tr>
              <a:tr h="457269">
                <a:tc>
                  <a:txBody>
                    <a:bodyPr/>
                    <a:lstStyle/>
                    <a:p>
                      <a:r>
                        <a:rPr lang="en-US" sz="1800" b="1" dirty="0" smtClean="0"/>
                        <a:t>TOTAL:</a:t>
                      </a:r>
                      <a:endParaRPr lang="en-US" sz="1800" b="1" dirty="0"/>
                    </a:p>
                  </a:txBody>
                  <a:tcPr marT="45727" marB="45727" anchor="ctr"/>
                </a:tc>
                <a:tc>
                  <a:txBody>
                    <a:bodyPr/>
                    <a:lstStyle/>
                    <a:p>
                      <a:pPr algn="ctr"/>
                      <a:r>
                        <a:rPr lang="en-US" sz="1800" b="1" dirty="0" smtClean="0"/>
                        <a:t>13/13</a:t>
                      </a:r>
                      <a:endParaRPr lang="en-US" sz="1800" b="1" dirty="0"/>
                    </a:p>
                  </a:txBody>
                  <a:tcPr marT="45727" marB="45727" anchor="ctr"/>
                </a:tc>
                <a:tc>
                  <a:txBody>
                    <a:bodyPr/>
                    <a:lstStyle/>
                    <a:p>
                      <a:pPr algn="ctr"/>
                      <a:r>
                        <a:rPr lang="en-US" sz="1600" b="1" dirty="0" smtClean="0"/>
                        <a:t>14/14</a:t>
                      </a:r>
                      <a:endParaRPr lang="en-US" sz="1600" b="1" dirty="0"/>
                    </a:p>
                  </a:txBody>
                  <a:tcPr marT="45727" marB="45727" anchor="ctr"/>
                </a:tc>
                <a:tc>
                  <a:txBody>
                    <a:bodyPr/>
                    <a:lstStyle/>
                    <a:p>
                      <a:pPr algn="ctr"/>
                      <a:r>
                        <a:rPr lang="en-US" sz="1600" b="1" dirty="0" smtClean="0"/>
                        <a:t>16/16</a:t>
                      </a:r>
                      <a:endParaRPr lang="en-US" sz="1600" b="1" dirty="0"/>
                    </a:p>
                  </a:txBody>
                  <a:tcPr marT="45727" marB="45727" anchor="ctr"/>
                </a:tc>
                <a:tc>
                  <a:txBody>
                    <a:bodyPr/>
                    <a:lstStyle/>
                    <a:p>
                      <a:pPr algn="ctr"/>
                      <a:r>
                        <a:rPr lang="en-US" sz="2400" b="1" dirty="0" smtClean="0"/>
                        <a:t>58</a:t>
                      </a:r>
                      <a:endParaRPr lang="en-US" sz="2400" b="1" dirty="0"/>
                    </a:p>
                  </a:txBody>
                  <a:tcPr marT="45727" marB="45727" anchor="ctr"/>
                </a:tc>
              </a:tr>
            </a:tbl>
          </a:graphicData>
        </a:graphic>
      </p:graphicFrame>
      <p:sp>
        <p:nvSpPr>
          <p:cNvPr id="8328" name="TextBox 8"/>
          <p:cNvSpPr txBox="1">
            <a:spLocks noChangeArrowheads="1"/>
          </p:cNvSpPr>
          <p:nvPr/>
        </p:nvSpPr>
        <p:spPr bwMode="auto">
          <a:xfrm>
            <a:off x="41275" y="5768975"/>
            <a:ext cx="910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We currently need, at minimum, roughly</a:t>
            </a:r>
            <a:br>
              <a:rPr lang="en-US" altLang="en-US"/>
            </a:br>
            <a:r>
              <a:rPr lang="en-US" altLang="en-US"/>
              <a:t>56 work units (13 main advising, 14 external/co-advising, 16 reviewing ECE-led projs.)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125413" y="1828800"/>
            <a:ext cx="4446587" cy="4648200"/>
          </a:xfrm>
        </p:spPr>
        <p:txBody>
          <a:bodyPr>
            <a:normAutofit fontScale="92500" lnSpcReduction="10000"/>
          </a:bodyPr>
          <a:lstStyle/>
          <a:p>
            <a:pPr>
              <a:defRPr/>
            </a:pPr>
            <a:r>
              <a:rPr lang="en-US" altLang="en-US" dirty="0" smtClean="0"/>
              <a:t>Autonomous robots</a:t>
            </a:r>
          </a:p>
          <a:p>
            <a:pPr lvl="1">
              <a:defRPr/>
            </a:pPr>
            <a:r>
              <a:rPr lang="en-US" altLang="en-US" dirty="0" smtClean="0"/>
              <a:t>Play “road trip games”</a:t>
            </a:r>
          </a:p>
          <a:p>
            <a:pPr lvl="2">
              <a:defRPr/>
            </a:pPr>
            <a:r>
              <a:rPr lang="en-US" altLang="en-US" dirty="0" smtClean="0"/>
              <a:t>Simon / Etch-a-Sketch /</a:t>
            </a:r>
            <a:br>
              <a:rPr lang="en-US" altLang="en-US" dirty="0" smtClean="0"/>
            </a:br>
            <a:r>
              <a:rPr lang="en-US" altLang="en-US" dirty="0" smtClean="0"/>
              <a:t>Rubik’s Cube / Cards</a:t>
            </a:r>
          </a:p>
          <a:p>
            <a:pPr>
              <a:defRPr/>
            </a:pPr>
            <a:r>
              <a:rPr lang="en-US" altLang="en-US" dirty="0" smtClean="0"/>
              <a:t>Local competition:</a:t>
            </a:r>
          </a:p>
          <a:p>
            <a:pPr lvl="1">
              <a:defRPr/>
            </a:pPr>
            <a:r>
              <a:rPr lang="en-US" altLang="en-US" dirty="0" smtClean="0"/>
              <a:t>2-4 teams</a:t>
            </a:r>
          </a:p>
          <a:p>
            <a:pPr lvl="1">
              <a:defRPr/>
            </a:pPr>
            <a:r>
              <a:rPr lang="en-US" altLang="en-US" dirty="0" smtClean="0"/>
              <a:t>Winner </a:t>
            </a:r>
            <a:r>
              <a:rPr lang="en-US" altLang="en-US" dirty="0" smtClean="0">
                <a:sym typeface="Wingdings" pitchFamily="2" charset="2"/>
              </a:rPr>
              <a:t></a:t>
            </a:r>
            <a:r>
              <a:rPr lang="en-US" altLang="en-US" dirty="0" smtClean="0"/>
              <a:t> </a:t>
            </a:r>
            <a:r>
              <a:rPr lang="en-US" altLang="en-US" dirty="0" err="1" smtClean="0"/>
              <a:t>regionals</a:t>
            </a:r>
            <a:endParaRPr lang="en-US" altLang="en-US" dirty="0" smtClean="0"/>
          </a:p>
          <a:p>
            <a:pPr>
              <a:defRPr/>
            </a:pPr>
            <a:r>
              <a:rPr lang="en-US" altLang="en-US" dirty="0" smtClean="0"/>
              <a:t>Rules, FAQ &amp; link </a:t>
            </a:r>
            <a:br>
              <a:rPr lang="en-US" altLang="en-US" dirty="0" smtClean="0"/>
            </a:br>
            <a:r>
              <a:rPr lang="en-US" altLang="en-US" dirty="0" smtClean="0"/>
              <a:t>to </a:t>
            </a:r>
            <a:r>
              <a:rPr lang="en-US" altLang="en-US" dirty="0" err="1" smtClean="0"/>
              <a:t>Facebook</a:t>
            </a:r>
            <a:r>
              <a:rPr lang="en-US" altLang="en-US" dirty="0" smtClean="0"/>
              <a:t> group</a:t>
            </a:r>
          </a:p>
          <a:p>
            <a:pPr lvl="1">
              <a:defRPr/>
            </a:pPr>
            <a:r>
              <a:rPr lang="en-US" altLang="en-US" dirty="0" smtClean="0">
                <a:hlinkClick r:id="rId2"/>
              </a:rPr>
              <a:t>http://ta.gd/SEcon15</a:t>
            </a:r>
            <a:endParaRPr lang="en-US" altLang="en-US" dirty="0" smtClean="0"/>
          </a:p>
        </p:txBody>
      </p:sp>
      <p:sp>
        <p:nvSpPr>
          <p:cNvPr id="2" name="Title 1"/>
          <p:cNvSpPr>
            <a:spLocks noGrp="1"/>
          </p:cNvSpPr>
          <p:nvPr>
            <p:ph type="title"/>
          </p:nvPr>
        </p:nvSpPr>
        <p:spPr/>
        <p:txBody>
          <a:bodyPr/>
          <a:lstStyle/>
          <a:p>
            <a:pPr>
              <a:defRPr/>
            </a:pPr>
            <a:r>
              <a:rPr lang="en-US" dirty="0" smtClean="0"/>
              <a:t>IEEE </a:t>
            </a:r>
            <a:r>
              <a:rPr lang="en-US" dirty="0" err="1" smtClean="0"/>
              <a:t>SoutheastCon</a:t>
            </a:r>
            <a:r>
              <a:rPr lang="en-US" dirty="0" smtClean="0"/>
              <a:t> 2015</a:t>
            </a:r>
            <a:br>
              <a:rPr lang="en-US" dirty="0" smtClean="0"/>
            </a:br>
            <a:r>
              <a:rPr lang="en-US" dirty="0" smtClean="0"/>
              <a:t>Student Hardware Competition</a:t>
            </a:r>
            <a:endParaRPr lang="en-US" dirty="0"/>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9221" name="TextBox 7"/>
          <p:cNvSpPr txBox="1">
            <a:spLocks noChangeArrowheads="1"/>
          </p:cNvSpPr>
          <p:nvPr/>
        </p:nvSpPr>
        <p:spPr bwMode="auto">
          <a:xfrm>
            <a:off x="7861300" y="1144588"/>
            <a:ext cx="1255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r" eaLnBrk="1" hangingPunct="1">
              <a:spcBef>
                <a:spcPct val="20000"/>
              </a:spcBef>
              <a:buClr>
                <a:schemeClr val="accent2"/>
              </a:buClr>
              <a:buSzPct val="75000"/>
              <a:buFont typeface="Wingdings" panose="05000000000000000000" pitchFamily="2" charset="2"/>
              <a:buNone/>
            </a:pPr>
            <a:r>
              <a:rPr lang="en-US" altLang="en-US" sz="1800" dirty="0"/>
              <a:t>Advisor: </a:t>
            </a:r>
            <a:br>
              <a:rPr lang="en-US" altLang="en-US" sz="1800" dirty="0"/>
            </a:br>
            <a:r>
              <a:rPr lang="en-US" altLang="en-US" sz="1800" dirty="0"/>
              <a:t>Dr. Harvey</a:t>
            </a:r>
          </a:p>
        </p:txBody>
      </p:sp>
      <p:sp>
        <p:nvSpPr>
          <p:cNvPr id="9222" name="TextBox 8"/>
          <p:cNvSpPr txBox="1">
            <a:spLocks noChangeArrowheads="1"/>
          </p:cNvSpPr>
          <p:nvPr/>
        </p:nvSpPr>
        <p:spPr bwMode="auto">
          <a:xfrm>
            <a:off x="46900" y="968375"/>
            <a:ext cx="143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E#1 </a:t>
            </a:r>
            <a:r>
              <a:rPr lang="en-US" altLang="en-US" dirty="0"/>
              <a:t>(of </a:t>
            </a:r>
            <a:r>
              <a:rPr lang="en-US" altLang="en-US" dirty="0" smtClean="0"/>
              <a:t>23)</a:t>
            </a:r>
            <a:endParaRPr lang="en-US" altLang="en-US" dirty="0"/>
          </a:p>
        </p:txBody>
      </p:sp>
      <p:sp>
        <p:nvSpPr>
          <p:cNvPr id="9223" name="TextBox 9"/>
          <p:cNvSpPr txBox="1">
            <a:spLocks noChangeArrowheads="1"/>
          </p:cNvSpPr>
          <p:nvPr/>
        </p:nvSpPr>
        <p:spPr bwMode="auto">
          <a:xfrm>
            <a:off x="5892800" y="5867400"/>
            <a:ext cx="279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a:t>(2-3 teams, 4-5 ECE </a:t>
            </a:r>
            <a:br>
              <a:rPr lang="en-US" altLang="en-US"/>
            </a:br>
            <a:r>
              <a:rPr lang="en-US" altLang="en-US"/>
              <a:t>studs ./team + 0-2 others)</a:t>
            </a:r>
          </a:p>
        </p:txBody>
      </p:sp>
      <p:sp>
        <p:nvSpPr>
          <p:cNvPr id="9224" name="Date Placeholder 10"/>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66D6986A-0376-4C60-9BC7-E3D40B9D99B3}"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9225"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EC85BEE1-D35F-452A-9D2F-9387E481D311}" type="slidenum">
              <a:rPr lang="en-US" altLang="en-US" sz="1000">
                <a:latin typeface="Arial" panose="020B0604020202020204" pitchFamily="34" charset="0"/>
              </a:rPr>
              <a:pPr/>
              <a:t>5</a:t>
            </a:fld>
            <a:endParaRPr lang="en-US" altLang="en-US" sz="1000">
              <a:latin typeface="Arial" panose="020B0604020202020204" pitchFamily="34" charset="0"/>
            </a:endParaRPr>
          </a:p>
        </p:txBody>
      </p:sp>
      <p:sp>
        <p:nvSpPr>
          <p:cNvPr id="9226" name="TextBox 12"/>
          <p:cNvSpPr txBox="1">
            <a:spLocks noChangeArrowheads="1"/>
          </p:cNvSpPr>
          <p:nvPr/>
        </p:nvSpPr>
        <p:spPr bwMode="auto">
          <a:xfrm>
            <a:off x="1004888" y="533400"/>
            <a:ext cx="10679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dirty="0" smtClean="0"/>
              <a:t>ECE-led</a:t>
            </a:r>
            <a:br>
              <a:rPr lang="en-US" altLang="en-US" dirty="0" smtClean="0"/>
            </a:br>
            <a:r>
              <a:rPr lang="en-US" altLang="en-US" dirty="0" smtClean="0"/>
              <a:t>m/d</a:t>
            </a:r>
            <a:endParaRPr lang="en-US" altLang="en-US" dirty="0"/>
          </a:p>
        </p:txBody>
      </p:sp>
      <p:pic>
        <p:nvPicPr>
          <p:cNvPr id="922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l="16199" t="22536" r="12151" b="17908"/>
          <a:stretch>
            <a:fillRect/>
          </a:stretch>
        </p:blipFill>
        <p:spPr bwMode="auto">
          <a:xfrm>
            <a:off x="4676775" y="1790700"/>
            <a:ext cx="44402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FAMU-FSU COE at </a:t>
            </a:r>
            <a:r>
              <a:rPr lang="en-US" dirty="0" err="1" smtClean="0"/>
              <a:t>SoutheastCon</a:t>
            </a:r>
            <a:r>
              <a:rPr lang="en-US" dirty="0" smtClean="0"/>
              <a:t>:</a:t>
            </a:r>
            <a:br>
              <a:rPr lang="en-US" dirty="0" smtClean="0"/>
            </a:br>
            <a:r>
              <a:rPr lang="en-US" dirty="0" smtClean="0"/>
              <a:t>A Winning Tradition!</a:t>
            </a:r>
            <a:endParaRPr lang="en-US" dirty="0"/>
          </a:p>
        </p:txBody>
      </p:sp>
      <p:sp>
        <p:nvSpPr>
          <p:cNvPr id="10243" name="Content Placeholder 2"/>
          <p:cNvSpPr>
            <a:spLocks noGrp="1"/>
          </p:cNvSpPr>
          <p:nvPr>
            <p:ph idx="1"/>
          </p:nvPr>
        </p:nvSpPr>
        <p:spPr>
          <a:xfrm>
            <a:off x="457200" y="1828800"/>
            <a:ext cx="5791200" cy="4648200"/>
          </a:xfrm>
        </p:spPr>
        <p:txBody>
          <a:bodyPr/>
          <a:lstStyle/>
          <a:p>
            <a:r>
              <a:rPr lang="en-US" altLang="en-US" smtClean="0"/>
              <a:t>Our college placed regionally in 2 out of the last 3 years!</a:t>
            </a:r>
          </a:p>
          <a:p>
            <a:pPr lvl="1"/>
            <a:r>
              <a:rPr lang="en-US" altLang="en-US" smtClean="0"/>
              <a:t>2011-12 – 1</a:t>
            </a:r>
            <a:r>
              <a:rPr lang="en-US" altLang="en-US" baseline="30000" smtClean="0"/>
              <a:t>st</a:t>
            </a:r>
            <a:r>
              <a:rPr lang="en-US" altLang="en-US" smtClean="0"/>
              <a:t> place!</a:t>
            </a:r>
          </a:p>
          <a:p>
            <a:pPr lvl="1"/>
            <a:r>
              <a:rPr lang="en-US" altLang="en-US" smtClean="0"/>
              <a:t>2012-13 – 3</a:t>
            </a:r>
            <a:r>
              <a:rPr lang="en-US" altLang="en-US" baseline="30000" smtClean="0"/>
              <a:t>rd</a:t>
            </a:r>
            <a:r>
              <a:rPr lang="en-US" altLang="en-US" smtClean="0"/>
              <a:t> place!</a:t>
            </a:r>
          </a:p>
          <a:p>
            <a:r>
              <a:rPr lang="en-US" altLang="en-US" smtClean="0"/>
              <a:t>Both years, we beat all of the big, highly-ranked engineering schools in the Southeast…</a:t>
            </a:r>
          </a:p>
          <a:p>
            <a:pPr lvl="1"/>
            <a:r>
              <a:rPr lang="en-US" altLang="en-US" smtClean="0"/>
              <a:t>Ga. Tech., UF, Auburn, UCF…</a:t>
            </a:r>
          </a:p>
          <a:p>
            <a:r>
              <a:rPr lang="en-US" altLang="en-US" smtClean="0"/>
              <a:t>Let’s do it again!</a:t>
            </a:r>
          </a:p>
        </p:txBody>
      </p:sp>
      <p:sp>
        <p:nvSpPr>
          <p:cNvPr id="1024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FB50D287-DD7C-4701-829E-078BBB2AB9B9}"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102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102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4D8C0C29-F2A5-4904-A165-8254BF4E2031}" type="slidenum">
              <a:rPr lang="en-US" altLang="en-US" sz="1000">
                <a:latin typeface="Arial" panose="020B0604020202020204" pitchFamily="34" charset="0"/>
              </a:rPr>
              <a:pPr/>
              <a:t>6</a:t>
            </a:fld>
            <a:endParaRPr lang="en-US" altLang="en-US" sz="1000">
              <a:latin typeface="Arial" panose="020B0604020202020204" pitchFamily="34" charset="0"/>
            </a:endParaRPr>
          </a:p>
        </p:txBody>
      </p:sp>
      <p:pic>
        <p:nvPicPr>
          <p:cNvPr id="10247" name="Picture 3" descr="C:\Documents and Settings\Dr. Frank\My Documents\My Dropbox\ECE\Sr Des 2013-14\Projects\Indiv. Projs\Proj. #1 - SEcon\Trophies cr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300" y="1828800"/>
            <a:ext cx="25273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Solar Sausage (</a:t>
            </a:r>
            <a:r>
              <a:rPr lang="en-US" dirty="0" err="1" smtClean="0"/>
              <a:t>Proj</a:t>
            </a:r>
            <a:r>
              <a:rPr lang="en-US" dirty="0" smtClean="0"/>
              <a:t>. ‘B’)</a:t>
            </a:r>
            <a:endParaRPr lang="en-US" dirty="0"/>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11268" name="TextBox 7"/>
          <p:cNvSpPr txBox="1">
            <a:spLocks noChangeArrowheads="1"/>
          </p:cNvSpPr>
          <p:nvPr/>
        </p:nvSpPr>
        <p:spPr bwMode="auto">
          <a:xfrm>
            <a:off x="2667000" y="685800"/>
            <a:ext cx="6034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 advisor:  Dr. </a:t>
            </a:r>
            <a:r>
              <a:rPr lang="en-US" altLang="en-US" dirty="0" err="1"/>
              <a:t>Edrington</a:t>
            </a:r>
            <a:r>
              <a:rPr lang="en-US" altLang="en-US" dirty="0"/>
              <a:t>     </a:t>
            </a:r>
            <a:r>
              <a:rPr lang="en-US" altLang="en-US" sz="1600" dirty="0"/>
              <a:t>(ME </a:t>
            </a:r>
            <a:r>
              <a:rPr lang="en-US" altLang="en-US" sz="1600" dirty="0" smtClean="0"/>
              <a:t>advisor: Ordonez)</a:t>
            </a:r>
            <a:endParaRPr lang="en-US" altLang="en-US" sz="1600" dirty="0"/>
          </a:p>
        </p:txBody>
      </p:sp>
      <p:sp>
        <p:nvSpPr>
          <p:cNvPr id="11269" name="TextBox 8"/>
          <p:cNvSpPr txBox="1">
            <a:spLocks noChangeArrowheads="1"/>
          </p:cNvSpPr>
          <p:nvPr/>
        </p:nvSpPr>
        <p:spPr bwMode="auto">
          <a:xfrm>
            <a:off x="234950" y="968375"/>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#E2 (of </a:t>
            </a:r>
            <a:r>
              <a:rPr lang="en-US" altLang="en-US" dirty="0" smtClean="0"/>
              <a:t>23)</a:t>
            </a:r>
            <a:endParaRPr lang="en-US" altLang="en-US" dirty="0"/>
          </a:p>
        </p:txBody>
      </p:sp>
      <p:sp>
        <p:nvSpPr>
          <p:cNvPr id="11270" name="TextBox 11"/>
          <p:cNvSpPr txBox="1">
            <a:spLocks noChangeArrowheads="1"/>
          </p:cNvSpPr>
          <p:nvPr/>
        </p:nvSpPr>
        <p:spPr bwMode="auto">
          <a:xfrm>
            <a:off x="7239000" y="1091625"/>
            <a:ext cx="14606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sz="1600" dirty="0"/>
              <a:t>(3 ECE, 2 ME, </a:t>
            </a:r>
            <a:r>
              <a:rPr lang="en-US" altLang="en-US" sz="1600" dirty="0" smtClean="0"/>
              <a:t/>
            </a:r>
            <a:br>
              <a:rPr lang="en-US" altLang="en-US" sz="1600" dirty="0" smtClean="0"/>
            </a:br>
            <a:r>
              <a:rPr lang="en-US" altLang="en-US" sz="1600" dirty="0" smtClean="0"/>
              <a:t>1-2 CEE/IE</a:t>
            </a:r>
            <a:r>
              <a:rPr lang="en-US" altLang="en-US" sz="1600" dirty="0"/>
              <a:t>?)</a:t>
            </a:r>
          </a:p>
        </p:txBody>
      </p:sp>
      <p:sp>
        <p:nvSpPr>
          <p:cNvPr id="11271" name="Date Placeholder 1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FEFB3DE1-DAAF-40FB-89C5-234EEF125F90}"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11272" name="Slide Number Placeholder 1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FF3972F4-5A1C-4C2E-B31A-6895B4CB31E0}" type="slidenum">
              <a:rPr lang="en-US" altLang="en-US" sz="1000">
                <a:latin typeface="Arial" panose="020B0604020202020204" pitchFamily="34" charset="0"/>
              </a:rPr>
              <a:pPr/>
              <a:t>7</a:t>
            </a:fld>
            <a:endParaRPr lang="en-US" altLang="en-US" sz="1000">
              <a:latin typeface="Arial" panose="020B0604020202020204" pitchFamily="34" charset="0"/>
            </a:endParaRPr>
          </a:p>
        </p:txBody>
      </p:sp>
      <p:sp>
        <p:nvSpPr>
          <p:cNvPr id="11273" name="Content Placeholder 2"/>
          <p:cNvSpPr>
            <a:spLocks noGrp="1"/>
          </p:cNvSpPr>
          <p:nvPr>
            <p:ph idx="1"/>
          </p:nvPr>
        </p:nvSpPr>
        <p:spPr>
          <a:xfrm>
            <a:off x="152400" y="1752600"/>
            <a:ext cx="8763000" cy="4800600"/>
          </a:xfrm>
        </p:spPr>
        <p:txBody>
          <a:bodyPr/>
          <a:lstStyle/>
          <a:p>
            <a:r>
              <a:rPr lang="en-US" altLang="en-US" sz="2800" smtClean="0"/>
              <a:t>Commercial IP, property of </a:t>
            </a:r>
            <a:br>
              <a:rPr lang="en-US" altLang="en-US" sz="2800" smtClean="0"/>
            </a:br>
            <a:r>
              <a:rPr lang="en-US" altLang="en-US" sz="2800" smtClean="0"/>
              <a:t>FSU / SunnyLand Solar</a:t>
            </a:r>
          </a:p>
          <a:p>
            <a:pPr lvl="1"/>
            <a:r>
              <a:rPr lang="en-US" altLang="en-US" sz="2400" smtClean="0"/>
              <a:t>Inexpensive framework for </a:t>
            </a:r>
            <a:br>
              <a:rPr lang="en-US" altLang="en-US" sz="2400" smtClean="0"/>
            </a:br>
            <a:r>
              <a:rPr lang="en-US" altLang="en-US" sz="2400" smtClean="0"/>
              <a:t>solar power collection</a:t>
            </a:r>
          </a:p>
          <a:p>
            <a:pPr lvl="1"/>
            <a:r>
              <a:rPr lang="en-US" altLang="en-US" sz="2400" smtClean="0"/>
              <a:t>Has been under development </a:t>
            </a:r>
            <a:br>
              <a:rPr lang="en-US" altLang="en-US" sz="2400" smtClean="0"/>
            </a:br>
            <a:r>
              <a:rPr lang="en-US" altLang="en-US" sz="2400" smtClean="0"/>
              <a:t>for a few years now</a:t>
            </a:r>
            <a:endParaRPr lang="en-US" altLang="en-US" sz="2000" smtClean="0"/>
          </a:p>
          <a:p>
            <a:r>
              <a:rPr lang="en-US" altLang="en-US" sz="2800" smtClean="0"/>
              <a:t>Two related Senior Design Projects this year (A&amp;B)</a:t>
            </a:r>
          </a:p>
          <a:p>
            <a:pPr lvl="1"/>
            <a:r>
              <a:rPr lang="en-US" altLang="en-US" sz="2400" smtClean="0"/>
              <a:t>Proj. A doesn’t involve ECE – ME-only (thermal desal.)</a:t>
            </a:r>
          </a:p>
          <a:p>
            <a:r>
              <a:rPr lang="en-US" altLang="en-US" sz="2800" b="1" smtClean="0"/>
              <a:t>Project B:</a:t>
            </a:r>
            <a:r>
              <a:rPr lang="en-US" altLang="en-US" sz="2800" smtClean="0"/>
              <a:t>  Provide PV &amp; sterile water to off-grid areas</a:t>
            </a:r>
          </a:p>
          <a:p>
            <a:pPr lvl="1"/>
            <a:r>
              <a:rPr lang="en-US" altLang="en-US" sz="2400" smtClean="0"/>
              <a:t>Student orgs such as EWB or SES are also encouraged to get involved</a:t>
            </a:r>
          </a:p>
        </p:txBody>
      </p:sp>
      <p:sp>
        <p:nvSpPr>
          <p:cNvPr id="11274" name="TextBox 10"/>
          <p:cNvSpPr txBox="1">
            <a:spLocks noChangeArrowheads="1"/>
          </p:cNvSpPr>
          <p:nvPr/>
        </p:nvSpPr>
        <p:spPr bwMode="auto">
          <a:xfrm>
            <a:off x="1004888" y="533400"/>
            <a:ext cx="153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a:t>ECE-led m/d</a:t>
            </a:r>
          </a:p>
        </p:txBody>
      </p:sp>
      <p:pic>
        <p:nvPicPr>
          <p:cNvPr id="11275" name="Picture 13" descr="http://s3.amazonaws.com/floridatrend/_legacy/images/photos/12-04/bb_solar_sausage%5bfsu%5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847850"/>
            <a:ext cx="37719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3525838"/>
            <a:ext cx="19050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Content Placeholder 2"/>
          <p:cNvSpPr>
            <a:spLocks noGrp="1"/>
          </p:cNvSpPr>
          <p:nvPr>
            <p:ph idx="1"/>
          </p:nvPr>
        </p:nvSpPr>
        <p:spPr>
          <a:xfrm>
            <a:off x="106363" y="1905000"/>
            <a:ext cx="5608637" cy="4594225"/>
          </a:xfrm>
        </p:spPr>
        <p:txBody>
          <a:bodyPr>
            <a:normAutofit fontScale="77500" lnSpcReduction="20000"/>
          </a:bodyPr>
          <a:lstStyle/>
          <a:p>
            <a:pPr marL="406400" indent="-406400">
              <a:defRPr/>
            </a:pPr>
            <a:r>
              <a:rPr lang="en-US" dirty="0" smtClean="0"/>
              <a:t>Sponsored by FSU Dept. of Earth, Ocean &amp; Atmos. Sciences (EOAS) </a:t>
            </a:r>
            <a:br>
              <a:rPr lang="en-US" dirty="0" smtClean="0"/>
            </a:br>
            <a:r>
              <a:rPr lang="en-US" dirty="0" smtClean="0"/>
              <a:t>&amp; </a:t>
            </a:r>
            <a:r>
              <a:rPr lang="en-US" dirty="0" err="1" smtClean="0"/>
              <a:t>Geophys</a:t>
            </a:r>
            <a:r>
              <a:rPr lang="en-US" dirty="0" smtClean="0"/>
              <a:t>. Fluid </a:t>
            </a:r>
            <a:r>
              <a:rPr lang="en-US" dirty="0" err="1" smtClean="0"/>
              <a:t>Dyn</a:t>
            </a:r>
            <a:r>
              <a:rPr lang="en-US" dirty="0" smtClean="0"/>
              <a:t>. Inst. (GFDI)</a:t>
            </a:r>
          </a:p>
          <a:p>
            <a:pPr marL="682625" lvl="1" indent="-211138">
              <a:defRPr/>
            </a:pPr>
            <a:r>
              <a:rPr lang="en-US" dirty="0" smtClean="0"/>
              <a:t>Third year of ongoing project</a:t>
            </a:r>
          </a:p>
          <a:p>
            <a:pPr marL="347663" indent="-347663">
              <a:defRPr/>
            </a:pPr>
            <a:r>
              <a:rPr lang="en-US" dirty="0" smtClean="0"/>
              <a:t>Background: Satellites use synthetic aperture radar (SAR) to image spills</a:t>
            </a:r>
          </a:p>
          <a:p>
            <a:pPr marL="682625" lvl="1" indent="-211138">
              <a:defRPr/>
            </a:pPr>
            <a:r>
              <a:rPr lang="en-US" dirty="0" err="1" smtClean="0"/>
              <a:t>Proj</a:t>
            </a:r>
            <a:r>
              <a:rPr lang="en-US" dirty="0" smtClean="0"/>
              <a:t>. goal:  Develop a portable radar </a:t>
            </a:r>
            <a:r>
              <a:rPr lang="en-US" dirty="0" err="1" smtClean="0"/>
              <a:t>testbed</a:t>
            </a:r>
            <a:r>
              <a:rPr lang="en-US" dirty="0" smtClean="0"/>
              <a:t> to help characterize radar response to oil slicks under varying conditions</a:t>
            </a:r>
          </a:p>
          <a:p>
            <a:pPr marL="682625" lvl="1" indent="-211138">
              <a:defRPr/>
            </a:pPr>
            <a:r>
              <a:rPr lang="en-US" dirty="0" smtClean="0"/>
              <a:t>1</a:t>
            </a:r>
            <a:r>
              <a:rPr lang="en-US" baseline="30000" dirty="0" smtClean="0"/>
              <a:t>st</a:t>
            </a:r>
            <a:r>
              <a:rPr lang="en-US" dirty="0" smtClean="0"/>
              <a:t> year - Working radar system built </a:t>
            </a:r>
          </a:p>
          <a:p>
            <a:pPr marL="682625" lvl="1" indent="-211138">
              <a:defRPr/>
            </a:pPr>
            <a:r>
              <a:rPr lang="en-US" dirty="0" smtClean="0"/>
              <a:t>2</a:t>
            </a:r>
            <a:r>
              <a:rPr lang="en-US" baseline="30000" dirty="0" smtClean="0"/>
              <a:t>nd</a:t>
            </a:r>
            <a:r>
              <a:rPr lang="en-US" dirty="0" smtClean="0"/>
              <a:t> year - Progress on mech. HW</a:t>
            </a:r>
          </a:p>
          <a:p>
            <a:pPr marL="682625" lvl="1" indent="-211138">
              <a:defRPr/>
            </a:pPr>
            <a:r>
              <a:rPr lang="en-US" dirty="0" smtClean="0"/>
              <a:t>This year, needs fine-tuning, GUI, </a:t>
            </a:r>
            <a:r>
              <a:rPr lang="en-US" dirty="0" err="1" smtClean="0"/>
              <a:t>mechatronic</a:t>
            </a:r>
            <a:r>
              <a:rPr lang="en-US" dirty="0" smtClean="0"/>
              <a:t> control</a:t>
            </a:r>
            <a:br>
              <a:rPr lang="en-US" dirty="0" smtClean="0"/>
            </a:br>
            <a:endParaRPr lang="en-US" dirty="0" smtClean="0"/>
          </a:p>
        </p:txBody>
      </p:sp>
      <p:sp>
        <p:nvSpPr>
          <p:cNvPr id="2" name="Title 1"/>
          <p:cNvSpPr>
            <a:spLocks noGrp="1"/>
          </p:cNvSpPr>
          <p:nvPr>
            <p:ph type="title"/>
          </p:nvPr>
        </p:nvSpPr>
        <p:spPr/>
        <p:txBody>
          <a:bodyPr/>
          <a:lstStyle/>
          <a:p>
            <a:pPr>
              <a:defRPr/>
            </a:pPr>
            <a:r>
              <a:rPr lang="en-US" dirty="0" smtClean="0"/>
              <a:t>Radar System for Oil Spill Analysis</a:t>
            </a:r>
            <a:endParaRPr lang="en-US" dirty="0"/>
          </a:p>
        </p:txBody>
      </p:sp>
      <p:sp>
        <p:nvSpPr>
          <p:cNvPr id="122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pic>
        <p:nvPicPr>
          <p:cNvPr id="122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758950"/>
            <a:ext cx="18367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8"/>
          <p:cNvSpPr txBox="1">
            <a:spLocks noChangeArrowheads="1"/>
          </p:cNvSpPr>
          <p:nvPr/>
        </p:nvSpPr>
        <p:spPr bwMode="auto">
          <a:xfrm>
            <a:off x="35212" y="1030288"/>
            <a:ext cx="105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sz="1800" dirty="0" err="1"/>
              <a:t>Proj</a:t>
            </a:r>
            <a:r>
              <a:rPr lang="en-US" altLang="en-US" sz="1800" dirty="0"/>
              <a:t>. </a:t>
            </a:r>
            <a:r>
              <a:rPr lang="en-US" altLang="en-US" sz="1800" dirty="0" smtClean="0"/>
              <a:t>E#3</a:t>
            </a:r>
            <a:r>
              <a:rPr lang="en-US" altLang="en-US" sz="1800" dirty="0"/>
              <a:t/>
            </a:r>
            <a:br>
              <a:rPr lang="en-US" altLang="en-US" sz="1800" dirty="0"/>
            </a:br>
            <a:r>
              <a:rPr lang="en-US" altLang="en-US" sz="1800" dirty="0"/>
              <a:t>(of </a:t>
            </a:r>
            <a:r>
              <a:rPr lang="en-US" altLang="en-US" sz="1800" dirty="0" smtClean="0"/>
              <a:t>23)</a:t>
            </a:r>
            <a:endParaRPr lang="en-US" altLang="en-US" sz="1800" dirty="0"/>
          </a:p>
        </p:txBody>
      </p:sp>
      <p:sp>
        <p:nvSpPr>
          <p:cNvPr id="12296" name="TextBox 8"/>
          <p:cNvSpPr txBox="1">
            <a:spLocks noChangeArrowheads="1"/>
          </p:cNvSpPr>
          <p:nvPr/>
        </p:nvSpPr>
        <p:spPr bwMode="auto">
          <a:xfrm>
            <a:off x="6261100" y="630238"/>
            <a:ext cx="178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a:t>(3 ECE, 1 CS?)</a:t>
            </a:r>
          </a:p>
        </p:txBody>
      </p:sp>
      <p:sp>
        <p:nvSpPr>
          <p:cNvPr id="12297" name="TextBox 8"/>
          <p:cNvSpPr txBox="1">
            <a:spLocks noChangeArrowheads="1"/>
          </p:cNvSpPr>
          <p:nvPr/>
        </p:nvSpPr>
        <p:spPr bwMode="auto">
          <a:xfrm>
            <a:off x="2820988" y="496888"/>
            <a:ext cx="3275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r" eaLnBrk="1" hangingPunct="1">
              <a:spcBef>
                <a:spcPct val="20000"/>
              </a:spcBef>
              <a:buClr>
                <a:schemeClr val="accent2"/>
              </a:buClr>
              <a:buSzPct val="75000"/>
              <a:buFont typeface="Wingdings" panose="05000000000000000000" pitchFamily="2" charset="2"/>
              <a:buNone/>
            </a:pPr>
            <a:r>
              <a:rPr lang="en-US" altLang="en-US" sz="1800"/>
              <a:t>Advisors:  Oscar Garcia (GFDI), </a:t>
            </a:r>
            <a:br>
              <a:rPr lang="en-US" altLang="en-US" sz="1800"/>
            </a:br>
            <a:r>
              <a:rPr lang="en-US" altLang="en-US" sz="1800"/>
              <a:t>M. Frank (ECE)</a:t>
            </a:r>
          </a:p>
        </p:txBody>
      </p:sp>
      <p:sp>
        <p:nvSpPr>
          <p:cNvPr id="12298" name="Date Placeholder 1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52CBEC56-54F9-44C6-814F-F2E53AEE9BBA}"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12299" name="Slide Number Placeholder 1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70ABD202-7762-41D8-97B6-88F3495DC896}" type="slidenum">
              <a:rPr lang="en-US" altLang="en-US" sz="1000">
                <a:latin typeface="Arial" panose="020B0604020202020204" pitchFamily="34" charset="0"/>
              </a:rPr>
              <a:pPr/>
              <a:t>8</a:t>
            </a:fld>
            <a:endParaRPr lang="en-US" altLang="en-US" sz="1000">
              <a:latin typeface="Arial" panose="020B0604020202020204" pitchFamily="34" charset="0"/>
            </a:endParaRPr>
          </a:p>
        </p:txBody>
      </p:sp>
      <p:pic>
        <p:nvPicPr>
          <p:cNvPr id="12300" name="Picture 13" descr="http://b1c5dd5a9676eee2b572-bd3b92f3b5c76b0724783ea4cbff23d2.r26.cf1.rackcdn.com/512237_1372382649.4246_w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075" y="2098675"/>
            <a:ext cx="20002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TextBox 11"/>
          <p:cNvSpPr txBox="1">
            <a:spLocks noChangeArrowheads="1"/>
          </p:cNvSpPr>
          <p:nvPr/>
        </p:nvSpPr>
        <p:spPr bwMode="auto">
          <a:xfrm>
            <a:off x="1004888" y="533400"/>
            <a:ext cx="153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a:t>ECE-led m/d</a:t>
            </a:r>
          </a:p>
        </p:txBody>
      </p:sp>
      <p:pic>
        <p:nvPicPr>
          <p:cNvPr id="12302"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3750" y="5089525"/>
            <a:ext cx="19240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4741863"/>
            <a:ext cx="1757363"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3043238"/>
            <a:ext cx="136207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234950" y="1828800"/>
            <a:ext cx="5942013" cy="4648200"/>
          </a:xfrm>
        </p:spPr>
        <p:txBody>
          <a:bodyPr/>
          <a:lstStyle/>
          <a:p>
            <a:pPr marL="347663" indent="-347663">
              <a:lnSpc>
                <a:spcPct val="90000"/>
              </a:lnSpc>
              <a:defRPr/>
            </a:pPr>
            <a:r>
              <a:rPr lang="en-US" altLang="en-US" dirty="0" smtClean="0"/>
              <a:t>AUVSI int’l competition</a:t>
            </a:r>
          </a:p>
          <a:p>
            <a:pPr marL="682625" lvl="1" indent="-334963">
              <a:lnSpc>
                <a:spcPct val="90000"/>
              </a:lnSpc>
              <a:defRPr/>
            </a:pPr>
            <a:r>
              <a:rPr lang="en-US" altLang="en-US" dirty="0" smtClean="0"/>
              <a:t>http://ta.gd/robosub </a:t>
            </a:r>
          </a:p>
          <a:p>
            <a:pPr marL="347663" indent="-347663">
              <a:lnSpc>
                <a:spcPct val="90000"/>
              </a:lnSpc>
              <a:defRPr/>
            </a:pPr>
            <a:r>
              <a:rPr lang="en-US" altLang="en-US" dirty="0" smtClean="0"/>
              <a:t>Fourth year of ongoing effort:</a:t>
            </a:r>
          </a:p>
          <a:p>
            <a:pPr marL="785813" lvl="1" indent="-347663">
              <a:lnSpc>
                <a:spcPct val="90000"/>
              </a:lnSpc>
              <a:defRPr/>
            </a:pPr>
            <a:r>
              <a:rPr lang="en-US" altLang="en-US" dirty="0" smtClean="0"/>
              <a:t>Year 1:  Original chassis</a:t>
            </a:r>
          </a:p>
          <a:p>
            <a:pPr marL="785813" lvl="1" indent="-347663">
              <a:lnSpc>
                <a:spcPct val="90000"/>
              </a:lnSpc>
              <a:defRPr/>
            </a:pPr>
            <a:r>
              <a:rPr lang="en-US" altLang="en-US" dirty="0" smtClean="0"/>
              <a:t>Year 2:  Chassis redesign</a:t>
            </a:r>
          </a:p>
          <a:p>
            <a:pPr marL="785813" lvl="1" indent="-347663">
              <a:lnSpc>
                <a:spcPct val="90000"/>
              </a:lnSpc>
              <a:defRPr/>
            </a:pPr>
            <a:r>
              <a:rPr lang="en-US" altLang="en-US" dirty="0" smtClean="0"/>
              <a:t>Year 3:  Navigate thru gate</a:t>
            </a:r>
          </a:p>
          <a:p>
            <a:pPr marL="785813" lvl="1" indent="-347663">
              <a:lnSpc>
                <a:spcPct val="90000"/>
              </a:lnSpc>
              <a:defRPr/>
            </a:pPr>
            <a:r>
              <a:rPr lang="en-US" altLang="en-US" dirty="0" smtClean="0"/>
              <a:t>Now – Complete more tasks</a:t>
            </a:r>
          </a:p>
          <a:p>
            <a:pPr marL="1268413" lvl="2" indent="-392113">
              <a:lnSpc>
                <a:spcPct val="90000"/>
              </a:lnSpc>
              <a:defRPr/>
            </a:pPr>
            <a:r>
              <a:rPr lang="en-US" altLang="en-US" dirty="0" smtClean="0"/>
              <a:t>Much coding/testing still needed to prepare robot for competition</a:t>
            </a:r>
          </a:p>
          <a:p>
            <a:pPr marL="1268413" lvl="2" indent="-392113">
              <a:lnSpc>
                <a:spcPct val="90000"/>
              </a:lnSpc>
              <a:defRPr/>
            </a:pPr>
            <a:r>
              <a:rPr lang="en-US" altLang="en-US" dirty="0" smtClean="0"/>
              <a:t>Competition in mid/late summer</a:t>
            </a:r>
          </a:p>
        </p:txBody>
      </p:sp>
      <p:pic>
        <p:nvPicPr>
          <p:cNvPr id="13315"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6963" y="1828800"/>
            <a:ext cx="2890837"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err="1" smtClean="0"/>
              <a:t>RoboSub</a:t>
            </a:r>
            <a:r>
              <a:rPr lang="en-US" dirty="0" smtClean="0"/>
              <a:t> (AUV)</a:t>
            </a:r>
            <a:endParaRPr lang="en-US" dirty="0"/>
          </a:p>
        </p:txBody>
      </p:sp>
      <p:sp>
        <p:nvSpPr>
          <p:cNvPr id="133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de-DE" altLang="en-US" sz="1000" smtClean="0">
                <a:latin typeface="Arial" panose="020B0604020202020204" pitchFamily="34" charset="0"/>
              </a:rPr>
              <a:t>M. Frank, EEL4911C Sr. Design I, Fall 2014</a:t>
            </a:r>
            <a:endParaRPr lang="en-US" altLang="en-US" sz="1000" smtClean="0">
              <a:latin typeface="Arial" panose="020B0604020202020204" pitchFamily="34" charset="0"/>
            </a:endParaRPr>
          </a:p>
        </p:txBody>
      </p:sp>
      <p:sp>
        <p:nvSpPr>
          <p:cNvPr id="13318" name="TextBox 7"/>
          <p:cNvSpPr txBox="1">
            <a:spLocks noChangeArrowheads="1"/>
          </p:cNvSpPr>
          <p:nvPr/>
        </p:nvSpPr>
        <p:spPr bwMode="auto">
          <a:xfrm>
            <a:off x="3048000" y="595313"/>
            <a:ext cx="3036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a:t>Project Advisors:  M. Frank</a:t>
            </a:r>
          </a:p>
        </p:txBody>
      </p:sp>
      <p:sp>
        <p:nvSpPr>
          <p:cNvPr id="13319" name="TextBox 8"/>
          <p:cNvSpPr txBox="1">
            <a:spLocks noChangeArrowheads="1"/>
          </p:cNvSpPr>
          <p:nvPr/>
        </p:nvSpPr>
        <p:spPr bwMode="auto">
          <a:xfrm>
            <a:off x="234225" y="968375"/>
            <a:ext cx="143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Project</a:t>
            </a:r>
            <a:br>
              <a:rPr lang="en-US" altLang="en-US" dirty="0"/>
            </a:br>
            <a:r>
              <a:rPr lang="en-US" altLang="en-US" dirty="0"/>
              <a:t> </a:t>
            </a:r>
            <a:r>
              <a:rPr lang="en-US" altLang="en-US" dirty="0" smtClean="0"/>
              <a:t>E#4 </a:t>
            </a:r>
            <a:r>
              <a:rPr lang="en-US" altLang="en-US" dirty="0"/>
              <a:t>(of </a:t>
            </a:r>
            <a:r>
              <a:rPr lang="en-US" altLang="en-US" dirty="0" smtClean="0"/>
              <a:t>23)</a:t>
            </a:r>
            <a:endParaRPr lang="en-US" altLang="en-US" dirty="0"/>
          </a:p>
        </p:txBody>
      </p:sp>
      <p:sp>
        <p:nvSpPr>
          <p:cNvPr id="13320" name="TextBox 11"/>
          <p:cNvSpPr txBox="1">
            <a:spLocks noChangeArrowheads="1"/>
          </p:cNvSpPr>
          <p:nvPr/>
        </p:nvSpPr>
        <p:spPr bwMode="auto">
          <a:xfrm>
            <a:off x="7050841" y="1276350"/>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chemeClr val="accent2"/>
              </a:buClr>
              <a:buSzPct val="75000"/>
              <a:buFont typeface="Wingdings" panose="05000000000000000000" pitchFamily="2" charset="2"/>
              <a:buNone/>
            </a:pPr>
            <a:r>
              <a:rPr lang="en-US" altLang="en-US" dirty="0"/>
              <a:t>(</a:t>
            </a:r>
            <a:r>
              <a:rPr lang="en-US" altLang="en-US" dirty="0" smtClean="0"/>
              <a:t>3 </a:t>
            </a:r>
            <a:r>
              <a:rPr lang="en-US" altLang="en-US" dirty="0"/>
              <a:t>ECE, 1 CS?)</a:t>
            </a:r>
          </a:p>
        </p:txBody>
      </p:sp>
      <p:sp>
        <p:nvSpPr>
          <p:cNvPr id="13321" name="Date Placeholder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9ED76D0B-686A-4224-BB6B-7ABACB3046D4}" type="datetime1">
              <a:rPr lang="en-US" altLang="en-US" sz="1000" smtClean="0">
                <a:latin typeface="Arial" panose="020B0604020202020204" pitchFamily="34" charset="0"/>
              </a:rPr>
              <a:pPr/>
              <a:t>9/16/2014</a:t>
            </a:fld>
            <a:endParaRPr lang="en-US" altLang="en-US" sz="1000" smtClean="0">
              <a:latin typeface="Arial" panose="020B0604020202020204" pitchFamily="34" charset="0"/>
            </a:endParaRPr>
          </a:p>
        </p:txBody>
      </p:sp>
      <p:sp>
        <p:nvSpPr>
          <p:cNvPr id="13322" name="Slide Number Placehold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DC495251-BF2C-499D-A89A-8B33714D393D}" type="slidenum">
              <a:rPr lang="en-US" altLang="en-US" sz="1000">
                <a:latin typeface="Arial" panose="020B0604020202020204" pitchFamily="34" charset="0"/>
              </a:rPr>
              <a:pPr/>
              <a:t>9</a:t>
            </a:fld>
            <a:endParaRPr lang="en-US" altLang="en-US" sz="1000">
              <a:latin typeface="Arial" panose="020B0604020202020204" pitchFamily="34" charset="0"/>
            </a:endParaRPr>
          </a:p>
        </p:txBody>
      </p:sp>
      <p:pic>
        <p:nvPicPr>
          <p:cNvPr id="13323" name="Picture 14" descr="http://b1c5dd5a9676eee2b572-bd3b92f3b5c76b0724783ea4cbff23d2.r26.cf1.rackcdn.com/512237_1372382055.1405_wl.jpg"/>
          <p:cNvPicPr>
            <a:picLocks noChangeAspect="1" noChangeArrowheads="1"/>
          </p:cNvPicPr>
          <p:nvPr/>
        </p:nvPicPr>
        <p:blipFill>
          <a:blip r:embed="rId3" cstate="print">
            <a:extLst>
              <a:ext uri="{28A0092B-C50C-407E-A947-70E740481C1C}">
                <a14:useLocalDpi xmlns:a14="http://schemas.microsoft.com/office/drawing/2010/main" val="0"/>
              </a:ext>
            </a:extLst>
          </a:blip>
          <a:srcRect l="17094" t="11296" r="24619"/>
          <a:stretch>
            <a:fillRect/>
          </a:stretch>
        </p:blipFill>
        <p:spPr bwMode="auto">
          <a:xfrm>
            <a:off x="6176963" y="3429000"/>
            <a:ext cx="2890837"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Box 12"/>
          <p:cNvSpPr txBox="1">
            <a:spLocks noChangeArrowheads="1"/>
          </p:cNvSpPr>
          <p:nvPr/>
        </p:nvSpPr>
        <p:spPr bwMode="auto">
          <a:xfrm>
            <a:off x="1004888" y="533400"/>
            <a:ext cx="153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dirty="0"/>
              <a:t>ECE-led m/d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66"/>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436563" marR="0" indent="-436563"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436563" marR="0" indent="-436563"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AMU-FSU-COE">
  <a:themeElements>
    <a:clrScheme name="FAMU-FSU-COE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FAMU-FSU-CO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436563" marR="0" indent="-436563"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436563" marR="0" indent="-436563"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AMU-FSU-COE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AMU-FSU-COE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FAMU-FSU-COE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AMU-FSU-COE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FAMU-FSU-COE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FAMU-FSU-COE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FAMU-FSU-COE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FAMU-FSU-COE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FAMU-FSU-COE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19203</TotalTime>
  <Words>1593</Words>
  <Application>Microsoft Office PowerPoint</Application>
  <PresentationFormat>On-screen Show (4:3)</PresentationFormat>
  <Paragraphs>462</Paragraphs>
  <Slides>23</Slides>
  <Notes>1</Notes>
  <HiddenSlides>2</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1_Default Design</vt:lpstr>
      <vt:lpstr>FAMU-FSU-COE</vt:lpstr>
      <vt:lpstr>ECE Senior Design Projects 2014-2015</vt:lpstr>
      <vt:lpstr>ECE-involved Projects for 2013-14, p. 1 (of 2): Projects Led by the ECE Department</vt:lpstr>
      <vt:lpstr>ECE-involved Projects for 2013-14, p. 2 (of 2): Projects Not Led by ECE Department</vt:lpstr>
      <vt:lpstr>Suggested Work Allocation for ECE Faculty on Senior Design</vt:lpstr>
      <vt:lpstr>IEEE SoutheastCon 2015 Student Hardware Competition</vt:lpstr>
      <vt:lpstr>FAMU-FSU COE at SoutheastCon: A Winning Tradition!</vt:lpstr>
      <vt:lpstr>Solar Sausage (Proj. ‘B’)</vt:lpstr>
      <vt:lpstr>Radar System for Oil Spill Analysis</vt:lpstr>
      <vt:lpstr>RoboSub (AUV)</vt:lpstr>
      <vt:lpstr>DAQ System for SAE Baja Car</vt:lpstr>
      <vt:lpstr>Stokes Drifters</vt:lpstr>
      <vt:lpstr>Charging Station for  Electric Bike Sharing</vt:lpstr>
      <vt:lpstr>Simple Offline  Electronic Bitcoin Wallet</vt:lpstr>
      <vt:lpstr>Intelligent Autonomous Quadcopters</vt:lpstr>
      <vt:lpstr>3D Image Reconstruction of Cultural Artifacts</vt:lpstr>
      <vt:lpstr>Electronic Synthetic  Active Aperture Array Imager</vt:lpstr>
      <vt:lpstr>Energy Management System</vt:lpstr>
      <vt:lpstr>SUAS UAV (Drone)</vt:lpstr>
      <vt:lpstr>Friction Cone Penetrometer</vt:lpstr>
      <vt:lpstr>Projects #E15-E21</vt:lpstr>
      <vt:lpstr>Palm Harvester</vt:lpstr>
      <vt:lpstr>Reactive Materials for Quadrotor Airframes</vt:lpstr>
      <vt:lpstr>Tentative ECE Faculty Advisor/Reviewer Assignments</vt:lpstr>
    </vt:vector>
  </TitlesOfParts>
  <Company>The Frank Family,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Everyone Has It All Wrong!</dc:title>
  <dc:creator>Michael P. Frank</dc:creator>
  <cp:lastModifiedBy>Mike</cp:lastModifiedBy>
  <cp:revision>575</cp:revision>
  <cp:lastPrinted>2014-08-29T04:27:04Z</cp:lastPrinted>
  <dcterms:created xsi:type="dcterms:W3CDTF">2006-04-08T10:24:58Z</dcterms:created>
  <dcterms:modified xsi:type="dcterms:W3CDTF">2014-09-16T15:18:37Z</dcterms:modified>
</cp:coreProperties>
</file>