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9496" autoAdjust="0"/>
  </p:normalViewPr>
  <p:slideViewPr>
    <p:cSldViewPr snapToGrid="0">
      <p:cViewPr varScale="1">
        <p:scale>
          <a:sx n="75" d="100"/>
          <a:sy n="75" d="100"/>
        </p:scale>
        <p:origin x="12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Average residential load per kW</c:v>
                </c:pt>
              </c:strCache>
            </c:strRef>
          </c:tx>
          <c:dPt>
            <c:idx val="0"/>
            <c:bubble3D val="0"/>
            <c:spPr>
              <a:solidFill>
                <a:srgbClr val="00B0F0"/>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Lbls>
            <c:dLbl>
              <c:idx val="0"/>
              <c:layout>
                <c:manualLayout>
                  <c:x val="-0.15087934048073956"/>
                  <c:y val="9.3537302516652474E-2"/>
                </c:manualLayout>
              </c:layout>
              <c:tx>
                <c:rich>
                  <a:bodyPr/>
                  <a:lstStyle/>
                  <a:p>
                    <a:r>
                      <a:rPr lang="en-US" dirty="0" smtClean="0"/>
                      <a:t>10kW</a:t>
                    </a:r>
                    <a:endParaRPr lang="en-US" dirty="0"/>
                  </a:p>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3530700028121806"/>
                  <c:y val="-0.16980459334605039"/>
                </c:manualLayout>
              </c:layout>
              <c:tx>
                <c:rich>
                  <a:bodyPr/>
                  <a:lstStyle/>
                  <a:p>
                    <a:r>
                      <a:rPr lang="en-US" dirty="0" smtClean="0"/>
                      <a:t>6kW</a:t>
                    </a:r>
                    <a:endParaRPr lang="en-US" dirty="0"/>
                  </a:p>
                  <a:p>
                    <a:r>
                      <a:rPr lang="en-US" dirty="0" smtClean="0"/>
                      <a:t>14%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1497202304641971"/>
                  <c:y val="-0.2924323052054657"/>
                </c:manualLayout>
              </c:layout>
              <c:tx>
                <c:rich>
                  <a:bodyPr/>
                  <a:lstStyle/>
                  <a:p>
                    <a:r>
                      <a:rPr lang="en-US" dirty="0" smtClean="0"/>
                      <a:t>4kW</a:t>
                    </a:r>
                    <a:endParaRPr lang="en-US" dirty="0"/>
                  </a:p>
                  <a:p>
                    <a:r>
                      <a:rPr lang="en-US" dirty="0" smtClean="0"/>
                      <a:t>10%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24522273257509475"/>
                  <c:y val="-5.6948506436695412E-2"/>
                </c:manualLayout>
              </c:layout>
              <c:tx>
                <c:rich>
                  <a:bodyPr/>
                  <a:lstStyle/>
                  <a:p>
                    <a:r>
                      <a:rPr lang="en-US" dirty="0" smtClean="0"/>
                      <a:t>25.96kW</a:t>
                    </a:r>
                    <a:endParaRPr lang="en-US" dirty="0"/>
                  </a:p>
                  <a:p>
                    <a:r>
                      <a:rPr lang="en-US" dirty="0" smtClean="0"/>
                      <a:t>54%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EV</c:v>
                </c:pt>
                <c:pt idx="1">
                  <c:v>A/C</c:v>
                </c:pt>
                <c:pt idx="2">
                  <c:v>Water Heating</c:v>
                </c:pt>
                <c:pt idx="3">
                  <c:v>Appliances</c:v>
                </c:pt>
              </c:strCache>
            </c:strRef>
          </c:cat>
          <c:val>
            <c:numRef>
              <c:f>Sheet1!$B$2:$B$5</c:f>
              <c:numCache>
                <c:formatCode>General</c:formatCode>
                <c:ptCount val="4"/>
                <c:pt idx="0">
                  <c:v>22</c:v>
                </c:pt>
                <c:pt idx="1">
                  <c:v>14</c:v>
                </c:pt>
                <c:pt idx="2">
                  <c:v>10</c:v>
                </c:pt>
                <c:pt idx="3">
                  <c:v>54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745D0-144E-40EA-8F45-BBE74488D63E}" type="datetimeFigureOut">
              <a:rPr lang="en-US" smtClean="0"/>
              <a:t>10/23/2015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4DC57-1D02-42BA-AB02-F66405CF2C63}" type="slidenum">
              <a:rPr lang="en-US" smtClean="0"/>
              <a:t>‹#›</a:t>
            </a:fld>
            <a:endParaRPr lang="en-US"/>
          </a:p>
        </p:txBody>
      </p:sp>
    </p:spTree>
    <p:extLst>
      <p:ext uri="{BB962C8B-B14F-4D97-AF65-F5344CB8AC3E}">
        <p14:creationId xmlns:p14="http://schemas.microsoft.com/office/powerpoint/2010/main" val="402501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Dillon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980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Dillon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2890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Dillon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1048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738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p>
          <a:p>
            <a:endParaRPr lang="en-US" dirty="0" smtClean="0"/>
          </a:p>
          <a:p>
            <a:r>
              <a:rPr lang="en-US" dirty="0" smtClean="0"/>
              <a:t>10 Amp relay</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5674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Michael</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93908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Juanito</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6517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Juanito</a:t>
            </a:r>
            <a:endParaRPr lang="en-US" dirty="0" smtClean="0"/>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3928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Juan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74873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Dillon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1360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2095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http://energy.gov/sites/prod/files/oeprod/DocumentsandMedia/DOE_Benefits_of_Demand_Response_in_Electricity_Markets_and_Recommendations_for_Achieving_Them_Report_to_Congress.pdf</a:t>
            </a:r>
          </a:p>
          <a:p>
            <a:endParaRPr lang="en-US" dirty="0" smtClean="0"/>
          </a:p>
          <a:p>
            <a:r>
              <a:rPr lang="en-US" dirty="0" smtClean="0"/>
              <a:t>Pablo</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46865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97178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95882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2412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Dillon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3364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http://energy.gov/sites/prod/files/oeprod/DocumentsandMedia/DOE_Benefits_of_Demand_Response_in_Electricity_Markets_and_Recommendations_for_Achieving_Them_Report_to_Congress.pdf</a:t>
            </a:r>
          </a:p>
          <a:p>
            <a:endParaRPr lang="en-US" dirty="0" smtClean="0"/>
          </a:p>
          <a:p>
            <a:r>
              <a:rPr lang="en-US" dirty="0" smtClean="0"/>
              <a:t>Pablo</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4791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err="1" smtClean="0"/>
              <a:t>Faruques</a:t>
            </a:r>
            <a:r>
              <a:rPr lang="en-US" baseline="0" dirty="0" smtClean="0"/>
              <a:t> PDF</a:t>
            </a:r>
          </a:p>
          <a:p>
            <a:endParaRPr lang="en-US" baseline="0" dirty="0" smtClean="0"/>
          </a:p>
          <a:p>
            <a:r>
              <a:rPr lang="en-US" baseline="0" dirty="0" smtClean="0"/>
              <a:t>Pablo</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5485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5260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0775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IVAN</a:t>
            </a:r>
          </a:p>
          <a:p>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76249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2759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Ivan</a:t>
            </a:r>
            <a:endParaRPr lang="en-US" dirty="0"/>
          </a:p>
        </p:txBody>
      </p:sp>
      <p:sp>
        <p:nvSpPr>
          <p:cNvPr id="4" name="Slide Number Placeholder 3"/>
          <p:cNvSpPr>
            <a:spLocks noGrp="1"/>
          </p:cNvSpPr>
          <p:nvPr>
            <p:ph type="sldNum" sz="quarter" idx="10"/>
          </p:nvPr>
        </p:nvSpPr>
        <p:spPr/>
        <p:txBody>
          <a:bodyPr/>
          <a:lstStyle/>
          <a:p>
            <a:fld id="{AB0942CD-E587-475D-AB77-41EE91837F6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9087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4677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9174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987774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982939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533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08899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0915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2257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52822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435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00276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2787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828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5238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26520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42126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B708CB-C00E-4C6C-9F04-5A27110EADDC}" type="datetimeFigureOut">
              <a:rPr lang="en-US" smtClean="0">
                <a:solidFill>
                  <a:prstClr val="black">
                    <a:tint val="75000"/>
                  </a:prstClr>
                </a:solidFill>
              </a:rPr>
              <a:pPr/>
              <a:t>10/23/2015</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162F58-300D-45EA-8C9B-FB95970792A3}"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787107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Excel_Worksheet2.xlsx"/></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Home Energy Management </a:t>
            </a:r>
            <a:endParaRPr lang="en-US" dirty="0"/>
          </a:p>
        </p:txBody>
      </p:sp>
      <p:sp>
        <p:nvSpPr>
          <p:cNvPr id="3" name="Subtitle 2"/>
          <p:cNvSpPr>
            <a:spLocks noGrp="1"/>
          </p:cNvSpPr>
          <p:nvPr>
            <p:ph type="subTitle" idx="1"/>
          </p:nvPr>
        </p:nvSpPr>
        <p:spPr>
          <a:xfrm>
            <a:off x="1507067" y="4371673"/>
            <a:ext cx="7766936" cy="1096899"/>
          </a:xfrm>
        </p:spPr>
        <p:txBody>
          <a:bodyPr>
            <a:normAutofit/>
          </a:bodyPr>
          <a:lstStyle/>
          <a:p>
            <a:r>
              <a:rPr lang="en-US" sz="2400" dirty="0"/>
              <a:t>EML 4911C-Senior Design- Fall </a:t>
            </a:r>
            <a:r>
              <a:rPr lang="en-US" sz="2400" dirty="0" smtClean="0"/>
              <a:t>2015</a:t>
            </a:r>
            <a:br>
              <a:rPr lang="en-US" sz="2400" dirty="0" smtClean="0"/>
            </a:br>
            <a:r>
              <a:rPr lang="en-US" sz="2400" dirty="0" smtClean="0"/>
              <a:t>Initial Design Presentation</a:t>
            </a:r>
            <a:endParaRPr lang="en-US" sz="2400" dirty="0"/>
          </a:p>
        </p:txBody>
      </p:sp>
    </p:spTree>
    <p:extLst>
      <p:ext uri="{BB962C8B-B14F-4D97-AF65-F5344CB8AC3E}">
        <p14:creationId xmlns:p14="http://schemas.microsoft.com/office/powerpoint/2010/main" val="3235363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43" y="6070348"/>
            <a:ext cx="5155707" cy="748923"/>
          </a:xfrm>
          <a:prstGeom prst="rect">
            <a:avLst/>
          </a:prstGeom>
        </p:spPr>
        <p:txBody>
          <a:bodyPr wrap="none">
            <a:spAutoFit/>
          </a:bodyPr>
          <a:lstStyle/>
          <a:p>
            <a:pPr algn="ctr">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Florida Public Service Commission, </a:t>
            </a:r>
            <a:r>
              <a:rPr lang="en-US"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Dec.2012</a:t>
            </a:r>
          </a:p>
          <a:p>
            <a:pPr>
              <a:spcAft>
                <a:spcPts val="800"/>
              </a:spcAft>
            </a:pPr>
            <a:r>
              <a:rPr lang="en-US"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PV: Pecan Street Research Institute </a:t>
            </a:r>
            <a:r>
              <a:rPr lang="en-US" sz="1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(Not to scale)</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829734" y="857765"/>
            <a:ext cx="8596668" cy="132080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TYSP(Ten Year Site Plan) Utilities: Example Daily Load Curve (FL)</a:t>
            </a:r>
            <a:r>
              <a:rPr lang="de-DE" dirty="0">
                <a:solidFill>
                  <a:srgbClr val="90C226"/>
                </a:solidFill>
              </a:rPr>
              <a:t/>
            </a:r>
            <a:br>
              <a:rPr lang="de-DE" dirty="0">
                <a:solidFill>
                  <a:srgbClr val="90C226"/>
                </a:solidFill>
              </a:rPr>
            </a:br>
            <a:endParaRPr lang="en-US" dirty="0">
              <a:solidFill>
                <a:srgbClr val="90C226"/>
              </a:solidFill>
            </a:endParaRPr>
          </a:p>
        </p:txBody>
      </p:sp>
      <p:pic>
        <p:nvPicPr>
          <p:cNvPr id="10" name="Picture 9"/>
          <p:cNvPicPr>
            <a:picLocks noChangeAspect="1"/>
          </p:cNvPicPr>
          <p:nvPr/>
        </p:nvPicPr>
        <p:blipFill>
          <a:blip r:embed="rId3"/>
          <a:stretch>
            <a:fillRect/>
          </a:stretch>
        </p:blipFill>
        <p:spPr>
          <a:xfrm>
            <a:off x="1013268" y="1833306"/>
            <a:ext cx="8229600" cy="3438525"/>
          </a:xfrm>
          <a:prstGeom prst="rect">
            <a:avLst/>
          </a:prstGeom>
        </p:spPr>
      </p:pic>
      <p:pic>
        <p:nvPicPr>
          <p:cNvPr id="2" name="Picture 1"/>
          <p:cNvPicPr>
            <a:picLocks noChangeAspect="1"/>
          </p:cNvPicPr>
          <p:nvPr/>
        </p:nvPicPr>
        <p:blipFill rotWithShape="1">
          <a:blip r:embed="rId4"/>
          <a:srcRect l="7007" t="-6664" r="1008" b="10303"/>
          <a:stretch/>
        </p:blipFill>
        <p:spPr>
          <a:xfrm>
            <a:off x="1713414" y="3108016"/>
            <a:ext cx="6949958" cy="1393931"/>
          </a:xfrm>
          <a:prstGeom prst="rect">
            <a:avLst/>
          </a:prstGeom>
        </p:spPr>
      </p:pic>
      <p:pic>
        <p:nvPicPr>
          <p:cNvPr id="9" name="Picture 8"/>
          <p:cNvPicPr/>
          <p:nvPr/>
        </p:nvPicPr>
        <p:blipFill>
          <a:blip r:embed="rId5"/>
          <a:stretch>
            <a:fillRect/>
          </a:stretch>
        </p:blipFill>
        <p:spPr>
          <a:xfrm>
            <a:off x="1013268" y="1955440"/>
            <a:ext cx="8099048" cy="3316391"/>
          </a:xfrm>
          <a:prstGeom prst="rect">
            <a:avLst/>
          </a:prstGeom>
        </p:spPr>
      </p:pic>
      <p:sp>
        <p:nvSpPr>
          <p:cNvPr id="7" name="TextBox 6"/>
          <p:cNvSpPr txBox="1"/>
          <p:nvPr/>
        </p:nvSpPr>
        <p:spPr>
          <a:xfrm>
            <a:off x="134254" y="5201778"/>
            <a:ext cx="10108277" cy="338554"/>
          </a:xfrm>
          <a:prstGeom prst="rect">
            <a:avLst/>
          </a:prstGeom>
          <a:noFill/>
        </p:spPr>
        <p:txBody>
          <a:bodyPr wrap="square" rtlCol="0">
            <a:spAutoFit/>
          </a:bodyPr>
          <a:lstStyle/>
          <a:p>
            <a:pPr algn="ctr"/>
            <a:r>
              <a:rPr lang="en-US" sz="1600" dirty="0">
                <a:solidFill>
                  <a:srgbClr val="90C226"/>
                </a:solidFill>
              </a:rPr>
              <a:t>Figure 4</a:t>
            </a:r>
          </a:p>
        </p:txBody>
      </p:sp>
    </p:spTree>
    <p:extLst>
      <p:ext uri="{BB962C8B-B14F-4D97-AF65-F5344CB8AC3E}">
        <p14:creationId xmlns:p14="http://schemas.microsoft.com/office/powerpoint/2010/main" val="340488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732" y="3040954"/>
            <a:ext cx="1085301" cy="733566"/>
          </a:xfrm>
          <a:prstGeom prst="rect">
            <a:avLst/>
          </a:prstGeom>
        </p:spPr>
      </p:pic>
      <p:pic>
        <p:nvPicPr>
          <p:cNvPr id="1026" name="Picture 2" descr="http://www.presentationpro.com/images/product/medium/slide/PPP_CTECH_LT3_router_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751" y="2144665"/>
            <a:ext cx="909264" cy="7156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068" y="4569069"/>
            <a:ext cx="935119" cy="559861"/>
          </a:xfrm>
          <a:prstGeom prst="rect">
            <a:avLst/>
          </a:prstGeom>
        </p:spPr>
      </p:pic>
      <p:pic>
        <p:nvPicPr>
          <p:cNvPr id="1028" name="Picture 4" descr="http://www.clipartbest.com/cliparts/opi/5Gk/opi5GkLcB.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V="1">
            <a:off x="4179532" y="673932"/>
            <a:ext cx="1564299" cy="125143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448" y="4590386"/>
            <a:ext cx="914567" cy="547556"/>
          </a:xfrm>
          <a:prstGeom prst="rect">
            <a:avLst/>
          </a:prstGeom>
        </p:spPr>
      </p:pic>
      <p:pic>
        <p:nvPicPr>
          <p:cNvPr id="1032" name="Picture 8" descr="https://www.forwardthinking.honeywell.com/related_links/wireless/wifi_focuspro/TH6320WF1005_Hi-R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8389" y="7294516"/>
            <a:ext cx="400326" cy="25327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recto 14"/>
          <p:cNvCxnSpPr/>
          <p:nvPr/>
        </p:nvCxnSpPr>
        <p:spPr>
          <a:xfrm>
            <a:off x="4913959" y="1833738"/>
            <a:ext cx="0" cy="3841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a:stCxn id="1028" idx="1"/>
            <a:endCxn id="1034" idx="1"/>
          </p:cNvCxnSpPr>
          <p:nvPr/>
        </p:nvCxnSpPr>
        <p:spPr>
          <a:xfrm flipV="1">
            <a:off x="5743831" y="1299651"/>
            <a:ext cx="2086807" cy="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a:stCxn id="1026" idx="2"/>
            <a:endCxn id="6" idx="0"/>
          </p:cNvCxnSpPr>
          <p:nvPr/>
        </p:nvCxnSpPr>
        <p:spPr>
          <a:xfrm>
            <a:off x="4935383" y="2860344"/>
            <a:ext cx="0" cy="1806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34" name="Picture 10" descr="http://thumbs.dreamstime.com/z/android-smart-phone-realistic-blank-screen-4485961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2" b="9212"/>
          <a:stretch/>
        </p:blipFill>
        <p:spPr bwMode="auto">
          <a:xfrm>
            <a:off x="7830638" y="497637"/>
            <a:ext cx="1620636" cy="1604027"/>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p:cNvSpPr txBox="1"/>
          <p:nvPr/>
        </p:nvSpPr>
        <p:spPr>
          <a:xfrm>
            <a:off x="3372509" y="982542"/>
            <a:ext cx="697627" cy="261610"/>
          </a:xfrm>
          <a:prstGeom prst="rect">
            <a:avLst/>
          </a:prstGeom>
          <a:noFill/>
        </p:spPr>
        <p:txBody>
          <a:bodyPr wrap="none" rtlCol="0">
            <a:spAutoFit/>
          </a:bodyPr>
          <a:lstStyle/>
          <a:p>
            <a:r>
              <a:rPr lang="en-US" sz="1100" dirty="0">
                <a:solidFill>
                  <a:prstClr val="black"/>
                </a:solidFill>
              </a:rPr>
              <a:t>Internet</a:t>
            </a:r>
          </a:p>
        </p:txBody>
      </p:sp>
      <p:sp>
        <p:nvSpPr>
          <p:cNvPr id="31" name="CuadroTexto 30"/>
          <p:cNvSpPr txBox="1"/>
          <p:nvPr/>
        </p:nvSpPr>
        <p:spPr>
          <a:xfrm>
            <a:off x="4192418" y="2025806"/>
            <a:ext cx="606256" cy="261610"/>
          </a:xfrm>
          <a:prstGeom prst="rect">
            <a:avLst/>
          </a:prstGeom>
          <a:noFill/>
        </p:spPr>
        <p:txBody>
          <a:bodyPr wrap="none" rtlCol="0">
            <a:spAutoFit/>
          </a:bodyPr>
          <a:lstStyle/>
          <a:p>
            <a:r>
              <a:rPr lang="en-US" sz="1100" dirty="0">
                <a:solidFill>
                  <a:prstClr val="black"/>
                </a:solidFill>
              </a:rPr>
              <a:t>Router</a:t>
            </a:r>
          </a:p>
        </p:txBody>
      </p:sp>
      <p:sp>
        <p:nvSpPr>
          <p:cNvPr id="32" name="CuadroTexto 31"/>
          <p:cNvSpPr txBox="1"/>
          <p:nvPr/>
        </p:nvSpPr>
        <p:spPr>
          <a:xfrm>
            <a:off x="6753464" y="935689"/>
            <a:ext cx="1218603" cy="261610"/>
          </a:xfrm>
          <a:prstGeom prst="rect">
            <a:avLst/>
          </a:prstGeom>
          <a:noFill/>
        </p:spPr>
        <p:txBody>
          <a:bodyPr wrap="none" rtlCol="0">
            <a:spAutoFit/>
          </a:bodyPr>
          <a:lstStyle/>
          <a:p>
            <a:r>
              <a:rPr lang="en-US" sz="1100" dirty="0">
                <a:solidFill>
                  <a:prstClr val="black"/>
                </a:solidFill>
              </a:rPr>
              <a:t>Web Application</a:t>
            </a:r>
          </a:p>
        </p:txBody>
      </p:sp>
      <p:sp>
        <p:nvSpPr>
          <p:cNvPr id="33" name="CuadroTexto 32"/>
          <p:cNvSpPr txBox="1"/>
          <p:nvPr/>
        </p:nvSpPr>
        <p:spPr>
          <a:xfrm>
            <a:off x="3324665" y="3402610"/>
            <a:ext cx="1156086" cy="261610"/>
          </a:xfrm>
          <a:prstGeom prst="rect">
            <a:avLst/>
          </a:prstGeom>
          <a:noFill/>
        </p:spPr>
        <p:txBody>
          <a:bodyPr wrap="none" rtlCol="0">
            <a:spAutoFit/>
          </a:bodyPr>
          <a:lstStyle/>
          <a:p>
            <a:r>
              <a:rPr lang="en-US" sz="1100" dirty="0">
                <a:solidFill>
                  <a:prstClr val="black"/>
                </a:solidFill>
              </a:rPr>
              <a:t>Main Controller</a:t>
            </a:r>
          </a:p>
        </p:txBody>
      </p:sp>
      <p:sp>
        <p:nvSpPr>
          <p:cNvPr id="34" name="CuadroTexto 33"/>
          <p:cNvSpPr txBox="1"/>
          <p:nvPr/>
        </p:nvSpPr>
        <p:spPr>
          <a:xfrm>
            <a:off x="273086" y="5943542"/>
            <a:ext cx="670376" cy="430887"/>
          </a:xfrm>
          <a:prstGeom prst="rect">
            <a:avLst/>
          </a:prstGeom>
          <a:noFill/>
        </p:spPr>
        <p:txBody>
          <a:bodyPr wrap="none" rtlCol="0">
            <a:spAutoFit/>
          </a:bodyPr>
          <a:lstStyle/>
          <a:p>
            <a:r>
              <a:rPr lang="en-US" sz="1100" dirty="0">
                <a:solidFill>
                  <a:prstClr val="black"/>
                </a:solidFill>
              </a:rPr>
              <a:t>Electric</a:t>
            </a:r>
          </a:p>
          <a:p>
            <a:r>
              <a:rPr lang="en-US" sz="1100" dirty="0">
                <a:solidFill>
                  <a:prstClr val="black"/>
                </a:solidFill>
              </a:rPr>
              <a:t>Vehicle</a:t>
            </a:r>
          </a:p>
        </p:txBody>
      </p:sp>
      <p:sp>
        <p:nvSpPr>
          <p:cNvPr id="35" name="CuadroTexto 34"/>
          <p:cNvSpPr txBox="1"/>
          <p:nvPr/>
        </p:nvSpPr>
        <p:spPr>
          <a:xfrm>
            <a:off x="5548556" y="5917498"/>
            <a:ext cx="1040670" cy="261610"/>
          </a:xfrm>
          <a:prstGeom prst="rect">
            <a:avLst/>
          </a:prstGeom>
          <a:noFill/>
        </p:spPr>
        <p:txBody>
          <a:bodyPr wrap="none" rtlCol="0">
            <a:spAutoFit/>
          </a:bodyPr>
          <a:lstStyle/>
          <a:p>
            <a:r>
              <a:rPr lang="en-US" sz="1100" dirty="0">
                <a:solidFill>
                  <a:prstClr val="black"/>
                </a:solidFill>
              </a:rPr>
              <a:t>Water Heater</a:t>
            </a:r>
          </a:p>
        </p:txBody>
      </p:sp>
      <p:sp>
        <p:nvSpPr>
          <p:cNvPr id="36" name="CuadroTexto 35"/>
          <p:cNvSpPr txBox="1"/>
          <p:nvPr/>
        </p:nvSpPr>
        <p:spPr>
          <a:xfrm>
            <a:off x="8027709" y="6179108"/>
            <a:ext cx="910827" cy="261610"/>
          </a:xfrm>
          <a:prstGeom prst="rect">
            <a:avLst/>
          </a:prstGeom>
          <a:noFill/>
        </p:spPr>
        <p:txBody>
          <a:bodyPr wrap="none" rtlCol="0">
            <a:spAutoFit/>
          </a:bodyPr>
          <a:lstStyle/>
          <a:p>
            <a:r>
              <a:rPr lang="en-US" sz="1100" dirty="0">
                <a:solidFill>
                  <a:prstClr val="black"/>
                </a:solidFill>
              </a:rPr>
              <a:t>Thermostat</a:t>
            </a:r>
          </a:p>
        </p:txBody>
      </p:sp>
      <p:pic>
        <p:nvPicPr>
          <p:cNvPr id="1036" name="Picture 12" descr="http://energyefficiencymarkets.com/wp-content/uploads/2014/12/yellow_electric_car_charg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3462" y="5403557"/>
            <a:ext cx="1645192" cy="11581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xleakrepair.com/photo/water-heater-leak-repai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4937" y="5302635"/>
            <a:ext cx="1160892" cy="11608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forwardthinking.honeywell.com/related_links/wireless/wifi_focuspro/TH6320WF1005_Hi-R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6714" y="5199763"/>
            <a:ext cx="1530031" cy="968000"/>
          </a:xfrm>
          <a:prstGeom prst="rect">
            <a:avLst/>
          </a:prstGeom>
          <a:noFill/>
          <a:extLst>
            <a:ext uri="{909E8E84-426E-40DD-AFC4-6F175D3DCCD1}">
              <a14:hiddenFill xmlns:a14="http://schemas.microsoft.com/office/drawing/2010/main">
                <a:solidFill>
                  <a:srgbClr val="FFFFFF"/>
                </a:solidFill>
              </a14:hiddenFill>
            </a:ext>
          </a:extLst>
        </p:spPr>
      </p:pic>
      <p:pic>
        <p:nvPicPr>
          <p:cNvPr id="83" name="Imagen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067" y="4560574"/>
            <a:ext cx="935119" cy="559861"/>
          </a:xfrm>
          <a:prstGeom prst="rect">
            <a:avLst/>
          </a:prstGeom>
        </p:spPr>
      </p:pic>
      <p:sp>
        <p:nvSpPr>
          <p:cNvPr id="88" name="Título 1"/>
          <p:cNvSpPr txBox="1">
            <a:spLocks/>
          </p:cNvSpPr>
          <p:nvPr/>
        </p:nvSpPr>
        <p:spPr>
          <a:xfrm>
            <a:off x="4179532" y="108385"/>
            <a:ext cx="5762103" cy="52336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smtClean="0">
                <a:solidFill>
                  <a:srgbClr val="90C226"/>
                </a:solidFill>
              </a:rPr>
              <a:t>Design</a:t>
            </a:r>
            <a:endParaRPr lang="en-US" sz="3600" dirty="0">
              <a:solidFill>
                <a:srgbClr val="90C226"/>
              </a:solidFill>
            </a:endParaRPr>
          </a:p>
        </p:txBody>
      </p:sp>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9275" y="673931"/>
            <a:ext cx="1487133" cy="1487133"/>
          </a:xfrm>
          <a:prstGeom prst="rect">
            <a:avLst/>
          </a:prstGeom>
        </p:spPr>
      </p:pic>
      <p:cxnSp>
        <p:nvCxnSpPr>
          <p:cNvPr id="29" name="Conector recto 16"/>
          <p:cNvCxnSpPr>
            <a:endCxn id="1028" idx="3"/>
          </p:cNvCxnSpPr>
          <p:nvPr/>
        </p:nvCxnSpPr>
        <p:spPr>
          <a:xfrm flipV="1">
            <a:off x="2501909" y="1299652"/>
            <a:ext cx="1677623" cy="59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CuadroTexto 29"/>
          <p:cNvSpPr txBox="1"/>
          <p:nvPr/>
        </p:nvSpPr>
        <p:spPr>
          <a:xfrm>
            <a:off x="1611520" y="1895001"/>
            <a:ext cx="902811" cy="261610"/>
          </a:xfrm>
          <a:prstGeom prst="rect">
            <a:avLst/>
          </a:prstGeom>
          <a:noFill/>
        </p:spPr>
        <p:txBody>
          <a:bodyPr wrap="none" rtlCol="0">
            <a:spAutoFit/>
          </a:bodyPr>
          <a:lstStyle/>
          <a:p>
            <a:r>
              <a:rPr lang="en-US" sz="1100" dirty="0">
                <a:solidFill>
                  <a:prstClr val="black"/>
                </a:solidFill>
              </a:rPr>
              <a:t>Web Server</a:t>
            </a:r>
          </a:p>
        </p:txBody>
      </p:sp>
      <p:cxnSp>
        <p:nvCxnSpPr>
          <p:cNvPr id="3" name="Straight Connector 2"/>
          <p:cNvCxnSpPr>
            <a:stCxn id="8" idx="0"/>
            <a:endCxn id="6" idx="2"/>
          </p:cNvCxnSpPr>
          <p:nvPr/>
        </p:nvCxnSpPr>
        <p:spPr>
          <a:xfrm flipV="1">
            <a:off x="1831628" y="3774520"/>
            <a:ext cx="3103755" cy="79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83" idx="0"/>
            <a:endCxn id="6" idx="2"/>
          </p:cNvCxnSpPr>
          <p:nvPr/>
        </p:nvCxnSpPr>
        <p:spPr>
          <a:xfrm flipH="1" flipV="1">
            <a:off x="4935383" y="3774520"/>
            <a:ext cx="3504244" cy="78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2"/>
            <a:endCxn id="13" idx="0"/>
          </p:cNvCxnSpPr>
          <p:nvPr/>
        </p:nvCxnSpPr>
        <p:spPr>
          <a:xfrm flipH="1">
            <a:off x="4932732" y="3774520"/>
            <a:ext cx="2651" cy="815866"/>
          </a:xfrm>
          <a:prstGeom prst="line">
            <a:avLst/>
          </a:prstGeom>
        </p:spPr>
        <p:style>
          <a:lnRef idx="1">
            <a:schemeClr val="accent1"/>
          </a:lnRef>
          <a:fillRef idx="0">
            <a:schemeClr val="accent1"/>
          </a:fillRef>
          <a:effectRef idx="0">
            <a:schemeClr val="accent1"/>
          </a:effectRef>
          <a:fontRef idx="minor">
            <a:schemeClr val="tx1"/>
          </a:fontRef>
        </p:style>
      </p:cxnSp>
      <p:sp>
        <p:nvSpPr>
          <p:cNvPr id="38" name="CuadroTexto 32"/>
          <p:cNvSpPr txBox="1"/>
          <p:nvPr/>
        </p:nvSpPr>
        <p:spPr>
          <a:xfrm>
            <a:off x="2348405" y="4709699"/>
            <a:ext cx="1165704" cy="261610"/>
          </a:xfrm>
          <a:prstGeom prst="rect">
            <a:avLst/>
          </a:prstGeom>
          <a:noFill/>
        </p:spPr>
        <p:txBody>
          <a:bodyPr wrap="none" rtlCol="0">
            <a:spAutoFit/>
          </a:bodyPr>
          <a:lstStyle/>
          <a:p>
            <a:r>
              <a:rPr lang="en-US" sz="1100" dirty="0" smtClean="0">
                <a:solidFill>
                  <a:prstClr val="black"/>
                </a:solidFill>
              </a:rPr>
              <a:t>Load Controller</a:t>
            </a:r>
            <a:endParaRPr lang="en-US" sz="1100" dirty="0">
              <a:solidFill>
                <a:prstClr val="black"/>
              </a:solidFill>
            </a:endParaRPr>
          </a:p>
        </p:txBody>
      </p:sp>
      <p:sp>
        <p:nvSpPr>
          <p:cNvPr id="39" name="CuadroTexto 32"/>
          <p:cNvSpPr txBox="1"/>
          <p:nvPr/>
        </p:nvSpPr>
        <p:spPr>
          <a:xfrm>
            <a:off x="5398597" y="4733359"/>
            <a:ext cx="1165704" cy="261610"/>
          </a:xfrm>
          <a:prstGeom prst="rect">
            <a:avLst/>
          </a:prstGeom>
          <a:noFill/>
        </p:spPr>
        <p:txBody>
          <a:bodyPr wrap="none" rtlCol="0">
            <a:spAutoFit/>
          </a:bodyPr>
          <a:lstStyle/>
          <a:p>
            <a:r>
              <a:rPr lang="en-US" sz="1100" dirty="0" smtClean="0">
                <a:solidFill>
                  <a:prstClr val="black"/>
                </a:solidFill>
              </a:rPr>
              <a:t>Load Controller</a:t>
            </a:r>
            <a:endParaRPr lang="en-US" sz="1100" dirty="0">
              <a:solidFill>
                <a:prstClr val="black"/>
              </a:solidFill>
            </a:endParaRPr>
          </a:p>
        </p:txBody>
      </p:sp>
      <p:sp>
        <p:nvSpPr>
          <p:cNvPr id="40" name="CuadroTexto 32"/>
          <p:cNvSpPr txBox="1"/>
          <p:nvPr/>
        </p:nvSpPr>
        <p:spPr>
          <a:xfrm>
            <a:off x="8938536" y="4718194"/>
            <a:ext cx="1165704" cy="261610"/>
          </a:xfrm>
          <a:prstGeom prst="rect">
            <a:avLst/>
          </a:prstGeom>
          <a:noFill/>
        </p:spPr>
        <p:txBody>
          <a:bodyPr wrap="none" rtlCol="0">
            <a:spAutoFit/>
          </a:bodyPr>
          <a:lstStyle/>
          <a:p>
            <a:r>
              <a:rPr lang="en-US" sz="1100" dirty="0" smtClean="0">
                <a:solidFill>
                  <a:prstClr val="black"/>
                </a:solidFill>
              </a:rPr>
              <a:t>Load Controller</a:t>
            </a:r>
            <a:endParaRPr lang="en-US" sz="1100" dirty="0">
              <a:solidFill>
                <a:prstClr val="black"/>
              </a:solidFill>
            </a:endParaRPr>
          </a:p>
        </p:txBody>
      </p:sp>
    </p:spTree>
    <p:extLst>
      <p:ext uri="{BB962C8B-B14F-4D97-AF65-F5344CB8AC3E}">
        <p14:creationId xmlns:p14="http://schemas.microsoft.com/office/powerpoint/2010/main" val="180615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085" y="1486129"/>
            <a:ext cx="6774802" cy="4792558"/>
          </a:xfrm>
          <a:prstGeom prst="rect">
            <a:avLst/>
          </a:prstGeom>
        </p:spPr>
      </p:pic>
      <p:sp>
        <p:nvSpPr>
          <p:cNvPr id="8" name="Título 1"/>
          <p:cNvSpPr>
            <a:spLocks noGrp="1"/>
          </p:cNvSpPr>
          <p:nvPr>
            <p:ph type="title"/>
          </p:nvPr>
        </p:nvSpPr>
        <p:spPr>
          <a:xfrm>
            <a:off x="460152" y="413604"/>
            <a:ext cx="8596668" cy="1320800"/>
          </a:xfrm>
        </p:spPr>
        <p:txBody>
          <a:bodyPr/>
          <a:lstStyle/>
          <a:p>
            <a:r>
              <a:rPr lang="en-US" dirty="0" smtClean="0"/>
              <a:t>House Design</a:t>
            </a:r>
            <a:endParaRPr lang="en-US" dirty="0"/>
          </a:p>
        </p:txBody>
      </p:sp>
    </p:spTree>
    <p:extLst>
      <p:ext uri="{BB962C8B-B14F-4D97-AF65-F5344CB8AC3E}">
        <p14:creationId xmlns:p14="http://schemas.microsoft.com/office/powerpoint/2010/main" val="2126918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19292"/>
            <a:ext cx="8596668" cy="894322"/>
          </a:xfrm>
        </p:spPr>
        <p:txBody>
          <a:bodyPr/>
          <a:lstStyle/>
          <a:p>
            <a:r>
              <a:rPr lang="en-US" dirty="0" smtClean="0"/>
              <a:t>Controller Section</a:t>
            </a:r>
            <a:endParaRPr lang="en-US" dirty="0"/>
          </a:p>
        </p:txBody>
      </p:sp>
      <p:sp>
        <p:nvSpPr>
          <p:cNvPr id="3" name="Marcador de contenido 2"/>
          <p:cNvSpPr>
            <a:spLocks noGrp="1"/>
          </p:cNvSpPr>
          <p:nvPr>
            <p:ph idx="1"/>
          </p:nvPr>
        </p:nvSpPr>
        <p:spPr>
          <a:xfrm>
            <a:off x="677334" y="1410552"/>
            <a:ext cx="8737122" cy="3337685"/>
          </a:xfrm>
        </p:spPr>
        <p:txBody>
          <a:bodyPr>
            <a:normAutofit fontScale="92500" lnSpcReduction="20000"/>
          </a:bodyPr>
          <a:lstStyle/>
          <a:p>
            <a:r>
              <a:rPr lang="en-US" dirty="0" smtClean="0"/>
              <a:t>Beagle Bone Black (Main Controller)</a:t>
            </a:r>
          </a:p>
          <a:p>
            <a:pPr marL="0" indent="0">
              <a:buNone/>
            </a:pPr>
            <a:r>
              <a:rPr lang="en-US" dirty="0" smtClean="0"/>
              <a:t>Connected to Internet using Ethernet Connection.</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en-US" dirty="0" smtClean="0"/>
              <a:t>NRF24L01+ Transceiver</a:t>
            </a:r>
          </a:p>
          <a:p>
            <a:pPr marL="0" indent="0">
              <a:buNone/>
            </a:pPr>
            <a:endParaRPr lang="en-US" dirty="0"/>
          </a:p>
        </p:txBody>
      </p:sp>
      <p:pic>
        <p:nvPicPr>
          <p:cNvPr id="1026" name="Picture 2" descr="http://beagleboard.org/static/ti/product_detail_black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411" y="1503922"/>
            <a:ext cx="2010766" cy="24910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nvPr>
        </p:nvGraphicFramePr>
        <p:xfrm>
          <a:off x="953036" y="2125013"/>
          <a:ext cx="5525037" cy="2150774"/>
        </p:xfrm>
        <a:graphic>
          <a:graphicData uri="http://schemas.openxmlformats.org/drawingml/2006/table">
            <a:tbl>
              <a:tblPr>
                <a:tableStyleId>{5C22544A-7EE6-4342-B048-85BDC9FD1C3A}</a:tableStyleId>
              </a:tblPr>
              <a:tblGrid>
                <a:gridCol w="1800570"/>
                <a:gridCol w="3724467"/>
              </a:tblGrid>
              <a:tr h="236838">
                <a:tc>
                  <a:txBody>
                    <a:bodyPr/>
                    <a:lstStyle/>
                    <a:p>
                      <a:pPr algn="ctr" fontAlgn="b"/>
                      <a:r>
                        <a:rPr lang="en-US" sz="1400" b="1" u="none" strike="noStrike" dirty="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kern="1200" dirty="0" smtClean="0">
                          <a:solidFill>
                            <a:schemeClr val="dk1"/>
                          </a:solidFill>
                          <a:effectLst/>
                          <a:latin typeface="+mn-lt"/>
                          <a:ea typeface="+mn-ea"/>
                          <a:cs typeface="+mn-cs"/>
                        </a:rPr>
                        <a:t>Specification</a:t>
                      </a:r>
                      <a:r>
                        <a:rPr lang="en-US" sz="1100" u="sng" strike="noStrike" dirty="0">
                          <a:effectLst/>
                        </a:rPr>
                        <a:t> </a:t>
                      </a:r>
                      <a:endParaRPr lang="en-US" sz="1100" b="0" i="0" u="sng"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6644">
                <a:tc>
                  <a:txBody>
                    <a:bodyPr/>
                    <a:lstStyle/>
                    <a:p>
                      <a:pPr algn="ctr" fontAlgn="b"/>
                      <a:r>
                        <a:rPr lang="en-US" sz="1200" u="none" strike="noStrike" dirty="0">
                          <a:effectLst/>
                        </a:rPr>
                        <a:t>Processor</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 AM335x 1GHz ARM® Cortex-A8</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111">
                <a:tc>
                  <a:txBody>
                    <a:bodyPr/>
                    <a:lstStyle/>
                    <a:p>
                      <a:pPr algn="ctr" fontAlgn="b"/>
                      <a:r>
                        <a:rPr lang="en-US" sz="1200" u="none" strike="noStrike" dirty="0">
                          <a:effectLst/>
                        </a:rPr>
                        <a:t>RAM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effectLst/>
                        </a:rPr>
                        <a:t>512MB DDR3 RAM</a:t>
                      </a:r>
                      <a:endParaRPr lang="en-US" sz="1200" b="0" i="0" u="none" strike="noStrike" dirty="0">
                        <a:solidFill>
                          <a:srgbClr val="525252"/>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111">
                <a:tc>
                  <a:txBody>
                    <a:bodyPr/>
                    <a:lstStyle/>
                    <a:p>
                      <a:pPr algn="ctr" fontAlgn="b"/>
                      <a:r>
                        <a:rPr lang="en-US" sz="1200" u="none" strike="noStrike" dirty="0">
                          <a:effectLst/>
                        </a:rPr>
                        <a:t>Storage</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4GB 8-bit eMMC on-board flash</a:t>
                      </a:r>
                      <a:endParaRPr lang="en-US" sz="1200" b="0" i="0" u="none" strike="noStrike" dirty="0">
                        <a:solidFill>
                          <a:srgbClr val="525252"/>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8255">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838">
                <a:tc rowSpan="5">
                  <a:txBody>
                    <a:bodyPr/>
                    <a:lstStyle/>
                    <a:p>
                      <a:pPr algn="ctr" fontAlgn="b"/>
                      <a:r>
                        <a:rPr lang="en-US" sz="1400" b="1" u="none" strike="noStrike" dirty="0" smtClean="0">
                          <a:effectLst/>
                        </a:rPr>
                        <a:t>Connectivity</a:t>
                      </a:r>
                      <a:endParaRPr lang="en-US" sz="1100" b="0" i="0" u="none" strike="noStrike" dirty="0">
                        <a:solidFill>
                          <a:srgbClr val="000000"/>
                        </a:solidFill>
                        <a:effectLst/>
                        <a:latin typeface="Calibri" panose="020F0502020204030204" pitchFamily="34" charset="0"/>
                      </a:endParaRPr>
                    </a:p>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smtClean="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Ethernet</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644">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SPI (Serial </a:t>
                      </a:r>
                      <a:r>
                        <a:rPr lang="en-US" sz="1200" u="none" strike="noStrike" dirty="0" smtClean="0">
                          <a:effectLst/>
                        </a:rPr>
                        <a:t>Peripheral </a:t>
                      </a:r>
                      <a:r>
                        <a:rPr lang="en-US" sz="1200" u="none" strike="noStrike" dirty="0">
                          <a:effectLst/>
                        </a:rPr>
                        <a:t>Interface)</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HDMI</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111">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GPIO</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Tabla 4"/>
          <p:cNvGraphicFramePr>
            <a:graphicFrameLocks noGrp="1"/>
          </p:cNvGraphicFramePr>
          <p:nvPr>
            <p:extLst/>
          </p:nvPr>
        </p:nvGraphicFramePr>
        <p:xfrm>
          <a:off x="953036" y="4835582"/>
          <a:ext cx="4623515" cy="1259659"/>
        </p:xfrm>
        <a:graphic>
          <a:graphicData uri="http://schemas.openxmlformats.org/drawingml/2006/table">
            <a:tbl>
              <a:tblPr>
                <a:tableStyleId>{5C22544A-7EE6-4342-B048-85BDC9FD1C3A}</a:tableStyleId>
              </a:tblPr>
              <a:tblGrid>
                <a:gridCol w="1506771"/>
                <a:gridCol w="3116744"/>
              </a:tblGrid>
              <a:tr h="474721">
                <a:tc>
                  <a:txBody>
                    <a:bodyPr/>
                    <a:lstStyle/>
                    <a:p>
                      <a:pPr algn="ctr" fontAlgn="b"/>
                      <a:r>
                        <a:rPr lang="en-US" sz="1400" b="1" u="none" strike="noStrike" dirty="0" smtClean="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smtClean="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375">
                <a:tc>
                  <a:txBody>
                    <a:bodyPr/>
                    <a:lstStyle/>
                    <a:p>
                      <a:pPr algn="ctr" fontAlgn="b"/>
                      <a:r>
                        <a:rPr lang="en-US" sz="1200" u="none" strike="noStrike" dirty="0">
                          <a:effectLst/>
                        </a:rPr>
                        <a:t>RF Technology</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2.4 </a:t>
                      </a:r>
                      <a:r>
                        <a:rPr lang="en-US" sz="1200" u="none" strike="noStrike" dirty="0" smtClean="0">
                          <a:effectLst/>
                        </a:rPr>
                        <a:t>GHz </a:t>
                      </a:r>
                      <a:r>
                        <a:rPr lang="en-US" sz="1200" u="none" strike="noStrike" dirty="0">
                          <a:effectLst/>
                        </a:rPr>
                        <a:t>ISM Band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375">
                <a:tc>
                  <a:txBody>
                    <a:bodyPr/>
                    <a:lstStyle/>
                    <a:p>
                      <a:pPr algn="ctr" fontAlgn="b"/>
                      <a:r>
                        <a:rPr lang="en-US" sz="1200" u="none" strike="noStrike" dirty="0">
                          <a:effectLst/>
                        </a:rPr>
                        <a:t>Modulation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 or 2 MHz Bandwidth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188">
                <a:tc>
                  <a:txBody>
                    <a:bodyPr/>
                    <a:lstStyle/>
                    <a:p>
                      <a:pPr algn="ctr" fontAlgn="b"/>
                      <a:r>
                        <a:rPr lang="en-US" sz="1200" u="none" strike="noStrike">
                          <a:effectLst/>
                        </a:rPr>
                        <a:t>Information </a:t>
                      </a:r>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Dynamic Payload 1 to 32 bytes</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2" descr="http://ecx.images-amazon.com/images/I/51EcNslckaL._SL1001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014" y="408530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524874" y="3762375"/>
            <a:ext cx="523875" cy="23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86250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806"/>
            <a:ext cx="8596668" cy="1320800"/>
          </a:xfrm>
        </p:spPr>
        <p:txBody>
          <a:bodyPr/>
          <a:lstStyle/>
          <a:p>
            <a:r>
              <a:rPr lang="en-US" dirty="0" smtClean="0"/>
              <a:t>Load Section</a:t>
            </a:r>
            <a:endParaRPr lang="en-US" dirty="0"/>
          </a:p>
        </p:txBody>
      </p:sp>
      <p:sp>
        <p:nvSpPr>
          <p:cNvPr id="3" name="Marcador de contenido 2"/>
          <p:cNvSpPr>
            <a:spLocks noGrp="1"/>
          </p:cNvSpPr>
          <p:nvPr>
            <p:ph idx="1"/>
          </p:nvPr>
        </p:nvSpPr>
        <p:spPr>
          <a:xfrm>
            <a:off x="677334" y="950948"/>
            <a:ext cx="8596668" cy="3880773"/>
          </a:xfrm>
        </p:spPr>
        <p:txBody>
          <a:bodyPr>
            <a:normAutofit fontScale="92500" lnSpcReduction="20000"/>
          </a:bodyPr>
          <a:lstStyle/>
          <a:p>
            <a:r>
              <a:rPr lang="en-US" dirty="0" smtClean="0"/>
              <a:t>MSP432P401R</a:t>
            </a:r>
          </a:p>
          <a:p>
            <a:pPr marL="0" indent="0">
              <a:buNone/>
            </a:pPr>
            <a:r>
              <a:rPr lang="en-US" dirty="0" smtClean="0"/>
              <a:t> Direct communication with </a:t>
            </a:r>
            <a:r>
              <a:rPr lang="en-US" dirty="0"/>
              <a:t>m</a:t>
            </a:r>
            <a:r>
              <a:rPr lang="en-US" dirty="0" smtClean="0"/>
              <a:t>ain controller using a </a:t>
            </a:r>
            <a:r>
              <a:rPr lang="en-US" dirty="0"/>
              <a:t>NRF24L01+ </a:t>
            </a:r>
            <a:r>
              <a:rPr lang="en-US" dirty="0" smtClean="0"/>
              <a:t>Transceiver.</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smtClean="0"/>
          </a:p>
          <a:p>
            <a:r>
              <a:rPr lang="en-US" dirty="0"/>
              <a:t>NRF24L01+ Transceiver</a:t>
            </a:r>
          </a:p>
          <a:p>
            <a:r>
              <a:rPr lang="en-US" dirty="0" smtClean="0"/>
              <a:t>5[V] Relay – Rated 10[A] 250 [V] AC</a:t>
            </a:r>
            <a:endParaRPr lang="en-US" dirty="0"/>
          </a:p>
        </p:txBody>
      </p:sp>
      <p:pic>
        <p:nvPicPr>
          <p:cNvPr id="2050" name="Picture 2" descr="MSP-EXP432P401R Launch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194" y="1959895"/>
            <a:ext cx="2897808" cy="1862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nvPr>
        </p:nvGraphicFramePr>
        <p:xfrm>
          <a:off x="1113276" y="1826279"/>
          <a:ext cx="4624178" cy="2017890"/>
        </p:xfrm>
        <a:graphic>
          <a:graphicData uri="http://schemas.openxmlformats.org/drawingml/2006/table">
            <a:tbl>
              <a:tblPr>
                <a:tableStyleId>{5C22544A-7EE6-4342-B048-85BDC9FD1C3A}</a:tableStyleId>
              </a:tblPr>
              <a:tblGrid>
                <a:gridCol w="1370822"/>
                <a:gridCol w="3253356"/>
              </a:tblGrid>
              <a:tr h="441441">
                <a:tc>
                  <a:txBody>
                    <a:bodyPr/>
                    <a:lstStyle/>
                    <a:p>
                      <a:pPr algn="ctr" fontAlgn="b"/>
                      <a:r>
                        <a:rPr lang="en-US" sz="1400" b="1" u="none" strike="noStrike" dirty="0">
                          <a:effectLst/>
                        </a:rPr>
                        <a:t>Characteristics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kern="1200" dirty="0" smtClean="0">
                          <a:solidFill>
                            <a:schemeClr val="dk1"/>
                          </a:solidFill>
                          <a:effectLst/>
                          <a:latin typeface="+mn-lt"/>
                          <a:ea typeface="+mn-ea"/>
                          <a:cs typeface="+mn-cs"/>
                        </a:rPr>
                        <a:t>Specification</a:t>
                      </a: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207">
                <a:tc>
                  <a:txBody>
                    <a:bodyPr/>
                    <a:lstStyle/>
                    <a:p>
                      <a:pPr algn="ctr" fontAlgn="b"/>
                      <a:r>
                        <a:rPr lang="en-US" sz="1200" u="none" strike="noStrike" dirty="0">
                          <a:effectLst/>
                        </a:rPr>
                        <a:t>MCU</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48 MHz 32-bit ARM Cortex M4F</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207">
                <a:tc rowSpan="2">
                  <a:txBody>
                    <a:bodyPr/>
                    <a:lstStyle/>
                    <a:p>
                      <a:pPr algn="ctr" fontAlgn="b"/>
                      <a:r>
                        <a:rPr lang="en-US" sz="1200" u="none" strike="noStrike" dirty="0" smtClean="0">
                          <a:effectLst/>
                        </a:rPr>
                        <a:t>Power</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95 [uA]/MHz Active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207">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850 [nA] Standby Operation</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207">
                <a:tc gridSpan="2">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r h="225207">
                <a:tc gridSpan="2">
                  <a:txBody>
                    <a:bodyPr/>
                    <a:lstStyle/>
                    <a:p>
                      <a:pPr algn="ctr" fontAlgn="b"/>
                      <a:r>
                        <a:rPr lang="en-US" sz="1400" b="1" u="none" strike="noStrike" kern="1200" dirty="0" smtClean="0">
                          <a:solidFill>
                            <a:schemeClr val="dk1"/>
                          </a:solidFill>
                          <a:effectLst/>
                          <a:latin typeface="+mn-lt"/>
                          <a:ea typeface="+mn-ea"/>
                          <a:cs typeface="+mn-cs"/>
                        </a:rPr>
                        <a:t>Memory</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r>
              <a:tr h="225207">
                <a:tc>
                  <a:txBody>
                    <a:bodyPr/>
                    <a:lstStyle/>
                    <a:p>
                      <a:pPr algn="ctr" fontAlgn="b"/>
                      <a:r>
                        <a:rPr lang="en-US" sz="1200" u="none" strike="noStrike" dirty="0">
                          <a:effectLst/>
                        </a:rPr>
                        <a:t>Flash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256 KB</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207">
                <a:tc>
                  <a:txBody>
                    <a:bodyPr/>
                    <a:lstStyle/>
                    <a:p>
                      <a:pPr algn="ctr" fontAlgn="b"/>
                      <a:r>
                        <a:rPr lang="en-US" sz="1200" u="none" strike="noStrike" dirty="0">
                          <a:effectLst/>
                        </a:rPr>
                        <a:t>RAM</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64 KB</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052" name="Picture 4" descr="KEDSUM® 5V 1 One Channel Relay Module Expansion Board For Arduino SCM ARM PIC AVR DSP"/>
          <p:cNvPicPr>
            <a:picLocks noChangeAspect="1" noChangeArrowheads="1"/>
          </p:cNvPicPr>
          <p:nvPr/>
        </p:nvPicPr>
        <p:blipFill rotWithShape="1">
          <a:blip r:embed="rId4">
            <a:extLst>
              <a:ext uri="{28A0092B-C50C-407E-A947-70E740481C1C}">
                <a14:useLocalDpi xmlns:a14="http://schemas.microsoft.com/office/drawing/2010/main" val="0"/>
              </a:ext>
            </a:extLst>
          </a:blip>
          <a:srcRect l="9959" t="9235" r="4702" b="16777"/>
          <a:stretch/>
        </p:blipFill>
        <p:spPr bwMode="auto">
          <a:xfrm rot="8781526">
            <a:off x="5272260" y="4646772"/>
            <a:ext cx="2207544" cy="1913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ecx.images-amazon.com/images/I/51EcNslckaL._SL1001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4900" y="46706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643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4303" y="575974"/>
            <a:ext cx="8596668" cy="1320800"/>
          </a:xfrm>
        </p:spPr>
        <p:txBody>
          <a:bodyPr/>
          <a:lstStyle/>
          <a:p>
            <a:r>
              <a:rPr lang="en-US" dirty="0" smtClean="0"/>
              <a:t>Why Choose NRF24L01+ ?</a:t>
            </a:r>
            <a:endParaRPr lang="en-US" dirty="0"/>
          </a:p>
        </p:txBody>
      </p:sp>
      <p:sp>
        <p:nvSpPr>
          <p:cNvPr id="3" name="Marcador de contenido 2"/>
          <p:cNvSpPr>
            <a:spLocks noGrp="1"/>
          </p:cNvSpPr>
          <p:nvPr>
            <p:ph idx="1"/>
          </p:nvPr>
        </p:nvSpPr>
        <p:spPr>
          <a:xfrm>
            <a:off x="574303" y="3348024"/>
            <a:ext cx="8466666" cy="1262614"/>
          </a:xfrm>
        </p:spPr>
        <p:txBody>
          <a:bodyPr>
            <a:normAutofit/>
          </a:bodyPr>
          <a:lstStyle/>
          <a:p>
            <a:pPr algn="just"/>
            <a:r>
              <a:rPr lang="en-US" sz="1200" dirty="0" smtClean="0"/>
              <a:t>Data rates Baud for data transfer is higher on the NRF24L01+, i.e. more data can be transferred to the loads controller per second.</a:t>
            </a:r>
          </a:p>
          <a:p>
            <a:pPr algn="just"/>
            <a:r>
              <a:rPr lang="en-US" sz="1200" dirty="0" smtClean="0"/>
              <a:t>The price difference between both modules could be a important factor for big projects and business scalability.</a:t>
            </a:r>
          </a:p>
          <a:p>
            <a:pPr marL="0" indent="0" algn="just">
              <a:buNone/>
            </a:pPr>
            <a:r>
              <a:rPr lang="en-US" sz="1200" dirty="0" smtClean="0"/>
              <a:t>Example: Costs of Load Controllers</a:t>
            </a:r>
          </a:p>
          <a:p>
            <a:pPr marL="0" indent="0" algn="just">
              <a:buNone/>
            </a:pPr>
            <a:endParaRPr lang="en-US" dirty="0" smtClean="0"/>
          </a:p>
          <a:p>
            <a:endParaRPr lang="en-US" dirty="0"/>
          </a:p>
        </p:txBody>
      </p:sp>
      <p:graphicFrame>
        <p:nvGraphicFramePr>
          <p:cNvPr id="7" name="Tabla 6"/>
          <p:cNvGraphicFramePr>
            <a:graphicFrameLocks noGrp="1"/>
          </p:cNvGraphicFramePr>
          <p:nvPr>
            <p:extLst/>
          </p:nvPr>
        </p:nvGraphicFramePr>
        <p:xfrm>
          <a:off x="2522058" y="4417454"/>
          <a:ext cx="4921931" cy="2140171"/>
        </p:xfrm>
        <a:graphic>
          <a:graphicData uri="http://schemas.openxmlformats.org/drawingml/2006/table">
            <a:tbl>
              <a:tblPr/>
              <a:tblGrid>
                <a:gridCol w="1113417"/>
                <a:gridCol w="1904257"/>
                <a:gridCol w="1904257"/>
              </a:tblGrid>
              <a:tr h="155634">
                <a:tc gridSpan="2">
                  <a:txBody>
                    <a:bodyPr/>
                    <a:lstStyle/>
                    <a:p>
                      <a:pPr algn="l" fontAlgn="b"/>
                      <a:r>
                        <a:rPr lang="en-US" sz="1200" b="1" i="0" u="none" strike="noStrike" dirty="0" smtClean="0">
                          <a:solidFill>
                            <a:srgbClr val="000000"/>
                          </a:solidFill>
                          <a:effectLst/>
                          <a:latin typeface="Calibri" panose="020F0502020204030204" pitchFamily="34" charset="0"/>
                        </a:rPr>
                        <a:t>Costs </a:t>
                      </a:r>
                      <a:r>
                        <a:rPr lang="en-US" sz="1200" b="1" i="0" u="none" strike="noStrike" dirty="0">
                          <a:solidFill>
                            <a:srgbClr val="000000"/>
                          </a:solidFill>
                          <a:effectLst/>
                          <a:latin typeface="Calibri" panose="020F0502020204030204" pitchFamily="34" charset="0"/>
                        </a:rPr>
                        <a:t>per Box</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r h="188890">
                <a:tc>
                  <a:txBody>
                    <a:bodyPr/>
                    <a:lstStyle/>
                    <a:p>
                      <a:pPr algn="l" fontAlgn="b"/>
                      <a:r>
                        <a:rPr lang="en-US" sz="12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Load Controller (NRF24L01+)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1" i="0" u="none" strike="noStrike">
                          <a:solidFill>
                            <a:srgbClr val="000000"/>
                          </a:solidFill>
                          <a:effectLst/>
                          <a:latin typeface="Calibri" panose="020F0502020204030204" pitchFamily="34" charset="0"/>
                        </a:rPr>
                        <a:t>Load Controller (XBEE)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88890">
                <a:tc>
                  <a:txBody>
                    <a:bodyPr/>
                    <a:lstStyle/>
                    <a:p>
                      <a:pPr algn="l" fontAlgn="b"/>
                      <a:r>
                        <a:rPr lang="en-US" sz="1200" b="1" i="0" u="none" strike="noStrike" dirty="0">
                          <a:solidFill>
                            <a:srgbClr val="000000"/>
                          </a:solidFill>
                          <a:effectLst/>
                          <a:latin typeface="Calibri" panose="020F0502020204030204" pitchFamily="34" charset="0"/>
                        </a:rPr>
                        <a:t>Box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890">
                <a:tc>
                  <a:txBody>
                    <a:bodyPr/>
                    <a:lstStyle/>
                    <a:p>
                      <a:pPr algn="l" fontAlgn="b"/>
                      <a:r>
                        <a:rPr lang="en-US" sz="1200" b="1" i="0" u="none" strike="noStrike" dirty="0">
                          <a:solidFill>
                            <a:srgbClr val="000000"/>
                          </a:solidFill>
                          <a:effectLst/>
                          <a:latin typeface="Calibri" panose="020F0502020204030204" pitchFamily="34" charset="0"/>
                        </a:rPr>
                        <a:t>Relays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890">
                <a:tc>
                  <a:txBody>
                    <a:bodyPr/>
                    <a:lstStyle/>
                    <a:p>
                      <a:pPr algn="l" fontAlgn="b"/>
                      <a:r>
                        <a:rPr lang="en-US" sz="1200" b="1" i="0" u="none" strike="noStrike" dirty="0">
                          <a:solidFill>
                            <a:srgbClr val="000000"/>
                          </a:solidFill>
                          <a:effectLst/>
                          <a:latin typeface="Calibri" panose="020F0502020204030204" pitchFamily="34" charset="0"/>
                        </a:rPr>
                        <a:t>Cables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890">
                <a:tc>
                  <a:txBody>
                    <a:bodyPr/>
                    <a:lstStyle/>
                    <a:p>
                      <a:pPr algn="l" fontAlgn="b"/>
                      <a:r>
                        <a:rPr lang="en-US" sz="1200" b="1" i="0" u="none" strike="noStrike" dirty="0">
                          <a:solidFill>
                            <a:srgbClr val="000000"/>
                          </a:solidFill>
                          <a:effectLst/>
                          <a:latin typeface="Calibri" panose="020F0502020204030204" pitchFamily="34" charset="0"/>
                        </a:rPr>
                        <a:t>PCB Circuits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890">
                <a:tc>
                  <a:txBody>
                    <a:bodyPr/>
                    <a:lstStyle/>
                    <a:p>
                      <a:pPr algn="l" fontAlgn="b"/>
                      <a:r>
                        <a:rPr lang="en-US" sz="1200" b="1" i="0" u="none" strike="noStrike" dirty="0">
                          <a:solidFill>
                            <a:srgbClr val="000000"/>
                          </a:solidFill>
                          <a:effectLst/>
                          <a:latin typeface="Calibri" panose="020F0502020204030204" pitchFamily="34" charset="0"/>
                        </a:rPr>
                        <a:t>MCU</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334">
                <a:tc>
                  <a:txBody>
                    <a:bodyPr/>
                    <a:lstStyle/>
                    <a:p>
                      <a:pPr algn="l" fontAlgn="b"/>
                      <a:r>
                        <a:rPr lang="en-US" sz="1200" b="1" i="0" u="none" strike="noStrike" dirty="0">
                          <a:solidFill>
                            <a:srgbClr val="000000"/>
                          </a:solidFill>
                          <a:effectLst/>
                          <a:latin typeface="Calibri" panose="020F0502020204030204" pitchFamily="34" charset="0"/>
                        </a:rPr>
                        <a:t>Transceiver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334">
                <a:tc>
                  <a:txBody>
                    <a:bodyPr/>
                    <a:lstStyle/>
                    <a:p>
                      <a:pPr algn="l" fontAlgn="b"/>
                      <a:r>
                        <a:rPr lang="en-US" sz="1200" b="1" i="0" u="none" strike="noStrike" dirty="0">
                          <a:solidFill>
                            <a:srgbClr val="000000"/>
                          </a:solidFill>
                          <a:effectLst/>
                          <a:latin typeface="Calibri" panose="020F0502020204030204" pitchFamily="34"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334">
                <a:tc>
                  <a:txBody>
                    <a:bodyPr/>
                    <a:lstStyle/>
                    <a:p>
                      <a:pPr algn="l" fontAlgn="b"/>
                      <a:r>
                        <a:rPr lang="en-US" sz="1200" b="1" i="0" u="none" strike="noStrike" dirty="0">
                          <a:solidFill>
                            <a:srgbClr val="000000"/>
                          </a:solidFill>
                          <a:effectLst/>
                          <a:latin typeface="Calibri" panose="020F0502020204030204" pitchFamily="34" charset="0"/>
                        </a:rPr>
                        <a:t>x1000 Boxes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dirty="0">
                          <a:solidFill>
                            <a:srgbClr val="000000"/>
                          </a:solidFill>
                          <a:effectLst/>
                          <a:latin typeface="Calibri" panose="020F0502020204030204" pitchFamily="34" charset="0"/>
                        </a:rPr>
                        <a:t>47000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77000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334">
                <a:tc>
                  <a:txBody>
                    <a:bodyPr/>
                    <a:lstStyle/>
                    <a:p>
                      <a:pPr algn="l" fontAlgn="b"/>
                      <a:r>
                        <a:rPr lang="en-US" sz="1200" b="1" i="0" u="none" strike="noStrike" dirty="0">
                          <a:solidFill>
                            <a:srgbClr val="000000"/>
                          </a:solidFill>
                          <a:effectLst/>
                          <a:latin typeface="Calibri" panose="020F0502020204030204" pitchFamily="34" charset="0"/>
                        </a:rPr>
                        <a:t>Price Difference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gridSpan="2">
                  <a:txBody>
                    <a:bodyPr/>
                    <a:lstStyle/>
                    <a:p>
                      <a:pPr algn="ctr" fontAlgn="b"/>
                      <a:r>
                        <a:rPr lang="en-US" sz="1200" b="0" i="0" u="none" strike="noStrike" dirty="0">
                          <a:solidFill>
                            <a:srgbClr val="FF0000"/>
                          </a:solidFill>
                          <a:effectLst/>
                          <a:latin typeface="Calibri" panose="020F0502020204030204" pitchFamily="34" charset="0"/>
                        </a:rPr>
                        <a:t>30000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graphicFrame>
        <p:nvGraphicFramePr>
          <p:cNvPr id="9" name="Tabla 8"/>
          <p:cNvGraphicFramePr>
            <a:graphicFrameLocks noGrp="1"/>
          </p:cNvGraphicFramePr>
          <p:nvPr>
            <p:extLst/>
          </p:nvPr>
        </p:nvGraphicFramePr>
        <p:xfrm>
          <a:off x="2608943" y="1553719"/>
          <a:ext cx="4397386" cy="1674300"/>
        </p:xfrm>
        <a:graphic>
          <a:graphicData uri="http://schemas.openxmlformats.org/drawingml/2006/table">
            <a:tbl>
              <a:tblPr/>
              <a:tblGrid>
                <a:gridCol w="1443105"/>
                <a:gridCol w="1483947"/>
                <a:gridCol w="1470334"/>
              </a:tblGrid>
              <a:tr h="217038">
                <a:tc gridSpan="3">
                  <a:txBody>
                    <a:bodyPr/>
                    <a:lstStyle/>
                    <a:p>
                      <a:pPr algn="ctr" fontAlgn="b"/>
                      <a:r>
                        <a:rPr lang="en-US" sz="1100" b="1" i="0" u="none" strike="noStrike" dirty="0">
                          <a:solidFill>
                            <a:srgbClr val="000000"/>
                          </a:solidFill>
                          <a:effectLst/>
                          <a:latin typeface="Calibri" panose="020F0502020204030204" pitchFamily="34" charset="0"/>
                        </a:rPr>
                        <a:t>Comparison Table (Antenna versions)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06704">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704">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NRF24L01+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XBEE (Zigbee)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06704">
                <a:tc>
                  <a:txBody>
                    <a:bodyPr/>
                    <a:lstStyle/>
                    <a:p>
                      <a:pPr algn="l" fontAlgn="b"/>
                      <a:r>
                        <a:rPr lang="en-US" sz="1100" b="1" i="0" u="none" strike="noStrike">
                          <a:solidFill>
                            <a:srgbClr val="000000"/>
                          </a:solidFill>
                          <a:effectLst/>
                          <a:latin typeface="Calibri" panose="020F0502020204030204" pitchFamily="34" charset="0"/>
                        </a:rPr>
                        <a:t>Frequency Band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2.4 GHz ISM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2.4 GHz ISM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704">
                <a:tc>
                  <a:txBody>
                    <a:bodyPr/>
                    <a:lstStyle/>
                    <a:p>
                      <a:pPr algn="l" fontAlgn="b"/>
                      <a:r>
                        <a:rPr lang="en-US" sz="1100" b="1" i="0" u="none" strike="noStrike">
                          <a:solidFill>
                            <a:srgbClr val="000000"/>
                          </a:solidFill>
                          <a:effectLst/>
                          <a:latin typeface="Calibri" panose="020F0502020204030204" pitchFamily="34" charset="0"/>
                        </a:rPr>
                        <a:t>Protocol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Proprietary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IEEE 802.15.04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704">
                <a:tc>
                  <a:txBody>
                    <a:bodyPr/>
                    <a:lstStyle/>
                    <a:p>
                      <a:pPr algn="l" fontAlgn="b"/>
                      <a:r>
                        <a:rPr lang="en-US" sz="1100" b="1" i="0" u="none" strike="noStrike">
                          <a:solidFill>
                            <a:srgbClr val="000000"/>
                          </a:solidFill>
                          <a:effectLst/>
                          <a:latin typeface="Calibri" panose="020F0502020204030204" pitchFamily="34" charset="0"/>
                        </a:rPr>
                        <a:t>Range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1100[meters]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1000 [meters]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704">
                <a:tc>
                  <a:txBody>
                    <a:bodyPr/>
                    <a:lstStyle/>
                    <a:p>
                      <a:pPr algn="l" fontAlgn="b"/>
                      <a:r>
                        <a:rPr lang="en-US" sz="1100" b="1" i="0" u="none" strike="noStrike">
                          <a:solidFill>
                            <a:srgbClr val="000000"/>
                          </a:solidFill>
                          <a:effectLst/>
                          <a:latin typeface="Calibri" panose="020F0502020204030204" pitchFamily="34" charset="0"/>
                        </a:rPr>
                        <a:t>Data Rate Max.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2 Mbps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a:solidFill>
                            <a:srgbClr val="000000"/>
                          </a:solidFill>
                          <a:effectLst/>
                          <a:latin typeface="Calibri" panose="020F0502020204030204" pitchFamily="34" charset="0"/>
                        </a:rPr>
                        <a:t>250 Kbps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r>
              <a:tr h="217038">
                <a:tc>
                  <a:txBody>
                    <a:bodyPr/>
                    <a:lstStyle/>
                    <a:p>
                      <a:pPr algn="l" fontAlgn="b"/>
                      <a:r>
                        <a:rPr lang="en-US" sz="1100" b="1" i="0" u="none" strike="noStrike" dirty="0">
                          <a:solidFill>
                            <a:srgbClr val="000000"/>
                          </a:solidFill>
                          <a:effectLst/>
                          <a:latin typeface="Calibri" panose="020F0502020204030204" pitchFamily="34" charset="0"/>
                        </a:rPr>
                        <a:t>Price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1" i="0" u="none" strike="noStrike" dirty="0">
                          <a:solidFill>
                            <a:srgbClr val="000000"/>
                          </a:solidFill>
                          <a:effectLst/>
                          <a:latin typeface="Calibri" panose="020F0502020204030204" pitchFamily="34" charset="0"/>
                        </a:rPr>
                        <a:t>42.00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r>
            </a:tbl>
          </a:graphicData>
        </a:graphic>
      </p:graphicFrame>
    </p:spTree>
    <p:extLst>
      <p:ext uri="{BB962C8B-B14F-4D97-AF65-F5344CB8AC3E}">
        <p14:creationId xmlns:p14="http://schemas.microsoft.com/office/powerpoint/2010/main" val="328135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el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483" y="1493672"/>
            <a:ext cx="8089362" cy="4550266"/>
          </a:xfrm>
          <a:prstGeom prst="rect">
            <a:avLst/>
          </a:prstGeom>
        </p:spPr>
      </p:pic>
      <p:sp>
        <p:nvSpPr>
          <p:cNvPr id="3" name="Título 1"/>
          <p:cNvSpPr>
            <a:spLocks noGrp="1"/>
          </p:cNvSpPr>
          <p:nvPr>
            <p:ph type="title"/>
          </p:nvPr>
        </p:nvSpPr>
        <p:spPr>
          <a:xfrm>
            <a:off x="539483" y="396473"/>
            <a:ext cx="8596668" cy="1320800"/>
          </a:xfrm>
        </p:spPr>
        <p:txBody>
          <a:bodyPr/>
          <a:lstStyle/>
          <a:p>
            <a:r>
              <a:rPr lang="en-US" dirty="0" smtClean="0"/>
              <a:t>Prototype Box Design</a:t>
            </a:r>
            <a:endParaRPr lang="en-US" dirty="0"/>
          </a:p>
        </p:txBody>
      </p:sp>
    </p:spTree>
    <p:extLst>
      <p:ext uri="{BB962C8B-B14F-4D97-AF65-F5344CB8AC3E}">
        <p14:creationId xmlns:p14="http://schemas.microsoft.com/office/powerpoint/2010/main" val="1872193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Communication Protocols</a:t>
            </a:r>
            <a:endParaRPr lang="en-US" dirty="0"/>
          </a:p>
        </p:txBody>
      </p:sp>
      <p:sp>
        <p:nvSpPr>
          <p:cNvPr id="3" name="Marcador de contenido 2"/>
          <p:cNvSpPr>
            <a:spLocks noGrp="1"/>
          </p:cNvSpPr>
          <p:nvPr>
            <p:ph idx="1"/>
          </p:nvPr>
        </p:nvSpPr>
        <p:spPr>
          <a:xfrm>
            <a:off x="355362" y="1658313"/>
            <a:ext cx="8596668" cy="3880773"/>
          </a:xfrm>
        </p:spPr>
        <p:txBody>
          <a:bodyPr/>
          <a:lstStyle/>
          <a:p>
            <a:r>
              <a:rPr lang="en-US" dirty="0" smtClean="0"/>
              <a:t>Beagle bone Black      </a:t>
            </a:r>
            <a:r>
              <a:rPr lang="en-US" dirty="0" smtClean="0">
                <a:sym typeface="Wingdings" panose="05000000000000000000" pitchFamily="2" charset="2"/>
              </a:rPr>
              <a:t></a:t>
            </a:r>
            <a:r>
              <a:rPr lang="en-US" dirty="0" smtClean="0"/>
              <a:t>        MSP432 </a:t>
            </a:r>
          </a:p>
          <a:p>
            <a:pPr marL="0" indent="0">
              <a:buNone/>
            </a:pPr>
            <a:r>
              <a:rPr lang="en-US" b="1" dirty="0" smtClean="0"/>
              <a:t>Technology</a:t>
            </a:r>
            <a:r>
              <a:rPr lang="en-US" dirty="0" smtClean="0"/>
              <a:t>: </a:t>
            </a:r>
          </a:p>
          <a:p>
            <a:r>
              <a:rPr lang="en-US" sz="1600" dirty="0" smtClean="0"/>
              <a:t>2.4 GHz ISM (Industrial Scientific and Medical) radio frequency band.</a:t>
            </a:r>
          </a:p>
          <a:p>
            <a:r>
              <a:rPr lang="en-US" sz="1600" dirty="0" smtClean="0"/>
              <a:t>SPI (Serial Peripheral Interface)</a:t>
            </a:r>
          </a:p>
          <a:p>
            <a:pPr marL="0" indent="0">
              <a:buNone/>
            </a:pPr>
            <a:r>
              <a:rPr lang="en-US" b="1" dirty="0" smtClean="0"/>
              <a:t>Communication Design: </a:t>
            </a:r>
          </a:p>
          <a:p>
            <a:r>
              <a:rPr lang="en-US" sz="1600" dirty="0" smtClean="0"/>
              <a:t>2 Bytes Code at Data Rate of 1 MBPS</a:t>
            </a:r>
          </a:p>
          <a:p>
            <a:r>
              <a:rPr lang="en-US" sz="1600" dirty="0" smtClean="0"/>
              <a:t>3 Modes for Communication:</a:t>
            </a:r>
          </a:p>
          <a:p>
            <a:pPr>
              <a:buAutoNum type="arabicPeriod"/>
            </a:pPr>
            <a:r>
              <a:rPr lang="en-US" sz="1600" dirty="0" smtClean="0"/>
              <a:t>Turn ON/OFF				   – 	Code: A1/A2.</a:t>
            </a:r>
          </a:p>
          <a:p>
            <a:pPr>
              <a:buAutoNum type="arabicPeriod"/>
            </a:pPr>
            <a:r>
              <a:rPr lang="en-US" sz="1600" dirty="0" smtClean="0"/>
              <a:t>Ask if Load is ON/OFF		   – 	Code: B5.</a:t>
            </a:r>
          </a:p>
          <a:p>
            <a:pPr>
              <a:buAutoNum type="arabicPeriod"/>
            </a:pPr>
            <a:r>
              <a:rPr lang="en-US" sz="1600" dirty="0" smtClean="0"/>
              <a:t>Ask for Temperature Information – 	Code: C1 </a:t>
            </a:r>
          </a:p>
          <a:p>
            <a:pPr marL="0" indent="0">
              <a:buNone/>
            </a:pPr>
            <a:endParaRPr lang="en-US" dirty="0" smtClean="0"/>
          </a:p>
          <a:p>
            <a:endParaRPr lang="en-US" dirty="0" smtClean="0"/>
          </a:p>
          <a:p>
            <a:endParaRPr lang="en-US" dirty="0" smtClean="0"/>
          </a:p>
          <a:p>
            <a:endParaRPr lang="en-US" dirty="0"/>
          </a:p>
        </p:txBody>
      </p:sp>
      <p:pic>
        <p:nvPicPr>
          <p:cNvPr id="4" name="Imagen 3"/>
          <p:cNvPicPr>
            <a:picLocks noChangeAspect="1"/>
          </p:cNvPicPr>
          <p:nvPr/>
        </p:nvPicPr>
        <p:blipFill rotWithShape="1">
          <a:blip r:embed="rId3"/>
          <a:srcRect l="35813" t="24781" r="27861" b="25748"/>
          <a:stretch/>
        </p:blipFill>
        <p:spPr>
          <a:xfrm>
            <a:off x="5662952" y="2979113"/>
            <a:ext cx="3611050" cy="2764864"/>
          </a:xfrm>
          <a:prstGeom prst="rect">
            <a:avLst/>
          </a:prstGeom>
        </p:spPr>
      </p:pic>
    </p:spTree>
    <p:extLst>
      <p:ext uri="{BB962C8B-B14F-4D97-AF65-F5344CB8AC3E}">
        <p14:creationId xmlns:p14="http://schemas.microsoft.com/office/powerpoint/2010/main" val="1134106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360609"/>
            <a:ext cx="8698486" cy="5924282"/>
          </a:xfrm>
        </p:spPr>
        <p:txBody>
          <a:bodyPr>
            <a:normAutofit/>
          </a:bodyPr>
          <a:lstStyle/>
          <a:p>
            <a:r>
              <a:rPr lang="en-US" sz="1600" b="1" dirty="0" smtClean="0"/>
              <a:t>Address:</a:t>
            </a:r>
            <a:r>
              <a:rPr lang="en-US" sz="1600" dirty="0" smtClean="0"/>
              <a:t> The address for each load is going to be assigned via web application.</a:t>
            </a:r>
          </a:p>
          <a:p>
            <a:r>
              <a:rPr lang="en-US" sz="1600" b="1" dirty="0" smtClean="0"/>
              <a:t>Recommendations followed for Assigning Addresses:</a:t>
            </a:r>
          </a:p>
          <a:p>
            <a:pPr marL="285750" indent="-285750">
              <a:buFont typeface="Arial" panose="020B0604020202020204" pitchFamily="34" charset="0"/>
              <a:buChar char="•"/>
            </a:pPr>
            <a:r>
              <a:rPr lang="en-US" sz="1600" dirty="0" smtClean="0"/>
              <a:t>Avoid </a:t>
            </a:r>
            <a:r>
              <a:rPr lang="en-US" sz="1600" dirty="0"/>
              <a:t>addresses that start with 0x00 0x55 0xAA </a:t>
            </a:r>
            <a:r>
              <a:rPr lang="en-US" sz="1600" dirty="0" smtClean="0"/>
              <a:t>0xFF</a:t>
            </a:r>
          </a:p>
          <a:p>
            <a:pPr marL="285750" indent="-285750">
              <a:buFont typeface="Arial" panose="020B0604020202020204" pitchFamily="34" charset="0"/>
              <a:buChar char="•"/>
            </a:pPr>
            <a:r>
              <a:rPr lang="en-US" sz="1600" dirty="0" smtClean="0"/>
              <a:t>40-Bit (</a:t>
            </a:r>
            <a:r>
              <a:rPr lang="en-US" sz="1600" dirty="0"/>
              <a:t>5</a:t>
            </a:r>
            <a:r>
              <a:rPr lang="en-US" sz="1600" dirty="0" smtClean="0"/>
              <a:t> Bytes) Long.</a:t>
            </a:r>
            <a:endParaRPr lang="en-US" sz="1600" dirty="0"/>
          </a:p>
          <a:p>
            <a:pPr marL="285750" indent="-285750">
              <a:buFont typeface="Arial" panose="020B0604020202020204" pitchFamily="34" charset="0"/>
              <a:buChar char="•"/>
            </a:pPr>
            <a:r>
              <a:rPr lang="en-US" sz="1600" dirty="0"/>
              <a:t>Avoid addresses made by 5, 4 or 3 equal bytes (0x00 and 0xFF not recommended)</a:t>
            </a:r>
          </a:p>
          <a:p>
            <a:pPr marL="285750" indent="-285750" algn="ctr">
              <a:buFont typeface="Arial" panose="020B0604020202020204" pitchFamily="34" charset="0"/>
              <a:buChar char="•"/>
            </a:pPr>
            <a:endParaRPr lang="en-US" sz="1600" dirty="0"/>
          </a:p>
          <a:p>
            <a:pPr marL="0" indent="0" algn="ctr">
              <a:buNone/>
            </a:pPr>
            <a:r>
              <a:rPr lang="en-US" sz="1600" b="1" dirty="0" smtClean="0"/>
              <a:t> Load1 : </a:t>
            </a:r>
            <a:r>
              <a:rPr lang="en-US" sz="1600" dirty="0" smtClean="0"/>
              <a:t>0D </a:t>
            </a:r>
            <a:r>
              <a:rPr lang="en-US" sz="1600" dirty="0"/>
              <a:t>0C 0B 0A 01</a:t>
            </a:r>
          </a:p>
          <a:p>
            <a:pPr marL="0" indent="0" algn="ctr">
              <a:buNone/>
            </a:pPr>
            <a:r>
              <a:rPr lang="en-US" sz="1600" b="1" dirty="0" smtClean="0"/>
              <a:t>Load 2</a:t>
            </a:r>
            <a:r>
              <a:rPr lang="en-US" sz="1600" dirty="0" smtClean="0"/>
              <a:t>: 0D </a:t>
            </a:r>
            <a:r>
              <a:rPr lang="en-US" sz="1600" dirty="0"/>
              <a:t>0C 0B 0A 02</a:t>
            </a:r>
          </a:p>
          <a:p>
            <a:pPr marL="0" indent="0" algn="ctr">
              <a:buNone/>
            </a:pPr>
            <a:r>
              <a:rPr lang="en-US" sz="1600" dirty="0"/>
              <a:t>….</a:t>
            </a:r>
          </a:p>
          <a:p>
            <a:pPr marL="0" indent="0" algn="ctr">
              <a:buNone/>
            </a:pPr>
            <a:r>
              <a:rPr lang="en-US" sz="1600" b="1" dirty="0" smtClean="0"/>
              <a:t>Load 10</a:t>
            </a:r>
            <a:r>
              <a:rPr lang="en-US" sz="1600" dirty="0" smtClean="0"/>
              <a:t>: 0D </a:t>
            </a:r>
            <a:r>
              <a:rPr lang="en-US" sz="1600" dirty="0"/>
              <a:t>0C 0B 0A 0A</a:t>
            </a:r>
          </a:p>
          <a:p>
            <a:pPr marL="0" indent="0" algn="ctr">
              <a:buNone/>
            </a:pPr>
            <a:r>
              <a:rPr lang="en-US" sz="1600" b="1" dirty="0" smtClean="0"/>
              <a:t>Load 11</a:t>
            </a:r>
            <a:r>
              <a:rPr lang="en-US" sz="1600" dirty="0" smtClean="0"/>
              <a:t>: 0D </a:t>
            </a:r>
            <a:r>
              <a:rPr lang="en-US" sz="1600" dirty="0"/>
              <a:t>0C 0B 0A </a:t>
            </a:r>
            <a:r>
              <a:rPr lang="en-US" sz="1600" dirty="0" smtClean="0"/>
              <a:t>0B</a:t>
            </a:r>
            <a:endParaRPr lang="en-US" sz="1600" dirty="0"/>
          </a:p>
          <a:p>
            <a:pPr marL="0" indent="0" algn="ctr">
              <a:buNone/>
            </a:pPr>
            <a:r>
              <a:rPr lang="en-US" sz="1600" dirty="0"/>
              <a:t>….</a:t>
            </a:r>
          </a:p>
          <a:p>
            <a:pPr marL="0" indent="0" algn="ctr">
              <a:buNone/>
            </a:pPr>
            <a:r>
              <a:rPr lang="en-US" sz="1600" b="1" dirty="0" smtClean="0"/>
              <a:t>Load 16</a:t>
            </a:r>
            <a:r>
              <a:rPr lang="en-US" sz="1600" dirty="0" smtClean="0"/>
              <a:t>: 0D </a:t>
            </a:r>
            <a:r>
              <a:rPr lang="en-US" sz="1600" dirty="0"/>
              <a:t>0C 0B 0A 10</a:t>
            </a:r>
          </a:p>
          <a:p>
            <a:pPr marL="0" indent="0" algn="ctr">
              <a:buNone/>
            </a:pPr>
            <a:r>
              <a:rPr lang="en-US" sz="1600" b="1" dirty="0" smtClean="0"/>
              <a:t>Load 17</a:t>
            </a:r>
            <a:r>
              <a:rPr lang="en-US" sz="1600" dirty="0" smtClean="0"/>
              <a:t>: 0D </a:t>
            </a:r>
            <a:r>
              <a:rPr lang="en-US" sz="1600" dirty="0"/>
              <a:t>0C 0B 0A </a:t>
            </a:r>
            <a:r>
              <a:rPr lang="en-US" sz="1600" dirty="0" smtClean="0"/>
              <a:t>12</a:t>
            </a:r>
          </a:p>
          <a:p>
            <a:pPr marL="0" indent="0">
              <a:buNone/>
            </a:pPr>
            <a:endParaRPr lang="en-US" sz="1600" dirty="0"/>
          </a:p>
          <a:p>
            <a:pPr marL="0" indent="0">
              <a:buNone/>
            </a:pPr>
            <a:endParaRPr lang="en-US" b="1" dirty="0"/>
          </a:p>
        </p:txBody>
      </p:sp>
    </p:spTree>
    <p:extLst>
      <p:ext uri="{BB962C8B-B14F-4D97-AF65-F5344CB8AC3E}">
        <p14:creationId xmlns:p14="http://schemas.microsoft.com/office/powerpoint/2010/main" val="1313302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Input Data</a:t>
            </a:r>
            <a:endParaRPr lang="en-US" dirty="0"/>
          </a:p>
        </p:txBody>
      </p:sp>
      <p:sp>
        <p:nvSpPr>
          <p:cNvPr id="3" name="Content Placeholder 2"/>
          <p:cNvSpPr>
            <a:spLocks noGrp="1"/>
          </p:cNvSpPr>
          <p:nvPr>
            <p:ph idx="1"/>
          </p:nvPr>
        </p:nvSpPr>
        <p:spPr/>
        <p:txBody>
          <a:bodyPr>
            <a:normAutofit lnSpcReduction="10000"/>
          </a:bodyPr>
          <a:lstStyle/>
          <a:p>
            <a:pPr lvl="0"/>
            <a:r>
              <a:rPr lang="en-US" dirty="0"/>
              <a:t>Load Data</a:t>
            </a:r>
          </a:p>
          <a:p>
            <a:pPr lvl="1"/>
            <a:r>
              <a:rPr lang="en-US" dirty="0"/>
              <a:t>Type: washer, water heater, etc. </a:t>
            </a:r>
          </a:p>
          <a:p>
            <a:pPr lvl="1"/>
            <a:r>
              <a:rPr lang="en-US" dirty="0" smtClean="0"/>
              <a:t>Priority </a:t>
            </a:r>
          </a:p>
          <a:p>
            <a:pPr lvl="2"/>
            <a:r>
              <a:rPr lang="en-US" dirty="0" smtClean="0"/>
              <a:t>1-10</a:t>
            </a:r>
            <a:r>
              <a:rPr lang="en-US" dirty="0"/>
              <a:t>, 1 will be turned off first 10 will be turned off last</a:t>
            </a:r>
          </a:p>
          <a:p>
            <a:pPr lvl="1"/>
            <a:r>
              <a:rPr lang="en-US" dirty="0" smtClean="0"/>
              <a:t>Specs</a:t>
            </a:r>
          </a:p>
          <a:p>
            <a:pPr lvl="2"/>
            <a:r>
              <a:rPr lang="en-US" dirty="0" smtClean="0"/>
              <a:t>operating watt usage, current, voltage</a:t>
            </a:r>
            <a:endParaRPr lang="en-US" dirty="0"/>
          </a:p>
          <a:p>
            <a:pPr lvl="0"/>
            <a:r>
              <a:rPr lang="en-US" dirty="0"/>
              <a:t>Air Conditioning </a:t>
            </a:r>
          </a:p>
          <a:p>
            <a:pPr lvl="1"/>
            <a:r>
              <a:rPr lang="en-US" dirty="0"/>
              <a:t>Set temp schedule</a:t>
            </a:r>
          </a:p>
          <a:p>
            <a:pPr lvl="1"/>
            <a:r>
              <a:rPr lang="en-US" dirty="0"/>
              <a:t>Set max </a:t>
            </a:r>
            <a:r>
              <a:rPr lang="en-US" dirty="0" smtClean="0"/>
              <a:t>deviation</a:t>
            </a:r>
          </a:p>
          <a:p>
            <a:pPr lvl="2"/>
            <a:r>
              <a:rPr lang="en-US" dirty="0" smtClean="0"/>
              <a:t>Example: </a:t>
            </a:r>
            <a:r>
              <a:rPr lang="en-US" dirty="0"/>
              <a:t>±5º from current setting </a:t>
            </a:r>
          </a:p>
          <a:p>
            <a:pPr lvl="1"/>
            <a:r>
              <a:rPr lang="en-US" dirty="0"/>
              <a:t>Set priority of AC schedule deviation</a:t>
            </a:r>
          </a:p>
          <a:p>
            <a:endParaRPr lang="en-US" dirty="0"/>
          </a:p>
        </p:txBody>
      </p:sp>
    </p:spTree>
    <p:extLst>
      <p:ext uri="{BB962C8B-B14F-4D97-AF65-F5344CB8AC3E}">
        <p14:creationId xmlns:p14="http://schemas.microsoft.com/office/powerpoint/2010/main" val="2949201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03969"/>
            <a:ext cx="8596668" cy="860466"/>
          </a:xfrm>
        </p:spPr>
        <p:txBody>
          <a:bodyPr/>
          <a:lstStyle/>
          <a:p>
            <a:r>
              <a:rPr lang="en-US" dirty="0" smtClean="0"/>
              <a:t>Our Goal</a:t>
            </a:r>
            <a:endParaRPr lang="en-US" dirty="0"/>
          </a:p>
        </p:txBody>
      </p:sp>
      <p:sp>
        <p:nvSpPr>
          <p:cNvPr id="3" name="Content Placeholder 2"/>
          <p:cNvSpPr>
            <a:spLocks noGrp="1"/>
          </p:cNvSpPr>
          <p:nvPr>
            <p:ph idx="1"/>
          </p:nvPr>
        </p:nvSpPr>
        <p:spPr>
          <a:xfrm>
            <a:off x="677334" y="1278272"/>
            <a:ext cx="8596668" cy="1764152"/>
          </a:xfrm>
        </p:spPr>
        <p:txBody>
          <a:bodyPr>
            <a:normAutofit fontScale="92500" lnSpcReduction="20000"/>
          </a:bodyPr>
          <a:lstStyle/>
          <a:p>
            <a:r>
              <a:rPr lang="en-US" sz="2000" dirty="0" smtClean="0">
                <a:solidFill>
                  <a:schemeClr val="tx1"/>
                </a:solidFill>
              </a:rPr>
              <a:t>With the implementation of our Home Energy Management System and the advantage of Real-Time Pricing (RTP) provided by electric utility companies, consumers have the ability to adjust their energy usage in order to reduce their electricity bill</a:t>
            </a:r>
            <a:r>
              <a:rPr lang="en-US" sz="2000" dirty="0" smtClean="0">
                <a:solidFill>
                  <a:schemeClr val="tx1"/>
                </a:solidFill>
              </a:rPr>
              <a:t>.</a:t>
            </a:r>
          </a:p>
          <a:p>
            <a:r>
              <a:rPr lang="en-US" sz="2000" dirty="0" smtClean="0">
                <a:solidFill>
                  <a:schemeClr val="tx1"/>
                </a:solidFill>
              </a:rPr>
              <a:t>Sponsored by FEEDER – Foundation for Engineering Education for Distributed Energy Resource</a:t>
            </a:r>
            <a:endParaRPr lang="en-US" sz="2000" dirty="0">
              <a:solidFill>
                <a:schemeClr val="tx1"/>
              </a:solidFill>
            </a:endParaRPr>
          </a:p>
        </p:txBody>
      </p:sp>
      <p:sp>
        <p:nvSpPr>
          <p:cNvPr id="4" name="Title 1"/>
          <p:cNvSpPr txBox="1">
            <a:spLocks/>
          </p:cNvSpPr>
          <p:nvPr/>
        </p:nvSpPr>
        <p:spPr>
          <a:xfrm>
            <a:off x="669313" y="304242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Who are we?</a:t>
            </a:r>
            <a:endParaRPr lang="en-US" dirty="0">
              <a:solidFill>
                <a:srgbClr val="90C226"/>
              </a:solidFill>
            </a:endParaRPr>
          </a:p>
        </p:txBody>
      </p:sp>
      <p:sp>
        <p:nvSpPr>
          <p:cNvPr id="5" name="Content Placeholder 2"/>
          <p:cNvSpPr txBox="1">
            <a:spLocks/>
          </p:cNvSpPr>
          <p:nvPr/>
        </p:nvSpPr>
        <p:spPr>
          <a:xfrm>
            <a:off x="669313" y="3981372"/>
            <a:ext cx="8596668" cy="224296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n-US" sz="2000" dirty="0" smtClean="0">
                <a:solidFill>
                  <a:prstClr val="black"/>
                </a:solidFill>
              </a:rPr>
              <a:t>Dillon Wiggins </a:t>
            </a:r>
            <a:r>
              <a:rPr lang="en-US" sz="2000" dirty="0">
                <a:solidFill>
                  <a:prstClr val="black"/>
                </a:solidFill>
              </a:rPr>
              <a:t>– </a:t>
            </a:r>
            <a:r>
              <a:rPr lang="en-US" sz="2000" dirty="0" smtClean="0">
                <a:solidFill>
                  <a:prstClr val="black"/>
                </a:solidFill>
              </a:rPr>
              <a:t>EE – Project Manager</a:t>
            </a:r>
          </a:p>
          <a:p>
            <a:pPr>
              <a:buClr>
                <a:srgbClr val="90C226"/>
              </a:buClr>
            </a:pPr>
            <a:r>
              <a:rPr lang="en-US" sz="2000" dirty="0">
                <a:solidFill>
                  <a:prstClr val="black"/>
                </a:solidFill>
              </a:rPr>
              <a:t>Pablo Aguirre – EE – Financial Analyst </a:t>
            </a:r>
            <a:endParaRPr lang="en-US" sz="2000" dirty="0" smtClean="0">
              <a:solidFill>
                <a:prstClr val="black"/>
              </a:solidFill>
            </a:endParaRPr>
          </a:p>
          <a:p>
            <a:pPr>
              <a:buClr>
                <a:srgbClr val="90C226"/>
              </a:buClr>
            </a:pPr>
            <a:r>
              <a:rPr lang="en-US" sz="2000" dirty="0">
                <a:solidFill>
                  <a:prstClr val="black"/>
                </a:solidFill>
              </a:rPr>
              <a:t>Juan </a:t>
            </a:r>
            <a:r>
              <a:rPr lang="en-US" sz="2000" dirty="0" err="1">
                <a:solidFill>
                  <a:prstClr val="black"/>
                </a:solidFill>
              </a:rPr>
              <a:t>Ospina</a:t>
            </a:r>
            <a:r>
              <a:rPr lang="en-US" sz="2000" dirty="0">
                <a:solidFill>
                  <a:prstClr val="black"/>
                </a:solidFill>
              </a:rPr>
              <a:t> – </a:t>
            </a:r>
            <a:r>
              <a:rPr lang="en-US" sz="2000" dirty="0" smtClean="0">
                <a:solidFill>
                  <a:prstClr val="black"/>
                </a:solidFill>
              </a:rPr>
              <a:t>CE &amp; EE – Hardware Engineer</a:t>
            </a:r>
          </a:p>
          <a:p>
            <a:pPr>
              <a:buClr>
                <a:srgbClr val="90C226"/>
              </a:buClr>
            </a:pPr>
            <a:r>
              <a:rPr lang="en-US" sz="2000" dirty="0">
                <a:solidFill>
                  <a:prstClr val="black"/>
                </a:solidFill>
              </a:rPr>
              <a:t>Ivan Remete – </a:t>
            </a:r>
            <a:r>
              <a:rPr lang="en-US" sz="2000" dirty="0" smtClean="0">
                <a:solidFill>
                  <a:prstClr val="black"/>
                </a:solidFill>
              </a:rPr>
              <a:t>EE – Electrical Engineer</a:t>
            </a:r>
          </a:p>
          <a:p>
            <a:pPr>
              <a:buClr>
                <a:srgbClr val="90C226"/>
              </a:buClr>
            </a:pPr>
            <a:r>
              <a:rPr lang="en-US" sz="2000" dirty="0">
                <a:solidFill>
                  <a:prstClr val="black"/>
                </a:solidFill>
              </a:rPr>
              <a:t>Michael Garcia-Rivas – </a:t>
            </a:r>
            <a:r>
              <a:rPr lang="en-US" sz="2000" dirty="0" smtClean="0">
                <a:solidFill>
                  <a:prstClr val="black"/>
                </a:solidFill>
              </a:rPr>
              <a:t>CE – Software Engineer</a:t>
            </a:r>
          </a:p>
          <a:p>
            <a:pPr>
              <a:buClr>
                <a:srgbClr val="90C226"/>
              </a:buClr>
            </a:pPr>
            <a:endParaRPr lang="en-US" dirty="0">
              <a:solidFill>
                <a:prstClr val="black"/>
              </a:solidFill>
            </a:endParaRPr>
          </a:p>
        </p:txBody>
      </p:sp>
      <p:pic>
        <p:nvPicPr>
          <p:cNvPr id="6" name="Picture 5"/>
          <p:cNvPicPr>
            <a:picLocks noChangeAspect="1"/>
          </p:cNvPicPr>
          <p:nvPr/>
        </p:nvPicPr>
        <p:blipFill>
          <a:blip r:embed="rId3"/>
          <a:stretch>
            <a:fillRect/>
          </a:stretch>
        </p:blipFill>
        <p:spPr>
          <a:xfrm>
            <a:off x="7322881" y="4363224"/>
            <a:ext cx="1943100" cy="1933575"/>
          </a:xfrm>
          <a:prstGeom prst="rect">
            <a:avLst/>
          </a:prstGeom>
        </p:spPr>
      </p:pic>
    </p:spTree>
    <p:extLst>
      <p:ext uri="{BB962C8B-B14F-4D97-AF65-F5344CB8AC3E}">
        <p14:creationId xmlns:p14="http://schemas.microsoft.com/office/powerpoint/2010/main" val="4238005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39" y="115666"/>
            <a:ext cx="8596668" cy="1320800"/>
          </a:xfrm>
        </p:spPr>
        <p:txBody>
          <a:bodyPr/>
          <a:lstStyle/>
          <a:p>
            <a:r>
              <a:rPr lang="en-US" dirty="0" smtClean="0"/>
              <a:t>Algorithm</a:t>
            </a:r>
            <a:endParaRPr lang="en-US" dirty="0"/>
          </a:p>
        </p:txBody>
      </p:sp>
      <p:sp>
        <p:nvSpPr>
          <p:cNvPr id="3" name="Flowchart: Decision 2"/>
          <p:cNvSpPr/>
          <p:nvPr/>
        </p:nvSpPr>
        <p:spPr>
          <a:xfrm>
            <a:off x="6640670" y="2877821"/>
            <a:ext cx="2093281" cy="9803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Price change?</a:t>
            </a:r>
          </a:p>
        </p:txBody>
      </p:sp>
      <p:sp>
        <p:nvSpPr>
          <p:cNvPr id="4" name="Flowchart: Alternate Process 3"/>
          <p:cNvSpPr/>
          <p:nvPr/>
        </p:nvSpPr>
        <p:spPr>
          <a:xfrm>
            <a:off x="2472206" y="927721"/>
            <a:ext cx="1350182" cy="40365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Start</a:t>
            </a:r>
          </a:p>
        </p:txBody>
      </p:sp>
      <p:sp>
        <p:nvSpPr>
          <p:cNvPr id="5" name="Flowchart: Decision 4"/>
          <p:cNvSpPr/>
          <p:nvPr/>
        </p:nvSpPr>
        <p:spPr>
          <a:xfrm>
            <a:off x="2180011" y="1568010"/>
            <a:ext cx="1938528" cy="9803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User Input?</a:t>
            </a:r>
          </a:p>
        </p:txBody>
      </p:sp>
      <p:sp>
        <p:nvSpPr>
          <p:cNvPr id="6" name="Flowchart: Decision 5"/>
          <p:cNvSpPr/>
          <p:nvPr/>
        </p:nvSpPr>
        <p:spPr>
          <a:xfrm>
            <a:off x="5520536" y="4321916"/>
            <a:ext cx="1938528" cy="9803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Current price</a:t>
            </a:r>
          </a:p>
        </p:txBody>
      </p:sp>
      <p:sp>
        <p:nvSpPr>
          <p:cNvPr id="7" name="TextBox 6"/>
          <p:cNvSpPr txBox="1"/>
          <p:nvPr/>
        </p:nvSpPr>
        <p:spPr>
          <a:xfrm>
            <a:off x="4647944" y="4769985"/>
            <a:ext cx="1169772" cy="646331"/>
          </a:xfrm>
          <a:prstGeom prst="rect">
            <a:avLst/>
          </a:prstGeom>
          <a:noFill/>
        </p:spPr>
        <p:txBody>
          <a:bodyPr wrap="square" rtlCol="0">
            <a:spAutoFit/>
          </a:bodyPr>
          <a:lstStyle/>
          <a:p>
            <a:r>
              <a:rPr lang="en-US" dirty="0">
                <a:solidFill>
                  <a:prstClr val="black"/>
                </a:solidFill>
              </a:rPr>
              <a:t>Less than threshold</a:t>
            </a:r>
          </a:p>
        </p:txBody>
      </p:sp>
      <p:sp>
        <p:nvSpPr>
          <p:cNvPr id="8" name="TextBox 7"/>
          <p:cNvSpPr txBox="1"/>
          <p:nvPr/>
        </p:nvSpPr>
        <p:spPr>
          <a:xfrm>
            <a:off x="3195608" y="2424058"/>
            <a:ext cx="512641" cy="369332"/>
          </a:xfrm>
          <a:prstGeom prst="rect">
            <a:avLst/>
          </a:prstGeom>
          <a:noFill/>
        </p:spPr>
        <p:txBody>
          <a:bodyPr wrap="none" rtlCol="0">
            <a:spAutoFit/>
          </a:bodyPr>
          <a:lstStyle/>
          <a:p>
            <a:r>
              <a:rPr lang="en-US" dirty="0">
                <a:solidFill>
                  <a:prstClr val="black"/>
                </a:solidFill>
              </a:rPr>
              <a:t>YES</a:t>
            </a:r>
          </a:p>
        </p:txBody>
      </p:sp>
      <p:sp>
        <p:nvSpPr>
          <p:cNvPr id="9" name="Flowchart: Decision 8"/>
          <p:cNvSpPr/>
          <p:nvPr/>
        </p:nvSpPr>
        <p:spPr>
          <a:xfrm>
            <a:off x="2119006" y="2903219"/>
            <a:ext cx="2056582" cy="9803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Load On/Off?</a:t>
            </a:r>
          </a:p>
        </p:txBody>
      </p:sp>
      <p:sp>
        <p:nvSpPr>
          <p:cNvPr id="10" name="Rectangle 9"/>
          <p:cNvSpPr/>
          <p:nvPr/>
        </p:nvSpPr>
        <p:spPr>
          <a:xfrm>
            <a:off x="640240" y="4547354"/>
            <a:ext cx="1318337" cy="62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Deactivate load</a:t>
            </a:r>
          </a:p>
        </p:txBody>
      </p:sp>
      <p:sp>
        <p:nvSpPr>
          <p:cNvPr id="11" name="Rectangle 10"/>
          <p:cNvSpPr/>
          <p:nvPr/>
        </p:nvSpPr>
        <p:spPr>
          <a:xfrm>
            <a:off x="2552939" y="4547357"/>
            <a:ext cx="1188720" cy="62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Activate load</a:t>
            </a:r>
          </a:p>
        </p:txBody>
      </p:sp>
      <p:cxnSp>
        <p:nvCxnSpPr>
          <p:cNvPr id="12" name="Straight Arrow Connector 11"/>
          <p:cNvCxnSpPr>
            <a:stCxn id="9" idx="2"/>
            <a:endCxn id="11" idx="0"/>
          </p:cNvCxnSpPr>
          <p:nvPr/>
        </p:nvCxnSpPr>
        <p:spPr>
          <a:xfrm>
            <a:off x="3147297" y="3883523"/>
            <a:ext cx="2" cy="66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17926" y="2988483"/>
            <a:ext cx="548548" cy="369332"/>
          </a:xfrm>
          <a:prstGeom prst="rect">
            <a:avLst/>
          </a:prstGeom>
          <a:noFill/>
        </p:spPr>
        <p:txBody>
          <a:bodyPr wrap="none" rtlCol="0">
            <a:spAutoFit/>
          </a:bodyPr>
          <a:lstStyle/>
          <a:p>
            <a:r>
              <a:rPr lang="en-US" dirty="0">
                <a:solidFill>
                  <a:prstClr val="black"/>
                </a:solidFill>
              </a:rPr>
              <a:t>OFF</a:t>
            </a:r>
          </a:p>
        </p:txBody>
      </p:sp>
      <p:sp>
        <p:nvSpPr>
          <p:cNvPr id="14" name="TextBox 13"/>
          <p:cNvSpPr txBox="1"/>
          <p:nvPr/>
        </p:nvSpPr>
        <p:spPr>
          <a:xfrm>
            <a:off x="3147877" y="3783501"/>
            <a:ext cx="486030" cy="369332"/>
          </a:xfrm>
          <a:prstGeom prst="rect">
            <a:avLst/>
          </a:prstGeom>
          <a:noFill/>
        </p:spPr>
        <p:txBody>
          <a:bodyPr wrap="none" rtlCol="0">
            <a:spAutoFit/>
          </a:bodyPr>
          <a:lstStyle/>
          <a:p>
            <a:r>
              <a:rPr lang="en-US" dirty="0">
                <a:solidFill>
                  <a:prstClr val="black"/>
                </a:solidFill>
              </a:rPr>
              <a:t>ON</a:t>
            </a:r>
          </a:p>
        </p:txBody>
      </p:sp>
      <p:cxnSp>
        <p:nvCxnSpPr>
          <p:cNvPr id="15" name="Straight Arrow Connector 14"/>
          <p:cNvCxnSpPr>
            <a:stCxn id="6" idx="2"/>
            <a:endCxn id="16" idx="0"/>
          </p:cNvCxnSpPr>
          <p:nvPr/>
        </p:nvCxnSpPr>
        <p:spPr>
          <a:xfrm>
            <a:off x="6489800" y="5302220"/>
            <a:ext cx="0" cy="836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95440" y="6138228"/>
            <a:ext cx="1188720" cy="62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Reduce load</a:t>
            </a:r>
          </a:p>
        </p:txBody>
      </p:sp>
      <p:cxnSp>
        <p:nvCxnSpPr>
          <p:cNvPr id="17" name="Elbow Connector 16"/>
          <p:cNvCxnSpPr>
            <a:stCxn id="10" idx="1"/>
            <a:endCxn id="5" idx="1"/>
          </p:cNvCxnSpPr>
          <p:nvPr/>
        </p:nvCxnSpPr>
        <p:spPr>
          <a:xfrm rot="10800000" flipH="1">
            <a:off x="640239" y="2058162"/>
            <a:ext cx="1539771" cy="2802232"/>
          </a:xfrm>
          <a:prstGeom prst="bentConnector3">
            <a:avLst>
              <a:gd name="adj1" fmla="val -148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9" idx="1"/>
            <a:endCxn id="10" idx="0"/>
          </p:cNvCxnSpPr>
          <p:nvPr/>
        </p:nvCxnSpPr>
        <p:spPr>
          <a:xfrm rot="10800000" flipV="1">
            <a:off x="1299410" y="3393370"/>
            <a:ext cx="819597" cy="11539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2"/>
          </p:cNvCxnSpPr>
          <p:nvPr/>
        </p:nvCxnSpPr>
        <p:spPr>
          <a:xfrm>
            <a:off x="3147299" y="5173436"/>
            <a:ext cx="0" cy="356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9157" y="5530412"/>
            <a:ext cx="2748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99157" y="4860393"/>
            <a:ext cx="0" cy="670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87310" y="2582400"/>
            <a:ext cx="486030" cy="369332"/>
          </a:xfrm>
          <a:prstGeom prst="rect">
            <a:avLst/>
          </a:prstGeom>
          <a:noFill/>
        </p:spPr>
        <p:txBody>
          <a:bodyPr wrap="none" rtlCol="0">
            <a:spAutoFit/>
          </a:bodyPr>
          <a:lstStyle/>
          <a:p>
            <a:r>
              <a:rPr lang="en-US" dirty="0">
                <a:solidFill>
                  <a:prstClr val="black"/>
                </a:solidFill>
              </a:rPr>
              <a:t>NO</a:t>
            </a:r>
          </a:p>
        </p:txBody>
      </p:sp>
      <p:sp>
        <p:nvSpPr>
          <p:cNvPr id="23" name="Flowchart: Decision 22"/>
          <p:cNvSpPr/>
          <p:nvPr/>
        </p:nvSpPr>
        <p:spPr>
          <a:xfrm>
            <a:off x="4412663" y="2882626"/>
            <a:ext cx="1938528" cy="9803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Time &gt; 5min?</a:t>
            </a:r>
          </a:p>
        </p:txBody>
      </p:sp>
      <p:cxnSp>
        <p:nvCxnSpPr>
          <p:cNvPr id="24" name="Straight Arrow Connector 23"/>
          <p:cNvCxnSpPr>
            <a:stCxn id="4" idx="2"/>
            <a:endCxn id="5" idx="0"/>
          </p:cNvCxnSpPr>
          <p:nvPr/>
        </p:nvCxnSpPr>
        <p:spPr>
          <a:xfrm>
            <a:off x="3147297" y="1331375"/>
            <a:ext cx="1978" cy="236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2"/>
            <a:endCxn id="9" idx="0"/>
          </p:cNvCxnSpPr>
          <p:nvPr/>
        </p:nvCxnSpPr>
        <p:spPr>
          <a:xfrm flipH="1">
            <a:off x="3147297" y="2548314"/>
            <a:ext cx="1978" cy="354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3"/>
            <a:endCxn id="3" idx="1"/>
          </p:cNvCxnSpPr>
          <p:nvPr/>
        </p:nvCxnSpPr>
        <p:spPr>
          <a:xfrm flipV="1">
            <a:off x="6351191" y="3367973"/>
            <a:ext cx="289479" cy="4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3" idx="0"/>
          </p:cNvCxnSpPr>
          <p:nvPr/>
        </p:nvCxnSpPr>
        <p:spPr>
          <a:xfrm rot="16200000" flipV="1">
            <a:off x="3555427" y="1056126"/>
            <a:ext cx="1437154" cy="22158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0"/>
          </p:cNvCxnSpPr>
          <p:nvPr/>
        </p:nvCxnSpPr>
        <p:spPr>
          <a:xfrm rot="16200000" flipV="1">
            <a:off x="6177734" y="1368244"/>
            <a:ext cx="713772" cy="230538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80529" y="2616106"/>
            <a:ext cx="486030" cy="369332"/>
          </a:xfrm>
          <a:prstGeom prst="rect">
            <a:avLst/>
          </a:prstGeom>
          <a:noFill/>
        </p:spPr>
        <p:txBody>
          <a:bodyPr wrap="none" rtlCol="0">
            <a:spAutoFit/>
          </a:bodyPr>
          <a:lstStyle/>
          <a:p>
            <a:r>
              <a:rPr lang="en-US" dirty="0">
                <a:solidFill>
                  <a:prstClr val="black"/>
                </a:solidFill>
              </a:rPr>
              <a:t>NO</a:t>
            </a:r>
          </a:p>
        </p:txBody>
      </p:sp>
      <p:sp>
        <p:nvSpPr>
          <p:cNvPr id="30" name="TextBox 29"/>
          <p:cNvSpPr txBox="1"/>
          <p:nvPr/>
        </p:nvSpPr>
        <p:spPr>
          <a:xfrm>
            <a:off x="8387789" y="3468059"/>
            <a:ext cx="512641" cy="369332"/>
          </a:xfrm>
          <a:prstGeom prst="rect">
            <a:avLst/>
          </a:prstGeom>
          <a:noFill/>
        </p:spPr>
        <p:txBody>
          <a:bodyPr wrap="none" rtlCol="0">
            <a:spAutoFit/>
          </a:bodyPr>
          <a:lstStyle/>
          <a:p>
            <a:r>
              <a:rPr lang="en-US" dirty="0">
                <a:solidFill>
                  <a:prstClr val="black"/>
                </a:solidFill>
              </a:rPr>
              <a:t>YES</a:t>
            </a:r>
          </a:p>
        </p:txBody>
      </p:sp>
      <p:sp>
        <p:nvSpPr>
          <p:cNvPr id="31" name="Rectangle 30"/>
          <p:cNvSpPr/>
          <p:nvPr/>
        </p:nvSpPr>
        <p:spPr>
          <a:xfrm>
            <a:off x="8454132" y="4499028"/>
            <a:ext cx="1188720" cy="62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white"/>
                </a:solidFill>
              </a:rPr>
              <a:t>Time=0</a:t>
            </a:r>
          </a:p>
        </p:txBody>
      </p:sp>
      <p:cxnSp>
        <p:nvCxnSpPr>
          <p:cNvPr id="32" name="Elbow Connector 31"/>
          <p:cNvCxnSpPr>
            <a:stCxn id="3" idx="3"/>
            <a:endCxn id="31" idx="0"/>
          </p:cNvCxnSpPr>
          <p:nvPr/>
        </p:nvCxnSpPr>
        <p:spPr>
          <a:xfrm>
            <a:off x="8733951" y="3367973"/>
            <a:ext cx="314541" cy="113105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1"/>
            <a:endCxn id="6" idx="3"/>
          </p:cNvCxnSpPr>
          <p:nvPr/>
        </p:nvCxnSpPr>
        <p:spPr>
          <a:xfrm flipH="1">
            <a:off x="7459064" y="4812068"/>
            <a:ext cx="9950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52258" y="3025643"/>
            <a:ext cx="512641" cy="369332"/>
          </a:xfrm>
          <a:prstGeom prst="rect">
            <a:avLst/>
          </a:prstGeom>
          <a:noFill/>
        </p:spPr>
        <p:txBody>
          <a:bodyPr wrap="none" rtlCol="0">
            <a:spAutoFit/>
          </a:bodyPr>
          <a:lstStyle/>
          <a:p>
            <a:r>
              <a:rPr lang="en-US" dirty="0">
                <a:solidFill>
                  <a:prstClr val="black"/>
                </a:solidFill>
              </a:rPr>
              <a:t>YES</a:t>
            </a:r>
          </a:p>
        </p:txBody>
      </p:sp>
      <p:cxnSp>
        <p:nvCxnSpPr>
          <p:cNvPr id="35" name="Elbow Connector 34"/>
          <p:cNvCxnSpPr>
            <a:stCxn id="5" idx="3"/>
            <a:endCxn id="23" idx="1"/>
          </p:cNvCxnSpPr>
          <p:nvPr/>
        </p:nvCxnSpPr>
        <p:spPr>
          <a:xfrm>
            <a:off x="4118539" y="2058162"/>
            <a:ext cx="294124" cy="13146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925187" y="1737809"/>
            <a:ext cx="486030" cy="369332"/>
          </a:xfrm>
          <a:prstGeom prst="rect">
            <a:avLst/>
          </a:prstGeom>
          <a:noFill/>
        </p:spPr>
        <p:txBody>
          <a:bodyPr wrap="none" rtlCol="0">
            <a:spAutoFit/>
          </a:bodyPr>
          <a:lstStyle/>
          <a:p>
            <a:r>
              <a:rPr lang="en-US" dirty="0">
                <a:solidFill>
                  <a:prstClr val="black"/>
                </a:solidFill>
              </a:rPr>
              <a:t>NO</a:t>
            </a:r>
          </a:p>
        </p:txBody>
      </p:sp>
      <p:cxnSp>
        <p:nvCxnSpPr>
          <p:cNvPr id="37" name="Elbow Connector 36"/>
          <p:cNvCxnSpPr>
            <a:stCxn id="6" idx="1"/>
          </p:cNvCxnSpPr>
          <p:nvPr/>
        </p:nvCxnSpPr>
        <p:spPr>
          <a:xfrm rot="10800000" flipV="1">
            <a:off x="3147298" y="4812068"/>
            <a:ext cx="2373238" cy="71834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60573" y="5207246"/>
            <a:ext cx="1431224" cy="646331"/>
          </a:xfrm>
          <a:prstGeom prst="rect">
            <a:avLst/>
          </a:prstGeom>
          <a:noFill/>
        </p:spPr>
        <p:txBody>
          <a:bodyPr wrap="square" rtlCol="0">
            <a:spAutoFit/>
          </a:bodyPr>
          <a:lstStyle/>
          <a:p>
            <a:r>
              <a:rPr lang="en-US" dirty="0">
                <a:solidFill>
                  <a:prstClr val="black"/>
                </a:solidFill>
              </a:rPr>
              <a:t>Greater than threshold</a:t>
            </a:r>
          </a:p>
        </p:txBody>
      </p:sp>
      <p:cxnSp>
        <p:nvCxnSpPr>
          <p:cNvPr id="39" name="Elbow Connector 38"/>
          <p:cNvCxnSpPr>
            <a:stCxn id="16" idx="1"/>
          </p:cNvCxnSpPr>
          <p:nvPr/>
        </p:nvCxnSpPr>
        <p:spPr>
          <a:xfrm rot="10800000">
            <a:off x="3147298" y="5530412"/>
            <a:ext cx="2748143" cy="920856"/>
          </a:xfrm>
          <a:prstGeom prst="bentConnector3">
            <a:avLst>
              <a:gd name="adj1" fmla="val 100055"/>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30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Gantt Chart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38433939"/>
              </p:ext>
            </p:extLst>
          </p:nvPr>
        </p:nvGraphicFramePr>
        <p:xfrm>
          <a:off x="405568" y="1739903"/>
          <a:ext cx="9106737" cy="4619622"/>
        </p:xfrm>
        <a:graphic>
          <a:graphicData uri="http://schemas.openxmlformats.org/drawingml/2006/table">
            <a:tbl>
              <a:tblPr firstRow="1" firstCol="1" bandRow="1"/>
              <a:tblGrid>
                <a:gridCol w="3725977"/>
                <a:gridCol w="384340"/>
                <a:gridCol w="384340"/>
                <a:gridCol w="384340"/>
                <a:gridCol w="384340"/>
                <a:gridCol w="384340"/>
                <a:gridCol w="384340"/>
                <a:gridCol w="384340"/>
                <a:gridCol w="384340"/>
                <a:gridCol w="384340"/>
                <a:gridCol w="384340"/>
                <a:gridCol w="384340"/>
                <a:gridCol w="384340"/>
                <a:gridCol w="384340"/>
                <a:gridCol w="384340"/>
              </a:tblGrid>
              <a:tr h="253130">
                <a:tc>
                  <a:txBody>
                    <a:bodyPr/>
                    <a:lstStyle/>
                    <a:p>
                      <a:endParaRPr lang="en-US" sz="1300" dirty="0">
                        <a:effectLst/>
                        <a:latin typeface="Calibri" panose="020F0502020204030204" pitchFamily="34" charset="0"/>
                      </a:endParaRPr>
                    </a:p>
                  </a:txBody>
                  <a:tcPr marL="78350" marR="783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4">
                  <a:txBody>
                    <a:bodyPr/>
                    <a:lstStyle/>
                    <a:p>
                      <a:pPr marL="0" marR="0" algn="ctr">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Dates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672">
                <a:tc>
                  <a:txBody>
                    <a:bodyPr/>
                    <a:lstStyle/>
                    <a:p>
                      <a:pPr marL="0" marR="0">
                        <a:spcBef>
                          <a:spcPts val="0"/>
                        </a:spcBef>
                        <a:spcAft>
                          <a:spcPts val="0"/>
                        </a:spcAft>
                      </a:pPr>
                      <a:r>
                        <a:rPr lang="en-US" sz="13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Task Name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08/31/15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09/07/15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09/14/15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09/21/15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09/28/15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10/05/15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10/12/15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10/19/15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10/26/15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11/02/15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11/09/15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11/16/15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11/23/15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11/30/15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Research load data and real time pricing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Needs Assessment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Web site design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Order necessary hardware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Develop algorithm for application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Midterm Presentation I preparation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Assemble prototype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Midterm Presentation II preparation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Test and debug application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Prepare final design for demonstration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253130">
                <a:tc>
                  <a:txBody>
                    <a:bodyPr/>
                    <a:lstStyle/>
                    <a:p>
                      <a:pPr marL="0" marR="0">
                        <a:spcBef>
                          <a:spcPts val="0"/>
                        </a:spcBef>
                        <a:spcAft>
                          <a:spcPts val="0"/>
                        </a:spcAft>
                      </a:pPr>
                      <a:r>
                        <a:rPr lang="en-US" sz="13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w="12700" cap="flat" cmpd="sng" algn="ctr">
                      <a:solidFill>
                        <a:srgbClr val="000000"/>
                      </a:solidFill>
                      <a:prstDash val="solid"/>
                      <a:round/>
                      <a:headEnd type="none" w="med" len="med"/>
                      <a:tailEnd type="none" w="med" len="med"/>
                    </a:lnT>
                    <a:lnB>
                      <a:noFill/>
                    </a:lnB>
                  </a:tcPr>
                </a:tc>
              </a:tr>
              <a:tr h="253130">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gridSpan="3">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Deliverables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r>
              <a:tr h="253130">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gridSpan="3">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Project Work</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A9D08E"/>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r>
              <a:tr h="253130">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gridSpan="3">
                  <a:txBody>
                    <a:bodyPr/>
                    <a:lstStyle/>
                    <a:p>
                      <a:pPr marL="0" marR="0" algn="ctr">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Others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D966"/>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pPr marL="0" marR="0">
                        <a:spcBef>
                          <a:spcPts val="0"/>
                        </a:spcBef>
                        <a:spcAft>
                          <a:spcPts val="0"/>
                        </a:spcAft>
                      </a:pPr>
                      <a:r>
                        <a:rPr lang="en-US" sz="13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350" marR="78350" marT="0" marB="0" anchor="b">
                    <a:lnL>
                      <a:noFill/>
                    </a:lnL>
                    <a:lnR>
                      <a:noFill/>
                    </a:lnR>
                    <a:lnT>
                      <a:noFill/>
                    </a:lnT>
                    <a:lnB>
                      <a:noFill/>
                    </a:lnB>
                    <a:solidFill>
                      <a:srgbClr val="FFFFFF"/>
                    </a:solidFill>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dirty="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a:effectLst/>
                        <a:latin typeface="Calibri" panose="020F0502020204030204" pitchFamily="34" charset="0"/>
                      </a:endParaRPr>
                    </a:p>
                  </a:txBody>
                  <a:tcPr marL="78350" marR="78350" marT="0" marB="0" anchor="b">
                    <a:lnL>
                      <a:noFill/>
                    </a:lnL>
                    <a:lnR>
                      <a:noFill/>
                    </a:lnR>
                    <a:lnT>
                      <a:noFill/>
                    </a:lnT>
                    <a:lnB>
                      <a:noFill/>
                    </a:lnB>
                  </a:tcPr>
                </a:tc>
                <a:tc>
                  <a:txBody>
                    <a:bodyPr/>
                    <a:lstStyle/>
                    <a:p>
                      <a:endParaRPr lang="en-US" sz="1300" dirty="0">
                        <a:effectLst/>
                        <a:latin typeface="Calibri" panose="020F0502020204030204" pitchFamily="34" charset="0"/>
                      </a:endParaRPr>
                    </a:p>
                  </a:txBody>
                  <a:tcPr marL="78350" marR="7835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695359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2615222618"/>
              </p:ext>
            </p:extLst>
          </p:nvPr>
        </p:nvGraphicFramePr>
        <p:xfrm>
          <a:off x="1025525" y="0"/>
          <a:ext cx="7513638" cy="7011988"/>
        </p:xfrm>
        <a:graphic>
          <a:graphicData uri="http://schemas.openxmlformats.org/presentationml/2006/ole">
            <mc:AlternateContent xmlns:mc="http://schemas.openxmlformats.org/markup-compatibility/2006">
              <mc:Choice xmlns:v="urn:schemas-microsoft-com:vml" Requires="v">
                <p:oleObj spid="_x0000_s1033" name="Worksheet" r:id="rId4" imgW="11715649" imgH="10934569" progId="Excel.Sheet.12">
                  <p:embed/>
                </p:oleObj>
              </mc:Choice>
              <mc:Fallback>
                <p:oleObj name="Worksheet" r:id="rId4" imgW="11715649" imgH="10934569" progId="Excel.Sheet.12">
                  <p:embed/>
                  <p:pic>
                    <p:nvPicPr>
                      <p:cNvPr id="0" name=""/>
                      <p:cNvPicPr/>
                      <p:nvPr/>
                    </p:nvPicPr>
                    <p:blipFill>
                      <a:blip r:embed="rId5"/>
                      <a:stretch>
                        <a:fillRect/>
                      </a:stretch>
                    </p:blipFill>
                    <p:spPr>
                      <a:xfrm>
                        <a:off x="1025525" y="0"/>
                        <a:ext cx="7513638" cy="7011988"/>
                      </a:xfrm>
                      <a:prstGeom prst="rect">
                        <a:avLst/>
                      </a:prstGeom>
                    </p:spPr>
                  </p:pic>
                </p:oleObj>
              </mc:Fallback>
            </mc:AlternateContent>
          </a:graphicData>
        </a:graphic>
      </p:graphicFrame>
    </p:spTree>
    <p:extLst>
      <p:ext uri="{BB962C8B-B14F-4D97-AF65-F5344CB8AC3E}">
        <p14:creationId xmlns:p14="http://schemas.microsoft.com/office/powerpoint/2010/main" val="3733353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430" y="2633518"/>
            <a:ext cx="8596668" cy="1320800"/>
          </a:xfrm>
        </p:spPr>
        <p:txBody>
          <a:bodyPr/>
          <a:lstStyle/>
          <a:p>
            <a:r>
              <a:rPr lang="en-US" dirty="0" smtClean="0"/>
              <a:t>Questions?</a:t>
            </a:r>
            <a:endParaRPr lang="en-US" dirty="0"/>
          </a:p>
        </p:txBody>
      </p:sp>
    </p:spTree>
    <p:extLst>
      <p:ext uri="{BB962C8B-B14F-4D97-AF65-F5344CB8AC3E}">
        <p14:creationId xmlns:p14="http://schemas.microsoft.com/office/powerpoint/2010/main" val="3221777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289158" y="2639878"/>
            <a:ext cx="8596668" cy="1320800"/>
          </a:xfrm>
        </p:spPr>
        <p:txBody>
          <a:bodyPr/>
          <a:lstStyle/>
          <a:p>
            <a:r>
              <a:rPr lang="en-US" dirty="0" smtClean="0"/>
              <a:t>Thank you for your time!</a:t>
            </a:r>
            <a:endParaRPr lang="en-US" dirty="0"/>
          </a:p>
        </p:txBody>
      </p:sp>
    </p:spTree>
    <p:extLst>
      <p:ext uri="{BB962C8B-B14F-4D97-AF65-F5344CB8AC3E}">
        <p14:creationId xmlns:p14="http://schemas.microsoft.com/office/powerpoint/2010/main" val="1668530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05365"/>
            <a:ext cx="8596668" cy="1320800"/>
          </a:xfrm>
        </p:spPr>
        <p:txBody>
          <a:bodyPr/>
          <a:lstStyle/>
          <a:p>
            <a:r>
              <a:rPr lang="en-US" dirty="0" smtClean="0"/>
              <a:t>Background</a:t>
            </a:r>
            <a:endParaRPr lang="en-US" dirty="0"/>
          </a:p>
        </p:txBody>
      </p:sp>
      <p:sp>
        <p:nvSpPr>
          <p:cNvPr id="3" name="Content Placeholder 2"/>
          <p:cNvSpPr>
            <a:spLocks noGrp="1"/>
          </p:cNvSpPr>
          <p:nvPr>
            <p:ph idx="1"/>
          </p:nvPr>
        </p:nvSpPr>
        <p:spPr>
          <a:xfrm>
            <a:off x="677334" y="1810039"/>
            <a:ext cx="9164935" cy="4735910"/>
          </a:xfrm>
        </p:spPr>
        <p:txBody>
          <a:bodyPr>
            <a:normAutofit/>
          </a:bodyPr>
          <a:lstStyle/>
          <a:p>
            <a:r>
              <a:rPr lang="en-US" sz="2400" dirty="0" smtClean="0"/>
              <a:t>According to Brattle </a:t>
            </a:r>
            <a:r>
              <a:rPr lang="en-US" sz="2400" dirty="0"/>
              <a:t>Group, a leading consulting firm, </a:t>
            </a:r>
            <a:r>
              <a:rPr lang="en-US" sz="2400" dirty="0" smtClean="0"/>
              <a:t>during  the power </a:t>
            </a:r>
            <a:r>
              <a:rPr lang="en-US" sz="2400" dirty="0"/>
              <a:t>crisis in the Western U.S. in </a:t>
            </a:r>
            <a:r>
              <a:rPr lang="en-US" sz="2400" dirty="0" smtClean="0"/>
              <a:t>2000/01, </a:t>
            </a:r>
            <a:r>
              <a:rPr lang="en-US" sz="2400" dirty="0"/>
              <a:t>a demand response program would have helped contain the energy crisis in California. </a:t>
            </a:r>
            <a:endParaRPr lang="en-US" sz="2400" dirty="0" smtClean="0"/>
          </a:p>
          <a:p>
            <a:r>
              <a:rPr lang="en-US" sz="2400" dirty="0" smtClean="0"/>
              <a:t>If </a:t>
            </a:r>
            <a:r>
              <a:rPr lang="en-US" sz="2400" dirty="0"/>
              <a:t>real‐time pricing had been offered to large commercial and industrial customers, peak demand would have fallen by 2.5 percent, resulting in a drop of 18 percent in wholesale market prices. </a:t>
            </a:r>
          </a:p>
          <a:p>
            <a:pPr marL="0" indent="0">
              <a:buNone/>
            </a:pPr>
            <a:endParaRPr lang="en-US" sz="2000" dirty="0"/>
          </a:p>
        </p:txBody>
      </p:sp>
      <p:sp>
        <p:nvSpPr>
          <p:cNvPr id="4" name="TextBox 3"/>
          <p:cNvSpPr txBox="1"/>
          <p:nvPr/>
        </p:nvSpPr>
        <p:spPr>
          <a:xfrm>
            <a:off x="0" y="6606991"/>
            <a:ext cx="10108277" cy="523220"/>
          </a:xfrm>
          <a:prstGeom prst="rect">
            <a:avLst/>
          </a:prstGeom>
          <a:noFill/>
        </p:spPr>
        <p:txBody>
          <a:bodyPr wrap="square" rtlCol="0">
            <a:spAutoFit/>
          </a:bodyPr>
          <a:lstStyle/>
          <a:p>
            <a:r>
              <a:rPr lang="en-US" sz="1200" dirty="0">
                <a:solidFill>
                  <a:prstClr val="black"/>
                </a:solidFill>
              </a:rPr>
              <a:t>SOURCE: BENEFITS OF DEMAND RESPONSE IN ELECTRICITY MARKETS AND RECOMMENDATIONS FOR ACHIEVING THEM</a:t>
            </a:r>
          </a:p>
          <a:p>
            <a:endParaRPr lang="en-US" sz="1600" dirty="0">
              <a:solidFill>
                <a:prstClr val="black"/>
              </a:solidFill>
            </a:endParaRPr>
          </a:p>
        </p:txBody>
      </p:sp>
    </p:spTree>
    <p:extLst>
      <p:ext uri="{BB962C8B-B14F-4D97-AF65-F5344CB8AC3E}">
        <p14:creationId xmlns:p14="http://schemas.microsoft.com/office/powerpoint/2010/main" val="232989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1895" y="1422269"/>
            <a:ext cx="8596668" cy="3880773"/>
          </a:xfrm>
        </p:spPr>
        <p:txBody>
          <a:bodyPr/>
          <a:lstStyle/>
          <a:p>
            <a:r>
              <a:rPr lang="en-US" dirty="0"/>
              <a:t>Load Response from Critical Peak Pricing and Demand Response Enabling Technologies </a:t>
            </a:r>
          </a:p>
        </p:txBody>
      </p:sp>
      <p:pic>
        <p:nvPicPr>
          <p:cNvPr id="6" name="Picture 5"/>
          <p:cNvPicPr>
            <a:picLocks noChangeAspect="1"/>
          </p:cNvPicPr>
          <p:nvPr/>
        </p:nvPicPr>
        <p:blipFill>
          <a:blip r:embed="rId3"/>
          <a:stretch>
            <a:fillRect/>
          </a:stretch>
        </p:blipFill>
        <p:spPr>
          <a:xfrm>
            <a:off x="677334" y="2017182"/>
            <a:ext cx="8425791" cy="3936941"/>
          </a:xfrm>
          <a:prstGeom prst="rect">
            <a:avLst/>
          </a:prstGeom>
        </p:spPr>
      </p:pic>
      <p:sp>
        <p:nvSpPr>
          <p:cNvPr id="7"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Background cont.</a:t>
            </a:r>
            <a:endParaRPr lang="en-US" dirty="0">
              <a:solidFill>
                <a:srgbClr val="90C226"/>
              </a:solidFill>
            </a:endParaRPr>
          </a:p>
        </p:txBody>
      </p:sp>
      <p:sp>
        <p:nvSpPr>
          <p:cNvPr id="2" name="TextBox 1"/>
          <p:cNvSpPr txBox="1"/>
          <p:nvPr/>
        </p:nvSpPr>
        <p:spPr>
          <a:xfrm>
            <a:off x="0" y="6606991"/>
            <a:ext cx="10108277" cy="523220"/>
          </a:xfrm>
          <a:prstGeom prst="rect">
            <a:avLst/>
          </a:prstGeom>
          <a:noFill/>
        </p:spPr>
        <p:txBody>
          <a:bodyPr wrap="square" rtlCol="0">
            <a:spAutoFit/>
          </a:bodyPr>
          <a:lstStyle/>
          <a:p>
            <a:r>
              <a:rPr lang="en-US" sz="1200" dirty="0">
                <a:solidFill>
                  <a:prstClr val="black"/>
                </a:solidFill>
              </a:rPr>
              <a:t>SOURCE: BENEFITS OF DEMAND RESPONSE IN ELECTRICITY MARKETS AND RECOMMENDATIONS FOR ACHIEVING THEM</a:t>
            </a:r>
          </a:p>
          <a:p>
            <a:endParaRPr lang="en-US" sz="1600" dirty="0">
              <a:solidFill>
                <a:prstClr val="black"/>
              </a:solidFill>
            </a:endParaRPr>
          </a:p>
        </p:txBody>
      </p:sp>
      <p:sp>
        <p:nvSpPr>
          <p:cNvPr id="8" name="TextBox 7"/>
          <p:cNvSpPr txBox="1"/>
          <p:nvPr/>
        </p:nvSpPr>
        <p:spPr>
          <a:xfrm>
            <a:off x="-446679" y="5849015"/>
            <a:ext cx="10108277" cy="338554"/>
          </a:xfrm>
          <a:prstGeom prst="rect">
            <a:avLst/>
          </a:prstGeom>
          <a:noFill/>
        </p:spPr>
        <p:txBody>
          <a:bodyPr wrap="square" rtlCol="0">
            <a:spAutoFit/>
          </a:bodyPr>
          <a:lstStyle/>
          <a:p>
            <a:pPr algn="ctr"/>
            <a:r>
              <a:rPr lang="en-US" sz="1600" dirty="0">
                <a:solidFill>
                  <a:srgbClr val="90C226"/>
                </a:solidFill>
              </a:rPr>
              <a:t>Figure 1</a:t>
            </a:r>
          </a:p>
        </p:txBody>
      </p:sp>
    </p:spTree>
    <p:extLst>
      <p:ext uri="{BB962C8B-B14F-4D97-AF65-F5344CB8AC3E}">
        <p14:creationId xmlns:p14="http://schemas.microsoft.com/office/powerpoint/2010/main" val="409039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7334" y="1995055"/>
            <a:ext cx="8596668" cy="2221053"/>
          </a:xfrm>
        </p:spPr>
        <p:txBody>
          <a:bodyPr>
            <a:normAutofit lnSpcReduction="10000"/>
          </a:bodyPr>
          <a:lstStyle/>
          <a:p>
            <a:r>
              <a:rPr lang="en-US" b="1" dirty="0"/>
              <a:t>Real-time pricing </a:t>
            </a:r>
            <a:r>
              <a:rPr lang="en-US" dirty="0" smtClean="0"/>
              <a:t>(</a:t>
            </a:r>
            <a:r>
              <a:rPr lang="en-US" dirty="0"/>
              <a:t>RTP) enables customers to </a:t>
            </a:r>
            <a:r>
              <a:rPr lang="en-US" dirty="0" smtClean="0"/>
              <a:t>pay for </a:t>
            </a:r>
            <a:r>
              <a:rPr lang="en-US" dirty="0"/>
              <a:t>electricity at the wholesale price during </a:t>
            </a:r>
            <a:r>
              <a:rPr lang="en-US" dirty="0" smtClean="0"/>
              <a:t>a predetermined </a:t>
            </a:r>
            <a:r>
              <a:rPr lang="en-US" dirty="0"/>
              <a:t>period of time, paying for energy </a:t>
            </a:r>
            <a:r>
              <a:rPr lang="en-US" dirty="0" smtClean="0"/>
              <a:t>at a </a:t>
            </a:r>
            <a:r>
              <a:rPr lang="en-US" dirty="0"/>
              <a:t>rate that is linked to the hourly market price </a:t>
            </a:r>
            <a:r>
              <a:rPr lang="en-US" dirty="0" smtClean="0"/>
              <a:t>for electricity.</a:t>
            </a:r>
          </a:p>
          <a:p>
            <a:endParaRPr lang="en-US" dirty="0"/>
          </a:p>
          <a:p>
            <a:r>
              <a:rPr lang="en-US" dirty="0"/>
              <a:t>This is often </a:t>
            </a:r>
            <a:r>
              <a:rPr lang="en-US" dirty="0" smtClean="0"/>
              <a:t>viewed as </a:t>
            </a:r>
            <a:r>
              <a:rPr lang="en-US" dirty="0"/>
              <a:t>the purest form of price-based demand </a:t>
            </a:r>
            <a:r>
              <a:rPr lang="en-US" dirty="0" smtClean="0"/>
              <a:t>response, as </a:t>
            </a:r>
            <a:r>
              <a:rPr lang="en-US" dirty="0"/>
              <a:t>the much smaller price-responsive </a:t>
            </a:r>
            <a:r>
              <a:rPr lang="en-US" dirty="0" smtClean="0"/>
              <a:t>interval periods </a:t>
            </a:r>
            <a:r>
              <a:rPr lang="en-US" dirty="0"/>
              <a:t>lead to a closely linked cost/price ratio</a:t>
            </a:r>
            <a:r>
              <a:rPr lang="en-US" dirty="0" smtClean="0"/>
              <a:t>.</a:t>
            </a:r>
          </a:p>
          <a:p>
            <a:endParaRPr lang="en-US" dirty="0"/>
          </a:p>
        </p:txBody>
      </p:sp>
      <p:sp>
        <p:nvSpPr>
          <p:cNvPr id="5"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Background cont.</a:t>
            </a:r>
            <a:endParaRPr lang="en-US" dirty="0">
              <a:solidFill>
                <a:srgbClr val="90C226"/>
              </a:solidFill>
            </a:endParaRPr>
          </a:p>
        </p:txBody>
      </p:sp>
      <p:sp>
        <p:nvSpPr>
          <p:cNvPr id="8" name="Title 1"/>
          <p:cNvSpPr txBox="1">
            <a:spLocks/>
          </p:cNvSpPr>
          <p:nvPr/>
        </p:nvSpPr>
        <p:spPr>
          <a:xfrm>
            <a:off x="976592" y="4282606"/>
            <a:ext cx="8596668" cy="42239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solidFill>
                  <a:srgbClr val="90C226"/>
                </a:solidFill>
              </a:rPr>
              <a:t>Result</a:t>
            </a:r>
          </a:p>
          <a:p>
            <a:endParaRPr lang="en-US" sz="2400" dirty="0" smtClean="0">
              <a:solidFill>
                <a:srgbClr val="90C226"/>
              </a:solidFill>
            </a:endParaRPr>
          </a:p>
          <a:p>
            <a:endParaRPr lang="en-US" sz="2400" dirty="0">
              <a:solidFill>
                <a:prstClr val="black"/>
              </a:solidFill>
            </a:endParaRPr>
          </a:p>
        </p:txBody>
      </p:sp>
      <p:sp>
        <p:nvSpPr>
          <p:cNvPr id="9" name="Content Placeholder 2"/>
          <p:cNvSpPr txBox="1">
            <a:spLocks/>
          </p:cNvSpPr>
          <p:nvPr/>
        </p:nvSpPr>
        <p:spPr>
          <a:xfrm>
            <a:off x="677334" y="4904506"/>
            <a:ext cx="8596668" cy="15960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n-US" dirty="0" smtClean="0">
                <a:solidFill>
                  <a:prstClr val="black">
                    <a:lumMod val="75000"/>
                    <a:lumOff val="25000"/>
                  </a:prstClr>
                </a:solidFill>
              </a:rPr>
              <a:t>The cost </a:t>
            </a:r>
            <a:r>
              <a:rPr lang="en-US" dirty="0">
                <a:solidFill>
                  <a:prstClr val="black">
                    <a:lumMod val="75000"/>
                    <a:lumOff val="25000"/>
                  </a:prstClr>
                </a:solidFill>
              </a:rPr>
              <a:t>of generating electricity does not always match the price the end user pays for </a:t>
            </a:r>
            <a:r>
              <a:rPr lang="en-US" dirty="0" smtClean="0">
                <a:solidFill>
                  <a:prstClr val="black">
                    <a:lumMod val="75000"/>
                    <a:lumOff val="25000"/>
                  </a:prstClr>
                </a:solidFill>
              </a:rPr>
              <a:t>electricity, RTP allows customers to base their energy usage on the energy market price. </a:t>
            </a:r>
          </a:p>
          <a:p>
            <a:pPr>
              <a:buClr>
                <a:srgbClr val="90C226"/>
              </a:buClr>
            </a:pPr>
            <a:r>
              <a:rPr lang="en-US" dirty="0" smtClean="0">
                <a:solidFill>
                  <a:prstClr val="black">
                    <a:lumMod val="75000"/>
                    <a:lumOff val="25000"/>
                  </a:prstClr>
                </a:solidFill>
              </a:rPr>
              <a:t>Renewable energy can become a viable source through a normalized demand curve</a:t>
            </a:r>
          </a:p>
        </p:txBody>
      </p:sp>
    </p:spTree>
    <p:extLst>
      <p:ext uri="{BB962C8B-B14F-4D97-AF65-F5344CB8AC3E}">
        <p14:creationId xmlns:p14="http://schemas.microsoft.com/office/powerpoint/2010/main" val="1800318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3445185" y="1432556"/>
          <a:ext cx="6834554" cy="443132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0" y="6575577"/>
            <a:ext cx="3084178" cy="337080"/>
          </a:xfrm>
          <a:prstGeom prst="rect">
            <a:avLst/>
          </a:prstGeom>
        </p:spPr>
        <p:txBody>
          <a:bodyPr wrap="none">
            <a:spAutoFit/>
          </a:bodyPr>
          <a:lstStyle/>
          <a:p>
            <a:pPr>
              <a:lnSpc>
                <a:spcPct val="107000"/>
              </a:lnSpc>
              <a:spcAft>
                <a:spcPts val="800"/>
              </a:spcAft>
            </a:pPr>
            <a:r>
              <a:rPr lang="en-US" sz="1600" dirty="0">
                <a:solidFill>
                  <a:prstClr val="black"/>
                </a:solidFill>
              </a:rPr>
              <a:t>Reference: </a:t>
            </a:r>
            <a:r>
              <a:rPr lang="en-US" sz="1600" dirty="0" err="1">
                <a:solidFill>
                  <a:prstClr val="black"/>
                </a:solidFill>
              </a:rPr>
              <a:t>CentralMaineDiesel</a:t>
            </a:r>
            <a:r>
              <a:rPr lang="en-US" sz="1600" dirty="0">
                <a:solidFill>
                  <a:prstClr val="black"/>
                </a:solidFill>
              </a:rPr>
              <a:t> </a:t>
            </a:r>
            <a:endParaRPr lang="de-DE" sz="1600" dirty="0">
              <a:solidFill>
                <a:prstClr val="black"/>
              </a:solidFill>
            </a:endParaRPr>
          </a:p>
        </p:txBody>
      </p:sp>
      <p:sp>
        <p:nvSpPr>
          <p:cNvPr id="6" name="Title 1"/>
          <p:cNvSpPr txBox="1">
            <a:spLocks/>
          </p:cNvSpPr>
          <p:nvPr/>
        </p:nvSpPr>
        <p:spPr>
          <a:xfrm>
            <a:off x="677334" y="7053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90C226"/>
              </a:solidFill>
            </a:endParaRPr>
          </a:p>
        </p:txBody>
      </p:sp>
      <p:sp>
        <p:nvSpPr>
          <p:cNvPr id="9" name="Title 1"/>
          <p:cNvSpPr txBox="1">
            <a:spLocks/>
          </p:cNvSpPr>
          <p:nvPr/>
        </p:nvSpPr>
        <p:spPr>
          <a:xfrm>
            <a:off x="829734" y="8577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Projected </a:t>
            </a:r>
            <a:r>
              <a:rPr lang="en-US" dirty="0">
                <a:solidFill>
                  <a:srgbClr val="90C226"/>
                </a:solidFill>
              </a:rPr>
              <a:t>residential loads per </a:t>
            </a:r>
            <a:r>
              <a:rPr lang="en-US" dirty="0" smtClean="0">
                <a:solidFill>
                  <a:srgbClr val="90C226"/>
                </a:solidFill>
              </a:rPr>
              <a:t>kW </a:t>
            </a:r>
            <a:endParaRPr lang="en-US" dirty="0">
              <a:solidFill>
                <a:srgbClr val="90C226"/>
              </a:solidFill>
            </a:endParaRPr>
          </a:p>
        </p:txBody>
      </p:sp>
      <p:sp>
        <p:nvSpPr>
          <p:cNvPr id="19" name="TextBox 18"/>
          <p:cNvSpPr txBox="1"/>
          <p:nvPr/>
        </p:nvSpPr>
        <p:spPr>
          <a:xfrm>
            <a:off x="394580" y="2309390"/>
            <a:ext cx="3406392" cy="2985433"/>
          </a:xfrm>
          <a:prstGeom prst="rect">
            <a:avLst/>
          </a:prstGeom>
          <a:noFill/>
        </p:spPr>
        <p:txBody>
          <a:bodyPr wrap="square" rtlCol="0">
            <a:spAutoFit/>
          </a:bodyPr>
          <a:lstStyle/>
          <a:p>
            <a:r>
              <a:rPr lang="en-US" sz="2000" dirty="0">
                <a:solidFill>
                  <a:prstClr val="black"/>
                </a:solidFill>
              </a:rPr>
              <a:t>Figure 2 displays the power you need when all appliances have started and are running. </a:t>
            </a:r>
            <a:r>
              <a:rPr lang="en-US" sz="2000" dirty="0">
                <a:solidFill>
                  <a:prstClr val="black"/>
                </a:solidFill>
                <a:ea typeface="Calibri" panose="020F0502020204030204" pitchFamily="34" charset="0"/>
                <a:cs typeface="Times New Roman" panose="02020603050405020304" pitchFamily="18" charset="0"/>
              </a:rPr>
              <a:t>Loads are based on the U.S average. Assuming total house continuous rating is 47.860 kW</a:t>
            </a:r>
            <a:endParaRPr lang="de-DE" sz="2000" dirty="0">
              <a:solidFill>
                <a:prstClr val="black"/>
              </a:solidFill>
              <a:ea typeface="Calibri" panose="020F0502020204030204" pitchFamily="34" charset="0"/>
              <a:cs typeface="Times New Roman" panose="02020603050405020304" pitchFamily="18" charset="0"/>
            </a:endParaRPr>
          </a:p>
          <a:p>
            <a:endParaRPr lang="en-US" sz="2800" dirty="0">
              <a:solidFill>
                <a:prstClr val="black"/>
              </a:solidFill>
            </a:endParaRPr>
          </a:p>
        </p:txBody>
      </p:sp>
      <p:sp>
        <p:nvSpPr>
          <p:cNvPr id="20" name="TextBox 19"/>
          <p:cNvSpPr txBox="1"/>
          <p:nvPr/>
        </p:nvSpPr>
        <p:spPr>
          <a:xfrm>
            <a:off x="1808323" y="5829568"/>
            <a:ext cx="10108277" cy="338554"/>
          </a:xfrm>
          <a:prstGeom prst="rect">
            <a:avLst/>
          </a:prstGeom>
          <a:noFill/>
        </p:spPr>
        <p:txBody>
          <a:bodyPr wrap="square" rtlCol="0">
            <a:spAutoFit/>
          </a:bodyPr>
          <a:lstStyle/>
          <a:p>
            <a:pPr algn="ctr"/>
            <a:r>
              <a:rPr lang="en-US" sz="1600" dirty="0">
                <a:solidFill>
                  <a:srgbClr val="90C226"/>
                </a:solidFill>
              </a:rPr>
              <a:t>Figure 2</a:t>
            </a:r>
          </a:p>
        </p:txBody>
      </p:sp>
    </p:spTree>
    <p:extLst>
      <p:ext uri="{BB962C8B-B14F-4D97-AF65-F5344CB8AC3E}">
        <p14:creationId xmlns:p14="http://schemas.microsoft.com/office/powerpoint/2010/main" val="1611967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04436" y="1343828"/>
          <a:ext cx="8489605" cy="5214284"/>
        </p:xfrm>
        <a:graphic>
          <a:graphicData uri="http://schemas.openxmlformats.org/drawingml/2006/table">
            <a:tbl>
              <a:tblPr firstRow="1" bandRow="1">
                <a:tableStyleId>{5C22544A-7EE6-4342-B048-85BDC9FD1C3A}</a:tableStyleId>
              </a:tblPr>
              <a:tblGrid>
                <a:gridCol w="4259835"/>
                <a:gridCol w="4229770"/>
              </a:tblGrid>
              <a:tr h="263692">
                <a:tc>
                  <a:txBody>
                    <a:bodyPr/>
                    <a:lstStyle/>
                    <a:p>
                      <a:pPr algn="l"/>
                      <a:r>
                        <a:rPr lang="en-US" sz="2000" dirty="0" smtClean="0"/>
                        <a:t>Unit</a:t>
                      </a:r>
                      <a:endParaRPr lang="en-US" sz="2000" dirty="0"/>
                    </a:p>
                  </a:txBody>
                  <a:tcPr/>
                </a:tc>
                <a:tc>
                  <a:txBody>
                    <a:bodyPr/>
                    <a:lstStyle/>
                    <a:p>
                      <a:pPr algn="l"/>
                      <a:r>
                        <a:rPr lang="en-US" sz="2000" dirty="0" smtClean="0"/>
                        <a:t>Continuous Rating (W)</a:t>
                      </a:r>
                      <a:endParaRPr lang="en-US" sz="2000" dirty="0"/>
                    </a:p>
                  </a:txBody>
                  <a:tcPr/>
                </a:tc>
              </a:tr>
              <a:tr h="263692">
                <a:tc>
                  <a:txBody>
                    <a:bodyPr/>
                    <a:lstStyle/>
                    <a:p>
                      <a:pPr algn="l"/>
                      <a:r>
                        <a:rPr lang="en-US" sz="1600" dirty="0" smtClean="0">
                          <a:latin typeface="Times New Roman" panose="02020603050405020304" pitchFamily="18" charset="0"/>
                          <a:cs typeface="Times New Roman" panose="02020603050405020304" pitchFamily="18" charset="0"/>
                        </a:rPr>
                        <a:t>Electric Vehicle</a:t>
                      </a:r>
                      <a:endParaRPr lang="en-US" sz="1600"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l"/>
                      <a:r>
                        <a:rPr lang="en-US" sz="1600" dirty="0" smtClean="0">
                          <a:latin typeface="Times New Roman" panose="02020603050405020304" pitchFamily="18" charset="0"/>
                          <a:cs typeface="Times New Roman" panose="02020603050405020304" pitchFamily="18" charset="0"/>
                        </a:rPr>
                        <a:t>10000</a:t>
                      </a:r>
                      <a:endParaRPr lang="en-US" sz="1600" dirty="0">
                        <a:latin typeface="Times New Roman" panose="02020603050405020304" pitchFamily="18" charset="0"/>
                        <a:cs typeface="Times New Roman" panose="02020603050405020304" pitchFamily="18" charset="0"/>
                      </a:endParaRPr>
                    </a:p>
                  </a:txBody>
                  <a:tcPr>
                    <a:solidFill>
                      <a:srgbClr val="00B0F0"/>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Central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Air (40k BTU</a:t>
                      </a: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)-for</a:t>
                      </a:r>
                      <a:r>
                        <a:rPr lang="en-US" sz="1600" b="0" i="0" u="none" strike="noStrike" baseline="0" dirty="0" smtClean="0">
                          <a:solidFill>
                            <a:srgbClr val="000000"/>
                          </a:solidFill>
                          <a:effectLst/>
                          <a:latin typeface="Times New Roman" panose="02020603050405020304" pitchFamily="18" charset="0"/>
                          <a:cs typeface="Times New Roman" panose="02020603050405020304" pitchFamily="18" charset="0"/>
                        </a:rPr>
                        <a:t> a 1,500sqft home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0" marR="0" marT="0" marB="0" anchor="ctr">
                    <a:solidFill>
                      <a:schemeClr val="accent2"/>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Electric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Water </a:t>
                      </a: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Heater</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3"/>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4000</a:t>
                      </a:r>
                    </a:p>
                  </a:txBody>
                  <a:tcPr marL="0" marR="0" marT="0" marB="0" anchor="ctr">
                    <a:solidFill>
                      <a:schemeClr val="accent3"/>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Refrigerator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(1/4 HP)</a:t>
                      </a:r>
                    </a:p>
                  </a:txBody>
                  <a:tcPr marL="0" marR="0" marT="0" marB="0" anchor="ctr">
                    <a:solidFill>
                      <a:schemeClr val="accent4"/>
                    </a:solidFill>
                  </a:tcPr>
                </a:tc>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500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Freezer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(1/4 HP)</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Dehumidifier</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650</a:t>
                      </a:r>
                    </a:p>
                  </a:txBody>
                  <a:tcPr marL="0" marR="0" marT="0" marB="0" anchor="ctr">
                    <a:solidFill>
                      <a:schemeClr val="accent4"/>
                    </a:solidFill>
                  </a:tcPr>
                </a:tc>
              </a:tr>
              <a:tr h="263692">
                <a:tc>
                  <a:txBody>
                    <a:bodyPr/>
                    <a:lstStyle/>
                    <a:p>
                      <a:pPr algn="l" fontAlgn="ctr"/>
                      <a:r>
                        <a:rPr lang="da-DK" sz="1600" b="0" i="0" u="none" strike="noStrike" dirty="0" smtClean="0">
                          <a:solidFill>
                            <a:srgbClr val="000000"/>
                          </a:solidFill>
                          <a:effectLst/>
                          <a:latin typeface="Times New Roman" panose="02020603050405020304" pitchFamily="18" charset="0"/>
                          <a:cs typeface="Times New Roman" panose="02020603050405020304" pitchFamily="18" charset="0"/>
                        </a:rPr>
                        <a:t> Computer </a:t>
                      </a:r>
                      <a:r>
                        <a:rPr lang="da-DK" sz="1600" b="0" i="0" u="none" strike="noStrike" dirty="0">
                          <a:solidFill>
                            <a:srgbClr val="000000"/>
                          </a:solidFill>
                          <a:effectLst/>
                          <a:latin typeface="Times New Roman" panose="02020603050405020304" pitchFamily="18" charset="0"/>
                          <a:cs typeface="Times New Roman" panose="02020603050405020304" pitchFamily="18" charset="0"/>
                        </a:rPr>
                        <a:t>System: CPU, Monitor, Laser Printer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UPS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System</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2000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CD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Player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Radio</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Television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Microwave</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800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Blender</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Coffee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Maker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Electric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Range (1 element)</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Toaster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(2-slice)</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Dishwasher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(Hot Dry)</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Electric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Oven</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3410</a:t>
                      </a:r>
                    </a:p>
                  </a:txBody>
                  <a:tcPr marL="0" marR="0" marT="0" marB="0" anchor="ctr">
                    <a:solidFill>
                      <a:schemeClr val="accent4"/>
                    </a:solidFill>
                  </a:tcPr>
                </a:tc>
              </a:tr>
            </a:tbl>
          </a:graphicData>
        </a:graphic>
      </p:graphicFrame>
      <p:sp>
        <p:nvSpPr>
          <p:cNvPr id="9" name="Rectangle 8"/>
          <p:cNvSpPr/>
          <p:nvPr/>
        </p:nvSpPr>
        <p:spPr>
          <a:xfrm>
            <a:off x="0" y="6570043"/>
            <a:ext cx="3136500" cy="388696"/>
          </a:xfrm>
          <a:prstGeom prst="rect">
            <a:avLst/>
          </a:prstGeom>
        </p:spPr>
        <p:txBody>
          <a:bodyPr wrap="none">
            <a:spAutoFit/>
          </a:bodyPr>
          <a:lstStyle/>
          <a:p>
            <a:pPr>
              <a:lnSpc>
                <a:spcPct val="107000"/>
              </a:lnSpc>
              <a:spcAft>
                <a:spcPts val="800"/>
              </a:spcAft>
            </a:pPr>
            <a:r>
              <a:rPr lang="en-US" sz="1600" dirty="0">
                <a:solidFill>
                  <a:prstClr val="black"/>
                </a:solidFill>
              </a:rPr>
              <a:t>Reference</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CentralMaineDiesel</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p:cNvSpPr txBox="1">
            <a:spLocks/>
          </p:cNvSpPr>
          <p:nvPr/>
        </p:nvSpPr>
        <p:spPr>
          <a:xfrm>
            <a:off x="604436" y="127793"/>
            <a:ext cx="894252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Continuous Load Rating Per Average Household</a:t>
            </a:r>
            <a:endParaRPr lang="en-US" dirty="0">
              <a:solidFill>
                <a:srgbClr val="90C226"/>
              </a:solidFill>
            </a:endParaRPr>
          </a:p>
        </p:txBody>
      </p:sp>
    </p:spTree>
    <p:extLst>
      <p:ext uri="{BB962C8B-B14F-4D97-AF65-F5344CB8AC3E}">
        <p14:creationId xmlns:p14="http://schemas.microsoft.com/office/powerpoint/2010/main" val="383123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05673" y="2138815"/>
          <a:ext cx="8459540" cy="2648952"/>
        </p:xfrm>
        <a:graphic>
          <a:graphicData uri="http://schemas.openxmlformats.org/drawingml/2006/table">
            <a:tbl>
              <a:tblPr firstRow="1" bandRow="1">
                <a:tableStyleId>{5C22544A-7EE6-4342-B048-85BDC9FD1C3A}</a:tableStyleId>
              </a:tblPr>
              <a:tblGrid>
                <a:gridCol w="4229770"/>
                <a:gridCol w="4229770"/>
              </a:tblGrid>
              <a:tr h="263692">
                <a:tc>
                  <a:txBody>
                    <a:bodyPr/>
                    <a:lstStyle/>
                    <a:p>
                      <a:pPr algn="l"/>
                      <a:r>
                        <a:rPr lang="en-US" sz="2000" dirty="0" smtClean="0">
                          <a:latin typeface="Times New Roman" panose="02020603050405020304" pitchFamily="18" charset="0"/>
                          <a:cs typeface="Times New Roman" panose="02020603050405020304" pitchFamily="18" charset="0"/>
                        </a:rPr>
                        <a:t>Unit</a:t>
                      </a:r>
                      <a:endParaRPr lang="en-US" sz="2000" dirty="0">
                        <a:latin typeface="Times New Roman" panose="02020603050405020304" pitchFamily="18" charset="0"/>
                        <a:cs typeface="Times New Roman" panose="02020603050405020304" pitchFamily="18" charset="0"/>
                      </a:endParaRPr>
                    </a:p>
                  </a:txBody>
                  <a:tcPr/>
                </a:tc>
                <a:tc>
                  <a:txBody>
                    <a:bodyPr/>
                    <a:lstStyle/>
                    <a:p>
                      <a:pPr algn="l"/>
                      <a:r>
                        <a:rPr lang="en-US" sz="2000" dirty="0" smtClean="0">
                          <a:latin typeface="Times New Roman" panose="02020603050405020304" pitchFamily="18" charset="0"/>
                          <a:cs typeface="Times New Roman" panose="02020603050405020304" pitchFamily="18" charset="0"/>
                        </a:rPr>
                        <a:t>Continuous Rating (W)</a:t>
                      </a:r>
                      <a:endParaRPr lang="en-US" sz="2000" dirty="0">
                        <a:latin typeface="Times New Roman" panose="02020603050405020304" pitchFamily="18" charset="0"/>
                        <a:cs typeface="Times New Roman" panose="02020603050405020304" pitchFamily="18" charset="0"/>
                      </a:endParaRPr>
                    </a:p>
                  </a:txBody>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Washing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Machine</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1150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Electric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Clothes Dryer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5400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Security System</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500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Hair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Dryer</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Garage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Door Opener (1/3 HP)</a:t>
                      </a: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750</a:t>
                      </a:r>
                    </a:p>
                  </a:txBody>
                  <a:tcPr marL="0" marR="0" marT="0" marB="0" anchor="ctr">
                    <a:solidFill>
                      <a:schemeClr val="accent4"/>
                    </a:solidFill>
                  </a:tcPr>
                </a:tc>
              </a:tr>
              <a:tr h="263692">
                <a:tc>
                  <a:txBody>
                    <a:bodyPr/>
                    <a:lstStyle/>
                    <a:p>
                      <a:pPr algn="l" fontAlgn="ctr"/>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 Iron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4"/>
                    </a:solidFill>
                  </a:tcPr>
                </a:tc>
                <a:tc>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ctr">
                    <a:solidFill>
                      <a:schemeClr val="accent4"/>
                    </a:solidFill>
                  </a:tcPr>
                </a:tc>
              </a:tr>
              <a:tr h="277411">
                <a:tc gridSpan="2">
                  <a:txBody>
                    <a:bodyPr/>
                    <a:lstStyle/>
                    <a:p>
                      <a:pPr algn="r"/>
                      <a:r>
                        <a:rPr lang="en-US" sz="1600" b="1" dirty="0" smtClean="0">
                          <a:solidFill>
                            <a:schemeClr val="bg1"/>
                          </a:solidFill>
                          <a:latin typeface="Times New Roman" panose="02020603050405020304" pitchFamily="18" charset="0"/>
                          <a:cs typeface="Times New Roman" panose="02020603050405020304" pitchFamily="18" charset="0"/>
                        </a:rPr>
                        <a:t>Total Load (W)</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c hMerge="1">
                  <a:txBody>
                    <a:bodyPr/>
                    <a:lstStyle/>
                    <a:p>
                      <a:pPr algn="ct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1"/>
                    </a:solidFill>
                  </a:tcPr>
                </a:tc>
              </a:tr>
              <a:tr h="277411">
                <a:tc gridSpan="2">
                  <a:txBody>
                    <a:bodyPr/>
                    <a:lstStyle/>
                    <a:p>
                      <a:pPr algn="r"/>
                      <a:r>
                        <a:rPr lang="en-US" sz="1600" b="0" dirty="0" smtClean="0">
                          <a:solidFill>
                            <a:schemeClr val="tx1"/>
                          </a:solidFill>
                          <a:latin typeface="Times New Roman" panose="02020603050405020304" pitchFamily="18" charset="0"/>
                          <a:cs typeface="Times New Roman" panose="02020603050405020304" pitchFamily="18" charset="0"/>
                        </a:rPr>
                        <a:t>47,860</a:t>
                      </a:r>
                      <a:endParaRPr lang="en-US" sz="1600" b="0" dirty="0">
                        <a:solidFill>
                          <a:schemeClr val="tx1"/>
                        </a:solidFill>
                        <a:latin typeface="Times New Roman" panose="02020603050405020304" pitchFamily="18" charset="0"/>
                        <a:cs typeface="Times New Roman" panose="02020603050405020304" pitchFamily="18" charset="0"/>
                      </a:endParaRPr>
                    </a:p>
                  </a:txBody>
                  <a:tcPr>
                    <a:lnB w="12700" cmpd="sng">
                      <a:noFill/>
                    </a:lnB>
                    <a:solidFill>
                      <a:schemeClr val="accent2">
                        <a:lumMod val="20000"/>
                        <a:lumOff val="80000"/>
                      </a:schemeClr>
                    </a:solidFill>
                  </a:tcPr>
                </a:tc>
                <a:tc hMerge="1">
                  <a:txBody>
                    <a:bodyPr/>
                    <a:lstStyle/>
                    <a:p>
                      <a:pPr algn="ctr"/>
                      <a:endParaRPr lang="en-US" sz="1600" b="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bl>
          </a:graphicData>
        </a:graphic>
      </p:graphicFrame>
      <p:sp>
        <p:nvSpPr>
          <p:cNvPr id="7" name="Rectangle 6"/>
          <p:cNvSpPr/>
          <p:nvPr/>
        </p:nvSpPr>
        <p:spPr>
          <a:xfrm>
            <a:off x="0" y="6469304"/>
            <a:ext cx="3136500" cy="388696"/>
          </a:xfrm>
          <a:prstGeom prst="rect">
            <a:avLst/>
          </a:prstGeom>
        </p:spPr>
        <p:txBody>
          <a:bodyPr wrap="none">
            <a:spAutoFit/>
          </a:bodyPr>
          <a:lstStyle/>
          <a:p>
            <a:pP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Reference: </a:t>
            </a:r>
            <a:r>
              <a:rPr lang="en-U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CentralMaineDiesel</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p:cNvSpPr txBox="1">
            <a:spLocks/>
          </p:cNvSpPr>
          <p:nvPr/>
        </p:nvSpPr>
        <p:spPr>
          <a:xfrm>
            <a:off x="604436" y="313770"/>
            <a:ext cx="894252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Continuous Load Rating Per Average Household Cont.</a:t>
            </a:r>
            <a:endParaRPr lang="en-US" dirty="0">
              <a:solidFill>
                <a:srgbClr val="90C226"/>
              </a:solidFill>
            </a:endParaRPr>
          </a:p>
        </p:txBody>
      </p:sp>
    </p:spTree>
    <p:extLst>
      <p:ext uri="{BB962C8B-B14F-4D97-AF65-F5344CB8AC3E}">
        <p14:creationId xmlns:p14="http://schemas.microsoft.com/office/powerpoint/2010/main" val="3085238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69304"/>
            <a:ext cx="4593437" cy="388696"/>
          </a:xfrm>
          <a:prstGeom prst="rect">
            <a:avLst/>
          </a:prstGeom>
        </p:spPr>
        <p:txBody>
          <a:bodyPr wrap="none">
            <a:spAutoFit/>
          </a:bodyPr>
          <a:lstStyle/>
          <a:p>
            <a:pPr algn="ct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Source: U.S Energy information Administration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829734" y="85776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90C226"/>
                </a:solidFill>
              </a:rPr>
              <a:t>Average</a:t>
            </a:r>
            <a:r>
              <a:rPr lang="de-DE" dirty="0">
                <a:solidFill>
                  <a:srgbClr val="90C226"/>
                </a:solidFill>
              </a:rPr>
              <a:t> </a:t>
            </a:r>
            <a:r>
              <a:rPr lang="en-US" dirty="0">
                <a:solidFill>
                  <a:srgbClr val="90C226"/>
                </a:solidFill>
              </a:rPr>
              <a:t>Energy</a:t>
            </a:r>
            <a:r>
              <a:rPr lang="de-DE" dirty="0">
                <a:solidFill>
                  <a:srgbClr val="90C226"/>
                </a:solidFill>
              </a:rPr>
              <a:t> </a:t>
            </a:r>
            <a:r>
              <a:rPr lang="en-US" dirty="0">
                <a:solidFill>
                  <a:srgbClr val="90C226"/>
                </a:solidFill>
              </a:rPr>
              <a:t>Consumed </a:t>
            </a:r>
            <a:r>
              <a:rPr lang="de-DE" dirty="0">
                <a:solidFill>
                  <a:srgbClr val="90C226"/>
                </a:solidFill>
              </a:rPr>
              <a:t> (</a:t>
            </a:r>
            <a:r>
              <a:rPr lang="en-US" dirty="0">
                <a:solidFill>
                  <a:srgbClr val="90C226"/>
                </a:solidFill>
              </a:rPr>
              <a:t>Residential</a:t>
            </a:r>
            <a:r>
              <a:rPr lang="de-DE" dirty="0">
                <a:solidFill>
                  <a:srgbClr val="90C226"/>
                </a:solidFill>
              </a:rPr>
              <a:t>)</a:t>
            </a:r>
            <a:endParaRPr lang="en-US" dirty="0">
              <a:solidFill>
                <a:srgbClr val="90C226"/>
              </a:solidFill>
            </a:endParaRPr>
          </a:p>
        </p:txBody>
      </p:sp>
      <p:sp>
        <p:nvSpPr>
          <p:cNvPr id="8" name="Rectangle 7"/>
          <p:cNvSpPr/>
          <p:nvPr/>
        </p:nvSpPr>
        <p:spPr>
          <a:xfrm>
            <a:off x="1374199" y="5065633"/>
            <a:ext cx="7507738" cy="1277786"/>
          </a:xfrm>
          <a:prstGeom prst="rect">
            <a:avLst/>
          </a:prstGeom>
        </p:spPr>
        <p:txBody>
          <a:bodyPr wrap="square">
            <a:spAutoFit/>
          </a:bodyPr>
          <a:lstStyle/>
          <a:p>
            <a:pPr>
              <a:lnSpc>
                <a:spcPct val="107000"/>
              </a:lnSpc>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More than a quarter (27%) of the energy consumed in Florida homes is for air conditioning, which is more than four times the national average. Half of energy consumed by Florida households is for appliances, electronics, and lighting. </a:t>
            </a:r>
            <a:endParaRPr lang="de-D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74199" y="1677553"/>
            <a:ext cx="7507738" cy="3217602"/>
          </a:xfrm>
          <a:prstGeom prst="rect">
            <a:avLst/>
          </a:prstGeom>
        </p:spPr>
      </p:pic>
      <p:sp>
        <p:nvSpPr>
          <p:cNvPr id="9" name="TextBox 8"/>
          <p:cNvSpPr txBox="1"/>
          <p:nvPr/>
        </p:nvSpPr>
        <p:spPr>
          <a:xfrm>
            <a:off x="73929" y="4619544"/>
            <a:ext cx="10108277" cy="338554"/>
          </a:xfrm>
          <a:prstGeom prst="rect">
            <a:avLst/>
          </a:prstGeom>
          <a:noFill/>
        </p:spPr>
        <p:txBody>
          <a:bodyPr wrap="square" rtlCol="0">
            <a:spAutoFit/>
          </a:bodyPr>
          <a:lstStyle/>
          <a:p>
            <a:pPr algn="ctr"/>
            <a:r>
              <a:rPr lang="en-US" sz="1600" dirty="0">
                <a:solidFill>
                  <a:srgbClr val="90C226"/>
                </a:solidFill>
              </a:rPr>
              <a:t>Figure 3</a:t>
            </a:r>
          </a:p>
        </p:txBody>
      </p:sp>
    </p:spTree>
    <p:extLst>
      <p:ext uri="{BB962C8B-B14F-4D97-AF65-F5344CB8AC3E}">
        <p14:creationId xmlns:p14="http://schemas.microsoft.com/office/powerpoint/2010/main" val="3826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1336</Words>
  <Application>Microsoft Office PowerPoint</Application>
  <PresentationFormat>Widescreen</PresentationFormat>
  <Paragraphs>569</Paragraphs>
  <Slides>24</Slides>
  <Notes>23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Calibri Light</vt:lpstr>
      <vt:lpstr>Times New Roman</vt:lpstr>
      <vt:lpstr>Trebuchet MS</vt:lpstr>
      <vt:lpstr>Wingdings</vt:lpstr>
      <vt:lpstr>Wingdings 3</vt:lpstr>
      <vt:lpstr>Facet</vt:lpstr>
      <vt:lpstr>Worksheet</vt:lpstr>
      <vt:lpstr>Home Energy Management </vt:lpstr>
      <vt:lpstr>Our Goal</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Design</vt:lpstr>
      <vt:lpstr>Controller Section</vt:lpstr>
      <vt:lpstr>Load Section</vt:lpstr>
      <vt:lpstr>Why Choose NRF24L01+ ?</vt:lpstr>
      <vt:lpstr>Prototype Box Design</vt:lpstr>
      <vt:lpstr>Communication Protocols</vt:lpstr>
      <vt:lpstr>PowerPoint Presentation</vt:lpstr>
      <vt:lpstr>User Input Data</vt:lpstr>
      <vt:lpstr>Algorithm</vt:lpstr>
      <vt:lpstr>Gantt Chart</vt:lpstr>
      <vt:lpstr>PowerPoint Presentation</vt:lpstr>
      <vt:lpstr>Questions?</vt:lpstr>
      <vt:lpstr>Thank you for your time!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Energy Management </dc:title>
  <dc:creator>Ivan E. Remete</dc:creator>
  <cp:lastModifiedBy>studentpro</cp:lastModifiedBy>
  <cp:revision>7</cp:revision>
  <dcterms:created xsi:type="dcterms:W3CDTF">2015-10-23T00:03:40Z</dcterms:created>
  <dcterms:modified xsi:type="dcterms:W3CDTF">2015-10-23T17:19:14Z</dcterms:modified>
</cp:coreProperties>
</file>