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81" r:id="rId3"/>
    <p:sldId id="300" r:id="rId4"/>
    <p:sldId id="282" r:id="rId5"/>
    <p:sldId id="283" r:id="rId6"/>
    <p:sldId id="295" r:id="rId7"/>
    <p:sldId id="301" r:id="rId8"/>
    <p:sldId id="296" r:id="rId9"/>
    <p:sldId id="298" r:id="rId10"/>
    <p:sldId id="287" r:id="rId11"/>
    <p:sldId id="290" r:id="rId12"/>
    <p:sldId id="285" r:id="rId13"/>
    <p:sldId id="289" r:id="rId14"/>
    <p:sldId id="291" r:id="rId15"/>
    <p:sldId id="292" r:id="rId16"/>
    <p:sldId id="293" r:id="rId17"/>
    <p:sldId id="294" r:id="rId18"/>
    <p:sldId id="302" r:id="rId19"/>
    <p:sldId id="297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69496" autoAdjust="0"/>
  </p:normalViewPr>
  <p:slideViewPr>
    <p:cSldViewPr snapToGrid="0">
      <p:cViewPr varScale="1">
        <p:scale>
          <a:sx n="75" d="100"/>
          <a:sy n="75" d="100"/>
        </p:scale>
        <p:origin x="12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745D0-144E-40EA-8F45-BBE74488D63E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4DC57-1D02-42BA-AB02-F66405CF2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14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942CD-E587-475D-AB77-41EE91837F6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12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4DC57-1D02-42BA-AB02-F66405CF2C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77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4DC57-1D02-42BA-AB02-F66405CF2C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2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4DC57-1D02-42BA-AB02-F66405CF2C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90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4DC57-1D02-42BA-AB02-F66405CF2C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58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4DC57-1D02-42BA-AB02-F66405CF2C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9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942CD-E587-475D-AB77-41EE91837F6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65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942CD-E587-475D-AB77-41EE91837F6E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28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942CD-E587-475D-AB77-41EE91837F6E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4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08CB-C00E-4C6C-9F04-5A27110EA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2F58-300D-45EA-8C9B-FB95970792A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77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08CB-C00E-4C6C-9F04-5A27110EA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2F58-300D-45EA-8C9B-FB95970792A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4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08CB-C00E-4C6C-9F04-5A27110EA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2F58-300D-45EA-8C9B-FB95970792A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7774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08CB-C00E-4C6C-9F04-5A27110EA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2F58-300D-45EA-8C9B-FB95970792A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39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08CB-C00E-4C6C-9F04-5A27110EA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2F58-300D-45EA-8C9B-FB95970792A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335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08CB-C00E-4C6C-9F04-5A27110EA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2F58-300D-45EA-8C9B-FB95970792A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99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08CB-C00E-4C6C-9F04-5A27110EA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2F58-300D-45EA-8C9B-FB95970792A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51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08CB-C00E-4C6C-9F04-5A27110EA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2F58-300D-45EA-8C9B-FB95970792A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7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08CB-C00E-4C6C-9F04-5A27110EA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2F58-300D-45EA-8C9B-FB95970792A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28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08CB-C00E-4C6C-9F04-5A27110EA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2F58-300D-45EA-8C9B-FB95970792A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0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08CB-C00E-4C6C-9F04-5A27110EA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2F58-300D-45EA-8C9B-FB95970792A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6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08CB-C00E-4C6C-9F04-5A27110EA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2F58-300D-45EA-8C9B-FB95970792A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7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08CB-C00E-4C6C-9F04-5A27110EA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2F58-300D-45EA-8C9B-FB95970792A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4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08CB-C00E-4C6C-9F04-5A27110EA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2F58-300D-45EA-8C9B-FB95970792A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08CB-C00E-4C6C-9F04-5A27110EA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2F58-300D-45EA-8C9B-FB95970792A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0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08CB-C00E-4C6C-9F04-5A27110EA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2F58-300D-45EA-8C9B-FB95970792A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6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708CB-C00E-4C6C-9F04-5A27110EA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162F58-300D-45EA-8C9B-FB95970792A3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0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emf"/><Relationship Id="rId4" Type="http://schemas.openxmlformats.org/officeDocument/2006/relationships/package" Target="../embeddings/Microsoft_Excel_Worksheet1.xlsx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Home Energy Management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371673"/>
            <a:ext cx="7766936" cy="1096899"/>
          </a:xfrm>
        </p:spPr>
        <p:txBody>
          <a:bodyPr>
            <a:normAutofit/>
          </a:bodyPr>
          <a:lstStyle/>
          <a:p>
            <a:r>
              <a:rPr lang="en-US" sz="2400" dirty="0"/>
              <a:t>EML 4911C-Senior Design- Fall </a:t>
            </a:r>
            <a:r>
              <a:rPr lang="en-US" sz="2400" dirty="0" smtClean="0"/>
              <a:t>2015</a:t>
            </a:r>
            <a:br>
              <a:rPr lang="en-US" sz="2400" dirty="0" smtClean="0"/>
            </a:br>
            <a:r>
              <a:rPr lang="en-US" sz="2400" dirty="0" smtClean="0"/>
              <a:t>Presentation II: Interim Design Review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536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17252" y="172304"/>
            <a:ext cx="3972148" cy="1320800"/>
          </a:xfrm>
        </p:spPr>
        <p:txBody>
          <a:bodyPr/>
          <a:lstStyle/>
          <a:p>
            <a:r>
              <a:rPr lang="en-US" dirty="0" smtClean="0"/>
              <a:t>Objectives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7253" y="986172"/>
            <a:ext cx="4645248" cy="4982828"/>
          </a:xfrm>
        </p:spPr>
        <p:txBody>
          <a:bodyPr>
            <a:normAutofit lnSpcReduction="10000"/>
          </a:bodyPr>
          <a:lstStyle/>
          <a:p>
            <a:r>
              <a:rPr lang="en-US" sz="2400" strike="sngStrike" dirty="0" smtClean="0">
                <a:solidFill>
                  <a:schemeClr val="tx1"/>
                </a:solidFill>
              </a:rPr>
              <a:t>Needs Assessment</a:t>
            </a:r>
          </a:p>
          <a:p>
            <a:r>
              <a:rPr lang="en-US" sz="2400" strike="sngStrike" dirty="0" smtClean="0">
                <a:solidFill>
                  <a:schemeClr val="tx1"/>
                </a:solidFill>
              </a:rPr>
              <a:t>Project Plans and Specs</a:t>
            </a:r>
          </a:p>
          <a:p>
            <a:r>
              <a:rPr lang="en-US" sz="2400" strike="sngStrike" dirty="0" smtClean="0">
                <a:solidFill>
                  <a:schemeClr val="tx1"/>
                </a:solidFill>
              </a:rPr>
              <a:t>Research Load Data</a:t>
            </a:r>
          </a:p>
          <a:p>
            <a:r>
              <a:rPr lang="en-US" sz="2400" strike="sngStrike" dirty="0" smtClean="0">
                <a:solidFill>
                  <a:schemeClr val="tx1"/>
                </a:solidFill>
              </a:rPr>
              <a:t>Midterm Presentation I</a:t>
            </a:r>
          </a:p>
          <a:p>
            <a:r>
              <a:rPr lang="en-US" sz="2400" strike="sngStrike" dirty="0" smtClean="0">
                <a:solidFill>
                  <a:schemeClr val="tx1"/>
                </a:solidFill>
              </a:rPr>
              <a:t>Order </a:t>
            </a:r>
            <a:r>
              <a:rPr lang="en-US" sz="2400" strike="sngStrike" dirty="0" smtClean="0">
                <a:solidFill>
                  <a:schemeClr val="tx1"/>
                </a:solidFill>
              </a:rPr>
              <a:t>Hardware</a:t>
            </a:r>
          </a:p>
          <a:p>
            <a:r>
              <a:rPr lang="en-US" sz="2400" strike="sngStrike" dirty="0" smtClean="0">
                <a:solidFill>
                  <a:schemeClr val="tx1"/>
                </a:solidFill>
              </a:rPr>
              <a:t>Team </a:t>
            </a:r>
            <a:r>
              <a:rPr lang="en-US" sz="2400" strike="sngStrike" dirty="0" smtClean="0">
                <a:solidFill>
                  <a:schemeClr val="tx1"/>
                </a:solidFill>
              </a:rPr>
              <a:t>Website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Algorithm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Assemble Prototype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Communication between Main Controller and Load Controller</a:t>
            </a:r>
          </a:p>
          <a:p>
            <a:pPr marL="0" indent="0">
              <a:buNone/>
            </a:pPr>
            <a:endParaRPr lang="en-US" sz="2000" strike="sngStrik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strike="sngStrike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675" y="33337"/>
            <a:ext cx="710565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0152" y="324704"/>
            <a:ext cx="8596668" cy="1320800"/>
          </a:xfrm>
        </p:spPr>
        <p:txBody>
          <a:bodyPr/>
          <a:lstStyle/>
          <a:p>
            <a:r>
              <a:rPr lang="en-US" dirty="0"/>
              <a:t>PLC: Power Line Communication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60152" y="2959100"/>
            <a:ext cx="4368800" cy="3441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Pros: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Data speed up from 90Mbps to 200Mbps.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Since it communicates with the power line of the home, it will have no trouble in communicating through the </a:t>
            </a:r>
            <a:r>
              <a:rPr lang="en-US" sz="2200" dirty="0" smtClean="0">
                <a:solidFill>
                  <a:schemeClr val="tx1"/>
                </a:solidFill>
              </a:rPr>
              <a:t>entirety </a:t>
            </a:r>
            <a:r>
              <a:rPr lang="en-US" sz="2200" dirty="0" smtClean="0">
                <a:solidFill>
                  <a:schemeClr val="tx1"/>
                </a:solidFill>
              </a:rPr>
              <a:t>of the home (i.e. </a:t>
            </a:r>
            <a:r>
              <a:rPr lang="en-US" sz="2200" dirty="0" smtClean="0">
                <a:solidFill>
                  <a:schemeClr val="tx1"/>
                </a:solidFill>
              </a:rPr>
              <a:t>through </a:t>
            </a:r>
            <a:r>
              <a:rPr lang="en-US" sz="2200" dirty="0" smtClean="0">
                <a:solidFill>
                  <a:schemeClr val="tx1"/>
                </a:solidFill>
              </a:rPr>
              <a:t>thick walls).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Infrastructure already present </a:t>
            </a:r>
          </a:p>
          <a:p>
            <a:endParaRPr lang="en-US" sz="2000" dirty="0" smtClean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60152" y="1142999"/>
            <a:ext cx="10160000" cy="18542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/>
              <a:t>PLC is a method of communication protocol that uses electrical  wiring (AC or DC) to carry both electrical power and data. PLC is used in electrical transmission, distribution, home networking, and automotive uses. </a:t>
            </a:r>
          </a:p>
          <a:p>
            <a:pPr algn="l"/>
            <a:r>
              <a:rPr lang="en-US" sz="2000" dirty="0" smtClean="0"/>
              <a:t>Home networking: Broadband over </a:t>
            </a:r>
            <a:r>
              <a:rPr lang="en-US" sz="2000" dirty="0"/>
              <a:t>P</a:t>
            </a:r>
            <a:r>
              <a:rPr lang="en-US" sz="2000" dirty="0" smtClean="0"/>
              <a:t>ower Line (BPL) allows for high-speed internet access through existing power lines. Extensive infrastructure already present offers a great benefit to using BPL. </a:t>
            </a:r>
            <a:r>
              <a:rPr lang="en-US" sz="2000" dirty="0"/>
              <a:t>	</a:t>
            </a:r>
          </a:p>
          <a:p>
            <a:pPr algn="l"/>
            <a:endParaRPr lang="en-US" sz="2000" dirty="0" smtClean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828952" y="2971800"/>
            <a:ext cx="4368800" cy="3463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b="1" dirty="0" smtClean="0"/>
              <a:t>Cons: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It is more costly (average of $50 per a kit of two).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Do not work when plugged into a surge protector, power strip, and Arc-fault circuit interrupts (AFCI’s required in some homes)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Dependent of electrical wiring in the house itself (If the house is improperly wired, the system can fail or even trip breakers</a:t>
            </a:r>
            <a:r>
              <a:rPr lang="en-US" sz="2600" b="1" dirty="0" smtClean="0">
                <a:solidFill>
                  <a:schemeClr val="tx1"/>
                </a:solidFill>
              </a:rPr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Performance can be degraded by noise created by certain appliances as well as ON/OFF switching.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4520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5057" y="1241424"/>
            <a:ext cx="9350829" cy="475245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Enhanced </a:t>
            </a:r>
            <a:r>
              <a:rPr lang="en-US" dirty="0" err="1" smtClean="0"/>
              <a:t>ShockBurst</a:t>
            </a:r>
            <a:r>
              <a:rPr lang="en-US" baseline="30000" dirty="0" err="1" smtClean="0"/>
              <a:t>TM</a:t>
            </a:r>
            <a:r>
              <a:rPr lang="en-US" dirty="0" smtClean="0"/>
              <a:t> is a packet based data link layer that features</a:t>
            </a:r>
          </a:p>
          <a:p>
            <a:pPr lvl="1"/>
            <a:r>
              <a:rPr lang="en-US" dirty="0" smtClean="0"/>
              <a:t>1 to 32 bytes dynamic payload length</a:t>
            </a:r>
          </a:p>
          <a:p>
            <a:pPr lvl="1"/>
            <a:r>
              <a:rPr lang="en-US" dirty="0" smtClean="0"/>
              <a:t>Automatic packet handling</a:t>
            </a:r>
          </a:p>
          <a:p>
            <a:pPr lvl="1"/>
            <a:r>
              <a:rPr lang="en-US" dirty="0" smtClean="0"/>
              <a:t>Automatic packet transaction handling</a:t>
            </a:r>
          </a:p>
          <a:p>
            <a:pPr lvl="2"/>
            <a:r>
              <a:rPr lang="en-US" dirty="0" smtClean="0"/>
              <a:t>Auto Acknowledgement with payload</a:t>
            </a:r>
          </a:p>
          <a:p>
            <a:pPr lvl="2"/>
            <a:r>
              <a:rPr lang="en-US" dirty="0" smtClean="0"/>
              <a:t>Auto retransmit</a:t>
            </a:r>
          </a:p>
          <a:p>
            <a:pPr lvl="1"/>
            <a:r>
              <a:rPr lang="en-US" dirty="0" smtClean="0"/>
              <a:t>6 data pipe </a:t>
            </a:r>
            <a:r>
              <a:rPr lang="en-US" dirty="0" err="1" smtClean="0"/>
              <a:t>MultiCeiver</a:t>
            </a:r>
            <a:r>
              <a:rPr lang="en-US" dirty="0" smtClean="0"/>
              <a:t> for 1:6 star networks</a:t>
            </a:r>
          </a:p>
          <a:p>
            <a:r>
              <a:rPr lang="en-US" dirty="0" smtClean="0"/>
              <a:t>The automatic packet transaction works as follows: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Begin by transmitting a data packet from the transceiver(PTX) to the receiver (PRX).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PTX is then set to receive mode to wait for acknowledgement packet (ACK packet)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If the data packet is received by the PRX, the PRX sends the ACK packet to the PTX and returns back to receive mode.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If the ACK packet isn’t received by the PTX immediately, the data packet is sent again after a programmable delay.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895" y="1844456"/>
            <a:ext cx="1523925" cy="1730501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60152" y="41360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Transmitting Data with the </a:t>
            </a:r>
            <a:r>
              <a:rPr lang="en-US" dirty="0" smtClean="0"/>
              <a:t>nRF24L01+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3700" y="6518091"/>
            <a:ext cx="10108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Source: </a:t>
            </a:r>
            <a:r>
              <a:rPr lang="en-US" sz="1600" dirty="0"/>
              <a:t>nRF24L01+ Product Specification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8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262" y="177281"/>
            <a:ext cx="7482165" cy="1525490"/>
          </a:xfrm>
          <a:prstGeom prst="rect">
            <a:avLst/>
          </a:prstGeom>
        </p:spPr>
      </p:pic>
      <p:sp>
        <p:nvSpPr>
          <p:cNvPr id="5" name="Content Placeholder 9"/>
          <p:cNvSpPr>
            <a:spLocks noGrp="1"/>
          </p:cNvSpPr>
          <p:nvPr>
            <p:ph idx="1"/>
          </p:nvPr>
        </p:nvSpPr>
        <p:spPr>
          <a:xfrm>
            <a:off x="261256" y="2902922"/>
            <a:ext cx="11532637" cy="3554962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/>
              <a:t>P</a:t>
            </a:r>
            <a:r>
              <a:rPr lang="en-US" b="1" dirty="0" smtClean="0"/>
              <a:t>reamble</a:t>
            </a:r>
            <a:r>
              <a:rPr lang="en-US" dirty="0" smtClean="0"/>
              <a:t> is a bit sequence used to synchronize the receivers demodulator to the incoming bit stream.</a:t>
            </a:r>
          </a:p>
          <a:p>
            <a:r>
              <a:rPr lang="en-US" dirty="0" smtClean="0"/>
              <a:t>The </a:t>
            </a:r>
            <a:r>
              <a:rPr lang="en-US" b="1" dirty="0"/>
              <a:t>A</a:t>
            </a:r>
            <a:r>
              <a:rPr lang="en-US" b="1" dirty="0" smtClean="0"/>
              <a:t>ddress</a:t>
            </a:r>
            <a:r>
              <a:rPr lang="en-US" dirty="0" smtClean="0"/>
              <a:t> is the address for the receiver.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Packet Control Field</a:t>
            </a:r>
            <a:r>
              <a:rPr lang="en-US" dirty="0" smtClean="0"/>
              <a:t> is shown in Figure 6 and is made up of a 6 bit payload length field, a 2 bit PID field, and a 1 bit NO_ACK flag.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Payload</a:t>
            </a:r>
            <a:r>
              <a:rPr lang="en-US" dirty="0" smtClean="0"/>
              <a:t> is our data we are sending from load controller to main controller.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CRC</a:t>
            </a:r>
            <a:r>
              <a:rPr lang="en-US" dirty="0" smtClean="0"/>
              <a:t> (Cyclic Redundancy Check) is a mandatory error detection mechanism in the packet.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947" y="1833134"/>
            <a:ext cx="3791253" cy="939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3700" y="6518091"/>
            <a:ext cx="10108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Source: </a:t>
            </a:r>
            <a:r>
              <a:rPr lang="en-US" sz="1600" dirty="0"/>
              <a:t>nRF24L01+ Product Specification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71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0152" y="299304"/>
            <a:ext cx="8429848" cy="742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Demo: </a:t>
            </a:r>
            <a:r>
              <a:rPr lang="en-US" dirty="0"/>
              <a:t>Web-Application  </a:t>
            </a:r>
            <a:r>
              <a:rPr lang="en-US" dirty="0">
                <a:sym typeface="Wingdings" panose="05000000000000000000" pitchFamily="2" charset="2"/>
              </a:rPr>
              <a:t>  Main Controller</a:t>
            </a: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" b="3181"/>
          <a:stretch/>
        </p:blipFill>
        <p:spPr>
          <a:xfrm>
            <a:off x="4893623" y="1233311"/>
            <a:ext cx="4889610" cy="2675466"/>
          </a:xfrm>
          <a:prstGeom prst="rect">
            <a:avLst/>
          </a:prstGeom>
        </p:spPr>
      </p:pic>
      <p:pic>
        <p:nvPicPr>
          <p:cNvPr id="7" name="Picture 8" descr="http://gaproject.nonprofitsoapbox.com/storage/cell_phone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84" y="1411214"/>
            <a:ext cx="2446867" cy="244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-1431" r="43036" b="4202"/>
          <a:stretch/>
        </p:blipFill>
        <p:spPr>
          <a:xfrm>
            <a:off x="1524751" y="1806325"/>
            <a:ext cx="898892" cy="1399822"/>
          </a:xfrm>
          <a:prstGeom prst="rect">
            <a:avLst/>
          </a:prstGeom>
        </p:spPr>
      </p:pic>
      <p:cxnSp>
        <p:nvCxnSpPr>
          <p:cNvPr id="9" name="Conector recto de flecha 6"/>
          <p:cNvCxnSpPr>
            <a:endCxn id="6" idx="1"/>
          </p:cNvCxnSpPr>
          <p:nvPr/>
        </p:nvCxnSpPr>
        <p:spPr>
          <a:xfrm>
            <a:off x="2852993" y="2563867"/>
            <a:ext cx="2040630" cy="7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10" descr="http://cdn.mysitemyway.com/etc-mysitemyway/icons/legacy-previews/icons/matte-blue-and-white-square-icons-business/116867-matte-blue-and-white-square-icon-business-box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141" y="4370032"/>
            <a:ext cx="1632573" cy="163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gfx9.com/images/contents/i/c/icon-blackbox-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23269" y="4391455"/>
            <a:ext cx="1503892" cy="150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6818835" y="5822161"/>
            <a:ext cx="1476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Main Controller</a:t>
            </a:r>
          </a:p>
          <a:p>
            <a:r>
              <a:rPr lang="en-US" sz="1400" b="1" dirty="0"/>
              <a:t>IP: </a:t>
            </a:r>
            <a:r>
              <a:rPr lang="en-US" sz="1400" b="1" dirty="0" smtClean="0"/>
              <a:t>192.168.0.125</a:t>
            </a:r>
            <a:endParaRPr lang="en-US" sz="1400" dirty="0" smtClean="0"/>
          </a:p>
        </p:txBody>
      </p:sp>
      <p:sp>
        <p:nvSpPr>
          <p:cNvPr id="14" name="CuadroTexto 13"/>
          <p:cNvSpPr txBox="1"/>
          <p:nvPr/>
        </p:nvSpPr>
        <p:spPr>
          <a:xfrm>
            <a:off x="800085" y="5659675"/>
            <a:ext cx="1377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Load Controllers</a:t>
            </a:r>
          </a:p>
        </p:txBody>
      </p:sp>
      <p:cxnSp>
        <p:nvCxnSpPr>
          <p:cNvPr id="15" name="Conector angular 11"/>
          <p:cNvCxnSpPr/>
          <p:nvPr/>
        </p:nvCxnSpPr>
        <p:spPr>
          <a:xfrm rot="10800000" flipV="1">
            <a:off x="2165071" y="5186320"/>
            <a:ext cx="4357073" cy="1629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de flecha 23"/>
          <p:cNvCxnSpPr>
            <a:stCxn id="6" idx="2"/>
          </p:cNvCxnSpPr>
          <p:nvPr/>
        </p:nvCxnSpPr>
        <p:spPr>
          <a:xfrm>
            <a:off x="7338428" y="3908777"/>
            <a:ext cx="0" cy="5870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uadroTexto 26"/>
          <p:cNvSpPr txBox="1"/>
          <p:nvPr/>
        </p:nvSpPr>
        <p:spPr>
          <a:xfrm>
            <a:off x="5955235" y="887994"/>
            <a:ext cx="3410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WebPage Hosted on </a:t>
            </a:r>
            <a:r>
              <a:rPr lang="en-US" sz="1400" b="1" dirty="0" smtClean="0"/>
              <a:t>IP</a:t>
            </a:r>
            <a:r>
              <a:rPr lang="en-US" sz="1400" b="1" dirty="0"/>
              <a:t>: 192.168.0.119</a:t>
            </a:r>
          </a:p>
          <a:p>
            <a:r>
              <a:rPr lang="en-US" sz="1400" dirty="0" smtClean="0"/>
              <a:t> </a:t>
            </a:r>
          </a:p>
        </p:txBody>
      </p:sp>
      <p:sp>
        <p:nvSpPr>
          <p:cNvPr id="19" name="CuadroTexto 35"/>
          <p:cNvSpPr txBox="1"/>
          <p:nvPr/>
        </p:nvSpPr>
        <p:spPr>
          <a:xfrm>
            <a:off x="7453835" y="4100688"/>
            <a:ext cx="34103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Socket Connection</a:t>
            </a:r>
            <a:endParaRPr lang="en-US" sz="1200" b="1" dirty="0"/>
          </a:p>
          <a:p>
            <a:r>
              <a:rPr lang="en-US" sz="1400" dirty="0" smtClean="0"/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5636" y="4441792"/>
            <a:ext cx="594715" cy="675331"/>
          </a:xfrm>
          <a:prstGeom prst="rect">
            <a:avLst/>
          </a:prstGeom>
        </p:spPr>
      </p:pic>
      <p:sp>
        <p:nvSpPr>
          <p:cNvPr id="25" name="CuadroTexto 13"/>
          <p:cNvSpPr txBox="1"/>
          <p:nvPr/>
        </p:nvSpPr>
        <p:spPr>
          <a:xfrm>
            <a:off x="3735046" y="4785179"/>
            <a:ext cx="1253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Via nRF24L01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2366" y="4456709"/>
            <a:ext cx="594715" cy="67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6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6"/>
          <p:cNvSpPr>
            <a:spLocks noGrp="1"/>
          </p:cNvSpPr>
          <p:nvPr>
            <p:ph idx="1"/>
          </p:nvPr>
        </p:nvSpPr>
        <p:spPr>
          <a:xfrm>
            <a:off x="612404" y="1212014"/>
            <a:ext cx="10515600" cy="5176085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Test Report</a:t>
            </a:r>
            <a:r>
              <a:rPr lang="en-US" sz="1800" dirty="0" smtClean="0"/>
              <a:t>: Document with a detailed description of all the tests performed on the system.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Primary sections to be tested:</a:t>
            </a:r>
          </a:p>
          <a:p>
            <a:pPr marL="0" indent="0">
              <a:buNone/>
            </a:pPr>
            <a:endParaRPr lang="en-US" sz="1800" dirty="0" smtClean="0"/>
          </a:p>
          <a:p>
            <a:pPr marL="342900" indent="-342900">
              <a:buAutoNum type="arabicPeriod"/>
            </a:pPr>
            <a:r>
              <a:rPr lang="en-US" sz="1800" dirty="0" smtClean="0"/>
              <a:t>Inner Mesh: Main Controller </a:t>
            </a:r>
            <a:r>
              <a:rPr lang="en-US" sz="1800" dirty="0" smtClean="0">
                <a:sym typeface="Wingdings" panose="05000000000000000000" pitchFamily="2" charset="2"/>
              </a:rPr>
              <a:t></a:t>
            </a:r>
            <a:r>
              <a:rPr lang="en-US" sz="1800" dirty="0" smtClean="0"/>
              <a:t>  Load Controllers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500" dirty="0" smtClean="0"/>
              <a:t>Line of Sight/Open Air Test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500" dirty="0" smtClean="0"/>
              <a:t>Indoor Test</a:t>
            </a:r>
            <a:r>
              <a:rPr lang="en-US" sz="1500" dirty="0"/>
              <a:t>	</a:t>
            </a:r>
            <a:endParaRPr lang="en-US" sz="15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500" dirty="0" smtClean="0"/>
              <a:t>Hypothesis: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500" dirty="0" smtClean="0"/>
              <a:t>Smaller payload = increase in range.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500" dirty="0" smtClean="0"/>
              <a:t>Lower Data Rate = increase in sensitivity.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dirty="0" smtClean="0"/>
              <a:t>2.   Network/Socket Connection: Web/Server Application </a:t>
            </a:r>
            <a:r>
              <a:rPr lang="en-US" sz="1800" dirty="0" smtClean="0">
                <a:sym typeface="Wingdings" panose="05000000000000000000" pitchFamily="2" charset="2"/>
              </a:rPr>
              <a:t> Main Controller</a:t>
            </a:r>
          </a:p>
          <a:p>
            <a:pPr marL="342900" indent="-342900">
              <a:buAutoNum type="arabicPeriod"/>
            </a:pPr>
            <a:endParaRPr lang="en-US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Imagen 11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85" y="1843400"/>
            <a:ext cx="2560839" cy="3291767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60152" y="299304"/>
            <a:ext cx="8429848" cy="742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Testing Protocols</a:t>
            </a:r>
          </a:p>
        </p:txBody>
      </p:sp>
    </p:spTree>
    <p:extLst>
      <p:ext uri="{BB962C8B-B14F-4D97-AF65-F5344CB8AC3E}">
        <p14:creationId xmlns:p14="http://schemas.microsoft.com/office/powerpoint/2010/main" val="239775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45418" y="335108"/>
            <a:ext cx="4576010" cy="4351338"/>
          </a:xfrm>
        </p:spPr>
        <p:txBody>
          <a:bodyPr/>
          <a:lstStyle/>
          <a:p>
            <a:r>
              <a:rPr lang="en-US" sz="1600" dirty="0" smtClean="0"/>
              <a:t>Inner Mesh:</a:t>
            </a:r>
          </a:p>
          <a:p>
            <a:pPr marL="0" indent="0">
              <a:buNone/>
            </a:pPr>
            <a:r>
              <a:rPr lang="en-US" sz="1600" dirty="0" smtClean="0"/>
              <a:t>1. Line of Sight/Open Air Test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82848" y="3612869"/>
            <a:ext cx="4251156" cy="2500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2. Indoor Test</a:t>
            </a:r>
          </a:p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17" y="667825"/>
            <a:ext cx="4932536" cy="3489770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5029442" y="4221125"/>
            <a:ext cx="4251156" cy="1892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Indoor Range Test: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Location of Main Controller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600" dirty="0" smtClean="0"/>
              <a:t>Good Reception: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600" dirty="0" smtClean="0"/>
              <a:t>Few Packet Loss: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600" dirty="0" smtClean="0"/>
              <a:t>No Reception: </a:t>
            </a:r>
          </a:p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Elipse 14"/>
          <p:cNvSpPr/>
          <p:nvPr/>
        </p:nvSpPr>
        <p:spPr>
          <a:xfrm>
            <a:off x="7934332" y="4933366"/>
            <a:ext cx="223284" cy="233916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15"/>
          <p:cNvSpPr/>
          <p:nvPr/>
        </p:nvSpPr>
        <p:spPr>
          <a:xfrm>
            <a:off x="7934332" y="5294343"/>
            <a:ext cx="223284" cy="23391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e 16"/>
          <p:cNvSpPr/>
          <p:nvPr/>
        </p:nvSpPr>
        <p:spPr>
          <a:xfrm>
            <a:off x="7934332" y="5655320"/>
            <a:ext cx="223284" cy="23391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ángulo redondeado 18"/>
          <p:cNvSpPr/>
          <p:nvPr/>
        </p:nvSpPr>
        <p:spPr>
          <a:xfrm>
            <a:off x="7821885" y="4455112"/>
            <a:ext cx="467456" cy="351193"/>
          </a:xfrm>
          <a:prstGeom prst="round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redondeado 19"/>
          <p:cNvSpPr/>
          <p:nvPr/>
        </p:nvSpPr>
        <p:spPr>
          <a:xfrm>
            <a:off x="7524871" y="2753833"/>
            <a:ext cx="345370" cy="300784"/>
          </a:xfrm>
          <a:prstGeom prst="round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e 20"/>
          <p:cNvSpPr/>
          <p:nvPr/>
        </p:nvSpPr>
        <p:spPr>
          <a:xfrm>
            <a:off x="6456740" y="2753833"/>
            <a:ext cx="223284" cy="233916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e 21"/>
          <p:cNvSpPr/>
          <p:nvPr/>
        </p:nvSpPr>
        <p:spPr>
          <a:xfrm>
            <a:off x="8118334" y="3352691"/>
            <a:ext cx="223284" cy="233916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ipse 22"/>
          <p:cNvSpPr/>
          <p:nvPr/>
        </p:nvSpPr>
        <p:spPr>
          <a:xfrm>
            <a:off x="8341618" y="2621246"/>
            <a:ext cx="223284" cy="233916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e 23"/>
          <p:cNvSpPr/>
          <p:nvPr/>
        </p:nvSpPr>
        <p:spPr>
          <a:xfrm>
            <a:off x="7179878" y="1513227"/>
            <a:ext cx="223284" cy="233916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e 24"/>
          <p:cNvSpPr/>
          <p:nvPr/>
        </p:nvSpPr>
        <p:spPr>
          <a:xfrm>
            <a:off x="6840178" y="968532"/>
            <a:ext cx="223284" cy="23391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ipse 25"/>
          <p:cNvSpPr/>
          <p:nvPr/>
        </p:nvSpPr>
        <p:spPr>
          <a:xfrm>
            <a:off x="6356107" y="1202448"/>
            <a:ext cx="223284" cy="233916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ipse 26"/>
          <p:cNvSpPr/>
          <p:nvPr/>
        </p:nvSpPr>
        <p:spPr>
          <a:xfrm>
            <a:off x="8474902" y="1889801"/>
            <a:ext cx="223284" cy="233916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ipse 27"/>
          <p:cNvSpPr/>
          <p:nvPr/>
        </p:nvSpPr>
        <p:spPr>
          <a:xfrm>
            <a:off x="7111143" y="487337"/>
            <a:ext cx="223284" cy="23391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ipse 28"/>
          <p:cNvSpPr/>
          <p:nvPr/>
        </p:nvSpPr>
        <p:spPr>
          <a:xfrm>
            <a:off x="8967123" y="937604"/>
            <a:ext cx="223284" cy="23391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ipse 30"/>
          <p:cNvSpPr/>
          <p:nvPr/>
        </p:nvSpPr>
        <p:spPr>
          <a:xfrm>
            <a:off x="5663264" y="2489106"/>
            <a:ext cx="223284" cy="233916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ipse 31"/>
          <p:cNvSpPr/>
          <p:nvPr/>
        </p:nvSpPr>
        <p:spPr>
          <a:xfrm>
            <a:off x="6023720" y="1889801"/>
            <a:ext cx="223284" cy="233916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53" y="1018032"/>
            <a:ext cx="4041346" cy="2524086"/>
          </a:xfrm>
          <a:prstGeom prst="rect">
            <a:avLst/>
          </a:prstGeom>
        </p:spPr>
      </p:pic>
      <p:pic>
        <p:nvPicPr>
          <p:cNvPr id="2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933" y="4036401"/>
            <a:ext cx="4028214" cy="251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120982" y="292099"/>
            <a:ext cx="3906705" cy="3173539"/>
          </a:xfrm>
        </p:spPr>
        <p:txBody>
          <a:bodyPr>
            <a:noAutofit/>
          </a:bodyPr>
          <a:lstStyle/>
          <a:p>
            <a:r>
              <a:rPr lang="en-US" dirty="0" smtClean="0"/>
              <a:t>Network Connection Tests: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Socket Connection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Real-Time Control of Loads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Real-Time Price Change on Server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Algorithm Response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 Temperature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Website Performance</a:t>
            </a:r>
          </a:p>
          <a:p>
            <a:pPr marL="514350" indent="-514350">
              <a:buFont typeface="+mj-lt"/>
              <a:buAutoNum type="arabicPeriod"/>
            </a:pPr>
            <a:endParaRPr lang="en-US" sz="800" dirty="0"/>
          </a:p>
          <a:p>
            <a:pPr marL="514350" indent="-514350">
              <a:buFont typeface="+mj-lt"/>
              <a:buAutoNum type="arabicPeriod"/>
            </a:pPr>
            <a:endParaRPr lang="en-US" sz="800" dirty="0" smtClean="0"/>
          </a:p>
          <a:p>
            <a:pPr marL="0" indent="0">
              <a:buNone/>
            </a:pPr>
            <a:r>
              <a:rPr lang="en-US" sz="800" dirty="0" smtClean="0"/>
              <a:t> </a:t>
            </a:r>
            <a:endParaRPr lang="en-US" sz="800" dirty="0"/>
          </a:p>
        </p:txBody>
      </p:sp>
      <p:sp>
        <p:nvSpPr>
          <p:cNvPr id="5" name="Nube 3"/>
          <p:cNvSpPr/>
          <p:nvPr/>
        </p:nvSpPr>
        <p:spPr>
          <a:xfrm>
            <a:off x="2833437" y="-4293"/>
            <a:ext cx="7453538" cy="5235355"/>
          </a:xfrm>
          <a:prstGeom prst="cloud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 descr="https://upload.wikimedia.org/wikipedia/commons/thumb/2/27/Osa_device-wireless-router.svg/2000px-Osa_device-wireless-router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725" y="1029624"/>
            <a:ext cx="1267002" cy="126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camo.githubusercontent.com/b76dc5557c7cb56ba35b63e709647c11fecae40e/68747470733a2f2f662e636c6f75642e6769746875622e636f6d2f6173736574732f3130383335382f313735373236302f33626332386264342d363637652d313165332d383837632d3231393533633635303261662e706e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03" y="957285"/>
            <a:ext cx="1411679" cy="141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gaproject.nonprofitsoapbox.com/storage/cell_phone_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539" y="2664120"/>
            <a:ext cx="1233173" cy="123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4"/>
          <p:cNvSpPr txBox="1"/>
          <p:nvPr/>
        </p:nvSpPr>
        <p:spPr>
          <a:xfrm>
            <a:off x="5736336" y="-16992"/>
            <a:ext cx="2588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LAN (Local Area Network)</a:t>
            </a:r>
            <a:endParaRPr lang="en-US" dirty="0"/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89176" y="3560616"/>
            <a:ext cx="3495965" cy="2357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457200"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Network Tests will be performed in a LAN due to:</a:t>
            </a:r>
          </a:p>
          <a:p>
            <a:pPr marL="342900" indent="-342900" defTabSz="45720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Possible Severe Security Problems.</a:t>
            </a:r>
          </a:p>
          <a:p>
            <a:pPr marL="342900" indent="-342900" defTabSz="45720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 Control of a Router with access to Public IP to perform Port Forwarding.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11" name="Picture 10" descr="http://cdn.mysitemyway.com/etc-mysitemyway/icons/legacy-previews/icons/matte-blue-and-white-square-icons-business/116867-matte-blue-and-white-square-icon-business-box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928" y="2154031"/>
            <a:ext cx="1632573" cy="163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5"/>
          <p:cNvSpPr txBox="1"/>
          <p:nvPr/>
        </p:nvSpPr>
        <p:spPr>
          <a:xfrm>
            <a:off x="4162953" y="3638298"/>
            <a:ext cx="1682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/>
              <a:t>Main Controller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204222" y="2206408"/>
            <a:ext cx="855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  <a:r>
              <a:rPr lang="en-US" sz="1400" dirty="0" smtClean="0"/>
              <a:t>. Router</a:t>
            </a:r>
            <a:endParaRPr lang="en-US" sz="1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346926" y="1969365"/>
            <a:ext cx="1167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  <a:r>
              <a:rPr lang="en-US" sz="1400" dirty="0" smtClean="0"/>
              <a:t>. WebServer</a:t>
            </a:r>
            <a:endParaRPr lang="en-US" sz="1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516737" y="3903380"/>
            <a:ext cx="1096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  <a:r>
              <a:rPr lang="en-US" sz="1400" dirty="0" smtClean="0"/>
              <a:t>. CellPhone</a:t>
            </a:r>
            <a:endParaRPr lang="en-US" sz="1400" dirty="0"/>
          </a:p>
        </p:txBody>
      </p:sp>
      <p:cxnSp>
        <p:nvCxnSpPr>
          <p:cNvPr id="16" name="Conector angular 10"/>
          <p:cNvCxnSpPr>
            <a:stCxn id="11" idx="0"/>
            <a:endCxn id="6" idx="1"/>
          </p:cNvCxnSpPr>
          <p:nvPr/>
        </p:nvCxnSpPr>
        <p:spPr>
          <a:xfrm rot="5400000" flipH="1" flipV="1">
            <a:off x="5285017" y="1327323"/>
            <a:ext cx="490906" cy="1162510"/>
          </a:xfrm>
          <a:prstGeom prst="bent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7"/>
          <p:cNvCxnSpPr>
            <a:stCxn id="6" idx="3"/>
            <a:endCxn id="7" idx="1"/>
          </p:cNvCxnSpPr>
          <p:nvPr/>
        </p:nvCxnSpPr>
        <p:spPr>
          <a:xfrm>
            <a:off x="7378727" y="1663125"/>
            <a:ext cx="100377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angular 20"/>
          <p:cNvCxnSpPr>
            <a:stCxn id="13" idx="2"/>
          </p:cNvCxnSpPr>
          <p:nvPr/>
        </p:nvCxnSpPr>
        <p:spPr>
          <a:xfrm rot="16200000" flipH="1">
            <a:off x="7157009" y="1989175"/>
            <a:ext cx="766521" cy="1816539"/>
          </a:xfrm>
          <a:prstGeom prst="bent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26"/>
          <p:cNvSpPr txBox="1"/>
          <p:nvPr/>
        </p:nvSpPr>
        <p:spPr>
          <a:xfrm>
            <a:off x="4288815" y="2091121"/>
            <a:ext cx="1476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IP: 192.168.0.125</a:t>
            </a:r>
          </a:p>
        </p:txBody>
      </p:sp>
      <p:sp>
        <p:nvSpPr>
          <p:cNvPr id="20" name="CuadroTexto 27"/>
          <p:cNvSpPr txBox="1"/>
          <p:nvPr/>
        </p:nvSpPr>
        <p:spPr>
          <a:xfrm>
            <a:off x="8317496" y="875735"/>
            <a:ext cx="1476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IP: 192.168.0.119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37762" y="5074691"/>
            <a:ext cx="6096000" cy="174047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Items on </a:t>
            </a: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Graph:</a:t>
            </a:r>
            <a:endParaRPr lang="en-US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defTabSz="457200"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Controller</a:t>
            </a:r>
          </a:p>
          <a:p>
            <a:pPr marL="514350" indent="-514350" defTabSz="457200"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Router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Internet</a:t>
            </a:r>
          </a:p>
          <a:p>
            <a:pPr marL="514350" indent="-514350" defTabSz="457200"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Server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Webserver where website will be hosted. (A computer will be used to simulate as server).</a:t>
            </a:r>
          </a:p>
          <a:p>
            <a:pPr marL="514350" indent="-514350" defTabSz="457200">
              <a:buClr>
                <a:schemeClr val="accent1"/>
              </a:buClr>
              <a:buSzPct val="80000"/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Cellphone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used to access the Webserver.</a:t>
            </a:r>
          </a:p>
        </p:txBody>
      </p:sp>
    </p:spTree>
    <p:extLst>
      <p:ext uri="{BB962C8B-B14F-4D97-AF65-F5344CB8AC3E}">
        <p14:creationId xmlns:p14="http://schemas.microsoft.com/office/powerpoint/2010/main" val="83860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16715"/>
              </p:ext>
            </p:extLst>
          </p:nvPr>
        </p:nvGraphicFramePr>
        <p:xfrm>
          <a:off x="1098097" y="58056"/>
          <a:ext cx="7513638" cy="701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Worksheet" r:id="rId4" imgW="11715731" imgH="10934610" progId="Excel.Sheet.12">
                  <p:embed/>
                </p:oleObj>
              </mc:Choice>
              <mc:Fallback>
                <p:oleObj name="Worksheet" r:id="rId4" imgW="11715731" imgH="109346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8097" y="58056"/>
                        <a:ext cx="7513638" cy="701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209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460152" y="9017"/>
            <a:ext cx="8429848" cy="742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Budget Cont.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812" y="789213"/>
            <a:ext cx="819150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7334" y="403969"/>
            <a:ext cx="8596668" cy="860466"/>
          </a:xfrm>
        </p:spPr>
        <p:txBody>
          <a:bodyPr/>
          <a:lstStyle/>
          <a:p>
            <a:r>
              <a:rPr lang="en-US" dirty="0" smtClean="0"/>
              <a:t>Our Goal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7334" y="1278272"/>
            <a:ext cx="8596668" cy="176415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With the implementation of our Home Energy Management System and the advantage of Real-Time Pricing (RTP) provided by electric utility companies, consumers have the ability to adjust their energy usage in order to reduce their electricity bill.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Sponsored by FEEDER – Foundation for Engineering Education for Distributed Energy Resource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9313" y="304242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90C226"/>
                </a:solidFill>
              </a:rPr>
              <a:t>Who are we?</a:t>
            </a:r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69313" y="3981372"/>
            <a:ext cx="8596668" cy="2242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0C226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Dillon Wiggins </a:t>
            </a:r>
            <a:r>
              <a:rPr lang="en-US" sz="2000" dirty="0">
                <a:solidFill>
                  <a:prstClr val="black"/>
                </a:solidFill>
              </a:rPr>
              <a:t>– </a:t>
            </a:r>
            <a:r>
              <a:rPr lang="en-US" sz="2000" dirty="0" smtClean="0">
                <a:solidFill>
                  <a:prstClr val="black"/>
                </a:solidFill>
              </a:rPr>
              <a:t>EE – Project Manager</a:t>
            </a:r>
          </a:p>
          <a:p>
            <a:pPr>
              <a:buClr>
                <a:srgbClr val="90C226"/>
              </a:buClr>
            </a:pPr>
            <a:r>
              <a:rPr lang="en-US" sz="2000" dirty="0">
                <a:solidFill>
                  <a:prstClr val="black"/>
                </a:solidFill>
              </a:rPr>
              <a:t>Pablo Aguirre – EE – </a:t>
            </a:r>
            <a:r>
              <a:rPr lang="en-US" sz="2000" dirty="0" smtClean="0">
                <a:solidFill>
                  <a:prstClr val="black"/>
                </a:solidFill>
              </a:rPr>
              <a:t>Systems Engineer</a:t>
            </a:r>
          </a:p>
          <a:p>
            <a:pPr>
              <a:buClr>
                <a:srgbClr val="90C226"/>
              </a:buClr>
            </a:pPr>
            <a:r>
              <a:rPr lang="en-US" sz="2000" dirty="0">
                <a:solidFill>
                  <a:prstClr val="black"/>
                </a:solidFill>
              </a:rPr>
              <a:t>Juan </a:t>
            </a:r>
            <a:r>
              <a:rPr lang="en-US" sz="2000" dirty="0" err="1">
                <a:solidFill>
                  <a:prstClr val="black"/>
                </a:solidFill>
              </a:rPr>
              <a:t>Ospina</a:t>
            </a:r>
            <a:r>
              <a:rPr lang="en-US" sz="2000" dirty="0">
                <a:solidFill>
                  <a:prstClr val="black"/>
                </a:solidFill>
              </a:rPr>
              <a:t> – </a:t>
            </a:r>
            <a:r>
              <a:rPr lang="en-US" sz="2000" dirty="0" smtClean="0">
                <a:solidFill>
                  <a:prstClr val="black"/>
                </a:solidFill>
              </a:rPr>
              <a:t>CE &amp; EE – Hardware Engineer</a:t>
            </a:r>
          </a:p>
          <a:p>
            <a:pPr>
              <a:buClr>
                <a:srgbClr val="90C226"/>
              </a:buClr>
            </a:pPr>
            <a:r>
              <a:rPr lang="en-US" sz="2000" dirty="0" smtClean="0">
                <a:solidFill>
                  <a:prstClr val="black"/>
                </a:solidFill>
              </a:rPr>
              <a:t>Michael </a:t>
            </a:r>
            <a:r>
              <a:rPr lang="en-US" sz="2000" dirty="0">
                <a:solidFill>
                  <a:prstClr val="black"/>
                </a:solidFill>
              </a:rPr>
              <a:t>Garcia-Rivas – </a:t>
            </a:r>
            <a:r>
              <a:rPr lang="en-US" sz="2000" dirty="0" smtClean="0">
                <a:solidFill>
                  <a:prstClr val="black"/>
                </a:solidFill>
              </a:rPr>
              <a:t>CE – Software </a:t>
            </a:r>
            <a:r>
              <a:rPr lang="en-US" sz="2000" dirty="0" smtClean="0">
                <a:solidFill>
                  <a:prstClr val="black"/>
                </a:solidFill>
              </a:rPr>
              <a:t>Engineer</a:t>
            </a:r>
          </a:p>
          <a:p>
            <a:pPr>
              <a:buClr>
                <a:srgbClr val="90C226"/>
              </a:buClr>
            </a:pPr>
            <a:r>
              <a:rPr lang="en-US" sz="2000" dirty="0">
                <a:solidFill>
                  <a:prstClr val="black"/>
                </a:solidFill>
              </a:rPr>
              <a:t>Ivan </a:t>
            </a:r>
            <a:r>
              <a:rPr lang="en-US" sz="2000" dirty="0" err="1">
                <a:solidFill>
                  <a:prstClr val="black"/>
                </a:solidFill>
              </a:rPr>
              <a:t>Remete</a:t>
            </a:r>
            <a:r>
              <a:rPr lang="en-US" sz="2000" dirty="0">
                <a:solidFill>
                  <a:prstClr val="black"/>
                </a:solidFill>
              </a:rPr>
              <a:t> – EE – Electrical Engineer</a:t>
            </a:r>
          </a:p>
          <a:p>
            <a:pPr>
              <a:buClr>
                <a:srgbClr val="90C226"/>
              </a:buClr>
            </a:pPr>
            <a:endParaRPr lang="en-US" sz="2000" dirty="0" smtClean="0">
              <a:solidFill>
                <a:prstClr val="black"/>
              </a:solidFill>
            </a:endParaRPr>
          </a:p>
          <a:p>
            <a:pPr>
              <a:buClr>
                <a:srgbClr val="90C226"/>
              </a:buClr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681" y="3981372"/>
            <a:ext cx="19431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0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9430" y="2633518"/>
            <a:ext cx="8596668" cy="13208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7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289158" y="2639878"/>
            <a:ext cx="8596668" cy="1320800"/>
          </a:xfrm>
        </p:spPr>
        <p:txBody>
          <a:bodyPr/>
          <a:lstStyle/>
          <a:p>
            <a:r>
              <a:rPr lang="en-US" dirty="0" smtClean="0"/>
              <a:t>Thank you for your 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53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3201" y="6082705"/>
            <a:ext cx="5155707" cy="7489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Florida Public Service Commission,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Dec.2012</a:t>
            </a:r>
          </a:p>
          <a:p>
            <a:pPr>
              <a:spcAft>
                <a:spcPts val="800"/>
              </a:spcAft>
            </a:pP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PV: Pecan Street Research Institute </a:t>
            </a:r>
            <a:r>
              <a:rPr lang="en-US" sz="12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(Not to scale)</a:t>
            </a:r>
            <a:endParaRPr lang="de-DE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29734" y="85776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90C226"/>
                </a:solidFill>
              </a:rPr>
              <a:t>TYSP(Ten Year Site Plan) Utilities: Example Daily Load Curve (FL)</a:t>
            </a:r>
            <a:r>
              <a:rPr lang="de-DE" dirty="0">
                <a:solidFill>
                  <a:srgbClr val="90C226"/>
                </a:solidFill>
              </a:rPr>
              <a:t/>
            </a:r>
            <a:br>
              <a:rPr lang="de-DE" dirty="0">
                <a:solidFill>
                  <a:srgbClr val="90C226"/>
                </a:solidFill>
              </a:rPr>
            </a:br>
            <a:endParaRPr lang="en-US" dirty="0">
              <a:solidFill>
                <a:srgbClr val="90C22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68" y="1833306"/>
            <a:ext cx="8229600" cy="34385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007" t="-6664" r="1008" b="10303"/>
          <a:stretch/>
        </p:blipFill>
        <p:spPr>
          <a:xfrm>
            <a:off x="1713414" y="3108016"/>
            <a:ext cx="6949958" cy="139393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1013268" y="1955440"/>
            <a:ext cx="8099048" cy="33163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254" y="5201778"/>
            <a:ext cx="10108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90C226"/>
                </a:solidFill>
              </a:rPr>
              <a:t>Figure 4</a:t>
            </a:r>
          </a:p>
        </p:txBody>
      </p:sp>
    </p:spTree>
    <p:extLst>
      <p:ext uri="{BB962C8B-B14F-4D97-AF65-F5344CB8AC3E}">
        <p14:creationId xmlns:p14="http://schemas.microsoft.com/office/powerpoint/2010/main" val="12912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32" y="3040954"/>
            <a:ext cx="1085301" cy="733566"/>
          </a:xfrm>
          <a:prstGeom prst="rect">
            <a:avLst/>
          </a:prstGeom>
        </p:spPr>
      </p:pic>
      <p:pic>
        <p:nvPicPr>
          <p:cNvPr id="5" name="Picture 2" descr="http://www.presentationpro.com/images/product/medium/slide/PPP_CTECH_LT3_router_s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51" y="2144665"/>
            <a:ext cx="909264" cy="71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068" y="4569069"/>
            <a:ext cx="935119" cy="559861"/>
          </a:xfrm>
          <a:prstGeom prst="rect">
            <a:avLst/>
          </a:prstGeom>
        </p:spPr>
      </p:pic>
      <p:pic>
        <p:nvPicPr>
          <p:cNvPr id="7" name="Picture 4" descr="http://www.clipartbest.com/cliparts/opi/5Gk/opi5GkLcB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179532" y="673932"/>
            <a:ext cx="1564299" cy="125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448" y="4590386"/>
            <a:ext cx="914567" cy="547556"/>
          </a:xfrm>
          <a:prstGeom prst="rect">
            <a:avLst/>
          </a:prstGeom>
        </p:spPr>
      </p:pic>
      <p:pic>
        <p:nvPicPr>
          <p:cNvPr id="9" name="Picture 8" descr="https://www.forwardthinking.honeywell.com/related_links/wireless/wifi_focuspro/TH6320WF1005_Hi-Re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389" y="7294516"/>
            <a:ext cx="400326" cy="25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14"/>
          <p:cNvCxnSpPr/>
          <p:nvPr/>
        </p:nvCxnSpPr>
        <p:spPr>
          <a:xfrm>
            <a:off x="4913959" y="1833738"/>
            <a:ext cx="0" cy="38413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6"/>
          <p:cNvCxnSpPr>
            <a:stCxn id="7" idx="1"/>
            <a:endCxn id="13" idx="1"/>
          </p:cNvCxnSpPr>
          <p:nvPr/>
        </p:nvCxnSpPr>
        <p:spPr>
          <a:xfrm flipV="1">
            <a:off x="5743831" y="1299651"/>
            <a:ext cx="2086807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8"/>
          <p:cNvCxnSpPr>
            <a:stCxn id="5" idx="2"/>
            <a:endCxn id="4" idx="0"/>
          </p:cNvCxnSpPr>
          <p:nvPr/>
        </p:nvCxnSpPr>
        <p:spPr>
          <a:xfrm>
            <a:off x="4935383" y="2860344"/>
            <a:ext cx="0" cy="18061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0" descr="http://thumbs.dreamstime.com/z/android-smart-phone-realistic-blank-screen-4485961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" b="9212"/>
          <a:stretch/>
        </p:blipFill>
        <p:spPr bwMode="auto">
          <a:xfrm>
            <a:off x="7830638" y="497637"/>
            <a:ext cx="1620636" cy="160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29"/>
          <p:cNvSpPr txBox="1"/>
          <p:nvPr/>
        </p:nvSpPr>
        <p:spPr>
          <a:xfrm>
            <a:off x="3372509" y="982542"/>
            <a:ext cx="6976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Internet</a:t>
            </a:r>
          </a:p>
        </p:txBody>
      </p:sp>
      <p:sp>
        <p:nvSpPr>
          <p:cNvPr id="15" name="CuadroTexto 30"/>
          <p:cNvSpPr txBox="1"/>
          <p:nvPr/>
        </p:nvSpPr>
        <p:spPr>
          <a:xfrm>
            <a:off x="4192418" y="2025806"/>
            <a:ext cx="606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Router</a:t>
            </a:r>
          </a:p>
        </p:txBody>
      </p:sp>
      <p:sp>
        <p:nvSpPr>
          <p:cNvPr id="16" name="CuadroTexto 31"/>
          <p:cNvSpPr txBox="1"/>
          <p:nvPr/>
        </p:nvSpPr>
        <p:spPr>
          <a:xfrm>
            <a:off x="6753464" y="935689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Web Application</a:t>
            </a:r>
          </a:p>
        </p:txBody>
      </p:sp>
      <p:sp>
        <p:nvSpPr>
          <p:cNvPr id="17" name="CuadroTexto 32"/>
          <p:cNvSpPr txBox="1"/>
          <p:nvPr/>
        </p:nvSpPr>
        <p:spPr>
          <a:xfrm>
            <a:off x="3324665" y="3402610"/>
            <a:ext cx="11560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Main Controller</a:t>
            </a:r>
          </a:p>
        </p:txBody>
      </p:sp>
      <p:sp>
        <p:nvSpPr>
          <p:cNvPr id="18" name="CuadroTexto 33"/>
          <p:cNvSpPr txBox="1"/>
          <p:nvPr/>
        </p:nvSpPr>
        <p:spPr>
          <a:xfrm>
            <a:off x="273086" y="5943542"/>
            <a:ext cx="6703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Electric</a:t>
            </a:r>
          </a:p>
          <a:p>
            <a:r>
              <a:rPr lang="en-US" sz="1100" dirty="0">
                <a:solidFill>
                  <a:prstClr val="black"/>
                </a:solidFill>
              </a:rPr>
              <a:t>Vehicle</a:t>
            </a:r>
          </a:p>
        </p:txBody>
      </p:sp>
      <p:sp>
        <p:nvSpPr>
          <p:cNvPr id="19" name="CuadroTexto 34"/>
          <p:cNvSpPr txBox="1"/>
          <p:nvPr/>
        </p:nvSpPr>
        <p:spPr>
          <a:xfrm>
            <a:off x="5548556" y="5917498"/>
            <a:ext cx="1040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Water Heater</a:t>
            </a:r>
          </a:p>
        </p:txBody>
      </p:sp>
      <p:sp>
        <p:nvSpPr>
          <p:cNvPr id="20" name="CuadroTexto 35"/>
          <p:cNvSpPr txBox="1"/>
          <p:nvPr/>
        </p:nvSpPr>
        <p:spPr>
          <a:xfrm>
            <a:off x="8027709" y="6179108"/>
            <a:ext cx="9108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Thermostat</a:t>
            </a:r>
          </a:p>
        </p:txBody>
      </p:sp>
      <p:pic>
        <p:nvPicPr>
          <p:cNvPr id="21" name="Picture 12" descr="http://energyefficiencymarkets.com/wp-content/uploads/2014/12/yellow_electric_car_charge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62" y="5403557"/>
            <a:ext cx="1645192" cy="115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http://mxleakrepair.com/photo/water-heater-leak-repair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937" y="5302635"/>
            <a:ext cx="1160892" cy="116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https://www.forwardthinking.honeywell.com/related_links/wireless/wifi_focuspro/TH6320WF1005_Hi-Re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714" y="5199763"/>
            <a:ext cx="1530031" cy="9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n 8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67" y="4560574"/>
            <a:ext cx="935119" cy="559861"/>
          </a:xfrm>
          <a:prstGeom prst="rect">
            <a:avLst/>
          </a:prstGeom>
        </p:spPr>
      </p:pic>
      <p:sp>
        <p:nvSpPr>
          <p:cNvPr id="25" name="Título 1"/>
          <p:cNvSpPr txBox="1">
            <a:spLocks/>
          </p:cNvSpPr>
          <p:nvPr/>
        </p:nvSpPr>
        <p:spPr>
          <a:xfrm>
            <a:off x="4179532" y="108385"/>
            <a:ext cx="5762103" cy="5233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dirty="0" smtClean="0">
                <a:solidFill>
                  <a:srgbClr val="90C226"/>
                </a:solidFill>
              </a:rPr>
              <a:t>Design</a:t>
            </a:r>
            <a:endParaRPr lang="en-US" sz="3600" dirty="0">
              <a:solidFill>
                <a:srgbClr val="90C226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5" y="673931"/>
            <a:ext cx="1487133" cy="1487133"/>
          </a:xfrm>
          <a:prstGeom prst="rect">
            <a:avLst/>
          </a:prstGeom>
        </p:spPr>
      </p:pic>
      <p:cxnSp>
        <p:nvCxnSpPr>
          <p:cNvPr id="27" name="Conector recto 16"/>
          <p:cNvCxnSpPr>
            <a:endCxn id="7" idx="3"/>
          </p:cNvCxnSpPr>
          <p:nvPr/>
        </p:nvCxnSpPr>
        <p:spPr>
          <a:xfrm flipV="1">
            <a:off x="2501909" y="1299652"/>
            <a:ext cx="1677623" cy="59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9"/>
          <p:cNvSpPr txBox="1"/>
          <p:nvPr/>
        </p:nvSpPr>
        <p:spPr>
          <a:xfrm>
            <a:off x="1611520" y="1895001"/>
            <a:ext cx="9028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Web Server</a:t>
            </a:r>
          </a:p>
        </p:txBody>
      </p:sp>
      <p:cxnSp>
        <p:nvCxnSpPr>
          <p:cNvPr id="29" name="Straight Connector 28"/>
          <p:cNvCxnSpPr>
            <a:stCxn id="6" idx="0"/>
            <a:endCxn id="4" idx="2"/>
          </p:cNvCxnSpPr>
          <p:nvPr/>
        </p:nvCxnSpPr>
        <p:spPr>
          <a:xfrm flipV="1">
            <a:off x="1831628" y="3774520"/>
            <a:ext cx="3103755" cy="794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4" idx="0"/>
            <a:endCxn id="4" idx="2"/>
          </p:cNvCxnSpPr>
          <p:nvPr/>
        </p:nvCxnSpPr>
        <p:spPr>
          <a:xfrm flipH="1" flipV="1">
            <a:off x="4935383" y="3774520"/>
            <a:ext cx="3504244" cy="786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4" idx="2"/>
            <a:endCxn id="8" idx="0"/>
          </p:cNvCxnSpPr>
          <p:nvPr/>
        </p:nvCxnSpPr>
        <p:spPr>
          <a:xfrm flipH="1">
            <a:off x="4932732" y="3774520"/>
            <a:ext cx="2651" cy="815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2"/>
          <p:cNvSpPr txBox="1"/>
          <p:nvPr/>
        </p:nvSpPr>
        <p:spPr>
          <a:xfrm>
            <a:off x="2348405" y="4709699"/>
            <a:ext cx="1165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Load Controller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5398597" y="4733359"/>
            <a:ext cx="1165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Load Controller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34" name="CuadroTexto 32"/>
          <p:cNvSpPr txBox="1"/>
          <p:nvPr/>
        </p:nvSpPr>
        <p:spPr>
          <a:xfrm>
            <a:off x="8938536" y="4718194"/>
            <a:ext cx="1165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Load Controller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6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85" y="1486129"/>
            <a:ext cx="6774802" cy="479255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0152" y="413604"/>
            <a:ext cx="8596668" cy="1320800"/>
          </a:xfrm>
        </p:spPr>
        <p:txBody>
          <a:bodyPr/>
          <a:lstStyle/>
          <a:p>
            <a:r>
              <a:rPr lang="en-US" dirty="0" smtClean="0"/>
              <a:t>House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1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18" y="1632804"/>
            <a:ext cx="6907936" cy="4190476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60152" y="413604"/>
            <a:ext cx="233384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Algorithm</a:t>
            </a:r>
          </a:p>
        </p:txBody>
      </p:sp>
    </p:spTree>
    <p:extLst>
      <p:ext uri="{BB962C8B-B14F-4D97-AF65-F5344CB8AC3E}">
        <p14:creationId xmlns:p14="http://schemas.microsoft.com/office/powerpoint/2010/main" val="166557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18" y="1632804"/>
            <a:ext cx="6907936" cy="4190476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60152" y="413604"/>
            <a:ext cx="233384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Algorithm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7968" y="1482811"/>
            <a:ext cx="8266670" cy="31880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81567" y="4349578"/>
            <a:ext cx="1684213" cy="1390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63575" y="4670854"/>
            <a:ext cx="4148684" cy="1940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32639" y="5436667"/>
            <a:ext cx="2448928" cy="1145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3616" b="2488"/>
          <a:stretch/>
        </p:blipFill>
        <p:spPr>
          <a:xfrm>
            <a:off x="5418247" y="4681535"/>
            <a:ext cx="1562100" cy="76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6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9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-0.11601 -0.23218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7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60152" y="413604"/>
            <a:ext cx="246084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Algorithm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2" y="1573212"/>
            <a:ext cx="103155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8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 smtClean="0"/>
              <a:t>Algorithm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7334" y="1587501"/>
            <a:ext cx="8596668" cy="4453862"/>
          </a:xfrm>
        </p:spPr>
        <p:txBody>
          <a:bodyPr/>
          <a:lstStyle/>
          <a:p>
            <a:r>
              <a:rPr lang="en-US" sz="2000" dirty="0" smtClean="0"/>
              <a:t>25% of yesterday’s price or 25% of maximum cost specified by user</a:t>
            </a:r>
          </a:p>
          <a:p>
            <a:pPr lvl="1"/>
            <a:r>
              <a:rPr lang="en-US" sz="1800" dirty="0" smtClean="0"/>
              <a:t>Priority 1-4</a:t>
            </a:r>
          </a:p>
          <a:p>
            <a:pPr lvl="1"/>
            <a:r>
              <a:rPr lang="en-US" sz="1800" dirty="0" smtClean="0"/>
              <a:t>Adjust AC</a:t>
            </a:r>
          </a:p>
          <a:p>
            <a:pPr lvl="1"/>
            <a:r>
              <a:rPr lang="en-US" sz="1800" dirty="0" smtClean="0"/>
              <a:t>Water Heater off while user is away</a:t>
            </a:r>
          </a:p>
          <a:p>
            <a:pPr lvl="2"/>
            <a:r>
              <a:rPr lang="en-US" sz="1600" dirty="0" smtClean="0"/>
              <a:t>Depends on size </a:t>
            </a:r>
          </a:p>
          <a:p>
            <a:r>
              <a:rPr lang="en-US" sz="2000" dirty="0" smtClean="0"/>
              <a:t>50% of yesterday’s price</a:t>
            </a:r>
            <a:r>
              <a:rPr lang="en-US" sz="2000" dirty="0"/>
              <a:t> or </a:t>
            </a:r>
            <a:r>
              <a:rPr lang="en-US" sz="2000" dirty="0" smtClean="0"/>
              <a:t>50% </a:t>
            </a:r>
            <a:r>
              <a:rPr lang="en-US" sz="2000" dirty="0"/>
              <a:t>of maximum cost specified by user</a:t>
            </a:r>
            <a:endParaRPr lang="en-US" sz="2000" dirty="0" smtClean="0"/>
          </a:p>
          <a:p>
            <a:pPr lvl="1"/>
            <a:r>
              <a:rPr lang="en-US" sz="1800" dirty="0" smtClean="0"/>
              <a:t>Priority 5-7</a:t>
            </a:r>
          </a:p>
          <a:p>
            <a:r>
              <a:rPr lang="en-US" sz="2000" dirty="0" smtClean="0"/>
              <a:t>75% of yesterday’s price</a:t>
            </a:r>
            <a:r>
              <a:rPr lang="en-US" sz="2000" dirty="0"/>
              <a:t> or </a:t>
            </a:r>
            <a:r>
              <a:rPr lang="en-US" sz="2000" dirty="0" smtClean="0"/>
              <a:t>75% </a:t>
            </a:r>
            <a:r>
              <a:rPr lang="en-US" sz="2000" dirty="0"/>
              <a:t>of maximum cost specified by user</a:t>
            </a:r>
            <a:endParaRPr lang="en-US" sz="2000" dirty="0" smtClean="0"/>
          </a:p>
          <a:p>
            <a:pPr lvl="1"/>
            <a:r>
              <a:rPr lang="en-US" sz="1800" dirty="0" smtClean="0"/>
              <a:t>Priority 8-10</a:t>
            </a:r>
          </a:p>
          <a:p>
            <a:pPr lvl="1"/>
            <a:r>
              <a:rPr lang="en-US" sz="1800" dirty="0" smtClean="0"/>
              <a:t>AC adjusted to maximum deviation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4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932</Words>
  <Application>Microsoft Office PowerPoint</Application>
  <PresentationFormat>Widescreen</PresentationFormat>
  <Paragraphs>161</Paragraphs>
  <Slides>21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Courier New</vt:lpstr>
      <vt:lpstr>Times New Roman</vt:lpstr>
      <vt:lpstr>Trebuchet MS</vt:lpstr>
      <vt:lpstr>Wingdings</vt:lpstr>
      <vt:lpstr>Wingdings 3</vt:lpstr>
      <vt:lpstr>Facet</vt:lpstr>
      <vt:lpstr>Worksheet</vt:lpstr>
      <vt:lpstr>Home Energy Management </vt:lpstr>
      <vt:lpstr>Our Goal</vt:lpstr>
      <vt:lpstr>PowerPoint Presentation</vt:lpstr>
      <vt:lpstr>PowerPoint Presentation</vt:lpstr>
      <vt:lpstr>House Design</vt:lpstr>
      <vt:lpstr>PowerPoint Presentation</vt:lpstr>
      <vt:lpstr>PowerPoint Presentation</vt:lpstr>
      <vt:lpstr>PowerPoint Presentation</vt:lpstr>
      <vt:lpstr>Algorithm </vt:lpstr>
      <vt:lpstr>Objectives </vt:lpstr>
      <vt:lpstr>PLC: Power Line Communication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Thank you for your time!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Energy Management</dc:title>
  <dc:creator>Ivan E. Remete</dc:creator>
  <cp:lastModifiedBy>studentpro</cp:lastModifiedBy>
  <cp:revision>26</cp:revision>
  <dcterms:created xsi:type="dcterms:W3CDTF">2015-10-23T00:03:40Z</dcterms:created>
  <dcterms:modified xsi:type="dcterms:W3CDTF">2015-11-20T18:51:07Z</dcterms:modified>
</cp:coreProperties>
</file>