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57" r:id="rId2"/>
    <p:sldId id="281" r:id="rId3"/>
    <p:sldId id="284" r:id="rId4"/>
    <p:sldId id="285" r:id="rId5"/>
    <p:sldId id="286" r:id="rId6"/>
    <p:sldId id="324" r:id="rId7"/>
    <p:sldId id="322" r:id="rId8"/>
    <p:sldId id="323" r:id="rId9"/>
    <p:sldId id="287" r:id="rId10"/>
    <p:sldId id="288" r:id="rId11"/>
    <p:sldId id="289" r:id="rId12"/>
    <p:sldId id="290" r:id="rId13"/>
    <p:sldId id="282" r:id="rId14"/>
    <p:sldId id="283" r:id="rId15"/>
    <p:sldId id="291" r:id="rId16"/>
    <p:sldId id="292" r:id="rId17"/>
    <p:sldId id="312" r:id="rId18"/>
    <p:sldId id="313" r:id="rId19"/>
    <p:sldId id="320" r:id="rId20"/>
    <p:sldId id="319" r:id="rId21"/>
    <p:sldId id="314" r:id="rId22"/>
    <p:sldId id="315" r:id="rId23"/>
    <p:sldId id="316" r:id="rId24"/>
    <p:sldId id="317" r:id="rId25"/>
    <p:sldId id="318" r:id="rId26"/>
    <p:sldId id="297" r:id="rId27"/>
    <p:sldId id="321" r:id="rId28"/>
    <p:sldId id="298" r:id="rId29"/>
    <p:sldId id="306" r:id="rId30"/>
    <p:sldId id="307" r:id="rId31"/>
    <p:sldId id="308" r:id="rId32"/>
    <p:sldId id="280" r:id="rId33"/>
    <p:sldId id="302" r:id="rId34"/>
    <p:sldId id="303" r:id="rId35"/>
    <p:sldId id="299" r:id="rId36"/>
    <p:sldId id="300" r:id="rId37"/>
    <p:sldId id="30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C56E"/>
    <a:srgbClr val="8DB1E5"/>
    <a:srgbClr val="9BBBEB"/>
    <a:srgbClr val="FFDC74"/>
    <a:srgbClr val="B2D9A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90564" autoAdjust="0"/>
  </p:normalViewPr>
  <p:slideViewPr>
    <p:cSldViewPr snapToGrid="0">
      <p:cViewPr varScale="1">
        <p:scale>
          <a:sx n="105" d="100"/>
          <a:sy n="105" d="100"/>
        </p:scale>
        <p:origin x="546" y="11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noProof="0" dirty="0"/>
              <a:t>Real</a:t>
            </a:r>
            <a:r>
              <a:rPr lang="en-US" baseline="0" noProof="0" dirty="0"/>
              <a:t> Time Pricing Monday Feb. 8 –Friday Feb. 12</a:t>
            </a:r>
            <a:endParaRPr lang="en-US" noProof="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7498954119822938E-2"/>
          <c:y val="9.7969886144540039E-2"/>
          <c:w val="0.90535707864834847"/>
          <c:h val="0.66139377522792209"/>
        </c:manualLayout>
      </c:layout>
      <c:lineChart>
        <c:grouping val="standard"/>
        <c:varyColors val="0"/>
        <c:ser>
          <c:idx val="0"/>
          <c:order val="0"/>
          <c:tx>
            <c:strRef>
              <c:f>Sheet1!$B$4</c:f>
              <c:strCache>
                <c:ptCount val="1"/>
                <c:pt idx="0">
                  <c:v>M</c:v>
                </c:pt>
              </c:strCache>
            </c:strRef>
          </c:tx>
          <c:spPr>
            <a:ln w="28575" cap="rnd">
              <a:solidFill>
                <a:schemeClr val="accent6"/>
              </a:solidFill>
              <a:round/>
            </a:ln>
            <a:effectLst/>
          </c:spPr>
          <c:marker>
            <c:symbol val="none"/>
          </c:marker>
          <c:cat>
            <c:strRef>
              <c:f>Sheet1!$A$5:$A$28</c:f>
              <c:strCache>
                <c:ptCount val="24"/>
                <c:pt idx="0">
                  <c:v>11:00 PM-12:00 AM</c:v>
                </c:pt>
                <c:pt idx="1">
                  <c:v>12:00 AM-1:00 AM</c:v>
                </c:pt>
                <c:pt idx="2">
                  <c:v>  1:00 AM -2:00 AM</c:v>
                </c:pt>
                <c:pt idx="3">
                  <c:v>  2:00 AM -3:00 AM</c:v>
                </c:pt>
                <c:pt idx="4">
                  <c:v>  3:00 AM -4:00 AM</c:v>
                </c:pt>
                <c:pt idx="5">
                  <c:v>  4:00 AM -5:00 AM</c:v>
                </c:pt>
                <c:pt idx="6">
                  <c:v>  5:00 AM -6:00 AM</c:v>
                </c:pt>
                <c:pt idx="7">
                  <c:v>  6:00 AM  -7:00 AM</c:v>
                </c:pt>
                <c:pt idx="8">
                  <c:v>  7:00 AM  -8:00 AM</c:v>
                </c:pt>
                <c:pt idx="9">
                  <c:v>  8:00 AM  -9:00 AM</c:v>
                </c:pt>
                <c:pt idx="10">
                  <c:v>  9:00 AM  -10:00 AM</c:v>
                </c:pt>
                <c:pt idx="11">
                  <c:v> 10:00 AM -11:00 AM</c:v>
                </c:pt>
                <c:pt idx="12">
                  <c:v> 11:00 AM -12:00 PM</c:v>
                </c:pt>
                <c:pt idx="13">
                  <c:v> 12:00 PM - 1:00 PM</c:v>
                </c:pt>
                <c:pt idx="14">
                  <c:v>   1:00 PM  -2:00 PM </c:v>
                </c:pt>
                <c:pt idx="15">
                  <c:v>   2:00 PM  -3:00 PM</c:v>
                </c:pt>
                <c:pt idx="16">
                  <c:v>   3:00 PM  -4:00 PM</c:v>
                </c:pt>
                <c:pt idx="17">
                  <c:v>   4:00 PM  -5:00 PM</c:v>
                </c:pt>
                <c:pt idx="18">
                  <c:v>   5:00 PM  -6:00 PM</c:v>
                </c:pt>
                <c:pt idx="19">
                  <c:v>   6:00 PM  -7:00 PM</c:v>
                </c:pt>
                <c:pt idx="20">
                  <c:v>   7:00 PM  -8:00 PM</c:v>
                </c:pt>
                <c:pt idx="21">
                  <c:v>   8:00 PM  -9:00 PM</c:v>
                </c:pt>
                <c:pt idx="22">
                  <c:v>   9:00 PM -10:00PM</c:v>
                </c:pt>
                <c:pt idx="23">
                  <c:v> 10:00 PM -11:00 PM</c:v>
                </c:pt>
              </c:strCache>
            </c:strRef>
          </c:cat>
          <c:val>
            <c:numRef>
              <c:f>Sheet1!$B$5:$B$28</c:f>
              <c:numCache>
                <c:formatCode>0.0</c:formatCode>
                <c:ptCount val="24"/>
                <c:pt idx="0">
                  <c:v>4.5999999999999996</c:v>
                </c:pt>
                <c:pt idx="1">
                  <c:v>4.5999999999999996</c:v>
                </c:pt>
                <c:pt idx="2">
                  <c:v>4.5</c:v>
                </c:pt>
                <c:pt idx="3" formatCode="General">
                  <c:v>4.5999999999999996</c:v>
                </c:pt>
                <c:pt idx="4" formatCode="General">
                  <c:v>4.5999999999999996</c:v>
                </c:pt>
                <c:pt idx="5" formatCode="General">
                  <c:v>4.7</c:v>
                </c:pt>
                <c:pt idx="6" formatCode="General">
                  <c:v>4.8</c:v>
                </c:pt>
                <c:pt idx="7" formatCode="General">
                  <c:v>5.2</c:v>
                </c:pt>
                <c:pt idx="8" formatCode="General">
                  <c:v>5.0999999999999996</c:v>
                </c:pt>
                <c:pt idx="9">
                  <c:v>5</c:v>
                </c:pt>
                <c:pt idx="10" formatCode="General">
                  <c:v>4.9000000000000004</c:v>
                </c:pt>
                <c:pt idx="11" formatCode="General">
                  <c:v>4.8</c:v>
                </c:pt>
                <c:pt idx="12" formatCode="General">
                  <c:v>4.7</c:v>
                </c:pt>
                <c:pt idx="13" formatCode="General">
                  <c:v>4.7</c:v>
                </c:pt>
                <c:pt idx="14" formatCode="General">
                  <c:v>4.7</c:v>
                </c:pt>
                <c:pt idx="15" formatCode="General">
                  <c:v>4.5999999999999996</c:v>
                </c:pt>
                <c:pt idx="16" formatCode="General">
                  <c:v>4.7</c:v>
                </c:pt>
                <c:pt idx="17" formatCode="General">
                  <c:v>4.9000000000000004</c:v>
                </c:pt>
                <c:pt idx="18" formatCode="General">
                  <c:v>5.4</c:v>
                </c:pt>
                <c:pt idx="19" formatCode="General">
                  <c:v>5.2</c:v>
                </c:pt>
                <c:pt idx="20">
                  <c:v>5</c:v>
                </c:pt>
                <c:pt idx="21" formatCode="General">
                  <c:v>4.9000000000000004</c:v>
                </c:pt>
                <c:pt idx="22" formatCode="General">
                  <c:v>4.7</c:v>
                </c:pt>
                <c:pt idx="23" formatCode="General">
                  <c:v>4.5</c:v>
                </c:pt>
              </c:numCache>
            </c:numRef>
          </c:val>
          <c:smooth val="0"/>
          <c:extLst>
            <c:ext xmlns:c16="http://schemas.microsoft.com/office/drawing/2014/chart" uri="{C3380CC4-5D6E-409C-BE32-E72D297353CC}">
              <c16:uniqueId val="{00000000-CA80-40FE-9CBA-BC91D07C8CF2}"/>
            </c:ext>
          </c:extLst>
        </c:ser>
        <c:ser>
          <c:idx val="1"/>
          <c:order val="1"/>
          <c:tx>
            <c:strRef>
              <c:f>Sheet1!$C$4</c:f>
              <c:strCache>
                <c:ptCount val="1"/>
                <c:pt idx="0">
                  <c:v>Tue</c:v>
                </c:pt>
              </c:strCache>
            </c:strRef>
          </c:tx>
          <c:spPr>
            <a:ln w="28575" cap="rnd">
              <a:solidFill>
                <a:srgbClr val="00B0F0"/>
              </a:solidFill>
              <a:round/>
            </a:ln>
            <a:effectLst/>
          </c:spPr>
          <c:marker>
            <c:symbol val="none"/>
          </c:marker>
          <c:cat>
            <c:strRef>
              <c:f>Sheet1!$A$5:$A$28</c:f>
              <c:strCache>
                <c:ptCount val="24"/>
                <c:pt idx="0">
                  <c:v>11:00 PM-12:00 AM</c:v>
                </c:pt>
                <c:pt idx="1">
                  <c:v>12:00 AM-1:00 AM</c:v>
                </c:pt>
                <c:pt idx="2">
                  <c:v>  1:00 AM -2:00 AM</c:v>
                </c:pt>
                <c:pt idx="3">
                  <c:v>  2:00 AM -3:00 AM</c:v>
                </c:pt>
                <c:pt idx="4">
                  <c:v>  3:00 AM -4:00 AM</c:v>
                </c:pt>
                <c:pt idx="5">
                  <c:v>  4:00 AM -5:00 AM</c:v>
                </c:pt>
                <c:pt idx="6">
                  <c:v>  5:00 AM -6:00 AM</c:v>
                </c:pt>
                <c:pt idx="7">
                  <c:v>  6:00 AM  -7:00 AM</c:v>
                </c:pt>
                <c:pt idx="8">
                  <c:v>  7:00 AM  -8:00 AM</c:v>
                </c:pt>
                <c:pt idx="9">
                  <c:v>  8:00 AM  -9:00 AM</c:v>
                </c:pt>
                <c:pt idx="10">
                  <c:v>  9:00 AM  -10:00 AM</c:v>
                </c:pt>
                <c:pt idx="11">
                  <c:v> 10:00 AM -11:00 AM</c:v>
                </c:pt>
                <c:pt idx="12">
                  <c:v> 11:00 AM -12:00 PM</c:v>
                </c:pt>
                <c:pt idx="13">
                  <c:v> 12:00 PM - 1:00 PM</c:v>
                </c:pt>
                <c:pt idx="14">
                  <c:v>   1:00 PM  -2:00 PM </c:v>
                </c:pt>
                <c:pt idx="15">
                  <c:v>   2:00 PM  -3:00 PM</c:v>
                </c:pt>
                <c:pt idx="16">
                  <c:v>   3:00 PM  -4:00 PM</c:v>
                </c:pt>
                <c:pt idx="17">
                  <c:v>   4:00 PM  -5:00 PM</c:v>
                </c:pt>
                <c:pt idx="18">
                  <c:v>   5:00 PM  -6:00 PM</c:v>
                </c:pt>
                <c:pt idx="19">
                  <c:v>   6:00 PM  -7:00 PM</c:v>
                </c:pt>
                <c:pt idx="20">
                  <c:v>   7:00 PM  -8:00 PM</c:v>
                </c:pt>
                <c:pt idx="21">
                  <c:v>   8:00 PM  -9:00 PM</c:v>
                </c:pt>
                <c:pt idx="22">
                  <c:v>   9:00 PM -10:00PM</c:v>
                </c:pt>
                <c:pt idx="23">
                  <c:v> 10:00 PM -11:00 PM</c:v>
                </c:pt>
              </c:strCache>
            </c:strRef>
          </c:cat>
          <c:val>
            <c:numRef>
              <c:f>Sheet1!$C$5:$C$28</c:f>
              <c:numCache>
                <c:formatCode>General</c:formatCode>
                <c:ptCount val="24"/>
                <c:pt idx="0">
                  <c:v>4.3</c:v>
                </c:pt>
                <c:pt idx="1">
                  <c:v>4.2</c:v>
                </c:pt>
                <c:pt idx="2">
                  <c:v>4.2</c:v>
                </c:pt>
                <c:pt idx="3">
                  <c:v>4.2</c:v>
                </c:pt>
                <c:pt idx="4">
                  <c:v>4.3</c:v>
                </c:pt>
                <c:pt idx="5">
                  <c:v>4.4000000000000004</c:v>
                </c:pt>
                <c:pt idx="6">
                  <c:v>4.8</c:v>
                </c:pt>
                <c:pt idx="7">
                  <c:v>5.5</c:v>
                </c:pt>
                <c:pt idx="8">
                  <c:v>5.0999999999999996</c:v>
                </c:pt>
                <c:pt idx="9">
                  <c:v>4.9000000000000004</c:v>
                </c:pt>
                <c:pt idx="10">
                  <c:v>4.8</c:v>
                </c:pt>
                <c:pt idx="11">
                  <c:v>4.7</c:v>
                </c:pt>
                <c:pt idx="12">
                  <c:v>4.5999999999999996</c:v>
                </c:pt>
                <c:pt idx="13">
                  <c:v>4.5999999999999996</c:v>
                </c:pt>
                <c:pt idx="14">
                  <c:v>4.5</c:v>
                </c:pt>
                <c:pt idx="15">
                  <c:v>4.5</c:v>
                </c:pt>
                <c:pt idx="16">
                  <c:v>4.5</c:v>
                </c:pt>
                <c:pt idx="17">
                  <c:v>4.8</c:v>
                </c:pt>
                <c:pt idx="18">
                  <c:v>5.6</c:v>
                </c:pt>
                <c:pt idx="19">
                  <c:v>5.2</c:v>
                </c:pt>
                <c:pt idx="20" formatCode="0.0">
                  <c:v>5</c:v>
                </c:pt>
                <c:pt idx="21">
                  <c:v>4.8</c:v>
                </c:pt>
                <c:pt idx="22">
                  <c:v>4.5999999999999996</c:v>
                </c:pt>
                <c:pt idx="23">
                  <c:v>4.5</c:v>
                </c:pt>
              </c:numCache>
            </c:numRef>
          </c:val>
          <c:smooth val="0"/>
          <c:extLst>
            <c:ext xmlns:c16="http://schemas.microsoft.com/office/drawing/2014/chart" uri="{C3380CC4-5D6E-409C-BE32-E72D297353CC}">
              <c16:uniqueId val="{00000001-CA80-40FE-9CBA-BC91D07C8CF2}"/>
            </c:ext>
          </c:extLst>
        </c:ser>
        <c:ser>
          <c:idx val="2"/>
          <c:order val="2"/>
          <c:tx>
            <c:strRef>
              <c:f>Sheet1!$D$4</c:f>
              <c:strCache>
                <c:ptCount val="1"/>
                <c:pt idx="0">
                  <c:v>W</c:v>
                </c:pt>
              </c:strCache>
            </c:strRef>
          </c:tx>
          <c:spPr>
            <a:ln w="28575" cap="rnd">
              <a:solidFill>
                <a:srgbClr val="FFC000"/>
              </a:solidFill>
              <a:round/>
            </a:ln>
            <a:effectLst/>
          </c:spPr>
          <c:marker>
            <c:symbol val="none"/>
          </c:marker>
          <c:cat>
            <c:strRef>
              <c:f>Sheet1!$A$5:$A$28</c:f>
              <c:strCache>
                <c:ptCount val="24"/>
                <c:pt idx="0">
                  <c:v>11:00 PM-12:00 AM</c:v>
                </c:pt>
                <c:pt idx="1">
                  <c:v>12:00 AM-1:00 AM</c:v>
                </c:pt>
                <c:pt idx="2">
                  <c:v>  1:00 AM -2:00 AM</c:v>
                </c:pt>
                <c:pt idx="3">
                  <c:v>  2:00 AM -3:00 AM</c:v>
                </c:pt>
                <c:pt idx="4">
                  <c:v>  3:00 AM -4:00 AM</c:v>
                </c:pt>
                <c:pt idx="5">
                  <c:v>  4:00 AM -5:00 AM</c:v>
                </c:pt>
                <c:pt idx="6">
                  <c:v>  5:00 AM -6:00 AM</c:v>
                </c:pt>
                <c:pt idx="7">
                  <c:v>  6:00 AM  -7:00 AM</c:v>
                </c:pt>
                <c:pt idx="8">
                  <c:v>  7:00 AM  -8:00 AM</c:v>
                </c:pt>
                <c:pt idx="9">
                  <c:v>  8:00 AM  -9:00 AM</c:v>
                </c:pt>
                <c:pt idx="10">
                  <c:v>  9:00 AM  -10:00 AM</c:v>
                </c:pt>
                <c:pt idx="11">
                  <c:v> 10:00 AM -11:00 AM</c:v>
                </c:pt>
                <c:pt idx="12">
                  <c:v> 11:00 AM -12:00 PM</c:v>
                </c:pt>
                <c:pt idx="13">
                  <c:v> 12:00 PM - 1:00 PM</c:v>
                </c:pt>
                <c:pt idx="14">
                  <c:v>   1:00 PM  -2:00 PM </c:v>
                </c:pt>
                <c:pt idx="15">
                  <c:v>   2:00 PM  -3:00 PM</c:v>
                </c:pt>
                <c:pt idx="16">
                  <c:v>   3:00 PM  -4:00 PM</c:v>
                </c:pt>
                <c:pt idx="17">
                  <c:v>   4:00 PM  -5:00 PM</c:v>
                </c:pt>
                <c:pt idx="18">
                  <c:v>   5:00 PM  -6:00 PM</c:v>
                </c:pt>
                <c:pt idx="19">
                  <c:v>   6:00 PM  -7:00 PM</c:v>
                </c:pt>
                <c:pt idx="20">
                  <c:v>   7:00 PM  -8:00 PM</c:v>
                </c:pt>
                <c:pt idx="21">
                  <c:v>   8:00 PM  -9:00 PM</c:v>
                </c:pt>
                <c:pt idx="22">
                  <c:v>   9:00 PM -10:00PM</c:v>
                </c:pt>
                <c:pt idx="23">
                  <c:v> 10:00 PM -11:00 PM</c:v>
                </c:pt>
              </c:strCache>
            </c:strRef>
          </c:cat>
          <c:val>
            <c:numRef>
              <c:f>Sheet1!$D$5:$D$28</c:f>
              <c:numCache>
                <c:formatCode>General</c:formatCode>
                <c:ptCount val="24"/>
                <c:pt idx="0">
                  <c:v>4.4000000000000004</c:v>
                </c:pt>
                <c:pt idx="1">
                  <c:v>4.3</c:v>
                </c:pt>
                <c:pt idx="2">
                  <c:v>4.3</c:v>
                </c:pt>
                <c:pt idx="3">
                  <c:v>4.3</c:v>
                </c:pt>
                <c:pt idx="4">
                  <c:v>4.3</c:v>
                </c:pt>
                <c:pt idx="5">
                  <c:v>4.4000000000000004</c:v>
                </c:pt>
                <c:pt idx="6">
                  <c:v>4.5999999999999996</c:v>
                </c:pt>
                <c:pt idx="7">
                  <c:v>5.3</c:v>
                </c:pt>
                <c:pt idx="8">
                  <c:v>5.0999999999999996</c:v>
                </c:pt>
                <c:pt idx="9" formatCode="0.0">
                  <c:v>5</c:v>
                </c:pt>
                <c:pt idx="10">
                  <c:v>4.8</c:v>
                </c:pt>
                <c:pt idx="11">
                  <c:v>4.8</c:v>
                </c:pt>
                <c:pt idx="12">
                  <c:v>4.7</c:v>
                </c:pt>
                <c:pt idx="13">
                  <c:v>4.5999999999999996</c:v>
                </c:pt>
                <c:pt idx="14">
                  <c:v>4.5999999999999996</c:v>
                </c:pt>
                <c:pt idx="15">
                  <c:v>4.5</c:v>
                </c:pt>
                <c:pt idx="16">
                  <c:v>4.5999999999999996</c:v>
                </c:pt>
                <c:pt idx="17">
                  <c:v>4.9000000000000004</c:v>
                </c:pt>
                <c:pt idx="18">
                  <c:v>5.4</c:v>
                </c:pt>
                <c:pt idx="19">
                  <c:v>5.2</c:v>
                </c:pt>
                <c:pt idx="20" formatCode="0.0">
                  <c:v>5</c:v>
                </c:pt>
                <c:pt idx="21">
                  <c:v>4.9000000000000004</c:v>
                </c:pt>
                <c:pt idx="22">
                  <c:v>4.7</c:v>
                </c:pt>
                <c:pt idx="23">
                  <c:v>4.5</c:v>
                </c:pt>
              </c:numCache>
            </c:numRef>
          </c:val>
          <c:smooth val="0"/>
          <c:extLst>
            <c:ext xmlns:c16="http://schemas.microsoft.com/office/drawing/2014/chart" uri="{C3380CC4-5D6E-409C-BE32-E72D297353CC}">
              <c16:uniqueId val="{00000002-CA80-40FE-9CBA-BC91D07C8CF2}"/>
            </c:ext>
          </c:extLst>
        </c:ser>
        <c:ser>
          <c:idx val="3"/>
          <c:order val="3"/>
          <c:tx>
            <c:strRef>
              <c:f>Sheet1!$E$4</c:f>
              <c:strCache>
                <c:ptCount val="1"/>
                <c:pt idx="0">
                  <c:v>Thu</c:v>
                </c:pt>
              </c:strCache>
            </c:strRef>
          </c:tx>
          <c:spPr>
            <a:ln w="28575" cap="rnd">
              <a:solidFill>
                <a:srgbClr val="C00000"/>
              </a:solidFill>
              <a:round/>
            </a:ln>
            <a:effectLst/>
          </c:spPr>
          <c:marker>
            <c:symbol val="none"/>
          </c:marker>
          <c:cat>
            <c:strRef>
              <c:f>Sheet1!$A$5:$A$28</c:f>
              <c:strCache>
                <c:ptCount val="24"/>
                <c:pt idx="0">
                  <c:v>11:00 PM-12:00 AM</c:v>
                </c:pt>
                <c:pt idx="1">
                  <c:v>12:00 AM-1:00 AM</c:v>
                </c:pt>
                <c:pt idx="2">
                  <c:v>  1:00 AM -2:00 AM</c:v>
                </c:pt>
                <c:pt idx="3">
                  <c:v>  2:00 AM -3:00 AM</c:v>
                </c:pt>
                <c:pt idx="4">
                  <c:v>  3:00 AM -4:00 AM</c:v>
                </c:pt>
                <c:pt idx="5">
                  <c:v>  4:00 AM -5:00 AM</c:v>
                </c:pt>
                <c:pt idx="6">
                  <c:v>  5:00 AM -6:00 AM</c:v>
                </c:pt>
                <c:pt idx="7">
                  <c:v>  6:00 AM  -7:00 AM</c:v>
                </c:pt>
                <c:pt idx="8">
                  <c:v>  7:00 AM  -8:00 AM</c:v>
                </c:pt>
                <c:pt idx="9">
                  <c:v>  8:00 AM  -9:00 AM</c:v>
                </c:pt>
                <c:pt idx="10">
                  <c:v>  9:00 AM  -10:00 AM</c:v>
                </c:pt>
                <c:pt idx="11">
                  <c:v> 10:00 AM -11:00 AM</c:v>
                </c:pt>
                <c:pt idx="12">
                  <c:v> 11:00 AM -12:00 PM</c:v>
                </c:pt>
                <c:pt idx="13">
                  <c:v> 12:00 PM - 1:00 PM</c:v>
                </c:pt>
                <c:pt idx="14">
                  <c:v>   1:00 PM  -2:00 PM </c:v>
                </c:pt>
                <c:pt idx="15">
                  <c:v>   2:00 PM  -3:00 PM</c:v>
                </c:pt>
                <c:pt idx="16">
                  <c:v>   3:00 PM  -4:00 PM</c:v>
                </c:pt>
                <c:pt idx="17">
                  <c:v>   4:00 PM  -5:00 PM</c:v>
                </c:pt>
                <c:pt idx="18">
                  <c:v>   5:00 PM  -6:00 PM</c:v>
                </c:pt>
                <c:pt idx="19">
                  <c:v>   6:00 PM  -7:00 PM</c:v>
                </c:pt>
                <c:pt idx="20">
                  <c:v>   7:00 PM  -8:00 PM</c:v>
                </c:pt>
                <c:pt idx="21">
                  <c:v>   8:00 PM  -9:00 PM</c:v>
                </c:pt>
                <c:pt idx="22">
                  <c:v>   9:00 PM -10:00PM</c:v>
                </c:pt>
                <c:pt idx="23">
                  <c:v> 10:00 PM -11:00 PM</c:v>
                </c:pt>
              </c:strCache>
            </c:strRef>
          </c:cat>
          <c:val>
            <c:numRef>
              <c:f>Sheet1!$E$5:$E$28</c:f>
              <c:numCache>
                <c:formatCode>General</c:formatCode>
                <c:ptCount val="24"/>
                <c:pt idx="0">
                  <c:v>4.5</c:v>
                </c:pt>
                <c:pt idx="1">
                  <c:v>4.4000000000000004</c:v>
                </c:pt>
                <c:pt idx="2">
                  <c:v>4.4000000000000004</c:v>
                </c:pt>
                <c:pt idx="3">
                  <c:v>4.4000000000000004</c:v>
                </c:pt>
                <c:pt idx="4">
                  <c:v>4.4000000000000004</c:v>
                </c:pt>
                <c:pt idx="5">
                  <c:v>4.5999999999999996</c:v>
                </c:pt>
                <c:pt idx="6" formatCode="0.0">
                  <c:v>5</c:v>
                </c:pt>
                <c:pt idx="7">
                  <c:v>5.9</c:v>
                </c:pt>
                <c:pt idx="8">
                  <c:v>5.4</c:v>
                </c:pt>
                <c:pt idx="9">
                  <c:v>5.4</c:v>
                </c:pt>
                <c:pt idx="10">
                  <c:v>5.0999999999999996</c:v>
                </c:pt>
                <c:pt idx="11" formatCode="0.0">
                  <c:v>5</c:v>
                </c:pt>
                <c:pt idx="12">
                  <c:v>4.8</c:v>
                </c:pt>
                <c:pt idx="13">
                  <c:v>4.7</c:v>
                </c:pt>
                <c:pt idx="14">
                  <c:v>4.7</c:v>
                </c:pt>
                <c:pt idx="15">
                  <c:v>4.5999999999999996</c:v>
                </c:pt>
                <c:pt idx="16">
                  <c:v>4.5999999999999996</c:v>
                </c:pt>
                <c:pt idx="17" formatCode="0.0">
                  <c:v>5</c:v>
                </c:pt>
                <c:pt idx="18" formatCode="0.0">
                  <c:v>6</c:v>
                </c:pt>
                <c:pt idx="19">
                  <c:v>5.7</c:v>
                </c:pt>
                <c:pt idx="20">
                  <c:v>5.3</c:v>
                </c:pt>
                <c:pt idx="21" formatCode="0.0">
                  <c:v>5</c:v>
                </c:pt>
                <c:pt idx="22">
                  <c:v>4.5999999999999996</c:v>
                </c:pt>
                <c:pt idx="23">
                  <c:v>4.5</c:v>
                </c:pt>
              </c:numCache>
            </c:numRef>
          </c:val>
          <c:smooth val="0"/>
          <c:extLst>
            <c:ext xmlns:c16="http://schemas.microsoft.com/office/drawing/2014/chart" uri="{C3380CC4-5D6E-409C-BE32-E72D297353CC}">
              <c16:uniqueId val="{00000003-CA80-40FE-9CBA-BC91D07C8CF2}"/>
            </c:ext>
          </c:extLst>
        </c:ser>
        <c:ser>
          <c:idx val="4"/>
          <c:order val="4"/>
          <c:tx>
            <c:strRef>
              <c:f>Sheet1!$F$4</c:f>
              <c:strCache>
                <c:ptCount val="1"/>
                <c:pt idx="0">
                  <c:v>F</c:v>
                </c:pt>
              </c:strCache>
            </c:strRef>
          </c:tx>
          <c:spPr>
            <a:ln w="28575" cap="rnd">
              <a:solidFill>
                <a:schemeClr val="tx1"/>
              </a:solidFill>
              <a:round/>
            </a:ln>
            <a:effectLst/>
          </c:spPr>
          <c:marker>
            <c:symbol val="none"/>
          </c:marker>
          <c:cat>
            <c:strRef>
              <c:f>Sheet1!$A$5:$A$28</c:f>
              <c:strCache>
                <c:ptCount val="24"/>
                <c:pt idx="0">
                  <c:v>11:00 PM-12:00 AM</c:v>
                </c:pt>
                <c:pt idx="1">
                  <c:v>12:00 AM-1:00 AM</c:v>
                </c:pt>
                <c:pt idx="2">
                  <c:v>  1:00 AM -2:00 AM</c:v>
                </c:pt>
                <c:pt idx="3">
                  <c:v>  2:00 AM -3:00 AM</c:v>
                </c:pt>
                <c:pt idx="4">
                  <c:v>  3:00 AM -4:00 AM</c:v>
                </c:pt>
                <c:pt idx="5">
                  <c:v>  4:00 AM -5:00 AM</c:v>
                </c:pt>
                <c:pt idx="6">
                  <c:v>  5:00 AM -6:00 AM</c:v>
                </c:pt>
                <c:pt idx="7">
                  <c:v>  6:00 AM  -7:00 AM</c:v>
                </c:pt>
                <c:pt idx="8">
                  <c:v>  7:00 AM  -8:00 AM</c:v>
                </c:pt>
                <c:pt idx="9">
                  <c:v>  8:00 AM  -9:00 AM</c:v>
                </c:pt>
                <c:pt idx="10">
                  <c:v>  9:00 AM  -10:00 AM</c:v>
                </c:pt>
                <c:pt idx="11">
                  <c:v> 10:00 AM -11:00 AM</c:v>
                </c:pt>
                <c:pt idx="12">
                  <c:v> 11:00 AM -12:00 PM</c:v>
                </c:pt>
                <c:pt idx="13">
                  <c:v> 12:00 PM - 1:00 PM</c:v>
                </c:pt>
                <c:pt idx="14">
                  <c:v>   1:00 PM  -2:00 PM </c:v>
                </c:pt>
                <c:pt idx="15">
                  <c:v>   2:00 PM  -3:00 PM</c:v>
                </c:pt>
                <c:pt idx="16">
                  <c:v>   3:00 PM  -4:00 PM</c:v>
                </c:pt>
                <c:pt idx="17">
                  <c:v>   4:00 PM  -5:00 PM</c:v>
                </c:pt>
                <c:pt idx="18">
                  <c:v>   5:00 PM  -6:00 PM</c:v>
                </c:pt>
                <c:pt idx="19">
                  <c:v>   6:00 PM  -7:00 PM</c:v>
                </c:pt>
                <c:pt idx="20">
                  <c:v>   7:00 PM  -8:00 PM</c:v>
                </c:pt>
                <c:pt idx="21">
                  <c:v>   8:00 PM  -9:00 PM</c:v>
                </c:pt>
                <c:pt idx="22">
                  <c:v>   9:00 PM -10:00PM</c:v>
                </c:pt>
                <c:pt idx="23">
                  <c:v> 10:00 PM -11:00 PM</c:v>
                </c:pt>
              </c:strCache>
            </c:strRef>
          </c:cat>
          <c:val>
            <c:numRef>
              <c:f>Sheet1!$F$5:$F$28</c:f>
              <c:numCache>
                <c:formatCode>General</c:formatCode>
                <c:ptCount val="24"/>
                <c:pt idx="0">
                  <c:v>4.4000000000000004</c:v>
                </c:pt>
                <c:pt idx="1">
                  <c:v>4.4000000000000004</c:v>
                </c:pt>
                <c:pt idx="2">
                  <c:v>4.3</c:v>
                </c:pt>
                <c:pt idx="3">
                  <c:v>4.3</c:v>
                </c:pt>
                <c:pt idx="4">
                  <c:v>4.4000000000000004</c:v>
                </c:pt>
                <c:pt idx="5">
                  <c:v>4.7</c:v>
                </c:pt>
                <c:pt idx="6">
                  <c:v>5.2</c:v>
                </c:pt>
                <c:pt idx="7">
                  <c:v>5.6</c:v>
                </c:pt>
                <c:pt idx="8">
                  <c:v>5.4</c:v>
                </c:pt>
                <c:pt idx="9">
                  <c:v>5.2</c:v>
                </c:pt>
                <c:pt idx="10" formatCode="0.0">
                  <c:v>5</c:v>
                </c:pt>
                <c:pt idx="11">
                  <c:v>4.8</c:v>
                </c:pt>
                <c:pt idx="12">
                  <c:v>4.5999999999999996</c:v>
                </c:pt>
                <c:pt idx="13">
                  <c:v>4.5</c:v>
                </c:pt>
                <c:pt idx="14">
                  <c:v>4.5</c:v>
                </c:pt>
                <c:pt idx="15">
                  <c:v>4.4000000000000004</c:v>
                </c:pt>
                <c:pt idx="16">
                  <c:v>4.4000000000000004</c:v>
                </c:pt>
                <c:pt idx="17">
                  <c:v>4.5999999999999996</c:v>
                </c:pt>
                <c:pt idx="18">
                  <c:v>5.3</c:v>
                </c:pt>
                <c:pt idx="19" formatCode="0.0">
                  <c:v>5</c:v>
                </c:pt>
                <c:pt idx="20">
                  <c:v>4.8</c:v>
                </c:pt>
                <c:pt idx="21">
                  <c:v>4.5999999999999996</c:v>
                </c:pt>
                <c:pt idx="22">
                  <c:v>4.5</c:v>
                </c:pt>
                <c:pt idx="23">
                  <c:v>4.3</c:v>
                </c:pt>
              </c:numCache>
            </c:numRef>
          </c:val>
          <c:smooth val="0"/>
          <c:extLst>
            <c:ext xmlns:c16="http://schemas.microsoft.com/office/drawing/2014/chart" uri="{C3380CC4-5D6E-409C-BE32-E72D297353CC}">
              <c16:uniqueId val="{00000004-CA80-40FE-9CBA-BC91D07C8CF2}"/>
            </c:ext>
          </c:extLst>
        </c:ser>
        <c:dLbls>
          <c:showLegendKey val="0"/>
          <c:showVal val="0"/>
          <c:showCatName val="0"/>
          <c:showSerName val="0"/>
          <c:showPercent val="0"/>
          <c:showBubbleSize val="0"/>
        </c:dLbls>
        <c:smooth val="0"/>
        <c:axId val="224084928"/>
        <c:axId val="266832128"/>
      </c:lineChart>
      <c:catAx>
        <c:axId val="224084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66832128"/>
        <c:crosses val="autoZero"/>
        <c:auto val="1"/>
        <c:lblAlgn val="ctr"/>
        <c:lblOffset val="100"/>
        <c:noMultiLvlLbl val="0"/>
      </c:catAx>
      <c:valAx>
        <c:axId val="266832128"/>
        <c:scaling>
          <c:orientation val="minMax"/>
          <c:min val="3.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a:t>Cents</a:t>
                </a:r>
                <a:r>
                  <a:rPr lang="de-DE" baseline="0"/>
                  <a:t> per kWh</a:t>
                </a:r>
                <a:endParaRPr lang="de-DE"/>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40849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noProof="0" dirty="0"/>
              <a:t>Real</a:t>
            </a:r>
            <a:r>
              <a:rPr lang="en-US" baseline="0" noProof="0" dirty="0"/>
              <a:t> Time Pricing Saturday Feb. 13 – Sunday Feb. 14</a:t>
            </a:r>
            <a:endParaRPr lang="en-US" noProof="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Sheet1!$G$4</c:f>
              <c:strCache>
                <c:ptCount val="1"/>
                <c:pt idx="0">
                  <c:v>Sat</c:v>
                </c:pt>
              </c:strCache>
            </c:strRef>
          </c:tx>
          <c:spPr>
            <a:ln w="28575" cap="rnd">
              <a:solidFill>
                <a:schemeClr val="accent1"/>
              </a:solidFill>
              <a:round/>
            </a:ln>
            <a:effectLst/>
          </c:spPr>
          <c:marker>
            <c:symbol val="none"/>
          </c:marker>
          <c:cat>
            <c:strRef>
              <c:f>Sheet1!$A$5:$A$28</c:f>
              <c:strCache>
                <c:ptCount val="24"/>
                <c:pt idx="0">
                  <c:v>11:00 PM-12:00 AM</c:v>
                </c:pt>
                <c:pt idx="1">
                  <c:v>12:00 AM-1:00 AM</c:v>
                </c:pt>
                <c:pt idx="2">
                  <c:v>  1:00 AM -2:00 AM</c:v>
                </c:pt>
                <c:pt idx="3">
                  <c:v>  2:00 AM -3:00 AM</c:v>
                </c:pt>
                <c:pt idx="4">
                  <c:v>  3:00 AM -4:00 AM</c:v>
                </c:pt>
                <c:pt idx="5">
                  <c:v>  4:00 AM -5:00 AM</c:v>
                </c:pt>
                <c:pt idx="6">
                  <c:v>  5:00 AM -6:00 AM</c:v>
                </c:pt>
                <c:pt idx="7">
                  <c:v>  6:00 AM  -7:00 AM</c:v>
                </c:pt>
                <c:pt idx="8">
                  <c:v>  7:00 AM  -8:00 AM</c:v>
                </c:pt>
                <c:pt idx="9">
                  <c:v>  8:00 AM  -9:00 AM</c:v>
                </c:pt>
                <c:pt idx="10">
                  <c:v>  9:00 AM  -10:00 AM</c:v>
                </c:pt>
                <c:pt idx="11">
                  <c:v> 10:00 AM -11:00 AM</c:v>
                </c:pt>
                <c:pt idx="12">
                  <c:v> 11:00 AM -12:00 PM</c:v>
                </c:pt>
                <c:pt idx="13">
                  <c:v> 12:00 PM - 1:00 PM</c:v>
                </c:pt>
                <c:pt idx="14">
                  <c:v>   1:00 PM  -2:00 PM </c:v>
                </c:pt>
                <c:pt idx="15">
                  <c:v>   2:00 PM  -3:00 PM</c:v>
                </c:pt>
                <c:pt idx="16">
                  <c:v>   3:00 PM  -4:00 PM</c:v>
                </c:pt>
                <c:pt idx="17">
                  <c:v>   4:00 PM  -5:00 PM</c:v>
                </c:pt>
                <c:pt idx="18">
                  <c:v>   5:00 PM  -6:00 PM</c:v>
                </c:pt>
                <c:pt idx="19">
                  <c:v>   6:00 PM  -7:00 PM</c:v>
                </c:pt>
                <c:pt idx="20">
                  <c:v>   7:00 PM  -8:00 PM</c:v>
                </c:pt>
                <c:pt idx="21">
                  <c:v>   8:00 PM  -9:00 PM</c:v>
                </c:pt>
                <c:pt idx="22">
                  <c:v>   9:00 PM -10:00PM</c:v>
                </c:pt>
                <c:pt idx="23">
                  <c:v> 10:00 PM -11:00 PM</c:v>
                </c:pt>
              </c:strCache>
            </c:strRef>
          </c:cat>
          <c:val>
            <c:numRef>
              <c:f>Sheet1!$G$5:$G$28</c:f>
              <c:numCache>
                <c:formatCode>General</c:formatCode>
                <c:ptCount val="24"/>
                <c:pt idx="0">
                  <c:v>4.3</c:v>
                </c:pt>
                <c:pt idx="1">
                  <c:v>4.3</c:v>
                </c:pt>
                <c:pt idx="2">
                  <c:v>4.3</c:v>
                </c:pt>
                <c:pt idx="3">
                  <c:v>4.2</c:v>
                </c:pt>
                <c:pt idx="4">
                  <c:v>4.3</c:v>
                </c:pt>
                <c:pt idx="5">
                  <c:v>4.3</c:v>
                </c:pt>
                <c:pt idx="6">
                  <c:v>4.5</c:v>
                </c:pt>
                <c:pt idx="7">
                  <c:v>4.8</c:v>
                </c:pt>
                <c:pt idx="8">
                  <c:v>4.9000000000000004</c:v>
                </c:pt>
                <c:pt idx="9">
                  <c:v>5.0999999999999996</c:v>
                </c:pt>
                <c:pt idx="10">
                  <c:v>5.0999999999999996</c:v>
                </c:pt>
                <c:pt idx="11">
                  <c:v>4.7</c:v>
                </c:pt>
                <c:pt idx="12">
                  <c:v>4.5</c:v>
                </c:pt>
                <c:pt idx="13">
                  <c:v>4.4000000000000004</c:v>
                </c:pt>
                <c:pt idx="14">
                  <c:v>4.4000000000000004</c:v>
                </c:pt>
                <c:pt idx="15">
                  <c:v>4.4000000000000004</c:v>
                </c:pt>
                <c:pt idx="16">
                  <c:v>4.5</c:v>
                </c:pt>
                <c:pt idx="17">
                  <c:v>4.7</c:v>
                </c:pt>
                <c:pt idx="18">
                  <c:v>5.2</c:v>
                </c:pt>
                <c:pt idx="19">
                  <c:v>5.0999999999999996</c:v>
                </c:pt>
                <c:pt idx="20" formatCode="0.0">
                  <c:v>5</c:v>
                </c:pt>
                <c:pt idx="21">
                  <c:v>4.9000000000000004</c:v>
                </c:pt>
                <c:pt idx="22">
                  <c:v>4.7</c:v>
                </c:pt>
                <c:pt idx="23">
                  <c:v>4.5999999999999996</c:v>
                </c:pt>
              </c:numCache>
            </c:numRef>
          </c:val>
          <c:smooth val="0"/>
          <c:extLst>
            <c:ext xmlns:c16="http://schemas.microsoft.com/office/drawing/2014/chart" uri="{C3380CC4-5D6E-409C-BE32-E72D297353CC}">
              <c16:uniqueId val="{00000000-A4CF-4FBB-ACB1-D1646E9D22FD}"/>
            </c:ext>
          </c:extLst>
        </c:ser>
        <c:ser>
          <c:idx val="1"/>
          <c:order val="1"/>
          <c:tx>
            <c:strRef>
              <c:f>Sheet1!$H$4</c:f>
              <c:strCache>
                <c:ptCount val="1"/>
                <c:pt idx="0">
                  <c:v>Sun</c:v>
                </c:pt>
              </c:strCache>
            </c:strRef>
          </c:tx>
          <c:spPr>
            <a:ln w="28575" cap="rnd">
              <a:solidFill>
                <a:srgbClr val="00B0F0"/>
              </a:solidFill>
              <a:round/>
            </a:ln>
            <a:effectLst/>
          </c:spPr>
          <c:marker>
            <c:symbol val="none"/>
          </c:marker>
          <c:cat>
            <c:strRef>
              <c:f>Sheet1!$A$5:$A$28</c:f>
              <c:strCache>
                <c:ptCount val="24"/>
                <c:pt idx="0">
                  <c:v>11:00 PM-12:00 AM</c:v>
                </c:pt>
                <c:pt idx="1">
                  <c:v>12:00 AM-1:00 AM</c:v>
                </c:pt>
                <c:pt idx="2">
                  <c:v>  1:00 AM -2:00 AM</c:v>
                </c:pt>
                <c:pt idx="3">
                  <c:v>  2:00 AM -3:00 AM</c:v>
                </c:pt>
                <c:pt idx="4">
                  <c:v>  3:00 AM -4:00 AM</c:v>
                </c:pt>
                <c:pt idx="5">
                  <c:v>  4:00 AM -5:00 AM</c:v>
                </c:pt>
                <c:pt idx="6">
                  <c:v>  5:00 AM -6:00 AM</c:v>
                </c:pt>
                <c:pt idx="7">
                  <c:v>  6:00 AM  -7:00 AM</c:v>
                </c:pt>
                <c:pt idx="8">
                  <c:v>  7:00 AM  -8:00 AM</c:v>
                </c:pt>
                <c:pt idx="9">
                  <c:v>  8:00 AM  -9:00 AM</c:v>
                </c:pt>
                <c:pt idx="10">
                  <c:v>  9:00 AM  -10:00 AM</c:v>
                </c:pt>
                <c:pt idx="11">
                  <c:v> 10:00 AM -11:00 AM</c:v>
                </c:pt>
                <c:pt idx="12">
                  <c:v> 11:00 AM -12:00 PM</c:v>
                </c:pt>
                <c:pt idx="13">
                  <c:v> 12:00 PM - 1:00 PM</c:v>
                </c:pt>
                <c:pt idx="14">
                  <c:v>   1:00 PM  -2:00 PM </c:v>
                </c:pt>
                <c:pt idx="15">
                  <c:v>   2:00 PM  -3:00 PM</c:v>
                </c:pt>
                <c:pt idx="16">
                  <c:v>   3:00 PM  -4:00 PM</c:v>
                </c:pt>
                <c:pt idx="17">
                  <c:v>   4:00 PM  -5:00 PM</c:v>
                </c:pt>
                <c:pt idx="18">
                  <c:v>   5:00 PM  -6:00 PM</c:v>
                </c:pt>
                <c:pt idx="19">
                  <c:v>   6:00 PM  -7:00 PM</c:v>
                </c:pt>
                <c:pt idx="20">
                  <c:v>   7:00 PM  -8:00 PM</c:v>
                </c:pt>
                <c:pt idx="21">
                  <c:v>   8:00 PM  -9:00 PM</c:v>
                </c:pt>
                <c:pt idx="22">
                  <c:v>   9:00 PM -10:00PM</c:v>
                </c:pt>
                <c:pt idx="23">
                  <c:v> 10:00 PM -11:00 PM</c:v>
                </c:pt>
              </c:strCache>
            </c:strRef>
          </c:cat>
          <c:val>
            <c:numRef>
              <c:f>Sheet1!$H$5:$H$28</c:f>
              <c:numCache>
                <c:formatCode>General</c:formatCode>
                <c:ptCount val="24"/>
                <c:pt idx="0">
                  <c:v>4.5999999999999996</c:v>
                </c:pt>
                <c:pt idx="1">
                  <c:v>4.5999999999999996</c:v>
                </c:pt>
                <c:pt idx="2">
                  <c:v>4.5</c:v>
                </c:pt>
                <c:pt idx="3">
                  <c:v>4.5</c:v>
                </c:pt>
                <c:pt idx="4">
                  <c:v>4.4000000000000004</c:v>
                </c:pt>
                <c:pt idx="5">
                  <c:v>4.5</c:v>
                </c:pt>
                <c:pt idx="6">
                  <c:v>4.5999999999999996</c:v>
                </c:pt>
                <c:pt idx="7">
                  <c:v>4.7</c:v>
                </c:pt>
                <c:pt idx="8">
                  <c:v>4.7</c:v>
                </c:pt>
                <c:pt idx="9">
                  <c:v>4.7</c:v>
                </c:pt>
                <c:pt idx="10">
                  <c:v>4.5999999999999996</c:v>
                </c:pt>
                <c:pt idx="11">
                  <c:v>4.4000000000000004</c:v>
                </c:pt>
                <c:pt idx="12">
                  <c:v>4.3</c:v>
                </c:pt>
                <c:pt idx="13">
                  <c:v>4.2</c:v>
                </c:pt>
                <c:pt idx="14">
                  <c:v>4.2</c:v>
                </c:pt>
                <c:pt idx="15">
                  <c:v>4.2</c:v>
                </c:pt>
                <c:pt idx="16">
                  <c:v>4.2</c:v>
                </c:pt>
                <c:pt idx="17">
                  <c:v>4.4000000000000004</c:v>
                </c:pt>
                <c:pt idx="18">
                  <c:v>4.5999999999999996</c:v>
                </c:pt>
                <c:pt idx="19">
                  <c:v>4.5999999999999996</c:v>
                </c:pt>
                <c:pt idx="20">
                  <c:v>4.5</c:v>
                </c:pt>
                <c:pt idx="21">
                  <c:v>4.4000000000000004</c:v>
                </c:pt>
                <c:pt idx="22">
                  <c:v>4.3</c:v>
                </c:pt>
                <c:pt idx="23">
                  <c:v>4.2</c:v>
                </c:pt>
              </c:numCache>
            </c:numRef>
          </c:val>
          <c:smooth val="0"/>
          <c:extLst>
            <c:ext xmlns:c16="http://schemas.microsoft.com/office/drawing/2014/chart" uri="{C3380CC4-5D6E-409C-BE32-E72D297353CC}">
              <c16:uniqueId val="{00000001-A4CF-4FBB-ACB1-D1646E9D22FD}"/>
            </c:ext>
          </c:extLst>
        </c:ser>
        <c:dLbls>
          <c:showLegendKey val="0"/>
          <c:showVal val="0"/>
          <c:showCatName val="0"/>
          <c:showSerName val="0"/>
          <c:showPercent val="0"/>
          <c:showBubbleSize val="0"/>
        </c:dLbls>
        <c:smooth val="0"/>
        <c:axId val="216179424"/>
        <c:axId val="216179984"/>
      </c:lineChart>
      <c:catAx>
        <c:axId val="216179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6179984"/>
        <c:crosses val="autoZero"/>
        <c:auto val="1"/>
        <c:lblAlgn val="ctr"/>
        <c:lblOffset val="100"/>
        <c:noMultiLvlLbl val="0"/>
      </c:catAx>
      <c:valAx>
        <c:axId val="216179984"/>
        <c:scaling>
          <c:orientation val="minMax"/>
          <c:min val="3.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Cents per kWh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6179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Average residential load per kW</c:v>
                </c:pt>
              </c:strCache>
            </c:strRef>
          </c:tx>
          <c:dPt>
            <c:idx val="0"/>
            <c:bubble3D val="0"/>
            <c:spPr>
              <a:solidFill>
                <a:srgbClr val="00B0F0"/>
              </a:solidFill>
              <a:ln w="25400">
                <a:solidFill>
                  <a:schemeClr val="lt1"/>
                </a:solidFill>
              </a:ln>
              <a:effectLst/>
              <a:sp3d contourW="25400">
                <a:contourClr>
                  <a:schemeClr val="lt1"/>
                </a:contourClr>
              </a:sp3d>
            </c:spPr>
            <c:extLst>
              <c:ext xmlns:c16="http://schemas.microsoft.com/office/drawing/2014/chart" uri="{C3380CC4-5D6E-409C-BE32-E72D297353CC}">
                <c16:uniqueId val="{00000001-72EC-4FD6-BF8B-CE995F72B878}"/>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72EC-4FD6-BF8B-CE995F72B878}"/>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72EC-4FD6-BF8B-CE995F72B878}"/>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72EC-4FD6-BF8B-CE995F72B878}"/>
              </c:ext>
            </c:extLst>
          </c:dPt>
          <c:dLbls>
            <c:dLbl>
              <c:idx val="0"/>
              <c:layout>
                <c:manualLayout>
                  <c:x val="-0.15087934048073956"/>
                  <c:y val="9.3537302516652474E-2"/>
                </c:manualLayout>
              </c:layout>
              <c:tx>
                <c:rich>
                  <a:bodyPr/>
                  <a:lstStyle/>
                  <a:p>
                    <a:r>
                      <a:rPr lang="en-US" dirty="0"/>
                      <a:t>10kW</a:t>
                    </a:r>
                  </a:p>
                  <a:p>
                    <a:r>
                      <a:rPr lang="en-US" dirty="0"/>
                      <a:t>22%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2EC-4FD6-BF8B-CE995F72B878}"/>
                </c:ext>
              </c:extLst>
            </c:dLbl>
            <c:dLbl>
              <c:idx val="1"/>
              <c:layout>
                <c:manualLayout>
                  <c:x val="-0.13530700028121806"/>
                  <c:y val="-0.16980459334605039"/>
                </c:manualLayout>
              </c:layout>
              <c:tx>
                <c:rich>
                  <a:bodyPr/>
                  <a:lstStyle/>
                  <a:p>
                    <a:r>
                      <a:rPr lang="en-US" dirty="0"/>
                      <a:t>6kW</a:t>
                    </a:r>
                  </a:p>
                  <a:p>
                    <a:r>
                      <a:rPr lang="en-US" dirty="0"/>
                      <a:t>14%</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2EC-4FD6-BF8B-CE995F72B878}"/>
                </c:ext>
              </c:extLst>
            </c:dLbl>
            <c:dLbl>
              <c:idx val="2"/>
              <c:layout>
                <c:manualLayout>
                  <c:x val="-0.11497202304641971"/>
                  <c:y val="-0.2924323052054657"/>
                </c:manualLayout>
              </c:layout>
              <c:tx>
                <c:rich>
                  <a:bodyPr/>
                  <a:lstStyle/>
                  <a:p>
                    <a:r>
                      <a:rPr lang="en-US" dirty="0"/>
                      <a:t>4kW</a:t>
                    </a:r>
                  </a:p>
                  <a:p>
                    <a:r>
                      <a:rPr lang="en-US" dirty="0"/>
                      <a:t>10%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2EC-4FD6-BF8B-CE995F72B878}"/>
                </c:ext>
              </c:extLst>
            </c:dLbl>
            <c:dLbl>
              <c:idx val="3"/>
              <c:layout>
                <c:manualLayout>
                  <c:x val="0.24522273257509475"/>
                  <c:y val="-5.6948506436695412E-2"/>
                </c:manualLayout>
              </c:layout>
              <c:tx>
                <c:rich>
                  <a:bodyPr/>
                  <a:lstStyle/>
                  <a:p>
                    <a:r>
                      <a:rPr lang="en-US" dirty="0"/>
                      <a:t>25.96kW</a:t>
                    </a:r>
                  </a:p>
                  <a:p>
                    <a:r>
                      <a:rPr lang="en-US" dirty="0"/>
                      <a:t>54%</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2EC-4FD6-BF8B-CE995F72B87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Sheet1!$A$2:$A$5</c:f>
              <c:strCache>
                <c:ptCount val="4"/>
                <c:pt idx="0">
                  <c:v>EV</c:v>
                </c:pt>
                <c:pt idx="1">
                  <c:v>A/C</c:v>
                </c:pt>
                <c:pt idx="2">
                  <c:v>Water Heating</c:v>
                </c:pt>
                <c:pt idx="3">
                  <c:v>Appliances</c:v>
                </c:pt>
              </c:strCache>
            </c:strRef>
          </c:cat>
          <c:val>
            <c:numRef>
              <c:f>Sheet1!$B$2:$B$5</c:f>
              <c:numCache>
                <c:formatCode>General</c:formatCode>
                <c:ptCount val="4"/>
                <c:pt idx="0">
                  <c:v>22</c:v>
                </c:pt>
                <c:pt idx="1">
                  <c:v>14</c:v>
                </c:pt>
                <c:pt idx="2">
                  <c:v>10</c:v>
                </c:pt>
                <c:pt idx="3">
                  <c:v>54</c:v>
                </c:pt>
              </c:numCache>
            </c:numRef>
          </c:val>
          <c:extLst>
            <c:ext xmlns:c16="http://schemas.microsoft.com/office/drawing/2014/chart" uri="{C3380CC4-5D6E-409C-BE32-E72D297353CC}">
              <c16:uniqueId val="{00000008-72EC-4FD6-BF8B-CE995F72B878}"/>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Load Consumption vs. Time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4769293994062627E-2"/>
          <c:y val="0.10682808716707023"/>
          <c:w val="0.89479807327393968"/>
          <c:h val="0.80536475313467171"/>
        </c:manualLayout>
      </c:layout>
      <c:scatterChart>
        <c:scatterStyle val="smoothMarker"/>
        <c:varyColors val="0"/>
        <c:ser>
          <c:idx val="0"/>
          <c:order val="0"/>
          <c:tx>
            <c:v>RTP*kWh</c:v>
          </c:tx>
          <c:spPr>
            <a:ln w="19050" cap="rnd">
              <a:solidFill>
                <a:schemeClr val="accent6">
                  <a:lumMod val="75000"/>
                </a:schemeClr>
              </a:solidFill>
              <a:round/>
            </a:ln>
            <a:effectLst/>
          </c:spPr>
          <c:marker>
            <c:symbol val="none"/>
          </c:marker>
          <c:xVal>
            <c:numRef>
              <c:f>'HEM System'!$A$2:$A$25</c:f>
              <c:numCache>
                <c:formatCode>h:mm\ AM/PM</c:formatCode>
                <c:ptCount val="24"/>
                <c:pt idx="0">
                  <c:v>0</c:v>
                </c:pt>
                <c:pt idx="1">
                  <c:v>4.1666666666666664E-2</c:v>
                </c:pt>
                <c:pt idx="2">
                  <c:v>8.3333333333333301E-2</c:v>
                </c:pt>
                <c:pt idx="3">
                  <c:v>0.125</c:v>
                </c:pt>
                <c:pt idx="4">
                  <c:v>0.16666666666666699</c:v>
                </c:pt>
                <c:pt idx="5">
                  <c:v>0.20833333333333301</c:v>
                </c:pt>
                <c:pt idx="6">
                  <c:v>0.25</c:v>
                </c:pt>
                <c:pt idx="7">
                  <c:v>0.29166666666666702</c:v>
                </c:pt>
                <c:pt idx="8">
                  <c:v>0.33333333333333298</c:v>
                </c:pt>
                <c:pt idx="9">
                  <c:v>0.375</c:v>
                </c:pt>
                <c:pt idx="10">
                  <c:v>0.41666666666666702</c:v>
                </c:pt>
                <c:pt idx="11">
                  <c:v>0.45833333333333298</c:v>
                </c:pt>
                <c:pt idx="12">
                  <c:v>0.5</c:v>
                </c:pt>
                <c:pt idx="13">
                  <c:v>0.54166666666666696</c:v>
                </c:pt>
                <c:pt idx="14">
                  <c:v>0.58333333333333304</c:v>
                </c:pt>
                <c:pt idx="15">
                  <c:v>0.625</c:v>
                </c:pt>
                <c:pt idx="16">
                  <c:v>0.66666666666666696</c:v>
                </c:pt>
                <c:pt idx="17">
                  <c:v>0.70833333333333304</c:v>
                </c:pt>
                <c:pt idx="18">
                  <c:v>0.75</c:v>
                </c:pt>
                <c:pt idx="19">
                  <c:v>0.79166666666666696</c:v>
                </c:pt>
                <c:pt idx="20">
                  <c:v>0.83333333333333304</c:v>
                </c:pt>
                <c:pt idx="21">
                  <c:v>0.875</c:v>
                </c:pt>
                <c:pt idx="22">
                  <c:v>0.91666666666666696</c:v>
                </c:pt>
                <c:pt idx="23">
                  <c:v>0.95833333333333304</c:v>
                </c:pt>
              </c:numCache>
            </c:numRef>
          </c:xVal>
          <c:yVal>
            <c:numRef>
              <c:f>'HEM System'!$M$2:$M$25</c:f>
              <c:numCache>
                <c:formatCode>General</c:formatCode>
                <c:ptCount val="24"/>
                <c:pt idx="0">
                  <c:v>61.56</c:v>
                </c:pt>
                <c:pt idx="1">
                  <c:v>47.872000000000007</c:v>
                </c:pt>
                <c:pt idx="2">
                  <c:v>63.272000000000006</c:v>
                </c:pt>
                <c:pt idx="3">
                  <c:v>44.792000000000002</c:v>
                </c:pt>
                <c:pt idx="4">
                  <c:v>0.82799999999999996</c:v>
                </c:pt>
                <c:pt idx="5">
                  <c:v>20.9</c:v>
                </c:pt>
                <c:pt idx="6">
                  <c:v>0</c:v>
                </c:pt>
                <c:pt idx="7">
                  <c:v>0.97199999999999998</c:v>
                </c:pt>
                <c:pt idx="8">
                  <c:v>0.93599999999999994</c:v>
                </c:pt>
                <c:pt idx="9">
                  <c:v>0.89999999999999991</c:v>
                </c:pt>
                <c:pt idx="10">
                  <c:v>0.89999999999999991</c:v>
                </c:pt>
                <c:pt idx="11">
                  <c:v>0.86399999999999999</c:v>
                </c:pt>
                <c:pt idx="12">
                  <c:v>0.84599999999999997</c:v>
                </c:pt>
                <c:pt idx="13">
                  <c:v>0.82799999999999996</c:v>
                </c:pt>
                <c:pt idx="14">
                  <c:v>0.82799999999999996</c:v>
                </c:pt>
                <c:pt idx="15">
                  <c:v>0.89999999999999991</c:v>
                </c:pt>
                <c:pt idx="16">
                  <c:v>6.4899999999999993</c:v>
                </c:pt>
                <c:pt idx="17">
                  <c:v>27</c:v>
                </c:pt>
                <c:pt idx="18">
                  <c:v>15.576000000000002</c:v>
                </c:pt>
                <c:pt idx="19">
                  <c:v>15.048000000000002</c:v>
                </c:pt>
                <c:pt idx="20">
                  <c:v>8.6919999999999984</c:v>
                </c:pt>
                <c:pt idx="21">
                  <c:v>8.0359999999999996</c:v>
                </c:pt>
                <c:pt idx="22">
                  <c:v>23.643999999999998</c:v>
                </c:pt>
                <c:pt idx="23">
                  <c:v>0.80999999999999994</c:v>
                </c:pt>
              </c:numCache>
            </c:numRef>
          </c:yVal>
          <c:smooth val="1"/>
          <c:extLst>
            <c:ext xmlns:c16="http://schemas.microsoft.com/office/drawing/2014/chart" uri="{C3380CC4-5D6E-409C-BE32-E72D297353CC}">
              <c16:uniqueId val="{00000000-F790-4135-94F1-9C44E36D9851}"/>
            </c:ext>
          </c:extLst>
        </c:ser>
        <c:ser>
          <c:idx val="3"/>
          <c:order val="3"/>
          <c:tx>
            <c:strRef>
              <c:f>'HEM System'!$P$1</c:f>
              <c:strCache>
                <c:ptCount val="1"/>
                <c:pt idx="0">
                  <c:v>SP*kWh</c:v>
                </c:pt>
              </c:strCache>
            </c:strRef>
          </c:tx>
          <c:spPr>
            <a:ln w="19050" cap="rnd">
              <a:solidFill>
                <a:schemeClr val="accent1">
                  <a:lumMod val="60000"/>
                  <a:lumOff val="40000"/>
                </a:schemeClr>
              </a:solidFill>
              <a:round/>
            </a:ln>
            <a:effectLst/>
          </c:spPr>
          <c:marker>
            <c:symbol val="none"/>
          </c:marker>
          <c:xVal>
            <c:numRef>
              <c:f>'HEM System'!$A$2:$A$25</c:f>
              <c:numCache>
                <c:formatCode>h:mm\ AM/PM</c:formatCode>
                <c:ptCount val="24"/>
                <c:pt idx="0">
                  <c:v>0</c:v>
                </c:pt>
                <c:pt idx="1">
                  <c:v>4.1666666666666664E-2</c:v>
                </c:pt>
                <c:pt idx="2">
                  <c:v>8.3333333333333301E-2</c:v>
                </c:pt>
                <c:pt idx="3">
                  <c:v>0.125</c:v>
                </c:pt>
                <c:pt idx="4">
                  <c:v>0.16666666666666699</c:v>
                </c:pt>
                <c:pt idx="5">
                  <c:v>0.20833333333333301</c:v>
                </c:pt>
                <c:pt idx="6">
                  <c:v>0.25</c:v>
                </c:pt>
                <c:pt idx="7">
                  <c:v>0.29166666666666702</c:v>
                </c:pt>
                <c:pt idx="8">
                  <c:v>0.33333333333333298</c:v>
                </c:pt>
                <c:pt idx="9">
                  <c:v>0.375</c:v>
                </c:pt>
                <c:pt idx="10">
                  <c:v>0.41666666666666702</c:v>
                </c:pt>
                <c:pt idx="11">
                  <c:v>0.45833333333333298</c:v>
                </c:pt>
                <c:pt idx="12">
                  <c:v>0.5</c:v>
                </c:pt>
                <c:pt idx="13">
                  <c:v>0.54166666666666696</c:v>
                </c:pt>
                <c:pt idx="14">
                  <c:v>0.58333333333333304</c:v>
                </c:pt>
                <c:pt idx="15">
                  <c:v>0.625</c:v>
                </c:pt>
                <c:pt idx="16">
                  <c:v>0.66666666666666696</c:v>
                </c:pt>
                <c:pt idx="17">
                  <c:v>0.70833333333333304</c:v>
                </c:pt>
                <c:pt idx="18">
                  <c:v>0.75</c:v>
                </c:pt>
                <c:pt idx="19">
                  <c:v>0.79166666666666696</c:v>
                </c:pt>
                <c:pt idx="20">
                  <c:v>0.83333333333333304</c:v>
                </c:pt>
                <c:pt idx="21">
                  <c:v>0.875</c:v>
                </c:pt>
                <c:pt idx="22">
                  <c:v>0.91666666666666696</c:v>
                </c:pt>
                <c:pt idx="23">
                  <c:v>0.95833333333333304</c:v>
                </c:pt>
              </c:numCache>
            </c:numRef>
          </c:xVal>
          <c:yVal>
            <c:numRef>
              <c:f>'HEM System'!$P$2:$P$25</c:f>
              <c:numCache>
                <c:formatCode>General</c:formatCode>
                <c:ptCount val="24"/>
                <c:pt idx="0">
                  <c:v>91.656000000000006</c:v>
                </c:pt>
                <c:pt idx="1">
                  <c:v>72.896000000000001</c:v>
                </c:pt>
                <c:pt idx="2">
                  <c:v>96.346000000000004</c:v>
                </c:pt>
                <c:pt idx="3">
                  <c:v>68.206000000000003</c:v>
                </c:pt>
                <c:pt idx="4">
                  <c:v>1.206</c:v>
                </c:pt>
                <c:pt idx="5">
                  <c:v>28.006</c:v>
                </c:pt>
                <c:pt idx="6">
                  <c:v>0</c:v>
                </c:pt>
                <c:pt idx="7">
                  <c:v>1.206</c:v>
                </c:pt>
                <c:pt idx="8">
                  <c:v>1.206</c:v>
                </c:pt>
                <c:pt idx="9">
                  <c:v>1.206</c:v>
                </c:pt>
                <c:pt idx="10">
                  <c:v>1.206</c:v>
                </c:pt>
                <c:pt idx="11">
                  <c:v>1.206</c:v>
                </c:pt>
                <c:pt idx="12">
                  <c:v>1.206</c:v>
                </c:pt>
                <c:pt idx="13">
                  <c:v>1.206</c:v>
                </c:pt>
                <c:pt idx="14">
                  <c:v>1.206</c:v>
                </c:pt>
                <c:pt idx="15">
                  <c:v>1.206</c:v>
                </c:pt>
                <c:pt idx="16">
                  <c:v>7.9059999999999997</c:v>
                </c:pt>
                <c:pt idx="17">
                  <c:v>30.150000000000002</c:v>
                </c:pt>
                <c:pt idx="18">
                  <c:v>17.688000000000002</c:v>
                </c:pt>
                <c:pt idx="19">
                  <c:v>17.688000000000002</c:v>
                </c:pt>
                <c:pt idx="20">
                  <c:v>10.988</c:v>
                </c:pt>
                <c:pt idx="21">
                  <c:v>10.988</c:v>
                </c:pt>
                <c:pt idx="22">
                  <c:v>34.437999999999995</c:v>
                </c:pt>
                <c:pt idx="23">
                  <c:v>1.206</c:v>
                </c:pt>
              </c:numCache>
            </c:numRef>
          </c:yVal>
          <c:smooth val="1"/>
          <c:extLst>
            <c:ext xmlns:c16="http://schemas.microsoft.com/office/drawing/2014/chart" uri="{C3380CC4-5D6E-409C-BE32-E72D297353CC}">
              <c16:uniqueId val="{00000001-F790-4135-94F1-9C44E36D9851}"/>
            </c:ext>
          </c:extLst>
        </c:ser>
        <c:dLbls>
          <c:showLegendKey val="0"/>
          <c:showVal val="0"/>
          <c:showCatName val="0"/>
          <c:showSerName val="0"/>
          <c:showPercent val="0"/>
          <c:showBubbleSize val="0"/>
        </c:dLbls>
        <c:axId val="224012864"/>
        <c:axId val="229706688"/>
      </c:scatterChart>
      <c:scatterChart>
        <c:scatterStyle val="smoothMarker"/>
        <c:varyColors val="0"/>
        <c:ser>
          <c:idx val="1"/>
          <c:order val="1"/>
          <c:tx>
            <c:strRef>
              <c:f>'HEM System'!$K$1</c:f>
              <c:strCache>
                <c:ptCount val="1"/>
                <c:pt idx="0">
                  <c:v>RTP</c:v>
                </c:pt>
              </c:strCache>
            </c:strRef>
          </c:tx>
          <c:spPr>
            <a:ln w="19050" cap="rnd">
              <a:solidFill>
                <a:schemeClr val="accent2"/>
              </a:solidFill>
              <a:round/>
            </a:ln>
            <a:effectLst/>
          </c:spPr>
          <c:marker>
            <c:symbol val="none"/>
          </c:marker>
          <c:xVal>
            <c:numRef>
              <c:f>'HEM System'!$A$2:$A$25</c:f>
              <c:numCache>
                <c:formatCode>h:mm\ AM/PM</c:formatCode>
                <c:ptCount val="24"/>
                <c:pt idx="0">
                  <c:v>0</c:v>
                </c:pt>
                <c:pt idx="1">
                  <c:v>4.1666666666666664E-2</c:v>
                </c:pt>
                <c:pt idx="2">
                  <c:v>8.3333333333333301E-2</c:v>
                </c:pt>
                <c:pt idx="3">
                  <c:v>0.125</c:v>
                </c:pt>
                <c:pt idx="4">
                  <c:v>0.16666666666666699</c:v>
                </c:pt>
                <c:pt idx="5">
                  <c:v>0.20833333333333301</c:v>
                </c:pt>
                <c:pt idx="6">
                  <c:v>0.25</c:v>
                </c:pt>
                <c:pt idx="7">
                  <c:v>0.29166666666666702</c:v>
                </c:pt>
                <c:pt idx="8">
                  <c:v>0.33333333333333298</c:v>
                </c:pt>
                <c:pt idx="9">
                  <c:v>0.375</c:v>
                </c:pt>
                <c:pt idx="10">
                  <c:v>0.41666666666666702</c:v>
                </c:pt>
                <c:pt idx="11">
                  <c:v>0.45833333333333298</c:v>
                </c:pt>
                <c:pt idx="12">
                  <c:v>0.5</c:v>
                </c:pt>
                <c:pt idx="13">
                  <c:v>0.54166666666666696</c:v>
                </c:pt>
                <c:pt idx="14">
                  <c:v>0.58333333333333304</c:v>
                </c:pt>
                <c:pt idx="15">
                  <c:v>0.625</c:v>
                </c:pt>
                <c:pt idx="16">
                  <c:v>0.66666666666666696</c:v>
                </c:pt>
                <c:pt idx="17">
                  <c:v>0.70833333333333304</c:v>
                </c:pt>
                <c:pt idx="18">
                  <c:v>0.75</c:v>
                </c:pt>
                <c:pt idx="19">
                  <c:v>0.79166666666666696</c:v>
                </c:pt>
                <c:pt idx="20">
                  <c:v>0.83333333333333304</c:v>
                </c:pt>
                <c:pt idx="21">
                  <c:v>0.875</c:v>
                </c:pt>
                <c:pt idx="22">
                  <c:v>0.91666666666666696</c:v>
                </c:pt>
                <c:pt idx="23">
                  <c:v>0.95833333333333304</c:v>
                </c:pt>
              </c:numCache>
            </c:numRef>
          </c:xVal>
          <c:yVal>
            <c:numRef>
              <c:f>'HEM System'!$K$2:$K$25</c:f>
              <c:numCache>
                <c:formatCode>General</c:formatCode>
                <c:ptCount val="24"/>
                <c:pt idx="0">
                  <c:v>4.5</c:v>
                </c:pt>
                <c:pt idx="1">
                  <c:v>4.4000000000000004</c:v>
                </c:pt>
                <c:pt idx="2">
                  <c:v>4.4000000000000004</c:v>
                </c:pt>
                <c:pt idx="3">
                  <c:v>4.4000000000000004</c:v>
                </c:pt>
                <c:pt idx="4">
                  <c:v>4.5999999999999996</c:v>
                </c:pt>
                <c:pt idx="5">
                  <c:v>5</c:v>
                </c:pt>
                <c:pt idx="6">
                  <c:v>5.9</c:v>
                </c:pt>
                <c:pt idx="7">
                  <c:v>5.4</c:v>
                </c:pt>
                <c:pt idx="8">
                  <c:v>5.2</c:v>
                </c:pt>
                <c:pt idx="9">
                  <c:v>5</c:v>
                </c:pt>
                <c:pt idx="10">
                  <c:v>5</c:v>
                </c:pt>
                <c:pt idx="11">
                  <c:v>4.8</c:v>
                </c:pt>
                <c:pt idx="12">
                  <c:v>4.7</c:v>
                </c:pt>
                <c:pt idx="13">
                  <c:v>4.5999999999999996</c:v>
                </c:pt>
                <c:pt idx="14">
                  <c:v>4.5999999999999996</c:v>
                </c:pt>
                <c:pt idx="15">
                  <c:v>5</c:v>
                </c:pt>
                <c:pt idx="16">
                  <c:v>5.5</c:v>
                </c:pt>
                <c:pt idx="17">
                  <c:v>6</c:v>
                </c:pt>
                <c:pt idx="18">
                  <c:v>5.9</c:v>
                </c:pt>
                <c:pt idx="19">
                  <c:v>5.7</c:v>
                </c:pt>
                <c:pt idx="20">
                  <c:v>5.3</c:v>
                </c:pt>
                <c:pt idx="21">
                  <c:v>4.9000000000000004</c:v>
                </c:pt>
                <c:pt idx="22">
                  <c:v>4.5999999999999996</c:v>
                </c:pt>
                <c:pt idx="23">
                  <c:v>4.5</c:v>
                </c:pt>
              </c:numCache>
            </c:numRef>
          </c:yVal>
          <c:smooth val="1"/>
          <c:extLst>
            <c:ext xmlns:c16="http://schemas.microsoft.com/office/drawing/2014/chart" uri="{C3380CC4-5D6E-409C-BE32-E72D297353CC}">
              <c16:uniqueId val="{00000002-F790-4135-94F1-9C44E36D9851}"/>
            </c:ext>
          </c:extLst>
        </c:ser>
        <c:ser>
          <c:idx val="2"/>
          <c:order val="2"/>
          <c:tx>
            <c:v>Standard Price (SP)</c:v>
          </c:tx>
          <c:spPr>
            <a:ln w="19050" cap="rnd">
              <a:solidFill>
                <a:schemeClr val="accent4">
                  <a:lumMod val="60000"/>
                  <a:lumOff val="40000"/>
                </a:schemeClr>
              </a:solidFill>
              <a:round/>
            </a:ln>
            <a:effectLst/>
          </c:spPr>
          <c:marker>
            <c:symbol val="none"/>
          </c:marker>
          <c:xVal>
            <c:numRef>
              <c:f>'HEM System'!$A$2:$A$25</c:f>
              <c:numCache>
                <c:formatCode>h:mm\ AM/PM</c:formatCode>
                <c:ptCount val="24"/>
                <c:pt idx="0">
                  <c:v>0</c:v>
                </c:pt>
                <c:pt idx="1">
                  <c:v>4.1666666666666664E-2</c:v>
                </c:pt>
                <c:pt idx="2">
                  <c:v>8.3333333333333301E-2</c:v>
                </c:pt>
                <c:pt idx="3">
                  <c:v>0.125</c:v>
                </c:pt>
                <c:pt idx="4">
                  <c:v>0.16666666666666699</c:v>
                </c:pt>
                <c:pt idx="5">
                  <c:v>0.20833333333333301</c:v>
                </c:pt>
                <c:pt idx="6">
                  <c:v>0.25</c:v>
                </c:pt>
                <c:pt idx="7">
                  <c:v>0.29166666666666702</c:v>
                </c:pt>
                <c:pt idx="8">
                  <c:v>0.33333333333333298</c:v>
                </c:pt>
                <c:pt idx="9">
                  <c:v>0.375</c:v>
                </c:pt>
                <c:pt idx="10">
                  <c:v>0.41666666666666702</c:v>
                </c:pt>
                <c:pt idx="11">
                  <c:v>0.45833333333333298</c:v>
                </c:pt>
                <c:pt idx="12">
                  <c:v>0.5</c:v>
                </c:pt>
                <c:pt idx="13">
                  <c:v>0.54166666666666696</c:v>
                </c:pt>
                <c:pt idx="14">
                  <c:v>0.58333333333333304</c:v>
                </c:pt>
                <c:pt idx="15">
                  <c:v>0.625</c:v>
                </c:pt>
                <c:pt idx="16">
                  <c:v>0.66666666666666696</c:v>
                </c:pt>
                <c:pt idx="17">
                  <c:v>0.70833333333333304</c:v>
                </c:pt>
                <c:pt idx="18">
                  <c:v>0.75</c:v>
                </c:pt>
                <c:pt idx="19">
                  <c:v>0.79166666666666696</c:v>
                </c:pt>
                <c:pt idx="20">
                  <c:v>0.83333333333333304</c:v>
                </c:pt>
                <c:pt idx="21">
                  <c:v>0.875</c:v>
                </c:pt>
                <c:pt idx="22">
                  <c:v>0.91666666666666696</c:v>
                </c:pt>
                <c:pt idx="23">
                  <c:v>0.95833333333333304</c:v>
                </c:pt>
              </c:numCache>
            </c:numRef>
          </c:xVal>
          <c:yVal>
            <c:numRef>
              <c:f>'HEM System'!$O$2:$O$25</c:f>
              <c:numCache>
                <c:formatCode>General</c:formatCode>
                <c:ptCount val="24"/>
                <c:pt idx="0">
                  <c:v>6.7</c:v>
                </c:pt>
                <c:pt idx="1">
                  <c:v>6.7</c:v>
                </c:pt>
                <c:pt idx="2">
                  <c:v>6.7</c:v>
                </c:pt>
                <c:pt idx="3">
                  <c:v>6.7</c:v>
                </c:pt>
                <c:pt idx="4">
                  <c:v>6.7</c:v>
                </c:pt>
                <c:pt idx="5">
                  <c:v>6.7</c:v>
                </c:pt>
                <c:pt idx="6">
                  <c:v>6.7</c:v>
                </c:pt>
                <c:pt idx="7">
                  <c:v>6.7</c:v>
                </c:pt>
                <c:pt idx="8">
                  <c:v>6.7</c:v>
                </c:pt>
                <c:pt idx="9">
                  <c:v>6.7</c:v>
                </c:pt>
                <c:pt idx="10">
                  <c:v>6.7</c:v>
                </c:pt>
                <c:pt idx="11">
                  <c:v>6.7</c:v>
                </c:pt>
                <c:pt idx="12">
                  <c:v>6.7</c:v>
                </c:pt>
                <c:pt idx="13">
                  <c:v>6.7</c:v>
                </c:pt>
                <c:pt idx="14">
                  <c:v>6.7</c:v>
                </c:pt>
                <c:pt idx="15">
                  <c:v>6.7</c:v>
                </c:pt>
                <c:pt idx="16">
                  <c:v>6.7</c:v>
                </c:pt>
                <c:pt idx="17">
                  <c:v>6.7</c:v>
                </c:pt>
                <c:pt idx="18">
                  <c:v>6.7</c:v>
                </c:pt>
                <c:pt idx="19">
                  <c:v>6.7</c:v>
                </c:pt>
                <c:pt idx="20">
                  <c:v>6.7</c:v>
                </c:pt>
                <c:pt idx="21">
                  <c:v>6.7</c:v>
                </c:pt>
                <c:pt idx="22">
                  <c:v>6.7</c:v>
                </c:pt>
                <c:pt idx="23">
                  <c:v>6.7</c:v>
                </c:pt>
              </c:numCache>
            </c:numRef>
          </c:yVal>
          <c:smooth val="1"/>
          <c:extLst>
            <c:ext xmlns:c16="http://schemas.microsoft.com/office/drawing/2014/chart" uri="{C3380CC4-5D6E-409C-BE32-E72D297353CC}">
              <c16:uniqueId val="{00000003-F790-4135-94F1-9C44E36D9851}"/>
            </c:ext>
          </c:extLst>
        </c:ser>
        <c:dLbls>
          <c:showLegendKey val="0"/>
          <c:showVal val="0"/>
          <c:showCatName val="0"/>
          <c:showSerName val="0"/>
          <c:showPercent val="0"/>
          <c:showBubbleSize val="0"/>
        </c:dLbls>
        <c:axId val="229720688"/>
        <c:axId val="229712848"/>
      </c:scatterChart>
      <c:valAx>
        <c:axId val="224012864"/>
        <c:scaling>
          <c:orientation val="minMax"/>
          <c:max val="0.95900000000000007"/>
          <c:min val="0"/>
        </c:scaling>
        <c:delete val="0"/>
        <c:axPos val="b"/>
        <c:majorGridlines>
          <c:spPr>
            <a:ln w="9525" cap="flat" cmpd="sng" algn="ctr">
              <a:solidFill>
                <a:schemeClr val="tx1">
                  <a:lumMod val="15000"/>
                  <a:lumOff val="85000"/>
                </a:schemeClr>
              </a:solidFill>
              <a:round/>
            </a:ln>
            <a:effectLst/>
          </c:spPr>
        </c:majorGridlines>
        <c:numFmt formatCode="h:mm\ AM/PM"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9706688"/>
        <c:crosses val="autoZero"/>
        <c:crossBetween val="midCat"/>
      </c:valAx>
      <c:valAx>
        <c:axId val="229706688"/>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solidFill>
                      <a:schemeClr val="tx1">
                        <a:lumMod val="75000"/>
                        <a:lumOff val="25000"/>
                      </a:schemeClr>
                    </a:solidFill>
                    <a:latin typeface="Cambria" panose="02040503050406030204" pitchFamily="18" charset="0"/>
                  </a:rPr>
                  <a:t>Load </a:t>
                </a:r>
                <a:r>
                  <a:rPr lang="en-US">
                    <a:solidFill>
                      <a:schemeClr val="bg2">
                        <a:lumMod val="25000"/>
                      </a:schemeClr>
                    </a:solidFill>
                    <a:latin typeface="Cambria" panose="02040503050406030204" pitchFamily="18" charset="0"/>
                  </a:rPr>
                  <a:t>Consumption </a:t>
                </a:r>
                <a:r>
                  <a:rPr lang="en-US">
                    <a:latin typeface="Cambria" panose="02040503050406030204" pitchFamily="18" charset="0"/>
                  </a:rPr>
                  <a:t>(₵)</a:t>
                </a:r>
              </a:p>
            </c:rich>
          </c:tx>
          <c:layout>
            <c:manualLayout>
              <c:xMode val="edge"/>
              <c:yMode val="edge"/>
              <c:x val="0"/>
              <c:y val="0.3859914968256086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4012864"/>
        <c:crosses val="autoZero"/>
        <c:crossBetween val="midCat"/>
      </c:valAx>
      <c:valAx>
        <c:axId val="229712848"/>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solidFill>
                      <a:schemeClr val="bg2">
                        <a:lumMod val="25000"/>
                      </a:schemeClr>
                    </a:solidFill>
                    <a:latin typeface="Cambria" panose="02040503050406030204" pitchFamily="18" charset="0"/>
                  </a:rPr>
                  <a:t>Energy Price (</a:t>
                </a:r>
                <a:r>
                  <a:rPr lang="en-US" sz="1000" b="0" i="0" u="none" strike="noStrike" baseline="0">
                    <a:solidFill>
                      <a:schemeClr val="bg2">
                        <a:lumMod val="25000"/>
                      </a:schemeClr>
                    </a:solidFill>
                    <a:effectLst/>
                    <a:latin typeface="Cambria" panose="02040503050406030204" pitchFamily="18" charset="0"/>
                  </a:rPr>
                  <a:t>₵)</a:t>
                </a:r>
                <a:endParaRPr lang="en-US">
                  <a:solidFill>
                    <a:schemeClr val="bg2">
                      <a:lumMod val="25000"/>
                    </a:schemeClr>
                  </a:solidFill>
                  <a:latin typeface="Cambria" panose="02040503050406030204" pitchFamily="18" charset="0"/>
                </a:endParaRPr>
              </a:p>
            </c:rich>
          </c:tx>
          <c:layout>
            <c:manualLayout>
              <c:xMode val="edge"/>
              <c:yMode val="edge"/>
              <c:x val="0.97635697711699077"/>
              <c:y val="0.32896150693027776"/>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9720688"/>
        <c:crosses val="max"/>
        <c:crossBetween val="midCat"/>
      </c:valAx>
      <c:valAx>
        <c:axId val="229720688"/>
        <c:scaling>
          <c:orientation val="minMax"/>
        </c:scaling>
        <c:delete val="1"/>
        <c:axPos val="b"/>
        <c:numFmt formatCode="h:mm\ AM/PM" sourceLinked="1"/>
        <c:majorTickMark val="out"/>
        <c:minorTickMark val="none"/>
        <c:tickLblPos val="nextTo"/>
        <c:crossAx val="229712848"/>
        <c:crosses val="autoZero"/>
        <c:crossBetween val="midCat"/>
      </c:valAx>
      <c:spPr>
        <a:noFill/>
        <a:ln>
          <a:noFill/>
        </a:ln>
        <a:effectLst/>
      </c:spPr>
    </c:plotArea>
    <c:legend>
      <c:legendPos val="r"/>
      <c:layout>
        <c:manualLayout>
          <c:xMode val="edge"/>
          <c:yMode val="edge"/>
          <c:x val="0.38007251497408978"/>
          <c:y val="0.5177335560327686"/>
          <c:w val="0.21056043475334815"/>
          <c:h val="0.2946870277578938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C745D0-144E-40EA-8F45-BBE74488D63E}" type="datetimeFigureOut">
              <a:rPr lang="en-US" smtClean="0"/>
              <a:t>4/15/2016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E4DC57-1D02-42BA-AB02-F66405CF2C63}" type="slidenum">
              <a:rPr lang="en-US" smtClean="0"/>
              <a:t>‹#›</a:t>
            </a:fld>
            <a:endParaRPr lang="en-US"/>
          </a:p>
        </p:txBody>
      </p:sp>
    </p:spTree>
    <p:extLst>
      <p:ext uri="{BB962C8B-B14F-4D97-AF65-F5344CB8AC3E}">
        <p14:creationId xmlns:p14="http://schemas.microsoft.com/office/powerpoint/2010/main" val="4025014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E4DC57-1D02-42BA-AB02-F66405CF2C63}" type="slidenum">
              <a:rPr lang="en-US" smtClean="0"/>
              <a:t>2</a:t>
            </a:fld>
            <a:endParaRPr lang="en-US"/>
          </a:p>
        </p:txBody>
      </p:sp>
    </p:spTree>
    <p:extLst>
      <p:ext uri="{BB962C8B-B14F-4D97-AF65-F5344CB8AC3E}">
        <p14:creationId xmlns:p14="http://schemas.microsoft.com/office/powerpoint/2010/main" val="2297559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IVAN</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a:t>
            </a:r>
            <a:r>
              <a:rPr lang="en-US" baseline="0" dirty="0"/>
              <a:t> 7 SLIDES SHOULD BE COMPRESSED INTO, AT MOST, 3</a:t>
            </a:r>
            <a:endParaRPr lang="en-US" dirty="0"/>
          </a:p>
          <a:p>
            <a:endParaRPr lang="en-US" dirty="0"/>
          </a:p>
        </p:txBody>
      </p:sp>
      <p:sp>
        <p:nvSpPr>
          <p:cNvPr id="4" name="Slide Number Placeholder 3"/>
          <p:cNvSpPr>
            <a:spLocks noGrp="1"/>
          </p:cNvSpPr>
          <p:nvPr>
            <p:ph type="sldNum" sz="quarter" idx="10"/>
          </p:nvPr>
        </p:nvSpPr>
        <p:spPr/>
        <p:txBody>
          <a:bodyPr/>
          <a:lstStyle/>
          <a:p>
            <a:fld id="{AB0942CD-E587-475D-AB77-41EE91837F6E}"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283500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Ivan</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a:t>
            </a:r>
            <a:r>
              <a:rPr lang="en-US" baseline="0" dirty="0"/>
              <a:t> 7 SLIDES SHOULD BE COMPRESSED INTO, AT MOST, 3</a:t>
            </a:r>
            <a:endParaRPr lang="en-US" dirty="0"/>
          </a:p>
          <a:p>
            <a:endParaRPr lang="en-US" dirty="0"/>
          </a:p>
        </p:txBody>
      </p:sp>
      <p:sp>
        <p:nvSpPr>
          <p:cNvPr id="4" name="Slide Number Placeholder 3"/>
          <p:cNvSpPr>
            <a:spLocks noGrp="1"/>
          </p:cNvSpPr>
          <p:nvPr>
            <p:ph type="sldNum" sz="quarter" idx="10"/>
          </p:nvPr>
        </p:nvSpPr>
        <p:spPr/>
        <p:txBody>
          <a:bodyPr/>
          <a:lstStyle/>
          <a:p>
            <a:fld id="{AB0942CD-E587-475D-AB77-41EE91837F6E}"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921774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E4DC57-1D02-42BA-AB02-F66405CF2C63}" type="slidenum">
              <a:rPr lang="en-US" smtClean="0"/>
              <a:t>13</a:t>
            </a:fld>
            <a:endParaRPr lang="en-US"/>
          </a:p>
        </p:txBody>
      </p:sp>
    </p:spTree>
    <p:extLst>
      <p:ext uri="{BB962C8B-B14F-4D97-AF65-F5344CB8AC3E}">
        <p14:creationId xmlns:p14="http://schemas.microsoft.com/office/powerpoint/2010/main" val="1811363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Michael</a:t>
            </a:r>
            <a:r>
              <a:rPr lang="en-US" baseline="0" dirty="0"/>
              <a:t> </a:t>
            </a:r>
            <a:endParaRPr lang="en-US" dirty="0"/>
          </a:p>
        </p:txBody>
      </p:sp>
      <p:sp>
        <p:nvSpPr>
          <p:cNvPr id="4" name="Slide Number Placeholder 3"/>
          <p:cNvSpPr>
            <a:spLocks noGrp="1"/>
          </p:cNvSpPr>
          <p:nvPr>
            <p:ph type="sldNum" sz="quarter" idx="10"/>
          </p:nvPr>
        </p:nvSpPr>
        <p:spPr/>
        <p:txBody>
          <a:bodyPr/>
          <a:lstStyle/>
          <a:p>
            <a:fld id="{AB0942CD-E587-475D-AB77-41EE91837F6E}"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4120610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Michael</a:t>
            </a:r>
          </a:p>
          <a:p>
            <a:endParaRPr lang="en-US" dirty="0"/>
          </a:p>
          <a:p>
            <a:r>
              <a:rPr lang="en-US" dirty="0"/>
              <a:t>10 Amp relay</a:t>
            </a:r>
            <a:br>
              <a:rPr lang="en-US" dirty="0"/>
            </a:br>
            <a:br>
              <a:rPr lang="en-US" dirty="0"/>
            </a:br>
            <a:endParaRPr lang="en-US" dirty="0"/>
          </a:p>
        </p:txBody>
      </p:sp>
      <p:sp>
        <p:nvSpPr>
          <p:cNvPr id="4" name="Slide Number Placeholder 3"/>
          <p:cNvSpPr>
            <a:spLocks noGrp="1"/>
          </p:cNvSpPr>
          <p:nvPr>
            <p:ph type="sldNum" sz="quarter" idx="10"/>
          </p:nvPr>
        </p:nvSpPr>
        <p:spPr/>
        <p:txBody>
          <a:bodyPr/>
          <a:lstStyle/>
          <a:p>
            <a:fld id="{AB0942CD-E587-475D-AB77-41EE91837F6E}"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209172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E4DC57-1D02-42BA-AB02-F66405CF2C63}" type="slidenum">
              <a:rPr lang="en-US" smtClean="0"/>
              <a:pPr/>
              <a:t>25</a:t>
            </a:fld>
            <a:endParaRPr lang="en-US"/>
          </a:p>
        </p:txBody>
      </p:sp>
    </p:spTree>
    <p:extLst>
      <p:ext uri="{BB962C8B-B14F-4D97-AF65-F5344CB8AC3E}">
        <p14:creationId xmlns:p14="http://schemas.microsoft.com/office/powerpoint/2010/main" val="30299688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MGR</a:t>
            </a:r>
          </a:p>
        </p:txBody>
      </p:sp>
      <p:sp>
        <p:nvSpPr>
          <p:cNvPr id="4" name="Slide Number Placeholder 3"/>
          <p:cNvSpPr>
            <a:spLocks noGrp="1"/>
          </p:cNvSpPr>
          <p:nvPr>
            <p:ph type="sldNum" sz="quarter" idx="10"/>
          </p:nvPr>
        </p:nvSpPr>
        <p:spPr/>
        <p:txBody>
          <a:bodyPr/>
          <a:lstStyle/>
          <a:p>
            <a:fld id="{D3E4DC57-1D02-42BA-AB02-F66405CF2C63}" type="slidenum">
              <a:rPr lang="en-US" smtClean="0"/>
              <a:pPr/>
              <a:t>26</a:t>
            </a:fld>
            <a:endParaRPr lang="en-US"/>
          </a:p>
        </p:txBody>
      </p:sp>
    </p:spTree>
    <p:extLst>
      <p:ext uri="{BB962C8B-B14F-4D97-AF65-F5344CB8AC3E}">
        <p14:creationId xmlns:p14="http://schemas.microsoft.com/office/powerpoint/2010/main" val="2231697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ndParaRPr>
          </a:p>
        </p:txBody>
      </p:sp>
      <p:sp>
        <p:nvSpPr>
          <p:cNvPr id="4" name="Slide Number Placeholder 3"/>
          <p:cNvSpPr>
            <a:spLocks noGrp="1"/>
          </p:cNvSpPr>
          <p:nvPr>
            <p:ph type="sldNum" sz="quarter" idx="10"/>
          </p:nvPr>
        </p:nvSpPr>
        <p:spPr/>
        <p:txBody>
          <a:bodyPr/>
          <a:lstStyle/>
          <a:p>
            <a:fld id="{D3E4DC57-1D02-42BA-AB02-F66405CF2C63}" type="slidenum">
              <a:rPr lang="en-US" smtClean="0"/>
              <a:t>28</a:t>
            </a:fld>
            <a:endParaRPr lang="en-US"/>
          </a:p>
        </p:txBody>
      </p:sp>
    </p:spTree>
    <p:extLst>
      <p:ext uri="{BB962C8B-B14F-4D97-AF65-F5344CB8AC3E}">
        <p14:creationId xmlns:p14="http://schemas.microsoft.com/office/powerpoint/2010/main" val="40238167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0942CD-E587-475D-AB77-41EE91837F6E}"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2746096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E4DC57-1D02-42BA-AB02-F66405CF2C63}" type="slidenum">
              <a:rPr lang="en-US" smtClean="0"/>
              <a:t>30</a:t>
            </a:fld>
            <a:endParaRPr lang="en-US"/>
          </a:p>
        </p:txBody>
      </p:sp>
    </p:spTree>
    <p:extLst>
      <p:ext uri="{BB962C8B-B14F-4D97-AF65-F5344CB8AC3E}">
        <p14:creationId xmlns:p14="http://schemas.microsoft.com/office/powerpoint/2010/main" val="3287728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http://energy.gov/sites/prod/files/oeprod/DocumentsandMedia/DOE_Benefits_of_Demand_Response_in_Electricity_Markets_and_Recommendations_for_Achieving_Them_Report_to_Congress.pdf</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a:t>
            </a:r>
            <a:r>
              <a:rPr lang="en-US" baseline="0" dirty="0"/>
              <a:t> 7 SLIDES SHOULD BE COMPRESSED INTO, AT MOST, 3</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TOO WORDY</a:t>
            </a:r>
            <a:endParaRPr lang="en-US" dirty="0"/>
          </a:p>
          <a:p>
            <a:endParaRPr lang="en-US" dirty="0"/>
          </a:p>
          <a:p>
            <a:r>
              <a:rPr lang="en-US" dirty="0"/>
              <a:t>Pablo</a:t>
            </a:r>
          </a:p>
        </p:txBody>
      </p:sp>
      <p:sp>
        <p:nvSpPr>
          <p:cNvPr id="4" name="Slide Number Placeholder 3"/>
          <p:cNvSpPr>
            <a:spLocks noGrp="1"/>
          </p:cNvSpPr>
          <p:nvPr>
            <p:ph type="sldNum" sz="quarter" idx="10"/>
          </p:nvPr>
        </p:nvSpPr>
        <p:spPr/>
        <p:txBody>
          <a:bodyPr/>
          <a:lstStyle/>
          <a:p>
            <a:fld id="{AB0942CD-E587-475D-AB77-41EE91837F6E}"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315758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0942CD-E587-475D-AB77-41EE91837F6E}"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9336485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B0942CD-E587-475D-AB77-41EE91837F6E}"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127025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http://energy.gov/sites/prod/files/oeprod/DocumentsandMedia/DOE_Benefits_of_Demand_Response_in_Electricity_Markets_and_Recommendations_for_Achieving_Them_Report_to_Congress.pdf</a:t>
            </a:r>
          </a:p>
          <a:p>
            <a:endParaRPr lang="en-US" dirty="0"/>
          </a:p>
          <a:p>
            <a:r>
              <a:rPr lang="en-US" dirty="0"/>
              <a:t>THESE</a:t>
            </a:r>
            <a:r>
              <a:rPr lang="en-US" baseline="0" dirty="0"/>
              <a:t> 7 SLIDES SHOULD BE COMPRESSED INTO, AT MOST, 3</a:t>
            </a:r>
            <a:endParaRPr lang="en-US" dirty="0"/>
          </a:p>
          <a:p>
            <a:endParaRPr lang="en-US" dirty="0"/>
          </a:p>
          <a:p>
            <a:r>
              <a:rPr lang="en-US" dirty="0"/>
              <a:t>Pablo</a:t>
            </a:r>
          </a:p>
        </p:txBody>
      </p:sp>
      <p:sp>
        <p:nvSpPr>
          <p:cNvPr id="4" name="Slide Number Placeholder 3"/>
          <p:cNvSpPr>
            <a:spLocks noGrp="1"/>
          </p:cNvSpPr>
          <p:nvPr>
            <p:ph type="sldNum" sz="quarter" idx="10"/>
          </p:nvPr>
        </p:nvSpPr>
        <p:spPr/>
        <p:txBody>
          <a:bodyPr/>
          <a:lstStyle/>
          <a:p>
            <a:fld id="{AB0942CD-E587-475D-AB77-41EE91837F6E}"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361632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err="1"/>
              <a:t>Faruques</a:t>
            </a:r>
            <a:r>
              <a:rPr lang="en-US" baseline="0" dirty="0"/>
              <a:t> PDF</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a:t>
            </a:r>
            <a:r>
              <a:rPr lang="en-US" baseline="0" dirty="0"/>
              <a:t> 7 SLIDES SHOULD BE COMPRESSED INTO, AT MOST, 3</a:t>
            </a:r>
            <a:endParaRPr lang="en-US" dirty="0"/>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TOO WORDY</a:t>
            </a:r>
            <a:endParaRPr lang="en-US" dirty="0"/>
          </a:p>
          <a:p>
            <a:endParaRPr lang="en-US" baseline="0" dirty="0"/>
          </a:p>
          <a:p>
            <a:r>
              <a:rPr lang="en-US" baseline="0" dirty="0"/>
              <a:t>Pablo</a:t>
            </a:r>
            <a:endParaRPr lang="en-US" dirty="0"/>
          </a:p>
        </p:txBody>
      </p:sp>
      <p:sp>
        <p:nvSpPr>
          <p:cNvPr id="4" name="Slide Number Placeholder 3"/>
          <p:cNvSpPr>
            <a:spLocks noGrp="1"/>
          </p:cNvSpPr>
          <p:nvPr>
            <p:ph type="sldNum" sz="quarter" idx="10"/>
          </p:nvPr>
        </p:nvSpPr>
        <p:spPr/>
        <p:txBody>
          <a:bodyPr/>
          <a:lstStyle/>
          <a:p>
            <a:fld id="{AB0942CD-E587-475D-AB77-41EE91837F6E}"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199841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IVAN</a:t>
            </a:r>
          </a:p>
        </p:txBody>
      </p:sp>
      <p:sp>
        <p:nvSpPr>
          <p:cNvPr id="4" name="Slide Number Placeholder 3"/>
          <p:cNvSpPr>
            <a:spLocks noGrp="1"/>
          </p:cNvSpPr>
          <p:nvPr>
            <p:ph type="sldNum" sz="quarter" idx="10"/>
          </p:nvPr>
        </p:nvSpPr>
        <p:spPr/>
        <p:txBody>
          <a:bodyPr/>
          <a:lstStyle/>
          <a:p>
            <a:fld id="{AB0942CD-E587-475D-AB77-41EE91837F6E}"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560210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IVAN</a:t>
            </a:r>
          </a:p>
        </p:txBody>
      </p:sp>
      <p:sp>
        <p:nvSpPr>
          <p:cNvPr id="4" name="Slide Number Placeholder 3"/>
          <p:cNvSpPr>
            <a:spLocks noGrp="1"/>
          </p:cNvSpPr>
          <p:nvPr>
            <p:ph type="sldNum" sz="quarter" idx="10"/>
          </p:nvPr>
        </p:nvSpPr>
        <p:spPr/>
        <p:txBody>
          <a:bodyPr/>
          <a:lstStyle/>
          <a:p>
            <a:fld id="{D3E4DC57-1D02-42BA-AB02-F66405CF2C63}" type="slidenum">
              <a:rPr lang="en-US" smtClean="0"/>
              <a:t>7</a:t>
            </a:fld>
            <a:endParaRPr lang="en-US"/>
          </a:p>
        </p:txBody>
      </p:sp>
    </p:spTree>
    <p:extLst>
      <p:ext uri="{BB962C8B-B14F-4D97-AF65-F5344CB8AC3E}">
        <p14:creationId xmlns:p14="http://schemas.microsoft.com/office/powerpoint/2010/main" val="2625765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IVAN</a:t>
            </a:r>
          </a:p>
        </p:txBody>
      </p:sp>
      <p:sp>
        <p:nvSpPr>
          <p:cNvPr id="4" name="Slide Number Placeholder 3"/>
          <p:cNvSpPr>
            <a:spLocks noGrp="1"/>
          </p:cNvSpPr>
          <p:nvPr>
            <p:ph type="sldNum" sz="quarter" idx="10"/>
          </p:nvPr>
        </p:nvSpPr>
        <p:spPr/>
        <p:txBody>
          <a:bodyPr/>
          <a:lstStyle/>
          <a:p>
            <a:fld id="{D3E4DC57-1D02-42BA-AB02-F66405CF2C63}" type="slidenum">
              <a:rPr lang="en-US" smtClean="0"/>
              <a:t>8</a:t>
            </a:fld>
            <a:endParaRPr lang="en-US"/>
          </a:p>
        </p:txBody>
      </p:sp>
    </p:spTree>
    <p:extLst>
      <p:ext uri="{BB962C8B-B14F-4D97-AF65-F5344CB8AC3E}">
        <p14:creationId xmlns:p14="http://schemas.microsoft.com/office/powerpoint/2010/main" val="1513815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Ivan</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a:t>
            </a:r>
            <a:r>
              <a:rPr lang="en-US" baseline="0" dirty="0"/>
              <a:t> 7 SLIDES SHOULD BE COMPRESSED INTO, AT MOST, 3</a:t>
            </a:r>
            <a:endParaRPr lang="en-US" dirty="0"/>
          </a:p>
          <a:p>
            <a:endParaRPr lang="en-US" dirty="0"/>
          </a:p>
          <a:p>
            <a:r>
              <a:rPr lang="en-US" dirty="0"/>
              <a:t>Mention</a:t>
            </a:r>
            <a:r>
              <a:rPr lang="en-US" baseline="0" dirty="0"/>
              <a:t> Tesla</a:t>
            </a:r>
            <a:endParaRPr lang="en-US" dirty="0"/>
          </a:p>
        </p:txBody>
      </p:sp>
      <p:sp>
        <p:nvSpPr>
          <p:cNvPr id="4" name="Slide Number Placeholder 3"/>
          <p:cNvSpPr>
            <a:spLocks noGrp="1"/>
          </p:cNvSpPr>
          <p:nvPr>
            <p:ph type="sldNum" sz="quarter" idx="10"/>
          </p:nvPr>
        </p:nvSpPr>
        <p:spPr/>
        <p:txBody>
          <a:bodyPr/>
          <a:lstStyle/>
          <a:p>
            <a:fld id="{AB0942CD-E587-475D-AB77-41EE91837F6E}"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225166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IVAN</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a:t>
            </a:r>
            <a:r>
              <a:rPr lang="en-US" baseline="0" dirty="0"/>
              <a:t> 7 SLIDES SHOULD BE COMPRESSED INTO, AT MOST, 3</a:t>
            </a:r>
            <a:endParaRPr lang="en-US" dirty="0"/>
          </a:p>
          <a:p>
            <a:endParaRPr lang="en-US" dirty="0"/>
          </a:p>
        </p:txBody>
      </p:sp>
      <p:sp>
        <p:nvSpPr>
          <p:cNvPr id="4" name="Slide Number Placeholder 3"/>
          <p:cNvSpPr>
            <a:spLocks noGrp="1"/>
          </p:cNvSpPr>
          <p:nvPr>
            <p:ph type="sldNum" sz="quarter" idx="10"/>
          </p:nvPr>
        </p:nvSpPr>
        <p:spPr/>
        <p:txBody>
          <a:bodyPr/>
          <a:lstStyle/>
          <a:p>
            <a:fld id="{AB0942CD-E587-475D-AB77-41EE91837F6E}"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490430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FB708CB-C00E-4C6C-9F04-5A27110EADDC}" type="datetimeFigureOut">
              <a:rPr lang="en-US" smtClean="0">
                <a:solidFill>
                  <a:prstClr val="black">
                    <a:tint val="75000"/>
                  </a:prstClr>
                </a:solidFill>
              </a:rPr>
              <a:pPr/>
              <a:t>4/15/2016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162F58-300D-45EA-8C9B-FB95970792A3}"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3546774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B708CB-C00E-4C6C-9F04-5A27110EADDC}" type="datetimeFigureOut">
              <a:rPr lang="en-US" smtClean="0">
                <a:solidFill>
                  <a:prstClr val="black">
                    <a:tint val="75000"/>
                  </a:prstClr>
                </a:solidFill>
              </a:rPr>
              <a:pPr/>
              <a:t>4/15/2016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162F58-300D-45EA-8C9B-FB95970792A3}"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491744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B708CB-C00E-4C6C-9F04-5A27110EADDC}" type="datetimeFigureOut">
              <a:rPr lang="en-US" smtClean="0">
                <a:solidFill>
                  <a:prstClr val="black">
                    <a:tint val="75000"/>
                  </a:prstClr>
                </a:solidFill>
              </a:rPr>
              <a:pPr/>
              <a:t>4/15/2016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162F58-300D-45EA-8C9B-FB95970792A3}" type="slidenum">
              <a:rPr lang="en-US" smtClean="0">
                <a:solidFill>
                  <a:srgbClr val="90C226"/>
                </a:solidFill>
              </a:rPr>
              <a:pPr/>
              <a:t>‹#›</a:t>
            </a:fld>
            <a:endParaRPr lang="en-US">
              <a:solidFill>
                <a:srgbClr val="90C226"/>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3987774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B708CB-C00E-4C6C-9F04-5A27110EADDC}" type="datetimeFigureOut">
              <a:rPr lang="en-US" smtClean="0">
                <a:solidFill>
                  <a:prstClr val="black">
                    <a:tint val="75000"/>
                  </a:prstClr>
                </a:solidFill>
              </a:rPr>
              <a:pPr/>
              <a:t>4/15/2016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162F58-300D-45EA-8C9B-FB95970792A3}"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982939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B708CB-C00E-4C6C-9F04-5A27110EADDC}" type="datetimeFigureOut">
              <a:rPr lang="en-US" smtClean="0">
                <a:solidFill>
                  <a:prstClr val="black">
                    <a:tint val="75000"/>
                  </a:prstClr>
                </a:solidFill>
              </a:rPr>
              <a:pPr/>
              <a:t>4/15/2016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162F58-300D-45EA-8C9B-FB95970792A3}" type="slidenum">
              <a:rPr lang="en-US" smtClean="0">
                <a:solidFill>
                  <a:srgbClr val="90C226"/>
                </a:solidFill>
              </a:rPr>
              <a:pPr/>
              <a:t>‹#›</a:t>
            </a:fld>
            <a:endParaRPr lang="en-US">
              <a:solidFill>
                <a:srgbClr val="90C226"/>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325335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B708CB-C00E-4C6C-9F04-5A27110EADDC}" type="datetimeFigureOut">
              <a:rPr lang="en-US" smtClean="0">
                <a:solidFill>
                  <a:prstClr val="black">
                    <a:tint val="75000"/>
                  </a:prstClr>
                </a:solidFill>
              </a:rPr>
              <a:pPr/>
              <a:t>4/15/2016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162F58-300D-45EA-8C9B-FB95970792A3}"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13088990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B708CB-C00E-4C6C-9F04-5A27110EADDC}" type="datetimeFigureOut">
              <a:rPr lang="en-US" smtClean="0">
                <a:solidFill>
                  <a:prstClr val="black">
                    <a:tint val="75000"/>
                  </a:prstClr>
                </a:solidFill>
              </a:rPr>
              <a:pPr/>
              <a:t>4/15/2016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162F58-300D-45EA-8C9B-FB95970792A3}"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16091514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B708CB-C00E-4C6C-9F04-5A27110EADDC}" type="datetimeFigureOut">
              <a:rPr lang="en-US" smtClean="0">
                <a:solidFill>
                  <a:prstClr val="black">
                    <a:tint val="75000"/>
                  </a:prstClr>
                </a:solidFill>
              </a:rPr>
              <a:pPr/>
              <a:t>4/15/2016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162F58-300D-45EA-8C9B-FB95970792A3}"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1422570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B708CB-C00E-4C6C-9F04-5A27110EADDC}" type="datetimeFigureOut">
              <a:rPr lang="en-US" smtClean="0">
                <a:solidFill>
                  <a:prstClr val="black">
                    <a:tint val="75000"/>
                  </a:prstClr>
                </a:solidFill>
              </a:rPr>
              <a:pPr/>
              <a:t>4/15/2016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162F58-300D-45EA-8C9B-FB95970792A3}"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2528228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B708CB-C00E-4C6C-9F04-5A27110EADDC}" type="datetimeFigureOut">
              <a:rPr lang="en-US" smtClean="0">
                <a:solidFill>
                  <a:prstClr val="black">
                    <a:tint val="75000"/>
                  </a:prstClr>
                </a:solidFill>
              </a:rPr>
              <a:pPr/>
              <a:t>4/15/2016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162F58-300D-45EA-8C9B-FB95970792A3}"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3943502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FB708CB-C00E-4C6C-9F04-5A27110EADDC}" type="datetimeFigureOut">
              <a:rPr lang="en-US" smtClean="0">
                <a:solidFill>
                  <a:prstClr val="black">
                    <a:tint val="75000"/>
                  </a:prstClr>
                </a:solidFill>
              </a:rPr>
              <a:pPr/>
              <a:t>4/15/2016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162F58-300D-45EA-8C9B-FB95970792A3}"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4002762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FB708CB-C00E-4C6C-9F04-5A27110EADDC}" type="datetimeFigureOut">
              <a:rPr lang="en-US" smtClean="0">
                <a:solidFill>
                  <a:prstClr val="black">
                    <a:tint val="75000"/>
                  </a:prstClr>
                </a:solidFill>
              </a:rPr>
              <a:pPr/>
              <a:t>4/15/2016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D162F58-300D-45EA-8C9B-FB95970792A3}"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4127875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FB708CB-C00E-4C6C-9F04-5A27110EADDC}" type="datetimeFigureOut">
              <a:rPr lang="en-US" smtClean="0">
                <a:solidFill>
                  <a:prstClr val="black">
                    <a:tint val="75000"/>
                  </a:prstClr>
                </a:solidFill>
              </a:rPr>
              <a:pPr/>
              <a:t>4/15/2016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D162F58-300D-45EA-8C9B-FB95970792A3}"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3382848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B708CB-C00E-4C6C-9F04-5A27110EADDC}" type="datetimeFigureOut">
              <a:rPr lang="en-US" smtClean="0">
                <a:solidFill>
                  <a:prstClr val="black">
                    <a:tint val="75000"/>
                  </a:prstClr>
                </a:solidFill>
              </a:rPr>
              <a:pPr/>
              <a:t>4/15/2016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D162F58-300D-45EA-8C9B-FB95970792A3}"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1452385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B708CB-C00E-4C6C-9F04-5A27110EADDC}" type="datetimeFigureOut">
              <a:rPr lang="en-US" smtClean="0">
                <a:solidFill>
                  <a:prstClr val="black">
                    <a:tint val="75000"/>
                  </a:prstClr>
                </a:solidFill>
              </a:rPr>
              <a:pPr/>
              <a:t>4/15/2016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162F58-300D-45EA-8C9B-FB95970792A3}"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1265208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B708CB-C00E-4C6C-9F04-5A27110EADDC}" type="datetimeFigureOut">
              <a:rPr lang="en-US" smtClean="0">
                <a:solidFill>
                  <a:prstClr val="black">
                    <a:tint val="75000"/>
                  </a:prstClr>
                </a:solidFill>
              </a:rPr>
              <a:pPr/>
              <a:t>4/15/2016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162F58-300D-45EA-8C9B-FB95970792A3}"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3421269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FB708CB-C00E-4C6C-9F04-5A27110EADDC}" type="datetimeFigureOut">
              <a:rPr lang="en-US" smtClean="0">
                <a:solidFill>
                  <a:prstClr val="black">
                    <a:tint val="75000"/>
                  </a:prstClr>
                </a:solidFill>
              </a:rPr>
              <a:pPr/>
              <a:t>4/15/2016</a:t>
            </a:fld>
            <a:endParaRPr lang="en-US">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D162F58-300D-45EA-8C9B-FB95970792A3}"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27871070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g"/></Relationships>
</file>

<file path=ppt/slides/_rels/slide2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5.emf"/><Relationship Id="rId4" Type="http://schemas.openxmlformats.org/officeDocument/2006/relationships/package" Target="../embeddings/Microsoft_Excel_Worksheet3.xlsx"/></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 Id="rId5" Type="http://schemas.openxmlformats.org/officeDocument/2006/relationships/image" Target="../media/image41.emf"/><Relationship Id="rId4" Type="http://schemas.openxmlformats.org/officeDocument/2006/relationships/image" Target="../media/image40.emf"/></Relationships>
</file>

<file path=ppt/slides/_rels/slide3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3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Home Energy Management </a:t>
            </a:r>
          </a:p>
        </p:txBody>
      </p:sp>
      <p:sp>
        <p:nvSpPr>
          <p:cNvPr id="3" name="Subtitle 2"/>
          <p:cNvSpPr>
            <a:spLocks noGrp="1"/>
          </p:cNvSpPr>
          <p:nvPr>
            <p:ph type="subTitle" idx="1"/>
          </p:nvPr>
        </p:nvSpPr>
        <p:spPr>
          <a:xfrm>
            <a:off x="1507067" y="4371673"/>
            <a:ext cx="7766936" cy="1096899"/>
          </a:xfrm>
        </p:spPr>
        <p:txBody>
          <a:bodyPr>
            <a:normAutofit/>
          </a:bodyPr>
          <a:lstStyle/>
          <a:p>
            <a:r>
              <a:rPr lang="en-US" sz="2400" dirty="0"/>
              <a:t>Senior Design Final Presentation</a:t>
            </a:r>
          </a:p>
        </p:txBody>
      </p:sp>
    </p:spTree>
    <p:extLst>
      <p:ext uri="{BB962C8B-B14F-4D97-AF65-F5344CB8AC3E}">
        <p14:creationId xmlns:p14="http://schemas.microsoft.com/office/powerpoint/2010/main" val="3235363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604436" y="1343828"/>
          <a:ext cx="8489605" cy="5214284"/>
        </p:xfrm>
        <a:graphic>
          <a:graphicData uri="http://schemas.openxmlformats.org/drawingml/2006/table">
            <a:tbl>
              <a:tblPr firstRow="1" bandRow="1">
                <a:tableStyleId>{5C22544A-7EE6-4342-B048-85BDC9FD1C3A}</a:tableStyleId>
              </a:tblPr>
              <a:tblGrid>
                <a:gridCol w="4259835">
                  <a:extLst>
                    <a:ext uri="{9D8B030D-6E8A-4147-A177-3AD203B41FA5}">
                      <a16:colId xmlns:a16="http://schemas.microsoft.com/office/drawing/2014/main" val="20000"/>
                    </a:ext>
                  </a:extLst>
                </a:gridCol>
                <a:gridCol w="4229770">
                  <a:extLst>
                    <a:ext uri="{9D8B030D-6E8A-4147-A177-3AD203B41FA5}">
                      <a16:colId xmlns:a16="http://schemas.microsoft.com/office/drawing/2014/main" val="20001"/>
                    </a:ext>
                  </a:extLst>
                </a:gridCol>
              </a:tblGrid>
              <a:tr h="263692">
                <a:tc>
                  <a:txBody>
                    <a:bodyPr/>
                    <a:lstStyle/>
                    <a:p>
                      <a:pPr algn="l"/>
                      <a:r>
                        <a:rPr lang="en-US" sz="2000" dirty="0"/>
                        <a:t>Unit</a:t>
                      </a:r>
                    </a:p>
                  </a:txBody>
                  <a:tcPr/>
                </a:tc>
                <a:tc>
                  <a:txBody>
                    <a:bodyPr/>
                    <a:lstStyle/>
                    <a:p>
                      <a:pPr algn="l"/>
                      <a:r>
                        <a:rPr lang="en-US" sz="2000" dirty="0"/>
                        <a:t>Continuous Rating (W)</a:t>
                      </a:r>
                    </a:p>
                  </a:txBody>
                  <a:tcPr/>
                </a:tc>
                <a:extLst>
                  <a:ext uri="{0D108BD9-81ED-4DB2-BD59-A6C34878D82A}">
                    <a16:rowId xmlns:a16="http://schemas.microsoft.com/office/drawing/2014/main" val="10000"/>
                  </a:ext>
                </a:extLst>
              </a:tr>
              <a:tr h="263692">
                <a:tc>
                  <a:txBody>
                    <a:bodyPr/>
                    <a:lstStyle/>
                    <a:p>
                      <a:pPr algn="l"/>
                      <a:r>
                        <a:rPr lang="en-US" sz="1600" dirty="0">
                          <a:latin typeface="Times New Roman" panose="02020603050405020304" pitchFamily="18" charset="0"/>
                          <a:cs typeface="Times New Roman" panose="02020603050405020304" pitchFamily="18" charset="0"/>
                        </a:rPr>
                        <a:t>Electric Vehicle</a:t>
                      </a:r>
                    </a:p>
                  </a:txBody>
                  <a:tcPr>
                    <a:solidFill>
                      <a:srgbClr val="00B0F0"/>
                    </a:solidFill>
                  </a:tcPr>
                </a:tc>
                <a:tc>
                  <a:txBody>
                    <a:bodyPr/>
                    <a:lstStyle/>
                    <a:p>
                      <a:pPr algn="l"/>
                      <a:r>
                        <a:rPr lang="en-US" sz="1600" dirty="0">
                          <a:latin typeface="Times New Roman" panose="02020603050405020304" pitchFamily="18" charset="0"/>
                          <a:cs typeface="Times New Roman" panose="02020603050405020304" pitchFamily="18" charset="0"/>
                        </a:rPr>
                        <a:t>10000</a:t>
                      </a:r>
                    </a:p>
                  </a:txBody>
                  <a:tcPr>
                    <a:solidFill>
                      <a:srgbClr val="00B0F0"/>
                    </a:solidFill>
                  </a:tcPr>
                </a:tc>
                <a:extLst>
                  <a:ext uri="{0D108BD9-81ED-4DB2-BD59-A6C34878D82A}">
                    <a16:rowId xmlns:a16="http://schemas.microsoft.com/office/drawing/2014/main" val="10001"/>
                  </a:ext>
                </a:extLst>
              </a:tr>
              <a:tr h="263692">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 Central Air (40k BTU)-for</a:t>
                      </a:r>
                      <a:r>
                        <a:rPr lang="en-US" sz="1600" b="0" i="0" u="none" strike="noStrike" baseline="0" dirty="0">
                          <a:solidFill>
                            <a:srgbClr val="000000"/>
                          </a:solidFill>
                          <a:effectLst/>
                          <a:latin typeface="Times New Roman" panose="02020603050405020304" pitchFamily="18" charset="0"/>
                          <a:cs typeface="Times New Roman" panose="02020603050405020304" pitchFamily="18" charset="0"/>
                        </a:rPr>
                        <a:t> a 1,500sqft home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solidFill>
                      <a:schemeClr val="accent2"/>
                    </a:solidFill>
                  </a:tcPr>
                </a:tc>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6000</a:t>
                      </a:r>
                    </a:p>
                  </a:txBody>
                  <a:tcPr marL="0" marR="0" marT="0" marB="0" anchor="ctr">
                    <a:solidFill>
                      <a:schemeClr val="accent2"/>
                    </a:solidFill>
                  </a:tcPr>
                </a:tc>
                <a:extLst>
                  <a:ext uri="{0D108BD9-81ED-4DB2-BD59-A6C34878D82A}">
                    <a16:rowId xmlns:a16="http://schemas.microsoft.com/office/drawing/2014/main" val="10002"/>
                  </a:ext>
                </a:extLst>
              </a:tr>
              <a:tr h="263692">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 Electric Water Heater</a:t>
                      </a:r>
                    </a:p>
                  </a:txBody>
                  <a:tcPr marL="0" marR="0" marT="0" marB="0" anchor="ctr">
                    <a:solidFill>
                      <a:schemeClr val="accent3"/>
                    </a:solidFill>
                  </a:tcPr>
                </a:tc>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4000</a:t>
                      </a:r>
                    </a:p>
                  </a:txBody>
                  <a:tcPr marL="0" marR="0" marT="0" marB="0" anchor="ctr">
                    <a:solidFill>
                      <a:schemeClr val="accent3"/>
                    </a:solidFill>
                  </a:tcPr>
                </a:tc>
                <a:extLst>
                  <a:ext uri="{0D108BD9-81ED-4DB2-BD59-A6C34878D82A}">
                    <a16:rowId xmlns:a16="http://schemas.microsoft.com/office/drawing/2014/main" val="10003"/>
                  </a:ext>
                </a:extLst>
              </a:tr>
              <a:tr h="263692">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 Refrigerator (1/4 HP)</a:t>
                      </a:r>
                    </a:p>
                  </a:txBody>
                  <a:tcPr marL="0" marR="0" marT="0" marB="0" anchor="ctr">
                    <a:solidFill>
                      <a:schemeClr val="accent4"/>
                    </a:solidFill>
                  </a:tcPr>
                </a:tc>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500    </a:t>
                      </a:r>
                    </a:p>
                  </a:txBody>
                  <a:tcPr marL="0" marR="0" marT="0" marB="0" anchor="ctr">
                    <a:solidFill>
                      <a:schemeClr val="accent4"/>
                    </a:solidFill>
                  </a:tcPr>
                </a:tc>
                <a:extLst>
                  <a:ext uri="{0D108BD9-81ED-4DB2-BD59-A6C34878D82A}">
                    <a16:rowId xmlns:a16="http://schemas.microsoft.com/office/drawing/2014/main" val="10004"/>
                  </a:ext>
                </a:extLst>
              </a:tr>
              <a:tr h="263692">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 Freezer (1/4 HP)</a:t>
                      </a:r>
                    </a:p>
                  </a:txBody>
                  <a:tcPr marL="0" marR="0" marT="0" marB="0" anchor="ctr">
                    <a:solidFill>
                      <a:schemeClr val="accent4"/>
                    </a:solidFill>
                  </a:tcPr>
                </a:tc>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600</a:t>
                      </a:r>
                    </a:p>
                  </a:txBody>
                  <a:tcPr marL="0" marR="0" marT="0" marB="0" anchor="ctr">
                    <a:solidFill>
                      <a:schemeClr val="accent4"/>
                    </a:solidFill>
                  </a:tcPr>
                </a:tc>
                <a:extLst>
                  <a:ext uri="{0D108BD9-81ED-4DB2-BD59-A6C34878D82A}">
                    <a16:rowId xmlns:a16="http://schemas.microsoft.com/office/drawing/2014/main" val="10005"/>
                  </a:ext>
                </a:extLst>
              </a:tr>
              <a:tr h="263692">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 Dehumidifier</a:t>
                      </a:r>
                    </a:p>
                  </a:txBody>
                  <a:tcPr marL="0" marR="0" marT="0" marB="0" anchor="ctr">
                    <a:solidFill>
                      <a:schemeClr val="accent4"/>
                    </a:solidFill>
                  </a:tcPr>
                </a:tc>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650</a:t>
                      </a:r>
                    </a:p>
                  </a:txBody>
                  <a:tcPr marL="0" marR="0" marT="0" marB="0" anchor="ctr">
                    <a:solidFill>
                      <a:schemeClr val="accent4"/>
                    </a:solidFill>
                  </a:tcPr>
                </a:tc>
                <a:extLst>
                  <a:ext uri="{0D108BD9-81ED-4DB2-BD59-A6C34878D82A}">
                    <a16:rowId xmlns:a16="http://schemas.microsoft.com/office/drawing/2014/main" val="10006"/>
                  </a:ext>
                </a:extLst>
              </a:tr>
              <a:tr h="263692">
                <a:tc>
                  <a:txBody>
                    <a:bodyPr/>
                    <a:lstStyle/>
                    <a:p>
                      <a:pPr algn="l" fontAlgn="ctr"/>
                      <a:r>
                        <a:rPr lang="da-DK" sz="1600" b="0" i="0" u="none" strike="noStrike" dirty="0">
                          <a:solidFill>
                            <a:srgbClr val="000000"/>
                          </a:solidFill>
                          <a:effectLst/>
                          <a:latin typeface="Times New Roman" panose="02020603050405020304" pitchFamily="18" charset="0"/>
                          <a:cs typeface="Times New Roman" panose="02020603050405020304" pitchFamily="18" charset="0"/>
                        </a:rPr>
                        <a:t> Computer System: CPU, Monitor, Laser Printer</a:t>
                      </a:r>
                    </a:p>
                  </a:txBody>
                  <a:tcPr marL="0" marR="0" marT="0" marB="0" anchor="ctr">
                    <a:solidFill>
                      <a:schemeClr val="accent4"/>
                    </a:solidFill>
                  </a:tcPr>
                </a:tc>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1500</a:t>
                      </a:r>
                    </a:p>
                  </a:txBody>
                  <a:tcPr marL="0" marR="0" marT="0" marB="0" anchor="ctr">
                    <a:solidFill>
                      <a:schemeClr val="accent4"/>
                    </a:solidFill>
                  </a:tcPr>
                </a:tc>
                <a:extLst>
                  <a:ext uri="{0D108BD9-81ED-4DB2-BD59-A6C34878D82A}">
                    <a16:rowId xmlns:a16="http://schemas.microsoft.com/office/drawing/2014/main" val="10007"/>
                  </a:ext>
                </a:extLst>
              </a:tr>
              <a:tr h="263692">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 UPS System</a:t>
                      </a:r>
                    </a:p>
                  </a:txBody>
                  <a:tcPr marL="0" marR="0" marT="0" marB="0" anchor="ctr">
                    <a:solidFill>
                      <a:schemeClr val="accent4"/>
                    </a:solidFill>
                  </a:tcPr>
                </a:tc>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2000</a:t>
                      </a:r>
                    </a:p>
                  </a:txBody>
                  <a:tcPr marL="0" marR="0" marT="0" marB="0" anchor="ctr">
                    <a:solidFill>
                      <a:schemeClr val="accent4"/>
                    </a:solidFill>
                  </a:tcPr>
                </a:tc>
                <a:extLst>
                  <a:ext uri="{0D108BD9-81ED-4DB2-BD59-A6C34878D82A}">
                    <a16:rowId xmlns:a16="http://schemas.microsoft.com/office/drawing/2014/main" val="10008"/>
                  </a:ext>
                </a:extLst>
              </a:tr>
              <a:tr h="263692">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 CD Player</a:t>
                      </a:r>
                    </a:p>
                  </a:txBody>
                  <a:tcPr marL="0" marR="0" marT="0" marB="0" anchor="ctr">
                    <a:solidFill>
                      <a:schemeClr val="accent4"/>
                    </a:solidFill>
                  </a:tcPr>
                </a:tc>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100</a:t>
                      </a:r>
                    </a:p>
                  </a:txBody>
                  <a:tcPr marL="0" marR="0" marT="0" marB="0" anchor="ctr">
                    <a:solidFill>
                      <a:schemeClr val="accent4"/>
                    </a:solidFill>
                  </a:tcPr>
                </a:tc>
                <a:extLst>
                  <a:ext uri="{0D108BD9-81ED-4DB2-BD59-A6C34878D82A}">
                    <a16:rowId xmlns:a16="http://schemas.microsoft.com/office/drawing/2014/main" val="10009"/>
                  </a:ext>
                </a:extLst>
              </a:tr>
              <a:tr h="263692">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  Radio</a:t>
                      </a:r>
                    </a:p>
                  </a:txBody>
                  <a:tcPr marL="0" marR="0" marT="0" marB="0" anchor="ctr">
                    <a:solidFill>
                      <a:schemeClr val="accent4"/>
                    </a:solidFill>
                  </a:tcPr>
                </a:tc>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100</a:t>
                      </a:r>
                    </a:p>
                  </a:txBody>
                  <a:tcPr marL="0" marR="0" marT="0" marB="0" anchor="ctr">
                    <a:solidFill>
                      <a:schemeClr val="accent4"/>
                    </a:solidFill>
                  </a:tcPr>
                </a:tc>
                <a:extLst>
                  <a:ext uri="{0D108BD9-81ED-4DB2-BD59-A6C34878D82A}">
                    <a16:rowId xmlns:a16="http://schemas.microsoft.com/office/drawing/2014/main" val="10010"/>
                  </a:ext>
                </a:extLst>
              </a:tr>
              <a:tr h="263692">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 Television</a:t>
                      </a:r>
                    </a:p>
                  </a:txBody>
                  <a:tcPr marL="0" marR="0" marT="0" marB="0" anchor="ctr">
                    <a:solidFill>
                      <a:schemeClr val="accent4"/>
                    </a:solidFill>
                  </a:tcPr>
                </a:tc>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300</a:t>
                      </a:r>
                    </a:p>
                  </a:txBody>
                  <a:tcPr marL="0" marR="0" marT="0" marB="0" anchor="ctr">
                    <a:solidFill>
                      <a:schemeClr val="accent4"/>
                    </a:solidFill>
                  </a:tcPr>
                </a:tc>
                <a:extLst>
                  <a:ext uri="{0D108BD9-81ED-4DB2-BD59-A6C34878D82A}">
                    <a16:rowId xmlns:a16="http://schemas.microsoft.com/office/drawing/2014/main" val="10011"/>
                  </a:ext>
                </a:extLst>
              </a:tr>
              <a:tr h="263692">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 Microwave</a:t>
                      </a:r>
                    </a:p>
                  </a:txBody>
                  <a:tcPr marL="0" marR="0" marT="0" marB="0" anchor="ctr">
                    <a:solidFill>
                      <a:schemeClr val="accent4"/>
                    </a:solidFill>
                  </a:tcPr>
                </a:tc>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800</a:t>
                      </a:r>
                    </a:p>
                  </a:txBody>
                  <a:tcPr marL="0" marR="0" marT="0" marB="0" anchor="ctr">
                    <a:solidFill>
                      <a:schemeClr val="accent4"/>
                    </a:solidFill>
                  </a:tcPr>
                </a:tc>
                <a:extLst>
                  <a:ext uri="{0D108BD9-81ED-4DB2-BD59-A6C34878D82A}">
                    <a16:rowId xmlns:a16="http://schemas.microsoft.com/office/drawing/2014/main" val="10012"/>
                  </a:ext>
                </a:extLst>
              </a:tr>
              <a:tr h="263692">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 Blender</a:t>
                      </a:r>
                    </a:p>
                  </a:txBody>
                  <a:tcPr marL="0" marR="0" marT="0" marB="0" anchor="ctr">
                    <a:solidFill>
                      <a:schemeClr val="accent4"/>
                    </a:solidFill>
                  </a:tcPr>
                </a:tc>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300</a:t>
                      </a:r>
                    </a:p>
                  </a:txBody>
                  <a:tcPr marL="0" marR="0" marT="0" marB="0" anchor="ctr">
                    <a:solidFill>
                      <a:schemeClr val="accent4"/>
                    </a:solidFill>
                  </a:tcPr>
                </a:tc>
                <a:extLst>
                  <a:ext uri="{0D108BD9-81ED-4DB2-BD59-A6C34878D82A}">
                    <a16:rowId xmlns:a16="http://schemas.microsoft.com/office/drawing/2014/main" val="10013"/>
                  </a:ext>
                </a:extLst>
              </a:tr>
              <a:tr h="263692">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 Coffee Maker</a:t>
                      </a:r>
                    </a:p>
                  </a:txBody>
                  <a:tcPr marL="0" marR="0" marT="0" marB="0" anchor="ctr">
                    <a:solidFill>
                      <a:schemeClr val="accent4"/>
                    </a:solidFill>
                  </a:tcPr>
                </a:tc>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1500</a:t>
                      </a:r>
                    </a:p>
                  </a:txBody>
                  <a:tcPr marL="0" marR="0" marT="0" marB="0" anchor="ctr">
                    <a:solidFill>
                      <a:schemeClr val="accent4"/>
                    </a:solidFill>
                  </a:tcPr>
                </a:tc>
                <a:extLst>
                  <a:ext uri="{0D108BD9-81ED-4DB2-BD59-A6C34878D82A}">
                    <a16:rowId xmlns:a16="http://schemas.microsoft.com/office/drawing/2014/main" val="10014"/>
                  </a:ext>
                </a:extLst>
              </a:tr>
              <a:tr h="263692">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 Electric Range (1 element)</a:t>
                      </a:r>
                    </a:p>
                  </a:txBody>
                  <a:tcPr marL="0" marR="0" marT="0" marB="0" anchor="ctr">
                    <a:solidFill>
                      <a:schemeClr val="accent4"/>
                    </a:solidFill>
                  </a:tcPr>
                </a:tc>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1500</a:t>
                      </a:r>
                    </a:p>
                  </a:txBody>
                  <a:tcPr marL="0" marR="0" marT="0" marB="0" anchor="ctr">
                    <a:solidFill>
                      <a:schemeClr val="accent4"/>
                    </a:solidFill>
                  </a:tcPr>
                </a:tc>
                <a:extLst>
                  <a:ext uri="{0D108BD9-81ED-4DB2-BD59-A6C34878D82A}">
                    <a16:rowId xmlns:a16="http://schemas.microsoft.com/office/drawing/2014/main" val="10015"/>
                  </a:ext>
                </a:extLst>
              </a:tr>
              <a:tr h="263692">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 Toaster (2-slice)</a:t>
                      </a:r>
                    </a:p>
                  </a:txBody>
                  <a:tcPr marL="0" marR="0" marT="0" marB="0" anchor="ctr">
                    <a:solidFill>
                      <a:schemeClr val="accent4"/>
                    </a:solidFill>
                  </a:tcPr>
                </a:tc>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1000</a:t>
                      </a:r>
                    </a:p>
                  </a:txBody>
                  <a:tcPr marL="0" marR="0" marT="0" marB="0" anchor="ctr">
                    <a:solidFill>
                      <a:schemeClr val="accent4"/>
                    </a:solidFill>
                  </a:tcPr>
                </a:tc>
                <a:extLst>
                  <a:ext uri="{0D108BD9-81ED-4DB2-BD59-A6C34878D82A}">
                    <a16:rowId xmlns:a16="http://schemas.microsoft.com/office/drawing/2014/main" val="10016"/>
                  </a:ext>
                </a:extLst>
              </a:tr>
              <a:tr h="263692">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 Dishwasher (Hot Dry)</a:t>
                      </a:r>
                    </a:p>
                  </a:txBody>
                  <a:tcPr marL="0" marR="0" marT="0" marB="0" anchor="ctr">
                    <a:solidFill>
                      <a:schemeClr val="accent4"/>
                    </a:solidFill>
                  </a:tcPr>
                </a:tc>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1500</a:t>
                      </a:r>
                    </a:p>
                  </a:txBody>
                  <a:tcPr marL="0" marR="0" marT="0" marB="0" anchor="ctr">
                    <a:solidFill>
                      <a:schemeClr val="accent4"/>
                    </a:solidFill>
                  </a:tcPr>
                </a:tc>
                <a:extLst>
                  <a:ext uri="{0D108BD9-81ED-4DB2-BD59-A6C34878D82A}">
                    <a16:rowId xmlns:a16="http://schemas.microsoft.com/office/drawing/2014/main" val="10017"/>
                  </a:ext>
                </a:extLst>
              </a:tr>
              <a:tr h="263692">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 Electric Oven</a:t>
                      </a:r>
                    </a:p>
                  </a:txBody>
                  <a:tcPr marL="0" marR="0" marT="0" marB="0" anchor="ctr">
                    <a:solidFill>
                      <a:schemeClr val="accent4"/>
                    </a:solidFill>
                  </a:tcPr>
                </a:tc>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3410</a:t>
                      </a:r>
                    </a:p>
                  </a:txBody>
                  <a:tcPr marL="0" marR="0" marT="0" marB="0" anchor="ctr">
                    <a:solidFill>
                      <a:schemeClr val="accent4"/>
                    </a:solidFill>
                  </a:tcPr>
                </a:tc>
                <a:extLst>
                  <a:ext uri="{0D108BD9-81ED-4DB2-BD59-A6C34878D82A}">
                    <a16:rowId xmlns:a16="http://schemas.microsoft.com/office/drawing/2014/main" val="10018"/>
                  </a:ext>
                </a:extLst>
              </a:tr>
            </a:tbl>
          </a:graphicData>
        </a:graphic>
      </p:graphicFrame>
      <p:sp>
        <p:nvSpPr>
          <p:cNvPr id="9" name="Rectangle 8"/>
          <p:cNvSpPr/>
          <p:nvPr/>
        </p:nvSpPr>
        <p:spPr>
          <a:xfrm>
            <a:off x="0" y="6570043"/>
            <a:ext cx="3136500" cy="388696"/>
          </a:xfrm>
          <a:prstGeom prst="rect">
            <a:avLst/>
          </a:prstGeom>
        </p:spPr>
        <p:txBody>
          <a:bodyPr wrap="none">
            <a:spAutoFit/>
          </a:bodyPr>
          <a:lstStyle/>
          <a:p>
            <a:pPr>
              <a:lnSpc>
                <a:spcPct val="107000"/>
              </a:lnSpc>
              <a:spcAft>
                <a:spcPts val="800"/>
              </a:spcAft>
            </a:pPr>
            <a:r>
              <a:rPr lang="en-US" sz="1600" dirty="0">
                <a:solidFill>
                  <a:prstClr val="black"/>
                </a:solidFill>
              </a:rPr>
              <a:t>Reference</a:t>
            </a: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CentralMaineDiesel</a:t>
            </a: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endParaRPr lang="de-DE"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Title 1"/>
          <p:cNvSpPr txBox="1">
            <a:spLocks/>
          </p:cNvSpPr>
          <p:nvPr/>
        </p:nvSpPr>
        <p:spPr>
          <a:xfrm>
            <a:off x="604436" y="127793"/>
            <a:ext cx="8942520"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90C226"/>
                </a:solidFill>
              </a:rPr>
              <a:t>Continuous Load Rating Per Average Household</a:t>
            </a:r>
          </a:p>
        </p:txBody>
      </p:sp>
    </p:spTree>
    <p:extLst>
      <p:ext uri="{BB962C8B-B14F-4D97-AF65-F5344CB8AC3E}">
        <p14:creationId xmlns:p14="http://schemas.microsoft.com/office/powerpoint/2010/main" val="2906451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605673" y="2138815"/>
          <a:ext cx="8459540" cy="2648952"/>
        </p:xfrm>
        <a:graphic>
          <a:graphicData uri="http://schemas.openxmlformats.org/drawingml/2006/table">
            <a:tbl>
              <a:tblPr firstRow="1" bandRow="1">
                <a:tableStyleId>{5C22544A-7EE6-4342-B048-85BDC9FD1C3A}</a:tableStyleId>
              </a:tblPr>
              <a:tblGrid>
                <a:gridCol w="4229770">
                  <a:extLst>
                    <a:ext uri="{9D8B030D-6E8A-4147-A177-3AD203B41FA5}">
                      <a16:colId xmlns:a16="http://schemas.microsoft.com/office/drawing/2014/main" val="20000"/>
                    </a:ext>
                  </a:extLst>
                </a:gridCol>
                <a:gridCol w="4229770">
                  <a:extLst>
                    <a:ext uri="{9D8B030D-6E8A-4147-A177-3AD203B41FA5}">
                      <a16:colId xmlns:a16="http://schemas.microsoft.com/office/drawing/2014/main" val="20001"/>
                    </a:ext>
                  </a:extLst>
                </a:gridCol>
              </a:tblGrid>
              <a:tr h="263692">
                <a:tc>
                  <a:txBody>
                    <a:bodyPr/>
                    <a:lstStyle/>
                    <a:p>
                      <a:pPr algn="l"/>
                      <a:r>
                        <a:rPr lang="en-US" sz="2000" dirty="0">
                          <a:latin typeface="Times New Roman" panose="02020603050405020304" pitchFamily="18" charset="0"/>
                          <a:cs typeface="Times New Roman" panose="02020603050405020304" pitchFamily="18" charset="0"/>
                        </a:rPr>
                        <a:t>Unit</a:t>
                      </a:r>
                    </a:p>
                  </a:txBody>
                  <a:tcPr/>
                </a:tc>
                <a:tc>
                  <a:txBody>
                    <a:bodyPr/>
                    <a:lstStyle/>
                    <a:p>
                      <a:pPr algn="l"/>
                      <a:r>
                        <a:rPr lang="en-US" sz="2000" dirty="0">
                          <a:latin typeface="Times New Roman" panose="02020603050405020304" pitchFamily="18" charset="0"/>
                          <a:cs typeface="Times New Roman" panose="02020603050405020304" pitchFamily="18" charset="0"/>
                        </a:rPr>
                        <a:t>Continuous Rating (W)</a:t>
                      </a:r>
                    </a:p>
                  </a:txBody>
                  <a:tcPr/>
                </a:tc>
                <a:extLst>
                  <a:ext uri="{0D108BD9-81ED-4DB2-BD59-A6C34878D82A}">
                    <a16:rowId xmlns:a16="http://schemas.microsoft.com/office/drawing/2014/main" val="10000"/>
                  </a:ext>
                </a:extLst>
              </a:tr>
              <a:tr h="263692">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 Washing Machine</a:t>
                      </a:r>
                    </a:p>
                  </a:txBody>
                  <a:tcPr marL="0" marR="0" marT="0" marB="0" anchor="ctr">
                    <a:solidFill>
                      <a:schemeClr val="accent4"/>
                    </a:solidFill>
                  </a:tcPr>
                </a:tc>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1150</a:t>
                      </a:r>
                    </a:p>
                  </a:txBody>
                  <a:tcPr marL="0" marR="0" marT="0" marB="0" anchor="ctr">
                    <a:solidFill>
                      <a:schemeClr val="accent4"/>
                    </a:solidFill>
                  </a:tcPr>
                </a:tc>
                <a:extLst>
                  <a:ext uri="{0D108BD9-81ED-4DB2-BD59-A6C34878D82A}">
                    <a16:rowId xmlns:a16="http://schemas.microsoft.com/office/drawing/2014/main" val="10001"/>
                  </a:ext>
                </a:extLst>
              </a:tr>
              <a:tr h="263692">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 Electric Clothes Dryer</a:t>
                      </a:r>
                    </a:p>
                  </a:txBody>
                  <a:tcPr marL="0" marR="0" marT="0" marB="0" anchor="ctr">
                    <a:solidFill>
                      <a:schemeClr val="accent4"/>
                    </a:solidFill>
                  </a:tcPr>
                </a:tc>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5400</a:t>
                      </a:r>
                    </a:p>
                  </a:txBody>
                  <a:tcPr marL="0" marR="0" marT="0" marB="0" anchor="ctr">
                    <a:solidFill>
                      <a:schemeClr val="accent4"/>
                    </a:solidFill>
                  </a:tcPr>
                </a:tc>
                <a:extLst>
                  <a:ext uri="{0D108BD9-81ED-4DB2-BD59-A6C34878D82A}">
                    <a16:rowId xmlns:a16="http://schemas.microsoft.com/office/drawing/2014/main" val="10002"/>
                  </a:ext>
                </a:extLst>
              </a:tr>
              <a:tr h="263692">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 Security System</a:t>
                      </a:r>
                    </a:p>
                  </a:txBody>
                  <a:tcPr marL="0" marR="0" marT="0" marB="0" anchor="ctr">
                    <a:solidFill>
                      <a:schemeClr val="accent4"/>
                    </a:solidFill>
                  </a:tcPr>
                </a:tc>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500</a:t>
                      </a:r>
                    </a:p>
                  </a:txBody>
                  <a:tcPr marL="0" marR="0" marT="0" marB="0" anchor="ctr">
                    <a:solidFill>
                      <a:schemeClr val="accent4"/>
                    </a:solidFill>
                  </a:tcPr>
                </a:tc>
                <a:extLst>
                  <a:ext uri="{0D108BD9-81ED-4DB2-BD59-A6C34878D82A}">
                    <a16:rowId xmlns:a16="http://schemas.microsoft.com/office/drawing/2014/main" val="10003"/>
                  </a:ext>
                </a:extLst>
              </a:tr>
              <a:tr h="263692">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 Hair Dryer</a:t>
                      </a:r>
                    </a:p>
                  </a:txBody>
                  <a:tcPr marL="0" marR="0" marT="0" marB="0" anchor="ctr">
                    <a:solidFill>
                      <a:schemeClr val="accent4"/>
                    </a:solidFill>
                  </a:tcPr>
                </a:tc>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1200</a:t>
                      </a:r>
                    </a:p>
                  </a:txBody>
                  <a:tcPr marL="0" marR="0" marT="0" marB="0" anchor="ctr">
                    <a:solidFill>
                      <a:schemeClr val="accent4"/>
                    </a:solidFill>
                  </a:tcPr>
                </a:tc>
                <a:extLst>
                  <a:ext uri="{0D108BD9-81ED-4DB2-BD59-A6C34878D82A}">
                    <a16:rowId xmlns:a16="http://schemas.microsoft.com/office/drawing/2014/main" val="10004"/>
                  </a:ext>
                </a:extLst>
              </a:tr>
              <a:tr h="263692">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 Garage Door Opener (1/3 HP)</a:t>
                      </a:r>
                    </a:p>
                  </a:txBody>
                  <a:tcPr marL="0" marR="0" marT="0" marB="0" anchor="ctr">
                    <a:solidFill>
                      <a:schemeClr val="accent4"/>
                    </a:solidFill>
                  </a:tcPr>
                </a:tc>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750</a:t>
                      </a:r>
                    </a:p>
                  </a:txBody>
                  <a:tcPr marL="0" marR="0" marT="0" marB="0" anchor="ctr">
                    <a:solidFill>
                      <a:schemeClr val="accent4"/>
                    </a:solidFill>
                  </a:tcPr>
                </a:tc>
                <a:extLst>
                  <a:ext uri="{0D108BD9-81ED-4DB2-BD59-A6C34878D82A}">
                    <a16:rowId xmlns:a16="http://schemas.microsoft.com/office/drawing/2014/main" val="10005"/>
                  </a:ext>
                </a:extLst>
              </a:tr>
              <a:tr h="263692">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 Iron</a:t>
                      </a:r>
                    </a:p>
                  </a:txBody>
                  <a:tcPr marL="0" marR="0" marT="0" marB="0" anchor="ctr">
                    <a:solidFill>
                      <a:schemeClr val="accent4"/>
                    </a:solidFill>
                  </a:tcPr>
                </a:tc>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1200</a:t>
                      </a:r>
                    </a:p>
                  </a:txBody>
                  <a:tcPr marL="0" marR="0" marT="0" marB="0" anchor="ctr">
                    <a:solidFill>
                      <a:schemeClr val="accent4"/>
                    </a:solidFill>
                  </a:tcPr>
                </a:tc>
                <a:extLst>
                  <a:ext uri="{0D108BD9-81ED-4DB2-BD59-A6C34878D82A}">
                    <a16:rowId xmlns:a16="http://schemas.microsoft.com/office/drawing/2014/main" val="10006"/>
                  </a:ext>
                </a:extLst>
              </a:tr>
              <a:tr h="277411">
                <a:tc gridSpan="2">
                  <a:txBody>
                    <a:bodyPr/>
                    <a:lstStyle/>
                    <a:p>
                      <a:pPr algn="r"/>
                      <a:r>
                        <a:rPr lang="en-US" sz="1600" b="1" dirty="0">
                          <a:solidFill>
                            <a:schemeClr val="bg1"/>
                          </a:solidFill>
                          <a:latin typeface="Times New Roman" panose="02020603050405020304" pitchFamily="18" charset="0"/>
                          <a:cs typeface="Times New Roman" panose="02020603050405020304" pitchFamily="18" charset="0"/>
                        </a:rPr>
                        <a:t>Total Load (W)</a:t>
                      </a:r>
                    </a:p>
                  </a:txBody>
                  <a:tcPr>
                    <a:solidFill>
                      <a:schemeClr val="accent1"/>
                    </a:solidFill>
                  </a:tcPr>
                </a:tc>
                <a:tc hMerge="1">
                  <a:txBody>
                    <a:bodyPr/>
                    <a:lstStyle/>
                    <a:p>
                      <a:pPr algn="ctr"/>
                      <a:endParaRPr lang="en-US" sz="1600" b="1" dirty="0">
                        <a:solidFill>
                          <a:schemeClr val="bg1"/>
                        </a:solidFill>
                        <a:latin typeface="Times New Roman" panose="02020603050405020304" pitchFamily="18" charset="0"/>
                        <a:cs typeface="Times New Roman" panose="02020603050405020304" pitchFamily="18" charset="0"/>
                      </a:endParaRPr>
                    </a:p>
                  </a:txBody>
                  <a:tcPr>
                    <a:solidFill>
                      <a:schemeClr val="accent1"/>
                    </a:solidFill>
                  </a:tcPr>
                </a:tc>
                <a:extLst>
                  <a:ext uri="{0D108BD9-81ED-4DB2-BD59-A6C34878D82A}">
                    <a16:rowId xmlns:a16="http://schemas.microsoft.com/office/drawing/2014/main" val="10007"/>
                  </a:ext>
                </a:extLst>
              </a:tr>
              <a:tr h="277411">
                <a:tc gridSpan="2">
                  <a:txBody>
                    <a:bodyPr/>
                    <a:lstStyle/>
                    <a:p>
                      <a:pPr algn="r"/>
                      <a:r>
                        <a:rPr lang="en-US" sz="1600" b="0" dirty="0">
                          <a:solidFill>
                            <a:schemeClr val="tx1"/>
                          </a:solidFill>
                          <a:latin typeface="Times New Roman" panose="02020603050405020304" pitchFamily="18" charset="0"/>
                          <a:cs typeface="Times New Roman" panose="02020603050405020304" pitchFamily="18" charset="0"/>
                        </a:rPr>
                        <a:t>47,860</a:t>
                      </a:r>
                    </a:p>
                  </a:txBody>
                  <a:tcPr>
                    <a:lnB w="12700" cmpd="sng">
                      <a:noFill/>
                    </a:lnB>
                    <a:solidFill>
                      <a:schemeClr val="accent2">
                        <a:lumMod val="20000"/>
                        <a:lumOff val="80000"/>
                      </a:schemeClr>
                    </a:solidFill>
                  </a:tcPr>
                </a:tc>
                <a:tc hMerge="1">
                  <a:txBody>
                    <a:bodyPr/>
                    <a:lstStyle/>
                    <a:p>
                      <a:pPr algn="ctr"/>
                      <a:endParaRPr lang="en-US" sz="1600" b="0" dirty="0">
                        <a:solidFill>
                          <a:schemeClr val="tx1"/>
                        </a:solidFill>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extLst>
                  <a:ext uri="{0D108BD9-81ED-4DB2-BD59-A6C34878D82A}">
                    <a16:rowId xmlns:a16="http://schemas.microsoft.com/office/drawing/2014/main" val="10008"/>
                  </a:ext>
                </a:extLst>
              </a:tr>
            </a:tbl>
          </a:graphicData>
        </a:graphic>
      </p:graphicFrame>
      <p:sp>
        <p:nvSpPr>
          <p:cNvPr id="7" name="Rectangle 6"/>
          <p:cNvSpPr/>
          <p:nvPr/>
        </p:nvSpPr>
        <p:spPr>
          <a:xfrm>
            <a:off x="0" y="6469304"/>
            <a:ext cx="3136500" cy="388696"/>
          </a:xfrm>
          <a:prstGeom prst="rect">
            <a:avLst/>
          </a:prstGeom>
        </p:spPr>
        <p:txBody>
          <a:bodyPr wrap="none">
            <a:spAutoFit/>
          </a:bodyPr>
          <a:lstStyle/>
          <a:p>
            <a:pPr>
              <a:lnSpc>
                <a:spcPct val="107000"/>
              </a:lnSpc>
              <a:spcAft>
                <a:spcPts val="800"/>
              </a:spcAft>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Reference: </a:t>
            </a:r>
            <a:r>
              <a:rPr lang="en-US"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CentralMaineDiesel</a:t>
            </a: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endParaRPr lang="de-DE"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Title 1"/>
          <p:cNvSpPr txBox="1">
            <a:spLocks/>
          </p:cNvSpPr>
          <p:nvPr/>
        </p:nvSpPr>
        <p:spPr>
          <a:xfrm>
            <a:off x="604436" y="313770"/>
            <a:ext cx="8942520"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90C226"/>
                </a:solidFill>
              </a:rPr>
              <a:t>Continuous Load Rating Per Average Household Cont.</a:t>
            </a:r>
          </a:p>
        </p:txBody>
      </p:sp>
    </p:spTree>
    <p:extLst>
      <p:ext uri="{BB962C8B-B14F-4D97-AF65-F5344CB8AC3E}">
        <p14:creationId xmlns:p14="http://schemas.microsoft.com/office/powerpoint/2010/main" val="251181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469304"/>
            <a:ext cx="4593437" cy="388696"/>
          </a:xfrm>
          <a:prstGeom prst="rect">
            <a:avLst/>
          </a:prstGeom>
        </p:spPr>
        <p:txBody>
          <a:bodyPr wrap="none">
            <a:spAutoFit/>
          </a:bodyPr>
          <a:lstStyle/>
          <a:p>
            <a:pPr algn="ctr">
              <a:lnSpc>
                <a:spcPct val="107000"/>
              </a:lnSpc>
              <a:spcAft>
                <a:spcPts val="800"/>
              </a:spcAft>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Source: U.S Energy information Administration </a:t>
            </a:r>
            <a:endParaRPr lang="de-DE"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1"/>
          <p:cNvSpPr txBox="1">
            <a:spLocks/>
          </p:cNvSpPr>
          <p:nvPr/>
        </p:nvSpPr>
        <p:spPr>
          <a:xfrm>
            <a:off x="829734" y="857765"/>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90C226"/>
                </a:solidFill>
              </a:rPr>
              <a:t>Average</a:t>
            </a:r>
            <a:r>
              <a:rPr lang="de-DE" dirty="0">
                <a:solidFill>
                  <a:srgbClr val="90C226"/>
                </a:solidFill>
              </a:rPr>
              <a:t> </a:t>
            </a:r>
            <a:r>
              <a:rPr lang="en-US" dirty="0">
                <a:solidFill>
                  <a:srgbClr val="90C226"/>
                </a:solidFill>
              </a:rPr>
              <a:t>Energy</a:t>
            </a:r>
            <a:r>
              <a:rPr lang="de-DE" dirty="0">
                <a:solidFill>
                  <a:srgbClr val="90C226"/>
                </a:solidFill>
              </a:rPr>
              <a:t> </a:t>
            </a:r>
            <a:r>
              <a:rPr lang="en-US" dirty="0">
                <a:solidFill>
                  <a:srgbClr val="90C226"/>
                </a:solidFill>
              </a:rPr>
              <a:t>Consumed </a:t>
            </a:r>
            <a:r>
              <a:rPr lang="de-DE" dirty="0">
                <a:solidFill>
                  <a:srgbClr val="90C226"/>
                </a:solidFill>
              </a:rPr>
              <a:t> (</a:t>
            </a:r>
            <a:r>
              <a:rPr lang="en-US" dirty="0">
                <a:solidFill>
                  <a:srgbClr val="90C226"/>
                </a:solidFill>
              </a:rPr>
              <a:t>Residential</a:t>
            </a:r>
            <a:r>
              <a:rPr lang="de-DE" dirty="0">
                <a:solidFill>
                  <a:srgbClr val="90C226"/>
                </a:solidFill>
              </a:rPr>
              <a:t>)</a:t>
            </a:r>
            <a:endParaRPr lang="en-US" dirty="0">
              <a:solidFill>
                <a:srgbClr val="90C226"/>
              </a:solidFill>
            </a:endParaRPr>
          </a:p>
        </p:txBody>
      </p:sp>
      <p:sp>
        <p:nvSpPr>
          <p:cNvPr id="8" name="Rectangle 7"/>
          <p:cNvSpPr/>
          <p:nvPr/>
        </p:nvSpPr>
        <p:spPr>
          <a:xfrm>
            <a:off x="1374199" y="5065633"/>
            <a:ext cx="7507738" cy="1277786"/>
          </a:xfrm>
          <a:prstGeom prst="rect">
            <a:avLst/>
          </a:prstGeom>
        </p:spPr>
        <p:txBody>
          <a:bodyPr wrap="square">
            <a:spAutoFit/>
          </a:bodyPr>
          <a:lstStyle/>
          <a:p>
            <a:pPr>
              <a:lnSpc>
                <a:spcPct val="107000"/>
              </a:lnSpc>
              <a:spcAft>
                <a:spcPts val="800"/>
              </a:spcAft>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More than a quarter (27%) of the energy consumed in Florida homes is for air conditioning, which is more than four times the national average. Half of energy consumed by Florida households is for appliances, electronics, and lighting. </a:t>
            </a:r>
            <a:endParaRPr lang="de-DE"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1374199" y="1677553"/>
            <a:ext cx="7507738" cy="3217602"/>
          </a:xfrm>
          <a:prstGeom prst="rect">
            <a:avLst/>
          </a:prstGeom>
        </p:spPr>
      </p:pic>
      <p:sp>
        <p:nvSpPr>
          <p:cNvPr id="9" name="TextBox 8"/>
          <p:cNvSpPr txBox="1"/>
          <p:nvPr/>
        </p:nvSpPr>
        <p:spPr>
          <a:xfrm>
            <a:off x="73929" y="4619544"/>
            <a:ext cx="10108277" cy="338554"/>
          </a:xfrm>
          <a:prstGeom prst="rect">
            <a:avLst/>
          </a:prstGeom>
          <a:noFill/>
        </p:spPr>
        <p:txBody>
          <a:bodyPr wrap="square" rtlCol="0">
            <a:spAutoFit/>
          </a:bodyPr>
          <a:lstStyle/>
          <a:p>
            <a:pPr algn="ctr"/>
            <a:r>
              <a:rPr lang="en-US" sz="1600" dirty="0">
                <a:solidFill>
                  <a:srgbClr val="90C226"/>
                </a:solidFill>
              </a:rPr>
              <a:t>Figure 3</a:t>
            </a:r>
          </a:p>
        </p:txBody>
      </p:sp>
    </p:spTree>
    <p:extLst>
      <p:ext uri="{BB962C8B-B14F-4D97-AF65-F5344CB8AC3E}">
        <p14:creationId xmlns:p14="http://schemas.microsoft.com/office/powerpoint/2010/main" val="1425799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2732" y="3040954"/>
            <a:ext cx="1085301" cy="733566"/>
          </a:xfrm>
          <a:prstGeom prst="rect">
            <a:avLst/>
          </a:prstGeom>
        </p:spPr>
      </p:pic>
      <p:pic>
        <p:nvPicPr>
          <p:cNvPr id="5" name="Picture 2" descr="http://www.presentationpro.com/images/product/medium/slide/PPP_CTECH_LT3_router_sid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80751" y="2144665"/>
            <a:ext cx="909264" cy="71567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4068" y="4569069"/>
            <a:ext cx="935119" cy="559861"/>
          </a:xfrm>
          <a:prstGeom prst="rect">
            <a:avLst/>
          </a:prstGeom>
        </p:spPr>
      </p:pic>
      <p:pic>
        <p:nvPicPr>
          <p:cNvPr id="7" name="Picture 4" descr="http://www.clipartbest.com/cliparts/opi/5Gk/opi5GkLcB.jpe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067"/>
          <a:stretch/>
        </p:blipFill>
        <p:spPr bwMode="auto">
          <a:xfrm rot="10800000" flipV="1">
            <a:off x="4179531" y="724829"/>
            <a:ext cx="1564299" cy="1200542"/>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75448" y="4590386"/>
            <a:ext cx="914567" cy="547556"/>
          </a:xfrm>
          <a:prstGeom prst="rect">
            <a:avLst/>
          </a:prstGeom>
        </p:spPr>
      </p:pic>
      <p:pic>
        <p:nvPicPr>
          <p:cNvPr id="9" name="Picture 8" descr="https://www.forwardthinking.honeywell.com/related_links/wireless/wifi_focuspro/TH6320WF1005_Hi-Re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48389" y="7294516"/>
            <a:ext cx="400326" cy="253273"/>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Conector recto 14"/>
          <p:cNvCxnSpPr/>
          <p:nvPr/>
        </p:nvCxnSpPr>
        <p:spPr>
          <a:xfrm>
            <a:off x="4913959" y="1833738"/>
            <a:ext cx="0" cy="38413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Conector recto 16"/>
          <p:cNvCxnSpPr>
            <a:stCxn id="7" idx="1"/>
            <a:endCxn id="13" idx="1"/>
          </p:cNvCxnSpPr>
          <p:nvPr/>
        </p:nvCxnSpPr>
        <p:spPr>
          <a:xfrm flipV="1">
            <a:off x="5743830" y="1299651"/>
            <a:ext cx="2086808" cy="2544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Conector recto 18"/>
          <p:cNvCxnSpPr>
            <a:stCxn id="5" idx="2"/>
            <a:endCxn id="4" idx="0"/>
          </p:cNvCxnSpPr>
          <p:nvPr/>
        </p:nvCxnSpPr>
        <p:spPr>
          <a:xfrm>
            <a:off x="4935383" y="2860344"/>
            <a:ext cx="0" cy="18061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10" descr="http://thumbs.dreamstime.com/z/android-smart-phone-realistic-blank-screen-44859617.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922" b="9212"/>
          <a:stretch/>
        </p:blipFill>
        <p:spPr bwMode="auto">
          <a:xfrm>
            <a:off x="7830638" y="497637"/>
            <a:ext cx="1620636" cy="1604027"/>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29"/>
          <p:cNvSpPr txBox="1"/>
          <p:nvPr/>
        </p:nvSpPr>
        <p:spPr>
          <a:xfrm>
            <a:off x="3372509" y="982542"/>
            <a:ext cx="697627" cy="261610"/>
          </a:xfrm>
          <a:prstGeom prst="rect">
            <a:avLst/>
          </a:prstGeom>
          <a:noFill/>
        </p:spPr>
        <p:txBody>
          <a:bodyPr wrap="none" rtlCol="0">
            <a:spAutoFit/>
          </a:bodyPr>
          <a:lstStyle/>
          <a:p>
            <a:r>
              <a:rPr lang="en-US" sz="1100" dirty="0">
                <a:solidFill>
                  <a:prstClr val="black"/>
                </a:solidFill>
              </a:rPr>
              <a:t>Internet</a:t>
            </a:r>
          </a:p>
        </p:txBody>
      </p:sp>
      <p:sp>
        <p:nvSpPr>
          <p:cNvPr id="15" name="CuadroTexto 30"/>
          <p:cNvSpPr txBox="1"/>
          <p:nvPr/>
        </p:nvSpPr>
        <p:spPr>
          <a:xfrm>
            <a:off x="4192418" y="2025806"/>
            <a:ext cx="606256" cy="261610"/>
          </a:xfrm>
          <a:prstGeom prst="rect">
            <a:avLst/>
          </a:prstGeom>
          <a:noFill/>
        </p:spPr>
        <p:txBody>
          <a:bodyPr wrap="none" rtlCol="0">
            <a:spAutoFit/>
          </a:bodyPr>
          <a:lstStyle/>
          <a:p>
            <a:r>
              <a:rPr lang="en-US" sz="1100" dirty="0">
                <a:solidFill>
                  <a:prstClr val="black"/>
                </a:solidFill>
              </a:rPr>
              <a:t>Router</a:t>
            </a:r>
          </a:p>
        </p:txBody>
      </p:sp>
      <p:sp>
        <p:nvSpPr>
          <p:cNvPr id="16" name="CuadroTexto 31"/>
          <p:cNvSpPr txBox="1"/>
          <p:nvPr/>
        </p:nvSpPr>
        <p:spPr>
          <a:xfrm>
            <a:off x="6753464" y="935689"/>
            <a:ext cx="1218603" cy="261610"/>
          </a:xfrm>
          <a:prstGeom prst="rect">
            <a:avLst/>
          </a:prstGeom>
          <a:noFill/>
        </p:spPr>
        <p:txBody>
          <a:bodyPr wrap="none" rtlCol="0">
            <a:spAutoFit/>
          </a:bodyPr>
          <a:lstStyle/>
          <a:p>
            <a:r>
              <a:rPr lang="en-US" sz="1100" dirty="0">
                <a:solidFill>
                  <a:prstClr val="black"/>
                </a:solidFill>
              </a:rPr>
              <a:t>Web Application</a:t>
            </a:r>
          </a:p>
        </p:txBody>
      </p:sp>
      <p:sp>
        <p:nvSpPr>
          <p:cNvPr id="17" name="CuadroTexto 32"/>
          <p:cNvSpPr txBox="1"/>
          <p:nvPr/>
        </p:nvSpPr>
        <p:spPr>
          <a:xfrm>
            <a:off x="3324665" y="3402610"/>
            <a:ext cx="1156086" cy="261610"/>
          </a:xfrm>
          <a:prstGeom prst="rect">
            <a:avLst/>
          </a:prstGeom>
          <a:noFill/>
        </p:spPr>
        <p:txBody>
          <a:bodyPr wrap="none" rtlCol="0">
            <a:spAutoFit/>
          </a:bodyPr>
          <a:lstStyle/>
          <a:p>
            <a:r>
              <a:rPr lang="en-US" sz="1100" dirty="0">
                <a:solidFill>
                  <a:prstClr val="black"/>
                </a:solidFill>
              </a:rPr>
              <a:t>Main Controller</a:t>
            </a:r>
          </a:p>
        </p:txBody>
      </p:sp>
      <p:sp>
        <p:nvSpPr>
          <p:cNvPr id="18" name="CuadroTexto 33"/>
          <p:cNvSpPr txBox="1"/>
          <p:nvPr/>
        </p:nvSpPr>
        <p:spPr>
          <a:xfrm>
            <a:off x="1496439" y="6438300"/>
            <a:ext cx="670376" cy="430887"/>
          </a:xfrm>
          <a:prstGeom prst="rect">
            <a:avLst/>
          </a:prstGeom>
          <a:noFill/>
        </p:spPr>
        <p:txBody>
          <a:bodyPr wrap="none" rtlCol="0">
            <a:spAutoFit/>
          </a:bodyPr>
          <a:lstStyle/>
          <a:p>
            <a:r>
              <a:rPr lang="en-US" sz="1100" dirty="0">
                <a:solidFill>
                  <a:prstClr val="black"/>
                </a:solidFill>
              </a:rPr>
              <a:t>Electric</a:t>
            </a:r>
          </a:p>
          <a:p>
            <a:r>
              <a:rPr lang="en-US" sz="1100" dirty="0">
                <a:solidFill>
                  <a:prstClr val="black"/>
                </a:solidFill>
              </a:rPr>
              <a:t>Vehicle</a:t>
            </a:r>
          </a:p>
        </p:txBody>
      </p:sp>
      <p:sp>
        <p:nvSpPr>
          <p:cNvPr id="19" name="CuadroTexto 34"/>
          <p:cNvSpPr txBox="1"/>
          <p:nvPr/>
        </p:nvSpPr>
        <p:spPr>
          <a:xfrm>
            <a:off x="4402531" y="6497415"/>
            <a:ext cx="1040670" cy="261610"/>
          </a:xfrm>
          <a:prstGeom prst="rect">
            <a:avLst/>
          </a:prstGeom>
          <a:noFill/>
        </p:spPr>
        <p:txBody>
          <a:bodyPr wrap="none" rtlCol="0">
            <a:spAutoFit/>
          </a:bodyPr>
          <a:lstStyle/>
          <a:p>
            <a:r>
              <a:rPr lang="en-US" sz="1100" dirty="0">
                <a:solidFill>
                  <a:prstClr val="black"/>
                </a:solidFill>
              </a:rPr>
              <a:t>Water Heater</a:t>
            </a:r>
          </a:p>
        </p:txBody>
      </p:sp>
      <p:sp>
        <p:nvSpPr>
          <p:cNvPr id="20" name="CuadroTexto 35"/>
          <p:cNvSpPr txBox="1"/>
          <p:nvPr/>
        </p:nvSpPr>
        <p:spPr>
          <a:xfrm>
            <a:off x="8037620" y="6201917"/>
            <a:ext cx="910827" cy="261610"/>
          </a:xfrm>
          <a:prstGeom prst="rect">
            <a:avLst/>
          </a:prstGeom>
          <a:noFill/>
        </p:spPr>
        <p:txBody>
          <a:bodyPr wrap="none" rtlCol="0">
            <a:spAutoFit/>
          </a:bodyPr>
          <a:lstStyle/>
          <a:p>
            <a:r>
              <a:rPr lang="en-US" sz="1100" dirty="0">
                <a:solidFill>
                  <a:prstClr val="black"/>
                </a:solidFill>
              </a:rPr>
              <a:t>Thermostat</a:t>
            </a:r>
          </a:p>
        </p:txBody>
      </p:sp>
      <p:pic>
        <p:nvPicPr>
          <p:cNvPr id="21" name="Picture 12" descr="http://energyefficiencymarkets.com/wp-content/uploads/2014/12/yellow_electric_car_charger.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43462" y="5258590"/>
            <a:ext cx="1645192" cy="11581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http://mxleakrepair.com/photo/water-heater-leak-repair.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54937" y="5302635"/>
            <a:ext cx="1160892" cy="116089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https://www.forwardthinking.honeywell.com/related_links/wireless/wifi_focuspro/TH6320WF1005_Hi-Res.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76714" y="5199763"/>
            <a:ext cx="1530031" cy="968000"/>
          </a:xfrm>
          <a:prstGeom prst="rect">
            <a:avLst/>
          </a:prstGeom>
          <a:noFill/>
          <a:extLst>
            <a:ext uri="{909E8E84-426E-40DD-AFC4-6F175D3DCCD1}">
              <a14:hiddenFill xmlns:a14="http://schemas.microsoft.com/office/drawing/2010/main">
                <a:solidFill>
                  <a:srgbClr val="FFFFFF"/>
                </a:solidFill>
              </a14:hiddenFill>
            </a:ext>
          </a:extLst>
        </p:spPr>
      </p:pic>
      <p:pic>
        <p:nvPicPr>
          <p:cNvPr id="24" name="Imagen 8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2067" y="4560574"/>
            <a:ext cx="935119" cy="559861"/>
          </a:xfrm>
          <a:prstGeom prst="rect">
            <a:avLst/>
          </a:prstGeom>
        </p:spPr>
      </p:pic>
      <p:sp>
        <p:nvSpPr>
          <p:cNvPr id="25" name="Título 1"/>
          <p:cNvSpPr txBox="1">
            <a:spLocks/>
          </p:cNvSpPr>
          <p:nvPr/>
        </p:nvSpPr>
        <p:spPr>
          <a:xfrm>
            <a:off x="4179532" y="108385"/>
            <a:ext cx="5762103" cy="523368"/>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600" dirty="0">
                <a:solidFill>
                  <a:srgbClr val="90C226"/>
                </a:solidFill>
              </a:rPr>
              <a:t>Design</a:t>
            </a:r>
          </a:p>
        </p:txBody>
      </p:sp>
      <p:pic>
        <p:nvPicPr>
          <p:cNvPr id="26" name="Picture 2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9275" y="673931"/>
            <a:ext cx="1487133" cy="1487133"/>
          </a:xfrm>
          <a:prstGeom prst="rect">
            <a:avLst/>
          </a:prstGeom>
        </p:spPr>
      </p:pic>
      <p:cxnSp>
        <p:nvCxnSpPr>
          <p:cNvPr id="27" name="Conector recto 16"/>
          <p:cNvCxnSpPr>
            <a:endCxn id="7" idx="3"/>
          </p:cNvCxnSpPr>
          <p:nvPr/>
        </p:nvCxnSpPr>
        <p:spPr>
          <a:xfrm>
            <a:off x="2501909" y="1305622"/>
            <a:ext cx="1677622" cy="1947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CuadroTexto 29"/>
          <p:cNvSpPr txBox="1"/>
          <p:nvPr/>
        </p:nvSpPr>
        <p:spPr>
          <a:xfrm>
            <a:off x="1611520" y="1895001"/>
            <a:ext cx="902811" cy="261610"/>
          </a:xfrm>
          <a:prstGeom prst="rect">
            <a:avLst/>
          </a:prstGeom>
          <a:noFill/>
        </p:spPr>
        <p:txBody>
          <a:bodyPr wrap="none" rtlCol="0">
            <a:spAutoFit/>
          </a:bodyPr>
          <a:lstStyle/>
          <a:p>
            <a:r>
              <a:rPr lang="en-US" sz="1100" dirty="0">
                <a:solidFill>
                  <a:prstClr val="black"/>
                </a:solidFill>
              </a:rPr>
              <a:t>Web Server</a:t>
            </a:r>
          </a:p>
        </p:txBody>
      </p:sp>
      <p:cxnSp>
        <p:nvCxnSpPr>
          <p:cNvPr id="29" name="Straight Connector 28"/>
          <p:cNvCxnSpPr>
            <a:stCxn id="6" idx="0"/>
            <a:endCxn id="4" idx="2"/>
          </p:cNvCxnSpPr>
          <p:nvPr/>
        </p:nvCxnSpPr>
        <p:spPr>
          <a:xfrm flipV="1">
            <a:off x="1831628" y="3774520"/>
            <a:ext cx="3103755" cy="794549"/>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24" idx="0"/>
            <a:endCxn id="4" idx="2"/>
          </p:cNvCxnSpPr>
          <p:nvPr/>
        </p:nvCxnSpPr>
        <p:spPr>
          <a:xfrm flipH="1" flipV="1">
            <a:off x="4935383" y="3774520"/>
            <a:ext cx="3504244" cy="78605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4" idx="2"/>
            <a:endCxn id="8" idx="0"/>
          </p:cNvCxnSpPr>
          <p:nvPr/>
        </p:nvCxnSpPr>
        <p:spPr>
          <a:xfrm flipH="1">
            <a:off x="4932732" y="3774520"/>
            <a:ext cx="2651" cy="815866"/>
          </a:xfrm>
          <a:prstGeom prst="line">
            <a:avLst/>
          </a:prstGeom>
        </p:spPr>
        <p:style>
          <a:lnRef idx="1">
            <a:schemeClr val="accent1"/>
          </a:lnRef>
          <a:fillRef idx="0">
            <a:schemeClr val="accent1"/>
          </a:fillRef>
          <a:effectRef idx="0">
            <a:schemeClr val="accent1"/>
          </a:effectRef>
          <a:fontRef idx="minor">
            <a:schemeClr val="tx1"/>
          </a:fontRef>
        </p:style>
      </p:cxnSp>
      <p:sp>
        <p:nvSpPr>
          <p:cNvPr id="32" name="CuadroTexto 32"/>
          <p:cNvSpPr txBox="1"/>
          <p:nvPr/>
        </p:nvSpPr>
        <p:spPr>
          <a:xfrm>
            <a:off x="2348405" y="4709699"/>
            <a:ext cx="1165704" cy="261610"/>
          </a:xfrm>
          <a:prstGeom prst="rect">
            <a:avLst/>
          </a:prstGeom>
          <a:noFill/>
        </p:spPr>
        <p:txBody>
          <a:bodyPr wrap="none" rtlCol="0">
            <a:spAutoFit/>
          </a:bodyPr>
          <a:lstStyle/>
          <a:p>
            <a:r>
              <a:rPr lang="en-US" sz="1100" dirty="0">
                <a:solidFill>
                  <a:prstClr val="black"/>
                </a:solidFill>
              </a:rPr>
              <a:t>Load Controller</a:t>
            </a:r>
          </a:p>
        </p:txBody>
      </p:sp>
      <p:sp>
        <p:nvSpPr>
          <p:cNvPr id="33" name="CuadroTexto 32"/>
          <p:cNvSpPr txBox="1"/>
          <p:nvPr/>
        </p:nvSpPr>
        <p:spPr>
          <a:xfrm>
            <a:off x="5398597" y="4733359"/>
            <a:ext cx="1165704" cy="261610"/>
          </a:xfrm>
          <a:prstGeom prst="rect">
            <a:avLst/>
          </a:prstGeom>
          <a:noFill/>
        </p:spPr>
        <p:txBody>
          <a:bodyPr wrap="none" rtlCol="0">
            <a:spAutoFit/>
          </a:bodyPr>
          <a:lstStyle/>
          <a:p>
            <a:r>
              <a:rPr lang="en-US" sz="1100" dirty="0">
                <a:solidFill>
                  <a:prstClr val="black"/>
                </a:solidFill>
              </a:rPr>
              <a:t>Load Controller</a:t>
            </a:r>
          </a:p>
        </p:txBody>
      </p:sp>
      <p:sp>
        <p:nvSpPr>
          <p:cNvPr id="34" name="CuadroTexto 32"/>
          <p:cNvSpPr txBox="1"/>
          <p:nvPr/>
        </p:nvSpPr>
        <p:spPr>
          <a:xfrm>
            <a:off x="8938536" y="4718194"/>
            <a:ext cx="1165704" cy="261610"/>
          </a:xfrm>
          <a:prstGeom prst="rect">
            <a:avLst/>
          </a:prstGeom>
          <a:noFill/>
        </p:spPr>
        <p:txBody>
          <a:bodyPr wrap="none" rtlCol="0">
            <a:spAutoFit/>
          </a:bodyPr>
          <a:lstStyle/>
          <a:p>
            <a:r>
              <a:rPr lang="en-US" sz="1100" dirty="0">
                <a:solidFill>
                  <a:prstClr val="black"/>
                </a:solidFill>
              </a:rPr>
              <a:t>Load Controller</a:t>
            </a:r>
          </a:p>
        </p:txBody>
      </p:sp>
    </p:spTree>
    <p:extLst>
      <p:ext uri="{BB962C8B-B14F-4D97-AF65-F5344CB8AC3E}">
        <p14:creationId xmlns:p14="http://schemas.microsoft.com/office/powerpoint/2010/main" val="1169348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085" y="1486129"/>
            <a:ext cx="6774802" cy="4792558"/>
          </a:xfrm>
          <a:prstGeom prst="rect">
            <a:avLst/>
          </a:prstGeom>
        </p:spPr>
      </p:pic>
      <p:sp>
        <p:nvSpPr>
          <p:cNvPr id="5" name="Título 1"/>
          <p:cNvSpPr>
            <a:spLocks noGrp="1"/>
          </p:cNvSpPr>
          <p:nvPr>
            <p:ph type="title"/>
          </p:nvPr>
        </p:nvSpPr>
        <p:spPr>
          <a:xfrm>
            <a:off x="460152" y="413604"/>
            <a:ext cx="8596668" cy="1320800"/>
          </a:xfrm>
        </p:spPr>
        <p:txBody>
          <a:bodyPr/>
          <a:lstStyle/>
          <a:p>
            <a:r>
              <a:rPr lang="en-US" dirty="0"/>
              <a:t>House Design</a:t>
            </a:r>
          </a:p>
        </p:txBody>
      </p:sp>
    </p:spTree>
    <p:extLst>
      <p:ext uri="{BB962C8B-B14F-4D97-AF65-F5344CB8AC3E}">
        <p14:creationId xmlns:p14="http://schemas.microsoft.com/office/powerpoint/2010/main" val="4129384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519292"/>
            <a:ext cx="8596668" cy="894322"/>
          </a:xfrm>
        </p:spPr>
        <p:txBody>
          <a:bodyPr/>
          <a:lstStyle/>
          <a:p>
            <a:r>
              <a:rPr lang="en-US" dirty="0"/>
              <a:t>Main Controller Section</a:t>
            </a:r>
          </a:p>
        </p:txBody>
      </p:sp>
      <p:sp>
        <p:nvSpPr>
          <p:cNvPr id="3" name="Marcador de contenido 2"/>
          <p:cNvSpPr>
            <a:spLocks noGrp="1"/>
          </p:cNvSpPr>
          <p:nvPr>
            <p:ph idx="1"/>
          </p:nvPr>
        </p:nvSpPr>
        <p:spPr>
          <a:xfrm>
            <a:off x="677334" y="1410552"/>
            <a:ext cx="8737122" cy="3337685"/>
          </a:xfrm>
        </p:spPr>
        <p:txBody>
          <a:bodyPr>
            <a:normAutofit fontScale="92500" lnSpcReduction="20000"/>
          </a:bodyPr>
          <a:lstStyle/>
          <a:p>
            <a:r>
              <a:rPr lang="en-US" dirty="0"/>
              <a:t>Beagle Bone Black (Main Controller)</a:t>
            </a:r>
          </a:p>
          <a:p>
            <a:pPr marL="0" indent="0">
              <a:buNone/>
            </a:pPr>
            <a:r>
              <a:rPr lang="en-US" dirty="0"/>
              <a:t>Connected to Internet using Ethernet Connection.</a:t>
            </a:r>
          </a:p>
          <a:p>
            <a:endParaRPr lang="en-US" dirty="0"/>
          </a:p>
          <a:p>
            <a:endParaRPr lang="en-US" dirty="0"/>
          </a:p>
          <a:p>
            <a:endParaRPr lang="en-US" dirty="0"/>
          </a:p>
          <a:p>
            <a:endParaRPr lang="en-US" dirty="0"/>
          </a:p>
          <a:p>
            <a:endParaRPr lang="en-US" dirty="0"/>
          </a:p>
          <a:p>
            <a:endParaRPr lang="en-US" dirty="0"/>
          </a:p>
          <a:p>
            <a:endParaRPr lang="en-US" dirty="0"/>
          </a:p>
          <a:p>
            <a:r>
              <a:rPr lang="en-US" dirty="0"/>
              <a:t>NRF24L01+ Transceiver</a:t>
            </a:r>
          </a:p>
          <a:p>
            <a:pPr marL="0" indent="0">
              <a:buNone/>
            </a:pPr>
            <a:endParaRPr lang="en-US" dirty="0"/>
          </a:p>
        </p:txBody>
      </p:sp>
      <p:pic>
        <p:nvPicPr>
          <p:cNvPr id="1026" name="Picture 2" descr="http://beagleboard.org/static/ti/product_detail_black_s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0411" y="1503922"/>
            <a:ext cx="2010766" cy="249107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a 3"/>
          <p:cNvGraphicFramePr>
            <a:graphicFrameLocks noGrp="1"/>
          </p:cNvGraphicFramePr>
          <p:nvPr>
            <p:extLst/>
          </p:nvPr>
        </p:nvGraphicFramePr>
        <p:xfrm>
          <a:off x="953036" y="2125013"/>
          <a:ext cx="5525037" cy="2150774"/>
        </p:xfrm>
        <a:graphic>
          <a:graphicData uri="http://schemas.openxmlformats.org/drawingml/2006/table">
            <a:tbl>
              <a:tblPr>
                <a:tableStyleId>{5C22544A-7EE6-4342-B048-85BDC9FD1C3A}</a:tableStyleId>
              </a:tblPr>
              <a:tblGrid>
                <a:gridCol w="1800570">
                  <a:extLst>
                    <a:ext uri="{9D8B030D-6E8A-4147-A177-3AD203B41FA5}">
                      <a16:colId xmlns:a16="http://schemas.microsoft.com/office/drawing/2014/main" val="20000"/>
                    </a:ext>
                  </a:extLst>
                </a:gridCol>
                <a:gridCol w="3724467">
                  <a:extLst>
                    <a:ext uri="{9D8B030D-6E8A-4147-A177-3AD203B41FA5}">
                      <a16:colId xmlns:a16="http://schemas.microsoft.com/office/drawing/2014/main" val="20001"/>
                    </a:ext>
                  </a:extLst>
                </a:gridCol>
              </a:tblGrid>
              <a:tr h="236838">
                <a:tc>
                  <a:txBody>
                    <a:bodyPr/>
                    <a:lstStyle/>
                    <a:p>
                      <a:pPr algn="ctr" fontAlgn="b"/>
                      <a:r>
                        <a:rPr lang="en-US" sz="1400" b="1" u="none" strike="noStrike" dirty="0">
                          <a:effectLst/>
                        </a:rPr>
                        <a:t>Characteristics</a:t>
                      </a:r>
                      <a:endParaRPr lang="en-US" sz="14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1" u="none" strike="noStrike" kern="1200" dirty="0">
                          <a:solidFill>
                            <a:schemeClr val="dk1"/>
                          </a:solidFill>
                          <a:effectLst/>
                          <a:latin typeface="+mn-lt"/>
                          <a:ea typeface="+mn-ea"/>
                          <a:cs typeface="+mn-cs"/>
                        </a:rPr>
                        <a:t>Specification</a:t>
                      </a:r>
                      <a:r>
                        <a:rPr lang="en-US" sz="1100" u="sng" strike="noStrike" dirty="0">
                          <a:effectLst/>
                        </a:rPr>
                        <a:t> </a:t>
                      </a:r>
                      <a:endParaRPr lang="en-US" sz="1100" b="0" i="0" u="sng"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36644">
                <a:tc>
                  <a:txBody>
                    <a:bodyPr/>
                    <a:lstStyle/>
                    <a:p>
                      <a:pPr algn="ctr" fontAlgn="b"/>
                      <a:r>
                        <a:rPr lang="en-US" sz="1200" u="none" strike="noStrike" dirty="0">
                          <a:effectLst/>
                        </a:rPr>
                        <a:t>Processor</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u="none" strike="noStrike" dirty="0">
                          <a:effectLst/>
                        </a:rPr>
                        <a:t> AM335x 1GHz ARM® Cortex-A8</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03111">
                <a:tc>
                  <a:txBody>
                    <a:bodyPr/>
                    <a:lstStyle/>
                    <a:p>
                      <a:pPr algn="ctr" fontAlgn="b"/>
                      <a:r>
                        <a:rPr lang="en-US" sz="1200" u="none" strike="noStrike" dirty="0">
                          <a:effectLst/>
                        </a:rPr>
                        <a:t>RAM </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effectLst/>
                        </a:rPr>
                        <a:t>512MB DDR3 RAM</a:t>
                      </a:r>
                      <a:endParaRPr lang="en-US" sz="1200" b="0" i="0" u="none" strike="noStrike" dirty="0">
                        <a:solidFill>
                          <a:srgbClr val="525252"/>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03111">
                <a:tc>
                  <a:txBody>
                    <a:bodyPr/>
                    <a:lstStyle/>
                    <a:p>
                      <a:pPr algn="ctr" fontAlgn="b"/>
                      <a:r>
                        <a:rPr lang="en-US" sz="1200" u="none" strike="noStrike" dirty="0">
                          <a:effectLst/>
                        </a:rPr>
                        <a:t>Storage</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u="none" strike="noStrike" dirty="0">
                          <a:effectLst/>
                        </a:rPr>
                        <a:t>4GB 8-bit eMMC on-board flash</a:t>
                      </a:r>
                      <a:endParaRPr lang="en-US" sz="1200" b="0" i="0" u="none" strike="noStrike" dirty="0">
                        <a:solidFill>
                          <a:srgbClr val="525252"/>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88255">
                <a:tc>
                  <a:txBody>
                    <a:bodyPr/>
                    <a:lstStyle/>
                    <a:p>
                      <a:pPr algn="ctr"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36838">
                <a:tc rowSpan="5">
                  <a:txBody>
                    <a:bodyPr/>
                    <a:lstStyle/>
                    <a:p>
                      <a:pPr algn="ctr" fontAlgn="b"/>
                      <a:r>
                        <a:rPr lang="en-US" sz="1400" b="1" u="none" strike="noStrike" dirty="0">
                          <a:effectLst/>
                        </a:rPr>
                        <a:t>Connectivity</a:t>
                      </a:r>
                      <a:endParaRPr lang="en-US" sz="1100" b="0" i="0" u="none" strike="noStrike" dirty="0">
                        <a:solidFill>
                          <a:srgbClr val="000000"/>
                        </a:solidFill>
                        <a:effectLst/>
                        <a:latin typeface="Calibri" panose="020F0502020204030204" pitchFamily="34" charset="0"/>
                      </a:endParaRPr>
                    </a:p>
                    <a:p>
                      <a:pPr algn="ctr"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kern="1200" dirty="0">
                          <a:solidFill>
                            <a:schemeClr val="dk1"/>
                          </a:solidFill>
                          <a:effectLst/>
                          <a:latin typeface="+mn-lt"/>
                          <a:ea typeface="+mn-ea"/>
                          <a:cs typeface="+mn-cs"/>
                        </a:rPr>
                        <a:t>Specification</a:t>
                      </a:r>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03111">
                <a:tc vMerge="1">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Ethernet</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36644">
                <a:tc vMerge="1">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SPI (Serial Peripheral Interface)</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03111">
                <a:tc vMerge="1">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HDMI</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03111">
                <a:tc vMerge="1">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GPIO</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graphicFrame>
        <p:nvGraphicFramePr>
          <p:cNvPr id="5" name="Tabla 4"/>
          <p:cNvGraphicFramePr>
            <a:graphicFrameLocks noGrp="1"/>
          </p:cNvGraphicFramePr>
          <p:nvPr>
            <p:extLst/>
          </p:nvPr>
        </p:nvGraphicFramePr>
        <p:xfrm>
          <a:off x="953036" y="4835582"/>
          <a:ext cx="4623515" cy="1259659"/>
        </p:xfrm>
        <a:graphic>
          <a:graphicData uri="http://schemas.openxmlformats.org/drawingml/2006/table">
            <a:tbl>
              <a:tblPr>
                <a:tableStyleId>{5C22544A-7EE6-4342-B048-85BDC9FD1C3A}</a:tableStyleId>
              </a:tblPr>
              <a:tblGrid>
                <a:gridCol w="1506771">
                  <a:extLst>
                    <a:ext uri="{9D8B030D-6E8A-4147-A177-3AD203B41FA5}">
                      <a16:colId xmlns:a16="http://schemas.microsoft.com/office/drawing/2014/main" val="20000"/>
                    </a:ext>
                  </a:extLst>
                </a:gridCol>
                <a:gridCol w="3116744">
                  <a:extLst>
                    <a:ext uri="{9D8B030D-6E8A-4147-A177-3AD203B41FA5}">
                      <a16:colId xmlns:a16="http://schemas.microsoft.com/office/drawing/2014/main" val="20001"/>
                    </a:ext>
                  </a:extLst>
                </a:gridCol>
              </a:tblGrid>
              <a:tr h="474721">
                <a:tc>
                  <a:txBody>
                    <a:bodyPr/>
                    <a:lstStyle/>
                    <a:p>
                      <a:pPr algn="ctr" fontAlgn="b"/>
                      <a:r>
                        <a:rPr lang="en-US" sz="1400" b="1" u="none" strike="noStrike" dirty="0">
                          <a:effectLst/>
                        </a:rPr>
                        <a:t>Characteristics</a:t>
                      </a:r>
                      <a:endParaRPr lang="en-US" sz="14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kern="1200" dirty="0">
                          <a:solidFill>
                            <a:schemeClr val="dk1"/>
                          </a:solidFill>
                          <a:effectLst/>
                          <a:latin typeface="+mn-lt"/>
                          <a:ea typeface="+mn-ea"/>
                          <a:cs typeface="+mn-cs"/>
                        </a:rPr>
                        <a:t>Specification</a:t>
                      </a:r>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09375">
                <a:tc>
                  <a:txBody>
                    <a:bodyPr/>
                    <a:lstStyle/>
                    <a:p>
                      <a:pPr algn="ctr" fontAlgn="b"/>
                      <a:r>
                        <a:rPr lang="en-US" sz="1200" u="none" strike="noStrike" dirty="0">
                          <a:effectLst/>
                        </a:rPr>
                        <a:t>RF Technology</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u="none" strike="noStrike" dirty="0">
                          <a:effectLst/>
                        </a:rPr>
                        <a:t>2.4 GHz ISM Band Operation</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09375">
                <a:tc>
                  <a:txBody>
                    <a:bodyPr/>
                    <a:lstStyle/>
                    <a:p>
                      <a:pPr algn="ctr" fontAlgn="b"/>
                      <a:r>
                        <a:rPr lang="en-US" sz="1200" u="none" strike="noStrike" dirty="0">
                          <a:effectLst/>
                        </a:rPr>
                        <a:t>Modulation</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u="none" strike="noStrike" dirty="0">
                          <a:effectLst/>
                        </a:rPr>
                        <a:t>1 or 2 MHz Bandwidth</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66188">
                <a:tc>
                  <a:txBody>
                    <a:bodyPr/>
                    <a:lstStyle/>
                    <a:p>
                      <a:pPr algn="ctr" fontAlgn="b"/>
                      <a:r>
                        <a:rPr lang="en-US" sz="1200" u="none" strike="noStrike">
                          <a:effectLst/>
                        </a:rPr>
                        <a:t>Information </a:t>
                      </a:r>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u="none" strike="noStrike" dirty="0">
                          <a:effectLst/>
                        </a:rPr>
                        <a:t>Dynamic Payload 1 to 32 bytes</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7" name="Picture 2" descr="http://ecx.images-amazon.com/images/I/51EcNslckaL._SL1001_.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9014" y="4085301"/>
            <a:ext cx="1714500" cy="17145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8524874" y="3762375"/>
            <a:ext cx="523875" cy="2326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872061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54806"/>
            <a:ext cx="8596668" cy="1320800"/>
          </a:xfrm>
        </p:spPr>
        <p:txBody>
          <a:bodyPr/>
          <a:lstStyle/>
          <a:p>
            <a:r>
              <a:rPr lang="en-US" dirty="0"/>
              <a:t>Load Section</a:t>
            </a:r>
          </a:p>
        </p:txBody>
      </p:sp>
      <p:sp>
        <p:nvSpPr>
          <p:cNvPr id="3" name="Marcador de contenido 2"/>
          <p:cNvSpPr>
            <a:spLocks noGrp="1"/>
          </p:cNvSpPr>
          <p:nvPr>
            <p:ph idx="1"/>
          </p:nvPr>
        </p:nvSpPr>
        <p:spPr>
          <a:xfrm>
            <a:off x="677334" y="950948"/>
            <a:ext cx="8596668" cy="3880773"/>
          </a:xfrm>
        </p:spPr>
        <p:txBody>
          <a:bodyPr>
            <a:normAutofit fontScale="92500" lnSpcReduction="20000"/>
          </a:bodyPr>
          <a:lstStyle/>
          <a:p>
            <a:r>
              <a:rPr lang="en-US" dirty="0"/>
              <a:t>MSP432P401R</a:t>
            </a:r>
          </a:p>
          <a:p>
            <a:pPr marL="0" indent="0">
              <a:buNone/>
            </a:pPr>
            <a:r>
              <a:rPr lang="en-US" dirty="0"/>
              <a:t> Direct communication with main controller using a NRF24L01+ Transceiver.</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endParaRPr lang="en-US" dirty="0"/>
          </a:p>
          <a:p>
            <a:r>
              <a:rPr lang="en-US" dirty="0"/>
              <a:t>NRF24L01+ Transceiver</a:t>
            </a:r>
          </a:p>
          <a:p>
            <a:r>
              <a:rPr lang="en-US" dirty="0"/>
              <a:t>5[V] Relay – Rated 10[A] 250 [V] AC</a:t>
            </a:r>
          </a:p>
        </p:txBody>
      </p:sp>
      <p:pic>
        <p:nvPicPr>
          <p:cNvPr id="2050" name="Picture 2" descr="MSP-EXP432P401R LaunchP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6194" y="1959895"/>
            <a:ext cx="2897808" cy="186287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a 3"/>
          <p:cNvGraphicFramePr>
            <a:graphicFrameLocks noGrp="1"/>
          </p:cNvGraphicFramePr>
          <p:nvPr>
            <p:extLst/>
          </p:nvPr>
        </p:nvGraphicFramePr>
        <p:xfrm>
          <a:off x="1113276" y="1826279"/>
          <a:ext cx="4624178" cy="2017890"/>
        </p:xfrm>
        <a:graphic>
          <a:graphicData uri="http://schemas.openxmlformats.org/drawingml/2006/table">
            <a:tbl>
              <a:tblPr>
                <a:tableStyleId>{5C22544A-7EE6-4342-B048-85BDC9FD1C3A}</a:tableStyleId>
              </a:tblPr>
              <a:tblGrid>
                <a:gridCol w="1370822">
                  <a:extLst>
                    <a:ext uri="{9D8B030D-6E8A-4147-A177-3AD203B41FA5}">
                      <a16:colId xmlns:a16="http://schemas.microsoft.com/office/drawing/2014/main" val="20000"/>
                    </a:ext>
                  </a:extLst>
                </a:gridCol>
                <a:gridCol w="3253356">
                  <a:extLst>
                    <a:ext uri="{9D8B030D-6E8A-4147-A177-3AD203B41FA5}">
                      <a16:colId xmlns:a16="http://schemas.microsoft.com/office/drawing/2014/main" val="20001"/>
                    </a:ext>
                  </a:extLst>
                </a:gridCol>
              </a:tblGrid>
              <a:tr h="441441">
                <a:tc>
                  <a:txBody>
                    <a:bodyPr/>
                    <a:lstStyle/>
                    <a:p>
                      <a:pPr algn="ctr" fontAlgn="b"/>
                      <a:r>
                        <a:rPr lang="en-US" sz="1400" b="1" u="none" strike="noStrike" dirty="0">
                          <a:effectLst/>
                        </a:rPr>
                        <a:t>Characteristics</a:t>
                      </a:r>
                      <a:endParaRPr lang="en-US" sz="14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kern="1200" dirty="0">
                          <a:solidFill>
                            <a:schemeClr val="dk1"/>
                          </a:solidFill>
                          <a:effectLst/>
                          <a:latin typeface="+mn-lt"/>
                          <a:ea typeface="+mn-ea"/>
                          <a:cs typeface="+mn-cs"/>
                        </a:rPr>
                        <a:t>Specification</a:t>
                      </a:r>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25207">
                <a:tc>
                  <a:txBody>
                    <a:bodyPr/>
                    <a:lstStyle/>
                    <a:p>
                      <a:pPr algn="ctr" fontAlgn="b"/>
                      <a:r>
                        <a:rPr lang="en-US" sz="1200" u="none" strike="noStrike" dirty="0">
                          <a:effectLst/>
                        </a:rPr>
                        <a:t>MCU</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u="none" strike="noStrike" dirty="0">
                          <a:effectLst/>
                        </a:rPr>
                        <a:t>48 MHz 32-bit ARM Cortex M4F</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25207">
                <a:tc rowSpan="2">
                  <a:txBody>
                    <a:bodyPr/>
                    <a:lstStyle/>
                    <a:p>
                      <a:pPr algn="ctr" fontAlgn="b"/>
                      <a:r>
                        <a:rPr lang="en-US" sz="1200" u="none" strike="noStrike" dirty="0">
                          <a:effectLst/>
                        </a:rPr>
                        <a:t>Power</a:t>
                      </a:r>
                      <a:endParaRPr lang="en-US" sz="12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u="none" strike="noStrike" dirty="0">
                          <a:effectLst/>
                        </a:rPr>
                        <a:t>95 [uA]/MHz Active Operation</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25207">
                <a:tc vMerge="1">
                  <a:txBody>
                    <a:bodyPr/>
                    <a:lstStyle/>
                    <a:p>
                      <a:pPr algn="ctr" fontAlgn="b"/>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850 [nA] Standby Operation</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25207">
                <a:tc gridSpan="2">
                  <a:txBody>
                    <a:bodyPr/>
                    <a:lstStyle/>
                    <a:p>
                      <a:pPr algn="ctr" fontAlgn="b"/>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10004"/>
                  </a:ext>
                </a:extLst>
              </a:tr>
              <a:tr h="225207">
                <a:tc gridSpan="2">
                  <a:txBody>
                    <a:bodyPr/>
                    <a:lstStyle/>
                    <a:p>
                      <a:pPr algn="ctr" fontAlgn="b"/>
                      <a:r>
                        <a:rPr lang="en-US" sz="1400" b="1" u="none" strike="noStrike" kern="1200" dirty="0">
                          <a:solidFill>
                            <a:schemeClr val="dk1"/>
                          </a:solidFill>
                          <a:effectLst/>
                          <a:latin typeface="+mn-lt"/>
                          <a:ea typeface="+mn-ea"/>
                          <a:cs typeface="+mn-cs"/>
                        </a:rPr>
                        <a:t>Memory</a:t>
                      </a:r>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b"/>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5"/>
                  </a:ext>
                </a:extLst>
              </a:tr>
              <a:tr h="225207">
                <a:tc>
                  <a:txBody>
                    <a:bodyPr/>
                    <a:lstStyle/>
                    <a:p>
                      <a:pPr algn="ctr" fontAlgn="b"/>
                      <a:r>
                        <a:rPr lang="en-US" sz="1200" u="none" strike="noStrike" dirty="0">
                          <a:effectLst/>
                        </a:rPr>
                        <a:t>Flash</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u="none" strike="noStrike" dirty="0">
                          <a:effectLst/>
                        </a:rPr>
                        <a:t>256 KB</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25207">
                <a:tc>
                  <a:txBody>
                    <a:bodyPr/>
                    <a:lstStyle/>
                    <a:p>
                      <a:pPr algn="ctr" fontAlgn="b"/>
                      <a:r>
                        <a:rPr lang="en-US" sz="1200" u="none" strike="noStrike" dirty="0">
                          <a:effectLst/>
                        </a:rPr>
                        <a:t>RAM</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u="none" strike="noStrike" dirty="0">
                          <a:effectLst/>
                        </a:rPr>
                        <a:t>64 KB</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pic>
        <p:nvPicPr>
          <p:cNvPr id="2052" name="Picture 4" descr="KEDSUM® 5V 1 One Channel Relay Module Expansion Board For Arduino SCM ARM PIC AVR DSP"/>
          <p:cNvPicPr>
            <a:picLocks noChangeAspect="1" noChangeArrowheads="1"/>
          </p:cNvPicPr>
          <p:nvPr/>
        </p:nvPicPr>
        <p:blipFill rotWithShape="1">
          <a:blip r:embed="rId4">
            <a:extLst>
              <a:ext uri="{28A0092B-C50C-407E-A947-70E740481C1C}">
                <a14:useLocalDpi xmlns:a14="http://schemas.microsoft.com/office/drawing/2010/main" val="0"/>
              </a:ext>
            </a:extLst>
          </a:blip>
          <a:srcRect l="9959" t="9235" r="4702" b="16777"/>
          <a:stretch/>
        </p:blipFill>
        <p:spPr bwMode="auto">
          <a:xfrm rot="8781526">
            <a:off x="5272260" y="4646772"/>
            <a:ext cx="2207544" cy="19139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ecx.images-amazon.com/images/I/51EcNslckaL._SL1001_.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44900" y="4670613"/>
            <a:ext cx="17145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389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Main Controller</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1451547" y="1750685"/>
            <a:ext cx="7048241" cy="3881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10647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Load Controller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51547" y="1803237"/>
            <a:ext cx="7048241" cy="3881437"/>
          </a:xfrm>
        </p:spPr>
      </p:pic>
    </p:spTree>
    <p:extLst>
      <p:ext uri="{BB962C8B-B14F-4D97-AF65-F5344CB8AC3E}">
        <p14:creationId xmlns:p14="http://schemas.microsoft.com/office/powerpoint/2010/main" val="12525414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Combination of Collected Data</a:t>
            </a:r>
          </a:p>
        </p:txBody>
      </p:sp>
      <p:pic>
        <p:nvPicPr>
          <p:cNvPr id="4" name="COE_Animation_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848100" y="1422400"/>
            <a:ext cx="8037513" cy="4521200"/>
          </a:xfrm>
        </p:spPr>
      </p:pic>
      <p:sp>
        <p:nvSpPr>
          <p:cNvPr id="5" name="Subtitle 2"/>
          <p:cNvSpPr txBox="1">
            <a:spLocks/>
          </p:cNvSpPr>
          <p:nvPr/>
        </p:nvSpPr>
        <p:spPr>
          <a:xfrm>
            <a:off x="104552" y="1549399"/>
            <a:ext cx="3743548" cy="439420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000" dirty="0"/>
              <a:t>The Main Controller was on the third floor therefore the direct distance on other floors had to be calculated using the height.</a:t>
            </a:r>
          </a:p>
          <a:p>
            <a:pPr marL="342900" indent="-342900" algn="l">
              <a:buFont typeface="Arial" panose="020B0604020202020204" pitchFamily="34" charset="0"/>
              <a:buChar char="•"/>
            </a:pPr>
            <a:r>
              <a:rPr lang="en-US" sz="2000" dirty="0"/>
              <a:t>There is about 25ft between floors</a:t>
            </a:r>
          </a:p>
          <a:p>
            <a:pPr marL="342900" indent="-342900" algn="l">
              <a:buFont typeface="Arial" panose="020B0604020202020204" pitchFamily="34" charset="0"/>
              <a:buChar char="•"/>
            </a:pPr>
            <a:r>
              <a:rPr lang="en-US" sz="2000" dirty="0"/>
              <a:t>Building B has 4 large rooms</a:t>
            </a:r>
          </a:p>
          <a:p>
            <a:pPr marL="342900" indent="-342900" algn="l">
              <a:buFont typeface="Arial" panose="020B0604020202020204" pitchFamily="34" charset="0"/>
              <a:buChar char="•"/>
            </a:pPr>
            <a:r>
              <a:rPr lang="en-US" sz="2000" dirty="0"/>
              <a:t>Building A has more open space</a:t>
            </a:r>
          </a:p>
          <a:p>
            <a:pPr algn="l"/>
            <a:endParaRPr lang="en-US" sz="2000" dirty="0"/>
          </a:p>
        </p:txBody>
      </p:sp>
    </p:spTree>
    <p:extLst>
      <p:ext uri="{BB962C8B-B14F-4D97-AF65-F5344CB8AC3E}">
        <p14:creationId xmlns:p14="http://schemas.microsoft.com/office/powerpoint/2010/main" val="5304959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77334" y="403969"/>
            <a:ext cx="8596668" cy="860466"/>
          </a:xfrm>
        </p:spPr>
        <p:txBody>
          <a:bodyPr/>
          <a:lstStyle/>
          <a:p>
            <a:r>
              <a:rPr lang="en-US" dirty="0"/>
              <a:t>Our Goal</a:t>
            </a:r>
          </a:p>
        </p:txBody>
      </p:sp>
      <p:sp>
        <p:nvSpPr>
          <p:cNvPr id="5" name="Content Placeholder 2"/>
          <p:cNvSpPr>
            <a:spLocks noGrp="1"/>
          </p:cNvSpPr>
          <p:nvPr>
            <p:ph idx="1"/>
          </p:nvPr>
        </p:nvSpPr>
        <p:spPr>
          <a:xfrm>
            <a:off x="677334" y="1278272"/>
            <a:ext cx="8596668" cy="1764152"/>
          </a:xfrm>
        </p:spPr>
        <p:txBody>
          <a:bodyPr>
            <a:normAutofit fontScale="92500" lnSpcReduction="20000"/>
          </a:bodyPr>
          <a:lstStyle/>
          <a:p>
            <a:r>
              <a:rPr lang="en-US" sz="2000" dirty="0">
                <a:solidFill>
                  <a:schemeClr val="tx1"/>
                </a:solidFill>
              </a:rPr>
              <a:t>With the implementation of our Home Energy Management System and the advantage of Real-Time Pricing (RTP) provided by electric utility companies, consumers have the ability to adjust their energy usage in order to reduce their electricity bill.</a:t>
            </a:r>
          </a:p>
          <a:p>
            <a:r>
              <a:rPr lang="en-US" sz="2000" dirty="0">
                <a:solidFill>
                  <a:schemeClr val="tx1"/>
                </a:solidFill>
              </a:rPr>
              <a:t>Sponsored by FEEDER – Foundation for Engineering Education for Distributed Energy Resource</a:t>
            </a:r>
          </a:p>
        </p:txBody>
      </p:sp>
      <p:sp>
        <p:nvSpPr>
          <p:cNvPr id="6" name="Title 1"/>
          <p:cNvSpPr txBox="1">
            <a:spLocks/>
          </p:cNvSpPr>
          <p:nvPr/>
        </p:nvSpPr>
        <p:spPr>
          <a:xfrm>
            <a:off x="669313" y="3042424"/>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90C226"/>
                </a:solidFill>
              </a:rPr>
              <a:t>Who are we?</a:t>
            </a:r>
          </a:p>
        </p:txBody>
      </p:sp>
      <p:sp>
        <p:nvSpPr>
          <p:cNvPr id="7" name="Content Placeholder 2"/>
          <p:cNvSpPr txBox="1">
            <a:spLocks/>
          </p:cNvSpPr>
          <p:nvPr/>
        </p:nvSpPr>
        <p:spPr>
          <a:xfrm>
            <a:off x="669313" y="3981372"/>
            <a:ext cx="8596668" cy="224296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rgbClr val="90C226"/>
              </a:buClr>
            </a:pPr>
            <a:r>
              <a:rPr lang="en-US" sz="2000" dirty="0">
                <a:solidFill>
                  <a:prstClr val="black"/>
                </a:solidFill>
              </a:rPr>
              <a:t>Dillon Wiggins – EE – Project Manager</a:t>
            </a:r>
          </a:p>
          <a:p>
            <a:pPr>
              <a:buClr>
                <a:srgbClr val="90C226"/>
              </a:buClr>
            </a:pPr>
            <a:r>
              <a:rPr lang="en-US" sz="2000" dirty="0">
                <a:solidFill>
                  <a:prstClr val="black"/>
                </a:solidFill>
              </a:rPr>
              <a:t>Pablo Aguirre – EE – Systems Engineer</a:t>
            </a:r>
          </a:p>
          <a:p>
            <a:pPr>
              <a:buClr>
                <a:srgbClr val="90C226"/>
              </a:buClr>
            </a:pPr>
            <a:r>
              <a:rPr lang="en-US" sz="2000" dirty="0">
                <a:solidFill>
                  <a:prstClr val="black"/>
                </a:solidFill>
              </a:rPr>
              <a:t>Juan </a:t>
            </a:r>
            <a:r>
              <a:rPr lang="en-US" sz="2000" dirty="0" err="1">
                <a:solidFill>
                  <a:prstClr val="black"/>
                </a:solidFill>
              </a:rPr>
              <a:t>Ospina</a:t>
            </a:r>
            <a:r>
              <a:rPr lang="en-US" sz="2000" dirty="0">
                <a:solidFill>
                  <a:prstClr val="black"/>
                </a:solidFill>
              </a:rPr>
              <a:t> – CE &amp; EE – Hardware Engineer</a:t>
            </a:r>
          </a:p>
          <a:p>
            <a:pPr>
              <a:buClr>
                <a:srgbClr val="90C226"/>
              </a:buClr>
            </a:pPr>
            <a:r>
              <a:rPr lang="en-US" sz="2000" dirty="0">
                <a:solidFill>
                  <a:prstClr val="black"/>
                </a:solidFill>
              </a:rPr>
              <a:t>Michael Garcia-Rivas – CE – Software Engineer</a:t>
            </a:r>
          </a:p>
          <a:p>
            <a:pPr>
              <a:buClr>
                <a:srgbClr val="90C226"/>
              </a:buClr>
            </a:pPr>
            <a:r>
              <a:rPr lang="en-US" sz="2000" dirty="0">
                <a:solidFill>
                  <a:prstClr val="black"/>
                </a:solidFill>
              </a:rPr>
              <a:t>Ivan </a:t>
            </a:r>
            <a:r>
              <a:rPr lang="en-US" sz="2000" dirty="0" err="1">
                <a:solidFill>
                  <a:prstClr val="black"/>
                </a:solidFill>
              </a:rPr>
              <a:t>Remete</a:t>
            </a:r>
            <a:r>
              <a:rPr lang="en-US" sz="2000" dirty="0">
                <a:solidFill>
                  <a:prstClr val="black"/>
                </a:solidFill>
              </a:rPr>
              <a:t> – EE – Electrical Engineer</a:t>
            </a:r>
          </a:p>
          <a:p>
            <a:pPr>
              <a:buClr>
                <a:srgbClr val="90C226"/>
              </a:buClr>
            </a:pPr>
            <a:endParaRPr lang="en-US" sz="2000" dirty="0">
              <a:solidFill>
                <a:prstClr val="black"/>
              </a:solidFill>
            </a:endParaRPr>
          </a:p>
          <a:p>
            <a:pPr>
              <a:buClr>
                <a:srgbClr val="90C226"/>
              </a:buClr>
            </a:pPr>
            <a:endParaRPr lang="en-US" dirty="0">
              <a:solidFill>
                <a:prstClr val="black"/>
              </a:solidFill>
            </a:endParaRPr>
          </a:p>
        </p:txBody>
      </p:sp>
      <p:pic>
        <p:nvPicPr>
          <p:cNvPr id="8" name="Picture 7"/>
          <p:cNvPicPr>
            <a:picLocks noChangeAspect="1"/>
          </p:cNvPicPr>
          <p:nvPr/>
        </p:nvPicPr>
        <p:blipFill>
          <a:blip r:embed="rId3"/>
          <a:stretch>
            <a:fillRect/>
          </a:stretch>
        </p:blipFill>
        <p:spPr>
          <a:xfrm>
            <a:off x="6738681" y="3981372"/>
            <a:ext cx="1943100" cy="1933575"/>
          </a:xfrm>
          <a:prstGeom prst="rect">
            <a:avLst/>
          </a:prstGeom>
        </p:spPr>
      </p:pic>
    </p:spTree>
    <p:extLst>
      <p:ext uri="{BB962C8B-B14F-4D97-AF65-F5344CB8AC3E}">
        <p14:creationId xmlns:p14="http://schemas.microsoft.com/office/powerpoint/2010/main" val="472090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 Testing</a:t>
            </a:r>
          </a:p>
        </p:txBody>
      </p:sp>
      <p:graphicFrame>
        <p:nvGraphicFramePr>
          <p:cNvPr id="5" name="Table 4"/>
          <p:cNvGraphicFramePr>
            <a:graphicFrameLocks noGrp="1"/>
          </p:cNvGraphicFramePr>
          <p:nvPr>
            <p:extLst>
              <p:ext uri="{D42A27DB-BD31-4B8C-83A1-F6EECF244321}">
                <p14:modId xmlns:p14="http://schemas.microsoft.com/office/powerpoint/2010/main" val="1756604487"/>
              </p:ext>
            </p:extLst>
          </p:nvPr>
        </p:nvGraphicFramePr>
        <p:xfrm>
          <a:off x="1240187" y="1930400"/>
          <a:ext cx="6045200" cy="3286125"/>
        </p:xfrm>
        <a:graphic>
          <a:graphicData uri="http://schemas.openxmlformats.org/drawingml/2006/table">
            <a:tbl>
              <a:tblPr/>
              <a:tblGrid>
                <a:gridCol w="2221659">
                  <a:extLst>
                    <a:ext uri="{9D8B030D-6E8A-4147-A177-3AD203B41FA5}">
                      <a16:colId xmlns:a16="http://schemas.microsoft.com/office/drawing/2014/main" val="20000"/>
                    </a:ext>
                  </a:extLst>
                </a:gridCol>
                <a:gridCol w="1411182">
                  <a:extLst>
                    <a:ext uri="{9D8B030D-6E8A-4147-A177-3AD203B41FA5}">
                      <a16:colId xmlns:a16="http://schemas.microsoft.com/office/drawing/2014/main" val="20001"/>
                    </a:ext>
                  </a:extLst>
                </a:gridCol>
                <a:gridCol w="1258622">
                  <a:extLst>
                    <a:ext uri="{9D8B030D-6E8A-4147-A177-3AD203B41FA5}">
                      <a16:colId xmlns:a16="http://schemas.microsoft.com/office/drawing/2014/main" val="20002"/>
                    </a:ext>
                  </a:extLst>
                </a:gridCol>
                <a:gridCol w="1153737">
                  <a:extLst>
                    <a:ext uri="{9D8B030D-6E8A-4147-A177-3AD203B41FA5}">
                      <a16:colId xmlns:a16="http://schemas.microsoft.com/office/drawing/2014/main" val="20003"/>
                    </a:ext>
                  </a:extLst>
                </a:gridCol>
              </a:tblGrid>
              <a:tr h="238125">
                <a:tc gridSpan="4">
                  <a:txBody>
                    <a:bodyPr/>
                    <a:lstStyle/>
                    <a:p>
                      <a:pPr algn="ctr" fontAlgn="b"/>
                      <a:r>
                        <a:rPr lang="en-US" sz="1400" b="1" i="0" u="none" strike="noStrike" dirty="0">
                          <a:solidFill>
                            <a:srgbClr val="000000"/>
                          </a:solidFill>
                          <a:effectLst/>
                          <a:latin typeface="Calibri" panose="020F0502020204030204" pitchFamily="34" charset="0"/>
                        </a:rPr>
                        <a:t>Testing Results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90500">
                <a:tc rowSpan="4">
                  <a:txBody>
                    <a:bodyPr/>
                    <a:lstStyle/>
                    <a:p>
                      <a:pPr algn="ctr" fontAlgn="b"/>
                      <a:r>
                        <a:rPr lang="en-US" sz="1100" b="1" i="0" u="none" strike="noStrike" dirty="0">
                          <a:solidFill>
                            <a:srgbClr val="000000"/>
                          </a:solidFill>
                          <a:effectLst/>
                          <a:latin typeface="Calibri" panose="020F0502020204030204" pitchFamily="34" charset="0"/>
                        </a:rPr>
                        <a:t>Command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gridSpan="3">
                  <a:txBody>
                    <a:bodyPr/>
                    <a:lstStyle/>
                    <a:p>
                      <a:pPr algn="ctr" fontAlgn="b"/>
                      <a:r>
                        <a:rPr lang="en-US" sz="1100" b="1" i="0" u="none" strike="noStrike" dirty="0">
                          <a:solidFill>
                            <a:srgbClr val="000000"/>
                          </a:solidFill>
                          <a:effectLst/>
                          <a:latin typeface="Calibri" panose="020F0502020204030204" pitchFamily="34" charset="0"/>
                        </a:rPr>
                        <a:t>Component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90500">
                <a:tc vMerge="1">
                  <a:txBody>
                    <a:bodyPr/>
                    <a:lstStyle/>
                    <a:p>
                      <a:endParaRPr lang="en-US"/>
                    </a:p>
                  </a:txBody>
                  <a:tcPr/>
                </a:tc>
                <a:tc>
                  <a:txBody>
                    <a:bodyPr/>
                    <a:lstStyle/>
                    <a:p>
                      <a:pPr algn="ctr" fontAlgn="b"/>
                      <a:r>
                        <a:rPr lang="en-US" sz="1100" b="1" i="0" u="none" strike="noStrike" dirty="0">
                          <a:solidFill>
                            <a:srgbClr val="000000"/>
                          </a:solidFill>
                          <a:effectLst/>
                          <a:latin typeface="Calibri" panose="020F0502020204030204" pitchFamily="34" charset="0"/>
                        </a:rPr>
                        <a:t>Main Controller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100" b="1" i="0" u="none" strike="noStrike" dirty="0">
                          <a:solidFill>
                            <a:srgbClr val="000000"/>
                          </a:solidFill>
                          <a:effectLst/>
                          <a:latin typeface="Calibri" panose="020F0502020204030204" pitchFamily="34" charset="0"/>
                        </a:rPr>
                        <a:t>Load Controller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100" b="1" i="0" u="none" strike="noStrike" dirty="0">
                          <a:solidFill>
                            <a:srgbClr val="000000"/>
                          </a:solidFill>
                          <a:effectLst/>
                          <a:latin typeface="Calibri" panose="020F0502020204030204" pitchFamily="34" charset="0"/>
                        </a:rPr>
                        <a:t>Main Controller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10002"/>
                  </a:ext>
                </a:extLst>
              </a:tr>
              <a:tr h="190500">
                <a:tc vMerge="1">
                  <a:txBody>
                    <a:bodyPr/>
                    <a:lstStyle/>
                    <a:p>
                      <a:endParaRPr lang="en-US"/>
                    </a:p>
                  </a:txBody>
                  <a:tcPr/>
                </a:tc>
                <a:tc gridSpan="3">
                  <a:txBody>
                    <a:bodyPr/>
                    <a:lstStyle/>
                    <a:p>
                      <a:pPr algn="ctr" fontAlgn="b"/>
                      <a:r>
                        <a:rPr lang="en-US" sz="1100" b="1" i="0" u="none" strike="noStrike" dirty="0">
                          <a:solidFill>
                            <a:srgbClr val="FFFFFF"/>
                          </a:solidFill>
                          <a:effectLst/>
                          <a:latin typeface="Calibri" panose="020F0502020204030204" pitchFamily="34" charset="0"/>
                        </a:rPr>
                        <a:t>Task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190500">
                <a:tc vMerge="1">
                  <a:txBody>
                    <a:bodyPr/>
                    <a:lstStyle/>
                    <a:p>
                      <a:endParaRPr lang="en-US"/>
                    </a:p>
                  </a:txBody>
                  <a:tcPr/>
                </a:tc>
                <a:tc>
                  <a:txBody>
                    <a:bodyPr/>
                    <a:lstStyle/>
                    <a:p>
                      <a:pPr algn="ctr" fontAlgn="b"/>
                      <a:r>
                        <a:rPr lang="en-US" sz="1100" b="1" i="0" u="none" strike="noStrike" dirty="0">
                          <a:solidFill>
                            <a:srgbClr val="FFFFFF"/>
                          </a:solidFill>
                          <a:effectLst/>
                          <a:latin typeface="Calibri" panose="020F0502020204030204" pitchFamily="34" charset="0"/>
                        </a:rPr>
                        <a:t>Sent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100" b="1" i="0" u="none" strike="noStrike" dirty="0">
                          <a:solidFill>
                            <a:srgbClr val="FFFFFF"/>
                          </a:solidFill>
                          <a:effectLst/>
                          <a:latin typeface="Calibri" panose="020F0502020204030204" pitchFamily="34" charset="0"/>
                        </a:rPr>
                        <a:t>Received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100" b="1" i="0" u="none" strike="noStrike" dirty="0">
                          <a:solidFill>
                            <a:srgbClr val="FFFFFF"/>
                          </a:solidFill>
                          <a:effectLst/>
                          <a:latin typeface="Calibri" panose="020F0502020204030204" pitchFamily="34" charset="0"/>
                        </a:rPr>
                        <a:t>Returned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10004"/>
                  </a:ext>
                </a:extLst>
              </a:tr>
              <a:tr h="190500">
                <a:tc>
                  <a:txBody>
                    <a:bodyPr/>
                    <a:lstStyle/>
                    <a:p>
                      <a:pPr algn="l" fontAlgn="b"/>
                      <a:r>
                        <a:rPr lang="en-US" sz="1100" b="0" i="0" u="none" strike="noStrike" dirty="0">
                          <a:solidFill>
                            <a:srgbClr val="000000"/>
                          </a:solidFill>
                          <a:effectLst/>
                          <a:latin typeface="Calibri" panose="020F0502020204030204" pitchFamily="34" charset="0"/>
                        </a:rPr>
                        <a:t>Decrease Temperature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Pass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Pass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90500">
                <a:tc>
                  <a:txBody>
                    <a:bodyPr/>
                    <a:lstStyle/>
                    <a:p>
                      <a:pPr algn="l" fontAlgn="b"/>
                      <a:r>
                        <a:rPr lang="en-US" sz="1100" b="0" i="0" u="none" strike="noStrike" dirty="0">
                          <a:solidFill>
                            <a:srgbClr val="000000"/>
                          </a:solidFill>
                          <a:effectLst/>
                          <a:latin typeface="Calibri" panose="020F0502020204030204" pitchFamily="34" charset="0"/>
                        </a:rPr>
                        <a:t>Increase Temperature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Pass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Pass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90500">
                <a:tc>
                  <a:txBody>
                    <a:bodyPr/>
                    <a:lstStyle/>
                    <a:p>
                      <a:pPr algn="l" fontAlgn="b"/>
                      <a:r>
                        <a:rPr lang="en-US" sz="1100" b="0" i="0" u="none" strike="noStrike" dirty="0">
                          <a:solidFill>
                            <a:srgbClr val="000000"/>
                          </a:solidFill>
                          <a:effectLst/>
                          <a:latin typeface="Calibri" panose="020F0502020204030204" pitchFamily="34" charset="0"/>
                        </a:rPr>
                        <a:t>Turn Loads Off</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Pass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90500">
                <a:tc>
                  <a:txBody>
                    <a:bodyPr/>
                    <a:lstStyle/>
                    <a:p>
                      <a:pPr algn="l" fontAlgn="b"/>
                      <a:r>
                        <a:rPr lang="en-US" sz="1100" b="0" i="0" u="none" strike="noStrike" dirty="0">
                          <a:solidFill>
                            <a:srgbClr val="000000"/>
                          </a:solidFill>
                          <a:effectLst/>
                          <a:latin typeface="Calibri" panose="020F0502020204030204" pitchFamily="34" charset="0"/>
                        </a:rPr>
                        <a:t>Turn Loads 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Pass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90500">
                <a:tc>
                  <a:txBody>
                    <a:bodyPr/>
                    <a:lstStyle/>
                    <a:p>
                      <a:pPr algn="l" fontAlgn="b"/>
                      <a:r>
                        <a:rPr lang="en-US" sz="1100" b="0" i="0" u="none" strike="noStrike" dirty="0" err="1">
                          <a:solidFill>
                            <a:srgbClr val="000000"/>
                          </a:solidFill>
                          <a:effectLst/>
                          <a:latin typeface="Calibri" panose="020F0502020204030204" pitchFamily="34" charset="0"/>
                        </a:rPr>
                        <a:t>RefreshTemp</a:t>
                      </a:r>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Pass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Pass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Pass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90500">
                <a:tc>
                  <a:txBody>
                    <a:bodyPr/>
                    <a:lstStyle/>
                    <a:p>
                      <a:pPr algn="l" fontAlgn="b"/>
                      <a:r>
                        <a:rPr lang="en-US" sz="1100" b="0" i="0" u="none" strike="noStrike" dirty="0" err="1">
                          <a:solidFill>
                            <a:srgbClr val="000000"/>
                          </a:solidFill>
                          <a:effectLst/>
                          <a:latin typeface="Calibri" panose="020F0502020204030204" pitchFamily="34" charset="0"/>
                        </a:rPr>
                        <a:t>CheckStatus</a:t>
                      </a:r>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Pass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Pass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Pass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90500">
                <a:tc>
                  <a:txBody>
                    <a:bodyPr/>
                    <a:lstStyle/>
                    <a:p>
                      <a:pPr algn="l" fontAlgn="b"/>
                      <a:r>
                        <a:rPr lang="en-US" sz="1100" b="0" i="0" u="none" strike="noStrike" dirty="0" err="1">
                          <a:solidFill>
                            <a:srgbClr val="000000"/>
                          </a:solidFill>
                          <a:effectLst/>
                          <a:latin typeface="Calibri" panose="020F0502020204030204" pitchFamily="34" charset="0"/>
                        </a:rPr>
                        <a:t>UpdateLoads</a:t>
                      </a:r>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Pass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Pass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Pass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90500">
                <a:tc>
                  <a:txBody>
                    <a:bodyPr/>
                    <a:lstStyle/>
                    <a:p>
                      <a:pPr algn="l" fontAlgn="b"/>
                      <a:r>
                        <a:rPr lang="en-US" sz="1100" b="0" i="0" u="none" strike="noStrike" dirty="0" err="1">
                          <a:solidFill>
                            <a:srgbClr val="000000"/>
                          </a:solidFill>
                          <a:effectLst/>
                          <a:latin typeface="Calibri" panose="020F0502020204030204" pitchFamily="34" charset="0"/>
                        </a:rPr>
                        <a:t>UpdateTemps</a:t>
                      </a:r>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Pass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Pass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Pass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90500">
                <a:tc>
                  <a:txBody>
                    <a:bodyPr/>
                    <a:lstStyle/>
                    <a:p>
                      <a:pPr algn="l" fontAlgn="b"/>
                      <a:r>
                        <a:rPr lang="en-US" sz="1100" b="0" i="0" u="none" strike="noStrike" dirty="0" err="1">
                          <a:solidFill>
                            <a:srgbClr val="000000"/>
                          </a:solidFill>
                          <a:effectLst/>
                          <a:latin typeface="Calibri" panose="020F0502020204030204" pitchFamily="34" charset="0"/>
                        </a:rPr>
                        <a:t>holdOrSched</a:t>
                      </a:r>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Pass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Pass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Pass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90500">
                <a:tc>
                  <a:txBody>
                    <a:bodyPr/>
                    <a:lstStyle/>
                    <a:p>
                      <a:pPr algn="l" fontAlgn="b"/>
                      <a:r>
                        <a:rPr lang="en-US" sz="1100" b="0" i="0" u="none" strike="noStrike" dirty="0">
                          <a:solidFill>
                            <a:srgbClr val="000000"/>
                          </a:solidFill>
                          <a:effectLst/>
                          <a:latin typeface="Calibri" panose="020F0502020204030204" pitchFamily="34" charset="0"/>
                        </a:rPr>
                        <a:t>Max Price Set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Pass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Pass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Pass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90500">
                <a:tc>
                  <a:txBody>
                    <a:bodyPr/>
                    <a:lstStyle/>
                    <a:p>
                      <a:pPr algn="l" fontAlgn="b"/>
                      <a:r>
                        <a:rPr lang="en-US" sz="1100" b="0" i="0" u="none" strike="noStrike" dirty="0">
                          <a:solidFill>
                            <a:srgbClr val="000000"/>
                          </a:solidFill>
                          <a:effectLst/>
                          <a:latin typeface="Calibri" panose="020F0502020204030204" pitchFamily="34" charset="0"/>
                        </a:rPr>
                        <a:t>Testing Price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Pass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Pass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Pass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90500">
                <a:tc>
                  <a:txBody>
                    <a:bodyPr/>
                    <a:lstStyle/>
                    <a:p>
                      <a:pPr algn="l" fontAlgn="b"/>
                      <a:r>
                        <a:rPr lang="en-US" sz="1100" b="0" i="0" u="none" strike="noStrike" dirty="0">
                          <a:solidFill>
                            <a:srgbClr val="000000"/>
                          </a:solidFill>
                          <a:effectLst/>
                          <a:latin typeface="Calibri" panose="020F0502020204030204" pitchFamily="34" charset="0"/>
                        </a:rPr>
                        <a:t>Loads(Deletion)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Pass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Pass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Pass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2103276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9118" y="1632804"/>
            <a:ext cx="6907936" cy="4190476"/>
          </a:xfrm>
          <a:prstGeom prst="rect">
            <a:avLst/>
          </a:prstGeom>
          <a:solidFill>
            <a:srgbClr val="8DB1E5"/>
          </a:solidFill>
        </p:spPr>
      </p:pic>
      <p:sp>
        <p:nvSpPr>
          <p:cNvPr id="6" name="Título 1"/>
          <p:cNvSpPr txBox="1">
            <a:spLocks/>
          </p:cNvSpPr>
          <p:nvPr/>
        </p:nvSpPr>
        <p:spPr>
          <a:xfrm>
            <a:off x="460151" y="413604"/>
            <a:ext cx="6593791"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Algorithm</a:t>
            </a:r>
          </a:p>
        </p:txBody>
      </p:sp>
    </p:spTree>
    <p:extLst>
      <p:ext uri="{BB962C8B-B14F-4D97-AF65-F5344CB8AC3E}">
        <p14:creationId xmlns:p14="http://schemas.microsoft.com/office/powerpoint/2010/main" val="172201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9118" y="1632804"/>
            <a:ext cx="6907936" cy="4190476"/>
          </a:xfrm>
          <a:prstGeom prst="rect">
            <a:avLst/>
          </a:prstGeom>
        </p:spPr>
      </p:pic>
      <p:sp>
        <p:nvSpPr>
          <p:cNvPr id="6" name="Título 1"/>
          <p:cNvSpPr txBox="1">
            <a:spLocks/>
          </p:cNvSpPr>
          <p:nvPr/>
        </p:nvSpPr>
        <p:spPr>
          <a:xfrm>
            <a:off x="460152" y="413604"/>
            <a:ext cx="233384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Algorithm</a:t>
            </a:r>
          </a:p>
        </p:txBody>
      </p:sp>
      <p:sp>
        <p:nvSpPr>
          <p:cNvPr id="2" name="Rectangle 1"/>
          <p:cNvSpPr/>
          <p:nvPr/>
        </p:nvSpPr>
        <p:spPr>
          <a:xfrm>
            <a:off x="1037968" y="1482811"/>
            <a:ext cx="8266670" cy="31880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981567" y="4349578"/>
            <a:ext cx="1684213" cy="13904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263575" y="4670854"/>
            <a:ext cx="4148684" cy="1940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32639" y="5436667"/>
            <a:ext cx="2448928" cy="11451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3"/>
          <a:srcRect t="3616" b="2488"/>
          <a:stretch/>
        </p:blipFill>
        <p:spPr>
          <a:xfrm>
            <a:off x="5418247" y="4681535"/>
            <a:ext cx="1562100" cy="769145"/>
          </a:xfrm>
          <a:prstGeom prst="rect">
            <a:avLst/>
          </a:prstGeom>
        </p:spPr>
      </p:pic>
    </p:spTree>
    <p:extLst>
      <p:ext uri="{BB962C8B-B14F-4D97-AF65-F5344CB8AC3E}">
        <p14:creationId xmlns:p14="http://schemas.microsoft.com/office/powerpoint/2010/main" val="351811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0" presetClass="entr" presetSubtype="0" fill="hold" grpId="1"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1" presetClass="exit" presetSubtype="0" fill="hold" nodeType="withEffect">
                                  <p:stCondLst>
                                    <p:cond delay="0"/>
                                  </p:stCondLst>
                                  <p:childTnLst>
                                    <p:set>
                                      <p:cBhvr>
                                        <p:cTn id="26" dur="1" fill="hold">
                                          <p:stCondLst>
                                            <p:cond delay="0"/>
                                          </p:stCondLst>
                                        </p:cTn>
                                        <p:tgtEl>
                                          <p:spTgt spid="4"/>
                                        </p:tgtEl>
                                        <p:attrNameLst>
                                          <p:attrName>style.visibility</p:attrName>
                                        </p:attrNameLst>
                                      </p:cBhvr>
                                      <p:to>
                                        <p:strVal val="hidden"/>
                                      </p:to>
                                    </p:set>
                                  </p:childTnLst>
                                </p:cTn>
                              </p:par>
                              <p:par>
                                <p:cTn id="27" presetID="6" presetClass="emph" presetSubtype="0" fill="hold" nodeType="withEffect">
                                  <p:stCondLst>
                                    <p:cond delay="0"/>
                                  </p:stCondLst>
                                  <p:childTnLst>
                                    <p:animScale>
                                      <p:cBhvr>
                                        <p:cTn id="28" dur="900" fill="hold"/>
                                        <p:tgtEl>
                                          <p:spTgt spid="10"/>
                                        </p:tgtEl>
                                      </p:cBhvr>
                                      <p:by x="150000" y="150000"/>
                                    </p:animScale>
                                  </p:childTnLst>
                                </p:cTn>
                              </p:par>
                              <p:par>
                                <p:cTn id="29" presetID="42" presetClass="path" presetSubtype="0" accel="50000" decel="50000" fill="hold" nodeType="withEffect">
                                  <p:stCondLst>
                                    <p:cond delay="0"/>
                                  </p:stCondLst>
                                  <p:childTnLst>
                                    <p:animMotion origin="layout" path="M -3.54167E-6 2.59259E-6 L -0.11601 -0.23218 " pathEditMode="relative" rAng="0" ptsTypes="AA">
                                      <p:cBhvr>
                                        <p:cTn id="30" dur="1000" fill="hold"/>
                                        <p:tgtEl>
                                          <p:spTgt spid="10"/>
                                        </p:tgtEl>
                                        <p:attrNameLst>
                                          <p:attrName>ppt_x</p:attrName>
                                          <p:attrName>ppt_y</p:attrName>
                                        </p:attrNameLst>
                                      </p:cBhvr>
                                      <p:rCtr x="-5807" y="-116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7" grpId="0" animBg="1"/>
      <p:bldP spid="7" grpId="1" animBg="1"/>
      <p:bldP spid="8" grpId="0" animBg="1"/>
      <p:bldP spid="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460152" y="413604"/>
            <a:ext cx="246084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Algorithm</a:t>
            </a:r>
          </a:p>
        </p:txBody>
      </p:sp>
      <p:pic>
        <p:nvPicPr>
          <p:cNvPr id="4" name="Picture 3"/>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2767" t="71414" r="77390" b="14551"/>
          <a:stretch/>
        </p:blipFill>
        <p:spPr>
          <a:xfrm>
            <a:off x="4731025" y="3944179"/>
            <a:ext cx="1016001" cy="431800"/>
          </a:xfrm>
          <a:prstGeom prst="rect">
            <a:avLst/>
          </a:prstGeom>
        </p:spPr>
      </p:pic>
      <p:pic>
        <p:nvPicPr>
          <p:cNvPr id="7" name="Picture 6"/>
          <p:cNvPicPr>
            <a:picLocks noChangeAspect="1"/>
          </p:cNvPicPr>
          <p:nvPr/>
        </p:nvPicPr>
        <p:blipFill>
          <a:blip r:embed="rId3"/>
          <a:stretch>
            <a:fillRect/>
          </a:stretch>
        </p:blipFill>
        <p:spPr>
          <a:xfrm>
            <a:off x="3392763" y="1734404"/>
            <a:ext cx="2676525" cy="3019425"/>
          </a:xfrm>
          <a:prstGeom prst="rect">
            <a:avLst/>
          </a:prstGeom>
          <a:solidFill>
            <a:srgbClr val="FFDC74"/>
          </a:solidFill>
        </p:spPr>
      </p:pic>
    </p:spTree>
    <p:extLst>
      <p:ext uri="{BB962C8B-B14F-4D97-AF65-F5344CB8AC3E}">
        <p14:creationId xmlns:p14="http://schemas.microsoft.com/office/powerpoint/2010/main" val="36726401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460152" y="413604"/>
            <a:ext cx="246084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Algorithm</a:t>
            </a:r>
          </a:p>
        </p:txBody>
      </p:sp>
      <p:pic>
        <p:nvPicPr>
          <p:cNvPr id="6" name="Picture 5"/>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3028" t="72033" r="77390" b="15350"/>
          <a:stretch/>
        </p:blipFill>
        <p:spPr>
          <a:xfrm>
            <a:off x="4728749" y="3976482"/>
            <a:ext cx="989012" cy="388144"/>
          </a:xfrm>
          <a:prstGeom prst="rect">
            <a:avLst/>
          </a:prstGeom>
        </p:spPr>
      </p:pic>
    </p:spTree>
    <p:extLst>
      <p:ext uri="{BB962C8B-B14F-4D97-AF65-F5344CB8AC3E}">
        <p14:creationId xmlns:p14="http://schemas.microsoft.com/office/powerpoint/2010/main" val="2264955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58333E-6 -1.85185E-6 L -0.0004 -0.11227 " pathEditMode="relative" rAng="0" ptsTypes="AA">
                                      <p:cBhvr>
                                        <p:cTn id="6" dur="2000" fill="hold"/>
                                        <p:tgtEl>
                                          <p:spTgt spid="6"/>
                                        </p:tgtEl>
                                        <p:attrNameLst>
                                          <p:attrName>ppt_x</p:attrName>
                                          <p:attrName>ppt_y</p:attrName>
                                        </p:attrNameLst>
                                      </p:cBhvr>
                                      <p:rCtr x="-26" y="-5625"/>
                                    </p:animMotion>
                                  </p:childTnLst>
                                </p:cTn>
                              </p:par>
                              <p:par>
                                <p:cTn id="7" presetID="6" presetClass="emph" presetSubtype="0" fill="hold" nodeType="withEffect">
                                  <p:stCondLst>
                                    <p:cond delay="700"/>
                                  </p:stCondLst>
                                  <p:childTnLst>
                                    <p:animScale>
                                      <p:cBhvr>
                                        <p:cTn id="8" dur="1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Elipse"/>
          <p:cNvSpPr/>
          <p:nvPr/>
        </p:nvSpPr>
        <p:spPr>
          <a:xfrm>
            <a:off x="2829923" y="0"/>
            <a:ext cx="1282888" cy="955343"/>
          </a:xfrm>
          <a:prstGeom prst="ellipse">
            <a:avLst/>
          </a:prstGeom>
          <a:solidFill>
            <a:srgbClr val="8DC56E"/>
          </a:solidFill>
          <a:ln>
            <a:solidFill>
              <a:schemeClr val="accent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Start</a:t>
            </a:r>
          </a:p>
        </p:txBody>
      </p:sp>
      <p:sp>
        <p:nvSpPr>
          <p:cNvPr id="5" name="4 Rombo"/>
          <p:cNvSpPr/>
          <p:nvPr/>
        </p:nvSpPr>
        <p:spPr>
          <a:xfrm>
            <a:off x="2666149" y="1642280"/>
            <a:ext cx="1597779" cy="841611"/>
          </a:xfrm>
          <a:prstGeom prst="diamond">
            <a:avLst/>
          </a:prstGeom>
          <a:solidFill>
            <a:srgbClr val="FFDC74"/>
          </a:solidFill>
          <a:ln>
            <a:solidFill>
              <a:schemeClr val="accent3">
                <a:lumMod val="75000"/>
              </a:schemeClr>
            </a:solidFill>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US" sz="1200" dirty="0">
                <a:solidFill>
                  <a:schemeClr val="tx1"/>
                </a:solidFill>
              </a:rPr>
              <a:t>Time &gt; x min ?</a:t>
            </a:r>
          </a:p>
        </p:txBody>
      </p:sp>
      <p:sp>
        <p:nvSpPr>
          <p:cNvPr id="7" name="6 Rectángulo redondeado"/>
          <p:cNvSpPr/>
          <p:nvPr/>
        </p:nvSpPr>
        <p:spPr>
          <a:xfrm>
            <a:off x="4808848" y="3857116"/>
            <a:ext cx="1376190" cy="714882"/>
          </a:xfrm>
          <a:prstGeom prst="roundRect">
            <a:avLst/>
          </a:prstGeom>
          <a:solidFill>
            <a:srgbClr val="8DB1E5"/>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Calculate Cost [</a:t>
            </a:r>
            <a:r>
              <a:rPr lang="en-US" sz="1400" dirty="0">
                <a:solidFill>
                  <a:schemeClr val="tx1"/>
                </a:solidFill>
                <a:latin typeface="Calibri" panose="020F0502020204030204" pitchFamily="34" charset="0"/>
              </a:rPr>
              <a:t>₵</a:t>
            </a:r>
            <a:r>
              <a:rPr lang="en-US" sz="1400" dirty="0">
                <a:solidFill>
                  <a:schemeClr val="tx1"/>
                </a:solidFill>
              </a:rPr>
              <a:t>]</a:t>
            </a:r>
          </a:p>
        </p:txBody>
      </p:sp>
      <p:sp>
        <p:nvSpPr>
          <p:cNvPr id="9" name="8 Rectángulo redondeado"/>
          <p:cNvSpPr/>
          <p:nvPr/>
        </p:nvSpPr>
        <p:spPr>
          <a:xfrm>
            <a:off x="4836143" y="4989882"/>
            <a:ext cx="1348198" cy="714881"/>
          </a:xfrm>
          <a:prstGeom prst="roundRect">
            <a:avLst/>
          </a:prstGeom>
          <a:solidFill>
            <a:srgbClr val="8DB1E5"/>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a:solidFill>
                  <a:schemeClr val="tx1"/>
                </a:solidFill>
              </a:rPr>
              <a:t>Σ</a:t>
            </a:r>
            <a:r>
              <a:rPr lang="es-US" sz="1400" dirty="0">
                <a:solidFill>
                  <a:schemeClr val="tx1"/>
                </a:solidFill>
              </a:rPr>
              <a:t> </a:t>
            </a:r>
            <a:r>
              <a:rPr lang="en-US" sz="1400" dirty="0">
                <a:solidFill>
                  <a:schemeClr val="tx1"/>
                </a:solidFill>
              </a:rPr>
              <a:t>Total Cost Load 1</a:t>
            </a:r>
          </a:p>
        </p:txBody>
      </p:sp>
      <p:sp>
        <p:nvSpPr>
          <p:cNvPr id="11" name="10 Rectángulo redondeado"/>
          <p:cNvSpPr/>
          <p:nvPr/>
        </p:nvSpPr>
        <p:spPr>
          <a:xfrm>
            <a:off x="5959146" y="5924809"/>
            <a:ext cx="2740927" cy="742123"/>
          </a:xfrm>
          <a:prstGeom prst="roundRect">
            <a:avLst/>
          </a:prstGeom>
          <a:solidFill>
            <a:srgbClr val="8DC56E"/>
          </a:solidFill>
          <a:ln>
            <a:solidFill>
              <a:schemeClr val="accent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Σ</a:t>
            </a:r>
            <a:r>
              <a:rPr lang="es-US" dirty="0">
                <a:solidFill>
                  <a:schemeClr val="tx1"/>
                </a:solidFill>
              </a:rPr>
              <a:t> </a:t>
            </a:r>
            <a:r>
              <a:rPr lang="en-US" dirty="0">
                <a:solidFill>
                  <a:schemeClr val="tx1"/>
                </a:solidFill>
              </a:rPr>
              <a:t>Total Cost </a:t>
            </a:r>
          </a:p>
          <a:p>
            <a:pPr algn="ctr"/>
            <a:r>
              <a:rPr lang="en-US" dirty="0">
                <a:solidFill>
                  <a:schemeClr val="tx1"/>
                </a:solidFill>
              </a:rPr>
              <a:t>(Consumption)</a:t>
            </a:r>
          </a:p>
        </p:txBody>
      </p:sp>
      <p:cxnSp>
        <p:nvCxnSpPr>
          <p:cNvPr id="13" name="12 Conector recto de flecha"/>
          <p:cNvCxnSpPr>
            <a:stCxn id="4" idx="4"/>
            <a:endCxn id="5" idx="0"/>
          </p:cNvCxnSpPr>
          <p:nvPr/>
        </p:nvCxnSpPr>
        <p:spPr>
          <a:xfrm rot="5400000">
            <a:off x="3124735" y="1295647"/>
            <a:ext cx="686937" cy="6328"/>
          </a:xfrm>
          <a:prstGeom prst="straightConnector1">
            <a:avLst/>
          </a:prstGeom>
          <a:ln>
            <a:tailEnd type="arrow"/>
          </a:ln>
          <a:effectLst/>
        </p:spPr>
        <p:style>
          <a:lnRef idx="1">
            <a:schemeClr val="accent1"/>
          </a:lnRef>
          <a:fillRef idx="0">
            <a:schemeClr val="accent1"/>
          </a:fillRef>
          <a:effectRef idx="0">
            <a:schemeClr val="accent1"/>
          </a:effectRef>
          <a:fontRef idx="minor">
            <a:schemeClr val="tx1"/>
          </a:fontRef>
        </p:style>
      </p:cxnSp>
      <p:sp>
        <p:nvSpPr>
          <p:cNvPr id="18" name="17 Rombo"/>
          <p:cNvSpPr/>
          <p:nvPr/>
        </p:nvSpPr>
        <p:spPr>
          <a:xfrm>
            <a:off x="2653052" y="3085268"/>
            <a:ext cx="1597779" cy="841611"/>
          </a:xfrm>
          <a:prstGeom prst="diamond">
            <a:avLst/>
          </a:prstGeom>
          <a:solidFill>
            <a:srgbClr val="FFDC74"/>
          </a:solidFill>
          <a:ln>
            <a:solidFill>
              <a:schemeClr val="accent3">
                <a:lumMod val="75000"/>
              </a:schemeClr>
            </a:solidFill>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200" dirty="0"/>
          </a:p>
          <a:p>
            <a:pPr algn="ctr"/>
            <a:r>
              <a:rPr lang="en-US" sz="1200" dirty="0">
                <a:solidFill>
                  <a:schemeClr val="tx1"/>
                </a:solidFill>
              </a:rPr>
              <a:t>Check status of Load</a:t>
            </a:r>
          </a:p>
          <a:p>
            <a:pPr algn="ctr"/>
            <a:endParaRPr lang="es-US" sz="1200" dirty="0"/>
          </a:p>
        </p:txBody>
      </p:sp>
      <p:cxnSp>
        <p:nvCxnSpPr>
          <p:cNvPr id="21" name="20 Conector recto de flecha"/>
          <p:cNvCxnSpPr>
            <a:stCxn id="5" idx="2"/>
            <a:endCxn id="18" idx="0"/>
          </p:cNvCxnSpPr>
          <p:nvPr/>
        </p:nvCxnSpPr>
        <p:spPr>
          <a:xfrm flipH="1">
            <a:off x="3451942" y="2483891"/>
            <a:ext cx="13097" cy="601377"/>
          </a:xfrm>
          <a:prstGeom prst="straightConnector1">
            <a:avLst/>
          </a:prstGeom>
          <a:ln>
            <a:tailEnd type="arrow"/>
          </a:ln>
          <a:effectLst/>
        </p:spPr>
        <p:style>
          <a:lnRef idx="1">
            <a:schemeClr val="accent1"/>
          </a:lnRef>
          <a:fillRef idx="0">
            <a:schemeClr val="accent1"/>
          </a:fillRef>
          <a:effectRef idx="0">
            <a:schemeClr val="accent1"/>
          </a:effectRef>
          <a:fontRef idx="minor">
            <a:schemeClr val="tx1"/>
          </a:fontRef>
        </p:style>
      </p:cxnSp>
      <p:sp>
        <p:nvSpPr>
          <p:cNvPr id="28" name="27 CuadroTexto"/>
          <p:cNvSpPr txBox="1"/>
          <p:nvPr/>
        </p:nvSpPr>
        <p:spPr>
          <a:xfrm>
            <a:off x="1724452" y="1549895"/>
            <a:ext cx="555619" cy="307777"/>
          </a:xfrm>
          <a:prstGeom prst="rect">
            <a:avLst/>
          </a:prstGeom>
          <a:noFill/>
          <a:effectLst/>
        </p:spPr>
        <p:txBody>
          <a:bodyPr wrap="square" rtlCol="0">
            <a:spAutoFit/>
          </a:bodyPr>
          <a:lstStyle/>
          <a:p>
            <a:r>
              <a:rPr lang="es-US" sz="1400" dirty="0"/>
              <a:t>No</a:t>
            </a:r>
          </a:p>
        </p:txBody>
      </p:sp>
      <p:sp>
        <p:nvSpPr>
          <p:cNvPr id="29" name="28 CuadroTexto"/>
          <p:cNvSpPr txBox="1"/>
          <p:nvPr/>
        </p:nvSpPr>
        <p:spPr>
          <a:xfrm>
            <a:off x="3801187" y="2479442"/>
            <a:ext cx="464561" cy="307777"/>
          </a:xfrm>
          <a:prstGeom prst="rect">
            <a:avLst/>
          </a:prstGeom>
          <a:noFill/>
          <a:effectLst/>
        </p:spPr>
        <p:txBody>
          <a:bodyPr wrap="square" rtlCol="0">
            <a:spAutoFit/>
          </a:bodyPr>
          <a:lstStyle/>
          <a:p>
            <a:r>
              <a:rPr lang="es-US" sz="1400" dirty="0"/>
              <a:t>Yes</a:t>
            </a:r>
          </a:p>
        </p:txBody>
      </p:sp>
      <p:sp>
        <p:nvSpPr>
          <p:cNvPr id="30" name="29 CuadroTexto"/>
          <p:cNvSpPr txBox="1"/>
          <p:nvPr/>
        </p:nvSpPr>
        <p:spPr>
          <a:xfrm>
            <a:off x="1707071" y="2960949"/>
            <a:ext cx="855581" cy="307777"/>
          </a:xfrm>
          <a:prstGeom prst="rect">
            <a:avLst/>
          </a:prstGeom>
          <a:noFill/>
          <a:effectLst/>
        </p:spPr>
        <p:txBody>
          <a:bodyPr wrap="square" rtlCol="0">
            <a:spAutoFit/>
          </a:bodyPr>
          <a:lstStyle/>
          <a:p>
            <a:r>
              <a:rPr lang="es-US" sz="1400" dirty="0"/>
              <a:t>OFF</a:t>
            </a:r>
          </a:p>
        </p:txBody>
      </p:sp>
      <p:sp>
        <p:nvSpPr>
          <p:cNvPr id="31" name="30 CuadroTexto"/>
          <p:cNvSpPr txBox="1"/>
          <p:nvPr/>
        </p:nvSpPr>
        <p:spPr>
          <a:xfrm>
            <a:off x="4388039" y="3066296"/>
            <a:ext cx="487887" cy="307777"/>
          </a:xfrm>
          <a:prstGeom prst="rect">
            <a:avLst/>
          </a:prstGeom>
          <a:noFill/>
          <a:effectLst/>
        </p:spPr>
        <p:txBody>
          <a:bodyPr wrap="square" rtlCol="0">
            <a:spAutoFit/>
          </a:bodyPr>
          <a:lstStyle/>
          <a:p>
            <a:r>
              <a:rPr lang="es-US" sz="1400" dirty="0"/>
              <a:t>ON</a:t>
            </a:r>
          </a:p>
        </p:txBody>
      </p:sp>
      <p:sp>
        <p:nvSpPr>
          <p:cNvPr id="32" name="31 Rectángulo redondeado"/>
          <p:cNvSpPr/>
          <p:nvPr/>
        </p:nvSpPr>
        <p:spPr>
          <a:xfrm>
            <a:off x="6626275" y="3886686"/>
            <a:ext cx="1376190" cy="714882"/>
          </a:xfrm>
          <a:prstGeom prst="roundRect">
            <a:avLst/>
          </a:prstGeom>
          <a:solidFill>
            <a:srgbClr val="8DB1E5"/>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Calculate Cost [</a:t>
            </a:r>
            <a:r>
              <a:rPr lang="en-US" sz="1400" dirty="0">
                <a:solidFill>
                  <a:schemeClr val="tx1"/>
                </a:solidFill>
                <a:latin typeface="Calibri" panose="020F0502020204030204" pitchFamily="34" charset="0"/>
              </a:rPr>
              <a:t>₵</a:t>
            </a:r>
            <a:r>
              <a:rPr lang="en-US" sz="1400" dirty="0">
                <a:solidFill>
                  <a:schemeClr val="tx1"/>
                </a:solidFill>
              </a:rPr>
              <a:t>]</a:t>
            </a:r>
          </a:p>
        </p:txBody>
      </p:sp>
      <p:sp>
        <p:nvSpPr>
          <p:cNvPr id="33" name="32 Rectángulo redondeado"/>
          <p:cNvSpPr/>
          <p:nvPr/>
        </p:nvSpPr>
        <p:spPr>
          <a:xfrm>
            <a:off x="9139737" y="3875313"/>
            <a:ext cx="1376190" cy="714882"/>
          </a:xfrm>
          <a:prstGeom prst="roundRect">
            <a:avLst/>
          </a:prstGeom>
          <a:solidFill>
            <a:srgbClr val="8DB1E5"/>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Calculate Cost [</a:t>
            </a:r>
            <a:r>
              <a:rPr lang="en-US" sz="1400" dirty="0">
                <a:solidFill>
                  <a:schemeClr val="tx1"/>
                </a:solidFill>
                <a:latin typeface="Calibri" panose="020F0502020204030204" pitchFamily="34" charset="0"/>
              </a:rPr>
              <a:t>₵</a:t>
            </a:r>
            <a:r>
              <a:rPr lang="en-US" sz="1400" dirty="0">
                <a:solidFill>
                  <a:schemeClr val="tx1"/>
                </a:solidFill>
              </a:rPr>
              <a:t>]</a:t>
            </a:r>
          </a:p>
        </p:txBody>
      </p:sp>
      <p:sp>
        <p:nvSpPr>
          <p:cNvPr id="34" name="33 CuadroTexto"/>
          <p:cNvSpPr txBox="1"/>
          <p:nvPr/>
        </p:nvSpPr>
        <p:spPr>
          <a:xfrm>
            <a:off x="8466446" y="4189981"/>
            <a:ext cx="303008" cy="369332"/>
          </a:xfrm>
          <a:prstGeom prst="rect">
            <a:avLst/>
          </a:prstGeom>
          <a:noFill/>
          <a:effectLst/>
        </p:spPr>
        <p:txBody>
          <a:bodyPr wrap="square" rtlCol="0">
            <a:spAutoFit/>
          </a:bodyPr>
          <a:lstStyle/>
          <a:p>
            <a:r>
              <a:rPr lang="es-US" dirty="0"/>
              <a:t>…</a:t>
            </a:r>
          </a:p>
        </p:txBody>
      </p:sp>
      <p:sp>
        <p:nvSpPr>
          <p:cNvPr id="35" name="34 CuadroTexto"/>
          <p:cNvSpPr txBox="1"/>
          <p:nvPr/>
        </p:nvSpPr>
        <p:spPr>
          <a:xfrm>
            <a:off x="5750542" y="3474230"/>
            <a:ext cx="846160" cy="307777"/>
          </a:xfrm>
          <a:prstGeom prst="rect">
            <a:avLst/>
          </a:prstGeom>
          <a:noFill/>
          <a:effectLst/>
        </p:spPr>
        <p:txBody>
          <a:bodyPr wrap="square" rtlCol="0">
            <a:spAutoFit/>
          </a:bodyPr>
          <a:lstStyle/>
          <a:p>
            <a:r>
              <a:rPr lang="es-US" sz="1400" dirty="0"/>
              <a:t>Load 1</a:t>
            </a:r>
          </a:p>
        </p:txBody>
      </p:sp>
      <p:cxnSp>
        <p:nvCxnSpPr>
          <p:cNvPr id="39" name="38 Forma"/>
          <p:cNvCxnSpPr>
            <a:stCxn id="18" idx="3"/>
            <a:endCxn id="7" idx="0"/>
          </p:cNvCxnSpPr>
          <p:nvPr/>
        </p:nvCxnSpPr>
        <p:spPr>
          <a:xfrm>
            <a:off x="4250831" y="3506074"/>
            <a:ext cx="1246112" cy="351042"/>
          </a:xfrm>
          <a:prstGeom prst="bentConnector2">
            <a:avLst/>
          </a:prstGeom>
          <a:ln>
            <a:tailEnd type="arrow"/>
          </a:ln>
          <a:effectLst/>
        </p:spPr>
        <p:style>
          <a:lnRef idx="1">
            <a:schemeClr val="accent1"/>
          </a:lnRef>
          <a:fillRef idx="0">
            <a:schemeClr val="accent1"/>
          </a:fillRef>
          <a:effectRef idx="0">
            <a:schemeClr val="accent1"/>
          </a:effectRef>
          <a:fontRef idx="minor">
            <a:schemeClr val="tx1"/>
          </a:fontRef>
        </p:style>
      </p:cxnSp>
      <p:cxnSp>
        <p:nvCxnSpPr>
          <p:cNvPr id="41" name="40 Forma"/>
          <p:cNvCxnSpPr>
            <a:stCxn id="18" idx="3"/>
            <a:endCxn id="32" idx="0"/>
          </p:cNvCxnSpPr>
          <p:nvPr/>
        </p:nvCxnSpPr>
        <p:spPr>
          <a:xfrm>
            <a:off x="4250831" y="3506074"/>
            <a:ext cx="3063539" cy="380612"/>
          </a:xfrm>
          <a:prstGeom prst="bentConnector2">
            <a:avLst/>
          </a:prstGeom>
          <a:ln>
            <a:tailEnd type="arrow"/>
          </a:ln>
          <a:effectLst/>
        </p:spPr>
        <p:style>
          <a:lnRef idx="1">
            <a:schemeClr val="accent1"/>
          </a:lnRef>
          <a:fillRef idx="0">
            <a:schemeClr val="accent1"/>
          </a:fillRef>
          <a:effectRef idx="0">
            <a:schemeClr val="accent1"/>
          </a:effectRef>
          <a:fontRef idx="minor">
            <a:schemeClr val="tx1"/>
          </a:fontRef>
        </p:style>
      </p:cxnSp>
      <p:cxnSp>
        <p:nvCxnSpPr>
          <p:cNvPr id="43" name="42 Forma"/>
          <p:cNvCxnSpPr>
            <a:stCxn id="18" idx="3"/>
            <a:endCxn id="33" idx="0"/>
          </p:cNvCxnSpPr>
          <p:nvPr/>
        </p:nvCxnSpPr>
        <p:spPr>
          <a:xfrm>
            <a:off x="4250831" y="3506074"/>
            <a:ext cx="5577001" cy="369239"/>
          </a:xfrm>
          <a:prstGeom prst="bentConnector2">
            <a:avLst/>
          </a:prstGeom>
          <a:ln>
            <a:tailEnd type="arrow"/>
          </a:ln>
          <a:effectLst/>
        </p:spPr>
        <p:style>
          <a:lnRef idx="1">
            <a:schemeClr val="accent1"/>
          </a:lnRef>
          <a:fillRef idx="0">
            <a:schemeClr val="accent1"/>
          </a:fillRef>
          <a:effectRef idx="0">
            <a:schemeClr val="accent1"/>
          </a:effectRef>
          <a:fontRef idx="minor">
            <a:schemeClr val="tx1"/>
          </a:fontRef>
        </p:style>
      </p:cxnSp>
      <p:sp>
        <p:nvSpPr>
          <p:cNvPr id="44" name="43 CuadroTexto"/>
          <p:cNvSpPr txBox="1"/>
          <p:nvPr/>
        </p:nvSpPr>
        <p:spPr>
          <a:xfrm>
            <a:off x="7499730" y="3462857"/>
            <a:ext cx="884829" cy="307777"/>
          </a:xfrm>
          <a:prstGeom prst="rect">
            <a:avLst/>
          </a:prstGeom>
          <a:noFill/>
          <a:effectLst/>
        </p:spPr>
        <p:txBody>
          <a:bodyPr wrap="square" rtlCol="0">
            <a:spAutoFit/>
          </a:bodyPr>
          <a:lstStyle/>
          <a:p>
            <a:r>
              <a:rPr lang="es-US" sz="1400" dirty="0"/>
              <a:t>Load 2</a:t>
            </a:r>
          </a:p>
        </p:txBody>
      </p:sp>
      <p:sp>
        <p:nvSpPr>
          <p:cNvPr id="45" name="44 CuadroTexto"/>
          <p:cNvSpPr txBox="1"/>
          <p:nvPr/>
        </p:nvSpPr>
        <p:spPr>
          <a:xfrm>
            <a:off x="8944117" y="3506074"/>
            <a:ext cx="823279" cy="307777"/>
          </a:xfrm>
          <a:prstGeom prst="rect">
            <a:avLst/>
          </a:prstGeom>
          <a:noFill/>
          <a:effectLst/>
        </p:spPr>
        <p:txBody>
          <a:bodyPr wrap="square" rtlCol="0">
            <a:spAutoFit/>
          </a:bodyPr>
          <a:lstStyle/>
          <a:p>
            <a:r>
              <a:rPr lang="es-US" sz="1400" dirty="0"/>
              <a:t>Load N</a:t>
            </a:r>
          </a:p>
        </p:txBody>
      </p:sp>
      <p:cxnSp>
        <p:nvCxnSpPr>
          <p:cNvPr id="49" name="48 Conector angular"/>
          <p:cNvCxnSpPr>
            <a:stCxn id="18" idx="1"/>
          </p:cNvCxnSpPr>
          <p:nvPr/>
        </p:nvCxnSpPr>
        <p:spPr>
          <a:xfrm rot="10800000" flipH="1">
            <a:off x="2653052" y="2723602"/>
            <a:ext cx="789294" cy="782472"/>
          </a:xfrm>
          <a:prstGeom prst="bentConnector3">
            <a:avLst>
              <a:gd name="adj1" fmla="val -28963"/>
            </a:avLst>
          </a:prstGeom>
          <a:ln>
            <a:tailEnd type="arrow"/>
          </a:ln>
          <a:effectLst/>
        </p:spPr>
        <p:style>
          <a:lnRef idx="1">
            <a:schemeClr val="accent1"/>
          </a:lnRef>
          <a:fillRef idx="0">
            <a:schemeClr val="accent1"/>
          </a:fillRef>
          <a:effectRef idx="0">
            <a:schemeClr val="accent1"/>
          </a:effectRef>
          <a:fontRef idx="minor">
            <a:schemeClr val="tx1"/>
          </a:fontRef>
        </p:style>
      </p:cxnSp>
      <p:cxnSp>
        <p:nvCxnSpPr>
          <p:cNvPr id="51" name="50 Conector angular"/>
          <p:cNvCxnSpPr/>
          <p:nvPr/>
        </p:nvCxnSpPr>
        <p:spPr>
          <a:xfrm rot="10800000" flipH="1">
            <a:off x="2684346" y="1285164"/>
            <a:ext cx="789294" cy="782472"/>
          </a:xfrm>
          <a:prstGeom prst="bentConnector3">
            <a:avLst>
              <a:gd name="adj1" fmla="val -28963"/>
            </a:avLst>
          </a:prstGeom>
          <a:ln>
            <a:tailEnd type="arrow"/>
          </a:ln>
          <a:effectLst/>
        </p:spPr>
        <p:style>
          <a:lnRef idx="1">
            <a:schemeClr val="accent1"/>
          </a:lnRef>
          <a:fillRef idx="0">
            <a:schemeClr val="accent1"/>
          </a:fillRef>
          <a:effectRef idx="0">
            <a:schemeClr val="accent1"/>
          </a:effectRef>
          <a:fontRef idx="minor">
            <a:schemeClr val="tx1"/>
          </a:fontRef>
        </p:style>
      </p:cxnSp>
      <p:sp>
        <p:nvSpPr>
          <p:cNvPr id="54" name="53 Rectángulo redondeado"/>
          <p:cNvSpPr/>
          <p:nvPr/>
        </p:nvSpPr>
        <p:spPr>
          <a:xfrm>
            <a:off x="6647553" y="4964861"/>
            <a:ext cx="1348198" cy="714881"/>
          </a:xfrm>
          <a:prstGeom prst="roundRect">
            <a:avLst/>
          </a:prstGeom>
          <a:solidFill>
            <a:srgbClr val="8DB1E5"/>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a:solidFill>
                  <a:schemeClr val="tx1"/>
                </a:solidFill>
              </a:rPr>
              <a:t>Σ </a:t>
            </a:r>
            <a:r>
              <a:rPr lang="en-US" sz="1400" dirty="0">
                <a:solidFill>
                  <a:schemeClr val="tx1"/>
                </a:solidFill>
              </a:rPr>
              <a:t>Total Cost Load 2</a:t>
            </a:r>
          </a:p>
        </p:txBody>
      </p:sp>
      <p:sp>
        <p:nvSpPr>
          <p:cNvPr id="55" name="54 Rectángulo redondeado"/>
          <p:cNvSpPr/>
          <p:nvPr/>
        </p:nvSpPr>
        <p:spPr>
          <a:xfrm>
            <a:off x="9156541" y="4923918"/>
            <a:ext cx="1348198" cy="714881"/>
          </a:xfrm>
          <a:prstGeom prst="roundRect">
            <a:avLst/>
          </a:prstGeom>
          <a:solidFill>
            <a:srgbClr val="8DB1E5"/>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a:solidFill>
                  <a:schemeClr val="tx1"/>
                </a:solidFill>
              </a:rPr>
              <a:t>Σ </a:t>
            </a:r>
            <a:r>
              <a:rPr lang="en-US" sz="1400" dirty="0">
                <a:solidFill>
                  <a:schemeClr val="tx1"/>
                </a:solidFill>
              </a:rPr>
              <a:t>Total Cost Load N</a:t>
            </a:r>
          </a:p>
        </p:txBody>
      </p:sp>
      <p:cxnSp>
        <p:nvCxnSpPr>
          <p:cNvPr id="57" name="56 Conector recto de flecha"/>
          <p:cNvCxnSpPr>
            <a:stCxn id="7" idx="2"/>
            <a:endCxn id="9" idx="0"/>
          </p:cNvCxnSpPr>
          <p:nvPr/>
        </p:nvCxnSpPr>
        <p:spPr>
          <a:xfrm rot="16200000" flipH="1">
            <a:off x="5294650" y="4774290"/>
            <a:ext cx="417884" cy="13299"/>
          </a:xfrm>
          <a:prstGeom prst="straightConnector1">
            <a:avLst/>
          </a:prstGeom>
          <a:ln>
            <a:tailEnd type="arrow"/>
          </a:ln>
          <a:effectLst/>
        </p:spPr>
        <p:style>
          <a:lnRef idx="1">
            <a:schemeClr val="accent1"/>
          </a:lnRef>
          <a:fillRef idx="0">
            <a:schemeClr val="accent1"/>
          </a:fillRef>
          <a:effectRef idx="0">
            <a:schemeClr val="accent1"/>
          </a:effectRef>
          <a:fontRef idx="minor">
            <a:schemeClr val="tx1"/>
          </a:fontRef>
        </p:style>
      </p:cxnSp>
      <p:cxnSp>
        <p:nvCxnSpPr>
          <p:cNvPr id="59" name="58 Conector recto de flecha"/>
          <p:cNvCxnSpPr>
            <a:stCxn id="32" idx="2"/>
            <a:endCxn id="54" idx="0"/>
          </p:cNvCxnSpPr>
          <p:nvPr/>
        </p:nvCxnSpPr>
        <p:spPr>
          <a:xfrm>
            <a:off x="7314370" y="4601568"/>
            <a:ext cx="7282" cy="363293"/>
          </a:xfrm>
          <a:prstGeom prst="straightConnector1">
            <a:avLst/>
          </a:prstGeom>
          <a:ln>
            <a:tailEnd type="arrow"/>
          </a:ln>
          <a:effectLst/>
        </p:spPr>
        <p:style>
          <a:lnRef idx="1">
            <a:schemeClr val="accent1"/>
          </a:lnRef>
          <a:fillRef idx="0">
            <a:schemeClr val="accent1"/>
          </a:fillRef>
          <a:effectRef idx="0">
            <a:schemeClr val="accent1"/>
          </a:effectRef>
          <a:fontRef idx="minor">
            <a:schemeClr val="tx1"/>
          </a:fontRef>
        </p:style>
      </p:cxnSp>
      <p:cxnSp>
        <p:nvCxnSpPr>
          <p:cNvPr id="61" name="60 Conector recto de flecha"/>
          <p:cNvCxnSpPr>
            <a:stCxn id="33" idx="2"/>
            <a:endCxn id="55" idx="0"/>
          </p:cNvCxnSpPr>
          <p:nvPr/>
        </p:nvCxnSpPr>
        <p:spPr>
          <a:xfrm>
            <a:off x="9827832" y="4590195"/>
            <a:ext cx="2808" cy="333723"/>
          </a:xfrm>
          <a:prstGeom prst="straightConnector1">
            <a:avLst/>
          </a:prstGeom>
          <a:ln>
            <a:tailEnd type="arrow"/>
          </a:ln>
          <a:effectLst/>
        </p:spPr>
        <p:style>
          <a:lnRef idx="1">
            <a:schemeClr val="accent1"/>
          </a:lnRef>
          <a:fillRef idx="0">
            <a:schemeClr val="accent1"/>
          </a:fillRef>
          <a:effectRef idx="0">
            <a:schemeClr val="accent1"/>
          </a:effectRef>
          <a:fontRef idx="minor">
            <a:schemeClr val="tx1"/>
          </a:fontRef>
        </p:style>
      </p:cxnSp>
      <p:cxnSp>
        <p:nvCxnSpPr>
          <p:cNvPr id="68" name="67 Conector recto de flecha"/>
          <p:cNvCxnSpPr>
            <a:stCxn id="54" idx="2"/>
            <a:endCxn id="11" idx="0"/>
          </p:cNvCxnSpPr>
          <p:nvPr/>
        </p:nvCxnSpPr>
        <p:spPr>
          <a:xfrm>
            <a:off x="7321652" y="5679742"/>
            <a:ext cx="7958" cy="245067"/>
          </a:xfrm>
          <a:prstGeom prst="straightConnector1">
            <a:avLst/>
          </a:prstGeom>
          <a:ln>
            <a:tailEnd type="arrow"/>
          </a:ln>
          <a:effectLst/>
        </p:spPr>
        <p:style>
          <a:lnRef idx="1">
            <a:schemeClr val="accent1"/>
          </a:lnRef>
          <a:fillRef idx="0">
            <a:schemeClr val="accent1"/>
          </a:fillRef>
          <a:effectRef idx="0">
            <a:schemeClr val="accent1"/>
          </a:effectRef>
          <a:fontRef idx="minor">
            <a:schemeClr val="tx1"/>
          </a:fontRef>
        </p:style>
      </p:cxnSp>
      <p:cxnSp>
        <p:nvCxnSpPr>
          <p:cNvPr id="73" name="72 Conector recto de flecha"/>
          <p:cNvCxnSpPr>
            <a:stCxn id="9" idx="2"/>
            <a:endCxn id="11" idx="1"/>
          </p:cNvCxnSpPr>
          <p:nvPr/>
        </p:nvCxnSpPr>
        <p:spPr>
          <a:xfrm>
            <a:off x="5510242" y="5704763"/>
            <a:ext cx="448904" cy="591108"/>
          </a:xfrm>
          <a:prstGeom prst="straightConnector1">
            <a:avLst/>
          </a:prstGeom>
          <a:ln>
            <a:tailEnd type="arrow"/>
          </a:ln>
          <a:effectLst/>
        </p:spPr>
        <p:style>
          <a:lnRef idx="1">
            <a:schemeClr val="accent1"/>
          </a:lnRef>
          <a:fillRef idx="0">
            <a:schemeClr val="accent1"/>
          </a:fillRef>
          <a:effectRef idx="0">
            <a:schemeClr val="accent1"/>
          </a:effectRef>
          <a:fontRef idx="minor">
            <a:schemeClr val="tx1"/>
          </a:fontRef>
        </p:style>
      </p:cxnSp>
      <p:cxnSp>
        <p:nvCxnSpPr>
          <p:cNvPr id="75" name="74 Conector recto de flecha"/>
          <p:cNvCxnSpPr>
            <a:stCxn id="55" idx="2"/>
            <a:endCxn id="11" idx="3"/>
          </p:cNvCxnSpPr>
          <p:nvPr/>
        </p:nvCxnSpPr>
        <p:spPr>
          <a:xfrm flipH="1">
            <a:off x="8700073" y="5638799"/>
            <a:ext cx="1130567" cy="657072"/>
          </a:xfrm>
          <a:prstGeom prst="straightConnector1">
            <a:avLst/>
          </a:prstGeom>
          <a:ln>
            <a:tailEnd type="arrow"/>
          </a:ln>
          <a:effectLst/>
        </p:spPr>
        <p:style>
          <a:lnRef idx="1">
            <a:schemeClr val="accent1"/>
          </a:lnRef>
          <a:fillRef idx="0">
            <a:schemeClr val="accent1"/>
          </a:fillRef>
          <a:effectRef idx="0">
            <a:schemeClr val="accent1"/>
          </a:effectRef>
          <a:fontRef idx="minor">
            <a:schemeClr val="tx1"/>
          </a:fontRef>
        </p:style>
      </p:cxnSp>
      <p:sp>
        <p:nvSpPr>
          <p:cNvPr id="37" name="Título 1"/>
          <p:cNvSpPr txBox="1">
            <a:spLocks/>
          </p:cNvSpPr>
          <p:nvPr/>
        </p:nvSpPr>
        <p:spPr>
          <a:xfrm>
            <a:off x="460152" y="413604"/>
            <a:ext cx="233384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Algorithm</a:t>
            </a:r>
          </a:p>
        </p:txBody>
      </p:sp>
      <p:sp>
        <p:nvSpPr>
          <p:cNvPr id="36" name="10 Rectángulo redondeado"/>
          <p:cNvSpPr/>
          <p:nvPr/>
        </p:nvSpPr>
        <p:spPr>
          <a:xfrm>
            <a:off x="404216" y="4962640"/>
            <a:ext cx="3863271" cy="742123"/>
          </a:xfrm>
          <a:prstGeom prst="roundRect">
            <a:avLst/>
          </a:prstGeom>
          <a:solidFill>
            <a:srgbClr val="8DC56E"/>
          </a:solidFill>
          <a:ln>
            <a:solidFill>
              <a:schemeClr val="accent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Consumption Cost [</a:t>
            </a:r>
            <a:r>
              <a:rPr lang="en-US" sz="1200" dirty="0">
                <a:solidFill>
                  <a:schemeClr val="tx1"/>
                </a:solidFill>
                <a:latin typeface="Calibri" panose="020F0502020204030204" pitchFamily="34" charset="0"/>
              </a:rPr>
              <a:t>₵</a:t>
            </a:r>
            <a:r>
              <a:rPr lang="en-US" sz="1200" dirty="0">
                <a:solidFill>
                  <a:schemeClr val="tx1"/>
                </a:solidFill>
              </a:rPr>
              <a:t>]= RTP [</a:t>
            </a:r>
            <a:r>
              <a:rPr lang="en-US" sz="1200" dirty="0">
                <a:solidFill>
                  <a:schemeClr val="tx1"/>
                </a:solidFill>
                <a:latin typeface="Calibri" panose="020F0502020204030204" pitchFamily="34" charset="0"/>
              </a:rPr>
              <a:t>₵/</a:t>
            </a:r>
            <a:r>
              <a:rPr lang="en-US" sz="1200" dirty="0" err="1">
                <a:solidFill>
                  <a:schemeClr val="tx1"/>
                </a:solidFill>
                <a:latin typeface="Calibri" panose="020F0502020204030204" pitchFamily="34" charset="0"/>
              </a:rPr>
              <a:t>Wmin</a:t>
            </a:r>
            <a:r>
              <a:rPr lang="en-US" sz="1200" dirty="0">
                <a:solidFill>
                  <a:schemeClr val="tx1"/>
                </a:solidFill>
              </a:rPr>
              <a:t>] * Load Rating [W] * Elapsed Time [min]</a:t>
            </a:r>
          </a:p>
        </p:txBody>
      </p:sp>
    </p:spTree>
    <p:extLst>
      <p:ext uri="{BB962C8B-B14F-4D97-AF65-F5344CB8AC3E}">
        <p14:creationId xmlns:p14="http://schemas.microsoft.com/office/powerpoint/2010/main" val="33953693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460152" y="299304"/>
            <a:ext cx="8429848" cy="742096"/>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Web-Application  </a:t>
            </a:r>
            <a:r>
              <a:rPr lang="en-US" dirty="0">
                <a:sym typeface="Wingdings" panose="05000000000000000000" pitchFamily="2" charset="2"/>
              </a:rPr>
              <a:t>  Main Controller</a:t>
            </a:r>
            <a:r>
              <a:rPr lang="en-US" dirty="0"/>
              <a:t>  </a:t>
            </a:r>
          </a:p>
        </p:txBody>
      </p:sp>
      <p:pic>
        <p:nvPicPr>
          <p:cNvPr id="10" name="Picture 10" descr="http://cdn.mysitemyway.com/etc-mysitemyway/icons/legacy-previews/icons/matte-blue-and-white-square-icons-business/116867-matte-blue-and-white-square-icon-business-box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53011" y="1021994"/>
            <a:ext cx="1632573" cy="1632574"/>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Conector angular 11"/>
          <p:cNvCxnSpPr/>
          <p:nvPr/>
        </p:nvCxnSpPr>
        <p:spPr>
          <a:xfrm rot="10800000" flipV="1">
            <a:off x="5084956" y="1931714"/>
            <a:ext cx="2598234" cy="1"/>
          </a:xfrm>
          <a:prstGeom prst="bentConnector3">
            <a:avLst>
              <a:gd name="adj1" fmla="val 50000"/>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9" name="CuadroTexto 35"/>
          <p:cNvSpPr txBox="1"/>
          <p:nvPr/>
        </p:nvSpPr>
        <p:spPr>
          <a:xfrm>
            <a:off x="5727530" y="1376827"/>
            <a:ext cx="3410309" cy="492443"/>
          </a:xfrm>
          <a:prstGeom prst="rect">
            <a:avLst/>
          </a:prstGeom>
          <a:noFill/>
        </p:spPr>
        <p:txBody>
          <a:bodyPr wrap="square" rtlCol="0">
            <a:spAutoFit/>
          </a:bodyPr>
          <a:lstStyle/>
          <a:p>
            <a:r>
              <a:rPr lang="en-US" sz="1200" dirty="0"/>
              <a:t>Socket Connection</a:t>
            </a:r>
            <a:endParaRPr lang="en-US" sz="1200" b="1" dirty="0"/>
          </a:p>
          <a:p>
            <a:r>
              <a:rPr lang="en-US" sz="1400" dirty="0"/>
              <a:t> </a:t>
            </a:r>
          </a:p>
        </p:txBody>
      </p:sp>
      <p:sp>
        <p:nvSpPr>
          <p:cNvPr id="20" name="CuadroTexto 12"/>
          <p:cNvSpPr txBox="1"/>
          <p:nvPr/>
        </p:nvSpPr>
        <p:spPr>
          <a:xfrm>
            <a:off x="7939871" y="2378555"/>
            <a:ext cx="1503938" cy="523220"/>
          </a:xfrm>
          <a:prstGeom prst="rect">
            <a:avLst/>
          </a:prstGeom>
          <a:noFill/>
        </p:spPr>
        <p:txBody>
          <a:bodyPr wrap="none" rtlCol="0">
            <a:spAutoFit/>
          </a:bodyPr>
          <a:lstStyle/>
          <a:p>
            <a:r>
              <a:rPr lang="en-US" sz="1400" dirty="0"/>
              <a:t>Main Controller</a:t>
            </a:r>
          </a:p>
          <a:p>
            <a:r>
              <a:rPr lang="en-US" sz="1400" b="1" dirty="0"/>
              <a:t>IP: 192.168.1.3</a:t>
            </a:r>
            <a:endParaRPr lang="en-US" sz="1400" dirty="0"/>
          </a:p>
        </p:txBody>
      </p:sp>
      <p:sp>
        <p:nvSpPr>
          <p:cNvPr id="23" name="22 CuadroTexto"/>
          <p:cNvSpPr txBox="1"/>
          <p:nvPr/>
        </p:nvSpPr>
        <p:spPr>
          <a:xfrm>
            <a:off x="2038153" y="3704726"/>
            <a:ext cx="4807147" cy="2492990"/>
          </a:xfrm>
          <a:prstGeom prst="rect">
            <a:avLst/>
          </a:prstGeom>
          <a:noFill/>
        </p:spPr>
        <p:txBody>
          <a:bodyPr wrap="square" rtlCol="0" anchor="t">
            <a:spAutoFit/>
          </a:bodyPr>
          <a:lstStyle/>
          <a:p>
            <a:r>
              <a:rPr lang="en-US" sz="1600" dirty="0"/>
              <a:t>Information Exchange:</a:t>
            </a:r>
          </a:p>
          <a:p>
            <a:endParaRPr lang="en-US" sz="1400" dirty="0"/>
          </a:p>
          <a:p>
            <a:pPr marL="342900" indent="-342900">
              <a:buAutoNum type="arabicPeriod"/>
            </a:pPr>
            <a:r>
              <a:rPr lang="en-US" sz="1400" dirty="0"/>
              <a:t>ON/OFF Event</a:t>
            </a:r>
          </a:p>
          <a:p>
            <a:pPr marL="342900" indent="-342900">
              <a:buAutoNum type="arabicPeriod"/>
            </a:pPr>
            <a:r>
              <a:rPr lang="en-US" sz="1400" dirty="0"/>
              <a:t>Check Status of the loads (if they are active) </a:t>
            </a:r>
          </a:p>
          <a:p>
            <a:pPr marL="342900" indent="-342900">
              <a:buAutoNum type="arabicPeriod"/>
            </a:pPr>
            <a:r>
              <a:rPr lang="en-US" sz="1400" dirty="0"/>
              <a:t>Update each load’s information or save new load</a:t>
            </a:r>
          </a:p>
          <a:p>
            <a:pPr marL="342900" indent="-342900">
              <a:buAutoNum type="arabicPeriod"/>
            </a:pPr>
            <a:r>
              <a:rPr lang="en-US" sz="1400" dirty="0"/>
              <a:t>Set Temperature Event</a:t>
            </a:r>
          </a:p>
          <a:p>
            <a:pPr marL="342900" indent="-342900">
              <a:buAutoNum type="arabicPeriod"/>
            </a:pPr>
            <a:r>
              <a:rPr lang="en-US" sz="1400" dirty="0"/>
              <a:t>Set hold or schedule option</a:t>
            </a:r>
          </a:p>
          <a:p>
            <a:pPr marL="342900" indent="-342900">
              <a:buAutoNum type="arabicPeriod"/>
            </a:pPr>
            <a:r>
              <a:rPr lang="en-US" sz="1400" dirty="0"/>
              <a:t>Check thermostat temperature reading</a:t>
            </a:r>
          </a:p>
          <a:p>
            <a:pPr marL="342900" indent="-342900">
              <a:buAutoNum type="arabicPeriod"/>
            </a:pPr>
            <a:r>
              <a:rPr lang="en-US" sz="1400" dirty="0"/>
              <a:t>Update temperature schedule</a:t>
            </a:r>
          </a:p>
          <a:p>
            <a:pPr marL="342900" indent="-342900">
              <a:buAutoNum type="arabicPeriod"/>
            </a:pPr>
            <a:r>
              <a:rPr lang="en-US" sz="1400" dirty="0"/>
              <a:t>Set User preferred monthly maximum price</a:t>
            </a:r>
          </a:p>
          <a:p>
            <a:pPr marL="342900" indent="-342900">
              <a:buAutoNum type="arabicPeriod"/>
            </a:pPr>
            <a:r>
              <a:rPr lang="en-US" sz="1400" dirty="0"/>
              <a:t>(During testing) Send current Real Time Price</a:t>
            </a:r>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021" y="938883"/>
            <a:ext cx="4356100" cy="2449110"/>
          </a:xfrm>
          <a:prstGeom prst="rect">
            <a:avLst/>
          </a:prstGeom>
        </p:spPr>
      </p:pic>
      <p:pic>
        <p:nvPicPr>
          <p:cNvPr id="9" name="Picture 2" descr="http://gfx9.com/images/contents/i/c/icon-blackbox-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flipV="1">
            <a:off x="7959059" y="5559461"/>
            <a:ext cx="1503892" cy="15038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6"/>
          <a:stretch>
            <a:fillRect/>
          </a:stretch>
        </p:blipFill>
        <p:spPr>
          <a:xfrm>
            <a:off x="8413647" y="5375191"/>
            <a:ext cx="594715" cy="675331"/>
          </a:xfrm>
          <a:prstGeom prst="rect">
            <a:avLst/>
          </a:prstGeom>
        </p:spPr>
      </p:pic>
      <p:sp>
        <p:nvSpPr>
          <p:cNvPr id="13" name="CuadroTexto 13"/>
          <p:cNvSpPr txBox="1"/>
          <p:nvPr/>
        </p:nvSpPr>
        <p:spPr>
          <a:xfrm>
            <a:off x="7362622" y="4410541"/>
            <a:ext cx="1348382" cy="307777"/>
          </a:xfrm>
          <a:prstGeom prst="rect">
            <a:avLst/>
          </a:prstGeom>
          <a:noFill/>
        </p:spPr>
        <p:txBody>
          <a:bodyPr wrap="none" rtlCol="0">
            <a:spAutoFit/>
          </a:bodyPr>
          <a:lstStyle/>
          <a:p>
            <a:r>
              <a:rPr lang="en-US" sz="1400" dirty="0"/>
              <a:t>Via nRF24L01+</a:t>
            </a:r>
          </a:p>
        </p:txBody>
      </p:sp>
      <p:pic>
        <p:nvPicPr>
          <p:cNvPr id="14" name="Picture 13"/>
          <p:cNvPicPr>
            <a:picLocks noChangeAspect="1"/>
          </p:cNvPicPr>
          <p:nvPr/>
        </p:nvPicPr>
        <p:blipFill>
          <a:blip r:embed="rId6"/>
          <a:stretch>
            <a:fillRect/>
          </a:stretch>
        </p:blipFill>
        <p:spPr>
          <a:xfrm>
            <a:off x="8371939" y="2849404"/>
            <a:ext cx="594715" cy="675331"/>
          </a:xfrm>
          <a:prstGeom prst="rect">
            <a:avLst/>
          </a:prstGeom>
        </p:spPr>
      </p:pic>
      <p:cxnSp>
        <p:nvCxnSpPr>
          <p:cNvPr id="18" name="Straight Arrow Connector 17"/>
          <p:cNvCxnSpPr/>
          <p:nvPr/>
        </p:nvCxnSpPr>
        <p:spPr>
          <a:xfrm>
            <a:off x="8693501" y="3612268"/>
            <a:ext cx="17503" cy="1636007"/>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7007377" y="6059216"/>
            <a:ext cx="1244193" cy="276999"/>
          </a:xfrm>
          <a:prstGeom prst="rect">
            <a:avLst/>
          </a:prstGeom>
          <a:noFill/>
        </p:spPr>
        <p:txBody>
          <a:bodyPr wrap="square" lIns="91440" tIns="45720" rIns="91440" bIns="45720">
            <a:spAutoFit/>
          </a:bodyPr>
          <a:lstStyle/>
          <a:p>
            <a:pPr algn="ctr"/>
            <a:r>
              <a:rPr lang="en-US" sz="1200" b="0" cap="none" spc="0" dirty="0">
                <a:ln w="0"/>
                <a:solidFill>
                  <a:schemeClr val="tx1"/>
                </a:solidFill>
                <a:effectLst>
                  <a:outerShdw blurRad="38100" dist="19050" dir="2700000" algn="tl" rotWithShape="0">
                    <a:schemeClr val="dk1">
                      <a:alpha val="40000"/>
                    </a:schemeClr>
                  </a:outerShdw>
                </a:effectLst>
              </a:rPr>
              <a:t>Load Controller</a:t>
            </a:r>
          </a:p>
        </p:txBody>
      </p:sp>
    </p:spTree>
    <p:extLst>
      <p:ext uri="{BB962C8B-B14F-4D97-AF65-F5344CB8AC3E}">
        <p14:creationId xmlns:p14="http://schemas.microsoft.com/office/powerpoint/2010/main" val="3879440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40135440"/>
              </p:ext>
            </p:extLst>
          </p:nvPr>
        </p:nvGraphicFramePr>
        <p:xfrm>
          <a:off x="677863" y="1472184"/>
          <a:ext cx="8596312" cy="456984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818897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Future Development</a:t>
            </a:r>
          </a:p>
        </p:txBody>
      </p:sp>
      <p:sp>
        <p:nvSpPr>
          <p:cNvPr id="5" name="Content Placeholder 4"/>
          <p:cNvSpPr>
            <a:spLocks noGrp="1"/>
          </p:cNvSpPr>
          <p:nvPr>
            <p:ph idx="1"/>
          </p:nvPr>
        </p:nvSpPr>
        <p:spPr>
          <a:xfrm>
            <a:off x="677334" y="1540043"/>
            <a:ext cx="8596668" cy="4501320"/>
          </a:xfrm>
        </p:spPr>
        <p:txBody>
          <a:bodyPr vert="horz" lIns="91440" tIns="45720" rIns="91440" bIns="45720" rtlCol="0" anchor="t">
            <a:normAutofit/>
          </a:bodyPr>
          <a:lstStyle/>
          <a:p>
            <a:r>
              <a:rPr lang="en-US" sz="2800" dirty="0"/>
              <a:t>Later versions of this project could have the following features</a:t>
            </a:r>
          </a:p>
          <a:p>
            <a:pPr lvl="1"/>
            <a:r>
              <a:rPr lang="en-US" sz="2000" dirty="0"/>
              <a:t>Metering</a:t>
            </a:r>
          </a:p>
          <a:p>
            <a:pPr lvl="1"/>
            <a:r>
              <a:rPr lang="en-US" sz="2000" dirty="0"/>
              <a:t>Renewable Energy Generation</a:t>
            </a:r>
          </a:p>
          <a:p>
            <a:pPr lvl="2"/>
            <a:r>
              <a:rPr lang="en-US" sz="1800" dirty="0"/>
              <a:t>Priority on solar</a:t>
            </a:r>
          </a:p>
          <a:p>
            <a:pPr lvl="1"/>
            <a:r>
              <a:rPr lang="en-US" sz="2000" dirty="0"/>
              <a:t>Algorithm Machine Learning (AI)</a:t>
            </a:r>
          </a:p>
          <a:p>
            <a:pPr lvl="1"/>
            <a:r>
              <a:rPr lang="en-US" sz="2000" dirty="0"/>
              <a:t>Security </a:t>
            </a:r>
          </a:p>
        </p:txBody>
      </p:sp>
      <p:pic>
        <p:nvPicPr>
          <p:cNvPr id="3074" name="Picture 2" descr="https://www.gijobs.com/wp-content/uploads/2014/10/solar-energ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30395" y="2328864"/>
            <a:ext cx="5575719" cy="3712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3707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extLst/>
          </p:nvPr>
        </p:nvGraphicFramePr>
        <p:xfrm>
          <a:off x="1098097" y="58056"/>
          <a:ext cx="7513638" cy="7011988"/>
        </p:xfrm>
        <a:graphic>
          <a:graphicData uri="http://schemas.openxmlformats.org/presentationml/2006/ole">
            <mc:AlternateContent xmlns:mc="http://schemas.openxmlformats.org/markup-compatibility/2006">
              <mc:Choice xmlns:v="urn:schemas-microsoft-com:vml" Requires="v">
                <p:oleObj spid="_x0000_s2079" name="Worksheet" r:id="rId4" imgW="11715731" imgH="10934610" progId="Excel.Sheet.12">
                  <p:embed/>
                </p:oleObj>
              </mc:Choice>
              <mc:Fallback>
                <p:oleObj name="Worksheet" r:id="rId4" imgW="11715731" imgH="10934610" progId="Excel.Sheet.12">
                  <p:embed/>
                  <p:pic>
                    <p:nvPicPr>
                      <p:cNvPr id="0" name=""/>
                      <p:cNvPicPr/>
                      <p:nvPr/>
                    </p:nvPicPr>
                    <p:blipFill>
                      <a:blip r:embed="rId5"/>
                      <a:stretch>
                        <a:fillRect/>
                      </a:stretch>
                    </p:blipFill>
                    <p:spPr>
                      <a:xfrm>
                        <a:off x="1098097" y="58056"/>
                        <a:ext cx="7513638" cy="7011988"/>
                      </a:xfrm>
                      <a:prstGeom prst="rect">
                        <a:avLst/>
                      </a:prstGeom>
                    </p:spPr>
                  </p:pic>
                </p:oleObj>
              </mc:Fallback>
            </mc:AlternateContent>
          </a:graphicData>
        </a:graphic>
      </p:graphicFrame>
    </p:spTree>
    <p:extLst>
      <p:ext uri="{BB962C8B-B14F-4D97-AF65-F5344CB8AC3E}">
        <p14:creationId xmlns:p14="http://schemas.microsoft.com/office/powerpoint/2010/main" val="3634016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705365"/>
            <a:ext cx="8596668" cy="1320800"/>
          </a:xfrm>
        </p:spPr>
        <p:txBody>
          <a:bodyPr/>
          <a:lstStyle/>
          <a:p>
            <a:r>
              <a:rPr lang="en-US" dirty="0"/>
              <a:t>Background</a:t>
            </a:r>
          </a:p>
        </p:txBody>
      </p:sp>
      <p:sp>
        <p:nvSpPr>
          <p:cNvPr id="3" name="Content Placeholder 2"/>
          <p:cNvSpPr>
            <a:spLocks noGrp="1"/>
          </p:cNvSpPr>
          <p:nvPr>
            <p:ph idx="1"/>
          </p:nvPr>
        </p:nvSpPr>
        <p:spPr>
          <a:xfrm>
            <a:off x="677334" y="1810039"/>
            <a:ext cx="9164935" cy="4735910"/>
          </a:xfrm>
        </p:spPr>
        <p:txBody>
          <a:bodyPr>
            <a:normAutofit/>
          </a:bodyPr>
          <a:lstStyle/>
          <a:p>
            <a:r>
              <a:rPr lang="en-US" sz="2400" dirty="0"/>
              <a:t>According to Brattle Group, a leading consulting firm, during  the power crisis in the Western U.S. in 2000/01, a demand response program would have helped contain the energy crisis in California. </a:t>
            </a:r>
          </a:p>
          <a:p>
            <a:r>
              <a:rPr lang="en-US" sz="2400" dirty="0"/>
              <a:t>If real‐time pricing had been offered to large commercial and industrial customers, peak demand would have fallen by 2.5 percent, resulting in a drop of 18 percent in wholesale market prices. </a:t>
            </a:r>
          </a:p>
          <a:p>
            <a:pPr marL="0" indent="0">
              <a:buNone/>
            </a:pPr>
            <a:endParaRPr lang="en-US" sz="2000" dirty="0"/>
          </a:p>
        </p:txBody>
      </p:sp>
      <p:sp>
        <p:nvSpPr>
          <p:cNvPr id="4" name="TextBox 3"/>
          <p:cNvSpPr txBox="1"/>
          <p:nvPr/>
        </p:nvSpPr>
        <p:spPr>
          <a:xfrm>
            <a:off x="0" y="6606991"/>
            <a:ext cx="10108277" cy="523220"/>
          </a:xfrm>
          <a:prstGeom prst="rect">
            <a:avLst/>
          </a:prstGeom>
          <a:noFill/>
        </p:spPr>
        <p:txBody>
          <a:bodyPr wrap="square" rtlCol="0">
            <a:spAutoFit/>
          </a:bodyPr>
          <a:lstStyle/>
          <a:p>
            <a:r>
              <a:rPr lang="en-US" sz="1200" dirty="0">
                <a:solidFill>
                  <a:prstClr val="black"/>
                </a:solidFill>
              </a:rPr>
              <a:t>SOURCE: BENEFITS OF DEMAND RESPONSE IN ELECTRICITY MARKETS AND RECOMMENDATIONS FOR ACHIEVING THEM</a:t>
            </a:r>
          </a:p>
          <a:p>
            <a:endParaRPr lang="en-US" sz="1600" dirty="0">
              <a:solidFill>
                <a:prstClr val="black"/>
              </a:solidFill>
            </a:endParaRPr>
          </a:p>
        </p:txBody>
      </p:sp>
    </p:spTree>
    <p:extLst>
      <p:ext uri="{BB962C8B-B14F-4D97-AF65-F5344CB8AC3E}">
        <p14:creationId xmlns:p14="http://schemas.microsoft.com/office/powerpoint/2010/main" val="40086791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ítulo 1"/>
          <p:cNvSpPr txBox="1">
            <a:spLocks/>
          </p:cNvSpPr>
          <p:nvPr/>
        </p:nvSpPr>
        <p:spPr>
          <a:xfrm>
            <a:off x="460152" y="9017"/>
            <a:ext cx="8429848" cy="742096"/>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Budget Cont.</a:t>
            </a:r>
          </a:p>
        </p:txBody>
      </p:sp>
      <p:pic>
        <p:nvPicPr>
          <p:cNvPr id="15" name="Picture 14"/>
          <p:cNvPicPr>
            <a:picLocks noChangeAspect="1"/>
          </p:cNvPicPr>
          <p:nvPr/>
        </p:nvPicPr>
        <p:blipFill>
          <a:blip r:embed="rId3">
            <a:clrChange>
              <a:clrFrom>
                <a:srgbClr val="FFFFFF"/>
              </a:clrFrom>
              <a:clrTo>
                <a:srgbClr val="FFFFFF">
                  <a:alpha val="0"/>
                </a:srgbClr>
              </a:clrTo>
            </a:clrChange>
          </a:blip>
          <a:stretch>
            <a:fillRect/>
          </a:stretch>
        </p:blipFill>
        <p:spPr>
          <a:xfrm>
            <a:off x="785812" y="789213"/>
            <a:ext cx="8191500" cy="6010275"/>
          </a:xfrm>
          <a:prstGeom prst="rect">
            <a:avLst/>
          </a:prstGeom>
        </p:spPr>
      </p:pic>
    </p:spTree>
    <p:extLst>
      <p:ext uri="{BB962C8B-B14F-4D97-AF65-F5344CB8AC3E}">
        <p14:creationId xmlns:p14="http://schemas.microsoft.com/office/powerpoint/2010/main" val="13900298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460152" y="9017"/>
            <a:ext cx="8429848" cy="742096"/>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Budget Cont.</a:t>
            </a:r>
          </a:p>
        </p:txBody>
      </p:sp>
      <p:pic>
        <p:nvPicPr>
          <p:cNvPr id="6" name="Picture 5"/>
          <p:cNvPicPr>
            <a:picLocks noChangeAspect="1"/>
          </p:cNvPicPr>
          <p:nvPr/>
        </p:nvPicPr>
        <p:blipFill>
          <a:blip r:embed="rId2"/>
          <a:stretch>
            <a:fillRect/>
          </a:stretch>
        </p:blipFill>
        <p:spPr>
          <a:xfrm>
            <a:off x="1108834" y="851475"/>
            <a:ext cx="7132483" cy="5816223"/>
          </a:xfrm>
          <a:prstGeom prst="rect">
            <a:avLst/>
          </a:prstGeom>
        </p:spPr>
      </p:pic>
    </p:spTree>
    <p:extLst>
      <p:ext uri="{BB962C8B-B14F-4D97-AF65-F5344CB8AC3E}">
        <p14:creationId xmlns:p14="http://schemas.microsoft.com/office/powerpoint/2010/main" val="16602117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2289158" y="2639878"/>
            <a:ext cx="8596668" cy="1320800"/>
          </a:xfrm>
        </p:spPr>
        <p:txBody>
          <a:bodyPr/>
          <a:lstStyle/>
          <a:p>
            <a:r>
              <a:rPr lang="en-US" dirty="0"/>
              <a:t>Thank you for your time!</a:t>
            </a:r>
          </a:p>
        </p:txBody>
      </p:sp>
    </p:spTree>
    <p:extLst>
      <p:ext uri="{BB962C8B-B14F-4D97-AF65-F5344CB8AC3E}">
        <p14:creationId xmlns:p14="http://schemas.microsoft.com/office/powerpoint/2010/main" val="16685308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629" y="2408663"/>
            <a:ext cx="9192537" cy="1735225"/>
          </a:xfrm>
        </p:spPr>
        <p:txBody>
          <a:bodyPr>
            <a:normAutofit fontScale="90000"/>
          </a:bodyPr>
          <a:lstStyle/>
          <a:p>
            <a:pPr algn="ctr"/>
            <a:r>
              <a:rPr lang="en-US" dirty="0"/>
              <a:t>For more information please visit:</a:t>
            </a:r>
            <a:br>
              <a:rPr lang="en-US" dirty="0"/>
            </a:br>
            <a:r>
              <a:rPr lang="en-US" dirty="0"/>
              <a:t>www.eng.fsu.edu/~ospinju/</a:t>
            </a:r>
            <a:br>
              <a:rPr lang="en-US" dirty="0"/>
            </a:br>
            <a:endParaRPr lang="en-US" dirty="0"/>
          </a:p>
        </p:txBody>
      </p:sp>
    </p:spTree>
    <p:extLst>
      <p:ext uri="{BB962C8B-B14F-4D97-AF65-F5344CB8AC3E}">
        <p14:creationId xmlns:p14="http://schemas.microsoft.com/office/powerpoint/2010/main" val="17252817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2289158" y="2639878"/>
            <a:ext cx="8596668" cy="1320800"/>
          </a:xfrm>
        </p:spPr>
        <p:txBody>
          <a:bodyPr/>
          <a:lstStyle/>
          <a:p>
            <a:r>
              <a:rPr lang="en-US" dirty="0"/>
              <a:t>Reference Slides</a:t>
            </a:r>
          </a:p>
        </p:txBody>
      </p:sp>
    </p:spTree>
    <p:extLst>
      <p:ext uri="{BB962C8B-B14F-4D97-AF65-F5344CB8AC3E}">
        <p14:creationId xmlns:p14="http://schemas.microsoft.com/office/powerpoint/2010/main" val="28683509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420" y="256903"/>
            <a:ext cx="8596668" cy="1320800"/>
          </a:xfrm>
        </p:spPr>
        <p:txBody>
          <a:bodyPr/>
          <a:lstStyle/>
          <a:p>
            <a:r>
              <a:rPr lang="en-US" dirty="0"/>
              <a:t>Testing Results</a:t>
            </a:r>
          </a:p>
        </p:txBody>
      </p:sp>
      <p:pic>
        <p:nvPicPr>
          <p:cNvPr id="3" name="Picture 2"/>
          <p:cNvPicPr/>
          <p:nvPr>
            <p:extLst/>
          </p:nvPr>
        </p:nvPicPr>
        <p:blipFill>
          <a:blip r:embed="rId2"/>
          <a:stretch>
            <a:fillRect/>
          </a:stretch>
        </p:blipFill>
        <p:spPr>
          <a:xfrm>
            <a:off x="248043" y="1871616"/>
            <a:ext cx="2514600" cy="3829050"/>
          </a:xfrm>
          <a:prstGeom prst="rect">
            <a:avLst/>
          </a:prstGeom>
        </p:spPr>
      </p:pic>
      <p:pic>
        <p:nvPicPr>
          <p:cNvPr id="4" name="Picture 3"/>
          <p:cNvPicPr/>
          <p:nvPr>
            <p:extLst/>
          </p:nvPr>
        </p:nvPicPr>
        <p:blipFill>
          <a:blip r:embed="rId3"/>
          <a:stretch>
            <a:fillRect/>
          </a:stretch>
        </p:blipFill>
        <p:spPr>
          <a:xfrm>
            <a:off x="3204793" y="1871616"/>
            <a:ext cx="2514600" cy="3829050"/>
          </a:xfrm>
          <a:prstGeom prst="rect">
            <a:avLst/>
          </a:prstGeom>
        </p:spPr>
      </p:pic>
      <p:pic>
        <p:nvPicPr>
          <p:cNvPr id="5" name="Picture 4"/>
          <p:cNvPicPr/>
          <p:nvPr>
            <p:extLst/>
          </p:nvPr>
        </p:nvPicPr>
        <p:blipFill>
          <a:blip r:embed="rId4"/>
          <a:stretch>
            <a:fillRect/>
          </a:stretch>
        </p:blipFill>
        <p:spPr>
          <a:xfrm>
            <a:off x="6161543" y="1871616"/>
            <a:ext cx="2514600" cy="3829050"/>
          </a:xfrm>
          <a:prstGeom prst="rect">
            <a:avLst/>
          </a:prstGeom>
        </p:spPr>
      </p:pic>
      <p:pic>
        <p:nvPicPr>
          <p:cNvPr id="6" name="Picture 5"/>
          <p:cNvPicPr/>
          <p:nvPr>
            <p:extLst/>
          </p:nvPr>
        </p:nvPicPr>
        <p:blipFill>
          <a:blip r:embed="rId5"/>
          <a:stretch>
            <a:fillRect/>
          </a:stretch>
        </p:blipFill>
        <p:spPr>
          <a:xfrm>
            <a:off x="9118293" y="1871616"/>
            <a:ext cx="2514600" cy="3829050"/>
          </a:xfrm>
          <a:prstGeom prst="rect">
            <a:avLst/>
          </a:prstGeom>
        </p:spPr>
      </p:pic>
    </p:spTree>
    <p:extLst>
      <p:ext uri="{BB962C8B-B14F-4D97-AF65-F5344CB8AC3E}">
        <p14:creationId xmlns:p14="http://schemas.microsoft.com/office/powerpoint/2010/main" val="10055492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26420" y="256903"/>
            <a:ext cx="8596668" cy="1320800"/>
          </a:xfrm>
        </p:spPr>
        <p:txBody>
          <a:bodyPr/>
          <a:lstStyle/>
          <a:p>
            <a:r>
              <a:rPr lang="en-US" dirty="0"/>
              <a:t>Testing Results</a:t>
            </a:r>
          </a:p>
        </p:txBody>
      </p:sp>
      <p:pic>
        <p:nvPicPr>
          <p:cNvPr id="3" name="Picture 2"/>
          <p:cNvPicPr/>
          <p:nvPr>
            <p:extLst/>
          </p:nvPr>
        </p:nvPicPr>
        <p:blipFill>
          <a:blip r:embed="rId2"/>
          <a:stretch>
            <a:fillRect/>
          </a:stretch>
        </p:blipFill>
        <p:spPr>
          <a:xfrm>
            <a:off x="250220" y="1843680"/>
            <a:ext cx="2514600" cy="3829050"/>
          </a:xfrm>
          <a:prstGeom prst="rect">
            <a:avLst/>
          </a:prstGeom>
        </p:spPr>
      </p:pic>
      <p:pic>
        <p:nvPicPr>
          <p:cNvPr id="4" name="Picture 3"/>
          <p:cNvPicPr/>
          <p:nvPr>
            <p:extLst/>
          </p:nvPr>
        </p:nvPicPr>
        <p:blipFill>
          <a:blip r:embed="rId3"/>
          <a:stretch>
            <a:fillRect/>
          </a:stretch>
        </p:blipFill>
        <p:spPr>
          <a:xfrm>
            <a:off x="3181713" y="1834609"/>
            <a:ext cx="2514600" cy="3829050"/>
          </a:xfrm>
          <a:prstGeom prst="rect">
            <a:avLst/>
          </a:prstGeom>
        </p:spPr>
      </p:pic>
      <p:pic>
        <p:nvPicPr>
          <p:cNvPr id="2" name="Picture 1"/>
          <p:cNvPicPr/>
          <p:nvPr>
            <p:extLst/>
          </p:nvPr>
        </p:nvPicPr>
        <p:blipFill>
          <a:blip r:embed="rId4"/>
          <a:stretch>
            <a:fillRect/>
          </a:stretch>
        </p:blipFill>
        <p:spPr>
          <a:xfrm>
            <a:off x="6160590" y="1821546"/>
            <a:ext cx="2514600" cy="3829050"/>
          </a:xfrm>
          <a:prstGeom prst="rect">
            <a:avLst/>
          </a:prstGeom>
        </p:spPr>
      </p:pic>
    </p:spTree>
    <p:extLst>
      <p:ext uri="{BB962C8B-B14F-4D97-AF65-F5344CB8AC3E}">
        <p14:creationId xmlns:p14="http://schemas.microsoft.com/office/powerpoint/2010/main" val="18784599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6420" y="256903"/>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Testing Results</a:t>
            </a:r>
            <a:endParaRPr lang="en-US" dirty="0"/>
          </a:p>
        </p:txBody>
      </p:sp>
      <p:pic>
        <p:nvPicPr>
          <p:cNvPr id="2" name="Picture 1"/>
          <p:cNvPicPr/>
          <p:nvPr>
            <p:extLst/>
          </p:nvPr>
        </p:nvPicPr>
        <p:blipFill>
          <a:blip r:embed="rId2"/>
          <a:stretch>
            <a:fillRect/>
          </a:stretch>
        </p:blipFill>
        <p:spPr>
          <a:xfrm>
            <a:off x="228576" y="1849123"/>
            <a:ext cx="2514600" cy="3829050"/>
          </a:xfrm>
          <a:prstGeom prst="rect">
            <a:avLst/>
          </a:prstGeom>
        </p:spPr>
      </p:pic>
      <p:pic>
        <p:nvPicPr>
          <p:cNvPr id="3" name="Picture 2"/>
          <p:cNvPicPr/>
          <p:nvPr>
            <p:extLst/>
          </p:nvPr>
        </p:nvPicPr>
        <p:blipFill>
          <a:blip r:embed="rId3"/>
          <a:stretch>
            <a:fillRect/>
          </a:stretch>
        </p:blipFill>
        <p:spPr>
          <a:xfrm>
            <a:off x="3188064" y="1849123"/>
            <a:ext cx="2514600" cy="3829050"/>
          </a:xfrm>
          <a:prstGeom prst="rect">
            <a:avLst/>
          </a:prstGeom>
        </p:spPr>
      </p:pic>
    </p:spTree>
    <p:extLst>
      <p:ext uri="{BB962C8B-B14F-4D97-AF65-F5344CB8AC3E}">
        <p14:creationId xmlns:p14="http://schemas.microsoft.com/office/powerpoint/2010/main" val="3669819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91895" y="1422269"/>
            <a:ext cx="8596668" cy="3880773"/>
          </a:xfrm>
        </p:spPr>
        <p:txBody>
          <a:bodyPr/>
          <a:lstStyle/>
          <a:p>
            <a:r>
              <a:rPr lang="en-US" dirty="0"/>
              <a:t>Load Response from Critical Peak Pricing and Demand Response Enabling Technologies </a:t>
            </a:r>
          </a:p>
        </p:txBody>
      </p:sp>
      <p:pic>
        <p:nvPicPr>
          <p:cNvPr id="6" name="Picture 5"/>
          <p:cNvPicPr>
            <a:picLocks noChangeAspect="1"/>
          </p:cNvPicPr>
          <p:nvPr/>
        </p:nvPicPr>
        <p:blipFill>
          <a:blip r:embed="rId3"/>
          <a:stretch>
            <a:fillRect/>
          </a:stretch>
        </p:blipFill>
        <p:spPr>
          <a:xfrm>
            <a:off x="677334" y="2017182"/>
            <a:ext cx="8425791" cy="3936941"/>
          </a:xfrm>
          <a:prstGeom prst="rect">
            <a:avLst/>
          </a:prstGeom>
        </p:spPr>
      </p:pic>
      <p:sp>
        <p:nvSpPr>
          <p:cNvPr id="7" name="Title 1"/>
          <p:cNvSpPr txBox="1">
            <a:spLocks/>
          </p:cNvSpPr>
          <p:nvPr/>
        </p:nvSpPr>
        <p:spPr>
          <a:xfrm>
            <a:off x="677334" y="705365"/>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90C226"/>
                </a:solidFill>
              </a:rPr>
              <a:t>Background cont.</a:t>
            </a:r>
          </a:p>
        </p:txBody>
      </p:sp>
      <p:sp>
        <p:nvSpPr>
          <p:cNvPr id="2" name="TextBox 1"/>
          <p:cNvSpPr txBox="1"/>
          <p:nvPr/>
        </p:nvSpPr>
        <p:spPr>
          <a:xfrm>
            <a:off x="0" y="6606991"/>
            <a:ext cx="10108277" cy="523220"/>
          </a:xfrm>
          <a:prstGeom prst="rect">
            <a:avLst/>
          </a:prstGeom>
          <a:noFill/>
        </p:spPr>
        <p:txBody>
          <a:bodyPr wrap="square" rtlCol="0">
            <a:spAutoFit/>
          </a:bodyPr>
          <a:lstStyle/>
          <a:p>
            <a:r>
              <a:rPr lang="en-US" sz="1200" dirty="0">
                <a:solidFill>
                  <a:prstClr val="black"/>
                </a:solidFill>
              </a:rPr>
              <a:t>SOURCE: BENEFITS OF DEMAND RESPONSE IN ELECTRICITY MARKETS AND RECOMMENDATIONS FOR ACHIEVING THEM</a:t>
            </a:r>
          </a:p>
          <a:p>
            <a:endParaRPr lang="en-US" sz="1600" dirty="0">
              <a:solidFill>
                <a:prstClr val="black"/>
              </a:solidFill>
            </a:endParaRPr>
          </a:p>
        </p:txBody>
      </p:sp>
      <p:sp>
        <p:nvSpPr>
          <p:cNvPr id="8" name="TextBox 7"/>
          <p:cNvSpPr txBox="1"/>
          <p:nvPr/>
        </p:nvSpPr>
        <p:spPr>
          <a:xfrm>
            <a:off x="-446679" y="5849015"/>
            <a:ext cx="10108277" cy="338554"/>
          </a:xfrm>
          <a:prstGeom prst="rect">
            <a:avLst/>
          </a:prstGeom>
          <a:noFill/>
        </p:spPr>
        <p:txBody>
          <a:bodyPr wrap="square" rtlCol="0">
            <a:spAutoFit/>
          </a:bodyPr>
          <a:lstStyle/>
          <a:p>
            <a:pPr algn="ctr"/>
            <a:r>
              <a:rPr lang="en-US" sz="1600" dirty="0">
                <a:solidFill>
                  <a:srgbClr val="90C226"/>
                </a:solidFill>
              </a:rPr>
              <a:t>Figure 1</a:t>
            </a:r>
          </a:p>
        </p:txBody>
      </p:sp>
    </p:spTree>
    <p:extLst>
      <p:ext uri="{BB962C8B-B14F-4D97-AF65-F5344CB8AC3E}">
        <p14:creationId xmlns:p14="http://schemas.microsoft.com/office/powerpoint/2010/main" val="555869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677334" y="1995055"/>
            <a:ext cx="8596668" cy="2221053"/>
          </a:xfrm>
        </p:spPr>
        <p:txBody>
          <a:bodyPr>
            <a:normAutofit lnSpcReduction="10000"/>
          </a:bodyPr>
          <a:lstStyle/>
          <a:p>
            <a:r>
              <a:rPr lang="en-US" b="1" dirty="0"/>
              <a:t>Real-time pricing </a:t>
            </a:r>
            <a:r>
              <a:rPr lang="en-US" dirty="0"/>
              <a:t>(RTP) enables customers to pay for electricity at the wholesale price during a predetermined period of time, paying for energy at a rate that is linked to the hourly market price for electricity.</a:t>
            </a:r>
          </a:p>
          <a:p>
            <a:endParaRPr lang="en-US" dirty="0"/>
          </a:p>
          <a:p>
            <a:r>
              <a:rPr lang="en-US" dirty="0"/>
              <a:t>This is often viewed as the purest form of price-based demand response, as the much smaller price-responsive interval periods lead to a closely linked cost/price ratio.</a:t>
            </a:r>
          </a:p>
          <a:p>
            <a:endParaRPr lang="en-US" dirty="0"/>
          </a:p>
        </p:txBody>
      </p:sp>
      <p:sp>
        <p:nvSpPr>
          <p:cNvPr id="5" name="Title 1"/>
          <p:cNvSpPr txBox="1">
            <a:spLocks/>
          </p:cNvSpPr>
          <p:nvPr/>
        </p:nvSpPr>
        <p:spPr>
          <a:xfrm>
            <a:off x="677334" y="705365"/>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90C226"/>
                </a:solidFill>
              </a:rPr>
              <a:t>Background cont.</a:t>
            </a:r>
          </a:p>
        </p:txBody>
      </p:sp>
      <p:sp>
        <p:nvSpPr>
          <p:cNvPr id="8" name="Title 1"/>
          <p:cNvSpPr txBox="1">
            <a:spLocks/>
          </p:cNvSpPr>
          <p:nvPr/>
        </p:nvSpPr>
        <p:spPr>
          <a:xfrm>
            <a:off x="976592" y="4282606"/>
            <a:ext cx="8596668" cy="422395"/>
          </a:xfrm>
          <a:prstGeom prst="rect">
            <a:avLst/>
          </a:prstGeom>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solidFill>
                  <a:srgbClr val="90C226"/>
                </a:solidFill>
              </a:rPr>
              <a:t>Result</a:t>
            </a:r>
          </a:p>
          <a:p>
            <a:endParaRPr lang="en-US" sz="2400" dirty="0">
              <a:solidFill>
                <a:srgbClr val="90C226"/>
              </a:solidFill>
            </a:endParaRPr>
          </a:p>
          <a:p>
            <a:endParaRPr lang="en-US" sz="2400" dirty="0">
              <a:solidFill>
                <a:prstClr val="black"/>
              </a:solidFill>
            </a:endParaRPr>
          </a:p>
        </p:txBody>
      </p:sp>
      <p:sp>
        <p:nvSpPr>
          <p:cNvPr id="9" name="Content Placeholder 2"/>
          <p:cNvSpPr txBox="1">
            <a:spLocks/>
          </p:cNvSpPr>
          <p:nvPr/>
        </p:nvSpPr>
        <p:spPr>
          <a:xfrm>
            <a:off x="677334" y="4904506"/>
            <a:ext cx="8596668" cy="159604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rgbClr val="90C226"/>
              </a:buClr>
            </a:pPr>
            <a:r>
              <a:rPr lang="en-US" dirty="0">
                <a:solidFill>
                  <a:prstClr val="black">
                    <a:lumMod val="75000"/>
                    <a:lumOff val="25000"/>
                  </a:prstClr>
                </a:solidFill>
              </a:rPr>
              <a:t>The cost of generating electricity does not always match the price the end user pays for electricity, RTP allows customers to base their energy usage on the energy market price. </a:t>
            </a:r>
          </a:p>
          <a:p>
            <a:pPr>
              <a:buClr>
                <a:srgbClr val="90C226"/>
              </a:buClr>
            </a:pPr>
            <a:r>
              <a:rPr lang="en-US" dirty="0">
                <a:solidFill>
                  <a:prstClr val="black">
                    <a:lumMod val="75000"/>
                    <a:lumOff val="25000"/>
                  </a:prstClr>
                </a:solidFill>
              </a:rPr>
              <a:t>Renewable energy can become a viable source through a normalized demand curve</a:t>
            </a:r>
          </a:p>
        </p:txBody>
      </p:sp>
    </p:spTree>
    <p:extLst>
      <p:ext uri="{BB962C8B-B14F-4D97-AF65-F5344CB8AC3E}">
        <p14:creationId xmlns:p14="http://schemas.microsoft.com/office/powerpoint/2010/main" val="1033953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23201" y="6082705"/>
            <a:ext cx="5155707" cy="748923"/>
          </a:xfrm>
          <a:prstGeom prst="rect">
            <a:avLst/>
          </a:prstGeom>
        </p:spPr>
        <p:txBody>
          <a:bodyPr wrap="none">
            <a:spAutoFit/>
          </a:bodyPr>
          <a:lstStyle/>
          <a:p>
            <a:pPr algn="ctr">
              <a:spcAft>
                <a:spcPts val="800"/>
              </a:spcAft>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Source: Florida Public Service Commission, Dec.2012</a:t>
            </a:r>
          </a:p>
          <a:p>
            <a:pPr>
              <a:spcAft>
                <a:spcPts val="800"/>
              </a:spcAft>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PV: Pecan Street Research Institute </a:t>
            </a:r>
            <a:r>
              <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(Not to scale)</a:t>
            </a:r>
            <a:endParaRPr lang="de-DE"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1"/>
          <p:cNvSpPr txBox="1">
            <a:spLocks/>
          </p:cNvSpPr>
          <p:nvPr/>
        </p:nvSpPr>
        <p:spPr>
          <a:xfrm>
            <a:off x="829734" y="857765"/>
            <a:ext cx="8596668" cy="1320800"/>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90C226"/>
                </a:solidFill>
              </a:rPr>
              <a:t>TYSP(Ten Year Site Plan) Utilities: Example Daily Load Curve (FL)</a:t>
            </a:r>
            <a:br>
              <a:rPr lang="de-DE" dirty="0">
                <a:solidFill>
                  <a:srgbClr val="90C226"/>
                </a:solidFill>
              </a:rPr>
            </a:br>
            <a:endParaRPr lang="en-US" dirty="0">
              <a:solidFill>
                <a:srgbClr val="90C226"/>
              </a:solidFill>
            </a:endParaRPr>
          </a:p>
        </p:txBody>
      </p:sp>
      <p:pic>
        <p:nvPicPr>
          <p:cNvPr id="10" name="Picture 9"/>
          <p:cNvPicPr>
            <a:picLocks noChangeAspect="1"/>
          </p:cNvPicPr>
          <p:nvPr/>
        </p:nvPicPr>
        <p:blipFill>
          <a:blip r:embed="rId3"/>
          <a:stretch>
            <a:fillRect/>
          </a:stretch>
        </p:blipFill>
        <p:spPr>
          <a:xfrm>
            <a:off x="1013268" y="1833306"/>
            <a:ext cx="8229600" cy="3438525"/>
          </a:xfrm>
          <a:prstGeom prst="rect">
            <a:avLst/>
          </a:prstGeom>
        </p:spPr>
      </p:pic>
      <p:pic>
        <p:nvPicPr>
          <p:cNvPr id="2" name="Picture 1"/>
          <p:cNvPicPr>
            <a:picLocks noChangeAspect="1"/>
          </p:cNvPicPr>
          <p:nvPr/>
        </p:nvPicPr>
        <p:blipFill rotWithShape="1">
          <a:blip r:embed="rId4"/>
          <a:srcRect l="7007" t="-6664" r="1008" b="10303"/>
          <a:stretch/>
        </p:blipFill>
        <p:spPr>
          <a:xfrm>
            <a:off x="1713414" y="3108016"/>
            <a:ext cx="6949958" cy="1393931"/>
          </a:xfrm>
          <a:prstGeom prst="rect">
            <a:avLst/>
          </a:prstGeom>
        </p:spPr>
      </p:pic>
      <p:pic>
        <p:nvPicPr>
          <p:cNvPr id="9" name="Picture 8"/>
          <p:cNvPicPr/>
          <p:nvPr/>
        </p:nvPicPr>
        <p:blipFill>
          <a:blip r:embed="rId5"/>
          <a:stretch>
            <a:fillRect/>
          </a:stretch>
        </p:blipFill>
        <p:spPr>
          <a:xfrm>
            <a:off x="1013268" y="1955440"/>
            <a:ext cx="8099048" cy="3316391"/>
          </a:xfrm>
          <a:prstGeom prst="rect">
            <a:avLst/>
          </a:prstGeom>
        </p:spPr>
      </p:pic>
      <p:sp>
        <p:nvSpPr>
          <p:cNvPr id="7" name="TextBox 6"/>
          <p:cNvSpPr txBox="1"/>
          <p:nvPr/>
        </p:nvSpPr>
        <p:spPr>
          <a:xfrm>
            <a:off x="134254" y="5201778"/>
            <a:ext cx="10108277" cy="338554"/>
          </a:xfrm>
          <a:prstGeom prst="rect">
            <a:avLst/>
          </a:prstGeom>
          <a:noFill/>
        </p:spPr>
        <p:txBody>
          <a:bodyPr wrap="square" rtlCol="0">
            <a:spAutoFit/>
          </a:bodyPr>
          <a:lstStyle/>
          <a:p>
            <a:pPr algn="ctr"/>
            <a:r>
              <a:rPr lang="en-US" sz="1600" dirty="0">
                <a:solidFill>
                  <a:srgbClr val="90C226"/>
                </a:solidFill>
              </a:rPr>
              <a:t>Figure 4</a:t>
            </a:r>
          </a:p>
        </p:txBody>
      </p:sp>
      <p:sp>
        <p:nvSpPr>
          <p:cNvPr id="8" name="Rectangle 7"/>
          <p:cNvSpPr/>
          <p:nvPr/>
        </p:nvSpPr>
        <p:spPr>
          <a:xfrm>
            <a:off x="10755618" y="6492025"/>
            <a:ext cx="1353319" cy="369332"/>
          </a:xfrm>
          <a:prstGeom prst="rect">
            <a:avLst/>
          </a:prstGeom>
        </p:spPr>
        <p:txBody>
          <a:bodyPr wrap="none">
            <a:spAutoFit/>
          </a:bodyPr>
          <a:lstStyle/>
          <a:p>
            <a:pPr algn="ctr">
              <a:spcAft>
                <a:spcPts val="800"/>
              </a:spcAft>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Ivan </a:t>
            </a:r>
            <a:r>
              <a:rPr lang="en-US"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Remete</a:t>
            </a:r>
            <a:endPar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053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9"/>
                                        </p:tgtEl>
                                      </p:cBhvr>
                                      <p:by x="10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nvPr>
        </p:nvGraphicFramePr>
        <p:xfrm>
          <a:off x="669958" y="431523"/>
          <a:ext cx="8845103" cy="5717486"/>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888381" y="6385100"/>
            <a:ext cx="4398768" cy="369332"/>
          </a:xfrm>
          <a:prstGeom prst="rect">
            <a:avLst/>
          </a:prstGeom>
        </p:spPr>
        <p:txBody>
          <a:bodyPr wrap="none">
            <a:spAutoFit/>
          </a:bodyPr>
          <a:lstStyle/>
          <a:p>
            <a:pPr algn="ctr">
              <a:spcAft>
                <a:spcPts val="800"/>
              </a:spcAft>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Source: Power Smart Pricing, Ameren Illinois</a:t>
            </a:r>
          </a:p>
        </p:txBody>
      </p:sp>
      <p:sp>
        <p:nvSpPr>
          <p:cNvPr id="6" name="Rectangle 5"/>
          <p:cNvSpPr/>
          <p:nvPr/>
        </p:nvSpPr>
        <p:spPr>
          <a:xfrm>
            <a:off x="10755618" y="6492025"/>
            <a:ext cx="1353319" cy="369332"/>
          </a:xfrm>
          <a:prstGeom prst="rect">
            <a:avLst/>
          </a:prstGeom>
        </p:spPr>
        <p:txBody>
          <a:bodyPr wrap="none">
            <a:spAutoFit/>
          </a:bodyPr>
          <a:lstStyle/>
          <a:p>
            <a:pPr algn="ctr">
              <a:spcAft>
                <a:spcPts val="800"/>
              </a:spcAft>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Ivan </a:t>
            </a:r>
            <a:r>
              <a:rPr lang="en-US"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Remete</a:t>
            </a:r>
            <a:endPar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60736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nvPr>
        </p:nvGraphicFramePr>
        <p:xfrm>
          <a:off x="421858" y="303764"/>
          <a:ext cx="8973933" cy="563321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685384" y="6109077"/>
            <a:ext cx="6881607" cy="748923"/>
          </a:xfrm>
          <a:prstGeom prst="rect">
            <a:avLst/>
          </a:prstGeom>
        </p:spPr>
        <p:txBody>
          <a:bodyPr wrap="square">
            <a:spAutoFit/>
          </a:bodyPr>
          <a:lstStyle/>
          <a:p>
            <a:pPr>
              <a:spcAft>
                <a:spcPts val="800"/>
              </a:spcAft>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Source: Power Smart Pricing, Ameren Illinois</a:t>
            </a:r>
          </a:p>
          <a:p>
            <a:pPr>
              <a:spcAft>
                <a:spcPts val="800"/>
              </a:spcAft>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Average monthly utility: $87 for Illinois, $123 for FL. &lt;Electricity Local&gt;</a:t>
            </a:r>
          </a:p>
        </p:txBody>
      </p:sp>
      <p:sp>
        <p:nvSpPr>
          <p:cNvPr id="6" name="Rectangle 5"/>
          <p:cNvSpPr/>
          <p:nvPr/>
        </p:nvSpPr>
        <p:spPr>
          <a:xfrm>
            <a:off x="10755618" y="6492025"/>
            <a:ext cx="1353319" cy="369332"/>
          </a:xfrm>
          <a:prstGeom prst="rect">
            <a:avLst/>
          </a:prstGeom>
        </p:spPr>
        <p:txBody>
          <a:bodyPr wrap="none">
            <a:spAutoFit/>
          </a:bodyPr>
          <a:lstStyle/>
          <a:p>
            <a:pPr algn="ctr">
              <a:spcAft>
                <a:spcPts val="800"/>
              </a:spcAft>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Ivan </a:t>
            </a:r>
            <a:r>
              <a:rPr lang="en-US"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Remete</a:t>
            </a:r>
            <a:endPar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98503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nvPr>
        </p:nvGraphicFramePr>
        <p:xfrm>
          <a:off x="3445185" y="1432556"/>
          <a:ext cx="6834554" cy="4431323"/>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p:nvPr/>
        </p:nvSpPr>
        <p:spPr>
          <a:xfrm>
            <a:off x="0" y="6575577"/>
            <a:ext cx="3084178" cy="337080"/>
          </a:xfrm>
          <a:prstGeom prst="rect">
            <a:avLst/>
          </a:prstGeom>
        </p:spPr>
        <p:txBody>
          <a:bodyPr wrap="none">
            <a:spAutoFit/>
          </a:bodyPr>
          <a:lstStyle/>
          <a:p>
            <a:pPr>
              <a:lnSpc>
                <a:spcPct val="107000"/>
              </a:lnSpc>
              <a:spcAft>
                <a:spcPts val="800"/>
              </a:spcAft>
            </a:pPr>
            <a:r>
              <a:rPr lang="en-US" sz="1600" dirty="0">
                <a:solidFill>
                  <a:prstClr val="black"/>
                </a:solidFill>
              </a:rPr>
              <a:t>Reference: </a:t>
            </a:r>
            <a:r>
              <a:rPr lang="en-US" sz="1600" dirty="0" err="1">
                <a:solidFill>
                  <a:prstClr val="black"/>
                </a:solidFill>
              </a:rPr>
              <a:t>CentralMaineDiesel</a:t>
            </a:r>
            <a:r>
              <a:rPr lang="en-US" sz="1600" dirty="0">
                <a:solidFill>
                  <a:prstClr val="black"/>
                </a:solidFill>
              </a:rPr>
              <a:t> </a:t>
            </a:r>
            <a:endParaRPr lang="de-DE" sz="1600" dirty="0">
              <a:solidFill>
                <a:prstClr val="black"/>
              </a:solidFill>
            </a:endParaRPr>
          </a:p>
        </p:txBody>
      </p:sp>
      <p:sp>
        <p:nvSpPr>
          <p:cNvPr id="6" name="Title 1"/>
          <p:cNvSpPr txBox="1">
            <a:spLocks/>
          </p:cNvSpPr>
          <p:nvPr/>
        </p:nvSpPr>
        <p:spPr>
          <a:xfrm>
            <a:off x="677334" y="705365"/>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a:solidFill>
                <a:srgbClr val="90C226"/>
              </a:solidFill>
            </a:endParaRPr>
          </a:p>
        </p:txBody>
      </p:sp>
      <p:sp>
        <p:nvSpPr>
          <p:cNvPr id="9" name="Title 1"/>
          <p:cNvSpPr txBox="1">
            <a:spLocks/>
          </p:cNvSpPr>
          <p:nvPr/>
        </p:nvSpPr>
        <p:spPr>
          <a:xfrm>
            <a:off x="829734" y="857765"/>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90C226"/>
                </a:solidFill>
              </a:rPr>
              <a:t>Projected residential loads per kW </a:t>
            </a:r>
          </a:p>
        </p:txBody>
      </p:sp>
      <p:sp>
        <p:nvSpPr>
          <p:cNvPr id="19" name="TextBox 18"/>
          <p:cNvSpPr txBox="1"/>
          <p:nvPr/>
        </p:nvSpPr>
        <p:spPr>
          <a:xfrm>
            <a:off x="394580" y="2309390"/>
            <a:ext cx="3406392" cy="2985433"/>
          </a:xfrm>
          <a:prstGeom prst="rect">
            <a:avLst/>
          </a:prstGeom>
          <a:noFill/>
        </p:spPr>
        <p:txBody>
          <a:bodyPr wrap="square" rtlCol="0">
            <a:spAutoFit/>
          </a:bodyPr>
          <a:lstStyle/>
          <a:p>
            <a:r>
              <a:rPr lang="en-US" sz="2000" dirty="0">
                <a:solidFill>
                  <a:prstClr val="black"/>
                </a:solidFill>
              </a:rPr>
              <a:t>Figure 2 displays the power you need when all appliances have started and are running. </a:t>
            </a:r>
            <a:r>
              <a:rPr lang="en-US" sz="2000" dirty="0">
                <a:solidFill>
                  <a:prstClr val="black"/>
                </a:solidFill>
                <a:ea typeface="Calibri" panose="020F0502020204030204" pitchFamily="34" charset="0"/>
                <a:cs typeface="Times New Roman" panose="02020603050405020304" pitchFamily="18" charset="0"/>
              </a:rPr>
              <a:t>Loads are based on the U.S average. Assuming total house continuous rating is 47.860 kW</a:t>
            </a:r>
            <a:endParaRPr lang="de-DE" sz="2000" dirty="0">
              <a:solidFill>
                <a:prstClr val="black"/>
              </a:solidFill>
              <a:ea typeface="Calibri" panose="020F0502020204030204" pitchFamily="34" charset="0"/>
              <a:cs typeface="Times New Roman" panose="02020603050405020304" pitchFamily="18" charset="0"/>
            </a:endParaRPr>
          </a:p>
          <a:p>
            <a:endParaRPr lang="en-US" sz="2800" dirty="0">
              <a:solidFill>
                <a:prstClr val="black"/>
              </a:solidFill>
            </a:endParaRPr>
          </a:p>
        </p:txBody>
      </p:sp>
      <p:sp>
        <p:nvSpPr>
          <p:cNvPr id="20" name="TextBox 19"/>
          <p:cNvSpPr txBox="1"/>
          <p:nvPr/>
        </p:nvSpPr>
        <p:spPr>
          <a:xfrm>
            <a:off x="1808323" y="5829568"/>
            <a:ext cx="10108277" cy="338554"/>
          </a:xfrm>
          <a:prstGeom prst="rect">
            <a:avLst/>
          </a:prstGeom>
          <a:noFill/>
        </p:spPr>
        <p:txBody>
          <a:bodyPr wrap="square" rtlCol="0">
            <a:spAutoFit/>
          </a:bodyPr>
          <a:lstStyle/>
          <a:p>
            <a:pPr algn="ctr"/>
            <a:r>
              <a:rPr lang="en-US" sz="1600" dirty="0">
                <a:solidFill>
                  <a:srgbClr val="90C226"/>
                </a:solidFill>
              </a:rPr>
              <a:t>Figure 2</a:t>
            </a:r>
          </a:p>
        </p:txBody>
      </p:sp>
    </p:spTree>
    <p:extLst>
      <p:ext uri="{BB962C8B-B14F-4D97-AF65-F5344CB8AC3E}">
        <p14:creationId xmlns:p14="http://schemas.microsoft.com/office/powerpoint/2010/main" val="2807603566"/>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878</TotalTime>
  <Words>1352</Words>
  <Application>Microsoft Office PowerPoint</Application>
  <PresentationFormat>Widescreen</PresentationFormat>
  <Paragraphs>379</Paragraphs>
  <Slides>37</Slides>
  <Notes>21</Notes>
  <HiddenSlides>0</HiddenSlides>
  <MMClips>1</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Facet</vt:lpstr>
      <vt:lpstr>Home Energy Management </vt:lpstr>
      <vt:lpstr>Our Goal</vt:lpstr>
      <vt:lpstr>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House Design</vt:lpstr>
      <vt:lpstr>Main Controller Section</vt:lpstr>
      <vt:lpstr>Load Section</vt:lpstr>
      <vt:lpstr>Main Controller</vt:lpstr>
      <vt:lpstr>Load Controller</vt:lpstr>
      <vt:lpstr>Combination of Collected Data</vt:lpstr>
      <vt:lpstr>System Testing</vt:lpstr>
      <vt:lpstr>PowerPoint Presentation</vt:lpstr>
      <vt:lpstr>PowerPoint Presentation</vt:lpstr>
      <vt:lpstr>PowerPoint Presentation</vt:lpstr>
      <vt:lpstr>PowerPoint Presentation</vt:lpstr>
      <vt:lpstr>PowerPoint Presentation</vt:lpstr>
      <vt:lpstr>PowerPoint Presentation</vt:lpstr>
      <vt:lpstr>Simulation</vt:lpstr>
      <vt:lpstr>Future Development</vt:lpstr>
      <vt:lpstr>PowerPoint Presentation</vt:lpstr>
      <vt:lpstr>PowerPoint Presentation</vt:lpstr>
      <vt:lpstr>PowerPoint Presentation</vt:lpstr>
      <vt:lpstr>Thank you for your time!</vt:lpstr>
      <vt:lpstr>For more information please visit: www.eng.fsu.edu/~ospinju/ </vt:lpstr>
      <vt:lpstr>Reference Slides</vt:lpstr>
      <vt:lpstr>Testing Results</vt:lpstr>
      <vt:lpstr>Testing Results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Home Energy Management</dc:title>
  <dc:creator>Ivan E. Remete</dc:creator>
  <cp:lastModifiedBy>Ivan E. Remete</cp:lastModifiedBy>
  <cp:revision>42</cp:revision>
  <dcterms:created xsi:type="dcterms:W3CDTF">2015-10-23T00:03:40Z</dcterms:created>
  <dcterms:modified xsi:type="dcterms:W3CDTF">2016-04-15T22:02:03Z</dcterms:modified>
</cp:coreProperties>
</file>