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7" r:id="rId2"/>
    <p:sldId id="281" r:id="rId3"/>
    <p:sldId id="282" r:id="rId4"/>
    <p:sldId id="283" r:id="rId5"/>
    <p:sldId id="323" r:id="rId6"/>
    <p:sldId id="324" r:id="rId7"/>
    <p:sldId id="325" r:id="rId8"/>
    <p:sldId id="326" r:id="rId9"/>
    <p:sldId id="327" r:id="rId10"/>
    <p:sldId id="330" r:id="rId11"/>
    <p:sldId id="333" r:id="rId12"/>
    <p:sldId id="334" r:id="rId13"/>
    <p:sldId id="329" r:id="rId14"/>
    <p:sldId id="317" r:id="rId15"/>
    <p:sldId id="318" r:id="rId16"/>
    <p:sldId id="332" r:id="rId17"/>
    <p:sldId id="319" r:id="rId18"/>
    <p:sldId id="335" r:id="rId19"/>
    <p:sldId id="303" r:id="rId20"/>
    <p:sldId id="305" r:id="rId21"/>
    <p:sldId id="306" r:id="rId22"/>
    <p:sldId id="307" r:id="rId23"/>
    <p:sldId id="308" r:id="rId24"/>
    <p:sldId id="304" r:id="rId25"/>
    <p:sldId id="320" r:id="rId26"/>
    <p:sldId id="321" r:id="rId27"/>
    <p:sldId id="322" r:id="rId28"/>
    <p:sldId id="315" r:id="rId29"/>
    <p:sldId id="287" r:id="rId30"/>
    <p:sldId id="331" r:id="rId31"/>
    <p:sldId id="302" r:id="rId32"/>
    <p:sldId id="297" r:id="rId33"/>
    <p:sldId id="279" r:id="rId34"/>
    <p:sldId id="28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73678" autoAdjust="0"/>
  </p:normalViewPr>
  <p:slideViewPr>
    <p:cSldViewPr snapToGrid="0">
      <p:cViewPr varScale="1">
        <p:scale>
          <a:sx n="55" d="100"/>
          <a:sy n="55" d="100"/>
        </p:scale>
        <p:origin x="1134" y="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van\Documents\Word%20Documents\reltime%20data%20-%20illio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van\Documents\Word%20Documents\reltime%20data%20-%20illio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noProof="0" dirty="0" smtClean="0"/>
              <a:t>Real</a:t>
            </a:r>
            <a:r>
              <a:rPr lang="en-US" baseline="0" noProof="0" dirty="0" smtClean="0"/>
              <a:t> Time Pricing Monday Feb. 8 –Friday Feb. 12</a:t>
            </a:r>
            <a:endParaRPr lang="en-US" noProof="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498954119822938E-2"/>
          <c:y val="9.7969886144540039E-2"/>
          <c:w val="0.90535707864834847"/>
          <c:h val="0.66139377522792209"/>
        </c:manualLayout>
      </c:layout>
      <c:lineChart>
        <c:grouping val="standar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M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Sheet1!$A$5:$A$28</c:f>
              <c:strCache>
                <c:ptCount val="24"/>
                <c:pt idx="0">
                  <c:v>11:00 PM-12:00 AM</c:v>
                </c:pt>
                <c:pt idx="1">
                  <c:v>12:00 AM-1:00 AM</c:v>
                </c:pt>
                <c:pt idx="2">
                  <c:v>  1:00 AM -2:00 AM</c:v>
                </c:pt>
                <c:pt idx="3">
                  <c:v>  2:00 AM -3:00 AM</c:v>
                </c:pt>
                <c:pt idx="4">
                  <c:v>  3:00 AM -4:00 AM</c:v>
                </c:pt>
                <c:pt idx="5">
                  <c:v>  4:00 AM -5:00 AM</c:v>
                </c:pt>
                <c:pt idx="6">
                  <c:v>  5:00 AM -6:00 AM</c:v>
                </c:pt>
                <c:pt idx="7">
                  <c:v>  6:00 AM  -7:00 AM</c:v>
                </c:pt>
                <c:pt idx="8">
                  <c:v>  7:00 AM  -8:00 AM</c:v>
                </c:pt>
                <c:pt idx="9">
                  <c:v>  8:00 AM  -9:00 AM</c:v>
                </c:pt>
                <c:pt idx="10">
                  <c:v>  9:00 AM  -10:00 AM</c:v>
                </c:pt>
                <c:pt idx="11">
                  <c:v> 10:00 AM -11:00 AM</c:v>
                </c:pt>
                <c:pt idx="12">
                  <c:v> 11:00 AM -12:00 PM</c:v>
                </c:pt>
                <c:pt idx="13">
                  <c:v> 12:00 PM - 1:00 PM</c:v>
                </c:pt>
                <c:pt idx="14">
                  <c:v>   1:00 PM  -2:00 PM </c:v>
                </c:pt>
                <c:pt idx="15">
                  <c:v>   2:00 PM  -3:00 PM</c:v>
                </c:pt>
                <c:pt idx="16">
                  <c:v>   3:00 PM  -4:00 PM</c:v>
                </c:pt>
                <c:pt idx="17">
                  <c:v>   4:00 PM  -5:00 PM</c:v>
                </c:pt>
                <c:pt idx="18">
                  <c:v>   5:00 PM  -6:00 PM</c:v>
                </c:pt>
                <c:pt idx="19">
                  <c:v>   6:00 PM  -7:00 PM</c:v>
                </c:pt>
                <c:pt idx="20">
                  <c:v>   7:00 PM  -8:00 PM</c:v>
                </c:pt>
                <c:pt idx="21">
                  <c:v>   8:00 PM  -9:00 PM</c:v>
                </c:pt>
                <c:pt idx="22">
                  <c:v>   9:00 PM -10:00PM</c:v>
                </c:pt>
                <c:pt idx="23">
                  <c:v> 10:00 PM -11:00 PM</c:v>
                </c:pt>
              </c:strCache>
            </c:strRef>
          </c:cat>
          <c:val>
            <c:numRef>
              <c:f>Sheet1!$B$5:$B$28</c:f>
              <c:numCache>
                <c:formatCode>0.0</c:formatCode>
                <c:ptCount val="24"/>
                <c:pt idx="0">
                  <c:v>4.5999999999999996</c:v>
                </c:pt>
                <c:pt idx="1">
                  <c:v>4.5999999999999996</c:v>
                </c:pt>
                <c:pt idx="2">
                  <c:v>4.5</c:v>
                </c:pt>
                <c:pt idx="3" formatCode="General">
                  <c:v>4.5999999999999996</c:v>
                </c:pt>
                <c:pt idx="4" formatCode="General">
                  <c:v>4.5999999999999996</c:v>
                </c:pt>
                <c:pt idx="5" formatCode="General">
                  <c:v>4.7</c:v>
                </c:pt>
                <c:pt idx="6" formatCode="General">
                  <c:v>4.8</c:v>
                </c:pt>
                <c:pt idx="7" formatCode="General">
                  <c:v>5.2</c:v>
                </c:pt>
                <c:pt idx="8" formatCode="General">
                  <c:v>5.0999999999999996</c:v>
                </c:pt>
                <c:pt idx="9">
                  <c:v>5</c:v>
                </c:pt>
                <c:pt idx="10" formatCode="General">
                  <c:v>4.9000000000000004</c:v>
                </c:pt>
                <c:pt idx="11" formatCode="General">
                  <c:v>4.8</c:v>
                </c:pt>
                <c:pt idx="12" formatCode="General">
                  <c:v>4.7</c:v>
                </c:pt>
                <c:pt idx="13" formatCode="General">
                  <c:v>4.7</c:v>
                </c:pt>
                <c:pt idx="14" formatCode="General">
                  <c:v>4.7</c:v>
                </c:pt>
                <c:pt idx="15" formatCode="General">
                  <c:v>4.5999999999999996</c:v>
                </c:pt>
                <c:pt idx="16" formatCode="General">
                  <c:v>4.7</c:v>
                </c:pt>
                <c:pt idx="17" formatCode="General">
                  <c:v>4.9000000000000004</c:v>
                </c:pt>
                <c:pt idx="18" formatCode="General">
                  <c:v>5.4</c:v>
                </c:pt>
                <c:pt idx="19" formatCode="General">
                  <c:v>5.2</c:v>
                </c:pt>
                <c:pt idx="20">
                  <c:v>5</c:v>
                </c:pt>
                <c:pt idx="21" formatCode="General">
                  <c:v>4.9000000000000004</c:v>
                </c:pt>
                <c:pt idx="22" formatCode="General">
                  <c:v>4.7</c:v>
                </c:pt>
                <c:pt idx="23" formatCode="General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Tue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Sheet1!$A$5:$A$28</c:f>
              <c:strCache>
                <c:ptCount val="24"/>
                <c:pt idx="0">
                  <c:v>11:00 PM-12:00 AM</c:v>
                </c:pt>
                <c:pt idx="1">
                  <c:v>12:00 AM-1:00 AM</c:v>
                </c:pt>
                <c:pt idx="2">
                  <c:v>  1:00 AM -2:00 AM</c:v>
                </c:pt>
                <c:pt idx="3">
                  <c:v>  2:00 AM -3:00 AM</c:v>
                </c:pt>
                <c:pt idx="4">
                  <c:v>  3:00 AM -4:00 AM</c:v>
                </c:pt>
                <c:pt idx="5">
                  <c:v>  4:00 AM -5:00 AM</c:v>
                </c:pt>
                <c:pt idx="6">
                  <c:v>  5:00 AM -6:00 AM</c:v>
                </c:pt>
                <c:pt idx="7">
                  <c:v>  6:00 AM  -7:00 AM</c:v>
                </c:pt>
                <c:pt idx="8">
                  <c:v>  7:00 AM  -8:00 AM</c:v>
                </c:pt>
                <c:pt idx="9">
                  <c:v>  8:00 AM  -9:00 AM</c:v>
                </c:pt>
                <c:pt idx="10">
                  <c:v>  9:00 AM  -10:00 AM</c:v>
                </c:pt>
                <c:pt idx="11">
                  <c:v> 10:00 AM -11:00 AM</c:v>
                </c:pt>
                <c:pt idx="12">
                  <c:v> 11:00 AM -12:00 PM</c:v>
                </c:pt>
                <c:pt idx="13">
                  <c:v> 12:00 PM - 1:00 PM</c:v>
                </c:pt>
                <c:pt idx="14">
                  <c:v>   1:00 PM  -2:00 PM </c:v>
                </c:pt>
                <c:pt idx="15">
                  <c:v>   2:00 PM  -3:00 PM</c:v>
                </c:pt>
                <c:pt idx="16">
                  <c:v>   3:00 PM  -4:00 PM</c:v>
                </c:pt>
                <c:pt idx="17">
                  <c:v>   4:00 PM  -5:00 PM</c:v>
                </c:pt>
                <c:pt idx="18">
                  <c:v>   5:00 PM  -6:00 PM</c:v>
                </c:pt>
                <c:pt idx="19">
                  <c:v>   6:00 PM  -7:00 PM</c:v>
                </c:pt>
                <c:pt idx="20">
                  <c:v>   7:00 PM  -8:00 PM</c:v>
                </c:pt>
                <c:pt idx="21">
                  <c:v>   8:00 PM  -9:00 PM</c:v>
                </c:pt>
                <c:pt idx="22">
                  <c:v>   9:00 PM -10:00PM</c:v>
                </c:pt>
                <c:pt idx="23">
                  <c:v> 10:00 PM -11:00 PM</c:v>
                </c:pt>
              </c:strCache>
            </c:strRef>
          </c:cat>
          <c:val>
            <c:numRef>
              <c:f>Sheet1!$C$5:$C$28</c:f>
              <c:numCache>
                <c:formatCode>General</c:formatCode>
                <c:ptCount val="24"/>
                <c:pt idx="0">
                  <c:v>4.3</c:v>
                </c:pt>
                <c:pt idx="1">
                  <c:v>4.2</c:v>
                </c:pt>
                <c:pt idx="2">
                  <c:v>4.2</c:v>
                </c:pt>
                <c:pt idx="3">
                  <c:v>4.2</c:v>
                </c:pt>
                <c:pt idx="4">
                  <c:v>4.3</c:v>
                </c:pt>
                <c:pt idx="5">
                  <c:v>4.4000000000000004</c:v>
                </c:pt>
                <c:pt idx="6">
                  <c:v>4.8</c:v>
                </c:pt>
                <c:pt idx="7">
                  <c:v>5.5</c:v>
                </c:pt>
                <c:pt idx="8">
                  <c:v>5.0999999999999996</c:v>
                </c:pt>
                <c:pt idx="9">
                  <c:v>4.9000000000000004</c:v>
                </c:pt>
                <c:pt idx="10">
                  <c:v>4.8</c:v>
                </c:pt>
                <c:pt idx="11">
                  <c:v>4.7</c:v>
                </c:pt>
                <c:pt idx="12">
                  <c:v>4.5999999999999996</c:v>
                </c:pt>
                <c:pt idx="13">
                  <c:v>4.5999999999999996</c:v>
                </c:pt>
                <c:pt idx="14">
                  <c:v>4.5</c:v>
                </c:pt>
                <c:pt idx="15">
                  <c:v>4.5</c:v>
                </c:pt>
                <c:pt idx="16">
                  <c:v>4.5</c:v>
                </c:pt>
                <c:pt idx="17">
                  <c:v>4.8</c:v>
                </c:pt>
                <c:pt idx="18">
                  <c:v>5.6</c:v>
                </c:pt>
                <c:pt idx="19">
                  <c:v>5.2</c:v>
                </c:pt>
                <c:pt idx="20" formatCode="0.0">
                  <c:v>5</c:v>
                </c:pt>
                <c:pt idx="21">
                  <c:v>4.8</c:v>
                </c:pt>
                <c:pt idx="22">
                  <c:v>4.5999999999999996</c:v>
                </c:pt>
                <c:pt idx="23">
                  <c:v>4.5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W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Sheet1!$A$5:$A$28</c:f>
              <c:strCache>
                <c:ptCount val="24"/>
                <c:pt idx="0">
                  <c:v>11:00 PM-12:00 AM</c:v>
                </c:pt>
                <c:pt idx="1">
                  <c:v>12:00 AM-1:00 AM</c:v>
                </c:pt>
                <c:pt idx="2">
                  <c:v>  1:00 AM -2:00 AM</c:v>
                </c:pt>
                <c:pt idx="3">
                  <c:v>  2:00 AM -3:00 AM</c:v>
                </c:pt>
                <c:pt idx="4">
                  <c:v>  3:00 AM -4:00 AM</c:v>
                </c:pt>
                <c:pt idx="5">
                  <c:v>  4:00 AM -5:00 AM</c:v>
                </c:pt>
                <c:pt idx="6">
                  <c:v>  5:00 AM -6:00 AM</c:v>
                </c:pt>
                <c:pt idx="7">
                  <c:v>  6:00 AM  -7:00 AM</c:v>
                </c:pt>
                <c:pt idx="8">
                  <c:v>  7:00 AM  -8:00 AM</c:v>
                </c:pt>
                <c:pt idx="9">
                  <c:v>  8:00 AM  -9:00 AM</c:v>
                </c:pt>
                <c:pt idx="10">
                  <c:v>  9:00 AM  -10:00 AM</c:v>
                </c:pt>
                <c:pt idx="11">
                  <c:v> 10:00 AM -11:00 AM</c:v>
                </c:pt>
                <c:pt idx="12">
                  <c:v> 11:00 AM -12:00 PM</c:v>
                </c:pt>
                <c:pt idx="13">
                  <c:v> 12:00 PM - 1:00 PM</c:v>
                </c:pt>
                <c:pt idx="14">
                  <c:v>   1:00 PM  -2:00 PM </c:v>
                </c:pt>
                <c:pt idx="15">
                  <c:v>   2:00 PM  -3:00 PM</c:v>
                </c:pt>
                <c:pt idx="16">
                  <c:v>   3:00 PM  -4:00 PM</c:v>
                </c:pt>
                <c:pt idx="17">
                  <c:v>   4:00 PM  -5:00 PM</c:v>
                </c:pt>
                <c:pt idx="18">
                  <c:v>   5:00 PM  -6:00 PM</c:v>
                </c:pt>
                <c:pt idx="19">
                  <c:v>   6:00 PM  -7:00 PM</c:v>
                </c:pt>
                <c:pt idx="20">
                  <c:v>   7:00 PM  -8:00 PM</c:v>
                </c:pt>
                <c:pt idx="21">
                  <c:v>   8:00 PM  -9:00 PM</c:v>
                </c:pt>
                <c:pt idx="22">
                  <c:v>   9:00 PM -10:00PM</c:v>
                </c:pt>
                <c:pt idx="23">
                  <c:v> 10:00 PM -11:00 PM</c:v>
                </c:pt>
              </c:strCache>
            </c:strRef>
          </c:cat>
          <c:val>
            <c:numRef>
              <c:f>Sheet1!$D$5:$D$28</c:f>
              <c:numCache>
                <c:formatCode>General</c:formatCode>
                <c:ptCount val="24"/>
                <c:pt idx="0">
                  <c:v>4.4000000000000004</c:v>
                </c:pt>
                <c:pt idx="1">
                  <c:v>4.3</c:v>
                </c:pt>
                <c:pt idx="2">
                  <c:v>4.3</c:v>
                </c:pt>
                <c:pt idx="3">
                  <c:v>4.3</c:v>
                </c:pt>
                <c:pt idx="4">
                  <c:v>4.3</c:v>
                </c:pt>
                <c:pt idx="5">
                  <c:v>4.4000000000000004</c:v>
                </c:pt>
                <c:pt idx="6">
                  <c:v>4.5999999999999996</c:v>
                </c:pt>
                <c:pt idx="7">
                  <c:v>5.3</c:v>
                </c:pt>
                <c:pt idx="8">
                  <c:v>5.0999999999999996</c:v>
                </c:pt>
                <c:pt idx="9" formatCode="0.0">
                  <c:v>5</c:v>
                </c:pt>
                <c:pt idx="10">
                  <c:v>4.8</c:v>
                </c:pt>
                <c:pt idx="11">
                  <c:v>4.8</c:v>
                </c:pt>
                <c:pt idx="12">
                  <c:v>4.7</c:v>
                </c:pt>
                <c:pt idx="13">
                  <c:v>4.5999999999999996</c:v>
                </c:pt>
                <c:pt idx="14">
                  <c:v>4.5999999999999996</c:v>
                </c:pt>
                <c:pt idx="15">
                  <c:v>4.5</c:v>
                </c:pt>
                <c:pt idx="16">
                  <c:v>4.5999999999999996</c:v>
                </c:pt>
                <c:pt idx="17">
                  <c:v>4.9000000000000004</c:v>
                </c:pt>
                <c:pt idx="18">
                  <c:v>5.4</c:v>
                </c:pt>
                <c:pt idx="19">
                  <c:v>5.2</c:v>
                </c:pt>
                <c:pt idx="20" formatCode="0.0">
                  <c:v>5</c:v>
                </c:pt>
                <c:pt idx="21">
                  <c:v>4.9000000000000004</c:v>
                </c:pt>
                <c:pt idx="22">
                  <c:v>4.7</c:v>
                </c:pt>
                <c:pt idx="23">
                  <c:v>4.5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Sheet1!$E$4</c:f>
              <c:strCache>
                <c:ptCount val="1"/>
                <c:pt idx="0">
                  <c:v>Thu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Sheet1!$A$5:$A$28</c:f>
              <c:strCache>
                <c:ptCount val="24"/>
                <c:pt idx="0">
                  <c:v>11:00 PM-12:00 AM</c:v>
                </c:pt>
                <c:pt idx="1">
                  <c:v>12:00 AM-1:00 AM</c:v>
                </c:pt>
                <c:pt idx="2">
                  <c:v>  1:00 AM -2:00 AM</c:v>
                </c:pt>
                <c:pt idx="3">
                  <c:v>  2:00 AM -3:00 AM</c:v>
                </c:pt>
                <c:pt idx="4">
                  <c:v>  3:00 AM -4:00 AM</c:v>
                </c:pt>
                <c:pt idx="5">
                  <c:v>  4:00 AM -5:00 AM</c:v>
                </c:pt>
                <c:pt idx="6">
                  <c:v>  5:00 AM -6:00 AM</c:v>
                </c:pt>
                <c:pt idx="7">
                  <c:v>  6:00 AM  -7:00 AM</c:v>
                </c:pt>
                <c:pt idx="8">
                  <c:v>  7:00 AM  -8:00 AM</c:v>
                </c:pt>
                <c:pt idx="9">
                  <c:v>  8:00 AM  -9:00 AM</c:v>
                </c:pt>
                <c:pt idx="10">
                  <c:v>  9:00 AM  -10:00 AM</c:v>
                </c:pt>
                <c:pt idx="11">
                  <c:v> 10:00 AM -11:00 AM</c:v>
                </c:pt>
                <c:pt idx="12">
                  <c:v> 11:00 AM -12:00 PM</c:v>
                </c:pt>
                <c:pt idx="13">
                  <c:v> 12:00 PM - 1:00 PM</c:v>
                </c:pt>
                <c:pt idx="14">
                  <c:v>   1:00 PM  -2:00 PM </c:v>
                </c:pt>
                <c:pt idx="15">
                  <c:v>   2:00 PM  -3:00 PM</c:v>
                </c:pt>
                <c:pt idx="16">
                  <c:v>   3:00 PM  -4:00 PM</c:v>
                </c:pt>
                <c:pt idx="17">
                  <c:v>   4:00 PM  -5:00 PM</c:v>
                </c:pt>
                <c:pt idx="18">
                  <c:v>   5:00 PM  -6:00 PM</c:v>
                </c:pt>
                <c:pt idx="19">
                  <c:v>   6:00 PM  -7:00 PM</c:v>
                </c:pt>
                <c:pt idx="20">
                  <c:v>   7:00 PM  -8:00 PM</c:v>
                </c:pt>
                <c:pt idx="21">
                  <c:v>   8:00 PM  -9:00 PM</c:v>
                </c:pt>
                <c:pt idx="22">
                  <c:v>   9:00 PM -10:00PM</c:v>
                </c:pt>
                <c:pt idx="23">
                  <c:v> 10:00 PM -11:00 PM</c:v>
                </c:pt>
              </c:strCache>
            </c:strRef>
          </c:cat>
          <c:val>
            <c:numRef>
              <c:f>Sheet1!$E$5:$E$28</c:f>
              <c:numCache>
                <c:formatCode>General</c:formatCode>
                <c:ptCount val="24"/>
                <c:pt idx="0">
                  <c:v>4.5</c:v>
                </c:pt>
                <c:pt idx="1">
                  <c:v>4.4000000000000004</c:v>
                </c:pt>
                <c:pt idx="2">
                  <c:v>4.4000000000000004</c:v>
                </c:pt>
                <c:pt idx="3">
                  <c:v>4.4000000000000004</c:v>
                </c:pt>
                <c:pt idx="4">
                  <c:v>4.4000000000000004</c:v>
                </c:pt>
                <c:pt idx="5">
                  <c:v>4.5999999999999996</c:v>
                </c:pt>
                <c:pt idx="6" formatCode="0.0">
                  <c:v>5</c:v>
                </c:pt>
                <c:pt idx="7">
                  <c:v>5.9</c:v>
                </c:pt>
                <c:pt idx="8">
                  <c:v>5.4</c:v>
                </c:pt>
                <c:pt idx="9">
                  <c:v>5.4</c:v>
                </c:pt>
                <c:pt idx="10">
                  <c:v>5.0999999999999996</c:v>
                </c:pt>
                <c:pt idx="11" formatCode="0.0">
                  <c:v>5</c:v>
                </c:pt>
                <c:pt idx="12">
                  <c:v>4.8</c:v>
                </c:pt>
                <c:pt idx="13">
                  <c:v>4.7</c:v>
                </c:pt>
                <c:pt idx="14">
                  <c:v>4.7</c:v>
                </c:pt>
                <c:pt idx="15">
                  <c:v>4.5999999999999996</c:v>
                </c:pt>
                <c:pt idx="16">
                  <c:v>4.5999999999999996</c:v>
                </c:pt>
                <c:pt idx="17" formatCode="0.0">
                  <c:v>5</c:v>
                </c:pt>
                <c:pt idx="18" formatCode="0.0">
                  <c:v>6</c:v>
                </c:pt>
                <c:pt idx="19">
                  <c:v>5.7</c:v>
                </c:pt>
                <c:pt idx="20">
                  <c:v>5.3</c:v>
                </c:pt>
                <c:pt idx="21" formatCode="0.0">
                  <c:v>5</c:v>
                </c:pt>
                <c:pt idx="22">
                  <c:v>4.5999999999999996</c:v>
                </c:pt>
                <c:pt idx="23">
                  <c:v>4.5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Sheet1!$F$4</c:f>
              <c:strCache>
                <c:ptCount val="1"/>
                <c:pt idx="0">
                  <c:v>F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Sheet1!$A$5:$A$28</c:f>
              <c:strCache>
                <c:ptCount val="24"/>
                <c:pt idx="0">
                  <c:v>11:00 PM-12:00 AM</c:v>
                </c:pt>
                <c:pt idx="1">
                  <c:v>12:00 AM-1:00 AM</c:v>
                </c:pt>
                <c:pt idx="2">
                  <c:v>  1:00 AM -2:00 AM</c:v>
                </c:pt>
                <c:pt idx="3">
                  <c:v>  2:00 AM -3:00 AM</c:v>
                </c:pt>
                <c:pt idx="4">
                  <c:v>  3:00 AM -4:00 AM</c:v>
                </c:pt>
                <c:pt idx="5">
                  <c:v>  4:00 AM -5:00 AM</c:v>
                </c:pt>
                <c:pt idx="6">
                  <c:v>  5:00 AM -6:00 AM</c:v>
                </c:pt>
                <c:pt idx="7">
                  <c:v>  6:00 AM  -7:00 AM</c:v>
                </c:pt>
                <c:pt idx="8">
                  <c:v>  7:00 AM  -8:00 AM</c:v>
                </c:pt>
                <c:pt idx="9">
                  <c:v>  8:00 AM  -9:00 AM</c:v>
                </c:pt>
                <c:pt idx="10">
                  <c:v>  9:00 AM  -10:00 AM</c:v>
                </c:pt>
                <c:pt idx="11">
                  <c:v> 10:00 AM -11:00 AM</c:v>
                </c:pt>
                <c:pt idx="12">
                  <c:v> 11:00 AM -12:00 PM</c:v>
                </c:pt>
                <c:pt idx="13">
                  <c:v> 12:00 PM - 1:00 PM</c:v>
                </c:pt>
                <c:pt idx="14">
                  <c:v>   1:00 PM  -2:00 PM </c:v>
                </c:pt>
                <c:pt idx="15">
                  <c:v>   2:00 PM  -3:00 PM</c:v>
                </c:pt>
                <c:pt idx="16">
                  <c:v>   3:00 PM  -4:00 PM</c:v>
                </c:pt>
                <c:pt idx="17">
                  <c:v>   4:00 PM  -5:00 PM</c:v>
                </c:pt>
                <c:pt idx="18">
                  <c:v>   5:00 PM  -6:00 PM</c:v>
                </c:pt>
                <c:pt idx="19">
                  <c:v>   6:00 PM  -7:00 PM</c:v>
                </c:pt>
                <c:pt idx="20">
                  <c:v>   7:00 PM  -8:00 PM</c:v>
                </c:pt>
                <c:pt idx="21">
                  <c:v>   8:00 PM  -9:00 PM</c:v>
                </c:pt>
                <c:pt idx="22">
                  <c:v>   9:00 PM -10:00PM</c:v>
                </c:pt>
                <c:pt idx="23">
                  <c:v> 10:00 PM -11:00 PM</c:v>
                </c:pt>
              </c:strCache>
            </c:strRef>
          </c:cat>
          <c:val>
            <c:numRef>
              <c:f>Sheet1!$F$5:$F$28</c:f>
              <c:numCache>
                <c:formatCode>General</c:formatCode>
                <c:ptCount val="24"/>
                <c:pt idx="0">
                  <c:v>4.4000000000000004</c:v>
                </c:pt>
                <c:pt idx="1">
                  <c:v>4.4000000000000004</c:v>
                </c:pt>
                <c:pt idx="2">
                  <c:v>4.3</c:v>
                </c:pt>
                <c:pt idx="3">
                  <c:v>4.3</c:v>
                </c:pt>
                <c:pt idx="4">
                  <c:v>4.4000000000000004</c:v>
                </c:pt>
                <c:pt idx="5">
                  <c:v>4.7</c:v>
                </c:pt>
                <c:pt idx="6">
                  <c:v>5.2</c:v>
                </c:pt>
                <c:pt idx="7">
                  <c:v>5.6</c:v>
                </c:pt>
                <c:pt idx="8">
                  <c:v>5.4</c:v>
                </c:pt>
                <c:pt idx="9">
                  <c:v>5.2</c:v>
                </c:pt>
                <c:pt idx="10" formatCode="0.0">
                  <c:v>5</c:v>
                </c:pt>
                <c:pt idx="11">
                  <c:v>4.8</c:v>
                </c:pt>
                <c:pt idx="12">
                  <c:v>4.5999999999999996</c:v>
                </c:pt>
                <c:pt idx="13">
                  <c:v>4.5</c:v>
                </c:pt>
                <c:pt idx="14">
                  <c:v>4.5</c:v>
                </c:pt>
                <c:pt idx="15">
                  <c:v>4.4000000000000004</c:v>
                </c:pt>
                <c:pt idx="16">
                  <c:v>4.4000000000000004</c:v>
                </c:pt>
                <c:pt idx="17">
                  <c:v>4.5999999999999996</c:v>
                </c:pt>
                <c:pt idx="18">
                  <c:v>5.3</c:v>
                </c:pt>
                <c:pt idx="19" formatCode="0.0">
                  <c:v>5</c:v>
                </c:pt>
                <c:pt idx="20">
                  <c:v>4.8</c:v>
                </c:pt>
                <c:pt idx="21">
                  <c:v>4.5999999999999996</c:v>
                </c:pt>
                <c:pt idx="22">
                  <c:v>4.5</c:v>
                </c:pt>
                <c:pt idx="23">
                  <c:v>4.3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777446032"/>
        <c:axId val="-1777444944"/>
      </c:lineChart>
      <c:catAx>
        <c:axId val="-177744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7444944"/>
        <c:crosses val="autoZero"/>
        <c:auto val="1"/>
        <c:lblAlgn val="ctr"/>
        <c:lblOffset val="100"/>
        <c:noMultiLvlLbl val="0"/>
      </c:catAx>
      <c:valAx>
        <c:axId val="-1777444944"/>
        <c:scaling>
          <c:orientation val="minMax"/>
          <c:min val="3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Cents</a:t>
                </a:r>
                <a:r>
                  <a:rPr lang="de-DE" baseline="0"/>
                  <a:t> per kWh</a:t>
                </a:r>
                <a:endParaRPr lang="de-DE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744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noProof="0" dirty="0" smtClean="0"/>
              <a:t>Real</a:t>
            </a:r>
            <a:r>
              <a:rPr lang="en-US" baseline="0" noProof="0" dirty="0" smtClean="0"/>
              <a:t> Time Pricing Saturday Feb. 13 – Sunday Feb. 14</a:t>
            </a:r>
            <a:endParaRPr lang="en-US" noProof="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Sheet1!$G$4</c:f>
              <c:strCache>
                <c:ptCount val="1"/>
                <c:pt idx="0">
                  <c:v>Sat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Sheet1!$A$5:$A$28</c:f>
              <c:strCache>
                <c:ptCount val="24"/>
                <c:pt idx="0">
                  <c:v>11:00 PM-12:00 AM</c:v>
                </c:pt>
                <c:pt idx="1">
                  <c:v>12:00 AM-1:00 AM</c:v>
                </c:pt>
                <c:pt idx="2">
                  <c:v>  1:00 AM -2:00 AM</c:v>
                </c:pt>
                <c:pt idx="3">
                  <c:v>  2:00 AM -3:00 AM</c:v>
                </c:pt>
                <c:pt idx="4">
                  <c:v>  3:00 AM -4:00 AM</c:v>
                </c:pt>
                <c:pt idx="5">
                  <c:v>  4:00 AM -5:00 AM</c:v>
                </c:pt>
                <c:pt idx="6">
                  <c:v>  5:00 AM -6:00 AM</c:v>
                </c:pt>
                <c:pt idx="7">
                  <c:v>  6:00 AM  -7:00 AM</c:v>
                </c:pt>
                <c:pt idx="8">
                  <c:v>  7:00 AM  -8:00 AM</c:v>
                </c:pt>
                <c:pt idx="9">
                  <c:v>  8:00 AM  -9:00 AM</c:v>
                </c:pt>
                <c:pt idx="10">
                  <c:v>  9:00 AM  -10:00 AM</c:v>
                </c:pt>
                <c:pt idx="11">
                  <c:v> 10:00 AM -11:00 AM</c:v>
                </c:pt>
                <c:pt idx="12">
                  <c:v> 11:00 AM -12:00 PM</c:v>
                </c:pt>
                <c:pt idx="13">
                  <c:v> 12:00 PM - 1:00 PM</c:v>
                </c:pt>
                <c:pt idx="14">
                  <c:v>   1:00 PM  -2:00 PM </c:v>
                </c:pt>
                <c:pt idx="15">
                  <c:v>   2:00 PM  -3:00 PM</c:v>
                </c:pt>
                <c:pt idx="16">
                  <c:v>   3:00 PM  -4:00 PM</c:v>
                </c:pt>
                <c:pt idx="17">
                  <c:v>   4:00 PM  -5:00 PM</c:v>
                </c:pt>
                <c:pt idx="18">
                  <c:v>   5:00 PM  -6:00 PM</c:v>
                </c:pt>
                <c:pt idx="19">
                  <c:v>   6:00 PM  -7:00 PM</c:v>
                </c:pt>
                <c:pt idx="20">
                  <c:v>   7:00 PM  -8:00 PM</c:v>
                </c:pt>
                <c:pt idx="21">
                  <c:v>   8:00 PM  -9:00 PM</c:v>
                </c:pt>
                <c:pt idx="22">
                  <c:v>   9:00 PM -10:00PM</c:v>
                </c:pt>
                <c:pt idx="23">
                  <c:v> 10:00 PM -11:00 PM</c:v>
                </c:pt>
              </c:strCache>
            </c:strRef>
          </c:cat>
          <c:val>
            <c:numRef>
              <c:f>Sheet1!$G$5:$G$28</c:f>
              <c:numCache>
                <c:formatCode>General</c:formatCode>
                <c:ptCount val="24"/>
                <c:pt idx="0">
                  <c:v>4.3</c:v>
                </c:pt>
                <c:pt idx="1">
                  <c:v>4.3</c:v>
                </c:pt>
                <c:pt idx="2">
                  <c:v>4.3</c:v>
                </c:pt>
                <c:pt idx="3">
                  <c:v>4.2</c:v>
                </c:pt>
                <c:pt idx="4">
                  <c:v>4.3</c:v>
                </c:pt>
                <c:pt idx="5">
                  <c:v>4.3</c:v>
                </c:pt>
                <c:pt idx="6">
                  <c:v>4.5</c:v>
                </c:pt>
                <c:pt idx="7">
                  <c:v>4.8</c:v>
                </c:pt>
                <c:pt idx="8">
                  <c:v>4.9000000000000004</c:v>
                </c:pt>
                <c:pt idx="9">
                  <c:v>5.0999999999999996</c:v>
                </c:pt>
                <c:pt idx="10">
                  <c:v>5.0999999999999996</c:v>
                </c:pt>
                <c:pt idx="11">
                  <c:v>4.7</c:v>
                </c:pt>
                <c:pt idx="12">
                  <c:v>4.5</c:v>
                </c:pt>
                <c:pt idx="13">
                  <c:v>4.4000000000000004</c:v>
                </c:pt>
                <c:pt idx="14">
                  <c:v>4.4000000000000004</c:v>
                </c:pt>
                <c:pt idx="15">
                  <c:v>4.4000000000000004</c:v>
                </c:pt>
                <c:pt idx="16">
                  <c:v>4.5</c:v>
                </c:pt>
                <c:pt idx="17">
                  <c:v>4.7</c:v>
                </c:pt>
                <c:pt idx="18">
                  <c:v>5.2</c:v>
                </c:pt>
                <c:pt idx="19">
                  <c:v>5.0999999999999996</c:v>
                </c:pt>
                <c:pt idx="20" formatCode="0.0">
                  <c:v>5</c:v>
                </c:pt>
                <c:pt idx="21">
                  <c:v>4.9000000000000004</c:v>
                </c:pt>
                <c:pt idx="22">
                  <c:v>4.7</c:v>
                </c:pt>
                <c:pt idx="23">
                  <c:v>4.5999999999999996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Sheet1!$H$4</c:f>
              <c:strCache>
                <c:ptCount val="1"/>
                <c:pt idx="0">
                  <c:v>Sun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Sheet1!$A$5:$A$28</c:f>
              <c:strCache>
                <c:ptCount val="24"/>
                <c:pt idx="0">
                  <c:v>11:00 PM-12:00 AM</c:v>
                </c:pt>
                <c:pt idx="1">
                  <c:v>12:00 AM-1:00 AM</c:v>
                </c:pt>
                <c:pt idx="2">
                  <c:v>  1:00 AM -2:00 AM</c:v>
                </c:pt>
                <c:pt idx="3">
                  <c:v>  2:00 AM -3:00 AM</c:v>
                </c:pt>
                <c:pt idx="4">
                  <c:v>  3:00 AM -4:00 AM</c:v>
                </c:pt>
                <c:pt idx="5">
                  <c:v>  4:00 AM -5:00 AM</c:v>
                </c:pt>
                <c:pt idx="6">
                  <c:v>  5:00 AM -6:00 AM</c:v>
                </c:pt>
                <c:pt idx="7">
                  <c:v>  6:00 AM  -7:00 AM</c:v>
                </c:pt>
                <c:pt idx="8">
                  <c:v>  7:00 AM  -8:00 AM</c:v>
                </c:pt>
                <c:pt idx="9">
                  <c:v>  8:00 AM  -9:00 AM</c:v>
                </c:pt>
                <c:pt idx="10">
                  <c:v>  9:00 AM  -10:00 AM</c:v>
                </c:pt>
                <c:pt idx="11">
                  <c:v> 10:00 AM -11:00 AM</c:v>
                </c:pt>
                <c:pt idx="12">
                  <c:v> 11:00 AM -12:00 PM</c:v>
                </c:pt>
                <c:pt idx="13">
                  <c:v> 12:00 PM - 1:00 PM</c:v>
                </c:pt>
                <c:pt idx="14">
                  <c:v>   1:00 PM  -2:00 PM </c:v>
                </c:pt>
                <c:pt idx="15">
                  <c:v>   2:00 PM  -3:00 PM</c:v>
                </c:pt>
                <c:pt idx="16">
                  <c:v>   3:00 PM  -4:00 PM</c:v>
                </c:pt>
                <c:pt idx="17">
                  <c:v>   4:00 PM  -5:00 PM</c:v>
                </c:pt>
                <c:pt idx="18">
                  <c:v>   5:00 PM  -6:00 PM</c:v>
                </c:pt>
                <c:pt idx="19">
                  <c:v>   6:00 PM  -7:00 PM</c:v>
                </c:pt>
                <c:pt idx="20">
                  <c:v>   7:00 PM  -8:00 PM</c:v>
                </c:pt>
                <c:pt idx="21">
                  <c:v>   8:00 PM  -9:00 PM</c:v>
                </c:pt>
                <c:pt idx="22">
                  <c:v>   9:00 PM -10:00PM</c:v>
                </c:pt>
                <c:pt idx="23">
                  <c:v> 10:00 PM -11:00 PM</c:v>
                </c:pt>
              </c:strCache>
            </c:strRef>
          </c:cat>
          <c:val>
            <c:numRef>
              <c:f>Sheet1!$H$5:$H$28</c:f>
              <c:numCache>
                <c:formatCode>General</c:formatCode>
                <c:ptCount val="24"/>
                <c:pt idx="0">
                  <c:v>4.5999999999999996</c:v>
                </c:pt>
                <c:pt idx="1">
                  <c:v>4.5999999999999996</c:v>
                </c:pt>
                <c:pt idx="2">
                  <c:v>4.5</c:v>
                </c:pt>
                <c:pt idx="3">
                  <c:v>4.5</c:v>
                </c:pt>
                <c:pt idx="4">
                  <c:v>4.4000000000000004</c:v>
                </c:pt>
                <c:pt idx="5">
                  <c:v>4.5</c:v>
                </c:pt>
                <c:pt idx="6">
                  <c:v>4.5999999999999996</c:v>
                </c:pt>
                <c:pt idx="7">
                  <c:v>4.7</c:v>
                </c:pt>
                <c:pt idx="8">
                  <c:v>4.7</c:v>
                </c:pt>
                <c:pt idx="9">
                  <c:v>4.7</c:v>
                </c:pt>
                <c:pt idx="10">
                  <c:v>4.5999999999999996</c:v>
                </c:pt>
                <c:pt idx="11">
                  <c:v>4.4000000000000004</c:v>
                </c:pt>
                <c:pt idx="12">
                  <c:v>4.3</c:v>
                </c:pt>
                <c:pt idx="13">
                  <c:v>4.2</c:v>
                </c:pt>
                <c:pt idx="14">
                  <c:v>4.2</c:v>
                </c:pt>
                <c:pt idx="15">
                  <c:v>4.2</c:v>
                </c:pt>
                <c:pt idx="16">
                  <c:v>4.2</c:v>
                </c:pt>
                <c:pt idx="17">
                  <c:v>4.4000000000000004</c:v>
                </c:pt>
                <c:pt idx="18">
                  <c:v>4.5999999999999996</c:v>
                </c:pt>
                <c:pt idx="19">
                  <c:v>4.5999999999999996</c:v>
                </c:pt>
                <c:pt idx="20">
                  <c:v>4.5</c:v>
                </c:pt>
                <c:pt idx="21">
                  <c:v>4.4000000000000004</c:v>
                </c:pt>
                <c:pt idx="22">
                  <c:v>4.3</c:v>
                </c:pt>
                <c:pt idx="23">
                  <c:v>4.2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777452016"/>
        <c:axId val="-1777443856"/>
      </c:lineChart>
      <c:catAx>
        <c:axId val="-177745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7443856"/>
        <c:crosses val="autoZero"/>
        <c:auto val="1"/>
        <c:lblAlgn val="ctr"/>
        <c:lblOffset val="100"/>
        <c:noMultiLvlLbl val="0"/>
      </c:catAx>
      <c:valAx>
        <c:axId val="-1777443856"/>
        <c:scaling>
          <c:orientation val="minMax"/>
          <c:min val="3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Cents per kWh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7452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4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745D0-144E-40EA-8F45-BBE74488D63E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4DC57-1D02-42BA-AB02-F66405CF2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1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DC57-1D02-42BA-AB02-F66405CF2C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73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DC57-1D02-42BA-AB02-F66405CF2C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8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DC57-1D02-42BA-AB02-F66405CF2C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77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>
                <a:latin typeface="Calibri"/>
              </a:rPr>
              <a:t/>
            </a:r>
            <a:br>
              <a:rPr lang="en-US" sz="1100" dirty="0">
                <a:latin typeface="Calibri"/>
              </a:rPr>
            </a:br>
            <a:endParaRPr lang="en-US" sz="1100" dirty="0">
              <a:latin typeface="Calibri"/>
            </a:endParaRPr>
          </a:p>
          <a:p>
            <a:r>
              <a:rPr lang="en-US" sz="1100" dirty="0">
                <a:latin typeface="Calibri"/>
              </a:rPr>
              <a:t>priority settings:</a:t>
            </a:r>
          </a:p>
          <a:p>
            <a:r>
              <a:rPr lang="en-US" sz="1100" dirty="0">
                <a:latin typeface="Calibri"/>
              </a:rPr>
              <a:t>--This does not take advantage of the 1-10 priority setting</a:t>
            </a:r>
          </a:p>
          <a:p>
            <a:r>
              <a:rPr lang="en-US" sz="1100" dirty="0">
                <a:latin typeface="Calibri"/>
              </a:rPr>
              <a:t>--Little resolution when deciding which loads to cut off</a:t>
            </a:r>
          </a:p>
          <a:p>
            <a:r>
              <a:rPr lang="en-US" sz="1100" dirty="0">
                <a:latin typeface="Calibri"/>
              </a:rPr>
              <a:t/>
            </a:r>
            <a:br>
              <a:rPr lang="en-US" sz="1100" dirty="0">
                <a:latin typeface="Calibri"/>
              </a:rPr>
            </a:br>
            <a:endParaRPr lang="en-US" sz="1100" dirty="0">
              <a:latin typeface="Calibri"/>
            </a:endParaRPr>
          </a:p>
          <a:p>
            <a:r>
              <a:rPr lang="en-US" sz="1100" dirty="0">
                <a:latin typeface="Calibri"/>
              </a:rPr>
              <a:t>Testing for current:</a:t>
            </a:r>
          </a:p>
          <a:p>
            <a:r>
              <a:rPr lang="en-US" sz="1100" dirty="0">
                <a:latin typeface="Calibri"/>
              </a:rPr>
              <a:t>--Used to compare current load usage with real-time pricing</a:t>
            </a:r>
          </a:p>
          <a:p>
            <a:r>
              <a:rPr lang="en-US" sz="1100" dirty="0">
                <a:latin typeface="Calibri"/>
              </a:rPr>
              <a:t>--Current sensor information will tel us which loads are being used. </a:t>
            </a:r>
            <a:r>
              <a:rPr lang="en-US" dirty="0">
                <a:latin typeface="Calibri"/>
              </a:rPr>
              <a:t>After calculating the power each load is drawing, the algorithm should determine which loads should be off.</a:t>
            </a:r>
          </a:p>
          <a:p>
            <a:r>
              <a:rPr lang="en-US" dirty="0">
                <a:latin typeface="Calibri"/>
              </a:rPr>
              <a:t/>
            </a:r>
            <a:br>
              <a:rPr lang="en-US" dirty="0">
                <a:latin typeface="Calibri"/>
              </a:rPr>
            </a:br>
            <a:endParaRPr lang="en-US" dirty="0">
              <a:latin typeface="Calibri"/>
            </a:endParaRPr>
          </a:p>
          <a:p>
            <a:r>
              <a:rPr lang="en-US" dirty="0">
                <a:latin typeface="Calibri"/>
              </a:rPr>
              <a:t>Threshold calculation:</a:t>
            </a:r>
          </a:p>
          <a:p>
            <a:r>
              <a:rPr lang="en-US" dirty="0">
                <a:latin typeface="Calibri"/>
              </a:rPr>
              <a:t>--Keeping the constant value of 45% of max price is simple but does not take full advantage of the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DC57-1D02-42BA-AB02-F66405CF2C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0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942CD-E587-475D-AB77-41EE91837F6E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65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DC57-1D02-42BA-AB02-F66405CF2C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02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942CD-E587-475D-AB77-41EE91837F6E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28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942CD-E587-475D-AB77-41EE91837F6E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48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DC57-1D02-42BA-AB02-F66405CF2C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96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DC57-1D02-42BA-AB02-F66405CF2C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32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942CD-E587-475D-AB77-41EE91837F6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67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DC57-1D02-42BA-AB02-F66405CF2C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20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DC57-1D02-42BA-AB02-F66405CF2C6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80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DC57-1D02-42BA-AB02-F66405CF2C6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01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DC57-1D02-42BA-AB02-F66405CF2C6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76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4DC57-1D02-42BA-AB02-F66405CF2C6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90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77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44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774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39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335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99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51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2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02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6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75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84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85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0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6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708CB-C00E-4C6C-9F04-5A27110EAD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162F58-300D-45EA-8C9B-FB95970792A3}" type="slidenum">
              <a:rPr lang="en-US" smtClean="0">
                <a:solidFill>
                  <a:srgbClr val="90C226"/>
                </a:solidFill>
              </a:rPr>
              <a:pPr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0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file:///C:\Users\Dillon\Dropbox\Senior%20Design%20-%20Team%208\Presentation%203\testing%20data.xlsx!Sheet1!R3C1:R22C3" TargetMode="External"/><Relationship Id="rId7" Type="http://schemas.openxmlformats.org/officeDocument/2006/relationships/oleObject" Target="file:///C:\Users\Dillon\Dropbox\Senior%20Design%20-%20Team%208\Presentation%203\testing%20data.xlsx!Sheet1!R45C1:R64C3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emf"/><Relationship Id="rId5" Type="http://schemas.openxmlformats.org/officeDocument/2006/relationships/oleObject" Target="file:///C:\Users\Dillon\Dropbox\Senior%20Design%20-%20Team%208\Presentation%203\testing%20data.xlsx!Sheet1!R24C1:R43C3" TargetMode="External"/><Relationship Id="rId10" Type="http://schemas.openxmlformats.org/officeDocument/2006/relationships/image" Target="../media/image36.emf"/><Relationship Id="rId4" Type="http://schemas.openxmlformats.org/officeDocument/2006/relationships/image" Target="../media/image33.emf"/><Relationship Id="rId9" Type="http://schemas.openxmlformats.org/officeDocument/2006/relationships/oleObject" Target="file:///C:\Users\Dillon\Dropbox\Senior%20Design%20-%20Team%208\Presentation%203\testing%20data.xlsx!Sheet1!R66C1:R85C3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oleObject" Target="file:///C:\Users\Dillon\Dropbox\Senior%20Design%20-%20Team%208\Presentation%203\testing%20data.xlsx!Sheet1!R66C1:R85C3" TargetMode="External"/><Relationship Id="rId7" Type="http://schemas.openxmlformats.org/officeDocument/2006/relationships/oleObject" Target="file:///C:\Users\Dillon\Dropbox\Senior%20Design%20-%20Team%208\Presentation%203\testing%20data.xlsx!Sheet1!R129C1:R148C3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emf"/><Relationship Id="rId5" Type="http://schemas.openxmlformats.org/officeDocument/2006/relationships/oleObject" Target="file:///C:\Users\Dillon\Dropbox\Senior%20Design%20-%20Team%208\Presentation%203\testing%20data.xlsx!Sheet1!R87C1:R106C3" TargetMode="External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illon\Dropbox\Senior%20Design%20-%20Team%208\Presentation%203\testing%20data.xlsx!Sheet1!R150C1:R169C3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emf"/><Relationship Id="rId5" Type="http://schemas.openxmlformats.org/officeDocument/2006/relationships/oleObject" Target="file:///C:\Users\Dillon\Dropbox\Senior%20Design%20-%20Team%208\Presentation%203\testing%20data.xlsx!Sheet1!R171C1:R190C3" TargetMode="External"/><Relationship Id="rId4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1.emf"/><Relationship Id="rId4" Type="http://schemas.openxmlformats.org/officeDocument/2006/relationships/oleObject" Target="file:///C:\Users\User\Dropbox\Senior%20Design%20-%20Team%208\Gant%20Chart\HEM_Gantt%20Chart.xls!GanttChart%20(2)!R4C2:R29C86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2.emf"/><Relationship Id="rId4" Type="http://schemas.openxmlformats.org/officeDocument/2006/relationships/oleObject" Target="file:///C:\Users\User\Dropbox\Senior%20Design%20-%20Team%208\Gant%20Chart\HEM_Gantt%20Chart.xls!Spring%20-GanttChart!R4C2:R29C86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3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Home Energy Management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371673"/>
            <a:ext cx="7766936" cy="1096899"/>
          </a:xfrm>
        </p:spPr>
        <p:txBody>
          <a:bodyPr>
            <a:normAutofit/>
          </a:bodyPr>
          <a:lstStyle/>
          <a:p>
            <a:r>
              <a:rPr lang="en-US" sz="2400" dirty="0"/>
              <a:t>EML 4911C-Senior Design- Spring 2016</a:t>
            </a:r>
            <a:br>
              <a:rPr lang="en-US" sz="2400" dirty="0"/>
            </a:br>
            <a:r>
              <a:rPr lang="en-US" sz="2400" dirty="0"/>
              <a:t>Presentation I</a:t>
            </a:r>
          </a:p>
        </p:txBody>
      </p:sp>
    </p:spTree>
    <p:extLst>
      <p:ext uri="{BB962C8B-B14F-4D97-AF65-F5344CB8AC3E}">
        <p14:creationId xmlns:p14="http://schemas.microsoft.com/office/powerpoint/2010/main" val="323536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3201" y="6082705"/>
            <a:ext cx="5155707" cy="7489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Florida Public Service Commission, Dec.2012</a:t>
            </a:r>
          </a:p>
          <a:p>
            <a:pPr>
              <a:spcAft>
                <a:spcPts val="80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PV: Pecan Street Research Institute </a:t>
            </a: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(Not to scale)</a:t>
            </a:r>
            <a:endParaRPr lang="de-DE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29734" y="85776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90C226"/>
                </a:solidFill>
              </a:rPr>
              <a:t>TYSP(Ten Year Site Plan) Utilities: Example Daily Load Curve (FL)</a:t>
            </a:r>
            <a:r>
              <a:rPr lang="de-DE" dirty="0">
                <a:solidFill>
                  <a:srgbClr val="90C226"/>
                </a:solidFill>
              </a:rPr>
              <a:t/>
            </a:r>
            <a:br>
              <a:rPr lang="de-DE" dirty="0">
                <a:solidFill>
                  <a:srgbClr val="90C226"/>
                </a:solidFill>
              </a:rPr>
            </a:br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68" y="1833306"/>
            <a:ext cx="8229600" cy="34385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7007" t="-6664" r="1008" b="10303"/>
          <a:stretch/>
        </p:blipFill>
        <p:spPr>
          <a:xfrm>
            <a:off x="1713414" y="3108016"/>
            <a:ext cx="6949958" cy="1393931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1013268" y="1955440"/>
            <a:ext cx="8099048" cy="33163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254" y="5201778"/>
            <a:ext cx="10108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90C226"/>
                </a:solidFill>
              </a:rPr>
              <a:t>Figure 4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55618" y="6492025"/>
            <a:ext cx="1353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</a:t>
            </a:r>
            <a:r>
              <a:rPr lang="en-US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Remete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76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7344366"/>
              </p:ext>
            </p:extLst>
          </p:nvPr>
        </p:nvGraphicFramePr>
        <p:xfrm>
          <a:off x="669958" y="431523"/>
          <a:ext cx="8845103" cy="5717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888381" y="6385100"/>
            <a:ext cx="4398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Power Smart Pricing, Ameren Illinois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5618" y="6492025"/>
            <a:ext cx="1353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</a:t>
            </a:r>
            <a:r>
              <a:rPr lang="en-US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Remete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60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7130481"/>
              </p:ext>
            </p:extLst>
          </p:nvPr>
        </p:nvGraphicFramePr>
        <p:xfrm>
          <a:off x="421858" y="303764"/>
          <a:ext cx="8973933" cy="563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685384" y="6109077"/>
            <a:ext cx="6881607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Power Smart Pricing, Ameren Illinois</a:t>
            </a:r>
          </a:p>
          <a:p>
            <a:pPr>
              <a:spcAft>
                <a:spcPts val="80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Average monthly utility: $87 for Illinois, $123 for FL. &lt;Electricity Local&gt;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5618" y="6492025"/>
            <a:ext cx="1353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</a:t>
            </a:r>
            <a:r>
              <a:rPr lang="en-US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Remete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18" y="1632804"/>
            <a:ext cx="6907936" cy="419047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60151" y="413604"/>
            <a:ext cx="659379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755618" y="6492025"/>
            <a:ext cx="1353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</a:t>
            </a:r>
            <a:r>
              <a:rPr lang="en-US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Remete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93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18" y="1632804"/>
            <a:ext cx="6907936" cy="419047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60152" y="413604"/>
            <a:ext cx="233384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Algorithm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7968" y="1482811"/>
            <a:ext cx="8266670" cy="3188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981567" y="4349578"/>
            <a:ext cx="1684213" cy="1390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63575" y="4670854"/>
            <a:ext cx="4148684" cy="1940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32639" y="5436667"/>
            <a:ext cx="2448928" cy="1145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3616" b="2488"/>
          <a:stretch/>
        </p:blipFill>
        <p:spPr>
          <a:xfrm>
            <a:off x="5418247" y="4681535"/>
            <a:ext cx="1562100" cy="7691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5618" y="6492025"/>
            <a:ext cx="1353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</a:t>
            </a:r>
            <a:r>
              <a:rPr lang="en-US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Remete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44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9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-0.11601 -0.23218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7" y="-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460152" y="413604"/>
            <a:ext cx="246084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Algorithm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t="71414" r="77390" b="14551"/>
          <a:stretch/>
        </p:blipFill>
        <p:spPr>
          <a:xfrm>
            <a:off x="4731025" y="3944179"/>
            <a:ext cx="1016001" cy="43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5618" y="6492025"/>
            <a:ext cx="1353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</a:t>
            </a:r>
            <a:r>
              <a:rPr lang="en-US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Remete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763" y="1734404"/>
            <a:ext cx="267652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3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60152" y="413604"/>
            <a:ext cx="246084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Algorithm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8" t="72033" r="77390" b="15350"/>
          <a:stretch/>
        </p:blipFill>
        <p:spPr>
          <a:xfrm>
            <a:off x="4728749" y="3976482"/>
            <a:ext cx="989012" cy="3881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55618" y="6492025"/>
            <a:ext cx="1353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</a:t>
            </a:r>
            <a:r>
              <a:rPr lang="en-US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Remete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97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22187 -0.1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-5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2829923" y="0"/>
            <a:ext cx="1282888" cy="955343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Start</a:t>
            </a:r>
          </a:p>
        </p:txBody>
      </p:sp>
      <p:sp>
        <p:nvSpPr>
          <p:cNvPr id="5" name="4 Rombo"/>
          <p:cNvSpPr/>
          <p:nvPr/>
        </p:nvSpPr>
        <p:spPr>
          <a:xfrm>
            <a:off x="2666149" y="1642280"/>
            <a:ext cx="1597779" cy="841611"/>
          </a:xfrm>
          <a:prstGeom prst="diamond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US" sz="1200" dirty="0"/>
              <a:t>Time &gt; 1 min ?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4808848" y="3857116"/>
            <a:ext cx="1376190" cy="71488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Calculate Cost [Cents]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4836143" y="4989882"/>
            <a:ext cx="1348198" cy="71488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Σ</a:t>
            </a:r>
            <a:r>
              <a:rPr lang="es-US" sz="1400" dirty="0"/>
              <a:t> </a:t>
            </a:r>
            <a:r>
              <a:rPr lang="en-US" sz="1400" dirty="0"/>
              <a:t>Total Cost Load 1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5998474" y="5924809"/>
            <a:ext cx="2740927" cy="742123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Σ</a:t>
            </a:r>
            <a:r>
              <a:rPr lang="es-US" dirty="0"/>
              <a:t> </a:t>
            </a:r>
            <a:r>
              <a:rPr lang="en-US" dirty="0"/>
              <a:t>Final Cost (Running Sum  for that Month)</a:t>
            </a:r>
          </a:p>
        </p:txBody>
      </p:sp>
      <p:cxnSp>
        <p:nvCxnSpPr>
          <p:cNvPr id="13" name="12 Conector recto de flecha"/>
          <p:cNvCxnSpPr>
            <a:stCxn id="4" idx="4"/>
            <a:endCxn id="5" idx="0"/>
          </p:cNvCxnSpPr>
          <p:nvPr/>
        </p:nvCxnSpPr>
        <p:spPr>
          <a:xfrm rot="5400000">
            <a:off x="3124735" y="1295647"/>
            <a:ext cx="686937" cy="6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Rombo"/>
          <p:cNvSpPr/>
          <p:nvPr/>
        </p:nvSpPr>
        <p:spPr>
          <a:xfrm>
            <a:off x="2653052" y="3085268"/>
            <a:ext cx="1597779" cy="841611"/>
          </a:xfrm>
          <a:prstGeom prst="diamond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/>
          </a:p>
          <a:p>
            <a:pPr algn="ctr"/>
            <a:r>
              <a:rPr lang="en-US" sz="1200" dirty="0" smtClean="0"/>
              <a:t>Check </a:t>
            </a:r>
            <a:r>
              <a:rPr lang="en-US" sz="1200" dirty="0"/>
              <a:t>status of Load</a:t>
            </a:r>
          </a:p>
          <a:p>
            <a:pPr algn="ctr"/>
            <a:endParaRPr lang="es-US" sz="1200" dirty="0"/>
          </a:p>
        </p:txBody>
      </p:sp>
      <p:cxnSp>
        <p:nvCxnSpPr>
          <p:cNvPr id="21" name="20 Conector recto de flecha"/>
          <p:cNvCxnSpPr>
            <a:stCxn id="5" idx="2"/>
            <a:endCxn id="18" idx="0"/>
          </p:cNvCxnSpPr>
          <p:nvPr/>
        </p:nvCxnSpPr>
        <p:spPr>
          <a:xfrm flipH="1">
            <a:off x="3451942" y="2483891"/>
            <a:ext cx="13097" cy="6013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1724452" y="1549895"/>
            <a:ext cx="555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1400" dirty="0"/>
              <a:t>No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3801187" y="2479442"/>
            <a:ext cx="464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1400" dirty="0"/>
              <a:t>Yes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1707071" y="2960949"/>
            <a:ext cx="855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1400" dirty="0"/>
              <a:t>OFF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4388039" y="3066296"/>
            <a:ext cx="487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1400" dirty="0"/>
              <a:t>ON</a:t>
            </a:r>
          </a:p>
        </p:txBody>
      </p:sp>
      <p:sp>
        <p:nvSpPr>
          <p:cNvPr id="32" name="31 Rectángulo redondeado"/>
          <p:cNvSpPr/>
          <p:nvPr/>
        </p:nvSpPr>
        <p:spPr>
          <a:xfrm>
            <a:off x="6626275" y="3886686"/>
            <a:ext cx="1376190" cy="71488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Calculate Cost [Cents]</a:t>
            </a:r>
          </a:p>
        </p:txBody>
      </p:sp>
      <p:sp>
        <p:nvSpPr>
          <p:cNvPr id="33" name="32 Rectángulo redondeado"/>
          <p:cNvSpPr/>
          <p:nvPr/>
        </p:nvSpPr>
        <p:spPr>
          <a:xfrm>
            <a:off x="9139737" y="3875313"/>
            <a:ext cx="1376190" cy="71488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Calculate Cost [Cents]</a:t>
            </a:r>
          </a:p>
        </p:txBody>
      </p:sp>
      <p:sp>
        <p:nvSpPr>
          <p:cNvPr id="34" name="33 CuadroTexto"/>
          <p:cNvSpPr txBox="1"/>
          <p:nvPr/>
        </p:nvSpPr>
        <p:spPr>
          <a:xfrm>
            <a:off x="8466446" y="4189981"/>
            <a:ext cx="30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/>
              <a:t>…</a:t>
            </a:r>
          </a:p>
        </p:txBody>
      </p:sp>
      <p:sp>
        <p:nvSpPr>
          <p:cNvPr id="35" name="34 CuadroTexto"/>
          <p:cNvSpPr txBox="1"/>
          <p:nvPr/>
        </p:nvSpPr>
        <p:spPr>
          <a:xfrm>
            <a:off x="5750542" y="3474230"/>
            <a:ext cx="846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1400" dirty="0"/>
              <a:t>Load 1</a:t>
            </a:r>
          </a:p>
        </p:txBody>
      </p:sp>
      <p:cxnSp>
        <p:nvCxnSpPr>
          <p:cNvPr id="39" name="38 Forma"/>
          <p:cNvCxnSpPr>
            <a:stCxn id="18" idx="3"/>
            <a:endCxn id="7" idx="0"/>
          </p:cNvCxnSpPr>
          <p:nvPr/>
        </p:nvCxnSpPr>
        <p:spPr>
          <a:xfrm>
            <a:off x="4250831" y="3506074"/>
            <a:ext cx="1246112" cy="35104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Forma"/>
          <p:cNvCxnSpPr>
            <a:stCxn id="18" idx="3"/>
            <a:endCxn id="32" idx="0"/>
          </p:cNvCxnSpPr>
          <p:nvPr/>
        </p:nvCxnSpPr>
        <p:spPr>
          <a:xfrm>
            <a:off x="4250831" y="3506074"/>
            <a:ext cx="3063539" cy="38061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Forma"/>
          <p:cNvCxnSpPr>
            <a:stCxn id="18" idx="3"/>
            <a:endCxn id="33" idx="0"/>
          </p:cNvCxnSpPr>
          <p:nvPr/>
        </p:nvCxnSpPr>
        <p:spPr>
          <a:xfrm>
            <a:off x="4250831" y="3506074"/>
            <a:ext cx="5577001" cy="369239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43 CuadroTexto"/>
          <p:cNvSpPr txBox="1"/>
          <p:nvPr/>
        </p:nvSpPr>
        <p:spPr>
          <a:xfrm>
            <a:off x="7499730" y="3462857"/>
            <a:ext cx="884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1400" dirty="0"/>
              <a:t>Load 2</a:t>
            </a:r>
          </a:p>
        </p:txBody>
      </p:sp>
      <p:sp>
        <p:nvSpPr>
          <p:cNvPr id="45" name="44 CuadroTexto"/>
          <p:cNvSpPr txBox="1"/>
          <p:nvPr/>
        </p:nvSpPr>
        <p:spPr>
          <a:xfrm>
            <a:off x="8944117" y="3506074"/>
            <a:ext cx="823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1400" dirty="0"/>
              <a:t>Load N</a:t>
            </a:r>
          </a:p>
        </p:txBody>
      </p:sp>
      <p:cxnSp>
        <p:nvCxnSpPr>
          <p:cNvPr id="49" name="48 Conector angular"/>
          <p:cNvCxnSpPr>
            <a:stCxn id="18" idx="1"/>
          </p:cNvCxnSpPr>
          <p:nvPr/>
        </p:nvCxnSpPr>
        <p:spPr>
          <a:xfrm rot="10800000" flipH="1">
            <a:off x="2653052" y="2723602"/>
            <a:ext cx="789294" cy="782472"/>
          </a:xfrm>
          <a:prstGeom prst="bentConnector3">
            <a:avLst>
              <a:gd name="adj1" fmla="val -2896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angular"/>
          <p:cNvCxnSpPr/>
          <p:nvPr/>
        </p:nvCxnSpPr>
        <p:spPr>
          <a:xfrm rot="10800000" flipH="1">
            <a:off x="2684346" y="1285164"/>
            <a:ext cx="789294" cy="782472"/>
          </a:xfrm>
          <a:prstGeom prst="bentConnector3">
            <a:avLst>
              <a:gd name="adj1" fmla="val -2896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53 Rectángulo redondeado"/>
          <p:cNvSpPr/>
          <p:nvPr/>
        </p:nvSpPr>
        <p:spPr>
          <a:xfrm>
            <a:off x="6667217" y="4964861"/>
            <a:ext cx="1348198" cy="71488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Σ </a:t>
            </a:r>
            <a:r>
              <a:rPr lang="en-US" sz="1400" dirty="0"/>
              <a:t>Total Cost Load 2</a:t>
            </a:r>
          </a:p>
        </p:txBody>
      </p:sp>
      <p:sp>
        <p:nvSpPr>
          <p:cNvPr id="55" name="54 Rectángulo redondeado"/>
          <p:cNvSpPr/>
          <p:nvPr/>
        </p:nvSpPr>
        <p:spPr>
          <a:xfrm>
            <a:off x="9205701" y="4923918"/>
            <a:ext cx="1348198" cy="71488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Σ </a:t>
            </a:r>
            <a:r>
              <a:rPr lang="en-US" sz="1400" dirty="0"/>
              <a:t>Total Cost Load N</a:t>
            </a:r>
          </a:p>
        </p:txBody>
      </p:sp>
      <p:cxnSp>
        <p:nvCxnSpPr>
          <p:cNvPr id="57" name="56 Conector recto de flecha"/>
          <p:cNvCxnSpPr>
            <a:stCxn id="7" idx="2"/>
            <a:endCxn id="9" idx="0"/>
          </p:cNvCxnSpPr>
          <p:nvPr/>
        </p:nvCxnSpPr>
        <p:spPr>
          <a:xfrm rot="16200000" flipH="1">
            <a:off x="5294650" y="4774290"/>
            <a:ext cx="417884" cy="132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 de flecha"/>
          <p:cNvCxnSpPr>
            <a:stCxn id="32" idx="2"/>
            <a:endCxn id="54" idx="0"/>
          </p:cNvCxnSpPr>
          <p:nvPr/>
        </p:nvCxnSpPr>
        <p:spPr>
          <a:xfrm rot="16200000" flipH="1">
            <a:off x="7146197" y="4769741"/>
            <a:ext cx="363293" cy="269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60 Conector recto de flecha"/>
          <p:cNvCxnSpPr>
            <a:stCxn id="33" idx="2"/>
            <a:endCxn id="55" idx="0"/>
          </p:cNvCxnSpPr>
          <p:nvPr/>
        </p:nvCxnSpPr>
        <p:spPr>
          <a:xfrm rot="16200000" flipH="1">
            <a:off x="9686955" y="4731072"/>
            <a:ext cx="333723" cy="519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 de flecha"/>
          <p:cNvCxnSpPr>
            <a:stCxn id="54" idx="2"/>
            <a:endCxn id="11" idx="0"/>
          </p:cNvCxnSpPr>
          <p:nvPr/>
        </p:nvCxnSpPr>
        <p:spPr>
          <a:xfrm rot="16200000" flipH="1">
            <a:off x="7232594" y="5788464"/>
            <a:ext cx="245067" cy="276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Conector recto de flecha"/>
          <p:cNvCxnSpPr>
            <a:stCxn id="9" idx="2"/>
            <a:endCxn id="11" idx="1"/>
          </p:cNvCxnSpPr>
          <p:nvPr/>
        </p:nvCxnSpPr>
        <p:spPr>
          <a:xfrm rot="16200000" flipH="1">
            <a:off x="5458804" y="5756201"/>
            <a:ext cx="591108" cy="488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Conector recto de flecha"/>
          <p:cNvCxnSpPr>
            <a:stCxn id="55" idx="2"/>
            <a:endCxn id="11" idx="3"/>
          </p:cNvCxnSpPr>
          <p:nvPr/>
        </p:nvCxnSpPr>
        <p:spPr>
          <a:xfrm rot="5400000">
            <a:off x="8981065" y="5397136"/>
            <a:ext cx="657072" cy="11403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ítulo 1"/>
          <p:cNvSpPr txBox="1">
            <a:spLocks/>
          </p:cNvSpPr>
          <p:nvPr/>
        </p:nvSpPr>
        <p:spPr>
          <a:xfrm>
            <a:off x="460152" y="413604"/>
            <a:ext cx="233384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Algorithm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755618" y="6492025"/>
            <a:ext cx="1353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</a:t>
            </a:r>
            <a:r>
              <a:rPr lang="en-US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Remete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71540" y="2051637"/>
            <a:ext cx="848571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Priority 1-4 : Turn off loads at 45% of the maximum price set by the user </a:t>
            </a:r>
          </a:p>
          <a:p>
            <a:endParaRPr lang="en-US" sz="2000" dirty="0" smtClean="0"/>
          </a:p>
          <a:p>
            <a:r>
              <a:rPr lang="en-US" sz="2000" dirty="0"/>
              <a:t>Priority </a:t>
            </a:r>
            <a:r>
              <a:rPr lang="en-US" sz="2000" dirty="0" smtClean="0"/>
              <a:t>5-7 : 75</a:t>
            </a:r>
            <a:r>
              <a:rPr lang="en-US" sz="2000" dirty="0"/>
              <a:t>% of the maximum price set </a:t>
            </a:r>
          </a:p>
          <a:p>
            <a:endParaRPr lang="en-US" sz="2000" dirty="0" smtClean="0"/>
          </a:p>
          <a:p>
            <a:r>
              <a:rPr lang="en-US" sz="2000" dirty="0"/>
              <a:t>Priority </a:t>
            </a:r>
            <a:r>
              <a:rPr lang="en-US" sz="2000" dirty="0" smtClean="0"/>
              <a:t>8-10: 95</a:t>
            </a:r>
            <a:r>
              <a:rPr lang="en-US" sz="2000" dirty="0"/>
              <a:t>% of the maximum price set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838681" y="6488668"/>
            <a:ext cx="1353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Remete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69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Protocols</a:t>
            </a:r>
          </a:p>
        </p:txBody>
      </p:sp>
      <p:sp>
        <p:nvSpPr>
          <p:cNvPr id="4" name="Marcador de contenido 6"/>
          <p:cNvSpPr>
            <a:spLocks noGrp="1"/>
          </p:cNvSpPr>
          <p:nvPr>
            <p:ph idx="1"/>
          </p:nvPr>
        </p:nvSpPr>
        <p:spPr>
          <a:xfrm>
            <a:off x="612404" y="1212014"/>
            <a:ext cx="10515600" cy="5176085"/>
          </a:xfrm>
        </p:spPr>
        <p:txBody>
          <a:bodyPr>
            <a:normAutofit/>
          </a:bodyPr>
          <a:lstStyle/>
          <a:p>
            <a:endParaRPr lang="en-US" sz="1800" b="1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u="sng" dirty="0"/>
              <a:t>Test Completed:</a:t>
            </a:r>
          </a:p>
          <a:p>
            <a:pPr marL="0" indent="0">
              <a:buNone/>
            </a:pPr>
            <a:endParaRPr lang="en-US" sz="1800" b="1" u="sng" dirty="0"/>
          </a:p>
          <a:p>
            <a:pPr marL="0" indent="0">
              <a:buNone/>
            </a:pPr>
            <a:r>
              <a:rPr lang="en-US" sz="1800" dirty="0"/>
              <a:t>1. Inner Mesh: Main Controller </a:t>
            </a:r>
            <a:r>
              <a:rPr lang="en-US" sz="1800" dirty="0">
                <a:sym typeface="Wingdings" panose="05000000000000000000" pitchFamily="2" charset="2"/>
              </a:rPr>
              <a:t></a:t>
            </a:r>
            <a:r>
              <a:rPr lang="en-US" sz="1800" dirty="0"/>
              <a:t>  Load Controllers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500" dirty="0"/>
              <a:t>Line of Sight/Open Air Test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300" dirty="0"/>
              <a:t>Outside the Center of Advanced Power (CAPS) building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500" dirty="0"/>
              <a:t>Indoor Test	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300" dirty="0"/>
              <a:t>Inside the College of Engineering</a:t>
            </a:r>
            <a:endParaRPr lang="en-US" sz="1800" dirty="0"/>
          </a:p>
          <a:p>
            <a:pPr marL="0" indent="0">
              <a:buNone/>
            </a:pPr>
            <a:r>
              <a:rPr lang="en-US" dirty="0"/>
              <a:t>2. Network/Socket Connection: Web/Server Application </a:t>
            </a:r>
            <a:r>
              <a:rPr lang="en-US" dirty="0">
                <a:sym typeface="Wingdings" panose="05000000000000000000" pitchFamily="2" charset="2"/>
              </a:rPr>
              <a:t> Main Controller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Imagen 1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663" y="609600"/>
            <a:ext cx="2560839" cy="32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9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7334" y="403969"/>
            <a:ext cx="8596668" cy="860466"/>
          </a:xfrm>
        </p:spPr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77334" y="1278272"/>
            <a:ext cx="8596668" cy="1764152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With the implementation of our Home Energy Management System and the advantage of Real-Time Pricing (RTP) provided by electric utility companies, consumers have the ability to adjust their energy usage in order to reduce their electricity bill.</a:t>
            </a:r>
          </a:p>
          <a:p>
            <a:r>
              <a:rPr lang="en-US" sz="2000" dirty="0">
                <a:solidFill>
                  <a:schemeClr val="tx1"/>
                </a:solidFill>
              </a:rPr>
              <a:t>Sponsored by FEEDER – Foundation for Engineering Education for Distributed Energy Resource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9313" y="3042424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90C226"/>
                </a:solidFill>
              </a:rPr>
              <a:t>Who are we?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9313" y="3981372"/>
            <a:ext cx="8596668" cy="2242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en-US" sz="2000" dirty="0">
                <a:solidFill>
                  <a:prstClr val="black"/>
                </a:solidFill>
              </a:rPr>
              <a:t>Dillon Wiggins – EE – Project Manager</a:t>
            </a:r>
          </a:p>
          <a:p>
            <a:pPr>
              <a:buClr>
                <a:srgbClr val="90C226"/>
              </a:buClr>
            </a:pPr>
            <a:r>
              <a:rPr lang="en-US" sz="2000" dirty="0">
                <a:solidFill>
                  <a:prstClr val="black"/>
                </a:solidFill>
              </a:rPr>
              <a:t>Pablo Aguirre – EE – Systems Engineer</a:t>
            </a:r>
          </a:p>
          <a:p>
            <a:pPr>
              <a:buClr>
                <a:srgbClr val="90C226"/>
              </a:buClr>
            </a:pPr>
            <a:r>
              <a:rPr lang="en-US" sz="2000" dirty="0">
                <a:solidFill>
                  <a:prstClr val="black"/>
                </a:solidFill>
              </a:rPr>
              <a:t>Juan </a:t>
            </a:r>
            <a:r>
              <a:rPr lang="en-US" sz="2000" dirty="0" err="1">
                <a:solidFill>
                  <a:prstClr val="black"/>
                </a:solidFill>
              </a:rPr>
              <a:t>Ospina</a:t>
            </a:r>
            <a:r>
              <a:rPr lang="en-US" sz="2000" dirty="0">
                <a:solidFill>
                  <a:prstClr val="black"/>
                </a:solidFill>
              </a:rPr>
              <a:t> – CE &amp; EE – Hardware Engineer</a:t>
            </a:r>
          </a:p>
          <a:p>
            <a:pPr>
              <a:buClr>
                <a:srgbClr val="90C226"/>
              </a:buClr>
            </a:pPr>
            <a:r>
              <a:rPr lang="en-US" sz="2000" dirty="0">
                <a:solidFill>
                  <a:prstClr val="black"/>
                </a:solidFill>
              </a:rPr>
              <a:t>Michael Garcia-Rivas – CE – Software Engineer</a:t>
            </a:r>
          </a:p>
          <a:p>
            <a:pPr>
              <a:buClr>
                <a:srgbClr val="90C226"/>
              </a:buClr>
            </a:pPr>
            <a:r>
              <a:rPr lang="en-US" sz="2000" dirty="0">
                <a:solidFill>
                  <a:prstClr val="black"/>
                </a:solidFill>
              </a:rPr>
              <a:t>Ivan </a:t>
            </a:r>
            <a:r>
              <a:rPr lang="en-US" sz="2000" dirty="0" err="1">
                <a:solidFill>
                  <a:prstClr val="black"/>
                </a:solidFill>
              </a:rPr>
              <a:t>Remete</a:t>
            </a:r>
            <a:r>
              <a:rPr lang="en-US" sz="2000" dirty="0">
                <a:solidFill>
                  <a:prstClr val="black"/>
                </a:solidFill>
              </a:rPr>
              <a:t> – EE – Electrical Engineer</a:t>
            </a:r>
          </a:p>
          <a:p>
            <a:pPr>
              <a:buClr>
                <a:srgbClr val="90C226"/>
              </a:buClr>
            </a:pPr>
            <a:endParaRPr lang="en-US" sz="2000" dirty="0">
              <a:solidFill>
                <a:prstClr val="black"/>
              </a:solidFill>
            </a:endParaRPr>
          </a:p>
          <a:p>
            <a:pPr>
              <a:buClr>
                <a:srgbClr val="90C226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681" y="3981372"/>
            <a:ext cx="19431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0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2700"/>
            <a:ext cx="8596668" cy="1320800"/>
          </a:xfrm>
        </p:spPr>
        <p:txBody>
          <a:bodyPr/>
          <a:lstStyle/>
          <a:p>
            <a:r>
              <a:rPr lang="en-US" dirty="0"/>
              <a:t>Testing Protocols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649" y="822053"/>
            <a:ext cx="7548907" cy="5439047"/>
          </a:xfrm>
        </p:spPr>
        <p:txBody>
          <a:bodyPr/>
          <a:lstStyle/>
          <a:p>
            <a:pPr>
              <a:buAutoNum type="arabicPeriod"/>
            </a:pPr>
            <a:r>
              <a:rPr lang="en-US" sz="2400" dirty="0"/>
              <a:t>Inner Mesh: Main Controller </a:t>
            </a:r>
            <a:r>
              <a:rPr lang="en-US" sz="2400" dirty="0">
                <a:sym typeface="Wingdings" panose="05000000000000000000" pitchFamily="2" charset="2"/>
              </a:rPr>
              <a:t></a:t>
            </a:r>
            <a:r>
              <a:rPr lang="en-US" sz="2400" dirty="0"/>
              <a:t>  Load Controllers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Line of Sight/Open Air Test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Outside the Center of Advanced Power (CAPS) </a:t>
            </a:r>
            <a:r>
              <a:rPr lang="en-US" dirty="0" smtClean="0"/>
              <a:t>building over 2,000 </a:t>
            </a:r>
            <a:r>
              <a:rPr lang="en-US" dirty="0" err="1" smtClean="0"/>
              <a:t>ft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Indoor Test	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Testing was done in the Atrium of the 3</a:t>
            </a:r>
            <a:r>
              <a:rPr lang="en-US" baseline="30000" dirty="0"/>
              <a:t>rd</a:t>
            </a:r>
            <a:r>
              <a:rPr lang="en-US" dirty="0"/>
              <a:t> floor of the COE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Main controller was connected to a power source while the Load Controller was connected to a computer and taken to different testing points across all three floors of the COE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A set of bytes was continuously sent from Main Controller to Load Controller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43" y="4933733"/>
            <a:ext cx="1436568" cy="970991"/>
          </a:xfrm>
          <a:prstGeom prst="rect">
            <a:avLst/>
          </a:prstGeom>
        </p:spPr>
      </p:pic>
      <p:pic>
        <p:nvPicPr>
          <p:cNvPr id="5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75" y="5073682"/>
            <a:ext cx="1210574" cy="724777"/>
          </a:xfrm>
          <a:prstGeom prst="rect">
            <a:avLst/>
          </a:prstGeom>
        </p:spPr>
      </p:pic>
      <p:sp>
        <p:nvSpPr>
          <p:cNvPr id="6" name="CuadroTexto 32"/>
          <p:cNvSpPr txBox="1"/>
          <p:nvPr/>
        </p:nvSpPr>
        <p:spPr>
          <a:xfrm>
            <a:off x="2757913" y="4556039"/>
            <a:ext cx="1530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Main Controller</a:t>
            </a:r>
          </a:p>
        </p:txBody>
      </p:sp>
      <p:sp>
        <p:nvSpPr>
          <p:cNvPr id="8" name="CuadroTexto 32"/>
          <p:cNvSpPr txBox="1"/>
          <p:nvPr/>
        </p:nvSpPr>
        <p:spPr>
          <a:xfrm>
            <a:off x="4797752" y="4556039"/>
            <a:ext cx="1542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Load Controller</a:t>
            </a:r>
          </a:p>
        </p:txBody>
      </p:sp>
      <p:sp>
        <p:nvSpPr>
          <p:cNvPr id="9" name="Down Arrow 8"/>
          <p:cNvSpPr/>
          <p:nvPr/>
        </p:nvSpPr>
        <p:spPr>
          <a:xfrm rot="16200000">
            <a:off x="4291029" y="5219696"/>
            <a:ext cx="423199" cy="4289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13"/>
          <p:cNvSpPr txBox="1"/>
          <p:nvPr/>
        </p:nvSpPr>
        <p:spPr>
          <a:xfrm>
            <a:off x="3873491" y="6023240"/>
            <a:ext cx="1253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Via </a:t>
            </a:r>
            <a:r>
              <a:rPr lang="en-US" sz="1400" dirty="0">
                <a:solidFill>
                  <a:prstClr val="black"/>
                </a:solidFill>
              </a:rPr>
              <a:t>nRF24L01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037" y="4372263"/>
            <a:ext cx="594715" cy="6753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258" y="1612763"/>
            <a:ext cx="24384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7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420" y="256903"/>
            <a:ext cx="8596668" cy="1320800"/>
          </a:xfrm>
        </p:spPr>
        <p:txBody>
          <a:bodyPr/>
          <a:lstStyle/>
          <a:p>
            <a:r>
              <a:rPr lang="en-US" dirty="0"/>
              <a:t>Testing Results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059127"/>
              </p:ext>
            </p:extLst>
          </p:nvPr>
        </p:nvGraphicFramePr>
        <p:xfrm>
          <a:off x="248043" y="1871616"/>
          <a:ext cx="2514600" cy="382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8" name="Worksheet" r:id="rId3" imgW="2514480" imgH="3828920" progId="Excel.Sheet.12">
                  <p:link updateAutomatic="1"/>
                </p:oleObj>
              </mc:Choice>
              <mc:Fallback>
                <p:oleObj name="Worksheet" r:id="rId3" imgW="2514480" imgH="382892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043" y="1871616"/>
                        <a:ext cx="2514600" cy="382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018123"/>
              </p:ext>
            </p:extLst>
          </p:nvPr>
        </p:nvGraphicFramePr>
        <p:xfrm>
          <a:off x="3204793" y="1871616"/>
          <a:ext cx="2514600" cy="382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9" name="Worksheet" r:id="rId5" imgW="2514480" imgH="3828920" progId="Excel.Sheet.12">
                  <p:link updateAutomatic="1"/>
                </p:oleObj>
              </mc:Choice>
              <mc:Fallback>
                <p:oleObj name="Worksheet" r:id="rId5" imgW="2514480" imgH="382892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4793" y="1871616"/>
                        <a:ext cx="2514600" cy="382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774034"/>
              </p:ext>
            </p:extLst>
          </p:nvPr>
        </p:nvGraphicFramePr>
        <p:xfrm>
          <a:off x="6161543" y="1871616"/>
          <a:ext cx="2514600" cy="382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0" name="Worksheet" r:id="rId7" imgW="2514480" imgH="3828920" progId="Excel.Sheet.12">
                  <p:link updateAutomatic="1"/>
                </p:oleObj>
              </mc:Choice>
              <mc:Fallback>
                <p:oleObj name="Worksheet" r:id="rId7" imgW="2514480" imgH="382892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61543" y="1871616"/>
                        <a:ext cx="2514600" cy="382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915077"/>
              </p:ext>
            </p:extLst>
          </p:nvPr>
        </p:nvGraphicFramePr>
        <p:xfrm>
          <a:off x="9118293" y="1871616"/>
          <a:ext cx="2514600" cy="382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1" name="Worksheet" r:id="rId9" imgW="2514480" imgH="3828920" progId="Excel.Sheet.12">
                  <p:link updateAutomatic="1"/>
                </p:oleObj>
              </mc:Choice>
              <mc:Fallback>
                <p:oleObj name="Worksheet" r:id="rId9" imgW="2514480" imgH="382892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118293" y="1871616"/>
                        <a:ext cx="2514600" cy="382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334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6420" y="256903"/>
            <a:ext cx="8596668" cy="1320800"/>
          </a:xfrm>
        </p:spPr>
        <p:txBody>
          <a:bodyPr/>
          <a:lstStyle/>
          <a:p>
            <a:r>
              <a:rPr lang="en-US" dirty="0"/>
              <a:t>Testing Results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763866"/>
              </p:ext>
            </p:extLst>
          </p:nvPr>
        </p:nvGraphicFramePr>
        <p:xfrm>
          <a:off x="250220" y="1843680"/>
          <a:ext cx="2514600" cy="382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8" name="Worksheet" r:id="rId3" imgW="2514480" imgH="3828920" progId="Excel.Sheet.12">
                  <p:link updateAutomatic="1"/>
                </p:oleObj>
              </mc:Choice>
              <mc:Fallback>
                <p:oleObj name="Worksheet" r:id="rId3" imgW="2514480" imgH="382892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220" y="1843680"/>
                        <a:ext cx="2514600" cy="382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110492"/>
              </p:ext>
            </p:extLst>
          </p:nvPr>
        </p:nvGraphicFramePr>
        <p:xfrm>
          <a:off x="3181713" y="1834609"/>
          <a:ext cx="2514600" cy="382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9" name="Worksheet" r:id="rId5" imgW="2514480" imgH="3828920" progId="Excel.Sheet.12">
                  <p:link updateAutomatic="1"/>
                </p:oleObj>
              </mc:Choice>
              <mc:Fallback>
                <p:oleObj name="Worksheet" r:id="rId5" imgW="2514480" imgH="382892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81713" y="1834609"/>
                        <a:ext cx="2514600" cy="382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210215"/>
              </p:ext>
            </p:extLst>
          </p:nvPr>
        </p:nvGraphicFramePr>
        <p:xfrm>
          <a:off x="6160590" y="1821546"/>
          <a:ext cx="2514600" cy="382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0" name="Worksheet" r:id="rId7" imgW="2514480" imgH="3828920" progId="Excel.Sheet.12">
                  <p:link updateAutomatic="1"/>
                </p:oleObj>
              </mc:Choice>
              <mc:Fallback>
                <p:oleObj name="Worksheet" r:id="rId7" imgW="2514480" imgH="382892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60590" y="1821546"/>
                        <a:ext cx="2514600" cy="382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164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6420" y="256903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Testing Results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354406"/>
              </p:ext>
            </p:extLst>
          </p:nvPr>
        </p:nvGraphicFramePr>
        <p:xfrm>
          <a:off x="228576" y="1849123"/>
          <a:ext cx="2514600" cy="382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Worksheet" r:id="rId3" imgW="2514480" imgH="3828920" progId="Excel.Sheet.12">
                  <p:link updateAutomatic="1"/>
                </p:oleObj>
              </mc:Choice>
              <mc:Fallback>
                <p:oleObj name="Worksheet" r:id="rId3" imgW="2514480" imgH="3828920" progId="Excel.Sheet.12">
                  <p:link updateAutomatic="1"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576" y="1849123"/>
                        <a:ext cx="2514600" cy="382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976437"/>
              </p:ext>
            </p:extLst>
          </p:nvPr>
        </p:nvGraphicFramePr>
        <p:xfrm>
          <a:off x="3188064" y="1849123"/>
          <a:ext cx="2514600" cy="382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Worksheet" r:id="rId5" imgW="2514480" imgH="3828920" progId="Excel.Sheet.12">
                  <p:link updateAutomatic="1"/>
                </p:oleObj>
              </mc:Choice>
              <mc:Fallback>
                <p:oleObj name="Worksheet" r:id="rId5" imgW="2514480" imgH="382892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88064" y="1849123"/>
                        <a:ext cx="2514600" cy="382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098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64634" y="101600"/>
            <a:ext cx="8596668" cy="1320800"/>
          </a:xfrm>
        </p:spPr>
        <p:txBody>
          <a:bodyPr/>
          <a:lstStyle/>
          <a:p>
            <a:r>
              <a:rPr lang="en-US" dirty="0"/>
              <a:t>Combination of Collected Data</a:t>
            </a:r>
          </a:p>
        </p:txBody>
      </p:sp>
      <p:pic>
        <p:nvPicPr>
          <p:cNvPr id="11" name="COE_Animation_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3199" y="1422400"/>
            <a:ext cx="8038333" cy="4521200"/>
          </a:xfr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04552" y="1549399"/>
            <a:ext cx="3743548" cy="4394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The Main Controller was on the third floor therefore the direct distance on other floors had to be calculated using the height.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There is about 25ft between floors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Building B has 4 large rooms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Building A has more open space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118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312052" y="1302033"/>
            <a:ext cx="3918754" cy="277864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Socket Connection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Real-Time Control of Loads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Real-Time Price Change on Server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Algorithm Response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AC Temperature Control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Website Performance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/>
          </a:p>
          <a:p>
            <a:pPr marL="514350" indent="-514350">
              <a:buFont typeface="+mj-lt"/>
              <a:buAutoNum type="arabicPeriod"/>
            </a:pPr>
            <a:endParaRPr lang="en-US" sz="800" dirty="0"/>
          </a:p>
          <a:p>
            <a:pPr marL="0" indent="0">
              <a:buNone/>
            </a:pPr>
            <a:r>
              <a:rPr lang="en-US" sz="800" dirty="0"/>
              <a:t> </a:t>
            </a:r>
          </a:p>
        </p:txBody>
      </p:sp>
      <p:sp>
        <p:nvSpPr>
          <p:cNvPr id="5" name="Nube 3"/>
          <p:cNvSpPr/>
          <p:nvPr/>
        </p:nvSpPr>
        <p:spPr>
          <a:xfrm>
            <a:off x="4020793" y="418787"/>
            <a:ext cx="7453538" cy="5235355"/>
          </a:xfrm>
          <a:prstGeom prst="cloud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https://upload.wikimedia.org/wikipedia/commons/thumb/2/27/Osa_device-wireless-router.svg/2000px-Osa_device-wireless-router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011" y="1507296"/>
            <a:ext cx="1267002" cy="126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camo.githubusercontent.com/b76dc5557c7cb56ba35b63e709647c11fecae40e/68747470733a2f2f662e636c6f75642e6769746875622e636f6d2f6173736574732f3130383335382f313735373236302f33626332386264342d363637652d313165332d383837632d3231393533633635303261662e706e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789" y="1434957"/>
            <a:ext cx="1411679" cy="141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gaproject.nonprofitsoapbox.com/storage/cell_phone_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529" y="2827894"/>
            <a:ext cx="1233173" cy="123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4"/>
          <p:cNvSpPr txBox="1"/>
          <p:nvPr/>
        </p:nvSpPr>
        <p:spPr>
          <a:xfrm>
            <a:off x="6787213" y="583509"/>
            <a:ext cx="258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 (Local Area Network)</a:t>
            </a:r>
          </a:p>
        </p:txBody>
      </p:sp>
      <p:pic>
        <p:nvPicPr>
          <p:cNvPr id="11" name="Picture 10" descr="http://cdn.mysitemyway.com/etc-mysitemyway/icons/legacy-previews/icons/matte-blue-and-white-square-icons-business/116867-matte-blue-and-white-square-icon-business-box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4" y="2631703"/>
            <a:ext cx="1632573" cy="163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5"/>
          <p:cNvSpPr txBox="1"/>
          <p:nvPr/>
        </p:nvSpPr>
        <p:spPr>
          <a:xfrm>
            <a:off x="5159239" y="4115970"/>
            <a:ext cx="1682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/>
              <a:t>Main Controller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200508" y="2684080"/>
            <a:ext cx="855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2. Router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9343212" y="2447037"/>
            <a:ext cx="1775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3. Server – Web App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9540319" y="4067153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4. CellPhone</a:t>
            </a:r>
          </a:p>
        </p:txBody>
      </p:sp>
      <p:cxnSp>
        <p:nvCxnSpPr>
          <p:cNvPr id="16" name="Conector angular 10"/>
          <p:cNvCxnSpPr>
            <a:stCxn id="11" idx="0"/>
            <a:endCxn id="6" idx="1"/>
          </p:cNvCxnSpPr>
          <p:nvPr/>
        </p:nvCxnSpPr>
        <p:spPr>
          <a:xfrm rot="5400000" flipH="1" flipV="1">
            <a:off x="6281303" y="1804995"/>
            <a:ext cx="490906" cy="1162510"/>
          </a:xfrm>
          <a:prstGeom prst="bent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7"/>
          <p:cNvCxnSpPr>
            <a:stCxn id="6" idx="3"/>
            <a:endCxn id="7" idx="1"/>
          </p:cNvCxnSpPr>
          <p:nvPr/>
        </p:nvCxnSpPr>
        <p:spPr>
          <a:xfrm>
            <a:off x="8375013" y="2140797"/>
            <a:ext cx="100377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20"/>
          <p:cNvCxnSpPr/>
          <p:nvPr/>
        </p:nvCxnSpPr>
        <p:spPr>
          <a:xfrm rot="16200000" flipH="1">
            <a:off x="8153295" y="2425903"/>
            <a:ext cx="766521" cy="1816539"/>
          </a:xfrm>
          <a:prstGeom prst="bent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26"/>
          <p:cNvSpPr txBox="1"/>
          <p:nvPr/>
        </p:nvSpPr>
        <p:spPr>
          <a:xfrm>
            <a:off x="5285101" y="2568793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IP: 192.168.0.125</a:t>
            </a:r>
          </a:p>
        </p:txBody>
      </p:sp>
      <p:sp>
        <p:nvSpPr>
          <p:cNvPr id="20" name="CuadroTexto 27"/>
          <p:cNvSpPr txBox="1"/>
          <p:nvPr/>
        </p:nvSpPr>
        <p:spPr>
          <a:xfrm>
            <a:off x="9313782" y="1353407"/>
            <a:ext cx="1476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IP: 192.168.0.119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5004" y="4242176"/>
            <a:ext cx="4482655" cy="2079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Items on Graph:</a:t>
            </a:r>
          </a:p>
          <a:p>
            <a:pPr marL="514350" indent="-514350" algn="just" defTabSz="457200"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Controller</a:t>
            </a:r>
          </a:p>
          <a:p>
            <a:pPr marL="514350" indent="-514350" algn="just" defTabSz="457200"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Router = Internet</a:t>
            </a:r>
          </a:p>
          <a:p>
            <a:pPr marL="514350" indent="-514350" algn="just" defTabSz="457200"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Server = Webserver where website will be hosted. (A computer will be used to simulate as server).</a:t>
            </a:r>
          </a:p>
          <a:p>
            <a:pPr marL="514350" indent="-514350" algn="just" defTabSz="457200"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Cellphone used to access the Web server.</a:t>
            </a:r>
          </a:p>
          <a:p>
            <a:pPr marL="514350" indent="-514350" algn="just" defTabSz="457200"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Load Controllers</a:t>
            </a:r>
          </a:p>
        </p:txBody>
      </p:sp>
      <p:pic>
        <p:nvPicPr>
          <p:cNvPr id="22" name="Picture 2" descr="http://gfx9.com/images/contents/i/c/icon-blackbox-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700987" y="3982021"/>
            <a:ext cx="1503892" cy="150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13"/>
          <p:cNvSpPr txBox="1"/>
          <p:nvPr/>
        </p:nvSpPr>
        <p:spPr>
          <a:xfrm>
            <a:off x="6750509" y="5209299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5. Load Controllers</a:t>
            </a:r>
          </a:p>
        </p:txBody>
      </p:sp>
      <p:cxnSp>
        <p:nvCxnSpPr>
          <p:cNvPr id="28" name="27 Forma"/>
          <p:cNvCxnSpPr>
            <a:stCxn id="11" idx="3"/>
          </p:cNvCxnSpPr>
          <p:nvPr/>
        </p:nvCxnSpPr>
        <p:spPr>
          <a:xfrm>
            <a:off x="6761787" y="3447990"/>
            <a:ext cx="416935" cy="823759"/>
          </a:xfrm>
          <a:prstGeom prst="bentConnector2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" b="3181"/>
          <a:stretch/>
        </p:blipFill>
        <p:spPr>
          <a:xfrm>
            <a:off x="9829423" y="3002507"/>
            <a:ext cx="465538" cy="728245"/>
          </a:xfrm>
          <a:prstGeom prst="rect">
            <a:avLst/>
          </a:prstGeom>
        </p:spPr>
      </p:pic>
      <p:sp>
        <p:nvSpPr>
          <p:cNvPr id="36" name="Título 1"/>
          <p:cNvSpPr txBox="1">
            <a:spLocks/>
          </p:cNvSpPr>
          <p:nvPr/>
        </p:nvSpPr>
        <p:spPr>
          <a:xfrm>
            <a:off x="460152" y="299304"/>
            <a:ext cx="6186308" cy="10518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500" dirty="0"/>
              <a:t>Network Connection Tests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0457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60152" y="299304"/>
            <a:ext cx="8429848" cy="7420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Demo: Web-Application  </a:t>
            </a:r>
            <a:r>
              <a:rPr lang="en-US" dirty="0">
                <a:sym typeface="Wingdings" panose="05000000000000000000" pitchFamily="2" charset="2"/>
              </a:rPr>
              <a:t>  Main Controller</a:t>
            </a:r>
            <a:r>
              <a:rPr lang="en-US" dirty="0"/>
              <a:t>  </a:t>
            </a:r>
          </a:p>
        </p:txBody>
      </p:sp>
      <p:pic>
        <p:nvPicPr>
          <p:cNvPr id="6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" b="3181"/>
          <a:stretch/>
        </p:blipFill>
        <p:spPr>
          <a:xfrm>
            <a:off x="780957" y="1391113"/>
            <a:ext cx="4430566" cy="2424289"/>
          </a:xfrm>
          <a:prstGeom prst="rect">
            <a:avLst/>
          </a:prstGeom>
        </p:spPr>
      </p:pic>
      <p:pic>
        <p:nvPicPr>
          <p:cNvPr id="10" name="Picture 10" descr="http://cdn.mysitemyway.com/etc-mysitemyway/icons/legacy-previews/icons/matte-blue-and-white-square-icons-business/116867-matte-blue-and-white-square-icon-business-box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11" y="1755419"/>
            <a:ext cx="1632573" cy="163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ctor angular 11"/>
          <p:cNvCxnSpPr/>
          <p:nvPr/>
        </p:nvCxnSpPr>
        <p:spPr>
          <a:xfrm rot="10800000">
            <a:off x="5602834" y="2671764"/>
            <a:ext cx="1728786" cy="1588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uadroTexto 35"/>
          <p:cNvSpPr txBox="1"/>
          <p:nvPr/>
        </p:nvSpPr>
        <p:spPr>
          <a:xfrm>
            <a:off x="5627169" y="1943277"/>
            <a:ext cx="34103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Socket Connection</a:t>
            </a:r>
            <a:endParaRPr lang="en-US" sz="1200" b="1" dirty="0"/>
          </a:p>
          <a:p>
            <a:r>
              <a:rPr lang="en-US" sz="1400" dirty="0"/>
              <a:t> </a:t>
            </a:r>
          </a:p>
        </p:txBody>
      </p:sp>
      <p:sp>
        <p:nvSpPr>
          <p:cNvPr id="20" name="CuadroTexto 12"/>
          <p:cNvSpPr txBox="1"/>
          <p:nvPr/>
        </p:nvSpPr>
        <p:spPr>
          <a:xfrm>
            <a:off x="7949681" y="3450436"/>
            <a:ext cx="1476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Main Controller</a:t>
            </a:r>
          </a:p>
          <a:p>
            <a:r>
              <a:rPr lang="en-US" sz="1400" b="1" dirty="0"/>
              <a:t>IP: 192.168.0.125</a:t>
            </a:r>
            <a:endParaRPr lang="en-US" sz="14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696036" y="3964900"/>
            <a:ext cx="403973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Information Exchange:</a:t>
            </a:r>
          </a:p>
          <a:p>
            <a:endParaRPr lang="en-US" sz="1400" dirty="0"/>
          </a:p>
          <a:p>
            <a:pPr marL="342900" indent="-342900"/>
            <a:r>
              <a:rPr lang="en-US" sz="1400" dirty="0"/>
              <a:t>1. ON/OFF Event </a:t>
            </a:r>
          </a:p>
          <a:p>
            <a:pPr marL="342900" indent="-342900"/>
            <a:endParaRPr lang="en-US" sz="1400" dirty="0"/>
          </a:p>
          <a:p>
            <a:pPr marL="342900" indent="-342900"/>
            <a:r>
              <a:rPr lang="en-US" sz="1400" dirty="0"/>
              <a:t>2. Set Temperature Event</a:t>
            </a:r>
          </a:p>
          <a:p>
            <a:pPr marL="342900" indent="-342900"/>
            <a:endParaRPr lang="en-US" sz="1400" dirty="0"/>
          </a:p>
          <a:p>
            <a:pPr marL="342900" indent="-342900"/>
            <a:r>
              <a:rPr lang="en-US" sz="1400" dirty="0"/>
              <a:t>3. Set User preferred  monthly maximum price</a:t>
            </a:r>
          </a:p>
          <a:p>
            <a:pPr marL="342900" indent="-342900"/>
            <a:endParaRPr lang="en-US" sz="1400" dirty="0"/>
          </a:p>
          <a:p>
            <a:pPr marL="342900" indent="-342900"/>
            <a:r>
              <a:rPr lang="en-US" sz="1400" dirty="0"/>
              <a:t>4. Send current Real Time Price</a:t>
            </a:r>
          </a:p>
          <a:p>
            <a:pPr marL="342900" indent="-342900"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96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1674" y="295701"/>
            <a:ext cx="8596668" cy="1000836"/>
          </a:xfrm>
        </p:spPr>
        <p:txBody>
          <a:bodyPr/>
          <a:lstStyle/>
          <a:p>
            <a:r>
              <a:rPr lang="es-US" dirty="0"/>
              <a:t>Real Time Price Example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9433" y="3166280"/>
            <a:ext cx="8952931" cy="34528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/>
              <a:t>Max. Monthly Price = $ 100.00</a:t>
            </a:r>
          </a:p>
          <a:p>
            <a:r>
              <a:rPr lang="en-US" sz="1600" dirty="0"/>
              <a:t>Max. kW/h Price = $ (100.00/30 days)/24 Hours = 0.138 = $13.8 Cents per kWh</a:t>
            </a:r>
          </a:p>
          <a:p>
            <a:r>
              <a:rPr lang="en-US" sz="1600" dirty="0"/>
              <a:t>Algorithm:</a:t>
            </a:r>
          </a:p>
          <a:p>
            <a:pPr lvl="1">
              <a:buFont typeface="Wingdings" pitchFamily="2" charset="2"/>
              <a:buChar char="Ø"/>
            </a:pPr>
            <a:r>
              <a:rPr lang="en-US" sz="1400" dirty="0"/>
              <a:t>45 % of Max. kWh Price  - Turn OFF Loads w/ Priority 1-4  = 0.062 = $6.2 Cents per kWh</a:t>
            </a:r>
          </a:p>
          <a:p>
            <a:pPr lvl="1">
              <a:buFont typeface="Wingdings" pitchFamily="2" charset="2"/>
              <a:buChar char="Ø"/>
            </a:pPr>
            <a:r>
              <a:rPr lang="en-US" sz="1400" dirty="0"/>
              <a:t>75 % of Max. kWh Price  - Turn OFF Loads w/ Priority 5-7  = 0.103 = $10.3 Cents per kWh</a:t>
            </a:r>
          </a:p>
          <a:p>
            <a:pPr lvl="1">
              <a:buFont typeface="Wingdings" pitchFamily="2" charset="2"/>
              <a:buChar char="Ø"/>
            </a:pPr>
            <a:r>
              <a:rPr lang="en-US" sz="1400" dirty="0"/>
              <a:t>95 % of Max. kWh Price  - Turn OFF Loads w/ Priority 8-10 = 0.131 = $13.1 Cents per kWh</a:t>
            </a:r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r>
              <a:rPr lang="en-US" dirty="0"/>
              <a:t>Pool Pump Priority = 1</a:t>
            </a:r>
          </a:p>
          <a:p>
            <a:pPr lvl="1">
              <a:buNone/>
            </a:pPr>
            <a:r>
              <a:rPr lang="en-US" dirty="0"/>
              <a:t>Tesla Car Priority = 9</a:t>
            </a:r>
          </a:p>
        </p:txBody>
      </p:sp>
      <p:pic>
        <p:nvPicPr>
          <p:cNvPr id="1026" name="Picture 2" descr="\\VBOXSVR\SharedFolders\shot.png"/>
          <p:cNvPicPr>
            <a:picLocks noChangeAspect="1" noChangeArrowheads="1"/>
          </p:cNvPicPr>
          <p:nvPr/>
        </p:nvPicPr>
        <p:blipFill>
          <a:blip r:embed="rId3"/>
          <a:srcRect l="7237" t="62152" r="24013" b="4206"/>
          <a:stretch>
            <a:fillRect/>
          </a:stretch>
        </p:blipFill>
        <p:spPr bwMode="auto">
          <a:xfrm>
            <a:off x="409434" y="1037232"/>
            <a:ext cx="7014950" cy="1866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641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17252" y="172304"/>
            <a:ext cx="3972148" cy="1320800"/>
          </a:xfrm>
        </p:spPr>
        <p:txBody>
          <a:bodyPr/>
          <a:lstStyle/>
          <a:p>
            <a:r>
              <a:rPr lang="en-US" dirty="0"/>
              <a:t>Objectives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670383"/>
              </p:ext>
            </p:extLst>
          </p:nvPr>
        </p:nvGraphicFramePr>
        <p:xfrm>
          <a:off x="2741613" y="172304"/>
          <a:ext cx="6288087" cy="6591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Worksheet" r:id="rId4" imgW="5134005" imgH="5381666" progId="Excel.Sheet.8">
                  <p:link updateAutomatic="1"/>
                </p:oleObj>
              </mc:Choice>
              <mc:Fallback>
                <p:oleObj name="Worksheet" r:id="rId4" imgW="5134005" imgH="5381666" progId="Excel.Sheet.8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1613" y="172304"/>
                        <a:ext cx="6288087" cy="6591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400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17252" y="172304"/>
            <a:ext cx="3972148" cy="1320800"/>
          </a:xfrm>
        </p:spPr>
        <p:txBody>
          <a:bodyPr/>
          <a:lstStyle/>
          <a:p>
            <a:r>
              <a:rPr lang="en-US" dirty="0"/>
              <a:t>Objectives</a:t>
            </a:r>
            <a:br>
              <a:rPr lang="en-US" dirty="0"/>
            </a:b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7253" y="986172"/>
            <a:ext cx="4645248" cy="4982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strike="sngStrike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strike="sngStrike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537814"/>
              </p:ext>
            </p:extLst>
          </p:nvPr>
        </p:nvGraphicFramePr>
        <p:xfrm>
          <a:off x="2817813" y="172304"/>
          <a:ext cx="6300787" cy="6604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Worksheet" r:id="rId4" imgW="5134005" imgH="5381666" progId="Excel.Sheet.8">
                  <p:link updateAutomatic="1"/>
                </p:oleObj>
              </mc:Choice>
              <mc:Fallback>
                <p:oleObj name="Worksheet" r:id="rId4" imgW="5134005" imgH="5381666" progId="Excel.Sheet.8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17813" y="172304"/>
                        <a:ext cx="6300787" cy="6604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2609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32" y="3040954"/>
            <a:ext cx="1085301" cy="733566"/>
          </a:xfrm>
          <a:prstGeom prst="rect">
            <a:avLst/>
          </a:prstGeom>
        </p:spPr>
      </p:pic>
      <p:pic>
        <p:nvPicPr>
          <p:cNvPr id="5" name="Picture 2" descr="http://www.presentationpro.com/images/product/medium/slide/PPP_CTECH_LT3_router_si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51" y="2144665"/>
            <a:ext cx="909264" cy="71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68" y="4569069"/>
            <a:ext cx="935119" cy="559861"/>
          </a:xfrm>
          <a:prstGeom prst="rect">
            <a:avLst/>
          </a:prstGeom>
        </p:spPr>
      </p:pic>
      <p:pic>
        <p:nvPicPr>
          <p:cNvPr id="7" name="Picture 4" descr="http://www.clipartbest.com/cliparts/opi/5Gk/opi5GkLcB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179532" y="673932"/>
            <a:ext cx="1564299" cy="125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448" y="4590386"/>
            <a:ext cx="914567" cy="547556"/>
          </a:xfrm>
          <a:prstGeom prst="rect">
            <a:avLst/>
          </a:prstGeom>
        </p:spPr>
      </p:pic>
      <p:pic>
        <p:nvPicPr>
          <p:cNvPr id="9" name="Picture 8" descr="https://www.forwardthinking.honeywell.com/related_links/wireless/wifi_focuspro/TH6320WF1005_Hi-R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389" y="7294516"/>
            <a:ext cx="400326" cy="25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cto 14"/>
          <p:cNvCxnSpPr/>
          <p:nvPr/>
        </p:nvCxnSpPr>
        <p:spPr>
          <a:xfrm>
            <a:off x="4913959" y="1833738"/>
            <a:ext cx="0" cy="38413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6"/>
          <p:cNvCxnSpPr>
            <a:stCxn id="7" idx="1"/>
            <a:endCxn id="13" idx="1"/>
          </p:cNvCxnSpPr>
          <p:nvPr/>
        </p:nvCxnSpPr>
        <p:spPr>
          <a:xfrm flipV="1">
            <a:off x="5743831" y="1299651"/>
            <a:ext cx="2086807" cy="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8"/>
          <p:cNvCxnSpPr>
            <a:stCxn id="5" idx="2"/>
            <a:endCxn id="4" idx="0"/>
          </p:cNvCxnSpPr>
          <p:nvPr/>
        </p:nvCxnSpPr>
        <p:spPr>
          <a:xfrm>
            <a:off x="4935383" y="2860344"/>
            <a:ext cx="0" cy="18061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 descr="http://thumbs.dreamstime.com/z/android-smart-phone-realistic-blank-screen-4485961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" b="9212"/>
          <a:stretch/>
        </p:blipFill>
        <p:spPr bwMode="auto">
          <a:xfrm>
            <a:off x="7830638" y="497637"/>
            <a:ext cx="1620636" cy="160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29"/>
          <p:cNvSpPr txBox="1"/>
          <p:nvPr/>
        </p:nvSpPr>
        <p:spPr>
          <a:xfrm>
            <a:off x="3372509" y="982542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Internet</a:t>
            </a:r>
          </a:p>
        </p:txBody>
      </p:sp>
      <p:sp>
        <p:nvSpPr>
          <p:cNvPr id="15" name="CuadroTexto 30"/>
          <p:cNvSpPr txBox="1"/>
          <p:nvPr/>
        </p:nvSpPr>
        <p:spPr>
          <a:xfrm>
            <a:off x="4192418" y="2025806"/>
            <a:ext cx="6062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Router</a:t>
            </a:r>
          </a:p>
        </p:txBody>
      </p:sp>
      <p:sp>
        <p:nvSpPr>
          <p:cNvPr id="16" name="CuadroTexto 31"/>
          <p:cNvSpPr txBox="1"/>
          <p:nvPr/>
        </p:nvSpPr>
        <p:spPr>
          <a:xfrm>
            <a:off x="6753464" y="935689"/>
            <a:ext cx="12186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Web Application</a:t>
            </a:r>
          </a:p>
        </p:txBody>
      </p:sp>
      <p:sp>
        <p:nvSpPr>
          <p:cNvPr id="17" name="CuadroTexto 32"/>
          <p:cNvSpPr txBox="1"/>
          <p:nvPr/>
        </p:nvSpPr>
        <p:spPr>
          <a:xfrm>
            <a:off x="3324665" y="3402610"/>
            <a:ext cx="1156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Main Controller</a:t>
            </a:r>
          </a:p>
        </p:txBody>
      </p:sp>
      <p:sp>
        <p:nvSpPr>
          <p:cNvPr id="18" name="CuadroTexto 33"/>
          <p:cNvSpPr txBox="1"/>
          <p:nvPr/>
        </p:nvSpPr>
        <p:spPr>
          <a:xfrm>
            <a:off x="273086" y="5943542"/>
            <a:ext cx="6703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Electric</a:t>
            </a:r>
          </a:p>
          <a:p>
            <a:r>
              <a:rPr lang="en-US" sz="1100" dirty="0">
                <a:solidFill>
                  <a:prstClr val="black"/>
                </a:solidFill>
              </a:rPr>
              <a:t>Vehicle</a:t>
            </a:r>
          </a:p>
        </p:txBody>
      </p:sp>
      <p:sp>
        <p:nvSpPr>
          <p:cNvPr id="19" name="CuadroTexto 34"/>
          <p:cNvSpPr txBox="1"/>
          <p:nvPr/>
        </p:nvSpPr>
        <p:spPr>
          <a:xfrm>
            <a:off x="5548556" y="5917498"/>
            <a:ext cx="1040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Water Heater</a:t>
            </a:r>
          </a:p>
        </p:txBody>
      </p:sp>
      <p:sp>
        <p:nvSpPr>
          <p:cNvPr id="20" name="CuadroTexto 35"/>
          <p:cNvSpPr txBox="1"/>
          <p:nvPr/>
        </p:nvSpPr>
        <p:spPr>
          <a:xfrm>
            <a:off x="8027709" y="6179108"/>
            <a:ext cx="9108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Thermostat</a:t>
            </a:r>
          </a:p>
        </p:txBody>
      </p:sp>
      <p:pic>
        <p:nvPicPr>
          <p:cNvPr id="21" name="Picture 12" descr="http://energyefficiencymarkets.com/wp-content/uploads/2014/12/yellow_electric_car_charge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2" y="5403557"/>
            <a:ext cx="1645192" cy="115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://mxleakrepair.com/photo/water-heater-leak-repair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37" y="5302635"/>
            <a:ext cx="1160892" cy="11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s://www.forwardthinking.honeywell.com/related_links/wireless/wifi_focuspro/TH6320WF1005_Hi-Re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714" y="5199763"/>
            <a:ext cx="1530031" cy="9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8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67" y="4560574"/>
            <a:ext cx="935119" cy="559861"/>
          </a:xfrm>
          <a:prstGeom prst="rect">
            <a:avLst/>
          </a:prstGeom>
        </p:spPr>
      </p:pic>
      <p:sp>
        <p:nvSpPr>
          <p:cNvPr id="25" name="Título 1"/>
          <p:cNvSpPr txBox="1">
            <a:spLocks/>
          </p:cNvSpPr>
          <p:nvPr/>
        </p:nvSpPr>
        <p:spPr>
          <a:xfrm>
            <a:off x="4179532" y="108385"/>
            <a:ext cx="5762103" cy="5233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600" dirty="0">
                <a:solidFill>
                  <a:srgbClr val="90C226"/>
                </a:solidFill>
              </a:rPr>
              <a:t>Design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5" y="673931"/>
            <a:ext cx="1487133" cy="1487133"/>
          </a:xfrm>
          <a:prstGeom prst="rect">
            <a:avLst/>
          </a:prstGeom>
        </p:spPr>
      </p:pic>
      <p:cxnSp>
        <p:nvCxnSpPr>
          <p:cNvPr id="27" name="Conector recto 16"/>
          <p:cNvCxnSpPr>
            <a:endCxn id="7" idx="3"/>
          </p:cNvCxnSpPr>
          <p:nvPr/>
        </p:nvCxnSpPr>
        <p:spPr>
          <a:xfrm flipV="1">
            <a:off x="2501909" y="1299652"/>
            <a:ext cx="1677623" cy="597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9"/>
          <p:cNvSpPr txBox="1"/>
          <p:nvPr/>
        </p:nvSpPr>
        <p:spPr>
          <a:xfrm>
            <a:off x="1611520" y="1895001"/>
            <a:ext cx="902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Web Server</a:t>
            </a:r>
          </a:p>
        </p:txBody>
      </p:sp>
      <p:cxnSp>
        <p:nvCxnSpPr>
          <p:cNvPr id="29" name="Straight Connector 28"/>
          <p:cNvCxnSpPr>
            <a:stCxn id="6" idx="0"/>
            <a:endCxn id="4" idx="2"/>
          </p:cNvCxnSpPr>
          <p:nvPr/>
        </p:nvCxnSpPr>
        <p:spPr>
          <a:xfrm flipV="1">
            <a:off x="1831628" y="3774520"/>
            <a:ext cx="3103755" cy="7945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4" idx="0"/>
            <a:endCxn id="4" idx="2"/>
          </p:cNvCxnSpPr>
          <p:nvPr/>
        </p:nvCxnSpPr>
        <p:spPr>
          <a:xfrm flipH="1" flipV="1">
            <a:off x="4935383" y="3774520"/>
            <a:ext cx="3504244" cy="786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4" idx="2"/>
            <a:endCxn id="8" idx="0"/>
          </p:cNvCxnSpPr>
          <p:nvPr/>
        </p:nvCxnSpPr>
        <p:spPr>
          <a:xfrm flipH="1">
            <a:off x="4932732" y="3774520"/>
            <a:ext cx="2651" cy="8158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2"/>
          <p:cNvSpPr txBox="1"/>
          <p:nvPr/>
        </p:nvSpPr>
        <p:spPr>
          <a:xfrm>
            <a:off x="2348405" y="4709699"/>
            <a:ext cx="1165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Load Controller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5398597" y="4733359"/>
            <a:ext cx="1165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Load Controller</a:t>
            </a:r>
          </a:p>
        </p:txBody>
      </p:sp>
      <p:sp>
        <p:nvSpPr>
          <p:cNvPr id="34" name="CuadroTexto 32"/>
          <p:cNvSpPr txBox="1"/>
          <p:nvPr/>
        </p:nvSpPr>
        <p:spPr>
          <a:xfrm>
            <a:off x="8938536" y="4718194"/>
            <a:ext cx="1165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Load Controller</a:t>
            </a:r>
          </a:p>
        </p:txBody>
      </p:sp>
    </p:spTree>
    <p:extLst>
      <p:ext uri="{BB962C8B-B14F-4D97-AF65-F5344CB8AC3E}">
        <p14:creationId xmlns:p14="http://schemas.microsoft.com/office/powerpoint/2010/main" val="148576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and Future Development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7334" y="1540043"/>
            <a:ext cx="8596668" cy="45013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Algorithm Development</a:t>
            </a:r>
          </a:p>
          <a:p>
            <a:pPr lvl="1"/>
            <a:r>
              <a:rPr lang="en-US" dirty="0"/>
              <a:t>Priority settings are currently grouped into only three (3) categories with little resolution</a:t>
            </a:r>
          </a:p>
          <a:p>
            <a:pPr lvl="1"/>
            <a:r>
              <a:rPr lang="en-US" dirty="0"/>
              <a:t>Testing for current and comparing real-time pricing</a:t>
            </a:r>
          </a:p>
          <a:p>
            <a:pPr lvl="1"/>
            <a:r>
              <a:rPr lang="en-US" dirty="0"/>
              <a:t>Threshold Calculation</a:t>
            </a:r>
          </a:p>
          <a:p>
            <a:pPr lvl="2"/>
            <a:r>
              <a:rPr lang="en-US" dirty="0"/>
              <a:t>What percentage of the max price amount should turn off certain loads?</a:t>
            </a:r>
          </a:p>
          <a:p>
            <a:pPr lvl="2"/>
            <a:r>
              <a:rPr lang="en-US" dirty="0"/>
              <a:t>Storing a weeks worth of data on the device to calculate the day’s value</a:t>
            </a:r>
          </a:p>
          <a:p>
            <a:r>
              <a:rPr lang="en-US" b="1" dirty="0"/>
              <a:t>Hardware cases and pricing custom acrylic</a:t>
            </a:r>
            <a:endParaRPr lang="en-US" dirty="0"/>
          </a:p>
          <a:p>
            <a:pPr lvl="1"/>
            <a:r>
              <a:rPr lang="en-US" dirty="0"/>
              <a:t>Pricing custom acrylic</a:t>
            </a:r>
          </a:p>
          <a:p>
            <a:pPr lvl="1"/>
            <a:r>
              <a:rPr lang="en-US" dirty="0"/>
              <a:t>Developing CAD files</a:t>
            </a:r>
          </a:p>
        </p:txBody>
      </p:sp>
    </p:spTree>
    <p:extLst>
      <p:ext uri="{BB962C8B-B14F-4D97-AF65-F5344CB8AC3E}">
        <p14:creationId xmlns:p14="http://schemas.microsoft.com/office/powerpoint/2010/main" val="1999252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16715"/>
              </p:ext>
            </p:extLst>
          </p:nvPr>
        </p:nvGraphicFramePr>
        <p:xfrm>
          <a:off x="1098097" y="58056"/>
          <a:ext cx="7513638" cy="701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Worksheet" r:id="rId5" imgW="11715731" imgH="10934610" progId="Excel.Sheet.12">
                  <p:embed/>
                </p:oleObj>
              </mc:Choice>
              <mc:Fallback>
                <p:oleObj name="Worksheet" r:id="rId5" imgW="11715731" imgH="109346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8097" y="58056"/>
                        <a:ext cx="7513638" cy="7011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2097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/>
          <p:cNvSpPr txBox="1">
            <a:spLocks/>
          </p:cNvSpPr>
          <p:nvPr/>
        </p:nvSpPr>
        <p:spPr>
          <a:xfrm>
            <a:off x="460152" y="9017"/>
            <a:ext cx="8429848" cy="742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Budget Cont.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812" y="789213"/>
            <a:ext cx="819150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07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9430" y="2633518"/>
            <a:ext cx="8596668" cy="13208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21777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289158" y="2639878"/>
            <a:ext cx="8596668" cy="1320800"/>
          </a:xfrm>
        </p:spPr>
        <p:txBody>
          <a:bodyPr/>
          <a:lstStyle/>
          <a:p>
            <a:r>
              <a:rPr lang="en-US" dirty="0"/>
              <a:t>Thank you for your time!</a:t>
            </a:r>
          </a:p>
        </p:txBody>
      </p:sp>
    </p:spTree>
    <p:extLst>
      <p:ext uri="{BB962C8B-B14F-4D97-AF65-F5344CB8AC3E}">
        <p14:creationId xmlns:p14="http://schemas.microsoft.com/office/powerpoint/2010/main" val="1668530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85" y="1486129"/>
            <a:ext cx="6774802" cy="4792558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60152" y="413604"/>
            <a:ext cx="8596668" cy="1320800"/>
          </a:xfrm>
        </p:spPr>
        <p:txBody>
          <a:bodyPr/>
          <a:lstStyle/>
          <a:p>
            <a:r>
              <a:rPr lang="en-US" dirty="0"/>
              <a:t>House Design</a:t>
            </a:r>
          </a:p>
        </p:txBody>
      </p:sp>
    </p:spTree>
    <p:extLst>
      <p:ext uri="{BB962C8B-B14F-4D97-AF65-F5344CB8AC3E}">
        <p14:creationId xmlns:p14="http://schemas.microsoft.com/office/powerpoint/2010/main" val="172261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309349"/>
            <a:ext cx="8596668" cy="1041779"/>
          </a:xfrm>
        </p:spPr>
        <p:txBody>
          <a:bodyPr/>
          <a:lstStyle/>
          <a:p>
            <a:r>
              <a:rPr lang="en-US" dirty="0"/>
              <a:t>Thermostat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550" y="1531237"/>
            <a:ext cx="6158313" cy="339623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1631" y="4490113"/>
            <a:ext cx="5637052" cy="1755965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LM74 Temperature Sensor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SPI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0.0625°C Temperature 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−55°C to +150°C (-66°F to 302°F)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Accuracy: −10°C to 65°C, ±1.25°C (max)</a:t>
            </a:r>
          </a:p>
        </p:txBody>
      </p:sp>
    </p:spTree>
    <p:extLst>
      <p:ext uri="{BB962C8B-B14F-4D97-AF65-F5344CB8AC3E}">
        <p14:creationId xmlns:p14="http://schemas.microsoft.com/office/powerpoint/2010/main" val="422012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902" y="2322380"/>
            <a:ext cx="7681838" cy="4459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584082"/>
            <a:ext cx="225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sensor turns: 100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9735" y="461749"/>
            <a:ext cx="8596668" cy="1582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Current Detector</a:t>
            </a:r>
          </a:p>
          <a:p>
            <a:r>
              <a:rPr lang="en-US" sz="2800" dirty="0"/>
              <a:t>Detecting Active Loads</a:t>
            </a:r>
            <a:br>
              <a:rPr lang="en-US" sz="2800" dirty="0"/>
            </a:br>
            <a:r>
              <a:rPr lang="en-US" sz="2000" dirty="0"/>
              <a:t>Zero Cross Detect Utilizing LM139 Comparator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45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586" y="1045884"/>
            <a:ext cx="9801863" cy="5541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8" y="2520799"/>
            <a:ext cx="849681" cy="305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0" y="3073243"/>
            <a:ext cx="824691" cy="305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25687"/>
            <a:ext cx="874672" cy="305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792" y="4197204"/>
            <a:ext cx="652880" cy="5085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6834" y="2302146"/>
            <a:ext cx="1668589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Scale (V/div)</a:t>
            </a:r>
          </a:p>
          <a:p>
            <a:r>
              <a:rPr lang="en-US" dirty="0"/>
              <a:t>2</a:t>
            </a:r>
          </a:p>
          <a:p>
            <a:endParaRPr lang="en-US" dirty="0"/>
          </a:p>
          <a:p>
            <a:r>
              <a:rPr lang="en-US" dirty="0"/>
              <a:t>2</a:t>
            </a:r>
          </a:p>
          <a:p>
            <a:endParaRPr lang="en-US" dirty="0"/>
          </a:p>
          <a:p>
            <a:r>
              <a:rPr lang="en-US" dirty="0"/>
              <a:t>50m (A)</a:t>
            </a:r>
          </a:p>
          <a:p>
            <a:endParaRPr lang="en-US" dirty="0"/>
          </a:p>
          <a:p>
            <a:r>
              <a:rPr lang="en-US" dirty="0"/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886834" y="2302145"/>
            <a:ext cx="1444752" cy="348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6634" y="461749"/>
            <a:ext cx="10181165" cy="1582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Current Detector: Zero Cross Detect Waveform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33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502" y="2036362"/>
            <a:ext cx="7681838" cy="445953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932607" y="3618964"/>
            <a:ext cx="1171977" cy="12234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374264"/>
            <a:ext cx="225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sensor turns: 100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6634" y="461749"/>
            <a:ext cx="10181165" cy="1582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Current Detector: Adjusting Reference Voltage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690912" y="1193800"/>
            <a:ext cx="5773626" cy="5344301"/>
            <a:chOff x="2526606" y="1209688"/>
            <a:chExt cx="5773626" cy="53443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6606" y="1209688"/>
              <a:ext cx="5773626" cy="497496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75099" y="6184657"/>
              <a:ext cx="247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Sensor Current = 100mA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300847" y="1193800"/>
            <a:ext cx="5774229" cy="5343668"/>
            <a:chOff x="6144094" y="1222883"/>
            <a:chExt cx="5774229" cy="53436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094" y="1222883"/>
              <a:ext cx="5774229" cy="49743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51398" y="6197219"/>
              <a:ext cx="2359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Sensor Current = 10mA</a:t>
              </a: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56634" y="220449"/>
            <a:ext cx="10181165" cy="158295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Current Detector: Adjusting Reference Voltage</a:t>
            </a:r>
            <a:br>
              <a:rPr lang="en-US" dirty="0"/>
            </a:br>
            <a:r>
              <a:rPr lang="en-US" sz="2700" dirty="0"/>
              <a:t>Negative Reference = 500mV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98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21237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892</Words>
  <Application>Microsoft Office PowerPoint</Application>
  <PresentationFormat>Widescreen</PresentationFormat>
  <Paragraphs>224</Paragraphs>
  <Slides>34</Slides>
  <Notes>16</Notes>
  <HiddenSlides>0</HiddenSlides>
  <MMClips>1</MMClips>
  <ScaleCrop>false</ScaleCrop>
  <HeadingPairs>
    <vt:vector size="10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Links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Arial</vt:lpstr>
      <vt:lpstr>Calibri</vt:lpstr>
      <vt:lpstr>Times New Roman</vt:lpstr>
      <vt:lpstr>Trebuchet MS</vt:lpstr>
      <vt:lpstr>Wingdings</vt:lpstr>
      <vt:lpstr>Wingdings 3</vt:lpstr>
      <vt:lpstr>Facet</vt:lpstr>
      <vt:lpstr>C:\Users\Dillon\Dropbox\Senior Design - Team 8\Presentation 3\testing data.xlsx!Sheet1!R3C1:R22C3</vt:lpstr>
      <vt:lpstr>C:\Users\Dillon\Dropbox\Senior Design - Team 8\Presentation 3\testing data.xlsx!Sheet1!R24C1:R43C3</vt:lpstr>
      <vt:lpstr>C:\Users\Dillon\Dropbox\Senior Design - Team 8\Presentation 3\testing data.xlsx!Sheet1!R45C1:R64C3</vt:lpstr>
      <vt:lpstr>C:\Users\Dillon\Dropbox\Senior Design - Team 8\Presentation 3\testing data.xlsx!Sheet1!R66C1:R85C3</vt:lpstr>
      <vt:lpstr>C:\Users\Dillon\Dropbox\Senior Design - Team 8\Presentation 3\testing data.xlsx!Sheet1!R66C1:R85C3</vt:lpstr>
      <vt:lpstr>C:\Users\Dillon\Dropbox\Senior Design - Team 8\Presentation 3\testing data.xlsx!Sheet1!R87C1:R106C3</vt:lpstr>
      <vt:lpstr>C:\Users\Dillon\Dropbox\Senior Design - Team 8\Presentation 3\testing data.xlsx!Sheet1!R129C1:R148C3</vt:lpstr>
      <vt:lpstr>C:\Users\Dillon\Dropbox\Senior Design - Team 8\Presentation 3\testing data.xlsx!Sheet1!R150C1:R169C3</vt:lpstr>
      <vt:lpstr>C:\Users\Dillon\Dropbox\Senior Design - Team 8\Presentation 3\testing data.xlsx!Sheet1!R171C1:R190C3</vt:lpstr>
      <vt:lpstr>C:\Users\User\Dropbox\Senior Design - Team 8\Gant Chart\HEM_Gantt Chart.xls!GanttChart (2)!R4C2:R29C86</vt:lpstr>
      <vt:lpstr>C:\Users\User\Dropbox\Senior Design - Team 8\Gant Chart\HEM_Gantt Chart.xls!Spring -GanttChart!R4C2:R29C86</vt:lpstr>
      <vt:lpstr>Worksheet</vt:lpstr>
      <vt:lpstr>Home Energy Management </vt:lpstr>
      <vt:lpstr>Our Goal</vt:lpstr>
      <vt:lpstr>PowerPoint Presentation</vt:lpstr>
      <vt:lpstr>House Design</vt:lpstr>
      <vt:lpstr>Thermostat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Protocols</vt:lpstr>
      <vt:lpstr>Testing Protocols</vt:lpstr>
      <vt:lpstr>Testing Results</vt:lpstr>
      <vt:lpstr>Testing Results</vt:lpstr>
      <vt:lpstr>PowerPoint Presentation</vt:lpstr>
      <vt:lpstr>Combination of Collected Data</vt:lpstr>
      <vt:lpstr>PowerPoint Presentation</vt:lpstr>
      <vt:lpstr>PowerPoint Presentation</vt:lpstr>
      <vt:lpstr>Real Time Price Example</vt:lpstr>
      <vt:lpstr>Objectives </vt:lpstr>
      <vt:lpstr>Objectives </vt:lpstr>
      <vt:lpstr>Current and Future Development</vt:lpstr>
      <vt:lpstr>PowerPoint Presentation</vt:lpstr>
      <vt:lpstr>PowerPoint Presentation</vt:lpstr>
      <vt:lpstr>Questions?</vt:lpstr>
      <vt:lpstr>Thank you for your time!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 Energy Management</dc:title>
  <dc:creator>Ivan E. Remete</dc:creator>
  <cp:lastModifiedBy>Dillon Wiggins</cp:lastModifiedBy>
  <cp:revision>64</cp:revision>
  <dcterms:created xsi:type="dcterms:W3CDTF">2015-10-23T00:03:40Z</dcterms:created>
  <dcterms:modified xsi:type="dcterms:W3CDTF">2016-02-24T20:22:12Z</dcterms:modified>
</cp:coreProperties>
</file>