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0058400" cy="7772400"/>
  <p:notesSz cx="7010400" cy="92964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is Hooker" initials="JH" lastIdx="3" clrIdx="0">
    <p:extLst>
      <p:ext uri="{19B8F6BF-5375-455C-9EA6-DF929625EA0E}">
        <p15:presenceInfo xmlns:p15="http://schemas.microsoft.com/office/powerpoint/2012/main" userId="3f35bde02f7452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96" autoAdjust="0"/>
  </p:normalViewPr>
  <p:slideViewPr>
    <p:cSldViewPr snapToGrid="0" snapToObjects="1">
      <p:cViewPr>
        <p:scale>
          <a:sx n="66" d="100"/>
          <a:sy n="66" d="100"/>
        </p:scale>
        <p:origin x="1014" y="606"/>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852082-1E40-BB40-869F-E50709CB4E44}"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7F078-B925-FA48-B064-1B236F05454A}" type="slidenum">
              <a:rPr lang="en-US" smtClean="0"/>
              <a:t>‹#›</a:t>
            </a:fld>
            <a:endParaRPr lang="en-US"/>
          </a:p>
        </p:txBody>
      </p:sp>
    </p:spTree>
    <p:extLst>
      <p:ext uri="{BB962C8B-B14F-4D97-AF65-F5344CB8AC3E}">
        <p14:creationId xmlns:p14="http://schemas.microsoft.com/office/powerpoint/2010/main" val="92299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852082-1E40-BB40-869F-E50709CB4E44}"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7F078-B925-FA48-B064-1B236F05454A}" type="slidenum">
              <a:rPr lang="en-US" smtClean="0"/>
              <a:t>‹#›</a:t>
            </a:fld>
            <a:endParaRPr lang="en-US"/>
          </a:p>
        </p:txBody>
      </p:sp>
    </p:spTree>
    <p:extLst>
      <p:ext uri="{BB962C8B-B14F-4D97-AF65-F5344CB8AC3E}">
        <p14:creationId xmlns:p14="http://schemas.microsoft.com/office/powerpoint/2010/main" val="2493112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352637"/>
            <a:ext cx="2488407" cy="7516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3562" y="352637"/>
            <a:ext cx="7301071" cy="7516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852082-1E40-BB40-869F-E50709CB4E44}"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7F078-B925-FA48-B064-1B236F05454A}" type="slidenum">
              <a:rPr lang="en-US" smtClean="0"/>
              <a:t>‹#›</a:t>
            </a:fld>
            <a:endParaRPr lang="en-US"/>
          </a:p>
        </p:txBody>
      </p:sp>
    </p:spTree>
    <p:extLst>
      <p:ext uri="{BB962C8B-B14F-4D97-AF65-F5344CB8AC3E}">
        <p14:creationId xmlns:p14="http://schemas.microsoft.com/office/powerpoint/2010/main" val="429012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852082-1E40-BB40-869F-E50709CB4E44}"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7F078-B925-FA48-B064-1B236F05454A}" type="slidenum">
              <a:rPr lang="en-US" smtClean="0"/>
              <a:t>‹#›</a:t>
            </a:fld>
            <a:endParaRPr lang="en-US"/>
          </a:p>
        </p:txBody>
      </p:sp>
    </p:spTree>
    <p:extLst>
      <p:ext uri="{BB962C8B-B14F-4D97-AF65-F5344CB8AC3E}">
        <p14:creationId xmlns:p14="http://schemas.microsoft.com/office/powerpoint/2010/main" val="390065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852082-1E40-BB40-869F-E50709CB4E44}"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7F078-B925-FA48-B064-1B236F05454A}" type="slidenum">
              <a:rPr lang="en-US" smtClean="0"/>
              <a:t>‹#›</a:t>
            </a:fld>
            <a:endParaRPr lang="en-US"/>
          </a:p>
        </p:txBody>
      </p:sp>
    </p:spTree>
    <p:extLst>
      <p:ext uri="{BB962C8B-B14F-4D97-AF65-F5344CB8AC3E}">
        <p14:creationId xmlns:p14="http://schemas.microsoft.com/office/powerpoint/2010/main" val="370573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3562" y="2054648"/>
            <a:ext cx="4894738"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15941" y="2054648"/>
            <a:ext cx="4894739"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852082-1E40-BB40-869F-E50709CB4E44}" type="datetimeFigureOut">
              <a:rPr lang="en-US" smtClean="0"/>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7F078-B925-FA48-B064-1B236F05454A}" type="slidenum">
              <a:rPr lang="en-US" smtClean="0"/>
              <a:t>‹#›</a:t>
            </a:fld>
            <a:endParaRPr lang="en-US"/>
          </a:p>
        </p:txBody>
      </p:sp>
    </p:spTree>
    <p:extLst>
      <p:ext uri="{BB962C8B-B14F-4D97-AF65-F5344CB8AC3E}">
        <p14:creationId xmlns:p14="http://schemas.microsoft.com/office/powerpoint/2010/main" val="2914503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852082-1E40-BB40-869F-E50709CB4E44}" type="datetimeFigureOut">
              <a:rPr lang="en-US" smtClean="0"/>
              <a:t>3/22/2016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D7F078-B925-FA48-B064-1B236F05454A}" type="slidenum">
              <a:rPr lang="en-US" smtClean="0"/>
              <a:t>‹#›</a:t>
            </a:fld>
            <a:endParaRPr lang="en-US"/>
          </a:p>
        </p:txBody>
      </p:sp>
    </p:spTree>
    <p:extLst>
      <p:ext uri="{BB962C8B-B14F-4D97-AF65-F5344CB8AC3E}">
        <p14:creationId xmlns:p14="http://schemas.microsoft.com/office/powerpoint/2010/main" val="221144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852082-1E40-BB40-869F-E50709CB4E44}" type="datetimeFigureOut">
              <a:rPr lang="en-US" smtClean="0"/>
              <a:t>3/22/2016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7F078-B925-FA48-B064-1B236F05454A}" type="slidenum">
              <a:rPr lang="en-US" smtClean="0"/>
              <a:t>‹#›</a:t>
            </a:fld>
            <a:endParaRPr lang="en-US"/>
          </a:p>
        </p:txBody>
      </p:sp>
    </p:spTree>
    <p:extLst>
      <p:ext uri="{BB962C8B-B14F-4D97-AF65-F5344CB8AC3E}">
        <p14:creationId xmlns:p14="http://schemas.microsoft.com/office/powerpoint/2010/main" val="3333928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52082-1E40-BB40-869F-E50709CB4E44}" type="datetimeFigureOut">
              <a:rPr lang="en-US" smtClean="0"/>
              <a:t>3/22/2016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D7F078-B925-FA48-B064-1B236F05454A}" type="slidenum">
              <a:rPr lang="en-US" smtClean="0"/>
              <a:t>‹#›</a:t>
            </a:fld>
            <a:endParaRPr lang="en-US"/>
          </a:p>
        </p:txBody>
      </p:sp>
    </p:spTree>
    <p:extLst>
      <p:ext uri="{BB962C8B-B14F-4D97-AF65-F5344CB8AC3E}">
        <p14:creationId xmlns:p14="http://schemas.microsoft.com/office/powerpoint/2010/main" val="3340005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852082-1E40-BB40-869F-E50709CB4E44}" type="datetimeFigureOut">
              <a:rPr lang="en-US" smtClean="0"/>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7F078-B925-FA48-B064-1B236F05454A}" type="slidenum">
              <a:rPr lang="en-US" smtClean="0"/>
              <a:t>‹#›</a:t>
            </a:fld>
            <a:endParaRPr lang="en-US"/>
          </a:p>
        </p:txBody>
      </p:sp>
    </p:spTree>
    <p:extLst>
      <p:ext uri="{BB962C8B-B14F-4D97-AF65-F5344CB8AC3E}">
        <p14:creationId xmlns:p14="http://schemas.microsoft.com/office/powerpoint/2010/main" val="2640478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852082-1E40-BB40-869F-E50709CB4E44}" type="datetimeFigureOut">
              <a:rPr lang="en-US" smtClean="0"/>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7F078-B925-FA48-B064-1B236F05454A}" type="slidenum">
              <a:rPr lang="en-US" smtClean="0"/>
              <a:t>‹#›</a:t>
            </a:fld>
            <a:endParaRPr lang="en-US"/>
          </a:p>
        </p:txBody>
      </p:sp>
    </p:spTree>
    <p:extLst>
      <p:ext uri="{BB962C8B-B14F-4D97-AF65-F5344CB8AC3E}">
        <p14:creationId xmlns:p14="http://schemas.microsoft.com/office/powerpoint/2010/main" val="356560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2C852082-1E40-BB40-869F-E50709CB4E44}" type="datetimeFigureOut">
              <a:rPr lang="en-US" smtClean="0"/>
              <a:t>3/22/2016</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17D7F078-B925-FA48-B064-1B236F05454A}" type="slidenum">
              <a:rPr lang="en-US" smtClean="0"/>
              <a:t>‹#›</a:t>
            </a:fld>
            <a:endParaRPr lang="en-US"/>
          </a:p>
        </p:txBody>
      </p:sp>
    </p:spTree>
    <p:extLst>
      <p:ext uri="{BB962C8B-B14F-4D97-AF65-F5344CB8AC3E}">
        <p14:creationId xmlns:p14="http://schemas.microsoft.com/office/powerpoint/2010/main" val="223257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9412"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7210" y="5495150"/>
            <a:ext cx="3297837" cy="1776718"/>
          </a:xfrm>
          <a:prstGeom prst="rect">
            <a:avLst/>
          </a:prstGeom>
        </p:spPr>
      </p:pic>
      <p:sp>
        <p:nvSpPr>
          <p:cNvPr id="19" name="TextBox 18"/>
          <p:cNvSpPr txBox="1"/>
          <p:nvPr/>
        </p:nvSpPr>
        <p:spPr>
          <a:xfrm>
            <a:off x="487730" y="1807315"/>
            <a:ext cx="9132201" cy="692497"/>
          </a:xfrm>
          <a:prstGeom prst="rect">
            <a:avLst/>
          </a:prstGeom>
          <a:noFill/>
        </p:spPr>
        <p:txBody>
          <a:bodyPr wrap="square" rtlCol="0" anchor="t">
            <a:spAutoFit/>
          </a:bodyPr>
          <a:lstStyle/>
          <a:p>
            <a:pPr algn="just"/>
            <a:r>
              <a:rPr lang="en-US" sz="1300" dirty="0"/>
              <a:t>The energy industry is rapidly approaching a significant bottleneck in the supply of energy causing a possible energy crisis in the world within the next few years. The Home Energy Management (HEM) system is designed to resolve this potential problem by taking advantage of Real-Time Pricing (RTP) and </a:t>
            </a:r>
            <a:r>
              <a:rPr lang="en-US" sz="1300" dirty="0" smtClean="0"/>
              <a:t>giving users </a:t>
            </a:r>
            <a:r>
              <a:rPr lang="en-US" sz="1300" dirty="0"/>
              <a:t>total control over their electrical </a:t>
            </a:r>
            <a:r>
              <a:rPr lang="en-US" sz="1300" dirty="0" smtClean="0"/>
              <a:t>consumption.</a:t>
            </a:r>
            <a:endParaRPr lang="en-US" sz="1300" dirty="0"/>
          </a:p>
        </p:txBody>
      </p:sp>
      <p:sp>
        <p:nvSpPr>
          <p:cNvPr id="21" name="TextBox 20"/>
          <p:cNvSpPr txBox="1"/>
          <p:nvPr/>
        </p:nvSpPr>
        <p:spPr>
          <a:xfrm>
            <a:off x="487730" y="4983539"/>
            <a:ext cx="5319597" cy="2092881"/>
          </a:xfrm>
          <a:prstGeom prst="rect">
            <a:avLst/>
          </a:prstGeom>
          <a:noFill/>
        </p:spPr>
        <p:txBody>
          <a:bodyPr wrap="square" rtlCol="0" anchor="t">
            <a:spAutoFit/>
          </a:bodyPr>
          <a:lstStyle/>
          <a:p>
            <a:pPr marL="174625" indent="-174625" algn="just">
              <a:buFont typeface="Arial"/>
              <a:buChar char="•"/>
            </a:pPr>
            <a:r>
              <a:rPr lang="en-US" sz="1300" b="1" dirty="0"/>
              <a:t>Web Application </a:t>
            </a:r>
            <a:r>
              <a:rPr lang="en-US" sz="1300" dirty="0"/>
              <a:t>	</a:t>
            </a:r>
            <a:r>
              <a:rPr lang="en-US" sz="1300" dirty="0" smtClean="0"/>
              <a:t>      Provides </a:t>
            </a:r>
            <a:r>
              <a:rPr lang="en-US" sz="1300" dirty="0"/>
              <a:t>real-time user interaction with </a:t>
            </a:r>
            <a:r>
              <a:rPr lang="en-US" sz="1300" dirty="0" smtClean="0"/>
              <a:t>loads 				      and </a:t>
            </a:r>
            <a:r>
              <a:rPr lang="en-US" sz="1300" dirty="0"/>
              <a:t>energy consumption </a:t>
            </a:r>
            <a:r>
              <a:rPr lang="en-US" sz="1300" dirty="0" smtClean="0"/>
              <a:t>information</a:t>
            </a:r>
            <a:r>
              <a:rPr lang="en-US" sz="1300" dirty="0"/>
              <a:t>.</a:t>
            </a:r>
          </a:p>
          <a:p>
            <a:pPr marL="174625" indent="-174625" algn="just">
              <a:buFont typeface="Arial"/>
              <a:buChar char="•"/>
            </a:pPr>
            <a:r>
              <a:rPr lang="en-US" sz="1300" b="1" dirty="0"/>
              <a:t>Main Controller </a:t>
            </a:r>
            <a:r>
              <a:rPr lang="en-US" sz="1300" dirty="0"/>
              <a:t>	</a:t>
            </a:r>
            <a:r>
              <a:rPr lang="en-US" sz="1300" dirty="0" smtClean="0"/>
              <a:t>      Performs </a:t>
            </a:r>
            <a:r>
              <a:rPr lang="en-US" sz="1300" dirty="0"/>
              <a:t>the HEM Algorithm. </a:t>
            </a:r>
            <a:r>
              <a:rPr lang="en-US" sz="1300" dirty="0" smtClean="0"/>
              <a:t>Communication 				      directly </a:t>
            </a:r>
            <a:r>
              <a:rPr lang="en-US" sz="1300" dirty="0"/>
              <a:t>with </a:t>
            </a:r>
            <a:r>
              <a:rPr lang="en-US" sz="1300" dirty="0" smtClean="0"/>
              <a:t>web application </a:t>
            </a:r>
            <a:r>
              <a:rPr lang="en-US" sz="1300" dirty="0"/>
              <a:t>and </a:t>
            </a:r>
            <a:r>
              <a:rPr lang="en-US" sz="1300" dirty="0" smtClean="0"/>
              <a:t>load controllers</a:t>
            </a:r>
            <a:r>
              <a:rPr lang="en-US" sz="1300" dirty="0"/>
              <a:t>.</a:t>
            </a:r>
            <a:endParaRPr lang="en-US" sz="1300" dirty="0"/>
          </a:p>
          <a:p>
            <a:pPr marL="174625" indent="-174625" algn="just">
              <a:buFont typeface="Arial"/>
              <a:buChar char="•"/>
            </a:pPr>
            <a:r>
              <a:rPr lang="en-US" sz="1300" b="1" dirty="0"/>
              <a:t>Load Controller</a:t>
            </a:r>
            <a:r>
              <a:rPr lang="en-US" sz="1300" dirty="0"/>
              <a:t>	</a:t>
            </a:r>
            <a:r>
              <a:rPr lang="en-US" sz="1300" dirty="0" smtClean="0"/>
              <a:t>      Determines </a:t>
            </a:r>
            <a:r>
              <a:rPr lang="en-US" sz="1300" dirty="0"/>
              <a:t>if load is active and sends </a:t>
            </a:r>
            <a:r>
              <a:rPr lang="en-US" sz="1300" dirty="0" smtClean="0"/>
              <a:t>back 				      the </a:t>
            </a:r>
            <a:r>
              <a:rPr lang="en-US" sz="1300" dirty="0"/>
              <a:t>information to the main </a:t>
            </a:r>
            <a:r>
              <a:rPr lang="en-US" sz="1300" dirty="0" smtClean="0"/>
              <a:t>controller</a:t>
            </a:r>
            <a:r>
              <a:rPr lang="en-US" sz="1300" dirty="0"/>
              <a:t>. Turns </a:t>
            </a:r>
            <a:r>
              <a:rPr lang="en-US" sz="1300" dirty="0" smtClean="0"/>
              <a:t>			</a:t>
            </a:r>
            <a:r>
              <a:rPr lang="en-US" sz="1300" dirty="0"/>
              <a:t> </a:t>
            </a:r>
            <a:r>
              <a:rPr lang="en-US" sz="1300" dirty="0" smtClean="0"/>
              <a:t>                  </a:t>
            </a:r>
            <a:r>
              <a:rPr lang="en-US" sz="1300" dirty="0" smtClean="0"/>
              <a:t>On/Off </a:t>
            </a:r>
            <a:r>
              <a:rPr lang="en-US" sz="1300" dirty="0"/>
              <a:t>loads via relay.</a:t>
            </a:r>
          </a:p>
          <a:p>
            <a:pPr marL="174625" indent="-174625" algn="just">
              <a:buFont typeface="Arial"/>
              <a:buChar char="•"/>
            </a:pPr>
            <a:r>
              <a:rPr lang="en-US" sz="1300" b="1" dirty="0"/>
              <a:t>HME Algorithm  </a:t>
            </a:r>
            <a:r>
              <a:rPr lang="en-US" sz="1300" dirty="0"/>
              <a:t>	</a:t>
            </a:r>
            <a:r>
              <a:rPr lang="en-US" sz="1300" dirty="0" smtClean="0"/>
              <a:t>      Automates </a:t>
            </a:r>
            <a:r>
              <a:rPr lang="en-US" sz="1300" dirty="0"/>
              <a:t>the control of all the </a:t>
            </a:r>
            <a:r>
              <a:rPr lang="en-US" sz="1300" dirty="0" smtClean="0"/>
              <a:t>loads according 				      to </a:t>
            </a:r>
            <a:r>
              <a:rPr lang="en-US" sz="1300" dirty="0"/>
              <a:t>the RTP provided by the </a:t>
            </a:r>
            <a:r>
              <a:rPr lang="en-US" sz="1300" dirty="0" smtClean="0"/>
              <a:t>utility company</a:t>
            </a:r>
            <a:r>
              <a:rPr lang="en-US" sz="1300" dirty="0"/>
              <a:t>.</a:t>
            </a:r>
          </a:p>
          <a:p>
            <a:pPr marL="174625" indent="-174625" algn="just">
              <a:buFont typeface="Arial"/>
              <a:buChar char="•"/>
            </a:pPr>
            <a:endParaRPr lang="en-US" sz="1300" dirty="0"/>
          </a:p>
        </p:txBody>
      </p:sp>
      <p:sp>
        <p:nvSpPr>
          <p:cNvPr id="8" name="TextBox 7"/>
          <p:cNvSpPr txBox="1"/>
          <p:nvPr/>
        </p:nvSpPr>
        <p:spPr>
          <a:xfrm>
            <a:off x="483772" y="-24063"/>
            <a:ext cx="9574628" cy="523220"/>
          </a:xfrm>
          <a:prstGeom prst="rect">
            <a:avLst/>
          </a:prstGeom>
          <a:noFill/>
        </p:spPr>
        <p:txBody>
          <a:bodyPr wrap="square" rtlCol="0">
            <a:spAutoFit/>
          </a:bodyPr>
          <a:lstStyle/>
          <a:p>
            <a:pPr algn="ctr"/>
            <a:r>
              <a:rPr lang="en-US" sz="2800" b="1" dirty="0"/>
              <a:t>Home Energy Management</a:t>
            </a:r>
          </a:p>
        </p:txBody>
      </p:sp>
      <p:sp>
        <p:nvSpPr>
          <p:cNvPr id="10" name="TextBox 9"/>
          <p:cNvSpPr txBox="1"/>
          <p:nvPr/>
        </p:nvSpPr>
        <p:spPr>
          <a:xfrm>
            <a:off x="491005" y="1194796"/>
            <a:ext cx="9156925" cy="707886"/>
          </a:xfrm>
          <a:prstGeom prst="rect">
            <a:avLst/>
          </a:prstGeom>
          <a:noFill/>
        </p:spPr>
        <p:txBody>
          <a:bodyPr wrap="square" rtlCol="0">
            <a:spAutoFit/>
          </a:bodyPr>
          <a:lstStyle/>
          <a:p>
            <a:r>
              <a:rPr lang="en-US" sz="1300" b="1" dirty="0"/>
              <a:t>Aim: Develop a system that gives residential consumers the ability to autonomously adjust their energy usage in order to     </a:t>
            </a:r>
          </a:p>
          <a:p>
            <a:r>
              <a:rPr lang="en-US" sz="1300" b="1" dirty="0"/>
              <a:t>          reduce their monthly electrical bill.</a:t>
            </a:r>
          </a:p>
          <a:p>
            <a:pPr algn="ctr"/>
            <a:endParaRPr lang="en-US" sz="1400" b="1" dirty="0"/>
          </a:p>
        </p:txBody>
      </p:sp>
      <p:sp>
        <p:nvSpPr>
          <p:cNvPr id="12" name="TextBox 11"/>
          <p:cNvSpPr txBox="1"/>
          <p:nvPr/>
        </p:nvSpPr>
        <p:spPr>
          <a:xfrm>
            <a:off x="523071" y="343213"/>
            <a:ext cx="9601200" cy="1252651"/>
          </a:xfrm>
          <a:prstGeom prst="rect">
            <a:avLst/>
          </a:prstGeom>
          <a:noFill/>
        </p:spPr>
        <p:txBody>
          <a:bodyPr wrap="square" rtlCol="0">
            <a:spAutoFit/>
          </a:bodyPr>
          <a:lstStyle/>
          <a:p>
            <a:r>
              <a:rPr lang="en-US" sz="1800" b="1" dirty="0"/>
              <a:t>							          Team No: </a:t>
            </a:r>
            <a:r>
              <a:rPr lang="en-US" sz="1800" b="1" dirty="0" smtClean="0"/>
              <a:t>10</a:t>
            </a:r>
            <a:endParaRPr lang="en-US" sz="1800" b="1" dirty="0"/>
          </a:p>
          <a:p>
            <a:r>
              <a:rPr lang="en-US" sz="1700" b="1" dirty="0"/>
              <a:t>				          Dillon Wiggins, Pablo Aguirre, Juan Jose </a:t>
            </a:r>
            <a:r>
              <a:rPr lang="en-US" sz="1700" b="1" dirty="0" err="1"/>
              <a:t>Ospina</a:t>
            </a:r>
            <a:r>
              <a:rPr lang="en-US" sz="1700" b="1" dirty="0"/>
              <a:t>, </a:t>
            </a:r>
          </a:p>
          <a:p>
            <a:r>
              <a:rPr lang="en-US" sz="1700" b="1" dirty="0"/>
              <a:t>					          Ivan </a:t>
            </a:r>
            <a:r>
              <a:rPr lang="en-US" sz="1700" b="1" dirty="0" err="1"/>
              <a:t>Remete</a:t>
            </a:r>
            <a:r>
              <a:rPr lang="en-US" sz="1700" b="1" dirty="0"/>
              <a:t>, Michael Garcia-Rivas</a:t>
            </a:r>
          </a:p>
          <a:p>
            <a:pPr algn="ctr">
              <a:lnSpc>
                <a:spcPct val="130000"/>
              </a:lnSpc>
            </a:pPr>
            <a:endParaRPr lang="en-US" sz="1800" b="1" dirty="0"/>
          </a:p>
        </p:txBody>
      </p:sp>
      <p:sp>
        <p:nvSpPr>
          <p:cNvPr id="13" name="TextBox 12"/>
          <p:cNvSpPr txBox="1"/>
          <p:nvPr/>
        </p:nvSpPr>
        <p:spPr>
          <a:xfrm>
            <a:off x="478327" y="2427320"/>
            <a:ext cx="1190006" cy="338554"/>
          </a:xfrm>
          <a:prstGeom prst="rect">
            <a:avLst/>
          </a:prstGeom>
          <a:noFill/>
        </p:spPr>
        <p:txBody>
          <a:bodyPr wrap="square" rtlCol="0">
            <a:spAutoFit/>
          </a:bodyPr>
          <a:lstStyle/>
          <a:p>
            <a:r>
              <a:rPr lang="en-US" sz="1600" b="1" dirty="0"/>
              <a:t>Objectives</a:t>
            </a:r>
            <a:endParaRPr lang="en-US" b="1" dirty="0"/>
          </a:p>
        </p:txBody>
      </p:sp>
      <p:sp>
        <p:nvSpPr>
          <p:cNvPr id="14" name="TextBox 13"/>
          <p:cNvSpPr txBox="1"/>
          <p:nvPr/>
        </p:nvSpPr>
        <p:spPr>
          <a:xfrm>
            <a:off x="478327" y="4785747"/>
            <a:ext cx="2526480" cy="338554"/>
          </a:xfrm>
          <a:prstGeom prst="rect">
            <a:avLst/>
          </a:prstGeom>
          <a:noFill/>
        </p:spPr>
        <p:txBody>
          <a:bodyPr wrap="square" rtlCol="0">
            <a:spAutoFit/>
          </a:bodyPr>
          <a:lstStyle/>
          <a:p>
            <a:r>
              <a:rPr lang="en-US" sz="1600" b="1" dirty="0"/>
              <a:t>Technical Approach</a:t>
            </a:r>
          </a:p>
        </p:txBody>
      </p:sp>
      <p:sp>
        <p:nvSpPr>
          <p:cNvPr id="16" name="TextBox 15"/>
          <p:cNvSpPr txBox="1"/>
          <p:nvPr/>
        </p:nvSpPr>
        <p:spPr>
          <a:xfrm>
            <a:off x="488059" y="6765198"/>
            <a:ext cx="1245285" cy="338554"/>
          </a:xfrm>
          <a:prstGeom prst="rect">
            <a:avLst/>
          </a:prstGeom>
          <a:noFill/>
        </p:spPr>
        <p:txBody>
          <a:bodyPr wrap="square" rtlCol="0">
            <a:spAutoFit/>
          </a:bodyPr>
          <a:lstStyle/>
          <a:p>
            <a:r>
              <a:rPr lang="en-US" sz="1600" b="1" dirty="0" smtClean="0"/>
              <a:t>Future </a:t>
            </a:r>
            <a:r>
              <a:rPr lang="en-US" sz="1600" b="1" dirty="0"/>
              <a:t>Work</a:t>
            </a:r>
          </a:p>
        </p:txBody>
      </p:sp>
      <p:sp>
        <p:nvSpPr>
          <p:cNvPr id="17" name="TextBox 16"/>
          <p:cNvSpPr txBox="1"/>
          <p:nvPr/>
        </p:nvSpPr>
        <p:spPr>
          <a:xfrm>
            <a:off x="485808" y="1577625"/>
            <a:ext cx="3001180" cy="338554"/>
          </a:xfrm>
          <a:prstGeom prst="rect">
            <a:avLst/>
          </a:prstGeom>
          <a:noFill/>
        </p:spPr>
        <p:txBody>
          <a:bodyPr wrap="square" rtlCol="0">
            <a:spAutoFit/>
          </a:bodyPr>
          <a:lstStyle/>
          <a:p>
            <a:r>
              <a:rPr lang="en-US" sz="1600" b="1" dirty="0"/>
              <a:t>Introduction/Background</a:t>
            </a:r>
          </a:p>
        </p:txBody>
      </p:sp>
      <p:sp>
        <p:nvSpPr>
          <p:cNvPr id="20" name="TextBox 19"/>
          <p:cNvSpPr txBox="1"/>
          <p:nvPr/>
        </p:nvSpPr>
        <p:spPr>
          <a:xfrm>
            <a:off x="501037" y="2648900"/>
            <a:ext cx="9102006" cy="692497"/>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1300" dirty="0"/>
              <a:t>Our objective is to develop a system that will allow the real-time control and autonomous adjustments of energy usage based on predefined settings provided by the user, thus allowing HEM’s algorithm to determine the load usage based on the data gathered from the utility RTP. </a:t>
            </a:r>
          </a:p>
        </p:txBody>
      </p:sp>
      <p:sp>
        <p:nvSpPr>
          <p:cNvPr id="22" name="TextBox 21"/>
          <p:cNvSpPr txBox="1"/>
          <p:nvPr/>
        </p:nvSpPr>
        <p:spPr>
          <a:xfrm>
            <a:off x="478327" y="6937799"/>
            <a:ext cx="5179713" cy="1092607"/>
          </a:xfrm>
          <a:prstGeom prst="rect">
            <a:avLst/>
          </a:prstGeom>
          <a:noFill/>
        </p:spPr>
        <p:txBody>
          <a:bodyPr wrap="square" rtlCol="0" anchor="t">
            <a:spAutoFit/>
          </a:bodyPr>
          <a:lstStyle/>
          <a:p>
            <a:pPr marL="285750" indent="-285750" algn="just">
              <a:buFont typeface="Arial" panose="020B0604020202020204" pitchFamily="34" charset="0"/>
              <a:buChar char="•"/>
            </a:pPr>
            <a:r>
              <a:rPr lang="en-US" sz="1300" dirty="0"/>
              <a:t>Improve metering system in order to calculate, more accurately, </a:t>
            </a:r>
            <a:r>
              <a:rPr lang="en-US" sz="1300" dirty="0" smtClean="0"/>
              <a:t>the energy </a:t>
            </a:r>
            <a:r>
              <a:rPr lang="en-US" sz="1300" dirty="0"/>
              <a:t>usage of the home</a:t>
            </a:r>
          </a:p>
          <a:p>
            <a:pPr marL="285750" indent="-285750" algn="just">
              <a:buFont typeface="Arial" panose="020B0604020202020204" pitchFamily="34" charset="0"/>
              <a:buChar char="•"/>
            </a:pPr>
            <a:r>
              <a:rPr lang="en-US" sz="1300" dirty="0" smtClean="0"/>
              <a:t>Improve </a:t>
            </a:r>
            <a:r>
              <a:rPr lang="en-US" sz="1300" dirty="0"/>
              <a:t>security to prevent data breaches</a:t>
            </a:r>
          </a:p>
          <a:p>
            <a:pPr marL="285750" indent="-285750" algn="just">
              <a:buFont typeface="Arial" panose="020B0604020202020204" pitchFamily="34" charset="0"/>
              <a:buChar char="•"/>
            </a:pPr>
            <a:r>
              <a:rPr lang="en-US" sz="1300" dirty="0"/>
              <a:t>Add artificial intelligence capabilities to the HEM Algorithm</a:t>
            </a:r>
          </a:p>
          <a:p>
            <a:endParaRPr lang="en-US" sz="1300" dirty="0"/>
          </a:p>
        </p:txBody>
      </p:sp>
      <p:cxnSp>
        <p:nvCxnSpPr>
          <p:cNvPr id="27" name="Straight Connector 26"/>
          <p:cNvCxnSpPr/>
          <p:nvPr/>
        </p:nvCxnSpPr>
        <p:spPr>
          <a:xfrm>
            <a:off x="483771" y="0"/>
            <a:ext cx="0" cy="777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03930" y="1215111"/>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9659230" y="0"/>
            <a:ext cx="0" cy="777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0" name="Picture 29" descr="coe.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087" y="40319"/>
            <a:ext cx="1189558" cy="1189558"/>
          </a:xfrm>
          <a:prstGeom prst="rect">
            <a:avLst/>
          </a:prstGeom>
        </p:spPr>
      </p:pic>
      <p:pic>
        <p:nvPicPr>
          <p:cNvPr id="31" name="Picture 30"/>
          <p:cNvPicPr>
            <a:picLocks noChangeAspect="1"/>
          </p:cNvPicPr>
          <p:nvPr/>
        </p:nvPicPr>
        <p:blipFill rotWithShape="1">
          <a:blip r:embed="rId4"/>
          <a:srcRect l="1221" t="3225" r="3379" b="3927"/>
          <a:stretch/>
        </p:blipFill>
        <p:spPr>
          <a:xfrm>
            <a:off x="8488794" y="104439"/>
            <a:ext cx="1136282" cy="1100477"/>
          </a:xfrm>
          <a:prstGeom prst="rect">
            <a:avLst/>
          </a:prstGeom>
        </p:spPr>
      </p:pic>
      <p:cxnSp>
        <p:nvCxnSpPr>
          <p:cNvPr id="3" name="Straight Arrow Connector 2"/>
          <p:cNvCxnSpPr/>
          <p:nvPr/>
        </p:nvCxnSpPr>
        <p:spPr>
          <a:xfrm>
            <a:off x="1968099" y="5156243"/>
            <a:ext cx="24045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1962923" y="5545470"/>
            <a:ext cx="24045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1957128" y="5950878"/>
            <a:ext cx="24045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1963241" y="6540942"/>
            <a:ext cx="24045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6991514" y="7234749"/>
            <a:ext cx="1497280" cy="2590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Figure 2. System </a:t>
            </a:r>
            <a:r>
              <a:rPr lang="en-US" sz="1000" dirty="0" smtClean="0">
                <a:solidFill>
                  <a:schemeClr val="tx1"/>
                </a:solidFill>
              </a:rPr>
              <a:t>Schematics</a:t>
            </a:r>
            <a:endParaRPr lang="en-US" sz="1000" dirty="0">
              <a:solidFill>
                <a:schemeClr val="tx1"/>
              </a:solidFill>
            </a:endParaRPr>
          </a:p>
        </p:txBody>
      </p:sp>
      <p:cxnSp>
        <p:nvCxnSpPr>
          <p:cNvPr id="4" name="Straight Connector 3"/>
          <p:cNvCxnSpPr/>
          <p:nvPr/>
        </p:nvCxnSpPr>
        <p:spPr>
          <a:xfrm flipH="1">
            <a:off x="524087" y="4843042"/>
            <a:ext cx="523039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523071" y="6823821"/>
            <a:ext cx="523039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550367" y="2470318"/>
            <a:ext cx="90695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5921964" y="3121972"/>
            <a:ext cx="15563" cy="4525564"/>
          </a:xfrm>
          <a:prstGeom prst="line">
            <a:avLst/>
          </a:prstGeom>
        </p:spPr>
        <p:style>
          <a:lnRef idx="2">
            <a:schemeClr val="accent1"/>
          </a:lnRef>
          <a:fillRef idx="0">
            <a:schemeClr val="accent1"/>
          </a:fillRef>
          <a:effectRef idx="1">
            <a:schemeClr val="accent1"/>
          </a:effectRef>
          <a:fontRef idx="minor">
            <a:schemeClr val="tx1"/>
          </a:fontRef>
        </p:style>
      </p:cxnSp>
      <p:pic>
        <p:nvPicPr>
          <p:cNvPr id="39"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5645" y="3046345"/>
            <a:ext cx="2514226" cy="1778587"/>
          </a:xfrm>
          <a:prstGeom prst="rect">
            <a:avLst/>
          </a:prstGeom>
        </p:spPr>
      </p:pic>
      <p:sp>
        <p:nvSpPr>
          <p:cNvPr id="41" name="TextBox 40"/>
          <p:cNvSpPr txBox="1"/>
          <p:nvPr/>
        </p:nvSpPr>
        <p:spPr>
          <a:xfrm>
            <a:off x="498944" y="3250868"/>
            <a:ext cx="1190006" cy="338554"/>
          </a:xfrm>
          <a:prstGeom prst="rect">
            <a:avLst/>
          </a:prstGeom>
          <a:noFill/>
        </p:spPr>
        <p:txBody>
          <a:bodyPr wrap="square" rtlCol="0">
            <a:spAutoFit/>
          </a:bodyPr>
          <a:lstStyle/>
          <a:p>
            <a:r>
              <a:rPr lang="en-US" sz="1600" b="1" dirty="0" smtClean="0"/>
              <a:t>Design</a:t>
            </a:r>
            <a:endParaRPr lang="en-US" b="1" dirty="0"/>
          </a:p>
        </p:txBody>
      </p:sp>
      <p:cxnSp>
        <p:nvCxnSpPr>
          <p:cNvPr id="42" name="Straight Connector 41"/>
          <p:cNvCxnSpPr/>
          <p:nvPr/>
        </p:nvCxnSpPr>
        <p:spPr>
          <a:xfrm flipH="1">
            <a:off x="534685" y="3304663"/>
            <a:ext cx="3144949" cy="0"/>
          </a:xfrm>
          <a:prstGeom prst="line">
            <a:avLst/>
          </a:prstGeom>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381895" y="4539088"/>
            <a:ext cx="1308500" cy="2590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BeagleBone Black</a:t>
            </a:r>
            <a:endParaRPr lang="en-US" sz="1000" dirty="0">
              <a:solidFill>
                <a:schemeClr val="tx1"/>
              </a:solidFill>
            </a:endParaRPr>
          </a:p>
        </p:txBody>
      </p:sp>
      <p:pic>
        <p:nvPicPr>
          <p:cNvPr id="48" name="Picture 2" descr="http://ecx.images-amazon.com/images/I/51EcNslckaL._SL1001_.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31988" y="3626798"/>
            <a:ext cx="815276" cy="815276"/>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1430514" y="4541255"/>
            <a:ext cx="1308500" cy="2590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nRF24L01</a:t>
            </a:r>
            <a:endParaRPr lang="en-US" sz="1000" dirty="0">
              <a:solidFill>
                <a:schemeClr val="tx1"/>
              </a:solidFill>
            </a:endParaRPr>
          </a:p>
        </p:txBody>
      </p:sp>
      <p:pic>
        <p:nvPicPr>
          <p:cNvPr id="50" name="Imagen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735160" y="3775634"/>
            <a:ext cx="914567" cy="547556"/>
          </a:xfrm>
          <a:prstGeom prst="rect">
            <a:avLst/>
          </a:prstGeom>
        </p:spPr>
      </p:pic>
      <p:sp>
        <p:nvSpPr>
          <p:cNvPr id="54" name="Rectangle 53"/>
          <p:cNvSpPr/>
          <p:nvPr/>
        </p:nvSpPr>
        <p:spPr>
          <a:xfrm>
            <a:off x="2473080" y="4530572"/>
            <a:ext cx="1308500" cy="2590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MSP432P401R</a:t>
            </a:r>
          </a:p>
        </p:txBody>
      </p:sp>
      <p:sp>
        <p:nvSpPr>
          <p:cNvPr id="55" name="Rectangle 54"/>
          <p:cNvSpPr/>
          <p:nvPr/>
        </p:nvSpPr>
        <p:spPr>
          <a:xfrm>
            <a:off x="3701032" y="4526043"/>
            <a:ext cx="1308500" cy="2590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Model Home</a:t>
            </a:r>
            <a:endParaRPr lang="en-US" sz="1000" dirty="0">
              <a:solidFill>
                <a:schemeClr val="tx1"/>
              </a:solidFill>
            </a:endParaRPr>
          </a:p>
        </p:txBody>
      </p:sp>
      <p:sp>
        <p:nvSpPr>
          <p:cNvPr id="40" name="Left-Right Arrow 39"/>
          <p:cNvSpPr/>
          <p:nvPr/>
        </p:nvSpPr>
        <p:spPr>
          <a:xfrm>
            <a:off x="2443725" y="3961216"/>
            <a:ext cx="395150" cy="230997"/>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Left-Right Arrow 59"/>
          <p:cNvSpPr/>
          <p:nvPr/>
        </p:nvSpPr>
        <p:spPr>
          <a:xfrm>
            <a:off x="1404973" y="3998759"/>
            <a:ext cx="395150" cy="230997"/>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 name="Imagen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468677" y="3706913"/>
            <a:ext cx="1085301" cy="733566"/>
          </a:xfrm>
          <a:prstGeom prst="rect">
            <a:avLst/>
          </a:prstGeom>
        </p:spPr>
      </p:pic>
      <p:sp>
        <p:nvSpPr>
          <p:cNvPr id="7" name="Rectangle 6"/>
          <p:cNvSpPr/>
          <p:nvPr/>
        </p:nvSpPr>
        <p:spPr>
          <a:xfrm>
            <a:off x="6986146" y="5143673"/>
            <a:ext cx="1308500" cy="2590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Figure 1. Algorithm</a:t>
            </a:r>
            <a:endParaRPr lang="en-US" sz="1000" dirty="0">
              <a:solidFill>
                <a:schemeClr val="tx1"/>
              </a:solidFill>
            </a:endParaRPr>
          </a:p>
        </p:txBody>
      </p:sp>
      <p:pic>
        <p:nvPicPr>
          <p:cNvPr id="65" name="Picture 64"/>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22613" y="3270285"/>
            <a:ext cx="3263053" cy="1979426"/>
          </a:xfrm>
          <a:prstGeom prst="rect">
            <a:avLst/>
          </a:prstGeom>
        </p:spPr>
      </p:pic>
    </p:spTree>
    <p:extLst>
      <p:ext uri="{BB962C8B-B14F-4D97-AF65-F5344CB8AC3E}">
        <p14:creationId xmlns:p14="http://schemas.microsoft.com/office/powerpoint/2010/main" val="1974996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392</TotalTime>
  <Words>194</Words>
  <Application>Microsoft Office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Nikhil Gupta</dc:creator>
  <cp:lastModifiedBy>studentpro</cp:lastModifiedBy>
  <cp:revision>58</cp:revision>
  <cp:lastPrinted>2016-03-22T19:39:36Z</cp:lastPrinted>
  <dcterms:created xsi:type="dcterms:W3CDTF">2015-04-01T23:41:20Z</dcterms:created>
  <dcterms:modified xsi:type="dcterms:W3CDTF">2016-03-22T19:54:18Z</dcterms:modified>
</cp:coreProperties>
</file>