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21"/>
  </p:notesMasterIdLst>
  <p:handoutMasterIdLst>
    <p:handoutMasterId r:id="rId22"/>
  </p:handoutMasterIdLst>
  <p:sldIdLst>
    <p:sldId id="287" r:id="rId2"/>
    <p:sldId id="304" r:id="rId3"/>
    <p:sldId id="307" r:id="rId4"/>
    <p:sldId id="308" r:id="rId5"/>
    <p:sldId id="305" r:id="rId6"/>
    <p:sldId id="291" r:id="rId7"/>
    <p:sldId id="275" r:id="rId8"/>
    <p:sldId id="293" r:id="rId9"/>
    <p:sldId id="343" r:id="rId10"/>
    <p:sldId id="344" r:id="rId11"/>
    <p:sldId id="347" r:id="rId12"/>
    <p:sldId id="311" r:id="rId13"/>
    <p:sldId id="312" r:id="rId14"/>
    <p:sldId id="313" r:id="rId15"/>
    <p:sldId id="314" r:id="rId16"/>
    <p:sldId id="315" r:id="rId17"/>
    <p:sldId id="322" r:id="rId18"/>
    <p:sldId id="324" r:id="rId19"/>
    <p:sldId id="332" r:id="rId20"/>
  </p:sldIdLst>
  <p:sldSz cx="9144000" cy="6858000" type="screen4x3"/>
  <p:notesSz cx="6946900" cy="9232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4794"/>
    </p:cViewPr>
  </p:sorterViewPr>
  <p:notesViewPr>
    <p:cSldViewPr>
      <p:cViewPr>
        <p:scale>
          <a:sx n="100" d="100"/>
          <a:sy n="100" d="100"/>
        </p:scale>
        <p:origin x="-864" y="-72"/>
      </p:cViewPr>
      <p:guideLst>
        <p:guide orient="horz" pos="2908"/>
        <p:guide pos="218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466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80" tIns="45290" rIns="90580" bIns="45290" numCol="1" anchor="t" anchorCtr="0" compatLnSpc="1">
            <a:prstTxWarp prst="textNoShape">
              <a:avLst/>
            </a:prstTxWarp>
          </a:bodyPr>
          <a:lstStyle>
            <a:lvl1pPr defTabSz="906463">
              <a:defRPr sz="1200"/>
            </a:lvl1pPr>
          </a:lstStyle>
          <a:p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9538" y="0"/>
            <a:ext cx="301466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80" tIns="45290" rIns="90580" bIns="45290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endParaRPr lang="en-US"/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6175"/>
            <a:ext cx="301466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80" tIns="45290" rIns="90580" bIns="45290" numCol="1" anchor="b" anchorCtr="0" compatLnSpc="1">
            <a:prstTxWarp prst="textNoShape">
              <a:avLst/>
            </a:prstTxWarp>
          </a:bodyPr>
          <a:lstStyle>
            <a:lvl1pPr defTabSz="906463">
              <a:defRPr sz="1200"/>
            </a:lvl1pPr>
          </a:lstStyle>
          <a:p>
            <a:endParaRPr lang="en-US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9538" y="8766175"/>
            <a:ext cx="301466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80" tIns="45290" rIns="90580" bIns="45290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fld id="{138D3B96-677C-490F-A4B1-82730B41717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7" tIns="46223" rIns="92447" bIns="46223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7" tIns="46223" rIns="92447" bIns="46223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100" y="4384675"/>
            <a:ext cx="509270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7" tIns="46223" rIns="92447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0938"/>
            <a:ext cx="3009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7" tIns="46223" rIns="92447" bIns="46223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770938"/>
            <a:ext cx="3009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7" tIns="46223" rIns="92447" bIns="46223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DAB0B3C2-08A7-4F65-AA4C-F50C8147A0F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0B3C2-08A7-4F65-AA4C-F50C8147A0F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466D3-F9C5-4FB5-956F-1D29F0D73EE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0B3C2-08A7-4F65-AA4C-F50C8147A0F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A109C5-10B4-4A40-8203-5F4E9950E27B}" type="slidenum">
              <a:rPr lang="en-US"/>
              <a:pPr/>
              <a:t>12</a:t>
            </a:fld>
            <a:endParaRPr lang="en-US"/>
          </a:p>
        </p:txBody>
      </p:sp>
      <p:sp>
        <p:nvSpPr>
          <p:cNvPr id="329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E27C11-033A-4450-B18F-D3F69C63E258}" type="slidenum">
              <a:rPr lang="en-US"/>
              <a:pPr/>
              <a:t>13</a:t>
            </a:fld>
            <a:endParaRPr lang="en-US"/>
          </a:p>
        </p:txBody>
      </p:sp>
      <p:sp>
        <p:nvSpPr>
          <p:cNvPr id="331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75E6B9-9F3B-4542-ADED-3A8A6423AD76}" type="slidenum">
              <a:rPr lang="en-US"/>
              <a:pPr/>
              <a:t>14</a:t>
            </a:fld>
            <a:endParaRPr lang="en-US"/>
          </a:p>
        </p:txBody>
      </p:sp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EFE264-6268-42DA-8029-063BA5C2AE0B}" type="slidenum">
              <a:rPr lang="en-US"/>
              <a:pPr/>
              <a:t>15</a:t>
            </a:fld>
            <a:endParaRPr lang="en-US"/>
          </a:p>
        </p:txBody>
      </p:sp>
      <p:sp>
        <p:nvSpPr>
          <p:cNvPr id="31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2B7E3B-D76F-418B-B293-B9B0D8FF2D10}" type="slidenum">
              <a:rPr lang="en-US"/>
              <a:pPr/>
              <a:t>16</a:t>
            </a:fld>
            <a:endParaRPr lang="en-US"/>
          </a:p>
        </p:txBody>
      </p:sp>
      <p:sp>
        <p:nvSpPr>
          <p:cNvPr id="30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0FFBEC-51A3-4819-842F-0C9B7F1B10F7}" type="slidenum">
              <a:rPr lang="en-US"/>
              <a:pPr/>
              <a:t>17</a:t>
            </a:fld>
            <a:endParaRPr lang="en-US"/>
          </a:p>
        </p:txBody>
      </p:sp>
      <p:sp>
        <p:nvSpPr>
          <p:cNvPr id="30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1D158-3878-4528-A63D-E7AA8EECC46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9675CF-823F-4BBB-AA8A-227D9168ED96}" type="slidenum">
              <a:rPr lang="en-US"/>
              <a:pPr/>
              <a:t>19</a:t>
            </a:fld>
            <a:endParaRPr lang="en-US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863" y="4384682"/>
            <a:ext cx="5091177" cy="415606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0B3C2-08A7-4F65-AA4C-F50C8147A0F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0B3C2-08A7-4F65-AA4C-F50C8147A0F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0B3C2-08A7-4F65-AA4C-F50C8147A0F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0B3C2-08A7-4F65-AA4C-F50C8147A0F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0B3C2-08A7-4F65-AA4C-F50C8147A0F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0B3C2-08A7-4F65-AA4C-F50C8147A0F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0B3C2-08A7-4F65-AA4C-F50C8147A0F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466D3-F9C5-4FB5-956F-1D29F0D73EE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102600" cy="609600"/>
          </a:xfrm>
        </p:spPr>
        <p:txBody>
          <a:bodyPr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362200"/>
            <a:ext cx="8153400" cy="14478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 sz="2000"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11200" y="6400800"/>
            <a:ext cx="1930400" cy="342900"/>
          </a:xfrm>
        </p:spPr>
        <p:txBody>
          <a:bodyPr/>
          <a:lstStyle>
            <a:lvl1pPr>
              <a:defRPr sz="1200" b="1">
                <a:solidFill>
                  <a:srgbClr val="5E574E"/>
                </a:solidFill>
                <a:latin typeface="Arial" pitchFamily="34" charset="0"/>
              </a:defRPr>
            </a:lvl1pPr>
          </a:lstStyle>
          <a:p>
            <a:r>
              <a:rPr lang="en-US"/>
              <a:t>EML4550, Fall 2007 </a:t>
            </a:r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 sz="1400">
                <a:solidFill>
                  <a:srgbClr val="5E574E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 sz="1400">
                <a:solidFill>
                  <a:srgbClr val="5E574E"/>
                </a:solidFill>
                <a:latin typeface="Arial" pitchFamily="34" charset="0"/>
              </a:defRPr>
            </a:lvl1pPr>
          </a:lstStyle>
          <a:p>
            <a:fld id="{447685B7-D8F0-45A2-B938-F66C48853A6B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74759" name="Picture 7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114300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EML4550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LUONGO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5741D0-8C40-405E-8DA0-5C9B0B8C30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EML4550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LUONGO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5C7DA9-AB33-473A-98C2-C40F11CC28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1280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86868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3695700"/>
            <a:ext cx="86868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1800" y="6400800"/>
            <a:ext cx="2616200" cy="2857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EML4550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2857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LUONGO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31000" y="6229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AD7ACC7-03DC-4E3E-9F43-9B63FA48F9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533400" y="1066800"/>
            <a:ext cx="8077200" cy="51816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066800"/>
            <a:ext cx="8077200" cy="51816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EML4550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LUONGO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80C87B-31A7-419E-99C0-D7B4269AE0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EML4550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LUONGO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0F828-A959-44EA-B671-90445AC522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672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2672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EML4550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LUONGO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E2F20C-2889-4FF7-B9DD-071E25E1DF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EML4550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LUONGO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CC6B3A-C69B-4D41-8D9E-8FBBB8EF9A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EML4550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LUONGO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18383-A2E4-4664-8C60-AF3CE52D4F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EML4550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LUONGO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4B441-6F95-4F33-9A8C-F894C80C2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EML4550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LUONGO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B7FB2-C8D8-4897-86FF-65BFB52645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EML4550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LUONGO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4D440-2B87-48D9-89C4-316ADD9145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128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86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400800"/>
            <a:ext cx="26162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/>
              <a:t>EML4550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9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/>
              <a:t>LUONGO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000">
                <a:solidFill>
                  <a:schemeClr val="bg2"/>
                </a:solidFill>
                <a:latin typeface="+mj-lt"/>
              </a:defRPr>
            </a:lvl1pPr>
          </a:lstStyle>
          <a:p>
            <a:fld id="{95A2B53A-6810-4D3D-83CB-71E1A50D5C0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73735" name="Picture 7" descr="paint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68580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n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l"/>
        <a:defRPr kumimoji="1"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§"/>
        <a:defRPr kumimoji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1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g.fsu.edu/ME_senior_design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gi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e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EML4550, Fall 2007</a:t>
            </a:r>
            <a:r>
              <a:rPr lang="en-US" b="0"/>
              <a:t>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9EEEE13C-FEB0-4ABF-9198-91074A119D45}" type="slidenum">
              <a:rPr lang="en-US"/>
              <a:pPr/>
              <a:t>1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EML4550 </a:t>
            </a:r>
            <a:r>
              <a:rPr lang="en-US" dirty="0"/>
              <a:t>– Engineering Design Methods (2007)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400" dirty="0"/>
              <a:t>Introduction to </a:t>
            </a:r>
            <a:r>
              <a:rPr lang="en-US" sz="2400" dirty="0" smtClean="0"/>
              <a:t>Design</a:t>
            </a:r>
          </a:p>
          <a:p>
            <a:endParaRPr lang="en-US" sz="2400" dirty="0" smtClean="0"/>
          </a:p>
          <a:p>
            <a:r>
              <a:rPr lang="en-US" sz="2400" dirty="0" smtClean="0"/>
              <a:t>ME Integrated Design Experience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EML4550   2007</a:t>
            </a: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Phases of the design process (cont’d)</a:t>
            </a: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Detailed design</a:t>
            </a:r>
          </a:p>
          <a:p>
            <a:pPr lvl="2"/>
            <a:r>
              <a:rPr lang="en-US" dirty="0"/>
              <a:t>Complete and final specification of the system, including geometry, materials, tolerances, etc. (drawings), complete and final manufacturing process specification.</a:t>
            </a:r>
          </a:p>
          <a:p>
            <a:r>
              <a:rPr lang="en-US" dirty="0"/>
              <a:t>Testing and refinement</a:t>
            </a:r>
          </a:p>
          <a:p>
            <a:pPr lvl="2"/>
            <a:r>
              <a:rPr lang="en-US" dirty="0"/>
              <a:t>Review design, build prototype (if appropriate), alpha and beta prototype.</a:t>
            </a:r>
          </a:p>
          <a:p>
            <a:r>
              <a:rPr lang="en-US" dirty="0"/>
              <a:t>Production ramp-up and delivery</a:t>
            </a:r>
          </a:p>
          <a:p>
            <a:pPr lvl="2"/>
            <a:r>
              <a:rPr lang="en-US" dirty="0"/>
              <a:t>Production line checked and refined (CI), product ‘launch’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/>
              <a:t>FAMU-FSU ME</a:t>
            </a:r>
          </a:p>
          <a:p>
            <a:r>
              <a:rPr lang="en-US" sz="2800" dirty="0" smtClean="0"/>
              <a:t>Integrated Design Curriculum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EML4550, Fall 2007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7685B7-D8F0-45A2-B938-F66C48853A6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Evolution of Capstone Design Curriculum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4800" y="990600"/>
            <a:ext cx="5029200" cy="5181600"/>
          </a:xfrm>
        </p:spPr>
        <p:txBody>
          <a:bodyPr/>
          <a:lstStyle/>
          <a:p>
            <a:r>
              <a:rPr lang="en-US" dirty="0"/>
              <a:t>Embedded Model (1999-2003)</a:t>
            </a:r>
          </a:p>
          <a:p>
            <a:pPr lvl="1"/>
            <a:r>
              <a:rPr lang="en-US" sz="1600" dirty="0"/>
              <a:t> </a:t>
            </a:r>
            <a:r>
              <a:rPr lang="en-US" sz="1800" dirty="0"/>
              <a:t>4+4 units (Fall/Spring of senior year)</a:t>
            </a:r>
          </a:p>
          <a:p>
            <a:pPr lvl="1"/>
            <a:r>
              <a:rPr lang="en-US" sz="1800" dirty="0"/>
              <a:t>Combined lectures, Engineering Design Methods (EDM) and concurrent year-long projects</a:t>
            </a:r>
          </a:p>
          <a:p>
            <a:pPr lvl="1"/>
            <a:r>
              <a:rPr lang="en-US" sz="1800" dirty="0"/>
              <a:t>Problems: Lecture material too late for project, project delay, combined grading encouraged students to concentrate on coursework in detriment of projects</a:t>
            </a:r>
          </a:p>
          <a:p>
            <a:r>
              <a:rPr lang="en-US" dirty="0"/>
              <a:t>Just-in-time model (2003-date)</a:t>
            </a:r>
          </a:p>
          <a:p>
            <a:pPr lvl="1"/>
            <a:r>
              <a:rPr lang="en-US" sz="1800" dirty="0"/>
              <a:t>3+3+3 units (Fall/Fall/Spring of senior year)</a:t>
            </a:r>
          </a:p>
          <a:p>
            <a:pPr lvl="1"/>
            <a:r>
              <a:rPr lang="en-US" sz="1800" dirty="0"/>
              <a:t>Separate Engineering Design Method (EDM) class from the Capstone project class</a:t>
            </a:r>
          </a:p>
          <a:p>
            <a:pPr lvl="1"/>
            <a:r>
              <a:rPr lang="en-US" sz="1800" dirty="0"/>
              <a:t>Problems: Lecture material still too late for projects; students not practicing formal design process in core courses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381000" y="1295400"/>
            <a:ext cx="3810000" cy="5029200"/>
            <a:chOff x="76200" y="990600"/>
            <a:chExt cx="3810000" cy="5029200"/>
          </a:xfrm>
        </p:grpSpPr>
        <p:sp>
          <p:nvSpPr>
            <p:cNvPr id="328708" name="Rectangle 4"/>
            <p:cNvSpPr>
              <a:spLocks noChangeArrowheads="1"/>
            </p:cNvSpPr>
            <p:nvPr/>
          </p:nvSpPr>
          <p:spPr bwMode="auto">
            <a:xfrm>
              <a:off x="685800" y="3505200"/>
              <a:ext cx="1219200" cy="7620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35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600"/>
                <a:t>Capstone-1</a:t>
              </a:r>
            </a:p>
          </p:txBody>
        </p:sp>
        <p:sp>
          <p:nvSpPr>
            <p:cNvPr id="328709" name="Rectangle 5"/>
            <p:cNvSpPr>
              <a:spLocks noChangeArrowheads="1"/>
            </p:cNvSpPr>
            <p:nvPr/>
          </p:nvSpPr>
          <p:spPr bwMode="auto">
            <a:xfrm>
              <a:off x="1219200" y="4191000"/>
              <a:ext cx="1219200" cy="7620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35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600"/>
                <a:t>Capstone-2</a:t>
              </a:r>
            </a:p>
          </p:txBody>
        </p:sp>
        <p:sp>
          <p:nvSpPr>
            <p:cNvPr id="328710" name="Rectangle 6"/>
            <p:cNvSpPr>
              <a:spLocks noChangeArrowheads="1"/>
            </p:cNvSpPr>
            <p:nvPr/>
          </p:nvSpPr>
          <p:spPr bwMode="auto">
            <a:xfrm>
              <a:off x="2667000" y="3505200"/>
              <a:ext cx="1219200" cy="76200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/>
                <a:t>EDM</a:t>
              </a:r>
            </a:p>
          </p:txBody>
        </p:sp>
        <p:sp>
          <p:nvSpPr>
            <p:cNvPr id="328711" name="Rectangle 7"/>
            <p:cNvSpPr>
              <a:spLocks noChangeArrowheads="1"/>
            </p:cNvSpPr>
            <p:nvPr/>
          </p:nvSpPr>
          <p:spPr bwMode="auto">
            <a:xfrm>
              <a:off x="1447800" y="1295400"/>
              <a:ext cx="1219200" cy="7620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endParaRPr lang="en-US" sz="1600"/>
            </a:p>
            <a:p>
              <a:pPr algn="ctr"/>
              <a:r>
                <a:rPr lang="en-US" sz="1600"/>
                <a:t>Capstone-1</a:t>
              </a:r>
            </a:p>
          </p:txBody>
        </p:sp>
        <p:sp>
          <p:nvSpPr>
            <p:cNvPr id="328712" name="Rectangle 8"/>
            <p:cNvSpPr>
              <a:spLocks noChangeArrowheads="1"/>
            </p:cNvSpPr>
            <p:nvPr/>
          </p:nvSpPr>
          <p:spPr bwMode="auto">
            <a:xfrm>
              <a:off x="1828800" y="1981200"/>
              <a:ext cx="1219200" cy="7620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endParaRPr lang="en-US" dirty="0"/>
            </a:p>
            <a:p>
              <a:pPr algn="ctr"/>
              <a:endParaRPr lang="en-US" sz="1600" dirty="0"/>
            </a:p>
            <a:p>
              <a:pPr algn="ctr"/>
              <a:r>
                <a:rPr lang="en-US" sz="1600" dirty="0"/>
                <a:t>Capstone-2</a:t>
              </a:r>
            </a:p>
            <a:p>
              <a:pPr algn="ctr"/>
              <a:endParaRPr lang="en-US" sz="1600" dirty="0"/>
            </a:p>
          </p:txBody>
        </p:sp>
        <p:sp>
          <p:nvSpPr>
            <p:cNvPr id="328713" name="Rectangle 9"/>
            <p:cNvSpPr>
              <a:spLocks noChangeArrowheads="1"/>
            </p:cNvSpPr>
            <p:nvPr/>
          </p:nvSpPr>
          <p:spPr bwMode="auto">
            <a:xfrm>
              <a:off x="2133600" y="1295400"/>
              <a:ext cx="533400" cy="38100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/>
                <a:t>EDM</a:t>
              </a:r>
            </a:p>
          </p:txBody>
        </p:sp>
        <p:sp>
          <p:nvSpPr>
            <p:cNvPr id="328714" name="Rectangle 10"/>
            <p:cNvSpPr>
              <a:spLocks noChangeArrowheads="1"/>
            </p:cNvSpPr>
            <p:nvPr/>
          </p:nvSpPr>
          <p:spPr bwMode="auto">
            <a:xfrm>
              <a:off x="2514600" y="1981200"/>
              <a:ext cx="533400" cy="38100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/>
                <a:t>EDM</a:t>
              </a:r>
            </a:p>
          </p:txBody>
        </p:sp>
        <p:sp>
          <p:nvSpPr>
            <p:cNvPr id="328715" name="AutoShape 11"/>
            <p:cNvSpPr>
              <a:spLocks noChangeArrowheads="1"/>
            </p:cNvSpPr>
            <p:nvPr/>
          </p:nvSpPr>
          <p:spPr bwMode="auto">
            <a:xfrm>
              <a:off x="1981200" y="2895600"/>
              <a:ext cx="381000" cy="457200"/>
            </a:xfrm>
            <a:prstGeom prst="downArrow">
              <a:avLst>
                <a:gd name="adj1" fmla="val 50000"/>
                <a:gd name="adj2" fmla="val 30000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716" name="AutoShape 12"/>
            <p:cNvSpPr>
              <a:spLocks noChangeArrowheads="1"/>
            </p:cNvSpPr>
            <p:nvPr/>
          </p:nvSpPr>
          <p:spPr bwMode="auto">
            <a:xfrm>
              <a:off x="2057400" y="5029200"/>
              <a:ext cx="381000" cy="457200"/>
            </a:xfrm>
            <a:prstGeom prst="downArrow">
              <a:avLst>
                <a:gd name="adj1" fmla="val 50000"/>
                <a:gd name="adj2" fmla="val 30000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717" name="Text Box 13"/>
            <p:cNvSpPr txBox="1">
              <a:spLocks noChangeArrowheads="1"/>
            </p:cNvSpPr>
            <p:nvPr/>
          </p:nvSpPr>
          <p:spPr bwMode="auto">
            <a:xfrm>
              <a:off x="914400" y="5562600"/>
              <a:ext cx="2740025" cy="457200"/>
            </a:xfrm>
            <a:prstGeom prst="rect">
              <a:avLst/>
            </a:prstGeom>
            <a:solidFill>
              <a:srgbClr val="66FF66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en-US"/>
                <a:t>Proposed new model</a:t>
              </a:r>
            </a:p>
          </p:txBody>
        </p:sp>
        <p:sp>
          <p:nvSpPr>
            <p:cNvPr id="328718" name="AutoShape 14"/>
            <p:cNvSpPr>
              <a:spLocks noChangeArrowheads="1"/>
            </p:cNvSpPr>
            <p:nvPr/>
          </p:nvSpPr>
          <p:spPr bwMode="auto">
            <a:xfrm>
              <a:off x="1905000" y="3810000"/>
              <a:ext cx="762000" cy="228600"/>
            </a:xfrm>
            <a:prstGeom prst="leftRightArrow">
              <a:avLst>
                <a:gd name="adj1" fmla="val 50000"/>
                <a:gd name="adj2" fmla="val 6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719" name="Rectangle 15"/>
            <p:cNvSpPr>
              <a:spLocks noChangeArrowheads="1"/>
            </p:cNvSpPr>
            <p:nvPr/>
          </p:nvSpPr>
          <p:spPr bwMode="auto">
            <a:xfrm>
              <a:off x="76200" y="990600"/>
              <a:ext cx="990600" cy="457200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600"/>
                <a:t>Intro. to </a:t>
              </a:r>
            </a:p>
            <a:p>
              <a:pPr algn="ctr"/>
              <a:r>
                <a:rPr lang="en-US" sz="1600"/>
                <a:t>ME</a:t>
              </a:r>
            </a:p>
          </p:txBody>
        </p:sp>
        <p:sp>
          <p:nvSpPr>
            <p:cNvPr id="328720" name="Line 16"/>
            <p:cNvSpPr>
              <a:spLocks noChangeShapeType="1"/>
            </p:cNvSpPr>
            <p:nvPr/>
          </p:nvSpPr>
          <p:spPr bwMode="auto">
            <a:xfrm>
              <a:off x="1066800" y="1524000"/>
              <a:ext cx="30480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721" name="Rectangle 17"/>
            <p:cNvSpPr>
              <a:spLocks noChangeArrowheads="1"/>
            </p:cNvSpPr>
            <p:nvPr/>
          </p:nvSpPr>
          <p:spPr bwMode="auto">
            <a:xfrm>
              <a:off x="76200" y="2514600"/>
              <a:ext cx="990600" cy="457200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600"/>
                <a:t>Intro. to </a:t>
              </a:r>
            </a:p>
            <a:p>
              <a:pPr algn="ctr"/>
              <a:r>
                <a:rPr lang="en-US" sz="1600"/>
                <a:t>ME</a:t>
              </a:r>
            </a:p>
          </p:txBody>
        </p:sp>
        <p:sp>
          <p:nvSpPr>
            <p:cNvPr id="328722" name="Line 18"/>
            <p:cNvSpPr>
              <a:spLocks noChangeShapeType="1"/>
            </p:cNvSpPr>
            <p:nvPr/>
          </p:nvSpPr>
          <p:spPr bwMode="auto">
            <a:xfrm>
              <a:off x="1066800" y="3048000"/>
              <a:ext cx="30480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2400" dirty="0"/>
              <a:t>Proposed New Model – Design Integration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00200" y="1066800"/>
            <a:ext cx="4876800" cy="5181600"/>
            <a:chOff x="1008" y="672"/>
            <a:chExt cx="3072" cy="3264"/>
          </a:xfrm>
        </p:grpSpPr>
        <p:sp>
          <p:nvSpPr>
            <p:cNvPr id="330756" name="AutoShape 4"/>
            <p:cNvSpPr>
              <a:spLocks noChangeArrowheads="1"/>
            </p:cNvSpPr>
            <p:nvPr/>
          </p:nvSpPr>
          <p:spPr bwMode="auto">
            <a:xfrm>
              <a:off x="2112" y="672"/>
              <a:ext cx="816" cy="2496"/>
            </a:xfrm>
            <a:prstGeom prst="downArrow">
              <a:avLst>
                <a:gd name="adj1" fmla="val 31620"/>
                <a:gd name="adj2" fmla="val 3618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57" name="Rectangle 5"/>
            <p:cNvSpPr>
              <a:spLocks noChangeArrowheads="1"/>
            </p:cNvSpPr>
            <p:nvPr/>
          </p:nvSpPr>
          <p:spPr bwMode="auto">
            <a:xfrm>
              <a:off x="1728" y="768"/>
              <a:ext cx="1488" cy="48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600"/>
                <a:t>1</a:t>
              </a:r>
              <a:r>
                <a:rPr lang="en-US" sz="1600" baseline="30000"/>
                <a:t>st</a:t>
              </a:r>
              <a:r>
                <a:rPr lang="en-US" sz="1600"/>
                <a:t> Year Engineering Lab</a:t>
              </a:r>
            </a:p>
          </p:txBody>
        </p:sp>
        <p:sp>
          <p:nvSpPr>
            <p:cNvPr id="330758" name="Rectangle 6"/>
            <p:cNvSpPr>
              <a:spLocks noChangeArrowheads="1"/>
            </p:cNvSpPr>
            <p:nvPr/>
          </p:nvSpPr>
          <p:spPr bwMode="auto">
            <a:xfrm>
              <a:off x="1008" y="1536"/>
              <a:ext cx="1488" cy="480"/>
            </a:xfrm>
            <a:prstGeom prst="rect">
              <a:avLst/>
            </a:prstGeom>
            <a:solidFill>
              <a:srgbClr val="C9E3F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600"/>
                <a:t>ME Tools</a:t>
              </a:r>
            </a:p>
          </p:txBody>
        </p:sp>
        <p:sp>
          <p:nvSpPr>
            <p:cNvPr id="330759" name="Rectangle 7"/>
            <p:cNvSpPr>
              <a:spLocks noChangeArrowheads="1"/>
            </p:cNvSpPr>
            <p:nvPr/>
          </p:nvSpPr>
          <p:spPr bwMode="auto">
            <a:xfrm>
              <a:off x="2592" y="1536"/>
              <a:ext cx="1488" cy="480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600"/>
                <a:t>Introduction to ME</a:t>
              </a:r>
            </a:p>
          </p:txBody>
        </p:sp>
        <p:sp>
          <p:nvSpPr>
            <p:cNvPr id="330760" name="Rectangle 8"/>
            <p:cNvSpPr>
              <a:spLocks noChangeArrowheads="1"/>
            </p:cNvSpPr>
            <p:nvPr/>
          </p:nvSpPr>
          <p:spPr bwMode="auto">
            <a:xfrm>
              <a:off x="1680" y="2256"/>
              <a:ext cx="1632" cy="48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600"/>
                <a:t>Engineering Design Methods</a:t>
              </a:r>
            </a:p>
            <a:p>
              <a:pPr algn="ctr"/>
              <a:r>
                <a:rPr lang="en-US" sz="1600"/>
                <a:t>EDM</a:t>
              </a:r>
            </a:p>
          </p:txBody>
        </p:sp>
        <p:sp>
          <p:nvSpPr>
            <p:cNvPr id="330761" name="Rectangle 9"/>
            <p:cNvSpPr>
              <a:spLocks noChangeArrowheads="1"/>
            </p:cNvSpPr>
            <p:nvPr/>
          </p:nvSpPr>
          <p:spPr bwMode="auto">
            <a:xfrm>
              <a:off x="1584" y="3264"/>
              <a:ext cx="1200" cy="48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600"/>
                <a:t>Capstone-1</a:t>
              </a:r>
            </a:p>
          </p:txBody>
        </p:sp>
        <p:sp>
          <p:nvSpPr>
            <p:cNvPr id="330762" name="Rectangle 10"/>
            <p:cNvSpPr>
              <a:spLocks noChangeArrowheads="1"/>
            </p:cNvSpPr>
            <p:nvPr/>
          </p:nvSpPr>
          <p:spPr bwMode="auto">
            <a:xfrm>
              <a:off x="2544" y="3456"/>
              <a:ext cx="1200" cy="48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600"/>
                <a:t>Capstone-2</a:t>
              </a:r>
            </a:p>
          </p:txBody>
        </p:sp>
      </p:grpSp>
      <p:sp>
        <p:nvSpPr>
          <p:cNvPr id="330763" name="Text Box 11"/>
          <p:cNvSpPr txBox="1">
            <a:spLocks noChangeArrowheads="1"/>
          </p:cNvSpPr>
          <p:nvPr/>
        </p:nvSpPr>
        <p:spPr bwMode="auto">
          <a:xfrm>
            <a:off x="228600" y="1344613"/>
            <a:ext cx="1354138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Freshman</a:t>
            </a:r>
          </a:p>
          <a:p>
            <a:endParaRPr lang="en-US" sz="2000"/>
          </a:p>
          <a:p>
            <a:endParaRPr lang="en-US" sz="2000"/>
          </a:p>
          <a:p>
            <a:endParaRPr lang="en-US" sz="2000"/>
          </a:p>
          <a:p>
            <a:r>
              <a:rPr lang="en-US" sz="2000"/>
              <a:t>Sophomore</a:t>
            </a:r>
          </a:p>
          <a:p>
            <a:endParaRPr lang="en-US" sz="2000"/>
          </a:p>
          <a:p>
            <a:endParaRPr lang="en-US" sz="2000"/>
          </a:p>
          <a:p>
            <a:endParaRPr lang="en-US" sz="2000"/>
          </a:p>
          <a:p>
            <a:r>
              <a:rPr lang="en-US" sz="2000"/>
              <a:t>Junior</a:t>
            </a:r>
          </a:p>
          <a:p>
            <a:endParaRPr lang="en-US" sz="2000"/>
          </a:p>
          <a:p>
            <a:endParaRPr lang="en-US" sz="2000"/>
          </a:p>
          <a:p>
            <a:endParaRPr lang="en-US" sz="2000"/>
          </a:p>
          <a:p>
            <a:endParaRPr lang="en-US" sz="2000"/>
          </a:p>
          <a:p>
            <a:r>
              <a:rPr lang="en-US" sz="2000"/>
              <a:t>Senior</a:t>
            </a:r>
          </a:p>
        </p:txBody>
      </p:sp>
      <p:sp>
        <p:nvSpPr>
          <p:cNvPr id="330764" name="Text Box 12"/>
          <p:cNvSpPr txBox="1">
            <a:spLocks noChangeArrowheads="1"/>
          </p:cNvSpPr>
          <p:nvPr/>
        </p:nvSpPr>
        <p:spPr bwMode="auto">
          <a:xfrm>
            <a:off x="6629400" y="1066800"/>
            <a:ext cx="251460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800"/>
              <a:t> First exposure of engineering processes</a:t>
            </a:r>
          </a:p>
          <a:p>
            <a:pPr>
              <a:buFontTx/>
              <a:buChar char="•"/>
            </a:pPr>
            <a:endParaRPr lang="en-US" sz="1800"/>
          </a:p>
          <a:p>
            <a:pPr>
              <a:buFontTx/>
              <a:buChar char="•"/>
            </a:pPr>
            <a:r>
              <a:rPr lang="en-US" sz="1800"/>
              <a:t> ME as a profession</a:t>
            </a:r>
          </a:p>
          <a:p>
            <a:pPr>
              <a:buFontTx/>
              <a:buChar char="•"/>
            </a:pPr>
            <a:r>
              <a:rPr lang="en-US" sz="1800"/>
              <a:t> Design process</a:t>
            </a:r>
          </a:p>
          <a:p>
            <a:pPr>
              <a:buFontTx/>
              <a:buChar char="•"/>
            </a:pPr>
            <a:r>
              <a:rPr lang="en-US" sz="1800"/>
              <a:t> CAD, tool sets, machine shop practice</a:t>
            </a:r>
          </a:p>
          <a:p>
            <a:pPr>
              <a:buFontTx/>
              <a:buChar char="•"/>
            </a:pPr>
            <a:endParaRPr lang="en-US" sz="1800"/>
          </a:p>
          <a:p>
            <a:pPr>
              <a:buFontTx/>
              <a:buChar char="•"/>
            </a:pPr>
            <a:r>
              <a:rPr lang="en-US" sz="1800"/>
              <a:t> Product design cycle</a:t>
            </a:r>
          </a:p>
          <a:p>
            <a:pPr>
              <a:buFontTx/>
              <a:buChar char="•"/>
            </a:pPr>
            <a:r>
              <a:rPr lang="en-US" sz="1800"/>
              <a:t> Engineering economics</a:t>
            </a:r>
          </a:p>
          <a:p>
            <a:pPr>
              <a:buFontTx/>
              <a:buChar char="•"/>
            </a:pPr>
            <a:r>
              <a:rPr lang="en-US" sz="1800"/>
              <a:t> Statistics, reliability, optimization</a:t>
            </a:r>
          </a:p>
          <a:p>
            <a:pPr>
              <a:buFontTx/>
              <a:buChar char="•"/>
            </a:pPr>
            <a:r>
              <a:rPr lang="en-US" sz="1800"/>
              <a:t> </a:t>
            </a:r>
            <a:r>
              <a:rPr lang="en-US" sz="1800">
                <a:solidFill>
                  <a:srgbClr val="FF0000"/>
                </a:solidFill>
              </a:rPr>
              <a:t>Implementation “design practice” in junior-level core courses</a:t>
            </a:r>
          </a:p>
          <a:p>
            <a:pPr>
              <a:buFontTx/>
              <a:buChar char="•"/>
            </a:pPr>
            <a:endParaRPr lang="en-US" sz="1800"/>
          </a:p>
          <a:p>
            <a:pPr>
              <a:buFontTx/>
              <a:buChar char="•"/>
            </a:pPr>
            <a:r>
              <a:rPr lang="en-US" sz="1800"/>
              <a:t> two-semester capstone project design/realization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/>
              <a:t>Proposed Modules in </a:t>
            </a:r>
            <a:r>
              <a:rPr lang="en-US" sz="2400" dirty="0" smtClean="0"/>
              <a:t>EDM (Spring, Junior-year)</a:t>
            </a:r>
            <a:endParaRPr lang="en-US" sz="2400" dirty="0"/>
          </a:p>
        </p:txBody>
      </p:sp>
      <p:sp>
        <p:nvSpPr>
          <p:cNvPr id="332803" name="Text Box 3"/>
          <p:cNvSpPr txBox="1">
            <a:spLocks noChangeArrowheads="1"/>
          </p:cNvSpPr>
          <p:nvPr/>
        </p:nvSpPr>
        <p:spPr bwMode="auto">
          <a:xfrm>
            <a:off x="838200" y="1371600"/>
            <a:ext cx="3505200" cy="10668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>
            <a:outerShdw dist="125724" dir="13500000" algn="ctr" rotWithShape="0">
              <a:srgbClr val="80808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r>
              <a:rPr lang="en-US"/>
              <a:t>Design Process:</a:t>
            </a:r>
          </a:p>
          <a:p>
            <a:pPr>
              <a:buFontTx/>
              <a:buChar char="•"/>
            </a:pPr>
            <a:r>
              <a:rPr lang="en-US" sz="2000"/>
              <a:t> Product design cycle</a:t>
            </a:r>
          </a:p>
          <a:p>
            <a:pPr>
              <a:buFontTx/>
              <a:buChar char="•"/>
            </a:pPr>
            <a:r>
              <a:rPr lang="en-US" sz="2000"/>
              <a:t> Project management</a:t>
            </a:r>
            <a:endParaRPr lang="en-US"/>
          </a:p>
        </p:txBody>
      </p:sp>
      <p:sp>
        <p:nvSpPr>
          <p:cNvPr id="332804" name="Text Box 4"/>
          <p:cNvSpPr txBox="1">
            <a:spLocks noChangeArrowheads="1"/>
          </p:cNvSpPr>
          <p:nvPr/>
        </p:nvSpPr>
        <p:spPr bwMode="auto">
          <a:xfrm>
            <a:off x="4648200" y="1371600"/>
            <a:ext cx="3505200" cy="10668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>
            <a:outerShdw dist="125724" dir="18900000" algn="ctr" rotWithShape="0">
              <a:srgbClr val="80808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r>
              <a:rPr lang="en-US"/>
              <a:t>Design for “X” (DFX):</a:t>
            </a:r>
          </a:p>
          <a:p>
            <a:pPr>
              <a:buFontTx/>
              <a:buChar char="•"/>
            </a:pPr>
            <a:r>
              <a:rPr lang="en-US" sz="2000"/>
              <a:t> Manufacturing/assembly</a:t>
            </a:r>
          </a:p>
          <a:p>
            <a:pPr>
              <a:buFontTx/>
              <a:buChar char="•"/>
            </a:pPr>
            <a:r>
              <a:rPr lang="en-US" sz="2000"/>
              <a:t> Reliability (statistics)</a:t>
            </a:r>
            <a:endParaRPr lang="en-US"/>
          </a:p>
        </p:txBody>
      </p:sp>
      <p:sp>
        <p:nvSpPr>
          <p:cNvPr id="332805" name="Text Box 5"/>
          <p:cNvSpPr txBox="1">
            <a:spLocks noChangeArrowheads="1"/>
          </p:cNvSpPr>
          <p:nvPr/>
        </p:nvSpPr>
        <p:spPr bwMode="auto">
          <a:xfrm>
            <a:off x="838200" y="2743200"/>
            <a:ext cx="3505200" cy="13716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>
            <a:outerShdw dist="125724" dir="8100000" algn="ctr" rotWithShape="0">
              <a:srgbClr val="80808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r>
              <a:rPr lang="en-US"/>
              <a:t>Engineering Economy</a:t>
            </a:r>
          </a:p>
          <a:p>
            <a:pPr>
              <a:buFontTx/>
              <a:buChar char="•"/>
            </a:pPr>
            <a:r>
              <a:rPr lang="en-US" sz="2000"/>
              <a:t> Economic principle</a:t>
            </a:r>
          </a:p>
          <a:p>
            <a:pPr>
              <a:buFontTx/>
              <a:buChar char="•"/>
            </a:pPr>
            <a:r>
              <a:rPr lang="en-US" sz="2000"/>
              <a:t> Cost analysis</a:t>
            </a:r>
          </a:p>
          <a:p>
            <a:endParaRPr lang="en-US" sz="2000"/>
          </a:p>
        </p:txBody>
      </p:sp>
      <p:sp>
        <p:nvSpPr>
          <p:cNvPr id="332806" name="Text Box 6"/>
          <p:cNvSpPr txBox="1">
            <a:spLocks noChangeArrowheads="1"/>
          </p:cNvSpPr>
          <p:nvPr/>
        </p:nvSpPr>
        <p:spPr bwMode="auto">
          <a:xfrm>
            <a:off x="4724400" y="2743200"/>
            <a:ext cx="3505200" cy="13716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>
            <a:outerShdw dist="125724" dir="2700000" algn="ctr" rotWithShape="0">
              <a:srgbClr val="80808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r>
              <a:rPr lang="en-US"/>
              <a:t>Modeling &amp; Optimization:</a:t>
            </a:r>
          </a:p>
          <a:p>
            <a:pPr>
              <a:buFontTx/>
              <a:buChar char="•"/>
            </a:pPr>
            <a:r>
              <a:rPr lang="en-US" sz="2000"/>
              <a:t> System engineering</a:t>
            </a:r>
          </a:p>
          <a:p>
            <a:pPr>
              <a:buFontTx/>
              <a:buChar char="•"/>
            </a:pPr>
            <a:r>
              <a:rPr lang="en-US" sz="2000"/>
              <a:t> Design trade space</a:t>
            </a:r>
          </a:p>
          <a:p>
            <a:pPr>
              <a:buFontTx/>
              <a:buChar char="•"/>
            </a:pPr>
            <a:r>
              <a:rPr lang="en-US" sz="2000"/>
              <a:t> System optimization</a:t>
            </a:r>
          </a:p>
        </p:txBody>
      </p:sp>
      <p:sp>
        <p:nvSpPr>
          <p:cNvPr id="332807" name="Text Box 7"/>
          <p:cNvSpPr txBox="1">
            <a:spLocks noChangeArrowheads="1"/>
          </p:cNvSpPr>
          <p:nvPr/>
        </p:nvSpPr>
        <p:spPr bwMode="auto">
          <a:xfrm>
            <a:off x="685800" y="4343400"/>
            <a:ext cx="79406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000"/>
              <a:t> Other components: legal, ethical, environmental, societal issues, team work, communication</a:t>
            </a:r>
          </a:p>
          <a:p>
            <a:pPr>
              <a:buFontTx/>
              <a:buChar char="•"/>
            </a:pPr>
            <a:r>
              <a:rPr lang="en-US" sz="2000"/>
              <a:t> Guest lectures by MEAC members and other engineering professionals</a:t>
            </a:r>
          </a:p>
          <a:p>
            <a:pPr>
              <a:buFontTx/>
              <a:buChar char="•"/>
            </a:pPr>
            <a:r>
              <a:rPr lang="en-US" sz="2000"/>
              <a:t> Coordinate with junior-level core courses to implement formal design practice in project realization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 Overview of Capstone Course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077200" cy="5181600"/>
          </a:xfrm>
        </p:spPr>
        <p:txBody>
          <a:bodyPr/>
          <a:lstStyle/>
          <a:p>
            <a:r>
              <a:rPr lang="en-US" dirty="0"/>
              <a:t>Expose students to project-based engineering design (two-semesters) under conditions closely resembling industrial practice</a:t>
            </a:r>
          </a:p>
          <a:p>
            <a:pPr lvl="1"/>
            <a:r>
              <a:rPr lang="en-US" dirty="0"/>
              <a:t>Teamwork</a:t>
            </a:r>
          </a:p>
          <a:p>
            <a:pPr lvl="1"/>
            <a:r>
              <a:rPr lang="en-US" dirty="0"/>
              <a:t>Project management and controls</a:t>
            </a:r>
          </a:p>
          <a:p>
            <a:pPr lvl="1"/>
            <a:r>
              <a:rPr lang="en-US" dirty="0"/>
              <a:t>Technical communications (reports, reviews, meetings)</a:t>
            </a:r>
          </a:p>
          <a:p>
            <a:r>
              <a:rPr lang="en-US" dirty="0"/>
              <a:t>Fulfill selective ABET outcome assessments</a:t>
            </a:r>
          </a:p>
          <a:p>
            <a:pPr lvl="1"/>
            <a:r>
              <a:rPr lang="en-US" dirty="0"/>
              <a:t>Annual project presentation, open house/poster session, and ME advisory council (MEAC) assessment/feedback meeting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763000" cy="609600"/>
          </a:xfrm>
        </p:spPr>
        <p:txBody>
          <a:bodyPr/>
          <a:lstStyle/>
          <a:p>
            <a:r>
              <a:rPr lang="en-US" sz="2400" dirty="0"/>
              <a:t>Increase in Class Size and </a:t>
            </a:r>
            <a:r>
              <a:rPr lang="en-US" sz="2400" dirty="0" smtClean="0"/>
              <a:t>Industrial </a:t>
            </a:r>
            <a:r>
              <a:rPr lang="en-US" sz="2400" dirty="0"/>
              <a:t>Sponsorships</a:t>
            </a:r>
          </a:p>
        </p:txBody>
      </p:sp>
      <p:graphicFrame>
        <p:nvGraphicFramePr>
          <p:cNvPr id="300124" name="Group 92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153400" cy="5178425"/>
        </p:xfrm>
        <a:graphic>
          <a:graphicData uri="http://schemas.openxmlformats.org/drawingml/2006/table">
            <a:tbl>
              <a:tblPr/>
              <a:tblGrid>
                <a:gridCol w="1317625"/>
                <a:gridCol w="1227138"/>
                <a:gridCol w="1377950"/>
                <a:gridCol w="1993900"/>
                <a:gridCol w="2236787"/>
              </a:tblGrid>
              <a:tr h="6064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Academic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Year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Student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Enrollment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Number of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Projects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Avg. Number of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Students per Team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Fraction of Industry-Sponsored Projects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99-00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56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17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3.3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12% (2/17)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00-01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3.3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25% (3/12)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01-02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56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18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3.1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44% (8/18)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02-03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46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13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3.5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54% (7/13)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03-04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47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13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3.6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54% (7/13)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04-05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15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4.0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80% (12/15)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05-06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65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16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4.1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88% (14/16)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06-07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3.7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86% (12/14)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07-08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4+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91% (20/22)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08-09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78% (14/18)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hlinkClick r:id="rId3"/>
              </a:rPr>
              <a:t>Project Descriptions</a:t>
            </a:r>
            <a:endParaRPr lang="en-US" dirty="0"/>
          </a:p>
        </p:txBody>
      </p:sp>
      <p:pic>
        <p:nvPicPr>
          <p:cNvPr id="304131" name="Picture 3" descr="sd_SPLAT Home Pic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914400"/>
            <a:ext cx="2667000" cy="2000250"/>
          </a:xfrm>
          <a:prstGeom prst="rect">
            <a:avLst/>
          </a:prstGeom>
          <a:noFill/>
        </p:spPr>
      </p:pic>
      <p:sp>
        <p:nvSpPr>
          <p:cNvPr id="304132" name="Text Box 4"/>
          <p:cNvSpPr txBox="1">
            <a:spLocks noChangeArrowheads="1"/>
          </p:cNvSpPr>
          <p:nvPr/>
        </p:nvSpPr>
        <p:spPr bwMode="auto">
          <a:xfrm>
            <a:off x="304800" y="990600"/>
            <a:ext cx="4876800" cy="92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1800" b="1">
                <a:latin typeface="Arial Narrow" pitchFamily="34" charset="0"/>
              </a:rPr>
              <a:t>A wide variety of student projects spanning the entire spectrum of mechanical engineering practice</a:t>
            </a:r>
          </a:p>
          <a:p>
            <a:pPr algn="ctr" eaLnBrk="0" hangingPunct="0"/>
            <a:r>
              <a:rPr lang="en-US" sz="1800" b="1">
                <a:latin typeface="Arial Narrow" pitchFamily="34" charset="0"/>
              </a:rPr>
              <a:t>(shared in design reviews for class exposure)</a:t>
            </a:r>
          </a:p>
        </p:txBody>
      </p:sp>
      <p:sp>
        <p:nvSpPr>
          <p:cNvPr id="304133" name="Text Box 5"/>
          <p:cNvSpPr txBox="1">
            <a:spLocks noChangeArrowheads="1"/>
          </p:cNvSpPr>
          <p:nvPr/>
        </p:nvSpPr>
        <p:spPr bwMode="auto">
          <a:xfrm>
            <a:off x="609600" y="2209800"/>
            <a:ext cx="4114800" cy="3671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1800">
                <a:latin typeface="Arial Rounded MT Bold" pitchFamily="34" charset="0"/>
              </a:rPr>
              <a:t> Materials selection and testing</a:t>
            </a:r>
          </a:p>
          <a:p>
            <a:pPr eaLnBrk="0" hangingPunct="0">
              <a:buFontTx/>
              <a:buChar char="•"/>
            </a:pPr>
            <a:r>
              <a:rPr lang="en-US" sz="1800">
                <a:latin typeface="Arial Rounded MT Bold" pitchFamily="34" charset="0"/>
              </a:rPr>
              <a:t> Thermal and fluid systems</a:t>
            </a:r>
          </a:p>
          <a:p>
            <a:pPr eaLnBrk="0" hangingPunct="0">
              <a:buFontTx/>
              <a:buChar char="•"/>
            </a:pPr>
            <a:r>
              <a:rPr lang="en-US" sz="1800">
                <a:latin typeface="Arial Rounded MT Bold" pitchFamily="34" charset="0"/>
              </a:rPr>
              <a:t> Mechanisms and automotive</a:t>
            </a:r>
          </a:p>
          <a:p>
            <a:pPr eaLnBrk="0" hangingPunct="0">
              <a:buFontTx/>
              <a:buChar char="•"/>
            </a:pPr>
            <a:r>
              <a:rPr lang="en-US" sz="1800">
                <a:latin typeface="Arial Rounded MT Bold" pitchFamily="34" charset="0"/>
              </a:rPr>
              <a:t> Controls and robotics</a:t>
            </a:r>
          </a:p>
          <a:p>
            <a:pPr eaLnBrk="0" hangingPunct="0">
              <a:buFontTx/>
              <a:buChar char="•"/>
            </a:pPr>
            <a:r>
              <a:rPr lang="en-US" sz="1800">
                <a:latin typeface="Arial Rounded MT Bold" pitchFamily="34" charset="0"/>
              </a:rPr>
              <a:t> System integration, instrumentation, and electromechanical devices (mechatronics)</a:t>
            </a:r>
          </a:p>
          <a:p>
            <a:pPr eaLnBrk="0" hangingPunct="0">
              <a:buFontTx/>
              <a:buChar char="•"/>
            </a:pPr>
            <a:r>
              <a:rPr lang="en-US" sz="1800">
                <a:latin typeface="Arial Rounded MT Bold" pitchFamily="34" charset="0"/>
              </a:rPr>
              <a:t> ASME and SAE competitions</a:t>
            </a:r>
          </a:p>
          <a:p>
            <a:pPr eaLnBrk="0" hangingPunct="0">
              <a:buFontTx/>
              <a:buChar char="•"/>
            </a:pPr>
            <a:r>
              <a:rPr lang="en-US" sz="1800">
                <a:latin typeface="Arial Rounded MT Bold" pitchFamily="34" charset="0"/>
              </a:rPr>
              <a:t> Service-learning projects (if appropriate)</a:t>
            </a:r>
          </a:p>
          <a:p>
            <a:pPr eaLnBrk="0" hangingPunct="0">
              <a:buFontTx/>
              <a:buChar char="•"/>
            </a:pPr>
            <a:r>
              <a:rPr lang="en-US" sz="1800">
                <a:latin typeface="Arial Rounded MT Bold" pitchFamily="34" charset="0"/>
              </a:rPr>
              <a:t> Feasibility studies (recently, and only if very relevant/interesting)</a:t>
            </a:r>
          </a:p>
        </p:txBody>
      </p:sp>
      <p:pic>
        <p:nvPicPr>
          <p:cNvPr id="304134" name="Picture 6" descr="sd_hitch_RICKY 0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24600" y="4267200"/>
            <a:ext cx="2667000" cy="2000250"/>
          </a:xfrm>
          <a:prstGeom prst="rect">
            <a:avLst/>
          </a:prstGeom>
          <a:noFill/>
        </p:spPr>
      </p:pic>
      <p:pic>
        <p:nvPicPr>
          <p:cNvPr id="304135" name="Picture 7" descr="sd_movingfield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00600" y="2705100"/>
            <a:ext cx="2133600" cy="1609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Presentation/Open House, April </a:t>
            </a:r>
            <a:r>
              <a:rPr lang="en-US" dirty="0" smtClean="0"/>
              <a:t>16, 2009</a:t>
            </a:r>
            <a:endParaRPr lang="en-US" dirty="0"/>
          </a:p>
        </p:txBody>
      </p:sp>
      <p:pic>
        <p:nvPicPr>
          <p:cNvPr id="346121" name="Picture 9" descr="Pictur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447800"/>
            <a:ext cx="3048000" cy="2030413"/>
          </a:xfrm>
          <a:prstGeom prst="rect">
            <a:avLst/>
          </a:prstGeom>
          <a:noFill/>
        </p:spPr>
      </p:pic>
      <p:pic>
        <p:nvPicPr>
          <p:cNvPr id="346122" name="Picture 10" descr="Picture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71800" y="990600"/>
            <a:ext cx="3200400" cy="2133600"/>
          </a:xfrm>
          <a:prstGeom prst="rect">
            <a:avLst/>
          </a:prstGeom>
          <a:noFill/>
        </p:spPr>
      </p:pic>
      <p:pic>
        <p:nvPicPr>
          <p:cNvPr id="346123" name="Picture 11" descr="Picture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62600" y="1295400"/>
            <a:ext cx="3200400" cy="2133600"/>
          </a:xfrm>
          <a:prstGeom prst="rect">
            <a:avLst/>
          </a:prstGeom>
          <a:noFill/>
        </p:spPr>
      </p:pic>
      <p:pic>
        <p:nvPicPr>
          <p:cNvPr id="346124" name="Picture 12" descr="Picture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" y="3886200"/>
            <a:ext cx="3200400" cy="2133600"/>
          </a:xfrm>
          <a:prstGeom prst="rect">
            <a:avLst/>
          </a:prstGeom>
          <a:noFill/>
        </p:spPr>
      </p:pic>
      <p:pic>
        <p:nvPicPr>
          <p:cNvPr id="346126" name="Picture 14" descr="Picture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86400" y="3962400"/>
            <a:ext cx="3425825" cy="2286000"/>
          </a:xfrm>
          <a:prstGeom prst="rect">
            <a:avLst/>
          </a:prstGeom>
          <a:noFill/>
        </p:spPr>
      </p:pic>
      <p:pic>
        <p:nvPicPr>
          <p:cNvPr id="346127" name="Picture 15" descr="Picture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971800" y="3581400"/>
            <a:ext cx="3048000" cy="2030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solid capstone design experience</a:t>
            </a:r>
          </a:p>
          <a:p>
            <a:pPr lvl="1"/>
            <a:r>
              <a:rPr lang="en-US"/>
              <a:t>9 years running, strong industrial participation, including high rate of returning customers</a:t>
            </a:r>
          </a:p>
          <a:p>
            <a:pPr lvl="1"/>
            <a:r>
              <a:rPr lang="en-US"/>
              <a:t>Transition to more integrated design experience</a:t>
            </a:r>
          </a:p>
          <a:p>
            <a:r>
              <a:rPr lang="en-US"/>
              <a:t>Industry participation is an important part of making capstone experience “realistic”</a:t>
            </a:r>
          </a:p>
          <a:p>
            <a:r>
              <a:rPr lang="en-US"/>
              <a:t>ME Advisory Council  has been instrumental in increasing industrial participation in capstone projects and help us close an annual ABET review cycle that includes the senior project open house</a:t>
            </a:r>
          </a:p>
          <a:p>
            <a:r>
              <a:rPr lang="en-US"/>
              <a:t>It will be one of the most rewarding experience for your academic career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EML4550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0DF96-603E-4308-BF68-BDB4E49296E7}" type="slidenum">
              <a:rPr lang="en-US"/>
              <a:pPr/>
              <a:t>2</a:t>
            </a:fld>
            <a:endParaRPr 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0000FF"/>
                </a:solidFill>
              </a:rPr>
              <a:t>ABET Outcome Criteria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763000" cy="57912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/>
              <a:t>Engineering programs must demonstrate that their students attain abilities to:</a:t>
            </a:r>
          </a:p>
          <a:p>
            <a:pPr>
              <a:buFont typeface="Monotype Sorts" pitchFamily="2" charset="2"/>
              <a:buNone/>
            </a:pPr>
            <a:endParaRPr lang="en-US"/>
          </a:p>
          <a:p>
            <a:pPr>
              <a:buFont typeface="Monotype Sorts" pitchFamily="2" charset="2"/>
              <a:buNone/>
            </a:pPr>
            <a:r>
              <a:rPr lang="en-US"/>
              <a:t>(a) apply knowledge of mathematics, science, and engineering</a:t>
            </a:r>
          </a:p>
          <a:p>
            <a:pPr>
              <a:buFont typeface="Monotype Sorts" pitchFamily="2" charset="2"/>
              <a:buNone/>
            </a:pPr>
            <a:r>
              <a:rPr lang="en-US"/>
              <a:t>(b) design and conduct experiments, as well as to analyze and interpret data</a:t>
            </a:r>
          </a:p>
          <a:p>
            <a:pPr>
              <a:buFont typeface="Monotype Sorts" pitchFamily="2" charset="2"/>
              <a:buNone/>
            </a:pPr>
            <a:r>
              <a:rPr lang="en-US"/>
              <a:t>(e) identify, formulate, and solve engineering problems</a:t>
            </a:r>
          </a:p>
          <a:p>
            <a:pPr>
              <a:buFont typeface="Monotype Sorts" pitchFamily="2" charset="2"/>
              <a:buNone/>
            </a:pPr>
            <a:r>
              <a:rPr lang="en-US"/>
              <a:t>(k) use the techniques, skills, and modern engineering tools necessary for engineering practice.</a:t>
            </a:r>
          </a:p>
          <a:p>
            <a:pPr>
              <a:buFont typeface="Monotype Sorts" pitchFamily="2" charset="2"/>
              <a:buNone/>
            </a:pPr>
            <a:endParaRPr lang="en-US"/>
          </a:p>
          <a:p>
            <a:pPr>
              <a:buFont typeface="Monotype Sorts" pitchFamily="2" charset="2"/>
              <a:buNone/>
            </a:pPr>
            <a:r>
              <a:rPr lang="en-US"/>
              <a:t>-- These are more traditional engineering science subjects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EML4550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585BE-6F34-41E9-92DF-782F50694A94}" type="slidenum">
              <a:rPr lang="en-US"/>
              <a:pPr/>
              <a:t>3</a:t>
            </a:fld>
            <a:endParaRPr 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0000FF"/>
                </a:solidFill>
              </a:rPr>
              <a:t>ABET Outcome Criteria (cont.)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/>
              <a:t>Engineering programs must demonstrate that their students attain abilities to: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endParaRPr lang="en-US"/>
          </a:p>
          <a:p>
            <a:pPr>
              <a:buFont typeface="Monotype Sorts" pitchFamily="2" charset="2"/>
              <a:buNone/>
            </a:pPr>
            <a:r>
              <a:rPr lang="en-US"/>
              <a:t>(c) design a system, component, or process to meet desired needs within realistic constraints such as economic, environmental, social, political, ethical, health and safety, manufacturability, and sustainability</a:t>
            </a:r>
          </a:p>
          <a:p>
            <a:pPr>
              <a:buFont typeface="Monotype Sorts" pitchFamily="2" charset="2"/>
              <a:buNone/>
            </a:pPr>
            <a:r>
              <a:rPr lang="en-US"/>
              <a:t>(d) function on multi-disciplinary teams</a:t>
            </a:r>
          </a:p>
          <a:p>
            <a:pPr>
              <a:buFont typeface="Monotype Sorts" pitchFamily="2" charset="2"/>
              <a:buNone/>
            </a:pPr>
            <a:r>
              <a:rPr lang="en-US"/>
              <a:t>(g) communicate effectively</a:t>
            </a:r>
          </a:p>
          <a:p>
            <a:pPr>
              <a:buFont typeface="Monotype Sorts" pitchFamily="2" charset="2"/>
              <a:buNone/>
            </a:pPr>
            <a:endParaRPr lang="en-US"/>
          </a:p>
          <a:p>
            <a:pPr>
              <a:buFont typeface="Monotype Sorts" pitchFamily="2" charset="2"/>
              <a:buNone/>
            </a:pPr>
            <a:r>
              <a:rPr lang="en-US"/>
              <a:t>-- These are design-emphasis curriculum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EML4550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13C0-1C64-4B6B-8107-0BB047805303}" type="slidenum">
              <a:rPr lang="en-US"/>
              <a:pPr/>
              <a:t>4</a:t>
            </a:fld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0000FF"/>
                </a:solidFill>
              </a:rPr>
              <a:t>ABET Outcome Criteria (cont.)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/>
              <a:t>Engineering programs must demonstrate that their students attain abilities to:</a:t>
            </a:r>
          </a:p>
          <a:p>
            <a:pPr>
              <a:buFont typeface="Monotype Sorts" pitchFamily="2" charset="2"/>
              <a:buNone/>
            </a:pPr>
            <a:endParaRPr lang="en-US"/>
          </a:p>
          <a:p>
            <a:pPr>
              <a:buFont typeface="Monotype Sorts" pitchFamily="2" charset="2"/>
              <a:buNone/>
            </a:pPr>
            <a:r>
              <a:rPr lang="en-US"/>
              <a:t>(f) understanding of professional and ethical responsibility</a:t>
            </a:r>
          </a:p>
          <a:p>
            <a:pPr>
              <a:buFont typeface="Monotype Sorts" pitchFamily="2" charset="2"/>
              <a:buNone/>
            </a:pPr>
            <a:r>
              <a:rPr lang="en-US"/>
              <a:t>(h) the broad education necessary to understand the impact of engineering solutions in a global, economic, environmental, and societal context</a:t>
            </a:r>
          </a:p>
          <a:p>
            <a:pPr>
              <a:buFont typeface="Monotype Sorts" pitchFamily="2" charset="2"/>
              <a:buNone/>
            </a:pPr>
            <a:r>
              <a:rPr lang="en-US"/>
              <a:t>(i) recognize of the need for, and an ability to engage in life-long learning</a:t>
            </a:r>
          </a:p>
          <a:p>
            <a:pPr>
              <a:buFont typeface="Monotype Sorts" pitchFamily="2" charset="2"/>
              <a:buNone/>
            </a:pPr>
            <a:r>
              <a:rPr lang="en-US"/>
              <a:t>(j) a knowledge of contemporary issues</a:t>
            </a:r>
          </a:p>
          <a:p>
            <a:pPr>
              <a:buFont typeface="Monotype Sorts" pitchFamily="2" charset="2"/>
              <a:buNone/>
            </a:pPr>
            <a:endParaRPr lang="en-US"/>
          </a:p>
          <a:p>
            <a:pPr>
              <a:buFont typeface="Monotype Sorts" pitchFamily="2" charset="2"/>
              <a:buNone/>
            </a:pPr>
            <a:r>
              <a:rPr lang="en-US"/>
              <a:t>-- These are broad-based educational components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EML4550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EA607-081A-44E8-A236-C2507AF47182}" type="slidenum">
              <a:rPr lang="en-US"/>
              <a:pPr/>
              <a:t>5</a:t>
            </a:fld>
            <a:endParaRPr 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0000FF"/>
                </a:solidFill>
              </a:rPr>
              <a:t>Professional Components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763000" cy="54102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dirty="0"/>
              <a:t>(a) one year of a combination of college level mathematics and basic sciences (some with experimental experience)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dirty="0"/>
              <a:t>(b) one and one-half years of engineering topics, consisting of engineering sciences and engineering design, providing a bridge between mathematics and basic sciences on the one hand and engineering practice on the other.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dirty="0"/>
              <a:t>(c) a general education component that complements the technical content of the curriculum and is consistent with the program and institution objectives.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dirty="0"/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 dirty="0"/>
              <a:t>Students must be prepared for engineering practice through the curriculum </a:t>
            </a:r>
            <a:r>
              <a:rPr lang="en-US" dirty="0">
                <a:solidFill>
                  <a:srgbClr val="FF0000"/>
                </a:solidFill>
              </a:rPr>
              <a:t>culminating in a major design experience based on the knowledge and skills acquired in earlier course work and incorporating appropriate engineering standards and multiple realistic constraints</a:t>
            </a:r>
            <a:r>
              <a:rPr lang="en-US" dirty="0"/>
              <a:t>.  </a:t>
            </a:r>
            <a:r>
              <a:rPr lang="en-US" dirty="0">
                <a:solidFill>
                  <a:srgbClr val="0000FF"/>
                </a:solidFill>
              </a:rPr>
              <a:t>(--Capstone Experience)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EML4550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D607-7352-482A-A278-FDD2285F8856}" type="slidenum">
              <a:rPr lang="en-US"/>
              <a:pPr/>
              <a:t>6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Engineering Design </a:t>
            </a:r>
            <a:r>
              <a:rPr lang="en-US">
                <a:hlinkClick r:id="rId3"/>
              </a:rPr>
              <a:t>(ABET</a:t>
            </a:r>
            <a:r>
              <a:rPr lang="en-US"/>
              <a:t>)</a:t>
            </a: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609600" y="1143000"/>
            <a:ext cx="8153400" cy="384720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1" i="1" dirty="0"/>
              <a:t>Design is the process of devising a system, component, or process to meet desired needs. It is a decision-making process (oftentimes iterative) in which mathematics, the basic sciences, and the engineering sciences, are applied to convert resources optimally to meet a certain objective.</a:t>
            </a:r>
          </a:p>
          <a:p>
            <a:endParaRPr lang="en-US" b="1" i="1" dirty="0"/>
          </a:p>
          <a:p>
            <a:r>
              <a:rPr lang="en-US" b="1" i="1" dirty="0"/>
              <a:t>Among the fundamental elements of the design process are the establishment of objectives and criteria, synthesis, analysis, construction, testing, and </a:t>
            </a:r>
            <a:r>
              <a:rPr lang="en-US" b="1" i="1" dirty="0" smtClean="0"/>
              <a:t>evaluation</a:t>
            </a:r>
          </a:p>
          <a:p>
            <a:endParaRPr lang="en-US" sz="2800" b="1" i="1" dirty="0"/>
          </a:p>
        </p:txBody>
      </p:sp>
      <p:sp>
        <p:nvSpPr>
          <p:cNvPr id="6" name="Rectangle 5"/>
          <p:cNvSpPr/>
          <p:nvPr/>
        </p:nvSpPr>
        <p:spPr>
          <a:xfrm>
            <a:off x="685800" y="4953000"/>
            <a:ext cx="807720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For Mechanical Engineering</a:t>
            </a:r>
            <a:r>
              <a:rPr lang="en-US" dirty="0" smtClean="0"/>
              <a:t> - Attain the ability to work professionally in both </a:t>
            </a:r>
            <a:r>
              <a:rPr lang="en-US" dirty="0" smtClean="0">
                <a:solidFill>
                  <a:srgbClr val="0000FF"/>
                </a:solidFill>
              </a:rPr>
              <a:t>thermal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00FF"/>
                </a:solidFill>
              </a:rPr>
              <a:t>mechanical systems </a:t>
            </a:r>
            <a:r>
              <a:rPr lang="en-US" dirty="0" smtClean="0"/>
              <a:t>areas including the design and realization of such systems.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EML4550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B67D5-1BCD-43E0-AB0C-08F221108AAB}" type="slidenum">
              <a:rPr lang="en-US"/>
              <a:pPr/>
              <a:t>7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Engineering Design - Key Words</a:t>
            </a: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86800" cy="5105400"/>
          </a:xfrm>
        </p:spPr>
        <p:txBody>
          <a:bodyPr/>
          <a:lstStyle/>
          <a:p>
            <a:r>
              <a:rPr lang="en-US" i="1"/>
              <a:t>Systematic</a:t>
            </a:r>
            <a:r>
              <a:rPr lang="en-US"/>
              <a:t> – “orderly”, “with planning” and “methodical”</a:t>
            </a:r>
          </a:p>
          <a:p>
            <a:r>
              <a:rPr lang="en-US" i="1"/>
              <a:t>Process</a:t>
            </a:r>
            <a:r>
              <a:rPr lang="en-US"/>
              <a:t> – not an isolated action but ongoing activity</a:t>
            </a:r>
          </a:p>
          <a:p>
            <a:r>
              <a:rPr lang="en-US" i="1"/>
              <a:t>Generation and evaluation</a:t>
            </a:r>
            <a:r>
              <a:rPr lang="en-US"/>
              <a:t> - Trade-offs, optimization</a:t>
            </a:r>
          </a:p>
          <a:p>
            <a:r>
              <a:rPr lang="en-US" i="1"/>
              <a:t>Specifications</a:t>
            </a:r>
            <a:r>
              <a:rPr lang="en-US"/>
              <a:t> - What will it do, how it will do it, drawings, manufacturing methods, etc.</a:t>
            </a:r>
          </a:p>
          <a:p>
            <a:r>
              <a:rPr lang="en-US" i="1"/>
              <a:t>Artifacts</a:t>
            </a:r>
            <a:r>
              <a:rPr lang="en-US"/>
              <a:t> - Physical objects</a:t>
            </a:r>
          </a:p>
          <a:p>
            <a:r>
              <a:rPr lang="en-US" i="1"/>
              <a:t>Form and function</a:t>
            </a:r>
            <a:r>
              <a:rPr lang="en-US"/>
              <a:t> - “Shape” and “Operation” (form follows function? Function follows form?)</a:t>
            </a:r>
          </a:p>
          <a:p>
            <a:r>
              <a:rPr lang="en-US" i="1"/>
              <a:t>Stated objectives</a:t>
            </a:r>
            <a:r>
              <a:rPr lang="en-US"/>
              <a:t> - Specified needs or problem</a:t>
            </a:r>
          </a:p>
          <a:p>
            <a:r>
              <a:rPr lang="en-US" i="1"/>
              <a:t>Constraints</a:t>
            </a:r>
            <a:r>
              <a:rPr lang="en-US"/>
              <a:t> - Budget, environment,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EML4550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AB31-DCCF-4CF6-AB39-7D7EBFA1F998}" type="slidenum">
              <a:rPr lang="en-US"/>
              <a:pPr/>
              <a:t>8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aspects of the design process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Formal process - yes</a:t>
            </a:r>
          </a:p>
          <a:p>
            <a:r>
              <a:rPr lang="en-US"/>
              <a:t>Informal (social) process - yes</a:t>
            </a:r>
          </a:p>
          <a:p>
            <a:pPr lvl="1"/>
            <a:r>
              <a:rPr lang="en-US"/>
              <a:t>Design takes place in social setting. emotions, negotiations, personal dynamics, are all part of the process and affect the outcome as much as the formal components</a:t>
            </a:r>
          </a:p>
          <a:p>
            <a:pPr lvl="1"/>
            <a:r>
              <a:rPr lang="en-US"/>
              <a:t>Management and teamwork are an integral part of every design effort</a:t>
            </a:r>
          </a:p>
          <a:p>
            <a:pPr lvl="1"/>
            <a:endParaRPr lang="en-US"/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822325" y="4148138"/>
            <a:ext cx="7559675" cy="228282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en-US" i="1">
                <a:latin typeface="Tahoma" pitchFamily="34" charset="0"/>
              </a:rPr>
              <a:t>Alternate Definition of Design (Luongo, 2001) : A form of art (creativity) in which the scientific disciplines (tools) are used to arrive at an optimal solution (painting) on a pre-specified problem (canvas) brought up by a customer (viewer)</a:t>
            </a:r>
          </a:p>
          <a:p>
            <a:endParaRPr lang="en-US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EML4550   2007</a:t>
            </a: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Phases of the design process</a:t>
            </a: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686800" cy="5105400"/>
          </a:xfrm>
        </p:spPr>
        <p:txBody>
          <a:bodyPr/>
          <a:lstStyle/>
          <a:p>
            <a:r>
              <a:rPr lang="en-US" dirty="0"/>
              <a:t>Concept development</a:t>
            </a:r>
          </a:p>
          <a:p>
            <a:pPr lvl="2"/>
            <a:r>
              <a:rPr lang="en-US" dirty="0"/>
              <a:t>Identify customer needs, gather information on competition or possible alternatives, generate and evaluate alternate concepts, select concept, define form and function of the artifact.</a:t>
            </a:r>
          </a:p>
          <a:p>
            <a:r>
              <a:rPr lang="en-US" dirty="0"/>
              <a:t>System-level design</a:t>
            </a:r>
          </a:p>
          <a:p>
            <a:pPr lvl="2"/>
            <a:r>
              <a:rPr lang="en-US" dirty="0"/>
              <a:t>Determine system architecture (configuration) as well as all sub-systems and respective interfaces, produce system layout and specifications for the system and each </a:t>
            </a:r>
            <a:r>
              <a:rPr lang="en-US" dirty="0" smtClean="0"/>
              <a:t>sub-system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04800" y="3886200"/>
            <a:ext cx="8839200" cy="2971800"/>
            <a:chOff x="152400" y="3429000"/>
            <a:chExt cx="8839200" cy="2971800"/>
          </a:xfrm>
        </p:grpSpPr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2209800" y="3429002"/>
              <a:ext cx="6781800" cy="2971802"/>
              <a:chOff x="1392" y="2160"/>
              <a:chExt cx="4272" cy="1872"/>
            </a:xfrm>
          </p:grpSpPr>
          <p:grpSp>
            <p:nvGrpSpPr>
              <p:cNvPr id="9" name="Group 15"/>
              <p:cNvGrpSpPr>
                <a:grpSpLocks/>
              </p:cNvGrpSpPr>
              <p:nvPr/>
            </p:nvGrpSpPr>
            <p:grpSpPr bwMode="auto">
              <a:xfrm>
                <a:off x="1392" y="2208"/>
                <a:ext cx="3312" cy="1488"/>
                <a:chOff x="1392" y="2208"/>
                <a:chExt cx="3312" cy="1488"/>
              </a:xfrm>
            </p:grpSpPr>
            <p:sp>
              <p:nvSpPr>
                <p:cNvPr id="16" name="Line 4"/>
                <p:cNvSpPr>
                  <a:spLocks noChangeShapeType="1"/>
                </p:cNvSpPr>
                <p:nvPr/>
              </p:nvSpPr>
              <p:spPr bwMode="auto">
                <a:xfrm>
                  <a:off x="1392" y="3696"/>
                  <a:ext cx="3312" cy="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" name="Line 5"/>
                <p:cNvSpPr>
                  <a:spLocks noChangeShapeType="1"/>
                </p:cNvSpPr>
                <p:nvPr/>
              </p:nvSpPr>
              <p:spPr bwMode="auto">
                <a:xfrm flipV="1">
                  <a:off x="1392" y="2256"/>
                  <a:ext cx="0" cy="144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" name="Freeform 6"/>
                <p:cNvSpPr>
                  <a:spLocks/>
                </p:cNvSpPr>
                <p:nvPr/>
              </p:nvSpPr>
              <p:spPr bwMode="auto">
                <a:xfrm>
                  <a:off x="1392" y="2208"/>
                  <a:ext cx="3168" cy="1488"/>
                </a:xfrm>
                <a:custGeom>
                  <a:avLst/>
                  <a:gdLst/>
                  <a:ahLst/>
                  <a:cxnLst>
                    <a:cxn ang="0">
                      <a:pos x="0" y="1488"/>
                    </a:cxn>
                    <a:cxn ang="0">
                      <a:pos x="480" y="1392"/>
                    </a:cxn>
                    <a:cxn ang="0">
                      <a:pos x="1628" y="1100"/>
                    </a:cxn>
                    <a:cxn ang="0">
                      <a:pos x="2624" y="579"/>
                    </a:cxn>
                    <a:cxn ang="0">
                      <a:pos x="3168" y="0"/>
                    </a:cxn>
                  </a:cxnLst>
                  <a:rect l="0" t="0" r="r" b="b"/>
                  <a:pathLst>
                    <a:path w="3168" h="1488">
                      <a:moveTo>
                        <a:pt x="0" y="1488"/>
                      </a:moveTo>
                      <a:cubicBezTo>
                        <a:pt x="104" y="1468"/>
                        <a:pt x="209" y="1457"/>
                        <a:pt x="480" y="1392"/>
                      </a:cubicBezTo>
                      <a:cubicBezTo>
                        <a:pt x="751" y="1327"/>
                        <a:pt x="1271" y="1236"/>
                        <a:pt x="1628" y="1100"/>
                      </a:cubicBezTo>
                      <a:cubicBezTo>
                        <a:pt x="1985" y="964"/>
                        <a:pt x="2367" y="762"/>
                        <a:pt x="2624" y="579"/>
                      </a:cubicBezTo>
                      <a:cubicBezTo>
                        <a:pt x="2881" y="396"/>
                        <a:pt x="3055" y="121"/>
                        <a:pt x="3168" y="0"/>
                      </a:cubicBezTo>
                    </a:path>
                  </a:pathLst>
                </a:custGeom>
                <a:noFill/>
                <a:ln w="31750" cap="flat" cmpd="sng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14"/>
              <p:cNvGrpSpPr>
                <a:grpSpLocks/>
              </p:cNvGrpSpPr>
              <p:nvPr/>
            </p:nvGrpSpPr>
            <p:grpSpPr bwMode="auto">
              <a:xfrm>
                <a:off x="1392" y="2160"/>
                <a:ext cx="4272" cy="1872"/>
                <a:chOff x="1392" y="2160"/>
                <a:chExt cx="4272" cy="1872"/>
              </a:xfrm>
            </p:grpSpPr>
            <p:sp>
              <p:nvSpPr>
                <p:cNvPr id="11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680" y="3744"/>
                  <a:ext cx="2516" cy="288"/>
                </a:xfrm>
                <a:prstGeom prst="rect">
                  <a:avLst/>
                </a:prstGeom>
                <a:noFill/>
                <a:ln w="317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rgbClr val="0000FF"/>
                      </a:solidFill>
                    </a:rPr>
                    <a:t>1	2	3	4	5</a:t>
                  </a:r>
                </a:p>
              </p:txBody>
            </p:sp>
            <p:sp>
              <p:nvSpPr>
                <p:cNvPr id="1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416" y="3024"/>
                  <a:ext cx="1248" cy="577"/>
                </a:xfrm>
                <a:prstGeom prst="rect">
                  <a:avLst/>
                </a:prstGeom>
                <a:noFill/>
                <a:ln w="31750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en-US" sz="1800">
                      <a:solidFill>
                        <a:srgbClr val="0000FF"/>
                      </a:solidFill>
                    </a:rPr>
                    <a:t>Production development process</a:t>
                  </a:r>
                </a:p>
              </p:txBody>
            </p:sp>
            <p:sp>
              <p:nvSpPr>
                <p:cNvPr id="13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4272" y="2544"/>
                  <a:ext cx="752" cy="231"/>
                </a:xfrm>
                <a:prstGeom prst="rect">
                  <a:avLst/>
                </a:prstGeom>
                <a:noFill/>
                <a:ln w="317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solidFill>
                        <a:srgbClr val="0000FF"/>
                      </a:solidFill>
                    </a:rPr>
                    <a:t>Cost spend</a:t>
                  </a:r>
                </a:p>
              </p:txBody>
            </p:sp>
            <p:sp>
              <p:nvSpPr>
                <p:cNvPr id="14" name="Freeform 10"/>
                <p:cNvSpPr>
                  <a:spLocks/>
                </p:cNvSpPr>
                <p:nvPr/>
              </p:nvSpPr>
              <p:spPr bwMode="auto">
                <a:xfrm>
                  <a:off x="1392" y="2205"/>
                  <a:ext cx="3120" cy="1443"/>
                </a:xfrm>
                <a:custGeom>
                  <a:avLst/>
                  <a:gdLst/>
                  <a:ahLst/>
                  <a:cxnLst>
                    <a:cxn ang="0">
                      <a:pos x="0" y="1443"/>
                    </a:cxn>
                    <a:cxn ang="0">
                      <a:pos x="297" y="994"/>
                    </a:cxn>
                    <a:cxn ang="0">
                      <a:pos x="904" y="410"/>
                    </a:cxn>
                    <a:cxn ang="0">
                      <a:pos x="1815" y="68"/>
                    </a:cxn>
                    <a:cxn ang="0">
                      <a:pos x="3120" y="3"/>
                    </a:cxn>
                  </a:cxnLst>
                  <a:rect l="0" t="0" r="r" b="b"/>
                  <a:pathLst>
                    <a:path w="3120" h="1443">
                      <a:moveTo>
                        <a:pt x="0" y="1443"/>
                      </a:moveTo>
                      <a:cubicBezTo>
                        <a:pt x="50" y="1368"/>
                        <a:pt x="146" y="1166"/>
                        <a:pt x="297" y="994"/>
                      </a:cubicBezTo>
                      <a:cubicBezTo>
                        <a:pt x="448" y="822"/>
                        <a:pt x="651" y="564"/>
                        <a:pt x="904" y="410"/>
                      </a:cubicBezTo>
                      <a:cubicBezTo>
                        <a:pt x="1157" y="256"/>
                        <a:pt x="1446" y="136"/>
                        <a:pt x="1815" y="68"/>
                      </a:cubicBezTo>
                      <a:cubicBezTo>
                        <a:pt x="2184" y="0"/>
                        <a:pt x="2848" y="17"/>
                        <a:pt x="3120" y="3"/>
                      </a:cubicBezTo>
                    </a:path>
                  </a:pathLst>
                </a:custGeom>
                <a:noFill/>
                <a:ln w="31750" cap="flat" cmpd="sng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488" y="2160"/>
                  <a:ext cx="872" cy="231"/>
                </a:xfrm>
                <a:prstGeom prst="rect">
                  <a:avLst/>
                </a:prstGeom>
                <a:noFill/>
                <a:ln w="317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solidFill>
                        <a:srgbClr val="0000FF"/>
                      </a:solidFill>
                    </a:rPr>
                    <a:t>Cost planned</a:t>
                  </a:r>
                </a:p>
              </p:txBody>
            </p:sp>
          </p:grpSp>
        </p:grpSp>
        <p:sp>
          <p:nvSpPr>
            <p:cNvPr id="7" name="Text Box 17"/>
            <p:cNvSpPr txBox="1">
              <a:spLocks noChangeArrowheads="1"/>
            </p:cNvSpPr>
            <p:nvPr/>
          </p:nvSpPr>
          <p:spPr bwMode="auto">
            <a:xfrm>
              <a:off x="152400" y="4114800"/>
              <a:ext cx="1933575" cy="457200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3300"/>
                  </a:solidFill>
                </a:rPr>
                <a:t>Cost Effective</a:t>
              </a:r>
            </a:p>
          </p:txBody>
        </p:sp>
        <p:sp>
          <p:nvSpPr>
            <p:cNvPr id="8" name="Line 18"/>
            <p:cNvSpPr>
              <a:spLocks noChangeShapeType="1"/>
            </p:cNvSpPr>
            <p:nvPr/>
          </p:nvSpPr>
          <p:spPr bwMode="auto">
            <a:xfrm>
              <a:off x="2057400" y="4419600"/>
              <a:ext cx="1828800" cy="304800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">
  <a:themeElements>
    <a:clrScheme name="Lecture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Lecture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chemeClr val="tx1"/>
          </a:solidFill>
          <a:prstDash val="solid"/>
          <a:round/>
          <a:headEnd type="triangl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chemeClr val="tx1"/>
          </a:solidFill>
          <a:prstDash val="solid"/>
          <a:round/>
          <a:headEnd type="triangl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cture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Designs\Lecture.pot</Template>
  <TotalTime>1325</TotalTime>
  <Words>1513</Words>
  <Application>Microsoft PowerPoint</Application>
  <PresentationFormat>On-screen Show (4:3)</PresentationFormat>
  <Paragraphs>276</Paragraphs>
  <Slides>19</Slides>
  <Notes>19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Lecture</vt:lpstr>
      <vt:lpstr>EML4550 – Engineering Design Methods (2007)</vt:lpstr>
      <vt:lpstr>ABET Outcome Criteria</vt:lpstr>
      <vt:lpstr>ABET Outcome Criteria (cont.)</vt:lpstr>
      <vt:lpstr>ABET Outcome Criteria (cont.)</vt:lpstr>
      <vt:lpstr>Professional Components</vt:lpstr>
      <vt:lpstr>Engineering Design (ABET)</vt:lpstr>
      <vt:lpstr>Engineering Design - Key Words</vt:lpstr>
      <vt:lpstr>Other aspects of the design process</vt:lpstr>
      <vt:lpstr>Phases of the design process</vt:lpstr>
      <vt:lpstr>Phases of the design process (cont’d)</vt:lpstr>
      <vt:lpstr>Slide 11</vt:lpstr>
      <vt:lpstr>Evolution of Capstone Design Curriculum</vt:lpstr>
      <vt:lpstr>Proposed New Model – Design Integration</vt:lpstr>
      <vt:lpstr>Proposed Modules in EDM (Spring, Junior-year)</vt:lpstr>
      <vt:lpstr>An Overview of Capstone Course</vt:lpstr>
      <vt:lpstr>Increase in Class Size and Industrial Sponsorships</vt:lpstr>
      <vt:lpstr>Project Descriptions</vt:lpstr>
      <vt:lpstr>Presentation/Open House, April 16, 2009</vt:lpstr>
      <vt:lpstr>Conclusions</vt:lpstr>
    </vt:vector>
  </TitlesOfParts>
  <Company>NHMFL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luongo</dc:creator>
  <cp:lastModifiedBy> </cp:lastModifiedBy>
  <cp:revision>80</cp:revision>
  <cp:lastPrinted>1999-08-30T20:24:38Z</cp:lastPrinted>
  <dcterms:created xsi:type="dcterms:W3CDTF">1999-08-25T18:25:19Z</dcterms:created>
  <dcterms:modified xsi:type="dcterms:W3CDTF">2009-02-06T15:30:21Z</dcterms:modified>
</cp:coreProperties>
</file>