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9"/>
  </p:notesMasterIdLst>
  <p:sldIdLst>
    <p:sldId id="289" r:id="rId2"/>
    <p:sldId id="290" r:id="rId3"/>
    <p:sldId id="310" r:id="rId4"/>
    <p:sldId id="329" r:id="rId5"/>
    <p:sldId id="330" r:id="rId6"/>
    <p:sldId id="331" r:id="rId7"/>
    <p:sldId id="332" r:id="rId8"/>
    <p:sldId id="336" r:id="rId9"/>
    <p:sldId id="338" r:id="rId10"/>
    <p:sldId id="313" r:id="rId11"/>
    <p:sldId id="316" r:id="rId12"/>
    <p:sldId id="318" r:id="rId13"/>
    <p:sldId id="319" r:id="rId14"/>
    <p:sldId id="321" r:id="rId15"/>
    <p:sldId id="323" r:id="rId16"/>
    <p:sldId id="324" r:id="rId17"/>
    <p:sldId id="325" r:id="rId18"/>
  </p:sldIdLst>
  <p:sldSz cx="10080625" cy="7559675"/>
  <p:notesSz cx="7772400" cy="1002665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505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39" autoAdjust="0"/>
    <p:restoredTop sz="94651" autoAdjust="0"/>
  </p:normalViewPr>
  <p:slideViewPr>
    <p:cSldViewPr>
      <p:cViewPr varScale="1">
        <p:scale>
          <a:sx n="64" d="100"/>
          <a:sy n="64" d="100"/>
        </p:scale>
        <p:origin x="-984" y="-108"/>
      </p:cViewPr>
      <p:guideLst>
        <p:guide orient="horz" pos="2160"/>
        <p:guide pos="2880"/>
      </p:guideLst>
    </p:cSldViewPr>
  </p:slideViewPr>
  <p:outlineViewPr>
    <p:cViewPr varScale="1">
      <p:scale>
        <a:sx n="170" d="200"/>
        <a:sy n="170" d="200"/>
      </p:scale>
      <p:origin x="-780" y="-84"/>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100" d="100"/>
        <a:sy n="100" d="100"/>
      </p:scale>
      <p:origin x="0" y="3426"/>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
          <p:cNvSpPr>
            <a:spLocks noGrp="1" noRot="1" noChangeAspect="1" noChangeArrowheads="1" noTextEdit="1"/>
          </p:cNvSpPr>
          <p:nvPr>
            <p:ph type="sldImg"/>
          </p:nvPr>
        </p:nvSpPr>
        <p:spPr bwMode="auto">
          <a:xfrm>
            <a:off x="1212850" y="333375"/>
            <a:ext cx="5345113" cy="4008438"/>
          </a:xfrm>
          <a:prstGeom prst="rect">
            <a:avLst/>
          </a:prstGeom>
          <a:solidFill>
            <a:srgbClr val="FFFFFF"/>
          </a:solidFill>
          <a:ln w="9525">
            <a:solidFill>
              <a:srgbClr val="000000"/>
            </a:solidFill>
            <a:miter lim="800000"/>
            <a:headEnd/>
            <a:tailEnd/>
          </a:ln>
        </p:spPr>
      </p:sp>
      <p:sp>
        <p:nvSpPr>
          <p:cNvPr id="2050" name="Text Box 2"/>
          <p:cNvSpPr txBox="1">
            <a:spLocks noChangeArrowheads="1"/>
          </p:cNvSpPr>
          <p:nvPr/>
        </p:nvSpPr>
        <p:spPr bwMode="auto">
          <a:xfrm>
            <a:off x="571500" y="4732338"/>
            <a:ext cx="6635750" cy="4449762"/>
          </a:xfrm>
          <a:prstGeom prst="rect">
            <a:avLst/>
          </a:prstGeom>
          <a:noFill/>
          <a:ln w="9525">
            <a:noFill/>
            <a:miter lim="800000"/>
            <a:headEnd/>
            <a:tailEnd/>
          </a:ln>
        </p:spPr>
        <p:txBody>
          <a:bodyPr lIns="0" tIns="0" rIns="0" bIns="0"/>
          <a:lstStyle/>
          <a:p>
            <a:pPr>
              <a:defRPr/>
            </a:pPr>
            <a:endParaRPr lang="en-US">
              <a:latin typeface="Helvetica"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elvetica" charset="0"/>
        <a:ea typeface="+mn-ea"/>
        <a:cs typeface="+mn-cs"/>
      </a:defRPr>
    </a:lvl1pPr>
    <a:lvl2pPr marL="457200" algn="l" rtl="0" eaLnBrk="0" fontAlgn="base" hangingPunct="0">
      <a:spcBef>
        <a:spcPct val="30000"/>
      </a:spcBef>
      <a:spcAft>
        <a:spcPct val="0"/>
      </a:spcAft>
      <a:defRPr sz="1200" kern="1200">
        <a:solidFill>
          <a:schemeClr val="tx1"/>
        </a:solidFill>
        <a:latin typeface="Helvetica" charset="0"/>
        <a:ea typeface="+mn-ea"/>
        <a:cs typeface="+mn-cs"/>
      </a:defRPr>
    </a:lvl2pPr>
    <a:lvl3pPr marL="914400" algn="l" rtl="0" eaLnBrk="0" fontAlgn="base" hangingPunct="0">
      <a:spcBef>
        <a:spcPct val="30000"/>
      </a:spcBef>
      <a:spcAft>
        <a:spcPct val="0"/>
      </a:spcAft>
      <a:defRPr sz="1200" kern="1200">
        <a:solidFill>
          <a:schemeClr val="tx1"/>
        </a:solidFill>
        <a:latin typeface="Helvetica" charset="0"/>
        <a:ea typeface="+mn-ea"/>
        <a:cs typeface="+mn-cs"/>
      </a:defRPr>
    </a:lvl3pPr>
    <a:lvl4pPr marL="1371600" algn="l" rtl="0" eaLnBrk="0" fontAlgn="base" hangingPunct="0">
      <a:spcBef>
        <a:spcPct val="30000"/>
      </a:spcBef>
      <a:spcAft>
        <a:spcPct val="0"/>
      </a:spcAft>
      <a:defRPr sz="1200" kern="1200">
        <a:solidFill>
          <a:schemeClr val="tx1"/>
        </a:solidFill>
        <a:latin typeface="Helvetica" charset="0"/>
        <a:ea typeface="+mn-ea"/>
        <a:cs typeface="+mn-cs"/>
      </a:defRPr>
    </a:lvl4pPr>
    <a:lvl5pPr marL="1828800" algn="l" rtl="0" eaLnBrk="0" fontAlgn="base" hangingPunct="0">
      <a:spcBef>
        <a:spcPct val="30000"/>
      </a:spcBef>
      <a:spcAft>
        <a:spcPct val="0"/>
      </a:spcAft>
      <a:defRPr sz="1200" kern="1200">
        <a:solidFill>
          <a:schemeClr val="tx1"/>
        </a:solidFill>
        <a:latin typeface="Helvetica"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397000" y="762000"/>
            <a:ext cx="4978400" cy="3733800"/>
          </a:xfrm>
          <a:noFill/>
          <a:ln/>
        </p:spPr>
      </p:sp>
      <p:sp>
        <p:nvSpPr>
          <p:cNvPr id="29699" name="Rectangle 3"/>
          <p:cNvSpPr>
            <a:spLocks noGrp="1" noChangeArrowheads="1"/>
          </p:cNvSpPr>
          <p:nvPr>
            <p:ph type="body" idx="1"/>
          </p:nvPr>
        </p:nvSpPr>
        <p:spPr bwMode="auto">
          <a:xfrm>
            <a:off x="1066800" y="4800600"/>
            <a:ext cx="5638800" cy="4495800"/>
          </a:xfrm>
          <a:prstGeom prst="rect">
            <a:avLst/>
          </a:prstGeom>
          <a:noFill/>
          <a:ln>
            <a:miter lim="800000"/>
            <a:headEnd/>
            <a:tailEnd/>
          </a:ln>
        </p:spPr>
        <p:txBody>
          <a:bodyPr/>
          <a:lstStyle/>
          <a:p>
            <a:r>
              <a:rPr lang="en-US" smtClean="0"/>
              <a:t>Figure on left: This photograph shows the twisting motion of the center span just prior to failure</a:t>
            </a:r>
          </a:p>
          <a:p>
            <a:r>
              <a:rPr lang="en-US" smtClean="0"/>
              <a:t>Figure in the middle: A few minutes after the first piece of concrete fell, this 600 foot section broke out of the suspension span, turning upside down as it crashed in Puget Sound. Note how the floor assembly and the solid girders have been twisted and warped. The square object in mid air (near the centre of the photograph) is a 25 foot (7.6m) section of concrete pavement. Notice the car in the top right corner</a:t>
            </a:r>
          </a:p>
          <a:p>
            <a:r>
              <a:rPr lang="en-US" smtClean="0"/>
              <a:t>Figure on the right: This photograph shows the sag in the east span after the failure. With the centre span gone there was nothing to counter balance the weight of the side spans. The sag was 45 feet (13.7m). Also the immense size of the anchorages is illustrated. </a:t>
            </a:r>
          </a:p>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bwMode="auto">
          <a:xfrm>
            <a:off x="777875" y="4762500"/>
            <a:ext cx="6216650" cy="4511675"/>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381125" y="752475"/>
            <a:ext cx="5011738" cy="3759200"/>
          </a:xfrm>
          <a:ln/>
        </p:spPr>
      </p:sp>
      <p:sp>
        <p:nvSpPr>
          <p:cNvPr id="48131" name="Rectangle 3"/>
          <p:cNvSpPr>
            <a:spLocks noGrp="1" noChangeArrowheads="1"/>
          </p:cNvSpPr>
          <p:nvPr>
            <p:ph type="body" idx="1"/>
          </p:nvPr>
        </p:nvSpPr>
        <p:spPr bwMode="auto">
          <a:xfrm>
            <a:off x="777875" y="4762500"/>
            <a:ext cx="6216650" cy="4511675"/>
          </a:xfrm>
          <a:prstGeom prst="rect">
            <a:avLst/>
          </a:prstGeom>
          <a:solidFill>
            <a:srgbClr val="FFFFFF"/>
          </a:solidFill>
          <a:ln>
            <a:solidFill>
              <a:srgbClr val="000000"/>
            </a:solidFill>
            <a:miter lim="800000"/>
            <a:headEnd/>
            <a:tailEnd/>
          </a:ln>
        </p:spPr>
        <p:txBody>
          <a:bodyPr lIns="101709" tIns="50854" rIns="101709" bIns="50854"/>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1381125" y="752475"/>
            <a:ext cx="5011738" cy="3759200"/>
          </a:xfrm>
          <a:ln/>
        </p:spPr>
      </p:sp>
      <p:sp>
        <p:nvSpPr>
          <p:cNvPr id="50179" name="Rectangle 3"/>
          <p:cNvSpPr>
            <a:spLocks noGrp="1" noChangeArrowheads="1"/>
          </p:cNvSpPr>
          <p:nvPr>
            <p:ph type="body" idx="1"/>
          </p:nvPr>
        </p:nvSpPr>
        <p:spPr bwMode="auto">
          <a:xfrm>
            <a:off x="777875" y="4762500"/>
            <a:ext cx="6216650" cy="4511675"/>
          </a:xfrm>
          <a:prstGeom prst="rect">
            <a:avLst/>
          </a:prstGeom>
          <a:solidFill>
            <a:srgbClr val="FFFFFF"/>
          </a:solidFill>
          <a:ln>
            <a:solidFill>
              <a:srgbClr val="000000"/>
            </a:solidFill>
            <a:miter lim="800000"/>
            <a:headEnd/>
            <a:tailEnd/>
          </a:ln>
        </p:spPr>
        <p:txBody>
          <a:bodyPr lIns="101709" tIns="50854" rIns="101709" bIns="50854"/>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381125" y="752475"/>
            <a:ext cx="5011738" cy="3759200"/>
          </a:xfrm>
          <a:ln/>
        </p:spPr>
      </p:sp>
      <p:sp>
        <p:nvSpPr>
          <p:cNvPr id="52227" name="Rectangle 3"/>
          <p:cNvSpPr>
            <a:spLocks noGrp="1" noChangeArrowheads="1"/>
          </p:cNvSpPr>
          <p:nvPr>
            <p:ph type="body" idx="1"/>
          </p:nvPr>
        </p:nvSpPr>
        <p:spPr bwMode="auto">
          <a:xfrm>
            <a:off x="777875" y="4762500"/>
            <a:ext cx="6216650" cy="4511675"/>
          </a:xfrm>
          <a:prstGeom prst="rect">
            <a:avLst/>
          </a:prstGeom>
          <a:solidFill>
            <a:srgbClr val="FFFFFF"/>
          </a:solidFill>
          <a:ln>
            <a:solidFill>
              <a:srgbClr val="000000"/>
            </a:solidFill>
            <a:miter lim="800000"/>
            <a:headEnd/>
            <a:tailEnd/>
          </a:ln>
        </p:spPr>
        <p:txBody>
          <a:bodyPr lIns="101709" tIns="50854" rIns="101709" bIns="50854"/>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1381125" y="752475"/>
            <a:ext cx="5011738" cy="3759200"/>
          </a:xfrm>
          <a:ln/>
        </p:spPr>
      </p:sp>
      <p:sp>
        <p:nvSpPr>
          <p:cNvPr id="54275" name="Rectangle 3"/>
          <p:cNvSpPr>
            <a:spLocks noGrp="1" noChangeArrowheads="1"/>
          </p:cNvSpPr>
          <p:nvPr>
            <p:ph type="body" idx="1"/>
          </p:nvPr>
        </p:nvSpPr>
        <p:spPr bwMode="auto">
          <a:xfrm>
            <a:off x="777875" y="4762500"/>
            <a:ext cx="6216650" cy="4511675"/>
          </a:xfrm>
          <a:prstGeom prst="rect">
            <a:avLst/>
          </a:prstGeom>
          <a:solidFill>
            <a:srgbClr val="FFFFFF"/>
          </a:solidFill>
          <a:ln>
            <a:solidFill>
              <a:srgbClr val="000000"/>
            </a:solidFill>
            <a:miter lim="800000"/>
            <a:headEnd/>
            <a:tailEnd/>
          </a:ln>
        </p:spPr>
        <p:txBody>
          <a:bodyPr lIns="101709" tIns="50854" rIns="101709" bIns="50854"/>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381125" y="752475"/>
            <a:ext cx="5011738" cy="3759200"/>
          </a:xfrm>
          <a:ln/>
        </p:spPr>
      </p:sp>
      <p:sp>
        <p:nvSpPr>
          <p:cNvPr id="62467" name="Rectangle 3"/>
          <p:cNvSpPr>
            <a:spLocks noGrp="1" noChangeArrowheads="1"/>
          </p:cNvSpPr>
          <p:nvPr>
            <p:ph type="body" idx="1"/>
          </p:nvPr>
        </p:nvSpPr>
        <p:spPr bwMode="auto">
          <a:xfrm>
            <a:off x="777875" y="4762500"/>
            <a:ext cx="6216650" cy="4511675"/>
          </a:xfrm>
          <a:prstGeom prst="rect">
            <a:avLst/>
          </a:prstGeom>
          <a:solidFill>
            <a:srgbClr val="FFFFFF"/>
          </a:solidFill>
          <a:ln>
            <a:solidFill>
              <a:srgbClr val="000000"/>
            </a:solidFill>
            <a:miter lim="800000"/>
            <a:headEnd/>
            <a:tailEnd/>
          </a:ln>
        </p:spPr>
        <p:txBody>
          <a:bodyPr lIns="101709" tIns="50854" rIns="101709" bIns="50854"/>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381125" y="752475"/>
            <a:ext cx="5011738" cy="3759200"/>
          </a:xfrm>
          <a:ln/>
        </p:spPr>
      </p:sp>
      <p:sp>
        <p:nvSpPr>
          <p:cNvPr id="66563" name="Rectangle 3"/>
          <p:cNvSpPr>
            <a:spLocks noGrp="1" noChangeArrowheads="1"/>
          </p:cNvSpPr>
          <p:nvPr>
            <p:ph type="body" idx="1"/>
          </p:nvPr>
        </p:nvSpPr>
        <p:spPr bwMode="auto">
          <a:xfrm>
            <a:off x="777875" y="4762500"/>
            <a:ext cx="6216650" cy="4511675"/>
          </a:xfrm>
          <a:prstGeom prst="rect">
            <a:avLst/>
          </a:prstGeom>
          <a:solidFill>
            <a:srgbClr val="FFFFFF"/>
          </a:solidFill>
          <a:ln>
            <a:solidFill>
              <a:srgbClr val="000000"/>
            </a:solidFill>
            <a:miter lim="800000"/>
            <a:headEnd/>
            <a:tailEnd/>
          </a:ln>
        </p:spPr>
        <p:txBody>
          <a:bodyPr lIns="101709" tIns="50854" rIns="101709" bIns="50854"/>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3600" y="533400"/>
            <a:ext cx="2155825" cy="6329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41363" y="533400"/>
            <a:ext cx="6319837" cy="6329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41363" y="2101850"/>
            <a:ext cx="4227512"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21275"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8607425" cy="914400"/>
          </a:xfrm>
          <a:prstGeom prst="rect">
            <a:avLst/>
          </a:prstGeom>
          <a:solidFill>
            <a:srgbClr val="CCFFFF">
              <a:alpha val="50195"/>
            </a:srgbClr>
          </a:solidFill>
          <a:ln w="9525">
            <a:solidFill>
              <a:srgbClr val="969696"/>
            </a:solidFill>
            <a:miter lim="800000"/>
            <a:headEnd/>
            <a:tailEnd/>
          </a:ln>
        </p:spPr>
        <p:txBody>
          <a:bodyPr vert="horz" wrap="square" lIns="91440" tIns="45720" rIns="91440" bIns="45720" numCol="1" anchor="ctr" anchorCtr="0" compatLnSpc="1">
            <a:prstTxWarp prst="textNoShape">
              <a:avLst/>
            </a:prstTxWarp>
          </a:bodyPr>
          <a:lstStyle/>
          <a:p>
            <a:pPr lvl="0"/>
            <a:r>
              <a:rPr lang="en-GB" altLang="en-US" smtClean="0"/>
              <a:t>Click to edit the title text format</a:t>
            </a:r>
          </a:p>
        </p:txBody>
      </p:sp>
      <p:sp>
        <p:nvSpPr>
          <p:cNvPr id="1027" name="Rectangle 3"/>
          <p:cNvSpPr>
            <a:spLocks noGrp="1" noChangeArrowheads="1"/>
          </p:cNvSpPr>
          <p:nvPr>
            <p:ph type="body" idx="1"/>
          </p:nvPr>
        </p:nvSpPr>
        <p:spPr bwMode="auto">
          <a:xfrm>
            <a:off x="741363" y="2101850"/>
            <a:ext cx="8607425" cy="4760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Eigth Outline Level</a:t>
            </a:r>
          </a:p>
          <a:p>
            <a:pPr lvl="4"/>
            <a:r>
              <a:rPr lang="en-GB" altLang="en-US" smtClean="0"/>
              <a:t>Ninth Outline Level</a:t>
            </a:r>
          </a:p>
        </p:txBody>
      </p:sp>
      <p:sp>
        <p:nvSpPr>
          <p:cNvPr id="70660" name="Rectangle 4"/>
          <p:cNvSpPr>
            <a:spLocks noChangeArrowheads="1"/>
          </p:cNvSpPr>
          <p:nvPr/>
        </p:nvSpPr>
        <p:spPr bwMode="auto">
          <a:xfrm>
            <a:off x="201613" y="152400"/>
            <a:ext cx="9677400" cy="7162800"/>
          </a:xfrm>
          <a:prstGeom prst="rect">
            <a:avLst/>
          </a:prstGeom>
          <a:noFill/>
          <a:ln w="57150" cmpd="thinThick">
            <a:solidFill>
              <a:srgbClr val="333333"/>
            </a:solidFill>
            <a:miter lim="800000"/>
            <a:headEnd/>
            <a:tailEnd/>
          </a:ln>
          <a:effectLst/>
        </p:spPr>
        <p:txBody>
          <a:bodyPr wrap="none" anchor="ctr"/>
          <a:lstStyle/>
          <a:p>
            <a:pPr>
              <a:defRPr/>
            </a:pPr>
            <a:endParaRPr lang="en-US"/>
          </a:p>
        </p:txBody>
      </p:sp>
      <p:sp>
        <p:nvSpPr>
          <p:cNvPr id="70662" name="Text Box 6"/>
          <p:cNvSpPr txBox="1">
            <a:spLocks noChangeArrowheads="1"/>
          </p:cNvSpPr>
          <p:nvPr/>
        </p:nvSpPr>
        <p:spPr bwMode="auto">
          <a:xfrm>
            <a:off x="620713" y="6980238"/>
            <a:ext cx="3309937" cy="265112"/>
          </a:xfrm>
          <a:prstGeom prst="rect">
            <a:avLst/>
          </a:prstGeom>
          <a:noFill/>
          <a:ln w="9525">
            <a:noFill/>
            <a:miter lim="800000"/>
            <a:headEnd/>
            <a:tailEnd/>
          </a:ln>
        </p:spPr>
        <p:txBody>
          <a:bodyPr lIns="0" tIns="0" rIns="0" bIns="0"/>
          <a:lstStyle/>
          <a:p>
            <a:pPr>
              <a:lnSpc>
                <a:spcPct val="85000"/>
              </a:lnSpc>
              <a:tabLst>
                <a:tab pos="723900" algn="l"/>
                <a:tab pos="1447800" algn="l"/>
                <a:tab pos="2171700" algn="l"/>
                <a:tab pos="2895600" algn="l"/>
              </a:tabLst>
              <a:defRPr/>
            </a:pPr>
            <a:r>
              <a:rPr lang="en-US" altLang="en-US" sz="1400">
                <a:solidFill>
                  <a:srgbClr val="006600"/>
                </a:solidFill>
              </a:rPr>
              <a:t>Introduction to Mechanical engineering</a:t>
            </a:r>
            <a:endParaRPr lang="en-GB" altLang="en-US" sz="1400"/>
          </a:p>
        </p:txBody>
      </p:sp>
      <p:sp>
        <p:nvSpPr>
          <p:cNvPr id="70665" name="Rectangle 9"/>
          <p:cNvSpPr>
            <a:spLocks noChangeArrowheads="1"/>
          </p:cNvSpPr>
          <p:nvPr/>
        </p:nvSpPr>
        <p:spPr bwMode="auto">
          <a:xfrm>
            <a:off x="8012113" y="6904038"/>
            <a:ext cx="1447800" cy="274637"/>
          </a:xfrm>
          <a:prstGeom prst="rect">
            <a:avLst/>
          </a:prstGeom>
          <a:noFill/>
          <a:ln w="19050">
            <a:noFill/>
            <a:miter lim="800000"/>
            <a:headEnd/>
            <a:tailEnd/>
          </a:ln>
          <a:effectLst/>
        </p:spPr>
        <p:txBody>
          <a:bodyPr wrap="none" anchor="ctr"/>
          <a:lstStyle/>
          <a:p>
            <a:pPr algn="ctr">
              <a:defRPr/>
            </a:pPr>
            <a:r>
              <a:rPr lang="en-US" altLang="en-US" sz="1400">
                <a:solidFill>
                  <a:srgbClr val="006600"/>
                </a:solidFill>
              </a:rPr>
              <a:t>Chapter  3-</a:t>
            </a:r>
            <a:fld id="{C95A6CFA-EA6B-4B6D-B69D-7468B0F8FA30}" type="slidenum">
              <a:rPr lang="en-US" altLang="en-US" sz="1400">
                <a:solidFill>
                  <a:srgbClr val="006600"/>
                </a:solidFill>
              </a:rPr>
              <a:pPr algn="ctr">
                <a:defRPr/>
              </a:pPr>
              <a:t>‹#›</a:t>
            </a:fld>
            <a:endParaRPr lang="en-US" altLang="en-US">
              <a:latin typeface="times" charset="0"/>
            </a:endParaRPr>
          </a:p>
        </p:txBody>
      </p:sp>
      <p:sp>
        <p:nvSpPr>
          <p:cNvPr id="70666" name="Text Box 10"/>
          <p:cNvSpPr txBox="1">
            <a:spLocks noChangeArrowheads="1"/>
          </p:cNvSpPr>
          <p:nvPr/>
        </p:nvSpPr>
        <p:spPr bwMode="auto">
          <a:xfrm>
            <a:off x="914400" y="5564188"/>
            <a:ext cx="7620000" cy="300037"/>
          </a:xfrm>
          <a:prstGeom prst="rect">
            <a:avLst/>
          </a:prstGeom>
          <a:noFill/>
          <a:ln w="9525">
            <a:noFill/>
            <a:miter lim="800000"/>
            <a:headEnd/>
            <a:tailEnd/>
          </a:ln>
          <a:effectLst/>
        </p:spPr>
        <p:txBody>
          <a:bodyPr anchor="ctr">
            <a:spAutoFit/>
          </a:bodyPr>
          <a:lstStyle/>
          <a:p>
            <a:pPr>
              <a:lnSpc>
                <a:spcPct val="85000"/>
              </a:lnSpc>
              <a:spcBef>
                <a:spcPct val="50000"/>
              </a:spcBef>
              <a:defRPr/>
            </a:pPr>
            <a:endParaRPr lang="en-US" sz="1600"/>
          </a:p>
        </p:txBody>
      </p:sp>
      <p:sp useBgFill="1">
        <p:nvSpPr>
          <p:cNvPr id="70667" name="Rectangle 11"/>
          <p:cNvSpPr>
            <a:spLocks noChangeArrowheads="1"/>
          </p:cNvSpPr>
          <p:nvPr userDrawn="1"/>
        </p:nvSpPr>
        <p:spPr bwMode="auto">
          <a:xfrm>
            <a:off x="3962400" y="0"/>
            <a:ext cx="1447800" cy="457200"/>
          </a:xfrm>
          <a:prstGeom prst="rect">
            <a:avLst/>
          </a:prstGeom>
          <a:ln w="19050">
            <a:solidFill>
              <a:srgbClr val="333333"/>
            </a:solidFill>
            <a:miter lim="800000"/>
            <a:headEnd/>
            <a:tailEnd/>
          </a:ln>
          <a:effectLst/>
        </p:spPr>
        <p:txBody>
          <a:bodyPr wrap="none" anchor="ctr"/>
          <a:lstStyle/>
          <a:p>
            <a:pPr algn="ctr">
              <a:defRPr/>
            </a:pPr>
            <a:r>
              <a:rPr lang="en-US" altLang="en-US" sz="1400">
                <a:solidFill>
                  <a:srgbClr val="006600"/>
                </a:solidFill>
              </a:rPr>
              <a:t>EML 3004C</a:t>
            </a:r>
            <a:endParaRPr lang="en-US" altLang="en-US">
              <a:latin typeface="time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lnSpc>
          <a:spcPct val="85000"/>
        </a:lnSpc>
        <a:spcBef>
          <a:spcPct val="20000"/>
        </a:spcBef>
        <a:spcAft>
          <a:spcPct val="0"/>
        </a:spcAft>
        <a:defRPr sz="3200">
          <a:solidFill>
            <a:srgbClr val="000099"/>
          </a:solidFill>
          <a:latin typeface="+mj-lt"/>
          <a:ea typeface="+mj-ea"/>
          <a:cs typeface="+mj-cs"/>
        </a:defRPr>
      </a:lvl1pPr>
      <a:lvl2pPr algn="ctr" rtl="0" eaLnBrk="0" fontAlgn="base" hangingPunct="0">
        <a:lnSpc>
          <a:spcPct val="85000"/>
        </a:lnSpc>
        <a:spcBef>
          <a:spcPct val="20000"/>
        </a:spcBef>
        <a:spcAft>
          <a:spcPct val="0"/>
        </a:spcAft>
        <a:defRPr sz="3200">
          <a:solidFill>
            <a:srgbClr val="000099"/>
          </a:solidFill>
          <a:latin typeface="Helvetica" charset="0"/>
        </a:defRPr>
      </a:lvl2pPr>
      <a:lvl3pPr algn="ctr" rtl="0" eaLnBrk="0" fontAlgn="base" hangingPunct="0">
        <a:lnSpc>
          <a:spcPct val="85000"/>
        </a:lnSpc>
        <a:spcBef>
          <a:spcPct val="20000"/>
        </a:spcBef>
        <a:spcAft>
          <a:spcPct val="0"/>
        </a:spcAft>
        <a:defRPr sz="3200">
          <a:solidFill>
            <a:srgbClr val="000099"/>
          </a:solidFill>
          <a:latin typeface="Helvetica" charset="0"/>
        </a:defRPr>
      </a:lvl3pPr>
      <a:lvl4pPr algn="ctr" rtl="0" eaLnBrk="0" fontAlgn="base" hangingPunct="0">
        <a:lnSpc>
          <a:spcPct val="85000"/>
        </a:lnSpc>
        <a:spcBef>
          <a:spcPct val="20000"/>
        </a:spcBef>
        <a:spcAft>
          <a:spcPct val="0"/>
        </a:spcAft>
        <a:defRPr sz="3200">
          <a:solidFill>
            <a:srgbClr val="000099"/>
          </a:solidFill>
          <a:latin typeface="Helvetica" charset="0"/>
        </a:defRPr>
      </a:lvl4pPr>
      <a:lvl5pPr algn="ctr" rtl="0" eaLnBrk="0" fontAlgn="base" hangingPunct="0">
        <a:lnSpc>
          <a:spcPct val="85000"/>
        </a:lnSpc>
        <a:spcBef>
          <a:spcPct val="20000"/>
        </a:spcBef>
        <a:spcAft>
          <a:spcPct val="0"/>
        </a:spcAft>
        <a:defRPr sz="3200">
          <a:solidFill>
            <a:srgbClr val="000099"/>
          </a:solidFill>
          <a:latin typeface="Helvetica" charset="0"/>
        </a:defRPr>
      </a:lvl5pPr>
      <a:lvl6pPr marL="457200" algn="ctr" rtl="0" eaLnBrk="0" fontAlgn="base" hangingPunct="0">
        <a:lnSpc>
          <a:spcPct val="85000"/>
        </a:lnSpc>
        <a:spcBef>
          <a:spcPct val="20000"/>
        </a:spcBef>
        <a:spcAft>
          <a:spcPct val="0"/>
        </a:spcAft>
        <a:defRPr sz="3200">
          <a:solidFill>
            <a:srgbClr val="000099"/>
          </a:solidFill>
          <a:latin typeface="Helvetica" charset="0"/>
        </a:defRPr>
      </a:lvl6pPr>
      <a:lvl7pPr marL="914400" algn="ctr" rtl="0" eaLnBrk="0" fontAlgn="base" hangingPunct="0">
        <a:lnSpc>
          <a:spcPct val="85000"/>
        </a:lnSpc>
        <a:spcBef>
          <a:spcPct val="20000"/>
        </a:spcBef>
        <a:spcAft>
          <a:spcPct val="0"/>
        </a:spcAft>
        <a:defRPr sz="3200">
          <a:solidFill>
            <a:srgbClr val="000099"/>
          </a:solidFill>
          <a:latin typeface="Helvetica" charset="0"/>
        </a:defRPr>
      </a:lvl7pPr>
      <a:lvl8pPr marL="1371600" algn="ctr" rtl="0" eaLnBrk="0" fontAlgn="base" hangingPunct="0">
        <a:lnSpc>
          <a:spcPct val="85000"/>
        </a:lnSpc>
        <a:spcBef>
          <a:spcPct val="20000"/>
        </a:spcBef>
        <a:spcAft>
          <a:spcPct val="0"/>
        </a:spcAft>
        <a:defRPr sz="3200">
          <a:solidFill>
            <a:srgbClr val="000099"/>
          </a:solidFill>
          <a:latin typeface="Helvetica" charset="0"/>
        </a:defRPr>
      </a:lvl8pPr>
      <a:lvl9pPr marL="1828800" algn="ctr" rtl="0" eaLnBrk="0" fontAlgn="base" hangingPunct="0">
        <a:lnSpc>
          <a:spcPct val="85000"/>
        </a:lnSpc>
        <a:spcBef>
          <a:spcPct val="20000"/>
        </a:spcBef>
        <a:spcAft>
          <a:spcPct val="0"/>
        </a:spcAft>
        <a:defRPr sz="3200">
          <a:solidFill>
            <a:srgbClr val="000099"/>
          </a:solidFill>
          <a:latin typeface="Helvetica" charset="0"/>
        </a:defRPr>
      </a:lvl9pPr>
    </p:titleStyle>
    <p:bodyStyle>
      <a:lvl1pPr marL="461963" indent="-461963" algn="l" rtl="0" eaLnBrk="0" fontAlgn="base" hangingPunct="0">
        <a:lnSpc>
          <a:spcPct val="85000"/>
        </a:lnSpc>
        <a:spcBef>
          <a:spcPct val="20000"/>
        </a:spcBef>
        <a:spcAft>
          <a:spcPct val="0"/>
        </a:spcAft>
        <a:buClr>
          <a:srgbClr val="FF5050"/>
        </a:buClr>
        <a:buFont typeface="Wingdings" pitchFamily="2" charset="2"/>
        <a:buChar char="q"/>
        <a:defRPr sz="2800">
          <a:solidFill>
            <a:srgbClr val="000000"/>
          </a:solidFill>
          <a:latin typeface="+mn-lt"/>
          <a:ea typeface="+mn-ea"/>
          <a:cs typeface="+mn-cs"/>
        </a:defRPr>
      </a:lvl1pPr>
      <a:lvl2pPr marL="966788" indent="-390525" algn="l" rtl="0" eaLnBrk="0" fontAlgn="base" hangingPunct="0">
        <a:lnSpc>
          <a:spcPct val="85000"/>
        </a:lnSpc>
        <a:spcBef>
          <a:spcPct val="20000"/>
        </a:spcBef>
        <a:spcAft>
          <a:spcPct val="0"/>
        </a:spcAft>
        <a:buClr>
          <a:schemeClr val="accent2"/>
        </a:buClr>
        <a:buFont typeface="Wingdings" pitchFamily="2" charset="2"/>
        <a:buChar char="Ø"/>
        <a:defRPr sz="2400">
          <a:solidFill>
            <a:srgbClr val="000000"/>
          </a:solidFill>
          <a:latin typeface="+mn-lt"/>
        </a:defRPr>
      </a:lvl2pPr>
      <a:lvl3pPr marL="1309688" indent="-228600" algn="l" rtl="0" eaLnBrk="0" fontAlgn="base" hangingPunct="0">
        <a:lnSpc>
          <a:spcPct val="85000"/>
        </a:lnSpc>
        <a:spcBef>
          <a:spcPct val="20000"/>
        </a:spcBef>
        <a:spcAft>
          <a:spcPct val="0"/>
        </a:spcAft>
        <a:buClr>
          <a:srgbClr val="000000"/>
        </a:buClr>
        <a:buChar char="•"/>
        <a:defRPr sz="2000">
          <a:solidFill>
            <a:srgbClr val="000000"/>
          </a:solidFill>
          <a:latin typeface="+mn-lt"/>
        </a:defRPr>
      </a:lvl3pPr>
      <a:lvl4pPr marL="1652588" indent="-228600" algn="l" rtl="0" eaLnBrk="0" fontAlgn="base" hangingPunct="0">
        <a:lnSpc>
          <a:spcPct val="85000"/>
        </a:lnSpc>
        <a:spcBef>
          <a:spcPct val="20000"/>
        </a:spcBef>
        <a:spcAft>
          <a:spcPct val="0"/>
        </a:spcAft>
        <a:buClr>
          <a:srgbClr val="000000"/>
        </a:buClr>
        <a:buSzPct val="75000"/>
        <a:buFont typeface="StarBats" charset="0"/>
        <a:buChar char=" "/>
        <a:defRPr sz="2000">
          <a:solidFill>
            <a:srgbClr val="000000"/>
          </a:solidFill>
          <a:latin typeface="+mn-lt"/>
        </a:defRPr>
      </a:lvl4pPr>
      <a:lvl5pPr marL="1995488" indent="-228600" algn="l" rtl="0" eaLnBrk="0" fontAlgn="base" hangingPunct="0">
        <a:lnSpc>
          <a:spcPct val="85000"/>
        </a:lnSpc>
        <a:spcBef>
          <a:spcPct val="20000"/>
        </a:spcBef>
        <a:spcAft>
          <a:spcPct val="0"/>
        </a:spcAft>
        <a:buClr>
          <a:srgbClr val="000000"/>
        </a:buClr>
        <a:buSzPct val="45000"/>
        <a:buFont typeface="StarBats" charset="0"/>
        <a:buChar char=" "/>
        <a:defRPr sz="2000">
          <a:solidFill>
            <a:srgbClr val="000000"/>
          </a:solidFill>
          <a:latin typeface="+mn-lt"/>
        </a:defRPr>
      </a:lvl5pPr>
      <a:lvl6pPr marL="2452688" indent="-228600" algn="l" rtl="0" eaLnBrk="0" fontAlgn="base" hangingPunct="0">
        <a:lnSpc>
          <a:spcPct val="85000"/>
        </a:lnSpc>
        <a:spcBef>
          <a:spcPct val="20000"/>
        </a:spcBef>
        <a:spcAft>
          <a:spcPct val="0"/>
        </a:spcAft>
        <a:buClr>
          <a:srgbClr val="000000"/>
        </a:buClr>
        <a:buSzPct val="45000"/>
        <a:buFont typeface="StarBats" charset="0"/>
        <a:buChar char=" "/>
        <a:defRPr>
          <a:solidFill>
            <a:srgbClr val="000000"/>
          </a:solidFill>
          <a:latin typeface="+mn-lt"/>
        </a:defRPr>
      </a:lvl6pPr>
      <a:lvl7pPr marL="2909888" indent="-228600" algn="l" rtl="0" eaLnBrk="0" fontAlgn="base" hangingPunct="0">
        <a:lnSpc>
          <a:spcPct val="85000"/>
        </a:lnSpc>
        <a:spcBef>
          <a:spcPct val="20000"/>
        </a:spcBef>
        <a:spcAft>
          <a:spcPct val="0"/>
        </a:spcAft>
        <a:buClr>
          <a:srgbClr val="000000"/>
        </a:buClr>
        <a:buSzPct val="45000"/>
        <a:buFont typeface="StarBats" charset="0"/>
        <a:buChar char=" "/>
        <a:defRPr>
          <a:solidFill>
            <a:srgbClr val="000000"/>
          </a:solidFill>
          <a:latin typeface="+mn-lt"/>
        </a:defRPr>
      </a:lvl7pPr>
      <a:lvl8pPr marL="3367088" indent="-228600" algn="l" rtl="0" eaLnBrk="0" fontAlgn="base" hangingPunct="0">
        <a:lnSpc>
          <a:spcPct val="85000"/>
        </a:lnSpc>
        <a:spcBef>
          <a:spcPct val="20000"/>
        </a:spcBef>
        <a:spcAft>
          <a:spcPct val="0"/>
        </a:spcAft>
        <a:buClr>
          <a:srgbClr val="000000"/>
        </a:buClr>
        <a:buSzPct val="45000"/>
        <a:buFont typeface="StarBats" charset="0"/>
        <a:buChar char=" "/>
        <a:defRPr>
          <a:solidFill>
            <a:srgbClr val="000000"/>
          </a:solidFill>
          <a:latin typeface="+mn-lt"/>
        </a:defRPr>
      </a:lvl8pPr>
      <a:lvl9pPr marL="3824288" indent="-228600" algn="l" rtl="0" eaLnBrk="0" fontAlgn="base" hangingPunct="0">
        <a:lnSpc>
          <a:spcPct val="85000"/>
        </a:lnSpc>
        <a:spcBef>
          <a:spcPct val="20000"/>
        </a:spcBef>
        <a:spcAft>
          <a:spcPct val="0"/>
        </a:spcAft>
        <a:buClr>
          <a:srgbClr val="000000"/>
        </a:buClr>
        <a:buSzPct val="45000"/>
        <a:buFont typeface="StarBats" charset="0"/>
        <a:buChar char=" "/>
        <a:defRPr>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eKgPY1adc0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matscieng.sunysb.edu/disaster/"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en.wikipedia.org/wiki/Category:Engineering_failure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civeng.carleton.ca/Exhibits/Tacoma_Narrows/DSmith/fig09.gif" TargetMode="External"/><Relationship Id="rId3" Type="http://schemas.openxmlformats.org/officeDocument/2006/relationships/hyperlink" Target="http://www.wsdot.wa.gov/tnbhistory/Connections/connections3.htm" TargetMode="External"/><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civeng.carleton.ca/Exhibits/Tacoma_Narrows/DSmith/fig10.gif" TargetMode="External"/><Relationship Id="rId5" Type="http://schemas.openxmlformats.org/officeDocument/2006/relationships/image" Target="../media/image4.png"/><Relationship Id="rId4" Type="http://schemas.openxmlformats.org/officeDocument/2006/relationships/hyperlink" Target="http://www.civeng.carleton.ca/Exhibits/Tacoma_Narrows/DSmith/fig08.gif" TargetMode="External"/><Relationship Id="rId9"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Space_Shuttle_Challenger_disaster"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hyperlink" Target="http://www.eng.uab.edu/cee/faculty/ndelatte/case_studies_project/Hyatt%20Regency/hyatt.ht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hyperlink" Target="http://en.wikipedia.org/wiki/Three_Mile_Island_acciden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sme.org/NewsPublicPolicy/Ethics/Ethics_Center.cf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books.nap.edu/openbook.php?record_id=11083&amp;page=79"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hyperlink" Target="http://www.onlineethics.org/CMS/edu/resources/cwethed.aspx" TargetMode="External"/><Relationship Id="rId7" Type="http://schemas.openxmlformats.org/officeDocument/2006/relationships/hyperlink" Target="http://www.onlineethics.org/CMS/edu/instructguides/concepts.asp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onlineethics.org/CMS/edu/instructguides/pinkus.aspx" TargetMode="External"/><Relationship Id="rId5" Type="http://schemas.openxmlformats.org/officeDocument/2006/relationships/hyperlink" Target="http://www.onlineethics.org/CMS/profpractice/ppcases/numericalprob.aspx" TargetMode="External"/><Relationship Id="rId4" Type="http://schemas.openxmlformats.org/officeDocument/2006/relationships/hyperlink" Target="http://www.onlineethics.org/cms/7459.aspx"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1026"/>
          <p:cNvSpPr>
            <a:spLocks noGrp="1" noChangeArrowheads="1"/>
          </p:cNvSpPr>
          <p:nvPr>
            <p:ph type="ctrTitle"/>
          </p:nvPr>
        </p:nvSpPr>
        <p:spPr>
          <a:xfrm>
            <a:off x="762000" y="990600"/>
            <a:ext cx="8534400" cy="1295400"/>
          </a:xfrm>
        </p:spPr>
        <p:txBody>
          <a:bodyPr/>
          <a:lstStyle/>
          <a:p>
            <a:r>
              <a:rPr lang="en-US" sz="4400" smtClean="0"/>
              <a:t>CHAPTER 3 </a:t>
            </a:r>
            <a:br>
              <a:rPr lang="en-US" sz="4400" smtClean="0"/>
            </a:br>
            <a:r>
              <a:rPr lang="en-US" sz="4400" smtClean="0"/>
              <a:t>IME: Design and Analysis</a:t>
            </a:r>
          </a:p>
        </p:txBody>
      </p:sp>
      <p:sp>
        <p:nvSpPr>
          <p:cNvPr id="2051" name="Rectangle 1027"/>
          <p:cNvSpPr>
            <a:spLocks noGrp="1" noChangeArrowheads="1"/>
          </p:cNvSpPr>
          <p:nvPr>
            <p:ph type="subTitle" idx="1"/>
          </p:nvPr>
        </p:nvSpPr>
        <p:spPr>
          <a:xfrm>
            <a:off x="1524000" y="3200400"/>
            <a:ext cx="7010400" cy="609600"/>
          </a:xfrm>
        </p:spPr>
        <p:txBody>
          <a:bodyPr/>
          <a:lstStyle/>
          <a:p>
            <a:r>
              <a:rPr lang="en-US" smtClean="0"/>
              <a:t>Engineers and the Real World?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1066800" y="1828800"/>
            <a:ext cx="8469313" cy="3810000"/>
          </a:xfrm>
        </p:spPr>
        <p:txBody>
          <a:bodyPr/>
          <a:lstStyle/>
          <a:p>
            <a:r>
              <a:rPr lang="en-US" dirty="0" smtClean="0"/>
              <a:t>Only he/she who does nothing makes no mistake </a:t>
            </a:r>
            <a:r>
              <a:rPr lang="en-US" sz="1400" i="1" dirty="0" smtClean="0"/>
              <a:t>(French proverb)</a:t>
            </a:r>
          </a:p>
          <a:p>
            <a:r>
              <a:rPr lang="en-US" dirty="0" smtClean="0"/>
              <a:t>Failure is delay, but not defeat. It is a temporary detour but not a dead-end street. </a:t>
            </a:r>
            <a:r>
              <a:rPr lang="en-US" sz="1400" i="1" dirty="0" smtClean="0"/>
              <a:t>(William Ward)</a:t>
            </a:r>
          </a:p>
          <a:p>
            <a:r>
              <a:rPr lang="en-US" dirty="0" smtClean="0"/>
              <a:t>The fellow who never makes mistakes takes order from the one who does </a:t>
            </a:r>
            <a:r>
              <a:rPr lang="en-US" sz="1400" i="1" dirty="0" smtClean="0"/>
              <a:t>(Herbert </a:t>
            </a:r>
            <a:r>
              <a:rPr lang="en-US" sz="1400" i="1" dirty="0" err="1" smtClean="0"/>
              <a:t>Prochnow</a:t>
            </a:r>
            <a:r>
              <a:rPr lang="en-US" sz="1400" i="1" dirty="0" smtClean="0"/>
              <a:t>) </a:t>
            </a:r>
          </a:p>
          <a:p>
            <a:r>
              <a:rPr lang="en-US" dirty="0" smtClean="0"/>
              <a:t>To make no mistake is not in the power of man; but from their errors and mistakes the wise and good learn wisdom for the future </a:t>
            </a:r>
            <a:r>
              <a:rPr lang="en-US" sz="1400" i="1" dirty="0" smtClean="0"/>
              <a:t>(Plutarch</a:t>
            </a:r>
            <a:r>
              <a:rPr lang="en-US" sz="1400" i="1" dirty="0" smtClean="0"/>
              <a:t>)</a:t>
            </a:r>
          </a:p>
          <a:p>
            <a:pPr lvl="1"/>
            <a:r>
              <a:rPr lang="en-US" sz="3200" i="1" dirty="0" smtClean="0">
                <a:hlinkClick r:id="rId3"/>
              </a:rPr>
              <a:t>A famous q</a:t>
            </a:r>
            <a:r>
              <a:rPr lang="en-US" sz="3200" i="1" dirty="0" smtClean="0">
                <a:hlinkClick r:id="rId3"/>
              </a:rPr>
              <a:t>uote</a:t>
            </a:r>
            <a:endParaRPr lang="en-US" sz="3200" i="1" dirty="0" smtClean="0"/>
          </a:p>
          <a:p>
            <a:endParaRPr lang="en-US" sz="1400" i="1" dirty="0" smtClean="0"/>
          </a:p>
          <a:p>
            <a:pPr>
              <a:buFont typeface="Wingdings" pitchFamily="2" charset="2"/>
              <a:buNone/>
            </a:pPr>
            <a:endParaRPr lang="en-US" sz="1400" i="1" dirty="0" smtClean="0"/>
          </a:p>
          <a:p>
            <a:pPr>
              <a:buFont typeface="Wingdings" pitchFamily="2" charset="2"/>
              <a:buNone/>
            </a:pPr>
            <a:endParaRPr lang="en-US" sz="1400" i="1" dirty="0" smtClean="0"/>
          </a:p>
          <a:p>
            <a:pPr lvl="2">
              <a:buNone/>
            </a:pPr>
            <a:endParaRPr lang="en-US" dirty="0" smtClean="0"/>
          </a:p>
          <a:p>
            <a:pPr lvl="1">
              <a:buFont typeface="Wingdings" pitchFamily="2" charset="2"/>
              <a:buNone/>
            </a:pPr>
            <a:endParaRPr lang="en-US" dirty="0" smtClean="0"/>
          </a:p>
        </p:txBody>
      </p:sp>
      <p:sp>
        <p:nvSpPr>
          <p:cNvPr id="6147" name="Rectangle 3"/>
          <p:cNvSpPr>
            <a:spLocks noChangeArrowheads="1"/>
          </p:cNvSpPr>
          <p:nvPr/>
        </p:nvSpPr>
        <p:spPr bwMode="auto">
          <a:xfrm>
            <a:off x="685800" y="609600"/>
            <a:ext cx="8534400" cy="533400"/>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3200">
                <a:solidFill>
                  <a:srgbClr val="000099"/>
                </a:solidFill>
                <a:latin typeface="Helvetica" charset="0"/>
              </a:rPr>
              <a:t>3.2 How Engineers Learn from Mistakes?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925513" y="1722438"/>
            <a:ext cx="8229600" cy="3810000"/>
          </a:xfrm>
        </p:spPr>
        <p:txBody>
          <a:bodyPr/>
          <a:lstStyle/>
          <a:p>
            <a:pPr algn="just" fontAlgn="t">
              <a:lnSpc>
                <a:spcPct val="75000"/>
              </a:lnSpc>
            </a:pPr>
            <a:r>
              <a:rPr lang="en-US" sz="2400" dirty="0" smtClean="0">
                <a:solidFill>
                  <a:srgbClr val="003300"/>
                </a:solidFill>
                <a:latin typeface="Times New Roman" pitchFamily="18" charset="0"/>
                <a:cs typeface="Arial" pitchFamily="34" charset="0"/>
              </a:rPr>
              <a:t>“If anything can go wrong, it will”- Murphy’s Law</a:t>
            </a:r>
          </a:p>
          <a:p>
            <a:pPr fontAlgn="t">
              <a:lnSpc>
                <a:spcPct val="75000"/>
              </a:lnSpc>
            </a:pPr>
            <a:r>
              <a:rPr lang="en-US" sz="2400" dirty="0" smtClean="0">
                <a:solidFill>
                  <a:srgbClr val="003300"/>
                </a:solidFill>
                <a:latin typeface="Times New Roman" pitchFamily="18" charset="0"/>
                <a:cs typeface="Arial" pitchFamily="34" charset="0"/>
              </a:rPr>
              <a:t>Are all great discoveries made by mistake?</a:t>
            </a:r>
          </a:p>
          <a:p>
            <a:pPr lvl="1" fontAlgn="t">
              <a:lnSpc>
                <a:spcPct val="75000"/>
              </a:lnSpc>
            </a:pPr>
            <a:r>
              <a:rPr lang="en-US" sz="2000" dirty="0" smtClean="0">
                <a:latin typeface="Times New Roman" pitchFamily="18" charset="0"/>
              </a:rPr>
              <a:t>More appropriately, a discovery is said to be an accident meeting a prepared mind.  Ex: Fleming and the discovery of Penicillin</a:t>
            </a:r>
            <a:endParaRPr lang="en-US" sz="2000" dirty="0" smtClean="0">
              <a:solidFill>
                <a:srgbClr val="003300"/>
              </a:solidFill>
              <a:latin typeface="Times New Roman" pitchFamily="18" charset="0"/>
              <a:cs typeface="Arial" pitchFamily="34" charset="0"/>
            </a:endParaRPr>
          </a:p>
          <a:p>
            <a:pPr fontAlgn="t">
              <a:lnSpc>
                <a:spcPct val="75000"/>
              </a:lnSpc>
            </a:pPr>
            <a:r>
              <a:rPr lang="en-US" sz="2400" dirty="0" smtClean="0">
                <a:solidFill>
                  <a:srgbClr val="003300"/>
                </a:solidFill>
                <a:latin typeface="Times New Roman" pitchFamily="18" charset="0"/>
                <a:cs typeface="Arial" pitchFamily="34" charset="0"/>
              </a:rPr>
              <a:t>An expert is one who knows more and more about less and less until he knows absolutely everything about nothing</a:t>
            </a:r>
          </a:p>
          <a:p>
            <a:pPr fontAlgn="t">
              <a:lnSpc>
                <a:spcPct val="75000"/>
              </a:lnSpc>
            </a:pPr>
            <a:r>
              <a:rPr lang="en-US" sz="2400" dirty="0" smtClean="0">
                <a:solidFill>
                  <a:srgbClr val="003300"/>
                </a:solidFill>
                <a:latin typeface="Times New Roman" pitchFamily="18" charset="0"/>
                <a:cs typeface="Arial" pitchFamily="34" charset="0"/>
              </a:rPr>
              <a:t>Experienced engineers know that design never works the first time and are never discouraged by initial failures</a:t>
            </a:r>
          </a:p>
          <a:p>
            <a:pPr lvl="1" fontAlgn="t">
              <a:lnSpc>
                <a:spcPct val="75000"/>
              </a:lnSpc>
            </a:pPr>
            <a:r>
              <a:rPr lang="en-US" sz="2000" dirty="0" smtClean="0">
                <a:solidFill>
                  <a:srgbClr val="003300"/>
                </a:solidFill>
                <a:latin typeface="Times New Roman" pitchFamily="18" charset="0"/>
                <a:cs typeface="Arial" pitchFamily="34" charset="0"/>
              </a:rPr>
              <a:t>Design is an iterative process</a:t>
            </a:r>
          </a:p>
          <a:p>
            <a:pPr fontAlgn="t">
              <a:lnSpc>
                <a:spcPct val="75000"/>
              </a:lnSpc>
            </a:pPr>
            <a:r>
              <a:rPr lang="en-US" sz="2400" dirty="0" smtClean="0">
                <a:latin typeface="Times New Roman" pitchFamily="18" charset="0"/>
              </a:rPr>
              <a:t>It is better for a defect to surface during the design and testing, </a:t>
            </a:r>
            <a:r>
              <a:rPr lang="en-US" sz="2400" i="1" dirty="0" smtClean="0">
                <a:latin typeface="Times New Roman" pitchFamily="18" charset="0"/>
              </a:rPr>
              <a:t>rather than</a:t>
            </a:r>
            <a:r>
              <a:rPr lang="en-US" sz="2400" dirty="0" smtClean="0">
                <a:latin typeface="Times New Roman" pitchFamily="18" charset="0"/>
              </a:rPr>
              <a:t> in the field or during mass production.</a:t>
            </a:r>
          </a:p>
          <a:p>
            <a:pPr lvl="1" fontAlgn="t">
              <a:lnSpc>
                <a:spcPct val="75000"/>
              </a:lnSpc>
            </a:pPr>
            <a:r>
              <a:rPr lang="en-US" sz="2000" dirty="0" smtClean="0">
                <a:latin typeface="Times New Roman" pitchFamily="18" charset="0"/>
              </a:rPr>
              <a:t>More cost effective</a:t>
            </a:r>
          </a:p>
          <a:p>
            <a:pPr fontAlgn="t">
              <a:lnSpc>
                <a:spcPct val="75000"/>
              </a:lnSpc>
            </a:pPr>
            <a:r>
              <a:rPr lang="en-US" sz="2400" dirty="0" smtClean="0">
                <a:latin typeface="Times New Roman" pitchFamily="18" charset="0"/>
              </a:rPr>
              <a:t>The best way to avoid field failure is to test, re-test and do some more re-testing.</a:t>
            </a:r>
          </a:p>
        </p:txBody>
      </p:sp>
      <p:sp>
        <p:nvSpPr>
          <p:cNvPr id="7171" name="Rectangle 3"/>
          <p:cNvSpPr>
            <a:spLocks noChangeArrowheads="1"/>
          </p:cNvSpPr>
          <p:nvPr/>
        </p:nvSpPr>
        <p:spPr bwMode="auto">
          <a:xfrm>
            <a:off x="685800" y="609600"/>
            <a:ext cx="8534400" cy="533400"/>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3200">
                <a:solidFill>
                  <a:srgbClr val="000099"/>
                </a:solidFill>
                <a:latin typeface="Helvetica" charset="0"/>
              </a:rPr>
              <a:t>3.2 Welcome to reality!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914400" y="1676400"/>
            <a:ext cx="8229600" cy="4572000"/>
          </a:xfrm>
        </p:spPr>
        <p:txBody>
          <a:bodyPr/>
          <a:lstStyle/>
          <a:p>
            <a:pPr algn="just" fontAlgn="t">
              <a:lnSpc>
                <a:spcPct val="75000"/>
              </a:lnSpc>
            </a:pPr>
            <a:r>
              <a:rPr lang="en-US" smtClean="0">
                <a:solidFill>
                  <a:srgbClr val="003300"/>
                </a:solidFill>
                <a:latin typeface="Times New Roman" pitchFamily="18" charset="0"/>
                <a:cs typeface="Arial" pitchFamily="34" charset="0"/>
              </a:rPr>
              <a:t>Despite great attempts by engineers to weed out design mistakes, they eventually show up and result in catastrophes.</a:t>
            </a:r>
          </a:p>
          <a:p>
            <a:pPr algn="just" fontAlgn="t">
              <a:lnSpc>
                <a:spcPct val="75000"/>
              </a:lnSpc>
            </a:pPr>
            <a:r>
              <a:rPr lang="en-US" smtClean="0">
                <a:solidFill>
                  <a:srgbClr val="003300"/>
                </a:solidFill>
                <a:latin typeface="Times New Roman" pitchFamily="18" charset="0"/>
                <a:cs typeface="Arial" pitchFamily="34" charset="0"/>
              </a:rPr>
              <a:t>Mistakes are made by engineers who do their best but fail due to lack of prior experience or/and lack of engineering judgment.</a:t>
            </a:r>
          </a:p>
          <a:p>
            <a:pPr algn="just" fontAlgn="t">
              <a:lnSpc>
                <a:spcPct val="75000"/>
              </a:lnSpc>
            </a:pPr>
            <a:r>
              <a:rPr lang="en-US" smtClean="0">
                <a:solidFill>
                  <a:srgbClr val="003300"/>
                </a:solidFill>
                <a:latin typeface="Times New Roman" pitchFamily="18" charset="0"/>
                <a:cs typeface="Arial" pitchFamily="34" charset="0"/>
              </a:rPr>
              <a:t>Of course, it is easy to pick the flaw in hind sight</a:t>
            </a:r>
            <a:endParaRPr lang="en-US" sz="1400" i="1" smtClean="0">
              <a:solidFill>
                <a:srgbClr val="003300"/>
              </a:solidFill>
              <a:latin typeface="Times New Roman" pitchFamily="18" charset="0"/>
              <a:cs typeface="Arial" pitchFamily="34" charset="0"/>
            </a:endParaRPr>
          </a:p>
          <a:p>
            <a:pPr algn="just" fontAlgn="t">
              <a:lnSpc>
                <a:spcPct val="75000"/>
              </a:lnSpc>
            </a:pPr>
            <a:r>
              <a:rPr lang="en-US" smtClean="0">
                <a:solidFill>
                  <a:srgbClr val="003300"/>
                </a:solidFill>
                <a:latin typeface="Times New Roman" pitchFamily="18" charset="0"/>
                <a:cs typeface="Arial" pitchFamily="34" charset="0"/>
              </a:rPr>
              <a:t>Spotting a flaw becomes difficult as the complexity of the system increases.</a:t>
            </a:r>
          </a:p>
          <a:p>
            <a:pPr algn="just" fontAlgn="t">
              <a:lnSpc>
                <a:spcPct val="75000"/>
              </a:lnSpc>
            </a:pPr>
            <a:r>
              <a:rPr lang="en-US" smtClean="0">
                <a:solidFill>
                  <a:srgbClr val="003300"/>
                </a:solidFill>
                <a:latin typeface="Times New Roman" pitchFamily="18" charset="0"/>
                <a:cs typeface="Arial" pitchFamily="34" charset="0"/>
              </a:rPr>
              <a:t>A good engineer becomes a great engineer when he/she can spot flaws before the production or operation. </a:t>
            </a:r>
          </a:p>
          <a:p>
            <a:pPr algn="just" fontAlgn="t">
              <a:lnSpc>
                <a:spcPct val="75000"/>
              </a:lnSpc>
              <a:buFont typeface="Wingdings" pitchFamily="2" charset="2"/>
              <a:buNone/>
            </a:pPr>
            <a:endParaRPr lang="en-US" smtClean="0">
              <a:solidFill>
                <a:srgbClr val="003300"/>
              </a:solidFill>
              <a:latin typeface="Times New Roman" pitchFamily="18" charset="0"/>
              <a:cs typeface="Arial" pitchFamily="34" charset="0"/>
            </a:endParaRPr>
          </a:p>
        </p:txBody>
      </p:sp>
      <p:sp>
        <p:nvSpPr>
          <p:cNvPr id="8195" name="Rectangle 3"/>
          <p:cNvSpPr>
            <a:spLocks noChangeArrowheads="1"/>
          </p:cNvSpPr>
          <p:nvPr/>
        </p:nvSpPr>
        <p:spPr bwMode="auto">
          <a:xfrm>
            <a:off x="685800" y="609600"/>
            <a:ext cx="8534400" cy="533400"/>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3200">
                <a:solidFill>
                  <a:srgbClr val="000099"/>
                </a:solidFill>
                <a:latin typeface="Helvetica" charset="0"/>
              </a:rPr>
              <a:t>3.2 Case Studies of Engineering Disasters!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685800" y="609600"/>
            <a:ext cx="8534400" cy="533400"/>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3200">
                <a:solidFill>
                  <a:srgbClr val="000099"/>
                </a:solidFill>
                <a:latin typeface="Helvetica" charset="0"/>
              </a:rPr>
              <a:t>3.2 Succeed by Averting Failures!</a:t>
            </a:r>
          </a:p>
        </p:txBody>
      </p:sp>
      <p:sp>
        <p:nvSpPr>
          <p:cNvPr id="9219" name="Rectangle 5"/>
          <p:cNvSpPr>
            <a:spLocks noChangeArrowheads="1"/>
          </p:cNvSpPr>
          <p:nvPr/>
        </p:nvSpPr>
        <p:spPr bwMode="auto">
          <a:xfrm>
            <a:off x="1143000" y="1219200"/>
            <a:ext cx="7696200" cy="3079750"/>
          </a:xfrm>
          <a:prstGeom prst="rect">
            <a:avLst/>
          </a:prstGeom>
          <a:noFill/>
          <a:ln w="9525">
            <a:noFill/>
            <a:miter lim="800000"/>
            <a:headEnd/>
            <a:tailEnd/>
          </a:ln>
        </p:spPr>
        <p:txBody>
          <a:bodyPr>
            <a:spAutoFit/>
          </a:bodyPr>
          <a:lstStyle/>
          <a:p>
            <a:pPr marL="457200" indent="-400050">
              <a:spcBef>
                <a:spcPct val="50000"/>
              </a:spcBef>
              <a:buClr>
                <a:srgbClr val="FF5050"/>
              </a:buClr>
              <a:buFont typeface="Wingdings" pitchFamily="2" charset="2"/>
              <a:buChar char="q"/>
            </a:pPr>
            <a:r>
              <a:rPr lang="en-US" sz="2800"/>
              <a:t>The study of </a:t>
            </a:r>
            <a:r>
              <a:rPr lang="en-US" sz="2800" i="1"/>
              <a:t>failure</a:t>
            </a:r>
            <a:r>
              <a:rPr lang="en-US" sz="2800"/>
              <a:t> is an important part of the engineering design process –</a:t>
            </a:r>
          </a:p>
          <a:p>
            <a:pPr marL="1028700" lvl="1" indent="-400050">
              <a:spcBef>
                <a:spcPct val="50000"/>
              </a:spcBef>
              <a:buClr>
                <a:schemeClr val="accent2"/>
              </a:buClr>
              <a:buFont typeface="Wingdings" pitchFamily="2" charset="2"/>
              <a:buChar char="Ø"/>
            </a:pPr>
            <a:r>
              <a:rPr lang="en-US" sz="2000"/>
              <a:t>Studying failures which occur during product testing helps to discover hidden flaws which were not foreseen during the initial design and prototype process</a:t>
            </a:r>
          </a:p>
          <a:p>
            <a:pPr marL="1028700" lvl="1" indent="-400050">
              <a:spcBef>
                <a:spcPct val="50000"/>
              </a:spcBef>
              <a:buClr>
                <a:schemeClr val="accent2"/>
              </a:buClr>
              <a:buFont typeface="Wingdings" pitchFamily="2" charset="2"/>
              <a:buChar char="Ø"/>
            </a:pPr>
            <a:r>
              <a:rPr lang="en-US" sz="2000"/>
              <a:t>Subsequent redesign and adjustment will help to prevent similar failures from occurring once the product has been released to the public</a:t>
            </a:r>
          </a:p>
        </p:txBody>
      </p:sp>
      <p:sp>
        <p:nvSpPr>
          <p:cNvPr id="9220" name="Rectangle 6"/>
          <p:cNvSpPr>
            <a:spLocks noChangeArrowheads="1"/>
          </p:cNvSpPr>
          <p:nvPr/>
        </p:nvSpPr>
        <p:spPr bwMode="auto">
          <a:xfrm>
            <a:off x="1154113" y="4389438"/>
            <a:ext cx="8686800" cy="2347912"/>
          </a:xfrm>
          <a:prstGeom prst="rect">
            <a:avLst/>
          </a:prstGeom>
          <a:noFill/>
          <a:ln w="9525">
            <a:noFill/>
            <a:miter lim="800000"/>
            <a:headEnd/>
            <a:tailEnd/>
          </a:ln>
        </p:spPr>
        <p:txBody>
          <a:bodyPr>
            <a:spAutoFit/>
          </a:bodyPr>
          <a:lstStyle/>
          <a:p>
            <a:pPr marL="400050" indent="-400050">
              <a:spcBef>
                <a:spcPct val="50000"/>
              </a:spcBef>
              <a:buClr>
                <a:srgbClr val="FF5050"/>
              </a:buClr>
              <a:buFont typeface="Wingdings" pitchFamily="2" charset="2"/>
              <a:buChar char="q"/>
            </a:pPr>
            <a:r>
              <a:rPr lang="en-US" sz="2800">
                <a:hlinkClick r:id="rId3"/>
              </a:rPr>
              <a:t>Classic engineering failures</a:t>
            </a:r>
            <a:r>
              <a:rPr lang="en-US" sz="2800"/>
              <a:t>, </a:t>
            </a:r>
            <a:r>
              <a:rPr lang="en-US" sz="2800">
                <a:hlinkClick r:id="rId4"/>
              </a:rPr>
              <a:t>Wikipedia</a:t>
            </a:r>
            <a:endParaRPr lang="en-US" sz="2800"/>
          </a:p>
          <a:p>
            <a:pPr marL="1085850" lvl="1" indent="-457200">
              <a:spcBef>
                <a:spcPct val="50000"/>
              </a:spcBef>
              <a:buClr>
                <a:schemeClr val="accent2"/>
              </a:buClr>
              <a:buFont typeface="Wingdings" pitchFamily="2" charset="2"/>
              <a:buChar char="Ø"/>
            </a:pPr>
            <a:r>
              <a:rPr lang="en-US" sz="2000"/>
              <a:t>Well documented cases where inadequate design or testing resulted in catastrophic failure: both loss of life and/or major loss of property</a:t>
            </a:r>
          </a:p>
          <a:p>
            <a:pPr marL="1085850" lvl="1" indent="-457200">
              <a:spcBef>
                <a:spcPct val="50000"/>
              </a:spcBef>
              <a:buClr>
                <a:schemeClr val="accent2"/>
              </a:buClr>
              <a:buFont typeface="Wingdings" pitchFamily="2" charset="2"/>
              <a:buChar char="Ø"/>
            </a:pPr>
            <a:r>
              <a:rPr lang="en-US" sz="2000"/>
              <a:t>The study of these failures helps us to avoid the mistakes of the past (not necessarily the exact causes/effects but usually the philosophy of engineering practices)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685800" y="609600"/>
            <a:ext cx="8534400" cy="960438"/>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2800" dirty="0">
                <a:solidFill>
                  <a:srgbClr val="000099"/>
                </a:solidFill>
                <a:latin typeface="Helvetica" charset="0"/>
              </a:rPr>
              <a:t>3.2 </a:t>
            </a:r>
            <a:r>
              <a:rPr lang="en-US" sz="2800" dirty="0">
                <a:solidFill>
                  <a:srgbClr val="000099"/>
                </a:solidFill>
                <a:latin typeface="Helvetica" charset="0"/>
                <a:hlinkClick r:id="rId3"/>
              </a:rPr>
              <a:t>Tacoma Narrows Bridge</a:t>
            </a:r>
            <a:r>
              <a:rPr lang="en-US" sz="2800" dirty="0">
                <a:solidFill>
                  <a:srgbClr val="000099"/>
                </a:solidFill>
                <a:latin typeface="Helvetica" charset="0"/>
              </a:rPr>
              <a:t>!</a:t>
            </a:r>
          </a:p>
          <a:p>
            <a:pPr algn="ctr">
              <a:lnSpc>
                <a:spcPct val="85000"/>
              </a:lnSpc>
              <a:spcBef>
                <a:spcPct val="20000"/>
              </a:spcBef>
            </a:pPr>
            <a:r>
              <a:rPr lang="en-US" sz="2800" dirty="0">
                <a:solidFill>
                  <a:srgbClr val="000099"/>
                </a:solidFill>
                <a:latin typeface="Helvetica" charset="0"/>
              </a:rPr>
              <a:t>- Design Blind Spot</a:t>
            </a:r>
          </a:p>
        </p:txBody>
      </p:sp>
      <p:sp>
        <p:nvSpPr>
          <p:cNvPr id="12291" name="Rectangle 3"/>
          <p:cNvSpPr>
            <a:spLocks noChangeArrowheads="1"/>
          </p:cNvSpPr>
          <p:nvPr/>
        </p:nvSpPr>
        <p:spPr bwMode="auto">
          <a:xfrm>
            <a:off x="696913" y="1570038"/>
            <a:ext cx="8686800" cy="3805237"/>
          </a:xfrm>
          <a:prstGeom prst="rect">
            <a:avLst/>
          </a:prstGeom>
          <a:noFill/>
          <a:ln w="9525">
            <a:noFill/>
            <a:miter lim="800000"/>
            <a:headEnd/>
            <a:tailEnd/>
          </a:ln>
        </p:spPr>
        <p:txBody>
          <a:bodyPr>
            <a:spAutoFit/>
          </a:bodyPr>
          <a:lstStyle/>
          <a:p>
            <a:pPr marL="457200" indent="-457200">
              <a:spcBef>
                <a:spcPct val="50000"/>
              </a:spcBef>
              <a:buClr>
                <a:srgbClr val="FF5050"/>
              </a:buClr>
              <a:buFont typeface="Wingdings" pitchFamily="2" charset="2"/>
              <a:buChar char="q"/>
            </a:pPr>
            <a:r>
              <a:rPr lang="en-US" sz="2800"/>
              <a:t>Tacoma Narrows Bridge</a:t>
            </a:r>
            <a:r>
              <a:rPr lang="en-US" sz="1800"/>
              <a:t> </a:t>
            </a:r>
          </a:p>
          <a:p>
            <a:pPr marL="1028700" lvl="1" indent="-400050">
              <a:spcBef>
                <a:spcPct val="50000"/>
              </a:spcBef>
              <a:buClr>
                <a:schemeClr val="accent2"/>
              </a:buClr>
              <a:buFont typeface="Wingdings" pitchFamily="2" charset="2"/>
              <a:buChar char="Ø"/>
            </a:pPr>
            <a:r>
              <a:rPr lang="en-US"/>
              <a:t>Built across Puget Sound in Tacoma, WA, in 1940</a:t>
            </a:r>
          </a:p>
          <a:p>
            <a:pPr marL="1028700" lvl="1" indent="-400050">
              <a:spcBef>
                <a:spcPct val="50000"/>
              </a:spcBef>
              <a:buClr>
                <a:schemeClr val="accent2"/>
              </a:buClr>
              <a:buFont typeface="Wingdings" pitchFamily="2" charset="2"/>
              <a:buChar char="Ø"/>
            </a:pPr>
            <a:r>
              <a:rPr lang="en-US"/>
              <a:t>Longest suspension bridge of its day</a:t>
            </a:r>
          </a:p>
          <a:p>
            <a:pPr marL="1028700" lvl="1" indent="-400050">
              <a:spcBef>
                <a:spcPct val="50000"/>
              </a:spcBef>
              <a:buClr>
                <a:schemeClr val="accent2"/>
              </a:buClr>
              <a:buFont typeface="Wingdings" pitchFamily="2" charset="2"/>
              <a:buChar char="Ø"/>
            </a:pPr>
            <a:r>
              <a:rPr lang="en-US"/>
              <a:t>Engineers copied designs used for shorter bridges, and simply lengthened them, without testing for structural integrity</a:t>
            </a:r>
          </a:p>
          <a:p>
            <a:pPr marL="1028700" lvl="1" indent="-400050">
              <a:spcBef>
                <a:spcPct val="50000"/>
              </a:spcBef>
              <a:buClr>
                <a:schemeClr val="accent2"/>
              </a:buClr>
              <a:buFont typeface="Wingdings" pitchFamily="2" charset="2"/>
              <a:buChar char="Ø"/>
            </a:pPr>
            <a:r>
              <a:rPr lang="en-US"/>
              <a:t>Bridge collapsed after less than one year, due to high winds which the structure could not withstand (aerodynamic loads)</a:t>
            </a:r>
          </a:p>
        </p:txBody>
      </p:sp>
      <p:sp>
        <p:nvSpPr>
          <p:cNvPr id="12292" name="Rectangle 4"/>
          <p:cNvSpPr>
            <a:spLocks noChangeArrowheads="1"/>
          </p:cNvSpPr>
          <p:nvPr/>
        </p:nvSpPr>
        <p:spPr bwMode="auto">
          <a:xfrm>
            <a:off x="1588" y="3352800"/>
            <a:ext cx="10080625" cy="0"/>
          </a:xfrm>
          <a:prstGeom prst="rect">
            <a:avLst/>
          </a:prstGeom>
          <a:noFill/>
          <a:ln w="9525">
            <a:noFill/>
            <a:miter lim="800000"/>
            <a:headEnd/>
            <a:tailEnd/>
          </a:ln>
        </p:spPr>
        <p:txBody>
          <a:bodyPr>
            <a:spAutoFit/>
          </a:bodyPr>
          <a:lstStyle/>
          <a:p>
            <a:endParaRPr lang="en-US"/>
          </a:p>
        </p:txBody>
      </p:sp>
      <p:pic>
        <p:nvPicPr>
          <p:cNvPr id="12293" name="Picture 6" descr="fig08">
            <a:hlinkClick r:id="rId4"/>
          </p:cNvPr>
          <p:cNvPicPr>
            <a:picLocks noChangeAspect="1" noChangeArrowheads="1"/>
          </p:cNvPicPr>
          <p:nvPr/>
        </p:nvPicPr>
        <p:blipFill>
          <a:blip r:embed="rId5"/>
          <a:srcRect/>
          <a:stretch>
            <a:fillRect/>
          </a:stretch>
        </p:blipFill>
        <p:spPr bwMode="auto">
          <a:xfrm>
            <a:off x="1001713" y="5456238"/>
            <a:ext cx="2133600" cy="1492250"/>
          </a:xfrm>
          <a:prstGeom prst="rect">
            <a:avLst/>
          </a:prstGeom>
          <a:noFill/>
          <a:ln w="9525">
            <a:noFill/>
            <a:miter lim="800000"/>
            <a:headEnd/>
            <a:tailEnd/>
          </a:ln>
        </p:spPr>
      </p:pic>
      <p:pic>
        <p:nvPicPr>
          <p:cNvPr id="12294" name="Picture 15" descr="fig10">
            <a:hlinkClick r:id="rId6"/>
          </p:cNvPr>
          <p:cNvPicPr>
            <a:picLocks noChangeAspect="1" noChangeArrowheads="1"/>
          </p:cNvPicPr>
          <p:nvPr/>
        </p:nvPicPr>
        <p:blipFill>
          <a:blip r:embed="rId7"/>
          <a:srcRect/>
          <a:stretch>
            <a:fillRect/>
          </a:stretch>
        </p:blipFill>
        <p:spPr bwMode="auto">
          <a:xfrm>
            <a:off x="6945313" y="5456238"/>
            <a:ext cx="2133600" cy="1492250"/>
          </a:xfrm>
          <a:prstGeom prst="rect">
            <a:avLst/>
          </a:prstGeom>
          <a:noFill/>
          <a:ln w="9525">
            <a:noFill/>
            <a:miter lim="800000"/>
            <a:headEnd/>
            <a:tailEnd/>
          </a:ln>
        </p:spPr>
      </p:pic>
      <p:pic>
        <p:nvPicPr>
          <p:cNvPr id="12295" name="Picture 24" descr="fig09">
            <a:hlinkClick r:id="rId8"/>
          </p:cNvPr>
          <p:cNvPicPr>
            <a:picLocks noChangeAspect="1" noChangeArrowheads="1"/>
          </p:cNvPicPr>
          <p:nvPr/>
        </p:nvPicPr>
        <p:blipFill>
          <a:blip r:embed="rId9"/>
          <a:srcRect/>
          <a:stretch>
            <a:fillRect/>
          </a:stretch>
        </p:blipFill>
        <p:spPr bwMode="auto">
          <a:xfrm>
            <a:off x="3973513" y="5456238"/>
            <a:ext cx="2133600" cy="1492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09600"/>
            <a:ext cx="8534400" cy="808038"/>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2800" dirty="0">
                <a:solidFill>
                  <a:srgbClr val="000099"/>
                </a:solidFill>
                <a:latin typeface="Helvetica" charset="0"/>
              </a:rPr>
              <a:t>3.2 Space Shuttle Challenger!</a:t>
            </a:r>
          </a:p>
          <a:p>
            <a:pPr algn="ctr">
              <a:lnSpc>
                <a:spcPct val="85000"/>
              </a:lnSpc>
              <a:spcBef>
                <a:spcPct val="20000"/>
              </a:spcBef>
            </a:pPr>
            <a:r>
              <a:rPr lang="en-US" sz="2800" dirty="0">
                <a:solidFill>
                  <a:srgbClr val="000099"/>
                </a:solidFill>
                <a:latin typeface="Helvetica" charset="0"/>
              </a:rPr>
              <a:t>- </a:t>
            </a:r>
            <a:r>
              <a:rPr lang="en-US" sz="2800" dirty="0" err="1" smtClean="0">
                <a:solidFill>
                  <a:srgbClr val="000099"/>
                </a:solidFill>
                <a:latin typeface="Helvetica" charset="0"/>
              </a:rPr>
              <a:t>Whistleblowing</a:t>
            </a:r>
            <a:endParaRPr lang="en-US" sz="2800" dirty="0">
              <a:solidFill>
                <a:srgbClr val="000099"/>
              </a:solidFill>
              <a:latin typeface="Helvetica" charset="0"/>
            </a:endParaRPr>
          </a:p>
        </p:txBody>
      </p:sp>
      <p:sp>
        <p:nvSpPr>
          <p:cNvPr id="14339" name="Rectangle 3"/>
          <p:cNvSpPr>
            <a:spLocks noChangeArrowheads="1"/>
          </p:cNvSpPr>
          <p:nvPr/>
        </p:nvSpPr>
        <p:spPr bwMode="auto">
          <a:xfrm>
            <a:off x="2209800" y="1447800"/>
            <a:ext cx="7308850" cy="5016758"/>
          </a:xfrm>
          <a:prstGeom prst="rect">
            <a:avLst/>
          </a:prstGeom>
          <a:noFill/>
          <a:ln w="9525">
            <a:noFill/>
            <a:miter lim="800000"/>
            <a:headEnd/>
            <a:tailEnd/>
          </a:ln>
        </p:spPr>
        <p:txBody>
          <a:bodyPr>
            <a:spAutoFit/>
          </a:bodyPr>
          <a:lstStyle/>
          <a:p>
            <a:pPr marL="742950" indent="-742950">
              <a:spcBef>
                <a:spcPct val="50000"/>
              </a:spcBef>
              <a:buClr>
                <a:srgbClr val="FF5050"/>
              </a:buClr>
              <a:buFont typeface="Wingdings" pitchFamily="2" charset="2"/>
              <a:buChar char="q"/>
            </a:pPr>
            <a:r>
              <a:rPr lang="en-US" sz="3200" dirty="0">
                <a:hlinkClick r:id="rId3"/>
              </a:rPr>
              <a:t>Space Shuttle </a:t>
            </a:r>
            <a:r>
              <a:rPr lang="en-US" sz="3200" i="1" dirty="0">
                <a:hlinkClick r:id="rId3"/>
              </a:rPr>
              <a:t>Challenger</a:t>
            </a:r>
            <a:endParaRPr lang="en-US" sz="3200" dirty="0"/>
          </a:p>
          <a:p>
            <a:pPr marL="1600200" lvl="1" indent="-457200">
              <a:spcBef>
                <a:spcPct val="50000"/>
              </a:spcBef>
              <a:buClr>
                <a:schemeClr val="accent2"/>
              </a:buClr>
              <a:buFont typeface="Wingdings" pitchFamily="2" charset="2"/>
              <a:buChar char="Ø"/>
            </a:pPr>
            <a:r>
              <a:rPr lang="en-US" dirty="0"/>
              <a:t>Exploded in 1986 about two minutes after it was launched</a:t>
            </a:r>
          </a:p>
          <a:p>
            <a:pPr marL="1600200" lvl="1" indent="-457200">
              <a:spcBef>
                <a:spcPct val="50000"/>
              </a:spcBef>
              <a:buClr>
                <a:schemeClr val="accent2"/>
              </a:buClr>
              <a:buFont typeface="Wingdings" pitchFamily="2" charset="2"/>
              <a:buChar char="Ø"/>
            </a:pPr>
            <a:r>
              <a:rPr lang="en-US" dirty="0"/>
              <a:t>One of the </a:t>
            </a:r>
            <a:r>
              <a:rPr lang="en-US" i="1" dirty="0"/>
              <a:t>O-rings</a:t>
            </a:r>
            <a:r>
              <a:rPr lang="en-US" dirty="0"/>
              <a:t> used to seal the solid rocket booster failed after it became brittle due to low (below freezing) temperatures on the day of the launch</a:t>
            </a:r>
          </a:p>
          <a:p>
            <a:pPr marL="1600200" lvl="1" indent="-457200">
              <a:spcBef>
                <a:spcPct val="50000"/>
              </a:spcBef>
              <a:buClr>
                <a:schemeClr val="accent2"/>
              </a:buClr>
              <a:buFont typeface="Wingdings" pitchFamily="2" charset="2"/>
              <a:buChar char="Ø"/>
            </a:pPr>
            <a:r>
              <a:rPr lang="en-US" dirty="0"/>
              <a:t>This low temperature failure was unforeseen because the O-ring was never tested at sub-freezing temperatures</a:t>
            </a:r>
          </a:p>
          <a:p>
            <a:pPr marL="1600200" lvl="1" indent="-457200">
              <a:spcBef>
                <a:spcPct val="50000"/>
              </a:spcBef>
              <a:buFontTx/>
              <a:buChar char="•"/>
            </a:pPr>
            <a:endParaRPr lang="en-US" dirty="0"/>
          </a:p>
        </p:txBody>
      </p:sp>
      <p:pic>
        <p:nvPicPr>
          <p:cNvPr id="14340" name="Picture 5" descr="AACXYPV0"/>
          <p:cNvPicPr>
            <a:picLocks noChangeAspect="1" noChangeArrowheads="1"/>
          </p:cNvPicPr>
          <p:nvPr/>
        </p:nvPicPr>
        <p:blipFill>
          <a:blip r:embed="rId4"/>
          <a:srcRect/>
          <a:stretch>
            <a:fillRect/>
          </a:stretch>
        </p:blipFill>
        <p:spPr bwMode="auto">
          <a:xfrm>
            <a:off x="304800" y="2057400"/>
            <a:ext cx="2971800" cy="2181225"/>
          </a:xfrm>
          <a:prstGeom prst="rect">
            <a:avLst/>
          </a:prstGeom>
          <a:noFill/>
          <a:ln w="9525">
            <a:noFill/>
            <a:miter lim="800000"/>
            <a:headEnd/>
            <a:tailEnd/>
          </a:ln>
        </p:spPr>
      </p:pic>
      <p:pic>
        <p:nvPicPr>
          <p:cNvPr id="14341" name="Picture 7" descr="AACXYPW0"/>
          <p:cNvPicPr>
            <a:picLocks noChangeAspect="1" noChangeArrowheads="1"/>
          </p:cNvPicPr>
          <p:nvPr/>
        </p:nvPicPr>
        <p:blipFill>
          <a:blip r:embed="rId5"/>
          <a:srcRect/>
          <a:stretch>
            <a:fillRect/>
          </a:stretch>
        </p:blipFill>
        <p:spPr bwMode="auto">
          <a:xfrm>
            <a:off x="457200" y="5334000"/>
            <a:ext cx="2789238" cy="1450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609600"/>
            <a:ext cx="8534400" cy="884238"/>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2800" dirty="0">
                <a:solidFill>
                  <a:srgbClr val="000099"/>
                </a:solidFill>
                <a:latin typeface="Helvetica" charset="0"/>
              </a:rPr>
              <a:t>3.2 </a:t>
            </a:r>
            <a:r>
              <a:rPr lang="en-US" sz="2800" dirty="0">
                <a:solidFill>
                  <a:srgbClr val="000099"/>
                </a:solidFill>
                <a:latin typeface="Helvetica" charset="0"/>
                <a:hlinkClick r:id="rId3"/>
              </a:rPr>
              <a:t>Hyatt Skywalk Collapse</a:t>
            </a:r>
            <a:r>
              <a:rPr lang="en-US" sz="2800" dirty="0">
                <a:solidFill>
                  <a:srgbClr val="000099"/>
                </a:solidFill>
                <a:latin typeface="Helvetica" charset="0"/>
              </a:rPr>
              <a:t>!</a:t>
            </a:r>
          </a:p>
          <a:p>
            <a:pPr algn="ctr">
              <a:lnSpc>
                <a:spcPct val="85000"/>
              </a:lnSpc>
              <a:spcBef>
                <a:spcPct val="20000"/>
              </a:spcBef>
            </a:pPr>
            <a:r>
              <a:rPr lang="en-US" sz="2800" dirty="0">
                <a:solidFill>
                  <a:srgbClr val="000099"/>
                </a:solidFill>
                <a:latin typeface="Helvetica" charset="0"/>
              </a:rPr>
              <a:t>- Cut Corner</a:t>
            </a:r>
          </a:p>
        </p:txBody>
      </p:sp>
      <p:sp>
        <p:nvSpPr>
          <p:cNvPr id="15363" name="Rectangle 3"/>
          <p:cNvSpPr>
            <a:spLocks noChangeArrowheads="1"/>
          </p:cNvSpPr>
          <p:nvPr/>
        </p:nvSpPr>
        <p:spPr bwMode="auto">
          <a:xfrm>
            <a:off x="468313" y="1646238"/>
            <a:ext cx="6781800" cy="5113337"/>
          </a:xfrm>
          <a:prstGeom prst="rect">
            <a:avLst/>
          </a:prstGeom>
          <a:noFill/>
          <a:ln w="9525">
            <a:noFill/>
            <a:miter lim="800000"/>
            <a:headEnd/>
            <a:tailEnd/>
          </a:ln>
        </p:spPr>
        <p:txBody>
          <a:bodyPr>
            <a:spAutoFit/>
          </a:bodyPr>
          <a:lstStyle/>
          <a:p>
            <a:pPr marL="574675" indent="-574675" defTabSz="862013">
              <a:spcBef>
                <a:spcPct val="50000"/>
              </a:spcBef>
              <a:buClr>
                <a:srgbClr val="FF5050"/>
              </a:buClr>
              <a:buFont typeface="Wingdings" pitchFamily="2" charset="2"/>
              <a:buChar char="q"/>
            </a:pPr>
            <a:r>
              <a:rPr lang="en-US"/>
              <a:t>Hanging, two-layer, open-air pedestrian walkway designed to span a lobby atrium</a:t>
            </a:r>
          </a:p>
          <a:p>
            <a:pPr marL="574675" indent="-574675" defTabSz="862013">
              <a:spcBef>
                <a:spcPct val="50000"/>
              </a:spcBef>
              <a:buClr>
                <a:srgbClr val="FF5050"/>
              </a:buClr>
              <a:buFont typeface="Wingdings" pitchFamily="2" charset="2"/>
              <a:buChar char="q"/>
            </a:pPr>
            <a:r>
              <a:rPr lang="en-US"/>
              <a:t>The original design required a set of support shafts which could not easily be fabricated</a:t>
            </a:r>
          </a:p>
          <a:p>
            <a:pPr marL="574675" indent="-574675" defTabSz="862013">
              <a:spcBef>
                <a:spcPct val="50000"/>
              </a:spcBef>
              <a:buClr>
                <a:srgbClr val="FF5050"/>
              </a:buClr>
              <a:buFont typeface="Wingdings" pitchFamily="2" charset="2"/>
              <a:buChar char="q"/>
            </a:pPr>
            <a:r>
              <a:rPr lang="en-US"/>
              <a:t>Construction engineers modified the original shaft design.  While this modification allowed the walkways to be built, it reduced the maximum load that could be supported</a:t>
            </a:r>
          </a:p>
          <a:p>
            <a:pPr marL="574675" indent="-574675" defTabSz="862013">
              <a:spcBef>
                <a:spcPct val="50000"/>
              </a:spcBef>
              <a:buClr>
                <a:srgbClr val="FF5050"/>
              </a:buClr>
              <a:buFont typeface="Wingdings" pitchFamily="2" charset="2"/>
              <a:buChar char="q"/>
            </a:pPr>
            <a:r>
              <a:rPr lang="en-US"/>
              <a:t>The reduced capacity of the walkways did not come to light until their collapse during a party, which resulted in over 100 fatalities</a:t>
            </a:r>
          </a:p>
          <a:p>
            <a:pPr marL="1138238" lvl="1" indent="-449263" defTabSz="862013">
              <a:spcBef>
                <a:spcPct val="50000"/>
              </a:spcBef>
              <a:buClr>
                <a:schemeClr val="accent2"/>
              </a:buClr>
              <a:buFont typeface="Wingdings" pitchFamily="2" charset="2"/>
              <a:buChar char="Ø"/>
            </a:pPr>
            <a:endParaRPr lang="en-US" sz="2000"/>
          </a:p>
        </p:txBody>
      </p:sp>
      <p:pic>
        <p:nvPicPr>
          <p:cNvPr id="15364" name="Picture 5" descr="AACXYPX0"/>
          <p:cNvPicPr>
            <a:picLocks noChangeAspect="1" noChangeArrowheads="1"/>
          </p:cNvPicPr>
          <p:nvPr/>
        </p:nvPicPr>
        <p:blipFill>
          <a:blip r:embed="rId4"/>
          <a:srcRect/>
          <a:stretch>
            <a:fillRect/>
          </a:stretch>
        </p:blipFill>
        <p:spPr bwMode="auto">
          <a:xfrm>
            <a:off x="7402513" y="1493838"/>
            <a:ext cx="1638300" cy="2971800"/>
          </a:xfrm>
          <a:prstGeom prst="rect">
            <a:avLst/>
          </a:prstGeom>
          <a:noFill/>
          <a:ln w="9525">
            <a:noFill/>
            <a:miter lim="800000"/>
            <a:headEnd/>
            <a:tailEnd/>
          </a:ln>
        </p:spPr>
      </p:pic>
      <p:pic>
        <p:nvPicPr>
          <p:cNvPr id="15365" name="Picture 6" descr="AACXYPY0"/>
          <p:cNvPicPr>
            <a:picLocks noChangeAspect="1" noChangeArrowheads="1"/>
          </p:cNvPicPr>
          <p:nvPr/>
        </p:nvPicPr>
        <p:blipFill>
          <a:blip r:embed="rId5"/>
          <a:srcRect/>
          <a:stretch>
            <a:fillRect/>
          </a:stretch>
        </p:blipFill>
        <p:spPr bwMode="auto">
          <a:xfrm>
            <a:off x="7097713" y="4618038"/>
            <a:ext cx="2222500" cy="2403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609600"/>
            <a:ext cx="8534400" cy="1036638"/>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3200" dirty="0">
                <a:solidFill>
                  <a:srgbClr val="000099"/>
                </a:solidFill>
                <a:latin typeface="Helvetica" charset="0"/>
              </a:rPr>
              <a:t>3.2 Three Mile Island Power Plant!</a:t>
            </a:r>
          </a:p>
          <a:p>
            <a:pPr algn="ctr">
              <a:lnSpc>
                <a:spcPct val="85000"/>
              </a:lnSpc>
              <a:spcBef>
                <a:spcPct val="20000"/>
              </a:spcBef>
            </a:pPr>
            <a:r>
              <a:rPr lang="en-US" sz="3200" dirty="0">
                <a:solidFill>
                  <a:srgbClr val="000099"/>
                </a:solidFill>
                <a:latin typeface="Helvetica" charset="0"/>
              </a:rPr>
              <a:t>- </a:t>
            </a:r>
            <a:r>
              <a:rPr lang="en-US" sz="3200" dirty="0" smtClean="0">
                <a:solidFill>
                  <a:srgbClr val="000099"/>
                </a:solidFill>
                <a:latin typeface="Helvetica" charset="0"/>
              </a:rPr>
              <a:t>Flawed </a:t>
            </a:r>
            <a:r>
              <a:rPr lang="en-US" sz="3200" dirty="0">
                <a:solidFill>
                  <a:srgbClr val="000099"/>
                </a:solidFill>
                <a:latin typeface="Helvetica" charset="0"/>
              </a:rPr>
              <a:t>Safety Design</a:t>
            </a:r>
          </a:p>
        </p:txBody>
      </p:sp>
      <p:sp>
        <p:nvSpPr>
          <p:cNvPr id="16387" name="Rectangle 3"/>
          <p:cNvSpPr>
            <a:spLocks noChangeArrowheads="1"/>
          </p:cNvSpPr>
          <p:nvPr/>
        </p:nvSpPr>
        <p:spPr bwMode="auto">
          <a:xfrm>
            <a:off x="696913" y="1798638"/>
            <a:ext cx="8305800" cy="3170099"/>
          </a:xfrm>
          <a:prstGeom prst="rect">
            <a:avLst/>
          </a:prstGeom>
          <a:noFill/>
          <a:ln w="9525">
            <a:noFill/>
            <a:miter lim="800000"/>
            <a:headEnd/>
            <a:tailEnd/>
          </a:ln>
        </p:spPr>
        <p:txBody>
          <a:bodyPr>
            <a:spAutoFit/>
          </a:bodyPr>
          <a:lstStyle/>
          <a:p>
            <a:pPr marL="457200" indent="-457200">
              <a:spcBef>
                <a:spcPct val="50000"/>
              </a:spcBef>
              <a:buClr>
                <a:srgbClr val="FF5050"/>
              </a:buClr>
              <a:buFont typeface="Wingdings" pitchFamily="2" charset="2"/>
              <a:buChar char="q"/>
            </a:pPr>
            <a:r>
              <a:rPr lang="en-US" sz="3200" dirty="0">
                <a:hlinkClick r:id="rId3"/>
              </a:rPr>
              <a:t>Three-Mile Island Power Plant</a:t>
            </a:r>
            <a:endParaRPr lang="en-US" sz="3200" dirty="0"/>
          </a:p>
          <a:p>
            <a:pPr marL="971550" lvl="1" indent="-400050">
              <a:spcBef>
                <a:spcPct val="50000"/>
              </a:spcBef>
              <a:buClr>
                <a:schemeClr val="accent2"/>
              </a:buClr>
              <a:buFont typeface="Wingdings" pitchFamily="2" charset="2"/>
              <a:buChar char="Ø"/>
            </a:pPr>
            <a:r>
              <a:rPr lang="en-US" dirty="0"/>
              <a:t>Second-worst nuclear accident (Chernobyl was the worst)</a:t>
            </a:r>
          </a:p>
          <a:p>
            <a:pPr marL="971550" lvl="1" indent="-400050">
              <a:spcBef>
                <a:spcPct val="50000"/>
              </a:spcBef>
              <a:buClr>
                <a:schemeClr val="accent2"/>
              </a:buClr>
              <a:buFont typeface="Wingdings" pitchFamily="2" charset="2"/>
              <a:buChar char="Ø"/>
            </a:pPr>
            <a:r>
              <a:rPr lang="en-US" dirty="0"/>
              <a:t>Flaw in reactor design: an indicator light showed that power had been delivered to a pressure relief valve actuator coil, but could not verify that the valve had actually opened.  This is an example of a poor </a:t>
            </a:r>
            <a:r>
              <a:rPr lang="en-US" i="1" dirty="0"/>
              <a:t>man-machine interface</a:t>
            </a:r>
          </a:p>
        </p:txBody>
      </p:sp>
      <p:pic>
        <p:nvPicPr>
          <p:cNvPr id="16388" name="Picture 5" descr="AACXYPZ0"/>
          <p:cNvPicPr>
            <a:picLocks noChangeAspect="1" noChangeArrowheads="1"/>
          </p:cNvPicPr>
          <p:nvPr/>
        </p:nvPicPr>
        <p:blipFill>
          <a:blip r:embed="rId4"/>
          <a:srcRect/>
          <a:stretch>
            <a:fillRect/>
          </a:stretch>
        </p:blipFill>
        <p:spPr bwMode="auto">
          <a:xfrm>
            <a:off x="838200" y="4953000"/>
            <a:ext cx="2708275" cy="1577975"/>
          </a:xfrm>
          <a:prstGeom prst="rect">
            <a:avLst/>
          </a:prstGeom>
          <a:noFill/>
          <a:ln w="9525">
            <a:noFill/>
            <a:miter lim="800000"/>
            <a:headEnd/>
            <a:tailEnd/>
          </a:ln>
        </p:spPr>
      </p:pic>
      <p:pic>
        <p:nvPicPr>
          <p:cNvPr id="16389" name="Picture 7" descr="AACXYQA0"/>
          <p:cNvPicPr>
            <a:picLocks noChangeAspect="1" noChangeArrowheads="1"/>
          </p:cNvPicPr>
          <p:nvPr/>
        </p:nvPicPr>
        <p:blipFill>
          <a:blip r:embed="rId5"/>
          <a:srcRect/>
          <a:stretch>
            <a:fillRect/>
          </a:stretch>
        </p:blipFill>
        <p:spPr bwMode="auto">
          <a:xfrm>
            <a:off x="4648200" y="4876800"/>
            <a:ext cx="4011613" cy="1965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33400"/>
            <a:ext cx="8534400" cy="914400"/>
          </a:xfrm>
        </p:spPr>
        <p:txBody>
          <a:bodyPr/>
          <a:lstStyle/>
          <a:p>
            <a:r>
              <a:rPr lang="en-US" smtClean="0"/>
              <a:t>Objectives</a:t>
            </a:r>
          </a:p>
        </p:txBody>
      </p:sp>
      <p:sp>
        <p:nvSpPr>
          <p:cNvPr id="3075" name="Rectangle 3"/>
          <p:cNvSpPr>
            <a:spLocks noGrp="1" noChangeArrowheads="1"/>
          </p:cNvSpPr>
          <p:nvPr>
            <p:ph type="subTitle" idx="1"/>
          </p:nvPr>
        </p:nvSpPr>
        <p:spPr>
          <a:xfrm>
            <a:off x="1306513" y="1570038"/>
            <a:ext cx="7239000" cy="1828800"/>
          </a:xfrm>
        </p:spPr>
        <p:txBody>
          <a:bodyPr/>
          <a:lstStyle/>
          <a:p>
            <a:pPr algn="l"/>
            <a:r>
              <a:rPr lang="en-US" sz="2400" smtClean="0">
                <a:solidFill>
                  <a:srgbClr val="FF5050"/>
                </a:solidFill>
                <a:latin typeface="Times New Roman" pitchFamily="18" charset="0"/>
              </a:rPr>
              <a:t>Examine Society’s View of Engineering</a:t>
            </a:r>
          </a:p>
          <a:p>
            <a:pPr algn="l"/>
            <a:r>
              <a:rPr lang="en-US" sz="2400" smtClean="0">
                <a:solidFill>
                  <a:schemeClr val="accent2"/>
                </a:solidFill>
                <a:latin typeface="Times New Roman" pitchFamily="18" charset="0"/>
              </a:rPr>
              <a:t>Engineering Ethics</a:t>
            </a:r>
            <a:r>
              <a:rPr lang="en-US" sz="2400" smtClean="0">
                <a:solidFill>
                  <a:srgbClr val="FF5050"/>
                </a:solidFill>
                <a:latin typeface="Times New Roman" pitchFamily="18" charset="0"/>
              </a:rPr>
              <a:t> (an added section)</a:t>
            </a:r>
          </a:p>
          <a:p>
            <a:pPr algn="l"/>
            <a:r>
              <a:rPr lang="en-US" sz="2400" smtClean="0">
                <a:solidFill>
                  <a:srgbClr val="FF5050"/>
                </a:solidFill>
                <a:latin typeface="Times New Roman" pitchFamily="18" charset="0"/>
              </a:rPr>
              <a:t>Learn about the Role of Failure in Engineering Design</a:t>
            </a:r>
          </a:p>
          <a:p>
            <a:pPr algn="l"/>
            <a:r>
              <a:rPr lang="en-US" sz="2400" smtClean="0">
                <a:solidFill>
                  <a:srgbClr val="FF5050"/>
                </a:solidFill>
                <a:latin typeface="Times New Roman" pitchFamily="18" charset="0"/>
              </a:rPr>
              <a:t>Discuss Classic Design Failures as Case Studies</a:t>
            </a:r>
          </a:p>
        </p:txBody>
      </p:sp>
      <p:sp>
        <p:nvSpPr>
          <p:cNvPr id="3076" name="Rectangle 4"/>
          <p:cNvSpPr>
            <a:spLocks noChangeArrowheads="1"/>
          </p:cNvSpPr>
          <p:nvPr/>
        </p:nvSpPr>
        <p:spPr bwMode="auto">
          <a:xfrm>
            <a:off x="609600" y="3505200"/>
            <a:ext cx="8534400" cy="838200"/>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3200">
                <a:solidFill>
                  <a:srgbClr val="000099"/>
                </a:solidFill>
                <a:latin typeface="Helvetica" charset="0"/>
              </a:rPr>
              <a:t>Sections</a:t>
            </a:r>
          </a:p>
        </p:txBody>
      </p:sp>
      <p:sp>
        <p:nvSpPr>
          <p:cNvPr id="3077" name="Line 5"/>
          <p:cNvSpPr>
            <a:spLocks noChangeShapeType="1"/>
          </p:cNvSpPr>
          <p:nvPr/>
        </p:nvSpPr>
        <p:spPr bwMode="auto">
          <a:xfrm>
            <a:off x="457200" y="3352800"/>
            <a:ext cx="8763000" cy="0"/>
          </a:xfrm>
          <a:prstGeom prst="line">
            <a:avLst/>
          </a:prstGeom>
          <a:noFill/>
          <a:ln w="57150" cmpd="thinThick">
            <a:solidFill>
              <a:srgbClr val="969696"/>
            </a:solidFill>
            <a:round/>
            <a:headEnd/>
            <a:tailEnd/>
          </a:ln>
        </p:spPr>
        <p:txBody>
          <a:bodyPr anchor="ctr"/>
          <a:lstStyle/>
          <a:p>
            <a:endParaRPr lang="en-US"/>
          </a:p>
        </p:txBody>
      </p:sp>
      <p:sp>
        <p:nvSpPr>
          <p:cNvPr id="3078" name="Text Box 6"/>
          <p:cNvSpPr txBox="1">
            <a:spLocks noChangeArrowheads="1"/>
          </p:cNvSpPr>
          <p:nvPr/>
        </p:nvSpPr>
        <p:spPr bwMode="auto">
          <a:xfrm>
            <a:off x="914400" y="4419600"/>
            <a:ext cx="8077200" cy="2100263"/>
          </a:xfrm>
          <a:prstGeom prst="rect">
            <a:avLst/>
          </a:prstGeom>
          <a:noFill/>
          <a:ln w="9525">
            <a:noFill/>
            <a:miter lim="800000"/>
            <a:headEnd/>
            <a:tailEnd/>
          </a:ln>
        </p:spPr>
        <p:txBody>
          <a:bodyPr>
            <a:spAutoFit/>
          </a:bodyPr>
          <a:lstStyle/>
          <a:p>
            <a:pPr marL="280988" indent="-280988">
              <a:spcBef>
                <a:spcPct val="50000"/>
              </a:spcBef>
            </a:pPr>
            <a:r>
              <a:rPr lang="en-US"/>
              <a:t>3.1	Society’s view of Engineering</a:t>
            </a:r>
          </a:p>
          <a:p>
            <a:pPr marL="280988" indent="-280988">
              <a:spcBef>
                <a:spcPct val="50000"/>
              </a:spcBef>
            </a:pPr>
            <a:r>
              <a:rPr lang="en-US"/>
              <a:t>3.2 	How Engineers Learn From Mistakes</a:t>
            </a:r>
          </a:p>
          <a:p>
            <a:pPr marL="280988" indent="-280988">
              <a:spcBef>
                <a:spcPct val="50000"/>
              </a:spcBef>
            </a:pPr>
            <a:r>
              <a:rPr lang="en-US"/>
              <a:t>3.3	The Role of Failure in Engineering Design: Case Studies</a:t>
            </a:r>
          </a:p>
          <a:p>
            <a:pPr marL="280988" indent="-280988">
              <a:spcBef>
                <a:spcPct val="50000"/>
              </a:spcBef>
            </a:pPr>
            <a:r>
              <a:rPr lang="en-US"/>
              <a:t>3.4 	Preparing for Failures in Your Own Design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468313" y="1447800"/>
            <a:ext cx="9220200" cy="5608638"/>
          </a:xfrm>
        </p:spPr>
        <p:txBody>
          <a:bodyPr/>
          <a:lstStyle/>
          <a:p>
            <a:r>
              <a:rPr lang="en-US" dirty="0" smtClean="0"/>
              <a:t>Public image</a:t>
            </a:r>
          </a:p>
          <a:p>
            <a:pPr lvl="1"/>
            <a:r>
              <a:rPr lang="en-US" dirty="0" smtClean="0"/>
              <a:t>&gt;60% are not very well or at all informed about engineering</a:t>
            </a:r>
          </a:p>
          <a:p>
            <a:pPr lvl="1"/>
            <a:r>
              <a:rPr lang="en-US" dirty="0" smtClean="0"/>
              <a:t>Relatively high prestige compared to many professions</a:t>
            </a:r>
          </a:p>
          <a:p>
            <a:r>
              <a:rPr lang="en-US" dirty="0" smtClean="0"/>
              <a:t>Scientists versus engineers</a:t>
            </a:r>
          </a:p>
          <a:p>
            <a:pPr lvl="1"/>
            <a:r>
              <a:rPr lang="en-US" dirty="0" smtClean="0"/>
              <a:t>Discovery of new knowledge vs. invention of useful products (research, development &amp; design)</a:t>
            </a:r>
          </a:p>
          <a:p>
            <a:r>
              <a:rPr lang="en-US" dirty="0" smtClean="0"/>
              <a:t>Engineering recognition</a:t>
            </a:r>
          </a:p>
          <a:p>
            <a:pPr lvl="1"/>
            <a:r>
              <a:rPr lang="en-US" dirty="0" smtClean="0"/>
              <a:t>Technological advancements</a:t>
            </a:r>
          </a:p>
          <a:p>
            <a:pPr lvl="1"/>
            <a:r>
              <a:rPr lang="en-US" dirty="0" smtClean="0"/>
              <a:t>Engineering disasters</a:t>
            </a:r>
          </a:p>
          <a:p>
            <a:r>
              <a:rPr lang="en-US" dirty="0" smtClean="0"/>
              <a:t>As Engineers, we need to hold ourselves to high standards in expanding the quality of life and maintain</a:t>
            </a:r>
          </a:p>
          <a:p>
            <a:pPr lvl="1"/>
            <a:r>
              <a:rPr lang="en-US" dirty="0" smtClean="0"/>
              <a:t>Moral and Ethical Standard</a:t>
            </a:r>
          </a:p>
          <a:p>
            <a:pPr lvl="1"/>
            <a:r>
              <a:rPr lang="en-US" dirty="0" smtClean="0"/>
              <a:t>Clear many popular scientific/engineering misconceptions.</a:t>
            </a:r>
          </a:p>
        </p:txBody>
      </p:sp>
      <p:sp>
        <p:nvSpPr>
          <p:cNvPr id="4099" name="Rectangle 4"/>
          <p:cNvSpPr>
            <a:spLocks noChangeArrowheads="1"/>
          </p:cNvSpPr>
          <p:nvPr/>
        </p:nvSpPr>
        <p:spPr bwMode="auto">
          <a:xfrm>
            <a:off x="685800" y="609600"/>
            <a:ext cx="8534400" cy="533400"/>
          </a:xfrm>
          <a:prstGeom prst="rect">
            <a:avLst/>
          </a:prstGeom>
          <a:solidFill>
            <a:srgbClr val="CCFFFF">
              <a:alpha val="50195"/>
            </a:srgbClr>
          </a:solidFill>
          <a:ln w="9525">
            <a:solidFill>
              <a:srgbClr val="969696"/>
            </a:solidFill>
            <a:miter lim="800000"/>
            <a:headEnd/>
            <a:tailEnd/>
          </a:ln>
        </p:spPr>
        <p:txBody>
          <a:bodyPr anchor="ctr"/>
          <a:lstStyle/>
          <a:p>
            <a:pPr algn="ctr">
              <a:lnSpc>
                <a:spcPct val="85000"/>
              </a:lnSpc>
              <a:spcBef>
                <a:spcPct val="20000"/>
              </a:spcBef>
            </a:pPr>
            <a:r>
              <a:rPr lang="en-US" sz="3200">
                <a:solidFill>
                  <a:srgbClr val="000099"/>
                </a:solidFill>
                <a:latin typeface="Helvetica" charset="0"/>
              </a:rPr>
              <a:t>3.1 Society’s View of Engineering?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ln/>
        </p:spPr>
        <p:txBody>
          <a:bodyPr/>
          <a:lstStyle/>
          <a:p>
            <a:r>
              <a:rPr lang="en-US" smtClean="0"/>
              <a:t>Engineering Ethics &amp; Responsibilities</a:t>
            </a:r>
          </a:p>
        </p:txBody>
      </p:sp>
      <p:sp>
        <p:nvSpPr>
          <p:cNvPr id="47107" name="Rectangle 3"/>
          <p:cNvSpPr>
            <a:spLocks noGrp="1" noChangeArrowheads="1"/>
          </p:cNvSpPr>
          <p:nvPr>
            <p:ph type="body" idx="1"/>
          </p:nvPr>
        </p:nvSpPr>
        <p:spPr>
          <a:xfrm>
            <a:off x="504825" y="1763713"/>
            <a:ext cx="9239250" cy="5459412"/>
          </a:xfrm>
        </p:spPr>
        <p:txBody>
          <a:bodyPr/>
          <a:lstStyle/>
          <a:p>
            <a:r>
              <a:rPr lang="en-US" smtClean="0"/>
              <a:t>The study of understanding moral values, resolving moral issues and justifying moral decisions in engineering practice.</a:t>
            </a:r>
          </a:p>
          <a:p>
            <a:r>
              <a:rPr lang="en-US" smtClean="0"/>
              <a:t>Also can be considered beliefs and acceptable practices </a:t>
            </a:r>
            <a:r>
              <a:rPr lang="en-US" smtClean="0">
                <a:sym typeface="Wingdings 3" pitchFamily="18" charset="2"/>
              </a:rPr>
              <a:t> codes of ethics</a:t>
            </a:r>
          </a:p>
          <a:p>
            <a:r>
              <a:rPr lang="en-US" smtClean="0">
                <a:sym typeface="Wingdings 3" pitchFamily="18" charset="2"/>
              </a:rPr>
              <a:t>Finally, it is also the obligation, justification and principles to be endorsed.</a:t>
            </a:r>
          </a:p>
          <a:p>
            <a:endParaRPr lang="en-US" smtClean="0"/>
          </a:p>
          <a:p>
            <a:endParaRPr lang="en-US" smtClean="0"/>
          </a:p>
          <a:p>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ln/>
        </p:spPr>
        <p:txBody>
          <a:bodyPr/>
          <a:lstStyle/>
          <a:p>
            <a:r>
              <a:rPr lang="en-US" sz="2800" smtClean="0">
                <a:hlinkClick r:id="rId3"/>
              </a:rPr>
              <a:t>ASME Codes of Ethics</a:t>
            </a:r>
            <a:r>
              <a:rPr lang="en-US" sz="2800" smtClean="0"/>
              <a:t/>
            </a:r>
            <a:br>
              <a:rPr lang="en-US" sz="2800" smtClean="0"/>
            </a:br>
            <a:r>
              <a:rPr lang="en-US" sz="2800" smtClean="0"/>
              <a:t>-The 3 Fundamental Principles (plus 10 Canons)</a:t>
            </a:r>
          </a:p>
        </p:txBody>
      </p:sp>
      <p:sp>
        <p:nvSpPr>
          <p:cNvPr id="49155" name="Text Box 3"/>
          <p:cNvSpPr txBox="1">
            <a:spLocks noChangeArrowheads="1"/>
          </p:cNvSpPr>
          <p:nvPr/>
        </p:nvSpPr>
        <p:spPr bwMode="auto">
          <a:xfrm>
            <a:off x="0" y="1931988"/>
            <a:ext cx="9828213" cy="4338637"/>
          </a:xfrm>
          <a:prstGeom prst="rect">
            <a:avLst/>
          </a:prstGeom>
          <a:noFill/>
          <a:ln w="9525">
            <a:noFill/>
            <a:miter lim="800000"/>
            <a:headEnd/>
            <a:tailEnd/>
          </a:ln>
          <a:effectLst/>
        </p:spPr>
        <p:txBody>
          <a:bodyPr lIns="100794" tIns="50397" rIns="100794" bIns="50397">
            <a:spAutoFit/>
          </a:bodyPr>
          <a:lstStyle/>
          <a:p>
            <a:pPr marL="377825" indent="-377825" defTabSz="1008063" eaLnBrk="1" hangingPunct="1"/>
            <a:r>
              <a:rPr lang="en-US" sz="3100"/>
              <a:t>	Engineers uphold and advance the integrity, honor, and dignity of the Engineering profession by: </a:t>
            </a:r>
          </a:p>
          <a:p>
            <a:pPr marL="377825" indent="-377825" defTabSz="1008063" eaLnBrk="1" hangingPunct="1"/>
            <a:endParaRPr lang="en-US" sz="3100"/>
          </a:p>
          <a:p>
            <a:pPr marL="882650" lvl="1" indent="-379413" defTabSz="1008063" eaLnBrk="1" hangingPunct="1">
              <a:buFontTx/>
              <a:buAutoNum type="arabicPeriod"/>
            </a:pPr>
            <a:r>
              <a:rPr lang="en-US" sz="3100"/>
              <a:t>using their knowledge and skill for the enhancement of human welfare; </a:t>
            </a:r>
          </a:p>
          <a:p>
            <a:pPr marL="882650" lvl="1" indent="-379413" defTabSz="1008063" eaLnBrk="1" hangingPunct="1">
              <a:buFontTx/>
              <a:buAutoNum type="arabicPeriod"/>
            </a:pPr>
            <a:r>
              <a:rPr lang="en-US" sz="3100"/>
              <a:t>being honest and impartial, and serving with fidelity the public, their employers and clients; and </a:t>
            </a:r>
          </a:p>
          <a:p>
            <a:pPr marL="882650" lvl="1" indent="-379413" defTabSz="1008063" eaLnBrk="1" hangingPunct="1">
              <a:buFontTx/>
              <a:buAutoNum type="arabicPeriod"/>
            </a:pPr>
            <a:r>
              <a:rPr lang="en-US" sz="3100"/>
              <a:t>striving to increase the competence and prestige of the engineering profession.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68313" y="274638"/>
            <a:ext cx="9072562" cy="1260475"/>
          </a:xfrm>
          <a:ln/>
        </p:spPr>
        <p:txBody>
          <a:bodyPr/>
          <a:lstStyle/>
          <a:p>
            <a:r>
              <a:rPr lang="en-US" smtClean="0"/>
              <a:t>Learning Objectives</a:t>
            </a:r>
          </a:p>
        </p:txBody>
      </p:sp>
      <p:sp>
        <p:nvSpPr>
          <p:cNvPr id="51203" name="Rectangle 3"/>
          <p:cNvSpPr>
            <a:spLocks noGrp="1" noChangeArrowheads="1"/>
          </p:cNvSpPr>
          <p:nvPr>
            <p:ph type="body" idx="1"/>
          </p:nvPr>
        </p:nvSpPr>
        <p:spPr>
          <a:xfrm>
            <a:off x="468313" y="1798638"/>
            <a:ext cx="9323387" cy="6215062"/>
          </a:xfrm>
        </p:spPr>
        <p:txBody>
          <a:bodyPr/>
          <a:lstStyle/>
          <a:p>
            <a:pPr>
              <a:lnSpc>
                <a:spcPct val="90000"/>
              </a:lnSpc>
            </a:pPr>
            <a:r>
              <a:rPr lang="en-US" sz="2400" smtClean="0"/>
              <a:t>Enhance the ability to deal with difficult ethical decisions</a:t>
            </a:r>
          </a:p>
          <a:p>
            <a:pPr>
              <a:lnSpc>
                <a:spcPct val="90000"/>
              </a:lnSpc>
            </a:pPr>
            <a:r>
              <a:rPr lang="en-US" sz="2400" smtClean="0"/>
              <a:t>Strengthen moral autonomy (self-determination) – the habit of thinking rationally about ethical issues following appropriate moral principles </a:t>
            </a:r>
            <a:r>
              <a:rPr lang="en-US" sz="2400" smtClean="0">
                <a:sym typeface="Wingdings 3" pitchFamily="18" charset="2"/>
              </a:rPr>
              <a:t> improve practical skills such as</a:t>
            </a:r>
          </a:p>
          <a:p>
            <a:pPr lvl="1">
              <a:lnSpc>
                <a:spcPct val="90000"/>
              </a:lnSpc>
            </a:pPr>
            <a:r>
              <a:rPr lang="en-US" smtClean="0">
                <a:sym typeface="Wingdings 3" pitchFamily="18" charset="2"/>
              </a:rPr>
              <a:t>Recognize and understanding ethical situations</a:t>
            </a:r>
          </a:p>
          <a:p>
            <a:pPr lvl="1">
              <a:lnSpc>
                <a:spcPct val="90000"/>
              </a:lnSpc>
            </a:pPr>
            <a:r>
              <a:rPr lang="en-US" smtClean="0">
                <a:sym typeface="Wingdings 3" pitchFamily="18" charset="2"/>
              </a:rPr>
              <a:t>Critical thinking skill on assessing opposing sides of ethical issues</a:t>
            </a:r>
          </a:p>
          <a:p>
            <a:pPr lvl="1">
              <a:lnSpc>
                <a:spcPct val="90000"/>
              </a:lnSpc>
            </a:pPr>
            <a:r>
              <a:rPr lang="en-US" smtClean="0">
                <a:sym typeface="Wingdings 3" pitchFamily="18" charset="2"/>
              </a:rPr>
              <a:t>Tolerate uncertainty and respect different perspectives in decision making</a:t>
            </a:r>
          </a:p>
          <a:p>
            <a:pPr lvl="1">
              <a:lnSpc>
                <a:spcPct val="90000"/>
              </a:lnSpc>
            </a:pPr>
            <a:r>
              <a:rPr lang="en-US" smtClean="0">
                <a:sym typeface="Wingdings 3" pitchFamily="18" charset="2"/>
              </a:rPr>
              <a:t>Maintain moral integrity by integrating personal convictions and professional practices (sweat the small stuff)</a:t>
            </a:r>
          </a:p>
          <a:p>
            <a:pPr lvl="1">
              <a:lnSpc>
                <a:spcPct val="90000"/>
              </a:lnSpc>
            </a:pPr>
            <a:r>
              <a:rPr lang="en-US" smtClean="0">
                <a:sym typeface="Wingdings 3" pitchFamily="18" charset="2"/>
              </a:rPr>
              <a:t>Be articulate by learning common ethical language (to support or oppose viewpoints)</a:t>
            </a:r>
          </a:p>
          <a:p>
            <a:pPr lvl="1">
              <a:lnSpc>
                <a:spcPct val="90000"/>
              </a:lnSpc>
              <a:buFont typeface="Wingdings" pitchFamily="2" charset="2"/>
              <a:buNone/>
            </a:pPr>
            <a:endParaRPr lang="en-US" smtClean="0">
              <a:sym typeface="Wingdings 3" pitchFamily="18" charset="2"/>
            </a:endParaRPr>
          </a:p>
          <a:p>
            <a:pPr lvl="1">
              <a:lnSpc>
                <a:spcPct val="90000"/>
              </a:lnSpc>
            </a:pPr>
            <a:endParaRPr lang="en-US" sz="2000" smtClean="0">
              <a:sym typeface="Wingdings 3" pitchFamily="18" charset="2"/>
            </a:endParaRPr>
          </a:p>
          <a:p>
            <a:pPr lvl="1">
              <a:lnSpc>
                <a:spcPct val="90000"/>
              </a:lnSpc>
            </a:pPr>
            <a:endParaRPr lang="en-US" sz="2000" smtClean="0">
              <a:sym typeface="Wingdings 3" pitchFamily="18" charset="2"/>
            </a:endParaRPr>
          </a:p>
          <a:p>
            <a:pPr>
              <a:lnSpc>
                <a:spcPct val="90000"/>
              </a:lnSpc>
            </a:pPr>
            <a:endParaRPr lang="en-US"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ln/>
        </p:spPr>
        <p:txBody>
          <a:bodyPr/>
          <a:lstStyle/>
          <a:p>
            <a:r>
              <a:rPr lang="en-US" sz="2800" smtClean="0"/>
              <a:t>Methodologies for Case Studies</a:t>
            </a:r>
          </a:p>
        </p:txBody>
      </p:sp>
      <p:sp>
        <p:nvSpPr>
          <p:cNvPr id="53251" name="Rectangle 3"/>
          <p:cNvSpPr>
            <a:spLocks noGrp="1" noChangeArrowheads="1"/>
          </p:cNvSpPr>
          <p:nvPr>
            <p:ph type="body" idx="1"/>
          </p:nvPr>
        </p:nvSpPr>
        <p:spPr/>
        <p:txBody>
          <a:bodyPr/>
          <a:lstStyle/>
          <a:p>
            <a:r>
              <a:rPr lang="en-US" smtClean="0">
                <a:hlinkClick r:id="rId3"/>
              </a:rPr>
              <a:t>State of the art in engineering ethics </a:t>
            </a:r>
            <a:r>
              <a:rPr lang="en-US" smtClean="0"/>
              <a:t>– an article by Charles Harris (Texas A&amp;M) dedicated on methodologies to resolve engineering ethical issues through the use of case studies and other schemes</a:t>
            </a:r>
          </a:p>
          <a:p>
            <a:pPr lvl="1"/>
            <a:r>
              <a:rPr lang="en-US" smtClean="0"/>
              <a:t>Methods of Analysis and Problem Resolution</a:t>
            </a:r>
          </a:p>
          <a:p>
            <a:pPr lvl="1"/>
            <a:r>
              <a:rPr lang="en-US" smtClean="0"/>
              <a:t>Studied Cases: micro-cases, macro-cases, and exemplary cases.</a:t>
            </a:r>
          </a:p>
          <a:p>
            <a:pPr lvl="1"/>
            <a:r>
              <a:rPr lang="en-US" smtClean="0"/>
              <a:t>Microethics (ex: health and safety, integrity, bribes/gifts, etc..), macroethics (less emphasis, ex: sustainability, nanotechnology, cloning, etc..) defined by Joseph R. Herkert (2003)</a:t>
            </a:r>
          </a:p>
          <a:p>
            <a:endParaRPr lang="en-US"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ln/>
        </p:spPr>
        <p:txBody>
          <a:bodyPr/>
          <a:lstStyle/>
          <a:p>
            <a:r>
              <a:rPr lang="en-US" smtClean="0"/>
              <a:t>A Classical Ethical Dilemma</a:t>
            </a:r>
          </a:p>
        </p:txBody>
      </p:sp>
      <p:sp>
        <p:nvSpPr>
          <p:cNvPr id="61443" name="Rectangle 3"/>
          <p:cNvSpPr>
            <a:spLocks noGrp="1" noChangeArrowheads="1"/>
          </p:cNvSpPr>
          <p:nvPr>
            <p:ph type="body" idx="1"/>
          </p:nvPr>
        </p:nvSpPr>
        <p:spPr>
          <a:xfrm>
            <a:off x="504825" y="1511300"/>
            <a:ext cx="9072563" cy="4989513"/>
          </a:xfrm>
        </p:spPr>
        <p:txBody>
          <a:bodyPr/>
          <a:lstStyle/>
          <a:p>
            <a:r>
              <a:rPr lang="en-US" smtClean="0"/>
              <a:t>Trolley problem or lifeboat problem</a:t>
            </a:r>
          </a:p>
          <a:p>
            <a:endParaRPr lang="en-US" smtClean="0"/>
          </a:p>
        </p:txBody>
      </p:sp>
      <p:pic>
        <p:nvPicPr>
          <p:cNvPr id="61444" name="Picture 4" descr="[Trolley Car Dilemma]"/>
          <p:cNvPicPr>
            <a:picLocks noChangeAspect="1" noChangeArrowheads="1"/>
          </p:cNvPicPr>
          <p:nvPr/>
        </p:nvPicPr>
        <p:blipFill>
          <a:blip r:embed="rId3"/>
          <a:srcRect/>
          <a:stretch>
            <a:fillRect/>
          </a:stretch>
        </p:blipFill>
        <p:spPr bwMode="auto">
          <a:xfrm>
            <a:off x="544513" y="2103438"/>
            <a:ext cx="5376862" cy="2235200"/>
          </a:xfrm>
          <a:prstGeom prst="rect">
            <a:avLst/>
          </a:prstGeom>
          <a:noFill/>
        </p:spPr>
      </p:pic>
      <p:pic>
        <p:nvPicPr>
          <p:cNvPr id="61445" name="Picture 5" descr="[Footbridge Dilemma]"/>
          <p:cNvPicPr>
            <a:picLocks noChangeAspect="1" noChangeArrowheads="1"/>
          </p:cNvPicPr>
          <p:nvPr/>
        </p:nvPicPr>
        <p:blipFill>
          <a:blip r:embed="rId4"/>
          <a:srcRect/>
          <a:stretch>
            <a:fillRect/>
          </a:stretch>
        </p:blipFill>
        <p:spPr bwMode="auto">
          <a:xfrm>
            <a:off x="4354513" y="4084638"/>
            <a:ext cx="5376862" cy="2289175"/>
          </a:xfrm>
          <a:prstGeom prst="rect">
            <a:avLst/>
          </a:prstGeom>
          <a:noFill/>
        </p:spPr>
      </p:pic>
      <p:sp>
        <p:nvSpPr>
          <p:cNvPr id="61446" name="Rectangle 6"/>
          <p:cNvSpPr>
            <a:spLocks noChangeArrowheads="1"/>
          </p:cNvSpPr>
          <p:nvPr/>
        </p:nvSpPr>
        <p:spPr bwMode="auto">
          <a:xfrm>
            <a:off x="620713" y="6446838"/>
            <a:ext cx="8839200" cy="330200"/>
          </a:xfrm>
          <a:prstGeom prst="rect">
            <a:avLst/>
          </a:prstGeom>
          <a:noFill/>
          <a:ln w="9525">
            <a:noFill/>
            <a:miter lim="800000"/>
            <a:headEnd/>
            <a:tailEnd/>
          </a:ln>
          <a:effectLst/>
        </p:spPr>
        <p:txBody>
          <a:bodyPr lIns="100794" tIns="50397" rIns="100794" bIns="50397">
            <a:spAutoFit/>
          </a:bodyPr>
          <a:lstStyle/>
          <a:p>
            <a:pPr defTabSz="1008063" eaLnBrk="1" hangingPunct="1"/>
            <a:r>
              <a:rPr lang="en-US" sz="1500">
                <a:latin typeface="Arial" pitchFamily="34" charset="0"/>
              </a:rPr>
              <a:t>Adopted from http://web.lemoyne.edu/~hevern/psy340/lectures/psy340.12.1.emotions.html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ln/>
        </p:spPr>
        <p:txBody>
          <a:bodyPr/>
          <a:lstStyle/>
          <a:p>
            <a:r>
              <a:rPr lang="en-US" smtClean="0"/>
              <a:t>Some Ethics References</a:t>
            </a:r>
          </a:p>
        </p:txBody>
      </p:sp>
      <p:sp>
        <p:nvSpPr>
          <p:cNvPr id="65539" name="Rectangle 3"/>
          <p:cNvSpPr>
            <a:spLocks noGrp="1" noChangeArrowheads="1"/>
          </p:cNvSpPr>
          <p:nvPr>
            <p:ph type="body" idx="1"/>
          </p:nvPr>
        </p:nvSpPr>
        <p:spPr/>
        <p:txBody>
          <a:bodyPr/>
          <a:lstStyle/>
          <a:p>
            <a:r>
              <a:rPr lang="en-US" dirty="0" smtClean="0">
                <a:hlinkClick r:id="rId3"/>
              </a:rPr>
              <a:t>Online Ethics Center-sample assignments for student</a:t>
            </a:r>
            <a:endParaRPr lang="en-US" dirty="0" smtClean="0"/>
          </a:p>
          <a:p>
            <a:r>
              <a:rPr lang="en-US" dirty="0" smtClean="0">
                <a:hlinkClick r:id="rId4"/>
              </a:rPr>
              <a:t>Help on ethical decisions</a:t>
            </a:r>
            <a:endParaRPr lang="en-US" dirty="0" smtClean="0"/>
          </a:p>
          <a:p>
            <a:r>
              <a:rPr lang="en-US" dirty="0" smtClean="0">
                <a:hlinkClick r:id="rId5"/>
              </a:rPr>
              <a:t>Numerical and design problems with ethical content</a:t>
            </a:r>
            <a:endParaRPr lang="en-US" dirty="0" smtClean="0"/>
          </a:p>
          <a:p>
            <a:r>
              <a:rPr lang="en-US" dirty="0" smtClean="0">
                <a:hlinkClick r:id="rId6"/>
              </a:rPr>
              <a:t>Write case studies based on senior design projects</a:t>
            </a:r>
            <a:endParaRPr lang="en-US" dirty="0" smtClean="0"/>
          </a:p>
          <a:p>
            <a:r>
              <a:rPr lang="en-US" dirty="0" smtClean="0">
                <a:hlinkClick r:id="rId7"/>
              </a:rPr>
              <a:t>Key concepts to teach engineering ethics</a:t>
            </a:r>
            <a:endParaRPr lang="en-US" dirty="0" smtClean="0"/>
          </a:p>
          <a:p>
            <a:endParaRPr lang="en-US"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ster">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master">
      <a:majorFont>
        <a:latin typeface="Helvetica"/>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FF">
            <a:alpha val="50000"/>
          </a:srgbClr>
        </a:solidFill>
        <a:ln w="9525" cap="flat" cmpd="sng" algn="ctr">
          <a:solidFill>
            <a:srgbClr val="969696"/>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CCFFFF">
            <a:alpha val="50000"/>
          </a:srgbClr>
        </a:solidFill>
        <a:ln w="9525" cap="flat" cmpd="sng" algn="ctr">
          <a:solidFill>
            <a:srgbClr val="969696"/>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aste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aste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aste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aste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a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a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a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H:\manufact\master.pot</Template>
  <TotalTime>1323</TotalTime>
  <Words>1294</Words>
  <PresentationFormat>Custom</PresentationFormat>
  <Paragraphs>118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master</vt:lpstr>
      <vt:lpstr>CHAPTER 3  IME: Design and Analysis</vt:lpstr>
      <vt:lpstr>Objectives</vt:lpstr>
      <vt:lpstr>Slide 3</vt:lpstr>
      <vt:lpstr>Engineering Ethics &amp; Responsibilities</vt:lpstr>
      <vt:lpstr>ASME Codes of Ethics -The 3 Fundamental Principles (plus 10 Canons)</vt:lpstr>
      <vt:lpstr>Learning Objectives</vt:lpstr>
      <vt:lpstr>Methodologies for Case Studies</vt:lpstr>
      <vt:lpstr>A Classical Ethical Dilemma</vt:lpstr>
      <vt:lpstr>Some Ethics References</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Mary Clark</dc:creator>
  <cp:lastModifiedBy> </cp:lastModifiedBy>
  <cp:revision>71</cp:revision>
  <dcterms:created xsi:type="dcterms:W3CDTF">2000-06-13T21:49:29Z</dcterms:created>
  <dcterms:modified xsi:type="dcterms:W3CDTF">2009-02-11T17:35:15Z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
  </property>
  <property fmtid="{D5CDD505-2E9C-101B-9397-08002B2CF9AE}" pid="8" name="HomePage">
    <vt:lpwstr>www.nd.edu/~manufact/figures.html</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3</vt:i4>
  </property>
  <property fmtid="{D5CDD505-2E9C-101B-9397-08002B2CF9AE}" pid="21" name="OutputDir">
    <vt:lpwstr>h:\www</vt:lpwstr>
  </property>
</Properties>
</file>