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44"/>
  </p:notesMasterIdLst>
  <p:sldIdLst>
    <p:sldId id="282" r:id="rId2"/>
    <p:sldId id="299" r:id="rId3"/>
    <p:sldId id="307" r:id="rId4"/>
    <p:sldId id="308" r:id="rId5"/>
    <p:sldId id="309" r:id="rId6"/>
    <p:sldId id="262" r:id="rId7"/>
    <p:sldId id="261" r:id="rId8"/>
    <p:sldId id="310" r:id="rId9"/>
    <p:sldId id="300" r:id="rId10"/>
    <p:sldId id="301" r:id="rId11"/>
    <p:sldId id="302" r:id="rId12"/>
    <p:sldId id="303" r:id="rId13"/>
    <p:sldId id="263" r:id="rId14"/>
    <p:sldId id="265" r:id="rId15"/>
    <p:sldId id="264" r:id="rId16"/>
    <p:sldId id="283" r:id="rId17"/>
    <p:sldId id="312" r:id="rId18"/>
    <p:sldId id="313" r:id="rId19"/>
    <p:sldId id="267" r:id="rId20"/>
    <p:sldId id="274" r:id="rId21"/>
    <p:sldId id="260" r:id="rId22"/>
    <p:sldId id="268" r:id="rId23"/>
    <p:sldId id="291" r:id="rId24"/>
    <p:sldId id="284" r:id="rId25"/>
    <p:sldId id="285" r:id="rId26"/>
    <p:sldId id="304" r:id="rId27"/>
    <p:sldId id="272" r:id="rId28"/>
    <p:sldId id="311" r:id="rId29"/>
    <p:sldId id="275" r:id="rId30"/>
    <p:sldId id="276" r:id="rId31"/>
    <p:sldId id="292" r:id="rId32"/>
    <p:sldId id="277" r:id="rId33"/>
    <p:sldId id="278" r:id="rId34"/>
    <p:sldId id="287" r:id="rId35"/>
    <p:sldId id="279" r:id="rId36"/>
    <p:sldId id="288" r:id="rId37"/>
    <p:sldId id="280" r:id="rId38"/>
    <p:sldId id="273" r:id="rId39"/>
    <p:sldId id="289" r:id="rId40"/>
    <p:sldId id="270" r:id="rId41"/>
    <p:sldId id="271" r:id="rId42"/>
    <p:sldId id="290" r:id="rId43"/>
  </p:sldIdLst>
  <p:sldSz cx="9144000" cy="6858000" type="screen4x3"/>
  <p:notesSz cx="7023100" cy="93091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2B2B2"/>
    <a:srgbClr val="DDDDDD"/>
    <a:srgbClr val="00CC66"/>
    <a:srgbClr val="FFFF00"/>
    <a:srgbClr val="66FFFF"/>
    <a:srgbClr val="00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1" d="100"/>
          <a:sy n="71" d="100"/>
        </p:scale>
        <p:origin x="-4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0"/>
    </p:cViewPr>
  </p:sorterViewPr>
  <p:notesViewPr>
    <p:cSldViewPr>
      <p:cViewPr>
        <p:scale>
          <a:sx n="100" d="100"/>
          <a:sy n="100" d="100"/>
        </p:scale>
        <p:origin x="-864"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defTabSz="933450">
              <a:defRPr sz="1200"/>
            </a:lvl1pPr>
          </a:lstStyle>
          <a:p>
            <a:endParaRPr lang="en-US"/>
          </a:p>
        </p:txBody>
      </p:sp>
      <p:sp>
        <p:nvSpPr>
          <p:cNvPr id="8195"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a:defRPr sz="1200"/>
            </a:lvl1pPr>
          </a:lstStyle>
          <a:p>
            <a:endParaRPr lang="en-US"/>
          </a:p>
        </p:txBody>
      </p:sp>
      <p:sp>
        <p:nvSpPr>
          <p:cNvPr id="8196" name="Rectangle 4"/>
          <p:cNvSpPr>
            <a:spLocks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defTabSz="933450">
              <a:defRPr sz="1200"/>
            </a:lvl1pPr>
          </a:lstStyle>
          <a:p>
            <a:endParaRPr lang="en-US"/>
          </a:p>
        </p:txBody>
      </p:sp>
      <p:sp>
        <p:nvSpPr>
          <p:cNvPr id="8199"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a:defRPr sz="1200"/>
            </a:lvl1pPr>
          </a:lstStyle>
          <a:p>
            <a:fld id="{15C8ABB4-2A52-4187-9F99-220633DB0A3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CBD3F-3610-4DF3-9623-AA7107E8007D}" type="slidenum">
              <a:rPr lang="en-US"/>
              <a:pPr/>
              <a:t>1</a:t>
            </a:fld>
            <a:endParaRPr 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D106E-7BB0-4C2F-BE22-BCE1DEF2D838}" type="slidenum">
              <a:rPr lang="en-US"/>
              <a:pPr/>
              <a:t>10</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A7C9D-8727-4246-8B48-5E763BF39B4B}" type="slidenum">
              <a:rPr lang="en-US"/>
              <a:pPr/>
              <a:t>11</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A0AC-95F1-4F5A-9E33-D0C5C66B6D6D}" type="slidenum">
              <a:rPr lang="en-US"/>
              <a:pPr/>
              <a:t>12</a:t>
            </a:fld>
            <a:endParaRPr 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09A6F-14E1-432C-BBCB-D417E7EAA7EA}" type="slidenum">
              <a:rPr lang="en-US"/>
              <a:pPr/>
              <a:t>13</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B7DDB-4D69-45ED-B029-40D62182B0AF}" type="slidenum">
              <a:rPr lang="en-US"/>
              <a:pPr/>
              <a:t>14</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39A87-42AE-4D59-A75A-93BE6F96D317}" type="slidenum">
              <a:rPr lang="en-US"/>
              <a:pPr/>
              <a:t>15</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7F44A-6F08-41D9-BF3A-E2360047AF94}" type="slidenum">
              <a:rPr lang="en-US"/>
              <a:pPr/>
              <a:t>16</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44651-0768-4957-8024-5D368B3A254E}" type="slidenum">
              <a:rPr lang="en-US"/>
              <a:pPr/>
              <a:t>17</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1CCE8-E2CA-4527-90FB-74155B3E1DFD}" type="slidenum">
              <a:rPr lang="en-US"/>
              <a:pPr/>
              <a:t>18</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2974A-E2D1-45AB-9968-191EC4ACEA3D}" type="slidenum">
              <a:rPr lang="en-US"/>
              <a:pPr/>
              <a:t>19</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A5D1A-E91E-4495-9F6A-62DF9A6191EE}" type="slidenum">
              <a:rPr lang="en-US"/>
              <a:pPr/>
              <a:t>2</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525ED-455E-41C1-B809-4A24F33F3DFC}" type="slidenum">
              <a:rPr lang="en-US"/>
              <a:pPr/>
              <a:t>20</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DEB9D-744F-4808-AB5C-BB0D7396D113}" type="slidenum">
              <a:rPr lang="en-US"/>
              <a:pPr/>
              <a:t>21</a:t>
            </a:fld>
            <a:endParaRPr lang="en-US"/>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 Personal biography (Uruguay, Stanford, Bechtel, etc.)</a:t>
            </a:r>
          </a:p>
          <a:p>
            <a:endParaRPr lang="en-US"/>
          </a:p>
          <a:p>
            <a:r>
              <a:rPr lang="en-US"/>
              <a:t>- Prsent researcj at NHMFL, s/c magnet design</a:t>
            </a:r>
          </a:p>
          <a:p>
            <a:endParaRPr lang="en-US"/>
          </a:p>
          <a:p>
            <a:r>
              <a:rPr lang="en-US"/>
              <a:t>- Pass students list (so groups can be assigned)</a:t>
            </a:r>
          </a:p>
          <a:p>
            <a:endParaRPr lang="en-US"/>
          </a:p>
          <a:p>
            <a:r>
              <a:rPr lang="en-US"/>
              <a:t>- REAL WORLD: Like in the military, this is the ‘last drill’, as real as possible, bullets will fly, introduce element of surprise, introduce ‘fear’, need to show that YOU can put together what you learned in the previous 3 years. </a:t>
            </a:r>
          </a:p>
          <a:p>
            <a:endParaRPr lang="en-US"/>
          </a:p>
          <a:p>
            <a:r>
              <a:rPr lang="en-US"/>
              <a:t>- YOU need to show that you CAN be an ENGINEER before you are allowed to hang your diploma on the wall</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01F0D-FB9C-48FB-803D-C68B6AD4DE18}" type="slidenum">
              <a:rPr lang="en-US"/>
              <a:pPr/>
              <a:t>22</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3BAC7-814C-45D3-8124-06CF083EA0B7}" type="slidenum">
              <a:rPr lang="en-US"/>
              <a:pPr/>
              <a:t>23</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62C07-CB49-45AB-B602-DEF58F0273BA}" type="slidenum">
              <a:rPr lang="en-US"/>
              <a:pPr/>
              <a:t>24</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E1997-9FAE-49CE-82D5-B411DFBF9096}" type="slidenum">
              <a:rPr lang="en-US"/>
              <a:pPr/>
              <a:t>25</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84EA9-B140-4B29-AE79-82A79E1BE2EE}" type="slidenum">
              <a:rPr lang="en-US"/>
              <a:pPr/>
              <a:t>26</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8799B-17B3-464A-A987-C235521911FC}" type="slidenum">
              <a:rPr lang="en-US"/>
              <a:pPr/>
              <a:t>27</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372CF-B77B-4FE4-9016-32C250998B0E}" type="slidenum">
              <a:rPr lang="en-US"/>
              <a:pPr/>
              <a:t>28</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88D34-5241-44C9-A2CB-74BEBFAF6368}" type="slidenum">
              <a:rPr lang="en-US"/>
              <a:pPr/>
              <a:t>29</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BF38A-F9CD-4F89-9AE1-DD4F1D885DE4}" type="slidenum">
              <a:rPr lang="en-US"/>
              <a:pPr/>
              <a:t>3</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6B23C-5A34-426C-832A-32F3958476FF}" type="slidenum">
              <a:rPr lang="en-US"/>
              <a:pPr/>
              <a:t>30</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A42BD-40E7-49B5-B465-5598EC61A376}" type="slidenum">
              <a:rPr lang="en-US"/>
              <a:pPr/>
              <a:t>31</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CEB56-E4CC-4737-8D3C-B0BECDD47900}" type="slidenum">
              <a:rPr lang="en-US"/>
              <a:pPr/>
              <a:t>32</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6920C-2323-4D3D-934C-3AD3A1D70BA1}" type="slidenum">
              <a:rPr lang="en-US"/>
              <a:pPr/>
              <a:t>33</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623FA-5151-47C9-9187-DBFD2BE0D749}" type="slidenum">
              <a:rPr lang="en-US"/>
              <a:pPr/>
              <a:t>34</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85CB0-6411-421A-B4A9-05852B252000}" type="slidenum">
              <a:rPr lang="en-US"/>
              <a:pPr/>
              <a:t>35</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8FE90-3161-453B-A76E-85F654250B32}" type="slidenum">
              <a:rPr lang="en-US"/>
              <a:pPr/>
              <a:t>36</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323CE-FB5A-4238-8FE0-B247CD193D03}" type="slidenum">
              <a:rPr lang="en-US"/>
              <a:pPr/>
              <a:t>37</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04454-75D0-401E-9523-F0449E53D879}" type="slidenum">
              <a:rPr lang="en-US"/>
              <a:pPr/>
              <a:t>38</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8027B-D87C-4D46-AEFA-426990FAD408}" type="slidenum">
              <a:rPr lang="en-US"/>
              <a:pPr/>
              <a:t>39</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911D-C6E8-4577-9068-01B760A6C7B8}" type="slidenum">
              <a:rPr lang="en-US"/>
              <a:pPr/>
              <a:t>4</a:t>
            </a:fld>
            <a:endParaRPr 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DA4D9-D542-4DF6-A818-54BAFEF304D5}" type="slidenum">
              <a:rPr lang="en-US"/>
              <a:pPr/>
              <a:t>40</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F2F76-5A66-4F18-B799-D74AB3F5A428}" type="slidenum">
              <a:rPr lang="en-US"/>
              <a:pPr/>
              <a:t>41</a:t>
            </a:fld>
            <a:endParaRPr 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6A71A-9788-44F0-8A4D-F85105990666}" type="slidenum">
              <a:rPr lang="en-US"/>
              <a:pPr/>
              <a:t>42</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09E37-D82B-469A-9363-10B6E7407839}" type="slidenum">
              <a:rPr lang="en-US"/>
              <a:pPr/>
              <a:t>5</a:t>
            </a:fld>
            <a:endParaRPr 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7D505-34BF-4F97-9282-323D84261625}" type="slidenum">
              <a:rPr lang="en-US"/>
              <a:pPr/>
              <a:t>6</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9B2EE-CFF0-4DEB-BF38-3A0FBC1EA3EC}" type="slidenum">
              <a:rPr lang="en-US"/>
              <a:pPr/>
              <a:t>7</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6775A-EC69-4FE0-ACB4-E4F0FA97EB8B}" type="slidenum">
              <a:rPr lang="en-US"/>
              <a:pPr/>
              <a:t>8</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4A7E2-A9E6-4F24-8B0D-02F7671ED128}" type="slidenum">
              <a:rPr lang="en-US"/>
              <a:pPr/>
              <a:t>9</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533400" y="457200"/>
            <a:ext cx="8102600" cy="609600"/>
          </a:xfrm>
        </p:spPr>
        <p:txBody>
          <a:bodyPr/>
          <a:lstStyle>
            <a:lvl1pPr>
              <a:defRPr sz="2800"/>
            </a:lvl1pPr>
          </a:lstStyle>
          <a:p>
            <a:r>
              <a:rPr lang="en-US"/>
              <a:t>Click to edit Master title style</a:t>
            </a:r>
          </a:p>
        </p:txBody>
      </p:sp>
      <p:sp>
        <p:nvSpPr>
          <p:cNvPr id="104451" name="Rectangle 3"/>
          <p:cNvSpPr>
            <a:spLocks noGrp="1" noChangeArrowheads="1"/>
          </p:cNvSpPr>
          <p:nvPr>
            <p:ph type="subTitle" idx="1"/>
          </p:nvPr>
        </p:nvSpPr>
        <p:spPr>
          <a:xfrm>
            <a:off x="533400" y="1676400"/>
            <a:ext cx="8153400" cy="4495800"/>
          </a:xfrm>
        </p:spPr>
        <p:txBody>
          <a:bodyPr/>
          <a:lstStyle>
            <a:lvl1pPr marL="0" indent="0">
              <a:buFont typeface="Monotype Sorts" pitchFamily="2" charset="2"/>
              <a:buNone/>
              <a:defRPr sz="2400">
                <a:latin typeface="Arial Black" pitchFamily="34" charset="0"/>
              </a:defRPr>
            </a:lvl1pPr>
          </a:lstStyle>
          <a:p>
            <a:r>
              <a:rPr lang="en-US"/>
              <a:t>Click to edit Master subtitle style</a:t>
            </a:r>
          </a:p>
        </p:txBody>
      </p:sp>
      <p:grpSp>
        <p:nvGrpSpPr>
          <p:cNvPr id="104456" name="Group 8"/>
          <p:cNvGrpSpPr>
            <a:grpSpLocks/>
          </p:cNvGrpSpPr>
          <p:nvPr userDrawn="1"/>
        </p:nvGrpSpPr>
        <p:grpSpPr bwMode="auto">
          <a:xfrm rot="16200000">
            <a:off x="-2171700" y="2781300"/>
            <a:ext cx="5410200" cy="762000"/>
            <a:chOff x="1045" y="1008"/>
            <a:chExt cx="4307" cy="2016"/>
          </a:xfrm>
        </p:grpSpPr>
        <p:sp>
          <p:nvSpPr>
            <p:cNvPr id="104457" name="Oval 9"/>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vert="eaVert" wrap="none" anchor="ctr"/>
            <a:lstStyle/>
            <a:p>
              <a:pPr eaLnBrk="1" hangingPunct="1"/>
              <a:endParaRPr lang="en-US"/>
            </a:p>
          </p:txBody>
        </p:sp>
        <p:sp>
          <p:nvSpPr>
            <p:cNvPr id="104458" name="Oval 10"/>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vert="eaVert" wrap="none" anchor="ctr"/>
            <a:lstStyle/>
            <a:p>
              <a:pPr eaLnBrk="1" hangingPunct="1"/>
              <a:endParaRPr lang="en-US"/>
            </a:p>
          </p:txBody>
        </p:sp>
        <p:sp>
          <p:nvSpPr>
            <p:cNvPr id="104459" name="Oval 11"/>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vert="eaVert" wrap="none" anchor="ctr"/>
            <a:lstStyle/>
            <a:p>
              <a:pPr eaLnBrk="1" hangingPunct="1"/>
              <a:endParaRPr lang="en-US"/>
            </a:p>
          </p:txBody>
        </p:sp>
        <p:sp>
          <p:nvSpPr>
            <p:cNvPr id="104460" name="Oval 12"/>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vert="eaVert" wrap="none" anchor="ctr"/>
            <a:lstStyle/>
            <a:p>
              <a:pPr eaLnBrk="1" hangingPunct="1"/>
              <a:endParaRPr lang="en-US"/>
            </a:p>
          </p:txBody>
        </p:sp>
        <p:sp>
          <p:nvSpPr>
            <p:cNvPr id="104461" name="Oval 13"/>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vert="eaVert" wrap="none" anchor="ctr"/>
            <a:lstStyle/>
            <a:p>
              <a:pPr eaLnBrk="1" hangingPunct="1"/>
              <a:endParaRPr lang="en-US"/>
            </a:p>
          </p:txBody>
        </p:sp>
        <p:sp>
          <p:nvSpPr>
            <p:cNvPr id="104462" name="Oval 14"/>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vert="eaVert" wrap="none" anchor="ctr"/>
            <a:lstStyle/>
            <a:p>
              <a:pPr eaLnBrk="1" hangingPunct="1"/>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63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038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13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371600"/>
            <a:ext cx="4013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81000" y="381000"/>
            <a:ext cx="81280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27" name="Rectangle 3"/>
          <p:cNvSpPr>
            <a:spLocks noGrp="1" noChangeArrowheads="1"/>
          </p:cNvSpPr>
          <p:nvPr>
            <p:ph type="body" idx="1"/>
          </p:nvPr>
        </p:nvSpPr>
        <p:spPr bwMode="auto">
          <a:xfrm>
            <a:off x="457200" y="1371600"/>
            <a:ext cx="8178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30" name="Rectangle 6"/>
          <p:cNvSpPr>
            <a:spLocks noGrp="1" noChangeArrowheads="1"/>
          </p:cNvSpPr>
          <p:nvPr>
            <p:ph type="sldNum" sz="quarter" idx="4"/>
          </p:nvPr>
        </p:nvSpPr>
        <p:spPr bwMode="auto">
          <a:xfrm>
            <a:off x="6731000" y="6400800"/>
            <a:ext cx="1905000" cy="2857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000">
                <a:solidFill>
                  <a:schemeClr val="bg2"/>
                </a:solidFill>
                <a:latin typeface="+mj-lt"/>
              </a:defRPr>
            </a:lvl1pPr>
          </a:lstStyle>
          <a:p>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rtl="0" eaLnBrk="0" fontAlgn="base" hangingPunct="0">
        <a:spcBef>
          <a:spcPct val="0"/>
        </a:spcBef>
        <a:spcAft>
          <a:spcPct val="0"/>
        </a:spcAft>
        <a:defRPr kumimoji="1" sz="3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Arial Black" pitchFamily="34" charset="0"/>
        </a:defRPr>
      </a:lvl2pPr>
      <a:lvl3pPr algn="l" rtl="0" eaLnBrk="0" fontAlgn="base" hangingPunct="0">
        <a:spcBef>
          <a:spcPct val="0"/>
        </a:spcBef>
        <a:spcAft>
          <a:spcPct val="0"/>
        </a:spcAft>
        <a:defRPr kumimoji="1" sz="3200">
          <a:solidFill>
            <a:schemeClr val="tx2"/>
          </a:solidFill>
          <a:latin typeface="Arial Black" pitchFamily="34" charset="0"/>
        </a:defRPr>
      </a:lvl3pPr>
      <a:lvl4pPr algn="l" rtl="0" eaLnBrk="0" fontAlgn="base" hangingPunct="0">
        <a:spcBef>
          <a:spcPct val="0"/>
        </a:spcBef>
        <a:spcAft>
          <a:spcPct val="0"/>
        </a:spcAft>
        <a:defRPr kumimoji="1" sz="3200">
          <a:solidFill>
            <a:schemeClr val="tx2"/>
          </a:solidFill>
          <a:latin typeface="Arial Black" pitchFamily="34" charset="0"/>
        </a:defRPr>
      </a:lvl4pPr>
      <a:lvl5pPr algn="l" rtl="0" eaLnBrk="0" fontAlgn="base" hangingPunct="0">
        <a:spcBef>
          <a:spcPct val="0"/>
        </a:spcBef>
        <a:spcAft>
          <a:spcPct val="0"/>
        </a:spcAft>
        <a:defRPr kumimoji="1" sz="3200">
          <a:solidFill>
            <a:schemeClr val="tx2"/>
          </a:solidFill>
          <a:latin typeface="Arial Black" pitchFamily="34" charset="0"/>
        </a:defRPr>
      </a:lvl5pPr>
      <a:lvl6pPr marL="457200" algn="l" rtl="0" eaLnBrk="0" fontAlgn="base" hangingPunct="0">
        <a:spcBef>
          <a:spcPct val="0"/>
        </a:spcBef>
        <a:spcAft>
          <a:spcPct val="0"/>
        </a:spcAft>
        <a:defRPr kumimoji="1" sz="3200">
          <a:solidFill>
            <a:schemeClr val="tx2"/>
          </a:solidFill>
          <a:latin typeface="Arial Black" pitchFamily="34" charset="0"/>
        </a:defRPr>
      </a:lvl6pPr>
      <a:lvl7pPr marL="914400" algn="l" rtl="0" eaLnBrk="0" fontAlgn="base" hangingPunct="0">
        <a:spcBef>
          <a:spcPct val="0"/>
        </a:spcBef>
        <a:spcAft>
          <a:spcPct val="0"/>
        </a:spcAft>
        <a:defRPr kumimoji="1" sz="3200">
          <a:solidFill>
            <a:schemeClr val="tx2"/>
          </a:solidFill>
          <a:latin typeface="Arial Black" pitchFamily="34" charset="0"/>
        </a:defRPr>
      </a:lvl7pPr>
      <a:lvl8pPr marL="1371600" algn="l" rtl="0" eaLnBrk="0" fontAlgn="base" hangingPunct="0">
        <a:spcBef>
          <a:spcPct val="0"/>
        </a:spcBef>
        <a:spcAft>
          <a:spcPct val="0"/>
        </a:spcAft>
        <a:defRPr kumimoji="1" sz="3200">
          <a:solidFill>
            <a:schemeClr val="tx2"/>
          </a:solidFill>
          <a:latin typeface="Arial Black" pitchFamily="34" charset="0"/>
        </a:defRPr>
      </a:lvl8pPr>
      <a:lvl9pPr marL="1828800" algn="l" rtl="0" eaLnBrk="0" fontAlgn="base" hangingPunct="0">
        <a:spcBef>
          <a:spcPct val="0"/>
        </a:spcBef>
        <a:spcAft>
          <a:spcPct val="0"/>
        </a:spcAft>
        <a:defRPr kumimoji="1"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l"/>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1.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solidFill>
            <a:srgbClr val="00FF00"/>
          </a:solidFill>
        </p:spPr>
        <p:txBody>
          <a:bodyPr/>
          <a:lstStyle/>
          <a:p>
            <a:pPr algn="ctr"/>
            <a:r>
              <a:rPr lang="en-US" sz="2400"/>
              <a:t>EML4550 - Engineering Design Methods </a:t>
            </a:r>
          </a:p>
        </p:txBody>
      </p:sp>
      <p:sp>
        <p:nvSpPr>
          <p:cNvPr id="90115" name="Rectangle 3"/>
          <p:cNvSpPr>
            <a:spLocks noGrp="1" noChangeArrowheads="1"/>
          </p:cNvSpPr>
          <p:nvPr>
            <p:ph type="subTitle" idx="1"/>
          </p:nvPr>
        </p:nvSpPr>
        <p:spPr>
          <a:xfrm>
            <a:off x="533400" y="1676400"/>
            <a:ext cx="8153400" cy="4419600"/>
          </a:xfrm>
        </p:spPr>
        <p:txBody>
          <a:bodyPr/>
          <a:lstStyle/>
          <a:p>
            <a:pPr algn="ctr"/>
            <a:endParaRPr lang="en-US"/>
          </a:p>
          <a:p>
            <a:pPr algn="ctr"/>
            <a:endParaRPr lang="en-US"/>
          </a:p>
          <a:p>
            <a:pPr algn="ctr"/>
            <a:r>
              <a:rPr lang="en-US"/>
              <a:t>The Design Process</a:t>
            </a:r>
          </a:p>
          <a:p>
            <a:pPr algn="ctr"/>
            <a:r>
              <a:rPr lang="en-US" sz="2000"/>
              <a:t>Phases of the design process, work breakdown structure, design in teams, organizational structures</a:t>
            </a:r>
          </a:p>
          <a:p>
            <a:pPr algn="ctr"/>
            <a:endParaRPr lang="en-US" sz="2000"/>
          </a:p>
          <a:p>
            <a:pPr algn="ctr"/>
            <a:endParaRPr lang="en-US" sz="2000"/>
          </a:p>
          <a:p>
            <a:pPr algn="ctr"/>
            <a:r>
              <a:rPr lang="en-US" sz="2000"/>
              <a:t>Hyman: Chapters 1 and 2</a:t>
            </a:r>
          </a:p>
          <a:p>
            <a:pPr algn="ctr"/>
            <a:r>
              <a:rPr lang="en-US" sz="1600"/>
              <a:t>Smith: Chapter 1 + Chapter 6 (first section)</a:t>
            </a:r>
          </a:p>
          <a:p>
            <a:pPr algn="ctr"/>
            <a:r>
              <a:rPr lang="en-US" sz="1600"/>
              <a:t>Ulrich and Eppinger: Chapters 1 and 2</a:t>
            </a:r>
          </a:p>
          <a:p>
            <a:pPr algn="ctr"/>
            <a:r>
              <a:rPr lang="en-US" sz="1600"/>
              <a:t>Dym and Little: Chapters 1 and 2</a:t>
            </a:r>
          </a:p>
          <a:p>
            <a:pPr algn="ctr" eaLnBrk="1" hangingPunct="1">
              <a:spcBef>
                <a:spcPct val="0"/>
              </a:spcBef>
              <a:buClrTx/>
              <a:buFontTx/>
              <a:buNone/>
            </a:pPr>
            <a:r>
              <a:rPr lang="en-US" sz="1600"/>
              <a:t>MF Ashby, Materials Selection in Mechanical Design, Chp. 1&amp;2</a:t>
            </a: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solidFill>
            <a:srgbClr val="00FF00"/>
          </a:solidFill>
        </p:spPr>
        <p:txBody>
          <a:bodyPr/>
          <a:lstStyle/>
          <a:p>
            <a:pPr algn="ctr"/>
            <a:r>
              <a:rPr lang="en-US" sz="2800"/>
              <a:t>The Design Process (step by step model)</a:t>
            </a:r>
          </a:p>
        </p:txBody>
      </p:sp>
      <p:sp>
        <p:nvSpPr>
          <p:cNvPr id="116739" name="Rectangle 3"/>
          <p:cNvSpPr>
            <a:spLocks noGrp="1" noChangeArrowheads="1"/>
          </p:cNvSpPr>
          <p:nvPr>
            <p:ph type="body" idx="1"/>
          </p:nvPr>
        </p:nvSpPr>
        <p:spPr>
          <a:xfrm>
            <a:off x="457200" y="1066800"/>
            <a:ext cx="8178800" cy="3886200"/>
          </a:xfrm>
        </p:spPr>
        <p:txBody>
          <a:bodyPr/>
          <a:lstStyle/>
          <a:p>
            <a:r>
              <a:rPr lang="en-US"/>
              <a:t>Step 3: Planning the project</a:t>
            </a:r>
          </a:p>
          <a:p>
            <a:pPr lvl="1"/>
            <a:r>
              <a:rPr lang="en-US"/>
              <a:t>How do we do it? How do we organize ourselves? How do we get from here to there?</a:t>
            </a:r>
          </a:p>
          <a:p>
            <a:pPr lvl="2"/>
            <a:r>
              <a:rPr lang="en-US"/>
              <a:t>Alphabet soup: DCD, WBS, and CPM</a:t>
            </a:r>
          </a:p>
          <a:p>
            <a:pPr lvl="2"/>
            <a:r>
              <a:rPr lang="en-US"/>
              <a:t>Project management and controls</a:t>
            </a:r>
          </a:p>
        </p:txBody>
      </p:sp>
      <p:sp>
        <p:nvSpPr>
          <p:cNvPr id="116740" name="AutoShape 4"/>
          <p:cNvSpPr>
            <a:spLocks noChangeArrowheads="1"/>
          </p:cNvSpPr>
          <p:nvPr/>
        </p:nvSpPr>
        <p:spPr bwMode="auto">
          <a:xfrm>
            <a:off x="6324600" y="2514600"/>
            <a:ext cx="1254125" cy="72548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16741" name="Text Box 5"/>
          <p:cNvSpPr txBox="1">
            <a:spLocks noChangeArrowheads="1"/>
          </p:cNvSpPr>
          <p:nvPr/>
        </p:nvSpPr>
        <p:spPr bwMode="auto">
          <a:xfrm>
            <a:off x="6172200" y="2286000"/>
            <a:ext cx="1539875" cy="212725"/>
          </a:xfrm>
          <a:prstGeom prst="rect">
            <a:avLst/>
          </a:prstGeom>
          <a:noFill/>
          <a:ln w="9525">
            <a:noFill/>
            <a:miter lim="800000"/>
            <a:headEnd/>
            <a:tailEnd/>
          </a:ln>
          <a:effectLst/>
        </p:spPr>
        <p:txBody>
          <a:bodyPr lIns="0" tIns="0" rIns="0" bIns="0">
            <a:spAutoFit/>
          </a:bodyPr>
          <a:lstStyle/>
          <a:p>
            <a:pPr algn="l">
              <a:spcBef>
                <a:spcPct val="50000"/>
              </a:spcBef>
            </a:pPr>
            <a:r>
              <a:rPr lang="en-US" sz="1400" b="1">
                <a:solidFill>
                  <a:srgbClr val="0000FF"/>
                </a:solidFill>
              </a:rPr>
              <a:t>SYSTEM DESIGN</a:t>
            </a:r>
          </a:p>
        </p:txBody>
      </p:sp>
      <p:sp>
        <p:nvSpPr>
          <p:cNvPr id="116742" name="Text Box 6"/>
          <p:cNvSpPr txBox="1">
            <a:spLocks noChangeArrowheads="1"/>
          </p:cNvSpPr>
          <p:nvPr/>
        </p:nvSpPr>
        <p:spPr bwMode="auto">
          <a:xfrm>
            <a:off x="7612063" y="2971800"/>
            <a:ext cx="1379537" cy="638175"/>
          </a:xfrm>
          <a:prstGeom prst="rect">
            <a:avLst/>
          </a:prstGeom>
          <a:noFill/>
          <a:ln w="9525">
            <a:noFill/>
            <a:miter lim="800000"/>
            <a:headEnd/>
            <a:tailEnd/>
          </a:ln>
          <a:effectLst/>
        </p:spPr>
        <p:txBody>
          <a:bodyPr lIns="0" tIns="0" rIns="0" bIns="0">
            <a:spAutoFit/>
          </a:bodyPr>
          <a:lstStyle/>
          <a:p>
            <a:pPr algn="l">
              <a:spcBef>
                <a:spcPct val="50000"/>
              </a:spcBef>
            </a:pPr>
            <a:r>
              <a:rPr lang="en-US" sz="1400" b="1">
                <a:solidFill>
                  <a:srgbClr val="0000FF"/>
                </a:solidFill>
              </a:rPr>
              <a:t>PROJECT MANAGEMENT &amp; CONTROL</a:t>
            </a:r>
          </a:p>
        </p:txBody>
      </p:sp>
      <p:sp>
        <p:nvSpPr>
          <p:cNvPr id="116743" name="Text Box 7"/>
          <p:cNvSpPr txBox="1">
            <a:spLocks noChangeArrowheads="1"/>
          </p:cNvSpPr>
          <p:nvPr/>
        </p:nvSpPr>
        <p:spPr bwMode="auto">
          <a:xfrm>
            <a:off x="5105400" y="3230563"/>
            <a:ext cx="1755775" cy="211137"/>
          </a:xfrm>
          <a:prstGeom prst="rect">
            <a:avLst/>
          </a:prstGeom>
          <a:noFill/>
          <a:ln w="9525">
            <a:noFill/>
            <a:miter lim="800000"/>
            <a:headEnd/>
            <a:tailEnd/>
          </a:ln>
          <a:effectLst/>
        </p:spPr>
        <p:txBody>
          <a:bodyPr lIns="0" tIns="0" rIns="0" bIns="0">
            <a:spAutoFit/>
          </a:bodyPr>
          <a:lstStyle/>
          <a:p>
            <a:pPr algn="l">
              <a:spcBef>
                <a:spcPct val="50000"/>
              </a:spcBef>
            </a:pPr>
            <a:r>
              <a:rPr lang="en-US" sz="1400" b="1">
                <a:solidFill>
                  <a:srgbClr val="0000FF"/>
                </a:solidFill>
              </a:rPr>
              <a:t>COMMUNICATIONS</a:t>
            </a:r>
          </a:p>
        </p:txBody>
      </p:sp>
      <p:sp>
        <p:nvSpPr>
          <p:cNvPr id="116745" name="Rectangle 9"/>
          <p:cNvSpPr>
            <a:spLocks noChangeArrowheads="1"/>
          </p:cNvSpPr>
          <p:nvPr/>
        </p:nvSpPr>
        <p:spPr bwMode="auto">
          <a:xfrm>
            <a:off x="533400" y="3429000"/>
            <a:ext cx="7010400" cy="1981200"/>
          </a:xfrm>
          <a:prstGeom prst="rect">
            <a:avLst/>
          </a:prstGeom>
          <a:noFill/>
          <a:ln w="9525">
            <a:noFill/>
            <a:miter lim="800000"/>
            <a:headEnd/>
            <a:tailEnd/>
          </a:ln>
        </p:spPr>
        <p:txBody>
          <a:bodyPr/>
          <a:lstStyle/>
          <a:p>
            <a:pPr marL="342900" indent="-342900" algn="l">
              <a:spcBef>
                <a:spcPct val="20000"/>
              </a:spcBef>
              <a:buClr>
                <a:schemeClr val="accent2"/>
              </a:buClr>
              <a:buFont typeface="Monotype Sorts" pitchFamily="2" charset="2"/>
              <a:buNone/>
            </a:pPr>
            <a:r>
              <a:rPr kumimoji="1" lang="en-US" sz="2800">
                <a:latin typeface="Tahoma" pitchFamily="34" charset="0"/>
              </a:rPr>
              <a:t>Six steps of any engineering design:</a:t>
            </a:r>
          </a:p>
          <a:p>
            <a:pPr marL="742950" lvl="1" indent="-285750" algn="l">
              <a:spcBef>
                <a:spcPct val="20000"/>
              </a:spcBef>
              <a:buClr>
                <a:schemeClr val="accent2"/>
              </a:buClr>
              <a:buFont typeface="Monotype Sorts" pitchFamily="2" charset="2"/>
              <a:buChar char="l"/>
            </a:pPr>
            <a:r>
              <a:rPr kumimoji="1" lang="en-US">
                <a:latin typeface="Tahoma" pitchFamily="34" charset="0"/>
              </a:rPr>
              <a:t>Enthusiasm</a:t>
            </a:r>
          </a:p>
          <a:p>
            <a:pPr marL="742950" lvl="1" indent="-285750" algn="l">
              <a:spcBef>
                <a:spcPct val="20000"/>
              </a:spcBef>
              <a:buClr>
                <a:schemeClr val="accent2"/>
              </a:buClr>
              <a:buFont typeface="Monotype Sorts" pitchFamily="2" charset="2"/>
              <a:buChar char="l"/>
            </a:pPr>
            <a:r>
              <a:rPr kumimoji="1" lang="en-US">
                <a:latin typeface="Tahoma" pitchFamily="34" charset="0"/>
              </a:rPr>
              <a:t>Disillusionment</a:t>
            </a:r>
          </a:p>
          <a:p>
            <a:pPr marL="742950" lvl="1" indent="-285750" algn="l">
              <a:spcBef>
                <a:spcPct val="20000"/>
              </a:spcBef>
              <a:buClr>
                <a:schemeClr val="accent2"/>
              </a:buClr>
              <a:buFont typeface="Monotype Sorts" pitchFamily="2" charset="2"/>
              <a:buChar char="l"/>
            </a:pPr>
            <a:r>
              <a:rPr kumimoji="1" lang="en-US">
                <a:latin typeface="Tahoma" pitchFamily="34" charset="0"/>
              </a:rPr>
              <a:t>Panic</a:t>
            </a:r>
          </a:p>
          <a:p>
            <a:pPr marL="742950" lvl="1" indent="-285750" algn="l">
              <a:spcBef>
                <a:spcPct val="20000"/>
              </a:spcBef>
              <a:buClr>
                <a:schemeClr val="accent2"/>
              </a:buClr>
              <a:buFont typeface="Monotype Sorts" pitchFamily="2" charset="2"/>
              <a:buChar char="l"/>
            </a:pPr>
            <a:r>
              <a:rPr kumimoji="1" lang="en-US">
                <a:latin typeface="Tahoma" pitchFamily="34" charset="0"/>
              </a:rPr>
              <a:t>Search for the guilty</a:t>
            </a:r>
          </a:p>
          <a:p>
            <a:pPr marL="742950" lvl="1" indent="-285750" algn="l">
              <a:spcBef>
                <a:spcPct val="20000"/>
              </a:spcBef>
              <a:buClr>
                <a:schemeClr val="accent2"/>
              </a:buClr>
              <a:buFont typeface="Monotype Sorts" pitchFamily="2" charset="2"/>
              <a:buChar char="l"/>
            </a:pPr>
            <a:r>
              <a:rPr kumimoji="1" lang="en-US">
                <a:latin typeface="Tahoma" pitchFamily="34" charset="0"/>
              </a:rPr>
              <a:t>Punishment of the innocent</a:t>
            </a:r>
          </a:p>
          <a:p>
            <a:pPr marL="742950" lvl="1" indent="-285750" algn="l">
              <a:spcBef>
                <a:spcPct val="20000"/>
              </a:spcBef>
              <a:buClr>
                <a:schemeClr val="accent2"/>
              </a:buClr>
              <a:buFont typeface="Monotype Sorts" pitchFamily="2" charset="2"/>
              <a:buChar char="l"/>
            </a:pPr>
            <a:r>
              <a:rPr kumimoji="1" lang="en-US">
                <a:latin typeface="Tahoma" pitchFamily="34" charset="0"/>
              </a:rPr>
              <a:t>Praise and honor for the non-participants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152400"/>
            <a:ext cx="8128000" cy="533400"/>
          </a:xfrm>
          <a:solidFill>
            <a:srgbClr val="00FF00"/>
          </a:solidFill>
        </p:spPr>
        <p:txBody>
          <a:bodyPr/>
          <a:lstStyle/>
          <a:p>
            <a:pPr algn="ctr"/>
            <a:r>
              <a:rPr lang="en-US" sz="2800"/>
              <a:t>The Design Process (step by step model)</a:t>
            </a:r>
          </a:p>
        </p:txBody>
      </p:sp>
      <p:sp>
        <p:nvSpPr>
          <p:cNvPr id="117763" name="Rectangle 3"/>
          <p:cNvSpPr>
            <a:spLocks noGrp="1" noChangeArrowheads="1"/>
          </p:cNvSpPr>
          <p:nvPr>
            <p:ph type="body" idx="1"/>
          </p:nvPr>
        </p:nvSpPr>
        <p:spPr>
          <a:xfrm>
            <a:off x="457200" y="2743200"/>
            <a:ext cx="8178800" cy="3962400"/>
          </a:xfrm>
        </p:spPr>
        <p:txBody>
          <a:bodyPr/>
          <a:lstStyle/>
          <a:p>
            <a:r>
              <a:rPr lang="en-US"/>
              <a:t>Step 5: Conceptualizing alternative approaches</a:t>
            </a:r>
          </a:p>
          <a:p>
            <a:pPr lvl="1"/>
            <a:r>
              <a:rPr lang="en-US"/>
              <a:t>“Concept generation”</a:t>
            </a:r>
          </a:p>
          <a:p>
            <a:pPr lvl="1"/>
            <a:r>
              <a:rPr lang="en-US"/>
              <a:t>Generate wide range of design options</a:t>
            </a:r>
          </a:p>
          <a:p>
            <a:pPr lvl="1"/>
            <a:r>
              <a:rPr lang="en-US"/>
              <a:t>Suspend judgment, anything goes, let creativity run wild</a:t>
            </a:r>
          </a:p>
          <a:p>
            <a:r>
              <a:rPr lang="en-US"/>
              <a:t>Step 6: Evaluating the alternatives</a:t>
            </a:r>
          </a:p>
          <a:p>
            <a:pPr lvl="1"/>
            <a:r>
              <a:rPr lang="en-US"/>
              <a:t>Use analysis to quantify expected performance of design options</a:t>
            </a:r>
          </a:p>
          <a:p>
            <a:pPr lvl="1"/>
            <a:r>
              <a:rPr lang="en-US"/>
              <a:t>Predict cost of each alternative</a:t>
            </a:r>
          </a:p>
        </p:txBody>
      </p:sp>
      <p:sp>
        <p:nvSpPr>
          <p:cNvPr id="117770" name="Rectangle 10"/>
          <p:cNvSpPr>
            <a:spLocks noChangeArrowheads="1"/>
          </p:cNvSpPr>
          <p:nvPr/>
        </p:nvSpPr>
        <p:spPr bwMode="auto">
          <a:xfrm>
            <a:off x="508000" y="762000"/>
            <a:ext cx="8178800" cy="1981200"/>
          </a:xfrm>
          <a:prstGeom prst="rect">
            <a:avLst/>
          </a:prstGeom>
          <a:noFill/>
          <a:ln w="9525">
            <a:noFill/>
            <a:miter lim="800000"/>
            <a:headEnd/>
            <a:tailEnd/>
          </a:ln>
        </p:spPr>
        <p:txBody>
          <a:bodyPr/>
          <a:lstStyle/>
          <a:p>
            <a:pPr marL="342900" indent="-342900" algn="l">
              <a:spcBef>
                <a:spcPct val="20000"/>
              </a:spcBef>
              <a:buClr>
                <a:schemeClr val="accent2"/>
              </a:buClr>
              <a:buFont typeface="Monotype Sorts" pitchFamily="2" charset="2"/>
              <a:buChar char="n"/>
            </a:pPr>
            <a:r>
              <a:rPr kumimoji="1" lang="en-US" sz="2800">
                <a:latin typeface="Tahoma" pitchFamily="34" charset="0"/>
              </a:rPr>
              <a:t>Step 4: Gathering information</a:t>
            </a:r>
          </a:p>
          <a:p>
            <a:pPr marL="742950" lvl="1" indent="-285750" algn="l">
              <a:spcBef>
                <a:spcPct val="20000"/>
              </a:spcBef>
              <a:buClr>
                <a:schemeClr val="accent2"/>
              </a:buClr>
              <a:buFont typeface="Monotype Sorts" pitchFamily="2" charset="2"/>
              <a:buChar char="l"/>
            </a:pPr>
            <a:r>
              <a:rPr kumimoji="1" lang="en-US">
                <a:latin typeface="Tahoma" pitchFamily="34" charset="0"/>
              </a:rPr>
              <a:t>Solutions to similar problems?</a:t>
            </a:r>
          </a:p>
          <a:p>
            <a:pPr marL="742950" lvl="1" indent="-285750" algn="l">
              <a:spcBef>
                <a:spcPct val="20000"/>
              </a:spcBef>
              <a:buClr>
                <a:schemeClr val="accent2"/>
              </a:buClr>
              <a:buFont typeface="Monotype Sorts" pitchFamily="2" charset="2"/>
              <a:buChar char="l"/>
            </a:pPr>
            <a:r>
              <a:rPr kumimoji="1" lang="en-US">
                <a:latin typeface="Tahoma" pitchFamily="34" charset="0"/>
              </a:rPr>
              <a:t>Background research? Patents?</a:t>
            </a:r>
          </a:p>
          <a:p>
            <a:pPr marL="742950" lvl="1" indent="-285750" algn="l">
              <a:spcBef>
                <a:spcPct val="20000"/>
              </a:spcBef>
              <a:buClr>
                <a:schemeClr val="accent2"/>
              </a:buClr>
              <a:buFont typeface="Monotype Sorts" pitchFamily="2" charset="2"/>
              <a:buChar char="l"/>
            </a:pPr>
            <a:r>
              <a:rPr kumimoji="1" lang="en-US">
                <a:latin typeface="Tahoma" pitchFamily="34" charset="0"/>
              </a:rPr>
              <a:t>This could be an empty set for some problems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solidFill>
            <a:srgbClr val="00FF00"/>
          </a:solidFill>
        </p:spPr>
        <p:txBody>
          <a:bodyPr/>
          <a:lstStyle/>
          <a:p>
            <a:pPr algn="ctr"/>
            <a:r>
              <a:rPr lang="en-US" sz="2800"/>
              <a:t>The Design Process (step by step model)</a:t>
            </a:r>
          </a:p>
        </p:txBody>
      </p:sp>
      <p:sp>
        <p:nvSpPr>
          <p:cNvPr id="118787" name="Rectangle 3"/>
          <p:cNvSpPr>
            <a:spLocks noGrp="1" noChangeArrowheads="1"/>
          </p:cNvSpPr>
          <p:nvPr>
            <p:ph type="body" idx="1"/>
          </p:nvPr>
        </p:nvSpPr>
        <p:spPr>
          <a:xfrm>
            <a:off x="457200" y="1066800"/>
            <a:ext cx="8178800" cy="1905000"/>
          </a:xfrm>
        </p:spPr>
        <p:txBody>
          <a:bodyPr/>
          <a:lstStyle/>
          <a:p>
            <a:r>
              <a:rPr lang="en-US"/>
              <a:t>Step 7: Selecting the best alternative</a:t>
            </a:r>
          </a:p>
          <a:p>
            <a:pPr lvl="1"/>
            <a:r>
              <a:rPr lang="en-US"/>
              <a:t>Develop criteria to select “best” alternative (must match customer’s needs and input)</a:t>
            </a:r>
          </a:p>
          <a:p>
            <a:pPr lvl="1"/>
            <a:r>
              <a:rPr lang="en-US"/>
              <a:t>Create a formal selection process (decision matrix)</a:t>
            </a:r>
          </a:p>
        </p:txBody>
      </p:sp>
      <p:sp>
        <p:nvSpPr>
          <p:cNvPr id="118788" name="AutoShape 4"/>
          <p:cNvSpPr>
            <a:spLocks noChangeArrowheads="1"/>
          </p:cNvSpPr>
          <p:nvPr/>
        </p:nvSpPr>
        <p:spPr bwMode="auto">
          <a:xfrm>
            <a:off x="7924800" y="4953000"/>
            <a:ext cx="304800" cy="1219200"/>
          </a:xfrm>
          <a:prstGeom prst="curvedLeftArrow">
            <a:avLst>
              <a:gd name="adj1" fmla="val 80000"/>
              <a:gd name="adj2" fmla="val 160000"/>
              <a:gd name="adj3" fmla="val 33333"/>
            </a:avLst>
          </a:prstGeom>
          <a:solidFill>
            <a:schemeClr val="accent1"/>
          </a:solidFill>
          <a:ln w="31750">
            <a:solidFill>
              <a:schemeClr val="tx1"/>
            </a:solidFill>
            <a:miter lim="800000"/>
            <a:headEnd/>
            <a:tailEnd/>
          </a:ln>
          <a:effectLst/>
        </p:spPr>
        <p:txBody>
          <a:bodyPr wrap="none" anchor="ctr"/>
          <a:lstStyle/>
          <a:p>
            <a:endParaRPr lang="en-US"/>
          </a:p>
        </p:txBody>
      </p:sp>
      <p:sp>
        <p:nvSpPr>
          <p:cNvPr id="118789" name="AutoShape 5"/>
          <p:cNvSpPr>
            <a:spLocks noChangeArrowheads="1"/>
          </p:cNvSpPr>
          <p:nvPr/>
        </p:nvSpPr>
        <p:spPr bwMode="auto">
          <a:xfrm rot="10800000">
            <a:off x="7391400" y="4953000"/>
            <a:ext cx="304800" cy="1219200"/>
          </a:xfrm>
          <a:prstGeom prst="curvedLeftArrow">
            <a:avLst>
              <a:gd name="adj1" fmla="val 80000"/>
              <a:gd name="adj2" fmla="val 160000"/>
              <a:gd name="adj3" fmla="val 33333"/>
            </a:avLst>
          </a:prstGeom>
          <a:solidFill>
            <a:schemeClr val="accent1"/>
          </a:solidFill>
          <a:ln w="31750">
            <a:solidFill>
              <a:schemeClr val="tx1"/>
            </a:solidFill>
            <a:miter lim="800000"/>
            <a:headEnd/>
            <a:tailEnd/>
          </a:ln>
          <a:effectLst/>
        </p:spPr>
        <p:txBody>
          <a:bodyPr wrap="none" anchor="ctr"/>
          <a:lstStyle/>
          <a:p>
            <a:endParaRPr lang="en-US"/>
          </a:p>
        </p:txBody>
      </p:sp>
      <p:grpSp>
        <p:nvGrpSpPr>
          <p:cNvPr id="118795" name="Group 11"/>
          <p:cNvGrpSpPr>
            <a:grpSpLocks/>
          </p:cNvGrpSpPr>
          <p:nvPr/>
        </p:nvGrpSpPr>
        <p:grpSpPr bwMode="auto">
          <a:xfrm>
            <a:off x="5105400" y="3400425"/>
            <a:ext cx="3886200" cy="1323975"/>
            <a:chOff x="3090" y="2310"/>
            <a:chExt cx="2448" cy="834"/>
          </a:xfrm>
        </p:grpSpPr>
        <p:sp>
          <p:nvSpPr>
            <p:cNvPr id="118790" name="AutoShape 6"/>
            <p:cNvSpPr>
              <a:spLocks noChangeArrowheads="1"/>
            </p:cNvSpPr>
            <p:nvPr/>
          </p:nvSpPr>
          <p:spPr bwMode="auto">
            <a:xfrm>
              <a:off x="3840" y="2448"/>
              <a:ext cx="790" cy="457"/>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18791" name="Text Box 7"/>
            <p:cNvSpPr txBox="1">
              <a:spLocks noChangeArrowheads="1"/>
            </p:cNvSpPr>
            <p:nvPr/>
          </p:nvSpPr>
          <p:spPr bwMode="auto">
            <a:xfrm>
              <a:off x="3762" y="2310"/>
              <a:ext cx="970" cy="134"/>
            </a:xfrm>
            <a:prstGeom prst="rect">
              <a:avLst/>
            </a:prstGeom>
            <a:noFill/>
            <a:ln w="9525">
              <a:noFill/>
              <a:miter lim="800000"/>
              <a:headEnd/>
              <a:tailEnd/>
            </a:ln>
            <a:effectLst/>
          </p:spPr>
          <p:txBody>
            <a:bodyPr lIns="0" tIns="0" rIns="0" bIns="0">
              <a:spAutoFit/>
            </a:bodyPr>
            <a:lstStyle/>
            <a:p>
              <a:pPr algn="l">
                <a:spcBef>
                  <a:spcPct val="50000"/>
                </a:spcBef>
              </a:pPr>
              <a:r>
                <a:rPr lang="en-US" sz="1400" b="1">
                  <a:solidFill>
                    <a:srgbClr val="0000FF"/>
                  </a:solidFill>
                </a:rPr>
                <a:t>SYSTEM DESIGN</a:t>
              </a:r>
            </a:p>
          </p:txBody>
        </p:sp>
        <p:sp>
          <p:nvSpPr>
            <p:cNvPr id="118792" name="Text Box 8"/>
            <p:cNvSpPr txBox="1">
              <a:spLocks noChangeArrowheads="1"/>
            </p:cNvSpPr>
            <p:nvPr/>
          </p:nvSpPr>
          <p:spPr bwMode="auto">
            <a:xfrm>
              <a:off x="4669" y="2742"/>
              <a:ext cx="869" cy="402"/>
            </a:xfrm>
            <a:prstGeom prst="rect">
              <a:avLst/>
            </a:prstGeom>
            <a:noFill/>
            <a:ln w="9525">
              <a:noFill/>
              <a:miter lim="800000"/>
              <a:headEnd/>
              <a:tailEnd/>
            </a:ln>
            <a:effectLst/>
          </p:spPr>
          <p:txBody>
            <a:bodyPr lIns="0" tIns="0" rIns="0" bIns="0">
              <a:spAutoFit/>
            </a:bodyPr>
            <a:lstStyle/>
            <a:p>
              <a:pPr algn="l">
                <a:spcBef>
                  <a:spcPct val="50000"/>
                </a:spcBef>
              </a:pPr>
              <a:r>
                <a:rPr lang="en-US" sz="1400" b="1">
                  <a:solidFill>
                    <a:srgbClr val="0000FF"/>
                  </a:solidFill>
                </a:rPr>
                <a:t>PROJECT MANAGEMENT &amp; CONTROL</a:t>
              </a:r>
            </a:p>
          </p:txBody>
        </p:sp>
        <p:sp>
          <p:nvSpPr>
            <p:cNvPr id="118793" name="Text Box 9"/>
            <p:cNvSpPr txBox="1">
              <a:spLocks noChangeArrowheads="1"/>
            </p:cNvSpPr>
            <p:nvPr/>
          </p:nvSpPr>
          <p:spPr bwMode="auto">
            <a:xfrm>
              <a:off x="3090" y="2905"/>
              <a:ext cx="1106" cy="133"/>
            </a:xfrm>
            <a:prstGeom prst="rect">
              <a:avLst/>
            </a:prstGeom>
            <a:noFill/>
            <a:ln w="9525">
              <a:noFill/>
              <a:miter lim="800000"/>
              <a:headEnd/>
              <a:tailEnd/>
            </a:ln>
            <a:effectLst/>
          </p:spPr>
          <p:txBody>
            <a:bodyPr lIns="0" tIns="0" rIns="0" bIns="0">
              <a:spAutoFit/>
            </a:bodyPr>
            <a:lstStyle/>
            <a:p>
              <a:pPr algn="l">
                <a:spcBef>
                  <a:spcPct val="50000"/>
                </a:spcBef>
              </a:pPr>
              <a:r>
                <a:rPr lang="en-US" sz="1400" b="1">
                  <a:solidFill>
                    <a:srgbClr val="0000FF"/>
                  </a:solidFill>
                </a:rPr>
                <a:t>COMMUNICATIONS</a:t>
              </a:r>
            </a:p>
          </p:txBody>
        </p:sp>
      </p:grpSp>
      <p:sp>
        <p:nvSpPr>
          <p:cNvPr id="118794" name="Rectangle 10"/>
          <p:cNvSpPr>
            <a:spLocks noChangeArrowheads="1"/>
          </p:cNvSpPr>
          <p:nvPr/>
        </p:nvSpPr>
        <p:spPr bwMode="auto">
          <a:xfrm>
            <a:off x="304800" y="2971800"/>
            <a:ext cx="8178800" cy="1905000"/>
          </a:xfrm>
          <a:prstGeom prst="rect">
            <a:avLst/>
          </a:prstGeom>
          <a:noFill/>
          <a:ln w="9525">
            <a:noFill/>
            <a:miter lim="800000"/>
            <a:headEnd/>
            <a:tailEnd/>
          </a:ln>
        </p:spPr>
        <p:txBody>
          <a:bodyPr/>
          <a:lstStyle/>
          <a:p>
            <a:pPr marL="342900" indent="-342900" algn="l">
              <a:spcBef>
                <a:spcPct val="20000"/>
              </a:spcBef>
              <a:buClr>
                <a:schemeClr val="accent2"/>
              </a:buClr>
              <a:buFont typeface="Monotype Sorts" pitchFamily="2" charset="2"/>
              <a:buChar char="n"/>
            </a:pPr>
            <a:r>
              <a:rPr kumimoji="1" lang="en-US" sz="2800">
                <a:latin typeface="Tahoma" pitchFamily="34" charset="0"/>
              </a:rPr>
              <a:t>Step 8: Communicating the design</a:t>
            </a:r>
          </a:p>
          <a:p>
            <a:pPr marL="342900" indent="-342900" algn="l">
              <a:spcBef>
                <a:spcPct val="20000"/>
              </a:spcBef>
              <a:buClr>
                <a:schemeClr val="accent2"/>
              </a:buClr>
              <a:buFont typeface="Monotype Sorts" pitchFamily="2" charset="2"/>
              <a:buChar char="n"/>
            </a:pPr>
            <a:endParaRPr kumimoji="1" lang="en-US" sz="2800">
              <a:latin typeface="Tahoma" pitchFamily="34" charset="0"/>
            </a:endParaRPr>
          </a:p>
          <a:p>
            <a:pPr marL="342900" indent="-342900" algn="l">
              <a:spcBef>
                <a:spcPct val="20000"/>
              </a:spcBef>
              <a:buClr>
                <a:schemeClr val="accent2"/>
              </a:buClr>
              <a:buFont typeface="Monotype Sorts" pitchFamily="2" charset="2"/>
              <a:buChar char="n"/>
            </a:pPr>
            <a:endParaRPr kumimoji="1" lang="en-US" sz="2800">
              <a:latin typeface="Tahoma" pitchFamily="34" charset="0"/>
            </a:endParaRPr>
          </a:p>
          <a:p>
            <a:pPr marL="342900" indent="-342900" algn="l">
              <a:spcBef>
                <a:spcPct val="20000"/>
              </a:spcBef>
              <a:buClr>
                <a:schemeClr val="accent2"/>
              </a:buClr>
              <a:buFont typeface="Monotype Sorts" pitchFamily="2" charset="2"/>
              <a:buChar char="n"/>
            </a:pPr>
            <a:r>
              <a:rPr kumimoji="1" lang="en-US" sz="2800">
                <a:latin typeface="Tahoma" pitchFamily="34" charset="0"/>
              </a:rPr>
              <a:t>Step 9: Implementing the preferred design</a:t>
            </a:r>
          </a:p>
          <a:p>
            <a:pPr marL="742950" lvl="1" indent="-285750" algn="l">
              <a:spcBef>
                <a:spcPct val="20000"/>
              </a:spcBef>
              <a:buClr>
                <a:schemeClr val="accent2"/>
              </a:buClr>
              <a:buFont typeface="Monotype Sorts" pitchFamily="2" charset="2"/>
              <a:buChar char="l"/>
            </a:pPr>
            <a:r>
              <a:rPr kumimoji="1" lang="en-US">
                <a:latin typeface="Tahoma" pitchFamily="34" charset="0"/>
              </a:rPr>
              <a:t>Final (detailed) design</a:t>
            </a:r>
          </a:p>
          <a:p>
            <a:pPr marL="742950" lvl="1" indent="-285750" algn="l">
              <a:spcBef>
                <a:spcPct val="20000"/>
              </a:spcBef>
              <a:buClr>
                <a:schemeClr val="accent2"/>
              </a:buClr>
              <a:buFont typeface="Monotype Sorts" pitchFamily="2" charset="2"/>
              <a:buChar char="l"/>
            </a:pPr>
            <a:r>
              <a:rPr kumimoji="1" lang="en-US">
                <a:latin typeface="Tahoma" pitchFamily="34" charset="0"/>
              </a:rPr>
              <a:t>Construction and test</a:t>
            </a:r>
          </a:p>
          <a:p>
            <a:pPr marL="742950" lvl="1" indent="-285750" algn="l">
              <a:spcBef>
                <a:spcPct val="20000"/>
              </a:spcBef>
              <a:buClr>
                <a:schemeClr val="accent2"/>
              </a:buClr>
              <a:buFont typeface="Monotype Sorts" pitchFamily="2" charset="2"/>
              <a:buChar char="l"/>
            </a:pPr>
            <a:endParaRPr kumimoji="1" lang="en-US">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381000"/>
            <a:ext cx="8458200" cy="533400"/>
          </a:xfrm>
          <a:solidFill>
            <a:srgbClr val="00FF00"/>
          </a:solidFill>
        </p:spPr>
        <p:txBody>
          <a:bodyPr/>
          <a:lstStyle/>
          <a:p>
            <a:pPr algn="ctr"/>
            <a:r>
              <a:rPr lang="en-US" sz="2400"/>
              <a:t>“Phases” of the design process (alternative view)</a:t>
            </a:r>
            <a:endParaRPr lang="en-US"/>
          </a:p>
        </p:txBody>
      </p:sp>
      <p:sp>
        <p:nvSpPr>
          <p:cNvPr id="68611" name="Rectangle 3"/>
          <p:cNvSpPr>
            <a:spLocks noGrp="1" noChangeArrowheads="1"/>
          </p:cNvSpPr>
          <p:nvPr>
            <p:ph type="body" idx="1"/>
          </p:nvPr>
        </p:nvSpPr>
        <p:spPr/>
        <p:txBody>
          <a:bodyPr/>
          <a:lstStyle/>
          <a:p>
            <a:r>
              <a:rPr lang="en-US"/>
              <a:t>Concept development</a:t>
            </a:r>
          </a:p>
          <a:p>
            <a:pPr lvl="2"/>
            <a:r>
              <a:rPr lang="en-US"/>
              <a:t>Identify customer needs, gather information on competition or possible alternatives, generate and evaluate alternate concepts, select concept, define form and function of the artifact. </a:t>
            </a:r>
            <a:r>
              <a:rPr lang="en-US">
                <a:solidFill>
                  <a:srgbClr val="0000FF"/>
                </a:solidFill>
              </a:rPr>
              <a:t>(Steps 1-7)</a:t>
            </a:r>
          </a:p>
          <a:p>
            <a:r>
              <a:rPr lang="en-US"/>
              <a:t>System-level design</a:t>
            </a:r>
          </a:p>
          <a:p>
            <a:pPr lvl="2"/>
            <a:r>
              <a:rPr lang="en-US"/>
              <a:t>Determine system architecture (configuration) as well as all sub-systems and respective interfaces, produce system layout and specifications for the system and each sub-system </a:t>
            </a:r>
            <a:r>
              <a:rPr lang="en-US">
                <a:solidFill>
                  <a:srgbClr val="0000FF"/>
                </a:solidFill>
              </a:rPr>
              <a:t>(Step 9a)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solidFill>
            <a:srgbClr val="00FF00"/>
          </a:solidFill>
        </p:spPr>
        <p:txBody>
          <a:bodyPr/>
          <a:lstStyle/>
          <a:p>
            <a:pPr algn="ctr"/>
            <a:r>
              <a:rPr lang="en-US" sz="2400"/>
              <a:t>Phases of the design process (cont’d)</a:t>
            </a:r>
            <a:endParaRPr lang="en-US"/>
          </a:p>
        </p:txBody>
      </p:sp>
      <p:sp>
        <p:nvSpPr>
          <p:cNvPr id="70659" name="Rectangle 3"/>
          <p:cNvSpPr>
            <a:spLocks noGrp="1" noChangeArrowheads="1"/>
          </p:cNvSpPr>
          <p:nvPr>
            <p:ph type="body" idx="1"/>
          </p:nvPr>
        </p:nvSpPr>
        <p:spPr/>
        <p:txBody>
          <a:bodyPr/>
          <a:lstStyle/>
          <a:p>
            <a:r>
              <a:rPr lang="en-US"/>
              <a:t>Detailed design</a:t>
            </a:r>
          </a:p>
          <a:p>
            <a:pPr lvl="2"/>
            <a:r>
              <a:rPr lang="en-US"/>
              <a:t>Complete and final specification of the system, including geometry, materials, tolerances, etc. (drawings), complete and final manufacturing process specification. </a:t>
            </a:r>
            <a:r>
              <a:rPr lang="en-US">
                <a:solidFill>
                  <a:srgbClr val="0000FF"/>
                </a:solidFill>
              </a:rPr>
              <a:t>(Step 9b)</a:t>
            </a:r>
          </a:p>
          <a:p>
            <a:r>
              <a:rPr lang="en-US"/>
              <a:t>Testing and refinement</a:t>
            </a:r>
          </a:p>
          <a:p>
            <a:pPr lvl="2"/>
            <a:r>
              <a:rPr lang="en-US"/>
              <a:t>Review design, build prototype (if appropriate), alpha and beta prototype. </a:t>
            </a:r>
            <a:r>
              <a:rPr lang="en-US">
                <a:solidFill>
                  <a:srgbClr val="0000FF"/>
                </a:solidFill>
              </a:rPr>
              <a:t>(Step 9c)</a:t>
            </a:r>
          </a:p>
          <a:p>
            <a:r>
              <a:rPr lang="en-US"/>
              <a:t>Production ramp-up and delivery</a:t>
            </a:r>
          </a:p>
          <a:p>
            <a:pPr lvl="2"/>
            <a:r>
              <a:rPr lang="en-US"/>
              <a:t>Production line checked and refined (CI), product ‘launch’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50"/>
          <p:cNvSpPr>
            <a:spLocks noGrp="1" noChangeArrowheads="1"/>
          </p:cNvSpPr>
          <p:nvPr>
            <p:ph type="title"/>
          </p:nvPr>
        </p:nvSpPr>
        <p:spPr>
          <a:solidFill>
            <a:srgbClr val="00FF00"/>
          </a:solidFill>
        </p:spPr>
        <p:txBody>
          <a:bodyPr/>
          <a:lstStyle/>
          <a:p>
            <a:pPr algn="ctr"/>
            <a:r>
              <a:rPr lang="en-US" sz="2400"/>
              <a:t>Phases of the design process (skill set)</a:t>
            </a:r>
            <a:endParaRPr lang="en-US"/>
          </a:p>
        </p:txBody>
      </p:sp>
      <p:sp>
        <p:nvSpPr>
          <p:cNvPr id="69635" name="Rectangle 2051"/>
          <p:cNvSpPr>
            <a:spLocks noGrp="1" noChangeArrowheads="1"/>
          </p:cNvSpPr>
          <p:nvPr>
            <p:ph type="body" idx="1"/>
          </p:nvPr>
        </p:nvSpPr>
        <p:spPr>
          <a:xfrm>
            <a:off x="457200" y="1143000"/>
            <a:ext cx="8178800" cy="4800600"/>
          </a:xfrm>
        </p:spPr>
        <p:txBody>
          <a:bodyPr/>
          <a:lstStyle/>
          <a:p>
            <a:r>
              <a:rPr lang="en-US"/>
              <a:t>Concept development</a:t>
            </a:r>
          </a:p>
          <a:p>
            <a:pPr lvl="1"/>
            <a:r>
              <a:rPr lang="en-US"/>
              <a:t>The Engineer as Artist and Inventor</a:t>
            </a:r>
          </a:p>
          <a:p>
            <a:r>
              <a:rPr lang="en-US"/>
              <a:t>System-level design</a:t>
            </a:r>
          </a:p>
          <a:p>
            <a:pPr lvl="1"/>
            <a:r>
              <a:rPr lang="en-US"/>
              <a:t>The Engineer as Architect</a:t>
            </a:r>
          </a:p>
          <a:p>
            <a:r>
              <a:rPr lang="en-US"/>
              <a:t>Detailed design</a:t>
            </a:r>
          </a:p>
          <a:p>
            <a:pPr lvl="1"/>
            <a:r>
              <a:rPr lang="en-US"/>
              <a:t>The Engineer as Engineer</a:t>
            </a:r>
          </a:p>
          <a:p>
            <a:r>
              <a:rPr lang="en-US"/>
              <a:t>Testing and refinement</a:t>
            </a:r>
          </a:p>
          <a:p>
            <a:pPr lvl="1"/>
            <a:r>
              <a:rPr lang="en-US"/>
              <a:t>The Engineer as Tinkerer</a:t>
            </a:r>
          </a:p>
          <a:p>
            <a:r>
              <a:rPr lang="en-US"/>
              <a:t>Production ramp-up and delivery</a:t>
            </a:r>
          </a:p>
          <a:p>
            <a:pPr lvl="1"/>
            <a:r>
              <a:rPr lang="en-US"/>
              <a:t>The Engineer as Builder and Marketer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200" y="152400"/>
            <a:ext cx="8991600" cy="533400"/>
          </a:xfrm>
          <a:solidFill>
            <a:srgbClr val="00FF00"/>
          </a:solidFill>
        </p:spPr>
        <p:txBody>
          <a:bodyPr lIns="0" tIns="0" rIns="0" bIns="0"/>
          <a:lstStyle/>
          <a:p>
            <a:pPr algn="ctr"/>
            <a:r>
              <a:rPr lang="en-US" sz="2400"/>
              <a:t>Simple 5-step linear description of the design process</a:t>
            </a:r>
          </a:p>
        </p:txBody>
      </p:sp>
      <p:sp>
        <p:nvSpPr>
          <p:cNvPr id="91139" name="Text Box 3"/>
          <p:cNvSpPr txBox="1">
            <a:spLocks noChangeArrowheads="1"/>
          </p:cNvSpPr>
          <p:nvPr/>
        </p:nvSpPr>
        <p:spPr bwMode="auto">
          <a:xfrm>
            <a:off x="990600" y="1492250"/>
            <a:ext cx="2336800" cy="673100"/>
          </a:xfrm>
          <a:prstGeom prst="rect">
            <a:avLst/>
          </a:prstGeom>
          <a:solidFill>
            <a:srgbClr val="FFFF00"/>
          </a:solidFill>
          <a:ln w="31750">
            <a:solidFill>
              <a:schemeClr val="folHlink"/>
            </a:solidFill>
            <a:miter lim="800000"/>
            <a:headEnd/>
            <a:tailEnd/>
          </a:ln>
          <a:effectLst/>
        </p:spPr>
        <p:txBody>
          <a:bodyPr wrap="none">
            <a:spAutoFit/>
          </a:bodyPr>
          <a:lstStyle/>
          <a:p>
            <a:r>
              <a:rPr lang="en-US" sz="1800">
                <a:latin typeface="Arial Black" pitchFamily="34" charset="0"/>
              </a:rPr>
              <a:t>Client Statement</a:t>
            </a:r>
          </a:p>
          <a:p>
            <a:r>
              <a:rPr lang="en-US" sz="1800">
                <a:latin typeface="Arial Black" pitchFamily="34" charset="0"/>
              </a:rPr>
              <a:t>(Needs)</a:t>
            </a:r>
          </a:p>
        </p:txBody>
      </p:sp>
      <p:sp>
        <p:nvSpPr>
          <p:cNvPr id="91140" name="Text Box 4"/>
          <p:cNvSpPr txBox="1">
            <a:spLocks noChangeArrowheads="1"/>
          </p:cNvSpPr>
          <p:nvPr/>
        </p:nvSpPr>
        <p:spPr bwMode="auto">
          <a:xfrm>
            <a:off x="882650" y="5257800"/>
            <a:ext cx="2552700" cy="947738"/>
          </a:xfrm>
          <a:prstGeom prst="rect">
            <a:avLst/>
          </a:prstGeom>
          <a:solidFill>
            <a:srgbClr val="FFFF00"/>
          </a:solidFill>
          <a:ln w="31750">
            <a:solidFill>
              <a:schemeClr val="folHlink"/>
            </a:solidFill>
            <a:miter lim="800000"/>
            <a:headEnd/>
            <a:tailEnd/>
          </a:ln>
          <a:effectLst/>
        </p:spPr>
        <p:txBody>
          <a:bodyPr wrap="none">
            <a:spAutoFit/>
          </a:bodyPr>
          <a:lstStyle/>
          <a:p>
            <a:r>
              <a:rPr lang="en-US" sz="1800">
                <a:latin typeface="Arial Black" pitchFamily="34" charset="0"/>
              </a:rPr>
              <a:t>Final Design</a:t>
            </a:r>
          </a:p>
          <a:p>
            <a:r>
              <a:rPr lang="en-US" sz="1800">
                <a:latin typeface="Arial Black" pitchFamily="34" charset="0"/>
              </a:rPr>
              <a:t>Fabrication Specs.</a:t>
            </a:r>
          </a:p>
          <a:p>
            <a:r>
              <a:rPr lang="en-US" sz="1800">
                <a:latin typeface="Arial Black" pitchFamily="34" charset="0"/>
              </a:rPr>
              <a:t>Documentation</a:t>
            </a:r>
          </a:p>
        </p:txBody>
      </p:sp>
      <p:sp>
        <p:nvSpPr>
          <p:cNvPr id="91141" name="Text Box 5"/>
          <p:cNvSpPr txBox="1">
            <a:spLocks noChangeArrowheads="1"/>
          </p:cNvSpPr>
          <p:nvPr/>
        </p:nvSpPr>
        <p:spPr bwMode="auto">
          <a:xfrm>
            <a:off x="4572000" y="1600200"/>
            <a:ext cx="2527300" cy="398463"/>
          </a:xfrm>
          <a:prstGeom prst="rect">
            <a:avLst/>
          </a:prstGeom>
          <a:solidFill>
            <a:schemeClr val="accent2"/>
          </a:solidFill>
          <a:ln w="31750">
            <a:solidFill>
              <a:srgbClr val="FF3300"/>
            </a:solidFill>
            <a:miter lim="800000"/>
            <a:headEnd/>
            <a:tailEnd/>
          </a:ln>
          <a:effectLst/>
        </p:spPr>
        <p:txBody>
          <a:bodyPr wrap="none">
            <a:spAutoFit/>
          </a:bodyPr>
          <a:lstStyle/>
          <a:p>
            <a:r>
              <a:rPr lang="en-US" sz="1800">
                <a:latin typeface="Arial Black" pitchFamily="34" charset="0"/>
              </a:rPr>
              <a:t>Problem Definition</a:t>
            </a:r>
          </a:p>
        </p:txBody>
      </p:sp>
      <p:sp>
        <p:nvSpPr>
          <p:cNvPr id="91142" name="Text Box 6"/>
          <p:cNvSpPr txBox="1">
            <a:spLocks noChangeArrowheads="1"/>
          </p:cNvSpPr>
          <p:nvPr/>
        </p:nvSpPr>
        <p:spPr bwMode="auto">
          <a:xfrm>
            <a:off x="4495800" y="2590800"/>
            <a:ext cx="2565400" cy="398463"/>
          </a:xfrm>
          <a:prstGeom prst="rect">
            <a:avLst/>
          </a:prstGeom>
          <a:solidFill>
            <a:schemeClr val="accent2"/>
          </a:solidFill>
          <a:ln w="31750">
            <a:solidFill>
              <a:srgbClr val="FF3300"/>
            </a:solidFill>
            <a:miter lim="800000"/>
            <a:headEnd/>
            <a:tailEnd/>
          </a:ln>
          <a:effectLst/>
        </p:spPr>
        <p:txBody>
          <a:bodyPr wrap="none">
            <a:spAutoFit/>
          </a:bodyPr>
          <a:lstStyle/>
          <a:p>
            <a:r>
              <a:rPr lang="en-US" sz="1800">
                <a:latin typeface="Arial Black" pitchFamily="34" charset="0"/>
              </a:rPr>
              <a:t>Conceptual Design</a:t>
            </a:r>
          </a:p>
        </p:txBody>
      </p:sp>
      <p:sp>
        <p:nvSpPr>
          <p:cNvPr id="91143" name="Text Box 7"/>
          <p:cNvSpPr txBox="1">
            <a:spLocks noChangeArrowheads="1"/>
          </p:cNvSpPr>
          <p:nvPr/>
        </p:nvSpPr>
        <p:spPr bwMode="auto">
          <a:xfrm>
            <a:off x="4572000" y="3505200"/>
            <a:ext cx="2565400" cy="398463"/>
          </a:xfrm>
          <a:prstGeom prst="rect">
            <a:avLst/>
          </a:prstGeom>
          <a:solidFill>
            <a:schemeClr val="accent2"/>
          </a:solidFill>
          <a:ln w="31750">
            <a:solidFill>
              <a:srgbClr val="FF3300"/>
            </a:solidFill>
            <a:miter lim="800000"/>
            <a:headEnd/>
            <a:tailEnd/>
          </a:ln>
          <a:effectLst/>
        </p:spPr>
        <p:txBody>
          <a:bodyPr wrap="none">
            <a:spAutoFit/>
          </a:bodyPr>
          <a:lstStyle/>
          <a:p>
            <a:r>
              <a:rPr lang="en-US" sz="1800">
                <a:latin typeface="Arial Black" pitchFamily="34" charset="0"/>
              </a:rPr>
              <a:t>Preliminary Design</a:t>
            </a:r>
          </a:p>
        </p:txBody>
      </p:sp>
      <p:sp>
        <p:nvSpPr>
          <p:cNvPr id="91144" name="Text Box 8"/>
          <p:cNvSpPr txBox="1">
            <a:spLocks noChangeArrowheads="1"/>
          </p:cNvSpPr>
          <p:nvPr/>
        </p:nvSpPr>
        <p:spPr bwMode="auto">
          <a:xfrm>
            <a:off x="4724400" y="4495800"/>
            <a:ext cx="2184400" cy="398463"/>
          </a:xfrm>
          <a:prstGeom prst="rect">
            <a:avLst/>
          </a:prstGeom>
          <a:solidFill>
            <a:schemeClr val="accent2"/>
          </a:solidFill>
          <a:ln w="31750">
            <a:solidFill>
              <a:srgbClr val="FF3300"/>
            </a:solidFill>
            <a:miter lim="800000"/>
            <a:headEnd/>
            <a:tailEnd/>
          </a:ln>
          <a:effectLst/>
        </p:spPr>
        <p:txBody>
          <a:bodyPr wrap="none">
            <a:spAutoFit/>
          </a:bodyPr>
          <a:lstStyle/>
          <a:p>
            <a:r>
              <a:rPr lang="en-US" sz="1800">
                <a:latin typeface="Arial Black" pitchFamily="34" charset="0"/>
              </a:rPr>
              <a:t>Detailed Design</a:t>
            </a:r>
          </a:p>
        </p:txBody>
      </p:sp>
      <p:sp>
        <p:nvSpPr>
          <p:cNvPr id="91145" name="Text Box 9"/>
          <p:cNvSpPr txBox="1">
            <a:spLocks noChangeArrowheads="1"/>
          </p:cNvSpPr>
          <p:nvPr/>
        </p:nvSpPr>
        <p:spPr bwMode="auto">
          <a:xfrm>
            <a:off x="4267200" y="5486400"/>
            <a:ext cx="3098800" cy="398463"/>
          </a:xfrm>
          <a:prstGeom prst="rect">
            <a:avLst/>
          </a:prstGeom>
          <a:solidFill>
            <a:schemeClr val="accent2"/>
          </a:solidFill>
          <a:ln w="31750">
            <a:solidFill>
              <a:srgbClr val="FF3300"/>
            </a:solidFill>
            <a:miter lim="800000"/>
            <a:headEnd/>
            <a:tailEnd/>
          </a:ln>
          <a:effectLst/>
        </p:spPr>
        <p:txBody>
          <a:bodyPr wrap="none">
            <a:spAutoFit/>
          </a:bodyPr>
          <a:lstStyle/>
          <a:p>
            <a:r>
              <a:rPr lang="en-US" sz="1800">
                <a:latin typeface="Arial Black" pitchFamily="34" charset="0"/>
              </a:rPr>
              <a:t>Design Communication</a:t>
            </a:r>
          </a:p>
        </p:txBody>
      </p:sp>
      <p:sp>
        <p:nvSpPr>
          <p:cNvPr id="91146" name="Line 10"/>
          <p:cNvSpPr>
            <a:spLocks noChangeShapeType="1"/>
          </p:cNvSpPr>
          <p:nvPr/>
        </p:nvSpPr>
        <p:spPr bwMode="auto">
          <a:xfrm>
            <a:off x="3352800" y="1828800"/>
            <a:ext cx="1219200" cy="0"/>
          </a:xfrm>
          <a:prstGeom prst="line">
            <a:avLst/>
          </a:prstGeom>
          <a:noFill/>
          <a:ln w="31750">
            <a:solidFill>
              <a:srgbClr val="FF6600"/>
            </a:solidFill>
            <a:round/>
            <a:headEnd/>
            <a:tailEnd type="triangle" w="med" len="med"/>
          </a:ln>
          <a:effectLst/>
        </p:spPr>
        <p:txBody>
          <a:bodyPr/>
          <a:lstStyle/>
          <a:p>
            <a:endParaRPr lang="en-US"/>
          </a:p>
        </p:txBody>
      </p:sp>
      <p:sp>
        <p:nvSpPr>
          <p:cNvPr id="91147" name="Line 11"/>
          <p:cNvSpPr>
            <a:spLocks noChangeShapeType="1"/>
          </p:cNvSpPr>
          <p:nvPr/>
        </p:nvSpPr>
        <p:spPr bwMode="auto">
          <a:xfrm>
            <a:off x="5791200" y="1981200"/>
            <a:ext cx="0" cy="609600"/>
          </a:xfrm>
          <a:prstGeom prst="line">
            <a:avLst/>
          </a:prstGeom>
          <a:noFill/>
          <a:ln w="31750">
            <a:solidFill>
              <a:srgbClr val="FF0000"/>
            </a:solidFill>
            <a:round/>
            <a:headEnd/>
            <a:tailEnd type="triangle" w="med" len="med"/>
          </a:ln>
          <a:effectLst/>
        </p:spPr>
        <p:txBody>
          <a:bodyPr/>
          <a:lstStyle/>
          <a:p>
            <a:endParaRPr lang="en-US"/>
          </a:p>
        </p:txBody>
      </p:sp>
      <p:sp>
        <p:nvSpPr>
          <p:cNvPr id="91148" name="Line 12"/>
          <p:cNvSpPr>
            <a:spLocks noChangeShapeType="1"/>
          </p:cNvSpPr>
          <p:nvPr/>
        </p:nvSpPr>
        <p:spPr bwMode="auto">
          <a:xfrm>
            <a:off x="5791200" y="2971800"/>
            <a:ext cx="0" cy="533400"/>
          </a:xfrm>
          <a:prstGeom prst="line">
            <a:avLst/>
          </a:prstGeom>
          <a:noFill/>
          <a:ln w="31750">
            <a:solidFill>
              <a:srgbClr val="FF0000"/>
            </a:solidFill>
            <a:round/>
            <a:headEnd/>
            <a:tailEnd type="triangle" w="med" len="med"/>
          </a:ln>
          <a:effectLst/>
        </p:spPr>
        <p:txBody>
          <a:bodyPr/>
          <a:lstStyle/>
          <a:p>
            <a:endParaRPr lang="en-US"/>
          </a:p>
        </p:txBody>
      </p:sp>
      <p:sp>
        <p:nvSpPr>
          <p:cNvPr id="91149" name="Line 13"/>
          <p:cNvSpPr>
            <a:spLocks noChangeShapeType="1"/>
          </p:cNvSpPr>
          <p:nvPr/>
        </p:nvSpPr>
        <p:spPr bwMode="auto">
          <a:xfrm>
            <a:off x="5791200" y="3886200"/>
            <a:ext cx="0" cy="609600"/>
          </a:xfrm>
          <a:prstGeom prst="line">
            <a:avLst/>
          </a:prstGeom>
          <a:noFill/>
          <a:ln w="31750">
            <a:solidFill>
              <a:srgbClr val="FF0000"/>
            </a:solidFill>
            <a:round/>
            <a:headEnd/>
            <a:tailEnd type="triangle" w="med" len="med"/>
          </a:ln>
          <a:effectLst/>
        </p:spPr>
        <p:txBody>
          <a:bodyPr/>
          <a:lstStyle/>
          <a:p>
            <a:endParaRPr lang="en-US"/>
          </a:p>
        </p:txBody>
      </p:sp>
      <p:sp>
        <p:nvSpPr>
          <p:cNvPr id="91150" name="Line 14"/>
          <p:cNvSpPr>
            <a:spLocks noChangeShapeType="1"/>
          </p:cNvSpPr>
          <p:nvPr/>
        </p:nvSpPr>
        <p:spPr bwMode="auto">
          <a:xfrm>
            <a:off x="5791200" y="4876800"/>
            <a:ext cx="0" cy="609600"/>
          </a:xfrm>
          <a:prstGeom prst="line">
            <a:avLst/>
          </a:prstGeom>
          <a:noFill/>
          <a:ln w="31750">
            <a:solidFill>
              <a:srgbClr val="FF0000"/>
            </a:solidFill>
            <a:round/>
            <a:headEnd/>
            <a:tailEnd type="triangle" w="med" len="med"/>
          </a:ln>
          <a:effectLst/>
        </p:spPr>
        <p:txBody>
          <a:bodyPr/>
          <a:lstStyle/>
          <a:p>
            <a:endParaRPr lang="en-US"/>
          </a:p>
        </p:txBody>
      </p:sp>
      <p:sp>
        <p:nvSpPr>
          <p:cNvPr id="91151" name="Line 15"/>
          <p:cNvSpPr>
            <a:spLocks noChangeShapeType="1"/>
          </p:cNvSpPr>
          <p:nvPr/>
        </p:nvSpPr>
        <p:spPr bwMode="auto">
          <a:xfrm flipH="1">
            <a:off x="3429000" y="5715000"/>
            <a:ext cx="838200" cy="0"/>
          </a:xfrm>
          <a:prstGeom prst="line">
            <a:avLst/>
          </a:prstGeom>
          <a:noFill/>
          <a:ln w="31750">
            <a:solidFill>
              <a:srgbClr val="FF66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0" y="228600"/>
            <a:ext cx="7162800" cy="533400"/>
          </a:xfrm>
          <a:prstGeom prst="rect">
            <a:avLst/>
          </a:prstGeom>
          <a:solidFill>
            <a:srgbClr val="00FF00"/>
          </a:solidFill>
          <a:ln w="9525" algn="ctr">
            <a:noFill/>
            <a:miter lim="800000"/>
            <a:headEnd/>
            <a:tailEnd/>
          </a:ln>
          <a:effectLst/>
        </p:spPr>
        <p:txBody>
          <a:bodyPr anchor="b"/>
          <a:lstStyle/>
          <a:p>
            <a:r>
              <a:rPr kumimoji="1" lang="en-US" sz="3200">
                <a:solidFill>
                  <a:schemeClr val="tx2"/>
                </a:solidFill>
                <a:latin typeface="Arial Black" pitchFamily="34" charset="0"/>
              </a:rPr>
              <a:t>The Design Process</a:t>
            </a:r>
          </a:p>
        </p:txBody>
      </p:sp>
      <p:graphicFrame>
        <p:nvGraphicFramePr>
          <p:cNvPr id="140291" name="Object 3"/>
          <p:cNvGraphicFramePr>
            <a:graphicFrameLocks noChangeAspect="1"/>
          </p:cNvGraphicFramePr>
          <p:nvPr/>
        </p:nvGraphicFramePr>
        <p:xfrm>
          <a:off x="544513" y="944563"/>
          <a:ext cx="8194675" cy="5146675"/>
        </p:xfrm>
        <a:graphic>
          <a:graphicData uri="http://schemas.openxmlformats.org/presentationml/2006/ole">
            <p:oleObj spid="_x0000_s140291" name="Image" r:id="rId4" imgW="12643840" imgH="7942111" progId="Photoshop.Image.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4" name="Object 2"/>
          <p:cNvGraphicFramePr>
            <a:graphicFrameLocks noChangeAspect="1"/>
          </p:cNvGraphicFramePr>
          <p:nvPr/>
        </p:nvGraphicFramePr>
        <p:xfrm>
          <a:off x="638175" y="935038"/>
          <a:ext cx="7753350" cy="5138737"/>
        </p:xfrm>
        <a:graphic>
          <a:graphicData uri="http://schemas.openxmlformats.org/presentationml/2006/ole">
            <p:oleObj spid="_x0000_s141314" name="Image" r:id="rId4" imgW="12211790" imgH="8094599" progId="Photoshop.Image.4">
              <p:embed/>
            </p:oleObj>
          </a:graphicData>
        </a:graphic>
      </p:graphicFrame>
      <p:sp>
        <p:nvSpPr>
          <p:cNvPr id="141316" name="Text Box 4"/>
          <p:cNvSpPr txBox="1">
            <a:spLocks noChangeArrowheads="1"/>
          </p:cNvSpPr>
          <p:nvPr/>
        </p:nvSpPr>
        <p:spPr bwMode="auto">
          <a:xfrm>
            <a:off x="1143000" y="228600"/>
            <a:ext cx="7162800" cy="533400"/>
          </a:xfrm>
          <a:prstGeom prst="rect">
            <a:avLst/>
          </a:prstGeom>
          <a:solidFill>
            <a:srgbClr val="00FF00"/>
          </a:solidFill>
          <a:ln w="9525" algn="ctr">
            <a:noFill/>
            <a:miter lim="800000"/>
            <a:headEnd/>
            <a:tailEnd/>
          </a:ln>
          <a:effectLst/>
        </p:spPr>
        <p:txBody>
          <a:bodyPr anchor="b"/>
          <a:lstStyle/>
          <a:p>
            <a:r>
              <a:rPr kumimoji="1" lang="en-US" sz="3200">
                <a:solidFill>
                  <a:schemeClr val="tx2"/>
                </a:solidFill>
                <a:latin typeface="Arial Black" pitchFamily="34" charset="0"/>
              </a:rPr>
              <a:t>The Design Process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solidFill>
            <a:srgbClr val="00FF00"/>
          </a:solidFill>
        </p:spPr>
        <p:txBody>
          <a:bodyPr/>
          <a:lstStyle/>
          <a:p>
            <a:pPr algn="ctr"/>
            <a:r>
              <a:rPr lang="en-US" sz="2400"/>
              <a:t>Design can only be accomplished by teams</a:t>
            </a:r>
          </a:p>
        </p:txBody>
      </p:sp>
      <p:pic>
        <p:nvPicPr>
          <p:cNvPr id="73733" name="Picture 5"/>
          <p:cNvPicPr>
            <a:picLocks noChangeAspect="1" noChangeArrowheads="1"/>
          </p:cNvPicPr>
          <p:nvPr>
            <p:ph idx="1"/>
          </p:nvPr>
        </p:nvPicPr>
        <p:blipFill>
          <a:blip r:embed="rId3"/>
          <a:srcRect/>
          <a:stretch>
            <a:fillRect/>
          </a:stretch>
        </p:blipFill>
        <p:spPr>
          <a:xfrm>
            <a:off x="1143000" y="1246188"/>
            <a:ext cx="6934200" cy="5148262"/>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solidFill>
            <a:srgbClr val="00FF00"/>
          </a:solidFill>
        </p:spPr>
        <p:txBody>
          <a:bodyPr/>
          <a:lstStyle/>
          <a:p>
            <a:pPr algn="ctr"/>
            <a:r>
              <a:rPr lang="en-US" sz="2800"/>
              <a:t>Design (ABET definition)</a:t>
            </a:r>
          </a:p>
        </p:txBody>
      </p:sp>
      <p:sp>
        <p:nvSpPr>
          <p:cNvPr id="114691" name="Rectangle 3"/>
          <p:cNvSpPr>
            <a:spLocks noGrp="1" noChangeArrowheads="1"/>
          </p:cNvSpPr>
          <p:nvPr>
            <p:ph type="body" idx="1"/>
          </p:nvPr>
        </p:nvSpPr>
        <p:spPr>
          <a:xfrm>
            <a:off x="457200" y="1371600"/>
            <a:ext cx="8178800" cy="3505200"/>
          </a:xfrm>
        </p:spPr>
        <p:txBody>
          <a:bodyPr/>
          <a:lstStyle/>
          <a:p>
            <a:r>
              <a:rPr lang="en-US" sz="2400"/>
              <a:t>Engineering design is the </a:t>
            </a:r>
            <a:r>
              <a:rPr lang="en-US" sz="2400" b="1" u="sng"/>
              <a:t>process</a:t>
            </a:r>
            <a:r>
              <a:rPr lang="en-US" sz="2400"/>
              <a:t> of devising a system, component, or process to meet </a:t>
            </a:r>
            <a:r>
              <a:rPr lang="en-US" sz="2400">
                <a:solidFill>
                  <a:srgbClr val="0000FF"/>
                </a:solidFill>
              </a:rPr>
              <a:t>desired needs</a:t>
            </a:r>
            <a:r>
              <a:rPr lang="en-US" sz="2400"/>
              <a:t>. It is a decision-making </a:t>
            </a:r>
            <a:r>
              <a:rPr lang="en-US" sz="2400" b="1" u="sng"/>
              <a:t>process</a:t>
            </a:r>
            <a:r>
              <a:rPr lang="en-US" sz="2400"/>
              <a:t> (often iterative), in which the basic sciences and mathematics, and engineering sciences are applied to convert resources optimally to meet a stated objective. Among the fundamental elements of the design process are the establishment of objectives and criteria, synthesis, analysis, construction, testing, and evaluation (</a:t>
            </a:r>
            <a:r>
              <a:rPr lang="en-US" sz="2400" b="1" u="sng">
                <a:solidFill>
                  <a:srgbClr val="FF3300"/>
                </a:solidFill>
              </a:rPr>
              <a:t>Note: a design project</a:t>
            </a:r>
            <a:r>
              <a:rPr lang="en-US" sz="240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0" name="Object 4"/>
          <p:cNvGraphicFramePr>
            <a:graphicFrameLocks noChangeAspect="1"/>
          </p:cNvGraphicFramePr>
          <p:nvPr/>
        </p:nvGraphicFramePr>
        <p:xfrm>
          <a:off x="2590800" y="3352800"/>
          <a:ext cx="4953000" cy="3308350"/>
        </p:xfrm>
        <a:graphic>
          <a:graphicData uri="http://schemas.openxmlformats.org/presentationml/2006/ole">
            <p:oleObj spid="_x0000_s80900" name="Image" r:id="rId4" imgW="5362513" imgH="3583480" progId="Photoshop.Image.4">
              <p:embed/>
            </p:oleObj>
          </a:graphicData>
        </a:graphic>
      </p:graphicFrame>
      <p:sp>
        <p:nvSpPr>
          <p:cNvPr id="80898" name="Rectangle 2"/>
          <p:cNvSpPr>
            <a:spLocks noGrp="1" noChangeArrowheads="1"/>
          </p:cNvSpPr>
          <p:nvPr>
            <p:ph type="title"/>
          </p:nvPr>
        </p:nvSpPr>
        <p:spPr>
          <a:solidFill>
            <a:srgbClr val="00FF00"/>
          </a:solidFill>
        </p:spPr>
        <p:txBody>
          <a:bodyPr/>
          <a:lstStyle/>
          <a:p>
            <a:pPr algn="ctr"/>
            <a:r>
              <a:rPr lang="en-US" sz="2400"/>
              <a:t>The Design Process is a Team Activity</a:t>
            </a:r>
            <a:endParaRPr lang="en-US"/>
          </a:p>
        </p:txBody>
      </p:sp>
      <p:sp>
        <p:nvSpPr>
          <p:cNvPr id="80899" name="Rectangle 3"/>
          <p:cNvSpPr>
            <a:spLocks noGrp="1" noChangeArrowheads="1"/>
          </p:cNvSpPr>
          <p:nvPr>
            <p:ph type="body" idx="1"/>
          </p:nvPr>
        </p:nvSpPr>
        <p:spPr>
          <a:xfrm>
            <a:off x="457200" y="1066800"/>
            <a:ext cx="8178800" cy="2743200"/>
          </a:xfrm>
        </p:spPr>
        <p:txBody>
          <a:bodyPr/>
          <a:lstStyle/>
          <a:p>
            <a:r>
              <a:rPr lang="en-US" sz="2400"/>
              <a:t>Almost all engineering systems of interest today are too complex to be designed by an individual</a:t>
            </a:r>
          </a:p>
          <a:p>
            <a:r>
              <a:rPr lang="en-US" sz="2400"/>
              <a:t>High degree of interdisciplinary content</a:t>
            </a:r>
          </a:p>
          <a:p>
            <a:r>
              <a:rPr lang="en-US" sz="2400"/>
              <a:t>Engineers must conduct design in a team setting</a:t>
            </a:r>
          </a:p>
          <a:p>
            <a:r>
              <a:rPr lang="en-US" sz="2400"/>
              <a:t>Team organization and dynamics become a major part of engineering design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00FF00"/>
          </a:solidFill>
        </p:spPr>
        <p:txBody>
          <a:bodyPr/>
          <a:lstStyle/>
          <a:p>
            <a:pPr algn="ctr"/>
            <a:r>
              <a:rPr lang="en-US"/>
              <a:t>Team-based design: Roles</a:t>
            </a:r>
          </a:p>
        </p:txBody>
      </p:sp>
      <p:sp>
        <p:nvSpPr>
          <p:cNvPr id="10243" name="Rectangle 3"/>
          <p:cNvSpPr>
            <a:spLocks noGrp="1" noChangeArrowheads="1"/>
          </p:cNvSpPr>
          <p:nvPr>
            <p:ph type="body" idx="1"/>
          </p:nvPr>
        </p:nvSpPr>
        <p:spPr/>
        <p:txBody>
          <a:bodyPr/>
          <a:lstStyle/>
          <a:p>
            <a:pPr lvl="1"/>
            <a:r>
              <a:rPr lang="en-US"/>
              <a:t>Coordinator (Manager)</a:t>
            </a:r>
          </a:p>
          <a:p>
            <a:pPr lvl="1"/>
            <a:r>
              <a:rPr lang="en-US"/>
              <a:t>Creator</a:t>
            </a:r>
          </a:p>
          <a:p>
            <a:pPr lvl="1"/>
            <a:r>
              <a:rPr lang="en-US"/>
              <a:t>Resource-Investigator</a:t>
            </a:r>
          </a:p>
          <a:p>
            <a:pPr lvl="1"/>
            <a:r>
              <a:rPr lang="en-US"/>
              <a:t>Shaper</a:t>
            </a:r>
          </a:p>
          <a:p>
            <a:pPr lvl="1"/>
            <a:r>
              <a:rPr lang="en-US"/>
              <a:t>Monitor-Evaluator</a:t>
            </a:r>
          </a:p>
          <a:p>
            <a:pPr lvl="1"/>
            <a:r>
              <a:rPr lang="en-US"/>
              <a:t>Team Worker (Consensus Builder)</a:t>
            </a:r>
          </a:p>
          <a:p>
            <a:pPr lvl="1"/>
            <a:r>
              <a:rPr lang="en-US"/>
              <a:t>Implementer</a:t>
            </a:r>
          </a:p>
          <a:p>
            <a:pPr lvl="1"/>
            <a:r>
              <a:rPr lang="en-US"/>
              <a:t>Record Keeper</a:t>
            </a:r>
          </a:p>
          <a:p>
            <a:pPr lvl="1"/>
            <a:r>
              <a:rPr lang="en-US"/>
              <a:t>Completer-Finisher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rgbClr val="00FF00"/>
          </a:solidFill>
        </p:spPr>
        <p:txBody>
          <a:bodyPr/>
          <a:lstStyle/>
          <a:p>
            <a:pPr algn="ctr"/>
            <a:r>
              <a:rPr lang="en-US"/>
              <a:t>Team based design: Guidelines</a:t>
            </a:r>
          </a:p>
        </p:txBody>
      </p:sp>
      <p:sp>
        <p:nvSpPr>
          <p:cNvPr id="74755" name="Rectangle 3"/>
          <p:cNvSpPr>
            <a:spLocks noGrp="1" noChangeArrowheads="1"/>
          </p:cNvSpPr>
          <p:nvPr>
            <p:ph type="body" idx="1"/>
          </p:nvPr>
        </p:nvSpPr>
        <p:spPr/>
        <p:txBody>
          <a:bodyPr/>
          <a:lstStyle/>
          <a:p>
            <a:r>
              <a:rPr lang="en-US"/>
              <a:t>Keep the Team Productive</a:t>
            </a:r>
          </a:p>
          <a:p>
            <a:pPr lvl="1"/>
            <a:r>
              <a:rPr lang="en-US"/>
              <a:t>All members understand the purpose</a:t>
            </a:r>
          </a:p>
          <a:p>
            <a:pPr lvl="1"/>
            <a:r>
              <a:rPr lang="en-US"/>
              <a:t>All members feel the project is exciting</a:t>
            </a:r>
          </a:p>
          <a:p>
            <a:pPr lvl="1"/>
            <a:r>
              <a:rPr lang="en-US"/>
              <a:t>The goals are clear, simple, realistic, and measurable</a:t>
            </a:r>
          </a:p>
          <a:p>
            <a:pPr lvl="1"/>
            <a:r>
              <a:rPr lang="en-US"/>
              <a:t>The approach is clear and agreed upon</a:t>
            </a:r>
          </a:p>
          <a:p>
            <a:r>
              <a:rPr lang="en-US"/>
              <a:t>Achieve balance of skills in team roles</a:t>
            </a:r>
          </a:p>
          <a:p>
            <a:r>
              <a:rPr lang="en-US"/>
              <a:t>Establish clear rules of behavior</a:t>
            </a:r>
          </a:p>
          <a:p>
            <a:r>
              <a:rPr lang="en-US"/>
              <a:t>Set a few immediate performance-oriented goals and tasks (one-day-at-a-time)</a:t>
            </a:r>
          </a:p>
          <a:p>
            <a:r>
              <a:rPr lang="en-US"/>
              <a:t>COMMUNICATE! SPEND TIME TOGETHER!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solidFill>
            <a:srgbClr val="00FF00"/>
          </a:solidFill>
        </p:spPr>
        <p:txBody>
          <a:bodyPr/>
          <a:lstStyle/>
          <a:p>
            <a:pPr algn="ctr"/>
            <a:r>
              <a:rPr lang="en-US"/>
              <a:t>Design Project: What is a Project?</a:t>
            </a:r>
            <a:endParaRPr lang="en-US" sz="2000"/>
          </a:p>
        </p:txBody>
      </p:sp>
      <p:sp>
        <p:nvSpPr>
          <p:cNvPr id="105475" name="Rectangle 3"/>
          <p:cNvSpPr>
            <a:spLocks noGrp="1" noChangeArrowheads="1"/>
          </p:cNvSpPr>
          <p:nvPr>
            <p:ph type="body" idx="1"/>
          </p:nvPr>
        </p:nvSpPr>
        <p:spPr/>
        <p:txBody>
          <a:bodyPr/>
          <a:lstStyle/>
          <a:p>
            <a:pPr lvl="1"/>
            <a:r>
              <a:rPr lang="en-US"/>
              <a:t>Dictionary: A combination of human and non-human resources pulled together in a temporary organization to achieve a specified purpose</a:t>
            </a:r>
          </a:p>
          <a:p>
            <a:pPr lvl="1"/>
            <a:r>
              <a:rPr lang="en-US"/>
              <a:t>A non-routine series of tasks directed towards a goal</a:t>
            </a:r>
          </a:p>
          <a:p>
            <a:pPr lvl="1"/>
            <a:r>
              <a:rPr lang="en-US"/>
              <a:t>Characteristics:</a:t>
            </a:r>
          </a:p>
          <a:p>
            <a:pPr lvl="2"/>
            <a:r>
              <a:rPr lang="en-US"/>
              <a:t>Definable purpose and established goals</a:t>
            </a:r>
          </a:p>
          <a:p>
            <a:pPr lvl="2"/>
            <a:r>
              <a:rPr lang="en-US"/>
              <a:t>Cost, schedule, and performance requirements</a:t>
            </a:r>
          </a:p>
          <a:p>
            <a:pPr lvl="2"/>
            <a:r>
              <a:rPr lang="en-US"/>
              <a:t>Multiple resources across organizational lines</a:t>
            </a:r>
          </a:p>
          <a:p>
            <a:pPr lvl="2"/>
            <a:r>
              <a:rPr lang="en-US"/>
              <a:t>One-time activity, and temporary (</a:t>
            </a:r>
            <a:r>
              <a:rPr lang="en-US" b="1"/>
              <a:t>beginning and end</a:t>
            </a:r>
            <a:r>
              <a:rPr lang="en-US"/>
              <a:t>)</a:t>
            </a:r>
          </a:p>
          <a:p>
            <a:pPr lvl="2"/>
            <a:r>
              <a:rPr lang="en-US"/>
              <a:t>Element of risk (some uncertainty as of the outcome)</a:t>
            </a:r>
          </a:p>
          <a:p>
            <a:pPr lvl="2"/>
            <a:r>
              <a:rPr lang="en-US"/>
              <a:t>Process of phases, a life-cycle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5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5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54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54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54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54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54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54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solidFill>
            <a:srgbClr val="00FF00"/>
          </a:solidFill>
        </p:spPr>
        <p:txBody>
          <a:bodyPr/>
          <a:lstStyle/>
          <a:p>
            <a:pPr algn="ctr"/>
            <a:r>
              <a:rPr lang="en-US"/>
              <a:t>Managing Design Projects</a:t>
            </a:r>
          </a:p>
        </p:txBody>
      </p:sp>
      <p:sp>
        <p:nvSpPr>
          <p:cNvPr id="92163" name="Rectangle 3"/>
          <p:cNvSpPr>
            <a:spLocks noGrp="1" noChangeArrowheads="1"/>
          </p:cNvSpPr>
          <p:nvPr>
            <p:ph type="body" idx="1"/>
          </p:nvPr>
        </p:nvSpPr>
        <p:spPr/>
        <p:txBody>
          <a:bodyPr/>
          <a:lstStyle/>
          <a:p>
            <a:r>
              <a:rPr lang="en-US"/>
              <a:t>All design activities are done in teams</a:t>
            </a:r>
          </a:p>
          <a:p>
            <a:r>
              <a:rPr lang="en-US"/>
              <a:t>All design activities are done within a </a:t>
            </a:r>
            <a:r>
              <a:rPr lang="en-US">
                <a:solidFill>
                  <a:srgbClr val="FF3300"/>
                </a:solidFill>
              </a:rPr>
              <a:t>project</a:t>
            </a:r>
          </a:p>
          <a:p>
            <a:r>
              <a:rPr lang="en-US"/>
              <a:t>Managing a project:</a:t>
            </a:r>
          </a:p>
        </p:txBody>
      </p:sp>
      <p:sp>
        <p:nvSpPr>
          <p:cNvPr id="92164" name="Text Box 4"/>
          <p:cNvSpPr txBox="1">
            <a:spLocks noChangeArrowheads="1"/>
          </p:cNvSpPr>
          <p:nvPr/>
        </p:nvSpPr>
        <p:spPr bwMode="auto">
          <a:xfrm>
            <a:off x="609600" y="3657600"/>
            <a:ext cx="8077200" cy="1800225"/>
          </a:xfrm>
          <a:prstGeom prst="rect">
            <a:avLst/>
          </a:prstGeom>
          <a:noFill/>
          <a:ln w="31750">
            <a:noFill/>
            <a:miter lim="800000"/>
            <a:headEnd/>
            <a:tailEnd/>
          </a:ln>
          <a:effectLst/>
        </p:spPr>
        <p:txBody>
          <a:bodyPr>
            <a:spAutoFit/>
          </a:bodyPr>
          <a:lstStyle/>
          <a:p>
            <a:r>
              <a:rPr lang="en-US" sz="2800">
                <a:solidFill>
                  <a:srgbClr val="0000FF"/>
                </a:solidFill>
                <a:latin typeface="Arial Black" pitchFamily="34" charset="0"/>
              </a:rPr>
              <a:t>Management is the process of achieving organizational goals by engaging in the four major functions of planning, organizing, leading, and controlling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rgbClr val="00FF00"/>
          </a:solidFill>
        </p:spPr>
        <p:txBody>
          <a:bodyPr/>
          <a:lstStyle/>
          <a:p>
            <a:pPr algn="ctr"/>
            <a:r>
              <a:rPr lang="en-US"/>
              <a:t>Project Management</a:t>
            </a:r>
          </a:p>
        </p:txBody>
      </p:sp>
      <p:sp>
        <p:nvSpPr>
          <p:cNvPr id="93187" name="Rectangle 3"/>
          <p:cNvSpPr>
            <a:spLocks noGrp="1" noChangeArrowheads="1"/>
          </p:cNvSpPr>
          <p:nvPr>
            <p:ph type="body" idx="1"/>
          </p:nvPr>
        </p:nvSpPr>
        <p:spPr/>
        <p:txBody>
          <a:bodyPr/>
          <a:lstStyle/>
          <a:p>
            <a:r>
              <a:rPr lang="en-US" sz="2400"/>
              <a:t>Planning</a:t>
            </a:r>
          </a:p>
          <a:p>
            <a:pPr lvl="1"/>
            <a:r>
              <a:rPr lang="en-US" sz="2000"/>
              <a:t>Process of setting goals and deciding how best to achieve them. Transform goals into strategic and tactical plans for the organization</a:t>
            </a:r>
          </a:p>
          <a:p>
            <a:r>
              <a:rPr lang="en-US" sz="2400"/>
              <a:t>Organizing</a:t>
            </a:r>
          </a:p>
          <a:p>
            <a:pPr lvl="1"/>
            <a:r>
              <a:rPr lang="en-US" sz="2000"/>
              <a:t>Process of arranging human and non-human resources so that the plans can be carried out successfully</a:t>
            </a:r>
          </a:p>
          <a:p>
            <a:r>
              <a:rPr lang="en-US" sz="2400"/>
              <a:t>Leading</a:t>
            </a:r>
          </a:p>
          <a:p>
            <a:pPr lvl="1"/>
            <a:r>
              <a:rPr lang="en-US" sz="2000"/>
              <a:t>Process of influencing others to engage in behaviors that are necessary to achieve the organizational goals</a:t>
            </a:r>
          </a:p>
          <a:p>
            <a:r>
              <a:rPr lang="en-US" sz="2400"/>
              <a:t>Controlling</a:t>
            </a:r>
          </a:p>
          <a:p>
            <a:pPr lvl="1"/>
            <a:r>
              <a:rPr lang="en-US" sz="2000"/>
              <a:t>Process of monitoring and regulating the organization’s progress towards achieving goals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2800" i="1">
                <a:solidFill>
                  <a:srgbClr val="B2B2B2"/>
                </a:solidFill>
              </a:rPr>
              <a:t>The Design Process (step by step model)</a:t>
            </a:r>
          </a:p>
        </p:txBody>
      </p:sp>
      <p:sp>
        <p:nvSpPr>
          <p:cNvPr id="119811" name="Rectangle 3"/>
          <p:cNvSpPr>
            <a:spLocks noGrp="1" noChangeArrowheads="1"/>
          </p:cNvSpPr>
          <p:nvPr>
            <p:ph type="body" idx="1"/>
          </p:nvPr>
        </p:nvSpPr>
        <p:spPr/>
        <p:txBody>
          <a:bodyPr/>
          <a:lstStyle/>
          <a:p>
            <a:r>
              <a:rPr lang="en-US"/>
              <a:t>Step 3: Planning the project</a:t>
            </a:r>
          </a:p>
          <a:p>
            <a:pPr lvl="1"/>
            <a:r>
              <a:rPr lang="en-US"/>
              <a:t>How do we do it? How do we organize ourselves? How do we get from here to there?</a:t>
            </a:r>
          </a:p>
          <a:p>
            <a:pPr lvl="2"/>
            <a:r>
              <a:rPr lang="en-US"/>
              <a:t>Alphabet soup: DCD, WBS, and CPM</a:t>
            </a:r>
          </a:p>
          <a:p>
            <a:pPr lvl="2"/>
            <a:r>
              <a:rPr lang="en-US"/>
              <a:t>Project management and controls</a:t>
            </a:r>
          </a:p>
          <a:p>
            <a:r>
              <a:rPr lang="en-US">
                <a:solidFill>
                  <a:srgbClr val="DDDDDD"/>
                </a:solidFill>
              </a:rPr>
              <a:t>Step 4: Gathering information</a:t>
            </a:r>
          </a:p>
          <a:p>
            <a:pPr lvl="1"/>
            <a:r>
              <a:rPr lang="en-US">
                <a:solidFill>
                  <a:srgbClr val="DDDDDD"/>
                </a:solidFill>
              </a:rPr>
              <a:t>Solutions to similar problems?</a:t>
            </a:r>
          </a:p>
          <a:p>
            <a:pPr lvl="1"/>
            <a:r>
              <a:rPr lang="en-US">
                <a:solidFill>
                  <a:srgbClr val="DDDDDD"/>
                </a:solidFill>
              </a:rPr>
              <a:t>Background research? Patents?</a:t>
            </a:r>
          </a:p>
          <a:p>
            <a:pPr lvl="1"/>
            <a:r>
              <a:rPr lang="en-US">
                <a:solidFill>
                  <a:srgbClr val="DDDDDD"/>
                </a:solidFill>
              </a:rPr>
              <a:t>This could be an empty set for some problems</a:t>
            </a:r>
          </a:p>
        </p:txBody>
      </p:sp>
      <p:sp>
        <p:nvSpPr>
          <p:cNvPr id="119812" name="Text Box 4"/>
          <p:cNvSpPr txBox="1">
            <a:spLocks noChangeArrowheads="1"/>
          </p:cNvSpPr>
          <p:nvPr/>
        </p:nvSpPr>
        <p:spPr bwMode="auto">
          <a:xfrm>
            <a:off x="1295400" y="5410200"/>
            <a:ext cx="6477000" cy="822325"/>
          </a:xfrm>
          <a:prstGeom prst="rect">
            <a:avLst/>
          </a:prstGeom>
          <a:noFill/>
          <a:ln w="31750">
            <a:noFill/>
            <a:miter lim="800000"/>
            <a:headEnd/>
            <a:tailEnd/>
          </a:ln>
          <a:effectLst/>
        </p:spPr>
        <p:txBody>
          <a:bodyPr>
            <a:spAutoFit/>
          </a:bodyPr>
          <a:lstStyle/>
          <a:p>
            <a:r>
              <a:rPr lang="en-US" b="1">
                <a:solidFill>
                  <a:schemeClr val="accent1"/>
                </a:solidFill>
                <a:latin typeface="Arial" charset="0"/>
              </a:rPr>
              <a:t>A VERY concise introduction to systems engineering and project management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solidFill>
            <a:srgbClr val="00FF00"/>
          </a:solidFill>
        </p:spPr>
        <p:txBody>
          <a:bodyPr/>
          <a:lstStyle/>
          <a:p>
            <a:pPr algn="ctr"/>
            <a:r>
              <a:rPr lang="en-US"/>
              <a:t>Systems Engineering</a:t>
            </a:r>
          </a:p>
        </p:txBody>
      </p:sp>
      <p:sp>
        <p:nvSpPr>
          <p:cNvPr id="78851" name="Rectangle 1027"/>
          <p:cNvSpPr>
            <a:spLocks noGrp="1" noChangeArrowheads="1"/>
          </p:cNvSpPr>
          <p:nvPr>
            <p:ph type="body" idx="1"/>
          </p:nvPr>
        </p:nvSpPr>
        <p:spPr/>
        <p:txBody>
          <a:bodyPr/>
          <a:lstStyle/>
          <a:p>
            <a:r>
              <a:rPr lang="en-US"/>
              <a:t>Complex systems are better understood and managed if broken down into pieces.</a:t>
            </a:r>
          </a:p>
          <a:p>
            <a:r>
              <a:rPr lang="en-US"/>
              <a:t>Principle behind “systems engineering”:</a:t>
            </a:r>
          </a:p>
          <a:p>
            <a:pPr algn="ctr"/>
            <a:endParaRPr lang="en-US"/>
          </a:p>
          <a:p>
            <a:pPr algn="ctr">
              <a:buFont typeface="Monotype Sorts" pitchFamily="2" charset="2"/>
              <a:buNone/>
            </a:pPr>
            <a:r>
              <a:rPr lang="en-US" sz="3200"/>
              <a:t>Break it Down!</a:t>
            </a:r>
          </a:p>
          <a:p>
            <a:endParaRPr lang="en-US"/>
          </a:p>
          <a:p>
            <a:r>
              <a:rPr lang="en-US"/>
              <a:t>Break system down into sub-systems so that design activities and tracking become manageable.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Object 2"/>
          <p:cNvGraphicFramePr>
            <a:graphicFrameLocks noChangeAspect="1"/>
          </p:cNvGraphicFramePr>
          <p:nvPr/>
        </p:nvGraphicFramePr>
        <p:xfrm>
          <a:off x="381000" y="228600"/>
          <a:ext cx="8385175" cy="6119813"/>
        </p:xfrm>
        <a:graphic>
          <a:graphicData uri="http://schemas.openxmlformats.org/presentationml/2006/ole">
            <p:oleObj spid="_x0000_s139266" name="Image" r:id="rId4" imgW="12847158" imgH="9378044" progId="Photoshop.Image.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rgbClr val="00FF00"/>
          </a:solidFill>
        </p:spPr>
        <p:txBody>
          <a:bodyPr/>
          <a:lstStyle/>
          <a:p>
            <a:pPr algn="ctr"/>
            <a:r>
              <a:rPr lang="en-US" sz="2800"/>
              <a:t>Work Breakdown Structure (WBS)</a:t>
            </a:r>
            <a:endParaRPr lang="en-US"/>
          </a:p>
        </p:txBody>
      </p:sp>
      <p:sp>
        <p:nvSpPr>
          <p:cNvPr id="81923" name="Rectangle 3"/>
          <p:cNvSpPr>
            <a:spLocks noGrp="1" noChangeArrowheads="1"/>
          </p:cNvSpPr>
          <p:nvPr>
            <p:ph type="body" idx="1"/>
          </p:nvPr>
        </p:nvSpPr>
        <p:spPr>
          <a:xfrm>
            <a:off x="228600" y="1371600"/>
            <a:ext cx="8610600" cy="4800600"/>
          </a:xfrm>
        </p:spPr>
        <p:txBody>
          <a:bodyPr/>
          <a:lstStyle/>
          <a:p>
            <a:r>
              <a:rPr lang="en-US"/>
              <a:t>A “System” (and the design activities that go with it) is “broken down” into sub-systems.</a:t>
            </a:r>
          </a:p>
          <a:p>
            <a:r>
              <a:rPr lang="en-US"/>
              <a:t>The breakdown is arbitrary, yet it must follow some logic when it comes to the design activities</a:t>
            </a:r>
          </a:p>
          <a:p>
            <a:r>
              <a:rPr lang="en-US"/>
              <a:t>The general criterion is to select sub-systems with clearly defined interfaces (tracking concern – most problems come from “unmatched” interface issues)</a:t>
            </a:r>
          </a:p>
          <a:p>
            <a:r>
              <a:rPr lang="en-US"/>
              <a:t>The resulting set of sub-systems define a set of design activities or “Work Breakdown Structure” (WBS)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4876800" y="3657600"/>
          <a:ext cx="4040188" cy="2401888"/>
        </p:xfrm>
        <a:graphic>
          <a:graphicData uri="http://schemas.openxmlformats.org/presentationml/2006/ole">
            <p:oleObj spid="_x0000_s129026" name="Image" r:id="rId4" imgW="4040946" imgH="2401694" progId="Photoshop.Image.4">
              <p:embed/>
            </p:oleObj>
          </a:graphicData>
        </a:graphic>
      </p:graphicFrame>
      <p:sp>
        <p:nvSpPr>
          <p:cNvPr id="129028" name="Text Box 4"/>
          <p:cNvSpPr txBox="1">
            <a:spLocks noChangeArrowheads="1"/>
          </p:cNvSpPr>
          <p:nvPr/>
        </p:nvSpPr>
        <p:spPr bwMode="auto">
          <a:xfrm>
            <a:off x="304800" y="1295400"/>
            <a:ext cx="8610600" cy="2501900"/>
          </a:xfrm>
          <a:prstGeom prst="rect">
            <a:avLst/>
          </a:prstGeom>
          <a:noFill/>
          <a:ln w="9525">
            <a:noFill/>
            <a:miter lim="800000"/>
            <a:headEnd/>
            <a:tailEnd/>
          </a:ln>
          <a:effectLst/>
        </p:spPr>
        <p:txBody>
          <a:bodyPr>
            <a:spAutoFit/>
          </a:bodyPr>
          <a:lstStyle/>
          <a:p>
            <a:pPr marL="342900" indent="-342900" algn="l" eaLnBrk="1" hangingPunct="1"/>
            <a:r>
              <a:rPr lang="en-US" sz="2800" b="1" i="1">
                <a:latin typeface="Arial" charset="0"/>
              </a:rPr>
              <a:t>Design</a:t>
            </a:r>
            <a:r>
              <a:rPr lang="en-US" sz="2800" b="1">
                <a:latin typeface="Arial" charset="0"/>
              </a:rPr>
              <a:t> is …</a:t>
            </a:r>
          </a:p>
          <a:p>
            <a:pPr marL="342900" indent="-342900" algn="l" eaLnBrk="1" hangingPunct="1"/>
            <a:endParaRPr lang="en-US" sz="2800">
              <a:latin typeface="Arial" charset="0"/>
            </a:endParaRPr>
          </a:p>
          <a:p>
            <a:pPr marL="342900" indent="-342900" algn="just" eaLnBrk="1" hangingPunct="1"/>
            <a:r>
              <a:rPr lang="en-US" sz="2800">
                <a:solidFill>
                  <a:srgbClr val="0000FF"/>
                </a:solidFill>
                <a:latin typeface="Arial" charset="0"/>
              </a:rPr>
              <a:t>“…the process of translating a new idea or a market need into detailed information from which a product can be manufactures.”</a:t>
            </a:r>
          </a:p>
          <a:p>
            <a:pPr marL="342900" indent="-342900" algn="just" eaLnBrk="1" hangingPunct="1"/>
            <a:r>
              <a:rPr lang="en-US" sz="1800">
                <a:latin typeface="Arial" charset="0"/>
              </a:rPr>
              <a:t>MF Ashby, Materials Selection in Mechanical Design, pg. 1</a:t>
            </a:r>
          </a:p>
        </p:txBody>
      </p:sp>
      <p:sp>
        <p:nvSpPr>
          <p:cNvPr id="129029" name="Freeform 5"/>
          <p:cNvSpPr>
            <a:spLocks/>
          </p:cNvSpPr>
          <p:nvPr/>
        </p:nvSpPr>
        <p:spPr bwMode="auto">
          <a:xfrm>
            <a:off x="1809750" y="4776788"/>
            <a:ext cx="889000" cy="609600"/>
          </a:xfrm>
          <a:custGeom>
            <a:avLst/>
            <a:gdLst/>
            <a:ahLst/>
            <a:cxnLst>
              <a:cxn ang="0">
                <a:pos x="0" y="0"/>
              </a:cxn>
              <a:cxn ang="0">
                <a:pos x="330" y="0"/>
              </a:cxn>
              <a:cxn ang="0">
                <a:pos x="330" y="384"/>
              </a:cxn>
              <a:cxn ang="0">
                <a:pos x="560" y="384"/>
              </a:cxn>
            </a:cxnLst>
            <a:rect l="0" t="0" r="r" b="b"/>
            <a:pathLst>
              <a:path w="560" h="384">
                <a:moveTo>
                  <a:pt x="0" y="0"/>
                </a:moveTo>
                <a:lnTo>
                  <a:pt x="330" y="0"/>
                </a:lnTo>
                <a:lnTo>
                  <a:pt x="330" y="384"/>
                </a:lnTo>
                <a:lnTo>
                  <a:pt x="560" y="384"/>
                </a:lnTo>
              </a:path>
            </a:pathLst>
          </a:custGeom>
          <a:noFill/>
          <a:ln w="38100">
            <a:solidFill>
              <a:schemeClr val="tx1"/>
            </a:solidFill>
            <a:round/>
            <a:headEnd/>
            <a:tailEnd/>
          </a:ln>
          <a:effectLst/>
        </p:spPr>
        <p:txBody>
          <a:bodyPr/>
          <a:lstStyle/>
          <a:p>
            <a:endParaRPr lang="en-US"/>
          </a:p>
        </p:txBody>
      </p:sp>
      <p:grpSp>
        <p:nvGrpSpPr>
          <p:cNvPr id="129030" name="Group 6"/>
          <p:cNvGrpSpPr>
            <a:grpSpLocks/>
          </p:cNvGrpSpPr>
          <p:nvPr/>
        </p:nvGrpSpPr>
        <p:grpSpPr bwMode="auto">
          <a:xfrm>
            <a:off x="2711450" y="5081588"/>
            <a:ext cx="1219200" cy="609600"/>
            <a:chOff x="1680" y="2784"/>
            <a:chExt cx="768" cy="384"/>
          </a:xfrm>
        </p:grpSpPr>
        <p:sp>
          <p:nvSpPr>
            <p:cNvPr id="129031" name="AutoShape 7"/>
            <p:cNvSpPr>
              <a:spLocks noChangeArrowheads="1"/>
            </p:cNvSpPr>
            <p:nvPr/>
          </p:nvSpPr>
          <p:spPr bwMode="auto">
            <a:xfrm>
              <a:off x="1680" y="2784"/>
              <a:ext cx="768" cy="384"/>
            </a:xfrm>
            <a:prstGeom prst="flowChartAlternateProcess">
              <a:avLst/>
            </a:prstGeom>
            <a:solidFill>
              <a:srgbClr val="CCFFCC"/>
            </a:solidFill>
            <a:ln w="9525">
              <a:solidFill>
                <a:schemeClr val="tx1"/>
              </a:solidFill>
              <a:miter lim="800000"/>
              <a:headEnd/>
              <a:tailEnd/>
            </a:ln>
            <a:effectLst/>
          </p:spPr>
          <p:txBody>
            <a:bodyPr wrap="none" anchor="ctr"/>
            <a:lstStyle/>
            <a:p>
              <a:endParaRPr lang="en-US"/>
            </a:p>
          </p:txBody>
        </p:sp>
        <p:sp>
          <p:nvSpPr>
            <p:cNvPr id="129032" name="Text Box 8"/>
            <p:cNvSpPr txBox="1">
              <a:spLocks noChangeArrowheads="1"/>
            </p:cNvSpPr>
            <p:nvPr/>
          </p:nvSpPr>
          <p:spPr bwMode="auto">
            <a:xfrm>
              <a:off x="1728" y="2854"/>
              <a:ext cx="672"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Design</a:t>
              </a:r>
            </a:p>
          </p:txBody>
        </p:sp>
      </p:grpSp>
      <p:sp>
        <p:nvSpPr>
          <p:cNvPr id="129033" name="Text Box 9"/>
          <p:cNvSpPr txBox="1">
            <a:spLocks noChangeArrowheads="1"/>
          </p:cNvSpPr>
          <p:nvPr/>
        </p:nvSpPr>
        <p:spPr bwMode="auto">
          <a:xfrm>
            <a:off x="438150" y="4548188"/>
            <a:ext cx="1447800" cy="365125"/>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Invention</a:t>
            </a:r>
          </a:p>
        </p:txBody>
      </p:sp>
      <p:sp>
        <p:nvSpPr>
          <p:cNvPr id="129034" name="Freeform 10"/>
          <p:cNvSpPr>
            <a:spLocks/>
          </p:cNvSpPr>
          <p:nvPr/>
        </p:nvSpPr>
        <p:spPr bwMode="auto">
          <a:xfrm flipH="1" flipV="1">
            <a:off x="3929063" y="5383213"/>
            <a:ext cx="889000" cy="609600"/>
          </a:xfrm>
          <a:custGeom>
            <a:avLst/>
            <a:gdLst/>
            <a:ahLst/>
            <a:cxnLst>
              <a:cxn ang="0">
                <a:pos x="0" y="0"/>
              </a:cxn>
              <a:cxn ang="0">
                <a:pos x="330" y="0"/>
              </a:cxn>
              <a:cxn ang="0">
                <a:pos x="330" y="384"/>
              </a:cxn>
              <a:cxn ang="0">
                <a:pos x="560" y="384"/>
              </a:cxn>
            </a:cxnLst>
            <a:rect l="0" t="0" r="r" b="b"/>
            <a:pathLst>
              <a:path w="560" h="384">
                <a:moveTo>
                  <a:pt x="0" y="0"/>
                </a:moveTo>
                <a:lnTo>
                  <a:pt x="330" y="0"/>
                </a:lnTo>
                <a:lnTo>
                  <a:pt x="330" y="384"/>
                </a:lnTo>
                <a:lnTo>
                  <a:pt x="560" y="384"/>
                </a:lnTo>
              </a:path>
            </a:pathLst>
          </a:custGeom>
          <a:noFill/>
          <a:ln w="38100">
            <a:solidFill>
              <a:schemeClr val="tx1"/>
            </a:solidFill>
            <a:round/>
            <a:headEnd type="triangle" w="med" len="med"/>
            <a:tailEnd type="none" w="med" len="med"/>
          </a:ln>
          <a:effectLst/>
        </p:spPr>
        <p:txBody>
          <a:bodyPr/>
          <a:lstStyle/>
          <a:p>
            <a:endParaRPr lang="en-US"/>
          </a:p>
        </p:txBody>
      </p:sp>
      <p:sp>
        <p:nvSpPr>
          <p:cNvPr id="129035" name="Text Box 11"/>
          <p:cNvSpPr txBox="1">
            <a:spLocks noChangeArrowheads="1"/>
          </p:cNvSpPr>
          <p:nvPr/>
        </p:nvSpPr>
        <p:spPr bwMode="auto">
          <a:xfrm>
            <a:off x="4886325" y="5800725"/>
            <a:ext cx="1587500" cy="365125"/>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Innovation</a:t>
            </a:r>
          </a:p>
        </p:txBody>
      </p:sp>
      <p:sp>
        <p:nvSpPr>
          <p:cNvPr id="129036" name="Rectangle 12"/>
          <p:cNvSpPr>
            <a:spLocks noChangeArrowheads="1"/>
          </p:cNvSpPr>
          <p:nvPr/>
        </p:nvSpPr>
        <p:spPr bwMode="auto">
          <a:xfrm>
            <a:off x="381000" y="381000"/>
            <a:ext cx="8128000" cy="533400"/>
          </a:xfrm>
          <a:prstGeom prst="rect">
            <a:avLst/>
          </a:prstGeom>
          <a:solidFill>
            <a:srgbClr val="00FF00"/>
          </a:solidFill>
          <a:ln w="9525">
            <a:noFill/>
            <a:miter lim="800000"/>
            <a:headEnd/>
            <a:tailEnd/>
          </a:ln>
        </p:spPr>
        <p:txBody>
          <a:bodyPr anchor="b"/>
          <a:lstStyle/>
          <a:p>
            <a:r>
              <a:rPr kumimoji="1" lang="en-US" sz="3200">
                <a:solidFill>
                  <a:schemeClr val="tx2"/>
                </a:solidFill>
                <a:latin typeface="Arial Black" pitchFamily="34" charset="0"/>
              </a:rPr>
              <a:t>What is Design?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solidFill>
            <a:srgbClr val="00FF00"/>
          </a:solidFill>
        </p:spPr>
        <p:txBody>
          <a:bodyPr/>
          <a:lstStyle/>
          <a:p>
            <a:pPr algn="ctr"/>
            <a:r>
              <a:rPr lang="en-US"/>
              <a:t>WBS: Properties</a:t>
            </a:r>
          </a:p>
        </p:txBody>
      </p:sp>
      <p:sp>
        <p:nvSpPr>
          <p:cNvPr id="82947" name="Rectangle 3"/>
          <p:cNvSpPr>
            <a:spLocks noGrp="1" noChangeArrowheads="1"/>
          </p:cNvSpPr>
          <p:nvPr>
            <p:ph type="body" idx="1"/>
          </p:nvPr>
        </p:nvSpPr>
        <p:spPr/>
        <p:txBody>
          <a:bodyPr/>
          <a:lstStyle/>
          <a:p>
            <a:r>
              <a:rPr lang="en-US"/>
              <a:t>Must be clear and simple (tree structure)</a:t>
            </a:r>
          </a:p>
          <a:p>
            <a:r>
              <a:rPr lang="en-US"/>
              <a:t>Must follow the structure of major sub-systems in a logical way</a:t>
            </a:r>
          </a:p>
          <a:p>
            <a:r>
              <a:rPr lang="en-US"/>
              <a:t>Once created it cannot change for the duration of the project (yet it needs some flexibility to accommodate the unexpected)</a:t>
            </a:r>
          </a:p>
          <a:p>
            <a:endParaRPr lang="en-US"/>
          </a:p>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solidFill>
            <a:srgbClr val="00FF00"/>
          </a:solidFill>
        </p:spPr>
        <p:txBody>
          <a:bodyPr/>
          <a:lstStyle/>
          <a:p>
            <a:pPr algn="ctr"/>
            <a:r>
              <a:rPr lang="en-US"/>
              <a:t>WBS Example: </a:t>
            </a:r>
            <a:r>
              <a:rPr lang="en-US" sz="2400"/>
              <a:t>Task-Oriented</a:t>
            </a:r>
          </a:p>
        </p:txBody>
      </p:sp>
      <p:sp>
        <p:nvSpPr>
          <p:cNvPr id="106499" name="Rectangle 3"/>
          <p:cNvSpPr>
            <a:spLocks noGrp="1" noChangeArrowheads="1"/>
          </p:cNvSpPr>
          <p:nvPr>
            <p:ph type="body" idx="1"/>
          </p:nvPr>
        </p:nvSpPr>
        <p:spPr>
          <a:xfrm>
            <a:off x="457200" y="1219200"/>
            <a:ext cx="8178800" cy="4800600"/>
          </a:xfrm>
        </p:spPr>
        <p:txBody>
          <a:bodyPr/>
          <a:lstStyle/>
          <a:p>
            <a:pPr lvl="1"/>
            <a:r>
              <a:rPr lang="en-US"/>
              <a:t>Level 1 “Prepare and eat a meal”</a:t>
            </a:r>
          </a:p>
          <a:p>
            <a:pPr lvl="1"/>
            <a:r>
              <a:rPr lang="en-US"/>
              <a:t>Level 2 Break it down</a:t>
            </a:r>
          </a:p>
          <a:p>
            <a:pPr lvl="2"/>
            <a:r>
              <a:rPr lang="en-US"/>
              <a:t>Preparation</a:t>
            </a:r>
          </a:p>
          <a:p>
            <a:pPr lvl="3"/>
            <a:r>
              <a:rPr lang="en-US"/>
              <a:t>Boil soup</a:t>
            </a:r>
          </a:p>
          <a:p>
            <a:pPr lvl="3"/>
            <a:r>
              <a:rPr lang="en-US"/>
              <a:t>Boil rice</a:t>
            </a:r>
          </a:p>
          <a:p>
            <a:pPr lvl="3"/>
            <a:r>
              <a:rPr lang="en-US"/>
              <a:t>Boil peas</a:t>
            </a:r>
          </a:p>
          <a:p>
            <a:pPr lvl="3"/>
            <a:r>
              <a:rPr lang="en-US"/>
              <a:t>Brown chicken</a:t>
            </a:r>
          </a:p>
          <a:p>
            <a:pPr lvl="3"/>
            <a:r>
              <a:rPr lang="en-US"/>
              <a:t>Prepare sauce</a:t>
            </a:r>
          </a:p>
          <a:p>
            <a:pPr lvl="3"/>
            <a:r>
              <a:rPr lang="en-US"/>
              <a:t>Bake chicken, rice and sauce</a:t>
            </a:r>
          </a:p>
          <a:p>
            <a:pPr lvl="3"/>
            <a:r>
              <a:rPr lang="en-US"/>
              <a:t>Open wine and let it breathe</a:t>
            </a:r>
          </a:p>
          <a:p>
            <a:pPr lvl="2"/>
            <a:r>
              <a:rPr lang="en-US"/>
              <a:t>Eating</a:t>
            </a:r>
          </a:p>
          <a:p>
            <a:pPr lvl="3"/>
            <a:r>
              <a:rPr lang="en-US"/>
              <a:t>Eat soup</a:t>
            </a:r>
          </a:p>
          <a:p>
            <a:pPr lvl="3"/>
            <a:r>
              <a:rPr lang="en-US"/>
              <a:t>Eat entrée</a:t>
            </a:r>
          </a:p>
          <a:p>
            <a:pPr lvl="1"/>
            <a:r>
              <a:rPr lang="en-US"/>
              <a:t>Level 3 Incorporate into a schedule (timing element)</a:t>
            </a:r>
          </a:p>
        </p:txBody>
      </p:sp>
      <p:sp>
        <p:nvSpPr>
          <p:cNvPr id="106500" name="AutoShape 4"/>
          <p:cNvSpPr>
            <a:spLocks noChangeArrowheads="1"/>
          </p:cNvSpPr>
          <p:nvPr/>
        </p:nvSpPr>
        <p:spPr bwMode="auto">
          <a:xfrm>
            <a:off x="4876800" y="2590800"/>
            <a:ext cx="3962400" cy="1295400"/>
          </a:xfrm>
          <a:prstGeom prst="wave">
            <a:avLst>
              <a:gd name="adj1" fmla="val 13005"/>
              <a:gd name="adj2" fmla="val 0"/>
            </a:avLst>
          </a:prstGeom>
          <a:solidFill>
            <a:schemeClr val="accent2"/>
          </a:solidFill>
          <a:ln w="31750">
            <a:solidFill>
              <a:schemeClr val="tx1"/>
            </a:solidFill>
            <a:round/>
            <a:headEnd/>
            <a:tailEnd/>
          </a:ln>
          <a:effectLst/>
        </p:spPr>
        <p:txBody>
          <a:bodyPr wrap="none" anchor="ctr"/>
          <a:lstStyle/>
          <a:p>
            <a:r>
              <a:rPr lang="en-US" sz="2000" b="1">
                <a:latin typeface="Arial Narrow" pitchFamily="34" charset="0"/>
              </a:rPr>
              <a:t>Sequence is not important at this level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228600"/>
            <a:ext cx="8686800" cy="533400"/>
          </a:xfrm>
          <a:solidFill>
            <a:srgbClr val="00FF00"/>
          </a:solidFill>
        </p:spPr>
        <p:txBody>
          <a:bodyPr lIns="0" tIns="0" rIns="0" bIns="0"/>
          <a:lstStyle/>
          <a:p>
            <a:pPr algn="ctr"/>
            <a:r>
              <a:rPr lang="en-US"/>
              <a:t>WBS: Example: </a:t>
            </a:r>
            <a:r>
              <a:rPr lang="en-US" sz="2400"/>
              <a:t>Process/Sub-system oriented</a:t>
            </a:r>
          </a:p>
        </p:txBody>
      </p:sp>
      <p:graphicFrame>
        <p:nvGraphicFramePr>
          <p:cNvPr id="83971" name="Object 3"/>
          <p:cNvGraphicFramePr>
            <a:graphicFrameLocks noChangeAspect="1"/>
          </p:cNvGraphicFramePr>
          <p:nvPr>
            <p:ph idx="1"/>
          </p:nvPr>
        </p:nvGraphicFramePr>
        <p:xfrm>
          <a:off x="1752600" y="1371600"/>
          <a:ext cx="5334000" cy="4887913"/>
        </p:xfrm>
        <a:graphic>
          <a:graphicData uri="http://schemas.openxmlformats.org/presentationml/2006/ole">
            <p:oleObj spid="_x0000_s83971" name="Worksheet" r:id="rId4" imgW="5467807" imgH="5010607" progId="Excel.Shee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solidFill>
            <a:srgbClr val="00FF00"/>
          </a:solidFill>
        </p:spPr>
        <p:txBody>
          <a:bodyPr/>
          <a:lstStyle/>
          <a:p>
            <a:pPr algn="ctr"/>
            <a:r>
              <a:rPr lang="en-US"/>
              <a:t>WBS: Example  </a:t>
            </a:r>
            <a:r>
              <a:rPr lang="en-US" sz="2400"/>
              <a:t>(sub-system oriented)</a:t>
            </a:r>
          </a:p>
        </p:txBody>
      </p:sp>
      <p:sp>
        <p:nvSpPr>
          <p:cNvPr id="84995" name="Rectangle 3"/>
          <p:cNvSpPr>
            <a:spLocks noChangeArrowheads="1"/>
          </p:cNvSpPr>
          <p:nvPr/>
        </p:nvSpPr>
        <p:spPr bwMode="auto">
          <a:xfrm>
            <a:off x="609600" y="1828800"/>
            <a:ext cx="1447800" cy="762000"/>
          </a:xfrm>
          <a:prstGeom prst="rect">
            <a:avLst/>
          </a:prstGeom>
          <a:noFill/>
          <a:ln w="31750">
            <a:solidFill>
              <a:schemeClr val="tx1"/>
            </a:solidFill>
            <a:miter lim="800000"/>
            <a:headEnd/>
            <a:tailEnd/>
          </a:ln>
          <a:effectLst/>
        </p:spPr>
        <p:txBody>
          <a:bodyPr wrap="none" anchor="ctr"/>
          <a:lstStyle/>
          <a:p>
            <a:endParaRPr lang="en-US"/>
          </a:p>
        </p:txBody>
      </p:sp>
      <p:sp>
        <p:nvSpPr>
          <p:cNvPr id="84997" name="Rectangle 5"/>
          <p:cNvSpPr>
            <a:spLocks noChangeArrowheads="1"/>
          </p:cNvSpPr>
          <p:nvPr/>
        </p:nvSpPr>
        <p:spPr bwMode="auto">
          <a:xfrm>
            <a:off x="2667000" y="1828800"/>
            <a:ext cx="1447800" cy="762000"/>
          </a:xfrm>
          <a:prstGeom prst="rect">
            <a:avLst/>
          </a:prstGeom>
          <a:noFill/>
          <a:ln w="31750">
            <a:solidFill>
              <a:schemeClr val="tx1"/>
            </a:solidFill>
            <a:miter lim="800000"/>
            <a:headEnd/>
            <a:tailEnd/>
          </a:ln>
          <a:effectLst/>
        </p:spPr>
        <p:txBody>
          <a:bodyPr wrap="none" anchor="ctr"/>
          <a:lstStyle/>
          <a:p>
            <a:endParaRPr lang="en-US"/>
          </a:p>
        </p:txBody>
      </p:sp>
      <p:sp>
        <p:nvSpPr>
          <p:cNvPr id="84998" name="Rectangle 6"/>
          <p:cNvSpPr>
            <a:spLocks noChangeArrowheads="1"/>
          </p:cNvSpPr>
          <p:nvPr/>
        </p:nvSpPr>
        <p:spPr bwMode="auto">
          <a:xfrm>
            <a:off x="4648200" y="1828800"/>
            <a:ext cx="1447800" cy="762000"/>
          </a:xfrm>
          <a:prstGeom prst="rect">
            <a:avLst/>
          </a:prstGeom>
          <a:noFill/>
          <a:ln w="31750">
            <a:solidFill>
              <a:schemeClr val="tx1"/>
            </a:solidFill>
            <a:miter lim="800000"/>
            <a:headEnd/>
            <a:tailEnd/>
          </a:ln>
          <a:effectLst/>
        </p:spPr>
        <p:txBody>
          <a:bodyPr wrap="none" anchor="ctr"/>
          <a:lstStyle/>
          <a:p>
            <a:endParaRPr lang="en-US"/>
          </a:p>
        </p:txBody>
      </p:sp>
      <p:sp>
        <p:nvSpPr>
          <p:cNvPr id="84999" name="Rectangle 7"/>
          <p:cNvSpPr>
            <a:spLocks noChangeArrowheads="1"/>
          </p:cNvSpPr>
          <p:nvPr/>
        </p:nvSpPr>
        <p:spPr bwMode="auto">
          <a:xfrm>
            <a:off x="6705600" y="1828800"/>
            <a:ext cx="1447800" cy="762000"/>
          </a:xfrm>
          <a:prstGeom prst="rect">
            <a:avLst/>
          </a:prstGeom>
          <a:noFill/>
          <a:ln w="31750">
            <a:solidFill>
              <a:schemeClr val="tx1"/>
            </a:solidFill>
            <a:miter lim="800000"/>
            <a:headEnd/>
            <a:tailEnd/>
          </a:ln>
          <a:effectLst/>
        </p:spPr>
        <p:txBody>
          <a:bodyPr wrap="none" anchor="ctr"/>
          <a:lstStyle/>
          <a:p>
            <a:endParaRPr lang="en-US"/>
          </a:p>
        </p:txBody>
      </p:sp>
      <p:sp>
        <p:nvSpPr>
          <p:cNvPr id="85000" name="Text Box 8"/>
          <p:cNvSpPr txBox="1">
            <a:spLocks noChangeArrowheads="1"/>
          </p:cNvSpPr>
          <p:nvPr/>
        </p:nvSpPr>
        <p:spPr bwMode="auto">
          <a:xfrm>
            <a:off x="609600" y="1905000"/>
            <a:ext cx="1443038"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1000</a:t>
            </a:r>
          </a:p>
          <a:p>
            <a:pPr algn="l"/>
            <a:r>
              <a:rPr lang="en-US" sz="1400">
                <a:latin typeface="Arial Black" pitchFamily="34" charset="0"/>
              </a:rPr>
              <a:t>Management</a:t>
            </a:r>
            <a:endParaRPr lang="en-US"/>
          </a:p>
        </p:txBody>
      </p:sp>
      <p:sp>
        <p:nvSpPr>
          <p:cNvPr id="85001" name="Text Box 9"/>
          <p:cNvSpPr txBox="1">
            <a:spLocks noChangeArrowheads="1"/>
          </p:cNvSpPr>
          <p:nvPr/>
        </p:nvSpPr>
        <p:spPr bwMode="auto">
          <a:xfrm>
            <a:off x="2727325" y="1922463"/>
            <a:ext cx="1428750"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2000</a:t>
            </a:r>
          </a:p>
          <a:p>
            <a:pPr algn="l"/>
            <a:r>
              <a:rPr lang="en-US" sz="1400">
                <a:latin typeface="Arial Black" pitchFamily="34" charset="0"/>
              </a:rPr>
              <a:t>Subsystem 1</a:t>
            </a:r>
            <a:endParaRPr lang="en-US"/>
          </a:p>
        </p:txBody>
      </p:sp>
      <p:sp>
        <p:nvSpPr>
          <p:cNvPr id="85002" name="Text Box 10"/>
          <p:cNvSpPr txBox="1">
            <a:spLocks noChangeArrowheads="1"/>
          </p:cNvSpPr>
          <p:nvPr/>
        </p:nvSpPr>
        <p:spPr bwMode="auto">
          <a:xfrm>
            <a:off x="4724400" y="1905000"/>
            <a:ext cx="1428750"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3000</a:t>
            </a:r>
          </a:p>
          <a:p>
            <a:pPr algn="l"/>
            <a:r>
              <a:rPr lang="en-US" sz="1400">
                <a:latin typeface="Arial Black" pitchFamily="34" charset="0"/>
              </a:rPr>
              <a:t>Subsystem 2</a:t>
            </a:r>
            <a:endParaRPr lang="en-US"/>
          </a:p>
        </p:txBody>
      </p:sp>
      <p:sp>
        <p:nvSpPr>
          <p:cNvPr id="85003" name="Text Box 11"/>
          <p:cNvSpPr txBox="1">
            <a:spLocks noChangeArrowheads="1"/>
          </p:cNvSpPr>
          <p:nvPr/>
        </p:nvSpPr>
        <p:spPr bwMode="auto">
          <a:xfrm>
            <a:off x="6705600" y="1981200"/>
            <a:ext cx="1428750"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4000</a:t>
            </a:r>
          </a:p>
          <a:p>
            <a:pPr algn="l"/>
            <a:r>
              <a:rPr lang="en-US" sz="1400">
                <a:latin typeface="Arial Black" pitchFamily="34" charset="0"/>
              </a:rPr>
              <a:t>Subsystem 3</a:t>
            </a:r>
            <a:endParaRPr lang="en-US"/>
          </a:p>
        </p:txBody>
      </p:sp>
      <p:sp>
        <p:nvSpPr>
          <p:cNvPr id="85004" name="Rectangle 12"/>
          <p:cNvSpPr>
            <a:spLocks noChangeArrowheads="1"/>
          </p:cNvSpPr>
          <p:nvPr/>
        </p:nvSpPr>
        <p:spPr bwMode="auto">
          <a:xfrm>
            <a:off x="1600200" y="3048000"/>
            <a:ext cx="1524000" cy="762000"/>
          </a:xfrm>
          <a:prstGeom prst="rect">
            <a:avLst/>
          </a:prstGeom>
          <a:noFill/>
          <a:ln w="31750">
            <a:solidFill>
              <a:schemeClr val="tx1"/>
            </a:solidFill>
            <a:miter lim="800000"/>
            <a:headEnd/>
            <a:tailEnd/>
          </a:ln>
          <a:effectLst/>
        </p:spPr>
        <p:txBody>
          <a:bodyPr wrap="none" anchor="ctr"/>
          <a:lstStyle/>
          <a:p>
            <a:endParaRPr lang="en-US"/>
          </a:p>
        </p:txBody>
      </p:sp>
      <p:sp>
        <p:nvSpPr>
          <p:cNvPr id="85005" name="Rectangle 13"/>
          <p:cNvSpPr>
            <a:spLocks noChangeArrowheads="1"/>
          </p:cNvSpPr>
          <p:nvPr/>
        </p:nvSpPr>
        <p:spPr bwMode="auto">
          <a:xfrm>
            <a:off x="1600200" y="3962400"/>
            <a:ext cx="1524000" cy="762000"/>
          </a:xfrm>
          <a:prstGeom prst="rect">
            <a:avLst/>
          </a:prstGeom>
          <a:noFill/>
          <a:ln w="31750">
            <a:solidFill>
              <a:schemeClr val="tx1"/>
            </a:solidFill>
            <a:miter lim="800000"/>
            <a:headEnd/>
            <a:tailEnd/>
          </a:ln>
          <a:effectLst/>
        </p:spPr>
        <p:txBody>
          <a:bodyPr wrap="none" anchor="ctr"/>
          <a:lstStyle/>
          <a:p>
            <a:endParaRPr lang="en-US"/>
          </a:p>
        </p:txBody>
      </p:sp>
      <p:sp>
        <p:nvSpPr>
          <p:cNvPr id="85006" name="Rectangle 14"/>
          <p:cNvSpPr>
            <a:spLocks noChangeArrowheads="1"/>
          </p:cNvSpPr>
          <p:nvPr/>
        </p:nvSpPr>
        <p:spPr bwMode="auto">
          <a:xfrm>
            <a:off x="1600200" y="4953000"/>
            <a:ext cx="1524000" cy="762000"/>
          </a:xfrm>
          <a:prstGeom prst="rect">
            <a:avLst/>
          </a:prstGeom>
          <a:noFill/>
          <a:ln w="31750">
            <a:solidFill>
              <a:schemeClr val="tx1"/>
            </a:solidFill>
            <a:miter lim="800000"/>
            <a:headEnd/>
            <a:tailEnd/>
          </a:ln>
          <a:effectLst/>
        </p:spPr>
        <p:txBody>
          <a:bodyPr wrap="none" anchor="ctr"/>
          <a:lstStyle/>
          <a:p>
            <a:endParaRPr lang="en-US"/>
          </a:p>
        </p:txBody>
      </p:sp>
      <p:sp>
        <p:nvSpPr>
          <p:cNvPr id="85007" name="Rectangle 15"/>
          <p:cNvSpPr>
            <a:spLocks noChangeArrowheads="1"/>
          </p:cNvSpPr>
          <p:nvPr/>
        </p:nvSpPr>
        <p:spPr bwMode="auto">
          <a:xfrm>
            <a:off x="4191000" y="4800600"/>
            <a:ext cx="1524000" cy="762000"/>
          </a:xfrm>
          <a:prstGeom prst="rect">
            <a:avLst/>
          </a:prstGeom>
          <a:noFill/>
          <a:ln w="31750">
            <a:solidFill>
              <a:schemeClr val="tx1"/>
            </a:solidFill>
            <a:miter lim="800000"/>
            <a:headEnd/>
            <a:tailEnd/>
          </a:ln>
          <a:effectLst/>
        </p:spPr>
        <p:txBody>
          <a:bodyPr wrap="none" anchor="ctr"/>
          <a:lstStyle/>
          <a:p>
            <a:endParaRPr lang="en-US"/>
          </a:p>
        </p:txBody>
      </p:sp>
      <p:sp>
        <p:nvSpPr>
          <p:cNvPr id="85008" name="Rectangle 16"/>
          <p:cNvSpPr>
            <a:spLocks noChangeArrowheads="1"/>
          </p:cNvSpPr>
          <p:nvPr/>
        </p:nvSpPr>
        <p:spPr bwMode="auto">
          <a:xfrm>
            <a:off x="4191000" y="3733800"/>
            <a:ext cx="1524000" cy="762000"/>
          </a:xfrm>
          <a:prstGeom prst="rect">
            <a:avLst/>
          </a:prstGeom>
          <a:noFill/>
          <a:ln w="31750">
            <a:solidFill>
              <a:schemeClr val="tx1"/>
            </a:solidFill>
            <a:miter lim="800000"/>
            <a:headEnd/>
            <a:tailEnd/>
          </a:ln>
          <a:effectLst/>
        </p:spPr>
        <p:txBody>
          <a:bodyPr wrap="none" anchor="ctr"/>
          <a:lstStyle/>
          <a:p>
            <a:endParaRPr lang="en-US"/>
          </a:p>
        </p:txBody>
      </p:sp>
      <p:cxnSp>
        <p:nvCxnSpPr>
          <p:cNvPr id="85009" name="AutoShape 17"/>
          <p:cNvCxnSpPr>
            <a:cxnSpLocks noChangeShapeType="1"/>
            <a:stCxn id="85004" idx="3"/>
            <a:endCxn id="85008" idx="1"/>
          </p:cNvCxnSpPr>
          <p:nvPr/>
        </p:nvCxnSpPr>
        <p:spPr bwMode="auto">
          <a:xfrm>
            <a:off x="3140075" y="3429000"/>
            <a:ext cx="1035050" cy="685800"/>
          </a:xfrm>
          <a:prstGeom prst="bentConnector3">
            <a:avLst>
              <a:gd name="adj1" fmla="val 50000"/>
            </a:avLst>
          </a:prstGeom>
          <a:noFill/>
          <a:ln w="31750">
            <a:solidFill>
              <a:schemeClr val="tx1"/>
            </a:solidFill>
            <a:miter lim="800000"/>
            <a:headEnd/>
            <a:tailEnd type="triangle" w="med" len="med"/>
          </a:ln>
          <a:effectLst/>
        </p:spPr>
      </p:cxnSp>
      <p:cxnSp>
        <p:nvCxnSpPr>
          <p:cNvPr id="85010" name="AutoShape 18"/>
          <p:cNvCxnSpPr>
            <a:cxnSpLocks noChangeShapeType="1"/>
            <a:stCxn id="85004" idx="3"/>
            <a:endCxn id="85007" idx="1"/>
          </p:cNvCxnSpPr>
          <p:nvPr/>
        </p:nvCxnSpPr>
        <p:spPr bwMode="auto">
          <a:xfrm>
            <a:off x="3140075" y="3429000"/>
            <a:ext cx="1035050" cy="1752600"/>
          </a:xfrm>
          <a:prstGeom prst="bentConnector3">
            <a:avLst>
              <a:gd name="adj1" fmla="val 50000"/>
            </a:avLst>
          </a:prstGeom>
          <a:noFill/>
          <a:ln w="31750">
            <a:solidFill>
              <a:schemeClr val="tx1"/>
            </a:solidFill>
            <a:miter lim="800000"/>
            <a:headEnd/>
            <a:tailEnd type="triangle" w="med" len="med"/>
          </a:ln>
          <a:effectLst/>
        </p:spPr>
      </p:cxnSp>
      <p:cxnSp>
        <p:nvCxnSpPr>
          <p:cNvPr id="85011" name="AutoShape 19"/>
          <p:cNvCxnSpPr>
            <a:cxnSpLocks noChangeShapeType="1"/>
            <a:stCxn id="84995" idx="2"/>
            <a:endCxn id="85004" idx="1"/>
          </p:cNvCxnSpPr>
          <p:nvPr/>
        </p:nvCxnSpPr>
        <p:spPr bwMode="auto">
          <a:xfrm rot="16200000" flipH="1">
            <a:off x="1047750" y="2892425"/>
            <a:ext cx="822325" cy="250825"/>
          </a:xfrm>
          <a:prstGeom prst="bentConnector2">
            <a:avLst/>
          </a:prstGeom>
          <a:noFill/>
          <a:ln w="31750">
            <a:solidFill>
              <a:schemeClr val="tx1"/>
            </a:solidFill>
            <a:miter lim="800000"/>
            <a:headEnd/>
            <a:tailEnd type="triangle" w="med" len="med"/>
          </a:ln>
          <a:effectLst/>
        </p:spPr>
      </p:cxnSp>
      <p:cxnSp>
        <p:nvCxnSpPr>
          <p:cNvPr id="85012" name="AutoShape 20"/>
          <p:cNvCxnSpPr>
            <a:cxnSpLocks noChangeShapeType="1"/>
            <a:stCxn id="84995" idx="2"/>
            <a:endCxn id="85005" idx="1"/>
          </p:cNvCxnSpPr>
          <p:nvPr/>
        </p:nvCxnSpPr>
        <p:spPr bwMode="auto">
          <a:xfrm rot="16200000" flipH="1">
            <a:off x="590550" y="3349625"/>
            <a:ext cx="1736725" cy="250825"/>
          </a:xfrm>
          <a:prstGeom prst="bentConnector2">
            <a:avLst/>
          </a:prstGeom>
          <a:noFill/>
          <a:ln w="31750">
            <a:solidFill>
              <a:schemeClr val="tx1"/>
            </a:solidFill>
            <a:miter lim="800000"/>
            <a:headEnd/>
            <a:tailEnd type="triangle" w="med" len="med"/>
          </a:ln>
          <a:effectLst/>
        </p:spPr>
      </p:cxnSp>
      <p:cxnSp>
        <p:nvCxnSpPr>
          <p:cNvPr id="85013" name="AutoShape 21"/>
          <p:cNvCxnSpPr>
            <a:cxnSpLocks noChangeShapeType="1"/>
            <a:stCxn id="84995" idx="2"/>
            <a:endCxn id="85006" idx="1"/>
          </p:cNvCxnSpPr>
          <p:nvPr/>
        </p:nvCxnSpPr>
        <p:spPr bwMode="auto">
          <a:xfrm rot="16200000" flipH="1">
            <a:off x="95250" y="3844925"/>
            <a:ext cx="2727325" cy="250825"/>
          </a:xfrm>
          <a:prstGeom prst="bentConnector2">
            <a:avLst/>
          </a:prstGeom>
          <a:noFill/>
          <a:ln w="31750">
            <a:solidFill>
              <a:schemeClr val="tx1"/>
            </a:solidFill>
            <a:miter lim="800000"/>
            <a:headEnd/>
            <a:tailEnd type="triangle" w="med" len="med"/>
          </a:ln>
          <a:effectLst/>
        </p:spPr>
      </p:cxnSp>
      <p:sp>
        <p:nvSpPr>
          <p:cNvPr id="85014" name="Text Box 22"/>
          <p:cNvSpPr txBox="1">
            <a:spLocks noChangeArrowheads="1"/>
          </p:cNvSpPr>
          <p:nvPr/>
        </p:nvSpPr>
        <p:spPr bwMode="auto">
          <a:xfrm>
            <a:off x="1660525" y="3065463"/>
            <a:ext cx="1273175"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1100</a:t>
            </a:r>
          </a:p>
          <a:p>
            <a:pPr algn="l"/>
            <a:r>
              <a:rPr lang="en-US" sz="1400">
                <a:latin typeface="Arial Black" pitchFamily="34" charset="0"/>
              </a:rPr>
              <a:t>Purchasing</a:t>
            </a:r>
          </a:p>
        </p:txBody>
      </p:sp>
      <p:sp>
        <p:nvSpPr>
          <p:cNvPr id="85015" name="Text Box 23"/>
          <p:cNvSpPr txBox="1">
            <a:spLocks noChangeArrowheads="1"/>
          </p:cNvSpPr>
          <p:nvPr/>
        </p:nvSpPr>
        <p:spPr bwMode="auto">
          <a:xfrm>
            <a:off x="1736725" y="3979863"/>
            <a:ext cx="1263650"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1200</a:t>
            </a:r>
          </a:p>
          <a:p>
            <a:pPr algn="l"/>
            <a:r>
              <a:rPr lang="en-US" sz="1400">
                <a:latin typeface="Arial Black" pitchFamily="34" charset="0"/>
              </a:rPr>
              <a:t>Scheduling</a:t>
            </a:r>
          </a:p>
        </p:txBody>
      </p:sp>
      <p:sp>
        <p:nvSpPr>
          <p:cNvPr id="85016" name="Text Box 24"/>
          <p:cNvSpPr txBox="1">
            <a:spLocks noChangeArrowheads="1"/>
          </p:cNvSpPr>
          <p:nvPr/>
        </p:nvSpPr>
        <p:spPr bwMode="auto">
          <a:xfrm>
            <a:off x="1660525" y="4970463"/>
            <a:ext cx="1508125"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1300</a:t>
            </a:r>
          </a:p>
          <a:p>
            <a:pPr algn="l"/>
            <a:r>
              <a:rPr lang="en-US" sz="1400">
                <a:latin typeface="Arial Black" pitchFamily="34" charset="0"/>
              </a:rPr>
              <a:t>Cost Controls</a:t>
            </a:r>
          </a:p>
        </p:txBody>
      </p:sp>
      <p:sp>
        <p:nvSpPr>
          <p:cNvPr id="85017" name="Text Box 25"/>
          <p:cNvSpPr txBox="1">
            <a:spLocks noChangeArrowheads="1"/>
          </p:cNvSpPr>
          <p:nvPr/>
        </p:nvSpPr>
        <p:spPr bwMode="auto">
          <a:xfrm>
            <a:off x="4327525" y="3827463"/>
            <a:ext cx="1163638"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1100</a:t>
            </a:r>
          </a:p>
          <a:p>
            <a:pPr algn="l"/>
            <a:r>
              <a:rPr lang="en-US" sz="1400">
                <a:latin typeface="Arial Black" pitchFamily="34" charset="0"/>
              </a:rPr>
              <a:t>Services</a:t>
            </a:r>
          </a:p>
        </p:txBody>
      </p:sp>
      <p:sp>
        <p:nvSpPr>
          <p:cNvPr id="85018" name="Text Box 26"/>
          <p:cNvSpPr txBox="1">
            <a:spLocks noChangeArrowheads="1"/>
          </p:cNvSpPr>
          <p:nvPr/>
        </p:nvSpPr>
        <p:spPr bwMode="auto">
          <a:xfrm>
            <a:off x="4251325" y="4894263"/>
            <a:ext cx="1163638" cy="517525"/>
          </a:xfrm>
          <a:prstGeom prst="rect">
            <a:avLst/>
          </a:prstGeom>
          <a:noFill/>
          <a:ln w="31750">
            <a:noFill/>
            <a:miter lim="800000"/>
            <a:headEnd/>
            <a:tailEnd/>
          </a:ln>
          <a:effectLst/>
        </p:spPr>
        <p:txBody>
          <a:bodyPr wrap="none">
            <a:spAutoFit/>
          </a:bodyPr>
          <a:lstStyle/>
          <a:p>
            <a:pPr algn="l"/>
            <a:r>
              <a:rPr lang="en-US" sz="1400">
                <a:latin typeface="Arial Black" pitchFamily="34" charset="0"/>
              </a:rPr>
              <a:t>WBS 1120</a:t>
            </a:r>
          </a:p>
          <a:p>
            <a:pPr algn="l"/>
            <a:r>
              <a:rPr lang="en-US" sz="1400">
                <a:latin typeface="Arial Black" pitchFamily="34" charset="0"/>
              </a:rPr>
              <a:t>Hardware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09600" y="228600"/>
            <a:ext cx="8128000" cy="533400"/>
          </a:xfrm>
          <a:solidFill>
            <a:srgbClr val="00FF00"/>
          </a:solidFill>
        </p:spPr>
        <p:txBody>
          <a:bodyPr/>
          <a:lstStyle/>
          <a:p>
            <a:pPr algn="ctr"/>
            <a:r>
              <a:rPr lang="en-US" sz="2800"/>
              <a:t>WBS: Example</a:t>
            </a:r>
          </a:p>
        </p:txBody>
      </p:sp>
      <p:pic>
        <p:nvPicPr>
          <p:cNvPr id="95235" name="Picture 3" descr="wbs1"/>
          <p:cNvPicPr>
            <a:picLocks noChangeAspect="1" noChangeArrowheads="1"/>
          </p:cNvPicPr>
          <p:nvPr/>
        </p:nvPicPr>
        <p:blipFill>
          <a:blip r:embed="rId3"/>
          <a:srcRect/>
          <a:stretch>
            <a:fillRect/>
          </a:stretch>
        </p:blipFill>
        <p:spPr bwMode="auto">
          <a:xfrm>
            <a:off x="0" y="641350"/>
            <a:ext cx="9144000" cy="57816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solidFill>
            <a:srgbClr val="00FF00"/>
          </a:solidFill>
        </p:spPr>
        <p:txBody>
          <a:bodyPr/>
          <a:lstStyle/>
          <a:p>
            <a:pPr algn="ctr"/>
            <a:r>
              <a:rPr lang="en-US"/>
              <a:t>WBS: Why is it important?</a:t>
            </a:r>
          </a:p>
        </p:txBody>
      </p:sp>
      <p:sp>
        <p:nvSpPr>
          <p:cNvPr id="86019" name="Rectangle 3"/>
          <p:cNvSpPr>
            <a:spLocks noGrp="1" noChangeArrowheads="1"/>
          </p:cNvSpPr>
          <p:nvPr>
            <p:ph type="body" idx="1"/>
          </p:nvPr>
        </p:nvSpPr>
        <p:spPr/>
        <p:txBody>
          <a:bodyPr/>
          <a:lstStyle/>
          <a:p>
            <a:r>
              <a:rPr lang="en-US"/>
              <a:t>Framework for tracking design progress</a:t>
            </a:r>
          </a:p>
          <a:p>
            <a:pPr lvl="1"/>
            <a:r>
              <a:rPr lang="en-US"/>
              <a:t>Effort and costs</a:t>
            </a:r>
          </a:p>
          <a:p>
            <a:pPr lvl="1"/>
            <a:r>
              <a:rPr lang="en-US"/>
              <a:t>Schedule (first step: WBS </a:t>
            </a:r>
            <a:r>
              <a:rPr lang="en-US">
                <a:sym typeface="Wingdings" pitchFamily="2" charset="2"/>
              </a:rPr>
              <a:t> Tasks  Schedule)</a:t>
            </a:r>
            <a:endParaRPr lang="en-US"/>
          </a:p>
          <a:p>
            <a:r>
              <a:rPr lang="en-US"/>
              <a:t>Framework for assigning tasks</a:t>
            </a:r>
          </a:p>
          <a:p>
            <a:pPr lvl="1"/>
            <a:r>
              <a:rPr lang="en-US"/>
              <a:t>“Work packages”, calculations, etc.</a:t>
            </a:r>
          </a:p>
          <a:p>
            <a:pPr lvl="1"/>
            <a:r>
              <a:rPr lang="en-US"/>
              <a:t>Planning</a:t>
            </a:r>
          </a:p>
          <a:p>
            <a:r>
              <a:rPr lang="en-US"/>
              <a:t>Framework for reporting</a:t>
            </a:r>
          </a:p>
          <a:p>
            <a:pPr lvl="1"/>
            <a:r>
              <a:rPr lang="en-US"/>
              <a:t>“Design packages”, sets of drawings</a:t>
            </a:r>
          </a:p>
          <a:p>
            <a:r>
              <a:rPr lang="en-US"/>
              <a:t>Framework for communication</a:t>
            </a:r>
          </a:p>
          <a:p>
            <a:pPr lvl="1"/>
            <a:r>
              <a:rPr lang="en-US"/>
              <a:t>Define and monitor “interfaces”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wbs2"/>
          <p:cNvPicPr>
            <a:picLocks noChangeAspect="1" noChangeArrowheads="1"/>
          </p:cNvPicPr>
          <p:nvPr/>
        </p:nvPicPr>
        <p:blipFill>
          <a:blip r:embed="rId3"/>
          <a:srcRect/>
          <a:stretch>
            <a:fillRect/>
          </a:stretch>
        </p:blipFill>
        <p:spPr bwMode="auto">
          <a:xfrm>
            <a:off x="0" y="609600"/>
            <a:ext cx="8991600" cy="6159500"/>
          </a:xfrm>
          <a:prstGeom prst="rect">
            <a:avLst/>
          </a:prstGeom>
          <a:noFill/>
        </p:spPr>
      </p:pic>
      <p:sp>
        <p:nvSpPr>
          <p:cNvPr id="96258" name="Rectangle 2"/>
          <p:cNvSpPr>
            <a:spLocks noGrp="1" noChangeArrowheads="1"/>
          </p:cNvSpPr>
          <p:nvPr>
            <p:ph type="title"/>
          </p:nvPr>
        </p:nvSpPr>
        <p:spPr>
          <a:xfrm>
            <a:off x="381000" y="76200"/>
            <a:ext cx="8128000" cy="609600"/>
          </a:xfrm>
          <a:solidFill>
            <a:srgbClr val="00FF00"/>
          </a:solidFill>
        </p:spPr>
        <p:txBody>
          <a:bodyPr/>
          <a:lstStyle/>
          <a:p>
            <a:pPr algn="ctr"/>
            <a:r>
              <a:rPr lang="en-US" sz="2400"/>
              <a:t>WBS: Why? At the center of project controls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solidFill>
            <a:srgbClr val="00FF00"/>
          </a:solidFill>
        </p:spPr>
        <p:txBody>
          <a:bodyPr/>
          <a:lstStyle/>
          <a:p>
            <a:pPr algn="ctr"/>
            <a:r>
              <a:rPr lang="en-US"/>
              <a:t>What is an Interface?</a:t>
            </a:r>
          </a:p>
        </p:txBody>
      </p:sp>
      <p:sp>
        <p:nvSpPr>
          <p:cNvPr id="88067" name="Rectangle 3"/>
          <p:cNvSpPr>
            <a:spLocks noGrp="1" noChangeArrowheads="1"/>
          </p:cNvSpPr>
          <p:nvPr>
            <p:ph type="body" idx="1"/>
          </p:nvPr>
        </p:nvSpPr>
        <p:spPr>
          <a:xfrm>
            <a:off x="457200" y="2286000"/>
            <a:ext cx="8178800" cy="2362200"/>
          </a:xfrm>
        </p:spPr>
        <p:txBody>
          <a:bodyPr/>
          <a:lstStyle/>
          <a:p>
            <a:pPr algn="ctr">
              <a:buFont typeface="Monotype Sorts" pitchFamily="2" charset="2"/>
              <a:buNone/>
            </a:pPr>
            <a:r>
              <a:rPr lang="en-US" sz="3200" b="1"/>
              <a:t>Any piece of data that needs to go from one sub-system to another in order to proceed with a proper design defines an interface</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solidFill>
            <a:srgbClr val="00FF00"/>
          </a:solidFill>
        </p:spPr>
        <p:txBody>
          <a:bodyPr/>
          <a:lstStyle/>
          <a:p>
            <a:pPr algn="ctr"/>
            <a:r>
              <a:rPr lang="en-US"/>
              <a:t>Systems Integration</a:t>
            </a:r>
          </a:p>
        </p:txBody>
      </p:sp>
      <p:sp>
        <p:nvSpPr>
          <p:cNvPr id="79875" name="Rectangle 3"/>
          <p:cNvSpPr>
            <a:spLocks noGrp="1" noChangeArrowheads="1"/>
          </p:cNvSpPr>
          <p:nvPr>
            <p:ph type="body" idx="1"/>
          </p:nvPr>
        </p:nvSpPr>
        <p:spPr/>
        <p:txBody>
          <a:bodyPr/>
          <a:lstStyle/>
          <a:p>
            <a:pPr algn="ctr">
              <a:buFont typeface="Monotype Sorts" pitchFamily="2" charset="2"/>
              <a:buNone/>
            </a:pPr>
            <a:r>
              <a:rPr lang="en-US" b="1">
                <a:solidFill>
                  <a:srgbClr val="0000FF"/>
                </a:solidFill>
              </a:rPr>
              <a:t>The art and science of keeping track of interfaces during the design process</a:t>
            </a:r>
          </a:p>
          <a:p>
            <a:pPr algn="ctr">
              <a:buFont typeface="Monotype Sorts" pitchFamily="2" charset="2"/>
              <a:buNone/>
            </a:pPr>
            <a:endParaRPr lang="en-US" b="1"/>
          </a:p>
          <a:p>
            <a:r>
              <a:rPr lang="en-US" sz="2400"/>
              <a:t>In a large design project system integration is a major part of the effort</a:t>
            </a:r>
          </a:p>
          <a:p>
            <a:r>
              <a:rPr lang="en-US" sz="2400"/>
              <a:t>“Complexity” of a project is proportional to the number and extent of interfaces</a:t>
            </a:r>
          </a:p>
          <a:p>
            <a:r>
              <a:rPr lang="en-US" sz="2400"/>
              <a:t>Most “problems” in a design originate in system integration and not in individual work packages (i.e., when work packages are not properly coordinated)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solidFill>
            <a:srgbClr val="00FF00"/>
          </a:solidFill>
        </p:spPr>
        <p:txBody>
          <a:bodyPr/>
          <a:lstStyle/>
          <a:p>
            <a:pPr algn="ctr"/>
            <a:r>
              <a:rPr lang="en-US"/>
              <a:t>Management: Organizations</a:t>
            </a:r>
          </a:p>
        </p:txBody>
      </p:sp>
      <p:sp>
        <p:nvSpPr>
          <p:cNvPr id="97283" name="Rectangle 3"/>
          <p:cNvSpPr>
            <a:spLocks noGrp="1" noChangeArrowheads="1"/>
          </p:cNvSpPr>
          <p:nvPr>
            <p:ph type="body" idx="1"/>
          </p:nvPr>
        </p:nvSpPr>
        <p:spPr/>
        <p:txBody>
          <a:bodyPr/>
          <a:lstStyle/>
          <a:p>
            <a:r>
              <a:rPr lang="en-US"/>
              <a:t>Success of any project rests on the adequacy of the organization that supports it</a:t>
            </a:r>
          </a:p>
          <a:p>
            <a:r>
              <a:rPr lang="en-US"/>
              <a:t>Companies spend a great deal of effort to device efficient (‘lean and mean’) organizations</a:t>
            </a:r>
          </a:p>
          <a:p>
            <a:r>
              <a:rPr lang="en-US"/>
              <a:t>Projects:</a:t>
            </a:r>
          </a:p>
          <a:p>
            <a:pPr lvl="1"/>
            <a:r>
              <a:rPr lang="en-US"/>
              <a:t>Reside within organization</a:t>
            </a:r>
          </a:p>
          <a:p>
            <a:pPr lvl="1"/>
            <a:r>
              <a:rPr lang="en-US"/>
              <a:t>Accountable</a:t>
            </a:r>
          </a:p>
          <a:p>
            <a:pPr lvl="1"/>
            <a:r>
              <a:rPr lang="en-US"/>
              <a:t>Independent</a:t>
            </a:r>
          </a:p>
          <a:p>
            <a:pPr lvl="1"/>
            <a:r>
              <a:rPr lang="en-US"/>
              <a:t>Goal-driven</a:t>
            </a:r>
          </a:p>
          <a:p>
            <a:pPr lvl="1"/>
            <a:r>
              <a:rPr lang="en-US"/>
              <a:t>Transient in nature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ChangeArrowheads="1"/>
          </p:cNvSpPr>
          <p:nvPr/>
        </p:nvSpPr>
        <p:spPr bwMode="auto">
          <a:xfrm>
            <a:off x="4591050" y="1662113"/>
            <a:ext cx="2470150" cy="3551237"/>
          </a:xfrm>
          <a:prstGeom prst="roundRect">
            <a:avLst>
              <a:gd name="adj" fmla="val 16667"/>
            </a:avLst>
          </a:prstGeom>
          <a:solidFill>
            <a:srgbClr val="E7DAB7"/>
          </a:solidFill>
          <a:ln w="9525">
            <a:solidFill>
              <a:schemeClr val="tx1"/>
            </a:solidFill>
            <a:round/>
            <a:headEnd/>
            <a:tailEnd/>
          </a:ln>
          <a:effectLst/>
        </p:spPr>
        <p:txBody>
          <a:bodyPr wrap="none" anchor="ctr"/>
          <a:lstStyle/>
          <a:p>
            <a:endParaRPr lang="en-US"/>
          </a:p>
        </p:txBody>
      </p:sp>
      <p:sp>
        <p:nvSpPr>
          <p:cNvPr id="132099" name="AutoShape 3"/>
          <p:cNvSpPr>
            <a:spLocks noChangeArrowheads="1"/>
          </p:cNvSpPr>
          <p:nvPr/>
        </p:nvSpPr>
        <p:spPr bwMode="auto">
          <a:xfrm>
            <a:off x="190500" y="1647825"/>
            <a:ext cx="4416425" cy="3562350"/>
          </a:xfrm>
          <a:prstGeom prst="roundRect">
            <a:avLst>
              <a:gd name="adj" fmla="val 16667"/>
            </a:avLst>
          </a:prstGeom>
          <a:solidFill>
            <a:srgbClr val="CEE4BA"/>
          </a:solidFill>
          <a:ln w="9525">
            <a:solidFill>
              <a:schemeClr val="tx1"/>
            </a:solidFill>
            <a:round/>
            <a:headEnd/>
            <a:tailEnd/>
          </a:ln>
          <a:effectLst/>
        </p:spPr>
        <p:txBody>
          <a:bodyPr wrap="none" anchor="ctr"/>
          <a:lstStyle/>
          <a:p>
            <a:endParaRPr lang="en-US"/>
          </a:p>
        </p:txBody>
      </p:sp>
      <p:sp>
        <p:nvSpPr>
          <p:cNvPr id="132100" name="Text Box 4"/>
          <p:cNvSpPr txBox="1">
            <a:spLocks noChangeArrowheads="1"/>
          </p:cNvSpPr>
          <p:nvPr/>
        </p:nvSpPr>
        <p:spPr bwMode="auto">
          <a:xfrm>
            <a:off x="763588" y="228600"/>
            <a:ext cx="7672387" cy="579438"/>
          </a:xfrm>
          <a:prstGeom prst="rect">
            <a:avLst/>
          </a:prstGeom>
          <a:solidFill>
            <a:srgbClr val="00FF00"/>
          </a:solidFill>
          <a:ln w="9525">
            <a:noFill/>
            <a:miter lim="800000"/>
            <a:headEnd/>
            <a:tailEnd/>
          </a:ln>
          <a:effectLst/>
        </p:spPr>
        <p:txBody>
          <a:bodyPr>
            <a:spAutoFit/>
          </a:bodyPr>
          <a:lstStyle/>
          <a:p>
            <a:pPr eaLnBrk="1" hangingPunct="1">
              <a:spcBef>
                <a:spcPct val="50000"/>
              </a:spcBef>
            </a:pPr>
            <a:r>
              <a:rPr kumimoji="1" lang="en-US" sz="3200">
                <a:solidFill>
                  <a:schemeClr val="tx2"/>
                </a:solidFill>
                <a:latin typeface="Arial Black" pitchFamily="34" charset="0"/>
              </a:rPr>
              <a:t>Market Pull vs. Technology push</a:t>
            </a:r>
          </a:p>
        </p:txBody>
      </p:sp>
      <p:grpSp>
        <p:nvGrpSpPr>
          <p:cNvPr id="132101" name="Group 5"/>
          <p:cNvGrpSpPr>
            <a:grpSpLocks/>
          </p:cNvGrpSpPr>
          <p:nvPr/>
        </p:nvGrpSpPr>
        <p:grpSpPr bwMode="auto">
          <a:xfrm>
            <a:off x="349250" y="1860550"/>
            <a:ext cx="1219200" cy="609600"/>
            <a:chOff x="1783" y="956"/>
            <a:chExt cx="768" cy="384"/>
          </a:xfrm>
        </p:grpSpPr>
        <p:sp>
          <p:nvSpPr>
            <p:cNvPr id="132102" name="AutoShape 6"/>
            <p:cNvSpPr>
              <a:spLocks noChangeAspect="1" noChangeArrowheads="1"/>
            </p:cNvSpPr>
            <p:nvPr/>
          </p:nvSpPr>
          <p:spPr bwMode="auto">
            <a:xfrm>
              <a:off x="1783" y="956"/>
              <a:ext cx="768" cy="384"/>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p>
          </p:txBody>
        </p:sp>
        <p:sp>
          <p:nvSpPr>
            <p:cNvPr id="132103" name="Text Box 7"/>
            <p:cNvSpPr txBox="1">
              <a:spLocks noChangeAspect="1" noChangeArrowheads="1"/>
            </p:cNvSpPr>
            <p:nvPr/>
          </p:nvSpPr>
          <p:spPr bwMode="auto">
            <a:xfrm>
              <a:off x="1936" y="1026"/>
              <a:ext cx="463"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R&amp;D</a:t>
              </a:r>
            </a:p>
          </p:txBody>
        </p:sp>
      </p:grpSp>
      <p:grpSp>
        <p:nvGrpSpPr>
          <p:cNvPr id="132104" name="Group 8"/>
          <p:cNvGrpSpPr>
            <a:grpSpLocks/>
          </p:cNvGrpSpPr>
          <p:nvPr/>
        </p:nvGrpSpPr>
        <p:grpSpPr bwMode="auto">
          <a:xfrm>
            <a:off x="2374900" y="1847850"/>
            <a:ext cx="1812925" cy="609600"/>
            <a:chOff x="1641" y="1757"/>
            <a:chExt cx="1142" cy="384"/>
          </a:xfrm>
        </p:grpSpPr>
        <p:sp>
          <p:nvSpPr>
            <p:cNvPr id="132105" name="AutoShape 9"/>
            <p:cNvSpPr>
              <a:spLocks noChangeArrowheads="1"/>
            </p:cNvSpPr>
            <p:nvPr/>
          </p:nvSpPr>
          <p:spPr bwMode="auto">
            <a:xfrm>
              <a:off x="1641" y="1757"/>
              <a:ext cx="1142" cy="384"/>
            </a:xfrm>
            <a:prstGeom prst="flowChartAlternateProcess">
              <a:avLst/>
            </a:prstGeom>
            <a:solidFill>
              <a:srgbClr val="CCFFCC"/>
            </a:solidFill>
            <a:ln w="9525">
              <a:solidFill>
                <a:schemeClr val="tx1"/>
              </a:solidFill>
              <a:miter lim="800000"/>
              <a:headEnd/>
              <a:tailEnd/>
            </a:ln>
            <a:effectLst/>
          </p:spPr>
          <p:txBody>
            <a:bodyPr wrap="none" anchor="ctr"/>
            <a:lstStyle/>
            <a:p>
              <a:endParaRPr lang="en-US"/>
            </a:p>
          </p:txBody>
        </p:sp>
        <p:sp>
          <p:nvSpPr>
            <p:cNvPr id="132106" name="Text Box 10"/>
            <p:cNvSpPr txBox="1">
              <a:spLocks noChangeArrowheads="1"/>
            </p:cNvSpPr>
            <p:nvPr/>
          </p:nvSpPr>
          <p:spPr bwMode="auto">
            <a:xfrm>
              <a:off x="1689" y="1827"/>
              <a:ext cx="1061"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Production</a:t>
              </a:r>
            </a:p>
          </p:txBody>
        </p:sp>
      </p:grpSp>
      <p:grpSp>
        <p:nvGrpSpPr>
          <p:cNvPr id="132107" name="Group 11"/>
          <p:cNvGrpSpPr>
            <a:grpSpLocks/>
          </p:cNvGrpSpPr>
          <p:nvPr/>
        </p:nvGrpSpPr>
        <p:grpSpPr bwMode="auto">
          <a:xfrm>
            <a:off x="4973638" y="1847850"/>
            <a:ext cx="1741487" cy="609600"/>
            <a:chOff x="1729" y="2302"/>
            <a:chExt cx="1097" cy="384"/>
          </a:xfrm>
        </p:grpSpPr>
        <p:sp>
          <p:nvSpPr>
            <p:cNvPr id="132108" name="AutoShape 12"/>
            <p:cNvSpPr>
              <a:spLocks noChangeArrowheads="1"/>
            </p:cNvSpPr>
            <p:nvPr/>
          </p:nvSpPr>
          <p:spPr bwMode="auto">
            <a:xfrm>
              <a:off x="1729" y="2302"/>
              <a:ext cx="1097" cy="384"/>
            </a:xfrm>
            <a:prstGeom prst="flowChartAlternateProcess">
              <a:avLst/>
            </a:prstGeom>
            <a:solidFill>
              <a:srgbClr val="99CCFF"/>
            </a:solidFill>
            <a:ln w="9525">
              <a:solidFill>
                <a:schemeClr val="tx1"/>
              </a:solidFill>
              <a:miter lim="800000"/>
              <a:headEnd/>
              <a:tailEnd/>
            </a:ln>
            <a:effectLst/>
          </p:spPr>
          <p:txBody>
            <a:bodyPr wrap="none" anchor="ctr"/>
            <a:lstStyle/>
            <a:p>
              <a:endParaRPr lang="en-US"/>
            </a:p>
          </p:txBody>
        </p:sp>
        <p:sp>
          <p:nvSpPr>
            <p:cNvPr id="132109" name="Text Box 13"/>
            <p:cNvSpPr txBox="1">
              <a:spLocks noChangeArrowheads="1"/>
            </p:cNvSpPr>
            <p:nvPr/>
          </p:nvSpPr>
          <p:spPr bwMode="auto">
            <a:xfrm>
              <a:off x="1826" y="2372"/>
              <a:ext cx="963"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Marketing</a:t>
              </a:r>
            </a:p>
          </p:txBody>
        </p:sp>
      </p:grpSp>
      <p:grpSp>
        <p:nvGrpSpPr>
          <p:cNvPr id="132110" name="Group 14"/>
          <p:cNvGrpSpPr>
            <a:grpSpLocks/>
          </p:cNvGrpSpPr>
          <p:nvPr/>
        </p:nvGrpSpPr>
        <p:grpSpPr bwMode="auto">
          <a:xfrm>
            <a:off x="7515225" y="1733550"/>
            <a:ext cx="1206500" cy="800100"/>
            <a:chOff x="3069" y="1187"/>
            <a:chExt cx="1239" cy="489"/>
          </a:xfrm>
        </p:grpSpPr>
        <p:sp>
          <p:nvSpPr>
            <p:cNvPr id="132111" name="AutoShape 15"/>
            <p:cNvSpPr>
              <a:spLocks noChangeArrowheads="1"/>
            </p:cNvSpPr>
            <p:nvPr/>
          </p:nvSpPr>
          <p:spPr bwMode="auto">
            <a:xfrm>
              <a:off x="3069" y="1187"/>
              <a:ext cx="1239" cy="489"/>
            </a:xfrm>
            <a:prstGeom prst="flowChartAlternateProcess">
              <a:avLst/>
            </a:prstGeom>
            <a:noFill/>
            <a:ln w="9525">
              <a:solidFill>
                <a:schemeClr val="tx1"/>
              </a:solidFill>
              <a:miter lim="800000"/>
              <a:headEnd/>
              <a:tailEnd/>
            </a:ln>
            <a:effectLst/>
          </p:spPr>
          <p:txBody>
            <a:bodyPr wrap="none" anchor="ctr"/>
            <a:lstStyle/>
            <a:p>
              <a:endParaRPr lang="en-US"/>
            </a:p>
          </p:txBody>
        </p:sp>
        <p:sp>
          <p:nvSpPr>
            <p:cNvPr id="132112" name="Text Box 16"/>
            <p:cNvSpPr txBox="1">
              <a:spLocks noChangeArrowheads="1"/>
            </p:cNvSpPr>
            <p:nvPr/>
          </p:nvSpPr>
          <p:spPr bwMode="auto">
            <a:xfrm>
              <a:off x="3124" y="1187"/>
              <a:ext cx="1144" cy="446"/>
            </a:xfrm>
            <a:prstGeom prst="rect">
              <a:avLst/>
            </a:prstGeom>
            <a:noFill/>
            <a:ln w="9525">
              <a:noFill/>
              <a:miter lim="800000"/>
              <a:headEnd/>
              <a:tailEnd/>
            </a:ln>
            <a:effectLst/>
          </p:spPr>
          <p:txBody>
            <a:bodyPr lIns="0" tIns="0" rIns="0" bIns="0">
              <a:spAutoFit/>
            </a:bodyPr>
            <a:lstStyle/>
            <a:p>
              <a:pPr eaLnBrk="1" hangingPunct="1">
                <a:spcBef>
                  <a:spcPct val="50000"/>
                </a:spcBef>
              </a:pPr>
              <a:r>
                <a:rPr lang="en-US" b="1">
                  <a:latin typeface="Arial" charset="0"/>
                </a:rPr>
                <a:t>Market Need</a:t>
              </a:r>
            </a:p>
          </p:txBody>
        </p:sp>
      </p:grpSp>
      <p:grpSp>
        <p:nvGrpSpPr>
          <p:cNvPr id="132113" name="Group 17"/>
          <p:cNvGrpSpPr>
            <a:grpSpLocks/>
          </p:cNvGrpSpPr>
          <p:nvPr/>
        </p:nvGrpSpPr>
        <p:grpSpPr bwMode="auto">
          <a:xfrm>
            <a:off x="7578725" y="4378325"/>
            <a:ext cx="1160463" cy="609600"/>
            <a:chOff x="4467" y="2974"/>
            <a:chExt cx="731" cy="384"/>
          </a:xfrm>
        </p:grpSpPr>
        <p:sp>
          <p:nvSpPr>
            <p:cNvPr id="132114" name="AutoShape 18"/>
            <p:cNvSpPr>
              <a:spLocks noChangeAspect="1" noChangeArrowheads="1"/>
            </p:cNvSpPr>
            <p:nvPr/>
          </p:nvSpPr>
          <p:spPr bwMode="auto">
            <a:xfrm>
              <a:off x="4467" y="2974"/>
              <a:ext cx="731" cy="384"/>
            </a:xfrm>
            <a:prstGeom prst="flowChartAlternateProcess">
              <a:avLst/>
            </a:prstGeom>
            <a:noFill/>
            <a:ln w="9525">
              <a:solidFill>
                <a:schemeClr val="tx1"/>
              </a:solidFill>
              <a:miter lim="800000"/>
              <a:headEnd/>
              <a:tailEnd/>
            </a:ln>
            <a:effectLst/>
          </p:spPr>
          <p:txBody>
            <a:bodyPr wrap="none" anchor="ctr"/>
            <a:lstStyle/>
            <a:p>
              <a:endParaRPr lang="en-US"/>
            </a:p>
          </p:txBody>
        </p:sp>
        <p:sp>
          <p:nvSpPr>
            <p:cNvPr id="132115" name="Text Box 19"/>
            <p:cNvSpPr txBox="1">
              <a:spLocks noChangeAspect="1" noChangeArrowheads="1"/>
            </p:cNvSpPr>
            <p:nvPr/>
          </p:nvSpPr>
          <p:spPr bwMode="auto">
            <a:xfrm>
              <a:off x="4545" y="3044"/>
              <a:ext cx="605"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Need?</a:t>
              </a:r>
            </a:p>
          </p:txBody>
        </p:sp>
      </p:grpSp>
      <p:sp>
        <p:nvSpPr>
          <p:cNvPr id="132116" name="AutoShape 20"/>
          <p:cNvSpPr>
            <a:spLocks noChangeArrowheads="1"/>
          </p:cNvSpPr>
          <p:nvPr/>
        </p:nvSpPr>
        <p:spPr bwMode="auto">
          <a:xfrm>
            <a:off x="1603375" y="1981200"/>
            <a:ext cx="747713" cy="368300"/>
          </a:xfrm>
          <a:prstGeom prst="rightArrow">
            <a:avLst>
              <a:gd name="adj1" fmla="val 50000"/>
              <a:gd name="adj2" fmla="val 50754"/>
            </a:avLst>
          </a:prstGeom>
          <a:solidFill>
            <a:schemeClr val="tx1"/>
          </a:solidFill>
          <a:ln w="9525">
            <a:solidFill>
              <a:schemeClr val="tx1"/>
            </a:solidFill>
            <a:miter lim="800000"/>
            <a:headEnd/>
            <a:tailEnd/>
          </a:ln>
          <a:effectLst/>
        </p:spPr>
        <p:txBody>
          <a:bodyPr wrap="none" anchor="ctr"/>
          <a:lstStyle/>
          <a:p>
            <a:endParaRPr lang="en-US"/>
          </a:p>
        </p:txBody>
      </p:sp>
      <p:sp>
        <p:nvSpPr>
          <p:cNvPr id="132117" name="AutoShape 21"/>
          <p:cNvSpPr>
            <a:spLocks noChangeArrowheads="1"/>
          </p:cNvSpPr>
          <p:nvPr/>
        </p:nvSpPr>
        <p:spPr bwMode="auto">
          <a:xfrm>
            <a:off x="4213225" y="1965325"/>
            <a:ext cx="747713" cy="368300"/>
          </a:xfrm>
          <a:prstGeom prst="rightArrow">
            <a:avLst>
              <a:gd name="adj1" fmla="val 50000"/>
              <a:gd name="adj2" fmla="val 50754"/>
            </a:avLst>
          </a:prstGeom>
          <a:solidFill>
            <a:schemeClr val="tx1"/>
          </a:solidFill>
          <a:ln w="9525">
            <a:solidFill>
              <a:schemeClr val="tx1"/>
            </a:solidFill>
            <a:miter lim="800000"/>
            <a:headEnd/>
            <a:tailEnd/>
          </a:ln>
          <a:effectLst/>
        </p:spPr>
        <p:txBody>
          <a:bodyPr wrap="none" anchor="ctr"/>
          <a:lstStyle/>
          <a:p>
            <a:endParaRPr lang="en-US"/>
          </a:p>
        </p:txBody>
      </p:sp>
      <p:sp>
        <p:nvSpPr>
          <p:cNvPr id="132118" name="AutoShape 22"/>
          <p:cNvSpPr>
            <a:spLocks noChangeArrowheads="1"/>
          </p:cNvSpPr>
          <p:nvPr/>
        </p:nvSpPr>
        <p:spPr bwMode="auto">
          <a:xfrm>
            <a:off x="6740525" y="1963738"/>
            <a:ext cx="747713" cy="368300"/>
          </a:xfrm>
          <a:prstGeom prst="rightArrow">
            <a:avLst>
              <a:gd name="adj1" fmla="val 50000"/>
              <a:gd name="adj2" fmla="val 50754"/>
            </a:avLst>
          </a:prstGeom>
          <a:solidFill>
            <a:schemeClr val="tx1"/>
          </a:solidFill>
          <a:ln w="9525">
            <a:solidFill>
              <a:schemeClr val="tx1"/>
            </a:solidFill>
            <a:miter lim="800000"/>
            <a:headEnd/>
            <a:tailEnd/>
          </a:ln>
          <a:effectLst/>
        </p:spPr>
        <p:txBody>
          <a:bodyPr wrap="none" anchor="ctr"/>
          <a:lstStyle/>
          <a:p>
            <a:endParaRPr lang="en-US"/>
          </a:p>
        </p:txBody>
      </p:sp>
      <p:sp>
        <p:nvSpPr>
          <p:cNvPr id="132119" name="Freeform 23"/>
          <p:cNvSpPr>
            <a:spLocks/>
          </p:cNvSpPr>
          <p:nvPr/>
        </p:nvSpPr>
        <p:spPr bwMode="auto">
          <a:xfrm>
            <a:off x="1033463" y="2476500"/>
            <a:ext cx="7124700" cy="463550"/>
          </a:xfrm>
          <a:custGeom>
            <a:avLst/>
            <a:gdLst/>
            <a:ahLst/>
            <a:cxnLst>
              <a:cxn ang="0">
                <a:pos x="4488" y="60"/>
              </a:cxn>
              <a:cxn ang="0">
                <a:pos x="4488" y="292"/>
              </a:cxn>
              <a:cxn ang="0">
                <a:pos x="0" y="292"/>
              </a:cxn>
              <a:cxn ang="0">
                <a:pos x="0" y="0"/>
              </a:cxn>
            </a:cxnLst>
            <a:rect l="0" t="0" r="r" b="b"/>
            <a:pathLst>
              <a:path w="4488" h="292">
                <a:moveTo>
                  <a:pt x="4488" y="60"/>
                </a:moveTo>
                <a:lnTo>
                  <a:pt x="4488" y="292"/>
                </a:lnTo>
                <a:lnTo>
                  <a:pt x="0" y="292"/>
                </a:lnTo>
                <a:lnTo>
                  <a:pt x="0" y="0"/>
                </a:lnTo>
              </a:path>
            </a:pathLst>
          </a:custGeom>
          <a:noFill/>
          <a:ln w="101600">
            <a:solidFill>
              <a:srgbClr val="FF0000"/>
            </a:solidFill>
            <a:round/>
            <a:headEnd/>
            <a:tailEnd type="triangle" w="med" len="med"/>
          </a:ln>
          <a:effectLst/>
        </p:spPr>
        <p:txBody>
          <a:bodyPr/>
          <a:lstStyle/>
          <a:p>
            <a:endParaRPr lang="en-US"/>
          </a:p>
        </p:txBody>
      </p:sp>
      <p:sp>
        <p:nvSpPr>
          <p:cNvPr id="132120" name="Line 24"/>
          <p:cNvSpPr>
            <a:spLocks noChangeShapeType="1"/>
          </p:cNvSpPr>
          <p:nvPr/>
        </p:nvSpPr>
        <p:spPr bwMode="auto">
          <a:xfrm flipV="1">
            <a:off x="5937250" y="2452688"/>
            <a:ext cx="0" cy="476250"/>
          </a:xfrm>
          <a:prstGeom prst="line">
            <a:avLst/>
          </a:prstGeom>
          <a:noFill/>
          <a:ln w="101600">
            <a:solidFill>
              <a:srgbClr val="FF0000"/>
            </a:solidFill>
            <a:round/>
            <a:headEnd/>
            <a:tailEnd type="triangle" w="med" len="med"/>
          </a:ln>
          <a:effectLst/>
        </p:spPr>
        <p:txBody>
          <a:bodyPr/>
          <a:lstStyle/>
          <a:p>
            <a:endParaRPr lang="en-US"/>
          </a:p>
        </p:txBody>
      </p:sp>
      <p:sp>
        <p:nvSpPr>
          <p:cNvPr id="132121" name="Text Box 25"/>
          <p:cNvSpPr txBox="1">
            <a:spLocks noChangeArrowheads="1"/>
          </p:cNvSpPr>
          <p:nvPr/>
        </p:nvSpPr>
        <p:spPr bwMode="auto">
          <a:xfrm>
            <a:off x="995363" y="3133725"/>
            <a:ext cx="7351712" cy="669925"/>
          </a:xfrm>
          <a:prstGeom prst="rect">
            <a:avLst/>
          </a:prstGeom>
          <a:noFill/>
          <a:ln w="9525">
            <a:noFill/>
            <a:miter lim="800000"/>
            <a:headEnd/>
            <a:tailEnd/>
          </a:ln>
          <a:effectLst/>
        </p:spPr>
        <p:txBody>
          <a:bodyPr lIns="0" tIns="0" rIns="0" bIns="0">
            <a:spAutoFit/>
          </a:bodyPr>
          <a:lstStyle/>
          <a:p>
            <a:pPr eaLnBrk="1" hangingPunct="1"/>
            <a:r>
              <a:rPr lang="en-US">
                <a:latin typeface="Arial" charset="0"/>
              </a:rPr>
              <a:t>Market Pull</a:t>
            </a:r>
          </a:p>
          <a:p>
            <a:pPr eaLnBrk="1" hangingPunct="1"/>
            <a:r>
              <a:rPr lang="en-US" sz="2000">
                <a:latin typeface="Arial" charset="0"/>
              </a:rPr>
              <a:t>e.g. Cellular phones, high capacity hard drives</a:t>
            </a:r>
          </a:p>
        </p:txBody>
      </p:sp>
      <p:grpSp>
        <p:nvGrpSpPr>
          <p:cNvPr id="132122" name="Group 26"/>
          <p:cNvGrpSpPr>
            <a:grpSpLocks/>
          </p:cNvGrpSpPr>
          <p:nvPr/>
        </p:nvGrpSpPr>
        <p:grpSpPr bwMode="auto">
          <a:xfrm>
            <a:off x="407988" y="4398963"/>
            <a:ext cx="1219200" cy="609600"/>
            <a:chOff x="1783" y="956"/>
            <a:chExt cx="768" cy="384"/>
          </a:xfrm>
        </p:grpSpPr>
        <p:sp>
          <p:nvSpPr>
            <p:cNvPr id="132123" name="AutoShape 27"/>
            <p:cNvSpPr>
              <a:spLocks noChangeAspect="1" noChangeArrowheads="1"/>
            </p:cNvSpPr>
            <p:nvPr/>
          </p:nvSpPr>
          <p:spPr bwMode="auto">
            <a:xfrm>
              <a:off x="1783" y="956"/>
              <a:ext cx="768" cy="384"/>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p>
          </p:txBody>
        </p:sp>
        <p:sp>
          <p:nvSpPr>
            <p:cNvPr id="132124" name="Text Box 28"/>
            <p:cNvSpPr txBox="1">
              <a:spLocks noChangeAspect="1" noChangeArrowheads="1"/>
            </p:cNvSpPr>
            <p:nvPr/>
          </p:nvSpPr>
          <p:spPr bwMode="auto">
            <a:xfrm>
              <a:off x="1936" y="1026"/>
              <a:ext cx="463"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R&amp;D</a:t>
              </a:r>
            </a:p>
          </p:txBody>
        </p:sp>
      </p:grpSp>
      <p:grpSp>
        <p:nvGrpSpPr>
          <p:cNvPr id="132125" name="Group 29"/>
          <p:cNvGrpSpPr>
            <a:grpSpLocks/>
          </p:cNvGrpSpPr>
          <p:nvPr/>
        </p:nvGrpSpPr>
        <p:grpSpPr bwMode="auto">
          <a:xfrm>
            <a:off x="2433638" y="4386263"/>
            <a:ext cx="1812925" cy="609600"/>
            <a:chOff x="1641" y="1757"/>
            <a:chExt cx="1142" cy="384"/>
          </a:xfrm>
        </p:grpSpPr>
        <p:sp>
          <p:nvSpPr>
            <p:cNvPr id="132126" name="AutoShape 30"/>
            <p:cNvSpPr>
              <a:spLocks noChangeArrowheads="1"/>
            </p:cNvSpPr>
            <p:nvPr/>
          </p:nvSpPr>
          <p:spPr bwMode="auto">
            <a:xfrm>
              <a:off x="1641" y="1757"/>
              <a:ext cx="1142" cy="384"/>
            </a:xfrm>
            <a:prstGeom prst="flowChartAlternateProcess">
              <a:avLst/>
            </a:prstGeom>
            <a:solidFill>
              <a:srgbClr val="CCFFCC"/>
            </a:solidFill>
            <a:ln w="9525">
              <a:solidFill>
                <a:schemeClr val="tx1"/>
              </a:solidFill>
              <a:miter lim="800000"/>
              <a:headEnd/>
              <a:tailEnd/>
            </a:ln>
            <a:effectLst/>
          </p:spPr>
          <p:txBody>
            <a:bodyPr wrap="none" anchor="ctr"/>
            <a:lstStyle/>
            <a:p>
              <a:endParaRPr lang="en-US"/>
            </a:p>
          </p:txBody>
        </p:sp>
        <p:sp>
          <p:nvSpPr>
            <p:cNvPr id="132127" name="Text Box 31"/>
            <p:cNvSpPr txBox="1">
              <a:spLocks noChangeArrowheads="1"/>
            </p:cNvSpPr>
            <p:nvPr/>
          </p:nvSpPr>
          <p:spPr bwMode="auto">
            <a:xfrm>
              <a:off x="1689" y="1827"/>
              <a:ext cx="1061"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Production</a:t>
              </a:r>
            </a:p>
          </p:txBody>
        </p:sp>
      </p:grpSp>
      <p:grpSp>
        <p:nvGrpSpPr>
          <p:cNvPr id="132128" name="Group 32"/>
          <p:cNvGrpSpPr>
            <a:grpSpLocks/>
          </p:cNvGrpSpPr>
          <p:nvPr/>
        </p:nvGrpSpPr>
        <p:grpSpPr bwMode="auto">
          <a:xfrm>
            <a:off x="5032375" y="4386263"/>
            <a:ext cx="1741488" cy="609600"/>
            <a:chOff x="1729" y="2302"/>
            <a:chExt cx="1097" cy="384"/>
          </a:xfrm>
        </p:grpSpPr>
        <p:sp>
          <p:nvSpPr>
            <p:cNvPr id="132129" name="AutoShape 33"/>
            <p:cNvSpPr>
              <a:spLocks noChangeArrowheads="1"/>
            </p:cNvSpPr>
            <p:nvPr/>
          </p:nvSpPr>
          <p:spPr bwMode="auto">
            <a:xfrm>
              <a:off x="1729" y="2302"/>
              <a:ext cx="1097" cy="384"/>
            </a:xfrm>
            <a:prstGeom prst="flowChartAlternateProcess">
              <a:avLst/>
            </a:prstGeom>
            <a:solidFill>
              <a:srgbClr val="99CCFF"/>
            </a:solidFill>
            <a:ln w="9525">
              <a:solidFill>
                <a:schemeClr val="tx1"/>
              </a:solidFill>
              <a:miter lim="800000"/>
              <a:headEnd/>
              <a:tailEnd/>
            </a:ln>
            <a:effectLst/>
          </p:spPr>
          <p:txBody>
            <a:bodyPr wrap="none" anchor="ctr"/>
            <a:lstStyle/>
            <a:p>
              <a:endParaRPr lang="en-US"/>
            </a:p>
          </p:txBody>
        </p:sp>
        <p:sp>
          <p:nvSpPr>
            <p:cNvPr id="132130" name="Text Box 34"/>
            <p:cNvSpPr txBox="1">
              <a:spLocks noChangeArrowheads="1"/>
            </p:cNvSpPr>
            <p:nvPr/>
          </p:nvSpPr>
          <p:spPr bwMode="auto">
            <a:xfrm>
              <a:off x="1826" y="2372"/>
              <a:ext cx="963" cy="230"/>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Marketing</a:t>
              </a:r>
            </a:p>
          </p:txBody>
        </p:sp>
      </p:grpSp>
      <p:sp>
        <p:nvSpPr>
          <p:cNvPr id="132131" name="AutoShape 35"/>
          <p:cNvSpPr>
            <a:spLocks noChangeArrowheads="1"/>
          </p:cNvSpPr>
          <p:nvPr/>
        </p:nvSpPr>
        <p:spPr bwMode="auto">
          <a:xfrm>
            <a:off x="1662113" y="4519613"/>
            <a:ext cx="747712" cy="368300"/>
          </a:xfrm>
          <a:prstGeom prst="rightArrow">
            <a:avLst>
              <a:gd name="adj1" fmla="val 50000"/>
              <a:gd name="adj2" fmla="val 50754"/>
            </a:avLst>
          </a:prstGeom>
          <a:solidFill>
            <a:schemeClr val="tx1"/>
          </a:solidFill>
          <a:ln w="9525">
            <a:solidFill>
              <a:schemeClr val="tx1"/>
            </a:solidFill>
            <a:miter lim="800000"/>
            <a:headEnd/>
            <a:tailEnd/>
          </a:ln>
          <a:effectLst/>
        </p:spPr>
        <p:txBody>
          <a:bodyPr wrap="none" anchor="ctr"/>
          <a:lstStyle/>
          <a:p>
            <a:endParaRPr lang="en-US"/>
          </a:p>
        </p:txBody>
      </p:sp>
      <p:sp>
        <p:nvSpPr>
          <p:cNvPr id="132132" name="AutoShape 36"/>
          <p:cNvSpPr>
            <a:spLocks noChangeArrowheads="1"/>
          </p:cNvSpPr>
          <p:nvPr/>
        </p:nvSpPr>
        <p:spPr bwMode="auto">
          <a:xfrm>
            <a:off x="4271963" y="4503738"/>
            <a:ext cx="747712" cy="368300"/>
          </a:xfrm>
          <a:prstGeom prst="rightArrow">
            <a:avLst>
              <a:gd name="adj1" fmla="val 50000"/>
              <a:gd name="adj2" fmla="val 50754"/>
            </a:avLst>
          </a:prstGeom>
          <a:solidFill>
            <a:schemeClr val="tx1"/>
          </a:solidFill>
          <a:ln w="9525">
            <a:solidFill>
              <a:schemeClr val="tx1"/>
            </a:solidFill>
            <a:miter lim="800000"/>
            <a:headEnd/>
            <a:tailEnd/>
          </a:ln>
          <a:effectLst/>
        </p:spPr>
        <p:txBody>
          <a:bodyPr wrap="none" anchor="ctr"/>
          <a:lstStyle/>
          <a:p>
            <a:endParaRPr lang="en-US"/>
          </a:p>
        </p:txBody>
      </p:sp>
      <p:sp>
        <p:nvSpPr>
          <p:cNvPr id="132133" name="AutoShape 37"/>
          <p:cNvSpPr>
            <a:spLocks noChangeArrowheads="1"/>
          </p:cNvSpPr>
          <p:nvPr/>
        </p:nvSpPr>
        <p:spPr bwMode="auto">
          <a:xfrm>
            <a:off x="6799263" y="4502150"/>
            <a:ext cx="747712" cy="368300"/>
          </a:xfrm>
          <a:prstGeom prst="rightArrow">
            <a:avLst>
              <a:gd name="adj1" fmla="val 50000"/>
              <a:gd name="adj2" fmla="val 50754"/>
            </a:avLst>
          </a:prstGeom>
          <a:solidFill>
            <a:schemeClr val="tx1"/>
          </a:solidFill>
          <a:ln w="9525">
            <a:solidFill>
              <a:schemeClr val="tx1"/>
            </a:solidFill>
            <a:miter lim="800000"/>
            <a:headEnd/>
            <a:tailEnd/>
          </a:ln>
          <a:effectLst/>
        </p:spPr>
        <p:txBody>
          <a:bodyPr wrap="none" anchor="ctr"/>
          <a:lstStyle/>
          <a:p>
            <a:endParaRPr lang="en-US"/>
          </a:p>
        </p:txBody>
      </p:sp>
      <p:sp>
        <p:nvSpPr>
          <p:cNvPr id="132134" name="Text Box 38"/>
          <p:cNvSpPr txBox="1">
            <a:spLocks noChangeArrowheads="1"/>
          </p:cNvSpPr>
          <p:nvPr/>
        </p:nvSpPr>
        <p:spPr bwMode="auto">
          <a:xfrm>
            <a:off x="1135063" y="5314950"/>
            <a:ext cx="7351712" cy="669925"/>
          </a:xfrm>
          <a:prstGeom prst="rect">
            <a:avLst/>
          </a:prstGeom>
          <a:noFill/>
          <a:ln w="9525">
            <a:noFill/>
            <a:miter lim="800000"/>
            <a:headEnd/>
            <a:tailEnd/>
          </a:ln>
          <a:effectLst/>
        </p:spPr>
        <p:txBody>
          <a:bodyPr lIns="0" tIns="0" rIns="0" bIns="0">
            <a:spAutoFit/>
          </a:bodyPr>
          <a:lstStyle/>
          <a:p>
            <a:pPr eaLnBrk="1" hangingPunct="1"/>
            <a:r>
              <a:rPr lang="en-US">
                <a:latin typeface="Arial" charset="0"/>
              </a:rPr>
              <a:t>Technology Push</a:t>
            </a:r>
          </a:p>
          <a:p>
            <a:pPr eaLnBrk="1" hangingPunct="1"/>
            <a:r>
              <a:rPr lang="en-US" sz="2000">
                <a:latin typeface="Arial" charset="0"/>
              </a:rPr>
              <a:t>e.g. carbon nanotubes, quasi-crystals</a:t>
            </a:r>
          </a:p>
        </p:txBody>
      </p:sp>
      <p:sp>
        <p:nvSpPr>
          <p:cNvPr id="132135" name="Text Box 39"/>
          <p:cNvSpPr txBox="1">
            <a:spLocks noChangeArrowheads="1"/>
          </p:cNvSpPr>
          <p:nvPr/>
        </p:nvSpPr>
        <p:spPr bwMode="auto">
          <a:xfrm>
            <a:off x="965200" y="1162050"/>
            <a:ext cx="3121025" cy="365125"/>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Mechanical Design</a:t>
            </a:r>
          </a:p>
        </p:txBody>
      </p:sp>
      <p:sp>
        <p:nvSpPr>
          <p:cNvPr id="132136" name="Text Box 40"/>
          <p:cNvSpPr txBox="1">
            <a:spLocks noChangeArrowheads="1"/>
          </p:cNvSpPr>
          <p:nvPr/>
        </p:nvSpPr>
        <p:spPr bwMode="auto">
          <a:xfrm>
            <a:off x="4656138" y="1169988"/>
            <a:ext cx="2503487" cy="365125"/>
          </a:xfrm>
          <a:prstGeom prst="rect">
            <a:avLst/>
          </a:prstGeom>
          <a:noFill/>
          <a:ln w="9525">
            <a:noFill/>
            <a:miter lim="800000"/>
            <a:headEnd/>
            <a:tailEnd/>
          </a:ln>
          <a:effectLst/>
        </p:spPr>
        <p:txBody>
          <a:bodyPr lIns="0" tIns="0" rIns="0" bIns="0">
            <a:spAutoFit/>
          </a:bodyPr>
          <a:lstStyle/>
          <a:p>
            <a:pPr algn="l" eaLnBrk="1" hangingPunct="1">
              <a:spcBef>
                <a:spcPct val="50000"/>
              </a:spcBef>
            </a:pPr>
            <a:r>
              <a:rPr lang="en-US" b="1">
                <a:latin typeface="Arial" charset="0"/>
              </a:rPr>
              <a:t>Industrial Design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solidFill>
            <a:srgbClr val="00FF00"/>
          </a:solidFill>
        </p:spPr>
        <p:txBody>
          <a:bodyPr/>
          <a:lstStyle/>
          <a:p>
            <a:pPr algn="ctr"/>
            <a:r>
              <a:rPr lang="en-US"/>
              <a:t>Matrix Organization</a:t>
            </a:r>
          </a:p>
        </p:txBody>
      </p:sp>
      <p:sp>
        <p:nvSpPr>
          <p:cNvPr id="76803" name="Rectangle 3"/>
          <p:cNvSpPr>
            <a:spLocks noGrp="1" noChangeArrowheads="1"/>
          </p:cNvSpPr>
          <p:nvPr>
            <p:ph type="body" idx="1"/>
          </p:nvPr>
        </p:nvSpPr>
        <p:spPr/>
        <p:txBody>
          <a:bodyPr/>
          <a:lstStyle/>
          <a:p>
            <a:r>
              <a:rPr lang="en-US"/>
              <a:t>Each person has ‘two bosses’</a:t>
            </a:r>
          </a:p>
          <a:p>
            <a:r>
              <a:rPr lang="en-US"/>
              <a:t>Each person ‘wears two hats’</a:t>
            </a:r>
          </a:p>
          <a:p>
            <a:r>
              <a:rPr lang="en-US"/>
              <a:t>Success hinges on rapid deployment of ‘project teams’ (reconfiguration)</a:t>
            </a:r>
          </a:p>
          <a:p>
            <a:r>
              <a:rPr lang="en-US"/>
              <a:t>Success hinges on flexibility</a:t>
            </a:r>
          </a:p>
          <a:p>
            <a:r>
              <a:rPr lang="en-US"/>
              <a:t>Success hinges on worker’s ability to ‘juggle’ multiple projects (prioritize, plan, manage time)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solidFill>
            <a:srgbClr val="00FF00"/>
          </a:solidFill>
        </p:spPr>
        <p:txBody>
          <a:bodyPr/>
          <a:lstStyle/>
          <a:p>
            <a:pPr algn="ctr"/>
            <a:r>
              <a:rPr lang="en-US"/>
              <a:t>Matrix Organization</a:t>
            </a:r>
          </a:p>
        </p:txBody>
      </p:sp>
      <p:sp>
        <p:nvSpPr>
          <p:cNvPr id="77827" name="Rectangle 3"/>
          <p:cNvSpPr>
            <a:spLocks noGrp="1" noChangeArrowheads="1"/>
          </p:cNvSpPr>
          <p:nvPr>
            <p:ph type="body" idx="1"/>
          </p:nvPr>
        </p:nvSpPr>
        <p:spPr/>
        <p:txBody>
          <a:bodyPr/>
          <a:lstStyle/>
          <a:p>
            <a:r>
              <a:rPr lang="en-US"/>
              <a:t>Functional Org</a:t>
            </a:r>
          </a:p>
          <a:p>
            <a:pPr lvl="1"/>
            <a:r>
              <a:rPr lang="en-US"/>
              <a:t>Fosters specialization and development</a:t>
            </a:r>
          </a:p>
          <a:p>
            <a:pPr lvl="1"/>
            <a:r>
              <a:rPr lang="en-US"/>
              <a:t>Repository of ‘skills’</a:t>
            </a:r>
          </a:p>
          <a:p>
            <a:pPr lvl="1"/>
            <a:r>
              <a:rPr lang="en-US"/>
              <a:t>‘Placement’ of workers</a:t>
            </a:r>
          </a:p>
          <a:p>
            <a:pPr lvl="1"/>
            <a:r>
              <a:rPr lang="en-US"/>
              <a:t>Bureaucracy</a:t>
            </a:r>
          </a:p>
          <a:p>
            <a:r>
              <a:rPr lang="en-US"/>
              <a:t>Project Org</a:t>
            </a:r>
          </a:p>
          <a:p>
            <a:pPr lvl="1"/>
            <a:r>
              <a:rPr lang="en-US"/>
              <a:t>Optimal allocation of resources</a:t>
            </a:r>
          </a:p>
          <a:p>
            <a:pPr lvl="1"/>
            <a:r>
              <a:rPr lang="en-US"/>
              <a:t>Objective-driven, fast-paced (Client-driven)</a:t>
            </a:r>
          </a:p>
          <a:p>
            <a:pPr lvl="1"/>
            <a:r>
              <a:rPr lang="en-US"/>
              <a:t>Quick evaluation of concepts, trade-offs</a:t>
            </a:r>
          </a:p>
          <a:p>
            <a:pPr lvl="1"/>
            <a:r>
              <a:rPr lang="en-US"/>
              <a:t>Difficulty of people staying ‘sharp’</a:t>
            </a:r>
          </a:p>
          <a:p>
            <a:pPr lvl="1"/>
            <a:r>
              <a:rPr lang="en-US"/>
              <a:t>Difficulty in capturing ‘lessons-learned’ (memory)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solidFill>
            <a:srgbClr val="00FF00"/>
          </a:solidFill>
        </p:spPr>
        <p:txBody>
          <a:bodyPr/>
          <a:lstStyle/>
          <a:p>
            <a:pPr algn="ctr"/>
            <a:r>
              <a:rPr lang="en-US"/>
              <a:t>Implications to Design Project</a:t>
            </a:r>
          </a:p>
        </p:txBody>
      </p:sp>
      <p:sp>
        <p:nvSpPr>
          <p:cNvPr id="98307" name="Rectangle 3"/>
          <p:cNvSpPr>
            <a:spLocks noGrp="1" noChangeArrowheads="1"/>
          </p:cNvSpPr>
          <p:nvPr>
            <p:ph type="body" idx="1"/>
          </p:nvPr>
        </p:nvSpPr>
        <p:spPr/>
        <p:txBody>
          <a:bodyPr/>
          <a:lstStyle/>
          <a:p>
            <a:r>
              <a:rPr lang="en-US"/>
              <a:t>Understand the design process to implement in your own project</a:t>
            </a:r>
          </a:p>
          <a:p>
            <a:r>
              <a:rPr lang="en-US"/>
              <a:t>Team formation (team building to come)</a:t>
            </a:r>
          </a:p>
          <a:p>
            <a:r>
              <a:rPr lang="en-US"/>
              <a:t>Engage in management of your own project: planning, organizing, leading, controlling</a:t>
            </a:r>
          </a:p>
          <a:p>
            <a:pPr lvl="1"/>
            <a:r>
              <a:rPr lang="en-US"/>
              <a:t>Prepare WBS</a:t>
            </a:r>
          </a:p>
          <a:p>
            <a:pPr lvl="1"/>
            <a:r>
              <a:rPr lang="en-US"/>
              <a:t>Prepare schedule</a:t>
            </a:r>
          </a:p>
          <a:p>
            <a:pPr lvl="1"/>
            <a:r>
              <a:rPr lang="en-US"/>
              <a:t>Stick to WBS and schedule on all reporting!</a:t>
            </a:r>
          </a:p>
          <a:p>
            <a:r>
              <a:rPr lang="en-US"/>
              <a:t>Understand system interfaces on your design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517525" y="1231900"/>
            <a:ext cx="8240713" cy="3386138"/>
          </a:xfrm>
          <a:noFill/>
        </p:spPr>
        <p:txBody>
          <a:bodyPr/>
          <a:lstStyle/>
          <a:p>
            <a:pPr>
              <a:lnSpc>
                <a:spcPct val="90000"/>
              </a:lnSpc>
            </a:pPr>
            <a:r>
              <a:rPr lang="en-US" sz="2400"/>
              <a:t>Original Design</a:t>
            </a:r>
          </a:p>
          <a:p>
            <a:pPr lvl="1">
              <a:lnSpc>
                <a:spcPct val="90000"/>
              </a:lnSpc>
            </a:pPr>
            <a:r>
              <a:rPr lang="en-US" sz="2000"/>
              <a:t>New idea or working principle</a:t>
            </a:r>
          </a:p>
          <a:p>
            <a:pPr lvl="1">
              <a:lnSpc>
                <a:spcPct val="90000"/>
              </a:lnSpc>
            </a:pPr>
            <a:r>
              <a:rPr lang="en-US" sz="2000"/>
              <a:t>e.g. CD vs Tape</a:t>
            </a:r>
          </a:p>
          <a:p>
            <a:pPr lvl="1">
              <a:lnSpc>
                <a:spcPct val="90000"/>
              </a:lnSpc>
            </a:pPr>
            <a:endParaRPr lang="en-US" sz="2000"/>
          </a:p>
          <a:p>
            <a:pPr>
              <a:lnSpc>
                <a:spcPct val="90000"/>
              </a:lnSpc>
            </a:pPr>
            <a:r>
              <a:rPr lang="en-US" sz="2400"/>
              <a:t>Adaptive or Development Design</a:t>
            </a:r>
          </a:p>
          <a:p>
            <a:pPr lvl="1">
              <a:lnSpc>
                <a:spcPct val="90000"/>
              </a:lnSpc>
            </a:pPr>
            <a:r>
              <a:rPr lang="en-US" sz="2000"/>
              <a:t>Takes existing product and seeks an incremental advance in performance through a refinement in working principle.</a:t>
            </a:r>
          </a:p>
          <a:p>
            <a:pPr lvl="1">
              <a:lnSpc>
                <a:spcPct val="90000"/>
              </a:lnSpc>
            </a:pPr>
            <a:r>
              <a:rPr lang="en-US" sz="2000"/>
              <a:t>e.g. beverage cans, automobiles,…</a:t>
            </a:r>
            <a:endParaRPr lang="en-US"/>
          </a:p>
        </p:txBody>
      </p:sp>
      <p:sp>
        <p:nvSpPr>
          <p:cNvPr id="133123" name="Text Box 3"/>
          <p:cNvSpPr txBox="1">
            <a:spLocks noChangeArrowheads="1"/>
          </p:cNvSpPr>
          <p:nvPr/>
        </p:nvSpPr>
        <p:spPr bwMode="auto">
          <a:xfrm>
            <a:off x="1143000" y="228600"/>
            <a:ext cx="7162800" cy="579438"/>
          </a:xfrm>
          <a:prstGeom prst="rect">
            <a:avLst/>
          </a:prstGeom>
          <a:solidFill>
            <a:srgbClr val="00FF00"/>
          </a:solidFill>
          <a:ln w="9525" algn="ctr">
            <a:noFill/>
            <a:miter lim="800000"/>
            <a:headEnd/>
            <a:tailEnd/>
          </a:ln>
          <a:effectLst/>
        </p:spPr>
        <p:txBody>
          <a:bodyPr>
            <a:spAutoFit/>
          </a:bodyPr>
          <a:lstStyle/>
          <a:p>
            <a:pPr eaLnBrk="1" hangingPunct="1">
              <a:spcBef>
                <a:spcPct val="50000"/>
              </a:spcBef>
            </a:pPr>
            <a:r>
              <a:rPr kumimoji="1" lang="en-US" sz="3200">
                <a:solidFill>
                  <a:schemeClr val="tx2"/>
                </a:solidFill>
                <a:latin typeface="Arial Black" pitchFamily="34" charset="0"/>
              </a:rPr>
              <a:t>Types of Design</a:t>
            </a:r>
          </a:p>
        </p:txBody>
      </p:sp>
      <p:sp>
        <p:nvSpPr>
          <p:cNvPr id="133124" name="Rectangle 4"/>
          <p:cNvSpPr>
            <a:spLocks noChangeArrowheads="1"/>
          </p:cNvSpPr>
          <p:nvPr/>
        </p:nvSpPr>
        <p:spPr bwMode="auto">
          <a:xfrm>
            <a:off x="381000" y="4267200"/>
            <a:ext cx="5508625" cy="1700213"/>
          </a:xfrm>
          <a:prstGeom prst="rect">
            <a:avLst/>
          </a:prstGeom>
          <a:solidFill>
            <a:schemeClr val="bg1"/>
          </a:solidFill>
          <a:ln w="9525">
            <a:noFill/>
            <a:miter lim="800000"/>
            <a:headEnd/>
            <a:tailEnd/>
          </a:ln>
          <a:effectLst/>
        </p:spPr>
        <p:txBody>
          <a:bodyPr/>
          <a:lstStyle/>
          <a:p>
            <a:pPr marL="342900" indent="-342900" algn="l">
              <a:lnSpc>
                <a:spcPct val="90000"/>
              </a:lnSpc>
              <a:spcBef>
                <a:spcPct val="20000"/>
              </a:spcBef>
              <a:buClr>
                <a:schemeClr val="accent2"/>
              </a:buClr>
              <a:buFont typeface="Monotype Sorts" pitchFamily="2" charset="2"/>
              <a:buChar char="n"/>
            </a:pPr>
            <a:r>
              <a:rPr kumimoji="1" lang="en-US">
                <a:latin typeface="Tahoma" pitchFamily="34" charset="0"/>
              </a:rPr>
              <a:t>Variant Design</a:t>
            </a:r>
          </a:p>
          <a:p>
            <a:pPr marL="742950" lvl="1" indent="-285750" algn="l">
              <a:lnSpc>
                <a:spcPct val="90000"/>
              </a:lnSpc>
              <a:spcBef>
                <a:spcPct val="20000"/>
              </a:spcBef>
              <a:buClr>
                <a:schemeClr val="accent2"/>
              </a:buClr>
              <a:buFont typeface="Monotype Sorts" pitchFamily="2" charset="2"/>
              <a:buChar char="l"/>
            </a:pPr>
            <a:r>
              <a:rPr kumimoji="1" lang="en-US" sz="2000">
                <a:latin typeface="Tahoma" pitchFamily="34" charset="0"/>
              </a:rPr>
              <a:t>Change in scale/dimension without change of function</a:t>
            </a:r>
          </a:p>
          <a:p>
            <a:pPr marL="742950" lvl="1" indent="-285750" algn="l">
              <a:lnSpc>
                <a:spcPct val="90000"/>
              </a:lnSpc>
              <a:spcBef>
                <a:spcPct val="20000"/>
              </a:spcBef>
              <a:buClr>
                <a:schemeClr val="accent2"/>
              </a:buClr>
              <a:buFont typeface="Monotype Sorts" pitchFamily="2" charset="2"/>
              <a:buChar char="l"/>
            </a:pPr>
            <a:r>
              <a:rPr kumimoji="1" lang="en-US" sz="2000">
                <a:latin typeface="Tahoma" pitchFamily="34" charset="0"/>
              </a:rPr>
              <a:t>e.g. desktop to laptop computer</a:t>
            </a:r>
          </a:p>
        </p:txBody>
      </p:sp>
      <p:graphicFrame>
        <p:nvGraphicFramePr>
          <p:cNvPr id="133125" name="Object 5"/>
          <p:cNvGraphicFramePr>
            <a:graphicFrameLocks noChangeAspect="1"/>
          </p:cNvGraphicFramePr>
          <p:nvPr/>
        </p:nvGraphicFramePr>
        <p:xfrm>
          <a:off x="5791200" y="3886200"/>
          <a:ext cx="3003550" cy="1765300"/>
        </p:xfrm>
        <a:graphic>
          <a:graphicData uri="http://schemas.openxmlformats.org/presentationml/2006/ole">
            <p:oleObj spid="_x0000_s133125" name="Image" r:id="rId4" imgW="5985175" imgH="3558066" progId="Photoshop.Image.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rgbClr val="00FF00"/>
          </a:solidFill>
        </p:spPr>
        <p:txBody>
          <a:bodyPr/>
          <a:lstStyle/>
          <a:p>
            <a:pPr algn="ctr"/>
            <a:r>
              <a:rPr lang="en-US"/>
              <a:t>What is a Process?</a:t>
            </a:r>
          </a:p>
        </p:txBody>
      </p:sp>
      <p:sp>
        <p:nvSpPr>
          <p:cNvPr id="67587" name="Oval 3"/>
          <p:cNvSpPr>
            <a:spLocks noChangeArrowheads="1"/>
          </p:cNvSpPr>
          <p:nvPr/>
        </p:nvSpPr>
        <p:spPr bwMode="auto">
          <a:xfrm>
            <a:off x="914400" y="1524000"/>
            <a:ext cx="1219200" cy="609600"/>
          </a:xfrm>
          <a:prstGeom prst="ellipse">
            <a:avLst/>
          </a:prstGeom>
          <a:solidFill>
            <a:srgbClr val="FFFF00"/>
          </a:solidFill>
          <a:ln w="31750">
            <a:solidFill>
              <a:srgbClr val="FF0000"/>
            </a:solidFill>
            <a:round/>
            <a:headEnd/>
            <a:tailEnd/>
          </a:ln>
          <a:effectLst/>
        </p:spPr>
        <p:txBody>
          <a:bodyPr wrap="none" anchor="ctr"/>
          <a:lstStyle/>
          <a:p>
            <a:r>
              <a:rPr lang="en-US" sz="1800" b="1">
                <a:latin typeface="Arial Black" pitchFamily="34" charset="0"/>
              </a:rPr>
              <a:t>Input 1</a:t>
            </a:r>
            <a:endParaRPr lang="en-US"/>
          </a:p>
        </p:txBody>
      </p:sp>
      <p:sp>
        <p:nvSpPr>
          <p:cNvPr id="67588" name="Oval 4"/>
          <p:cNvSpPr>
            <a:spLocks noChangeArrowheads="1"/>
          </p:cNvSpPr>
          <p:nvPr/>
        </p:nvSpPr>
        <p:spPr bwMode="auto">
          <a:xfrm>
            <a:off x="838200" y="2514600"/>
            <a:ext cx="762000" cy="838200"/>
          </a:xfrm>
          <a:prstGeom prst="ellipse">
            <a:avLst/>
          </a:prstGeom>
          <a:solidFill>
            <a:schemeClr val="bg1"/>
          </a:solidFill>
          <a:ln w="31750">
            <a:solidFill>
              <a:srgbClr val="FF0000"/>
            </a:solidFill>
            <a:round/>
            <a:headEnd/>
            <a:tailEnd/>
          </a:ln>
          <a:effectLst/>
        </p:spPr>
        <p:txBody>
          <a:bodyPr wrap="none" anchor="ctr"/>
          <a:lstStyle/>
          <a:p>
            <a:r>
              <a:rPr lang="en-US" sz="1800" b="1">
                <a:latin typeface="Arial Black" pitchFamily="34" charset="0"/>
              </a:rPr>
              <a:t>Input 2</a:t>
            </a:r>
          </a:p>
        </p:txBody>
      </p:sp>
      <p:sp>
        <p:nvSpPr>
          <p:cNvPr id="67589" name="Oval 5"/>
          <p:cNvSpPr>
            <a:spLocks noChangeArrowheads="1"/>
          </p:cNvSpPr>
          <p:nvPr/>
        </p:nvSpPr>
        <p:spPr bwMode="auto">
          <a:xfrm>
            <a:off x="1676400" y="3505200"/>
            <a:ext cx="1219200" cy="381000"/>
          </a:xfrm>
          <a:prstGeom prst="ellipse">
            <a:avLst/>
          </a:prstGeom>
          <a:solidFill>
            <a:srgbClr val="00CC66"/>
          </a:solidFill>
          <a:ln w="31750">
            <a:solidFill>
              <a:srgbClr val="FF0000"/>
            </a:solidFill>
            <a:round/>
            <a:headEnd/>
            <a:tailEnd/>
          </a:ln>
          <a:effectLst/>
        </p:spPr>
        <p:txBody>
          <a:bodyPr wrap="none" anchor="ctr"/>
          <a:lstStyle/>
          <a:p>
            <a:r>
              <a:rPr lang="en-US" sz="1800" b="1">
                <a:latin typeface="Arial Black" pitchFamily="34" charset="0"/>
              </a:rPr>
              <a:t>Input 3</a:t>
            </a:r>
            <a:endParaRPr lang="en-US"/>
          </a:p>
        </p:txBody>
      </p:sp>
      <p:sp>
        <p:nvSpPr>
          <p:cNvPr id="67590" name="Rectangle 6"/>
          <p:cNvSpPr>
            <a:spLocks noChangeArrowheads="1"/>
          </p:cNvSpPr>
          <p:nvPr/>
        </p:nvSpPr>
        <p:spPr bwMode="auto">
          <a:xfrm>
            <a:off x="3657600" y="2133600"/>
            <a:ext cx="1981200" cy="1066800"/>
          </a:xfrm>
          <a:prstGeom prst="rect">
            <a:avLst/>
          </a:prstGeom>
          <a:solidFill>
            <a:srgbClr val="66FFFF"/>
          </a:solidFill>
          <a:ln w="31750">
            <a:solidFill>
              <a:srgbClr val="FF0000"/>
            </a:solidFill>
            <a:miter lim="800000"/>
            <a:headEnd/>
            <a:tailEnd/>
          </a:ln>
          <a:effectLst/>
        </p:spPr>
        <p:txBody>
          <a:bodyPr wrap="none" anchor="ctr"/>
          <a:lstStyle/>
          <a:p>
            <a:r>
              <a:rPr lang="en-US" sz="2000" b="1">
                <a:latin typeface="Arial Black" pitchFamily="34" charset="0"/>
              </a:rPr>
              <a:t>Process</a:t>
            </a:r>
            <a:endParaRPr lang="en-US"/>
          </a:p>
        </p:txBody>
      </p:sp>
      <p:sp>
        <p:nvSpPr>
          <p:cNvPr id="67591" name="AutoShape 7"/>
          <p:cNvSpPr>
            <a:spLocks noChangeArrowheads="1"/>
          </p:cNvSpPr>
          <p:nvPr/>
        </p:nvSpPr>
        <p:spPr bwMode="auto">
          <a:xfrm>
            <a:off x="6400800" y="1828800"/>
            <a:ext cx="2057400" cy="1600200"/>
          </a:xfrm>
          <a:prstGeom prst="irregularSeal1">
            <a:avLst/>
          </a:prstGeom>
          <a:solidFill>
            <a:schemeClr val="accent1"/>
          </a:solidFill>
          <a:ln w="31750">
            <a:solidFill>
              <a:srgbClr val="FF0000"/>
            </a:solidFill>
            <a:miter lim="800000"/>
            <a:headEnd/>
            <a:tailEnd/>
          </a:ln>
          <a:effectLst/>
        </p:spPr>
        <p:txBody>
          <a:bodyPr wrap="none" anchor="ctr"/>
          <a:lstStyle/>
          <a:p>
            <a:r>
              <a:rPr lang="en-US" sz="1800" b="1">
                <a:latin typeface="Arial Black" pitchFamily="34" charset="0"/>
              </a:rPr>
              <a:t>Output</a:t>
            </a:r>
          </a:p>
        </p:txBody>
      </p:sp>
      <p:sp>
        <p:nvSpPr>
          <p:cNvPr id="67597" name="Line 13"/>
          <p:cNvSpPr>
            <a:spLocks noChangeShapeType="1"/>
          </p:cNvSpPr>
          <p:nvPr/>
        </p:nvSpPr>
        <p:spPr bwMode="auto">
          <a:xfrm>
            <a:off x="2133600" y="1981200"/>
            <a:ext cx="1295400" cy="457200"/>
          </a:xfrm>
          <a:prstGeom prst="line">
            <a:avLst/>
          </a:prstGeom>
          <a:noFill/>
          <a:ln w="31750">
            <a:solidFill>
              <a:srgbClr val="FF0000"/>
            </a:solidFill>
            <a:round/>
            <a:headEnd/>
            <a:tailEnd type="triangle" w="med" len="med"/>
          </a:ln>
          <a:effectLst/>
        </p:spPr>
        <p:txBody>
          <a:bodyPr wrap="none" anchor="ctr"/>
          <a:lstStyle/>
          <a:p>
            <a:endParaRPr lang="en-US"/>
          </a:p>
        </p:txBody>
      </p:sp>
      <p:sp>
        <p:nvSpPr>
          <p:cNvPr id="67598" name="Line 14"/>
          <p:cNvSpPr>
            <a:spLocks noChangeShapeType="1"/>
          </p:cNvSpPr>
          <p:nvPr/>
        </p:nvSpPr>
        <p:spPr bwMode="auto">
          <a:xfrm flipV="1">
            <a:off x="1828800" y="2743200"/>
            <a:ext cx="1371600" cy="76200"/>
          </a:xfrm>
          <a:prstGeom prst="line">
            <a:avLst/>
          </a:prstGeom>
          <a:noFill/>
          <a:ln w="31750">
            <a:solidFill>
              <a:srgbClr val="FF0000"/>
            </a:solidFill>
            <a:round/>
            <a:headEnd/>
            <a:tailEnd type="triangle" w="med" len="med"/>
          </a:ln>
          <a:effectLst/>
        </p:spPr>
        <p:txBody>
          <a:bodyPr wrap="none" anchor="ctr"/>
          <a:lstStyle/>
          <a:p>
            <a:endParaRPr lang="en-US"/>
          </a:p>
        </p:txBody>
      </p:sp>
      <p:sp>
        <p:nvSpPr>
          <p:cNvPr id="67599" name="Line 15"/>
          <p:cNvSpPr>
            <a:spLocks noChangeShapeType="1"/>
          </p:cNvSpPr>
          <p:nvPr/>
        </p:nvSpPr>
        <p:spPr bwMode="auto">
          <a:xfrm flipV="1">
            <a:off x="2895600" y="3124200"/>
            <a:ext cx="381000" cy="381000"/>
          </a:xfrm>
          <a:prstGeom prst="line">
            <a:avLst/>
          </a:prstGeom>
          <a:noFill/>
          <a:ln w="31750">
            <a:solidFill>
              <a:srgbClr val="FF0000"/>
            </a:solidFill>
            <a:round/>
            <a:headEnd/>
            <a:tailEnd type="triangle" w="med" len="med"/>
          </a:ln>
          <a:effectLst/>
        </p:spPr>
        <p:txBody>
          <a:bodyPr wrap="none" anchor="ctr"/>
          <a:lstStyle/>
          <a:p>
            <a:endParaRPr lang="en-US"/>
          </a:p>
        </p:txBody>
      </p:sp>
      <p:sp>
        <p:nvSpPr>
          <p:cNvPr id="67600" name="Line 16"/>
          <p:cNvSpPr>
            <a:spLocks noChangeShapeType="1"/>
          </p:cNvSpPr>
          <p:nvPr/>
        </p:nvSpPr>
        <p:spPr bwMode="auto">
          <a:xfrm>
            <a:off x="5867400" y="2590800"/>
            <a:ext cx="457200" cy="0"/>
          </a:xfrm>
          <a:prstGeom prst="line">
            <a:avLst/>
          </a:prstGeom>
          <a:noFill/>
          <a:ln w="31750">
            <a:solidFill>
              <a:srgbClr val="FF0000"/>
            </a:solidFill>
            <a:round/>
            <a:headEnd/>
            <a:tailEnd type="triangle" w="med" len="med"/>
          </a:ln>
          <a:effectLst/>
        </p:spPr>
        <p:txBody>
          <a:bodyPr wrap="none" anchor="ctr"/>
          <a:lstStyle/>
          <a:p>
            <a:endParaRPr lang="en-US"/>
          </a:p>
        </p:txBody>
      </p:sp>
      <p:sp>
        <p:nvSpPr>
          <p:cNvPr id="67601" name="Text Box 17"/>
          <p:cNvSpPr txBox="1">
            <a:spLocks noChangeArrowheads="1"/>
          </p:cNvSpPr>
          <p:nvPr/>
        </p:nvSpPr>
        <p:spPr bwMode="auto">
          <a:xfrm>
            <a:off x="990600" y="4419600"/>
            <a:ext cx="7065963" cy="701675"/>
          </a:xfrm>
          <a:prstGeom prst="rect">
            <a:avLst/>
          </a:prstGeom>
          <a:noFill/>
          <a:ln w="31750">
            <a:noFill/>
            <a:miter lim="800000"/>
            <a:headEnd/>
            <a:tailEnd/>
          </a:ln>
          <a:effectLst/>
        </p:spPr>
        <p:txBody>
          <a:bodyPr wrap="none">
            <a:spAutoFit/>
          </a:bodyPr>
          <a:lstStyle/>
          <a:p>
            <a:pPr algn="l"/>
            <a:r>
              <a:rPr lang="en-US" sz="2000" b="1">
                <a:latin typeface="Arial" charset="0"/>
              </a:rPr>
              <a:t>Process: Sequence of steps transforming a set of inputs </a:t>
            </a:r>
          </a:p>
          <a:p>
            <a:pPr algn="l"/>
            <a:r>
              <a:rPr lang="en-US" sz="2000" b="1">
                <a:latin typeface="Arial" charset="0"/>
              </a:rPr>
              <a:t>into a desired output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solidFill>
            <a:srgbClr val="00FF00"/>
          </a:solidFill>
        </p:spPr>
        <p:txBody>
          <a:bodyPr/>
          <a:lstStyle/>
          <a:p>
            <a:pPr algn="ctr"/>
            <a:r>
              <a:rPr lang="en-US" sz="2800"/>
              <a:t>Engineering design as a process</a:t>
            </a:r>
            <a:endParaRPr lang="en-US"/>
          </a:p>
        </p:txBody>
      </p:sp>
      <p:sp>
        <p:nvSpPr>
          <p:cNvPr id="66563" name="Rectangle 1027"/>
          <p:cNvSpPr>
            <a:spLocks noGrp="1" noChangeArrowheads="1"/>
          </p:cNvSpPr>
          <p:nvPr>
            <p:ph type="body" idx="1"/>
          </p:nvPr>
        </p:nvSpPr>
        <p:spPr/>
        <p:txBody>
          <a:bodyPr/>
          <a:lstStyle/>
          <a:p>
            <a:r>
              <a:rPr lang="en-US"/>
              <a:t>Engineering design implies a ‘methodology’ (sequence of steps)</a:t>
            </a:r>
          </a:p>
          <a:p>
            <a:r>
              <a:rPr lang="en-US"/>
              <a:t>Desired Characteristics:</a:t>
            </a:r>
          </a:p>
          <a:p>
            <a:pPr lvl="1"/>
            <a:r>
              <a:rPr lang="en-US"/>
              <a:t>Creativity</a:t>
            </a:r>
          </a:p>
          <a:p>
            <a:pPr lvl="1"/>
            <a:r>
              <a:rPr lang="en-US"/>
              <a:t>Quality assurance</a:t>
            </a:r>
          </a:p>
          <a:p>
            <a:pPr lvl="1"/>
            <a:r>
              <a:rPr lang="en-US"/>
              <a:t>Coordination</a:t>
            </a:r>
          </a:p>
          <a:p>
            <a:pPr lvl="1"/>
            <a:r>
              <a:rPr lang="en-US"/>
              <a:t>Planning</a:t>
            </a:r>
          </a:p>
          <a:p>
            <a:pPr lvl="1"/>
            <a:r>
              <a:rPr lang="en-US"/>
              <a:t>Management</a:t>
            </a:r>
          </a:p>
          <a:p>
            <a:pPr lvl="1"/>
            <a:r>
              <a:rPr lang="en-US"/>
              <a:t>Improvement (CI)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541338" y="1028700"/>
            <a:ext cx="8229600" cy="5191125"/>
          </a:xfrm>
        </p:spPr>
        <p:txBody>
          <a:bodyPr/>
          <a:lstStyle/>
          <a:p>
            <a:r>
              <a:rPr lang="en-US" sz="2400"/>
              <a:t>Design problems are open ended – </a:t>
            </a:r>
            <a:r>
              <a:rPr lang="en-US" sz="2400" i="1"/>
              <a:t>no single correct answer</a:t>
            </a:r>
          </a:p>
          <a:p>
            <a:r>
              <a:rPr lang="en-US" sz="2400"/>
              <a:t>Design is an </a:t>
            </a:r>
            <a:r>
              <a:rPr lang="en-US" sz="2400" i="1"/>
              <a:t>iterative</a:t>
            </a:r>
            <a:r>
              <a:rPr lang="en-US" sz="2400"/>
              <a:t> process</a:t>
            </a:r>
          </a:p>
          <a:p>
            <a:r>
              <a:rPr lang="en-US" sz="2400"/>
              <a:t>In Design, a product is a </a:t>
            </a:r>
            <a:r>
              <a:rPr lang="en-US" sz="2400" i="1"/>
              <a:t>technical system</a:t>
            </a:r>
            <a:r>
              <a:rPr lang="en-US" sz="2400"/>
              <a:t> composed of </a:t>
            </a:r>
            <a:r>
              <a:rPr lang="en-US" sz="2400" i="1"/>
              <a:t>sub-assemblies</a:t>
            </a:r>
            <a:r>
              <a:rPr lang="en-US" sz="2400"/>
              <a:t> and </a:t>
            </a:r>
            <a:r>
              <a:rPr lang="en-US" sz="2400" i="1"/>
              <a:t>components</a:t>
            </a:r>
          </a:p>
          <a:p>
            <a:r>
              <a:rPr lang="en-US" sz="2400"/>
              <a:t>Starting point: A </a:t>
            </a:r>
            <a:r>
              <a:rPr lang="en-US" sz="2400" i="1"/>
              <a:t>Market need</a:t>
            </a:r>
            <a:r>
              <a:rPr lang="en-US" sz="2400"/>
              <a:t> or </a:t>
            </a:r>
            <a:r>
              <a:rPr lang="en-US" sz="2400" i="1"/>
              <a:t>New idea</a:t>
            </a:r>
          </a:p>
          <a:p>
            <a:pPr lvl="1"/>
            <a:r>
              <a:rPr lang="en-US"/>
              <a:t>Formulate a </a:t>
            </a:r>
            <a:r>
              <a:rPr lang="en-US" i="1" u="sng"/>
              <a:t>need statement</a:t>
            </a:r>
          </a:p>
          <a:p>
            <a:pPr lvl="1"/>
            <a:r>
              <a:rPr lang="en-US"/>
              <a:t>Define the need precisely – </a:t>
            </a:r>
            <a:r>
              <a:rPr lang="en-US" i="1"/>
              <a:t>“a device is requested to perform task X”</a:t>
            </a:r>
          </a:p>
          <a:p>
            <a:pPr lvl="1"/>
            <a:r>
              <a:rPr lang="en-US" u="sng"/>
              <a:t>Solution neutral</a:t>
            </a:r>
          </a:p>
        </p:txBody>
      </p:sp>
      <p:sp>
        <p:nvSpPr>
          <p:cNvPr id="134147" name="Text Box 3"/>
          <p:cNvSpPr txBox="1">
            <a:spLocks noChangeArrowheads="1"/>
          </p:cNvSpPr>
          <p:nvPr/>
        </p:nvSpPr>
        <p:spPr bwMode="auto">
          <a:xfrm>
            <a:off x="1143000" y="228600"/>
            <a:ext cx="7162800" cy="533400"/>
          </a:xfrm>
          <a:prstGeom prst="rect">
            <a:avLst/>
          </a:prstGeom>
          <a:solidFill>
            <a:srgbClr val="00FF00"/>
          </a:solidFill>
          <a:ln w="9525" algn="ctr">
            <a:noFill/>
            <a:miter lim="800000"/>
            <a:headEnd/>
            <a:tailEnd/>
          </a:ln>
          <a:effectLst/>
        </p:spPr>
        <p:txBody>
          <a:bodyPr anchor="b"/>
          <a:lstStyle/>
          <a:p>
            <a:r>
              <a:rPr kumimoji="1" lang="en-US" sz="2800">
                <a:solidFill>
                  <a:schemeClr val="tx2"/>
                </a:solidFill>
                <a:latin typeface="Arial Black" pitchFamily="34" charset="0"/>
              </a:rPr>
              <a:t>The Design Process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solidFill>
            <a:srgbClr val="00FF00"/>
          </a:solidFill>
        </p:spPr>
        <p:txBody>
          <a:bodyPr/>
          <a:lstStyle/>
          <a:p>
            <a:pPr algn="ctr"/>
            <a:r>
              <a:rPr lang="en-US" sz="2800"/>
              <a:t>The Design Process (step by step model)</a:t>
            </a:r>
          </a:p>
        </p:txBody>
      </p:sp>
      <p:sp>
        <p:nvSpPr>
          <p:cNvPr id="115715" name="Rectangle 3"/>
          <p:cNvSpPr>
            <a:spLocks noGrp="1" noChangeArrowheads="1"/>
          </p:cNvSpPr>
          <p:nvPr>
            <p:ph type="body" idx="1"/>
          </p:nvPr>
        </p:nvSpPr>
        <p:spPr/>
        <p:txBody>
          <a:bodyPr/>
          <a:lstStyle/>
          <a:p>
            <a:r>
              <a:rPr lang="en-US"/>
              <a:t>Step 1: Recognizing the need</a:t>
            </a:r>
          </a:p>
          <a:p>
            <a:pPr lvl="1"/>
            <a:r>
              <a:rPr lang="en-US"/>
              <a:t>Listen to the customer’s needs. Dissatisfaction with an existing situation/product? Needs to accomplish new functionality? What is the ultimate purpose of the project?</a:t>
            </a:r>
          </a:p>
          <a:p>
            <a:r>
              <a:rPr lang="en-US"/>
              <a:t>Step 2: Defining the problem</a:t>
            </a:r>
          </a:p>
          <a:p>
            <a:pPr lvl="1"/>
            <a:r>
              <a:rPr lang="en-US"/>
              <a:t>Translate needs to a problem statement:</a:t>
            </a:r>
          </a:p>
          <a:p>
            <a:pPr lvl="2"/>
            <a:r>
              <a:rPr lang="en-US"/>
              <a:t>Goal – An ideal response to the needs statement</a:t>
            </a:r>
          </a:p>
          <a:p>
            <a:pPr lvl="2"/>
            <a:r>
              <a:rPr lang="en-US"/>
              <a:t>Objectives – A quantifiable set of performance expectations</a:t>
            </a:r>
          </a:p>
          <a:p>
            <a:pPr lvl="2"/>
            <a:r>
              <a:rPr lang="en-US"/>
              <a:t>Constraints – Limits to the performance, design parameters, or project resources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Lectur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Lectur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ctur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Lectur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Lectur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Lecture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Lecture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Lecture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C:\WINNT\Profiles\luongo\Application Data\Microsoft\Templates\Lecture.pot</Template>
  <TotalTime>1873</TotalTime>
  <Words>2202</Words>
  <Application>Microsoft PowerPoint</Application>
  <PresentationFormat>On-screen Show (4:3)</PresentationFormat>
  <Paragraphs>376</Paragraphs>
  <Slides>42</Slides>
  <Notes>42</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2" baseType="lpstr">
      <vt:lpstr>Times New Roman</vt:lpstr>
      <vt:lpstr>Arial Black</vt:lpstr>
      <vt:lpstr>Tahoma</vt:lpstr>
      <vt:lpstr>Monotype Sorts</vt:lpstr>
      <vt:lpstr>Arial</vt:lpstr>
      <vt:lpstr>Arial Narrow</vt:lpstr>
      <vt:lpstr>Wingdings</vt:lpstr>
      <vt:lpstr>Lecture</vt:lpstr>
      <vt:lpstr>Microsoft Excel Worksheet</vt:lpstr>
      <vt:lpstr>Adobe Photoshop Image</vt:lpstr>
      <vt:lpstr>EML4550 - Engineering Design Methods </vt:lpstr>
      <vt:lpstr>Design (ABET definition)</vt:lpstr>
      <vt:lpstr>Slide 3</vt:lpstr>
      <vt:lpstr>Slide 4</vt:lpstr>
      <vt:lpstr>Slide 5</vt:lpstr>
      <vt:lpstr>What is a Process?</vt:lpstr>
      <vt:lpstr>Engineering design as a process</vt:lpstr>
      <vt:lpstr>Slide 8</vt:lpstr>
      <vt:lpstr>The Design Process (step by step model)</vt:lpstr>
      <vt:lpstr>The Design Process (step by step model)</vt:lpstr>
      <vt:lpstr>The Design Process (step by step model)</vt:lpstr>
      <vt:lpstr>The Design Process (step by step model)</vt:lpstr>
      <vt:lpstr>“Phases” of the design process (alternative view)</vt:lpstr>
      <vt:lpstr>Phases of the design process (cont’d)</vt:lpstr>
      <vt:lpstr>Phases of the design process (skill set)</vt:lpstr>
      <vt:lpstr>Simple 5-step linear description of the design process</vt:lpstr>
      <vt:lpstr>Slide 17</vt:lpstr>
      <vt:lpstr>Slide 18</vt:lpstr>
      <vt:lpstr>Design can only be accomplished by teams</vt:lpstr>
      <vt:lpstr>The Design Process is a Team Activity</vt:lpstr>
      <vt:lpstr>Team-based design: Roles</vt:lpstr>
      <vt:lpstr>Team based design: Guidelines</vt:lpstr>
      <vt:lpstr>Design Project: What is a Project?</vt:lpstr>
      <vt:lpstr>Managing Design Projects</vt:lpstr>
      <vt:lpstr>Project Management</vt:lpstr>
      <vt:lpstr>The Design Process (step by step model)</vt:lpstr>
      <vt:lpstr>Systems Engineering</vt:lpstr>
      <vt:lpstr>Slide 28</vt:lpstr>
      <vt:lpstr>Work Breakdown Structure (WBS)</vt:lpstr>
      <vt:lpstr>WBS: Properties</vt:lpstr>
      <vt:lpstr>WBS Example: Task-Oriented</vt:lpstr>
      <vt:lpstr>WBS: Example: Process/Sub-system oriented</vt:lpstr>
      <vt:lpstr>WBS: Example  (sub-system oriented)</vt:lpstr>
      <vt:lpstr>WBS: Example</vt:lpstr>
      <vt:lpstr>WBS: Why is it important?</vt:lpstr>
      <vt:lpstr>WBS: Why? At the center of project controls</vt:lpstr>
      <vt:lpstr>What is an Interface?</vt:lpstr>
      <vt:lpstr>Systems Integration</vt:lpstr>
      <vt:lpstr>Management: Organizations</vt:lpstr>
      <vt:lpstr>Matrix Organization</vt:lpstr>
      <vt:lpstr>Matrix Organization</vt:lpstr>
      <vt:lpstr>Implications to Design Project</vt:lpstr>
    </vt:vector>
  </TitlesOfParts>
  <Company>NHMFL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luongo</dc:creator>
  <cp:lastModifiedBy> </cp:lastModifiedBy>
  <cp:revision>77</cp:revision>
  <cp:lastPrinted>1999-09-07T13:25:10Z</cp:lastPrinted>
  <dcterms:created xsi:type="dcterms:W3CDTF">1999-08-25T18:25:19Z</dcterms:created>
  <dcterms:modified xsi:type="dcterms:W3CDTF">2009-01-12T18:52:17Z</dcterms:modified>
</cp:coreProperties>
</file>