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72" r:id="rId2"/>
    <p:sldId id="642" r:id="rId3"/>
    <p:sldId id="673" r:id="rId4"/>
    <p:sldId id="659" r:id="rId5"/>
    <p:sldId id="669" r:id="rId6"/>
    <p:sldId id="641" r:id="rId7"/>
    <p:sldId id="670" r:id="rId8"/>
    <p:sldId id="671" r:id="rId9"/>
    <p:sldId id="672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9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52" y="-7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asphalt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ctr" anchorCtr="0" compatLnSpc="1">
            <a:prstTxWarp prst="textNoShape">
              <a:avLst/>
            </a:prstTxWarp>
          </a:bodyPr>
          <a:lstStyle>
            <a:lvl1pPr defTabSz="963472">
              <a:defRPr sz="1300"/>
            </a:lvl1pPr>
          </a:lstStyle>
          <a:p>
            <a:endParaRPr lang="en-US" altLang="en-US"/>
          </a:p>
        </p:txBody>
      </p:sp>
      <p:sp>
        <p:nvSpPr>
          <p:cNvPr id="62467" name="Rectangle 3" descr="asphalt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ctr" anchorCtr="0" compatLnSpc="1">
            <a:prstTxWarp prst="textNoShape">
              <a:avLst/>
            </a:prstTxWarp>
          </a:bodyPr>
          <a:lstStyle>
            <a:lvl1pPr algn="r" defTabSz="963472">
              <a:defRPr sz="1300"/>
            </a:lvl1pPr>
          </a:lstStyle>
          <a:p>
            <a:endParaRPr lang="en-US" altLang="en-US"/>
          </a:p>
        </p:txBody>
      </p:sp>
      <p:sp>
        <p:nvSpPr>
          <p:cNvPr id="62468" name="Rectangle 4" descr="asphalt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55114"/>
            <a:ext cx="317023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b" anchorCtr="0" compatLnSpc="1">
            <a:prstTxWarp prst="textNoShape">
              <a:avLst/>
            </a:prstTxWarp>
          </a:bodyPr>
          <a:lstStyle>
            <a:lvl1pPr defTabSz="963472">
              <a:defRPr sz="1300"/>
            </a:lvl1pPr>
          </a:lstStyle>
          <a:p>
            <a:endParaRPr lang="en-US" altLang="en-US"/>
          </a:p>
        </p:txBody>
      </p:sp>
      <p:sp>
        <p:nvSpPr>
          <p:cNvPr id="62469" name="Rectangle 5" descr="asphalt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55114"/>
            <a:ext cx="31702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b" anchorCtr="0" compatLnSpc="1">
            <a:prstTxWarp prst="textNoShape">
              <a:avLst/>
            </a:prstTxWarp>
          </a:bodyPr>
          <a:lstStyle>
            <a:lvl1pPr algn="r" defTabSz="963472">
              <a:defRPr sz="1300">
                <a:cs typeface="Times New Roman" panose="02020603050405020304" pitchFamily="18" charset="0"/>
              </a:defRPr>
            </a:lvl1pPr>
          </a:lstStyle>
          <a:p>
            <a:fld id="{B796ED4A-FFF1-4A32-B6B7-9BBD9BB19B94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2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descr="asphalt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ctr" anchorCtr="0" compatLnSpc="1">
            <a:prstTxWarp prst="textNoShape">
              <a:avLst/>
            </a:prstTxWarp>
          </a:bodyPr>
          <a:lstStyle>
            <a:lvl1pPr defTabSz="963472">
              <a:defRPr sz="1300"/>
            </a:lvl1pPr>
          </a:lstStyle>
          <a:p>
            <a:endParaRPr lang="en-US" altLang="en-US"/>
          </a:p>
        </p:txBody>
      </p:sp>
      <p:sp>
        <p:nvSpPr>
          <p:cNvPr id="66563" name="Rectangle 3" descr="asphalt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ctr" anchorCtr="0" compatLnSpc="1">
            <a:prstTxWarp prst="textNoShape">
              <a:avLst/>
            </a:prstTxWarp>
          </a:bodyPr>
          <a:lstStyle>
            <a:lvl1pPr algn="r" defTabSz="963472">
              <a:defRPr sz="130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15963"/>
            <a:ext cx="4776788" cy="3582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 descr="asphalt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37075"/>
            <a:ext cx="5365750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 descr="asphalt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55114"/>
            <a:ext cx="317023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b" anchorCtr="0" compatLnSpc="1">
            <a:prstTxWarp prst="textNoShape">
              <a:avLst/>
            </a:prstTxWarp>
          </a:bodyPr>
          <a:lstStyle>
            <a:lvl1pPr defTabSz="963472">
              <a:defRPr sz="1300"/>
            </a:lvl1pPr>
          </a:lstStyle>
          <a:p>
            <a:endParaRPr lang="en-US" altLang="en-US"/>
          </a:p>
        </p:txBody>
      </p:sp>
      <p:sp>
        <p:nvSpPr>
          <p:cNvPr id="66567" name="Rectangle 7" descr="asphalt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55114"/>
            <a:ext cx="31702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372" tIns="48186" rIns="96372" bIns="48186" numCol="1" anchor="b" anchorCtr="0" compatLnSpc="1">
            <a:prstTxWarp prst="textNoShape">
              <a:avLst/>
            </a:prstTxWarp>
          </a:bodyPr>
          <a:lstStyle>
            <a:lvl1pPr algn="r" defTabSz="963472">
              <a:defRPr sz="1300">
                <a:cs typeface="Times New Roman" panose="02020603050405020304" pitchFamily="18" charset="0"/>
              </a:defRPr>
            </a:lvl1pPr>
          </a:lstStyle>
          <a:p>
            <a:fld id="{A4175CBF-16CD-4D39-961C-31CBDA53A2A6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6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609600"/>
            <a:ext cx="1949450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595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7145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7145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714500"/>
            <a:ext cx="77724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2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20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7145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7145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57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38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7145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6" name="Picture 102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99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SzPct val="12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u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 descr="asphalt"/>
          <p:cNvSpPr txBox="1">
            <a:spLocks noChangeArrowheads="1"/>
          </p:cNvSpPr>
          <p:nvPr/>
        </p:nvSpPr>
        <p:spPr bwMode="auto">
          <a:xfrm>
            <a:off x="1042988" y="2286000"/>
            <a:ext cx="69548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Soil Classification </a:t>
            </a:r>
          </a:p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936" y="248009"/>
            <a:ext cx="7772400" cy="647700"/>
          </a:xfrm>
        </p:spPr>
        <p:txBody>
          <a:bodyPr/>
          <a:lstStyle/>
          <a:p>
            <a:r>
              <a:rPr lang="en-US" altLang="en-US" sz="2800" u="sng" dirty="0"/>
              <a:t>Soil Classification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043" y="3891471"/>
            <a:ext cx="7772400" cy="1480629"/>
          </a:xfrm>
        </p:spPr>
        <p:txBody>
          <a:bodyPr/>
          <a:lstStyle/>
          <a:p>
            <a:pPr marL="112713" indent="-112713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altLang="en-US" sz="2000" dirty="0"/>
              <a:t>	Few simple (routine) tests are used to classify soils.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Gradation …… </a:t>
            </a:r>
            <a:r>
              <a:rPr lang="en-US" altLang="en-US" dirty="0" smtClean="0">
                <a:solidFill>
                  <a:srgbClr val="00B050"/>
                </a:solidFill>
              </a:rPr>
              <a:t>Sieve Analysis</a:t>
            </a:r>
            <a:endParaRPr lang="en-US" altLang="en-US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Atterberg </a:t>
            </a:r>
            <a:r>
              <a:rPr lang="en-US" altLang="en-US" dirty="0" smtClean="0"/>
              <a:t>Limits ……..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/>
              <a:t>Hydrometer Analysis …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249" y="2976591"/>
            <a:ext cx="1161277" cy="221195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4690613" y="4419600"/>
            <a:ext cx="3018287" cy="407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25" y="907690"/>
            <a:ext cx="2076175" cy="1424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3150" y="1165377"/>
            <a:ext cx="49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i="0" dirty="0" smtClean="0"/>
              <a:t>T</a:t>
            </a:r>
            <a:r>
              <a:rPr lang="tr-TR" altLang="en-US" sz="2000" i="0" dirty="0" smtClean="0"/>
              <a:t>he separation of soil into classes or groups each having similar characteristics and potentially similar behaviour</a:t>
            </a:r>
            <a:endParaRPr lang="en-US" altLang="en-US" sz="2000" i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477" y="1628386"/>
            <a:ext cx="1429380" cy="754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385" y="493622"/>
            <a:ext cx="1217627" cy="950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29" y="2567916"/>
            <a:ext cx="866056" cy="771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Left Brace 12"/>
          <p:cNvSpPr/>
          <p:nvPr/>
        </p:nvSpPr>
        <p:spPr bwMode="auto">
          <a:xfrm>
            <a:off x="4908431" y="519502"/>
            <a:ext cx="276045" cy="2725947"/>
          </a:xfrm>
          <a:prstGeom prst="leftBrace">
            <a:avLst>
              <a:gd name="adj1" fmla="val 205208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7946" y="666151"/>
            <a:ext cx="1630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B050"/>
                </a:solidFill>
              </a:rPr>
              <a:t>Grain Size Distribution</a:t>
            </a:r>
            <a:endParaRPr lang="en-US" sz="1200" i="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35" y="206077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 dirty="0" smtClean="0">
                <a:solidFill>
                  <a:srgbClr val="FF0000"/>
                </a:solidFill>
              </a:rPr>
              <a:t>Unified Soil Classification System</a:t>
            </a:r>
            <a:endParaRPr lang="en-US" sz="1100" i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1806" y="1445405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 dirty="0" smtClean="0">
                <a:solidFill>
                  <a:srgbClr val="FF0000"/>
                </a:solidFill>
              </a:rPr>
              <a:t>AASHTO</a:t>
            </a:r>
            <a:endParaRPr lang="en-US" sz="1100" i="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7444" y="2348303"/>
            <a:ext cx="2598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 dirty="0" smtClean="0">
                <a:solidFill>
                  <a:srgbClr val="FF0000"/>
                </a:solidFill>
              </a:rPr>
              <a:t>USDA Soil Textural Classification System</a:t>
            </a:r>
            <a:endParaRPr lang="en-US" sz="1100" i="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975" y="4589044"/>
            <a:ext cx="1638301" cy="116405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3632200" y="4787900"/>
            <a:ext cx="2082800" cy="12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4927600"/>
            <a:ext cx="1308100" cy="1159262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3771900" y="5118100"/>
            <a:ext cx="6858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4" descr="asphal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7" t="64505" r="24222" b="13509"/>
          <a:stretch/>
        </p:blipFill>
        <p:spPr bwMode="auto">
          <a:xfrm>
            <a:off x="7442201" y="5752808"/>
            <a:ext cx="1409699" cy="90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 l="21159" t="35376" r="17400" b="7683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18400" y="5549900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FF0000"/>
                </a:solidFill>
              </a:rPr>
              <a:t>Casagrande Chart</a:t>
            </a:r>
            <a:endParaRPr lang="en-US" sz="1200" i="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3800" y="5689600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FF0000"/>
                </a:solidFill>
              </a:rPr>
              <a:t>Liquid Limit</a:t>
            </a:r>
          </a:p>
          <a:p>
            <a:r>
              <a:rPr lang="en-US" sz="1200" i="0" dirty="0" smtClean="0">
                <a:solidFill>
                  <a:srgbClr val="FF0000"/>
                </a:solidFill>
              </a:rPr>
              <a:t>Plastic Limit</a:t>
            </a:r>
          </a:p>
          <a:p>
            <a:r>
              <a:rPr lang="en-US" sz="1200" i="0" dirty="0" smtClean="0">
                <a:solidFill>
                  <a:srgbClr val="FF0000"/>
                </a:solidFill>
              </a:rPr>
              <a:t>Plasticity Index</a:t>
            </a:r>
            <a:endParaRPr lang="en-US" sz="1200" i="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7275" y="5549784"/>
            <a:ext cx="1851025" cy="103004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>
            <a:off x="3352800" y="5168900"/>
            <a:ext cx="342900" cy="12319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6324"/>
            <a:ext cx="7620000" cy="49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579438" y="236538"/>
            <a:ext cx="7778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i="0"/>
              <a:t>Computing CU and CC</a:t>
            </a:r>
          </a:p>
        </p:txBody>
      </p:sp>
      <p:sp>
        <p:nvSpPr>
          <p:cNvPr id="506887" name="Text Box 7"/>
          <p:cNvSpPr txBox="1">
            <a:spLocks noChangeArrowheads="1"/>
          </p:cNvSpPr>
          <p:nvPr/>
        </p:nvSpPr>
        <p:spPr bwMode="auto">
          <a:xfrm>
            <a:off x="3778250" y="2035175"/>
            <a:ext cx="4017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0">
                <a:solidFill>
                  <a:schemeClr val="tx2"/>
                </a:solidFill>
              </a:rPr>
              <a:t>Coefficient of Uniformity</a:t>
            </a:r>
          </a:p>
        </p:txBody>
      </p:sp>
      <p:sp>
        <p:nvSpPr>
          <p:cNvPr id="506888" name="Text Box 8"/>
          <p:cNvSpPr txBox="1">
            <a:spLocks noChangeArrowheads="1"/>
          </p:cNvSpPr>
          <p:nvPr/>
        </p:nvSpPr>
        <p:spPr bwMode="auto">
          <a:xfrm>
            <a:off x="3800475" y="3825875"/>
            <a:ext cx="4449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0">
                <a:solidFill>
                  <a:schemeClr val="tx2"/>
                </a:solidFill>
              </a:rPr>
              <a:t>Coefficient of Curvature</a:t>
            </a:r>
          </a:p>
        </p:txBody>
      </p:sp>
      <p:sp>
        <p:nvSpPr>
          <p:cNvPr id="506889" name="Text Box 9"/>
          <p:cNvSpPr txBox="1">
            <a:spLocks noChangeArrowheads="1"/>
          </p:cNvSpPr>
          <p:nvPr/>
        </p:nvSpPr>
        <p:spPr bwMode="auto">
          <a:xfrm>
            <a:off x="3382963" y="2636838"/>
            <a:ext cx="4727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0"/>
              <a:t>High Values Indicate Well-Graded Soil</a:t>
            </a:r>
          </a:p>
        </p:txBody>
      </p: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3733800" y="4510088"/>
            <a:ext cx="5113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i="0"/>
              <a:t>Values Between 1-3 Indicate Well-Graded Soil</a:t>
            </a:r>
          </a:p>
        </p:txBody>
      </p:sp>
      <p:pic>
        <p:nvPicPr>
          <p:cNvPr id="506894" name="Picture 14" descr="Station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044700"/>
            <a:ext cx="18288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AFDC7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6895" name="Picture 15" descr="Stationer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4040188"/>
            <a:ext cx="2952750" cy="134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rgbClr val="FAFDC7"/>
                </a:solidFill>
                <a:prstDash val="solid"/>
                <a:miter lim="800000"/>
                <a:headEnd type="none" w="lg" len="lg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5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7" grpId="0" autoUpdateAnimBg="0"/>
      <p:bldP spid="506888" grpId="0" autoUpdateAnimBg="0"/>
      <p:bldP spid="506889" grpId="0" autoUpdateAnimBg="0"/>
      <p:bldP spid="5068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114424"/>
            <a:ext cx="6712190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431800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Casagrande Chart</a:t>
            </a:r>
            <a:endParaRPr lang="en-US" i="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5300244"/>
            <a:ext cx="1638301" cy="11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Soil Classification Systems</a:t>
            </a:r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USCS……………………</a:t>
            </a:r>
          </a:p>
          <a:p>
            <a:r>
              <a:rPr lang="en-US" altLang="en-US" dirty="0" smtClean="0"/>
              <a:t>AASHTO…………………</a:t>
            </a:r>
          </a:p>
          <a:p>
            <a:r>
              <a:rPr lang="en-US" altLang="en-US" dirty="0" smtClean="0"/>
              <a:t>USDA……………………..</a:t>
            </a:r>
          </a:p>
          <a:p>
            <a:r>
              <a:rPr lang="en-US" altLang="en-US" dirty="0" smtClean="0"/>
              <a:t>FAA………………………..</a:t>
            </a:r>
            <a:endParaRPr lang="en-US" altLang="en-US" dirty="0"/>
          </a:p>
          <a:p>
            <a:r>
              <a:rPr lang="en-US" altLang="en-US" dirty="0" smtClean="0"/>
              <a:t>MIT</a:t>
            </a:r>
          </a:p>
          <a:p>
            <a:r>
              <a:rPr lang="en-US" altLang="en-US" dirty="0" smtClean="0"/>
              <a:t>ASTM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37" y="161028"/>
            <a:ext cx="6542863" cy="6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534987"/>
            <a:ext cx="8328966" cy="58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52512"/>
            <a:ext cx="4953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nvironment.ppt">
  <a:themeElements>
    <a:clrScheme name="environment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vironment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nvironmen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ironmen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ironmen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 Documents\442\environment.ppt</Template>
  <TotalTime>1833</TotalTime>
  <Words>79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environment.ppt</vt:lpstr>
      <vt:lpstr>PowerPoint Presentation</vt:lpstr>
      <vt:lpstr>Soil Classification</vt:lpstr>
      <vt:lpstr>PowerPoint Presentation</vt:lpstr>
      <vt:lpstr>PowerPoint Presentation</vt:lpstr>
      <vt:lpstr>PowerPoint Presentation</vt:lpstr>
      <vt:lpstr>Soil Classification Systems</vt:lpstr>
      <vt:lpstr>PowerPoint Presentation</vt:lpstr>
      <vt:lpstr>PowerPoint Presentation</vt:lpstr>
      <vt:lpstr>PowerPoint Presentation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Charles W. Schwartz</dc:creator>
  <cp:lastModifiedBy>Microsoft account</cp:lastModifiedBy>
  <cp:revision>149</cp:revision>
  <cp:lastPrinted>2022-01-12T18:54:02Z</cp:lastPrinted>
  <dcterms:created xsi:type="dcterms:W3CDTF">2000-04-18T08:47:38Z</dcterms:created>
  <dcterms:modified xsi:type="dcterms:W3CDTF">2022-01-12T18:57:15Z</dcterms:modified>
</cp:coreProperties>
</file>