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6" r:id="rId2"/>
    <p:sldId id="288" r:id="rId3"/>
    <p:sldId id="287" r:id="rId4"/>
    <p:sldId id="343" r:id="rId5"/>
    <p:sldId id="344" r:id="rId6"/>
    <p:sldId id="345" r:id="rId7"/>
    <p:sldId id="346" r:id="rId8"/>
    <p:sldId id="347" r:id="rId9"/>
    <p:sldId id="348" r:id="rId10"/>
    <p:sldId id="341" r:id="rId11"/>
    <p:sldId id="350" r:id="rId12"/>
    <p:sldId id="336" r:id="rId13"/>
    <p:sldId id="351" r:id="rId14"/>
    <p:sldId id="357" r:id="rId15"/>
    <p:sldId id="337" r:id="rId16"/>
    <p:sldId id="353" r:id="rId17"/>
    <p:sldId id="342" r:id="rId18"/>
    <p:sldId id="355" r:id="rId19"/>
    <p:sldId id="912" r:id="rId20"/>
    <p:sldId id="356" r:id="rId21"/>
    <p:sldId id="258" r:id="rId22"/>
    <p:sldId id="263" r:id="rId23"/>
    <p:sldId id="277" r:id="rId24"/>
    <p:sldId id="276" r:id="rId25"/>
    <p:sldId id="278" r:id="rId2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99FF"/>
    <a:srgbClr val="FEF7E2"/>
    <a:srgbClr val="FF9933"/>
    <a:srgbClr val="A50021"/>
    <a:srgbClr val="FFCDCD"/>
    <a:srgbClr val="DDDDD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5" autoAdjust="0"/>
    <p:restoredTop sz="79943" autoAdjust="0"/>
  </p:normalViewPr>
  <p:slideViewPr>
    <p:cSldViewPr snapToGrid="0">
      <p:cViewPr varScale="1">
        <p:scale>
          <a:sx n="161" d="100"/>
          <a:sy n="161" d="100"/>
        </p:scale>
        <p:origin x="180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446D16-AB7D-45BA-8E94-FC298DFC5040}" type="datetimeFigureOut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9BD57BE-D798-4593-9D54-39B5D9C22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20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l" defTabSz="931887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5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l" defTabSz="931887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9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200"/>
            </a:lvl1pPr>
          </a:lstStyle>
          <a:p>
            <a:pPr>
              <a:defRPr/>
            </a:pPr>
            <a:fld id="{7AE651BB-A7E2-45ED-91A5-5BC22CBEC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01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9075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8794D4-24A0-4E52-9C22-B202BCE7D391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61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78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6" y="4416433"/>
            <a:ext cx="560705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134" tIns="44068" rIns="88134" bIns="44068"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58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6" y="4416433"/>
            <a:ext cx="560705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134" tIns="44068" rIns="88134" bIns="44068"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52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6" y="4416433"/>
            <a:ext cx="560705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134" tIns="44068" rIns="88134" bIns="44068"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66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6" y="4416433"/>
            <a:ext cx="560705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134" tIns="44068" rIns="88134" bIns="44068"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72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6" y="4416433"/>
            <a:ext cx="560705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134" tIns="44068" rIns="88134" bIns="44068"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86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6" y="4416433"/>
            <a:ext cx="560705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134" tIns="44068" rIns="88134" bIns="44068"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36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85115-03FF-4C1F-9704-7775581D61E8}" type="datetime1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By: Kamal Tawfiq, Ph.D., P.E.</a:t>
            </a: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64060-C416-46F8-B327-458FBBAD4C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6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D94B5-DA52-493C-A68D-BFC1C4B18DED}" type="datetime1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By: Kamal Tawfiq, Ph.D., P.E.</a:t>
            </a: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E04F1-CF6E-4409-AF28-79170E490F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0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07D47-AC3B-4EBC-853C-857FA63A0C2B}" type="datetime1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By: Kamal Tawfiq, Ph.D., P.E.</a:t>
            </a: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E5846-6764-48EF-8D37-08036C0DB8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50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308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D154-08E4-4490-A534-F72AF513EBDF}" type="datetime1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By: Kamal Tawfiq, Ph.D., P.E.</a:t>
            </a: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BE217-7510-4B3B-A96C-401CCE2926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5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27454-66E3-4E7B-92AE-23BF8F29039C}" type="datetime1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By: Kamal Tawfiq, Ph.D., P.E.</a:t>
            </a: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A605D-39D9-4801-AF39-977D67FAE0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8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E05BD-1069-472D-BDDB-472E26541500}" type="datetime1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By: Kamal Tawfiq, Ph.D., P.E.</a:t>
            </a: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97A60-608C-4D95-873B-C0A447148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2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C4A1B-0188-49C6-A9D3-584BDDA3E8F7}" type="datetime1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By: Kamal Tawfiq, Ph.D., P.E.</a:t>
            </a:r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BC249-5F19-4E26-B5E0-47B503FAC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9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AA948-A2A2-4305-9A36-AD10044432B5}" type="datetime1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By: Kamal Tawfiq, Ph.D., P.E.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260B1-30A9-4BAA-A687-3092EB489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8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A7529-BB62-4590-8FA9-AAD37BA89A63}" type="datetime1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By: Kamal Tawfiq, Ph.D., P.E.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2DFE-90D6-4E69-BEFA-C70341617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5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BDFBC-2646-4E42-89DD-0ABB3C152484}" type="datetime1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By: Kamal Tawfiq, Ph.D., P.E.</a:t>
            </a: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2528F-64C1-4C5D-9869-9E015EFC20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0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C712-A0E3-4415-9C09-67B09BE50D92}" type="datetime1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By: Kamal Tawfiq, Ph.D., P.E.</a:t>
            </a: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ABE09-067C-4B82-BC84-2B1B72E148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0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FB2EA361-0402-4A2A-A722-17AB9D61B43D}" type="datetime1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By: Kamal Tawfiq, Ph.D., P.E.</a:t>
            </a:r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AE825F9-D861-4FE3-A0E3-69BA83A849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083438" y="1204913"/>
            <a:ext cx="3624710" cy="206210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Stresses in Soil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Geostatic Stresses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Applied </a:t>
            </a:r>
            <a:r>
              <a:rPr lang="en-US" altLang="en-US" dirty="0">
                <a:solidFill>
                  <a:srgbClr val="FFFF00"/>
                </a:solidFill>
              </a:rPr>
              <a:t>Stresses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083233" y="3767881"/>
            <a:ext cx="366074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By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Kamal Tawfiq, Ph.D., P.E.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Fall </a:t>
            </a:r>
            <a:r>
              <a:rPr lang="en-US" altLang="en-US" sz="2400" dirty="0" smtClean="0"/>
              <a:t>2024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199188" y="2441575"/>
            <a:ext cx="2763837" cy="177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192963" y="3070225"/>
            <a:ext cx="508000" cy="550863"/>
          </a:xfrm>
          <a:prstGeom prst="rect">
            <a:avLst/>
          </a:prstGeom>
          <a:solidFill>
            <a:srgbClr val="FFCC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15364" name="Freeform 4"/>
          <p:cNvSpPr>
            <a:spLocks noChangeArrowheads="1"/>
          </p:cNvSpPr>
          <p:nvPr/>
        </p:nvSpPr>
        <p:spPr bwMode="auto">
          <a:xfrm>
            <a:off x="7739063" y="3336925"/>
            <a:ext cx="377825" cy="0"/>
          </a:xfrm>
          <a:custGeom>
            <a:avLst/>
            <a:gdLst>
              <a:gd name="T0" fmla="*/ 0 w 238"/>
              <a:gd name="T1" fmla="*/ 2147483646 w 238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38">
                <a:moveTo>
                  <a:pt x="0" y="0"/>
                </a:moveTo>
                <a:lnTo>
                  <a:pt x="23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65" name="Freeform 5"/>
          <p:cNvSpPr>
            <a:spLocks noChangeArrowheads="1"/>
          </p:cNvSpPr>
          <p:nvPr/>
        </p:nvSpPr>
        <p:spPr bwMode="auto">
          <a:xfrm>
            <a:off x="7727950" y="3298825"/>
            <a:ext cx="141288" cy="38100"/>
          </a:xfrm>
          <a:custGeom>
            <a:avLst/>
            <a:gdLst>
              <a:gd name="T0" fmla="*/ 0 w 89"/>
              <a:gd name="T1" fmla="*/ 2147483646 h 24"/>
              <a:gd name="T2" fmla="*/ 2147483646 w 89"/>
              <a:gd name="T3" fmla="*/ 0 h 24"/>
              <a:gd name="T4" fmla="*/ 2147483646 w 89"/>
              <a:gd name="T5" fmla="*/ 2147483646 h 24"/>
              <a:gd name="T6" fmla="*/ 0 w 89"/>
              <a:gd name="T7" fmla="*/ 2147483646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9" h="24">
                <a:moveTo>
                  <a:pt x="0" y="24"/>
                </a:moveTo>
                <a:lnTo>
                  <a:pt x="89" y="0"/>
                </a:lnTo>
                <a:lnTo>
                  <a:pt x="84" y="23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66" name="Freeform 6"/>
          <p:cNvSpPr>
            <a:spLocks noChangeArrowheads="1"/>
          </p:cNvSpPr>
          <p:nvPr/>
        </p:nvSpPr>
        <p:spPr bwMode="auto">
          <a:xfrm>
            <a:off x="7726363" y="3336925"/>
            <a:ext cx="141287" cy="38100"/>
          </a:xfrm>
          <a:custGeom>
            <a:avLst/>
            <a:gdLst>
              <a:gd name="T0" fmla="*/ 0 w 89"/>
              <a:gd name="T1" fmla="*/ 0 h 24"/>
              <a:gd name="T2" fmla="*/ 2147483646 w 89"/>
              <a:gd name="T3" fmla="*/ 2147483646 h 24"/>
              <a:gd name="T4" fmla="*/ 2147483646 w 89"/>
              <a:gd name="T5" fmla="*/ 2147483646 h 24"/>
              <a:gd name="T6" fmla="*/ 0 w 89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9" h="24">
                <a:moveTo>
                  <a:pt x="0" y="0"/>
                </a:moveTo>
                <a:lnTo>
                  <a:pt x="89" y="24"/>
                </a:lnTo>
                <a:lnTo>
                  <a:pt x="83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7434263" y="2884488"/>
            <a:ext cx="38100" cy="141287"/>
          </a:xfrm>
          <a:custGeom>
            <a:avLst/>
            <a:gdLst>
              <a:gd name="T0" fmla="*/ 0 w 24"/>
              <a:gd name="T1" fmla="*/ 2147483646 h 89"/>
              <a:gd name="T2" fmla="*/ 2147483646 w 24"/>
              <a:gd name="T3" fmla="*/ 0 h 89"/>
              <a:gd name="T4" fmla="*/ 2147483646 w 24"/>
              <a:gd name="T5" fmla="*/ 2147483646 h 89"/>
              <a:gd name="T6" fmla="*/ 0 w 24"/>
              <a:gd name="T7" fmla="*/ 2147483646 h 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" h="89">
                <a:moveTo>
                  <a:pt x="0" y="89"/>
                </a:moveTo>
                <a:lnTo>
                  <a:pt x="24" y="0"/>
                </a:lnTo>
                <a:lnTo>
                  <a:pt x="1" y="5"/>
                </a:lnTo>
                <a:lnTo>
                  <a:pt x="0" y="8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68" name="Freeform 8"/>
          <p:cNvSpPr>
            <a:spLocks noChangeArrowheads="1"/>
          </p:cNvSpPr>
          <p:nvPr/>
        </p:nvSpPr>
        <p:spPr bwMode="auto">
          <a:xfrm>
            <a:off x="7396163" y="2887663"/>
            <a:ext cx="38100" cy="139700"/>
          </a:xfrm>
          <a:custGeom>
            <a:avLst/>
            <a:gdLst>
              <a:gd name="T0" fmla="*/ 2147483646 w 24"/>
              <a:gd name="T1" fmla="*/ 2147483646 h 88"/>
              <a:gd name="T2" fmla="*/ 0 w 24"/>
              <a:gd name="T3" fmla="*/ 0 h 88"/>
              <a:gd name="T4" fmla="*/ 2147483646 w 24"/>
              <a:gd name="T5" fmla="*/ 2147483646 h 88"/>
              <a:gd name="T6" fmla="*/ 2147483646 w 24"/>
              <a:gd name="T7" fmla="*/ 2147483646 h 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" h="88">
                <a:moveTo>
                  <a:pt x="24" y="88"/>
                </a:moveTo>
                <a:lnTo>
                  <a:pt x="0" y="0"/>
                </a:lnTo>
                <a:lnTo>
                  <a:pt x="22" y="5"/>
                </a:lnTo>
                <a:lnTo>
                  <a:pt x="24" y="8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69" name="Freeform 9"/>
          <p:cNvSpPr>
            <a:spLocks noChangeArrowheads="1"/>
          </p:cNvSpPr>
          <p:nvPr/>
        </p:nvSpPr>
        <p:spPr bwMode="auto">
          <a:xfrm>
            <a:off x="7432675" y="2692400"/>
            <a:ext cx="0" cy="317500"/>
          </a:xfrm>
          <a:custGeom>
            <a:avLst/>
            <a:gdLst>
              <a:gd name="T0" fmla="*/ 2147483646 h 200"/>
              <a:gd name="T1" fmla="*/ 0 h 2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0">
                <a:moveTo>
                  <a:pt x="0" y="200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0" name="Freeform 10"/>
          <p:cNvSpPr>
            <a:spLocks noChangeArrowheads="1"/>
          </p:cNvSpPr>
          <p:nvPr/>
        </p:nvSpPr>
        <p:spPr bwMode="auto">
          <a:xfrm>
            <a:off x="6784975" y="3357563"/>
            <a:ext cx="379413" cy="0"/>
          </a:xfrm>
          <a:custGeom>
            <a:avLst/>
            <a:gdLst>
              <a:gd name="T0" fmla="*/ 2147483646 w 239"/>
              <a:gd name="T1" fmla="*/ 0 w 23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39">
                <a:moveTo>
                  <a:pt x="239" y="0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1" name="Freeform 11"/>
          <p:cNvSpPr>
            <a:spLocks noChangeArrowheads="1"/>
          </p:cNvSpPr>
          <p:nvPr/>
        </p:nvSpPr>
        <p:spPr bwMode="auto">
          <a:xfrm>
            <a:off x="7038975" y="3319463"/>
            <a:ext cx="139700" cy="38100"/>
          </a:xfrm>
          <a:custGeom>
            <a:avLst/>
            <a:gdLst>
              <a:gd name="T0" fmla="*/ 2147483646 w 88"/>
              <a:gd name="T1" fmla="*/ 2147483646 h 24"/>
              <a:gd name="T2" fmla="*/ 0 w 88"/>
              <a:gd name="T3" fmla="*/ 0 h 24"/>
              <a:gd name="T4" fmla="*/ 2147483646 w 88"/>
              <a:gd name="T5" fmla="*/ 2147483646 h 24"/>
              <a:gd name="T6" fmla="*/ 2147483646 w 88"/>
              <a:gd name="T7" fmla="*/ 2147483646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" h="24">
                <a:moveTo>
                  <a:pt x="88" y="24"/>
                </a:moveTo>
                <a:lnTo>
                  <a:pt x="0" y="0"/>
                </a:lnTo>
                <a:lnTo>
                  <a:pt x="5" y="22"/>
                </a:lnTo>
                <a:lnTo>
                  <a:pt x="88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72" name="Freeform 12"/>
          <p:cNvSpPr>
            <a:spLocks noChangeArrowheads="1"/>
          </p:cNvSpPr>
          <p:nvPr/>
        </p:nvSpPr>
        <p:spPr bwMode="auto">
          <a:xfrm>
            <a:off x="7040563" y="3357563"/>
            <a:ext cx="141287" cy="38100"/>
          </a:xfrm>
          <a:custGeom>
            <a:avLst/>
            <a:gdLst>
              <a:gd name="T0" fmla="*/ 2147483646 w 89"/>
              <a:gd name="T1" fmla="*/ 0 h 24"/>
              <a:gd name="T2" fmla="*/ 0 w 89"/>
              <a:gd name="T3" fmla="*/ 2147483646 h 24"/>
              <a:gd name="T4" fmla="*/ 2147483646 w 89"/>
              <a:gd name="T5" fmla="*/ 2147483646 h 24"/>
              <a:gd name="T6" fmla="*/ 2147483646 w 89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9" h="24">
                <a:moveTo>
                  <a:pt x="89" y="0"/>
                </a:moveTo>
                <a:lnTo>
                  <a:pt x="0" y="24"/>
                </a:lnTo>
                <a:lnTo>
                  <a:pt x="5" y="1"/>
                </a:lnTo>
                <a:lnTo>
                  <a:pt x="8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73" name="Freeform 13"/>
          <p:cNvSpPr>
            <a:spLocks noChangeArrowheads="1"/>
          </p:cNvSpPr>
          <p:nvPr/>
        </p:nvSpPr>
        <p:spPr bwMode="auto">
          <a:xfrm>
            <a:off x="7442200" y="3652838"/>
            <a:ext cx="39688" cy="139700"/>
          </a:xfrm>
          <a:custGeom>
            <a:avLst/>
            <a:gdLst>
              <a:gd name="T0" fmla="*/ 0 w 25"/>
              <a:gd name="T1" fmla="*/ 0 h 88"/>
              <a:gd name="T2" fmla="*/ 2147483646 w 25"/>
              <a:gd name="T3" fmla="*/ 2147483646 h 88"/>
              <a:gd name="T4" fmla="*/ 2147483646 w 25"/>
              <a:gd name="T5" fmla="*/ 2147483646 h 88"/>
              <a:gd name="T6" fmla="*/ 0 w 25"/>
              <a:gd name="T7" fmla="*/ 0 h 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" h="88">
                <a:moveTo>
                  <a:pt x="0" y="0"/>
                </a:moveTo>
                <a:lnTo>
                  <a:pt x="25" y="88"/>
                </a:lnTo>
                <a:lnTo>
                  <a:pt x="3" y="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74" name="Freeform 14"/>
          <p:cNvSpPr>
            <a:spLocks noChangeArrowheads="1"/>
          </p:cNvSpPr>
          <p:nvPr/>
        </p:nvSpPr>
        <p:spPr bwMode="auto">
          <a:xfrm>
            <a:off x="7405688" y="3649663"/>
            <a:ext cx="36512" cy="141287"/>
          </a:xfrm>
          <a:custGeom>
            <a:avLst/>
            <a:gdLst>
              <a:gd name="T0" fmla="*/ 2147483646 w 23"/>
              <a:gd name="T1" fmla="*/ 0 h 89"/>
              <a:gd name="T2" fmla="*/ 0 w 23"/>
              <a:gd name="T3" fmla="*/ 2147483646 h 89"/>
              <a:gd name="T4" fmla="*/ 2147483646 w 23"/>
              <a:gd name="T5" fmla="*/ 2147483646 h 89"/>
              <a:gd name="T6" fmla="*/ 2147483646 w 23"/>
              <a:gd name="T7" fmla="*/ 0 h 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89">
                <a:moveTo>
                  <a:pt x="23" y="0"/>
                </a:moveTo>
                <a:lnTo>
                  <a:pt x="0" y="89"/>
                </a:lnTo>
                <a:lnTo>
                  <a:pt x="23" y="84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75" name="Freeform 15"/>
          <p:cNvSpPr>
            <a:spLocks noChangeArrowheads="1"/>
          </p:cNvSpPr>
          <p:nvPr/>
        </p:nvSpPr>
        <p:spPr bwMode="auto">
          <a:xfrm>
            <a:off x="7445375" y="3703638"/>
            <a:ext cx="0" cy="317500"/>
          </a:xfrm>
          <a:custGeom>
            <a:avLst/>
            <a:gdLst>
              <a:gd name="T0" fmla="*/ 2147483646 h 200"/>
              <a:gd name="T1" fmla="*/ 0 h 2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0">
                <a:moveTo>
                  <a:pt x="0" y="200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7308850" y="2466975"/>
            <a:ext cx="1809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14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z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8174038" y="3257550"/>
            <a:ext cx="2286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14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7377113" y="4003675"/>
            <a:ext cx="184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14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z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6646863" y="3259138"/>
            <a:ext cx="2317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14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15380" name="Freeform 20"/>
          <p:cNvSpPr>
            <a:spLocks noChangeArrowheads="1"/>
          </p:cNvSpPr>
          <p:nvPr/>
        </p:nvSpPr>
        <p:spPr bwMode="auto">
          <a:xfrm>
            <a:off x="7215188" y="3051175"/>
            <a:ext cx="473075" cy="0"/>
          </a:xfrm>
          <a:custGeom>
            <a:avLst/>
            <a:gdLst>
              <a:gd name="T0" fmla="*/ 0 w 298"/>
              <a:gd name="T1" fmla="*/ 2147483646 w 298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98">
                <a:moveTo>
                  <a:pt x="0" y="0"/>
                </a:moveTo>
                <a:lnTo>
                  <a:pt x="29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1" name="Freeform 21"/>
          <p:cNvSpPr>
            <a:spLocks noChangeArrowheads="1"/>
          </p:cNvSpPr>
          <p:nvPr/>
        </p:nvSpPr>
        <p:spPr bwMode="auto">
          <a:xfrm>
            <a:off x="7529513" y="3021013"/>
            <a:ext cx="158750" cy="26987"/>
          </a:xfrm>
          <a:custGeom>
            <a:avLst/>
            <a:gdLst>
              <a:gd name="T0" fmla="*/ 2147483646 w 100"/>
              <a:gd name="T1" fmla="*/ 2147483646 h 17"/>
              <a:gd name="T2" fmla="*/ 0 w 100"/>
              <a:gd name="T3" fmla="*/ 0 h 17"/>
              <a:gd name="T4" fmla="*/ 2147483646 w 100"/>
              <a:gd name="T5" fmla="*/ 2147483646 h 17"/>
              <a:gd name="T6" fmla="*/ 2147483646 w 100"/>
              <a:gd name="T7" fmla="*/ 2147483646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" h="17">
                <a:moveTo>
                  <a:pt x="100" y="17"/>
                </a:moveTo>
                <a:lnTo>
                  <a:pt x="0" y="0"/>
                </a:lnTo>
                <a:lnTo>
                  <a:pt x="29" y="17"/>
                </a:lnTo>
                <a:lnTo>
                  <a:pt x="100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82" name="Freeform 22"/>
          <p:cNvSpPr>
            <a:spLocks noChangeArrowheads="1"/>
          </p:cNvSpPr>
          <p:nvPr/>
        </p:nvSpPr>
        <p:spPr bwMode="auto">
          <a:xfrm>
            <a:off x="7213600" y="3641725"/>
            <a:ext cx="471488" cy="0"/>
          </a:xfrm>
          <a:custGeom>
            <a:avLst/>
            <a:gdLst>
              <a:gd name="T0" fmla="*/ 2147483646 w 297"/>
              <a:gd name="T1" fmla="*/ 0 w 297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97">
                <a:moveTo>
                  <a:pt x="297" y="0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3" name="Freeform 23"/>
          <p:cNvSpPr>
            <a:spLocks noChangeArrowheads="1"/>
          </p:cNvSpPr>
          <p:nvPr/>
        </p:nvSpPr>
        <p:spPr bwMode="auto">
          <a:xfrm>
            <a:off x="7213600" y="3646488"/>
            <a:ext cx="157163" cy="26987"/>
          </a:xfrm>
          <a:custGeom>
            <a:avLst/>
            <a:gdLst>
              <a:gd name="T0" fmla="*/ 0 w 99"/>
              <a:gd name="T1" fmla="*/ 0 h 17"/>
              <a:gd name="T2" fmla="*/ 2147483646 w 99"/>
              <a:gd name="T3" fmla="*/ 2147483646 h 17"/>
              <a:gd name="T4" fmla="*/ 2147483646 w 99"/>
              <a:gd name="T5" fmla="*/ 0 h 17"/>
              <a:gd name="T6" fmla="*/ 0 w 99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9" h="17">
                <a:moveTo>
                  <a:pt x="0" y="0"/>
                </a:moveTo>
                <a:lnTo>
                  <a:pt x="99" y="17"/>
                </a:lnTo>
                <a:lnTo>
                  <a:pt x="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84" name="Freeform 24"/>
          <p:cNvSpPr>
            <a:spLocks noChangeArrowheads="1"/>
          </p:cNvSpPr>
          <p:nvPr/>
        </p:nvSpPr>
        <p:spPr bwMode="auto">
          <a:xfrm>
            <a:off x="7726363" y="3086100"/>
            <a:ext cx="0" cy="522288"/>
          </a:xfrm>
          <a:custGeom>
            <a:avLst/>
            <a:gdLst>
              <a:gd name="T0" fmla="*/ 2147483646 h 329"/>
              <a:gd name="T1" fmla="*/ 0 h 3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29">
                <a:moveTo>
                  <a:pt x="0" y="329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5" name="Freeform 25"/>
          <p:cNvSpPr>
            <a:spLocks noChangeArrowheads="1"/>
          </p:cNvSpPr>
          <p:nvPr/>
        </p:nvSpPr>
        <p:spPr bwMode="auto">
          <a:xfrm>
            <a:off x="7723188" y="3090863"/>
            <a:ext cx="42862" cy="158750"/>
          </a:xfrm>
          <a:custGeom>
            <a:avLst/>
            <a:gdLst>
              <a:gd name="T0" fmla="*/ 0 w 27"/>
              <a:gd name="T1" fmla="*/ 0 h 100"/>
              <a:gd name="T2" fmla="*/ 2147483646 w 27"/>
              <a:gd name="T3" fmla="*/ 2147483646 h 100"/>
              <a:gd name="T4" fmla="*/ 0 w 27"/>
              <a:gd name="T5" fmla="*/ 2147483646 h 100"/>
              <a:gd name="T6" fmla="*/ 0 w 27"/>
              <a:gd name="T7" fmla="*/ 0 h 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" h="100">
                <a:moveTo>
                  <a:pt x="0" y="0"/>
                </a:moveTo>
                <a:lnTo>
                  <a:pt x="27" y="100"/>
                </a:lnTo>
                <a:lnTo>
                  <a:pt x="0" y="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86" name="Freeform 26"/>
          <p:cNvSpPr>
            <a:spLocks noChangeArrowheads="1"/>
          </p:cNvSpPr>
          <p:nvPr/>
        </p:nvSpPr>
        <p:spPr bwMode="auto">
          <a:xfrm>
            <a:off x="7172325" y="3071813"/>
            <a:ext cx="0" cy="522287"/>
          </a:xfrm>
          <a:custGeom>
            <a:avLst/>
            <a:gdLst>
              <a:gd name="T0" fmla="*/ 0 h 329"/>
              <a:gd name="T1" fmla="*/ 2147483646 h 3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29">
                <a:moveTo>
                  <a:pt x="0" y="0"/>
                </a:moveTo>
                <a:lnTo>
                  <a:pt x="0" y="32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7" name="Freeform 27"/>
          <p:cNvSpPr>
            <a:spLocks noChangeArrowheads="1"/>
          </p:cNvSpPr>
          <p:nvPr/>
        </p:nvSpPr>
        <p:spPr bwMode="auto">
          <a:xfrm>
            <a:off x="7132638" y="3430588"/>
            <a:ext cx="41275" cy="158750"/>
          </a:xfrm>
          <a:custGeom>
            <a:avLst/>
            <a:gdLst>
              <a:gd name="T0" fmla="*/ 2147483646 w 26"/>
              <a:gd name="T1" fmla="*/ 2147483646 h 100"/>
              <a:gd name="T2" fmla="*/ 0 w 26"/>
              <a:gd name="T3" fmla="*/ 0 h 100"/>
              <a:gd name="T4" fmla="*/ 2147483646 w 26"/>
              <a:gd name="T5" fmla="*/ 2147483646 h 100"/>
              <a:gd name="T6" fmla="*/ 2147483646 w 26"/>
              <a:gd name="T7" fmla="*/ 2147483646 h 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" h="100">
                <a:moveTo>
                  <a:pt x="26" y="100"/>
                </a:moveTo>
                <a:lnTo>
                  <a:pt x="0" y="0"/>
                </a:lnTo>
                <a:lnTo>
                  <a:pt x="26" y="24"/>
                </a:lnTo>
                <a:lnTo>
                  <a:pt x="26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7578725" y="2790825"/>
            <a:ext cx="23177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τ</a:t>
            </a:r>
            <a:r>
              <a:rPr lang="en-US" altLang="en-US" sz="14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xy</a:t>
            </a:r>
          </a:p>
        </p:txBody>
      </p:sp>
      <p:sp>
        <p:nvSpPr>
          <p:cNvPr id="15389" name="Freeform 29"/>
          <p:cNvSpPr>
            <a:spLocks noChangeArrowheads="1"/>
          </p:cNvSpPr>
          <p:nvPr/>
        </p:nvSpPr>
        <p:spPr bwMode="auto">
          <a:xfrm>
            <a:off x="7075488" y="2973388"/>
            <a:ext cx="744537" cy="747712"/>
          </a:xfrm>
          <a:custGeom>
            <a:avLst/>
            <a:gdLst>
              <a:gd name="T0" fmla="*/ 2147483646 w 469"/>
              <a:gd name="T1" fmla="*/ 0 h 471"/>
              <a:gd name="T2" fmla="*/ 2147483646 w 469"/>
              <a:gd name="T3" fmla="*/ 2147483646 h 471"/>
              <a:gd name="T4" fmla="*/ 2147483646 w 469"/>
              <a:gd name="T5" fmla="*/ 2147483646 h 471"/>
              <a:gd name="T6" fmla="*/ 0 w 469"/>
              <a:gd name="T7" fmla="*/ 2147483646 h 471"/>
              <a:gd name="T8" fmla="*/ 2147483646 w 469"/>
              <a:gd name="T9" fmla="*/ 0 h 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9" h="471">
                <a:moveTo>
                  <a:pt x="225" y="0"/>
                </a:moveTo>
                <a:lnTo>
                  <a:pt x="469" y="208"/>
                </a:lnTo>
                <a:lnTo>
                  <a:pt x="244" y="471"/>
                </a:lnTo>
                <a:lnTo>
                  <a:pt x="0" y="264"/>
                </a:lnTo>
                <a:lnTo>
                  <a:pt x="225" y="0"/>
                </a:lnTo>
                <a:close/>
              </a:path>
            </a:pathLst>
          </a:custGeom>
          <a:noFill/>
          <a:ln w="1497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90" name="Oval 30"/>
          <p:cNvSpPr>
            <a:spLocks noChangeArrowheads="1"/>
          </p:cNvSpPr>
          <p:nvPr/>
        </p:nvSpPr>
        <p:spPr bwMode="auto">
          <a:xfrm>
            <a:off x="6396038" y="2295525"/>
            <a:ext cx="2130425" cy="2114550"/>
          </a:xfrm>
          <a:prstGeom prst="ellipse">
            <a:avLst/>
          </a:prstGeom>
          <a:noFill/>
          <a:ln w="998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15391" name="Freeform 31"/>
          <p:cNvSpPr>
            <a:spLocks noChangeArrowheads="1"/>
          </p:cNvSpPr>
          <p:nvPr/>
        </p:nvSpPr>
        <p:spPr bwMode="auto">
          <a:xfrm>
            <a:off x="7640638" y="2840038"/>
            <a:ext cx="238125" cy="296862"/>
          </a:xfrm>
          <a:custGeom>
            <a:avLst/>
            <a:gdLst>
              <a:gd name="T0" fmla="*/ 0 w 150"/>
              <a:gd name="T1" fmla="*/ 2147483646 h 187"/>
              <a:gd name="T2" fmla="*/ 2147483646 w 150"/>
              <a:gd name="T3" fmla="*/ 0 h 18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" h="187">
                <a:moveTo>
                  <a:pt x="0" y="187"/>
                </a:moveTo>
                <a:lnTo>
                  <a:pt x="150" y="0"/>
                </a:lnTo>
              </a:path>
            </a:pathLst>
          </a:custGeom>
          <a:noFill/>
          <a:ln w="9981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92" name="Freeform 32"/>
          <p:cNvSpPr>
            <a:spLocks noChangeArrowheads="1"/>
          </p:cNvSpPr>
          <p:nvPr/>
        </p:nvSpPr>
        <p:spPr bwMode="auto">
          <a:xfrm>
            <a:off x="7634288" y="3011488"/>
            <a:ext cx="80962" cy="134937"/>
          </a:xfrm>
          <a:custGeom>
            <a:avLst/>
            <a:gdLst>
              <a:gd name="T0" fmla="*/ 0 w 51"/>
              <a:gd name="T1" fmla="*/ 2147483646 h 85"/>
              <a:gd name="T2" fmla="*/ 2147483646 w 51"/>
              <a:gd name="T3" fmla="*/ 0 h 85"/>
              <a:gd name="T4" fmla="*/ 2147483646 w 51"/>
              <a:gd name="T5" fmla="*/ 2147483646 h 85"/>
              <a:gd name="T6" fmla="*/ 0 w 51"/>
              <a:gd name="T7" fmla="*/ 2147483646 h 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1" h="85">
                <a:moveTo>
                  <a:pt x="0" y="85"/>
                </a:moveTo>
                <a:lnTo>
                  <a:pt x="36" y="0"/>
                </a:lnTo>
                <a:lnTo>
                  <a:pt x="51" y="19"/>
                </a:lnTo>
                <a:lnTo>
                  <a:pt x="0" y="85"/>
                </a:lnTo>
                <a:close/>
              </a:path>
            </a:pathLst>
          </a:custGeom>
          <a:solidFill>
            <a:srgbClr val="FF0000"/>
          </a:solidFill>
          <a:ln w="9981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93" name="Freeform 33"/>
          <p:cNvSpPr>
            <a:spLocks noChangeArrowheads="1"/>
          </p:cNvSpPr>
          <p:nvPr/>
        </p:nvSpPr>
        <p:spPr bwMode="auto">
          <a:xfrm>
            <a:off x="7631113" y="3046413"/>
            <a:ext cx="119062" cy="101600"/>
          </a:xfrm>
          <a:custGeom>
            <a:avLst/>
            <a:gdLst>
              <a:gd name="T0" fmla="*/ 0 w 75"/>
              <a:gd name="T1" fmla="*/ 2147483646 h 64"/>
              <a:gd name="T2" fmla="*/ 2147483646 w 75"/>
              <a:gd name="T3" fmla="*/ 2147483646 h 64"/>
              <a:gd name="T4" fmla="*/ 2147483646 w 75"/>
              <a:gd name="T5" fmla="*/ 0 h 64"/>
              <a:gd name="T6" fmla="*/ 0 w 75"/>
              <a:gd name="T7" fmla="*/ 2147483646 h 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" h="64">
                <a:moveTo>
                  <a:pt x="0" y="64"/>
                </a:moveTo>
                <a:lnTo>
                  <a:pt x="75" y="10"/>
                </a:lnTo>
                <a:lnTo>
                  <a:pt x="54" y="0"/>
                </a:lnTo>
                <a:lnTo>
                  <a:pt x="0" y="64"/>
                </a:lnTo>
                <a:close/>
              </a:path>
            </a:pathLst>
          </a:custGeom>
          <a:solidFill>
            <a:srgbClr val="FF0000"/>
          </a:solidFill>
          <a:ln w="9981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94" name="Freeform 34"/>
          <p:cNvSpPr>
            <a:spLocks noChangeArrowheads="1"/>
          </p:cNvSpPr>
          <p:nvPr/>
        </p:nvSpPr>
        <p:spPr bwMode="auto">
          <a:xfrm>
            <a:off x="7015163" y="3563938"/>
            <a:ext cx="236537" cy="295275"/>
          </a:xfrm>
          <a:custGeom>
            <a:avLst/>
            <a:gdLst>
              <a:gd name="T0" fmla="*/ 2147483646 w 149"/>
              <a:gd name="T1" fmla="*/ 0 h 186"/>
              <a:gd name="T2" fmla="*/ 0 w 149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9" h="186">
                <a:moveTo>
                  <a:pt x="149" y="0"/>
                </a:moveTo>
                <a:lnTo>
                  <a:pt x="0" y="186"/>
                </a:lnTo>
              </a:path>
            </a:pathLst>
          </a:custGeom>
          <a:noFill/>
          <a:ln w="9981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95" name="Freeform 35"/>
          <p:cNvSpPr>
            <a:spLocks noChangeArrowheads="1"/>
          </p:cNvSpPr>
          <p:nvPr/>
        </p:nvSpPr>
        <p:spPr bwMode="auto">
          <a:xfrm>
            <a:off x="7180263" y="3552825"/>
            <a:ext cx="80962" cy="133350"/>
          </a:xfrm>
          <a:custGeom>
            <a:avLst/>
            <a:gdLst>
              <a:gd name="T0" fmla="*/ 2147483646 w 51"/>
              <a:gd name="T1" fmla="*/ 0 h 84"/>
              <a:gd name="T2" fmla="*/ 2147483646 w 51"/>
              <a:gd name="T3" fmla="*/ 2147483646 h 84"/>
              <a:gd name="T4" fmla="*/ 0 w 51"/>
              <a:gd name="T5" fmla="*/ 2147483646 h 84"/>
              <a:gd name="T6" fmla="*/ 2147483646 w 51"/>
              <a:gd name="T7" fmla="*/ 0 h 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1" h="84">
                <a:moveTo>
                  <a:pt x="51" y="0"/>
                </a:moveTo>
                <a:lnTo>
                  <a:pt x="14" y="84"/>
                </a:lnTo>
                <a:lnTo>
                  <a:pt x="0" y="66"/>
                </a:lnTo>
                <a:lnTo>
                  <a:pt x="51" y="0"/>
                </a:lnTo>
                <a:close/>
              </a:path>
            </a:pathLst>
          </a:custGeom>
          <a:solidFill>
            <a:srgbClr val="FF0000"/>
          </a:solidFill>
          <a:ln w="9981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96" name="Freeform 36"/>
          <p:cNvSpPr>
            <a:spLocks noChangeArrowheads="1"/>
          </p:cNvSpPr>
          <p:nvPr/>
        </p:nvSpPr>
        <p:spPr bwMode="auto">
          <a:xfrm>
            <a:off x="7145338" y="3549650"/>
            <a:ext cx="117475" cy="103188"/>
          </a:xfrm>
          <a:custGeom>
            <a:avLst/>
            <a:gdLst>
              <a:gd name="T0" fmla="*/ 2147483646 w 74"/>
              <a:gd name="T1" fmla="*/ 0 h 65"/>
              <a:gd name="T2" fmla="*/ 0 w 74"/>
              <a:gd name="T3" fmla="*/ 2147483646 h 65"/>
              <a:gd name="T4" fmla="*/ 2147483646 w 74"/>
              <a:gd name="T5" fmla="*/ 2147483646 h 65"/>
              <a:gd name="T6" fmla="*/ 2147483646 w 74"/>
              <a:gd name="T7" fmla="*/ 0 h 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4" h="65">
                <a:moveTo>
                  <a:pt x="74" y="0"/>
                </a:moveTo>
                <a:lnTo>
                  <a:pt x="0" y="55"/>
                </a:lnTo>
                <a:lnTo>
                  <a:pt x="21" y="65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w="9981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6891338" y="3798888"/>
            <a:ext cx="227012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1400" baseline="-25000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6853238" y="2706688"/>
            <a:ext cx="2270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1400" baseline="-25000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5399" name="Freeform 39"/>
          <p:cNvSpPr>
            <a:spLocks noChangeArrowheads="1"/>
          </p:cNvSpPr>
          <p:nvPr/>
        </p:nvSpPr>
        <p:spPr bwMode="auto">
          <a:xfrm>
            <a:off x="7123113" y="3086100"/>
            <a:ext cx="133350" cy="79375"/>
          </a:xfrm>
          <a:custGeom>
            <a:avLst/>
            <a:gdLst>
              <a:gd name="T0" fmla="*/ 2147483646 w 84"/>
              <a:gd name="T1" fmla="*/ 2147483646 h 50"/>
              <a:gd name="T2" fmla="*/ 0 w 84"/>
              <a:gd name="T3" fmla="*/ 2147483646 h 50"/>
              <a:gd name="T4" fmla="*/ 2147483646 w 84"/>
              <a:gd name="T5" fmla="*/ 0 h 50"/>
              <a:gd name="T6" fmla="*/ 2147483646 w 84"/>
              <a:gd name="T7" fmla="*/ 2147483646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" h="50">
                <a:moveTo>
                  <a:pt x="84" y="50"/>
                </a:moveTo>
                <a:lnTo>
                  <a:pt x="0" y="14"/>
                </a:lnTo>
                <a:lnTo>
                  <a:pt x="17" y="0"/>
                </a:lnTo>
                <a:lnTo>
                  <a:pt x="84" y="50"/>
                </a:lnTo>
                <a:close/>
              </a:path>
            </a:pathLst>
          </a:custGeom>
          <a:solidFill>
            <a:srgbClr val="FF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400" name="Freeform 40"/>
          <p:cNvSpPr>
            <a:spLocks noChangeArrowheads="1"/>
          </p:cNvSpPr>
          <p:nvPr/>
        </p:nvSpPr>
        <p:spPr bwMode="auto">
          <a:xfrm>
            <a:off x="7154863" y="3049588"/>
            <a:ext cx="103187" cy="117475"/>
          </a:xfrm>
          <a:custGeom>
            <a:avLst/>
            <a:gdLst>
              <a:gd name="T0" fmla="*/ 2147483646 w 65"/>
              <a:gd name="T1" fmla="*/ 2147483646 h 74"/>
              <a:gd name="T2" fmla="*/ 2147483646 w 65"/>
              <a:gd name="T3" fmla="*/ 0 h 74"/>
              <a:gd name="T4" fmla="*/ 0 w 65"/>
              <a:gd name="T5" fmla="*/ 2147483646 h 74"/>
              <a:gd name="T6" fmla="*/ 2147483646 w 65"/>
              <a:gd name="T7" fmla="*/ 2147483646 h 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5" h="74">
                <a:moveTo>
                  <a:pt x="65" y="74"/>
                </a:moveTo>
                <a:lnTo>
                  <a:pt x="10" y="0"/>
                </a:lnTo>
                <a:lnTo>
                  <a:pt x="0" y="21"/>
                </a:lnTo>
                <a:lnTo>
                  <a:pt x="65" y="74"/>
                </a:lnTo>
                <a:close/>
              </a:path>
            </a:pathLst>
          </a:custGeom>
          <a:solidFill>
            <a:srgbClr val="FF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401" name="Freeform 41"/>
          <p:cNvSpPr>
            <a:spLocks noChangeArrowheads="1"/>
          </p:cNvSpPr>
          <p:nvPr/>
        </p:nvSpPr>
        <p:spPr bwMode="auto">
          <a:xfrm>
            <a:off x="6967538" y="2933700"/>
            <a:ext cx="244475" cy="200025"/>
          </a:xfrm>
          <a:custGeom>
            <a:avLst/>
            <a:gdLst>
              <a:gd name="T0" fmla="*/ 0 w 154"/>
              <a:gd name="T1" fmla="*/ 0 h 126"/>
              <a:gd name="T2" fmla="*/ 2147483646 w 154"/>
              <a:gd name="T3" fmla="*/ 2147483646 h 12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4" h="126">
                <a:moveTo>
                  <a:pt x="0" y="0"/>
                </a:moveTo>
                <a:lnTo>
                  <a:pt x="154" y="126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02" name="Freeform 42"/>
          <p:cNvSpPr>
            <a:spLocks noChangeArrowheads="1"/>
          </p:cNvSpPr>
          <p:nvPr/>
        </p:nvSpPr>
        <p:spPr bwMode="auto">
          <a:xfrm>
            <a:off x="7669213" y="3503613"/>
            <a:ext cx="133350" cy="80962"/>
          </a:xfrm>
          <a:custGeom>
            <a:avLst/>
            <a:gdLst>
              <a:gd name="T0" fmla="*/ 0 w 84"/>
              <a:gd name="T1" fmla="*/ 0 h 51"/>
              <a:gd name="T2" fmla="*/ 2147483646 w 84"/>
              <a:gd name="T3" fmla="*/ 2147483646 h 51"/>
              <a:gd name="T4" fmla="*/ 2147483646 w 84"/>
              <a:gd name="T5" fmla="*/ 2147483646 h 51"/>
              <a:gd name="T6" fmla="*/ 0 w 84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" h="51">
                <a:moveTo>
                  <a:pt x="0" y="0"/>
                </a:moveTo>
                <a:lnTo>
                  <a:pt x="84" y="37"/>
                </a:lnTo>
                <a:lnTo>
                  <a:pt x="66" y="5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403" name="Freeform 43"/>
          <p:cNvSpPr>
            <a:spLocks noChangeArrowheads="1"/>
          </p:cNvSpPr>
          <p:nvPr/>
        </p:nvSpPr>
        <p:spPr bwMode="auto">
          <a:xfrm>
            <a:off x="7666038" y="3502025"/>
            <a:ext cx="103187" cy="117475"/>
          </a:xfrm>
          <a:custGeom>
            <a:avLst/>
            <a:gdLst>
              <a:gd name="T0" fmla="*/ 0 w 65"/>
              <a:gd name="T1" fmla="*/ 0 h 74"/>
              <a:gd name="T2" fmla="*/ 2147483646 w 65"/>
              <a:gd name="T3" fmla="*/ 2147483646 h 74"/>
              <a:gd name="T4" fmla="*/ 2147483646 w 65"/>
              <a:gd name="T5" fmla="*/ 2147483646 h 74"/>
              <a:gd name="T6" fmla="*/ 0 w 65"/>
              <a:gd name="T7" fmla="*/ 0 h 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5" h="74">
                <a:moveTo>
                  <a:pt x="0" y="0"/>
                </a:moveTo>
                <a:lnTo>
                  <a:pt x="55" y="74"/>
                </a:lnTo>
                <a:lnTo>
                  <a:pt x="65" y="5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404" name="Freeform 44"/>
          <p:cNvSpPr>
            <a:spLocks noChangeArrowheads="1"/>
          </p:cNvSpPr>
          <p:nvPr/>
        </p:nvSpPr>
        <p:spPr bwMode="auto">
          <a:xfrm>
            <a:off x="7713663" y="3536950"/>
            <a:ext cx="244475" cy="200025"/>
          </a:xfrm>
          <a:custGeom>
            <a:avLst/>
            <a:gdLst>
              <a:gd name="T0" fmla="*/ 2147483646 w 154"/>
              <a:gd name="T1" fmla="*/ 2147483646 h 126"/>
              <a:gd name="T2" fmla="*/ 0 w 154"/>
              <a:gd name="T3" fmla="*/ 0 h 12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4" h="126">
                <a:moveTo>
                  <a:pt x="154" y="126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7970838" y="3676650"/>
            <a:ext cx="2270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1400" baseline="-25000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7848600" y="2647950"/>
            <a:ext cx="22701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1400" baseline="-25000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5407" name="Freeform 47"/>
          <p:cNvSpPr>
            <a:spLocks noChangeArrowheads="1"/>
          </p:cNvSpPr>
          <p:nvPr/>
        </p:nvSpPr>
        <p:spPr bwMode="auto">
          <a:xfrm>
            <a:off x="3349625" y="542925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39922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08" name="Freeform 48"/>
          <p:cNvSpPr>
            <a:spLocks noChangeArrowheads="1"/>
          </p:cNvSpPr>
          <p:nvPr/>
        </p:nvSpPr>
        <p:spPr bwMode="auto">
          <a:xfrm>
            <a:off x="4791075" y="542925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39922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09" name="Freeform 49"/>
          <p:cNvSpPr>
            <a:spLocks noChangeArrowheads="1"/>
          </p:cNvSpPr>
          <p:nvPr/>
        </p:nvSpPr>
        <p:spPr bwMode="auto">
          <a:xfrm>
            <a:off x="1901825" y="2011363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39922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10" name="Freeform 50"/>
          <p:cNvSpPr>
            <a:spLocks noChangeArrowheads="1"/>
          </p:cNvSpPr>
          <p:nvPr/>
        </p:nvSpPr>
        <p:spPr bwMode="auto">
          <a:xfrm>
            <a:off x="1901825" y="4940300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39922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11" name="Freeform 51"/>
          <p:cNvSpPr>
            <a:spLocks noChangeArrowheads="1"/>
          </p:cNvSpPr>
          <p:nvPr/>
        </p:nvSpPr>
        <p:spPr bwMode="auto">
          <a:xfrm>
            <a:off x="1901825" y="542925"/>
            <a:ext cx="1447800" cy="588963"/>
          </a:xfrm>
          <a:custGeom>
            <a:avLst/>
            <a:gdLst>
              <a:gd name="T0" fmla="*/ 2147483646 w 912"/>
              <a:gd name="T1" fmla="*/ 2147483646 h 371"/>
              <a:gd name="T2" fmla="*/ 2147483646 w 912"/>
              <a:gd name="T3" fmla="*/ 2147483646 h 371"/>
              <a:gd name="T4" fmla="*/ 2147483646 w 912"/>
              <a:gd name="T5" fmla="*/ 2147483646 h 371"/>
              <a:gd name="T6" fmla="*/ 2147483646 w 912"/>
              <a:gd name="T7" fmla="*/ 2147483646 h 371"/>
              <a:gd name="T8" fmla="*/ 2147483646 w 912"/>
              <a:gd name="T9" fmla="*/ 2147483646 h 371"/>
              <a:gd name="T10" fmla="*/ 2147483646 w 912"/>
              <a:gd name="T11" fmla="*/ 2147483646 h 371"/>
              <a:gd name="T12" fmla="*/ 2147483646 w 912"/>
              <a:gd name="T13" fmla="*/ 2147483646 h 371"/>
              <a:gd name="T14" fmla="*/ 2147483646 w 912"/>
              <a:gd name="T15" fmla="*/ 2147483646 h 371"/>
              <a:gd name="T16" fmla="*/ 2147483646 w 912"/>
              <a:gd name="T17" fmla="*/ 2147483646 h 371"/>
              <a:gd name="T18" fmla="*/ 2147483646 w 912"/>
              <a:gd name="T19" fmla="*/ 2147483646 h 371"/>
              <a:gd name="T20" fmla="*/ 2147483646 w 912"/>
              <a:gd name="T21" fmla="*/ 2147483646 h 371"/>
              <a:gd name="T22" fmla="*/ 2147483646 w 912"/>
              <a:gd name="T23" fmla="*/ 2147483646 h 371"/>
              <a:gd name="T24" fmla="*/ 2147483646 w 912"/>
              <a:gd name="T25" fmla="*/ 2147483646 h 371"/>
              <a:gd name="T26" fmla="*/ 2147483646 w 912"/>
              <a:gd name="T27" fmla="*/ 2147483646 h 371"/>
              <a:gd name="T28" fmla="*/ 2147483646 w 912"/>
              <a:gd name="T29" fmla="*/ 2147483646 h 371"/>
              <a:gd name="T30" fmla="*/ 2147483646 w 912"/>
              <a:gd name="T31" fmla="*/ 2147483646 h 371"/>
              <a:gd name="T32" fmla="*/ 2147483646 w 912"/>
              <a:gd name="T33" fmla="*/ 2147483646 h 371"/>
              <a:gd name="T34" fmla="*/ 2147483646 w 912"/>
              <a:gd name="T35" fmla="*/ 2147483646 h 371"/>
              <a:gd name="T36" fmla="*/ 2147483646 w 912"/>
              <a:gd name="T37" fmla="*/ 2147483646 h 371"/>
              <a:gd name="T38" fmla="*/ 2147483646 w 912"/>
              <a:gd name="T39" fmla="*/ 2147483646 h 371"/>
              <a:gd name="T40" fmla="*/ 2147483646 w 912"/>
              <a:gd name="T41" fmla="*/ 2147483646 h 371"/>
              <a:gd name="T42" fmla="*/ 2147483646 w 912"/>
              <a:gd name="T43" fmla="*/ 2147483646 h 371"/>
              <a:gd name="T44" fmla="*/ 2147483646 w 912"/>
              <a:gd name="T45" fmla="*/ 2147483646 h 371"/>
              <a:gd name="T46" fmla="*/ 2147483646 w 912"/>
              <a:gd name="T47" fmla="*/ 2147483646 h 371"/>
              <a:gd name="T48" fmla="*/ 2147483646 w 912"/>
              <a:gd name="T49" fmla="*/ 2147483646 h 371"/>
              <a:gd name="T50" fmla="*/ 2147483646 w 912"/>
              <a:gd name="T51" fmla="*/ 2147483646 h 371"/>
              <a:gd name="T52" fmla="*/ 2147483646 w 912"/>
              <a:gd name="T53" fmla="*/ 2147483646 h 371"/>
              <a:gd name="T54" fmla="*/ 2147483646 w 912"/>
              <a:gd name="T55" fmla="*/ 2147483646 h 371"/>
              <a:gd name="T56" fmla="*/ 2147483646 w 912"/>
              <a:gd name="T57" fmla="*/ 2147483646 h 371"/>
              <a:gd name="T58" fmla="*/ 2147483646 w 912"/>
              <a:gd name="T59" fmla="*/ 2147483646 h 371"/>
              <a:gd name="T60" fmla="*/ 2147483646 w 912"/>
              <a:gd name="T61" fmla="*/ 2147483646 h 371"/>
              <a:gd name="T62" fmla="*/ 2147483646 w 912"/>
              <a:gd name="T63" fmla="*/ 2147483646 h 371"/>
              <a:gd name="T64" fmla="*/ 2147483646 w 912"/>
              <a:gd name="T65" fmla="*/ 2147483646 h 371"/>
              <a:gd name="T66" fmla="*/ 2147483646 w 912"/>
              <a:gd name="T67" fmla="*/ 2147483646 h 371"/>
              <a:gd name="T68" fmla="*/ 2147483646 w 912"/>
              <a:gd name="T69" fmla="*/ 2147483646 h 371"/>
              <a:gd name="T70" fmla="*/ 2147483646 w 912"/>
              <a:gd name="T71" fmla="*/ 2147483646 h 371"/>
              <a:gd name="T72" fmla="*/ 2147483646 w 912"/>
              <a:gd name="T73" fmla="*/ 2147483646 h 371"/>
              <a:gd name="T74" fmla="*/ 2147483646 w 912"/>
              <a:gd name="T75" fmla="*/ 2147483646 h 371"/>
              <a:gd name="T76" fmla="*/ 2147483646 w 912"/>
              <a:gd name="T77" fmla="*/ 2147483646 h 371"/>
              <a:gd name="T78" fmla="*/ 2147483646 w 912"/>
              <a:gd name="T79" fmla="*/ 2147483646 h 371"/>
              <a:gd name="T80" fmla="*/ 2147483646 w 912"/>
              <a:gd name="T81" fmla="*/ 2147483646 h 371"/>
              <a:gd name="T82" fmla="*/ 2147483646 w 912"/>
              <a:gd name="T83" fmla="*/ 2147483646 h 371"/>
              <a:gd name="T84" fmla="*/ 2147483646 w 912"/>
              <a:gd name="T85" fmla="*/ 2147483646 h 371"/>
              <a:gd name="T86" fmla="*/ 2147483646 w 912"/>
              <a:gd name="T87" fmla="*/ 2147483646 h 371"/>
              <a:gd name="T88" fmla="*/ 2147483646 w 912"/>
              <a:gd name="T89" fmla="*/ 2147483646 h 371"/>
              <a:gd name="T90" fmla="*/ 2147483646 w 912"/>
              <a:gd name="T91" fmla="*/ 2147483646 h 371"/>
              <a:gd name="T92" fmla="*/ 2147483646 w 912"/>
              <a:gd name="T93" fmla="*/ 2147483646 h 371"/>
              <a:gd name="T94" fmla="*/ 2147483646 w 912"/>
              <a:gd name="T95" fmla="*/ 2147483646 h 371"/>
              <a:gd name="T96" fmla="*/ 2147483646 w 912"/>
              <a:gd name="T97" fmla="*/ 2147483646 h 37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912" h="371">
                <a:moveTo>
                  <a:pt x="912" y="0"/>
                </a:moveTo>
                <a:lnTo>
                  <a:pt x="907" y="7"/>
                </a:lnTo>
                <a:lnTo>
                  <a:pt x="902" y="13"/>
                </a:lnTo>
                <a:lnTo>
                  <a:pt x="897" y="19"/>
                </a:lnTo>
                <a:lnTo>
                  <a:pt x="892" y="25"/>
                </a:lnTo>
                <a:lnTo>
                  <a:pt x="886" y="31"/>
                </a:lnTo>
                <a:lnTo>
                  <a:pt x="881" y="37"/>
                </a:lnTo>
                <a:lnTo>
                  <a:pt x="875" y="43"/>
                </a:lnTo>
                <a:lnTo>
                  <a:pt x="870" y="49"/>
                </a:lnTo>
                <a:lnTo>
                  <a:pt x="864" y="55"/>
                </a:lnTo>
                <a:lnTo>
                  <a:pt x="859" y="61"/>
                </a:lnTo>
                <a:lnTo>
                  <a:pt x="853" y="67"/>
                </a:lnTo>
                <a:lnTo>
                  <a:pt x="848" y="72"/>
                </a:lnTo>
                <a:lnTo>
                  <a:pt x="842" y="78"/>
                </a:lnTo>
                <a:lnTo>
                  <a:pt x="836" y="83"/>
                </a:lnTo>
                <a:lnTo>
                  <a:pt x="831" y="89"/>
                </a:lnTo>
                <a:lnTo>
                  <a:pt x="825" y="94"/>
                </a:lnTo>
                <a:lnTo>
                  <a:pt x="819" y="99"/>
                </a:lnTo>
                <a:lnTo>
                  <a:pt x="813" y="105"/>
                </a:lnTo>
                <a:lnTo>
                  <a:pt x="807" y="110"/>
                </a:lnTo>
                <a:lnTo>
                  <a:pt x="801" y="115"/>
                </a:lnTo>
                <a:lnTo>
                  <a:pt x="795" y="120"/>
                </a:lnTo>
                <a:lnTo>
                  <a:pt x="789" y="125"/>
                </a:lnTo>
                <a:lnTo>
                  <a:pt x="783" y="130"/>
                </a:lnTo>
                <a:lnTo>
                  <a:pt x="777" y="135"/>
                </a:lnTo>
                <a:lnTo>
                  <a:pt x="771" y="140"/>
                </a:lnTo>
                <a:lnTo>
                  <a:pt x="765" y="144"/>
                </a:lnTo>
                <a:lnTo>
                  <a:pt x="759" y="149"/>
                </a:lnTo>
                <a:lnTo>
                  <a:pt x="752" y="154"/>
                </a:lnTo>
                <a:lnTo>
                  <a:pt x="746" y="158"/>
                </a:lnTo>
                <a:lnTo>
                  <a:pt x="740" y="163"/>
                </a:lnTo>
                <a:lnTo>
                  <a:pt x="734" y="167"/>
                </a:lnTo>
                <a:lnTo>
                  <a:pt x="727" y="172"/>
                </a:lnTo>
                <a:lnTo>
                  <a:pt x="721" y="176"/>
                </a:lnTo>
                <a:lnTo>
                  <a:pt x="715" y="180"/>
                </a:lnTo>
                <a:lnTo>
                  <a:pt x="708" y="184"/>
                </a:lnTo>
                <a:lnTo>
                  <a:pt x="702" y="189"/>
                </a:lnTo>
                <a:lnTo>
                  <a:pt x="695" y="193"/>
                </a:lnTo>
                <a:lnTo>
                  <a:pt x="689" y="197"/>
                </a:lnTo>
                <a:lnTo>
                  <a:pt x="683" y="201"/>
                </a:lnTo>
                <a:lnTo>
                  <a:pt x="676" y="205"/>
                </a:lnTo>
                <a:lnTo>
                  <a:pt x="669" y="209"/>
                </a:lnTo>
                <a:lnTo>
                  <a:pt x="663" y="212"/>
                </a:lnTo>
                <a:lnTo>
                  <a:pt x="656" y="216"/>
                </a:lnTo>
                <a:lnTo>
                  <a:pt x="650" y="220"/>
                </a:lnTo>
                <a:lnTo>
                  <a:pt x="643" y="224"/>
                </a:lnTo>
                <a:lnTo>
                  <a:pt x="637" y="227"/>
                </a:lnTo>
                <a:lnTo>
                  <a:pt x="630" y="231"/>
                </a:lnTo>
                <a:lnTo>
                  <a:pt x="623" y="234"/>
                </a:lnTo>
                <a:lnTo>
                  <a:pt x="617" y="238"/>
                </a:lnTo>
                <a:lnTo>
                  <a:pt x="610" y="241"/>
                </a:lnTo>
                <a:lnTo>
                  <a:pt x="603" y="244"/>
                </a:lnTo>
                <a:lnTo>
                  <a:pt x="596" y="248"/>
                </a:lnTo>
                <a:lnTo>
                  <a:pt x="590" y="251"/>
                </a:lnTo>
                <a:lnTo>
                  <a:pt x="583" y="254"/>
                </a:lnTo>
                <a:lnTo>
                  <a:pt x="576" y="257"/>
                </a:lnTo>
                <a:lnTo>
                  <a:pt x="570" y="260"/>
                </a:lnTo>
                <a:lnTo>
                  <a:pt x="563" y="263"/>
                </a:lnTo>
                <a:lnTo>
                  <a:pt x="556" y="266"/>
                </a:lnTo>
                <a:lnTo>
                  <a:pt x="549" y="269"/>
                </a:lnTo>
                <a:lnTo>
                  <a:pt x="542" y="272"/>
                </a:lnTo>
                <a:lnTo>
                  <a:pt x="536" y="275"/>
                </a:lnTo>
                <a:lnTo>
                  <a:pt x="529" y="278"/>
                </a:lnTo>
                <a:lnTo>
                  <a:pt x="522" y="280"/>
                </a:lnTo>
                <a:lnTo>
                  <a:pt x="515" y="283"/>
                </a:lnTo>
                <a:lnTo>
                  <a:pt x="508" y="286"/>
                </a:lnTo>
                <a:lnTo>
                  <a:pt x="501" y="288"/>
                </a:lnTo>
                <a:lnTo>
                  <a:pt x="495" y="291"/>
                </a:lnTo>
                <a:lnTo>
                  <a:pt x="488" y="293"/>
                </a:lnTo>
                <a:lnTo>
                  <a:pt x="481" y="296"/>
                </a:lnTo>
                <a:lnTo>
                  <a:pt x="474" y="298"/>
                </a:lnTo>
                <a:lnTo>
                  <a:pt x="467" y="301"/>
                </a:lnTo>
                <a:lnTo>
                  <a:pt x="460" y="303"/>
                </a:lnTo>
                <a:lnTo>
                  <a:pt x="454" y="305"/>
                </a:lnTo>
                <a:lnTo>
                  <a:pt x="447" y="307"/>
                </a:lnTo>
                <a:lnTo>
                  <a:pt x="440" y="309"/>
                </a:lnTo>
                <a:lnTo>
                  <a:pt x="433" y="312"/>
                </a:lnTo>
                <a:lnTo>
                  <a:pt x="426" y="314"/>
                </a:lnTo>
                <a:lnTo>
                  <a:pt x="420" y="316"/>
                </a:lnTo>
                <a:lnTo>
                  <a:pt x="413" y="318"/>
                </a:lnTo>
                <a:lnTo>
                  <a:pt x="406" y="320"/>
                </a:lnTo>
                <a:lnTo>
                  <a:pt x="399" y="322"/>
                </a:lnTo>
                <a:lnTo>
                  <a:pt x="392" y="323"/>
                </a:lnTo>
                <a:lnTo>
                  <a:pt x="386" y="325"/>
                </a:lnTo>
                <a:lnTo>
                  <a:pt x="379" y="327"/>
                </a:lnTo>
                <a:lnTo>
                  <a:pt x="372" y="329"/>
                </a:lnTo>
                <a:lnTo>
                  <a:pt x="365" y="331"/>
                </a:lnTo>
                <a:lnTo>
                  <a:pt x="358" y="332"/>
                </a:lnTo>
                <a:lnTo>
                  <a:pt x="352" y="334"/>
                </a:lnTo>
                <a:lnTo>
                  <a:pt x="345" y="335"/>
                </a:lnTo>
                <a:lnTo>
                  <a:pt x="338" y="337"/>
                </a:lnTo>
                <a:lnTo>
                  <a:pt x="332" y="338"/>
                </a:lnTo>
                <a:lnTo>
                  <a:pt x="325" y="340"/>
                </a:lnTo>
                <a:lnTo>
                  <a:pt x="318" y="341"/>
                </a:lnTo>
                <a:lnTo>
                  <a:pt x="312" y="343"/>
                </a:lnTo>
                <a:lnTo>
                  <a:pt x="305" y="344"/>
                </a:lnTo>
                <a:lnTo>
                  <a:pt x="298" y="345"/>
                </a:lnTo>
                <a:lnTo>
                  <a:pt x="292" y="347"/>
                </a:lnTo>
                <a:lnTo>
                  <a:pt x="285" y="348"/>
                </a:lnTo>
                <a:lnTo>
                  <a:pt x="279" y="349"/>
                </a:lnTo>
                <a:lnTo>
                  <a:pt x="272" y="350"/>
                </a:lnTo>
                <a:lnTo>
                  <a:pt x="266" y="351"/>
                </a:lnTo>
                <a:lnTo>
                  <a:pt x="259" y="353"/>
                </a:lnTo>
                <a:lnTo>
                  <a:pt x="253" y="354"/>
                </a:lnTo>
                <a:lnTo>
                  <a:pt x="246" y="355"/>
                </a:lnTo>
                <a:lnTo>
                  <a:pt x="240" y="356"/>
                </a:lnTo>
                <a:lnTo>
                  <a:pt x="233" y="357"/>
                </a:lnTo>
                <a:lnTo>
                  <a:pt x="227" y="358"/>
                </a:lnTo>
                <a:lnTo>
                  <a:pt x="221" y="358"/>
                </a:lnTo>
                <a:lnTo>
                  <a:pt x="214" y="359"/>
                </a:lnTo>
                <a:lnTo>
                  <a:pt x="208" y="360"/>
                </a:lnTo>
                <a:lnTo>
                  <a:pt x="202" y="361"/>
                </a:lnTo>
                <a:lnTo>
                  <a:pt x="195" y="362"/>
                </a:lnTo>
                <a:lnTo>
                  <a:pt x="189" y="362"/>
                </a:lnTo>
                <a:lnTo>
                  <a:pt x="183" y="363"/>
                </a:lnTo>
                <a:lnTo>
                  <a:pt x="177" y="364"/>
                </a:lnTo>
                <a:lnTo>
                  <a:pt x="171" y="364"/>
                </a:lnTo>
                <a:lnTo>
                  <a:pt x="165" y="365"/>
                </a:lnTo>
                <a:lnTo>
                  <a:pt x="159" y="365"/>
                </a:lnTo>
                <a:lnTo>
                  <a:pt x="153" y="366"/>
                </a:lnTo>
                <a:lnTo>
                  <a:pt x="147" y="367"/>
                </a:lnTo>
                <a:lnTo>
                  <a:pt x="141" y="367"/>
                </a:lnTo>
                <a:lnTo>
                  <a:pt x="135" y="367"/>
                </a:lnTo>
                <a:lnTo>
                  <a:pt x="129" y="368"/>
                </a:lnTo>
                <a:lnTo>
                  <a:pt x="123" y="368"/>
                </a:lnTo>
                <a:lnTo>
                  <a:pt x="117" y="369"/>
                </a:lnTo>
                <a:lnTo>
                  <a:pt x="111" y="369"/>
                </a:lnTo>
                <a:lnTo>
                  <a:pt x="106" y="369"/>
                </a:lnTo>
                <a:lnTo>
                  <a:pt x="100" y="370"/>
                </a:lnTo>
                <a:lnTo>
                  <a:pt x="94" y="370"/>
                </a:lnTo>
                <a:lnTo>
                  <a:pt x="89" y="370"/>
                </a:lnTo>
                <a:lnTo>
                  <a:pt x="83" y="370"/>
                </a:lnTo>
                <a:lnTo>
                  <a:pt x="78" y="370"/>
                </a:lnTo>
                <a:lnTo>
                  <a:pt x="72" y="371"/>
                </a:lnTo>
                <a:lnTo>
                  <a:pt x="67" y="371"/>
                </a:lnTo>
                <a:lnTo>
                  <a:pt x="61" y="371"/>
                </a:lnTo>
                <a:lnTo>
                  <a:pt x="56" y="371"/>
                </a:lnTo>
                <a:lnTo>
                  <a:pt x="51" y="371"/>
                </a:lnTo>
                <a:lnTo>
                  <a:pt x="45" y="371"/>
                </a:lnTo>
                <a:lnTo>
                  <a:pt x="40" y="371"/>
                </a:lnTo>
                <a:lnTo>
                  <a:pt x="35" y="371"/>
                </a:lnTo>
                <a:lnTo>
                  <a:pt x="30" y="371"/>
                </a:lnTo>
                <a:lnTo>
                  <a:pt x="25" y="371"/>
                </a:lnTo>
                <a:lnTo>
                  <a:pt x="20" y="371"/>
                </a:lnTo>
                <a:lnTo>
                  <a:pt x="15" y="371"/>
                </a:lnTo>
                <a:lnTo>
                  <a:pt x="10" y="371"/>
                </a:lnTo>
                <a:lnTo>
                  <a:pt x="5" y="370"/>
                </a:lnTo>
                <a:lnTo>
                  <a:pt x="0" y="370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12" name="Freeform 52"/>
          <p:cNvSpPr>
            <a:spLocks noChangeArrowheads="1"/>
          </p:cNvSpPr>
          <p:nvPr/>
        </p:nvSpPr>
        <p:spPr bwMode="auto">
          <a:xfrm>
            <a:off x="1911350" y="542925"/>
            <a:ext cx="1438275" cy="738188"/>
          </a:xfrm>
          <a:custGeom>
            <a:avLst/>
            <a:gdLst>
              <a:gd name="T0" fmla="*/ 2147483646 w 906"/>
              <a:gd name="T1" fmla="*/ 2147483646 h 465"/>
              <a:gd name="T2" fmla="*/ 2147483646 w 906"/>
              <a:gd name="T3" fmla="*/ 2147483646 h 465"/>
              <a:gd name="T4" fmla="*/ 2147483646 w 906"/>
              <a:gd name="T5" fmla="*/ 2147483646 h 465"/>
              <a:gd name="T6" fmla="*/ 2147483646 w 906"/>
              <a:gd name="T7" fmla="*/ 2147483646 h 465"/>
              <a:gd name="T8" fmla="*/ 2147483646 w 906"/>
              <a:gd name="T9" fmla="*/ 2147483646 h 465"/>
              <a:gd name="T10" fmla="*/ 2147483646 w 906"/>
              <a:gd name="T11" fmla="*/ 2147483646 h 465"/>
              <a:gd name="T12" fmla="*/ 2147483646 w 906"/>
              <a:gd name="T13" fmla="*/ 2147483646 h 465"/>
              <a:gd name="T14" fmla="*/ 2147483646 w 906"/>
              <a:gd name="T15" fmla="*/ 2147483646 h 465"/>
              <a:gd name="T16" fmla="*/ 2147483646 w 906"/>
              <a:gd name="T17" fmla="*/ 2147483646 h 465"/>
              <a:gd name="T18" fmla="*/ 2147483646 w 906"/>
              <a:gd name="T19" fmla="*/ 2147483646 h 465"/>
              <a:gd name="T20" fmla="*/ 2147483646 w 906"/>
              <a:gd name="T21" fmla="*/ 2147483646 h 465"/>
              <a:gd name="T22" fmla="*/ 2147483646 w 906"/>
              <a:gd name="T23" fmla="*/ 2147483646 h 465"/>
              <a:gd name="T24" fmla="*/ 2147483646 w 906"/>
              <a:gd name="T25" fmla="*/ 2147483646 h 465"/>
              <a:gd name="T26" fmla="*/ 2147483646 w 906"/>
              <a:gd name="T27" fmla="*/ 2147483646 h 465"/>
              <a:gd name="T28" fmla="*/ 2147483646 w 906"/>
              <a:gd name="T29" fmla="*/ 2147483646 h 465"/>
              <a:gd name="T30" fmla="*/ 2147483646 w 906"/>
              <a:gd name="T31" fmla="*/ 2147483646 h 465"/>
              <a:gd name="T32" fmla="*/ 2147483646 w 906"/>
              <a:gd name="T33" fmla="*/ 2147483646 h 465"/>
              <a:gd name="T34" fmla="*/ 2147483646 w 906"/>
              <a:gd name="T35" fmla="*/ 2147483646 h 465"/>
              <a:gd name="T36" fmla="*/ 2147483646 w 906"/>
              <a:gd name="T37" fmla="*/ 2147483646 h 465"/>
              <a:gd name="T38" fmla="*/ 2147483646 w 906"/>
              <a:gd name="T39" fmla="*/ 2147483646 h 465"/>
              <a:gd name="T40" fmla="*/ 2147483646 w 906"/>
              <a:gd name="T41" fmla="*/ 2147483646 h 465"/>
              <a:gd name="T42" fmla="*/ 2147483646 w 906"/>
              <a:gd name="T43" fmla="*/ 2147483646 h 465"/>
              <a:gd name="T44" fmla="*/ 2147483646 w 906"/>
              <a:gd name="T45" fmla="*/ 2147483646 h 465"/>
              <a:gd name="T46" fmla="*/ 2147483646 w 906"/>
              <a:gd name="T47" fmla="*/ 2147483646 h 465"/>
              <a:gd name="T48" fmla="*/ 2147483646 w 906"/>
              <a:gd name="T49" fmla="*/ 2147483646 h 465"/>
              <a:gd name="T50" fmla="*/ 2147483646 w 906"/>
              <a:gd name="T51" fmla="*/ 2147483646 h 465"/>
              <a:gd name="T52" fmla="*/ 2147483646 w 906"/>
              <a:gd name="T53" fmla="*/ 2147483646 h 465"/>
              <a:gd name="T54" fmla="*/ 2147483646 w 906"/>
              <a:gd name="T55" fmla="*/ 2147483646 h 465"/>
              <a:gd name="T56" fmla="*/ 2147483646 w 906"/>
              <a:gd name="T57" fmla="*/ 2147483646 h 465"/>
              <a:gd name="T58" fmla="*/ 2147483646 w 906"/>
              <a:gd name="T59" fmla="*/ 2147483646 h 465"/>
              <a:gd name="T60" fmla="*/ 2147483646 w 906"/>
              <a:gd name="T61" fmla="*/ 2147483646 h 465"/>
              <a:gd name="T62" fmla="*/ 2147483646 w 906"/>
              <a:gd name="T63" fmla="*/ 2147483646 h 465"/>
              <a:gd name="T64" fmla="*/ 2147483646 w 906"/>
              <a:gd name="T65" fmla="*/ 2147483646 h 465"/>
              <a:gd name="T66" fmla="*/ 2147483646 w 906"/>
              <a:gd name="T67" fmla="*/ 2147483646 h 465"/>
              <a:gd name="T68" fmla="*/ 2147483646 w 906"/>
              <a:gd name="T69" fmla="*/ 2147483646 h 465"/>
              <a:gd name="T70" fmla="*/ 2147483646 w 906"/>
              <a:gd name="T71" fmla="*/ 2147483646 h 465"/>
              <a:gd name="T72" fmla="*/ 2147483646 w 906"/>
              <a:gd name="T73" fmla="*/ 2147483646 h 465"/>
              <a:gd name="T74" fmla="*/ 2147483646 w 906"/>
              <a:gd name="T75" fmla="*/ 2147483646 h 465"/>
              <a:gd name="T76" fmla="*/ 2147483646 w 906"/>
              <a:gd name="T77" fmla="*/ 2147483646 h 465"/>
              <a:gd name="T78" fmla="*/ 2147483646 w 906"/>
              <a:gd name="T79" fmla="*/ 2147483646 h 465"/>
              <a:gd name="T80" fmla="*/ 2147483646 w 906"/>
              <a:gd name="T81" fmla="*/ 2147483646 h 465"/>
              <a:gd name="T82" fmla="*/ 2147483646 w 906"/>
              <a:gd name="T83" fmla="*/ 2147483646 h 465"/>
              <a:gd name="T84" fmla="*/ 2147483646 w 906"/>
              <a:gd name="T85" fmla="*/ 2147483646 h 465"/>
              <a:gd name="T86" fmla="*/ 2147483646 w 906"/>
              <a:gd name="T87" fmla="*/ 2147483646 h 465"/>
              <a:gd name="T88" fmla="*/ 2147483646 w 906"/>
              <a:gd name="T89" fmla="*/ 2147483646 h 465"/>
              <a:gd name="T90" fmla="*/ 2147483646 w 906"/>
              <a:gd name="T91" fmla="*/ 2147483646 h 465"/>
              <a:gd name="T92" fmla="*/ 2147483646 w 906"/>
              <a:gd name="T93" fmla="*/ 2147483646 h 465"/>
              <a:gd name="T94" fmla="*/ 2147483646 w 906"/>
              <a:gd name="T95" fmla="*/ 2147483646 h 465"/>
              <a:gd name="T96" fmla="*/ 2147483646 w 906"/>
              <a:gd name="T97" fmla="*/ 2147483646 h 465"/>
              <a:gd name="T98" fmla="*/ 2147483646 w 906"/>
              <a:gd name="T99" fmla="*/ 2147483646 h 465"/>
              <a:gd name="T100" fmla="*/ 2147483646 w 906"/>
              <a:gd name="T101" fmla="*/ 2147483646 h 465"/>
              <a:gd name="T102" fmla="*/ 2147483646 w 906"/>
              <a:gd name="T103" fmla="*/ 2147483646 h 465"/>
              <a:gd name="T104" fmla="*/ 2147483646 w 906"/>
              <a:gd name="T105" fmla="*/ 2147483646 h 465"/>
              <a:gd name="T106" fmla="*/ 2147483646 w 906"/>
              <a:gd name="T107" fmla="*/ 2147483646 h 4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06" h="465">
                <a:moveTo>
                  <a:pt x="906" y="0"/>
                </a:moveTo>
                <a:lnTo>
                  <a:pt x="903" y="5"/>
                </a:lnTo>
                <a:lnTo>
                  <a:pt x="900" y="10"/>
                </a:lnTo>
                <a:lnTo>
                  <a:pt x="897" y="16"/>
                </a:lnTo>
                <a:lnTo>
                  <a:pt x="893" y="21"/>
                </a:lnTo>
                <a:lnTo>
                  <a:pt x="890" y="26"/>
                </a:lnTo>
                <a:lnTo>
                  <a:pt x="887" y="31"/>
                </a:lnTo>
                <a:lnTo>
                  <a:pt x="884" y="36"/>
                </a:lnTo>
                <a:lnTo>
                  <a:pt x="881" y="41"/>
                </a:lnTo>
                <a:lnTo>
                  <a:pt x="878" y="46"/>
                </a:lnTo>
                <a:lnTo>
                  <a:pt x="875" y="51"/>
                </a:lnTo>
                <a:lnTo>
                  <a:pt x="872" y="56"/>
                </a:lnTo>
                <a:lnTo>
                  <a:pt x="869" y="60"/>
                </a:lnTo>
                <a:lnTo>
                  <a:pt x="866" y="65"/>
                </a:lnTo>
                <a:lnTo>
                  <a:pt x="862" y="70"/>
                </a:lnTo>
                <a:lnTo>
                  <a:pt x="859" y="75"/>
                </a:lnTo>
                <a:lnTo>
                  <a:pt x="856" y="80"/>
                </a:lnTo>
                <a:lnTo>
                  <a:pt x="853" y="85"/>
                </a:lnTo>
                <a:lnTo>
                  <a:pt x="850" y="89"/>
                </a:lnTo>
                <a:lnTo>
                  <a:pt x="847" y="94"/>
                </a:lnTo>
                <a:lnTo>
                  <a:pt x="844" y="99"/>
                </a:lnTo>
                <a:lnTo>
                  <a:pt x="841" y="103"/>
                </a:lnTo>
                <a:lnTo>
                  <a:pt x="838" y="108"/>
                </a:lnTo>
                <a:lnTo>
                  <a:pt x="835" y="113"/>
                </a:lnTo>
                <a:lnTo>
                  <a:pt x="832" y="117"/>
                </a:lnTo>
                <a:lnTo>
                  <a:pt x="829" y="122"/>
                </a:lnTo>
                <a:lnTo>
                  <a:pt x="826" y="127"/>
                </a:lnTo>
                <a:lnTo>
                  <a:pt x="824" y="131"/>
                </a:lnTo>
                <a:lnTo>
                  <a:pt x="821" y="136"/>
                </a:lnTo>
                <a:lnTo>
                  <a:pt x="818" y="140"/>
                </a:lnTo>
                <a:lnTo>
                  <a:pt x="815" y="145"/>
                </a:lnTo>
                <a:lnTo>
                  <a:pt x="812" y="149"/>
                </a:lnTo>
                <a:lnTo>
                  <a:pt x="809" y="153"/>
                </a:lnTo>
                <a:lnTo>
                  <a:pt x="805" y="158"/>
                </a:lnTo>
                <a:lnTo>
                  <a:pt x="802" y="162"/>
                </a:lnTo>
                <a:lnTo>
                  <a:pt x="799" y="167"/>
                </a:lnTo>
                <a:lnTo>
                  <a:pt x="796" y="171"/>
                </a:lnTo>
                <a:lnTo>
                  <a:pt x="793" y="175"/>
                </a:lnTo>
                <a:lnTo>
                  <a:pt x="790" y="180"/>
                </a:lnTo>
                <a:lnTo>
                  <a:pt x="787" y="184"/>
                </a:lnTo>
                <a:lnTo>
                  <a:pt x="784" y="188"/>
                </a:lnTo>
                <a:lnTo>
                  <a:pt x="781" y="192"/>
                </a:lnTo>
                <a:lnTo>
                  <a:pt x="778" y="196"/>
                </a:lnTo>
                <a:lnTo>
                  <a:pt x="775" y="201"/>
                </a:lnTo>
                <a:lnTo>
                  <a:pt x="772" y="205"/>
                </a:lnTo>
                <a:lnTo>
                  <a:pt x="768" y="209"/>
                </a:lnTo>
                <a:lnTo>
                  <a:pt x="765" y="213"/>
                </a:lnTo>
                <a:lnTo>
                  <a:pt x="762" y="217"/>
                </a:lnTo>
                <a:lnTo>
                  <a:pt x="759" y="221"/>
                </a:lnTo>
                <a:lnTo>
                  <a:pt x="755" y="225"/>
                </a:lnTo>
                <a:lnTo>
                  <a:pt x="752" y="229"/>
                </a:lnTo>
                <a:lnTo>
                  <a:pt x="749" y="233"/>
                </a:lnTo>
                <a:lnTo>
                  <a:pt x="746" y="237"/>
                </a:lnTo>
                <a:lnTo>
                  <a:pt x="742" y="240"/>
                </a:lnTo>
                <a:lnTo>
                  <a:pt x="739" y="244"/>
                </a:lnTo>
                <a:lnTo>
                  <a:pt x="735" y="248"/>
                </a:lnTo>
                <a:lnTo>
                  <a:pt x="732" y="252"/>
                </a:lnTo>
                <a:lnTo>
                  <a:pt x="728" y="256"/>
                </a:lnTo>
                <a:lnTo>
                  <a:pt x="725" y="259"/>
                </a:lnTo>
                <a:lnTo>
                  <a:pt x="721" y="263"/>
                </a:lnTo>
                <a:lnTo>
                  <a:pt x="718" y="267"/>
                </a:lnTo>
                <a:lnTo>
                  <a:pt x="714" y="270"/>
                </a:lnTo>
                <a:lnTo>
                  <a:pt x="711" y="274"/>
                </a:lnTo>
                <a:lnTo>
                  <a:pt x="707" y="278"/>
                </a:lnTo>
                <a:lnTo>
                  <a:pt x="703" y="281"/>
                </a:lnTo>
                <a:lnTo>
                  <a:pt x="699" y="285"/>
                </a:lnTo>
                <a:lnTo>
                  <a:pt x="696" y="288"/>
                </a:lnTo>
                <a:lnTo>
                  <a:pt x="692" y="292"/>
                </a:lnTo>
                <a:lnTo>
                  <a:pt x="688" y="295"/>
                </a:lnTo>
                <a:lnTo>
                  <a:pt x="684" y="299"/>
                </a:lnTo>
                <a:lnTo>
                  <a:pt x="680" y="302"/>
                </a:lnTo>
                <a:lnTo>
                  <a:pt x="676" y="305"/>
                </a:lnTo>
                <a:lnTo>
                  <a:pt x="672" y="309"/>
                </a:lnTo>
                <a:lnTo>
                  <a:pt x="668" y="312"/>
                </a:lnTo>
                <a:lnTo>
                  <a:pt x="664" y="315"/>
                </a:lnTo>
                <a:lnTo>
                  <a:pt x="660" y="318"/>
                </a:lnTo>
                <a:lnTo>
                  <a:pt x="656" y="322"/>
                </a:lnTo>
                <a:lnTo>
                  <a:pt x="651" y="325"/>
                </a:lnTo>
                <a:lnTo>
                  <a:pt x="647" y="328"/>
                </a:lnTo>
                <a:lnTo>
                  <a:pt x="643" y="331"/>
                </a:lnTo>
                <a:lnTo>
                  <a:pt x="638" y="334"/>
                </a:lnTo>
                <a:lnTo>
                  <a:pt x="634" y="337"/>
                </a:lnTo>
                <a:lnTo>
                  <a:pt x="629" y="340"/>
                </a:lnTo>
                <a:lnTo>
                  <a:pt x="625" y="343"/>
                </a:lnTo>
                <a:lnTo>
                  <a:pt x="620" y="346"/>
                </a:lnTo>
                <a:lnTo>
                  <a:pt x="615" y="349"/>
                </a:lnTo>
                <a:lnTo>
                  <a:pt x="611" y="352"/>
                </a:lnTo>
                <a:lnTo>
                  <a:pt x="606" y="355"/>
                </a:lnTo>
                <a:lnTo>
                  <a:pt x="601" y="357"/>
                </a:lnTo>
                <a:lnTo>
                  <a:pt x="596" y="360"/>
                </a:lnTo>
                <a:lnTo>
                  <a:pt x="591" y="363"/>
                </a:lnTo>
                <a:lnTo>
                  <a:pt x="586" y="366"/>
                </a:lnTo>
                <a:lnTo>
                  <a:pt x="581" y="368"/>
                </a:lnTo>
                <a:lnTo>
                  <a:pt x="576" y="371"/>
                </a:lnTo>
                <a:lnTo>
                  <a:pt x="570" y="374"/>
                </a:lnTo>
                <a:lnTo>
                  <a:pt x="565" y="376"/>
                </a:lnTo>
                <a:lnTo>
                  <a:pt x="560" y="379"/>
                </a:lnTo>
                <a:lnTo>
                  <a:pt x="554" y="381"/>
                </a:lnTo>
                <a:lnTo>
                  <a:pt x="549" y="384"/>
                </a:lnTo>
                <a:lnTo>
                  <a:pt x="543" y="386"/>
                </a:lnTo>
                <a:lnTo>
                  <a:pt x="538" y="389"/>
                </a:lnTo>
                <a:lnTo>
                  <a:pt x="532" y="391"/>
                </a:lnTo>
                <a:lnTo>
                  <a:pt x="526" y="393"/>
                </a:lnTo>
                <a:lnTo>
                  <a:pt x="520" y="396"/>
                </a:lnTo>
                <a:lnTo>
                  <a:pt x="514" y="398"/>
                </a:lnTo>
                <a:lnTo>
                  <a:pt x="508" y="400"/>
                </a:lnTo>
                <a:lnTo>
                  <a:pt x="502" y="402"/>
                </a:lnTo>
                <a:lnTo>
                  <a:pt x="496" y="405"/>
                </a:lnTo>
                <a:lnTo>
                  <a:pt x="490" y="407"/>
                </a:lnTo>
                <a:lnTo>
                  <a:pt x="483" y="409"/>
                </a:lnTo>
                <a:lnTo>
                  <a:pt x="477" y="411"/>
                </a:lnTo>
                <a:lnTo>
                  <a:pt x="471" y="413"/>
                </a:lnTo>
                <a:lnTo>
                  <a:pt x="464" y="415"/>
                </a:lnTo>
                <a:lnTo>
                  <a:pt x="457" y="417"/>
                </a:lnTo>
                <a:lnTo>
                  <a:pt x="451" y="419"/>
                </a:lnTo>
                <a:lnTo>
                  <a:pt x="444" y="421"/>
                </a:lnTo>
                <a:lnTo>
                  <a:pt x="437" y="422"/>
                </a:lnTo>
                <a:lnTo>
                  <a:pt x="430" y="424"/>
                </a:lnTo>
                <a:lnTo>
                  <a:pt x="423" y="426"/>
                </a:lnTo>
                <a:lnTo>
                  <a:pt x="416" y="428"/>
                </a:lnTo>
                <a:lnTo>
                  <a:pt x="409" y="429"/>
                </a:lnTo>
                <a:lnTo>
                  <a:pt x="401" y="431"/>
                </a:lnTo>
                <a:lnTo>
                  <a:pt x="394" y="433"/>
                </a:lnTo>
                <a:lnTo>
                  <a:pt x="386" y="434"/>
                </a:lnTo>
                <a:lnTo>
                  <a:pt x="379" y="436"/>
                </a:lnTo>
                <a:lnTo>
                  <a:pt x="371" y="437"/>
                </a:lnTo>
                <a:lnTo>
                  <a:pt x="363" y="439"/>
                </a:lnTo>
                <a:lnTo>
                  <a:pt x="355" y="440"/>
                </a:lnTo>
                <a:lnTo>
                  <a:pt x="347" y="442"/>
                </a:lnTo>
                <a:lnTo>
                  <a:pt x="339" y="443"/>
                </a:lnTo>
                <a:lnTo>
                  <a:pt x="331" y="444"/>
                </a:lnTo>
                <a:lnTo>
                  <a:pt x="323" y="446"/>
                </a:lnTo>
                <a:lnTo>
                  <a:pt x="314" y="447"/>
                </a:lnTo>
                <a:lnTo>
                  <a:pt x="306" y="448"/>
                </a:lnTo>
                <a:lnTo>
                  <a:pt x="297" y="449"/>
                </a:lnTo>
                <a:lnTo>
                  <a:pt x="289" y="450"/>
                </a:lnTo>
                <a:lnTo>
                  <a:pt x="280" y="451"/>
                </a:lnTo>
                <a:lnTo>
                  <a:pt x="271" y="453"/>
                </a:lnTo>
                <a:lnTo>
                  <a:pt x="262" y="454"/>
                </a:lnTo>
                <a:lnTo>
                  <a:pt x="253" y="454"/>
                </a:lnTo>
                <a:lnTo>
                  <a:pt x="244" y="455"/>
                </a:lnTo>
                <a:lnTo>
                  <a:pt x="234" y="456"/>
                </a:lnTo>
                <a:lnTo>
                  <a:pt x="225" y="457"/>
                </a:lnTo>
                <a:lnTo>
                  <a:pt x="215" y="458"/>
                </a:lnTo>
                <a:lnTo>
                  <a:pt x="206" y="459"/>
                </a:lnTo>
                <a:lnTo>
                  <a:pt x="196" y="459"/>
                </a:lnTo>
                <a:lnTo>
                  <a:pt x="186" y="460"/>
                </a:lnTo>
                <a:lnTo>
                  <a:pt x="176" y="461"/>
                </a:lnTo>
                <a:lnTo>
                  <a:pt x="166" y="461"/>
                </a:lnTo>
                <a:lnTo>
                  <a:pt x="156" y="462"/>
                </a:lnTo>
                <a:lnTo>
                  <a:pt x="146" y="462"/>
                </a:lnTo>
                <a:lnTo>
                  <a:pt x="135" y="463"/>
                </a:lnTo>
                <a:lnTo>
                  <a:pt x="125" y="463"/>
                </a:lnTo>
                <a:lnTo>
                  <a:pt x="114" y="464"/>
                </a:lnTo>
                <a:lnTo>
                  <a:pt x="103" y="464"/>
                </a:lnTo>
                <a:lnTo>
                  <a:pt x="92" y="464"/>
                </a:lnTo>
                <a:lnTo>
                  <a:pt x="81" y="465"/>
                </a:lnTo>
                <a:lnTo>
                  <a:pt x="70" y="465"/>
                </a:lnTo>
                <a:lnTo>
                  <a:pt x="59" y="465"/>
                </a:lnTo>
                <a:lnTo>
                  <a:pt x="47" y="465"/>
                </a:lnTo>
                <a:lnTo>
                  <a:pt x="36" y="465"/>
                </a:lnTo>
                <a:lnTo>
                  <a:pt x="24" y="465"/>
                </a:lnTo>
                <a:lnTo>
                  <a:pt x="12" y="465"/>
                </a:lnTo>
                <a:lnTo>
                  <a:pt x="0" y="465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13" name="Freeform 53"/>
          <p:cNvSpPr>
            <a:spLocks noChangeArrowheads="1"/>
          </p:cNvSpPr>
          <p:nvPr/>
        </p:nvSpPr>
        <p:spPr bwMode="auto">
          <a:xfrm>
            <a:off x="1901825" y="542925"/>
            <a:ext cx="1447800" cy="1062038"/>
          </a:xfrm>
          <a:custGeom>
            <a:avLst/>
            <a:gdLst>
              <a:gd name="T0" fmla="*/ 2147483646 w 912"/>
              <a:gd name="T1" fmla="*/ 2147483646 h 669"/>
              <a:gd name="T2" fmla="*/ 2147483646 w 912"/>
              <a:gd name="T3" fmla="*/ 2147483646 h 669"/>
              <a:gd name="T4" fmla="*/ 2147483646 w 912"/>
              <a:gd name="T5" fmla="*/ 2147483646 h 669"/>
              <a:gd name="T6" fmla="*/ 2147483646 w 912"/>
              <a:gd name="T7" fmla="*/ 2147483646 h 669"/>
              <a:gd name="T8" fmla="*/ 2147483646 w 912"/>
              <a:gd name="T9" fmla="*/ 2147483646 h 669"/>
              <a:gd name="T10" fmla="*/ 2147483646 w 912"/>
              <a:gd name="T11" fmla="*/ 2147483646 h 669"/>
              <a:gd name="T12" fmla="*/ 2147483646 w 912"/>
              <a:gd name="T13" fmla="*/ 2147483646 h 669"/>
              <a:gd name="T14" fmla="*/ 2147483646 w 912"/>
              <a:gd name="T15" fmla="*/ 2147483646 h 669"/>
              <a:gd name="T16" fmla="*/ 2147483646 w 912"/>
              <a:gd name="T17" fmla="*/ 2147483646 h 669"/>
              <a:gd name="T18" fmla="*/ 2147483646 w 912"/>
              <a:gd name="T19" fmla="*/ 2147483646 h 669"/>
              <a:gd name="T20" fmla="*/ 2147483646 w 912"/>
              <a:gd name="T21" fmla="*/ 2147483646 h 669"/>
              <a:gd name="T22" fmla="*/ 2147483646 w 912"/>
              <a:gd name="T23" fmla="*/ 2147483646 h 669"/>
              <a:gd name="T24" fmla="*/ 2147483646 w 912"/>
              <a:gd name="T25" fmla="*/ 2147483646 h 669"/>
              <a:gd name="T26" fmla="*/ 2147483646 w 912"/>
              <a:gd name="T27" fmla="*/ 2147483646 h 669"/>
              <a:gd name="T28" fmla="*/ 2147483646 w 912"/>
              <a:gd name="T29" fmla="*/ 2147483646 h 669"/>
              <a:gd name="T30" fmla="*/ 2147483646 w 912"/>
              <a:gd name="T31" fmla="*/ 2147483646 h 669"/>
              <a:gd name="T32" fmla="*/ 2147483646 w 912"/>
              <a:gd name="T33" fmla="*/ 2147483646 h 669"/>
              <a:gd name="T34" fmla="*/ 2147483646 w 912"/>
              <a:gd name="T35" fmla="*/ 2147483646 h 669"/>
              <a:gd name="T36" fmla="*/ 2147483646 w 912"/>
              <a:gd name="T37" fmla="*/ 2147483646 h 669"/>
              <a:gd name="T38" fmla="*/ 2147483646 w 912"/>
              <a:gd name="T39" fmla="*/ 2147483646 h 669"/>
              <a:gd name="T40" fmla="*/ 2147483646 w 912"/>
              <a:gd name="T41" fmla="*/ 2147483646 h 669"/>
              <a:gd name="T42" fmla="*/ 2147483646 w 912"/>
              <a:gd name="T43" fmla="*/ 2147483646 h 669"/>
              <a:gd name="T44" fmla="*/ 2147483646 w 912"/>
              <a:gd name="T45" fmla="*/ 2147483646 h 669"/>
              <a:gd name="T46" fmla="*/ 2147483646 w 912"/>
              <a:gd name="T47" fmla="*/ 2147483646 h 669"/>
              <a:gd name="T48" fmla="*/ 2147483646 w 912"/>
              <a:gd name="T49" fmla="*/ 2147483646 h 669"/>
              <a:gd name="T50" fmla="*/ 2147483646 w 912"/>
              <a:gd name="T51" fmla="*/ 2147483646 h 669"/>
              <a:gd name="T52" fmla="*/ 2147483646 w 912"/>
              <a:gd name="T53" fmla="*/ 2147483646 h 669"/>
              <a:gd name="T54" fmla="*/ 2147483646 w 912"/>
              <a:gd name="T55" fmla="*/ 2147483646 h 669"/>
              <a:gd name="T56" fmla="*/ 2147483646 w 912"/>
              <a:gd name="T57" fmla="*/ 2147483646 h 669"/>
              <a:gd name="T58" fmla="*/ 2147483646 w 912"/>
              <a:gd name="T59" fmla="*/ 2147483646 h 669"/>
              <a:gd name="T60" fmla="*/ 2147483646 w 912"/>
              <a:gd name="T61" fmla="*/ 2147483646 h 669"/>
              <a:gd name="T62" fmla="*/ 2147483646 w 912"/>
              <a:gd name="T63" fmla="*/ 2147483646 h 669"/>
              <a:gd name="T64" fmla="*/ 2147483646 w 912"/>
              <a:gd name="T65" fmla="*/ 2147483646 h 669"/>
              <a:gd name="T66" fmla="*/ 2147483646 w 912"/>
              <a:gd name="T67" fmla="*/ 2147483646 h 669"/>
              <a:gd name="T68" fmla="*/ 2147483646 w 912"/>
              <a:gd name="T69" fmla="*/ 2147483646 h 669"/>
              <a:gd name="T70" fmla="*/ 2147483646 w 912"/>
              <a:gd name="T71" fmla="*/ 2147483646 h 669"/>
              <a:gd name="T72" fmla="*/ 2147483646 w 912"/>
              <a:gd name="T73" fmla="*/ 2147483646 h 669"/>
              <a:gd name="T74" fmla="*/ 2147483646 w 912"/>
              <a:gd name="T75" fmla="*/ 2147483646 h 669"/>
              <a:gd name="T76" fmla="*/ 2147483646 w 912"/>
              <a:gd name="T77" fmla="*/ 2147483646 h 669"/>
              <a:gd name="T78" fmla="*/ 2147483646 w 912"/>
              <a:gd name="T79" fmla="*/ 2147483646 h 669"/>
              <a:gd name="T80" fmla="*/ 2147483646 w 912"/>
              <a:gd name="T81" fmla="*/ 2147483646 h 669"/>
              <a:gd name="T82" fmla="*/ 2147483646 w 912"/>
              <a:gd name="T83" fmla="*/ 2147483646 h 669"/>
              <a:gd name="T84" fmla="*/ 2147483646 w 912"/>
              <a:gd name="T85" fmla="*/ 2147483646 h 669"/>
              <a:gd name="T86" fmla="*/ 2147483646 w 912"/>
              <a:gd name="T87" fmla="*/ 2147483646 h 669"/>
              <a:gd name="T88" fmla="*/ 2147483646 w 912"/>
              <a:gd name="T89" fmla="*/ 2147483646 h 669"/>
              <a:gd name="T90" fmla="*/ 2147483646 w 912"/>
              <a:gd name="T91" fmla="*/ 2147483646 h 669"/>
              <a:gd name="T92" fmla="*/ 2147483646 w 912"/>
              <a:gd name="T93" fmla="*/ 2147483646 h 669"/>
              <a:gd name="T94" fmla="*/ 2147483646 w 912"/>
              <a:gd name="T95" fmla="*/ 2147483646 h 669"/>
              <a:gd name="T96" fmla="*/ 2147483646 w 912"/>
              <a:gd name="T97" fmla="*/ 2147483646 h 669"/>
              <a:gd name="T98" fmla="*/ 2147483646 w 912"/>
              <a:gd name="T99" fmla="*/ 2147483646 h 669"/>
              <a:gd name="T100" fmla="*/ 2147483646 w 912"/>
              <a:gd name="T101" fmla="*/ 2147483646 h 669"/>
              <a:gd name="T102" fmla="*/ 2147483646 w 912"/>
              <a:gd name="T103" fmla="*/ 2147483646 h 669"/>
              <a:gd name="T104" fmla="*/ 2147483646 w 912"/>
              <a:gd name="T105" fmla="*/ 2147483646 h 669"/>
              <a:gd name="T106" fmla="*/ 2147483646 w 912"/>
              <a:gd name="T107" fmla="*/ 2147483646 h 669"/>
              <a:gd name="T108" fmla="*/ 2147483646 w 912"/>
              <a:gd name="T109" fmla="*/ 2147483646 h 669"/>
              <a:gd name="T110" fmla="*/ 2147483646 w 912"/>
              <a:gd name="T111" fmla="*/ 2147483646 h 669"/>
              <a:gd name="T112" fmla="*/ 2147483646 w 912"/>
              <a:gd name="T113" fmla="*/ 2147483646 h 669"/>
              <a:gd name="T114" fmla="*/ 2147483646 w 912"/>
              <a:gd name="T115" fmla="*/ 2147483646 h 669"/>
              <a:gd name="T116" fmla="*/ 2147483646 w 912"/>
              <a:gd name="T117" fmla="*/ 2147483646 h 669"/>
              <a:gd name="T118" fmla="*/ 2147483646 w 912"/>
              <a:gd name="T119" fmla="*/ 2147483646 h 669"/>
              <a:gd name="T120" fmla="*/ 2147483646 w 912"/>
              <a:gd name="T121" fmla="*/ 2147483646 h 669"/>
              <a:gd name="T122" fmla="*/ 2147483646 w 912"/>
              <a:gd name="T123" fmla="*/ 2147483646 h 6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912" h="669">
                <a:moveTo>
                  <a:pt x="912" y="0"/>
                </a:moveTo>
                <a:lnTo>
                  <a:pt x="911" y="6"/>
                </a:lnTo>
                <a:lnTo>
                  <a:pt x="910" y="12"/>
                </a:lnTo>
                <a:lnTo>
                  <a:pt x="909" y="18"/>
                </a:lnTo>
                <a:lnTo>
                  <a:pt x="907" y="24"/>
                </a:lnTo>
                <a:lnTo>
                  <a:pt x="906" y="30"/>
                </a:lnTo>
                <a:lnTo>
                  <a:pt x="905" y="36"/>
                </a:lnTo>
                <a:lnTo>
                  <a:pt x="903" y="42"/>
                </a:lnTo>
                <a:lnTo>
                  <a:pt x="902" y="48"/>
                </a:lnTo>
                <a:lnTo>
                  <a:pt x="900" y="54"/>
                </a:lnTo>
                <a:lnTo>
                  <a:pt x="899" y="60"/>
                </a:lnTo>
                <a:lnTo>
                  <a:pt x="897" y="65"/>
                </a:lnTo>
                <a:lnTo>
                  <a:pt x="896" y="71"/>
                </a:lnTo>
                <a:lnTo>
                  <a:pt x="894" y="77"/>
                </a:lnTo>
                <a:lnTo>
                  <a:pt x="892" y="83"/>
                </a:lnTo>
                <a:lnTo>
                  <a:pt x="891" y="89"/>
                </a:lnTo>
                <a:lnTo>
                  <a:pt x="889" y="95"/>
                </a:lnTo>
                <a:lnTo>
                  <a:pt x="887" y="100"/>
                </a:lnTo>
                <a:lnTo>
                  <a:pt x="885" y="106"/>
                </a:lnTo>
                <a:lnTo>
                  <a:pt x="883" y="112"/>
                </a:lnTo>
                <a:lnTo>
                  <a:pt x="881" y="118"/>
                </a:lnTo>
                <a:lnTo>
                  <a:pt x="879" y="123"/>
                </a:lnTo>
                <a:lnTo>
                  <a:pt x="877" y="129"/>
                </a:lnTo>
                <a:lnTo>
                  <a:pt x="875" y="135"/>
                </a:lnTo>
                <a:lnTo>
                  <a:pt x="873" y="141"/>
                </a:lnTo>
                <a:lnTo>
                  <a:pt x="871" y="146"/>
                </a:lnTo>
                <a:lnTo>
                  <a:pt x="869" y="152"/>
                </a:lnTo>
                <a:lnTo>
                  <a:pt x="866" y="158"/>
                </a:lnTo>
                <a:lnTo>
                  <a:pt x="864" y="163"/>
                </a:lnTo>
                <a:lnTo>
                  <a:pt x="862" y="169"/>
                </a:lnTo>
                <a:lnTo>
                  <a:pt x="859" y="174"/>
                </a:lnTo>
                <a:lnTo>
                  <a:pt x="857" y="180"/>
                </a:lnTo>
                <a:lnTo>
                  <a:pt x="854" y="186"/>
                </a:lnTo>
                <a:lnTo>
                  <a:pt x="852" y="191"/>
                </a:lnTo>
                <a:lnTo>
                  <a:pt x="849" y="197"/>
                </a:lnTo>
                <a:lnTo>
                  <a:pt x="847" y="202"/>
                </a:lnTo>
                <a:lnTo>
                  <a:pt x="844" y="208"/>
                </a:lnTo>
                <a:lnTo>
                  <a:pt x="841" y="213"/>
                </a:lnTo>
                <a:lnTo>
                  <a:pt x="839" y="219"/>
                </a:lnTo>
                <a:lnTo>
                  <a:pt x="836" y="224"/>
                </a:lnTo>
                <a:lnTo>
                  <a:pt x="833" y="229"/>
                </a:lnTo>
                <a:lnTo>
                  <a:pt x="830" y="235"/>
                </a:lnTo>
                <a:lnTo>
                  <a:pt x="827" y="240"/>
                </a:lnTo>
                <a:lnTo>
                  <a:pt x="825" y="246"/>
                </a:lnTo>
                <a:lnTo>
                  <a:pt x="822" y="251"/>
                </a:lnTo>
                <a:lnTo>
                  <a:pt x="819" y="256"/>
                </a:lnTo>
                <a:lnTo>
                  <a:pt x="815" y="262"/>
                </a:lnTo>
                <a:lnTo>
                  <a:pt x="812" y="267"/>
                </a:lnTo>
                <a:lnTo>
                  <a:pt x="809" y="272"/>
                </a:lnTo>
                <a:lnTo>
                  <a:pt x="806" y="277"/>
                </a:lnTo>
                <a:lnTo>
                  <a:pt x="803" y="283"/>
                </a:lnTo>
                <a:lnTo>
                  <a:pt x="800" y="288"/>
                </a:lnTo>
                <a:lnTo>
                  <a:pt x="796" y="293"/>
                </a:lnTo>
                <a:lnTo>
                  <a:pt x="793" y="298"/>
                </a:lnTo>
                <a:lnTo>
                  <a:pt x="790" y="303"/>
                </a:lnTo>
                <a:lnTo>
                  <a:pt x="786" y="308"/>
                </a:lnTo>
                <a:lnTo>
                  <a:pt x="783" y="313"/>
                </a:lnTo>
                <a:lnTo>
                  <a:pt x="779" y="318"/>
                </a:lnTo>
                <a:lnTo>
                  <a:pt x="776" y="323"/>
                </a:lnTo>
                <a:lnTo>
                  <a:pt x="772" y="328"/>
                </a:lnTo>
                <a:lnTo>
                  <a:pt x="769" y="333"/>
                </a:lnTo>
                <a:lnTo>
                  <a:pt x="765" y="338"/>
                </a:lnTo>
                <a:lnTo>
                  <a:pt x="761" y="343"/>
                </a:lnTo>
                <a:lnTo>
                  <a:pt x="757" y="348"/>
                </a:lnTo>
                <a:lnTo>
                  <a:pt x="754" y="353"/>
                </a:lnTo>
                <a:lnTo>
                  <a:pt x="750" y="358"/>
                </a:lnTo>
                <a:lnTo>
                  <a:pt x="746" y="363"/>
                </a:lnTo>
                <a:lnTo>
                  <a:pt x="742" y="368"/>
                </a:lnTo>
                <a:lnTo>
                  <a:pt x="738" y="372"/>
                </a:lnTo>
                <a:lnTo>
                  <a:pt x="734" y="377"/>
                </a:lnTo>
                <a:lnTo>
                  <a:pt x="730" y="382"/>
                </a:lnTo>
                <a:lnTo>
                  <a:pt x="726" y="386"/>
                </a:lnTo>
                <a:lnTo>
                  <a:pt x="722" y="391"/>
                </a:lnTo>
                <a:lnTo>
                  <a:pt x="718" y="396"/>
                </a:lnTo>
                <a:lnTo>
                  <a:pt x="714" y="400"/>
                </a:lnTo>
                <a:lnTo>
                  <a:pt x="709" y="405"/>
                </a:lnTo>
                <a:lnTo>
                  <a:pt x="705" y="409"/>
                </a:lnTo>
                <a:lnTo>
                  <a:pt x="701" y="414"/>
                </a:lnTo>
                <a:lnTo>
                  <a:pt x="697" y="418"/>
                </a:lnTo>
                <a:lnTo>
                  <a:pt x="692" y="423"/>
                </a:lnTo>
                <a:lnTo>
                  <a:pt x="688" y="427"/>
                </a:lnTo>
                <a:lnTo>
                  <a:pt x="683" y="432"/>
                </a:lnTo>
                <a:lnTo>
                  <a:pt x="679" y="436"/>
                </a:lnTo>
                <a:lnTo>
                  <a:pt x="674" y="440"/>
                </a:lnTo>
                <a:lnTo>
                  <a:pt x="670" y="445"/>
                </a:lnTo>
                <a:lnTo>
                  <a:pt x="665" y="449"/>
                </a:lnTo>
                <a:lnTo>
                  <a:pt x="661" y="453"/>
                </a:lnTo>
                <a:lnTo>
                  <a:pt x="656" y="457"/>
                </a:lnTo>
                <a:lnTo>
                  <a:pt x="651" y="462"/>
                </a:lnTo>
                <a:lnTo>
                  <a:pt x="646" y="466"/>
                </a:lnTo>
                <a:lnTo>
                  <a:pt x="642" y="470"/>
                </a:lnTo>
                <a:lnTo>
                  <a:pt x="637" y="474"/>
                </a:lnTo>
                <a:lnTo>
                  <a:pt x="632" y="478"/>
                </a:lnTo>
                <a:lnTo>
                  <a:pt x="627" y="482"/>
                </a:lnTo>
                <a:lnTo>
                  <a:pt x="622" y="486"/>
                </a:lnTo>
                <a:lnTo>
                  <a:pt x="617" y="490"/>
                </a:lnTo>
                <a:lnTo>
                  <a:pt x="612" y="494"/>
                </a:lnTo>
                <a:lnTo>
                  <a:pt x="607" y="498"/>
                </a:lnTo>
                <a:lnTo>
                  <a:pt x="602" y="501"/>
                </a:lnTo>
                <a:lnTo>
                  <a:pt x="597" y="505"/>
                </a:lnTo>
                <a:lnTo>
                  <a:pt x="591" y="509"/>
                </a:lnTo>
                <a:lnTo>
                  <a:pt x="586" y="513"/>
                </a:lnTo>
                <a:lnTo>
                  <a:pt x="581" y="516"/>
                </a:lnTo>
                <a:lnTo>
                  <a:pt x="576" y="520"/>
                </a:lnTo>
                <a:lnTo>
                  <a:pt x="570" y="524"/>
                </a:lnTo>
                <a:lnTo>
                  <a:pt x="565" y="527"/>
                </a:lnTo>
                <a:lnTo>
                  <a:pt x="560" y="531"/>
                </a:lnTo>
                <a:lnTo>
                  <a:pt x="554" y="534"/>
                </a:lnTo>
                <a:lnTo>
                  <a:pt x="549" y="538"/>
                </a:lnTo>
                <a:lnTo>
                  <a:pt x="543" y="541"/>
                </a:lnTo>
                <a:lnTo>
                  <a:pt x="538" y="545"/>
                </a:lnTo>
                <a:lnTo>
                  <a:pt x="532" y="548"/>
                </a:lnTo>
                <a:lnTo>
                  <a:pt x="526" y="551"/>
                </a:lnTo>
                <a:lnTo>
                  <a:pt x="521" y="554"/>
                </a:lnTo>
                <a:lnTo>
                  <a:pt x="515" y="558"/>
                </a:lnTo>
                <a:lnTo>
                  <a:pt x="509" y="561"/>
                </a:lnTo>
                <a:lnTo>
                  <a:pt x="503" y="564"/>
                </a:lnTo>
                <a:lnTo>
                  <a:pt x="498" y="567"/>
                </a:lnTo>
                <a:lnTo>
                  <a:pt x="492" y="570"/>
                </a:lnTo>
                <a:lnTo>
                  <a:pt x="486" y="573"/>
                </a:lnTo>
                <a:lnTo>
                  <a:pt x="480" y="576"/>
                </a:lnTo>
                <a:lnTo>
                  <a:pt x="474" y="579"/>
                </a:lnTo>
                <a:lnTo>
                  <a:pt x="468" y="582"/>
                </a:lnTo>
                <a:lnTo>
                  <a:pt x="462" y="585"/>
                </a:lnTo>
                <a:lnTo>
                  <a:pt x="456" y="588"/>
                </a:lnTo>
                <a:lnTo>
                  <a:pt x="450" y="591"/>
                </a:lnTo>
                <a:lnTo>
                  <a:pt x="443" y="593"/>
                </a:lnTo>
                <a:lnTo>
                  <a:pt x="437" y="596"/>
                </a:lnTo>
                <a:lnTo>
                  <a:pt x="431" y="599"/>
                </a:lnTo>
                <a:lnTo>
                  <a:pt x="425" y="601"/>
                </a:lnTo>
                <a:lnTo>
                  <a:pt x="418" y="604"/>
                </a:lnTo>
                <a:lnTo>
                  <a:pt x="412" y="606"/>
                </a:lnTo>
                <a:lnTo>
                  <a:pt x="406" y="609"/>
                </a:lnTo>
                <a:lnTo>
                  <a:pt x="399" y="611"/>
                </a:lnTo>
                <a:lnTo>
                  <a:pt x="393" y="613"/>
                </a:lnTo>
                <a:lnTo>
                  <a:pt x="386" y="616"/>
                </a:lnTo>
                <a:lnTo>
                  <a:pt x="380" y="618"/>
                </a:lnTo>
                <a:lnTo>
                  <a:pt x="373" y="620"/>
                </a:lnTo>
                <a:lnTo>
                  <a:pt x="367" y="623"/>
                </a:lnTo>
                <a:lnTo>
                  <a:pt x="360" y="625"/>
                </a:lnTo>
                <a:lnTo>
                  <a:pt x="353" y="627"/>
                </a:lnTo>
                <a:lnTo>
                  <a:pt x="347" y="629"/>
                </a:lnTo>
                <a:lnTo>
                  <a:pt x="340" y="631"/>
                </a:lnTo>
                <a:lnTo>
                  <a:pt x="333" y="633"/>
                </a:lnTo>
                <a:lnTo>
                  <a:pt x="326" y="635"/>
                </a:lnTo>
                <a:lnTo>
                  <a:pt x="319" y="637"/>
                </a:lnTo>
                <a:lnTo>
                  <a:pt x="313" y="638"/>
                </a:lnTo>
                <a:lnTo>
                  <a:pt x="306" y="640"/>
                </a:lnTo>
                <a:lnTo>
                  <a:pt x="299" y="642"/>
                </a:lnTo>
                <a:lnTo>
                  <a:pt x="292" y="644"/>
                </a:lnTo>
                <a:lnTo>
                  <a:pt x="285" y="645"/>
                </a:lnTo>
                <a:lnTo>
                  <a:pt x="278" y="647"/>
                </a:lnTo>
                <a:lnTo>
                  <a:pt x="271" y="648"/>
                </a:lnTo>
                <a:lnTo>
                  <a:pt x="263" y="650"/>
                </a:lnTo>
                <a:lnTo>
                  <a:pt x="256" y="651"/>
                </a:lnTo>
                <a:lnTo>
                  <a:pt x="249" y="652"/>
                </a:lnTo>
                <a:lnTo>
                  <a:pt x="242" y="654"/>
                </a:lnTo>
                <a:lnTo>
                  <a:pt x="235" y="655"/>
                </a:lnTo>
                <a:lnTo>
                  <a:pt x="227" y="656"/>
                </a:lnTo>
                <a:lnTo>
                  <a:pt x="220" y="657"/>
                </a:lnTo>
                <a:lnTo>
                  <a:pt x="213" y="658"/>
                </a:lnTo>
                <a:lnTo>
                  <a:pt x="205" y="660"/>
                </a:lnTo>
                <a:lnTo>
                  <a:pt x="198" y="661"/>
                </a:lnTo>
                <a:lnTo>
                  <a:pt x="190" y="661"/>
                </a:lnTo>
                <a:lnTo>
                  <a:pt x="183" y="662"/>
                </a:lnTo>
                <a:lnTo>
                  <a:pt x="175" y="663"/>
                </a:lnTo>
                <a:lnTo>
                  <a:pt x="168" y="664"/>
                </a:lnTo>
                <a:lnTo>
                  <a:pt x="160" y="665"/>
                </a:lnTo>
                <a:lnTo>
                  <a:pt x="152" y="665"/>
                </a:lnTo>
                <a:lnTo>
                  <a:pt x="145" y="666"/>
                </a:lnTo>
                <a:lnTo>
                  <a:pt x="137" y="667"/>
                </a:lnTo>
                <a:lnTo>
                  <a:pt x="129" y="667"/>
                </a:lnTo>
                <a:lnTo>
                  <a:pt x="121" y="668"/>
                </a:lnTo>
                <a:lnTo>
                  <a:pt x="113" y="668"/>
                </a:lnTo>
                <a:lnTo>
                  <a:pt x="106" y="668"/>
                </a:lnTo>
                <a:lnTo>
                  <a:pt x="98" y="669"/>
                </a:lnTo>
                <a:lnTo>
                  <a:pt x="90" y="669"/>
                </a:lnTo>
                <a:lnTo>
                  <a:pt x="82" y="669"/>
                </a:lnTo>
                <a:lnTo>
                  <a:pt x="74" y="669"/>
                </a:lnTo>
                <a:lnTo>
                  <a:pt x="66" y="669"/>
                </a:lnTo>
                <a:lnTo>
                  <a:pt x="58" y="669"/>
                </a:lnTo>
                <a:lnTo>
                  <a:pt x="50" y="669"/>
                </a:lnTo>
                <a:lnTo>
                  <a:pt x="42" y="669"/>
                </a:lnTo>
                <a:lnTo>
                  <a:pt x="33" y="669"/>
                </a:lnTo>
                <a:lnTo>
                  <a:pt x="25" y="668"/>
                </a:lnTo>
                <a:lnTo>
                  <a:pt x="17" y="668"/>
                </a:lnTo>
                <a:lnTo>
                  <a:pt x="9" y="668"/>
                </a:lnTo>
                <a:lnTo>
                  <a:pt x="0" y="667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14" name="Freeform 54"/>
          <p:cNvSpPr>
            <a:spLocks noChangeArrowheads="1"/>
          </p:cNvSpPr>
          <p:nvPr/>
        </p:nvSpPr>
        <p:spPr bwMode="auto">
          <a:xfrm>
            <a:off x="1901825" y="542925"/>
            <a:ext cx="1477963" cy="1325563"/>
          </a:xfrm>
          <a:custGeom>
            <a:avLst/>
            <a:gdLst>
              <a:gd name="T0" fmla="*/ 2147483646 w 931"/>
              <a:gd name="T1" fmla="*/ 2147483646 h 835"/>
              <a:gd name="T2" fmla="*/ 2147483646 w 931"/>
              <a:gd name="T3" fmla="*/ 2147483646 h 835"/>
              <a:gd name="T4" fmla="*/ 2147483646 w 931"/>
              <a:gd name="T5" fmla="*/ 2147483646 h 835"/>
              <a:gd name="T6" fmla="*/ 2147483646 w 931"/>
              <a:gd name="T7" fmla="*/ 2147483646 h 835"/>
              <a:gd name="T8" fmla="*/ 2147483646 w 931"/>
              <a:gd name="T9" fmla="*/ 2147483646 h 835"/>
              <a:gd name="T10" fmla="*/ 2147483646 w 931"/>
              <a:gd name="T11" fmla="*/ 2147483646 h 835"/>
              <a:gd name="T12" fmla="*/ 2147483646 w 931"/>
              <a:gd name="T13" fmla="*/ 2147483646 h 835"/>
              <a:gd name="T14" fmla="*/ 2147483646 w 931"/>
              <a:gd name="T15" fmla="*/ 2147483646 h 835"/>
              <a:gd name="T16" fmla="*/ 2147483646 w 931"/>
              <a:gd name="T17" fmla="*/ 2147483646 h 835"/>
              <a:gd name="T18" fmla="*/ 2147483646 w 931"/>
              <a:gd name="T19" fmla="*/ 2147483646 h 835"/>
              <a:gd name="T20" fmla="*/ 2147483646 w 931"/>
              <a:gd name="T21" fmla="*/ 2147483646 h 835"/>
              <a:gd name="T22" fmla="*/ 2147483646 w 931"/>
              <a:gd name="T23" fmla="*/ 2147483646 h 835"/>
              <a:gd name="T24" fmla="*/ 2147483646 w 931"/>
              <a:gd name="T25" fmla="*/ 2147483646 h 835"/>
              <a:gd name="T26" fmla="*/ 2147483646 w 931"/>
              <a:gd name="T27" fmla="*/ 2147483646 h 835"/>
              <a:gd name="T28" fmla="*/ 2147483646 w 931"/>
              <a:gd name="T29" fmla="*/ 2147483646 h 835"/>
              <a:gd name="T30" fmla="*/ 2147483646 w 931"/>
              <a:gd name="T31" fmla="*/ 2147483646 h 835"/>
              <a:gd name="T32" fmla="*/ 2147483646 w 931"/>
              <a:gd name="T33" fmla="*/ 2147483646 h 835"/>
              <a:gd name="T34" fmla="*/ 2147483646 w 931"/>
              <a:gd name="T35" fmla="*/ 2147483646 h 835"/>
              <a:gd name="T36" fmla="*/ 2147483646 w 931"/>
              <a:gd name="T37" fmla="*/ 2147483646 h 835"/>
              <a:gd name="T38" fmla="*/ 2147483646 w 931"/>
              <a:gd name="T39" fmla="*/ 2147483646 h 835"/>
              <a:gd name="T40" fmla="*/ 2147483646 w 931"/>
              <a:gd name="T41" fmla="*/ 2147483646 h 835"/>
              <a:gd name="T42" fmla="*/ 2147483646 w 931"/>
              <a:gd name="T43" fmla="*/ 2147483646 h 835"/>
              <a:gd name="T44" fmla="*/ 2147483646 w 931"/>
              <a:gd name="T45" fmla="*/ 2147483646 h 835"/>
              <a:gd name="T46" fmla="*/ 2147483646 w 931"/>
              <a:gd name="T47" fmla="*/ 2147483646 h 835"/>
              <a:gd name="T48" fmla="*/ 2147483646 w 931"/>
              <a:gd name="T49" fmla="*/ 2147483646 h 835"/>
              <a:gd name="T50" fmla="*/ 2147483646 w 931"/>
              <a:gd name="T51" fmla="*/ 2147483646 h 835"/>
              <a:gd name="T52" fmla="*/ 2147483646 w 931"/>
              <a:gd name="T53" fmla="*/ 2147483646 h 835"/>
              <a:gd name="T54" fmla="*/ 2147483646 w 931"/>
              <a:gd name="T55" fmla="*/ 2147483646 h 835"/>
              <a:gd name="T56" fmla="*/ 2147483646 w 931"/>
              <a:gd name="T57" fmla="*/ 2147483646 h 835"/>
              <a:gd name="T58" fmla="*/ 2147483646 w 931"/>
              <a:gd name="T59" fmla="*/ 2147483646 h 835"/>
              <a:gd name="T60" fmla="*/ 2147483646 w 931"/>
              <a:gd name="T61" fmla="*/ 2147483646 h 835"/>
              <a:gd name="T62" fmla="*/ 2147483646 w 931"/>
              <a:gd name="T63" fmla="*/ 2147483646 h 835"/>
              <a:gd name="T64" fmla="*/ 2147483646 w 931"/>
              <a:gd name="T65" fmla="*/ 2147483646 h 835"/>
              <a:gd name="T66" fmla="*/ 2147483646 w 931"/>
              <a:gd name="T67" fmla="*/ 2147483646 h 835"/>
              <a:gd name="T68" fmla="*/ 2147483646 w 931"/>
              <a:gd name="T69" fmla="*/ 2147483646 h 835"/>
              <a:gd name="T70" fmla="*/ 2147483646 w 931"/>
              <a:gd name="T71" fmla="*/ 2147483646 h 835"/>
              <a:gd name="T72" fmla="*/ 2147483646 w 931"/>
              <a:gd name="T73" fmla="*/ 2147483646 h 835"/>
              <a:gd name="T74" fmla="*/ 2147483646 w 931"/>
              <a:gd name="T75" fmla="*/ 2147483646 h 835"/>
              <a:gd name="T76" fmla="*/ 2147483646 w 931"/>
              <a:gd name="T77" fmla="*/ 2147483646 h 835"/>
              <a:gd name="T78" fmla="*/ 2147483646 w 931"/>
              <a:gd name="T79" fmla="*/ 2147483646 h 835"/>
              <a:gd name="T80" fmla="*/ 2147483646 w 931"/>
              <a:gd name="T81" fmla="*/ 2147483646 h 835"/>
              <a:gd name="T82" fmla="*/ 2147483646 w 931"/>
              <a:gd name="T83" fmla="*/ 2147483646 h 835"/>
              <a:gd name="T84" fmla="*/ 2147483646 w 931"/>
              <a:gd name="T85" fmla="*/ 2147483646 h 835"/>
              <a:gd name="T86" fmla="*/ 2147483646 w 931"/>
              <a:gd name="T87" fmla="*/ 2147483646 h 835"/>
              <a:gd name="T88" fmla="*/ 2147483646 w 931"/>
              <a:gd name="T89" fmla="*/ 2147483646 h 835"/>
              <a:gd name="T90" fmla="*/ 2147483646 w 931"/>
              <a:gd name="T91" fmla="*/ 2147483646 h 835"/>
              <a:gd name="T92" fmla="*/ 2147483646 w 931"/>
              <a:gd name="T93" fmla="*/ 2147483646 h 835"/>
              <a:gd name="T94" fmla="*/ 2147483646 w 931"/>
              <a:gd name="T95" fmla="*/ 2147483646 h 835"/>
              <a:gd name="T96" fmla="*/ 2147483646 w 931"/>
              <a:gd name="T97" fmla="*/ 2147483646 h 835"/>
              <a:gd name="T98" fmla="*/ 2147483646 w 931"/>
              <a:gd name="T99" fmla="*/ 2147483646 h 835"/>
              <a:gd name="T100" fmla="*/ 2147483646 w 931"/>
              <a:gd name="T101" fmla="*/ 2147483646 h 835"/>
              <a:gd name="T102" fmla="*/ 2147483646 w 931"/>
              <a:gd name="T103" fmla="*/ 2147483646 h 835"/>
              <a:gd name="T104" fmla="*/ 2147483646 w 931"/>
              <a:gd name="T105" fmla="*/ 2147483646 h 835"/>
              <a:gd name="T106" fmla="*/ 2147483646 w 931"/>
              <a:gd name="T107" fmla="*/ 2147483646 h 835"/>
              <a:gd name="T108" fmla="*/ 2147483646 w 931"/>
              <a:gd name="T109" fmla="*/ 2147483646 h 835"/>
              <a:gd name="T110" fmla="*/ 2147483646 w 931"/>
              <a:gd name="T111" fmla="*/ 2147483646 h 835"/>
              <a:gd name="T112" fmla="*/ 2147483646 w 931"/>
              <a:gd name="T113" fmla="*/ 2147483646 h 8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31" h="835">
                <a:moveTo>
                  <a:pt x="912" y="0"/>
                </a:moveTo>
                <a:lnTo>
                  <a:pt x="914" y="6"/>
                </a:lnTo>
                <a:lnTo>
                  <a:pt x="915" y="12"/>
                </a:lnTo>
                <a:lnTo>
                  <a:pt x="917" y="17"/>
                </a:lnTo>
                <a:lnTo>
                  <a:pt x="918" y="23"/>
                </a:lnTo>
                <a:lnTo>
                  <a:pt x="919" y="29"/>
                </a:lnTo>
                <a:lnTo>
                  <a:pt x="921" y="35"/>
                </a:lnTo>
                <a:lnTo>
                  <a:pt x="922" y="40"/>
                </a:lnTo>
                <a:lnTo>
                  <a:pt x="923" y="46"/>
                </a:lnTo>
                <a:lnTo>
                  <a:pt x="924" y="52"/>
                </a:lnTo>
                <a:lnTo>
                  <a:pt x="925" y="57"/>
                </a:lnTo>
                <a:lnTo>
                  <a:pt x="926" y="63"/>
                </a:lnTo>
                <a:lnTo>
                  <a:pt x="927" y="69"/>
                </a:lnTo>
                <a:lnTo>
                  <a:pt x="927" y="74"/>
                </a:lnTo>
                <a:lnTo>
                  <a:pt x="928" y="80"/>
                </a:lnTo>
                <a:lnTo>
                  <a:pt x="929" y="86"/>
                </a:lnTo>
                <a:lnTo>
                  <a:pt x="929" y="92"/>
                </a:lnTo>
                <a:lnTo>
                  <a:pt x="930" y="97"/>
                </a:lnTo>
                <a:lnTo>
                  <a:pt x="930" y="103"/>
                </a:lnTo>
                <a:lnTo>
                  <a:pt x="930" y="109"/>
                </a:lnTo>
                <a:lnTo>
                  <a:pt x="931" y="114"/>
                </a:lnTo>
                <a:lnTo>
                  <a:pt x="931" y="120"/>
                </a:lnTo>
                <a:lnTo>
                  <a:pt x="931" y="126"/>
                </a:lnTo>
                <a:lnTo>
                  <a:pt x="931" y="131"/>
                </a:lnTo>
                <a:lnTo>
                  <a:pt x="931" y="137"/>
                </a:lnTo>
                <a:lnTo>
                  <a:pt x="931" y="143"/>
                </a:lnTo>
                <a:lnTo>
                  <a:pt x="931" y="148"/>
                </a:lnTo>
                <a:lnTo>
                  <a:pt x="931" y="154"/>
                </a:lnTo>
                <a:lnTo>
                  <a:pt x="930" y="160"/>
                </a:lnTo>
                <a:lnTo>
                  <a:pt x="930" y="165"/>
                </a:lnTo>
                <a:lnTo>
                  <a:pt x="930" y="171"/>
                </a:lnTo>
                <a:lnTo>
                  <a:pt x="929" y="177"/>
                </a:lnTo>
                <a:lnTo>
                  <a:pt x="929" y="182"/>
                </a:lnTo>
                <a:lnTo>
                  <a:pt x="928" y="188"/>
                </a:lnTo>
                <a:lnTo>
                  <a:pt x="927" y="193"/>
                </a:lnTo>
                <a:lnTo>
                  <a:pt x="927" y="199"/>
                </a:lnTo>
                <a:lnTo>
                  <a:pt x="926" y="205"/>
                </a:lnTo>
                <a:lnTo>
                  <a:pt x="925" y="210"/>
                </a:lnTo>
                <a:lnTo>
                  <a:pt x="924" y="216"/>
                </a:lnTo>
                <a:lnTo>
                  <a:pt x="923" y="221"/>
                </a:lnTo>
                <a:lnTo>
                  <a:pt x="922" y="227"/>
                </a:lnTo>
                <a:lnTo>
                  <a:pt x="921" y="232"/>
                </a:lnTo>
                <a:lnTo>
                  <a:pt x="920" y="238"/>
                </a:lnTo>
                <a:lnTo>
                  <a:pt x="919" y="243"/>
                </a:lnTo>
                <a:lnTo>
                  <a:pt x="918" y="249"/>
                </a:lnTo>
                <a:lnTo>
                  <a:pt x="916" y="254"/>
                </a:lnTo>
                <a:lnTo>
                  <a:pt x="915" y="260"/>
                </a:lnTo>
                <a:lnTo>
                  <a:pt x="914" y="265"/>
                </a:lnTo>
                <a:lnTo>
                  <a:pt x="912" y="271"/>
                </a:lnTo>
                <a:lnTo>
                  <a:pt x="911" y="276"/>
                </a:lnTo>
                <a:lnTo>
                  <a:pt x="909" y="282"/>
                </a:lnTo>
                <a:lnTo>
                  <a:pt x="907" y="287"/>
                </a:lnTo>
                <a:lnTo>
                  <a:pt x="906" y="293"/>
                </a:lnTo>
                <a:lnTo>
                  <a:pt x="904" y="298"/>
                </a:lnTo>
                <a:lnTo>
                  <a:pt x="902" y="303"/>
                </a:lnTo>
                <a:lnTo>
                  <a:pt x="900" y="309"/>
                </a:lnTo>
                <a:lnTo>
                  <a:pt x="898" y="314"/>
                </a:lnTo>
                <a:lnTo>
                  <a:pt x="896" y="320"/>
                </a:lnTo>
                <a:lnTo>
                  <a:pt x="894" y="325"/>
                </a:lnTo>
                <a:lnTo>
                  <a:pt x="892" y="330"/>
                </a:lnTo>
                <a:lnTo>
                  <a:pt x="890" y="336"/>
                </a:lnTo>
                <a:lnTo>
                  <a:pt x="888" y="341"/>
                </a:lnTo>
                <a:lnTo>
                  <a:pt x="886" y="346"/>
                </a:lnTo>
                <a:lnTo>
                  <a:pt x="883" y="351"/>
                </a:lnTo>
                <a:lnTo>
                  <a:pt x="881" y="357"/>
                </a:lnTo>
                <a:lnTo>
                  <a:pt x="879" y="362"/>
                </a:lnTo>
                <a:lnTo>
                  <a:pt x="876" y="367"/>
                </a:lnTo>
                <a:lnTo>
                  <a:pt x="874" y="372"/>
                </a:lnTo>
                <a:lnTo>
                  <a:pt x="871" y="378"/>
                </a:lnTo>
                <a:lnTo>
                  <a:pt x="868" y="383"/>
                </a:lnTo>
                <a:lnTo>
                  <a:pt x="866" y="388"/>
                </a:lnTo>
                <a:lnTo>
                  <a:pt x="863" y="393"/>
                </a:lnTo>
                <a:lnTo>
                  <a:pt x="860" y="398"/>
                </a:lnTo>
                <a:lnTo>
                  <a:pt x="857" y="403"/>
                </a:lnTo>
                <a:lnTo>
                  <a:pt x="855" y="408"/>
                </a:lnTo>
                <a:lnTo>
                  <a:pt x="852" y="413"/>
                </a:lnTo>
                <a:lnTo>
                  <a:pt x="849" y="419"/>
                </a:lnTo>
                <a:lnTo>
                  <a:pt x="846" y="424"/>
                </a:lnTo>
                <a:lnTo>
                  <a:pt x="843" y="429"/>
                </a:lnTo>
                <a:lnTo>
                  <a:pt x="840" y="434"/>
                </a:lnTo>
                <a:lnTo>
                  <a:pt x="836" y="439"/>
                </a:lnTo>
                <a:lnTo>
                  <a:pt x="833" y="444"/>
                </a:lnTo>
                <a:lnTo>
                  <a:pt x="830" y="449"/>
                </a:lnTo>
                <a:lnTo>
                  <a:pt x="827" y="453"/>
                </a:lnTo>
                <a:lnTo>
                  <a:pt x="823" y="458"/>
                </a:lnTo>
                <a:lnTo>
                  <a:pt x="820" y="463"/>
                </a:lnTo>
                <a:lnTo>
                  <a:pt x="816" y="468"/>
                </a:lnTo>
                <a:lnTo>
                  <a:pt x="813" y="473"/>
                </a:lnTo>
                <a:lnTo>
                  <a:pt x="809" y="478"/>
                </a:lnTo>
                <a:lnTo>
                  <a:pt x="806" y="483"/>
                </a:lnTo>
                <a:lnTo>
                  <a:pt x="802" y="487"/>
                </a:lnTo>
                <a:lnTo>
                  <a:pt x="799" y="492"/>
                </a:lnTo>
                <a:lnTo>
                  <a:pt x="795" y="497"/>
                </a:lnTo>
                <a:lnTo>
                  <a:pt x="791" y="502"/>
                </a:lnTo>
                <a:lnTo>
                  <a:pt x="787" y="506"/>
                </a:lnTo>
                <a:lnTo>
                  <a:pt x="783" y="511"/>
                </a:lnTo>
                <a:lnTo>
                  <a:pt x="780" y="516"/>
                </a:lnTo>
                <a:lnTo>
                  <a:pt x="776" y="520"/>
                </a:lnTo>
                <a:lnTo>
                  <a:pt x="772" y="525"/>
                </a:lnTo>
                <a:lnTo>
                  <a:pt x="768" y="529"/>
                </a:lnTo>
                <a:lnTo>
                  <a:pt x="764" y="534"/>
                </a:lnTo>
                <a:lnTo>
                  <a:pt x="759" y="539"/>
                </a:lnTo>
                <a:lnTo>
                  <a:pt x="755" y="543"/>
                </a:lnTo>
                <a:lnTo>
                  <a:pt x="751" y="548"/>
                </a:lnTo>
                <a:lnTo>
                  <a:pt x="747" y="552"/>
                </a:lnTo>
                <a:lnTo>
                  <a:pt x="743" y="556"/>
                </a:lnTo>
                <a:lnTo>
                  <a:pt x="738" y="561"/>
                </a:lnTo>
                <a:lnTo>
                  <a:pt x="734" y="565"/>
                </a:lnTo>
                <a:lnTo>
                  <a:pt x="730" y="570"/>
                </a:lnTo>
                <a:lnTo>
                  <a:pt x="725" y="574"/>
                </a:lnTo>
                <a:lnTo>
                  <a:pt x="721" y="578"/>
                </a:lnTo>
                <a:lnTo>
                  <a:pt x="716" y="583"/>
                </a:lnTo>
                <a:lnTo>
                  <a:pt x="712" y="587"/>
                </a:lnTo>
                <a:lnTo>
                  <a:pt x="707" y="591"/>
                </a:lnTo>
                <a:lnTo>
                  <a:pt x="703" y="595"/>
                </a:lnTo>
                <a:lnTo>
                  <a:pt x="698" y="599"/>
                </a:lnTo>
                <a:lnTo>
                  <a:pt x="693" y="604"/>
                </a:lnTo>
                <a:lnTo>
                  <a:pt x="689" y="608"/>
                </a:lnTo>
                <a:lnTo>
                  <a:pt x="684" y="612"/>
                </a:lnTo>
                <a:lnTo>
                  <a:pt x="679" y="616"/>
                </a:lnTo>
                <a:lnTo>
                  <a:pt x="674" y="620"/>
                </a:lnTo>
                <a:lnTo>
                  <a:pt x="669" y="624"/>
                </a:lnTo>
                <a:lnTo>
                  <a:pt x="664" y="628"/>
                </a:lnTo>
                <a:lnTo>
                  <a:pt x="659" y="632"/>
                </a:lnTo>
                <a:lnTo>
                  <a:pt x="654" y="636"/>
                </a:lnTo>
                <a:lnTo>
                  <a:pt x="649" y="639"/>
                </a:lnTo>
                <a:lnTo>
                  <a:pt x="644" y="643"/>
                </a:lnTo>
                <a:lnTo>
                  <a:pt x="639" y="647"/>
                </a:lnTo>
                <a:lnTo>
                  <a:pt x="634" y="651"/>
                </a:lnTo>
                <a:lnTo>
                  <a:pt x="629" y="655"/>
                </a:lnTo>
                <a:lnTo>
                  <a:pt x="624" y="658"/>
                </a:lnTo>
                <a:lnTo>
                  <a:pt x="619" y="662"/>
                </a:lnTo>
                <a:lnTo>
                  <a:pt x="613" y="666"/>
                </a:lnTo>
                <a:lnTo>
                  <a:pt x="608" y="669"/>
                </a:lnTo>
                <a:lnTo>
                  <a:pt x="603" y="673"/>
                </a:lnTo>
                <a:lnTo>
                  <a:pt x="598" y="677"/>
                </a:lnTo>
                <a:lnTo>
                  <a:pt x="592" y="680"/>
                </a:lnTo>
                <a:lnTo>
                  <a:pt x="587" y="684"/>
                </a:lnTo>
                <a:lnTo>
                  <a:pt x="581" y="687"/>
                </a:lnTo>
                <a:lnTo>
                  <a:pt x="576" y="691"/>
                </a:lnTo>
                <a:lnTo>
                  <a:pt x="570" y="694"/>
                </a:lnTo>
                <a:lnTo>
                  <a:pt x="565" y="697"/>
                </a:lnTo>
                <a:lnTo>
                  <a:pt x="559" y="701"/>
                </a:lnTo>
                <a:lnTo>
                  <a:pt x="554" y="704"/>
                </a:lnTo>
                <a:lnTo>
                  <a:pt x="548" y="707"/>
                </a:lnTo>
                <a:lnTo>
                  <a:pt x="543" y="710"/>
                </a:lnTo>
                <a:lnTo>
                  <a:pt x="537" y="714"/>
                </a:lnTo>
                <a:lnTo>
                  <a:pt x="531" y="717"/>
                </a:lnTo>
                <a:lnTo>
                  <a:pt x="526" y="720"/>
                </a:lnTo>
                <a:lnTo>
                  <a:pt x="520" y="723"/>
                </a:lnTo>
                <a:lnTo>
                  <a:pt x="514" y="726"/>
                </a:lnTo>
                <a:lnTo>
                  <a:pt x="508" y="729"/>
                </a:lnTo>
                <a:lnTo>
                  <a:pt x="502" y="732"/>
                </a:lnTo>
                <a:lnTo>
                  <a:pt x="497" y="735"/>
                </a:lnTo>
                <a:lnTo>
                  <a:pt x="491" y="738"/>
                </a:lnTo>
                <a:lnTo>
                  <a:pt x="485" y="741"/>
                </a:lnTo>
                <a:lnTo>
                  <a:pt x="479" y="744"/>
                </a:lnTo>
                <a:lnTo>
                  <a:pt x="473" y="746"/>
                </a:lnTo>
                <a:lnTo>
                  <a:pt x="467" y="749"/>
                </a:lnTo>
                <a:lnTo>
                  <a:pt x="461" y="752"/>
                </a:lnTo>
                <a:lnTo>
                  <a:pt x="455" y="754"/>
                </a:lnTo>
                <a:lnTo>
                  <a:pt x="449" y="757"/>
                </a:lnTo>
                <a:lnTo>
                  <a:pt x="443" y="760"/>
                </a:lnTo>
                <a:lnTo>
                  <a:pt x="437" y="762"/>
                </a:lnTo>
                <a:lnTo>
                  <a:pt x="431" y="765"/>
                </a:lnTo>
                <a:lnTo>
                  <a:pt x="425" y="767"/>
                </a:lnTo>
                <a:lnTo>
                  <a:pt x="418" y="770"/>
                </a:lnTo>
                <a:lnTo>
                  <a:pt x="412" y="772"/>
                </a:lnTo>
                <a:lnTo>
                  <a:pt x="406" y="774"/>
                </a:lnTo>
                <a:lnTo>
                  <a:pt x="400" y="777"/>
                </a:lnTo>
                <a:lnTo>
                  <a:pt x="394" y="779"/>
                </a:lnTo>
                <a:lnTo>
                  <a:pt x="387" y="781"/>
                </a:lnTo>
                <a:lnTo>
                  <a:pt x="381" y="783"/>
                </a:lnTo>
                <a:lnTo>
                  <a:pt x="375" y="786"/>
                </a:lnTo>
                <a:lnTo>
                  <a:pt x="368" y="788"/>
                </a:lnTo>
                <a:lnTo>
                  <a:pt x="362" y="790"/>
                </a:lnTo>
                <a:lnTo>
                  <a:pt x="356" y="792"/>
                </a:lnTo>
                <a:lnTo>
                  <a:pt x="349" y="794"/>
                </a:lnTo>
                <a:lnTo>
                  <a:pt x="343" y="796"/>
                </a:lnTo>
                <a:lnTo>
                  <a:pt x="337" y="798"/>
                </a:lnTo>
                <a:lnTo>
                  <a:pt x="330" y="799"/>
                </a:lnTo>
                <a:lnTo>
                  <a:pt x="324" y="801"/>
                </a:lnTo>
                <a:lnTo>
                  <a:pt x="317" y="803"/>
                </a:lnTo>
                <a:lnTo>
                  <a:pt x="311" y="805"/>
                </a:lnTo>
                <a:lnTo>
                  <a:pt x="304" y="806"/>
                </a:lnTo>
                <a:lnTo>
                  <a:pt x="298" y="808"/>
                </a:lnTo>
                <a:lnTo>
                  <a:pt x="291" y="810"/>
                </a:lnTo>
                <a:lnTo>
                  <a:pt x="285" y="811"/>
                </a:lnTo>
                <a:lnTo>
                  <a:pt x="278" y="813"/>
                </a:lnTo>
                <a:lnTo>
                  <a:pt x="272" y="814"/>
                </a:lnTo>
                <a:lnTo>
                  <a:pt x="265" y="815"/>
                </a:lnTo>
                <a:lnTo>
                  <a:pt x="258" y="817"/>
                </a:lnTo>
                <a:lnTo>
                  <a:pt x="252" y="818"/>
                </a:lnTo>
                <a:lnTo>
                  <a:pt x="245" y="819"/>
                </a:lnTo>
                <a:lnTo>
                  <a:pt x="239" y="821"/>
                </a:lnTo>
                <a:lnTo>
                  <a:pt x="232" y="822"/>
                </a:lnTo>
                <a:lnTo>
                  <a:pt x="225" y="823"/>
                </a:lnTo>
                <a:lnTo>
                  <a:pt x="219" y="824"/>
                </a:lnTo>
                <a:lnTo>
                  <a:pt x="212" y="825"/>
                </a:lnTo>
                <a:lnTo>
                  <a:pt x="205" y="826"/>
                </a:lnTo>
                <a:lnTo>
                  <a:pt x="199" y="827"/>
                </a:lnTo>
                <a:lnTo>
                  <a:pt x="192" y="828"/>
                </a:lnTo>
                <a:lnTo>
                  <a:pt x="185" y="828"/>
                </a:lnTo>
                <a:lnTo>
                  <a:pt x="178" y="829"/>
                </a:lnTo>
                <a:lnTo>
                  <a:pt x="172" y="830"/>
                </a:lnTo>
                <a:lnTo>
                  <a:pt x="165" y="831"/>
                </a:lnTo>
                <a:lnTo>
                  <a:pt x="158" y="831"/>
                </a:lnTo>
                <a:lnTo>
                  <a:pt x="151" y="832"/>
                </a:lnTo>
                <a:lnTo>
                  <a:pt x="144" y="832"/>
                </a:lnTo>
                <a:lnTo>
                  <a:pt x="138" y="833"/>
                </a:lnTo>
                <a:lnTo>
                  <a:pt x="131" y="833"/>
                </a:lnTo>
                <a:lnTo>
                  <a:pt x="124" y="834"/>
                </a:lnTo>
                <a:lnTo>
                  <a:pt x="117" y="834"/>
                </a:lnTo>
                <a:lnTo>
                  <a:pt x="110" y="834"/>
                </a:lnTo>
                <a:lnTo>
                  <a:pt x="104" y="834"/>
                </a:lnTo>
                <a:lnTo>
                  <a:pt x="97" y="835"/>
                </a:lnTo>
                <a:lnTo>
                  <a:pt x="90" y="835"/>
                </a:lnTo>
                <a:lnTo>
                  <a:pt x="83" y="835"/>
                </a:lnTo>
                <a:lnTo>
                  <a:pt x="76" y="835"/>
                </a:lnTo>
                <a:lnTo>
                  <a:pt x="69" y="835"/>
                </a:lnTo>
                <a:lnTo>
                  <a:pt x="62" y="835"/>
                </a:lnTo>
                <a:lnTo>
                  <a:pt x="56" y="834"/>
                </a:lnTo>
                <a:lnTo>
                  <a:pt x="49" y="834"/>
                </a:lnTo>
                <a:lnTo>
                  <a:pt x="42" y="834"/>
                </a:lnTo>
                <a:lnTo>
                  <a:pt x="35" y="834"/>
                </a:lnTo>
                <a:lnTo>
                  <a:pt x="28" y="833"/>
                </a:lnTo>
                <a:lnTo>
                  <a:pt x="21" y="833"/>
                </a:lnTo>
                <a:lnTo>
                  <a:pt x="14" y="832"/>
                </a:lnTo>
                <a:lnTo>
                  <a:pt x="7" y="832"/>
                </a:lnTo>
                <a:lnTo>
                  <a:pt x="0" y="831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15" name="Freeform 55"/>
          <p:cNvSpPr>
            <a:spLocks noChangeArrowheads="1"/>
          </p:cNvSpPr>
          <p:nvPr/>
        </p:nvSpPr>
        <p:spPr bwMode="auto">
          <a:xfrm>
            <a:off x="1911350" y="542925"/>
            <a:ext cx="1549400" cy="1604963"/>
          </a:xfrm>
          <a:custGeom>
            <a:avLst/>
            <a:gdLst>
              <a:gd name="T0" fmla="*/ 2147483646 w 976"/>
              <a:gd name="T1" fmla="*/ 2147483646 h 1011"/>
              <a:gd name="T2" fmla="*/ 2147483646 w 976"/>
              <a:gd name="T3" fmla="*/ 2147483646 h 1011"/>
              <a:gd name="T4" fmla="*/ 2147483646 w 976"/>
              <a:gd name="T5" fmla="*/ 2147483646 h 1011"/>
              <a:gd name="T6" fmla="*/ 2147483646 w 976"/>
              <a:gd name="T7" fmla="*/ 2147483646 h 1011"/>
              <a:gd name="T8" fmla="*/ 2147483646 w 976"/>
              <a:gd name="T9" fmla="*/ 2147483646 h 1011"/>
              <a:gd name="T10" fmla="*/ 2147483646 w 976"/>
              <a:gd name="T11" fmla="*/ 2147483646 h 1011"/>
              <a:gd name="T12" fmla="*/ 2147483646 w 976"/>
              <a:gd name="T13" fmla="*/ 2147483646 h 1011"/>
              <a:gd name="T14" fmla="*/ 2147483646 w 976"/>
              <a:gd name="T15" fmla="*/ 2147483646 h 1011"/>
              <a:gd name="T16" fmla="*/ 2147483646 w 976"/>
              <a:gd name="T17" fmla="*/ 2147483646 h 1011"/>
              <a:gd name="T18" fmla="*/ 2147483646 w 976"/>
              <a:gd name="T19" fmla="*/ 2147483646 h 1011"/>
              <a:gd name="T20" fmla="*/ 2147483646 w 976"/>
              <a:gd name="T21" fmla="*/ 2147483646 h 1011"/>
              <a:gd name="T22" fmla="*/ 2147483646 w 976"/>
              <a:gd name="T23" fmla="*/ 2147483646 h 1011"/>
              <a:gd name="T24" fmla="*/ 2147483646 w 976"/>
              <a:gd name="T25" fmla="*/ 2147483646 h 1011"/>
              <a:gd name="T26" fmla="*/ 2147483646 w 976"/>
              <a:gd name="T27" fmla="*/ 2147483646 h 1011"/>
              <a:gd name="T28" fmla="*/ 2147483646 w 976"/>
              <a:gd name="T29" fmla="*/ 2147483646 h 1011"/>
              <a:gd name="T30" fmla="*/ 2147483646 w 976"/>
              <a:gd name="T31" fmla="*/ 2147483646 h 1011"/>
              <a:gd name="T32" fmla="*/ 2147483646 w 976"/>
              <a:gd name="T33" fmla="*/ 2147483646 h 1011"/>
              <a:gd name="T34" fmla="*/ 2147483646 w 976"/>
              <a:gd name="T35" fmla="*/ 2147483646 h 1011"/>
              <a:gd name="T36" fmla="*/ 2147483646 w 976"/>
              <a:gd name="T37" fmla="*/ 2147483646 h 1011"/>
              <a:gd name="T38" fmla="*/ 2147483646 w 976"/>
              <a:gd name="T39" fmla="*/ 2147483646 h 1011"/>
              <a:gd name="T40" fmla="*/ 2147483646 w 976"/>
              <a:gd name="T41" fmla="*/ 2147483646 h 1011"/>
              <a:gd name="T42" fmla="*/ 2147483646 w 976"/>
              <a:gd name="T43" fmla="*/ 2147483646 h 1011"/>
              <a:gd name="T44" fmla="*/ 2147483646 w 976"/>
              <a:gd name="T45" fmla="*/ 2147483646 h 1011"/>
              <a:gd name="T46" fmla="*/ 2147483646 w 976"/>
              <a:gd name="T47" fmla="*/ 2147483646 h 1011"/>
              <a:gd name="T48" fmla="*/ 2147483646 w 976"/>
              <a:gd name="T49" fmla="*/ 2147483646 h 1011"/>
              <a:gd name="T50" fmla="*/ 2147483646 w 976"/>
              <a:gd name="T51" fmla="*/ 2147483646 h 1011"/>
              <a:gd name="T52" fmla="*/ 2147483646 w 976"/>
              <a:gd name="T53" fmla="*/ 2147483646 h 1011"/>
              <a:gd name="T54" fmla="*/ 2147483646 w 976"/>
              <a:gd name="T55" fmla="*/ 2147483646 h 1011"/>
              <a:gd name="T56" fmla="*/ 2147483646 w 976"/>
              <a:gd name="T57" fmla="*/ 2147483646 h 1011"/>
              <a:gd name="T58" fmla="*/ 2147483646 w 976"/>
              <a:gd name="T59" fmla="*/ 2147483646 h 1011"/>
              <a:gd name="T60" fmla="*/ 2147483646 w 976"/>
              <a:gd name="T61" fmla="*/ 2147483646 h 1011"/>
              <a:gd name="T62" fmla="*/ 2147483646 w 976"/>
              <a:gd name="T63" fmla="*/ 2147483646 h 1011"/>
              <a:gd name="T64" fmla="*/ 2147483646 w 976"/>
              <a:gd name="T65" fmla="*/ 2147483646 h 1011"/>
              <a:gd name="T66" fmla="*/ 2147483646 w 976"/>
              <a:gd name="T67" fmla="*/ 2147483646 h 1011"/>
              <a:gd name="T68" fmla="*/ 2147483646 w 976"/>
              <a:gd name="T69" fmla="*/ 2147483646 h 1011"/>
              <a:gd name="T70" fmla="*/ 2147483646 w 976"/>
              <a:gd name="T71" fmla="*/ 2147483646 h 1011"/>
              <a:gd name="T72" fmla="*/ 2147483646 w 976"/>
              <a:gd name="T73" fmla="*/ 2147483646 h 1011"/>
              <a:gd name="T74" fmla="*/ 2147483646 w 976"/>
              <a:gd name="T75" fmla="*/ 2147483646 h 1011"/>
              <a:gd name="T76" fmla="*/ 2147483646 w 976"/>
              <a:gd name="T77" fmla="*/ 2147483646 h 1011"/>
              <a:gd name="T78" fmla="*/ 2147483646 w 976"/>
              <a:gd name="T79" fmla="*/ 2147483646 h 1011"/>
              <a:gd name="T80" fmla="*/ 2147483646 w 976"/>
              <a:gd name="T81" fmla="*/ 2147483646 h 1011"/>
              <a:gd name="T82" fmla="*/ 2147483646 w 976"/>
              <a:gd name="T83" fmla="*/ 2147483646 h 1011"/>
              <a:gd name="T84" fmla="*/ 2147483646 w 976"/>
              <a:gd name="T85" fmla="*/ 2147483646 h 1011"/>
              <a:gd name="T86" fmla="*/ 2147483646 w 976"/>
              <a:gd name="T87" fmla="*/ 2147483646 h 1011"/>
              <a:gd name="T88" fmla="*/ 2147483646 w 976"/>
              <a:gd name="T89" fmla="*/ 2147483646 h 1011"/>
              <a:gd name="T90" fmla="*/ 2147483646 w 976"/>
              <a:gd name="T91" fmla="*/ 2147483646 h 1011"/>
              <a:gd name="T92" fmla="*/ 2147483646 w 976"/>
              <a:gd name="T93" fmla="*/ 2147483646 h 1011"/>
              <a:gd name="T94" fmla="*/ 2147483646 w 976"/>
              <a:gd name="T95" fmla="*/ 2147483646 h 1011"/>
              <a:gd name="T96" fmla="*/ 2147483646 w 976"/>
              <a:gd name="T97" fmla="*/ 2147483646 h 1011"/>
              <a:gd name="T98" fmla="*/ 2147483646 w 976"/>
              <a:gd name="T99" fmla="*/ 2147483646 h 1011"/>
              <a:gd name="T100" fmla="*/ 2147483646 w 976"/>
              <a:gd name="T101" fmla="*/ 2147483646 h 1011"/>
              <a:gd name="T102" fmla="*/ 2147483646 w 976"/>
              <a:gd name="T103" fmla="*/ 2147483646 h 1011"/>
              <a:gd name="T104" fmla="*/ 2147483646 w 976"/>
              <a:gd name="T105" fmla="*/ 2147483646 h 1011"/>
              <a:gd name="T106" fmla="*/ 2147483646 w 976"/>
              <a:gd name="T107" fmla="*/ 2147483646 h 101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76" h="1011">
                <a:moveTo>
                  <a:pt x="906" y="0"/>
                </a:moveTo>
                <a:lnTo>
                  <a:pt x="909" y="6"/>
                </a:lnTo>
                <a:lnTo>
                  <a:pt x="912" y="11"/>
                </a:lnTo>
                <a:lnTo>
                  <a:pt x="915" y="16"/>
                </a:lnTo>
                <a:lnTo>
                  <a:pt x="918" y="21"/>
                </a:lnTo>
                <a:lnTo>
                  <a:pt x="921" y="27"/>
                </a:lnTo>
                <a:lnTo>
                  <a:pt x="923" y="32"/>
                </a:lnTo>
                <a:lnTo>
                  <a:pt x="926" y="37"/>
                </a:lnTo>
                <a:lnTo>
                  <a:pt x="929" y="43"/>
                </a:lnTo>
                <a:lnTo>
                  <a:pt x="931" y="48"/>
                </a:lnTo>
                <a:lnTo>
                  <a:pt x="934" y="53"/>
                </a:lnTo>
                <a:lnTo>
                  <a:pt x="936" y="59"/>
                </a:lnTo>
                <a:lnTo>
                  <a:pt x="938" y="64"/>
                </a:lnTo>
                <a:lnTo>
                  <a:pt x="940" y="70"/>
                </a:lnTo>
                <a:lnTo>
                  <a:pt x="942" y="75"/>
                </a:lnTo>
                <a:lnTo>
                  <a:pt x="944" y="80"/>
                </a:lnTo>
                <a:lnTo>
                  <a:pt x="946" y="86"/>
                </a:lnTo>
                <a:lnTo>
                  <a:pt x="948" y="91"/>
                </a:lnTo>
                <a:lnTo>
                  <a:pt x="950" y="96"/>
                </a:lnTo>
                <a:lnTo>
                  <a:pt x="952" y="102"/>
                </a:lnTo>
                <a:lnTo>
                  <a:pt x="954" y="107"/>
                </a:lnTo>
                <a:lnTo>
                  <a:pt x="955" y="113"/>
                </a:lnTo>
                <a:lnTo>
                  <a:pt x="957" y="118"/>
                </a:lnTo>
                <a:lnTo>
                  <a:pt x="959" y="123"/>
                </a:lnTo>
                <a:lnTo>
                  <a:pt x="960" y="129"/>
                </a:lnTo>
                <a:lnTo>
                  <a:pt x="961" y="134"/>
                </a:lnTo>
                <a:lnTo>
                  <a:pt x="963" y="140"/>
                </a:lnTo>
                <a:lnTo>
                  <a:pt x="964" y="145"/>
                </a:lnTo>
                <a:lnTo>
                  <a:pt x="965" y="150"/>
                </a:lnTo>
                <a:lnTo>
                  <a:pt x="966" y="156"/>
                </a:lnTo>
                <a:lnTo>
                  <a:pt x="967" y="161"/>
                </a:lnTo>
                <a:lnTo>
                  <a:pt x="968" y="167"/>
                </a:lnTo>
                <a:lnTo>
                  <a:pt x="969" y="172"/>
                </a:lnTo>
                <a:lnTo>
                  <a:pt x="970" y="177"/>
                </a:lnTo>
                <a:lnTo>
                  <a:pt x="971" y="183"/>
                </a:lnTo>
                <a:lnTo>
                  <a:pt x="972" y="188"/>
                </a:lnTo>
                <a:lnTo>
                  <a:pt x="972" y="194"/>
                </a:lnTo>
                <a:lnTo>
                  <a:pt x="973" y="199"/>
                </a:lnTo>
                <a:lnTo>
                  <a:pt x="974" y="205"/>
                </a:lnTo>
                <a:lnTo>
                  <a:pt x="974" y="210"/>
                </a:lnTo>
                <a:lnTo>
                  <a:pt x="975" y="215"/>
                </a:lnTo>
                <a:lnTo>
                  <a:pt x="975" y="221"/>
                </a:lnTo>
                <a:lnTo>
                  <a:pt x="975" y="226"/>
                </a:lnTo>
                <a:lnTo>
                  <a:pt x="976" y="232"/>
                </a:lnTo>
                <a:lnTo>
                  <a:pt x="976" y="237"/>
                </a:lnTo>
                <a:lnTo>
                  <a:pt x="976" y="242"/>
                </a:lnTo>
                <a:lnTo>
                  <a:pt x="976" y="248"/>
                </a:lnTo>
                <a:lnTo>
                  <a:pt x="976" y="253"/>
                </a:lnTo>
                <a:lnTo>
                  <a:pt x="976" y="259"/>
                </a:lnTo>
                <a:lnTo>
                  <a:pt x="976" y="264"/>
                </a:lnTo>
                <a:lnTo>
                  <a:pt x="976" y="269"/>
                </a:lnTo>
                <a:lnTo>
                  <a:pt x="976" y="275"/>
                </a:lnTo>
                <a:lnTo>
                  <a:pt x="975" y="280"/>
                </a:lnTo>
                <a:lnTo>
                  <a:pt x="975" y="285"/>
                </a:lnTo>
                <a:lnTo>
                  <a:pt x="975" y="291"/>
                </a:lnTo>
                <a:lnTo>
                  <a:pt x="974" y="296"/>
                </a:lnTo>
                <a:lnTo>
                  <a:pt x="974" y="302"/>
                </a:lnTo>
                <a:lnTo>
                  <a:pt x="973" y="307"/>
                </a:lnTo>
                <a:lnTo>
                  <a:pt x="972" y="312"/>
                </a:lnTo>
                <a:lnTo>
                  <a:pt x="972" y="318"/>
                </a:lnTo>
                <a:lnTo>
                  <a:pt x="971" y="323"/>
                </a:lnTo>
                <a:lnTo>
                  <a:pt x="970" y="328"/>
                </a:lnTo>
                <a:lnTo>
                  <a:pt x="969" y="334"/>
                </a:lnTo>
                <a:lnTo>
                  <a:pt x="969" y="339"/>
                </a:lnTo>
                <a:lnTo>
                  <a:pt x="968" y="344"/>
                </a:lnTo>
                <a:lnTo>
                  <a:pt x="967" y="350"/>
                </a:lnTo>
                <a:lnTo>
                  <a:pt x="966" y="355"/>
                </a:lnTo>
                <a:lnTo>
                  <a:pt x="964" y="360"/>
                </a:lnTo>
                <a:lnTo>
                  <a:pt x="963" y="365"/>
                </a:lnTo>
                <a:lnTo>
                  <a:pt x="962" y="371"/>
                </a:lnTo>
                <a:lnTo>
                  <a:pt x="961" y="376"/>
                </a:lnTo>
                <a:lnTo>
                  <a:pt x="959" y="381"/>
                </a:lnTo>
                <a:lnTo>
                  <a:pt x="958" y="387"/>
                </a:lnTo>
                <a:lnTo>
                  <a:pt x="957" y="392"/>
                </a:lnTo>
                <a:lnTo>
                  <a:pt x="955" y="397"/>
                </a:lnTo>
                <a:lnTo>
                  <a:pt x="954" y="402"/>
                </a:lnTo>
                <a:lnTo>
                  <a:pt x="952" y="408"/>
                </a:lnTo>
                <a:lnTo>
                  <a:pt x="950" y="413"/>
                </a:lnTo>
                <a:lnTo>
                  <a:pt x="949" y="418"/>
                </a:lnTo>
                <a:lnTo>
                  <a:pt x="947" y="423"/>
                </a:lnTo>
                <a:lnTo>
                  <a:pt x="945" y="428"/>
                </a:lnTo>
                <a:lnTo>
                  <a:pt x="943" y="434"/>
                </a:lnTo>
                <a:lnTo>
                  <a:pt x="941" y="439"/>
                </a:lnTo>
                <a:lnTo>
                  <a:pt x="940" y="444"/>
                </a:lnTo>
                <a:lnTo>
                  <a:pt x="938" y="449"/>
                </a:lnTo>
                <a:lnTo>
                  <a:pt x="936" y="454"/>
                </a:lnTo>
                <a:lnTo>
                  <a:pt x="933" y="459"/>
                </a:lnTo>
                <a:lnTo>
                  <a:pt x="931" y="464"/>
                </a:lnTo>
                <a:lnTo>
                  <a:pt x="929" y="470"/>
                </a:lnTo>
                <a:lnTo>
                  <a:pt x="927" y="475"/>
                </a:lnTo>
                <a:lnTo>
                  <a:pt x="925" y="480"/>
                </a:lnTo>
                <a:lnTo>
                  <a:pt x="922" y="485"/>
                </a:lnTo>
                <a:lnTo>
                  <a:pt x="920" y="490"/>
                </a:lnTo>
                <a:lnTo>
                  <a:pt x="917" y="495"/>
                </a:lnTo>
                <a:lnTo>
                  <a:pt x="915" y="500"/>
                </a:lnTo>
                <a:lnTo>
                  <a:pt x="913" y="505"/>
                </a:lnTo>
                <a:lnTo>
                  <a:pt x="910" y="510"/>
                </a:lnTo>
                <a:lnTo>
                  <a:pt x="907" y="515"/>
                </a:lnTo>
                <a:lnTo>
                  <a:pt x="905" y="520"/>
                </a:lnTo>
                <a:lnTo>
                  <a:pt x="902" y="525"/>
                </a:lnTo>
                <a:lnTo>
                  <a:pt x="899" y="530"/>
                </a:lnTo>
                <a:lnTo>
                  <a:pt x="896" y="535"/>
                </a:lnTo>
                <a:lnTo>
                  <a:pt x="894" y="540"/>
                </a:lnTo>
                <a:lnTo>
                  <a:pt x="891" y="545"/>
                </a:lnTo>
                <a:lnTo>
                  <a:pt x="888" y="550"/>
                </a:lnTo>
                <a:lnTo>
                  <a:pt x="885" y="555"/>
                </a:lnTo>
                <a:lnTo>
                  <a:pt x="882" y="560"/>
                </a:lnTo>
                <a:lnTo>
                  <a:pt x="879" y="564"/>
                </a:lnTo>
                <a:lnTo>
                  <a:pt x="876" y="569"/>
                </a:lnTo>
                <a:lnTo>
                  <a:pt x="873" y="574"/>
                </a:lnTo>
                <a:lnTo>
                  <a:pt x="869" y="579"/>
                </a:lnTo>
                <a:lnTo>
                  <a:pt x="866" y="584"/>
                </a:lnTo>
                <a:lnTo>
                  <a:pt x="863" y="588"/>
                </a:lnTo>
                <a:lnTo>
                  <a:pt x="860" y="593"/>
                </a:lnTo>
                <a:lnTo>
                  <a:pt x="856" y="598"/>
                </a:lnTo>
                <a:lnTo>
                  <a:pt x="853" y="603"/>
                </a:lnTo>
                <a:lnTo>
                  <a:pt x="849" y="607"/>
                </a:lnTo>
                <a:lnTo>
                  <a:pt x="846" y="612"/>
                </a:lnTo>
                <a:lnTo>
                  <a:pt x="842" y="617"/>
                </a:lnTo>
                <a:lnTo>
                  <a:pt x="839" y="622"/>
                </a:lnTo>
                <a:lnTo>
                  <a:pt x="835" y="626"/>
                </a:lnTo>
                <a:lnTo>
                  <a:pt x="832" y="631"/>
                </a:lnTo>
                <a:lnTo>
                  <a:pt x="828" y="635"/>
                </a:lnTo>
                <a:lnTo>
                  <a:pt x="824" y="640"/>
                </a:lnTo>
                <a:lnTo>
                  <a:pt x="821" y="645"/>
                </a:lnTo>
                <a:lnTo>
                  <a:pt x="817" y="649"/>
                </a:lnTo>
                <a:lnTo>
                  <a:pt x="813" y="654"/>
                </a:lnTo>
                <a:lnTo>
                  <a:pt x="809" y="658"/>
                </a:lnTo>
                <a:lnTo>
                  <a:pt x="805" y="663"/>
                </a:lnTo>
                <a:lnTo>
                  <a:pt x="801" y="667"/>
                </a:lnTo>
                <a:lnTo>
                  <a:pt x="797" y="672"/>
                </a:lnTo>
                <a:lnTo>
                  <a:pt x="793" y="676"/>
                </a:lnTo>
                <a:lnTo>
                  <a:pt x="789" y="681"/>
                </a:lnTo>
                <a:lnTo>
                  <a:pt x="785" y="685"/>
                </a:lnTo>
                <a:lnTo>
                  <a:pt x="781" y="689"/>
                </a:lnTo>
                <a:lnTo>
                  <a:pt x="777" y="694"/>
                </a:lnTo>
                <a:lnTo>
                  <a:pt x="773" y="698"/>
                </a:lnTo>
                <a:lnTo>
                  <a:pt x="768" y="702"/>
                </a:lnTo>
                <a:lnTo>
                  <a:pt x="764" y="707"/>
                </a:lnTo>
                <a:lnTo>
                  <a:pt x="760" y="711"/>
                </a:lnTo>
                <a:lnTo>
                  <a:pt x="756" y="715"/>
                </a:lnTo>
                <a:lnTo>
                  <a:pt x="751" y="720"/>
                </a:lnTo>
                <a:lnTo>
                  <a:pt x="747" y="724"/>
                </a:lnTo>
                <a:lnTo>
                  <a:pt x="742" y="728"/>
                </a:lnTo>
                <a:lnTo>
                  <a:pt x="738" y="732"/>
                </a:lnTo>
                <a:lnTo>
                  <a:pt x="733" y="736"/>
                </a:lnTo>
                <a:lnTo>
                  <a:pt x="729" y="740"/>
                </a:lnTo>
                <a:lnTo>
                  <a:pt x="724" y="745"/>
                </a:lnTo>
                <a:lnTo>
                  <a:pt x="720" y="749"/>
                </a:lnTo>
                <a:lnTo>
                  <a:pt x="715" y="753"/>
                </a:lnTo>
                <a:lnTo>
                  <a:pt x="710" y="757"/>
                </a:lnTo>
                <a:lnTo>
                  <a:pt x="706" y="761"/>
                </a:lnTo>
                <a:lnTo>
                  <a:pt x="701" y="765"/>
                </a:lnTo>
                <a:lnTo>
                  <a:pt x="696" y="769"/>
                </a:lnTo>
                <a:lnTo>
                  <a:pt x="691" y="773"/>
                </a:lnTo>
                <a:lnTo>
                  <a:pt x="687" y="777"/>
                </a:lnTo>
                <a:lnTo>
                  <a:pt x="682" y="781"/>
                </a:lnTo>
                <a:lnTo>
                  <a:pt x="677" y="784"/>
                </a:lnTo>
                <a:lnTo>
                  <a:pt x="672" y="788"/>
                </a:lnTo>
                <a:lnTo>
                  <a:pt x="667" y="792"/>
                </a:lnTo>
                <a:lnTo>
                  <a:pt x="662" y="796"/>
                </a:lnTo>
                <a:lnTo>
                  <a:pt x="657" y="800"/>
                </a:lnTo>
                <a:lnTo>
                  <a:pt x="652" y="803"/>
                </a:lnTo>
                <a:lnTo>
                  <a:pt x="647" y="807"/>
                </a:lnTo>
                <a:lnTo>
                  <a:pt x="642" y="811"/>
                </a:lnTo>
                <a:lnTo>
                  <a:pt x="637" y="814"/>
                </a:lnTo>
                <a:lnTo>
                  <a:pt x="632" y="818"/>
                </a:lnTo>
                <a:lnTo>
                  <a:pt x="627" y="822"/>
                </a:lnTo>
                <a:lnTo>
                  <a:pt x="621" y="825"/>
                </a:lnTo>
                <a:lnTo>
                  <a:pt x="616" y="829"/>
                </a:lnTo>
                <a:lnTo>
                  <a:pt x="611" y="832"/>
                </a:lnTo>
                <a:lnTo>
                  <a:pt x="606" y="836"/>
                </a:lnTo>
                <a:lnTo>
                  <a:pt x="600" y="839"/>
                </a:lnTo>
                <a:lnTo>
                  <a:pt x="595" y="843"/>
                </a:lnTo>
                <a:lnTo>
                  <a:pt x="590" y="846"/>
                </a:lnTo>
                <a:lnTo>
                  <a:pt x="584" y="849"/>
                </a:lnTo>
                <a:lnTo>
                  <a:pt x="579" y="853"/>
                </a:lnTo>
                <a:lnTo>
                  <a:pt x="574" y="856"/>
                </a:lnTo>
                <a:lnTo>
                  <a:pt x="568" y="859"/>
                </a:lnTo>
                <a:lnTo>
                  <a:pt x="563" y="863"/>
                </a:lnTo>
                <a:lnTo>
                  <a:pt x="557" y="866"/>
                </a:lnTo>
                <a:lnTo>
                  <a:pt x="552" y="869"/>
                </a:lnTo>
                <a:lnTo>
                  <a:pt x="546" y="872"/>
                </a:lnTo>
                <a:lnTo>
                  <a:pt x="541" y="875"/>
                </a:lnTo>
                <a:lnTo>
                  <a:pt x="535" y="879"/>
                </a:lnTo>
                <a:lnTo>
                  <a:pt x="529" y="882"/>
                </a:lnTo>
                <a:lnTo>
                  <a:pt x="524" y="885"/>
                </a:lnTo>
                <a:lnTo>
                  <a:pt x="518" y="888"/>
                </a:lnTo>
                <a:lnTo>
                  <a:pt x="512" y="891"/>
                </a:lnTo>
                <a:lnTo>
                  <a:pt x="507" y="894"/>
                </a:lnTo>
                <a:lnTo>
                  <a:pt x="501" y="897"/>
                </a:lnTo>
                <a:lnTo>
                  <a:pt x="495" y="900"/>
                </a:lnTo>
                <a:lnTo>
                  <a:pt x="490" y="902"/>
                </a:lnTo>
                <a:lnTo>
                  <a:pt x="484" y="905"/>
                </a:lnTo>
                <a:lnTo>
                  <a:pt x="478" y="908"/>
                </a:lnTo>
                <a:lnTo>
                  <a:pt x="472" y="911"/>
                </a:lnTo>
                <a:lnTo>
                  <a:pt x="466" y="914"/>
                </a:lnTo>
                <a:lnTo>
                  <a:pt x="461" y="916"/>
                </a:lnTo>
                <a:lnTo>
                  <a:pt x="455" y="919"/>
                </a:lnTo>
                <a:lnTo>
                  <a:pt x="449" y="922"/>
                </a:lnTo>
                <a:lnTo>
                  <a:pt x="443" y="924"/>
                </a:lnTo>
                <a:lnTo>
                  <a:pt x="437" y="927"/>
                </a:lnTo>
                <a:lnTo>
                  <a:pt x="431" y="929"/>
                </a:lnTo>
                <a:lnTo>
                  <a:pt x="425" y="932"/>
                </a:lnTo>
                <a:lnTo>
                  <a:pt x="419" y="934"/>
                </a:lnTo>
                <a:lnTo>
                  <a:pt x="413" y="937"/>
                </a:lnTo>
                <a:lnTo>
                  <a:pt x="407" y="939"/>
                </a:lnTo>
                <a:lnTo>
                  <a:pt x="401" y="941"/>
                </a:lnTo>
                <a:lnTo>
                  <a:pt x="395" y="944"/>
                </a:lnTo>
                <a:lnTo>
                  <a:pt x="389" y="946"/>
                </a:lnTo>
                <a:lnTo>
                  <a:pt x="383" y="948"/>
                </a:lnTo>
                <a:lnTo>
                  <a:pt x="377" y="950"/>
                </a:lnTo>
                <a:lnTo>
                  <a:pt x="371" y="953"/>
                </a:lnTo>
                <a:lnTo>
                  <a:pt x="365" y="955"/>
                </a:lnTo>
                <a:lnTo>
                  <a:pt x="358" y="957"/>
                </a:lnTo>
                <a:lnTo>
                  <a:pt x="352" y="959"/>
                </a:lnTo>
                <a:lnTo>
                  <a:pt x="346" y="961"/>
                </a:lnTo>
                <a:lnTo>
                  <a:pt x="340" y="963"/>
                </a:lnTo>
                <a:lnTo>
                  <a:pt x="334" y="965"/>
                </a:lnTo>
                <a:lnTo>
                  <a:pt x="328" y="967"/>
                </a:lnTo>
                <a:lnTo>
                  <a:pt x="321" y="969"/>
                </a:lnTo>
                <a:lnTo>
                  <a:pt x="315" y="971"/>
                </a:lnTo>
                <a:lnTo>
                  <a:pt x="309" y="972"/>
                </a:lnTo>
                <a:lnTo>
                  <a:pt x="303" y="974"/>
                </a:lnTo>
                <a:lnTo>
                  <a:pt x="296" y="976"/>
                </a:lnTo>
                <a:lnTo>
                  <a:pt x="290" y="978"/>
                </a:lnTo>
                <a:lnTo>
                  <a:pt x="284" y="979"/>
                </a:lnTo>
                <a:lnTo>
                  <a:pt x="278" y="981"/>
                </a:lnTo>
                <a:lnTo>
                  <a:pt x="271" y="982"/>
                </a:lnTo>
                <a:lnTo>
                  <a:pt x="265" y="984"/>
                </a:lnTo>
                <a:lnTo>
                  <a:pt x="259" y="985"/>
                </a:lnTo>
                <a:lnTo>
                  <a:pt x="252" y="987"/>
                </a:lnTo>
                <a:lnTo>
                  <a:pt x="246" y="988"/>
                </a:lnTo>
                <a:lnTo>
                  <a:pt x="240" y="990"/>
                </a:lnTo>
                <a:lnTo>
                  <a:pt x="233" y="991"/>
                </a:lnTo>
                <a:lnTo>
                  <a:pt x="227" y="992"/>
                </a:lnTo>
                <a:lnTo>
                  <a:pt x="220" y="994"/>
                </a:lnTo>
                <a:lnTo>
                  <a:pt x="214" y="995"/>
                </a:lnTo>
                <a:lnTo>
                  <a:pt x="208" y="996"/>
                </a:lnTo>
                <a:lnTo>
                  <a:pt x="201" y="997"/>
                </a:lnTo>
                <a:lnTo>
                  <a:pt x="195" y="998"/>
                </a:lnTo>
                <a:lnTo>
                  <a:pt x="188" y="999"/>
                </a:lnTo>
                <a:lnTo>
                  <a:pt x="182" y="1000"/>
                </a:lnTo>
                <a:lnTo>
                  <a:pt x="175" y="1001"/>
                </a:lnTo>
                <a:lnTo>
                  <a:pt x="169" y="1002"/>
                </a:lnTo>
                <a:lnTo>
                  <a:pt x="163" y="1003"/>
                </a:lnTo>
                <a:lnTo>
                  <a:pt x="156" y="1004"/>
                </a:lnTo>
                <a:lnTo>
                  <a:pt x="150" y="1005"/>
                </a:lnTo>
                <a:lnTo>
                  <a:pt x="143" y="1005"/>
                </a:lnTo>
                <a:lnTo>
                  <a:pt x="137" y="1006"/>
                </a:lnTo>
                <a:lnTo>
                  <a:pt x="130" y="1007"/>
                </a:lnTo>
                <a:lnTo>
                  <a:pt x="124" y="1007"/>
                </a:lnTo>
                <a:lnTo>
                  <a:pt x="117" y="1008"/>
                </a:lnTo>
                <a:lnTo>
                  <a:pt x="111" y="1008"/>
                </a:lnTo>
                <a:lnTo>
                  <a:pt x="104" y="1009"/>
                </a:lnTo>
                <a:lnTo>
                  <a:pt x="98" y="1009"/>
                </a:lnTo>
                <a:lnTo>
                  <a:pt x="91" y="1010"/>
                </a:lnTo>
                <a:lnTo>
                  <a:pt x="85" y="1010"/>
                </a:lnTo>
                <a:lnTo>
                  <a:pt x="78" y="1010"/>
                </a:lnTo>
                <a:lnTo>
                  <a:pt x="72" y="1010"/>
                </a:lnTo>
                <a:lnTo>
                  <a:pt x="65" y="1011"/>
                </a:lnTo>
                <a:lnTo>
                  <a:pt x="59" y="1011"/>
                </a:lnTo>
                <a:lnTo>
                  <a:pt x="52" y="1011"/>
                </a:lnTo>
                <a:lnTo>
                  <a:pt x="46" y="1011"/>
                </a:lnTo>
                <a:lnTo>
                  <a:pt x="39" y="1011"/>
                </a:lnTo>
                <a:lnTo>
                  <a:pt x="33" y="1011"/>
                </a:lnTo>
                <a:lnTo>
                  <a:pt x="26" y="1011"/>
                </a:lnTo>
                <a:lnTo>
                  <a:pt x="20" y="1011"/>
                </a:lnTo>
                <a:lnTo>
                  <a:pt x="13" y="1011"/>
                </a:lnTo>
                <a:lnTo>
                  <a:pt x="7" y="1010"/>
                </a:lnTo>
                <a:lnTo>
                  <a:pt x="0" y="1010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16" name="Freeform 56"/>
          <p:cNvSpPr>
            <a:spLocks noChangeArrowheads="1"/>
          </p:cNvSpPr>
          <p:nvPr/>
        </p:nvSpPr>
        <p:spPr bwMode="auto">
          <a:xfrm>
            <a:off x="1901825" y="542925"/>
            <a:ext cx="1657350" cy="1935163"/>
          </a:xfrm>
          <a:custGeom>
            <a:avLst/>
            <a:gdLst>
              <a:gd name="T0" fmla="*/ 2147483646 w 1044"/>
              <a:gd name="T1" fmla="*/ 2147483646 h 1219"/>
              <a:gd name="T2" fmla="*/ 2147483646 w 1044"/>
              <a:gd name="T3" fmla="*/ 2147483646 h 1219"/>
              <a:gd name="T4" fmla="*/ 2147483646 w 1044"/>
              <a:gd name="T5" fmla="*/ 2147483646 h 1219"/>
              <a:gd name="T6" fmla="*/ 2147483646 w 1044"/>
              <a:gd name="T7" fmla="*/ 2147483646 h 1219"/>
              <a:gd name="T8" fmla="*/ 2147483646 w 1044"/>
              <a:gd name="T9" fmla="*/ 2147483646 h 1219"/>
              <a:gd name="T10" fmla="*/ 2147483646 w 1044"/>
              <a:gd name="T11" fmla="*/ 2147483646 h 1219"/>
              <a:gd name="T12" fmla="*/ 2147483646 w 1044"/>
              <a:gd name="T13" fmla="*/ 2147483646 h 1219"/>
              <a:gd name="T14" fmla="*/ 2147483646 w 1044"/>
              <a:gd name="T15" fmla="*/ 2147483646 h 1219"/>
              <a:gd name="T16" fmla="*/ 2147483646 w 1044"/>
              <a:gd name="T17" fmla="*/ 2147483646 h 1219"/>
              <a:gd name="T18" fmla="*/ 2147483646 w 1044"/>
              <a:gd name="T19" fmla="*/ 2147483646 h 1219"/>
              <a:gd name="T20" fmla="*/ 2147483646 w 1044"/>
              <a:gd name="T21" fmla="*/ 2147483646 h 1219"/>
              <a:gd name="T22" fmla="*/ 2147483646 w 1044"/>
              <a:gd name="T23" fmla="*/ 2147483646 h 1219"/>
              <a:gd name="T24" fmla="*/ 2147483646 w 1044"/>
              <a:gd name="T25" fmla="*/ 2147483646 h 1219"/>
              <a:gd name="T26" fmla="*/ 2147483646 w 1044"/>
              <a:gd name="T27" fmla="*/ 2147483646 h 1219"/>
              <a:gd name="T28" fmla="*/ 2147483646 w 1044"/>
              <a:gd name="T29" fmla="*/ 2147483646 h 1219"/>
              <a:gd name="T30" fmla="*/ 2147483646 w 1044"/>
              <a:gd name="T31" fmla="*/ 2147483646 h 1219"/>
              <a:gd name="T32" fmla="*/ 2147483646 w 1044"/>
              <a:gd name="T33" fmla="*/ 2147483646 h 1219"/>
              <a:gd name="T34" fmla="*/ 2147483646 w 1044"/>
              <a:gd name="T35" fmla="*/ 2147483646 h 1219"/>
              <a:gd name="T36" fmla="*/ 2147483646 w 1044"/>
              <a:gd name="T37" fmla="*/ 2147483646 h 1219"/>
              <a:gd name="T38" fmla="*/ 2147483646 w 1044"/>
              <a:gd name="T39" fmla="*/ 2147483646 h 1219"/>
              <a:gd name="T40" fmla="*/ 2147483646 w 1044"/>
              <a:gd name="T41" fmla="*/ 2147483646 h 1219"/>
              <a:gd name="T42" fmla="*/ 2147483646 w 1044"/>
              <a:gd name="T43" fmla="*/ 2147483646 h 1219"/>
              <a:gd name="T44" fmla="*/ 2147483646 w 1044"/>
              <a:gd name="T45" fmla="*/ 2147483646 h 1219"/>
              <a:gd name="T46" fmla="*/ 2147483646 w 1044"/>
              <a:gd name="T47" fmla="*/ 2147483646 h 1219"/>
              <a:gd name="T48" fmla="*/ 2147483646 w 1044"/>
              <a:gd name="T49" fmla="*/ 2147483646 h 1219"/>
              <a:gd name="T50" fmla="*/ 2147483646 w 1044"/>
              <a:gd name="T51" fmla="*/ 2147483646 h 1219"/>
              <a:gd name="T52" fmla="*/ 2147483646 w 1044"/>
              <a:gd name="T53" fmla="*/ 2147483646 h 1219"/>
              <a:gd name="T54" fmla="*/ 2147483646 w 1044"/>
              <a:gd name="T55" fmla="*/ 2147483646 h 1219"/>
              <a:gd name="T56" fmla="*/ 2147483646 w 1044"/>
              <a:gd name="T57" fmla="*/ 2147483646 h 1219"/>
              <a:gd name="T58" fmla="*/ 2147483646 w 1044"/>
              <a:gd name="T59" fmla="*/ 2147483646 h 1219"/>
              <a:gd name="T60" fmla="*/ 2147483646 w 1044"/>
              <a:gd name="T61" fmla="*/ 2147483646 h 1219"/>
              <a:gd name="T62" fmla="*/ 2147483646 w 1044"/>
              <a:gd name="T63" fmla="*/ 2147483646 h 1219"/>
              <a:gd name="T64" fmla="*/ 2147483646 w 1044"/>
              <a:gd name="T65" fmla="*/ 2147483646 h 1219"/>
              <a:gd name="T66" fmla="*/ 2147483646 w 1044"/>
              <a:gd name="T67" fmla="*/ 2147483646 h 1219"/>
              <a:gd name="T68" fmla="*/ 2147483646 w 1044"/>
              <a:gd name="T69" fmla="*/ 2147483646 h 1219"/>
              <a:gd name="T70" fmla="*/ 2147483646 w 1044"/>
              <a:gd name="T71" fmla="*/ 2147483646 h 1219"/>
              <a:gd name="T72" fmla="*/ 2147483646 w 1044"/>
              <a:gd name="T73" fmla="*/ 2147483646 h 1219"/>
              <a:gd name="T74" fmla="*/ 2147483646 w 1044"/>
              <a:gd name="T75" fmla="*/ 2147483646 h 1219"/>
              <a:gd name="T76" fmla="*/ 2147483646 w 1044"/>
              <a:gd name="T77" fmla="*/ 2147483646 h 1219"/>
              <a:gd name="T78" fmla="*/ 2147483646 w 1044"/>
              <a:gd name="T79" fmla="*/ 2147483646 h 1219"/>
              <a:gd name="T80" fmla="*/ 2147483646 w 1044"/>
              <a:gd name="T81" fmla="*/ 2147483646 h 1219"/>
              <a:gd name="T82" fmla="*/ 2147483646 w 1044"/>
              <a:gd name="T83" fmla="*/ 2147483646 h 1219"/>
              <a:gd name="T84" fmla="*/ 2147483646 w 1044"/>
              <a:gd name="T85" fmla="*/ 2147483646 h 1219"/>
              <a:gd name="T86" fmla="*/ 2147483646 w 1044"/>
              <a:gd name="T87" fmla="*/ 2147483646 h 1219"/>
              <a:gd name="T88" fmla="*/ 2147483646 w 1044"/>
              <a:gd name="T89" fmla="*/ 2147483646 h 1219"/>
              <a:gd name="T90" fmla="*/ 2147483646 w 1044"/>
              <a:gd name="T91" fmla="*/ 2147483646 h 1219"/>
              <a:gd name="T92" fmla="*/ 2147483646 w 1044"/>
              <a:gd name="T93" fmla="*/ 2147483646 h 1219"/>
              <a:gd name="T94" fmla="*/ 2147483646 w 1044"/>
              <a:gd name="T95" fmla="*/ 2147483646 h 1219"/>
              <a:gd name="T96" fmla="*/ 2147483646 w 1044"/>
              <a:gd name="T97" fmla="*/ 2147483646 h 1219"/>
              <a:gd name="T98" fmla="*/ 2147483646 w 1044"/>
              <a:gd name="T99" fmla="*/ 2147483646 h 1219"/>
              <a:gd name="T100" fmla="*/ 2147483646 w 1044"/>
              <a:gd name="T101" fmla="*/ 2147483646 h 1219"/>
              <a:gd name="T102" fmla="*/ 2147483646 w 1044"/>
              <a:gd name="T103" fmla="*/ 2147483646 h 1219"/>
              <a:gd name="T104" fmla="*/ 2147483646 w 1044"/>
              <a:gd name="T105" fmla="*/ 2147483646 h 1219"/>
              <a:gd name="T106" fmla="*/ 2147483646 w 1044"/>
              <a:gd name="T107" fmla="*/ 2147483646 h 1219"/>
              <a:gd name="T108" fmla="*/ 2147483646 w 1044"/>
              <a:gd name="T109" fmla="*/ 2147483646 h 1219"/>
              <a:gd name="T110" fmla="*/ 2147483646 w 1044"/>
              <a:gd name="T111" fmla="*/ 2147483646 h 1219"/>
              <a:gd name="T112" fmla="*/ 2147483646 w 1044"/>
              <a:gd name="T113" fmla="*/ 2147483646 h 1219"/>
              <a:gd name="T114" fmla="*/ 2147483646 w 1044"/>
              <a:gd name="T115" fmla="*/ 2147483646 h 1219"/>
              <a:gd name="T116" fmla="*/ 2147483646 w 1044"/>
              <a:gd name="T117" fmla="*/ 2147483646 h 1219"/>
              <a:gd name="T118" fmla="*/ 2147483646 w 1044"/>
              <a:gd name="T119" fmla="*/ 2147483646 h 1219"/>
              <a:gd name="T120" fmla="*/ 2147483646 w 1044"/>
              <a:gd name="T121" fmla="*/ 2147483646 h 1219"/>
              <a:gd name="T122" fmla="*/ 2147483646 w 1044"/>
              <a:gd name="T123" fmla="*/ 2147483646 h 1219"/>
              <a:gd name="T124" fmla="*/ 2147483646 w 1044"/>
              <a:gd name="T125" fmla="*/ 2147483646 h 121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44" h="1219">
                <a:moveTo>
                  <a:pt x="912" y="0"/>
                </a:moveTo>
                <a:lnTo>
                  <a:pt x="916" y="5"/>
                </a:lnTo>
                <a:lnTo>
                  <a:pt x="920" y="10"/>
                </a:lnTo>
                <a:lnTo>
                  <a:pt x="924" y="15"/>
                </a:lnTo>
                <a:lnTo>
                  <a:pt x="927" y="20"/>
                </a:lnTo>
                <a:lnTo>
                  <a:pt x="931" y="25"/>
                </a:lnTo>
                <a:lnTo>
                  <a:pt x="934" y="30"/>
                </a:lnTo>
                <a:lnTo>
                  <a:pt x="938" y="35"/>
                </a:lnTo>
                <a:lnTo>
                  <a:pt x="941" y="40"/>
                </a:lnTo>
                <a:lnTo>
                  <a:pt x="945" y="45"/>
                </a:lnTo>
                <a:lnTo>
                  <a:pt x="948" y="50"/>
                </a:lnTo>
                <a:lnTo>
                  <a:pt x="951" y="55"/>
                </a:lnTo>
                <a:lnTo>
                  <a:pt x="954" y="60"/>
                </a:lnTo>
                <a:lnTo>
                  <a:pt x="957" y="65"/>
                </a:lnTo>
                <a:lnTo>
                  <a:pt x="960" y="70"/>
                </a:lnTo>
                <a:lnTo>
                  <a:pt x="963" y="75"/>
                </a:lnTo>
                <a:lnTo>
                  <a:pt x="966" y="81"/>
                </a:lnTo>
                <a:lnTo>
                  <a:pt x="969" y="86"/>
                </a:lnTo>
                <a:lnTo>
                  <a:pt x="972" y="91"/>
                </a:lnTo>
                <a:lnTo>
                  <a:pt x="975" y="96"/>
                </a:lnTo>
                <a:lnTo>
                  <a:pt x="978" y="101"/>
                </a:lnTo>
                <a:lnTo>
                  <a:pt x="980" y="106"/>
                </a:lnTo>
                <a:lnTo>
                  <a:pt x="983" y="111"/>
                </a:lnTo>
                <a:lnTo>
                  <a:pt x="985" y="116"/>
                </a:lnTo>
                <a:lnTo>
                  <a:pt x="988" y="122"/>
                </a:lnTo>
                <a:lnTo>
                  <a:pt x="990" y="127"/>
                </a:lnTo>
                <a:lnTo>
                  <a:pt x="993" y="132"/>
                </a:lnTo>
                <a:lnTo>
                  <a:pt x="995" y="137"/>
                </a:lnTo>
                <a:lnTo>
                  <a:pt x="997" y="142"/>
                </a:lnTo>
                <a:lnTo>
                  <a:pt x="999" y="147"/>
                </a:lnTo>
                <a:lnTo>
                  <a:pt x="1001" y="152"/>
                </a:lnTo>
                <a:lnTo>
                  <a:pt x="1004" y="158"/>
                </a:lnTo>
                <a:lnTo>
                  <a:pt x="1006" y="163"/>
                </a:lnTo>
                <a:lnTo>
                  <a:pt x="1008" y="168"/>
                </a:lnTo>
                <a:lnTo>
                  <a:pt x="1010" y="173"/>
                </a:lnTo>
                <a:lnTo>
                  <a:pt x="1011" y="178"/>
                </a:lnTo>
                <a:lnTo>
                  <a:pt x="1013" y="184"/>
                </a:lnTo>
                <a:lnTo>
                  <a:pt x="1015" y="189"/>
                </a:lnTo>
                <a:lnTo>
                  <a:pt x="1017" y="194"/>
                </a:lnTo>
                <a:lnTo>
                  <a:pt x="1018" y="199"/>
                </a:lnTo>
                <a:lnTo>
                  <a:pt x="1020" y="204"/>
                </a:lnTo>
                <a:lnTo>
                  <a:pt x="1021" y="210"/>
                </a:lnTo>
                <a:lnTo>
                  <a:pt x="1023" y="215"/>
                </a:lnTo>
                <a:lnTo>
                  <a:pt x="1024" y="220"/>
                </a:lnTo>
                <a:lnTo>
                  <a:pt x="1026" y="225"/>
                </a:lnTo>
                <a:lnTo>
                  <a:pt x="1027" y="231"/>
                </a:lnTo>
                <a:lnTo>
                  <a:pt x="1028" y="236"/>
                </a:lnTo>
                <a:lnTo>
                  <a:pt x="1030" y="241"/>
                </a:lnTo>
                <a:lnTo>
                  <a:pt x="1031" y="246"/>
                </a:lnTo>
                <a:lnTo>
                  <a:pt x="1032" y="252"/>
                </a:lnTo>
                <a:lnTo>
                  <a:pt x="1033" y="257"/>
                </a:lnTo>
                <a:lnTo>
                  <a:pt x="1034" y="262"/>
                </a:lnTo>
                <a:lnTo>
                  <a:pt x="1035" y="267"/>
                </a:lnTo>
                <a:lnTo>
                  <a:pt x="1036" y="273"/>
                </a:lnTo>
                <a:lnTo>
                  <a:pt x="1037" y="278"/>
                </a:lnTo>
                <a:lnTo>
                  <a:pt x="1038" y="283"/>
                </a:lnTo>
                <a:lnTo>
                  <a:pt x="1038" y="288"/>
                </a:lnTo>
                <a:lnTo>
                  <a:pt x="1039" y="294"/>
                </a:lnTo>
                <a:lnTo>
                  <a:pt x="1040" y="299"/>
                </a:lnTo>
                <a:lnTo>
                  <a:pt x="1040" y="304"/>
                </a:lnTo>
                <a:lnTo>
                  <a:pt x="1041" y="309"/>
                </a:lnTo>
                <a:lnTo>
                  <a:pt x="1041" y="315"/>
                </a:lnTo>
                <a:lnTo>
                  <a:pt x="1042" y="320"/>
                </a:lnTo>
                <a:lnTo>
                  <a:pt x="1042" y="325"/>
                </a:lnTo>
                <a:lnTo>
                  <a:pt x="1043" y="330"/>
                </a:lnTo>
                <a:lnTo>
                  <a:pt x="1043" y="336"/>
                </a:lnTo>
                <a:lnTo>
                  <a:pt x="1043" y="341"/>
                </a:lnTo>
                <a:lnTo>
                  <a:pt x="1044" y="346"/>
                </a:lnTo>
                <a:lnTo>
                  <a:pt x="1044" y="351"/>
                </a:lnTo>
                <a:lnTo>
                  <a:pt x="1044" y="357"/>
                </a:lnTo>
                <a:lnTo>
                  <a:pt x="1044" y="362"/>
                </a:lnTo>
                <a:lnTo>
                  <a:pt x="1044" y="367"/>
                </a:lnTo>
                <a:lnTo>
                  <a:pt x="1044" y="372"/>
                </a:lnTo>
                <a:lnTo>
                  <a:pt x="1044" y="378"/>
                </a:lnTo>
                <a:lnTo>
                  <a:pt x="1044" y="383"/>
                </a:lnTo>
                <a:lnTo>
                  <a:pt x="1044" y="388"/>
                </a:lnTo>
                <a:lnTo>
                  <a:pt x="1043" y="393"/>
                </a:lnTo>
                <a:lnTo>
                  <a:pt x="1043" y="399"/>
                </a:lnTo>
                <a:lnTo>
                  <a:pt x="1043" y="404"/>
                </a:lnTo>
                <a:lnTo>
                  <a:pt x="1042" y="409"/>
                </a:lnTo>
                <a:lnTo>
                  <a:pt x="1042" y="414"/>
                </a:lnTo>
                <a:lnTo>
                  <a:pt x="1042" y="420"/>
                </a:lnTo>
                <a:lnTo>
                  <a:pt x="1041" y="425"/>
                </a:lnTo>
                <a:lnTo>
                  <a:pt x="1041" y="430"/>
                </a:lnTo>
                <a:lnTo>
                  <a:pt x="1040" y="435"/>
                </a:lnTo>
                <a:lnTo>
                  <a:pt x="1039" y="440"/>
                </a:lnTo>
                <a:lnTo>
                  <a:pt x="1039" y="446"/>
                </a:lnTo>
                <a:lnTo>
                  <a:pt x="1038" y="451"/>
                </a:lnTo>
                <a:lnTo>
                  <a:pt x="1037" y="456"/>
                </a:lnTo>
                <a:lnTo>
                  <a:pt x="1036" y="461"/>
                </a:lnTo>
                <a:lnTo>
                  <a:pt x="1035" y="466"/>
                </a:lnTo>
                <a:lnTo>
                  <a:pt x="1035" y="472"/>
                </a:lnTo>
                <a:lnTo>
                  <a:pt x="1034" y="477"/>
                </a:lnTo>
                <a:lnTo>
                  <a:pt x="1033" y="482"/>
                </a:lnTo>
                <a:lnTo>
                  <a:pt x="1032" y="487"/>
                </a:lnTo>
                <a:lnTo>
                  <a:pt x="1030" y="492"/>
                </a:lnTo>
                <a:lnTo>
                  <a:pt x="1029" y="498"/>
                </a:lnTo>
                <a:lnTo>
                  <a:pt x="1028" y="503"/>
                </a:lnTo>
                <a:lnTo>
                  <a:pt x="1027" y="508"/>
                </a:lnTo>
                <a:lnTo>
                  <a:pt x="1026" y="513"/>
                </a:lnTo>
                <a:lnTo>
                  <a:pt x="1024" y="518"/>
                </a:lnTo>
                <a:lnTo>
                  <a:pt x="1023" y="523"/>
                </a:lnTo>
                <a:lnTo>
                  <a:pt x="1022" y="528"/>
                </a:lnTo>
                <a:lnTo>
                  <a:pt x="1020" y="534"/>
                </a:lnTo>
                <a:lnTo>
                  <a:pt x="1019" y="539"/>
                </a:lnTo>
                <a:lnTo>
                  <a:pt x="1017" y="544"/>
                </a:lnTo>
                <a:lnTo>
                  <a:pt x="1016" y="549"/>
                </a:lnTo>
                <a:lnTo>
                  <a:pt x="1014" y="554"/>
                </a:lnTo>
                <a:lnTo>
                  <a:pt x="1012" y="559"/>
                </a:lnTo>
                <a:lnTo>
                  <a:pt x="1011" y="564"/>
                </a:lnTo>
                <a:lnTo>
                  <a:pt x="1009" y="569"/>
                </a:lnTo>
                <a:lnTo>
                  <a:pt x="1007" y="574"/>
                </a:lnTo>
                <a:lnTo>
                  <a:pt x="1005" y="579"/>
                </a:lnTo>
                <a:lnTo>
                  <a:pt x="1004" y="584"/>
                </a:lnTo>
                <a:lnTo>
                  <a:pt x="1002" y="590"/>
                </a:lnTo>
                <a:lnTo>
                  <a:pt x="1000" y="595"/>
                </a:lnTo>
                <a:lnTo>
                  <a:pt x="998" y="600"/>
                </a:lnTo>
                <a:lnTo>
                  <a:pt x="996" y="605"/>
                </a:lnTo>
                <a:lnTo>
                  <a:pt x="994" y="610"/>
                </a:lnTo>
                <a:lnTo>
                  <a:pt x="992" y="615"/>
                </a:lnTo>
                <a:lnTo>
                  <a:pt x="989" y="620"/>
                </a:lnTo>
                <a:lnTo>
                  <a:pt x="987" y="625"/>
                </a:lnTo>
                <a:lnTo>
                  <a:pt x="985" y="630"/>
                </a:lnTo>
                <a:lnTo>
                  <a:pt x="983" y="635"/>
                </a:lnTo>
                <a:lnTo>
                  <a:pt x="980" y="640"/>
                </a:lnTo>
                <a:lnTo>
                  <a:pt x="978" y="644"/>
                </a:lnTo>
                <a:lnTo>
                  <a:pt x="976" y="649"/>
                </a:lnTo>
                <a:lnTo>
                  <a:pt x="973" y="654"/>
                </a:lnTo>
                <a:lnTo>
                  <a:pt x="971" y="659"/>
                </a:lnTo>
                <a:lnTo>
                  <a:pt x="968" y="664"/>
                </a:lnTo>
                <a:lnTo>
                  <a:pt x="966" y="669"/>
                </a:lnTo>
                <a:lnTo>
                  <a:pt x="963" y="674"/>
                </a:lnTo>
                <a:lnTo>
                  <a:pt x="961" y="679"/>
                </a:lnTo>
                <a:lnTo>
                  <a:pt x="958" y="684"/>
                </a:lnTo>
                <a:lnTo>
                  <a:pt x="955" y="689"/>
                </a:lnTo>
                <a:lnTo>
                  <a:pt x="953" y="693"/>
                </a:lnTo>
                <a:lnTo>
                  <a:pt x="950" y="698"/>
                </a:lnTo>
                <a:lnTo>
                  <a:pt x="947" y="703"/>
                </a:lnTo>
                <a:lnTo>
                  <a:pt x="944" y="708"/>
                </a:lnTo>
                <a:lnTo>
                  <a:pt x="941" y="713"/>
                </a:lnTo>
                <a:lnTo>
                  <a:pt x="939" y="717"/>
                </a:lnTo>
                <a:lnTo>
                  <a:pt x="936" y="722"/>
                </a:lnTo>
                <a:lnTo>
                  <a:pt x="933" y="727"/>
                </a:lnTo>
                <a:lnTo>
                  <a:pt x="930" y="732"/>
                </a:lnTo>
                <a:lnTo>
                  <a:pt x="927" y="736"/>
                </a:lnTo>
                <a:lnTo>
                  <a:pt x="923" y="741"/>
                </a:lnTo>
                <a:lnTo>
                  <a:pt x="920" y="746"/>
                </a:lnTo>
                <a:lnTo>
                  <a:pt x="917" y="750"/>
                </a:lnTo>
                <a:lnTo>
                  <a:pt x="914" y="755"/>
                </a:lnTo>
                <a:lnTo>
                  <a:pt x="911" y="760"/>
                </a:lnTo>
                <a:lnTo>
                  <a:pt x="908" y="764"/>
                </a:lnTo>
                <a:lnTo>
                  <a:pt x="904" y="769"/>
                </a:lnTo>
                <a:lnTo>
                  <a:pt x="901" y="774"/>
                </a:lnTo>
                <a:lnTo>
                  <a:pt x="898" y="778"/>
                </a:lnTo>
                <a:lnTo>
                  <a:pt x="894" y="783"/>
                </a:lnTo>
                <a:lnTo>
                  <a:pt x="891" y="787"/>
                </a:lnTo>
                <a:lnTo>
                  <a:pt x="887" y="792"/>
                </a:lnTo>
                <a:lnTo>
                  <a:pt x="884" y="797"/>
                </a:lnTo>
                <a:lnTo>
                  <a:pt x="880" y="801"/>
                </a:lnTo>
                <a:lnTo>
                  <a:pt x="877" y="806"/>
                </a:lnTo>
                <a:lnTo>
                  <a:pt x="873" y="810"/>
                </a:lnTo>
                <a:lnTo>
                  <a:pt x="869" y="815"/>
                </a:lnTo>
                <a:lnTo>
                  <a:pt x="866" y="819"/>
                </a:lnTo>
                <a:lnTo>
                  <a:pt x="862" y="824"/>
                </a:lnTo>
                <a:lnTo>
                  <a:pt x="858" y="828"/>
                </a:lnTo>
                <a:lnTo>
                  <a:pt x="855" y="832"/>
                </a:lnTo>
                <a:lnTo>
                  <a:pt x="851" y="837"/>
                </a:lnTo>
                <a:lnTo>
                  <a:pt x="847" y="841"/>
                </a:lnTo>
                <a:lnTo>
                  <a:pt x="843" y="846"/>
                </a:lnTo>
                <a:lnTo>
                  <a:pt x="839" y="850"/>
                </a:lnTo>
                <a:lnTo>
                  <a:pt x="835" y="854"/>
                </a:lnTo>
                <a:lnTo>
                  <a:pt x="831" y="859"/>
                </a:lnTo>
                <a:lnTo>
                  <a:pt x="827" y="863"/>
                </a:lnTo>
                <a:lnTo>
                  <a:pt x="823" y="867"/>
                </a:lnTo>
                <a:lnTo>
                  <a:pt x="819" y="871"/>
                </a:lnTo>
                <a:lnTo>
                  <a:pt x="815" y="876"/>
                </a:lnTo>
                <a:lnTo>
                  <a:pt x="811" y="880"/>
                </a:lnTo>
                <a:lnTo>
                  <a:pt x="807" y="884"/>
                </a:lnTo>
                <a:lnTo>
                  <a:pt x="803" y="888"/>
                </a:lnTo>
                <a:lnTo>
                  <a:pt x="799" y="892"/>
                </a:lnTo>
                <a:lnTo>
                  <a:pt x="794" y="897"/>
                </a:lnTo>
                <a:lnTo>
                  <a:pt x="790" y="901"/>
                </a:lnTo>
                <a:lnTo>
                  <a:pt x="786" y="905"/>
                </a:lnTo>
                <a:lnTo>
                  <a:pt x="781" y="909"/>
                </a:lnTo>
                <a:lnTo>
                  <a:pt x="777" y="913"/>
                </a:lnTo>
                <a:lnTo>
                  <a:pt x="773" y="917"/>
                </a:lnTo>
                <a:lnTo>
                  <a:pt x="768" y="921"/>
                </a:lnTo>
                <a:lnTo>
                  <a:pt x="764" y="925"/>
                </a:lnTo>
                <a:lnTo>
                  <a:pt x="759" y="929"/>
                </a:lnTo>
                <a:lnTo>
                  <a:pt x="755" y="933"/>
                </a:lnTo>
                <a:lnTo>
                  <a:pt x="750" y="937"/>
                </a:lnTo>
                <a:lnTo>
                  <a:pt x="746" y="941"/>
                </a:lnTo>
                <a:lnTo>
                  <a:pt x="741" y="945"/>
                </a:lnTo>
                <a:lnTo>
                  <a:pt x="737" y="949"/>
                </a:lnTo>
                <a:lnTo>
                  <a:pt x="732" y="953"/>
                </a:lnTo>
                <a:lnTo>
                  <a:pt x="727" y="957"/>
                </a:lnTo>
                <a:lnTo>
                  <a:pt x="723" y="960"/>
                </a:lnTo>
                <a:lnTo>
                  <a:pt x="718" y="964"/>
                </a:lnTo>
                <a:lnTo>
                  <a:pt x="713" y="968"/>
                </a:lnTo>
                <a:lnTo>
                  <a:pt x="709" y="972"/>
                </a:lnTo>
                <a:lnTo>
                  <a:pt x="704" y="976"/>
                </a:lnTo>
                <a:lnTo>
                  <a:pt x="699" y="979"/>
                </a:lnTo>
                <a:lnTo>
                  <a:pt x="694" y="983"/>
                </a:lnTo>
                <a:lnTo>
                  <a:pt x="689" y="987"/>
                </a:lnTo>
                <a:lnTo>
                  <a:pt x="684" y="990"/>
                </a:lnTo>
                <a:lnTo>
                  <a:pt x="679" y="994"/>
                </a:lnTo>
                <a:lnTo>
                  <a:pt x="674" y="998"/>
                </a:lnTo>
                <a:lnTo>
                  <a:pt x="669" y="1001"/>
                </a:lnTo>
                <a:lnTo>
                  <a:pt x="664" y="1005"/>
                </a:lnTo>
                <a:lnTo>
                  <a:pt x="659" y="1008"/>
                </a:lnTo>
                <a:lnTo>
                  <a:pt x="654" y="1012"/>
                </a:lnTo>
                <a:lnTo>
                  <a:pt x="649" y="1015"/>
                </a:lnTo>
                <a:lnTo>
                  <a:pt x="644" y="1019"/>
                </a:lnTo>
                <a:lnTo>
                  <a:pt x="639" y="1022"/>
                </a:lnTo>
                <a:lnTo>
                  <a:pt x="634" y="1026"/>
                </a:lnTo>
                <a:lnTo>
                  <a:pt x="629" y="1029"/>
                </a:lnTo>
                <a:lnTo>
                  <a:pt x="624" y="1032"/>
                </a:lnTo>
                <a:lnTo>
                  <a:pt x="618" y="1036"/>
                </a:lnTo>
                <a:lnTo>
                  <a:pt x="613" y="1039"/>
                </a:lnTo>
                <a:lnTo>
                  <a:pt x="608" y="1042"/>
                </a:lnTo>
                <a:lnTo>
                  <a:pt x="603" y="1046"/>
                </a:lnTo>
                <a:lnTo>
                  <a:pt x="597" y="1049"/>
                </a:lnTo>
                <a:lnTo>
                  <a:pt x="592" y="1052"/>
                </a:lnTo>
                <a:lnTo>
                  <a:pt x="587" y="1055"/>
                </a:lnTo>
                <a:lnTo>
                  <a:pt x="581" y="1058"/>
                </a:lnTo>
                <a:lnTo>
                  <a:pt x="576" y="1062"/>
                </a:lnTo>
                <a:lnTo>
                  <a:pt x="570" y="1065"/>
                </a:lnTo>
                <a:lnTo>
                  <a:pt x="565" y="1068"/>
                </a:lnTo>
                <a:lnTo>
                  <a:pt x="560" y="1071"/>
                </a:lnTo>
                <a:lnTo>
                  <a:pt x="554" y="1074"/>
                </a:lnTo>
                <a:lnTo>
                  <a:pt x="549" y="1077"/>
                </a:lnTo>
                <a:lnTo>
                  <a:pt x="543" y="1080"/>
                </a:lnTo>
                <a:lnTo>
                  <a:pt x="537" y="1083"/>
                </a:lnTo>
                <a:lnTo>
                  <a:pt x="532" y="1086"/>
                </a:lnTo>
                <a:lnTo>
                  <a:pt x="526" y="1089"/>
                </a:lnTo>
                <a:lnTo>
                  <a:pt x="521" y="1092"/>
                </a:lnTo>
                <a:lnTo>
                  <a:pt x="515" y="1094"/>
                </a:lnTo>
                <a:lnTo>
                  <a:pt x="509" y="1097"/>
                </a:lnTo>
                <a:lnTo>
                  <a:pt x="504" y="1100"/>
                </a:lnTo>
                <a:lnTo>
                  <a:pt x="498" y="1103"/>
                </a:lnTo>
                <a:lnTo>
                  <a:pt x="492" y="1106"/>
                </a:lnTo>
                <a:lnTo>
                  <a:pt x="487" y="1108"/>
                </a:lnTo>
                <a:lnTo>
                  <a:pt x="481" y="1111"/>
                </a:lnTo>
                <a:lnTo>
                  <a:pt x="475" y="1114"/>
                </a:lnTo>
                <a:lnTo>
                  <a:pt x="469" y="1116"/>
                </a:lnTo>
                <a:lnTo>
                  <a:pt x="464" y="1119"/>
                </a:lnTo>
                <a:lnTo>
                  <a:pt x="458" y="1121"/>
                </a:lnTo>
                <a:lnTo>
                  <a:pt x="452" y="1124"/>
                </a:lnTo>
                <a:lnTo>
                  <a:pt x="446" y="1126"/>
                </a:lnTo>
                <a:lnTo>
                  <a:pt x="440" y="1129"/>
                </a:lnTo>
                <a:lnTo>
                  <a:pt x="434" y="1131"/>
                </a:lnTo>
                <a:lnTo>
                  <a:pt x="428" y="1134"/>
                </a:lnTo>
                <a:lnTo>
                  <a:pt x="422" y="1136"/>
                </a:lnTo>
                <a:lnTo>
                  <a:pt x="416" y="1139"/>
                </a:lnTo>
                <a:lnTo>
                  <a:pt x="410" y="1141"/>
                </a:lnTo>
                <a:lnTo>
                  <a:pt x="404" y="1143"/>
                </a:lnTo>
                <a:lnTo>
                  <a:pt x="398" y="1145"/>
                </a:lnTo>
                <a:lnTo>
                  <a:pt x="392" y="1148"/>
                </a:lnTo>
                <a:lnTo>
                  <a:pt x="386" y="1150"/>
                </a:lnTo>
                <a:lnTo>
                  <a:pt x="380" y="1152"/>
                </a:lnTo>
                <a:lnTo>
                  <a:pt x="374" y="1154"/>
                </a:lnTo>
                <a:lnTo>
                  <a:pt x="368" y="1156"/>
                </a:lnTo>
                <a:lnTo>
                  <a:pt x="362" y="1158"/>
                </a:lnTo>
                <a:lnTo>
                  <a:pt x="356" y="1160"/>
                </a:lnTo>
                <a:lnTo>
                  <a:pt x="350" y="1162"/>
                </a:lnTo>
                <a:lnTo>
                  <a:pt x="344" y="1164"/>
                </a:lnTo>
                <a:lnTo>
                  <a:pt x="338" y="1166"/>
                </a:lnTo>
                <a:lnTo>
                  <a:pt x="331" y="1168"/>
                </a:lnTo>
                <a:lnTo>
                  <a:pt x="325" y="1170"/>
                </a:lnTo>
                <a:lnTo>
                  <a:pt x="319" y="1172"/>
                </a:lnTo>
                <a:lnTo>
                  <a:pt x="313" y="1174"/>
                </a:lnTo>
                <a:lnTo>
                  <a:pt x="307" y="1176"/>
                </a:lnTo>
                <a:lnTo>
                  <a:pt x="300" y="1177"/>
                </a:lnTo>
                <a:lnTo>
                  <a:pt x="294" y="1179"/>
                </a:lnTo>
                <a:lnTo>
                  <a:pt x="288" y="1181"/>
                </a:lnTo>
                <a:lnTo>
                  <a:pt x="281" y="1182"/>
                </a:lnTo>
                <a:lnTo>
                  <a:pt x="275" y="1184"/>
                </a:lnTo>
                <a:lnTo>
                  <a:pt x="269" y="1186"/>
                </a:lnTo>
                <a:lnTo>
                  <a:pt x="262" y="1187"/>
                </a:lnTo>
                <a:lnTo>
                  <a:pt x="256" y="1189"/>
                </a:lnTo>
                <a:lnTo>
                  <a:pt x="250" y="1190"/>
                </a:lnTo>
                <a:lnTo>
                  <a:pt x="243" y="1192"/>
                </a:lnTo>
                <a:lnTo>
                  <a:pt x="237" y="1193"/>
                </a:lnTo>
                <a:lnTo>
                  <a:pt x="231" y="1194"/>
                </a:lnTo>
                <a:lnTo>
                  <a:pt x="224" y="1196"/>
                </a:lnTo>
                <a:lnTo>
                  <a:pt x="218" y="1197"/>
                </a:lnTo>
                <a:lnTo>
                  <a:pt x="211" y="1198"/>
                </a:lnTo>
                <a:lnTo>
                  <a:pt x="205" y="1199"/>
                </a:lnTo>
                <a:lnTo>
                  <a:pt x="198" y="1201"/>
                </a:lnTo>
                <a:lnTo>
                  <a:pt x="192" y="1202"/>
                </a:lnTo>
                <a:lnTo>
                  <a:pt x="186" y="1203"/>
                </a:lnTo>
                <a:lnTo>
                  <a:pt x="179" y="1204"/>
                </a:lnTo>
                <a:lnTo>
                  <a:pt x="173" y="1205"/>
                </a:lnTo>
                <a:lnTo>
                  <a:pt x="166" y="1206"/>
                </a:lnTo>
                <a:lnTo>
                  <a:pt x="160" y="1207"/>
                </a:lnTo>
                <a:lnTo>
                  <a:pt x="153" y="1208"/>
                </a:lnTo>
                <a:lnTo>
                  <a:pt x="146" y="1209"/>
                </a:lnTo>
                <a:lnTo>
                  <a:pt x="140" y="1210"/>
                </a:lnTo>
                <a:lnTo>
                  <a:pt x="133" y="1211"/>
                </a:lnTo>
                <a:lnTo>
                  <a:pt x="127" y="1211"/>
                </a:lnTo>
                <a:lnTo>
                  <a:pt x="120" y="1212"/>
                </a:lnTo>
                <a:lnTo>
                  <a:pt x="114" y="1213"/>
                </a:lnTo>
                <a:lnTo>
                  <a:pt x="107" y="1214"/>
                </a:lnTo>
                <a:lnTo>
                  <a:pt x="100" y="1214"/>
                </a:lnTo>
                <a:lnTo>
                  <a:pt x="94" y="1215"/>
                </a:lnTo>
                <a:lnTo>
                  <a:pt x="87" y="1215"/>
                </a:lnTo>
                <a:lnTo>
                  <a:pt x="81" y="1216"/>
                </a:lnTo>
                <a:lnTo>
                  <a:pt x="74" y="1216"/>
                </a:lnTo>
                <a:lnTo>
                  <a:pt x="67" y="1217"/>
                </a:lnTo>
                <a:lnTo>
                  <a:pt x="61" y="1217"/>
                </a:lnTo>
                <a:lnTo>
                  <a:pt x="54" y="1217"/>
                </a:lnTo>
                <a:lnTo>
                  <a:pt x="47" y="1218"/>
                </a:lnTo>
                <a:lnTo>
                  <a:pt x="41" y="1218"/>
                </a:lnTo>
                <a:lnTo>
                  <a:pt x="34" y="1218"/>
                </a:lnTo>
                <a:lnTo>
                  <a:pt x="27" y="1219"/>
                </a:lnTo>
                <a:lnTo>
                  <a:pt x="20" y="1219"/>
                </a:lnTo>
                <a:lnTo>
                  <a:pt x="14" y="1219"/>
                </a:lnTo>
                <a:lnTo>
                  <a:pt x="7" y="1219"/>
                </a:lnTo>
                <a:lnTo>
                  <a:pt x="0" y="1219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17" name="Freeform 57"/>
          <p:cNvSpPr>
            <a:spLocks noChangeArrowheads="1"/>
          </p:cNvSpPr>
          <p:nvPr/>
        </p:nvSpPr>
        <p:spPr bwMode="auto">
          <a:xfrm>
            <a:off x="1911350" y="542925"/>
            <a:ext cx="1792288" cy="2305050"/>
          </a:xfrm>
          <a:custGeom>
            <a:avLst/>
            <a:gdLst>
              <a:gd name="T0" fmla="*/ 2147483646 w 1129"/>
              <a:gd name="T1" fmla="*/ 2147483646 h 1452"/>
              <a:gd name="T2" fmla="*/ 2147483646 w 1129"/>
              <a:gd name="T3" fmla="*/ 2147483646 h 1452"/>
              <a:gd name="T4" fmla="*/ 2147483646 w 1129"/>
              <a:gd name="T5" fmla="*/ 2147483646 h 1452"/>
              <a:gd name="T6" fmla="*/ 2147483646 w 1129"/>
              <a:gd name="T7" fmla="*/ 2147483646 h 1452"/>
              <a:gd name="T8" fmla="*/ 2147483646 w 1129"/>
              <a:gd name="T9" fmla="*/ 2147483646 h 1452"/>
              <a:gd name="T10" fmla="*/ 2147483646 w 1129"/>
              <a:gd name="T11" fmla="*/ 2147483646 h 1452"/>
              <a:gd name="T12" fmla="*/ 2147483646 w 1129"/>
              <a:gd name="T13" fmla="*/ 2147483646 h 1452"/>
              <a:gd name="T14" fmla="*/ 2147483646 w 1129"/>
              <a:gd name="T15" fmla="*/ 2147483646 h 1452"/>
              <a:gd name="T16" fmla="*/ 2147483646 w 1129"/>
              <a:gd name="T17" fmla="*/ 2147483646 h 1452"/>
              <a:gd name="T18" fmla="*/ 2147483646 w 1129"/>
              <a:gd name="T19" fmla="*/ 2147483646 h 1452"/>
              <a:gd name="T20" fmla="*/ 2147483646 w 1129"/>
              <a:gd name="T21" fmla="*/ 2147483646 h 1452"/>
              <a:gd name="T22" fmla="*/ 2147483646 w 1129"/>
              <a:gd name="T23" fmla="*/ 2147483646 h 1452"/>
              <a:gd name="T24" fmla="*/ 2147483646 w 1129"/>
              <a:gd name="T25" fmla="*/ 2147483646 h 1452"/>
              <a:gd name="T26" fmla="*/ 2147483646 w 1129"/>
              <a:gd name="T27" fmla="*/ 2147483646 h 1452"/>
              <a:gd name="T28" fmla="*/ 2147483646 w 1129"/>
              <a:gd name="T29" fmla="*/ 2147483646 h 1452"/>
              <a:gd name="T30" fmla="*/ 2147483646 w 1129"/>
              <a:gd name="T31" fmla="*/ 2147483646 h 1452"/>
              <a:gd name="T32" fmla="*/ 2147483646 w 1129"/>
              <a:gd name="T33" fmla="*/ 2147483646 h 1452"/>
              <a:gd name="T34" fmla="*/ 2147483646 w 1129"/>
              <a:gd name="T35" fmla="*/ 2147483646 h 1452"/>
              <a:gd name="T36" fmla="*/ 2147483646 w 1129"/>
              <a:gd name="T37" fmla="*/ 2147483646 h 1452"/>
              <a:gd name="T38" fmla="*/ 2147483646 w 1129"/>
              <a:gd name="T39" fmla="*/ 2147483646 h 1452"/>
              <a:gd name="T40" fmla="*/ 2147483646 w 1129"/>
              <a:gd name="T41" fmla="*/ 2147483646 h 1452"/>
              <a:gd name="T42" fmla="*/ 2147483646 w 1129"/>
              <a:gd name="T43" fmla="*/ 2147483646 h 1452"/>
              <a:gd name="T44" fmla="*/ 2147483646 w 1129"/>
              <a:gd name="T45" fmla="*/ 2147483646 h 1452"/>
              <a:gd name="T46" fmla="*/ 2147483646 w 1129"/>
              <a:gd name="T47" fmla="*/ 2147483646 h 1452"/>
              <a:gd name="T48" fmla="*/ 2147483646 w 1129"/>
              <a:gd name="T49" fmla="*/ 2147483646 h 1452"/>
              <a:gd name="T50" fmla="*/ 2147483646 w 1129"/>
              <a:gd name="T51" fmla="*/ 2147483646 h 1452"/>
              <a:gd name="T52" fmla="*/ 2147483646 w 1129"/>
              <a:gd name="T53" fmla="*/ 2147483646 h 1452"/>
              <a:gd name="T54" fmla="*/ 2147483646 w 1129"/>
              <a:gd name="T55" fmla="*/ 2147483646 h 1452"/>
              <a:gd name="T56" fmla="*/ 2147483646 w 1129"/>
              <a:gd name="T57" fmla="*/ 2147483646 h 1452"/>
              <a:gd name="T58" fmla="*/ 2147483646 w 1129"/>
              <a:gd name="T59" fmla="*/ 2147483646 h 1452"/>
              <a:gd name="T60" fmla="*/ 2147483646 w 1129"/>
              <a:gd name="T61" fmla="*/ 2147483646 h 1452"/>
              <a:gd name="T62" fmla="*/ 2147483646 w 1129"/>
              <a:gd name="T63" fmla="*/ 2147483646 h 1452"/>
              <a:gd name="T64" fmla="*/ 2147483646 w 1129"/>
              <a:gd name="T65" fmla="*/ 2147483646 h 1452"/>
              <a:gd name="T66" fmla="*/ 2147483646 w 1129"/>
              <a:gd name="T67" fmla="*/ 2147483646 h 1452"/>
              <a:gd name="T68" fmla="*/ 2147483646 w 1129"/>
              <a:gd name="T69" fmla="*/ 2147483646 h 1452"/>
              <a:gd name="T70" fmla="*/ 2147483646 w 1129"/>
              <a:gd name="T71" fmla="*/ 2147483646 h 1452"/>
              <a:gd name="T72" fmla="*/ 2147483646 w 1129"/>
              <a:gd name="T73" fmla="*/ 2147483646 h 1452"/>
              <a:gd name="T74" fmla="*/ 2147483646 w 1129"/>
              <a:gd name="T75" fmla="*/ 2147483646 h 1452"/>
              <a:gd name="T76" fmla="*/ 2147483646 w 1129"/>
              <a:gd name="T77" fmla="*/ 2147483646 h 1452"/>
              <a:gd name="T78" fmla="*/ 2147483646 w 1129"/>
              <a:gd name="T79" fmla="*/ 2147483646 h 1452"/>
              <a:gd name="T80" fmla="*/ 2147483646 w 1129"/>
              <a:gd name="T81" fmla="*/ 2147483646 h 1452"/>
              <a:gd name="T82" fmla="*/ 2147483646 w 1129"/>
              <a:gd name="T83" fmla="*/ 2147483646 h 1452"/>
              <a:gd name="T84" fmla="*/ 2147483646 w 1129"/>
              <a:gd name="T85" fmla="*/ 2147483646 h 1452"/>
              <a:gd name="T86" fmla="*/ 2147483646 w 1129"/>
              <a:gd name="T87" fmla="*/ 2147483646 h 1452"/>
              <a:gd name="T88" fmla="*/ 2147483646 w 1129"/>
              <a:gd name="T89" fmla="*/ 2147483646 h 1452"/>
              <a:gd name="T90" fmla="*/ 2147483646 w 1129"/>
              <a:gd name="T91" fmla="*/ 2147483646 h 1452"/>
              <a:gd name="T92" fmla="*/ 2147483646 w 1129"/>
              <a:gd name="T93" fmla="*/ 2147483646 h 1452"/>
              <a:gd name="T94" fmla="*/ 2147483646 w 1129"/>
              <a:gd name="T95" fmla="*/ 2147483646 h 1452"/>
              <a:gd name="T96" fmla="*/ 2147483646 w 1129"/>
              <a:gd name="T97" fmla="*/ 2147483646 h 1452"/>
              <a:gd name="T98" fmla="*/ 2147483646 w 1129"/>
              <a:gd name="T99" fmla="*/ 2147483646 h 1452"/>
              <a:gd name="T100" fmla="*/ 2147483646 w 1129"/>
              <a:gd name="T101" fmla="*/ 2147483646 h 1452"/>
              <a:gd name="T102" fmla="*/ 2147483646 w 1129"/>
              <a:gd name="T103" fmla="*/ 2147483646 h 1452"/>
              <a:gd name="T104" fmla="*/ 2147483646 w 1129"/>
              <a:gd name="T105" fmla="*/ 2147483646 h 1452"/>
              <a:gd name="T106" fmla="*/ 2147483646 w 1129"/>
              <a:gd name="T107" fmla="*/ 2147483646 h 1452"/>
              <a:gd name="T108" fmla="*/ 2147483646 w 1129"/>
              <a:gd name="T109" fmla="*/ 2147483646 h 1452"/>
              <a:gd name="T110" fmla="*/ 2147483646 w 1129"/>
              <a:gd name="T111" fmla="*/ 2147483646 h 1452"/>
              <a:gd name="T112" fmla="*/ 2147483646 w 1129"/>
              <a:gd name="T113" fmla="*/ 2147483646 h 1452"/>
              <a:gd name="T114" fmla="*/ 2147483646 w 1129"/>
              <a:gd name="T115" fmla="*/ 2147483646 h 1452"/>
              <a:gd name="T116" fmla="*/ 2147483646 w 1129"/>
              <a:gd name="T117" fmla="*/ 2147483646 h 1452"/>
              <a:gd name="T118" fmla="*/ 2147483646 w 1129"/>
              <a:gd name="T119" fmla="*/ 2147483646 h 1452"/>
              <a:gd name="T120" fmla="*/ 2147483646 w 1129"/>
              <a:gd name="T121" fmla="*/ 2147483646 h 1452"/>
              <a:gd name="T122" fmla="*/ 2147483646 w 1129"/>
              <a:gd name="T123" fmla="*/ 2147483646 h 1452"/>
              <a:gd name="T124" fmla="*/ 2147483646 w 1129"/>
              <a:gd name="T125" fmla="*/ 2147483646 h 14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9" h="1452">
                <a:moveTo>
                  <a:pt x="906" y="0"/>
                </a:moveTo>
                <a:lnTo>
                  <a:pt x="911" y="6"/>
                </a:lnTo>
                <a:lnTo>
                  <a:pt x="916" y="11"/>
                </a:lnTo>
                <a:lnTo>
                  <a:pt x="920" y="17"/>
                </a:lnTo>
                <a:lnTo>
                  <a:pt x="925" y="22"/>
                </a:lnTo>
                <a:lnTo>
                  <a:pt x="929" y="28"/>
                </a:lnTo>
                <a:lnTo>
                  <a:pt x="934" y="33"/>
                </a:lnTo>
                <a:lnTo>
                  <a:pt x="938" y="38"/>
                </a:lnTo>
                <a:lnTo>
                  <a:pt x="943" y="44"/>
                </a:lnTo>
                <a:lnTo>
                  <a:pt x="947" y="49"/>
                </a:lnTo>
                <a:lnTo>
                  <a:pt x="951" y="55"/>
                </a:lnTo>
                <a:lnTo>
                  <a:pt x="955" y="60"/>
                </a:lnTo>
                <a:lnTo>
                  <a:pt x="959" y="66"/>
                </a:lnTo>
                <a:lnTo>
                  <a:pt x="963" y="71"/>
                </a:lnTo>
                <a:lnTo>
                  <a:pt x="967" y="77"/>
                </a:lnTo>
                <a:lnTo>
                  <a:pt x="971" y="82"/>
                </a:lnTo>
                <a:lnTo>
                  <a:pt x="975" y="88"/>
                </a:lnTo>
                <a:lnTo>
                  <a:pt x="979" y="93"/>
                </a:lnTo>
                <a:lnTo>
                  <a:pt x="983" y="99"/>
                </a:lnTo>
                <a:lnTo>
                  <a:pt x="987" y="104"/>
                </a:lnTo>
                <a:lnTo>
                  <a:pt x="990" y="110"/>
                </a:lnTo>
                <a:lnTo>
                  <a:pt x="994" y="115"/>
                </a:lnTo>
                <a:lnTo>
                  <a:pt x="998" y="121"/>
                </a:lnTo>
                <a:lnTo>
                  <a:pt x="1001" y="126"/>
                </a:lnTo>
                <a:lnTo>
                  <a:pt x="1005" y="132"/>
                </a:lnTo>
                <a:lnTo>
                  <a:pt x="1008" y="137"/>
                </a:lnTo>
                <a:lnTo>
                  <a:pt x="1011" y="143"/>
                </a:lnTo>
                <a:lnTo>
                  <a:pt x="1015" y="148"/>
                </a:lnTo>
                <a:lnTo>
                  <a:pt x="1018" y="154"/>
                </a:lnTo>
                <a:lnTo>
                  <a:pt x="1021" y="159"/>
                </a:lnTo>
                <a:lnTo>
                  <a:pt x="1025" y="165"/>
                </a:lnTo>
                <a:lnTo>
                  <a:pt x="1028" y="170"/>
                </a:lnTo>
                <a:lnTo>
                  <a:pt x="1031" y="176"/>
                </a:lnTo>
                <a:lnTo>
                  <a:pt x="1034" y="181"/>
                </a:lnTo>
                <a:lnTo>
                  <a:pt x="1037" y="187"/>
                </a:lnTo>
                <a:lnTo>
                  <a:pt x="1040" y="192"/>
                </a:lnTo>
                <a:lnTo>
                  <a:pt x="1043" y="198"/>
                </a:lnTo>
                <a:lnTo>
                  <a:pt x="1045" y="203"/>
                </a:lnTo>
                <a:lnTo>
                  <a:pt x="1048" y="209"/>
                </a:lnTo>
                <a:lnTo>
                  <a:pt x="1051" y="214"/>
                </a:lnTo>
                <a:lnTo>
                  <a:pt x="1054" y="220"/>
                </a:lnTo>
                <a:lnTo>
                  <a:pt x="1056" y="225"/>
                </a:lnTo>
                <a:lnTo>
                  <a:pt x="1059" y="231"/>
                </a:lnTo>
                <a:lnTo>
                  <a:pt x="1061" y="236"/>
                </a:lnTo>
                <a:lnTo>
                  <a:pt x="1064" y="242"/>
                </a:lnTo>
                <a:lnTo>
                  <a:pt x="1066" y="247"/>
                </a:lnTo>
                <a:lnTo>
                  <a:pt x="1069" y="253"/>
                </a:lnTo>
                <a:lnTo>
                  <a:pt x="1071" y="258"/>
                </a:lnTo>
                <a:lnTo>
                  <a:pt x="1073" y="264"/>
                </a:lnTo>
                <a:lnTo>
                  <a:pt x="1076" y="269"/>
                </a:lnTo>
                <a:lnTo>
                  <a:pt x="1078" y="275"/>
                </a:lnTo>
                <a:lnTo>
                  <a:pt x="1080" y="280"/>
                </a:lnTo>
                <a:lnTo>
                  <a:pt x="1082" y="286"/>
                </a:lnTo>
                <a:lnTo>
                  <a:pt x="1084" y="291"/>
                </a:lnTo>
                <a:lnTo>
                  <a:pt x="1086" y="297"/>
                </a:lnTo>
                <a:lnTo>
                  <a:pt x="1088" y="302"/>
                </a:lnTo>
                <a:lnTo>
                  <a:pt x="1090" y="308"/>
                </a:lnTo>
                <a:lnTo>
                  <a:pt x="1092" y="313"/>
                </a:lnTo>
                <a:lnTo>
                  <a:pt x="1094" y="318"/>
                </a:lnTo>
                <a:lnTo>
                  <a:pt x="1095" y="324"/>
                </a:lnTo>
                <a:lnTo>
                  <a:pt x="1097" y="329"/>
                </a:lnTo>
                <a:lnTo>
                  <a:pt x="1099" y="335"/>
                </a:lnTo>
                <a:lnTo>
                  <a:pt x="1100" y="340"/>
                </a:lnTo>
                <a:lnTo>
                  <a:pt x="1102" y="346"/>
                </a:lnTo>
                <a:lnTo>
                  <a:pt x="1104" y="351"/>
                </a:lnTo>
                <a:lnTo>
                  <a:pt x="1105" y="357"/>
                </a:lnTo>
                <a:lnTo>
                  <a:pt x="1106" y="362"/>
                </a:lnTo>
                <a:lnTo>
                  <a:pt x="1108" y="368"/>
                </a:lnTo>
                <a:lnTo>
                  <a:pt x="1109" y="373"/>
                </a:lnTo>
                <a:lnTo>
                  <a:pt x="1111" y="379"/>
                </a:lnTo>
                <a:lnTo>
                  <a:pt x="1112" y="384"/>
                </a:lnTo>
                <a:lnTo>
                  <a:pt x="1113" y="389"/>
                </a:lnTo>
                <a:lnTo>
                  <a:pt x="1114" y="395"/>
                </a:lnTo>
                <a:lnTo>
                  <a:pt x="1115" y="400"/>
                </a:lnTo>
                <a:lnTo>
                  <a:pt x="1116" y="406"/>
                </a:lnTo>
                <a:lnTo>
                  <a:pt x="1117" y="411"/>
                </a:lnTo>
                <a:lnTo>
                  <a:pt x="1118" y="417"/>
                </a:lnTo>
                <a:lnTo>
                  <a:pt x="1119" y="422"/>
                </a:lnTo>
                <a:lnTo>
                  <a:pt x="1120" y="427"/>
                </a:lnTo>
                <a:lnTo>
                  <a:pt x="1121" y="433"/>
                </a:lnTo>
                <a:lnTo>
                  <a:pt x="1122" y="438"/>
                </a:lnTo>
                <a:lnTo>
                  <a:pt x="1123" y="444"/>
                </a:lnTo>
                <a:lnTo>
                  <a:pt x="1124" y="449"/>
                </a:lnTo>
                <a:lnTo>
                  <a:pt x="1124" y="454"/>
                </a:lnTo>
                <a:lnTo>
                  <a:pt x="1125" y="460"/>
                </a:lnTo>
                <a:lnTo>
                  <a:pt x="1125" y="465"/>
                </a:lnTo>
                <a:lnTo>
                  <a:pt x="1126" y="470"/>
                </a:lnTo>
                <a:lnTo>
                  <a:pt x="1127" y="476"/>
                </a:lnTo>
                <a:lnTo>
                  <a:pt x="1127" y="481"/>
                </a:lnTo>
                <a:lnTo>
                  <a:pt x="1127" y="487"/>
                </a:lnTo>
                <a:lnTo>
                  <a:pt x="1128" y="492"/>
                </a:lnTo>
                <a:lnTo>
                  <a:pt x="1128" y="497"/>
                </a:lnTo>
                <a:lnTo>
                  <a:pt x="1128" y="503"/>
                </a:lnTo>
                <a:lnTo>
                  <a:pt x="1129" y="508"/>
                </a:lnTo>
                <a:lnTo>
                  <a:pt x="1129" y="513"/>
                </a:lnTo>
                <a:lnTo>
                  <a:pt x="1129" y="519"/>
                </a:lnTo>
                <a:lnTo>
                  <a:pt x="1129" y="524"/>
                </a:lnTo>
                <a:lnTo>
                  <a:pt x="1129" y="529"/>
                </a:lnTo>
                <a:lnTo>
                  <a:pt x="1129" y="535"/>
                </a:lnTo>
                <a:lnTo>
                  <a:pt x="1129" y="540"/>
                </a:lnTo>
                <a:lnTo>
                  <a:pt x="1129" y="545"/>
                </a:lnTo>
                <a:lnTo>
                  <a:pt x="1129" y="550"/>
                </a:lnTo>
                <a:lnTo>
                  <a:pt x="1129" y="556"/>
                </a:lnTo>
                <a:lnTo>
                  <a:pt x="1129" y="561"/>
                </a:lnTo>
                <a:lnTo>
                  <a:pt x="1129" y="566"/>
                </a:lnTo>
                <a:lnTo>
                  <a:pt x="1129" y="572"/>
                </a:lnTo>
                <a:lnTo>
                  <a:pt x="1128" y="577"/>
                </a:lnTo>
                <a:lnTo>
                  <a:pt x="1128" y="582"/>
                </a:lnTo>
                <a:lnTo>
                  <a:pt x="1128" y="587"/>
                </a:lnTo>
                <a:lnTo>
                  <a:pt x="1127" y="593"/>
                </a:lnTo>
                <a:lnTo>
                  <a:pt x="1127" y="598"/>
                </a:lnTo>
                <a:lnTo>
                  <a:pt x="1126" y="603"/>
                </a:lnTo>
                <a:lnTo>
                  <a:pt x="1126" y="608"/>
                </a:lnTo>
                <a:lnTo>
                  <a:pt x="1125" y="614"/>
                </a:lnTo>
                <a:lnTo>
                  <a:pt x="1125" y="619"/>
                </a:lnTo>
                <a:lnTo>
                  <a:pt x="1124" y="624"/>
                </a:lnTo>
                <a:lnTo>
                  <a:pt x="1123" y="629"/>
                </a:lnTo>
                <a:lnTo>
                  <a:pt x="1123" y="634"/>
                </a:lnTo>
                <a:lnTo>
                  <a:pt x="1122" y="639"/>
                </a:lnTo>
                <a:lnTo>
                  <a:pt x="1121" y="645"/>
                </a:lnTo>
                <a:lnTo>
                  <a:pt x="1120" y="650"/>
                </a:lnTo>
                <a:lnTo>
                  <a:pt x="1119" y="655"/>
                </a:lnTo>
                <a:lnTo>
                  <a:pt x="1119" y="660"/>
                </a:lnTo>
                <a:lnTo>
                  <a:pt x="1118" y="665"/>
                </a:lnTo>
                <a:lnTo>
                  <a:pt x="1117" y="670"/>
                </a:lnTo>
                <a:lnTo>
                  <a:pt x="1116" y="675"/>
                </a:lnTo>
                <a:lnTo>
                  <a:pt x="1115" y="681"/>
                </a:lnTo>
                <a:lnTo>
                  <a:pt x="1114" y="686"/>
                </a:lnTo>
                <a:lnTo>
                  <a:pt x="1112" y="691"/>
                </a:lnTo>
                <a:lnTo>
                  <a:pt x="1111" y="696"/>
                </a:lnTo>
                <a:lnTo>
                  <a:pt x="1110" y="701"/>
                </a:lnTo>
                <a:lnTo>
                  <a:pt x="1109" y="706"/>
                </a:lnTo>
                <a:lnTo>
                  <a:pt x="1108" y="711"/>
                </a:lnTo>
                <a:lnTo>
                  <a:pt x="1106" y="716"/>
                </a:lnTo>
                <a:lnTo>
                  <a:pt x="1105" y="721"/>
                </a:lnTo>
                <a:lnTo>
                  <a:pt x="1103" y="726"/>
                </a:lnTo>
                <a:lnTo>
                  <a:pt x="1102" y="731"/>
                </a:lnTo>
                <a:lnTo>
                  <a:pt x="1101" y="736"/>
                </a:lnTo>
                <a:lnTo>
                  <a:pt x="1099" y="741"/>
                </a:lnTo>
                <a:lnTo>
                  <a:pt x="1098" y="746"/>
                </a:lnTo>
                <a:lnTo>
                  <a:pt x="1096" y="751"/>
                </a:lnTo>
                <a:lnTo>
                  <a:pt x="1094" y="756"/>
                </a:lnTo>
                <a:lnTo>
                  <a:pt x="1093" y="761"/>
                </a:lnTo>
                <a:lnTo>
                  <a:pt x="1091" y="766"/>
                </a:lnTo>
                <a:lnTo>
                  <a:pt x="1089" y="771"/>
                </a:lnTo>
                <a:lnTo>
                  <a:pt x="1088" y="776"/>
                </a:lnTo>
                <a:lnTo>
                  <a:pt x="1086" y="781"/>
                </a:lnTo>
                <a:lnTo>
                  <a:pt x="1084" y="786"/>
                </a:lnTo>
                <a:lnTo>
                  <a:pt x="1082" y="791"/>
                </a:lnTo>
                <a:lnTo>
                  <a:pt x="1080" y="796"/>
                </a:lnTo>
                <a:lnTo>
                  <a:pt x="1078" y="800"/>
                </a:lnTo>
                <a:lnTo>
                  <a:pt x="1076" y="805"/>
                </a:lnTo>
                <a:lnTo>
                  <a:pt x="1074" y="810"/>
                </a:lnTo>
                <a:lnTo>
                  <a:pt x="1072" y="815"/>
                </a:lnTo>
                <a:lnTo>
                  <a:pt x="1070" y="820"/>
                </a:lnTo>
                <a:lnTo>
                  <a:pt x="1068" y="825"/>
                </a:lnTo>
                <a:lnTo>
                  <a:pt x="1066" y="830"/>
                </a:lnTo>
                <a:lnTo>
                  <a:pt x="1064" y="834"/>
                </a:lnTo>
                <a:lnTo>
                  <a:pt x="1062" y="839"/>
                </a:lnTo>
                <a:lnTo>
                  <a:pt x="1060" y="844"/>
                </a:lnTo>
                <a:lnTo>
                  <a:pt x="1057" y="849"/>
                </a:lnTo>
                <a:lnTo>
                  <a:pt x="1055" y="853"/>
                </a:lnTo>
                <a:lnTo>
                  <a:pt x="1053" y="858"/>
                </a:lnTo>
                <a:lnTo>
                  <a:pt x="1050" y="863"/>
                </a:lnTo>
                <a:lnTo>
                  <a:pt x="1048" y="868"/>
                </a:lnTo>
                <a:lnTo>
                  <a:pt x="1046" y="872"/>
                </a:lnTo>
                <a:lnTo>
                  <a:pt x="1043" y="877"/>
                </a:lnTo>
                <a:lnTo>
                  <a:pt x="1041" y="882"/>
                </a:lnTo>
                <a:lnTo>
                  <a:pt x="1038" y="886"/>
                </a:lnTo>
                <a:lnTo>
                  <a:pt x="1036" y="891"/>
                </a:lnTo>
                <a:lnTo>
                  <a:pt x="1033" y="896"/>
                </a:lnTo>
                <a:lnTo>
                  <a:pt x="1030" y="900"/>
                </a:lnTo>
                <a:lnTo>
                  <a:pt x="1028" y="905"/>
                </a:lnTo>
                <a:lnTo>
                  <a:pt x="1025" y="910"/>
                </a:lnTo>
                <a:lnTo>
                  <a:pt x="1022" y="914"/>
                </a:lnTo>
                <a:lnTo>
                  <a:pt x="1020" y="919"/>
                </a:lnTo>
                <a:lnTo>
                  <a:pt x="1017" y="923"/>
                </a:lnTo>
                <a:lnTo>
                  <a:pt x="1014" y="928"/>
                </a:lnTo>
                <a:lnTo>
                  <a:pt x="1011" y="932"/>
                </a:lnTo>
                <a:lnTo>
                  <a:pt x="1009" y="937"/>
                </a:lnTo>
                <a:lnTo>
                  <a:pt x="1006" y="941"/>
                </a:lnTo>
                <a:lnTo>
                  <a:pt x="1003" y="946"/>
                </a:lnTo>
                <a:lnTo>
                  <a:pt x="1000" y="950"/>
                </a:lnTo>
                <a:lnTo>
                  <a:pt x="997" y="955"/>
                </a:lnTo>
                <a:lnTo>
                  <a:pt x="994" y="959"/>
                </a:lnTo>
                <a:lnTo>
                  <a:pt x="991" y="964"/>
                </a:lnTo>
                <a:lnTo>
                  <a:pt x="988" y="968"/>
                </a:lnTo>
                <a:lnTo>
                  <a:pt x="985" y="973"/>
                </a:lnTo>
                <a:lnTo>
                  <a:pt x="982" y="977"/>
                </a:lnTo>
                <a:lnTo>
                  <a:pt x="978" y="982"/>
                </a:lnTo>
                <a:lnTo>
                  <a:pt x="975" y="986"/>
                </a:lnTo>
                <a:lnTo>
                  <a:pt x="972" y="990"/>
                </a:lnTo>
                <a:lnTo>
                  <a:pt x="969" y="995"/>
                </a:lnTo>
                <a:lnTo>
                  <a:pt x="965" y="999"/>
                </a:lnTo>
                <a:lnTo>
                  <a:pt x="962" y="1003"/>
                </a:lnTo>
                <a:lnTo>
                  <a:pt x="959" y="1008"/>
                </a:lnTo>
                <a:lnTo>
                  <a:pt x="956" y="1012"/>
                </a:lnTo>
                <a:lnTo>
                  <a:pt x="952" y="1016"/>
                </a:lnTo>
                <a:lnTo>
                  <a:pt x="949" y="1020"/>
                </a:lnTo>
                <a:lnTo>
                  <a:pt x="945" y="1025"/>
                </a:lnTo>
                <a:lnTo>
                  <a:pt x="942" y="1029"/>
                </a:lnTo>
                <a:lnTo>
                  <a:pt x="938" y="1033"/>
                </a:lnTo>
                <a:lnTo>
                  <a:pt x="935" y="1037"/>
                </a:lnTo>
                <a:lnTo>
                  <a:pt x="931" y="1042"/>
                </a:lnTo>
                <a:lnTo>
                  <a:pt x="928" y="1046"/>
                </a:lnTo>
                <a:lnTo>
                  <a:pt x="924" y="1050"/>
                </a:lnTo>
                <a:lnTo>
                  <a:pt x="921" y="1054"/>
                </a:lnTo>
                <a:lnTo>
                  <a:pt x="917" y="1058"/>
                </a:lnTo>
                <a:lnTo>
                  <a:pt x="913" y="1062"/>
                </a:lnTo>
                <a:lnTo>
                  <a:pt x="910" y="1066"/>
                </a:lnTo>
                <a:lnTo>
                  <a:pt x="906" y="1070"/>
                </a:lnTo>
                <a:lnTo>
                  <a:pt x="902" y="1074"/>
                </a:lnTo>
                <a:lnTo>
                  <a:pt x="898" y="1079"/>
                </a:lnTo>
                <a:lnTo>
                  <a:pt x="894" y="1083"/>
                </a:lnTo>
                <a:lnTo>
                  <a:pt x="891" y="1087"/>
                </a:lnTo>
                <a:lnTo>
                  <a:pt x="887" y="1091"/>
                </a:lnTo>
                <a:lnTo>
                  <a:pt x="883" y="1095"/>
                </a:lnTo>
                <a:lnTo>
                  <a:pt x="879" y="1098"/>
                </a:lnTo>
                <a:lnTo>
                  <a:pt x="875" y="1102"/>
                </a:lnTo>
                <a:lnTo>
                  <a:pt x="871" y="1106"/>
                </a:lnTo>
                <a:lnTo>
                  <a:pt x="867" y="1110"/>
                </a:lnTo>
                <a:lnTo>
                  <a:pt x="863" y="1114"/>
                </a:lnTo>
                <a:lnTo>
                  <a:pt x="859" y="1118"/>
                </a:lnTo>
                <a:lnTo>
                  <a:pt x="855" y="1122"/>
                </a:lnTo>
                <a:lnTo>
                  <a:pt x="851" y="1126"/>
                </a:lnTo>
                <a:lnTo>
                  <a:pt x="847" y="1130"/>
                </a:lnTo>
                <a:lnTo>
                  <a:pt x="843" y="1133"/>
                </a:lnTo>
                <a:lnTo>
                  <a:pt x="839" y="1137"/>
                </a:lnTo>
                <a:lnTo>
                  <a:pt x="834" y="1141"/>
                </a:lnTo>
                <a:lnTo>
                  <a:pt x="830" y="1145"/>
                </a:lnTo>
                <a:lnTo>
                  <a:pt x="826" y="1148"/>
                </a:lnTo>
                <a:lnTo>
                  <a:pt x="822" y="1152"/>
                </a:lnTo>
                <a:lnTo>
                  <a:pt x="817" y="1156"/>
                </a:lnTo>
                <a:lnTo>
                  <a:pt x="813" y="1159"/>
                </a:lnTo>
                <a:lnTo>
                  <a:pt x="809" y="1163"/>
                </a:lnTo>
                <a:lnTo>
                  <a:pt x="805" y="1167"/>
                </a:lnTo>
                <a:lnTo>
                  <a:pt x="800" y="1170"/>
                </a:lnTo>
                <a:lnTo>
                  <a:pt x="796" y="1174"/>
                </a:lnTo>
                <a:lnTo>
                  <a:pt x="791" y="1178"/>
                </a:lnTo>
                <a:lnTo>
                  <a:pt x="787" y="1181"/>
                </a:lnTo>
                <a:lnTo>
                  <a:pt x="783" y="1185"/>
                </a:lnTo>
                <a:lnTo>
                  <a:pt x="778" y="1188"/>
                </a:lnTo>
                <a:lnTo>
                  <a:pt x="774" y="1192"/>
                </a:lnTo>
                <a:lnTo>
                  <a:pt x="769" y="1195"/>
                </a:lnTo>
                <a:lnTo>
                  <a:pt x="765" y="1199"/>
                </a:lnTo>
                <a:lnTo>
                  <a:pt x="760" y="1202"/>
                </a:lnTo>
                <a:lnTo>
                  <a:pt x="755" y="1206"/>
                </a:lnTo>
                <a:lnTo>
                  <a:pt x="751" y="1209"/>
                </a:lnTo>
                <a:lnTo>
                  <a:pt x="746" y="1212"/>
                </a:lnTo>
                <a:lnTo>
                  <a:pt x="742" y="1216"/>
                </a:lnTo>
                <a:lnTo>
                  <a:pt x="737" y="1219"/>
                </a:lnTo>
                <a:lnTo>
                  <a:pt x="732" y="1222"/>
                </a:lnTo>
                <a:lnTo>
                  <a:pt x="728" y="1226"/>
                </a:lnTo>
                <a:lnTo>
                  <a:pt x="723" y="1229"/>
                </a:lnTo>
                <a:lnTo>
                  <a:pt x="718" y="1232"/>
                </a:lnTo>
                <a:lnTo>
                  <a:pt x="713" y="1236"/>
                </a:lnTo>
                <a:lnTo>
                  <a:pt x="708" y="1239"/>
                </a:lnTo>
                <a:lnTo>
                  <a:pt x="704" y="1242"/>
                </a:lnTo>
                <a:lnTo>
                  <a:pt x="699" y="1245"/>
                </a:lnTo>
                <a:lnTo>
                  <a:pt x="694" y="1248"/>
                </a:lnTo>
                <a:lnTo>
                  <a:pt x="689" y="1252"/>
                </a:lnTo>
                <a:lnTo>
                  <a:pt x="684" y="1255"/>
                </a:lnTo>
                <a:lnTo>
                  <a:pt x="679" y="1258"/>
                </a:lnTo>
                <a:lnTo>
                  <a:pt x="674" y="1261"/>
                </a:lnTo>
                <a:lnTo>
                  <a:pt x="670" y="1264"/>
                </a:lnTo>
                <a:lnTo>
                  <a:pt x="665" y="1267"/>
                </a:lnTo>
                <a:lnTo>
                  <a:pt x="660" y="1270"/>
                </a:lnTo>
                <a:lnTo>
                  <a:pt x="655" y="1273"/>
                </a:lnTo>
                <a:lnTo>
                  <a:pt x="650" y="1276"/>
                </a:lnTo>
                <a:lnTo>
                  <a:pt x="645" y="1279"/>
                </a:lnTo>
                <a:lnTo>
                  <a:pt x="640" y="1282"/>
                </a:lnTo>
                <a:lnTo>
                  <a:pt x="634" y="1285"/>
                </a:lnTo>
                <a:lnTo>
                  <a:pt x="629" y="1288"/>
                </a:lnTo>
                <a:lnTo>
                  <a:pt x="624" y="1291"/>
                </a:lnTo>
                <a:lnTo>
                  <a:pt x="619" y="1293"/>
                </a:lnTo>
                <a:lnTo>
                  <a:pt x="614" y="1296"/>
                </a:lnTo>
                <a:lnTo>
                  <a:pt x="609" y="1299"/>
                </a:lnTo>
                <a:lnTo>
                  <a:pt x="604" y="1302"/>
                </a:lnTo>
                <a:lnTo>
                  <a:pt x="599" y="1305"/>
                </a:lnTo>
                <a:lnTo>
                  <a:pt x="593" y="1307"/>
                </a:lnTo>
                <a:lnTo>
                  <a:pt x="588" y="1310"/>
                </a:lnTo>
                <a:lnTo>
                  <a:pt x="583" y="1313"/>
                </a:lnTo>
                <a:lnTo>
                  <a:pt x="578" y="1315"/>
                </a:lnTo>
                <a:lnTo>
                  <a:pt x="572" y="1318"/>
                </a:lnTo>
                <a:lnTo>
                  <a:pt x="567" y="1321"/>
                </a:lnTo>
                <a:lnTo>
                  <a:pt x="562" y="1323"/>
                </a:lnTo>
                <a:lnTo>
                  <a:pt x="557" y="1326"/>
                </a:lnTo>
                <a:lnTo>
                  <a:pt x="551" y="1329"/>
                </a:lnTo>
                <a:lnTo>
                  <a:pt x="546" y="1331"/>
                </a:lnTo>
                <a:lnTo>
                  <a:pt x="540" y="1334"/>
                </a:lnTo>
                <a:lnTo>
                  <a:pt x="535" y="1336"/>
                </a:lnTo>
                <a:lnTo>
                  <a:pt x="530" y="1339"/>
                </a:lnTo>
                <a:lnTo>
                  <a:pt x="524" y="1341"/>
                </a:lnTo>
                <a:lnTo>
                  <a:pt x="519" y="1343"/>
                </a:lnTo>
                <a:lnTo>
                  <a:pt x="513" y="1346"/>
                </a:lnTo>
                <a:lnTo>
                  <a:pt x="508" y="1348"/>
                </a:lnTo>
                <a:lnTo>
                  <a:pt x="503" y="1350"/>
                </a:lnTo>
                <a:lnTo>
                  <a:pt x="497" y="1353"/>
                </a:lnTo>
                <a:lnTo>
                  <a:pt x="492" y="1355"/>
                </a:lnTo>
                <a:lnTo>
                  <a:pt x="486" y="1357"/>
                </a:lnTo>
                <a:lnTo>
                  <a:pt x="481" y="1360"/>
                </a:lnTo>
                <a:lnTo>
                  <a:pt x="475" y="1362"/>
                </a:lnTo>
                <a:lnTo>
                  <a:pt x="469" y="1364"/>
                </a:lnTo>
                <a:lnTo>
                  <a:pt x="464" y="1366"/>
                </a:lnTo>
                <a:lnTo>
                  <a:pt x="458" y="1368"/>
                </a:lnTo>
                <a:lnTo>
                  <a:pt x="453" y="1370"/>
                </a:lnTo>
                <a:lnTo>
                  <a:pt x="447" y="1373"/>
                </a:lnTo>
                <a:lnTo>
                  <a:pt x="442" y="1375"/>
                </a:lnTo>
                <a:lnTo>
                  <a:pt x="436" y="1377"/>
                </a:lnTo>
                <a:lnTo>
                  <a:pt x="430" y="1379"/>
                </a:lnTo>
                <a:lnTo>
                  <a:pt x="425" y="1381"/>
                </a:lnTo>
                <a:lnTo>
                  <a:pt x="419" y="1383"/>
                </a:lnTo>
                <a:lnTo>
                  <a:pt x="413" y="1385"/>
                </a:lnTo>
                <a:lnTo>
                  <a:pt x="408" y="1387"/>
                </a:lnTo>
                <a:lnTo>
                  <a:pt x="402" y="1388"/>
                </a:lnTo>
                <a:lnTo>
                  <a:pt x="396" y="1390"/>
                </a:lnTo>
                <a:lnTo>
                  <a:pt x="390" y="1392"/>
                </a:lnTo>
                <a:lnTo>
                  <a:pt x="385" y="1394"/>
                </a:lnTo>
                <a:lnTo>
                  <a:pt x="379" y="1396"/>
                </a:lnTo>
                <a:lnTo>
                  <a:pt x="373" y="1398"/>
                </a:lnTo>
                <a:lnTo>
                  <a:pt x="367" y="1399"/>
                </a:lnTo>
                <a:lnTo>
                  <a:pt x="362" y="1401"/>
                </a:lnTo>
                <a:lnTo>
                  <a:pt x="356" y="1403"/>
                </a:lnTo>
                <a:lnTo>
                  <a:pt x="350" y="1404"/>
                </a:lnTo>
                <a:lnTo>
                  <a:pt x="344" y="1406"/>
                </a:lnTo>
                <a:lnTo>
                  <a:pt x="338" y="1408"/>
                </a:lnTo>
                <a:lnTo>
                  <a:pt x="333" y="1409"/>
                </a:lnTo>
                <a:lnTo>
                  <a:pt x="327" y="1411"/>
                </a:lnTo>
                <a:lnTo>
                  <a:pt x="321" y="1412"/>
                </a:lnTo>
                <a:lnTo>
                  <a:pt x="315" y="1414"/>
                </a:lnTo>
                <a:lnTo>
                  <a:pt x="309" y="1415"/>
                </a:lnTo>
                <a:lnTo>
                  <a:pt x="303" y="1417"/>
                </a:lnTo>
                <a:lnTo>
                  <a:pt x="297" y="1418"/>
                </a:lnTo>
                <a:lnTo>
                  <a:pt x="292" y="1419"/>
                </a:lnTo>
                <a:lnTo>
                  <a:pt x="286" y="1421"/>
                </a:lnTo>
                <a:lnTo>
                  <a:pt x="280" y="1422"/>
                </a:lnTo>
                <a:lnTo>
                  <a:pt x="274" y="1424"/>
                </a:lnTo>
                <a:lnTo>
                  <a:pt x="268" y="1425"/>
                </a:lnTo>
                <a:lnTo>
                  <a:pt x="262" y="1426"/>
                </a:lnTo>
                <a:lnTo>
                  <a:pt x="256" y="1427"/>
                </a:lnTo>
                <a:lnTo>
                  <a:pt x="250" y="1428"/>
                </a:lnTo>
                <a:lnTo>
                  <a:pt x="244" y="1430"/>
                </a:lnTo>
                <a:lnTo>
                  <a:pt x="238" y="1431"/>
                </a:lnTo>
                <a:lnTo>
                  <a:pt x="232" y="1432"/>
                </a:lnTo>
                <a:lnTo>
                  <a:pt x="226" y="1433"/>
                </a:lnTo>
                <a:lnTo>
                  <a:pt x="220" y="1434"/>
                </a:lnTo>
                <a:lnTo>
                  <a:pt x="214" y="1435"/>
                </a:lnTo>
                <a:lnTo>
                  <a:pt x="208" y="1436"/>
                </a:lnTo>
                <a:lnTo>
                  <a:pt x="202" y="1437"/>
                </a:lnTo>
                <a:lnTo>
                  <a:pt x="196" y="1438"/>
                </a:lnTo>
                <a:lnTo>
                  <a:pt x="190" y="1439"/>
                </a:lnTo>
                <a:lnTo>
                  <a:pt x="184" y="1440"/>
                </a:lnTo>
                <a:lnTo>
                  <a:pt x="178" y="1441"/>
                </a:lnTo>
                <a:lnTo>
                  <a:pt x="172" y="1441"/>
                </a:lnTo>
                <a:lnTo>
                  <a:pt x="166" y="1442"/>
                </a:lnTo>
                <a:lnTo>
                  <a:pt x="160" y="1443"/>
                </a:lnTo>
                <a:lnTo>
                  <a:pt x="154" y="1444"/>
                </a:lnTo>
                <a:lnTo>
                  <a:pt x="148" y="1444"/>
                </a:lnTo>
                <a:lnTo>
                  <a:pt x="141" y="1445"/>
                </a:lnTo>
                <a:lnTo>
                  <a:pt x="135" y="1446"/>
                </a:lnTo>
                <a:lnTo>
                  <a:pt x="129" y="1446"/>
                </a:lnTo>
                <a:lnTo>
                  <a:pt x="123" y="1447"/>
                </a:lnTo>
                <a:lnTo>
                  <a:pt x="117" y="1447"/>
                </a:lnTo>
                <a:lnTo>
                  <a:pt x="111" y="1448"/>
                </a:lnTo>
                <a:lnTo>
                  <a:pt x="105" y="1449"/>
                </a:lnTo>
                <a:lnTo>
                  <a:pt x="99" y="1449"/>
                </a:lnTo>
                <a:lnTo>
                  <a:pt x="93" y="1449"/>
                </a:lnTo>
                <a:lnTo>
                  <a:pt x="86" y="1450"/>
                </a:lnTo>
                <a:lnTo>
                  <a:pt x="80" y="1450"/>
                </a:lnTo>
                <a:lnTo>
                  <a:pt x="74" y="1451"/>
                </a:lnTo>
                <a:lnTo>
                  <a:pt x="68" y="1451"/>
                </a:lnTo>
                <a:lnTo>
                  <a:pt x="62" y="1451"/>
                </a:lnTo>
                <a:lnTo>
                  <a:pt x="56" y="1451"/>
                </a:lnTo>
                <a:lnTo>
                  <a:pt x="50" y="1452"/>
                </a:lnTo>
                <a:lnTo>
                  <a:pt x="43" y="1452"/>
                </a:lnTo>
                <a:lnTo>
                  <a:pt x="37" y="1452"/>
                </a:lnTo>
                <a:lnTo>
                  <a:pt x="31" y="1452"/>
                </a:lnTo>
                <a:lnTo>
                  <a:pt x="25" y="1452"/>
                </a:lnTo>
                <a:lnTo>
                  <a:pt x="19" y="1452"/>
                </a:lnTo>
                <a:lnTo>
                  <a:pt x="12" y="1452"/>
                </a:lnTo>
                <a:lnTo>
                  <a:pt x="6" y="1452"/>
                </a:lnTo>
                <a:lnTo>
                  <a:pt x="0" y="1452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18" name="Freeform 58"/>
          <p:cNvSpPr>
            <a:spLocks noChangeArrowheads="1"/>
          </p:cNvSpPr>
          <p:nvPr/>
        </p:nvSpPr>
        <p:spPr bwMode="auto">
          <a:xfrm>
            <a:off x="1911350" y="542925"/>
            <a:ext cx="2038350" cy="2833688"/>
          </a:xfrm>
          <a:custGeom>
            <a:avLst/>
            <a:gdLst>
              <a:gd name="T0" fmla="*/ 2147483646 w 1284"/>
              <a:gd name="T1" fmla="*/ 2147483646 h 1785"/>
              <a:gd name="T2" fmla="*/ 2147483646 w 1284"/>
              <a:gd name="T3" fmla="*/ 2147483646 h 1785"/>
              <a:gd name="T4" fmla="*/ 2147483646 w 1284"/>
              <a:gd name="T5" fmla="*/ 2147483646 h 1785"/>
              <a:gd name="T6" fmla="*/ 2147483646 w 1284"/>
              <a:gd name="T7" fmla="*/ 2147483646 h 1785"/>
              <a:gd name="T8" fmla="*/ 2147483646 w 1284"/>
              <a:gd name="T9" fmla="*/ 2147483646 h 1785"/>
              <a:gd name="T10" fmla="*/ 2147483646 w 1284"/>
              <a:gd name="T11" fmla="*/ 2147483646 h 1785"/>
              <a:gd name="T12" fmla="*/ 2147483646 w 1284"/>
              <a:gd name="T13" fmla="*/ 2147483646 h 1785"/>
              <a:gd name="T14" fmla="*/ 2147483646 w 1284"/>
              <a:gd name="T15" fmla="*/ 2147483646 h 1785"/>
              <a:gd name="T16" fmla="*/ 2147483646 w 1284"/>
              <a:gd name="T17" fmla="*/ 2147483646 h 1785"/>
              <a:gd name="T18" fmla="*/ 2147483646 w 1284"/>
              <a:gd name="T19" fmla="*/ 2147483646 h 1785"/>
              <a:gd name="T20" fmla="*/ 2147483646 w 1284"/>
              <a:gd name="T21" fmla="*/ 2147483646 h 1785"/>
              <a:gd name="T22" fmla="*/ 2147483646 w 1284"/>
              <a:gd name="T23" fmla="*/ 2147483646 h 1785"/>
              <a:gd name="T24" fmla="*/ 2147483646 w 1284"/>
              <a:gd name="T25" fmla="*/ 2147483646 h 1785"/>
              <a:gd name="T26" fmla="*/ 2147483646 w 1284"/>
              <a:gd name="T27" fmla="*/ 2147483646 h 1785"/>
              <a:gd name="T28" fmla="*/ 2147483646 w 1284"/>
              <a:gd name="T29" fmla="*/ 2147483646 h 1785"/>
              <a:gd name="T30" fmla="*/ 2147483646 w 1284"/>
              <a:gd name="T31" fmla="*/ 2147483646 h 1785"/>
              <a:gd name="T32" fmla="*/ 2147483646 w 1284"/>
              <a:gd name="T33" fmla="*/ 2147483646 h 1785"/>
              <a:gd name="T34" fmla="*/ 2147483646 w 1284"/>
              <a:gd name="T35" fmla="*/ 2147483646 h 1785"/>
              <a:gd name="T36" fmla="*/ 2147483646 w 1284"/>
              <a:gd name="T37" fmla="*/ 2147483646 h 1785"/>
              <a:gd name="T38" fmla="*/ 2147483646 w 1284"/>
              <a:gd name="T39" fmla="*/ 2147483646 h 1785"/>
              <a:gd name="T40" fmla="*/ 2147483646 w 1284"/>
              <a:gd name="T41" fmla="*/ 2147483646 h 1785"/>
              <a:gd name="T42" fmla="*/ 2147483646 w 1284"/>
              <a:gd name="T43" fmla="*/ 2147483646 h 1785"/>
              <a:gd name="T44" fmla="*/ 2147483646 w 1284"/>
              <a:gd name="T45" fmla="*/ 2147483646 h 1785"/>
              <a:gd name="T46" fmla="*/ 2147483646 w 1284"/>
              <a:gd name="T47" fmla="*/ 2147483646 h 1785"/>
              <a:gd name="T48" fmla="*/ 2147483646 w 1284"/>
              <a:gd name="T49" fmla="*/ 2147483646 h 1785"/>
              <a:gd name="T50" fmla="*/ 2147483646 w 1284"/>
              <a:gd name="T51" fmla="*/ 2147483646 h 1785"/>
              <a:gd name="T52" fmla="*/ 2147483646 w 1284"/>
              <a:gd name="T53" fmla="*/ 2147483646 h 1785"/>
              <a:gd name="T54" fmla="*/ 2147483646 w 1284"/>
              <a:gd name="T55" fmla="*/ 2147483646 h 1785"/>
              <a:gd name="T56" fmla="*/ 2147483646 w 1284"/>
              <a:gd name="T57" fmla="*/ 2147483646 h 1785"/>
              <a:gd name="T58" fmla="*/ 2147483646 w 1284"/>
              <a:gd name="T59" fmla="*/ 2147483646 h 1785"/>
              <a:gd name="T60" fmla="*/ 2147483646 w 1284"/>
              <a:gd name="T61" fmla="*/ 2147483646 h 1785"/>
              <a:gd name="T62" fmla="*/ 2147483646 w 1284"/>
              <a:gd name="T63" fmla="*/ 2147483646 h 1785"/>
              <a:gd name="T64" fmla="*/ 2147483646 w 1284"/>
              <a:gd name="T65" fmla="*/ 2147483646 h 1785"/>
              <a:gd name="T66" fmla="*/ 2147483646 w 1284"/>
              <a:gd name="T67" fmla="*/ 2147483646 h 1785"/>
              <a:gd name="T68" fmla="*/ 2147483646 w 1284"/>
              <a:gd name="T69" fmla="*/ 2147483646 h 1785"/>
              <a:gd name="T70" fmla="*/ 2147483646 w 1284"/>
              <a:gd name="T71" fmla="*/ 2147483646 h 1785"/>
              <a:gd name="T72" fmla="*/ 2147483646 w 1284"/>
              <a:gd name="T73" fmla="*/ 2147483646 h 1785"/>
              <a:gd name="T74" fmla="*/ 2147483646 w 1284"/>
              <a:gd name="T75" fmla="*/ 2147483646 h 1785"/>
              <a:gd name="T76" fmla="*/ 2147483646 w 1284"/>
              <a:gd name="T77" fmla="*/ 2147483646 h 1785"/>
              <a:gd name="T78" fmla="*/ 2147483646 w 1284"/>
              <a:gd name="T79" fmla="*/ 2147483646 h 1785"/>
              <a:gd name="T80" fmla="*/ 2147483646 w 1284"/>
              <a:gd name="T81" fmla="*/ 2147483646 h 1785"/>
              <a:gd name="T82" fmla="*/ 2147483646 w 1284"/>
              <a:gd name="T83" fmla="*/ 2147483646 h 1785"/>
              <a:gd name="T84" fmla="*/ 2147483646 w 1284"/>
              <a:gd name="T85" fmla="*/ 2147483646 h 1785"/>
              <a:gd name="T86" fmla="*/ 2147483646 w 1284"/>
              <a:gd name="T87" fmla="*/ 2147483646 h 1785"/>
              <a:gd name="T88" fmla="*/ 2147483646 w 1284"/>
              <a:gd name="T89" fmla="*/ 2147483646 h 1785"/>
              <a:gd name="T90" fmla="*/ 2147483646 w 1284"/>
              <a:gd name="T91" fmla="*/ 2147483646 h 1785"/>
              <a:gd name="T92" fmla="*/ 2147483646 w 1284"/>
              <a:gd name="T93" fmla="*/ 2147483646 h 1785"/>
              <a:gd name="T94" fmla="*/ 2147483646 w 1284"/>
              <a:gd name="T95" fmla="*/ 2147483646 h 1785"/>
              <a:gd name="T96" fmla="*/ 2147483646 w 1284"/>
              <a:gd name="T97" fmla="*/ 2147483646 h 1785"/>
              <a:gd name="T98" fmla="*/ 2147483646 w 1284"/>
              <a:gd name="T99" fmla="*/ 2147483646 h 1785"/>
              <a:gd name="T100" fmla="*/ 2147483646 w 1284"/>
              <a:gd name="T101" fmla="*/ 2147483646 h 1785"/>
              <a:gd name="T102" fmla="*/ 2147483646 w 1284"/>
              <a:gd name="T103" fmla="*/ 2147483646 h 1785"/>
              <a:gd name="T104" fmla="*/ 2147483646 w 1284"/>
              <a:gd name="T105" fmla="*/ 2147483646 h 1785"/>
              <a:gd name="T106" fmla="*/ 2147483646 w 1284"/>
              <a:gd name="T107" fmla="*/ 2147483646 h 1785"/>
              <a:gd name="T108" fmla="*/ 2147483646 w 1284"/>
              <a:gd name="T109" fmla="*/ 2147483646 h 1785"/>
              <a:gd name="T110" fmla="*/ 2147483646 w 1284"/>
              <a:gd name="T111" fmla="*/ 2147483646 h 1785"/>
              <a:gd name="T112" fmla="*/ 2147483646 w 1284"/>
              <a:gd name="T113" fmla="*/ 2147483646 h 1785"/>
              <a:gd name="T114" fmla="*/ 2147483646 w 1284"/>
              <a:gd name="T115" fmla="*/ 2147483646 h 1785"/>
              <a:gd name="T116" fmla="*/ 2147483646 w 1284"/>
              <a:gd name="T117" fmla="*/ 2147483646 h 1785"/>
              <a:gd name="T118" fmla="*/ 2147483646 w 1284"/>
              <a:gd name="T119" fmla="*/ 2147483646 h 178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4" h="1785">
                <a:moveTo>
                  <a:pt x="906" y="0"/>
                </a:moveTo>
                <a:lnTo>
                  <a:pt x="912" y="5"/>
                </a:lnTo>
                <a:lnTo>
                  <a:pt x="917" y="9"/>
                </a:lnTo>
                <a:lnTo>
                  <a:pt x="923" y="13"/>
                </a:lnTo>
                <a:lnTo>
                  <a:pt x="928" y="18"/>
                </a:lnTo>
                <a:lnTo>
                  <a:pt x="934" y="22"/>
                </a:lnTo>
                <a:lnTo>
                  <a:pt x="939" y="27"/>
                </a:lnTo>
                <a:lnTo>
                  <a:pt x="944" y="31"/>
                </a:lnTo>
                <a:lnTo>
                  <a:pt x="949" y="36"/>
                </a:lnTo>
                <a:lnTo>
                  <a:pt x="955" y="40"/>
                </a:lnTo>
                <a:lnTo>
                  <a:pt x="960" y="45"/>
                </a:lnTo>
                <a:lnTo>
                  <a:pt x="965" y="49"/>
                </a:lnTo>
                <a:lnTo>
                  <a:pt x="970" y="54"/>
                </a:lnTo>
                <a:lnTo>
                  <a:pt x="975" y="58"/>
                </a:lnTo>
                <a:lnTo>
                  <a:pt x="980" y="63"/>
                </a:lnTo>
                <a:lnTo>
                  <a:pt x="985" y="67"/>
                </a:lnTo>
                <a:lnTo>
                  <a:pt x="990" y="72"/>
                </a:lnTo>
                <a:lnTo>
                  <a:pt x="995" y="76"/>
                </a:lnTo>
                <a:lnTo>
                  <a:pt x="999" y="81"/>
                </a:lnTo>
                <a:lnTo>
                  <a:pt x="1004" y="85"/>
                </a:lnTo>
                <a:lnTo>
                  <a:pt x="1009" y="90"/>
                </a:lnTo>
                <a:lnTo>
                  <a:pt x="1013" y="94"/>
                </a:lnTo>
                <a:lnTo>
                  <a:pt x="1018" y="99"/>
                </a:lnTo>
                <a:lnTo>
                  <a:pt x="1023" y="104"/>
                </a:lnTo>
                <a:lnTo>
                  <a:pt x="1027" y="108"/>
                </a:lnTo>
                <a:lnTo>
                  <a:pt x="1032" y="113"/>
                </a:lnTo>
                <a:lnTo>
                  <a:pt x="1036" y="117"/>
                </a:lnTo>
                <a:lnTo>
                  <a:pt x="1041" y="122"/>
                </a:lnTo>
                <a:lnTo>
                  <a:pt x="1045" y="127"/>
                </a:lnTo>
                <a:lnTo>
                  <a:pt x="1049" y="131"/>
                </a:lnTo>
                <a:lnTo>
                  <a:pt x="1053" y="136"/>
                </a:lnTo>
                <a:lnTo>
                  <a:pt x="1058" y="141"/>
                </a:lnTo>
                <a:lnTo>
                  <a:pt x="1062" y="145"/>
                </a:lnTo>
                <a:lnTo>
                  <a:pt x="1066" y="150"/>
                </a:lnTo>
                <a:lnTo>
                  <a:pt x="1070" y="155"/>
                </a:lnTo>
                <a:lnTo>
                  <a:pt x="1074" y="159"/>
                </a:lnTo>
                <a:lnTo>
                  <a:pt x="1078" y="164"/>
                </a:lnTo>
                <a:lnTo>
                  <a:pt x="1082" y="169"/>
                </a:lnTo>
                <a:lnTo>
                  <a:pt x="1086" y="174"/>
                </a:lnTo>
                <a:lnTo>
                  <a:pt x="1090" y="178"/>
                </a:lnTo>
                <a:lnTo>
                  <a:pt x="1094" y="183"/>
                </a:lnTo>
                <a:lnTo>
                  <a:pt x="1098" y="188"/>
                </a:lnTo>
                <a:lnTo>
                  <a:pt x="1102" y="192"/>
                </a:lnTo>
                <a:lnTo>
                  <a:pt x="1105" y="197"/>
                </a:lnTo>
                <a:lnTo>
                  <a:pt x="1109" y="202"/>
                </a:lnTo>
                <a:lnTo>
                  <a:pt x="1113" y="207"/>
                </a:lnTo>
                <a:lnTo>
                  <a:pt x="1116" y="211"/>
                </a:lnTo>
                <a:lnTo>
                  <a:pt x="1120" y="216"/>
                </a:lnTo>
                <a:lnTo>
                  <a:pt x="1123" y="221"/>
                </a:lnTo>
                <a:lnTo>
                  <a:pt x="1127" y="226"/>
                </a:lnTo>
                <a:lnTo>
                  <a:pt x="1130" y="231"/>
                </a:lnTo>
                <a:lnTo>
                  <a:pt x="1134" y="235"/>
                </a:lnTo>
                <a:lnTo>
                  <a:pt x="1137" y="240"/>
                </a:lnTo>
                <a:lnTo>
                  <a:pt x="1140" y="245"/>
                </a:lnTo>
                <a:lnTo>
                  <a:pt x="1144" y="250"/>
                </a:lnTo>
                <a:lnTo>
                  <a:pt x="1147" y="255"/>
                </a:lnTo>
                <a:lnTo>
                  <a:pt x="1150" y="260"/>
                </a:lnTo>
                <a:lnTo>
                  <a:pt x="1153" y="264"/>
                </a:lnTo>
                <a:lnTo>
                  <a:pt x="1156" y="269"/>
                </a:lnTo>
                <a:lnTo>
                  <a:pt x="1159" y="274"/>
                </a:lnTo>
                <a:lnTo>
                  <a:pt x="1162" y="279"/>
                </a:lnTo>
                <a:lnTo>
                  <a:pt x="1165" y="284"/>
                </a:lnTo>
                <a:lnTo>
                  <a:pt x="1168" y="289"/>
                </a:lnTo>
                <a:lnTo>
                  <a:pt x="1171" y="293"/>
                </a:lnTo>
                <a:lnTo>
                  <a:pt x="1174" y="298"/>
                </a:lnTo>
                <a:lnTo>
                  <a:pt x="1177" y="303"/>
                </a:lnTo>
                <a:lnTo>
                  <a:pt x="1180" y="308"/>
                </a:lnTo>
                <a:lnTo>
                  <a:pt x="1183" y="313"/>
                </a:lnTo>
                <a:lnTo>
                  <a:pt x="1185" y="318"/>
                </a:lnTo>
                <a:lnTo>
                  <a:pt x="1188" y="323"/>
                </a:lnTo>
                <a:lnTo>
                  <a:pt x="1191" y="328"/>
                </a:lnTo>
                <a:lnTo>
                  <a:pt x="1193" y="333"/>
                </a:lnTo>
                <a:lnTo>
                  <a:pt x="1196" y="337"/>
                </a:lnTo>
                <a:lnTo>
                  <a:pt x="1198" y="342"/>
                </a:lnTo>
                <a:lnTo>
                  <a:pt x="1201" y="347"/>
                </a:lnTo>
                <a:lnTo>
                  <a:pt x="1203" y="352"/>
                </a:lnTo>
                <a:lnTo>
                  <a:pt x="1206" y="357"/>
                </a:lnTo>
                <a:lnTo>
                  <a:pt x="1208" y="362"/>
                </a:lnTo>
                <a:lnTo>
                  <a:pt x="1210" y="367"/>
                </a:lnTo>
                <a:lnTo>
                  <a:pt x="1213" y="372"/>
                </a:lnTo>
                <a:lnTo>
                  <a:pt x="1215" y="377"/>
                </a:lnTo>
                <a:lnTo>
                  <a:pt x="1217" y="382"/>
                </a:lnTo>
                <a:lnTo>
                  <a:pt x="1219" y="387"/>
                </a:lnTo>
                <a:lnTo>
                  <a:pt x="1222" y="392"/>
                </a:lnTo>
                <a:lnTo>
                  <a:pt x="1224" y="397"/>
                </a:lnTo>
                <a:lnTo>
                  <a:pt x="1226" y="402"/>
                </a:lnTo>
                <a:lnTo>
                  <a:pt x="1228" y="407"/>
                </a:lnTo>
                <a:lnTo>
                  <a:pt x="1230" y="412"/>
                </a:lnTo>
                <a:lnTo>
                  <a:pt x="1232" y="417"/>
                </a:lnTo>
                <a:lnTo>
                  <a:pt x="1234" y="422"/>
                </a:lnTo>
                <a:lnTo>
                  <a:pt x="1236" y="427"/>
                </a:lnTo>
                <a:lnTo>
                  <a:pt x="1237" y="432"/>
                </a:lnTo>
                <a:lnTo>
                  <a:pt x="1239" y="437"/>
                </a:lnTo>
                <a:lnTo>
                  <a:pt x="1241" y="441"/>
                </a:lnTo>
                <a:lnTo>
                  <a:pt x="1243" y="446"/>
                </a:lnTo>
                <a:lnTo>
                  <a:pt x="1244" y="451"/>
                </a:lnTo>
                <a:lnTo>
                  <a:pt x="1246" y="456"/>
                </a:lnTo>
                <a:lnTo>
                  <a:pt x="1248" y="461"/>
                </a:lnTo>
                <a:lnTo>
                  <a:pt x="1249" y="466"/>
                </a:lnTo>
                <a:lnTo>
                  <a:pt x="1251" y="471"/>
                </a:lnTo>
                <a:lnTo>
                  <a:pt x="1252" y="476"/>
                </a:lnTo>
                <a:lnTo>
                  <a:pt x="1254" y="481"/>
                </a:lnTo>
                <a:lnTo>
                  <a:pt x="1255" y="486"/>
                </a:lnTo>
                <a:lnTo>
                  <a:pt x="1257" y="491"/>
                </a:lnTo>
                <a:lnTo>
                  <a:pt x="1258" y="496"/>
                </a:lnTo>
                <a:lnTo>
                  <a:pt x="1259" y="501"/>
                </a:lnTo>
                <a:lnTo>
                  <a:pt x="1261" y="507"/>
                </a:lnTo>
                <a:lnTo>
                  <a:pt x="1262" y="512"/>
                </a:lnTo>
                <a:lnTo>
                  <a:pt x="1263" y="517"/>
                </a:lnTo>
                <a:lnTo>
                  <a:pt x="1264" y="522"/>
                </a:lnTo>
                <a:lnTo>
                  <a:pt x="1266" y="527"/>
                </a:lnTo>
                <a:lnTo>
                  <a:pt x="1267" y="532"/>
                </a:lnTo>
                <a:lnTo>
                  <a:pt x="1268" y="537"/>
                </a:lnTo>
                <a:lnTo>
                  <a:pt x="1269" y="542"/>
                </a:lnTo>
                <a:lnTo>
                  <a:pt x="1270" y="547"/>
                </a:lnTo>
                <a:lnTo>
                  <a:pt x="1271" y="552"/>
                </a:lnTo>
                <a:lnTo>
                  <a:pt x="1272" y="557"/>
                </a:lnTo>
                <a:lnTo>
                  <a:pt x="1273" y="562"/>
                </a:lnTo>
                <a:lnTo>
                  <a:pt x="1274" y="567"/>
                </a:lnTo>
                <a:lnTo>
                  <a:pt x="1274" y="572"/>
                </a:lnTo>
                <a:lnTo>
                  <a:pt x="1275" y="577"/>
                </a:lnTo>
                <a:lnTo>
                  <a:pt x="1276" y="582"/>
                </a:lnTo>
                <a:lnTo>
                  <a:pt x="1277" y="587"/>
                </a:lnTo>
                <a:lnTo>
                  <a:pt x="1277" y="592"/>
                </a:lnTo>
                <a:lnTo>
                  <a:pt x="1278" y="597"/>
                </a:lnTo>
                <a:lnTo>
                  <a:pt x="1279" y="602"/>
                </a:lnTo>
                <a:lnTo>
                  <a:pt x="1279" y="607"/>
                </a:lnTo>
                <a:lnTo>
                  <a:pt x="1280" y="612"/>
                </a:lnTo>
                <a:lnTo>
                  <a:pt x="1280" y="617"/>
                </a:lnTo>
                <a:lnTo>
                  <a:pt x="1281" y="622"/>
                </a:lnTo>
                <a:lnTo>
                  <a:pt x="1281" y="627"/>
                </a:lnTo>
                <a:lnTo>
                  <a:pt x="1282" y="632"/>
                </a:lnTo>
                <a:lnTo>
                  <a:pt x="1282" y="637"/>
                </a:lnTo>
                <a:lnTo>
                  <a:pt x="1283" y="642"/>
                </a:lnTo>
                <a:lnTo>
                  <a:pt x="1283" y="647"/>
                </a:lnTo>
                <a:lnTo>
                  <a:pt x="1283" y="652"/>
                </a:lnTo>
                <a:lnTo>
                  <a:pt x="1284" y="657"/>
                </a:lnTo>
                <a:lnTo>
                  <a:pt x="1284" y="662"/>
                </a:lnTo>
                <a:lnTo>
                  <a:pt x="1284" y="667"/>
                </a:lnTo>
                <a:lnTo>
                  <a:pt x="1284" y="672"/>
                </a:lnTo>
                <a:lnTo>
                  <a:pt x="1284" y="677"/>
                </a:lnTo>
                <a:lnTo>
                  <a:pt x="1284" y="682"/>
                </a:lnTo>
                <a:lnTo>
                  <a:pt x="1284" y="687"/>
                </a:lnTo>
                <a:lnTo>
                  <a:pt x="1284" y="692"/>
                </a:lnTo>
                <a:lnTo>
                  <a:pt x="1284" y="697"/>
                </a:lnTo>
                <a:lnTo>
                  <a:pt x="1284" y="702"/>
                </a:lnTo>
                <a:lnTo>
                  <a:pt x="1284" y="708"/>
                </a:lnTo>
                <a:lnTo>
                  <a:pt x="1284" y="713"/>
                </a:lnTo>
                <a:lnTo>
                  <a:pt x="1284" y="718"/>
                </a:lnTo>
                <a:lnTo>
                  <a:pt x="1284" y="723"/>
                </a:lnTo>
                <a:lnTo>
                  <a:pt x="1284" y="728"/>
                </a:lnTo>
                <a:lnTo>
                  <a:pt x="1284" y="733"/>
                </a:lnTo>
                <a:lnTo>
                  <a:pt x="1283" y="738"/>
                </a:lnTo>
                <a:lnTo>
                  <a:pt x="1283" y="743"/>
                </a:lnTo>
                <a:lnTo>
                  <a:pt x="1283" y="748"/>
                </a:lnTo>
                <a:lnTo>
                  <a:pt x="1282" y="753"/>
                </a:lnTo>
                <a:lnTo>
                  <a:pt x="1282" y="758"/>
                </a:lnTo>
                <a:lnTo>
                  <a:pt x="1282" y="763"/>
                </a:lnTo>
                <a:lnTo>
                  <a:pt x="1281" y="768"/>
                </a:lnTo>
                <a:lnTo>
                  <a:pt x="1281" y="773"/>
                </a:lnTo>
                <a:lnTo>
                  <a:pt x="1280" y="777"/>
                </a:lnTo>
                <a:lnTo>
                  <a:pt x="1280" y="782"/>
                </a:lnTo>
                <a:lnTo>
                  <a:pt x="1279" y="787"/>
                </a:lnTo>
                <a:lnTo>
                  <a:pt x="1279" y="792"/>
                </a:lnTo>
                <a:lnTo>
                  <a:pt x="1278" y="797"/>
                </a:lnTo>
                <a:lnTo>
                  <a:pt x="1277" y="802"/>
                </a:lnTo>
                <a:lnTo>
                  <a:pt x="1277" y="807"/>
                </a:lnTo>
                <a:lnTo>
                  <a:pt x="1276" y="812"/>
                </a:lnTo>
                <a:lnTo>
                  <a:pt x="1275" y="817"/>
                </a:lnTo>
                <a:lnTo>
                  <a:pt x="1274" y="822"/>
                </a:lnTo>
                <a:lnTo>
                  <a:pt x="1273" y="827"/>
                </a:lnTo>
                <a:lnTo>
                  <a:pt x="1273" y="832"/>
                </a:lnTo>
                <a:lnTo>
                  <a:pt x="1272" y="837"/>
                </a:lnTo>
                <a:lnTo>
                  <a:pt x="1271" y="842"/>
                </a:lnTo>
                <a:lnTo>
                  <a:pt x="1270" y="847"/>
                </a:lnTo>
                <a:lnTo>
                  <a:pt x="1269" y="852"/>
                </a:lnTo>
                <a:lnTo>
                  <a:pt x="1268" y="857"/>
                </a:lnTo>
                <a:lnTo>
                  <a:pt x="1267" y="862"/>
                </a:lnTo>
                <a:lnTo>
                  <a:pt x="1266" y="867"/>
                </a:lnTo>
                <a:lnTo>
                  <a:pt x="1265" y="872"/>
                </a:lnTo>
                <a:lnTo>
                  <a:pt x="1264" y="876"/>
                </a:lnTo>
                <a:lnTo>
                  <a:pt x="1263" y="881"/>
                </a:lnTo>
                <a:lnTo>
                  <a:pt x="1261" y="886"/>
                </a:lnTo>
                <a:lnTo>
                  <a:pt x="1260" y="891"/>
                </a:lnTo>
                <a:lnTo>
                  <a:pt x="1259" y="896"/>
                </a:lnTo>
                <a:lnTo>
                  <a:pt x="1258" y="901"/>
                </a:lnTo>
                <a:lnTo>
                  <a:pt x="1256" y="906"/>
                </a:lnTo>
                <a:lnTo>
                  <a:pt x="1255" y="911"/>
                </a:lnTo>
                <a:lnTo>
                  <a:pt x="1254" y="916"/>
                </a:lnTo>
                <a:lnTo>
                  <a:pt x="1252" y="920"/>
                </a:lnTo>
                <a:lnTo>
                  <a:pt x="1251" y="925"/>
                </a:lnTo>
                <a:lnTo>
                  <a:pt x="1250" y="930"/>
                </a:lnTo>
                <a:lnTo>
                  <a:pt x="1248" y="935"/>
                </a:lnTo>
                <a:lnTo>
                  <a:pt x="1247" y="940"/>
                </a:lnTo>
                <a:lnTo>
                  <a:pt x="1245" y="945"/>
                </a:lnTo>
                <a:lnTo>
                  <a:pt x="1244" y="950"/>
                </a:lnTo>
                <a:lnTo>
                  <a:pt x="1242" y="954"/>
                </a:lnTo>
                <a:lnTo>
                  <a:pt x="1240" y="959"/>
                </a:lnTo>
                <a:lnTo>
                  <a:pt x="1239" y="964"/>
                </a:lnTo>
                <a:lnTo>
                  <a:pt x="1237" y="969"/>
                </a:lnTo>
                <a:lnTo>
                  <a:pt x="1236" y="974"/>
                </a:lnTo>
                <a:lnTo>
                  <a:pt x="1234" y="979"/>
                </a:lnTo>
                <a:lnTo>
                  <a:pt x="1232" y="983"/>
                </a:lnTo>
                <a:lnTo>
                  <a:pt x="1230" y="988"/>
                </a:lnTo>
                <a:lnTo>
                  <a:pt x="1229" y="993"/>
                </a:lnTo>
                <a:lnTo>
                  <a:pt x="1227" y="998"/>
                </a:lnTo>
                <a:lnTo>
                  <a:pt x="1225" y="1002"/>
                </a:lnTo>
                <a:lnTo>
                  <a:pt x="1223" y="1007"/>
                </a:lnTo>
                <a:lnTo>
                  <a:pt x="1221" y="1012"/>
                </a:lnTo>
                <a:lnTo>
                  <a:pt x="1219" y="1017"/>
                </a:lnTo>
                <a:lnTo>
                  <a:pt x="1217" y="1021"/>
                </a:lnTo>
                <a:lnTo>
                  <a:pt x="1215" y="1026"/>
                </a:lnTo>
                <a:lnTo>
                  <a:pt x="1213" y="1031"/>
                </a:lnTo>
                <a:lnTo>
                  <a:pt x="1211" y="1036"/>
                </a:lnTo>
                <a:lnTo>
                  <a:pt x="1209" y="1040"/>
                </a:lnTo>
                <a:lnTo>
                  <a:pt x="1207" y="1045"/>
                </a:lnTo>
                <a:lnTo>
                  <a:pt x="1205" y="1050"/>
                </a:lnTo>
                <a:lnTo>
                  <a:pt x="1203" y="1054"/>
                </a:lnTo>
                <a:lnTo>
                  <a:pt x="1201" y="1059"/>
                </a:lnTo>
                <a:lnTo>
                  <a:pt x="1199" y="1064"/>
                </a:lnTo>
                <a:lnTo>
                  <a:pt x="1196" y="1068"/>
                </a:lnTo>
                <a:lnTo>
                  <a:pt x="1194" y="1073"/>
                </a:lnTo>
                <a:lnTo>
                  <a:pt x="1192" y="1078"/>
                </a:lnTo>
                <a:lnTo>
                  <a:pt x="1190" y="1082"/>
                </a:lnTo>
                <a:lnTo>
                  <a:pt x="1187" y="1087"/>
                </a:lnTo>
                <a:lnTo>
                  <a:pt x="1185" y="1092"/>
                </a:lnTo>
                <a:lnTo>
                  <a:pt x="1183" y="1096"/>
                </a:lnTo>
                <a:lnTo>
                  <a:pt x="1180" y="1101"/>
                </a:lnTo>
                <a:lnTo>
                  <a:pt x="1178" y="1106"/>
                </a:lnTo>
                <a:lnTo>
                  <a:pt x="1175" y="1110"/>
                </a:lnTo>
                <a:lnTo>
                  <a:pt x="1173" y="1115"/>
                </a:lnTo>
                <a:lnTo>
                  <a:pt x="1170" y="1119"/>
                </a:lnTo>
                <a:lnTo>
                  <a:pt x="1168" y="1124"/>
                </a:lnTo>
                <a:lnTo>
                  <a:pt x="1165" y="1129"/>
                </a:lnTo>
                <a:lnTo>
                  <a:pt x="1163" y="1133"/>
                </a:lnTo>
                <a:lnTo>
                  <a:pt x="1160" y="1138"/>
                </a:lnTo>
                <a:lnTo>
                  <a:pt x="1158" y="1142"/>
                </a:lnTo>
                <a:lnTo>
                  <a:pt x="1155" y="1147"/>
                </a:lnTo>
                <a:lnTo>
                  <a:pt x="1152" y="1151"/>
                </a:lnTo>
                <a:lnTo>
                  <a:pt x="1150" y="1156"/>
                </a:lnTo>
                <a:lnTo>
                  <a:pt x="1147" y="1160"/>
                </a:lnTo>
                <a:lnTo>
                  <a:pt x="1144" y="1165"/>
                </a:lnTo>
                <a:lnTo>
                  <a:pt x="1141" y="1169"/>
                </a:lnTo>
                <a:lnTo>
                  <a:pt x="1139" y="1174"/>
                </a:lnTo>
                <a:lnTo>
                  <a:pt x="1136" y="1178"/>
                </a:lnTo>
                <a:lnTo>
                  <a:pt x="1133" y="1183"/>
                </a:lnTo>
                <a:lnTo>
                  <a:pt x="1130" y="1187"/>
                </a:lnTo>
                <a:lnTo>
                  <a:pt x="1127" y="1191"/>
                </a:lnTo>
                <a:lnTo>
                  <a:pt x="1124" y="1196"/>
                </a:lnTo>
                <a:lnTo>
                  <a:pt x="1121" y="1200"/>
                </a:lnTo>
                <a:lnTo>
                  <a:pt x="1118" y="1205"/>
                </a:lnTo>
                <a:lnTo>
                  <a:pt x="1116" y="1209"/>
                </a:lnTo>
                <a:lnTo>
                  <a:pt x="1113" y="1214"/>
                </a:lnTo>
                <a:lnTo>
                  <a:pt x="1110" y="1218"/>
                </a:lnTo>
                <a:lnTo>
                  <a:pt x="1106" y="1222"/>
                </a:lnTo>
                <a:lnTo>
                  <a:pt x="1103" y="1227"/>
                </a:lnTo>
                <a:lnTo>
                  <a:pt x="1100" y="1231"/>
                </a:lnTo>
                <a:lnTo>
                  <a:pt x="1097" y="1235"/>
                </a:lnTo>
                <a:lnTo>
                  <a:pt x="1094" y="1240"/>
                </a:lnTo>
                <a:lnTo>
                  <a:pt x="1091" y="1244"/>
                </a:lnTo>
                <a:lnTo>
                  <a:pt x="1088" y="1248"/>
                </a:lnTo>
                <a:lnTo>
                  <a:pt x="1085" y="1253"/>
                </a:lnTo>
                <a:lnTo>
                  <a:pt x="1081" y="1257"/>
                </a:lnTo>
                <a:lnTo>
                  <a:pt x="1078" y="1261"/>
                </a:lnTo>
                <a:lnTo>
                  <a:pt x="1075" y="1265"/>
                </a:lnTo>
                <a:lnTo>
                  <a:pt x="1072" y="1270"/>
                </a:lnTo>
                <a:lnTo>
                  <a:pt x="1068" y="1274"/>
                </a:lnTo>
                <a:lnTo>
                  <a:pt x="1065" y="1278"/>
                </a:lnTo>
                <a:lnTo>
                  <a:pt x="1062" y="1282"/>
                </a:lnTo>
                <a:lnTo>
                  <a:pt x="1058" y="1286"/>
                </a:lnTo>
                <a:lnTo>
                  <a:pt x="1055" y="1291"/>
                </a:lnTo>
                <a:lnTo>
                  <a:pt x="1051" y="1295"/>
                </a:lnTo>
                <a:lnTo>
                  <a:pt x="1048" y="1299"/>
                </a:lnTo>
                <a:lnTo>
                  <a:pt x="1045" y="1303"/>
                </a:lnTo>
                <a:lnTo>
                  <a:pt x="1041" y="1307"/>
                </a:lnTo>
                <a:lnTo>
                  <a:pt x="1038" y="1311"/>
                </a:lnTo>
                <a:lnTo>
                  <a:pt x="1034" y="1316"/>
                </a:lnTo>
                <a:lnTo>
                  <a:pt x="1031" y="1320"/>
                </a:lnTo>
                <a:lnTo>
                  <a:pt x="1027" y="1324"/>
                </a:lnTo>
                <a:lnTo>
                  <a:pt x="1023" y="1328"/>
                </a:lnTo>
                <a:lnTo>
                  <a:pt x="1020" y="1332"/>
                </a:lnTo>
                <a:lnTo>
                  <a:pt x="1016" y="1336"/>
                </a:lnTo>
                <a:lnTo>
                  <a:pt x="1013" y="1340"/>
                </a:lnTo>
                <a:lnTo>
                  <a:pt x="1009" y="1344"/>
                </a:lnTo>
                <a:lnTo>
                  <a:pt x="1005" y="1348"/>
                </a:lnTo>
                <a:lnTo>
                  <a:pt x="1002" y="1352"/>
                </a:lnTo>
                <a:lnTo>
                  <a:pt x="998" y="1356"/>
                </a:lnTo>
                <a:lnTo>
                  <a:pt x="994" y="1360"/>
                </a:lnTo>
                <a:lnTo>
                  <a:pt x="990" y="1364"/>
                </a:lnTo>
                <a:lnTo>
                  <a:pt x="987" y="1368"/>
                </a:lnTo>
                <a:lnTo>
                  <a:pt x="983" y="1372"/>
                </a:lnTo>
                <a:lnTo>
                  <a:pt x="979" y="1376"/>
                </a:lnTo>
                <a:lnTo>
                  <a:pt x="975" y="1380"/>
                </a:lnTo>
                <a:lnTo>
                  <a:pt x="971" y="1384"/>
                </a:lnTo>
                <a:lnTo>
                  <a:pt x="967" y="1387"/>
                </a:lnTo>
                <a:lnTo>
                  <a:pt x="963" y="1391"/>
                </a:lnTo>
                <a:lnTo>
                  <a:pt x="960" y="1395"/>
                </a:lnTo>
                <a:lnTo>
                  <a:pt x="956" y="1399"/>
                </a:lnTo>
                <a:lnTo>
                  <a:pt x="952" y="1403"/>
                </a:lnTo>
                <a:lnTo>
                  <a:pt x="948" y="1407"/>
                </a:lnTo>
                <a:lnTo>
                  <a:pt x="944" y="1410"/>
                </a:lnTo>
                <a:lnTo>
                  <a:pt x="940" y="1414"/>
                </a:lnTo>
                <a:lnTo>
                  <a:pt x="936" y="1418"/>
                </a:lnTo>
                <a:lnTo>
                  <a:pt x="932" y="1422"/>
                </a:lnTo>
                <a:lnTo>
                  <a:pt x="928" y="1426"/>
                </a:lnTo>
                <a:lnTo>
                  <a:pt x="923" y="1429"/>
                </a:lnTo>
                <a:lnTo>
                  <a:pt x="919" y="1433"/>
                </a:lnTo>
                <a:lnTo>
                  <a:pt x="915" y="1437"/>
                </a:lnTo>
                <a:lnTo>
                  <a:pt x="911" y="1440"/>
                </a:lnTo>
                <a:lnTo>
                  <a:pt x="907" y="1444"/>
                </a:lnTo>
                <a:lnTo>
                  <a:pt x="903" y="1448"/>
                </a:lnTo>
                <a:lnTo>
                  <a:pt x="899" y="1451"/>
                </a:lnTo>
                <a:lnTo>
                  <a:pt x="894" y="1455"/>
                </a:lnTo>
                <a:lnTo>
                  <a:pt x="890" y="1459"/>
                </a:lnTo>
                <a:lnTo>
                  <a:pt x="886" y="1462"/>
                </a:lnTo>
                <a:lnTo>
                  <a:pt x="882" y="1466"/>
                </a:lnTo>
                <a:lnTo>
                  <a:pt x="877" y="1469"/>
                </a:lnTo>
                <a:lnTo>
                  <a:pt x="873" y="1473"/>
                </a:lnTo>
                <a:lnTo>
                  <a:pt x="869" y="1476"/>
                </a:lnTo>
                <a:lnTo>
                  <a:pt x="864" y="1480"/>
                </a:lnTo>
                <a:lnTo>
                  <a:pt x="860" y="1483"/>
                </a:lnTo>
                <a:lnTo>
                  <a:pt x="856" y="1487"/>
                </a:lnTo>
                <a:lnTo>
                  <a:pt x="851" y="1490"/>
                </a:lnTo>
                <a:lnTo>
                  <a:pt x="847" y="1494"/>
                </a:lnTo>
                <a:lnTo>
                  <a:pt x="842" y="1497"/>
                </a:lnTo>
                <a:lnTo>
                  <a:pt x="838" y="1501"/>
                </a:lnTo>
                <a:lnTo>
                  <a:pt x="834" y="1504"/>
                </a:lnTo>
                <a:lnTo>
                  <a:pt x="829" y="1508"/>
                </a:lnTo>
                <a:lnTo>
                  <a:pt x="825" y="1511"/>
                </a:lnTo>
                <a:lnTo>
                  <a:pt x="820" y="1514"/>
                </a:lnTo>
                <a:lnTo>
                  <a:pt x="816" y="1518"/>
                </a:lnTo>
                <a:lnTo>
                  <a:pt x="811" y="1521"/>
                </a:lnTo>
                <a:lnTo>
                  <a:pt x="807" y="1524"/>
                </a:lnTo>
                <a:lnTo>
                  <a:pt x="802" y="1528"/>
                </a:lnTo>
                <a:lnTo>
                  <a:pt x="797" y="1531"/>
                </a:lnTo>
                <a:lnTo>
                  <a:pt x="793" y="1534"/>
                </a:lnTo>
                <a:lnTo>
                  <a:pt x="788" y="1537"/>
                </a:lnTo>
                <a:lnTo>
                  <a:pt x="784" y="1540"/>
                </a:lnTo>
                <a:lnTo>
                  <a:pt x="779" y="1544"/>
                </a:lnTo>
                <a:lnTo>
                  <a:pt x="774" y="1547"/>
                </a:lnTo>
                <a:lnTo>
                  <a:pt x="770" y="1550"/>
                </a:lnTo>
                <a:lnTo>
                  <a:pt x="765" y="1553"/>
                </a:lnTo>
                <a:lnTo>
                  <a:pt x="760" y="1556"/>
                </a:lnTo>
                <a:lnTo>
                  <a:pt x="756" y="1559"/>
                </a:lnTo>
                <a:lnTo>
                  <a:pt x="751" y="1563"/>
                </a:lnTo>
                <a:lnTo>
                  <a:pt x="746" y="1566"/>
                </a:lnTo>
                <a:lnTo>
                  <a:pt x="741" y="1569"/>
                </a:lnTo>
                <a:lnTo>
                  <a:pt x="737" y="1572"/>
                </a:lnTo>
                <a:lnTo>
                  <a:pt x="732" y="1575"/>
                </a:lnTo>
                <a:lnTo>
                  <a:pt x="727" y="1578"/>
                </a:lnTo>
                <a:lnTo>
                  <a:pt x="722" y="1581"/>
                </a:lnTo>
                <a:lnTo>
                  <a:pt x="717" y="1584"/>
                </a:lnTo>
                <a:lnTo>
                  <a:pt x="712" y="1587"/>
                </a:lnTo>
                <a:lnTo>
                  <a:pt x="708" y="1590"/>
                </a:lnTo>
                <a:lnTo>
                  <a:pt x="703" y="1593"/>
                </a:lnTo>
                <a:lnTo>
                  <a:pt x="698" y="1595"/>
                </a:lnTo>
                <a:lnTo>
                  <a:pt x="693" y="1598"/>
                </a:lnTo>
                <a:lnTo>
                  <a:pt x="688" y="1601"/>
                </a:lnTo>
                <a:lnTo>
                  <a:pt x="683" y="1604"/>
                </a:lnTo>
                <a:lnTo>
                  <a:pt x="678" y="1607"/>
                </a:lnTo>
                <a:lnTo>
                  <a:pt x="673" y="1610"/>
                </a:lnTo>
                <a:lnTo>
                  <a:pt x="668" y="1612"/>
                </a:lnTo>
                <a:lnTo>
                  <a:pt x="663" y="1615"/>
                </a:lnTo>
                <a:lnTo>
                  <a:pt x="658" y="1618"/>
                </a:lnTo>
                <a:lnTo>
                  <a:pt x="653" y="1621"/>
                </a:lnTo>
                <a:lnTo>
                  <a:pt x="648" y="1623"/>
                </a:lnTo>
                <a:lnTo>
                  <a:pt x="643" y="1626"/>
                </a:lnTo>
                <a:lnTo>
                  <a:pt x="638" y="1629"/>
                </a:lnTo>
                <a:lnTo>
                  <a:pt x="633" y="1631"/>
                </a:lnTo>
                <a:lnTo>
                  <a:pt x="628" y="1634"/>
                </a:lnTo>
                <a:lnTo>
                  <a:pt x="623" y="1637"/>
                </a:lnTo>
                <a:lnTo>
                  <a:pt x="618" y="1639"/>
                </a:lnTo>
                <a:lnTo>
                  <a:pt x="613" y="1642"/>
                </a:lnTo>
                <a:lnTo>
                  <a:pt x="608" y="1644"/>
                </a:lnTo>
                <a:lnTo>
                  <a:pt x="602" y="1647"/>
                </a:lnTo>
                <a:lnTo>
                  <a:pt x="597" y="1649"/>
                </a:lnTo>
                <a:lnTo>
                  <a:pt x="592" y="1652"/>
                </a:lnTo>
                <a:lnTo>
                  <a:pt x="587" y="1654"/>
                </a:lnTo>
                <a:lnTo>
                  <a:pt x="582" y="1657"/>
                </a:lnTo>
                <a:lnTo>
                  <a:pt x="576" y="1659"/>
                </a:lnTo>
                <a:lnTo>
                  <a:pt x="571" y="1662"/>
                </a:lnTo>
                <a:lnTo>
                  <a:pt x="566" y="1664"/>
                </a:lnTo>
                <a:lnTo>
                  <a:pt x="561" y="1666"/>
                </a:lnTo>
                <a:lnTo>
                  <a:pt x="556" y="1669"/>
                </a:lnTo>
                <a:lnTo>
                  <a:pt x="550" y="1671"/>
                </a:lnTo>
                <a:lnTo>
                  <a:pt x="545" y="1673"/>
                </a:lnTo>
                <a:lnTo>
                  <a:pt x="540" y="1676"/>
                </a:lnTo>
                <a:lnTo>
                  <a:pt x="534" y="1678"/>
                </a:lnTo>
                <a:lnTo>
                  <a:pt x="529" y="1680"/>
                </a:lnTo>
                <a:lnTo>
                  <a:pt x="524" y="1682"/>
                </a:lnTo>
                <a:lnTo>
                  <a:pt x="519" y="1685"/>
                </a:lnTo>
                <a:lnTo>
                  <a:pt x="513" y="1687"/>
                </a:lnTo>
                <a:lnTo>
                  <a:pt x="508" y="1689"/>
                </a:lnTo>
                <a:lnTo>
                  <a:pt x="503" y="1691"/>
                </a:lnTo>
                <a:lnTo>
                  <a:pt x="497" y="1693"/>
                </a:lnTo>
                <a:lnTo>
                  <a:pt x="492" y="1695"/>
                </a:lnTo>
                <a:lnTo>
                  <a:pt x="486" y="1697"/>
                </a:lnTo>
                <a:lnTo>
                  <a:pt x="481" y="1699"/>
                </a:lnTo>
                <a:lnTo>
                  <a:pt x="476" y="1701"/>
                </a:lnTo>
                <a:lnTo>
                  <a:pt x="470" y="1703"/>
                </a:lnTo>
                <a:lnTo>
                  <a:pt x="465" y="1705"/>
                </a:lnTo>
                <a:lnTo>
                  <a:pt x="459" y="1707"/>
                </a:lnTo>
                <a:lnTo>
                  <a:pt x="454" y="1709"/>
                </a:lnTo>
                <a:lnTo>
                  <a:pt x="448" y="1711"/>
                </a:lnTo>
                <a:lnTo>
                  <a:pt x="443" y="1713"/>
                </a:lnTo>
                <a:lnTo>
                  <a:pt x="437" y="1715"/>
                </a:lnTo>
                <a:lnTo>
                  <a:pt x="432" y="1717"/>
                </a:lnTo>
                <a:lnTo>
                  <a:pt x="427" y="1719"/>
                </a:lnTo>
                <a:lnTo>
                  <a:pt x="421" y="1720"/>
                </a:lnTo>
                <a:lnTo>
                  <a:pt x="415" y="1722"/>
                </a:lnTo>
                <a:lnTo>
                  <a:pt x="410" y="1724"/>
                </a:lnTo>
                <a:lnTo>
                  <a:pt x="404" y="1726"/>
                </a:lnTo>
                <a:lnTo>
                  <a:pt x="399" y="1727"/>
                </a:lnTo>
                <a:lnTo>
                  <a:pt x="393" y="1729"/>
                </a:lnTo>
                <a:lnTo>
                  <a:pt x="388" y="1731"/>
                </a:lnTo>
                <a:lnTo>
                  <a:pt x="382" y="1732"/>
                </a:lnTo>
                <a:lnTo>
                  <a:pt x="377" y="1734"/>
                </a:lnTo>
                <a:lnTo>
                  <a:pt x="371" y="1736"/>
                </a:lnTo>
                <a:lnTo>
                  <a:pt x="365" y="1737"/>
                </a:lnTo>
                <a:lnTo>
                  <a:pt x="360" y="1739"/>
                </a:lnTo>
                <a:lnTo>
                  <a:pt x="354" y="1740"/>
                </a:lnTo>
                <a:lnTo>
                  <a:pt x="349" y="1742"/>
                </a:lnTo>
                <a:lnTo>
                  <a:pt x="343" y="1743"/>
                </a:lnTo>
                <a:lnTo>
                  <a:pt x="337" y="1745"/>
                </a:lnTo>
                <a:lnTo>
                  <a:pt x="332" y="1746"/>
                </a:lnTo>
                <a:lnTo>
                  <a:pt x="326" y="1747"/>
                </a:lnTo>
                <a:lnTo>
                  <a:pt x="320" y="1749"/>
                </a:lnTo>
                <a:lnTo>
                  <a:pt x="315" y="1750"/>
                </a:lnTo>
                <a:lnTo>
                  <a:pt x="309" y="1751"/>
                </a:lnTo>
                <a:lnTo>
                  <a:pt x="303" y="1753"/>
                </a:lnTo>
                <a:lnTo>
                  <a:pt x="298" y="1754"/>
                </a:lnTo>
                <a:lnTo>
                  <a:pt x="292" y="1755"/>
                </a:lnTo>
                <a:lnTo>
                  <a:pt x="286" y="1757"/>
                </a:lnTo>
                <a:lnTo>
                  <a:pt x="281" y="1758"/>
                </a:lnTo>
                <a:lnTo>
                  <a:pt x="275" y="1759"/>
                </a:lnTo>
                <a:lnTo>
                  <a:pt x="269" y="1760"/>
                </a:lnTo>
                <a:lnTo>
                  <a:pt x="263" y="1761"/>
                </a:lnTo>
                <a:lnTo>
                  <a:pt x="258" y="1762"/>
                </a:lnTo>
                <a:lnTo>
                  <a:pt x="252" y="1763"/>
                </a:lnTo>
                <a:lnTo>
                  <a:pt x="246" y="1764"/>
                </a:lnTo>
                <a:lnTo>
                  <a:pt x="241" y="1765"/>
                </a:lnTo>
                <a:lnTo>
                  <a:pt x="235" y="1766"/>
                </a:lnTo>
                <a:lnTo>
                  <a:pt x="229" y="1767"/>
                </a:lnTo>
                <a:lnTo>
                  <a:pt x="223" y="1768"/>
                </a:lnTo>
                <a:lnTo>
                  <a:pt x="217" y="1769"/>
                </a:lnTo>
                <a:lnTo>
                  <a:pt x="212" y="1770"/>
                </a:lnTo>
                <a:lnTo>
                  <a:pt x="206" y="1771"/>
                </a:lnTo>
                <a:lnTo>
                  <a:pt x="200" y="1772"/>
                </a:lnTo>
                <a:lnTo>
                  <a:pt x="194" y="1773"/>
                </a:lnTo>
                <a:lnTo>
                  <a:pt x="188" y="1773"/>
                </a:lnTo>
                <a:lnTo>
                  <a:pt x="183" y="1774"/>
                </a:lnTo>
                <a:lnTo>
                  <a:pt x="177" y="1775"/>
                </a:lnTo>
                <a:lnTo>
                  <a:pt x="171" y="1776"/>
                </a:lnTo>
                <a:lnTo>
                  <a:pt x="165" y="1776"/>
                </a:lnTo>
                <a:lnTo>
                  <a:pt x="159" y="1777"/>
                </a:lnTo>
                <a:lnTo>
                  <a:pt x="153" y="1778"/>
                </a:lnTo>
                <a:lnTo>
                  <a:pt x="148" y="1778"/>
                </a:lnTo>
                <a:lnTo>
                  <a:pt x="142" y="1779"/>
                </a:lnTo>
                <a:lnTo>
                  <a:pt x="136" y="1779"/>
                </a:lnTo>
                <a:lnTo>
                  <a:pt x="130" y="1780"/>
                </a:lnTo>
                <a:lnTo>
                  <a:pt x="124" y="1780"/>
                </a:lnTo>
                <a:lnTo>
                  <a:pt x="118" y="1781"/>
                </a:lnTo>
                <a:lnTo>
                  <a:pt x="112" y="1781"/>
                </a:lnTo>
                <a:lnTo>
                  <a:pt x="107" y="1782"/>
                </a:lnTo>
                <a:lnTo>
                  <a:pt x="101" y="1782"/>
                </a:lnTo>
                <a:lnTo>
                  <a:pt x="95" y="1782"/>
                </a:lnTo>
                <a:lnTo>
                  <a:pt x="89" y="1783"/>
                </a:lnTo>
                <a:lnTo>
                  <a:pt x="83" y="1783"/>
                </a:lnTo>
                <a:lnTo>
                  <a:pt x="77" y="1783"/>
                </a:lnTo>
                <a:lnTo>
                  <a:pt x="71" y="1784"/>
                </a:lnTo>
                <a:lnTo>
                  <a:pt x="65" y="1784"/>
                </a:lnTo>
                <a:lnTo>
                  <a:pt x="59" y="1784"/>
                </a:lnTo>
                <a:lnTo>
                  <a:pt x="53" y="1784"/>
                </a:lnTo>
                <a:lnTo>
                  <a:pt x="48" y="1784"/>
                </a:lnTo>
                <a:lnTo>
                  <a:pt x="42" y="1784"/>
                </a:lnTo>
                <a:lnTo>
                  <a:pt x="36" y="1785"/>
                </a:lnTo>
                <a:lnTo>
                  <a:pt x="30" y="1785"/>
                </a:lnTo>
                <a:lnTo>
                  <a:pt x="24" y="1785"/>
                </a:lnTo>
                <a:lnTo>
                  <a:pt x="18" y="1785"/>
                </a:lnTo>
                <a:lnTo>
                  <a:pt x="12" y="1785"/>
                </a:lnTo>
                <a:lnTo>
                  <a:pt x="6" y="1784"/>
                </a:lnTo>
                <a:lnTo>
                  <a:pt x="0" y="1784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19" name="Freeform 59"/>
          <p:cNvSpPr>
            <a:spLocks noChangeArrowheads="1"/>
          </p:cNvSpPr>
          <p:nvPr/>
        </p:nvSpPr>
        <p:spPr bwMode="auto">
          <a:xfrm>
            <a:off x="3349625" y="542925"/>
            <a:ext cx="1046163" cy="2341563"/>
          </a:xfrm>
          <a:custGeom>
            <a:avLst/>
            <a:gdLst>
              <a:gd name="T0" fmla="*/ 2147483646 w 659"/>
              <a:gd name="T1" fmla="*/ 2147483646 h 1475"/>
              <a:gd name="T2" fmla="*/ 2147483646 w 659"/>
              <a:gd name="T3" fmla="*/ 2147483646 h 1475"/>
              <a:gd name="T4" fmla="*/ 2147483646 w 659"/>
              <a:gd name="T5" fmla="*/ 2147483646 h 1475"/>
              <a:gd name="T6" fmla="*/ 2147483646 w 659"/>
              <a:gd name="T7" fmla="*/ 2147483646 h 1475"/>
              <a:gd name="T8" fmla="*/ 2147483646 w 659"/>
              <a:gd name="T9" fmla="*/ 2147483646 h 1475"/>
              <a:gd name="T10" fmla="*/ 2147483646 w 659"/>
              <a:gd name="T11" fmla="*/ 2147483646 h 1475"/>
              <a:gd name="T12" fmla="*/ 2147483646 w 659"/>
              <a:gd name="T13" fmla="*/ 2147483646 h 1475"/>
              <a:gd name="T14" fmla="*/ 2147483646 w 659"/>
              <a:gd name="T15" fmla="*/ 2147483646 h 1475"/>
              <a:gd name="T16" fmla="*/ 2147483646 w 659"/>
              <a:gd name="T17" fmla="*/ 2147483646 h 1475"/>
              <a:gd name="T18" fmla="*/ 2147483646 w 659"/>
              <a:gd name="T19" fmla="*/ 2147483646 h 1475"/>
              <a:gd name="T20" fmla="*/ 2147483646 w 659"/>
              <a:gd name="T21" fmla="*/ 2147483646 h 1475"/>
              <a:gd name="T22" fmla="*/ 2147483646 w 659"/>
              <a:gd name="T23" fmla="*/ 2147483646 h 1475"/>
              <a:gd name="T24" fmla="*/ 2147483646 w 659"/>
              <a:gd name="T25" fmla="*/ 2147483646 h 1475"/>
              <a:gd name="T26" fmla="*/ 2147483646 w 659"/>
              <a:gd name="T27" fmla="*/ 2147483646 h 1475"/>
              <a:gd name="T28" fmla="*/ 2147483646 w 659"/>
              <a:gd name="T29" fmla="*/ 2147483646 h 1475"/>
              <a:gd name="T30" fmla="*/ 2147483646 w 659"/>
              <a:gd name="T31" fmla="*/ 2147483646 h 1475"/>
              <a:gd name="T32" fmla="*/ 2147483646 w 659"/>
              <a:gd name="T33" fmla="*/ 2147483646 h 1475"/>
              <a:gd name="T34" fmla="*/ 2147483646 w 659"/>
              <a:gd name="T35" fmla="*/ 2147483646 h 1475"/>
              <a:gd name="T36" fmla="*/ 2147483646 w 659"/>
              <a:gd name="T37" fmla="*/ 2147483646 h 1475"/>
              <a:gd name="T38" fmla="*/ 2147483646 w 659"/>
              <a:gd name="T39" fmla="*/ 2147483646 h 1475"/>
              <a:gd name="T40" fmla="*/ 2147483646 w 659"/>
              <a:gd name="T41" fmla="*/ 2147483646 h 1475"/>
              <a:gd name="T42" fmla="*/ 2147483646 w 659"/>
              <a:gd name="T43" fmla="*/ 2147483646 h 1475"/>
              <a:gd name="T44" fmla="*/ 2147483646 w 659"/>
              <a:gd name="T45" fmla="*/ 2147483646 h 1475"/>
              <a:gd name="T46" fmla="*/ 2147483646 w 659"/>
              <a:gd name="T47" fmla="*/ 2147483646 h 1475"/>
              <a:gd name="T48" fmla="*/ 2147483646 w 659"/>
              <a:gd name="T49" fmla="*/ 2147483646 h 1475"/>
              <a:gd name="T50" fmla="*/ 2147483646 w 659"/>
              <a:gd name="T51" fmla="*/ 2147483646 h 1475"/>
              <a:gd name="T52" fmla="*/ 2147483646 w 659"/>
              <a:gd name="T53" fmla="*/ 2147483646 h 1475"/>
              <a:gd name="T54" fmla="*/ 2147483646 w 659"/>
              <a:gd name="T55" fmla="*/ 2147483646 h 1475"/>
              <a:gd name="T56" fmla="*/ 2147483646 w 659"/>
              <a:gd name="T57" fmla="*/ 2147483646 h 1475"/>
              <a:gd name="T58" fmla="*/ 2147483646 w 659"/>
              <a:gd name="T59" fmla="*/ 2147483646 h 1475"/>
              <a:gd name="T60" fmla="*/ 2147483646 w 659"/>
              <a:gd name="T61" fmla="*/ 2147483646 h 1475"/>
              <a:gd name="T62" fmla="*/ 2147483646 w 659"/>
              <a:gd name="T63" fmla="*/ 2147483646 h 1475"/>
              <a:gd name="T64" fmla="*/ 2147483646 w 659"/>
              <a:gd name="T65" fmla="*/ 2147483646 h 1475"/>
              <a:gd name="T66" fmla="*/ 2147483646 w 659"/>
              <a:gd name="T67" fmla="*/ 2147483646 h 1475"/>
              <a:gd name="T68" fmla="*/ 2147483646 w 659"/>
              <a:gd name="T69" fmla="*/ 2147483646 h 1475"/>
              <a:gd name="T70" fmla="*/ 2147483646 w 659"/>
              <a:gd name="T71" fmla="*/ 2147483646 h 1475"/>
              <a:gd name="T72" fmla="*/ 2147483646 w 659"/>
              <a:gd name="T73" fmla="*/ 2147483646 h 1475"/>
              <a:gd name="T74" fmla="*/ 2147483646 w 659"/>
              <a:gd name="T75" fmla="*/ 2147483646 h 1475"/>
              <a:gd name="T76" fmla="*/ 2147483646 w 659"/>
              <a:gd name="T77" fmla="*/ 2147483646 h 1475"/>
              <a:gd name="T78" fmla="*/ 2147483646 w 659"/>
              <a:gd name="T79" fmla="*/ 2147483646 h 1475"/>
              <a:gd name="T80" fmla="*/ 2147483646 w 659"/>
              <a:gd name="T81" fmla="*/ 2147483646 h 1475"/>
              <a:gd name="T82" fmla="*/ 2147483646 w 659"/>
              <a:gd name="T83" fmla="*/ 2147483646 h 1475"/>
              <a:gd name="T84" fmla="*/ 2147483646 w 659"/>
              <a:gd name="T85" fmla="*/ 2147483646 h 1475"/>
              <a:gd name="T86" fmla="*/ 2147483646 w 659"/>
              <a:gd name="T87" fmla="*/ 2147483646 h 1475"/>
              <a:gd name="T88" fmla="*/ 2147483646 w 659"/>
              <a:gd name="T89" fmla="*/ 2147483646 h 1475"/>
              <a:gd name="T90" fmla="*/ 2147483646 w 659"/>
              <a:gd name="T91" fmla="*/ 2147483646 h 1475"/>
              <a:gd name="T92" fmla="*/ 2147483646 w 659"/>
              <a:gd name="T93" fmla="*/ 2147483646 h 1475"/>
              <a:gd name="T94" fmla="*/ 2147483646 w 659"/>
              <a:gd name="T95" fmla="*/ 2147483646 h 1475"/>
              <a:gd name="T96" fmla="*/ 2147483646 w 659"/>
              <a:gd name="T97" fmla="*/ 2147483646 h 1475"/>
              <a:gd name="T98" fmla="*/ 2147483646 w 659"/>
              <a:gd name="T99" fmla="*/ 2147483646 h 1475"/>
              <a:gd name="T100" fmla="*/ 2147483646 w 659"/>
              <a:gd name="T101" fmla="*/ 2147483646 h 1475"/>
              <a:gd name="T102" fmla="*/ 2147483646 w 659"/>
              <a:gd name="T103" fmla="*/ 2147483646 h 1475"/>
              <a:gd name="T104" fmla="*/ 2147483646 w 659"/>
              <a:gd name="T105" fmla="*/ 2147483646 h 1475"/>
              <a:gd name="T106" fmla="*/ 2147483646 w 659"/>
              <a:gd name="T107" fmla="*/ 2147483646 h 1475"/>
              <a:gd name="T108" fmla="*/ 2147483646 w 659"/>
              <a:gd name="T109" fmla="*/ 2147483646 h 147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59" h="1475">
                <a:moveTo>
                  <a:pt x="0" y="0"/>
                </a:moveTo>
                <a:lnTo>
                  <a:pt x="8" y="4"/>
                </a:lnTo>
                <a:lnTo>
                  <a:pt x="16" y="8"/>
                </a:lnTo>
                <a:lnTo>
                  <a:pt x="24" y="12"/>
                </a:lnTo>
                <a:lnTo>
                  <a:pt x="32" y="17"/>
                </a:lnTo>
                <a:lnTo>
                  <a:pt x="39" y="21"/>
                </a:lnTo>
                <a:lnTo>
                  <a:pt x="47" y="25"/>
                </a:lnTo>
                <a:lnTo>
                  <a:pt x="55" y="29"/>
                </a:lnTo>
                <a:lnTo>
                  <a:pt x="62" y="33"/>
                </a:lnTo>
                <a:lnTo>
                  <a:pt x="70" y="38"/>
                </a:lnTo>
                <a:lnTo>
                  <a:pt x="77" y="42"/>
                </a:lnTo>
                <a:lnTo>
                  <a:pt x="84" y="46"/>
                </a:lnTo>
                <a:lnTo>
                  <a:pt x="92" y="50"/>
                </a:lnTo>
                <a:lnTo>
                  <a:pt x="99" y="55"/>
                </a:lnTo>
                <a:lnTo>
                  <a:pt x="106" y="59"/>
                </a:lnTo>
                <a:lnTo>
                  <a:pt x="113" y="63"/>
                </a:lnTo>
                <a:lnTo>
                  <a:pt x="121" y="68"/>
                </a:lnTo>
                <a:lnTo>
                  <a:pt x="128" y="72"/>
                </a:lnTo>
                <a:lnTo>
                  <a:pt x="135" y="76"/>
                </a:lnTo>
                <a:lnTo>
                  <a:pt x="142" y="81"/>
                </a:lnTo>
                <a:lnTo>
                  <a:pt x="149" y="85"/>
                </a:lnTo>
                <a:lnTo>
                  <a:pt x="155" y="90"/>
                </a:lnTo>
                <a:lnTo>
                  <a:pt x="162" y="94"/>
                </a:lnTo>
                <a:lnTo>
                  <a:pt x="169" y="98"/>
                </a:lnTo>
                <a:lnTo>
                  <a:pt x="176" y="103"/>
                </a:lnTo>
                <a:lnTo>
                  <a:pt x="182" y="107"/>
                </a:lnTo>
                <a:lnTo>
                  <a:pt x="189" y="112"/>
                </a:lnTo>
                <a:lnTo>
                  <a:pt x="195" y="116"/>
                </a:lnTo>
                <a:lnTo>
                  <a:pt x="202" y="121"/>
                </a:lnTo>
                <a:lnTo>
                  <a:pt x="208" y="126"/>
                </a:lnTo>
                <a:lnTo>
                  <a:pt x="215" y="130"/>
                </a:lnTo>
                <a:lnTo>
                  <a:pt x="221" y="135"/>
                </a:lnTo>
                <a:lnTo>
                  <a:pt x="227" y="139"/>
                </a:lnTo>
                <a:lnTo>
                  <a:pt x="234" y="144"/>
                </a:lnTo>
                <a:lnTo>
                  <a:pt x="240" y="149"/>
                </a:lnTo>
                <a:lnTo>
                  <a:pt x="246" y="153"/>
                </a:lnTo>
                <a:lnTo>
                  <a:pt x="252" y="158"/>
                </a:lnTo>
                <a:lnTo>
                  <a:pt x="258" y="163"/>
                </a:lnTo>
                <a:lnTo>
                  <a:pt x="264" y="167"/>
                </a:lnTo>
                <a:lnTo>
                  <a:pt x="270" y="172"/>
                </a:lnTo>
                <a:lnTo>
                  <a:pt x="276" y="177"/>
                </a:lnTo>
                <a:lnTo>
                  <a:pt x="282" y="181"/>
                </a:lnTo>
                <a:lnTo>
                  <a:pt x="288" y="186"/>
                </a:lnTo>
                <a:lnTo>
                  <a:pt x="293" y="191"/>
                </a:lnTo>
                <a:lnTo>
                  <a:pt x="299" y="196"/>
                </a:lnTo>
                <a:lnTo>
                  <a:pt x="305" y="201"/>
                </a:lnTo>
                <a:lnTo>
                  <a:pt x="310" y="205"/>
                </a:lnTo>
                <a:lnTo>
                  <a:pt x="316" y="210"/>
                </a:lnTo>
                <a:lnTo>
                  <a:pt x="321" y="215"/>
                </a:lnTo>
                <a:lnTo>
                  <a:pt x="327" y="220"/>
                </a:lnTo>
                <a:lnTo>
                  <a:pt x="332" y="225"/>
                </a:lnTo>
                <a:lnTo>
                  <a:pt x="338" y="230"/>
                </a:lnTo>
                <a:lnTo>
                  <a:pt x="343" y="234"/>
                </a:lnTo>
                <a:lnTo>
                  <a:pt x="348" y="239"/>
                </a:lnTo>
                <a:lnTo>
                  <a:pt x="353" y="244"/>
                </a:lnTo>
                <a:lnTo>
                  <a:pt x="359" y="249"/>
                </a:lnTo>
                <a:lnTo>
                  <a:pt x="364" y="254"/>
                </a:lnTo>
                <a:lnTo>
                  <a:pt x="369" y="259"/>
                </a:lnTo>
                <a:lnTo>
                  <a:pt x="374" y="264"/>
                </a:lnTo>
                <a:lnTo>
                  <a:pt x="379" y="269"/>
                </a:lnTo>
                <a:lnTo>
                  <a:pt x="384" y="274"/>
                </a:lnTo>
                <a:lnTo>
                  <a:pt x="389" y="279"/>
                </a:lnTo>
                <a:lnTo>
                  <a:pt x="393" y="284"/>
                </a:lnTo>
                <a:lnTo>
                  <a:pt x="398" y="289"/>
                </a:lnTo>
                <a:lnTo>
                  <a:pt x="403" y="294"/>
                </a:lnTo>
                <a:lnTo>
                  <a:pt x="408" y="299"/>
                </a:lnTo>
                <a:lnTo>
                  <a:pt x="412" y="304"/>
                </a:lnTo>
                <a:lnTo>
                  <a:pt x="417" y="309"/>
                </a:lnTo>
                <a:lnTo>
                  <a:pt x="421" y="315"/>
                </a:lnTo>
                <a:lnTo>
                  <a:pt x="426" y="320"/>
                </a:lnTo>
                <a:lnTo>
                  <a:pt x="430" y="325"/>
                </a:lnTo>
                <a:lnTo>
                  <a:pt x="435" y="330"/>
                </a:lnTo>
                <a:lnTo>
                  <a:pt x="439" y="335"/>
                </a:lnTo>
                <a:lnTo>
                  <a:pt x="443" y="340"/>
                </a:lnTo>
                <a:lnTo>
                  <a:pt x="448" y="345"/>
                </a:lnTo>
                <a:lnTo>
                  <a:pt x="452" y="351"/>
                </a:lnTo>
                <a:lnTo>
                  <a:pt x="456" y="356"/>
                </a:lnTo>
                <a:lnTo>
                  <a:pt x="460" y="361"/>
                </a:lnTo>
                <a:lnTo>
                  <a:pt x="464" y="366"/>
                </a:lnTo>
                <a:lnTo>
                  <a:pt x="468" y="371"/>
                </a:lnTo>
                <a:lnTo>
                  <a:pt x="472" y="377"/>
                </a:lnTo>
                <a:lnTo>
                  <a:pt x="476" y="382"/>
                </a:lnTo>
                <a:lnTo>
                  <a:pt x="480" y="387"/>
                </a:lnTo>
                <a:lnTo>
                  <a:pt x="484" y="392"/>
                </a:lnTo>
                <a:lnTo>
                  <a:pt x="488" y="398"/>
                </a:lnTo>
                <a:lnTo>
                  <a:pt x="492" y="403"/>
                </a:lnTo>
                <a:lnTo>
                  <a:pt x="495" y="408"/>
                </a:lnTo>
                <a:lnTo>
                  <a:pt x="499" y="414"/>
                </a:lnTo>
                <a:lnTo>
                  <a:pt x="503" y="419"/>
                </a:lnTo>
                <a:lnTo>
                  <a:pt x="506" y="424"/>
                </a:lnTo>
                <a:lnTo>
                  <a:pt x="510" y="429"/>
                </a:lnTo>
                <a:lnTo>
                  <a:pt x="513" y="435"/>
                </a:lnTo>
                <a:lnTo>
                  <a:pt x="517" y="440"/>
                </a:lnTo>
                <a:lnTo>
                  <a:pt x="520" y="446"/>
                </a:lnTo>
                <a:lnTo>
                  <a:pt x="524" y="451"/>
                </a:lnTo>
                <a:lnTo>
                  <a:pt x="527" y="456"/>
                </a:lnTo>
                <a:lnTo>
                  <a:pt x="530" y="462"/>
                </a:lnTo>
                <a:lnTo>
                  <a:pt x="533" y="467"/>
                </a:lnTo>
                <a:lnTo>
                  <a:pt x="537" y="473"/>
                </a:lnTo>
                <a:lnTo>
                  <a:pt x="540" y="478"/>
                </a:lnTo>
                <a:lnTo>
                  <a:pt x="543" y="483"/>
                </a:lnTo>
                <a:lnTo>
                  <a:pt x="546" y="489"/>
                </a:lnTo>
                <a:lnTo>
                  <a:pt x="549" y="494"/>
                </a:lnTo>
                <a:lnTo>
                  <a:pt x="552" y="500"/>
                </a:lnTo>
                <a:lnTo>
                  <a:pt x="555" y="505"/>
                </a:lnTo>
                <a:lnTo>
                  <a:pt x="558" y="511"/>
                </a:lnTo>
                <a:lnTo>
                  <a:pt x="561" y="516"/>
                </a:lnTo>
                <a:lnTo>
                  <a:pt x="563" y="522"/>
                </a:lnTo>
                <a:lnTo>
                  <a:pt x="566" y="527"/>
                </a:lnTo>
                <a:lnTo>
                  <a:pt x="569" y="533"/>
                </a:lnTo>
                <a:lnTo>
                  <a:pt x="572" y="538"/>
                </a:lnTo>
                <a:lnTo>
                  <a:pt x="574" y="544"/>
                </a:lnTo>
                <a:lnTo>
                  <a:pt x="577" y="549"/>
                </a:lnTo>
                <a:lnTo>
                  <a:pt x="579" y="555"/>
                </a:lnTo>
                <a:lnTo>
                  <a:pt x="582" y="560"/>
                </a:lnTo>
                <a:lnTo>
                  <a:pt x="584" y="566"/>
                </a:lnTo>
                <a:lnTo>
                  <a:pt x="587" y="571"/>
                </a:lnTo>
                <a:lnTo>
                  <a:pt x="589" y="577"/>
                </a:lnTo>
                <a:lnTo>
                  <a:pt x="591" y="582"/>
                </a:lnTo>
                <a:lnTo>
                  <a:pt x="594" y="588"/>
                </a:lnTo>
                <a:lnTo>
                  <a:pt x="596" y="594"/>
                </a:lnTo>
                <a:lnTo>
                  <a:pt x="598" y="599"/>
                </a:lnTo>
                <a:lnTo>
                  <a:pt x="600" y="605"/>
                </a:lnTo>
                <a:lnTo>
                  <a:pt x="602" y="610"/>
                </a:lnTo>
                <a:lnTo>
                  <a:pt x="605" y="616"/>
                </a:lnTo>
                <a:lnTo>
                  <a:pt x="607" y="622"/>
                </a:lnTo>
                <a:lnTo>
                  <a:pt x="609" y="627"/>
                </a:lnTo>
                <a:lnTo>
                  <a:pt x="611" y="633"/>
                </a:lnTo>
                <a:lnTo>
                  <a:pt x="612" y="638"/>
                </a:lnTo>
                <a:lnTo>
                  <a:pt x="614" y="644"/>
                </a:lnTo>
                <a:lnTo>
                  <a:pt x="616" y="650"/>
                </a:lnTo>
                <a:lnTo>
                  <a:pt x="618" y="655"/>
                </a:lnTo>
                <a:lnTo>
                  <a:pt x="620" y="661"/>
                </a:lnTo>
                <a:lnTo>
                  <a:pt x="621" y="667"/>
                </a:lnTo>
                <a:lnTo>
                  <a:pt x="623" y="672"/>
                </a:lnTo>
                <a:lnTo>
                  <a:pt x="625" y="678"/>
                </a:lnTo>
                <a:lnTo>
                  <a:pt x="626" y="684"/>
                </a:lnTo>
                <a:lnTo>
                  <a:pt x="628" y="689"/>
                </a:lnTo>
                <a:lnTo>
                  <a:pt x="629" y="695"/>
                </a:lnTo>
                <a:lnTo>
                  <a:pt x="631" y="701"/>
                </a:lnTo>
                <a:lnTo>
                  <a:pt x="632" y="706"/>
                </a:lnTo>
                <a:lnTo>
                  <a:pt x="634" y="712"/>
                </a:lnTo>
                <a:lnTo>
                  <a:pt x="635" y="718"/>
                </a:lnTo>
                <a:lnTo>
                  <a:pt x="636" y="723"/>
                </a:lnTo>
                <a:lnTo>
                  <a:pt x="638" y="729"/>
                </a:lnTo>
                <a:lnTo>
                  <a:pt x="639" y="735"/>
                </a:lnTo>
                <a:lnTo>
                  <a:pt x="640" y="741"/>
                </a:lnTo>
                <a:lnTo>
                  <a:pt x="641" y="746"/>
                </a:lnTo>
                <a:lnTo>
                  <a:pt x="643" y="752"/>
                </a:lnTo>
                <a:lnTo>
                  <a:pt x="644" y="758"/>
                </a:lnTo>
                <a:lnTo>
                  <a:pt x="645" y="764"/>
                </a:lnTo>
                <a:lnTo>
                  <a:pt x="646" y="769"/>
                </a:lnTo>
                <a:lnTo>
                  <a:pt x="647" y="775"/>
                </a:lnTo>
                <a:lnTo>
                  <a:pt x="648" y="781"/>
                </a:lnTo>
                <a:lnTo>
                  <a:pt x="649" y="786"/>
                </a:lnTo>
                <a:lnTo>
                  <a:pt x="649" y="792"/>
                </a:lnTo>
                <a:lnTo>
                  <a:pt x="650" y="798"/>
                </a:lnTo>
                <a:lnTo>
                  <a:pt x="651" y="804"/>
                </a:lnTo>
                <a:lnTo>
                  <a:pt x="652" y="809"/>
                </a:lnTo>
                <a:lnTo>
                  <a:pt x="652" y="815"/>
                </a:lnTo>
                <a:lnTo>
                  <a:pt x="653" y="821"/>
                </a:lnTo>
                <a:lnTo>
                  <a:pt x="654" y="827"/>
                </a:lnTo>
                <a:lnTo>
                  <a:pt x="654" y="833"/>
                </a:lnTo>
                <a:lnTo>
                  <a:pt x="655" y="838"/>
                </a:lnTo>
                <a:lnTo>
                  <a:pt x="655" y="844"/>
                </a:lnTo>
                <a:lnTo>
                  <a:pt x="656" y="850"/>
                </a:lnTo>
                <a:lnTo>
                  <a:pt x="656" y="856"/>
                </a:lnTo>
                <a:lnTo>
                  <a:pt x="657" y="861"/>
                </a:lnTo>
                <a:lnTo>
                  <a:pt x="657" y="867"/>
                </a:lnTo>
                <a:lnTo>
                  <a:pt x="658" y="873"/>
                </a:lnTo>
                <a:lnTo>
                  <a:pt x="658" y="879"/>
                </a:lnTo>
                <a:lnTo>
                  <a:pt x="658" y="885"/>
                </a:lnTo>
                <a:lnTo>
                  <a:pt x="658" y="890"/>
                </a:lnTo>
                <a:lnTo>
                  <a:pt x="659" y="896"/>
                </a:lnTo>
                <a:lnTo>
                  <a:pt x="659" y="902"/>
                </a:lnTo>
                <a:lnTo>
                  <a:pt x="659" y="908"/>
                </a:lnTo>
                <a:lnTo>
                  <a:pt x="659" y="913"/>
                </a:lnTo>
                <a:lnTo>
                  <a:pt x="659" y="919"/>
                </a:lnTo>
                <a:lnTo>
                  <a:pt x="659" y="925"/>
                </a:lnTo>
                <a:lnTo>
                  <a:pt x="659" y="931"/>
                </a:lnTo>
                <a:lnTo>
                  <a:pt x="659" y="937"/>
                </a:lnTo>
                <a:lnTo>
                  <a:pt x="659" y="942"/>
                </a:lnTo>
                <a:lnTo>
                  <a:pt x="659" y="948"/>
                </a:lnTo>
                <a:lnTo>
                  <a:pt x="659" y="954"/>
                </a:lnTo>
                <a:lnTo>
                  <a:pt x="658" y="960"/>
                </a:lnTo>
                <a:lnTo>
                  <a:pt x="658" y="966"/>
                </a:lnTo>
                <a:lnTo>
                  <a:pt x="658" y="971"/>
                </a:lnTo>
                <a:lnTo>
                  <a:pt x="658" y="977"/>
                </a:lnTo>
                <a:lnTo>
                  <a:pt x="657" y="983"/>
                </a:lnTo>
                <a:lnTo>
                  <a:pt x="657" y="989"/>
                </a:lnTo>
                <a:lnTo>
                  <a:pt x="656" y="995"/>
                </a:lnTo>
                <a:lnTo>
                  <a:pt x="656" y="1000"/>
                </a:lnTo>
                <a:lnTo>
                  <a:pt x="656" y="1006"/>
                </a:lnTo>
                <a:lnTo>
                  <a:pt x="655" y="1012"/>
                </a:lnTo>
                <a:lnTo>
                  <a:pt x="654" y="1018"/>
                </a:lnTo>
                <a:lnTo>
                  <a:pt x="654" y="1024"/>
                </a:lnTo>
                <a:lnTo>
                  <a:pt x="653" y="1029"/>
                </a:lnTo>
                <a:lnTo>
                  <a:pt x="653" y="1035"/>
                </a:lnTo>
                <a:lnTo>
                  <a:pt x="652" y="1041"/>
                </a:lnTo>
                <a:lnTo>
                  <a:pt x="651" y="1047"/>
                </a:lnTo>
                <a:lnTo>
                  <a:pt x="651" y="1052"/>
                </a:lnTo>
                <a:lnTo>
                  <a:pt x="650" y="1058"/>
                </a:lnTo>
                <a:lnTo>
                  <a:pt x="649" y="1064"/>
                </a:lnTo>
                <a:lnTo>
                  <a:pt x="648" y="1070"/>
                </a:lnTo>
                <a:lnTo>
                  <a:pt x="647" y="1076"/>
                </a:lnTo>
                <a:lnTo>
                  <a:pt x="646" y="1081"/>
                </a:lnTo>
                <a:lnTo>
                  <a:pt x="645" y="1087"/>
                </a:lnTo>
                <a:lnTo>
                  <a:pt x="644" y="1093"/>
                </a:lnTo>
                <a:lnTo>
                  <a:pt x="643" y="1099"/>
                </a:lnTo>
                <a:lnTo>
                  <a:pt x="642" y="1104"/>
                </a:lnTo>
                <a:lnTo>
                  <a:pt x="641" y="1110"/>
                </a:lnTo>
                <a:lnTo>
                  <a:pt x="640" y="1116"/>
                </a:lnTo>
                <a:lnTo>
                  <a:pt x="639" y="1122"/>
                </a:lnTo>
                <a:lnTo>
                  <a:pt x="638" y="1127"/>
                </a:lnTo>
                <a:lnTo>
                  <a:pt x="637" y="1133"/>
                </a:lnTo>
                <a:lnTo>
                  <a:pt x="635" y="1139"/>
                </a:lnTo>
                <a:lnTo>
                  <a:pt x="634" y="1145"/>
                </a:lnTo>
                <a:lnTo>
                  <a:pt x="633" y="1150"/>
                </a:lnTo>
                <a:lnTo>
                  <a:pt x="632" y="1156"/>
                </a:lnTo>
                <a:lnTo>
                  <a:pt x="630" y="1162"/>
                </a:lnTo>
                <a:lnTo>
                  <a:pt x="629" y="1168"/>
                </a:lnTo>
                <a:lnTo>
                  <a:pt x="627" y="1173"/>
                </a:lnTo>
                <a:lnTo>
                  <a:pt x="626" y="1179"/>
                </a:lnTo>
                <a:lnTo>
                  <a:pt x="625" y="1185"/>
                </a:lnTo>
                <a:lnTo>
                  <a:pt x="623" y="1191"/>
                </a:lnTo>
                <a:lnTo>
                  <a:pt x="621" y="1196"/>
                </a:lnTo>
                <a:lnTo>
                  <a:pt x="620" y="1202"/>
                </a:lnTo>
                <a:lnTo>
                  <a:pt x="618" y="1208"/>
                </a:lnTo>
                <a:lnTo>
                  <a:pt x="617" y="1213"/>
                </a:lnTo>
                <a:lnTo>
                  <a:pt x="615" y="1219"/>
                </a:lnTo>
                <a:lnTo>
                  <a:pt x="613" y="1225"/>
                </a:lnTo>
                <a:lnTo>
                  <a:pt x="612" y="1231"/>
                </a:lnTo>
                <a:lnTo>
                  <a:pt x="610" y="1236"/>
                </a:lnTo>
                <a:lnTo>
                  <a:pt x="608" y="1242"/>
                </a:lnTo>
                <a:lnTo>
                  <a:pt x="606" y="1248"/>
                </a:lnTo>
                <a:lnTo>
                  <a:pt x="604" y="1253"/>
                </a:lnTo>
                <a:lnTo>
                  <a:pt x="602" y="1259"/>
                </a:lnTo>
                <a:lnTo>
                  <a:pt x="601" y="1265"/>
                </a:lnTo>
                <a:lnTo>
                  <a:pt x="599" y="1270"/>
                </a:lnTo>
                <a:lnTo>
                  <a:pt x="597" y="1276"/>
                </a:lnTo>
                <a:lnTo>
                  <a:pt x="595" y="1282"/>
                </a:lnTo>
                <a:lnTo>
                  <a:pt x="593" y="1287"/>
                </a:lnTo>
                <a:lnTo>
                  <a:pt x="591" y="1293"/>
                </a:lnTo>
                <a:lnTo>
                  <a:pt x="589" y="1298"/>
                </a:lnTo>
                <a:lnTo>
                  <a:pt x="586" y="1304"/>
                </a:lnTo>
                <a:lnTo>
                  <a:pt x="584" y="1310"/>
                </a:lnTo>
                <a:lnTo>
                  <a:pt x="582" y="1315"/>
                </a:lnTo>
                <a:lnTo>
                  <a:pt x="580" y="1321"/>
                </a:lnTo>
                <a:lnTo>
                  <a:pt x="578" y="1326"/>
                </a:lnTo>
                <a:lnTo>
                  <a:pt x="575" y="1332"/>
                </a:lnTo>
                <a:lnTo>
                  <a:pt x="573" y="1338"/>
                </a:lnTo>
                <a:lnTo>
                  <a:pt x="571" y="1343"/>
                </a:lnTo>
                <a:lnTo>
                  <a:pt x="569" y="1349"/>
                </a:lnTo>
                <a:lnTo>
                  <a:pt x="566" y="1354"/>
                </a:lnTo>
                <a:lnTo>
                  <a:pt x="564" y="1360"/>
                </a:lnTo>
                <a:lnTo>
                  <a:pt x="561" y="1365"/>
                </a:lnTo>
                <a:lnTo>
                  <a:pt x="559" y="1371"/>
                </a:lnTo>
                <a:lnTo>
                  <a:pt x="556" y="1377"/>
                </a:lnTo>
                <a:lnTo>
                  <a:pt x="554" y="1382"/>
                </a:lnTo>
                <a:lnTo>
                  <a:pt x="551" y="1388"/>
                </a:lnTo>
                <a:lnTo>
                  <a:pt x="549" y="1393"/>
                </a:lnTo>
                <a:lnTo>
                  <a:pt x="546" y="1399"/>
                </a:lnTo>
                <a:lnTo>
                  <a:pt x="544" y="1404"/>
                </a:lnTo>
                <a:lnTo>
                  <a:pt x="541" y="1410"/>
                </a:lnTo>
                <a:lnTo>
                  <a:pt x="538" y="1415"/>
                </a:lnTo>
                <a:lnTo>
                  <a:pt x="536" y="1421"/>
                </a:lnTo>
                <a:lnTo>
                  <a:pt x="533" y="1426"/>
                </a:lnTo>
                <a:lnTo>
                  <a:pt x="530" y="1431"/>
                </a:lnTo>
                <a:lnTo>
                  <a:pt x="527" y="1437"/>
                </a:lnTo>
                <a:lnTo>
                  <a:pt x="525" y="1442"/>
                </a:lnTo>
                <a:lnTo>
                  <a:pt x="522" y="1448"/>
                </a:lnTo>
                <a:lnTo>
                  <a:pt x="519" y="1453"/>
                </a:lnTo>
                <a:lnTo>
                  <a:pt x="516" y="1459"/>
                </a:lnTo>
                <a:lnTo>
                  <a:pt x="513" y="1464"/>
                </a:lnTo>
                <a:lnTo>
                  <a:pt x="510" y="1469"/>
                </a:lnTo>
                <a:lnTo>
                  <a:pt x="507" y="1475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20" name="Freeform 60"/>
          <p:cNvSpPr>
            <a:spLocks noChangeArrowheads="1"/>
          </p:cNvSpPr>
          <p:nvPr/>
        </p:nvSpPr>
        <p:spPr bwMode="auto">
          <a:xfrm>
            <a:off x="1911350" y="2884488"/>
            <a:ext cx="2243138" cy="1349375"/>
          </a:xfrm>
          <a:custGeom>
            <a:avLst/>
            <a:gdLst>
              <a:gd name="T0" fmla="*/ 2147483646 w 1413"/>
              <a:gd name="T1" fmla="*/ 2147483646 h 850"/>
              <a:gd name="T2" fmla="*/ 2147483646 w 1413"/>
              <a:gd name="T3" fmla="*/ 2147483646 h 850"/>
              <a:gd name="T4" fmla="*/ 2147483646 w 1413"/>
              <a:gd name="T5" fmla="*/ 2147483646 h 850"/>
              <a:gd name="T6" fmla="*/ 2147483646 w 1413"/>
              <a:gd name="T7" fmla="*/ 2147483646 h 850"/>
              <a:gd name="T8" fmla="*/ 2147483646 w 1413"/>
              <a:gd name="T9" fmla="*/ 2147483646 h 850"/>
              <a:gd name="T10" fmla="*/ 2147483646 w 1413"/>
              <a:gd name="T11" fmla="*/ 2147483646 h 850"/>
              <a:gd name="T12" fmla="*/ 2147483646 w 1413"/>
              <a:gd name="T13" fmla="*/ 2147483646 h 850"/>
              <a:gd name="T14" fmla="*/ 2147483646 w 1413"/>
              <a:gd name="T15" fmla="*/ 2147483646 h 850"/>
              <a:gd name="T16" fmla="*/ 2147483646 w 1413"/>
              <a:gd name="T17" fmla="*/ 2147483646 h 850"/>
              <a:gd name="T18" fmla="*/ 2147483646 w 1413"/>
              <a:gd name="T19" fmla="*/ 2147483646 h 850"/>
              <a:gd name="T20" fmla="*/ 2147483646 w 1413"/>
              <a:gd name="T21" fmla="*/ 2147483646 h 850"/>
              <a:gd name="T22" fmla="*/ 2147483646 w 1413"/>
              <a:gd name="T23" fmla="*/ 2147483646 h 850"/>
              <a:gd name="T24" fmla="*/ 2147483646 w 1413"/>
              <a:gd name="T25" fmla="*/ 2147483646 h 850"/>
              <a:gd name="T26" fmla="*/ 2147483646 w 1413"/>
              <a:gd name="T27" fmla="*/ 2147483646 h 850"/>
              <a:gd name="T28" fmla="*/ 2147483646 w 1413"/>
              <a:gd name="T29" fmla="*/ 2147483646 h 850"/>
              <a:gd name="T30" fmla="*/ 2147483646 w 1413"/>
              <a:gd name="T31" fmla="*/ 2147483646 h 850"/>
              <a:gd name="T32" fmla="*/ 2147483646 w 1413"/>
              <a:gd name="T33" fmla="*/ 2147483646 h 850"/>
              <a:gd name="T34" fmla="*/ 2147483646 w 1413"/>
              <a:gd name="T35" fmla="*/ 2147483646 h 850"/>
              <a:gd name="T36" fmla="*/ 2147483646 w 1413"/>
              <a:gd name="T37" fmla="*/ 2147483646 h 850"/>
              <a:gd name="T38" fmla="*/ 2147483646 w 1413"/>
              <a:gd name="T39" fmla="*/ 2147483646 h 850"/>
              <a:gd name="T40" fmla="*/ 2147483646 w 1413"/>
              <a:gd name="T41" fmla="*/ 2147483646 h 850"/>
              <a:gd name="T42" fmla="*/ 2147483646 w 1413"/>
              <a:gd name="T43" fmla="*/ 2147483646 h 850"/>
              <a:gd name="T44" fmla="*/ 2147483646 w 1413"/>
              <a:gd name="T45" fmla="*/ 2147483646 h 850"/>
              <a:gd name="T46" fmla="*/ 2147483646 w 1413"/>
              <a:gd name="T47" fmla="*/ 2147483646 h 850"/>
              <a:gd name="T48" fmla="*/ 2147483646 w 1413"/>
              <a:gd name="T49" fmla="*/ 2147483646 h 850"/>
              <a:gd name="T50" fmla="*/ 2147483646 w 1413"/>
              <a:gd name="T51" fmla="*/ 2147483646 h 850"/>
              <a:gd name="T52" fmla="*/ 2147483646 w 1413"/>
              <a:gd name="T53" fmla="*/ 2147483646 h 850"/>
              <a:gd name="T54" fmla="*/ 2147483646 w 1413"/>
              <a:gd name="T55" fmla="*/ 2147483646 h 850"/>
              <a:gd name="T56" fmla="*/ 2147483646 w 1413"/>
              <a:gd name="T57" fmla="*/ 2147483646 h 850"/>
              <a:gd name="T58" fmla="*/ 2147483646 w 1413"/>
              <a:gd name="T59" fmla="*/ 2147483646 h 850"/>
              <a:gd name="T60" fmla="*/ 2147483646 w 1413"/>
              <a:gd name="T61" fmla="*/ 2147483646 h 850"/>
              <a:gd name="T62" fmla="*/ 2147483646 w 1413"/>
              <a:gd name="T63" fmla="*/ 2147483646 h 850"/>
              <a:gd name="T64" fmla="*/ 2147483646 w 1413"/>
              <a:gd name="T65" fmla="*/ 2147483646 h 850"/>
              <a:gd name="T66" fmla="*/ 2147483646 w 1413"/>
              <a:gd name="T67" fmla="*/ 2147483646 h 850"/>
              <a:gd name="T68" fmla="*/ 2147483646 w 1413"/>
              <a:gd name="T69" fmla="*/ 2147483646 h 850"/>
              <a:gd name="T70" fmla="*/ 2147483646 w 1413"/>
              <a:gd name="T71" fmla="*/ 2147483646 h 850"/>
              <a:gd name="T72" fmla="*/ 2147483646 w 1413"/>
              <a:gd name="T73" fmla="*/ 2147483646 h 850"/>
              <a:gd name="T74" fmla="*/ 2147483646 w 1413"/>
              <a:gd name="T75" fmla="*/ 2147483646 h 850"/>
              <a:gd name="T76" fmla="*/ 2147483646 w 1413"/>
              <a:gd name="T77" fmla="*/ 2147483646 h 850"/>
              <a:gd name="T78" fmla="*/ 2147483646 w 1413"/>
              <a:gd name="T79" fmla="*/ 2147483646 h 850"/>
              <a:gd name="T80" fmla="*/ 2147483646 w 1413"/>
              <a:gd name="T81" fmla="*/ 2147483646 h 850"/>
              <a:gd name="T82" fmla="*/ 2147483646 w 1413"/>
              <a:gd name="T83" fmla="*/ 2147483646 h 850"/>
              <a:gd name="T84" fmla="*/ 2147483646 w 1413"/>
              <a:gd name="T85" fmla="*/ 2147483646 h 850"/>
              <a:gd name="T86" fmla="*/ 2147483646 w 1413"/>
              <a:gd name="T87" fmla="*/ 2147483646 h 850"/>
              <a:gd name="T88" fmla="*/ 2147483646 w 1413"/>
              <a:gd name="T89" fmla="*/ 2147483646 h 850"/>
              <a:gd name="T90" fmla="*/ 2147483646 w 1413"/>
              <a:gd name="T91" fmla="*/ 2147483646 h 850"/>
              <a:gd name="T92" fmla="*/ 2147483646 w 1413"/>
              <a:gd name="T93" fmla="*/ 2147483646 h 850"/>
              <a:gd name="T94" fmla="*/ 2147483646 w 1413"/>
              <a:gd name="T95" fmla="*/ 2147483646 h 850"/>
              <a:gd name="T96" fmla="*/ 2147483646 w 1413"/>
              <a:gd name="T97" fmla="*/ 2147483646 h 850"/>
              <a:gd name="T98" fmla="*/ 2147483646 w 1413"/>
              <a:gd name="T99" fmla="*/ 2147483646 h 850"/>
              <a:gd name="T100" fmla="*/ 2147483646 w 1413"/>
              <a:gd name="T101" fmla="*/ 2147483646 h 850"/>
              <a:gd name="T102" fmla="*/ 2147483646 w 1413"/>
              <a:gd name="T103" fmla="*/ 2147483646 h 850"/>
              <a:gd name="T104" fmla="*/ 2147483646 w 1413"/>
              <a:gd name="T105" fmla="*/ 2147483646 h 850"/>
              <a:gd name="T106" fmla="*/ 2147483646 w 1413"/>
              <a:gd name="T107" fmla="*/ 2147483646 h 850"/>
              <a:gd name="T108" fmla="*/ 2147483646 w 1413"/>
              <a:gd name="T109" fmla="*/ 2147483646 h 850"/>
              <a:gd name="T110" fmla="*/ 2147483646 w 1413"/>
              <a:gd name="T111" fmla="*/ 2147483646 h 850"/>
              <a:gd name="T112" fmla="*/ 2147483646 w 1413"/>
              <a:gd name="T113" fmla="*/ 2147483646 h 850"/>
              <a:gd name="T114" fmla="*/ 2147483646 w 1413"/>
              <a:gd name="T115" fmla="*/ 2147483646 h 850"/>
              <a:gd name="T116" fmla="*/ 2147483646 w 1413"/>
              <a:gd name="T117" fmla="*/ 2147483646 h 850"/>
              <a:gd name="T118" fmla="*/ 2147483646 w 1413"/>
              <a:gd name="T119" fmla="*/ 2147483646 h 850"/>
              <a:gd name="T120" fmla="*/ 2147483646 w 1413"/>
              <a:gd name="T121" fmla="*/ 2147483646 h 850"/>
              <a:gd name="T122" fmla="*/ 2147483646 w 1413"/>
              <a:gd name="T123" fmla="*/ 2147483646 h 8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13" h="850">
                <a:moveTo>
                  <a:pt x="1413" y="0"/>
                </a:moveTo>
                <a:lnTo>
                  <a:pt x="1410" y="6"/>
                </a:lnTo>
                <a:lnTo>
                  <a:pt x="1407" y="12"/>
                </a:lnTo>
                <a:lnTo>
                  <a:pt x="1403" y="18"/>
                </a:lnTo>
                <a:lnTo>
                  <a:pt x="1400" y="24"/>
                </a:lnTo>
                <a:lnTo>
                  <a:pt x="1396" y="29"/>
                </a:lnTo>
                <a:lnTo>
                  <a:pt x="1393" y="35"/>
                </a:lnTo>
                <a:lnTo>
                  <a:pt x="1389" y="41"/>
                </a:lnTo>
                <a:lnTo>
                  <a:pt x="1386" y="47"/>
                </a:lnTo>
                <a:lnTo>
                  <a:pt x="1382" y="53"/>
                </a:lnTo>
                <a:lnTo>
                  <a:pt x="1379" y="59"/>
                </a:lnTo>
                <a:lnTo>
                  <a:pt x="1375" y="65"/>
                </a:lnTo>
                <a:lnTo>
                  <a:pt x="1372" y="70"/>
                </a:lnTo>
                <a:lnTo>
                  <a:pt x="1368" y="76"/>
                </a:lnTo>
                <a:lnTo>
                  <a:pt x="1364" y="82"/>
                </a:lnTo>
                <a:lnTo>
                  <a:pt x="1360" y="88"/>
                </a:lnTo>
                <a:lnTo>
                  <a:pt x="1357" y="93"/>
                </a:lnTo>
                <a:lnTo>
                  <a:pt x="1353" y="99"/>
                </a:lnTo>
                <a:lnTo>
                  <a:pt x="1349" y="105"/>
                </a:lnTo>
                <a:lnTo>
                  <a:pt x="1345" y="110"/>
                </a:lnTo>
                <a:lnTo>
                  <a:pt x="1341" y="116"/>
                </a:lnTo>
                <a:lnTo>
                  <a:pt x="1337" y="122"/>
                </a:lnTo>
                <a:lnTo>
                  <a:pt x="1334" y="127"/>
                </a:lnTo>
                <a:lnTo>
                  <a:pt x="1330" y="133"/>
                </a:lnTo>
                <a:lnTo>
                  <a:pt x="1326" y="139"/>
                </a:lnTo>
                <a:lnTo>
                  <a:pt x="1322" y="144"/>
                </a:lnTo>
                <a:lnTo>
                  <a:pt x="1318" y="150"/>
                </a:lnTo>
                <a:lnTo>
                  <a:pt x="1313" y="155"/>
                </a:lnTo>
                <a:lnTo>
                  <a:pt x="1309" y="161"/>
                </a:lnTo>
                <a:lnTo>
                  <a:pt x="1305" y="166"/>
                </a:lnTo>
                <a:lnTo>
                  <a:pt x="1301" y="172"/>
                </a:lnTo>
                <a:lnTo>
                  <a:pt x="1297" y="177"/>
                </a:lnTo>
                <a:lnTo>
                  <a:pt x="1293" y="183"/>
                </a:lnTo>
                <a:lnTo>
                  <a:pt x="1288" y="188"/>
                </a:lnTo>
                <a:lnTo>
                  <a:pt x="1284" y="194"/>
                </a:lnTo>
                <a:lnTo>
                  <a:pt x="1280" y="199"/>
                </a:lnTo>
                <a:lnTo>
                  <a:pt x="1276" y="205"/>
                </a:lnTo>
                <a:lnTo>
                  <a:pt x="1271" y="210"/>
                </a:lnTo>
                <a:lnTo>
                  <a:pt x="1267" y="215"/>
                </a:lnTo>
                <a:lnTo>
                  <a:pt x="1263" y="221"/>
                </a:lnTo>
                <a:lnTo>
                  <a:pt x="1258" y="226"/>
                </a:lnTo>
                <a:lnTo>
                  <a:pt x="1254" y="231"/>
                </a:lnTo>
                <a:lnTo>
                  <a:pt x="1249" y="237"/>
                </a:lnTo>
                <a:lnTo>
                  <a:pt x="1245" y="242"/>
                </a:lnTo>
                <a:lnTo>
                  <a:pt x="1240" y="247"/>
                </a:lnTo>
                <a:lnTo>
                  <a:pt x="1236" y="252"/>
                </a:lnTo>
                <a:lnTo>
                  <a:pt x="1231" y="258"/>
                </a:lnTo>
                <a:lnTo>
                  <a:pt x="1227" y="263"/>
                </a:lnTo>
                <a:lnTo>
                  <a:pt x="1222" y="268"/>
                </a:lnTo>
                <a:lnTo>
                  <a:pt x="1217" y="273"/>
                </a:lnTo>
                <a:lnTo>
                  <a:pt x="1213" y="278"/>
                </a:lnTo>
                <a:lnTo>
                  <a:pt x="1208" y="283"/>
                </a:lnTo>
                <a:lnTo>
                  <a:pt x="1203" y="289"/>
                </a:lnTo>
                <a:lnTo>
                  <a:pt x="1199" y="294"/>
                </a:lnTo>
                <a:lnTo>
                  <a:pt x="1194" y="299"/>
                </a:lnTo>
                <a:lnTo>
                  <a:pt x="1189" y="304"/>
                </a:lnTo>
                <a:lnTo>
                  <a:pt x="1184" y="309"/>
                </a:lnTo>
                <a:lnTo>
                  <a:pt x="1179" y="314"/>
                </a:lnTo>
                <a:lnTo>
                  <a:pt x="1175" y="319"/>
                </a:lnTo>
                <a:lnTo>
                  <a:pt x="1170" y="324"/>
                </a:lnTo>
                <a:lnTo>
                  <a:pt x="1165" y="329"/>
                </a:lnTo>
                <a:lnTo>
                  <a:pt x="1160" y="334"/>
                </a:lnTo>
                <a:lnTo>
                  <a:pt x="1155" y="339"/>
                </a:lnTo>
                <a:lnTo>
                  <a:pt x="1150" y="344"/>
                </a:lnTo>
                <a:lnTo>
                  <a:pt x="1145" y="348"/>
                </a:lnTo>
                <a:lnTo>
                  <a:pt x="1140" y="353"/>
                </a:lnTo>
                <a:lnTo>
                  <a:pt x="1135" y="358"/>
                </a:lnTo>
                <a:lnTo>
                  <a:pt x="1130" y="363"/>
                </a:lnTo>
                <a:lnTo>
                  <a:pt x="1125" y="368"/>
                </a:lnTo>
                <a:lnTo>
                  <a:pt x="1120" y="373"/>
                </a:lnTo>
                <a:lnTo>
                  <a:pt x="1115" y="377"/>
                </a:lnTo>
                <a:lnTo>
                  <a:pt x="1110" y="382"/>
                </a:lnTo>
                <a:lnTo>
                  <a:pt x="1104" y="387"/>
                </a:lnTo>
                <a:lnTo>
                  <a:pt x="1099" y="392"/>
                </a:lnTo>
                <a:lnTo>
                  <a:pt x="1094" y="396"/>
                </a:lnTo>
                <a:lnTo>
                  <a:pt x="1089" y="401"/>
                </a:lnTo>
                <a:lnTo>
                  <a:pt x="1084" y="406"/>
                </a:lnTo>
                <a:lnTo>
                  <a:pt x="1078" y="410"/>
                </a:lnTo>
                <a:lnTo>
                  <a:pt x="1073" y="415"/>
                </a:lnTo>
                <a:lnTo>
                  <a:pt x="1068" y="419"/>
                </a:lnTo>
                <a:lnTo>
                  <a:pt x="1062" y="424"/>
                </a:lnTo>
                <a:lnTo>
                  <a:pt x="1057" y="429"/>
                </a:lnTo>
                <a:lnTo>
                  <a:pt x="1052" y="433"/>
                </a:lnTo>
                <a:lnTo>
                  <a:pt x="1046" y="438"/>
                </a:lnTo>
                <a:lnTo>
                  <a:pt x="1041" y="442"/>
                </a:lnTo>
                <a:lnTo>
                  <a:pt x="1036" y="447"/>
                </a:lnTo>
                <a:lnTo>
                  <a:pt x="1030" y="451"/>
                </a:lnTo>
                <a:lnTo>
                  <a:pt x="1025" y="455"/>
                </a:lnTo>
                <a:lnTo>
                  <a:pt x="1019" y="460"/>
                </a:lnTo>
                <a:lnTo>
                  <a:pt x="1014" y="464"/>
                </a:lnTo>
                <a:lnTo>
                  <a:pt x="1008" y="469"/>
                </a:lnTo>
                <a:lnTo>
                  <a:pt x="1003" y="473"/>
                </a:lnTo>
                <a:lnTo>
                  <a:pt x="997" y="477"/>
                </a:lnTo>
                <a:lnTo>
                  <a:pt x="992" y="482"/>
                </a:lnTo>
                <a:lnTo>
                  <a:pt x="986" y="486"/>
                </a:lnTo>
                <a:lnTo>
                  <a:pt x="980" y="490"/>
                </a:lnTo>
                <a:lnTo>
                  <a:pt x="975" y="494"/>
                </a:lnTo>
                <a:lnTo>
                  <a:pt x="969" y="499"/>
                </a:lnTo>
                <a:lnTo>
                  <a:pt x="963" y="503"/>
                </a:lnTo>
                <a:lnTo>
                  <a:pt x="958" y="507"/>
                </a:lnTo>
                <a:lnTo>
                  <a:pt x="952" y="511"/>
                </a:lnTo>
                <a:lnTo>
                  <a:pt x="946" y="515"/>
                </a:lnTo>
                <a:lnTo>
                  <a:pt x="941" y="519"/>
                </a:lnTo>
                <a:lnTo>
                  <a:pt x="935" y="523"/>
                </a:lnTo>
                <a:lnTo>
                  <a:pt x="929" y="528"/>
                </a:lnTo>
                <a:lnTo>
                  <a:pt x="923" y="532"/>
                </a:lnTo>
                <a:lnTo>
                  <a:pt x="918" y="536"/>
                </a:lnTo>
                <a:lnTo>
                  <a:pt x="912" y="540"/>
                </a:lnTo>
                <a:lnTo>
                  <a:pt x="906" y="544"/>
                </a:lnTo>
                <a:lnTo>
                  <a:pt x="900" y="548"/>
                </a:lnTo>
                <a:lnTo>
                  <a:pt x="894" y="551"/>
                </a:lnTo>
                <a:lnTo>
                  <a:pt x="888" y="555"/>
                </a:lnTo>
                <a:lnTo>
                  <a:pt x="883" y="559"/>
                </a:lnTo>
                <a:lnTo>
                  <a:pt x="877" y="563"/>
                </a:lnTo>
                <a:lnTo>
                  <a:pt x="871" y="567"/>
                </a:lnTo>
                <a:lnTo>
                  <a:pt x="865" y="571"/>
                </a:lnTo>
                <a:lnTo>
                  <a:pt x="859" y="575"/>
                </a:lnTo>
                <a:lnTo>
                  <a:pt x="853" y="578"/>
                </a:lnTo>
                <a:lnTo>
                  <a:pt x="847" y="582"/>
                </a:lnTo>
                <a:lnTo>
                  <a:pt x="841" y="586"/>
                </a:lnTo>
                <a:lnTo>
                  <a:pt x="835" y="590"/>
                </a:lnTo>
                <a:lnTo>
                  <a:pt x="829" y="593"/>
                </a:lnTo>
                <a:lnTo>
                  <a:pt x="823" y="597"/>
                </a:lnTo>
                <a:lnTo>
                  <a:pt x="817" y="601"/>
                </a:lnTo>
                <a:lnTo>
                  <a:pt x="811" y="604"/>
                </a:lnTo>
                <a:lnTo>
                  <a:pt x="805" y="608"/>
                </a:lnTo>
                <a:lnTo>
                  <a:pt x="799" y="611"/>
                </a:lnTo>
                <a:lnTo>
                  <a:pt x="793" y="615"/>
                </a:lnTo>
                <a:lnTo>
                  <a:pt x="787" y="618"/>
                </a:lnTo>
                <a:lnTo>
                  <a:pt x="780" y="622"/>
                </a:lnTo>
                <a:lnTo>
                  <a:pt x="774" y="625"/>
                </a:lnTo>
                <a:lnTo>
                  <a:pt x="768" y="629"/>
                </a:lnTo>
                <a:lnTo>
                  <a:pt x="762" y="632"/>
                </a:lnTo>
                <a:lnTo>
                  <a:pt x="756" y="636"/>
                </a:lnTo>
                <a:lnTo>
                  <a:pt x="750" y="639"/>
                </a:lnTo>
                <a:lnTo>
                  <a:pt x="743" y="642"/>
                </a:lnTo>
                <a:lnTo>
                  <a:pt x="737" y="646"/>
                </a:lnTo>
                <a:lnTo>
                  <a:pt x="731" y="649"/>
                </a:lnTo>
                <a:lnTo>
                  <a:pt x="725" y="652"/>
                </a:lnTo>
                <a:lnTo>
                  <a:pt x="719" y="656"/>
                </a:lnTo>
                <a:lnTo>
                  <a:pt x="712" y="659"/>
                </a:lnTo>
                <a:lnTo>
                  <a:pt x="706" y="662"/>
                </a:lnTo>
                <a:lnTo>
                  <a:pt x="700" y="665"/>
                </a:lnTo>
                <a:lnTo>
                  <a:pt x="693" y="668"/>
                </a:lnTo>
                <a:lnTo>
                  <a:pt x="687" y="671"/>
                </a:lnTo>
                <a:lnTo>
                  <a:pt x="681" y="675"/>
                </a:lnTo>
                <a:lnTo>
                  <a:pt x="675" y="678"/>
                </a:lnTo>
                <a:lnTo>
                  <a:pt x="668" y="681"/>
                </a:lnTo>
                <a:lnTo>
                  <a:pt x="662" y="684"/>
                </a:lnTo>
                <a:lnTo>
                  <a:pt x="655" y="687"/>
                </a:lnTo>
                <a:lnTo>
                  <a:pt x="649" y="690"/>
                </a:lnTo>
                <a:lnTo>
                  <a:pt x="643" y="693"/>
                </a:lnTo>
                <a:lnTo>
                  <a:pt x="636" y="696"/>
                </a:lnTo>
                <a:lnTo>
                  <a:pt x="630" y="699"/>
                </a:lnTo>
                <a:lnTo>
                  <a:pt x="624" y="702"/>
                </a:lnTo>
                <a:lnTo>
                  <a:pt x="617" y="704"/>
                </a:lnTo>
                <a:lnTo>
                  <a:pt x="611" y="707"/>
                </a:lnTo>
                <a:lnTo>
                  <a:pt x="604" y="710"/>
                </a:lnTo>
                <a:lnTo>
                  <a:pt x="598" y="713"/>
                </a:lnTo>
                <a:lnTo>
                  <a:pt x="591" y="716"/>
                </a:lnTo>
                <a:lnTo>
                  <a:pt x="585" y="718"/>
                </a:lnTo>
                <a:lnTo>
                  <a:pt x="579" y="721"/>
                </a:lnTo>
                <a:lnTo>
                  <a:pt x="572" y="724"/>
                </a:lnTo>
                <a:lnTo>
                  <a:pt x="566" y="726"/>
                </a:lnTo>
                <a:lnTo>
                  <a:pt x="559" y="729"/>
                </a:lnTo>
                <a:lnTo>
                  <a:pt x="553" y="732"/>
                </a:lnTo>
                <a:lnTo>
                  <a:pt x="546" y="734"/>
                </a:lnTo>
                <a:lnTo>
                  <a:pt x="540" y="737"/>
                </a:lnTo>
                <a:lnTo>
                  <a:pt x="533" y="739"/>
                </a:lnTo>
                <a:lnTo>
                  <a:pt x="527" y="742"/>
                </a:lnTo>
                <a:lnTo>
                  <a:pt x="520" y="744"/>
                </a:lnTo>
                <a:lnTo>
                  <a:pt x="514" y="747"/>
                </a:lnTo>
                <a:lnTo>
                  <a:pt x="507" y="749"/>
                </a:lnTo>
                <a:lnTo>
                  <a:pt x="500" y="751"/>
                </a:lnTo>
                <a:lnTo>
                  <a:pt x="494" y="754"/>
                </a:lnTo>
                <a:lnTo>
                  <a:pt x="487" y="756"/>
                </a:lnTo>
                <a:lnTo>
                  <a:pt x="481" y="758"/>
                </a:lnTo>
                <a:lnTo>
                  <a:pt x="474" y="761"/>
                </a:lnTo>
                <a:lnTo>
                  <a:pt x="468" y="763"/>
                </a:lnTo>
                <a:lnTo>
                  <a:pt x="461" y="765"/>
                </a:lnTo>
                <a:lnTo>
                  <a:pt x="454" y="767"/>
                </a:lnTo>
                <a:lnTo>
                  <a:pt x="448" y="770"/>
                </a:lnTo>
                <a:lnTo>
                  <a:pt x="441" y="772"/>
                </a:lnTo>
                <a:lnTo>
                  <a:pt x="435" y="774"/>
                </a:lnTo>
                <a:lnTo>
                  <a:pt x="428" y="776"/>
                </a:lnTo>
                <a:lnTo>
                  <a:pt x="421" y="778"/>
                </a:lnTo>
                <a:lnTo>
                  <a:pt x="415" y="780"/>
                </a:lnTo>
                <a:lnTo>
                  <a:pt x="408" y="782"/>
                </a:lnTo>
                <a:lnTo>
                  <a:pt x="401" y="784"/>
                </a:lnTo>
                <a:lnTo>
                  <a:pt x="395" y="786"/>
                </a:lnTo>
                <a:lnTo>
                  <a:pt x="388" y="788"/>
                </a:lnTo>
                <a:lnTo>
                  <a:pt x="381" y="790"/>
                </a:lnTo>
                <a:lnTo>
                  <a:pt x="375" y="792"/>
                </a:lnTo>
                <a:lnTo>
                  <a:pt x="368" y="794"/>
                </a:lnTo>
                <a:lnTo>
                  <a:pt x="362" y="795"/>
                </a:lnTo>
                <a:lnTo>
                  <a:pt x="355" y="797"/>
                </a:lnTo>
                <a:lnTo>
                  <a:pt x="348" y="799"/>
                </a:lnTo>
                <a:lnTo>
                  <a:pt x="342" y="801"/>
                </a:lnTo>
                <a:lnTo>
                  <a:pt x="335" y="802"/>
                </a:lnTo>
                <a:lnTo>
                  <a:pt x="328" y="804"/>
                </a:lnTo>
                <a:lnTo>
                  <a:pt x="321" y="806"/>
                </a:lnTo>
                <a:lnTo>
                  <a:pt x="315" y="807"/>
                </a:lnTo>
                <a:lnTo>
                  <a:pt x="308" y="809"/>
                </a:lnTo>
                <a:lnTo>
                  <a:pt x="301" y="811"/>
                </a:lnTo>
                <a:lnTo>
                  <a:pt x="295" y="812"/>
                </a:lnTo>
                <a:lnTo>
                  <a:pt x="288" y="814"/>
                </a:lnTo>
                <a:lnTo>
                  <a:pt x="281" y="815"/>
                </a:lnTo>
                <a:lnTo>
                  <a:pt x="275" y="817"/>
                </a:lnTo>
                <a:lnTo>
                  <a:pt x="268" y="818"/>
                </a:lnTo>
                <a:lnTo>
                  <a:pt x="261" y="819"/>
                </a:lnTo>
                <a:lnTo>
                  <a:pt x="255" y="821"/>
                </a:lnTo>
                <a:lnTo>
                  <a:pt x="248" y="822"/>
                </a:lnTo>
                <a:lnTo>
                  <a:pt x="241" y="823"/>
                </a:lnTo>
                <a:lnTo>
                  <a:pt x="234" y="825"/>
                </a:lnTo>
                <a:lnTo>
                  <a:pt x="228" y="826"/>
                </a:lnTo>
                <a:lnTo>
                  <a:pt x="221" y="827"/>
                </a:lnTo>
                <a:lnTo>
                  <a:pt x="214" y="828"/>
                </a:lnTo>
                <a:lnTo>
                  <a:pt x="208" y="829"/>
                </a:lnTo>
                <a:lnTo>
                  <a:pt x="201" y="831"/>
                </a:lnTo>
                <a:lnTo>
                  <a:pt x="194" y="832"/>
                </a:lnTo>
                <a:lnTo>
                  <a:pt x="187" y="833"/>
                </a:lnTo>
                <a:lnTo>
                  <a:pt x="181" y="834"/>
                </a:lnTo>
                <a:lnTo>
                  <a:pt x="174" y="835"/>
                </a:lnTo>
                <a:lnTo>
                  <a:pt x="167" y="836"/>
                </a:lnTo>
                <a:lnTo>
                  <a:pt x="161" y="837"/>
                </a:lnTo>
                <a:lnTo>
                  <a:pt x="154" y="838"/>
                </a:lnTo>
                <a:lnTo>
                  <a:pt x="147" y="839"/>
                </a:lnTo>
                <a:lnTo>
                  <a:pt x="140" y="839"/>
                </a:lnTo>
                <a:lnTo>
                  <a:pt x="134" y="840"/>
                </a:lnTo>
                <a:lnTo>
                  <a:pt x="127" y="841"/>
                </a:lnTo>
                <a:lnTo>
                  <a:pt x="120" y="842"/>
                </a:lnTo>
                <a:lnTo>
                  <a:pt x="114" y="843"/>
                </a:lnTo>
                <a:lnTo>
                  <a:pt x="107" y="843"/>
                </a:lnTo>
                <a:lnTo>
                  <a:pt x="100" y="844"/>
                </a:lnTo>
                <a:lnTo>
                  <a:pt x="94" y="845"/>
                </a:lnTo>
                <a:lnTo>
                  <a:pt x="87" y="845"/>
                </a:lnTo>
                <a:lnTo>
                  <a:pt x="80" y="846"/>
                </a:lnTo>
                <a:lnTo>
                  <a:pt x="74" y="846"/>
                </a:lnTo>
                <a:lnTo>
                  <a:pt x="67" y="847"/>
                </a:lnTo>
                <a:lnTo>
                  <a:pt x="60" y="847"/>
                </a:lnTo>
                <a:lnTo>
                  <a:pt x="53" y="848"/>
                </a:lnTo>
                <a:lnTo>
                  <a:pt x="47" y="848"/>
                </a:lnTo>
                <a:lnTo>
                  <a:pt x="40" y="849"/>
                </a:lnTo>
                <a:lnTo>
                  <a:pt x="33" y="849"/>
                </a:lnTo>
                <a:lnTo>
                  <a:pt x="27" y="849"/>
                </a:lnTo>
                <a:lnTo>
                  <a:pt x="20" y="850"/>
                </a:lnTo>
                <a:lnTo>
                  <a:pt x="13" y="850"/>
                </a:lnTo>
                <a:lnTo>
                  <a:pt x="7" y="850"/>
                </a:lnTo>
                <a:lnTo>
                  <a:pt x="0" y="850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21" name="Freeform 61"/>
          <p:cNvSpPr>
            <a:spLocks noChangeArrowheads="1"/>
          </p:cNvSpPr>
          <p:nvPr/>
        </p:nvSpPr>
        <p:spPr bwMode="auto">
          <a:xfrm>
            <a:off x="3359150" y="552450"/>
            <a:ext cx="2011363" cy="3527425"/>
          </a:xfrm>
          <a:custGeom>
            <a:avLst/>
            <a:gdLst>
              <a:gd name="T0" fmla="*/ 2147483646 w 1267"/>
              <a:gd name="T1" fmla="*/ 2147483646 h 2222"/>
              <a:gd name="T2" fmla="*/ 2147483646 w 1267"/>
              <a:gd name="T3" fmla="*/ 2147483646 h 2222"/>
              <a:gd name="T4" fmla="*/ 2147483646 w 1267"/>
              <a:gd name="T5" fmla="*/ 2147483646 h 2222"/>
              <a:gd name="T6" fmla="*/ 2147483646 w 1267"/>
              <a:gd name="T7" fmla="*/ 2147483646 h 2222"/>
              <a:gd name="T8" fmla="*/ 2147483646 w 1267"/>
              <a:gd name="T9" fmla="*/ 2147483646 h 2222"/>
              <a:gd name="T10" fmla="*/ 2147483646 w 1267"/>
              <a:gd name="T11" fmla="*/ 2147483646 h 2222"/>
              <a:gd name="T12" fmla="*/ 2147483646 w 1267"/>
              <a:gd name="T13" fmla="*/ 2147483646 h 2222"/>
              <a:gd name="T14" fmla="*/ 2147483646 w 1267"/>
              <a:gd name="T15" fmla="*/ 2147483646 h 2222"/>
              <a:gd name="T16" fmla="*/ 2147483646 w 1267"/>
              <a:gd name="T17" fmla="*/ 2147483646 h 2222"/>
              <a:gd name="T18" fmla="*/ 2147483646 w 1267"/>
              <a:gd name="T19" fmla="*/ 2147483646 h 2222"/>
              <a:gd name="T20" fmla="*/ 2147483646 w 1267"/>
              <a:gd name="T21" fmla="*/ 2147483646 h 2222"/>
              <a:gd name="T22" fmla="*/ 2147483646 w 1267"/>
              <a:gd name="T23" fmla="*/ 2147483646 h 2222"/>
              <a:gd name="T24" fmla="*/ 2147483646 w 1267"/>
              <a:gd name="T25" fmla="*/ 2147483646 h 2222"/>
              <a:gd name="T26" fmla="*/ 2147483646 w 1267"/>
              <a:gd name="T27" fmla="*/ 2147483646 h 2222"/>
              <a:gd name="T28" fmla="*/ 2147483646 w 1267"/>
              <a:gd name="T29" fmla="*/ 2147483646 h 2222"/>
              <a:gd name="T30" fmla="*/ 2147483646 w 1267"/>
              <a:gd name="T31" fmla="*/ 2147483646 h 2222"/>
              <a:gd name="T32" fmla="*/ 2147483646 w 1267"/>
              <a:gd name="T33" fmla="*/ 2147483646 h 2222"/>
              <a:gd name="T34" fmla="*/ 2147483646 w 1267"/>
              <a:gd name="T35" fmla="*/ 2147483646 h 2222"/>
              <a:gd name="T36" fmla="*/ 2147483646 w 1267"/>
              <a:gd name="T37" fmla="*/ 2147483646 h 2222"/>
              <a:gd name="T38" fmla="*/ 2147483646 w 1267"/>
              <a:gd name="T39" fmla="*/ 2147483646 h 2222"/>
              <a:gd name="T40" fmla="*/ 2147483646 w 1267"/>
              <a:gd name="T41" fmla="*/ 2147483646 h 2222"/>
              <a:gd name="T42" fmla="*/ 2147483646 w 1267"/>
              <a:gd name="T43" fmla="*/ 2147483646 h 2222"/>
              <a:gd name="T44" fmla="*/ 2147483646 w 1267"/>
              <a:gd name="T45" fmla="*/ 2147483646 h 2222"/>
              <a:gd name="T46" fmla="*/ 2147483646 w 1267"/>
              <a:gd name="T47" fmla="*/ 2147483646 h 2222"/>
              <a:gd name="T48" fmla="*/ 2147483646 w 1267"/>
              <a:gd name="T49" fmla="*/ 2147483646 h 2222"/>
              <a:gd name="T50" fmla="*/ 2147483646 w 1267"/>
              <a:gd name="T51" fmla="*/ 2147483646 h 2222"/>
              <a:gd name="T52" fmla="*/ 2147483646 w 1267"/>
              <a:gd name="T53" fmla="*/ 2147483646 h 2222"/>
              <a:gd name="T54" fmla="*/ 2147483646 w 1267"/>
              <a:gd name="T55" fmla="*/ 2147483646 h 2222"/>
              <a:gd name="T56" fmla="*/ 2147483646 w 1267"/>
              <a:gd name="T57" fmla="*/ 2147483646 h 2222"/>
              <a:gd name="T58" fmla="*/ 2147483646 w 1267"/>
              <a:gd name="T59" fmla="*/ 2147483646 h 2222"/>
              <a:gd name="T60" fmla="*/ 2147483646 w 1267"/>
              <a:gd name="T61" fmla="*/ 2147483646 h 2222"/>
              <a:gd name="T62" fmla="*/ 2147483646 w 1267"/>
              <a:gd name="T63" fmla="*/ 2147483646 h 2222"/>
              <a:gd name="T64" fmla="*/ 2147483646 w 1267"/>
              <a:gd name="T65" fmla="*/ 2147483646 h 2222"/>
              <a:gd name="T66" fmla="*/ 2147483646 w 1267"/>
              <a:gd name="T67" fmla="*/ 2147483646 h 2222"/>
              <a:gd name="T68" fmla="*/ 2147483646 w 1267"/>
              <a:gd name="T69" fmla="*/ 2147483646 h 2222"/>
              <a:gd name="T70" fmla="*/ 2147483646 w 1267"/>
              <a:gd name="T71" fmla="*/ 2147483646 h 2222"/>
              <a:gd name="T72" fmla="*/ 2147483646 w 1267"/>
              <a:gd name="T73" fmla="*/ 2147483646 h 2222"/>
              <a:gd name="T74" fmla="*/ 2147483646 w 1267"/>
              <a:gd name="T75" fmla="*/ 2147483646 h 2222"/>
              <a:gd name="T76" fmla="*/ 2147483646 w 1267"/>
              <a:gd name="T77" fmla="*/ 2147483646 h 2222"/>
              <a:gd name="T78" fmla="*/ 2147483646 w 1267"/>
              <a:gd name="T79" fmla="*/ 2147483646 h 2222"/>
              <a:gd name="T80" fmla="*/ 2147483646 w 1267"/>
              <a:gd name="T81" fmla="*/ 2147483646 h 2222"/>
              <a:gd name="T82" fmla="*/ 2147483646 w 1267"/>
              <a:gd name="T83" fmla="*/ 2147483646 h 2222"/>
              <a:gd name="T84" fmla="*/ 2147483646 w 1267"/>
              <a:gd name="T85" fmla="*/ 2147483646 h 2222"/>
              <a:gd name="T86" fmla="*/ 2147483646 w 1267"/>
              <a:gd name="T87" fmla="*/ 2147483646 h 2222"/>
              <a:gd name="T88" fmla="*/ 2147483646 w 1267"/>
              <a:gd name="T89" fmla="*/ 2147483646 h 2222"/>
              <a:gd name="T90" fmla="*/ 2147483646 w 1267"/>
              <a:gd name="T91" fmla="*/ 2147483646 h 2222"/>
              <a:gd name="T92" fmla="*/ 2147483646 w 1267"/>
              <a:gd name="T93" fmla="*/ 2147483646 h 2222"/>
              <a:gd name="T94" fmla="*/ 2147483646 w 1267"/>
              <a:gd name="T95" fmla="*/ 2147483646 h 2222"/>
              <a:gd name="T96" fmla="*/ 2147483646 w 1267"/>
              <a:gd name="T97" fmla="*/ 2147483646 h 2222"/>
              <a:gd name="T98" fmla="*/ 2147483646 w 1267"/>
              <a:gd name="T99" fmla="*/ 2147483646 h 2222"/>
              <a:gd name="T100" fmla="*/ 2147483646 w 1267"/>
              <a:gd name="T101" fmla="*/ 2147483646 h 2222"/>
              <a:gd name="T102" fmla="*/ 2147483646 w 1267"/>
              <a:gd name="T103" fmla="*/ 2147483646 h 2222"/>
              <a:gd name="T104" fmla="*/ 2147483646 w 1267"/>
              <a:gd name="T105" fmla="*/ 2147483646 h 2222"/>
              <a:gd name="T106" fmla="*/ 2147483646 w 1267"/>
              <a:gd name="T107" fmla="*/ 2147483646 h 2222"/>
              <a:gd name="T108" fmla="*/ 2147483646 w 1267"/>
              <a:gd name="T109" fmla="*/ 2147483646 h 2222"/>
              <a:gd name="T110" fmla="*/ 2147483646 w 1267"/>
              <a:gd name="T111" fmla="*/ 2147483646 h 2222"/>
              <a:gd name="T112" fmla="*/ 2147483646 w 1267"/>
              <a:gd name="T113" fmla="*/ 2147483646 h 2222"/>
              <a:gd name="T114" fmla="*/ 2147483646 w 1267"/>
              <a:gd name="T115" fmla="*/ 2147483646 h 22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267" h="2222">
                <a:moveTo>
                  <a:pt x="0" y="0"/>
                </a:moveTo>
                <a:lnTo>
                  <a:pt x="9" y="2"/>
                </a:lnTo>
                <a:lnTo>
                  <a:pt x="17" y="4"/>
                </a:lnTo>
                <a:lnTo>
                  <a:pt x="26" y="6"/>
                </a:lnTo>
                <a:lnTo>
                  <a:pt x="34" y="8"/>
                </a:lnTo>
                <a:lnTo>
                  <a:pt x="42" y="11"/>
                </a:lnTo>
                <a:lnTo>
                  <a:pt x="51" y="13"/>
                </a:lnTo>
                <a:lnTo>
                  <a:pt x="59" y="15"/>
                </a:lnTo>
                <a:lnTo>
                  <a:pt x="68" y="17"/>
                </a:lnTo>
                <a:lnTo>
                  <a:pt x="76" y="20"/>
                </a:lnTo>
                <a:lnTo>
                  <a:pt x="84" y="22"/>
                </a:lnTo>
                <a:lnTo>
                  <a:pt x="92" y="24"/>
                </a:lnTo>
                <a:lnTo>
                  <a:pt x="100" y="27"/>
                </a:lnTo>
                <a:lnTo>
                  <a:pt x="109" y="29"/>
                </a:lnTo>
                <a:lnTo>
                  <a:pt x="117" y="31"/>
                </a:lnTo>
                <a:lnTo>
                  <a:pt x="125" y="34"/>
                </a:lnTo>
                <a:lnTo>
                  <a:pt x="133" y="36"/>
                </a:lnTo>
                <a:lnTo>
                  <a:pt x="141" y="38"/>
                </a:lnTo>
                <a:lnTo>
                  <a:pt x="149" y="41"/>
                </a:lnTo>
                <a:lnTo>
                  <a:pt x="157" y="43"/>
                </a:lnTo>
                <a:lnTo>
                  <a:pt x="165" y="46"/>
                </a:lnTo>
                <a:lnTo>
                  <a:pt x="173" y="48"/>
                </a:lnTo>
                <a:lnTo>
                  <a:pt x="180" y="51"/>
                </a:lnTo>
                <a:lnTo>
                  <a:pt x="188" y="54"/>
                </a:lnTo>
                <a:lnTo>
                  <a:pt x="196" y="56"/>
                </a:lnTo>
                <a:lnTo>
                  <a:pt x="204" y="59"/>
                </a:lnTo>
                <a:lnTo>
                  <a:pt x="212" y="61"/>
                </a:lnTo>
                <a:lnTo>
                  <a:pt x="219" y="64"/>
                </a:lnTo>
                <a:lnTo>
                  <a:pt x="227" y="67"/>
                </a:lnTo>
                <a:lnTo>
                  <a:pt x="235" y="69"/>
                </a:lnTo>
                <a:lnTo>
                  <a:pt x="242" y="72"/>
                </a:lnTo>
                <a:lnTo>
                  <a:pt x="250" y="75"/>
                </a:lnTo>
                <a:lnTo>
                  <a:pt x="257" y="78"/>
                </a:lnTo>
                <a:lnTo>
                  <a:pt x="265" y="80"/>
                </a:lnTo>
                <a:lnTo>
                  <a:pt x="272" y="83"/>
                </a:lnTo>
                <a:lnTo>
                  <a:pt x="280" y="86"/>
                </a:lnTo>
                <a:lnTo>
                  <a:pt x="287" y="89"/>
                </a:lnTo>
                <a:lnTo>
                  <a:pt x="294" y="92"/>
                </a:lnTo>
                <a:lnTo>
                  <a:pt x="302" y="94"/>
                </a:lnTo>
                <a:lnTo>
                  <a:pt x="309" y="97"/>
                </a:lnTo>
                <a:lnTo>
                  <a:pt x="316" y="100"/>
                </a:lnTo>
                <a:lnTo>
                  <a:pt x="324" y="103"/>
                </a:lnTo>
                <a:lnTo>
                  <a:pt x="331" y="106"/>
                </a:lnTo>
                <a:lnTo>
                  <a:pt x="338" y="109"/>
                </a:lnTo>
                <a:lnTo>
                  <a:pt x="345" y="112"/>
                </a:lnTo>
                <a:lnTo>
                  <a:pt x="352" y="115"/>
                </a:lnTo>
                <a:lnTo>
                  <a:pt x="359" y="118"/>
                </a:lnTo>
                <a:lnTo>
                  <a:pt x="366" y="121"/>
                </a:lnTo>
                <a:lnTo>
                  <a:pt x="373" y="124"/>
                </a:lnTo>
                <a:lnTo>
                  <a:pt x="380" y="127"/>
                </a:lnTo>
                <a:lnTo>
                  <a:pt x="387" y="130"/>
                </a:lnTo>
                <a:lnTo>
                  <a:pt x="394" y="134"/>
                </a:lnTo>
                <a:lnTo>
                  <a:pt x="401" y="137"/>
                </a:lnTo>
                <a:lnTo>
                  <a:pt x="408" y="140"/>
                </a:lnTo>
                <a:lnTo>
                  <a:pt x="415" y="143"/>
                </a:lnTo>
                <a:lnTo>
                  <a:pt x="422" y="146"/>
                </a:lnTo>
                <a:lnTo>
                  <a:pt x="429" y="149"/>
                </a:lnTo>
                <a:lnTo>
                  <a:pt x="435" y="153"/>
                </a:lnTo>
                <a:lnTo>
                  <a:pt x="442" y="156"/>
                </a:lnTo>
                <a:lnTo>
                  <a:pt x="449" y="159"/>
                </a:lnTo>
                <a:lnTo>
                  <a:pt x="455" y="163"/>
                </a:lnTo>
                <a:lnTo>
                  <a:pt x="462" y="166"/>
                </a:lnTo>
                <a:lnTo>
                  <a:pt x="469" y="169"/>
                </a:lnTo>
                <a:lnTo>
                  <a:pt x="475" y="172"/>
                </a:lnTo>
                <a:lnTo>
                  <a:pt x="482" y="176"/>
                </a:lnTo>
                <a:lnTo>
                  <a:pt x="488" y="179"/>
                </a:lnTo>
                <a:lnTo>
                  <a:pt x="495" y="183"/>
                </a:lnTo>
                <a:lnTo>
                  <a:pt x="501" y="186"/>
                </a:lnTo>
                <a:lnTo>
                  <a:pt x="508" y="189"/>
                </a:lnTo>
                <a:lnTo>
                  <a:pt x="514" y="193"/>
                </a:lnTo>
                <a:lnTo>
                  <a:pt x="520" y="196"/>
                </a:lnTo>
                <a:lnTo>
                  <a:pt x="527" y="200"/>
                </a:lnTo>
                <a:lnTo>
                  <a:pt x="533" y="203"/>
                </a:lnTo>
                <a:lnTo>
                  <a:pt x="539" y="207"/>
                </a:lnTo>
                <a:lnTo>
                  <a:pt x="545" y="210"/>
                </a:lnTo>
                <a:lnTo>
                  <a:pt x="552" y="214"/>
                </a:lnTo>
                <a:lnTo>
                  <a:pt x="558" y="218"/>
                </a:lnTo>
                <a:lnTo>
                  <a:pt x="564" y="221"/>
                </a:lnTo>
                <a:lnTo>
                  <a:pt x="570" y="225"/>
                </a:lnTo>
                <a:lnTo>
                  <a:pt x="576" y="228"/>
                </a:lnTo>
                <a:lnTo>
                  <a:pt x="582" y="232"/>
                </a:lnTo>
                <a:lnTo>
                  <a:pt x="588" y="236"/>
                </a:lnTo>
                <a:lnTo>
                  <a:pt x="594" y="239"/>
                </a:lnTo>
                <a:lnTo>
                  <a:pt x="600" y="243"/>
                </a:lnTo>
                <a:lnTo>
                  <a:pt x="606" y="247"/>
                </a:lnTo>
                <a:lnTo>
                  <a:pt x="612" y="250"/>
                </a:lnTo>
                <a:lnTo>
                  <a:pt x="618" y="254"/>
                </a:lnTo>
                <a:lnTo>
                  <a:pt x="624" y="258"/>
                </a:lnTo>
                <a:lnTo>
                  <a:pt x="629" y="262"/>
                </a:lnTo>
                <a:lnTo>
                  <a:pt x="635" y="266"/>
                </a:lnTo>
                <a:lnTo>
                  <a:pt x="641" y="269"/>
                </a:lnTo>
                <a:lnTo>
                  <a:pt x="647" y="273"/>
                </a:lnTo>
                <a:lnTo>
                  <a:pt x="652" y="277"/>
                </a:lnTo>
                <a:lnTo>
                  <a:pt x="658" y="281"/>
                </a:lnTo>
                <a:lnTo>
                  <a:pt x="664" y="285"/>
                </a:lnTo>
                <a:lnTo>
                  <a:pt x="669" y="289"/>
                </a:lnTo>
                <a:lnTo>
                  <a:pt x="675" y="293"/>
                </a:lnTo>
                <a:lnTo>
                  <a:pt x="680" y="296"/>
                </a:lnTo>
                <a:lnTo>
                  <a:pt x="686" y="300"/>
                </a:lnTo>
                <a:lnTo>
                  <a:pt x="692" y="304"/>
                </a:lnTo>
                <a:lnTo>
                  <a:pt x="697" y="308"/>
                </a:lnTo>
                <a:lnTo>
                  <a:pt x="702" y="312"/>
                </a:lnTo>
                <a:lnTo>
                  <a:pt x="708" y="316"/>
                </a:lnTo>
                <a:lnTo>
                  <a:pt x="713" y="320"/>
                </a:lnTo>
                <a:lnTo>
                  <a:pt x="719" y="324"/>
                </a:lnTo>
                <a:lnTo>
                  <a:pt x="724" y="328"/>
                </a:lnTo>
                <a:lnTo>
                  <a:pt x="729" y="332"/>
                </a:lnTo>
                <a:lnTo>
                  <a:pt x="734" y="336"/>
                </a:lnTo>
                <a:lnTo>
                  <a:pt x="740" y="341"/>
                </a:lnTo>
                <a:lnTo>
                  <a:pt x="745" y="345"/>
                </a:lnTo>
                <a:lnTo>
                  <a:pt x="750" y="349"/>
                </a:lnTo>
                <a:lnTo>
                  <a:pt x="755" y="353"/>
                </a:lnTo>
                <a:lnTo>
                  <a:pt x="760" y="357"/>
                </a:lnTo>
                <a:lnTo>
                  <a:pt x="765" y="361"/>
                </a:lnTo>
                <a:lnTo>
                  <a:pt x="770" y="365"/>
                </a:lnTo>
                <a:lnTo>
                  <a:pt x="775" y="370"/>
                </a:lnTo>
                <a:lnTo>
                  <a:pt x="780" y="374"/>
                </a:lnTo>
                <a:lnTo>
                  <a:pt x="785" y="378"/>
                </a:lnTo>
                <a:lnTo>
                  <a:pt x="790" y="382"/>
                </a:lnTo>
                <a:lnTo>
                  <a:pt x="795" y="386"/>
                </a:lnTo>
                <a:lnTo>
                  <a:pt x="800" y="391"/>
                </a:lnTo>
                <a:lnTo>
                  <a:pt x="805" y="395"/>
                </a:lnTo>
                <a:lnTo>
                  <a:pt x="810" y="399"/>
                </a:lnTo>
                <a:lnTo>
                  <a:pt x="815" y="404"/>
                </a:lnTo>
                <a:lnTo>
                  <a:pt x="819" y="408"/>
                </a:lnTo>
                <a:lnTo>
                  <a:pt x="824" y="412"/>
                </a:lnTo>
                <a:lnTo>
                  <a:pt x="829" y="417"/>
                </a:lnTo>
                <a:lnTo>
                  <a:pt x="834" y="421"/>
                </a:lnTo>
                <a:lnTo>
                  <a:pt x="838" y="425"/>
                </a:lnTo>
                <a:lnTo>
                  <a:pt x="843" y="430"/>
                </a:lnTo>
                <a:lnTo>
                  <a:pt x="847" y="434"/>
                </a:lnTo>
                <a:lnTo>
                  <a:pt x="852" y="439"/>
                </a:lnTo>
                <a:lnTo>
                  <a:pt x="857" y="443"/>
                </a:lnTo>
                <a:lnTo>
                  <a:pt x="861" y="447"/>
                </a:lnTo>
                <a:lnTo>
                  <a:pt x="866" y="452"/>
                </a:lnTo>
                <a:lnTo>
                  <a:pt x="870" y="456"/>
                </a:lnTo>
                <a:lnTo>
                  <a:pt x="875" y="461"/>
                </a:lnTo>
                <a:lnTo>
                  <a:pt x="879" y="465"/>
                </a:lnTo>
                <a:lnTo>
                  <a:pt x="883" y="470"/>
                </a:lnTo>
                <a:lnTo>
                  <a:pt x="888" y="474"/>
                </a:lnTo>
                <a:lnTo>
                  <a:pt x="892" y="479"/>
                </a:lnTo>
                <a:lnTo>
                  <a:pt x="896" y="483"/>
                </a:lnTo>
                <a:lnTo>
                  <a:pt x="901" y="488"/>
                </a:lnTo>
                <a:lnTo>
                  <a:pt x="905" y="492"/>
                </a:lnTo>
                <a:lnTo>
                  <a:pt x="909" y="497"/>
                </a:lnTo>
                <a:lnTo>
                  <a:pt x="913" y="502"/>
                </a:lnTo>
                <a:lnTo>
                  <a:pt x="917" y="506"/>
                </a:lnTo>
                <a:lnTo>
                  <a:pt x="922" y="511"/>
                </a:lnTo>
                <a:lnTo>
                  <a:pt x="926" y="515"/>
                </a:lnTo>
                <a:lnTo>
                  <a:pt x="930" y="520"/>
                </a:lnTo>
                <a:lnTo>
                  <a:pt x="934" y="525"/>
                </a:lnTo>
                <a:lnTo>
                  <a:pt x="938" y="529"/>
                </a:lnTo>
                <a:lnTo>
                  <a:pt x="942" y="534"/>
                </a:lnTo>
                <a:lnTo>
                  <a:pt x="946" y="539"/>
                </a:lnTo>
                <a:lnTo>
                  <a:pt x="950" y="544"/>
                </a:lnTo>
                <a:lnTo>
                  <a:pt x="954" y="548"/>
                </a:lnTo>
                <a:lnTo>
                  <a:pt x="958" y="553"/>
                </a:lnTo>
                <a:lnTo>
                  <a:pt x="962" y="558"/>
                </a:lnTo>
                <a:lnTo>
                  <a:pt x="965" y="562"/>
                </a:lnTo>
                <a:lnTo>
                  <a:pt x="969" y="567"/>
                </a:lnTo>
                <a:lnTo>
                  <a:pt x="973" y="572"/>
                </a:lnTo>
                <a:lnTo>
                  <a:pt x="977" y="577"/>
                </a:lnTo>
                <a:lnTo>
                  <a:pt x="981" y="582"/>
                </a:lnTo>
                <a:lnTo>
                  <a:pt x="984" y="586"/>
                </a:lnTo>
                <a:lnTo>
                  <a:pt x="988" y="591"/>
                </a:lnTo>
                <a:lnTo>
                  <a:pt x="992" y="596"/>
                </a:lnTo>
                <a:lnTo>
                  <a:pt x="995" y="601"/>
                </a:lnTo>
                <a:lnTo>
                  <a:pt x="999" y="606"/>
                </a:lnTo>
                <a:lnTo>
                  <a:pt x="1002" y="610"/>
                </a:lnTo>
                <a:lnTo>
                  <a:pt x="1006" y="615"/>
                </a:lnTo>
                <a:lnTo>
                  <a:pt x="1009" y="620"/>
                </a:lnTo>
                <a:lnTo>
                  <a:pt x="1013" y="625"/>
                </a:lnTo>
                <a:lnTo>
                  <a:pt x="1016" y="630"/>
                </a:lnTo>
                <a:lnTo>
                  <a:pt x="1020" y="635"/>
                </a:lnTo>
                <a:lnTo>
                  <a:pt x="1023" y="640"/>
                </a:lnTo>
                <a:lnTo>
                  <a:pt x="1027" y="645"/>
                </a:lnTo>
                <a:lnTo>
                  <a:pt x="1030" y="650"/>
                </a:lnTo>
                <a:lnTo>
                  <a:pt x="1033" y="655"/>
                </a:lnTo>
                <a:lnTo>
                  <a:pt x="1037" y="660"/>
                </a:lnTo>
                <a:lnTo>
                  <a:pt x="1040" y="665"/>
                </a:lnTo>
                <a:lnTo>
                  <a:pt x="1043" y="670"/>
                </a:lnTo>
                <a:lnTo>
                  <a:pt x="1047" y="675"/>
                </a:lnTo>
                <a:lnTo>
                  <a:pt x="1050" y="680"/>
                </a:lnTo>
                <a:lnTo>
                  <a:pt x="1053" y="685"/>
                </a:lnTo>
                <a:lnTo>
                  <a:pt x="1056" y="690"/>
                </a:lnTo>
                <a:lnTo>
                  <a:pt x="1059" y="695"/>
                </a:lnTo>
                <a:lnTo>
                  <a:pt x="1062" y="700"/>
                </a:lnTo>
                <a:lnTo>
                  <a:pt x="1066" y="705"/>
                </a:lnTo>
                <a:lnTo>
                  <a:pt x="1069" y="710"/>
                </a:lnTo>
                <a:lnTo>
                  <a:pt x="1072" y="715"/>
                </a:lnTo>
                <a:lnTo>
                  <a:pt x="1075" y="720"/>
                </a:lnTo>
                <a:lnTo>
                  <a:pt x="1078" y="725"/>
                </a:lnTo>
                <a:lnTo>
                  <a:pt x="1081" y="730"/>
                </a:lnTo>
                <a:lnTo>
                  <a:pt x="1084" y="735"/>
                </a:lnTo>
                <a:lnTo>
                  <a:pt x="1086" y="740"/>
                </a:lnTo>
                <a:lnTo>
                  <a:pt x="1089" y="745"/>
                </a:lnTo>
                <a:lnTo>
                  <a:pt x="1092" y="751"/>
                </a:lnTo>
                <a:lnTo>
                  <a:pt x="1095" y="756"/>
                </a:lnTo>
                <a:lnTo>
                  <a:pt x="1098" y="761"/>
                </a:lnTo>
                <a:lnTo>
                  <a:pt x="1101" y="766"/>
                </a:lnTo>
                <a:lnTo>
                  <a:pt x="1103" y="771"/>
                </a:lnTo>
                <a:lnTo>
                  <a:pt x="1106" y="776"/>
                </a:lnTo>
                <a:lnTo>
                  <a:pt x="1109" y="782"/>
                </a:lnTo>
                <a:lnTo>
                  <a:pt x="1112" y="787"/>
                </a:lnTo>
                <a:lnTo>
                  <a:pt x="1114" y="792"/>
                </a:lnTo>
                <a:lnTo>
                  <a:pt x="1117" y="797"/>
                </a:lnTo>
                <a:lnTo>
                  <a:pt x="1119" y="802"/>
                </a:lnTo>
                <a:lnTo>
                  <a:pt x="1122" y="808"/>
                </a:lnTo>
                <a:lnTo>
                  <a:pt x="1125" y="813"/>
                </a:lnTo>
                <a:lnTo>
                  <a:pt x="1127" y="818"/>
                </a:lnTo>
                <a:lnTo>
                  <a:pt x="1130" y="823"/>
                </a:lnTo>
                <a:lnTo>
                  <a:pt x="1132" y="829"/>
                </a:lnTo>
                <a:lnTo>
                  <a:pt x="1135" y="834"/>
                </a:lnTo>
                <a:lnTo>
                  <a:pt x="1137" y="839"/>
                </a:lnTo>
                <a:lnTo>
                  <a:pt x="1140" y="844"/>
                </a:lnTo>
                <a:lnTo>
                  <a:pt x="1142" y="850"/>
                </a:lnTo>
                <a:lnTo>
                  <a:pt x="1144" y="855"/>
                </a:lnTo>
                <a:lnTo>
                  <a:pt x="1147" y="860"/>
                </a:lnTo>
                <a:lnTo>
                  <a:pt x="1149" y="866"/>
                </a:lnTo>
                <a:lnTo>
                  <a:pt x="1151" y="871"/>
                </a:lnTo>
                <a:lnTo>
                  <a:pt x="1154" y="876"/>
                </a:lnTo>
                <a:lnTo>
                  <a:pt x="1156" y="881"/>
                </a:lnTo>
                <a:lnTo>
                  <a:pt x="1158" y="887"/>
                </a:lnTo>
                <a:lnTo>
                  <a:pt x="1160" y="892"/>
                </a:lnTo>
                <a:lnTo>
                  <a:pt x="1162" y="898"/>
                </a:lnTo>
                <a:lnTo>
                  <a:pt x="1165" y="903"/>
                </a:lnTo>
                <a:lnTo>
                  <a:pt x="1167" y="908"/>
                </a:lnTo>
                <a:lnTo>
                  <a:pt x="1169" y="914"/>
                </a:lnTo>
                <a:lnTo>
                  <a:pt x="1171" y="919"/>
                </a:lnTo>
                <a:lnTo>
                  <a:pt x="1173" y="924"/>
                </a:lnTo>
                <a:lnTo>
                  <a:pt x="1175" y="930"/>
                </a:lnTo>
                <a:lnTo>
                  <a:pt x="1177" y="935"/>
                </a:lnTo>
                <a:lnTo>
                  <a:pt x="1179" y="941"/>
                </a:lnTo>
                <a:lnTo>
                  <a:pt x="1181" y="946"/>
                </a:lnTo>
                <a:lnTo>
                  <a:pt x="1183" y="951"/>
                </a:lnTo>
                <a:lnTo>
                  <a:pt x="1185" y="957"/>
                </a:lnTo>
                <a:lnTo>
                  <a:pt x="1187" y="962"/>
                </a:lnTo>
                <a:lnTo>
                  <a:pt x="1189" y="968"/>
                </a:lnTo>
                <a:lnTo>
                  <a:pt x="1190" y="973"/>
                </a:lnTo>
                <a:lnTo>
                  <a:pt x="1192" y="979"/>
                </a:lnTo>
                <a:lnTo>
                  <a:pt x="1194" y="984"/>
                </a:lnTo>
                <a:lnTo>
                  <a:pt x="1196" y="989"/>
                </a:lnTo>
                <a:lnTo>
                  <a:pt x="1198" y="995"/>
                </a:lnTo>
                <a:lnTo>
                  <a:pt x="1199" y="1000"/>
                </a:lnTo>
                <a:lnTo>
                  <a:pt x="1201" y="1006"/>
                </a:lnTo>
                <a:lnTo>
                  <a:pt x="1203" y="1011"/>
                </a:lnTo>
                <a:lnTo>
                  <a:pt x="1204" y="1017"/>
                </a:lnTo>
                <a:lnTo>
                  <a:pt x="1206" y="1022"/>
                </a:lnTo>
                <a:lnTo>
                  <a:pt x="1208" y="1028"/>
                </a:lnTo>
                <a:lnTo>
                  <a:pt x="1209" y="1033"/>
                </a:lnTo>
                <a:lnTo>
                  <a:pt x="1211" y="1039"/>
                </a:lnTo>
                <a:lnTo>
                  <a:pt x="1212" y="1044"/>
                </a:lnTo>
                <a:lnTo>
                  <a:pt x="1214" y="1050"/>
                </a:lnTo>
                <a:lnTo>
                  <a:pt x="1215" y="1055"/>
                </a:lnTo>
                <a:lnTo>
                  <a:pt x="1217" y="1061"/>
                </a:lnTo>
                <a:lnTo>
                  <a:pt x="1218" y="1066"/>
                </a:lnTo>
                <a:lnTo>
                  <a:pt x="1220" y="1072"/>
                </a:lnTo>
                <a:lnTo>
                  <a:pt x="1221" y="1077"/>
                </a:lnTo>
                <a:lnTo>
                  <a:pt x="1223" y="1083"/>
                </a:lnTo>
                <a:lnTo>
                  <a:pt x="1224" y="1089"/>
                </a:lnTo>
                <a:lnTo>
                  <a:pt x="1225" y="1094"/>
                </a:lnTo>
                <a:lnTo>
                  <a:pt x="1227" y="1100"/>
                </a:lnTo>
                <a:lnTo>
                  <a:pt x="1228" y="1105"/>
                </a:lnTo>
                <a:lnTo>
                  <a:pt x="1229" y="1111"/>
                </a:lnTo>
                <a:lnTo>
                  <a:pt x="1230" y="1116"/>
                </a:lnTo>
                <a:lnTo>
                  <a:pt x="1232" y="1122"/>
                </a:lnTo>
                <a:lnTo>
                  <a:pt x="1233" y="1127"/>
                </a:lnTo>
                <a:lnTo>
                  <a:pt x="1234" y="1133"/>
                </a:lnTo>
                <a:lnTo>
                  <a:pt x="1235" y="1139"/>
                </a:lnTo>
                <a:lnTo>
                  <a:pt x="1236" y="1144"/>
                </a:lnTo>
                <a:lnTo>
                  <a:pt x="1237" y="1150"/>
                </a:lnTo>
                <a:lnTo>
                  <a:pt x="1239" y="1155"/>
                </a:lnTo>
                <a:lnTo>
                  <a:pt x="1240" y="1161"/>
                </a:lnTo>
                <a:lnTo>
                  <a:pt x="1241" y="1167"/>
                </a:lnTo>
                <a:lnTo>
                  <a:pt x="1242" y="1172"/>
                </a:lnTo>
                <a:lnTo>
                  <a:pt x="1243" y="1178"/>
                </a:lnTo>
                <a:lnTo>
                  <a:pt x="1244" y="1183"/>
                </a:lnTo>
                <a:lnTo>
                  <a:pt x="1245" y="1189"/>
                </a:lnTo>
                <a:lnTo>
                  <a:pt x="1246" y="1195"/>
                </a:lnTo>
                <a:lnTo>
                  <a:pt x="1247" y="1200"/>
                </a:lnTo>
                <a:lnTo>
                  <a:pt x="1247" y="1206"/>
                </a:lnTo>
                <a:lnTo>
                  <a:pt x="1248" y="1211"/>
                </a:lnTo>
                <a:lnTo>
                  <a:pt x="1249" y="1217"/>
                </a:lnTo>
                <a:lnTo>
                  <a:pt x="1250" y="1223"/>
                </a:lnTo>
                <a:lnTo>
                  <a:pt x="1251" y="1228"/>
                </a:lnTo>
                <a:lnTo>
                  <a:pt x="1252" y="1234"/>
                </a:lnTo>
                <a:lnTo>
                  <a:pt x="1252" y="1240"/>
                </a:lnTo>
                <a:lnTo>
                  <a:pt x="1253" y="1245"/>
                </a:lnTo>
                <a:lnTo>
                  <a:pt x="1254" y="1251"/>
                </a:lnTo>
                <a:lnTo>
                  <a:pt x="1255" y="1257"/>
                </a:lnTo>
                <a:lnTo>
                  <a:pt x="1255" y="1262"/>
                </a:lnTo>
                <a:lnTo>
                  <a:pt x="1256" y="1268"/>
                </a:lnTo>
                <a:lnTo>
                  <a:pt x="1257" y="1274"/>
                </a:lnTo>
                <a:lnTo>
                  <a:pt x="1257" y="1279"/>
                </a:lnTo>
                <a:lnTo>
                  <a:pt x="1258" y="1285"/>
                </a:lnTo>
                <a:lnTo>
                  <a:pt x="1258" y="1291"/>
                </a:lnTo>
                <a:lnTo>
                  <a:pt x="1259" y="1296"/>
                </a:lnTo>
                <a:lnTo>
                  <a:pt x="1260" y="1302"/>
                </a:lnTo>
                <a:lnTo>
                  <a:pt x="1260" y="1308"/>
                </a:lnTo>
                <a:lnTo>
                  <a:pt x="1261" y="1313"/>
                </a:lnTo>
                <a:lnTo>
                  <a:pt x="1261" y="1319"/>
                </a:lnTo>
                <a:lnTo>
                  <a:pt x="1262" y="1325"/>
                </a:lnTo>
                <a:lnTo>
                  <a:pt x="1262" y="1330"/>
                </a:lnTo>
                <a:lnTo>
                  <a:pt x="1262" y="1336"/>
                </a:lnTo>
                <a:lnTo>
                  <a:pt x="1263" y="1342"/>
                </a:lnTo>
                <a:lnTo>
                  <a:pt x="1263" y="1347"/>
                </a:lnTo>
                <a:lnTo>
                  <a:pt x="1264" y="1353"/>
                </a:lnTo>
                <a:lnTo>
                  <a:pt x="1264" y="1359"/>
                </a:lnTo>
                <a:lnTo>
                  <a:pt x="1264" y="1364"/>
                </a:lnTo>
                <a:lnTo>
                  <a:pt x="1265" y="1370"/>
                </a:lnTo>
                <a:lnTo>
                  <a:pt x="1265" y="1376"/>
                </a:lnTo>
                <a:lnTo>
                  <a:pt x="1265" y="1381"/>
                </a:lnTo>
                <a:lnTo>
                  <a:pt x="1265" y="1387"/>
                </a:lnTo>
                <a:lnTo>
                  <a:pt x="1266" y="1393"/>
                </a:lnTo>
                <a:lnTo>
                  <a:pt x="1266" y="1398"/>
                </a:lnTo>
                <a:lnTo>
                  <a:pt x="1266" y="1404"/>
                </a:lnTo>
                <a:lnTo>
                  <a:pt x="1266" y="1410"/>
                </a:lnTo>
                <a:lnTo>
                  <a:pt x="1266" y="1415"/>
                </a:lnTo>
                <a:lnTo>
                  <a:pt x="1266" y="1421"/>
                </a:lnTo>
                <a:lnTo>
                  <a:pt x="1266" y="1427"/>
                </a:lnTo>
                <a:lnTo>
                  <a:pt x="1266" y="1432"/>
                </a:lnTo>
                <a:lnTo>
                  <a:pt x="1267" y="1438"/>
                </a:lnTo>
                <a:lnTo>
                  <a:pt x="1267" y="1444"/>
                </a:lnTo>
                <a:lnTo>
                  <a:pt x="1267" y="1449"/>
                </a:lnTo>
                <a:lnTo>
                  <a:pt x="1267" y="1455"/>
                </a:lnTo>
                <a:lnTo>
                  <a:pt x="1267" y="1461"/>
                </a:lnTo>
                <a:lnTo>
                  <a:pt x="1267" y="1467"/>
                </a:lnTo>
                <a:lnTo>
                  <a:pt x="1266" y="1472"/>
                </a:lnTo>
                <a:lnTo>
                  <a:pt x="1266" y="1478"/>
                </a:lnTo>
                <a:lnTo>
                  <a:pt x="1266" y="1484"/>
                </a:lnTo>
                <a:lnTo>
                  <a:pt x="1266" y="1489"/>
                </a:lnTo>
                <a:lnTo>
                  <a:pt x="1266" y="1495"/>
                </a:lnTo>
                <a:lnTo>
                  <a:pt x="1266" y="1501"/>
                </a:lnTo>
                <a:lnTo>
                  <a:pt x="1266" y="1506"/>
                </a:lnTo>
                <a:lnTo>
                  <a:pt x="1265" y="1512"/>
                </a:lnTo>
                <a:lnTo>
                  <a:pt x="1265" y="1518"/>
                </a:lnTo>
                <a:lnTo>
                  <a:pt x="1265" y="1523"/>
                </a:lnTo>
                <a:lnTo>
                  <a:pt x="1265" y="1529"/>
                </a:lnTo>
                <a:lnTo>
                  <a:pt x="1264" y="1535"/>
                </a:lnTo>
                <a:lnTo>
                  <a:pt x="1264" y="1540"/>
                </a:lnTo>
                <a:lnTo>
                  <a:pt x="1264" y="1546"/>
                </a:lnTo>
                <a:lnTo>
                  <a:pt x="1264" y="1552"/>
                </a:lnTo>
                <a:lnTo>
                  <a:pt x="1263" y="1557"/>
                </a:lnTo>
                <a:lnTo>
                  <a:pt x="1263" y="1563"/>
                </a:lnTo>
                <a:lnTo>
                  <a:pt x="1262" y="1569"/>
                </a:lnTo>
                <a:lnTo>
                  <a:pt x="1262" y="1574"/>
                </a:lnTo>
                <a:lnTo>
                  <a:pt x="1262" y="1580"/>
                </a:lnTo>
                <a:lnTo>
                  <a:pt x="1261" y="1586"/>
                </a:lnTo>
                <a:lnTo>
                  <a:pt x="1261" y="1591"/>
                </a:lnTo>
                <a:lnTo>
                  <a:pt x="1260" y="1597"/>
                </a:lnTo>
                <a:lnTo>
                  <a:pt x="1260" y="1603"/>
                </a:lnTo>
                <a:lnTo>
                  <a:pt x="1259" y="1608"/>
                </a:lnTo>
                <a:lnTo>
                  <a:pt x="1259" y="1614"/>
                </a:lnTo>
                <a:lnTo>
                  <a:pt x="1258" y="1620"/>
                </a:lnTo>
                <a:lnTo>
                  <a:pt x="1258" y="1625"/>
                </a:lnTo>
                <a:lnTo>
                  <a:pt x="1257" y="1631"/>
                </a:lnTo>
                <a:lnTo>
                  <a:pt x="1256" y="1637"/>
                </a:lnTo>
                <a:lnTo>
                  <a:pt x="1256" y="1642"/>
                </a:lnTo>
                <a:lnTo>
                  <a:pt x="1255" y="1648"/>
                </a:lnTo>
                <a:lnTo>
                  <a:pt x="1254" y="1654"/>
                </a:lnTo>
                <a:lnTo>
                  <a:pt x="1254" y="1659"/>
                </a:lnTo>
                <a:lnTo>
                  <a:pt x="1253" y="1665"/>
                </a:lnTo>
                <a:lnTo>
                  <a:pt x="1252" y="1670"/>
                </a:lnTo>
                <a:lnTo>
                  <a:pt x="1251" y="1676"/>
                </a:lnTo>
                <a:lnTo>
                  <a:pt x="1251" y="1682"/>
                </a:lnTo>
                <a:lnTo>
                  <a:pt x="1250" y="1687"/>
                </a:lnTo>
                <a:lnTo>
                  <a:pt x="1249" y="1693"/>
                </a:lnTo>
                <a:lnTo>
                  <a:pt x="1248" y="1698"/>
                </a:lnTo>
                <a:lnTo>
                  <a:pt x="1248" y="1704"/>
                </a:lnTo>
                <a:lnTo>
                  <a:pt x="1247" y="1710"/>
                </a:lnTo>
                <a:lnTo>
                  <a:pt x="1246" y="1715"/>
                </a:lnTo>
                <a:lnTo>
                  <a:pt x="1245" y="1721"/>
                </a:lnTo>
                <a:lnTo>
                  <a:pt x="1244" y="1727"/>
                </a:lnTo>
                <a:lnTo>
                  <a:pt x="1243" y="1732"/>
                </a:lnTo>
                <a:lnTo>
                  <a:pt x="1242" y="1738"/>
                </a:lnTo>
                <a:lnTo>
                  <a:pt x="1241" y="1743"/>
                </a:lnTo>
                <a:lnTo>
                  <a:pt x="1240" y="1749"/>
                </a:lnTo>
                <a:lnTo>
                  <a:pt x="1239" y="1754"/>
                </a:lnTo>
                <a:lnTo>
                  <a:pt x="1238" y="1760"/>
                </a:lnTo>
                <a:lnTo>
                  <a:pt x="1237" y="1766"/>
                </a:lnTo>
                <a:lnTo>
                  <a:pt x="1236" y="1771"/>
                </a:lnTo>
                <a:lnTo>
                  <a:pt x="1235" y="1777"/>
                </a:lnTo>
                <a:lnTo>
                  <a:pt x="1234" y="1782"/>
                </a:lnTo>
                <a:lnTo>
                  <a:pt x="1233" y="1788"/>
                </a:lnTo>
                <a:lnTo>
                  <a:pt x="1232" y="1793"/>
                </a:lnTo>
                <a:lnTo>
                  <a:pt x="1231" y="1799"/>
                </a:lnTo>
                <a:lnTo>
                  <a:pt x="1230" y="1804"/>
                </a:lnTo>
                <a:lnTo>
                  <a:pt x="1228" y="1810"/>
                </a:lnTo>
                <a:lnTo>
                  <a:pt x="1227" y="1816"/>
                </a:lnTo>
                <a:lnTo>
                  <a:pt x="1226" y="1821"/>
                </a:lnTo>
                <a:lnTo>
                  <a:pt x="1225" y="1827"/>
                </a:lnTo>
                <a:lnTo>
                  <a:pt x="1224" y="1832"/>
                </a:lnTo>
                <a:lnTo>
                  <a:pt x="1222" y="1838"/>
                </a:lnTo>
                <a:lnTo>
                  <a:pt x="1221" y="1843"/>
                </a:lnTo>
                <a:lnTo>
                  <a:pt x="1220" y="1849"/>
                </a:lnTo>
                <a:lnTo>
                  <a:pt x="1218" y="1854"/>
                </a:lnTo>
                <a:lnTo>
                  <a:pt x="1217" y="1860"/>
                </a:lnTo>
                <a:lnTo>
                  <a:pt x="1216" y="1865"/>
                </a:lnTo>
                <a:lnTo>
                  <a:pt x="1214" y="1871"/>
                </a:lnTo>
                <a:lnTo>
                  <a:pt x="1213" y="1876"/>
                </a:lnTo>
                <a:lnTo>
                  <a:pt x="1212" y="1882"/>
                </a:lnTo>
                <a:lnTo>
                  <a:pt x="1210" y="1887"/>
                </a:lnTo>
                <a:lnTo>
                  <a:pt x="1209" y="1893"/>
                </a:lnTo>
                <a:lnTo>
                  <a:pt x="1207" y="1898"/>
                </a:lnTo>
                <a:lnTo>
                  <a:pt x="1206" y="1903"/>
                </a:lnTo>
                <a:lnTo>
                  <a:pt x="1205" y="1909"/>
                </a:lnTo>
                <a:lnTo>
                  <a:pt x="1203" y="1914"/>
                </a:lnTo>
                <a:lnTo>
                  <a:pt x="1202" y="1920"/>
                </a:lnTo>
                <a:lnTo>
                  <a:pt x="1200" y="1925"/>
                </a:lnTo>
                <a:lnTo>
                  <a:pt x="1199" y="1931"/>
                </a:lnTo>
                <a:lnTo>
                  <a:pt x="1197" y="1936"/>
                </a:lnTo>
                <a:lnTo>
                  <a:pt x="1195" y="1941"/>
                </a:lnTo>
                <a:lnTo>
                  <a:pt x="1194" y="1947"/>
                </a:lnTo>
                <a:lnTo>
                  <a:pt x="1192" y="1952"/>
                </a:lnTo>
                <a:lnTo>
                  <a:pt x="1191" y="1958"/>
                </a:lnTo>
                <a:lnTo>
                  <a:pt x="1189" y="1963"/>
                </a:lnTo>
                <a:lnTo>
                  <a:pt x="1187" y="1968"/>
                </a:lnTo>
                <a:lnTo>
                  <a:pt x="1186" y="1974"/>
                </a:lnTo>
                <a:lnTo>
                  <a:pt x="1184" y="1979"/>
                </a:lnTo>
                <a:lnTo>
                  <a:pt x="1182" y="1984"/>
                </a:lnTo>
                <a:lnTo>
                  <a:pt x="1181" y="1990"/>
                </a:lnTo>
                <a:lnTo>
                  <a:pt x="1179" y="1995"/>
                </a:lnTo>
                <a:lnTo>
                  <a:pt x="1177" y="2000"/>
                </a:lnTo>
                <a:lnTo>
                  <a:pt x="1175" y="2006"/>
                </a:lnTo>
                <a:lnTo>
                  <a:pt x="1174" y="2011"/>
                </a:lnTo>
                <a:lnTo>
                  <a:pt x="1172" y="2016"/>
                </a:lnTo>
                <a:lnTo>
                  <a:pt x="1170" y="2022"/>
                </a:lnTo>
                <a:lnTo>
                  <a:pt x="1168" y="2027"/>
                </a:lnTo>
                <a:lnTo>
                  <a:pt x="1166" y="2032"/>
                </a:lnTo>
                <a:lnTo>
                  <a:pt x="1165" y="2038"/>
                </a:lnTo>
                <a:lnTo>
                  <a:pt x="1163" y="2043"/>
                </a:lnTo>
                <a:lnTo>
                  <a:pt x="1161" y="2048"/>
                </a:lnTo>
                <a:lnTo>
                  <a:pt x="1159" y="2053"/>
                </a:lnTo>
                <a:lnTo>
                  <a:pt x="1157" y="2059"/>
                </a:lnTo>
                <a:lnTo>
                  <a:pt x="1155" y="2064"/>
                </a:lnTo>
                <a:lnTo>
                  <a:pt x="1153" y="2069"/>
                </a:lnTo>
                <a:lnTo>
                  <a:pt x="1151" y="2074"/>
                </a:lnTo>
                <a:lnTo>
                  <a:pt x="1149" y="2080"/>
                </a:lnTo>
                <a:lnTo>
                  <a:pt x="1147" y="2085"/>
                </a:lnTo>
                <a:lnTo>
                  <a:pt x="1145" y="2090"/>
                </a:lnTo>
                <a:lnTo>
                  <a:pt x="1143" y="2095"/>
                </a:lnTo>
                <a:lnTo>
                  <a:pt x="1141" y="2100"/>
                </a:lnTo>
                <a:lnTo>
                  <a:pt x="1139" y="2106"/>
                </a:lnTo>
                <a:lnTo>
                  <a:pt x="1137" y="2111"/>
                </a:lnTo>
                <a:lnTo>
                  <a:pt x="1135" y="2116"/>
                </a:lnTo>
                <a:lnTo>
                  <a:pt x="1133" y="2121"/>
                </a:lnTo>
                <a:lnTo>
                  <a:pt x="1131" y="2126"/>
                </a:lnTo>
                <a:lnTo>
                  <a:pt x="1129" y="2131"/>
                </a:lnTo>
                <a:lnTo>
                  <a:pt x="1127" y="2137"/>
                </a:lnTo>
                <a:lnTo>
                  <a:pt x="1125" y="2142"/>
                </a:lnTo>
                <a:lnTo>
                  <a:pt x="1122" y="2147"/>
                </a:lnTo>
                <a:lnTo>
                  <a:pt x="1120" y="2152"/>
                </a:lnTo>
                <a:lnTo>
                  <a:pt x="1118" y="2157"/>
                </a:lnTo>
                <a:lnTo>
                  <a:pt x="1116" y="2162"/>
                </a:lnTo>
                <a:lnTo>
                  <a:pt x="1114" y="2167"/>
                </a:lnTo>
                <a:lnTo>
                  <a:pt x="1111" y="2172"/>
                </a:lnTo>
                <a:lnTo>
                  <a:pt x="1109" y="2177"/>
                </a:lnTo>
                <a:lnTo>
                  <a:pt x="1107" y="2182"/>
                </a:lnTo>
                <a:lnTo>
                  <a:pt x="1105" y="2187"/>
                </a:lnTo>
                <a:lnTo>
                  <a:pt x="1102" y="2192"/>
                </a:lnTo>
                <a:lnTo>
                  <a:pt x="1100" y="2197"/>
                </a:lnTo>
                <a:lnTo>
                  <a:pt x="1098" y="2202"/>
                </a:lnTo>
                <a:lnTo>
                  <a:pt x="1095" y="2207"/>
                </a:lnTo>
                <a:lnTo>
                  <a:pt x="1093" y="2212"/>
                </a:lnTo>
                <a:lnTo>
                  <a:pt x="1091" y="2217"/>
                </a:lnTo>
                <a:lnTo>
                  <a:pt x="1088" y="2222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22" name="Freeform 62"/>
          <p:cNvSpPr>
            <a:spLocks noChangeArrowheads="1"/>
          </p:cNvSpPr>
          <p:nvPr/>
        </p:nvSpPr>
        <p:spPr bwMode="auto">
          <a:xfrm>
            <a:off x="1911350" y="4079875"/>
            <a:ext cx="3175000" cy="1914525"/>
          </a:xfrm>
          <a:custGeom>
            <a:avLst/>
            <a:gdLst>
              <a:gd name="T0" fmla="*/ 2147483646 w 2000"/>
              <a:gd name="T1" fmla="*/ 2147483646 h 1206"/>
              <a:gd name="T2" fmla="*/ 2147483646 w 2000"/>
              <a:gd name="T3" fmla="*/ 2147483646 h 1206"/>
              <a:gd name="T4" fmla="*/ 2147483646 w 2000"/>
              <a:gd name="T5" fmla="*/ 2147483646 h 1206"/>
              <a:gd name="T6" fmla="*/ 2147483646 w 2000"/>
              <a:gd name="T7" fmla="*/ 2147483646 h 1206"/>
              <a:gd name="T8" fmla="*/ 2147483646 w 2000"/>
              <a:gd name="T9" fmla="*/ 2147483646 h 1206"/>
              <a:gd name="T10" fmla="*/ 2147483646 w 2000"/>
              <a:gd name="T11" fmla="*/ 2147483646 h 1206"/>
              <a:gd name="T12" fmla="*/ 2147483646 w 2000"/>
              <a:gd name="T13" fmla="*/ 2147483646 h 1206"/>
              <a:gd name="T14" fmla="*/ 2147483646 w 2000"/>
              <a:gd name="T15" fmla="*/ 2147483646 h 1206"/>
              <a:gd name="T16" fmla="*/ 2147483646 w 2000"/>
              <a:gd name="T17" fmla="*/ 2147483646 h 1206"/>
              <a:gd name="T18" fmla="*/ 2147483646 w 2000"/>
              <a:gd name="T19" fmla="*/ 2147483646 h 1206"/>
              <a:gd name="T20" fmla="*/ 2147483646 w 2000"/>
              <a:gd name="T21" fmla="*/ 2147483646 h 1206"/>
              <a:gd name="T22" fmla="*/ 2147483646 w 2000"/>
              <a:gd name="T23" fmla="*/ 2147483646 h 1206"/>
              <a:gd name="T24" fmla="*/ 2147483646 w 2000"/>
              <a:gd name="T25" fmla="*/ 2147483646 h 1206"/>
              <a:gd name="T26" fmla="*/ 2147483646 w 2000"/>
              <a:gd name="T27" fmla="*/ 2147483646 h 1206"/>
              <a:gd name="T28" fmla="*/ 2147483646 w 2000"/>
              <a:gd name="T29" fmla="*/ 2147483646 h 1206"/>
              <a:gd name="T30" fmla="*/ 2147483646 w 2000"/>
              <a:gd name="T31" fmla="*/ 2147483646 h 1206"/>
              <a:gd name="T32" fmla="*/ 2147483646 w 2000"/>
              <a:gd name="T33" fmla="*/ 2147483646 h 1206"/>
              <a:gd name="T34" fmla="*/ 2147483646 w 2000"/>
              <a:gd name="T35" fmla="*/ 2147483646 h 1206"/>
              <a:gd name="T36" fmla="*/ 2147483646 w 2000"/>
              <a:gd name="T37" fmla="*/ 2147483646 h 1206"/>
              <a:gd name="T38" fmla="*/ 2147483646 w 2000"/>
              <a:gd name="T39" fmla="*/ 2147483646 h 1206"/>
              <a:gd name="T40" fmla="*/ 2147483646 w 2000"/>
              <a:gd name="T41" fmla="*/ 2147483646 h 1206"/>
              <a:gd name="T42" fmla="*/ 2147483646 w 2000"/>
              <a:gd name="T43" fmla="*/ 2147483646 h 1206"/>
              <a:gd name="T44" fmla="*/ 2147483646 w 2000"/>
              <a:gd name="T45" fmla="*/ 2147483646 h 1206"/>
              <a:gd name="T46" fmla="*/ 2147483646 w 2000"/>
              <a:gd name="T47" fmla="*/ 2147483646 h 1206"/>
              <a:gd name="T48" fmla="*/ 2147483646 w 2000"/>
              <a:gd name="T49" fmla="*/ 2147483646 h 1206"/>
              <a:gd name="T50" fmla="*/ 2147483646 w 2000"/>
              <a:gd name="T51" fmla="*/ 2147483646 h 1206"/>
              <a:gd name="T52" fmla="*/ 2147483646 w 2000"/>
              <a:gd name="T53" fmla="*/ 2147483646 h 1206"/>
              <a:gd name="T54" fmla="*/ 2147483646 w 2000"/>
              <a:gd name="T55" fmla="*/ 2147483646 h 1206"/>
              <a:gd name="T56" fmla="*/ 2147483646 w 2000"/>
              <a:gd name="T57" fmla="*/ 2147483646 h 1206"/>
              <a:gd name="T58" fmla="*/ 2147483646 w 2000"/>
              <a:gd name="T59" fmla="*/ 2147483646 h 1206"/>
              <a:gd name="T60" fmla="*/ 2147483646 w 2000"/>
              <a:gd name="T61" fmla="*/ 2147483646 h 1206"/>
              <a:gd name="T62" fmla="*/ 2147483646 w 2000"/>
              <a:gd name="T63" fmla="*/ 2147483646 h 1206"/>
              <a:gd name="T64" fmla="*/ 2147483646 w 2000"/>
              <a:gd name="T65" fmla="*/ 2147483646 h 1206"/>
              <a:gd name="T66" fmla="*/ 2147483646 w 2000"/>
              <a:gd name="T67" fmla="*/ 2147483646 h 1206"/>
              <a:gd name="T68" fmla="*/ 2147483646 w 2000"/>
              <a:gd name="T69" fmla="*/ 2147483646 h 1206"/>
              <a:gd name="T70" fmla="*/ 2147483646 w 2000"/>
              <a:gd name="T71" fmla="*/ 2147483646 h 1206"/>
              <a:gd name="T72" fmla="*/ 2147483646 w 2000"/>
              <a:gd name="T73" fmla="*/ 2147483646 h 1206"/>
              <a:gd name="T74" fmla="*/ 2147483646 w 2000"/>
              <a:gd name="T75" fmla="*/ 2147483646 h 1206"/>
              <a:gd name="T76" fmla="*/ 2147483646 w 2000"/>
              <a:gd name="T77" fmla="*/ 2147483646 h 1206"/>
              <a:gd name="T78" fmla="*/ 2147483646 w 2000"/>
              <a:gd name="T79" fmla="*/ 2147483646 h 1206"/>
              <a:gd name="T80" fmla="*/ 2147483646 w 2000"/>
              <a:gd name="T81" fmla="*/ 2147483646 h 1206"/>
              <a:gd name="T82" fmla="*/ 2147483646 w 2000"/>
              <a:gd name="T83" fmla="*/ 2147483646 h 1206"/>
              <a:gd name="T84" fmla="*/ 2147483646 w 2000"/>
              <a:gd name="T85" fmla="*/ 2147483646 h 1206"/>
              <a:gd name="T86" fmla="*/ 2147483646 w 2000"/>
              <a:gd name="T87" fmla="*/ 2147483646 h 1206"/>
              <a:gd name="T88" fmla="*/ 2147483646 w 2000"/>
              <a:gd name="T89" fmla="*/ 2147483646 h 1206"/>
              <a:gd name="T90" fmla="*/ 2147483646 w 2000"/>
              <a:gd name="T91" fmla="*/ 2147483646 h 1206"/>
              <a:gd name="T92" fmla="*/ 2147483646 w 2000"/>
              <a:gd name="T93" fmla="*/ 2147483646 h 1206"/>
              <a:gd name="T94" fmla="*/ 2147483646 w 2000"/>
              <a:gd name="T95" fmla="*/ 2147483646 h 1206"/>
              <a:gd name="T96" fmla="*/ 2147483646 w 2000"/>
              <a:gd name="T97" fmla="*/ 2147483646 h 1206"/>
              <a:gd name="T98" fmla="*/ 2147483646 w 2000"/>
              <a:gd name="T99" fmla="*/ 2147483646 h 1206"/>
              <a:gd name="T100" fmla="*/ 2147483646 w 2000"/>
              <a:gd name="T101" fmla="*/ 2147483646 h 1206"/>
              <a:gd name="T102" fmla="*/ 2147483646 w 2000"/>
              <a:gd name="T103" fmla="*/ 2147483646 h 1206"/>
              <a:gd name="T104" fmla="*/ 2147483646 w 2000"/>
              <a:gd name="T105" fmla="*/ 2147483646 h 1206"/>
              <a:gd name="T106" fmla="*/ 2147483646 w 2000"/>
              <a:gd name="T107" fmla="*/ 2147483646 h 1206"/>
              <a:gd name="T108" fmla="*/ 2147483646 w 2000"/>
              <a:gd name="T109" fmla="*/ 2147483646 h 1206"/>
              <a:gd name="T110" fmla="*/ 2147483646 w 2000"/>
              <a:gd name="T111" fmla="*/ 2147483646 h 1206"/>
              <a:gd name="T112" fmla="*/ 2147483646 w 2000"/>
              <a:gd name="T113" fmla="*/ 2147483646 h 1206"/>
              <a:gd name="T114" fmla="*/ 2147483646 w 2000"/>
              <a:gd name="T115" fmla="*/ 2147483646 h 1206"/>
              <a:gd name="T116" fmla="*/ 2147483646 w 2000"/>
              <a:gd name="T117" fmla="*/ 2147483646 h 120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000" h="1206">
                <a:moveTo>
                  <a:pt x="2000" y="0"/>
                </a:moveTo>
                <a:lnTo>
                  <a:pt x="1997" y="7"/>
                </a:lnTo>
                <a:lnTo>
                  <a:pt x="1994" y="13"/>
                </a:lnTo>
                <a:lnTo>
                  <a:pt x="1991" y="20"/>
                </a:lnTo>
                <a:lnTo>
                  <a:pt x="1988" y="26"/>
                </a:lnTo>
                <a:lnTo>
                  <a:pt x="1984" y="33"/>
                </a:lnTo>
                <a:lnTo>
                  <a:pt x="1981" y="39"/>
                </a:lnTo>
                <a:lnTo>
                  <a:pt x="1978" y="45"/>
                </a:lnTo>
                <a:lnTo>
                  <a:pt x="1975" y="52"/>
                </a:lnTo>
                <a:lnTo>
                  <a:pt x="1971" y="58"/>
                </a:lnTo>
                <a:lnTo>
                  <a:pt x="1968" y="64"/>
                </a:lnTo>
                <a:lnTo>
                  <a:pt x="1965" y="71"/>
                </a:lnTo>
                <a:lnTo>
                  <a:pt x="1961" y="77"/>
                </a:lnTo>
                <a:lnTo>
                  <a:pt x="1958" y="83"/>
                </a:lnTo>
                <a:lnTo>
                  <a:pt x="1955" y="89"/>
                </a:lnTo>
                <a:lnTo>
                  <a:pt x="1951" y="96"/>
                </a:lnTo>
                <a:lnTo>
                  <a:pt x="1948" y="102"/>
                </a:lnTo>
                <a:lnTo>
                  <a:pt x="1944" y="108"/>
                </a:lnTo>
                <a:lnTo>
                  <a:pt x="1941" y="114"/>
                </a:lnTo>
                <a:lnTo>
                  <a:pt x="1937" y="120"/>
                </a:lnTo>
                <a:lnTo>
                  <a:pt x="1934" y="126"/>
                </a:lnTo>
                <a:lnTo>
                  <a:pt x="1930" y="132"/>
                </a:lnTo>
                <a:lnTo>
                  <a:pt x="1927" y="139"/>
                </a:lnTo>
                <a:lnTo>
                  <a:pt x="1923" y="145"/>
                </a:lnTo>
                <a:lnTo>
                  <a:pt x="1920" y="151"/>
                </a:lnTo>
                <a:lnTo>
                  <a:pt x="1916" y="157"/>
                </a:lnTo>
                <a:lnTo>
                  <a:pt x="1912" y="163"/>
                </a:lnTo>
                <a:lnTo>
                  <a:pt x="1909" y="169"/>
                </a:lnTo>
                <a:lnTo>
                  <a:pt x="1905" y="175"/>
                </a:lnTo>
                <a:lnTo>
                  <a:pt x="1901" y="181"/>
                </a:lnTo>
                <a:lnTo>
                  <a:pt x="1898" y="187"/>
                </a:lnTo>
                <a:lnTo>
                  <a:pt x="1894" y="193"/>
                </a:lnTo>
                <a:lnTo>
                  <a:pt x="1890" y="199"/>
                </a:lnTo>
                <a:lnTo>
                  <a:pt x="1886" y="205"/>
                </a:lnTo>
                <a:lnTo>
                  <a:pt x="1882" y="210"/>
                </a:lnTo>
                <a:lnTo>
                  <a:pt x="1879" y="216"/>
                </a:lnTo>
                <a:lnTo>
                  <a:pt x="1875" y="222"/>
                </a:lnTo>
                <a:lnTo>
                  <a:pt x="1871" y="228"/>
                </a:lnTo>
                <a:lnTo>
                  <a:pt x="1867" y="234"/>
                </a:lnTo>
                <a:lnTo>
                  <a:pt x="1863" y="240"/>
                </a:lnTo>
                <a:lnTo>
                  <a:pt x="1859" y="245"/>
                </a:lnTo>
                <a:lnTo>
                  <a:pt x="1855" y="251"/>
                </a:lnTo>
                <a:lnTo>
                  <a:pt x="1851" y="257"/>
                </a:lnTo>
                <a:lnTo>
                  <a:pt x="1847" y="263"/>
                </a:lnTo>
                <a:lnTo>
                  <a:pt x="1843" y="268"/>
                </a:lnTo>
                <a:lnTo>
                  <a:pt x="1839" y="274"/>
                </a:lnTo>
                <a:lnTo>
                  <a:pt x="1835" y="280"/>
                </a:lnTo>
                <a:lnTo>
                  <a:pt x="1831" y="286"/>
                </a:lnTo>
                <a:lnTo>
                  <a:pt x="1827" y="291"/>
                </a:lnTo>
                <a:lnTo>
                  <a:pt x="1823" y="297"/>
                </a:lnTo>
                <a:lnTo>
                  <a:pt x="1819" y="302"/>
                </a:lnTo>
                <a:lnTo>
                  <a:pt x="1815" y="308"/>
                </a:lnTo>
                <a:lnTo>
                  <a:pt x="1811" y="314"/>
                </a:lnTo>
                <a:lnTo>
                  <a:pt x="1806" y="319"/>
                </a:lnTo>
                <a:lnTo>
                  <a:pt x="1802" y="325"/>
                </a:lnTo>
                <a:lnTo>
                  <a:pt x="1798" y="330"/>
                </a:lnTo>
                <a:lnTo>
                  <a:pt x="1794" y="336"/>
                </a:lnTo>
                <a:lnTo>
                  <a:pt x="1790" y="341"/>
                </a:lnTo>
                <a:lnTo>
                  <a:pt x="1785" y="347"/>
                </a:lnTo>
                <a:lnTo>
                  <a:pt x="1781" y="352"/>
                </a:lnTo>
                <a:lnTo>
                  <a:pt x="1777" y="358"/>
                </a:lnTo>
                <a:lnTo>
                  <a:pt x="1772" y="363"/>
                </a:lnTo>
                <a:lnTo>
                  <a:pt x="1768" y="369"/>
                </a:lnTo>
                <a:lnTo>
                  <a:pt x="1764" y="374"/>
                </a:lnTo>
                <a:lnTo>
                  <a:pt x="1759" y="379"/>
                </a:lnTo>
                <a:lnTo>
                  <a:pt x="1755" y="385"/>
                </a:lnTo>
                <a:lnTo>
                  <a:pt x="1751" y="390"/>
                </a:lnTo>
                <a:lnTo>
                  <a:pt x="1746" y="395"/>
                </a:lnTo>
                <a:lnTo>
                  <a:pt x="1742" y="401"/>
                </a:lnTo>
                <a:lnTo>
                  <a:pt x="1737" y="406"/>
                </a:lnTo>
                <a:lnTo>
                  <a:pt x="1733" y="411"/>
                </a:lnTo>
                <a:lnTo>
                  <a:pt x="1728" y="416"/>
                </a:lnTo>
                <a:lnTo>
                  <a:pt x="1724" y="422"/>
                </a:lnTo>
                <a:lnTo>
                  <a:pt x="1719" y="427"/>
                </a:lnTo>
                <a:lnTo>
                  <a:pt x="1715" y="432"/>
                </a:lnTo>
                <a:lnTo>
                  <a:pt x="1710" y="437"/>
                </a:lnTo>
                <a:lnTo>
                  <a:pt x="1705" y="443"/>
                </a:lnTo>
                <a:lnTo>
                  <a:pt x="1701" y="448"/>
                </a:lnTo>
                <a:lnTo>
                  <a:pt x="1696" y="453"/>
                </a:lnTo>
                <a:lnTo>
                  <a:pt x="1692" y="458"/>
                </a:lnTo>
                <a:lnTo>
                  <a:pt x="1687" y="463"/>
                </a:lnTo>
                <a:lnTo>
                  <a:pt x="1682" y="468"/>
                </a:lnTo>
                <a:lnTo>
                  <a:pt x="1678" y="473"/>
                </a:lnTo>
                <a:lnTo>
                  <a:pt x="1673" y="478"/>
                </a:lnTo>
                <a:lnTo>
                  <a:pt x="1668" y="483"/>
                </a:lnTo>
                <a:lnTo>
                  <a:pt x="1663" y="488"/>
                </a:lnTo>
                <a:lnTo>
                  <a:pt x="1659" y="493"/>
                </a:lnTo>
                <a:lnTo>
                  <a:pt x="1654" y="498"/>
                </a:lnTo>
                <a:lnTo>
                  <a:pt x="1649" y="503"/>
                </a:lnTo>
                <a:lnTo>
                  <a:pt x="1644" y="508"/>
                </a:lnTo>
                <a:lnTo>
                  <a:pt x="1640" y="513"/>
                </a:lnTo>
                <a:lnTo>
                  <a:pt x="1635" y="518"/>
                </a:lnTo>
                <a:lnTo>
                  <a:pt x="1630" y="523"/>
                </a:lnTo>
                <a:lnTo>
                  <a:pt x="1625" y="528"/>
                </a:lnTo>
                <a:lnTo>
                  <a:pt x="1620" y="533"/>
                </a:lnTo>
                <a:lnTo>
                  <a:pt x="1615" y="537"/>
                </a:lnTo>
                <a:lnTo>
                  <a:pt x="1610" y="542"/>
                </a:lnTo>
                <a:lnTo>
                  <a:pt x="1605" y="547"/>
                </a:lnTo>
                <a:lnTo>
                  <a:pt x="1600" y="552"/>
                </a:lnTo>
                <a:lnTo>
                  <a:pt x="1595" y="557"/>
                </a:lnTo>
                <a:lnTo>
                  <a:pt x="1590" y="561"/>
                </a:lnTo>
                <a:lnTo>
                  <a:pt x="1585" y="566"/>
                </a:lnTo>
                <a:lnTo>
                  <a:pt x="1580" y="571"/>
                </a:lnTo>
                <a:lnTo>
                  <a:pt x="1575" y="576"/>
                </a:lnTo>
                <a:lnTo>
                  <a:pt x="1570" y="580"/>
                </a:lnTo>
                <a:lnTo>
                  <a:pt x="1565" y="585"/>
                </a:lnTo>
                <a:lnTo>
                  <a:pt x="1560" y="590"/>
                </a:lnTo>
                <a:lnTo>
                  <a:pt x="1555" y="594"/>
                </a:lnTo>
                <a:lnTo>
                  <a:pt x="1550" y="599"/>
                </a:lnTo>
                <a:lnTo>
                  <a:pt x="1545" y="603"/>
                </a:lnTo>
                <a:lnTo>
                  <a:pt x="1540" y="608"/>
                </a:lnTo>
                <a:lnTo>
                  <a:pt x="1535" y="613"/>
                </a:lnTo>
                <a:lnTo>
                  <a:pt x="1530" y="617"/>
                </a:lnTo>
                <a:lnTo>
                  <a:pt x="1524" y="622"/>
                </a:lnTo>
                <a:lnTo>
                  <a:pt x="1519" y="626"/>
                </a:lnTo>
                <a:lnTo>
                  <a:pt x="1514" y="631"/>
                </a:lnTo>
                <a:lnTo>
                  <a:pt x="1509" y="635"/>
                </a:lnTo>
                <a:lnTo>
                  <a:pt x="1504" y="640"/>
                </a:lnTo>
                <a:lnTo>
                  <a:pt x="1498" y="644"/>
                </a:lnTo>
                <a:lnTo>
                  <a:pt x="1493" y="649"/>
                </a:lnTo>
                <a:lnTo>
                  <a:pt x="1488" y="653"/>
                </a:lnTo>
                <a:lnTo>
                  <a:pt x="1483" y="657"/>
                </a:lnTo>
                <a:lnTo>
                  <a:pt x="1477" y="662"/>
                </a:lnTo>
                <a:lnTo>
                  <a:pt x="1472" y="666"/>
                </a:lnTo>
                <a:lnTo>
                  <a:pt x="1467" y="670"/>
                </a:lnTo>
                <a:lnTo>
                  <a:pt x="1461" y="675"/>
                </a:lnTo>
                <a:lnTo>
                  <a:pt x="1456" y="679"/>
                </a:lnTo>
                <a:lnTo>
                  <a:pt x="1451" y="683"/>
                </a:lnTo>
                <a:lnTo>
                  <a:pt x="1445" y="688"/>
                </a:lnTo>
                <a:lnTo>
                  <a:pt x="1440" y="692"/>
                </a:lnTo>
                <a:lnTo>
                  <a:pt x="1434" y="696"/>
                </a:lnTo>
                <a:lnTo>
                  <a:pt x="1429" y="700"/>
                </a:lnTo>
                <a:lnTo>
                  <a:pt x="1424" y="705"/>
                </a:lnTo>
                <a:lnTo>
                  <a:pt x="1418" y="709"/>
                </a:lnTo>
                <a:lnTo>
                  <a:pt x="1413" y="713"/>
                </a:lnTo>
                <a:lnTo>
                  <a:pt x="1407" y="717"/>
                </a:lnTo>
                <a:lnTo>
                  <a:pt x="1402" y="721"/>
                </a:lnTo>
                <a:lnTo>
                  <a:pt x="1396" y="725"/>
                </a:lnTo>
                <a:lnTo>
                  <a:pt x="1391" y="729"/>
                </a:lnTo>
                <a:lnTo>
                  <a:pt x="1385" y="733"/>
                </a:lnTo>
                <a:lnTo>
                  <a:pt x="1380" y="738"/>
                </a:lnTo>
                <a:lnTo>
                  <a:pt x="1374" y="742"/>
                </a:lnTo>
                <a:lnTo>
                  <a:pt x="1369" y="746"/>
                </a:lnTo>
                <a:lnTo>
                  <a:pt x="1363" y="750"/>
                </a:lnTo>
                <a:lnTo>
                  <a:pt x="1357" y="754"/>
                </a:lnTo>
                <a:lnTo>
                  <a:pt x="1352" y="758"/>
                </a:lnTo>
                <a:lnTo>
                  <a:pt x="1346" y="762"/>
                </a:lnTo>
                <a:lnTo>
                  <a:pt x="1341" y="766"/>
                </a:lnTo>
                <a:lnTo>
                  <a:pt x="1335" y="769"/>
                </a:lnTo>
                <a:lnTo>
                  <a:pt x="1329" y="773"/>
                </a:lnTo>
                <a:lnTo>
                  <a:pt x="1324" y="777"/>
                </a:lnTo>
                <a:lnTo>
                  <a:pt x="1318" y="781"/>
                </a:lnTo>
                <a:lnTo>
                  <a:pt x="1312" y="785"/>
                </a:lnTo>
                <a:lnTo>
                  <a:pt x="1307" y="789"/>
                </a:lnTo>
                <a:lnTo>
                  <a:pt x="1301" y="793"/>
                </a:lnTo>
                <a:lnTo>
                  <a:pt x="1295" y="796"/>
                </a:lnTo>
                <a:lnTo>
                  <a:pt x="1289" y="800"/>
                </a:lnTo>
                <a:lnTo>
                  <a:pt x="1284" y="804"/>
                </a:lnTo>
                <a:lnTo>
                  <a:pt x="1278" y="808"/>
                </a:lnTo>
                <a:lnTo>
                  <a:pt x="1272" y="811"/>
                </a:lnTo>
                <a:lnTo>
                  <a:pt x="1266" y="815"/>
                </a:lnTo>
                <a:lnTo>
                  <a:pt x="1261" y="819"/>
                </a:lnTo>
                <a:lnTo>
                  <a:pt x="1255" y="823"/>
                </a:lnTo>
                <a:lnTo>
                  <a:pt x="1249" y="826"/>
                </a:lnTo>
                <a:lnTo>
                  <a:pt x="1243" y="830"/>
                </a:lnTo>
                <a:lnTo>
                  <a:pt x="1237" y="834"/>
                </a:lnTo>
                <a:lnTo>
                  <a:pt x="1232" y="837"/>
                </a:lnTo>
                <a:lnTo>
                  <a:pt x="1226" y="841"/>
                </a:lnTo>
                <a:lnTo>
                  <a:pt x="1220" y="844"/>
                </a:lnTo>
                <a:lnTo>
                  <a:pt x="1214" y="848"/>
                </a:lnTo>
                <a:lnTo>
                  <a:pt x="1208" y="851"/>
                </a:lnTo>
                <a:lnTo>
                  <a:pt x="1202" y="855"/>
                </a:lnTo>
                <a:lnTo>
                  <a:pt x="1196" y="858"/>
                </a:lnTo>
                <a:lnTo>
                  <a:pt x="1190" y="862"/>
                </a:lnTo>
                <a:lnTo>
                  <a:pt x="1184" y="865"/>
                </a:lnTo>
                <a:lnTo>
                  <a:pt x="1179" y="869"/>
                </a:lnTo>
                <a:lnTo>
                  <a:pt x="1173" y="872"/>
                </a:lnTo>
                <a:lnTo>
                  <a:pt x="1167" y="876"/>
                </a:lnTo>
                <a:lnTo>
                  <a:pt x="1161" y="879"/>
                </a:lnTo>
                <a:lnTo>
                  <a:pt x="1155" y="883"/>
                </a:lnTo>
                <a:lnTo>
                  <a:pt x="1149" y="886"/>
                </a:lnTo>
                <a:lnTo>
                  <a:pt x="1143" y="889"/>
                </a:lnTo>
                <a:lnTo>
                  <a:pt x="1137" y="893"/>
                </a:lnTo>
                <a:lnTo>
                  <a:pt x="1131" y="896"/>
                </a:lnTo>
                <a:lnTo>
                  <a:pt x="1125" y="899"/>
                </a:lnTo>
                <a:lnTo>
                  <a:pt x="1119" y="902"/>
                </a:lnTo>
                <a:lnTo>
                  <a:pt x="1113" y="906"/>
                </a:lnTo>
                <a:lnTo>
                  <a:pt x="1107" y="909"/>
                </a:lnTo>
                <a:lnTo>
                  <a:pt x="1101" y="912"/>
                </a:lnTo>
                <a:lnTo>
                  <a:pt x="1094" y="915"/>
                </a:lnTo>
                <a:lnTo>
                  <a:pt x="1088" y="919"/>
                </a:lnTo>
                <a:lnTo>
                  <a:pt x="1082" y="922"/>
                </a:lnTo>
                <a:lnTo>
                  <a:pt x="1076" y="925"/>
                </a:lnTo>
                <a:lnTo>
                  <a:pt x="1070" y="928"/>
                </a:lnTo>
                <a:lnTo>
                  <a:pt x="1064" y="931"/>
                </a:lnTo>
                <a:lnTo>
                  <a:pt x="1058" y="934"/>
                </a:lnTo>
                <a:lnTo>
                  <a:pt x="1052" y="937"/>
                </a:lnTo>
                <a:lnTo>
                  <a:pt x="1046" y="940"/>
                </a:lnTo>
                <a:lnTo>
                  <a:pt x="1039" y="944"/>
                </a:lnTo>
                <a:lnTo>
                  <a:pt x="1033" y="947"/>
                </a:lnTo>
                <a:lnTo>
                  <a:pt x="1027" y="950"/>
                </a:lnTo>
                <a:lnTo>
                  <a:pt x="1021" y="953"/>
                </a:lnTo>
                <a:lnTo>
                  <a:pt x="1015" y="956"/>
                </a:lnTo>
                <a:lnTo>
                  <a:pt x="1009" y="959"/>
                </a:lnTo>
                <a:lnTo>
                  <a:pt x="1002" y="961"/>
                </a:lnTo>
                <a:lnTo>
                  <a:pt x="996" y="964"/>
                </a:lnTo>
                <a:lnTo>
                  <a:pt x="990" y="967"/>
                </a:lnTo>
                <a:lnTo>
                  <a:pt x="984" y="970"/>
                </a:lnTo>
                <a:lnTo>
                  <a:pt x="977" y="973"/>
                </a:lnTo>
                <a:lnTo>
                  <a:pt x="971" y="976"/>
                </a:lnTo>
                <a:lnTo>
                  <a:pt x="965" y="979"/>
                </a:lnTo>
                <a:lnTo>
                  <a:pt x="959" y="982"/>
                </a:lnTo>
                <a:lnTo>
                  <a:pt x="952" y="984"/>
                </a:lnTo>
                <a:lnTo>
                  <a:pt x="946" y="987"/>
                </a:lnTo>
                <a:lnTo>
                  <a:pt x="940" y="990"/>
                </a:lnTo>
                <a:lnTo>
                  <a:pt x="934" y="993"/>
                </a:lnTo>
                <a:lnTo>
                  <a:pt x="927" y="996"/>
                </a:lnTo>
                <a:lnTo>
                  <a:pt x="921" y="998"/>
                </a:lnTo>
                <a:lnTo>
                  <a:pt x="915" y="1001"/>
                </a:lnTo>
                <a:lnTo>
                  <a:pt x="908" y="1004"/>
                </a:lnTo>
                <a:lnTo>
                  <a:pt x="902" y="1006"/>
                </a:lnTo>
                <a:lnTo>
                  <a:pt x="896" y="1009"/>
                </a:lnTo>
                <a:lnTo>
                  <a:pt x="889" y="1012"/>
                </a:lnTo>
                <a:lnTo>
                  <a:pt x="883" y="1014"/>
                </a:lnTo>
                <a:lnTo>
                  <a:pt x="877" y="1017"/>
                </a:lnTo>
                <a:lnTo>
                  <a:pt x="870" y="1019"/>
                </a:lnTo>
                <a:lnTo>
                  <a:pt x="864" y="1022"/>
                </a:lnTo>
                <a:lnTo>
                  <a:pt x="858" y="1025"/>
                </a:lnTo>
                <a:lnTo>
                  <a:pt x="851" y="1027"/>
                </a:lnTo>
                <a:lnTo>
                  <a:pt x="845" y="1030"/>
                </a:lnTo>
                <a:lnTo>
                  <a:pt x="839" y="1032"/>
                </a:lnTo>
                <a:lnTo>
                  <a:pt x="832" y="1035"/>
                </a:lnTo>
                <a:lnTo>
                  <a:pt x="826" y="1037"/>
                </a:lnTo>
                <a:lnTo>
                  <a:pt x="819" y="1039"/>
                </a:lnTo>
                <a:lnTo>
                  <a:pt x="813" y="1042"/>
                </a:lnTo>
                <a:lnTo>
                  <a:pt x="807" y="1044"/>
                </a:lnTo>
                <a:lnTo>
                  <a:pt x="800" y="1047"/>
                </a:lnTo>
                <a:lnTo>
                  <a:pt x="794" y="1049"/>
                </a:lnTo>
                <a:lnTo>
                  <a:pt x="787" y="1051"/>
                </a:lnTo>
                <a:lnTo>
                  <a:pt x="781" y="1054"/>
                </a:lnTo>
                <a:lnTo>
                  <a:pt x="774" y="1056"/>
                </a:lnTo>
                <a:lnTo>
                  <a:pt x="768" y="1058"/>
                </a:lnTo>
                <a:lnTo>
                  <a:pt x="761" y="1061"/>
                </a:lnTo>
                <a:lnTo>
                  <a:pt x="755" y="1063"/>
                </a:lnTo>
                <a:lnTo>
                  <a:pt x="749" y="1065"/>
                </a:lnTo>
                <a:lnTo>
                  <a:pt x="742" y="1067"/>
                </a:lnTo>
                <a:lnTo>
                  <a:pt x="736" y="1070"/>
                </a:lnTo>
                <a:lnTo>
                  <a:pt x="729" y="1072"/>
                </a:lnTo>
                <a:lnTo>
                  <a:pt x="723" y="1074"/>
                </a:lnTo>
                <a:lnTo>
                  <a:pt x="716" y="1076"/>
                </a:lnTo>
                <a:lnTo>
                  <a:pt x="710" y="1078"/>
                </a:lnTo>
                <a:lnTo>
                  <a:pt x="703" y="1080"/>
                </a:lnTo>
                <a:lnTo>
                  <a:pt x="697" y="1083"/>
                </a:lnTo>
                <a:lnTo>
                  <a:pt x="690" y="1085"/>
                </a:lnTo>
                <a:lnTo>
                  <a:pt x="684" y="1087"/>
                </a:lnTo>
                <a:lnTo>
                  <a:pt x="677" y="1089"/>
                </a:lnTo>
                <a:lnTo>
                  <a:pt x="671" y="1091"/>
                </a:lnTo>
                <a:lnTo>
                  <a:pt x="664" y="1093"/>
                </a:lnTo>
                <a:lnTo>
                  <a:pt x="657" y="1095"/>
                </a:lnTo>
                <a:lnTo>
                  <a:pt x="651" y="1097"/>
                </a:lnTo>
                <a:lnTo>
                  <a:pt x="644" y="1099"/>
                </a:lnTo>
                <a:lnTo>
                  <a:pt x="638" y="1101"/>
                </a:lnTo>
                <a:lnTo>
                  <a:pt x="631" y="1103"/>
                </a:lnTo>
                <a:lnTo>
                  <a:pt x="625" y="1105"/>
                </a:lnTo>
                <a:lnTo>
                  <a:pt x="618" y="1106"/>
                </a:lnTo>
                <a:lnTo>
                  <a:pt x="612" y="1108"/>
                </a:lnTo>
                <a:lnTo>
                  <a:pt x="605" y="1110"/>
                </a:lnTo>
                <a:lnTo>
                  <a:pt x="598" y="1112"/>
                </a:lnTo>
                <a:lnTo>
                  <a:pt x="592" y="1114"/>
                </a:lnTo>
                <a:lnTo>
                  <a:pt x="585" y="1116"/>
                </a:lnTo>
                <a:lnTo>
                  <a:pt x="579" y="1118"/>
                </a:lnTo>
                <a:lnTo>
                  <a:pt x="572" y="1119"/>
                </a:lnTo>
                <a:lnTo>
                  <a:pt x="566" y="1121"/>
                </a:lnTo>
                <a:lnTo>
                  <a:pt x="559" y="1123"/>
                </a:lnTo>
                <a:lnTo>
                  <a:pt x="552" y="1125"/>
                </a:lnTo>
                <a:lnTo>
                  <a:pt x="546" y="1126"/>
                </a:lnTo>
                <a:lnTo>
                  <a:pt x="539" y="1128"/>
                </a:lnTo>
                <a:lnTo>
                  <a:pt x="533" y="1130"/>
                </a:lnTo>
                <a:lnTo>
                  <a:pt x="526" y="1131"/>
                </a:lnTo>
                <a:lnTo>
                  <a:pt x="519" y="1133"/>
                </a:lnTo>
                <a:lnTo>
                  <a:pt x="513" y="1134"/>
                </a:lnTo>
                <a:lnTo>
                  <a:pt x="506" y="1136"/>
                </a:lnTo>
                <a:lnTo>
                  <a:pt x="499" y="1138"/>
                </a:lnTo>
                <a:lnTo>
                  <a:pt x="493" y="1139"/>
                </a:lnTo>
                <a:lnTo>
                  <a:pt x="486" y="1141"/>
                </a:lnTo>
                <a:lnTo>
                  <a:pt x="480" y="1142"/>
                </a:lnTo>
                <a:lnTo>
                  <a:pt x="473" y="1144"/>
                </a:lnTo>
                <a:lnTo>
                  <a:pt x="466" y="1145"/>
                </a:lnTo>
                <a:lnTo>
                  <a:pt x="460" y="1147"/>
                </a:lnTo>
                <a:lnTo>
                  <a:pt x="453" y="1148"/>
                </a:lnTo>
                <a:lnTo>
                  <a:pt x="446" y="1150"/>
                </a:lnTo>
                <a:lnTo>
                  <a:pt x="440" y="1151"/>
                </a:lnTo>
                <a:lnTo>
                  <a:pt x="433" y="1153"/>
                </a:lnTo>
                <a:lnTo>
                  <a:pt x="426" y="1154"/>
                </a:lnTo>
                <a:lnTo>
                  <a:pt x="420" y="1155"/>
                </a:lnTo>
                <a:lnTo>
                  <a:pt x="413" y="1157"/>
                </a:lnTo>
                <a:lnTo>
                  <a:pt x="406" y="1158"/>
                </a:lnTo>
                <a:lnTo>
                  <a:pt x="400" y="1159"/>
                </a:lnTo>
                <a:lnTo>
                  <a:pt x="393" y="1161"/>
                </a:lnTo>
                <a:lnTo>
                  <a:pt x="387" y="1162"/>
                </a:lnTo>
                <a:lnTo>
                  <a:pt x="380" y="1163"/>
                </a:lnTo>
                <a:lnTo>
                  <a:pt x="373" y="1164"/>
                </a:lnTo>
                <a:lnTo>
                  <a:pt x="367" y="1166"/>
                </a:lnTo>
                <a:lnTo>
                  <a:pt x="360" y="1167"/>
                </a:lnTo>
                <a:lnTo>
                  <a:pt x="353" y="1168"/>
                </a:lnTo>
                <a:lnTo>
                  <a:pt x="347" y="1169"/>
                </a:lnTo>
                <a:lnTo>
                  <a:pt x="340" y="1170"/>
                </a:lnTo>
                <a:lnTo>
                  <a:pt x="333" y="1172"/>
                </a:lnTo>
                <a:lnTo>
                  <a:pt x="327" y="1173"/>
                </a:lnTo>
                <a:lnTo>
                  <a:pt x="320" y="1174"/>
                </a:lnTo>
                <a:lnTo>
                  <a:pt x="313" y="1175"/>
                </a:lnTo>
                <a:lnTo>
                  <a:pt x="307" y="1176"/>
                </a:lnTo>
                <a:lnTo>
                  <a:pt x="300" y="1177"/>
                </a:lnTo>
                <a:lnTo>
                  <a:pt x="293" y="1178"/>
                </a:lnTo>
                <a:lnTo>
                  <a:pt x="287" y="1179"/>
                </a:lnTo>
                <a:lnTo>
                  <a:pt x="280" y="1180"/>
                </a:lnTo>
                <a:lnTo>
                  <a:pt x="273" y="1181"/>
                </a:lnTo>
                <a:lnTo>
                  <a:pt x="266" y="1182"/>
                </a:lnTo>
                <a:lnTo>
                  <a:pt x="260" y="1183"/>
                </a:lnTo>
                <a:lnTo>
                  <a:pt x="253" y="1184"/>
                </a:lnTo>
                <a:lnTo>
                  <a:pt x="246" y="1185"/>
                </a:lnTo>
                <a:lnTo>
                  <a:pt x="240" y="1186"/>
                </a:lnTo>
                <a:lnTo>
                  <a:pt x="233" y="1187"/>
                </a:lnTo>
                <a:lnTo>
                  <a:pt x="226" y="1187"/>
                </a:lnTo>
                <a:lnTo>
                  <a:pt x="220" y="1188"/>
                </a:lnTo>
                <a:lnTo>
                  <a:pt x="213" y="1189"/>
                </a:lnTo>
                <a:lnTo>
                  <a:pt x="206" y="1190"/>
                </a:lnTo>
                <a:lnTo>
                  <a:pt x="200" y="1191"/>
                </a:lnTo>
                <a:lnTo>
                  <a:pt x="193" y="1191"/>
                </a:lnTo>
                <a:lnTo>
                  <a:pt x="186" y="1192"/>
                </a:lnTo>
                <a:lnTo>
                  <a:pt x="180" y="1193"/>
                </a:lnTo>
                <a:lnTo>
                  <a:pt x="173" y="1194"/>
                </a:lnTo>
                <a:lnTo>
                  <a:pt x="166" y="1194"/>
                </a:lnTo>
                <a:lnTo>
                  <a:pt x="160" y="1195"/>
                </a:lnTo>
                <a:lnTo>
                  <a:pt x="153" y="1196"/>
                </a:lnTo>
                <a:lnTo>
                  <a:pt x="146" y="1196"/>
                </a:lnTo>
                <a:lnTo>
                  <a:pt x="140" y="1197"/>
                </a:lnTo>
                <a:lnTo>
                  <a:pt x="133" y="1198"/>
                </a:lnTo>
                <a:lnTo>
                  <a:pt x="126" y="1198"/>
                </a:lnTo>
                <a:lnTo>
                  <a:pt x="120" y="1199"/>
                </a:lnTo>
                <a:lnTo>
                  <a:pt x="113" y="1199"/>
                </a:lnTo>
                <a:lnTo>
                  <a:pt x="106" y="1200"/>
                </a:lnTo>
                <a:lnTo>
                  <a:pt x="100" y="1200"/>
                </a:lnTo>
                <a:lnTo>
                  <a:pt x="93" y="1201"/>
                </a:lnTo>
                <a:lnTo>
                  <a:pt x="86" y="1201"/>
                </a:lnTo>
                <a:lnTo>
                  <a:pt x="80" y="1202"/>
                </a:lnTo>
                <a:lnTo>
                  <a:pt x="73" y="1202"/>
                </a:lnTo>
                <a:lnTo>
                  <a:pt x="66" y="1203"/>
                </a:lnTo>
                <a:lnTo>
                  <a:pt x="60" y="1203"/>
                </a:lnTo>
                <a:lnTo>
                  <a:pt x="53" y="1204"/>
                </a:lnTo>
                <a:lnTo>
                  <a:pt x="47" y="1204"/>
                </a:lnTo>
                <a:lnTo>
                  <a:pt x="40" y="1204"/>
                </a:lnTo>
                <a:lnTo>
                  <a:pt x="33" y="1205"/>
                </a:lnTo>
                <a:lnTo>
                  <a:pt x="27" y="1205"/>
                </a:lnTo>
                <a:lnTo>
                  <a:pt x="20" y="1205"/>
                </a:lnTo>
                <a:lnTo>
                  <a:pt x="13" y="1206"/>
                </a:lnTo>
                <a:lnTo>
                  <a:pt x="7" y="1206"/>
                </a:lnTo>
                <a:lnTo>
                  <a:pt x="0" y="1206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23" name="Rectangle 63"/>
          <p:cNvSpPr>
            <a:spLocks noChangeArrowheads="1"/>
          </p:cNvSpPr>
          <p:nvPr/>
        </p:nvSpPr>
        <p:spPr bwMode="auto">
          <a:xfrm>
            <a:off x="1901825" y="285750"/>
            <a:ext cx="1447800" cy="2571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96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15424" name="Freeform 64"/>
          <p:cNvSpPr>
            <a:spLocks noChangeArrowheads="1"/>
          </p:cNvSpPr>
          <p:nvPr/>
        </p:nvSpPr>
        <p:spPr bwMode="auto">
          <a:xfrm>
            <a:off x="2216150" y="542925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25" name="Freeform 65"/>
          <p:cNvSpPr>
            <a:spLocks noChangeArrowheads="1"/>
          </p:cNvSpPr>
          <p:nvPr/>
        </p:nvSpPr>
        <p:spPr bwMode="auto">
          <a:xfrm>
            <a:off x="2503488" y="542925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26" name="Freeform 66"/>
          <p:cNvSpPr>
            <a:spLocks noChangeArrowheads="1"/>
          </p:cNvSpPr>
          <p:nvPr/>
        </p:nvSpPr>
        <p:spPr bwMode="auto">
          <a:xfrm>
            <a:off x="2795588" y="542925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27" name="Freeform 67"/>
          <p:cNvSpPr>
            <a:spLocks noChangeArrowheads="1"/>
          </p:cNvSpPr>
          <p:nvPr/>
        </p:nvSpPr>
        <p:spPr bwMode="auto">
          <a:xfrm>
            <a:off x="3076575" y="542925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28" name="Freeform 68"/>
          <p:cNvSpPr>
            <a:spLocks noChangeArrowheads="1"/>
          </p:cNvSpPr>
          <p:nvPr/>
        </p:nvSpPr>
        <p:spPr bwMode="auto">
          <a:xfrm>
            <a:off x="3636963" y="542925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29" name="Freeform 69"/>
          <p:cNvSpPr>
            <a:spLocks noChangeArrowheads="1"/>
          </p:cNvSpPr>
          <p:nvPr/>
        </p:nvSpPr>
        <p:spPr bwMode="auto">
          <a:xfrm>
            <a:off x="3910013" y="542925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30" name="Freeform 70"/>
          <p:cNvSpPr>
            <a:spLocks noChangeArrowheads="1"/>
          </p:cNvSpPr>
          <p:nvPr/>
        </p:nvSpPr>
        <p:spPr bwMode="auto">
          <a:xfrm>
            <a:off x="4210050" y="542925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31" name="Freeform 71"/>
          <p:cNvSpPr>
            <a:spLocks noChangeArrowheads="1"/>
          </p:cNvSpPr>
          <p:nvPr/>
        </p:nvSpPr>
        <p:spPr bwMode="auto">
          <a:xfrm>
            <a:off x="4510088" y="542925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32" name="Freeform 72"/>
          <p:cNvSpPr>
            <a:spLocks noChangeArrowheads="1"/>
          </p:cNvSpPr>
          <p:nvPr/>
        </p:nvSpPr>
        <p:spPr bwMode="auto">
          <a:xfrm>
            <a:off x="5064125" y="542925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33" name="Freeform 73"/>
          <p:cNvSpPr>
            <a:spLocks noChangeArrowheads="1"/>
          </p:cNvSpPr>
          <p:nvPr/>
        </p:nvSpPr>
        <p:spPr bwMode="auto">
          <a:xfrm>
            <a:off x="5357813" y="542925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34" name="Freeform 74"/>
          <p:cNvSpPr>
            <a:spLocks noChangeArrowheads="1"/>
          </p:cNvSpPr>
          <p:nvPr/>
        </p:nvSpPr>
        <p:spPr bwMode="auto">
          <a:xfrm>
            <a:off x="5638800" y="542925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35" name="Freeform 75"/>
          <p:cNvSpPr>
            <a:spLocks noChangeArrowheads="1"/>
          </p:cNvSpPr>
          <p:nvPr/>
        </p:nvSpPr>
        <p:spPr bwMode="auto">
          <a:xfrm>
            <a:off x="5911850" y="542925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36" name="Freeform 76"/>
          <p:cNvSpPr>
            <a:spLocks noChangeArrowheads="1"/>
          </p:cNvSpPr>
          <p:nvPr/>
        </p:nvSpPr>
        <p:spPr bwMode="auto">
          <a:xfrm>
            <a:off x="1901825" y="850900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37" name="Freeform 77"/>
          <p:cNvSpPr>
            <a:spLocks noChangeArrowheads="1"/>
          </p:cNvSpPr>
          <p:nvPr/>
        </p:nvSpPr>
        <p:spPr bwMode="auto">
          <a:xfrm>
            <a:off x="1901825" y="1104900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38" name="Freeform 78"/>
          <p:cNvSpPr>
            <a:spLocks noChangeArrowheads="1"/>
          </p:cNvSpPr>
          <p:nvPr/>
        </p:nvSpPr>
        <p:spPr bwMode="auto">
          <a:xfrm>
            <a:off x="1901825" y="1409700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39" name="Freeform 79"/>
          <p:cNvSpPr>
            <a:spLocks noChangeArrowheads="1"/>
          </p:cNvSpPr>
          <p:nvPr/>
        </p:nvSpPr>
        <p:spPr bwMode="auto">
          <a:xfrm>
            <a:off x="1901825" y="1717675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40" name="Freeform 80"/>
          <p:cNvSpPr>
            <a:spLocks noChangeArrowheads="1"/>
          </p:cNvSpPr>
          <p:nvPr/>
        </p:nvSpPr>
        <p:spPr bwMode="auto">
          <a:xfrm>
            <a:off x="1901825" y="2011363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41" name="Freeform 81"/>
          <p:cNvSpPr>
            <a:spLocks noChangeArrowheads="1"/>
          </p:cNvSpPr>
          <p:nvPr/>
        </p:nvSpPr>
        <p:spPr bwMode="auto">
          <a:xfrm>
            <a:off x="1901825" y="2298700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42" name="Freeform 82"/>
          <p:cNvSpPr>
            <a:spLocks noChangeArrowheads="1"/>
          </p:cNvSpPr>
          <p:nvPr/>
        </p:nvSpPr>
        <p:spPr bwMode="auto">
          <a:xfrm>
            <a:off x="1901825" y="2584450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43" name="Freeform 83"/>
          <p:cNvSpPr>
            <a:spLocks noChangeArrowheads="1"/>
          </p:cNvSpPr>
          <p:nvPr/>
        </p:nvSpPr>
        <p:spPr bwMode="auto">
          <a:xfrm>
            <a:off x="1901825" y="2892425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44" name="Freeform 84"/>
          <p:cNvSpPr>
            <a:spLocks noChangeArrowheads="1"/>
          </p:cNvSpPr>
          <p:nvPr/>
        </p:nvSpPr>
        <p:spPr bwMode="auto">
          <a:xfrm>
            <a:off x="1901825" y="3165475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45" name="Freeform 85"/>
          <p:cNvSpPr>
            <a:spLocks noChangeArrowheads="1"/>
          </p:cNvSpPr>
          <p:nvPr/>
        </p:nvSpPr>
        <p:spPr bwMode="auto">
          <a:xfrm>
            <a:off x="1901825" y="3765550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46" name="Freeform 86"/>
          <p:cNvSpPr>
            <a:spLocks noChangeArrowheads="1"/>
          </p:cNvSpPr>
          <p:nvPr/>
        </p:nvSpPr>
        <p:spPr bwMode="auto">
          <a:xfrm>
            <a:off x="1901825" y="4065588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47" name="Freeform 87"/>
          <p:cNvSpPr>
            <a:spLocks noChangeArrowheads="1"/>
          </p:cNvSpPr>
          <p:nvPr/>
        </p:nvSpPr>
        <p:spPr bwMode="auto">
          <a:xfrm>
            <a:off x="1901825" y="4359275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48" name="Freeform 88"/>
          <p:cNvSpPr>
            <a:spLocks noChangeArrowheads="1"/>
          </p:cNvSpPr>
          <p:nvPr/>
        </p:nvSpPr>
        <p:spPr bwMode="auto">
          <a:xfrm>
            <a:off x="1901825" y="4640263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49" name="Freeform 89"/>
          <p:cNvSpPr>
            <a:spLocks noChangeArrowheads="1"/>
          </p:cNvSpPr>
          <p:nvPr/>
        </p:nvSpPr>
        <p:spPr bwMode="auto">
          <a:xfrm>
            <a:off x="1901825" y="5213350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50" name="Freeform 90"/>
          <p:cNvSpPr>
            <a:spLocks noChangeArrowheads="1"/>
          </p:cNvSpPr>
          <p:nvPr/>
        </p:nvSpPr>
        <p:spPr bwMode="auto">
          <a:xfrm>
            <a:off x="1901825" y="5521325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51" name="Freeform 91"/>
          <p:cNvSpPr>
            <a:spLocks noChangeArrowheads="1"/>
          </p:cNvSpPr>
          <p:nvPr/>
        </p:nvSpPr>
        <p:spPr bwMode="auto">
          <a:xfrm>
            <a:off x="1901825" y="5800725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52" name="Freeform 92"/>
          <p:cNvSpPr>
            <a:spLocks noChangeArrowheads="1"/>
          </p:cNvSpPr>
          <p:nvPr/>
        </p:nvSpPr>
        <p:spPr bwMode="auto">
          <a:xfrm>
            <a:off x="1901825" y="6107113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53" name="Text Box 93"/>
          <p:cNvSpPr txBox="1">
            <a:spLocks noChangeArrowheads="1"/>
          </p:cNvSpPr>
          <p:nvPr/>
        </p:nvSpPr>
        <p:spPr bwMode="auto">
          <a:xfrm>
            <a:off x="4017963" y="244475"/>
            <a:ext cx="339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X/R</a:t>
            </a:r>
          </a:p>
        </p:txBody>
      </p:sp>
      <p:sp>
        <p:nvSpPr>
          <p:cNvPr id="15454" name="Text Box 94"/>
          <p:cNvSpPr txBox="1">
            <a:spLocks noChangeArrowheads="1"/>
          </p:cNvSpPr>
          <p:nvPr/>
        </p:nvSpPr>
        <p:spPr bwMode="auto">
          <a:xfrm>
            <a:off x="1449388" y="2886075"/>
            <a:ext cx="3413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Z/R</a:t>
            </a:r>
          </a:p>
        </p:txBody>
      </p:sp>
      <p:sp>
        <p:nvSpPr>
          <p:cNvPr id="15455" name="Text Box 95"/>
          <p:cNvSpPr txBox="1">
            <a:spLocks noChangeArrowheads="1"/>
          </p:cNvSpPr>
          <p:nvPr/>
        </p:nvSpPr>
        <p:spPr bwMode="auto">
          <a:xfrm>
            <a:off x="2085975" y="939800"/>
            <a:ext cx="37941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cs typeface="Arial" panose="020B0604020202020204" pitchFamily="34" charset="0"/>
              </a:rPr>
              <a:t>0.95</a:t>
            </a:r>
          </a:p>
        </p:txBody>
      </p:sp>
      <p:sp>
        <p:nvSpPr>
          <p:cNvPr id="15456" name="Text Box 96"/>
          <p:cNvSpPr txBox="1">
            <a:spLocks noChangeArrowheads="1"/>
          </p:cNvSpPr>
          <p:nvPr/>
        </p:nvSpPr>
        <p:spPr bwMode="auto">
          <a:xfrm>
            <a:off x="1682750" y="1922463"/>
            <a:ext cx="1460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5457" name="Text Box 97"/>
          <p:cNvSpPr txBox="1">
            <a:spLocks noChangeArrowheads="1"/>
          </p:cNvSpPr>
          <p:nvPr/>
        </p:nvSpPr>
        <p:spPr bwMode="auto">
          <a:xfrm>
            <a:off x="1682750" y="3409950"/>
            <a:ext cx="1460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5458" name="Text Box 98"/>
          <p:cNvSpPr txBox="1">
            <a:spLocks noChangeArrowheads="1"/>
          </p:cNvSpPr>
          <p:nvPr/>
        </p:nvSpPr>
        <p:spPr bwMode="auto">
          <a:xfrm>
            <a:off x="1682750" y="4872038"/>
            <a:ext cx="1460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5459" name="Text Box 99"/>
          <p:cNvSpPr txBox="1">
            <a:spLocks noChangeArrowheads="1"/>
          </p:cNvSpPr>
          <p:nvPr/>
        </p:nvSpPr>
        <p:spPr bwMode="auto">
          <a:xfrm>
            <a:off x="1682750" y="6299200"/>
            <a:ext cx="1460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5460" name="Text Box 100"/>
          <p:cNvSpPr txBox="1">
            <a:spLocks noChangeArrowheads="1"/>
          </p:cNvSpPr>
          <p:nvPr/>
        </p:nvSpPr>
        <p:spPr bwMode="auto">
          <a:xfrm>
            <a:off x="3349625" y="358775"/>
            <a:ext cx="1476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5461" name="Text Box 101"/>
          <p:cNvSpPr txBox="1">
            <a:spLocks noChangeArrowheads="1"/>
          </p:cNvSpPr>
          <p:nvPr/>
        </p:nvSpPr>
        <p:spPr bwMode="auto">
          <a:xfrm>
            <a:off x="4718050" y="350838"/>
            <a:ext cx="1460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5462" name="Text Box 102"/>
          <p:cNvSpPr txBox="1">
            <a:spLocks noChangeArrowheads="1"/>
          </p:cNvSpPr>
          <p:nvPr/>
        </p:nvSpPr>
        <p:spPr bwMode="auto">
          <a:xfrm>
            <a:off x="6132513" y="350838"/>
            <a:ext cx="1460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5463" name="Text Box 103"/>
          <p:cNvSpPr txBox="1">
            <a:spLocks noChangeArrowheads="1"/>
          </p:cNvSpPr>
          <p:nvPr/>
        </p:nvSpPr>
        <p:spPr bwMode="auto">
          <a:xfrm>
            <a:off x="1682750" y="465138"/>
            <a:ext cx="1460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5464" name="Text Box 104"/>
          <p:cNvSpPr txBox="1">
            <a:spLocks noChangeArrowheads="1"/>
          </p:cNvSpPr>
          <p:nvPr/>
        </p:nvSpPr>
        <p:spPr bwMode="auto">
          <a:xfrm>
            <a:off x="2209800" y="1122363"/>
            <a:ext cx="379413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cs typeface="Arial" panose="020B0604020202020204" pitchFamily="34" charset="0"/>
              </a:rPr>
              <a:t>0.90</a:t>
            </a:r>
          </a:p>
        </p:txBody>
      </p:sp>
      <p:sp>
        <p:nvSpPr>
          <p:cNvPr id="15465" name="Text Box 105"/>
          <p:cNvSpPr txBox="1">
            <a:spLocks noChangeArrowheads="1"/>
          </p:cNvSpPr>
          <p:nvPr/>
        </p:nvSpPr>
        <p:spPr bwMode="auto">
          <a:xfrm>
            <a:off x="2105025" y="1435100"/>
            <a:ext cx="381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cs typeface="Arial" panose="020B0604020202020204" pitchFamily="34" charset="0"/>
              </a:rPr>
              <a:t>0.80</a:t>
            </a:r>
          </a:p>
        </p:txBody>
      </p:sp>
      <p:sp>
        <p:nvSpPr>
          <p:cNvPr id="15466" name="Text Box 106"/>
          <p:cNvSpPr txBox="1">
            <a:spLocks noChangeArrowheads="1"/>
          </p:cNvSpPr>
          <p:nvPr/>
        </p:nvSpPr>
        <p:spPr bwMode="auto">
          <a:xfrm>
            <a:off x="2111375" y="1674813"/>
            <a:ext cx="3810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cs typeface="Arial" panose="020B0604020202020204" pitchFamily="34" charset="0"/>
              </a:rPr>
              <a:t>0.70</a:t>
            </a:r>
          </a:p>
        </p:txBody>
      </p:sp>
      <p:sp>
        <p:nvSpPr>
          <p:cNvPr id="15467" name="Text Box 107"/>
          <p:cNvSpPr txBox="1">
            <a:spLocks noChangeArrowheads="1"/>
          </p:cNvSpPr>
          <p:nvPr/>
        </p:nvSpPr>
        <p:spPr bwMode="auto">
          <a:xfrm>
            <a:off x="2106613" y="3170238"/>
            <a:ext cx="3778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cs typeface="Arial" panose="020B0604020202020204" pitchFamily="34" charset="0"/>
              </a:rPr>
              <a:t>0.30</a:t>
            </a:r>
          </a:p>
        </p:txBody>
      </p:sp>
      <p:sp>
        <p:nvSpPr>
          <p:cNvPr id="15468" name="Text Box 108"/>
          <p:cNvSpPr txBox="1">
            <a:spLocks noChangeArrowheads="1"/>
          </p:cNvSpPr>
          <p:nvPr/>
        </p:nvSpPr>
        <p:spPr bwMode="auto">
          <a:xfrm>
            <a:off x="2114550" y="2274888"/>
            <a:ext cx="37941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15469" name="Text Box 109"/>
          <p:cNvSpPr txBox="1">
            <a:spLocks noChangeArrowheads="1"/>
          </p:cNvSpPr>
          <p:nvPr/>
        </p:nvSpPr>
        <p:spPr bwMode="auto">
          <a:xfrm>
            <a:off x="2106613" y="2651125"/>
            <a:ext cx="3794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cs typeface="Arial" panose="020B0604020202020204" pitchFamily="34" charset="0"/>
              </a:rPr>
              <a:t>0.40</a:t>
            </a:r>
          </a:p>
        </p:txBody>
      </p:sp>
      <p:sp>
        <p:nvSpPr>
          <p:cNvPr id="15470" name="Text Box 110"/>
          <p:cNvSpPr txBox="1">
            <a:spLocks noChangeArrowheads="1"/>
          </p:cNvSpPr>
          <p:nvPr/>
        </p:nvSpPr>
        <p:spPr bwMode="auto">
          <a:xfrm>
            <a:off x="2106613" y="5789613"/>
            <a:ext cx="3810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cs typeface="Arial" panose="020B0604020202020204" pitchFamily="34" charset="0"/>
              </a:rPr>
              <a:t>0.10</a:t>
            </a:r>
          </a:p>
        </p:txBody>
      </p:sp>
      <p:sp>
        <p:nvSpPr>
          <p:cNvPr id="15471" name="Text Box 111"/>
          <p:cNvSpPr txBox="1">
            <a:spLocks noChangeArrowheads="1"/>
          </p:cNvSpPr>
          <p:nvPr/>
        </p:nvSpPr>
        <p:spPr bwMode="auto">
          <a:xfrm>
            <a:off x="2100263" y="4019550"/>
            <a:ext cx="3778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cs typeface="Arial" panose="020B0604020202020204" pitchFamily="34" charset="0"/>
              </a:rPr>
              <a:t>0.20</a:t>
            </a:r>
          </a:p>
        </p:txBody>
      </p:sp>
      <p:sp>
        <p:nvSpPr>
          <p:cNvPr id="15472" name="Text Box 112"/>
          <p:cNvSpPr txBox="1">
            <a:spLocks noChangeArrowheads="1"/>
          </p:cNvSpPr>
          <p:nvPr/>
        </p:nvSpPr>
        <p:spPr bwMode="auto">
          <a:xfrm>
            <a:off x="2109788" y="4681538"/>
            <a:ext cx="37941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cs typeface="Arial" panose="020B0604020202020204" pitchFamily="34" charset="0"/>
              </a:rPr>
              <a:t>0.15</a:t>
            </a:r>
          </a:p>
        </p:txBody>
      </p:sp>
      <p:sp>
        <p:nvSpPr>
          <p:cNvPr id="15473" name="Text Box 113"/>
          <p:cNvSpPr txBox="1">
            <a:spLocks noChangeArrowheads="1"/>
          </p:cNvSpPr>
          <p:nvPr/>
        </p:nvSpPr>
        <p:spPr bwMode="auto">
          <a:xfrm>
            <a:off x="2417763" y="55563"/>
            <a:ext cx="3905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q</a:t>
            </a:r>
            <a:r>
              <a:rPr lang="en-US" altLang="en-US" sz="14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15474" name="Rectangle 114"/>
          <p:cNvSpPr>
            <a:spLocks noChangeArrowheads="1"/>
          </p:cNvSpPr>
          <p:nvPr/>
        </p:nvSpPr>
        <p:spPr bwMode="auto">
          <a:xfrm>
            <a:off x="5003800" y="5133975"/>
            <a:ext cx="908050" cy="3873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15475" name="Text Box 115"/>
          <p:cNvSpPr txBox="1">
            <a:spLocks noChangeArrowheads="1"/>
          </p:cNvSpPr>
          <p:nvPr/>
        </p:nvSpPr>
        <p:spPr bwMode="auto">
          <a:xfrm>
            <a:off x="5160963" y="5240338"/>
            <a:ext cx="6254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Δσ</a:t>
            </a:r>
            <a:r>
              <a:rPr lang="en-US" altLang="en-US" sz="1400" b="1" baseline="-25000" dirty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r>
              <a:rPr lang="en-US" alt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/q</a:t>
            </a:r>
            <a:r>
              <a:rPr lang="en-US" altLang="en-US" sz="1400" b="1" baseline="-25000" dirty="0">
                <a:solidFill>
                  <a:srgbClr val="000000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15476" name="Rectangle 116"/>
          <p:cNvSpPr>
            <a:spLocks noChangeArrowheads="1"/>
          </p:cNvSpPr>
          <p:nvPr/>
        </p:nvSpPr>
        <p:spPr bwMode="auto">
          <a:xfrm>
            <a:off x="2051050" y="1920875"/>
            <a:ext cx="334963" cy="157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15477" name="Text Box 117"/>
          <p:cNvSpPr txBox="1">
            <a:spLocks noChangeArrowheads="1"/>
          </p:cNvSpPr>
          <p:nvPr/>
        </p:nvSpPr>
        <p:spPr bwMode="auto">
          <a:xfrm>
            <a:off x="2105025" y="1954213"/>
            <a:ext cx="3810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cs typeface="Arial" panose="020B0604020202020204" pitchFamily="34" charset="0"/>
              </a:rPr>
              <a:t>0.60</a:t>
            </a:r>
          </a:p>
        </p:txBody>
      </p:sp>
      <p:sp>
        <p:nvSpPr>
          <p:cNvPr id="15478" name="Rectangle 118"/>
          <p:cNvSpPr>
            <a:spLocks noChangeArrowheads="1"/>
          </p:cNvSpPr>
          <p:nvPr/>
        </p:nvSpPr>
        <p:spPr bwMode="auto">
          <a:xfrm>
            <a:off x="3478213" y="3743325"/>
            <a:ext cx="946150" cy="606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15479" name="Rectangle 119"/>
          <p:cNvSpPr>
            <a:spLocks noChangeArrowheads="1"/>
          </p:cNvSpPr>
          <p:nvPr/>
        </p:nvSpPr>
        <p:spPr bwMode="auto">
          <a:xfrm>
            <a:off x="3819525" y="3959225"/>
            <a:ext cx="173038" cy="187325"/>
          </a:xfrm>
          <a:prstGeom prst="rect">
            <a:avLst/>
          </a:prstGeom>
          <a:solidFill>
            <a:srgbClr val="FFCC00"/>
          </a:soli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15480" name="Freeform 120"/>
          <p:cNvSpPr>
            <a:spLocks noChangeArrowheads="1"/>
          </p:cNvSpPr>
          <p:nvPr/>
        </p:nvSpPr>
        <p:spPr bwMode="auto">
          <a:xfrm>
            <a:off x="4005263" y="4048125"/>
            <a:ext cx="128587" cy="0"/>
          </a:xfrm>
          <a:custGeom>
            <a:avLst/>
            <a:gdLst>
              <a:gd name="T0" fmla="*/ 0 w 81"/>
              <a:gd name="T1" fmla="*/ 2147483646 w 81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1">
                <a:moveTo>
                  <a:pt x="0" y="0"/>
                </a:moveTo>
                <a:lnTo>
                  <a:pt x="81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81" name="Freeform 121"/>
          <p:cNvSpPr>
            <a:spLocks noChangeArrowheads="1"/>
          </p:cNvSpPr>
          <p:nvPr/>
        </p:nvSpPr>
        <p:spPr bwMode="auto">
          <a:xfrm>
            <a:off x="4000500" y="4035425"/>
            <a:ext cx="49213" cy="12700"/>
          </a:xfrm>
          <a:custGeom>
            <a:avLst/>
            <a:gdLst>
              <a:gd name="T0" fmla="*/ 0 w 31"/>
              <a:gd name="T1" fmla="*/ 2147483646 h 8"/>
              <a:gd name="T2" fmla="*/ 2147483646 w 31"/>
              <a:gd name="T3" fmla="*/ 0 h 8"/>
              <a:gd name="T4" fmla="*/ 2147483646 w 31"/>
              <a:gd name="T5" fmla="*/ 2147483646 h 8"/>
              <a:gd name="T6" fmla="*/ 0 w 31"/>
              <a:gd name="T7" fmla="*/ 2147483646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" h="8">
                <a:moveTo>
                  <a:pt x="0" y="8"/>
                </a:moveTo>
                <a:lnTo>
                  <a:pt x="31" y="0"/>
                </a:lnTo>
                <a:lnTo>
                  <a:pt x="29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482" name="Freeform 122"/>
          <p:cNvSpPr>
            <a:spLocks noChangeArrowheads="1"/>
          </p:cNvSpPr>
          <p:nvPr/>
        </p:nvSpPr>
        <p:spPr bwMode="auto">
          <a:xfrm>
            <a:off x="4000500" y="4048125"/>
            <a:ext cx="47625" cy="12700"/>
          </a:xfrm>
          <a:custGeom>
            <a:avLst/>
            <a:gdLst>
              <a:gd name="T0" fmla="*/ 0 w 30"/>
              <a:gd name="T1" fmla="*/ 0 h 8"/>
              <a:gd name="T2" fmla="*/ 2147483646 w 30"/>
              <a:gd name="T3" fmla="*/ 2147483646 h 8"/>
              <a:gd name="T4" fmla="*/ 2147483646 w 30"/>
              <a:gd name="T5" fmla="*/ 2147483646 h 8"/>
              <a:gd name="T6" fmla="*/ 0 w 30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8">
                <a:moveTo>
                  <a:pt x="0" y="0"/>
                </a:moveTo>
                <a:lnTo>
                  <a:pt x="30" y="8"/>
                </a:lnTo>
                <a:lnTo>
                  <a:pt x="2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483" name="Freeform 123"/>
          <p:cNvSpPr>
            <a:spLocks noChangeArrowheads="1"/>
          </p:cNvSpPr>
          <p:nvPr/>
        </p:nvSpPr>
        <p:spPr bwMode="auto">
          <a:xfrm>
            <a:off x="3900488" y="3894138"/>
            <a:ext cx="14287" cy="49212"/>
          </a:xfrm>
          <a:custGeom>
            <a:avLst/>
            <a:gdLst>
              <a:gd name="T0" fmla="*/ 0 w 9"/>
              <a:gd name="T1" fmla="*/ 2147483646 h 31"/>
              <a:gd name="T2" fmla="*/ 2147483646 w 9"/>
              <a:gd name="T3" fmla="*/ 0 h 31"/>
              <a:gd name="T4" fmla="*/ 2147483646 w 9"/>
              <a:gd name="T5" fmla="*/ 2147483646 h 31"/>
              <a:gd name="T6" fmla="*/ 0 w 9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" h="31">
                <a:moveTo>
                  <a:pt x="0" y="31"/>
                </a:moveTo>
                <a:lnTo>
                  <a:pt x="9" y="0"/>
                </a:lnTo>
                <a:lnTo>
                  <a:pt x="1" y="2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484" name="Freeform 124"/>
          <p:cNvSpPr>
            <a:spLocks noChangeArrowheads="1"/>
          </p:cNvSpPr>
          <p:nvPr/>
        </p:nvSpPr>
        <p:spPr bwMode="auto">
          <a:xfrm>
            <a:off x="3887788" y="3895725"/>
            <a:ext cx="12700" cy="47625"/>
          </a:xfrm>
          <a:custGeom>
            <a:avLst/>
            <a:gdLst>
              <a:gd name="T0" fmla="*/ 2147483646 w 8"/>
              <a:gd name="T1" fmla="*/ 2147483646 h 30"/>
              <a:gd name="T2" fmla="*/ 0 w 8"/>
              <a:gd name="T3" fmla="*/ 0 h 30"/>
              <a:gd name="T4" fmla="*/ 2147483646 w 8"/>
              <a:gd name="T5" fmla="*/ 2147483646 h 30"/>
              <a:gd name="T6" fmla="*/ 2147483646 w 8"/>
              <a:gd name="T7" fmla="*/ 2147483646 h 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30">
                <a:moveTo>
                  <a:pt x="8" y="30"/>
                </a:moveTo>
                <a:lnTo>
                  <a:pt x="0" y="0"/>
                </a:lnTo>
                <a:lnTo>
                  <a:pt x="8" y="1"/>
                </a:lnTo>
                <a:lnTo>
                  <a:pt x="8" y="30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485" name="Freeform 125"/>
          <p:cNvSpPr>
            <a:spLocks noChangeArrowheads="1"/>
          </p:cNvSpPr>
          <p:nvPr/>
        </p:nvSpPr>
        <p:spPr bwMode="auto">
          <a:xfrm>
            <a:off x="3900488" y="3829050"/>
            <a:ext cx="0" cy="107950"/>
          </a:xfrm>
          <a:custGeom>
            <a:avLst/>
            <a:gdLst>
              <a:gd name="T0" fmla="*/ 2147483646 h 68"/>
              <a:gd name="T1" fmla="*/ 0 h 68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8">
                <a:moveTo>
                  <a:pt x="0" y="68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86" name="Freeform 126"/>
          <p:cNvSpPr>
            <a:spLocks noChangeArrowheads="1"/>
          </p:cNvSpPr>
          <p:nvPr/>
        </p:nvSpPr>
        <p:spPr bwMode="auto">
          <a:xfrm>
            <a:off x="3678238" y="4056063"/>
            <a:ext cx="128587" cy="0"/>
          </a:xfrm>
          <a:custGeom>
            <a:avLst/>
            <a:gdLst>
              <a:gd name="T0" fmla="*/ 2147483646 w 81"/>
              <a:gd name="T1" fmla="*/ 0 w 81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1">
                <a:moveTo>
                  <a:pt x="81" y="0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87" name="Freeform 127"/>
          <p:cNvSpPr>
            <a:spLocks noChangeArrowheads="1"/>
          </p:cNvSpPr>
          <p:nvPr/>
        </p:nvSpPr>
        <p:spPr bwMode="auto">
          <a:xfrm>
            <a:off x="3765550" y="4041775"/>
            <a:ext cx="47625" cy="14288"/>
          </a:xfrm>
          <a:custGeom>
            <a:avLst/>
            <a:gdLst>
              <a:gd name="T0" fmla="*/ 2147483646 w 30"/>
              <a:gd name="T1" fmla="*/ 2147483646 h 9"/>
              <a:gd name="T2" fmla="*/ 0 w 30"/>
              <a:gd name="T3" fmla="*/ 0 h 9"/>
              <a:gd name="T4" fmla="*/ 2147483646 w 30"/>
              <a:gd name="T5" fmla="*/ 2147483646 h 9"/>
              <a:gd name="T6" fmla="*/ 2147483646 w 30"/>
              <a:gd name="T7" fmla="*/ 2147483646 h 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9">
                <a:moveTo>
                  <a:pt x="30" y="9"/>
                </a:moveTo>
                <a:lnTo>
                  <a:pt x="0" y="0"/>
                </a:lnTo>
                <a:lnTo>
                  <a:pt x="2" y="8"/>
                </a:lnTo>
                <a:lnTo>
                  <a:pt x="30" y="9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488" name="Freeform 128"/>
          <p:cNvSpPr>
            <a:spLocks noChangeArrowheads="1"/>
          </p:cNvSpPr>
          <p:nvPr/>
        </p:nvSpPr>
        <p:spPr bwMode="auto">
          <a:xfrm>
            <a:off x="3765550" y="4056063"/>
            <a:ext cx="49213" cy="12700"/>
          </a:xfrm>
          <a:custGeom>
            <a:avLst/>
            <a:gdLst>
              <a:gd name="T0" fmla="*/ 2147483646 w 31"/>
              <a:gd name="T1" fmla="*/ 0 h 8"/>
              <a:gd name="T2" fmla="*/ 0 w 31"/>
              <a:gd name="T3" fmla="*/ 2147483646 h 8"/>
              <a:gd name="T4" fmla="*/ 2147483646 w 31"/>
              <a:gd name="T5" fmla="*/ 0 h 8"/>
              <a:gd name="T6" fmla="*/ 2147483646 w 31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" h="8">
                <a:moveTo>
                  <a:pt x="31" y="0"/>
                </a:moveTo>
                <a:lnTo>
                  <a:pt x="0" y="8"/>
                </a:lnTo>
                <a:lnTo>
                  <a:pt x="2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489" name="Freeform 129"/>
          <p:cNvSpPr>
            <a:spLocks noChangeArrowheads="1"/>
          </p:cNvSpPr>
          <p:nvPr/>
        </p:nvSpPr>
        <p:spPr bwMode="auto">
          <a:xfrm>
            <a:off x="3903663" y="4156075"/>
            <a:ext cx="12700" cy="49213"/>
          </a:xfrm>
          <a:custGeom>
            <a:avLst/>
            <a:gdLst>
              <a:gd name="T0" fmla="*/ 0 w 8"/>
              <a:gd name="T1" fmla="*/ 0 h 31"/>
              <a:gd name="T2" fmla="*/ 2147483646 w 8"/>
              <a:gd name="T3" fmla="*/ 2147483646 h 31"/>
              <a:gd name="T4" fmla="*/ 2147483646 w 8"/>
              <a:gd name="T5" fmla="*/ 2147483646 h 31"/>
              <a:gd name="T6" fmla="*/ 0 w 8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31">
                <a:moveTo>
                  <a:pt x="0" y="0"/>
                </a:moveTo>
                <a:lnTo>
                  <a:pt x="8" y="31"/>
                </a:lnTo>
                <a:lnTo>
                  <a:pt x="1" y="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490" name="Freeform 130"/>
          <p:cNvSpPr>
            <a:spLocks noChangeArrowheads="1"/>
          </p:cNvSpPr>
          <p:nvPr/>
        </p:nvSpPr>
        <p:spPr bwMode="auto">
          <a:xfrm>
            <a:off x="3890963" y="4156075"/>
            <a:ext cx="12700" cy="49213"/>
          </a:xfrm>
          <a:custGeom>
            <a:avLst/>
            <a:gdLst>
              <a:gd name="T0" fmla="*/ 2147483646 w 8"/>
              <a:gd name="T1" fmla="*/ 0 h 31"/>
              <a:gd name="T2" fmla="*/ 0 w 8"/>
              <a:gd name="T3" fmla="*/ 2147483646 h 31"/>
              <a:gd name="T4" fmla="*/ 2147483646 w 8"/>
              <a:gd name="T5" fmla="*/ 2147483646 h 31"/>
              <a:gd name="T6" fmla="*/ 2147483646 w 8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31">
                <a:moveTo>
                  <a:pt x="8" y="0"/>
                </a:moveTo>
                <a:lnTo>
                  <a:pt x="0" y="31"/>
                </a:lnTo>
                <a:lnTo>
                  <a:pt x="8" y="29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491" name="Freeform 131"/>
          <p:cNvSpPr>
            <a:spLocks noChangeArrowheads="1"/>
          </p:cNvSpPr>
          <p:nvPr/>
        </p:nvSpPr>
        <p:spPr bwMode="auto">
          <a:xfrm>
            <a:off x="3905250" y="4175125"/>
            <a:ext cx="0" cy="107950"/>
          </a:xfrm>
          <a:custGeom>
            <a:avLst/>
            <a:gdLst>
              <a:gd name="T0" fmla="*/ 2147483646 h 68"/>
              <a:gd name="T1" fmla="*/ 0 h 68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8">
                <a:moveTo>
                  <a:pt x="0" y="68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92" name="Text Box 132"/>
          <p:cNvSpPr txBox="1">
            <a:spLocks noChangeArrowheads="1"/>
          </p:cNvSpPr>
          <p:nvPr/>
        </p:nvSpPr>
        <p:spPr bwMode="auto">
          <a:xfrm>
            <a:off x="3859213" y="3751263"/>
            <a:ext cx="60325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00" dirty="0">
                <a:solidFill>
                  <a:srgbClr val="00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5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z</a:t>
            </a:r>
          </a:p>
        </p:txBody>
      </p:sp>
      <p:sp>
        <p:nvSpPr>
          <p:cNvPr id="15493" name="Text Box 133"/>
          <p:cNvSpPr txBox="1">
            <a:spLocks noChangeArrowheads="1"/>
          </p:cNvSpPr>
          <p:nvPr/>
        </p:nvSpPr>
        <p:spPr bwMode="auto">
          <a:xfrm>
            <a:off x="4154488" y="4021138"/>
            <a:ext cx="77787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00" dirty="0">
                <a:solidFill>
                  <a:srgbClr val="00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5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15494" name="Text Box 134"/>
          <p:cNvSpPr txBox="1">
            <a:spLocks noChangeArrowheads="1"/>
          </p:cNvSpPr>
          <p:nvPr/>
        </p:nvSpPr>
        <p:spPr bwMode="auto">
          <a:xfrm>
            <a:off x="3881438" y="4279900"/>
            <a:ext cx="6350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00" dirty="0">
                <a:solidFill>
                  <a:srgbClr val="00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5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z</a:t>
            </a:r>
          </a:p>
        </p:txBody>
      </p:sp>
      <p:sp>
        <p:nvSpPr>
          <p:cNvPr id="15495" name="Text Box 135"/>
          <p:cNvSpPr txBox="1">
            <a:spLocks noChangeArrowheads="1"/>
          </p:cNvSpPr>
          <p:nvPr/>
        </p:nvSpPr>
        <p:spPr bwMode="auto">
          <a:xfrm>
            <a:off x="3632200" y="4021138"/>
            <a:ext cx="79375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00" dirty="0">
                <a:solidFill>
                  <a:srgbClr val="00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5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15496" name="Freeform 136"/>
          <p:cNvSpPr>
            <a:spLocks noChangeArrowheads="1"/>
          </p:cNvSpPr>
          <p:nvPr/>
        </p:nvSpPr>
        <p:spPr bwMode="auto">
          <a:xfrm>
            <a:off x="3824288" y="3954463"/>
            <a:ext cx="161925" cy="0"/>
          </a:xfrm>
          <a:custGeom>
            <a:avLst/>
            <a:gdLst>
              <a:gd name="T0" fmla="*/ 0 w 102"/>
              <a:gd name="T1" fmla="*/ 2147483646 w 102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2">
                <a:moveTo>
                  <a:pt x="0" y="0"/>
                </a:moveTo>
                <a:lnTo>
                  <a:pt x="102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97" name="Freeform 137"/>
          <p:cNvSpPr>
            <a:spLocks noChangeArrowheads="1"/>
          </p:cNvSpPr>
          <p:nvPr/>
        </p:nvSpPr>
        <p:spPr bwMode="auto">
          <a:xfrm>
            <a:off x="3933825" y="3943350"/>
            <a:ext cx="52388" cy="9525"/>
          </a:xfrm>
          <a:custGeom>
            <a:avLst/>
            <a:gdLst>
              <a:gd name="T0" fmla="*/ 2147483646 w 33"/>
              <a:gd name="T1" fmla="*/ 2147483646 h 6"/>
              <a:gd name="T2" fmla="*/ 0 w 33"/>
              <a:gd name="T3" fmla="*/ 0 h 6"/>
              <a:gd name="T4" fmla="*/ 2147483646 w 33"/>
              <a:gd name="T5" fmla="*/ 2147483646 h 6"/>
              <a:gd name="T6" fmla="*/ 2147483646 w 33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" h="6">
                <a:moveTo>
                  <a:pt x="33" y="6"/>
                </a:moveTo>
                <a:lnTo>
                  <a:pt x="0" y="0"/>
                </a:lnTo>
                <a:lnTo>
                  <a:pt x="9" y="6"/>
                </a:lnTo>
                <a:lnTo>
                  <a:pt x="33" y="6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498" name="Freeform 138"/>
          <p:cNvSpPr>
            <a:spLocks noChangeArrowheads="1"/>
          </p:cNvSpPr>
          <p:nvPr/>
        </p:nvSpPr>
        <p:spPr bwMode="auto">
          <a:xfrm>
            <a:off x="3825875" y="4152900"/>
            <a:ext cx="161925" cy="0"/>
          </a:xfrm>
          <a:custGeom>
            <a:avLst/>
            <a:gdLst>
              <a:gd name="T0" fmla="*/ 2147483646 w 102"/>
              <a:gd name="T1" fmla="*/ 0 w 102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2">
                <a:moveTo>
                  <a:pt x="102" y="0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99" name="Freeform 139"/>
          <p:cNvSpPr>
            <a:spLocks noChangeArrowheads="1"/>
          </p:cNvSpPr>
          <p:nvPr/>
        </p:nvSpPr>
        <p:spPr bwMode="auto">
          <a:xfrm>
            <a:off x="3825875" y="4154488"/>
            <a:ext cx="52388" cy="9525"/>
          </a:xfrm>
          <a:custGeom>
            <a:avLst/>
            <a:gdLst>
              <a:gd name="T0" fmla="*/ 0 w 33"/>
              <a:gd name="T1" fmla="*/ 0 h 6"/>
              <a:gd name="T2" fmla="*/ 2147483646 w 33"/>
              <a:gd name="T3" fmla="*/ 2147483646 h 6"/>
              <a:gd name="T4" fmla="*/ 2147483646 w 33"/>
              <a:gd name="T5" fmla="*/ 0 h 6"/>
              <a:gd name="T6" fmla="*/ 0 w 33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33" y="6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500" name="Freeform 140"/>
          <p:cNvSpPr>
            <a:spLocks noChangeArrowheads="1"/>
          </p:cNvSpPr>
          <p:nvPr/>
        </p:nvSpPr>
        <p:spPr bwMode="auto">
          <a:xfrm>
            <a:off x="4000500" y="3962400"/>
            <a:ext cx="0" cy="179388"/>
          </a:xfrm>
          <a:custGeom>
            <a:avLst/>
            <a:gdLst>
              <a:gd name="T0" fmla="*/ 2147483646 h 113"/>
              <a:gd name="T1" fmla="*/ 0 h 113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13">
                <a:moveTo>
                  <a:pt x="0" y="113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501" name="Freeform 141"/>
          <p:cNvSpPr>
            <a:spLocks noChangeArrowheads="1"/>
          </p:cNvSpPr>
          <p:nvPr/>
        </p:nvSpPr>
        <p:spPr bwMode="auto">
          <a:xfrm>
            <a:off x="4000500" y="3963988"/>
            <a:ext cx="14288" cy="55562"/>
          </a:xfrm>
          <a:custGeom>
            <a:avLst/>
            <a:gdLst>
              <a:gd name="T0" fmla="*/ 0 w 9"/>
              <a:gd name="T1" fmla="*/ 0 h 35"/>
              <a:gd name="T2" fmla="*/ 2147483646 w 9"/>
              <a:gd name="T3" fmla="*/ 2147483646 h 35"/>
              <a:gd name="T4" fmla="*/ 0 w 9"/>
              <a:gd name="T5" fmla="*/ 2147483646 h 35"/>
              <a:gd name="T6" fmla="*/ 0 w 9"/>
              <a:gd name="T7" fmla="*/ 0 h 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" h="35">
                <a:moveTo>
                  <a:pt x="0" y="0"/>
                </a:moveTo>
                <a:lnTo>
                  <a:pt x="9" y="35"/>
                </a:ln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502" name="Freeform 142"/>
          <p:cNvSpPr>
            <a:spLocks noChangeArrowheads="1"/>
          </p:cNvSpPr>
          <p:nvPr/>
        </p:nvSpPr>
        <p:spPr bwMode="auto">
          <a:xfrm>
            <a:off x="3811588" y="3957638"/>
            <a:ext cx="0" cy="177800"/>
          </a:xfrm>
          <a:custGeom>
            <a:avLst/>
            <a:gdLst>
              <a:gd name="T0" fmla="*/ 0 h 112"/>
              <a:gd name="T1" fmla="*/ 2147483646 h 11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12">
                <a:moveTo>
                  <a:pt x="0" y="0"/>
                </a:moveTo>
                <a:lnTo>
                  <a:pt x="0" y="11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503" name="Freeform 143"/>
          <p:cNvSpPr>
            <a:spLocks noChangeArrowheads="1"/>
          </p:cNvSpPr>
          <p:nvPr/>
        </p:nvSpPr>
        <p:spPr bwMode="auto">
          <a:xfrm>
            <a:off x="3798888" y="4079875"/>
            <a:ext cx="14287" cy="53975"/>
          </a:xfrm>
          <a:custGeom>
            <a:avLst/>
            <a:gdLst>
              <a:gd name="T0" fmla="*/ 2147483646 w 9"/>
              <a:gd name="T1" fmla="*/ 2147483646 h 34"/>
              <a:gd name="T2" fmla="*/ 0 w 9"/>
              <a:gd name="T3" fmla="*/ 0 h 34"/>
              <a:gd name="T4" fmla="*/ 2147483646 w 9"/>
              <a:gd name="T5" fmla="*/ 2147483646 h 34"/>
              <a:gd name="T6" fmla="*/ 2147483646 w 9"/>
              <a:gd name="T7" fmla="*/ 2147483646 h 3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" h="34">
                <a:moveTo>
                  <a:pt x="9" y="34"/>
                </a:moveTo>
                <a:lnTo>
                  <a:pt x="0" y="0"/>
                </a:lnTo>
                <a:lnTo>
                  <a:pt x="9" y="9"/>
                </a:lnTo>
                <a:lnTo>
                  <a:pt x="9" y="34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504" name="Text Box 144"/>
          <p:cNvSpPr txBox="1">
            <a:spLocks noChangeArrowheads="1"/>
          </p:cNvSpPr>
          <p:nvPr/>
        </p:nvSpPr>
        <p:spPr bwMode="auto">
          <a:xfrm>
            <a:off x="3951288" y="3862388"/>
            <a:ext cx="79375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00" dirty="0">
                <a:solidFill>
                  <a:srgbClr val="000000"/>
                </a:solidFill>
                <a:cs typeface="Arial" panose="020B0604020202020204" pitchFamily="34" charset="0"/>
              </a:rPr>
              <a:t>τ</a:t>
            </a:r>
            <a:r>
              <a:rPr lang="en-US" altLang="en-US" sz="5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xy</a:t>
            </a:r>
          </a:p>
        </p:txBody>
      </p:sp>
      <p:sp>
        <p:nvSpPr>
          <p:cNvPr id="15505" name="Freeform 145"/>
          <p:cNvSpPr>
            <a:spLocks noChangeArrowheads="1"/>
          </p:cNvSpPr>
          <p:nvPr/>
        </p:nvSpPr>
        <p:spPr bwMode="auto">
          <a:xfrm>
            <a:off x="3778250" y="3924300"/>
            <a:ext cx="254000" cy="257175"/>
          </a:xfrm>
          <a:custGeom>
            <a:avLst/>
            <a:gdLst>
              <a:gd name="T0" fmla="*/ 2147483646 w 160"/>
              <a:gd name="T1" fmla="*/ 0 h 162"/>
              <a:gd name="T2" fmla="*/ 2147483646 w 160"/>
              <a:gd name="T3" fmla="*/ 2147483646 h 162"/>
              <a:gd name="T4" fmla="*/ 2147483646 w 160"/>
              <a:gd name="T5" fmla="*/ 2147483646 h 162"/>
              <a:gd name="T6" fmla="*/ 0 w 160"/>
              <a:gd name="T7" fmla="*/ 2147483646 h 162"/>
              <a:gd name="T8" fmla="*/ 2147483646 w 160"/>
              <a:gd name="T9" fmla="*/ 0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0" h="162">
                <a:moveTo>
                  <a:pt x="77" y="0"/>
                </a:moveTo>
                <a:lnTo>
                  <a:pt x="160" y="72"/>
                </a:lnTo>
                <a:lnTo>
                  <a:pt x="83" y="162"/>
                </a:lnTo>
                <a:lnTo>
                  <a:pt x="0" y="91"/>
                </a:lnTo>
                <a:lnTo>
                  <a:pt x="77" y="0"/>
                </a:lnTo>
                <a:close/>
              </a:path>
            </a:pathLst>
          </a:custGeom>
          <a:noFill/>
          <a:ln w="499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506" name="Freeform 146"/>
          <p:cNvSpPr>
            <a:spLocks noChangeArrowheads="1"/>
          </p:cNvSpPr>
          <p:nvPr/>
        </p:nvSpPr>
        <p:spPr bwMode="auto">
          <a:xfrm>
            <a:off x="3349625" y="542925"/>
            <a:ext cx="1362075" cy="3008313"/>
          </a:xfrm>
          <a:custGeom>
            <a:avLst/>
            <a:gdLst>
              <a:gd name="T0" fmla="*/ 2147483646 w 858"/>
              <a:gd name="T1" fmla="*/ 2147483646 h 1895"/>
              <a:gd name="T2" fmla="*/ 2147483646 w 858"/>
              <a:gd name="T3" fmla="*/ 2147483646 h 1895"/>
              <a:gd name="T4" fmla="*/ 2147483646 w 858"/>
              <a:gd name="T5" fmla="*/ 2147483646 h 1895"/>
              <a:gd name="T6" fmla="*/ 2147483646 w 858"/>
              <a:gd name="T7" fmla="*/ 2147483646 h 1895"/>
              <a:gd name="T8" fmla="*/ 2147483646 w 858"/>
              <a:gd name="T9" fmla="*/ 2147483646 h 1895"/>
              <a:gd name="T10" fmla="*/ 2147483646 w 858"/>
              <a:gd name="T11" fmla="*/ 2147483646 h 1895"/>
              <a:gd name="T12" fmla="*/ 2147483646 w 858"/>
              <a:gd name="T13" fmla="*/ 2147483646 h 1895"/>
              <a:gd name="T14" fmla="*/ 2147483646 w 858"/>
              <a:gd name="T15" fmla="*/ 2147483646 h 1895"/>
              <a:gd name="T16" fmla="*/ 2147483646 w 858"/>
              <a:gd name="T17" fmla="*/ 2147483646 h 1895"/>
              <a:gd name="T18" fmla="*/ 2147483646 w 858"/>
              <a:gd name="T19" fmla="*/ 2147483646 h 1895"/>
              <a:gd name="T20" fmla="*/ 2147483646 w 858"/>
              <a:gd name="T21" fmla="*/ 2147483646 h 1895"/>
              <a:gd name="T22" fmla="*/ 2147483646 w 858"/>
              <a:gd name="T23" fmla="*/ 2147483646 h 1895"/>
              <a:gd name="T24" fmla="*/ 2147483646 w 858"/>
              <a:gd name="T25" fmla="*/ 2147483646 h 1895"/>
              <a:gd name="T26" fmla="*/ 2147483646 w 858"/>
              <a:gd name="T27" fmla="*/ 2147483646 h 1895"/>
              <a:gd name="T28" fmla="*/ 2147483646 w 858"/>
              <a:gd name="T29" fmla="*/ 2147483646 h 1895"/>
              <a:gd name="T30" fmla="*/ 2147483646 w 858"/>
              <a:gd name="T31" fmla="*/ 2147483646 h 1895"/>
              <a:gd name="T32" fmla="*/ 2147483646 w 858"/>
              <a:gd name="T33" fmla="*/ 2147483646 h 1895"/>
              <a:gd name="T34" fmla="*/ 2147483646 w 858"/>
              <a:gd name="T35" fmla="*/ 2147483646 h 1895"/>
              <a:gd name="T36" fmla="*/ 2147483646 w 858"/>
              <a:gd name="T37" fmla="*/ 2147483646 h 1895"/>
              <a:gd name="T38" fmla="*/ 2147483646 w 858"/>
              <a:gd name="T39" fmla="*/ 2147483646 h 1895"/>
              <a:gd name="T40" fmla="*/ 2147483646 w 858"/>
              <a:gd name="T41" fmla="*/ 2147483646 h 1895"/>
              <a:gd name="T42" fmla="*/ 2147483646 w 858"/>
              <a:gd name="T43" fmla="*/ 2147483646 h 1895"/>
              <a:gd name="T44" fmla="*/ 2147483646 w 858"/>
              <a:gd name="T45" fmla="*/ 2147483646 h 1895"/>
              <a:gd name="T46" fmla="*/ 2147483646 w 858"/>
              <a:gd name="T47" fmla="*/ 2147483646 h 1895"/>
              <a:gd name="T48" fmla="*/ 2147483646 w 858"/>
              <a:gd name="T49" fmla="*/ 2147483646 h 1895"/>
              <a:gd name="T50" fmla="*/ 2147483646 w 858"/>
              <a:gd name="T51" fmla="*/ 2147483646 h 1895"/>
              <a:gd name="T52" fmla="*/ 2147483646 w 858"/>
              <a:gd name="T53" fmla="*/ 2147483646 h 1895"/>
              <a:gd name="T54" fmla="*/ 2147483646 w 858"/>
              <a:gd name="T55" fmla="*/ 2147483646 h 1895"/>
              <a:gd name="T56" fmla="*/ 2147483646 w 858"/>
              <a:gd name="T57" fmla="*/ 2147483646 h 1895"/>
              <a:gd name="T58" fmla="*/ 2147483646 w 858"/>
              <a:gd name="T59" fmla="*/ 2147483646 h 1895"/>
              <a:gd name="T60" fmla="*/ 2147483646 w 858"/>
              <a:gd name="T61" fmla="*/ 2147483646 h 1895"/>
              <a:gd name="T62" fmla="*/ 2147483646 w 858"/>
              <a:gd name="T63" fmla="*/ 2147483646 h 1895"/>
              <a:gd name="T64" fmla="*/ 2147483646 w 858"/>
              <a:gd name="T65" fmla="*/ 2147483646 h 1895"/>
              <a:gd name="T66" fmla="*/ 2147483646 w 858"/>
              <a:gd name="T67" fmla="*/ 2147483646 h 1895"/>
              <a:gd name="T68" fmla="*/ 2147483646 w 858"/>
              <a:gd name="T69" fmla="*/ 2147483646 h 1895"/>
              <a:gd name="T70" fmla="*/ 2147483646 w 858"/>
              <a:gd name="T71" fmla="*/ 2147483646 h 1895"/>
              <a:gd name="T72" fmla="*/ 2147483646 w 858"/>
              <a:gd name="T73" fmla="*/ 2147483646 h 1895"/>
              <a:gd name="T74" fmla="*/ 2147483646 w 858"/>
              <a:gd name="T75" fmla="*/ 2147483646 h 1895"/>
              <a:gd name="T76" fmla="*/ 2147483646 w 858"/>
              <a:gd name="T77" fmla="*/ 2147483646 h 1895"/>
              <a:gd name="T78" fmla="*/ 2147483646 w 858"/>
              <a:gd name="T79" fmla="*/ 2147483646 h 1895"/>
              <a:gd name="T80" fmla="*/ 2147483646 w 858"/>
              <a:gd name="T81" fmla="*/ 2147483646 h 1895"/>
              <a:gd name="T82" fmla="*/ 2147483646 w 858"/>
              <a:gd name="T83" fmla="*/ 2147483646 h 1895"/>
              <a:gd name="T84" fmla="*/ 2147483646 w 858"/>
              <a:gd name="T85" fmla="*/ 2147483646 h 1895"/>
              <a:gd name="T86" fmla="*/ 2147483646 w 858"/>
              <a:gd name="T87" fmla="*/ 2147483646 h 1895"/>
              <a:gd name="T88" fmla="*/ 2147483646 w 858"/>
              <a:gd name="T89" fmla="*/ 2147483646 h 1895"/>
              <a:gd name="T90" fmla="*/ 2147483646 w 858"/>
              <a:gd name="T91" fmla="*/ 2147483646 h 1895"/>
              <a:gd name="T92" fmla="*/ 2147483646 w 858"/>
              <a:gd name="T93" fmla="*/ 2147483646 h 1895"/>
              <a:gd name="T94" fmla="*/ 2147483646 w 858"/>
              <a:gd name="T95" fmla="*/ 2147483646 h 1895"/>
              <a:gd name="T96" fmla="*/ 2147483646 w 858"/>
              <a:gd name="T97" fmla="*/ 2147483646 h 1895"/>
              <a:gd name="T98" fmla="*/ 2147483646 w 858"/>
              <a:gd name="T99" fmla="*/ 2147483646 h 1895"/>
              <a:gd name="T100" fmla="*/ 2147483646 w 858"/>
              <a:gd name="T101" fmla="*/ 2147483646 h 1895"/>
              <a:gd name="T102" fmla="*/ 2147483646 w 858"/>
              <a:gd name="T103" fmla="*/ 2147483646 h 1895"/>
              <a:gd name="T104" fmla="*/ 2147483646 w 858"/>
              <a:gd name="T105" fmla="*/ 2147483646 h 1895"/>
              <a:gd name="T106" fmla="*/ 2147483646 w 858"/>
              <a:gd name="T107" fmla="*/ 2147483646 h 1895"/>
              <a:gd name="T108" fmla="*/ 2147483646 w 858"/>
              <a:gd name="T109" fmla="*/ 2147483646 h 1895"/>
              <a:gd name="T110" fmla="*/ 2147483646 w 858"/>
              <a:gd name="T111" fmla="*/ 2147483646 h 1895"/>
              <a:gd name="T112" fmla="*/ 2147483646 w 858"/>
              <a:gd name="T113" fmla="*/ 2147483646 h 189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58" h="1895">
                <a:moveTo>
                  <a:pt x="0" y="0"/>
                </a:moveTo>
                <a:lnTo>
                  <a:pt x="9" y="3"/>
                </a:lnTo>
                <a:lnTo>
                  <a:pt x="18" y="7"/>
                </a:lnTo>
                <a:lnTo>
                  <a:pt x="27" y="10"/>
                </a:lnTo>
                <a:lnTo>
                  <a:pt x="36" y="13"/>
                </a:lnTo>
                <a:lnTo>
                  <a:pt x="45" y="16"/>
                </a:lnTo>
                <a:lnTo>
                  <a:pt x="54" y="20"/>
                </a:lnTo>
                <a:lnTo>
                  <a:pt x="62" y="23"/>
                </a:lnTo>
                <a:lnTo>
                  <a:pt x="71" y="26"/>
                </a:lnTo>
                <a:lnTo>
                  <a:pt x="79" y="30"/>
                </a:lnTo>
                <a:lnTo>
                  <a:pt x="88" y="33"/>
                </a:lnTo>
                <a:lnTo>
                  <a:pt x="96" y="36"/>
                </a:lnTo>
                <a:lnTo>
                  <a:pt x="105" y="40"/>
                </a:lnTo>
                <a:lnTo>
                  <a:pt x="113" y="43"/>
                </a:lnTo>
                <a:lnTo>
                  <a:pt x="121" y="47"/>
                </a:lnTo>
                <a:lnTo>
                  <a:pt x="130" y="50"/>
                </a:lnTo>
                <a:lnTo>
                  <a:pt x="138" y="54"/>
                </a:lnTo>
                <a:lnTo>
                  <a:pt x="146" y="57"/>
                </a:lnTo>
                <a:lnTo>
                  <a:pt x="154" y="61"/>
                </a:lnTo>
                <a:lnTo>
                  <a:pt x="162" y="65"/>
                </a:lnTo>
                <a:lnTo>
                  <a:pt x="170" y="68"/>
                </a:lnTo>
                <a:lnTo>
                  <a:pt x="178" y="72"/>
                </a:lnTo>
                <a:lnTo>
                  <a:pt x="186" y="75"/>
                </a:lnTo>
                <a:lnTo>
                  <a:pt x="193" y="79"/>
                </a:lnTo>
                <a:lnTo>
                  <a:pt x="201" y="83"/>
                </a:lnTo>
                <a:lnTo>
                  <a:pt x="209" y="87"/>
                </a:lnTo>
                <a:lnTo>
                  <a:pt x="216" y="90"/>
                </a:lnTo>
                <a:lnTo>
                  <a:pt x="224" y="94"/>
                </a:lnTo>
                <a:lnTo>
                  <a:pt x="232" y="98"/>
                </a:lnTo>
                <a:lnTo>
                  <a:pt x="239" y="102"/>
                </a:lnTo>
                <a:lnTo>
                  <a:pt x="246" y="106"/>
                </a:lnTo>
                <a:lnTo>
                  <a:pt x="254" y="109"/>
                </a:lnTo>
                <a:lnTo>
                  <a:pt x="261" y="113"/>
                </a:lnTo>
                <a:lnTo>
                  <a:pt x="268" y="117"/>
                </a:lnTo>
                <a:lnTo>
                  <a:pt x="276" y="121"/>
                </a:lnTo>
                <a:lnTo>
                  <a:pt x="283" y="125"/>
                </a:lnTo>
                <a:lnTo>
                  <a:pt x="290" y="129"/>
                </a:lnTo>
                <a:lnTo>
                  <a:pt x="297" y="133"/>
                </a:lnTo>
                <a:lnTo>
                  <a:pt x="304" y="137"/>
                </a:lnTo>
                <a:lnTo>
                  <a:pt x="311" y="141"/>
                </a:lnTo>
                <a:lnTo>
                  <a:pt x="318" y="145"/>
                </a:lnTo>
                <a:lnTo>
                  <a:pt x="324" y="149"/>
                </a:lnTo>
                <a:lnTo>
                  <a:pt x="331" y="153"/>
                </a:lnTo>
                <a:lnTo>
                  <a:pt x="338" y="157"/>
                </a:lnTo>
                <a:lnTo>
                  <a:pt x="345" y="161"/>
                </a:lnTo>
                <a:lnTo>
                  <a:pt x="351" y="166"/>
                </a:lnTo>
                <a:lnTo>
                  <a:pt x="358" y="170"/>
                </a:lnTo>
                <a:lnTo>
                  <a:pt x="364" y="174"/>
                </a:lnTo>
                <a:lnTo>
                  <a:pt x="371" y="178"/>
                </a:lnTo>
                <a:lnTo>
                  <a:pt x="377" y="182"/>
                </a:lnTo>
                <a:lnTo>
                  <a:pt x="384" y="187"/>
                </a:lnTo>
                <a:lnTo>
                  <a:pt x="390" y="191"/>
                </a:lnTo>
                <a:lnTo>
                  <a:pt x="396" y="195"/>
                </a:lnTo>
                <a:lnTo>
                  <a:pt x="402" y="199"/>
                </a:lnTo>
                <a:lnTo>
                  <a:pt x="409" y="204"/>
                </a:lnTo>
                <a:lnTo>
                  <a:pt x="415" y="208"/>
                </a:lnTo>
                <a:lnTo>
                  <a:pt x="421" y="212"/>
                </a:lnTo>
                <a:lnTo>
                  <a:pt x="427" y="217"/>
                </a:lnTo>
                <a:lnTo>
                  <a:pt x="433" y="221"/>
                </a:lnTo>
                <a:lnTo>
                  <a:pt x="439" y="226"/>
                </a:lnTo>
                <a:lnTo>
                  <a:pt x="445" y="230"/>
                </a:lnTo>
                <a:lnTo>
                  <a:pt x="450" y="234"/>
                </a:lnTo>
                <a:lnTo>
                  <a:pt x="456" y="239"/>
                </a:lnTo>
                <a:lnTo>
                  <a:pt x="462" y="243"/>
                </a:lnTo>
                <a:lnTo>
                  <a:pt x="468" y="248"/>
                </a:lnTo>
                <a:lnTo>
                  <a:pt x="473" y="252"/>
                </a:lnTo>
                <a:lnTo>
                  <a:pt x="479" y="257"/>
                </a:lnTo>
                <a:lnTo>
                  <a:pt x="484" y="261"/>
                </a:lnTo>
                <a:lnTo>
                  <a:pt x="490" y="266"/>
                </a:lnTo>
                <a:lnTo>
                  <a:pt x="495" y="271"/>
                </a:lnTo>
                <a:lnTo>
                  <a:pt x="501" y="275"/>
                </a:lnTo>
                <a:lnTo>
                  <a:pt x="506" y="280"/>
                </a:lnTo>
                <a:lnTo>
                  <a:pt x="511" y="284"/>
                </a:lnTo>
                <a:lnTo>
                  <a:pt x="516" y="289"/>
                </a:lnTo>
                <a:lnTo>
                  <a:pt x="522" y="294"/>
                </a:lnTo>
                <a:lnTo>
                  <a:pt x="527" y="298"/>
                </a:lnTo>
                <a:lnTo>
                  <a:pt x="532" y="303"/>
                </a:lnTo>
                <a:lnTo>
                  <a:pt x="537" y="308"/>
                </a:lnTo>
                <a:lnTo>
                  <a:pt x="542" y="312"/>
                </a:lnTo>
                <a:lnTo>
                  <a:pt x="547" y="317"/>
                </a:lnTo>
                <a:lnTo>
                  <a:pt x="552" y="322"/>
                </a:lnTo>
                <a:lnTo>
                  <a:pt x="557" y="327"/>
                </a:lnTo>
                <a:lnTo>
                  <a:pt x="562" y="331"/>
                </a:lnTo>
                <a:lnTo>
                  <a:pt x="566" y="336"/>
                </a:lnTo>
                <a:lnTo>
                  <a:pt x="571" y="341"/>
                </a:lnTo>
                <a:lnTo>
                  <a:pt x="576" y="346"/>
                </a:lnTo>
                <a:lnTo>
                  <a:pt x="581" y="351"/>
                </a:lnTo>
                <a:lnTo>
                  <a:pt x="585" y="356"/>
                </a:lnTo>
                <a:lnTo>
                  <a:pt x="590" y="360"/>
                </a:lnTo>
                <a:lnTo>
                  <a:pt x="594" y="365"/>
                </a:lnTo>
                <a:lnTo>
                  <a:pt x="599" y="370"/>
                </a:lnTo>
                <a:lnTo>
                  <a:pt x="603" y="375"/>
                </a:lnTo>
                <a:lnTo>
                  <a:pt x="608" y="380"/>
                </a:lnTo>
                <a:lnTo>
                  <a:pt x="612" y="385"/>
                </a:lnTo>
                <a:lnTo>
                  <a:pt x="616" y="390"/>
                </a:lnTo>
                <a:lnTo>
                  <a:pt x="620" y="395"/>
                </a:lnTo>
                <a:lnTo>
                  <a:pt x="625" y="400"/>
                </a:lnTo>
                <a:lnTo>
                  <a:pt x="629" y="405"/>
                </a:lnTo>
                <a:lnTo>
                  <a:pt x="633" y="410"/>
                </a:lnTo>
                <a:lnTo>
                  <a:pt x="637" y="415"/>
                </a:lnTo>
                <a:lnTo>
                  <a:pt x="641" y="420"/>
                </a:lnTo>
                <a:lnTo>
                  <a:pt x="645" y="425"/>
                </a:lnTo>
                <a:lnTo>
                  <a:pt x="649" y="430"/>
                </a:lnTo>
                <a:lnTo>
                  <a:pt x="653" y="435"/>
                </a:lnTo>
                <a:lnTo>
                  <a:pt x="657" y="440"/>
                </a:lnTo>
                <a:lnTo>
                  <a:pt x="661" y="445"/>
                </a:lnTo>
                <a:lnTo>
                  <a:pt x="664" y="450"/>
                </a:lnTo>
                <a:lnTo>
                  <a:pt x="668" y="455"/>
                </a:lnTo>
                <a:lnTo>
                  <a:pt x="672" y="460"/>
                </a:lnTo>
                <a:lnTo>
                  <a:pt x="675" y="465"/>
                </a:lnTo>
                <a:lnTo>
                  <a:pt x="679" y="471"/>
                </a:lnTo>
                <a:lnTo>
                  <a:pt x="683" y="476"/>
                </a:lnTo>
                <a:lnTo>
                  <a:pt x="686" y="481"/>
                </a:lnTo>
                <a:lnTo>
                  <a:pt x="690" y="486"/>
                </a:lnTo>
                <a:lnTo>
                  <a:pt x="693" y="491"/>
                </a:lnTo>
                <a:lnTo>
                  <a:pt x="697" y="496"/>
                </a:lnTo>
                <a:lnTo>
                  <a:pt x="700" y="502"/>
                </a:lnTo>
                <a:lnTo>
                  <a:pt x="703" y="507"/>
                </a:lnTo>
                <a:lnTo>
                  <a:pt x="707" y="512"/>
                </a:lnTo>
                <a:lnTo>
                  <a:pt x="710" y="517"/>
                </a:lnTo>
                <a:lnTo>
                  <a:pt x="713" y="522"/>
                </a:lnTo>
                <a:lnTo>
                  <a:pt x="716" y="528"/>
                </a:lnTo>
                <a:lnTo>
                  <a:pt x="719" y="533"/>
                </a:lnTo>
                <a:lnTo>
                  <a:pt x="722" y="538"/>
                </a:lnTo>
                <a:lnTo>
                  <a:pt x="725" y="543"/>
                </a:lnTo>
                <a:lnTo>
                  <a:pt x="728" y="549"/>
                </a:lnTo>
                <a:lnTo>
                  <a:pt x="731" y="554"/>
                </a:lnTo>
                <a:lnTo>
                  <a:pt x="734" y="559"/>
                </a:lnTo>
                <a:lnTo>
                  <a:pt x="737" y="565"/>
                </a:lnTo>
                <a:lnTo>
                  <a:pt x="740" y="570"/>
                </a:lnTo>
                <a:lnTo>
                  <a:pt x="743" y="575"/>
                </a:lnTo>
                <a:lnTo>
                  <a:pt x="746" y="581"/>
                </a:lnTo>
                <a:lnTo>
                  <a:pt x="748" y="586"/>
                </a:lnTo>
                <a:lnTo>
                  <a:pt x="751" y="591"/>
                </a:lnTo>
                <a:lnTo>
                  <a:pt x="754" y="597"/>
                </a:lnTo>
                <a:lnTo>
                  <a:pt x="756" y="602"/>
                </a:lnTo>
                <a:lnTo>
                  <a:pt x="759" y="607"/>
                </a:lnTo>
                <a:lnTo>
                  <a:pt x="762" y="613"/>
                </a:lnTo>
                <a:lnTo>
                  <a:pt x="764" y="618"/>
                </a:lnTo>
                <a:lnTo>
                  <a:pt x="767" y="624"/>
                </a:lnTo>
                <a:lnTo>
                  <a:pt x="769" y="629"/>
                </a:lnTo>
                <a:lnTo>
                  <a:pt x="771" y="634"/>
                </a:lnTo>
                <a:lnTo>
                  <a:pt x="774" y="640"/>
                </a:lnTo>
                <a:lnTo>
                  <a:pt x="776" y="645"/>
                </a:lnTo>
                <a:lnTo>
                  <a:pt x="778" y="651"/>
                </a:lnTo>
                <a:lnTo>
                  <a:pt x="781" y="656"/>
                </a:lnTo>
                <a:lnTo>
                  <a:pt x="783" y="662"/>
                </a:lnTo>
                <a:lnTo>
                  <a:pt x="785" y="667"/>
                </a:lnTo>
                <a:lnTo>
                  <a:pt x="787" y="672"/>
                </a:lnTo>
                <a:lnTo>
                  <a:pt x="789" y="678"/>
                </a:lnTo>
                <a:lnTo>
                  <a:pt x="791" y="683"/>
                </a:lnTo>
                <a:lnTo>
                  <a:pt x="794" y="689"/>
                </a:lnTo>
                <a:lnTo>
                  <a:pt x="796" y="694"/>
                </a:lnTo>
                <a:lnTo>
                  <a:pt x="798" y="700"/>
                </a:lnTo>
                <a:lnTo>
                  <a:pt x="799" y="705"/>
                </a:lnTo>
                <a:lnTo>
                  <a:pt x="801" y="711"/>
                </a:lnTo>
                <a:lnTo>
                  <a:pt x="803" y="716"/>
                </a:lnTo>
                <a:lnTo>
                  <a:pt x="805" y="722"/>
                </a:lnTo>
                <a:lnTo>
                  <a:pt x="807" y="727"/>
                </a:lnTo>
                <a:lnTo>
                  <a:pt x="809" y="733"/>
                </a:lnTo>
                <a:lnTo>
                  <a:pt x="810" y="738"/>
                </a:lnTo>
                <a:lnTo>
                  <a:pt x="812" y="744"/>
                </a:lnTo>
                <a:lnTo>
                  <a:pt x="814" y="749"/>
                </a:lnTo>
                <a:lnTo>
                  <a:pt x="815" y="755"/>
                </a:lnTo>
                <a:lnTo>
                  <a:pt x="817" y="760"/>
                </a:lnTo>
                <a:lnTo>
                  <a:pt x="819" y="766"/>
                </a:lnTo>
                <a:lnTo>
                  <a:pt x="820" y="772"/>
                </a:lnTo>
                <a:lnTo>
                  <a:pt x="822" y="777"/>
                </a:lnTo>
                <a:lnTo>
                  <a:pt x="823" y="783"/>
                </a:lnTo>
                <a:lnTo>
                  <a:pt x="824" y="788"/>
                </a:lnTo>
                <a:lnTo>
                  <a:pt x="826" y="794"/>
                </a:lnTo>
                <a:lnTo>
                  <a:pt x="827" y="799"/>
                </a:lnTo>
                <a:lnTo>
                  <a:pt x="829" y="805"/>
                </a:lnTo>
                <a:lnTo>
                  <a:pt x="830" y="810"/>
                </a:lnTo>
                <a:lnTo>
                  <a:pt x="831" y="816"/>
                </a:lnTo>
                <a:lnTo>
                  <a:pt x="832" y="822"/>
                </a:lnTo>
                <a:lnTo>
                  <a:pt x="834" y="827"/>
                </a:lnTo>
                <a:lnTo>
                  <a:pt x="835" y="833"/>
                </a:lnTo>
                <a:lnTo>
                  <a:pt x="836" y="838"/>
                </a:lnTo>
                <a:lnTo>
                  <a:pt x="837" y="844"/>
                </a:lnTo>
                <a:lnTo>
                  <a:pt x="838" y="849"/>
                </a:lnTo>
                <a:lnTo>
                  <a:pt x="839" y="855"/>
                </a:lnTo>
                <a:lnTo>
                  <a:pt x="840" y="861"/>
                </a:lnTo>
                <a:lnTo>
                  <a:pt x="841" y="866"/>
                </a:lnTo>
                <a:lnTo>
                  <a:pt x="842" y="872"/>
                </a:lnTo>
                <a:lnTo>
                  <a:pt x="843" y="877"/>
                </a:lnTo>
                <a:lnTo>
                  <a:pt x="844" y="883"/>
                </a:lnTo>
                <a:lnTo>
                  <a:pt x="845" y="889"/>
                </a:lnTo>
                <a:lnTo>
                  <a:pt x="846" y="894"/>
                </a:lnTo>
                <a:lnTo>
                  <a:pt x="847" y="900"/>
                </a:lnTo>
                <a:lnTo>
                  <a:pt x="847" y="905"/>
                </a:lnTo>
                <a:lnTo>
                  <a:pt x="848" y="911"/>
                </a:lnTo>
                <a:lnTo>
                  <a:pt x="849" y="917"/>
                </a:lnTo>
                <a:lnTo>
                  <a:pt x="850" y="922"/>
                </a:lnTo>
                <a:lnTo>
                  <a:pt x="850" y="928"/>
                </a:lnTo>
                <a:lnTo>
                  <a:pt x="851" y="933"/>
                </a:lnTo>
                <a:lnTo>
                  <a:pt x="851" y="939"/>
                </a:lnTo>
                <a:lnTo>
                  <a:pt x="852" y="945"/>
                </a:lnTo>
                <a:lnTo>
                  <a:pt x="853" y="950"/>
                </a:lnTo>
                <a:lnTo>
                  <a:pt x="853" y="956"/>
                </a:lnTo>
                <a:lnTo>
                  <a:pt x="854" y="961"/>
                </a:lnTo>
                <a:lnTo>
                  <a:pt x="854" y="967"/>
                </a:lnTo>
                <a:lnTo>
                  <a:pt x="855" y="973"/>
                </a:lnTo>
                <a:lnTo>
                  <a:pt x="855" y="978"/>
                </a:lnTo>
                <a:lnTo>
                  <a:pt x="855" y="984"/>
                </a:lnTo>
                <a:lnTo>
                  <a:pt x="856" y="989"/>
                </a:lnTo>
                <a:lnTo>
                  <a:pt x="856" y="995"/>
                </a:lnTo>
                <a:lnTo>
                  <a:pt x="856" y="1001"/>
                </a:lnTo>
                <a:lnTo>
                  <a:pt x="857" y="1006"/>
                </a:lnTo>
                <a:lnTo>
                  <a:pt x="857" y="1012"/>
                </a:lnTo>
                <a:lnTo>
                  <a:pt x="857" y="1017"/>
                </a:lnTo>
                <a:lnTo>
                  <a:pt x="857" y="1023"/>
                </a:lnTo>
                <a:lnTo>
                  <a:pt x="858" y="1029"/>
                </a:lnTo>
                <a:lnTo>
                  <a:pt x="858" y="1034"/>
                </a:lnTo>
                <a:lnTo>
                  <a:pt x="858" y="1040"/>
                </a:lnTo>
                <a:lnTo>
                  <a:pt x="858" y="1045"/>
                </a:lnTo>
                <a:lnTo>
                  <a:pt x="858" y="1051"/>
                </a:lnTo>
                <a:lnTo>
                  <a:pt x="858" y="1056"/>
                </a:lnTo>
                <a:lnTo>
                  <a:pt x="858" y="1062"/>
                </a:lnTo>
                <a:lnTo>
                  <a:pt x="858" y="1068"/>
                </a:lnTo>
                <a:lnTo>
                  <a:pt x="858" y="1073"/>
                </a:lnTo>
                <a:lnTo>
                  <a:pt x="858" y="1079"/>
                </a:lnTo>
                <a:lnTo>
                  <a:pt x="858" y="1084"/>
                </a:lnTo>
                <a:lnTo>
                  <a:pt x="858" y="1090"/>
                </a:lnTo>
                <a:lnTo>
                  <a:pt x="858" y="1095"/>
                </a:lnTo>
                <a:lnTo>
                  <a:pt x="858" y="1101"/>
                </a:lnTo>
                <a:lnTo>
                  <a:pt x="857" y="1106"/>
                </a:lnTo>
                <a:lnTo>
                  <a:pt x="857" y="1112"/>
                </a:lnTo>
                <a:lnTo>
                  <a:pt x="857" y="1117"/>
                </a:lnTo>
                <a:lnTo>
                  <a:pt x="857" y="1123"/>
                </a:lnTo>
                <a:lnTo>
                  <a:pt x="856" y="1128"/>
                </a:lnTo>
                <a:lnTo>
                  <a:pt x="856" y="1134"/>
                </a:lnTo>
                <a:lnTo>
                  <a:pt x="856" y="1140"/>
                </a:lnTo>
                <a:lnTo>
                  <a:pt x="855" y="1145"/>
                </a:lnTo>
                <a:lnTo>
                  <a:pt x="855" y="1151"/>
                </a:lnTo>
                <a:lnTo>
                  <a:pt x="855" y="1156"/>
                </a:lnTo>
                <a:lnTo>
                  <a:pt x="854" y="1162"/>
                </a:lnTo>
                <a:lnTo>
                  <a:pt x="854" y="1167"/>
                </a:lnTo>
                <a:lnTo>
                  <a:pt x="853" y="1172"/>
                </a:lnTo>
                <a:lnTo>
                  <a:pt x="853" y="1178"/>
                </a:lnTo>
                <a:lnTo>
                  <a:pt x="852" y="1183"/>
                </a:lnTo>
                <a:lnTo>
                  <a:pt x="852" y="1189"/>
                </a:lnTo>
                <a:lnTo>
                  <a:pt x="851" y="1194"/>
                </a:lnTo>
                <a:lnTo>
                  <a:pt x="851" y="1200"/>
                </a:lnTo>
                <a:lnTo>
                  <a:pt x="850" y="1205"/>
                </a:lnTo>
                <a:lnTo>
                  <a:pt x="850" y="1211"/>
                </a:lnTo>
                <a:lnTo>
                  <a:pt x="849" y="1216"/>
                </a:lnTo>
                <a:lnTo>
                  <a:pt x="848" y="1222"/>
                </a:lnTo>
                <a:lnTo>
                  <a:pt x="848" y="1227"/>
                </a:lnTo>
                <a:lnTo>
                  <a:pt x="847" y="1232"/>
                </a:lnTo>
                <a:lnTo>
                  <a:pt x="846" y="1238"/>
                </a:lnTo>
                <a:lnTo>
                  <a:pt x="846" y="1243"/>
                </a:lnTo>
                <a:lnTo>
                  <a:pt x="845" y="1249"/>
                </a:lnTo>
                <a:lnTo>
                  <a:pt x="844" y="1254"/>
                </a:lnTo>
                <a:lnTo>
                  <a:pt x="843" y="1259"/>
                </a:lnTo>
                <a:lnTo>
                  <a:pt x="842" y="1265"/>
                </a:lnTo>
                <a:lnTo>
                  <a:pt x="842" y="1270"/>
                </a:lnTo>
                <a:lnTo>
                  <a:pt x="841" y="1275"/>
                </a:lnTo>
                <a:lnTo>
                  <a:pt x="840" y="1281"/>
                </a:lnTo>
                <a:lnTo>
                  <a:pt x="839" y="1286"/>
                </a:lnTo>
                <a:lnTo>
                  <a:pt x="838" y="1291"/>
                </a:lnTo>
                <a:lnTo>
                  <a:pt x="837" y="1297"/>
                </a:lnTo>
                <a:lnTo>
                  <a:pt x="836" y="1302"/>
                </a:lnTo>
                <a:lnTo>
                  <a:pt x="835" y="1307"/>
                </a:lnTo>
                <a:lnTo>
                  <a:pt x="834" y="1313"/>
                </a:lnTo>
                <a:lnTo>
                  <a:pt x="833" y="1318"/>
                </a:lnTo>
                <a:lnTo>
                  <a:pt x="832" y="1323"/>
                </a:lnTo>
                <a:lnTo>
                  <a:pt x="831" y="1328"/>
                </a:lnTo>
                <a:lnTo>
                  <a:pt x="830" y="1334"/>
                </a:lnTo>
                <a:lnTo>
                  <a:pt x="829" y="1339"/>
                </a:lnTo>
                <a:lnTo>
                  <a:pt x="828" y="1344"/>
                </a:lnTo>
                <a:lnTo>
                  <a:pt x="827" y="1349"/>
                </a:lnTo>
                <a:lnTo>
                  <a:pt x="826" y="1355"/>
                </a:lnTo>
                <a:lnTo>
                  <a:pt x="825" y="1360"/>
                </a:lnTo>
                <a:lnTo>
                  <a:pt x="824" y="1365"/>
                </a:lnTo>
                <a:lnTo>
                  <a:pt x="822" y="1370"/>
                </a:lnTo>
                <a:lnTo>
                  <a:pt x="821" y="1375"/>
                </a:lnTo>
                <a:lnTo>
                  <a:pt x="820" y="1381"/>
                </a:lnTo>
                <a:lnTo>
                  <a:pt x="819" y="1386"/>
                </a:lnTo>
                <a:lnTo>
                  <a:pt x="818" y="1391"/>
                </a:lnTo>
                <a:lnTo>
                  <a:pt x="816" y="1396"/>
                </a:lnTo>
                <a:lnTo>
                  <a:pt x="815" y="1401"/>
                </a:lnTo>
                <a:lnTo>
                  <a:pt x="814" y="1406"/>
                </a:lnTo>
                <a:lnTo>
                  <a:pt x="812" y="1411"/>
                </a:lnTo>
                <a:lnTo>
                  <a:pt x="811" y="1416"/>
                </a:lnTo>
                <a:lnTo>
                  <a:pt x="810" y="1422"/>
                </a:lnTo>
                <a:lnTo>
                  <a:pt x="809" y="1427"/>
                </a:lnTo>
                <a:lnTo>
                  <a:pt x="807" y="1432"/>
                </a:lnTo>
                <a:lnTo>
                  <a:pt x="806" y="1437"/>
                </a:lnTo>
                <a:lnTo>
                  <a:pt x="804" y="1442"/>
                </a:lnTo>
                <a:lnTo>
                  <a:pt x="803" y="1447"/>
                </a:lnTo>
                <a:lnTo>
                  <a:pt x="802" y="1452"/>
                </a:lnTo>
                <a:lnTo>
                  <a:pt x="800" y="1457"/>
                </a:lnTo>
                <a:lnTo>
                  <a:pt x="799" y="1462"/>
                </a:lnTo>
                <a:lnTo>
                  <a:pt x="797" y="1467"/>
                </a:lnTo>
                <a:lnTo>
                  <a:pt x="796" y="1472"/>
                </a:lnTo>
                <a:lnTo>
                  <a:pt x="794" y="1477"/>
                </a:lnTo>
                <a:lnTo>
                  <a:pt x="793" y="1482"/>
                </a:lnTo>
                <a:lnTo>
                  <a:pt x="791" y="1486"/>
                </a:lnTo>
                <a:lnTo>
                  <a:pt x="790" y="1491"/>
                </a:lnTo>
                <a:lnTo>
                  <a:pt x="788" y="1496"/>
                </a:lnTo>
                <a:lnTo>
                  <a:pt x="787" y="1501"/>
                </a:lnTo>
                <a:lnTo>
                  <a:pt x="785" y="1506"/>
                </a:lnTo>
                <a:lnTo>
                  <a:pt x="784" y="1511"/>
                </a:lnTo>
                <a:lnTo>
                  <a:pt x="782" y="1516"/>
                </a:lnTo>
                <a:lnTo>
                  <a:pt x="780" y="1521"/>
                </a:lnTo>
                <a:lnTo>
                  <a:pt x="779" y="1525"/>
                </a:lnTo>
                <a:lnTo>
                  <a:pt x="777" y="1530"/>
                </a:lnTo>
                <a:lnTo>
                  <a:pt x="775" y="1535"/>
                </a:lnTo>
                <a:lnTo>
                  <a:pt x="774" y="1540"/>
                </a:lnTo>
                <a:lnTo>
                  <a:pt x="772" y="1544"/>
                </a:lnTo>
                <a:lnTo>
                  <a:pt x="770" y="1549"/>
                </a:lnTo>
                <a:lnTo>
                  <a:pt x="769" y="1554"/>
                </a:lnTo>
                <a:lnTo>
                  <a:pt x="767" y="1559"/>
                </a:lnTo>
                <a:lnTo>
                  <a:pt x="765" y="1563"/>
                </a:lnTo>
                <a:lnTo>
                  <a:pt x="764" y="1568"/>
                </a:lnTo>
                <a:lnTo>
                  <a:pt x="762" y="1573"/>
                </a:lnTo>
                <a:lnTo>
                  <a:pt x="760" y="1577"/>
                </a:lnTo>
                <a:lnTo>
                  <a:pt x="758" y="1582"/>
                </a:lnTo>
                <a:lnTo>
                  <a:pt x="757" y="1586"/>
                </a:lnTo>
                <a:lnTo>
                  <a:pt x="755" y="1591"/>
                </a:lnTo>
                <a:lnTo>
                  <a:pt x="753" y="1596"/>
                </a:lnTo>
                <a:lnTo>
                  <a:pt x="751" y="1600"/>
                </a:lnTo>
                <a:lnTo>
                  <a:pt x="750" y="1605"/>
                </a:lnTo>
                <a:lnTo>
                  <a:pt x="748" y="1609"/>
                </a:lnTo>
                <a:lnTo>
                  <a:pt x="746" y="1614"/>
                </a:lnTo>
                <a:lnTo>
                  <a:pt x="744" y="1618"/>
                </a:lnTo>
                <a:lnTo>
                  <a:pt x="742" y="1623"/>
                </a:lnTo>
                <a:lnTo>
                  <a:pt x="740" y="1627"/>
                </a:lnTo>
                <a:lnTo>
                  <a:pt x="739" y="1632"/>
                </a:lnTo>
                <a:lnTo>
                  <a:pt x="737" y="1636"/>
                </a:lnTo>
                <a:lnTo>
                  <a:pt x="735" y="1641"/>
                </a:lnTo>
                <a:lnTo>
                  <a:pt x="733" y="1645"/>
                </a:lnTo>
                <a:lnTo>
                  <a:pt x="731" y="1649"/>
                </a:lnTo>
                <a:lnTo>
                  <a:pt x="729" y="1654"/>
                </a:lnTo>
                <a:lnTo>
                  <a:pt x="727" y="1658"/>
                </a:lnTo>
                <a:lnTo>
                  <a:pt x="725" y="1662"/>
                </a:lnTo>
                <a:lnTo>
                  <a:pt x="724" y="1667"/>
                </a:lnTo>
                <a:lnTo>
                  <a:pt x="722" y="1671"/>
                </a:lnTo>
                <a:lnTo>
                  <a:pt x="720" y="1675"/>
                </a:lnTo>
                <a:lnTo>
                  <a:pt x="718" y="1679"/>
                </a:lnTo>
                <a:lnTo>
                  <a:pt x="716" y="1684"/>
                </a:lnTo>
                <a:lnTo>
                  <a:pt x="714" y="1688"/>
                </a:lnTo>
                <a:lnTo>
                  <a:pt x="712" y="1692"/>
                </a:lnTo>
                <a:lnTo>
                  <a:pt x="710" y="1696"/>
                </a:lnTo>
                <a:lnTo>
                  <a:pt x="708" y="1700"/>
                </a:lnTo>
                <a:lnTo>
                  <a:pt x="706" y="1704"/>
                </a:lnTo>
                <a:lnTo>
                  <a:pt x="704" y="1709"/>
                </a:lnTo>
                <a:lnTo>
                  <a:pt x="702" y="1713"/>
                </a:lnTo>
                <a:lnTo>
                  <a:pt x="700" y="1717"/>
                </a:lnTo>
                <a:lnTo>
                  <a:pt x="698" y="1721"/>
                </a:lnTo>
                <a:lnTo>
                  <a:pt x="696" y="1725"/>
                </a:lnTo>
                <a:lnTo>
                  <a:pt x="694" y="1729"/>
                </a:lnTo>
                <a:lnTo>
                  <a:pt x="692" y="1733"/>
                </a:lnTo>
                <a:lnTo>
                  <a:pt x="690" y="1737"/>
                </a:lnTo>
                <a:lnTo>
                  <a:pt x="688" y="1741"/>
                </a:lnTo>
                <a:lnTo>
                  <a:pt x="686" y="1745"/>
                </a:lnTo>
                <a:lnTo>
                  <a:pt x="684" y="1749"/>
                </a:lnTo>
                <a:lnTo>
                  <a:pt x="682" y="1753"/>
                </a:lnTo>
                <a:lnTo>
                  <a:pt x="680" y="1756"/>
                </a:lnTo>
                <a:lnTo>
                  <a:pt x="678" y="1760"/>
                </a:lnTo>
                <a:lnTo>
                  <a:pt x="676" y="1764"/>
                </a:lnTo>
                <a:lnTo>
                  <a:pt x="674" y="1768"/>
                </a:lnTo>
                <a:lnTo>
                  <a:pt x="672" y="1772"/>
                </a:lnTo>
                <a:lnTo>
                  <a:pt x="670" y="1775"/>
                </a:lnTo>
                <a:lnTo>
                  <a:pt x="668" y="1779"/>
                </a:lnTo>
                <a:lnTo>
                  <a:pt x="665" y="1783"/>
                </a:lnTo>
                <a:lnTo>
                  <a:pt x="663" y="1787"/>
                </a:lnTo>
                <a:lnTo>
                  <a:pt x="661" y="1790"/>
                </a:lnTo>
                <a:lnTo>
                  <a:pt x="659" y="1794"/>
                </a:lnTo>
                <a:lnTo>
                  <a:pt x="657" y="1798"/>
                </a:lnTo>
                <a:lnTo>
                  <a:pt x="655" y="1801"/>
                </a:lnTo>
                <a:lnTo>
                  <a:pt x="653" y="1805"/>
                </a:lnTo>
                <a:lnTo>
                  <a:pt x="651" y="1808"/>
                </a:lnTo>
                <a:lnTo>
                  <a:pt x="649" y="1812"/>
                </a:lnTo>
                <a:lnTo>
                  <a:pt x="647" y="1815"/>
                </a:lnTo>
                <a:lnTo>
                  <a:pt x="645" y="1819"/>
                </a:lnTo>
                <a:lnTo>
                  <a:pt x="643" y="1822"/>
                </a:lnTo>
                <a:lnTo>
                  <a:pt x="641" y="1826"/>
                </a:lnTo>
                <a:lnTo>
                  <a:pt x="638" y="1829"/>
                </a:lnTo>
                <a:lnTo>
                  <a:pt x="636" y="1833"/>
                </a:lnTo>
                <a:lnTo>
                  <a:pt x="634" y="1836"/>
                </a:lnTo>
                <a:lnTo>
                  <a:pt x="632" y="1839"/>
                </a:lnTo>
                <a:lnTo>
                  <a:pt x="630" y="1843"/>
                </a:lnTo>
                <a:lnTo>
                  <a:pt x="628" y="1846"/>
                </a:lnTo>
                <a:lnTo>
                  <a:pt x="626" y="1849"/>
                </a:lnTo>
                <a:lnTo>
                  <a:pt x="624" y="1852"/>
                </a:lnTo>
                <a:lnTo>
                  <a:pt x="622" y="1856"/>
                </a:lnTo>
                <a:lnTo>
                  <a:pt x="620" y="1859"/>
                </a:lnTo>
                <a:lnTo>
                  <a:pt x="618" y="1862"/>
                </a:lnTo>
                <a:lnTo>
                  <a:pt x="615" y="1865"/>
                </a:lnTo>
                <a:lnTo>
                  <a:pt x="613" y="1868"/>
                </a:lnTo>
                <a:lnTo>
                  <a:pt x="611" y="1871"/>
                </a:lnTo>
                <a:lnTo>
                  <a:pt x="609" y="1874"/>
                </a:lnTo>
                <a:lnTo>
                  <a:pt x="607" y="1878"/>
                </a:lnTo>
                <a:lnTo>
                  <a:pt x="605" y="1881"/>
                </a:lnTo>
                <a:lnTo>
                  <a:pt x="603" y="1884"/>
                </a:lnTo>
                <a:lnTo>
                  <a:pt x="601" y="1887"/>
                </a:lnTo>
                <a:lnTo>
                  <a:pt x="599" y="1889"/>
                </a:lnTo>
                <a:lnTo>
                  <a:pt x="597" y="1892"/>
                </a:lnTo>
                <a:lnTo>
                  <a:pt x="595" y="1895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507" name="Freeform 147"/>
          <p:cNvSpPr>
            <a:spLocks noChangeArrowheads="1"/>
          </p:cNvSpPr>
          <p:nvPr/>
        </p:nvSpPr>
        <p:spPr bwMode="auto">
          <a:xfrm>
            <a:off x="1911350" y="3551238"/>
            <a:ext cx="2382838" cy="1293812"/>
          </a:xfrm>
          <a:custGeom>
            <a:avLst/>
            <a:gdLst>
              <a:gd name="T0" fmla="*/ 2147483646 w 1501"/>
              <a:gd name="T1" fmla="*/ 2147483646 h 815"/>
              <a:gd name="T2" fmla="*/ 2147483646 w 1501"/>
              <a:gd name="T3" fmla="*/ 2147483646 h 815"/>
              <a:gd name="T4" fmla="*/ 2147483646 w 1501"/>
              <a:gd name="T5" fmla="*/ 2147483646 h 815"/>
              <a:gd name="T6" fmla="*/ 2147483646 w 1501"/>
              <a:gd name="T7" fmla="*/ 2147483646 h 815"/>
              <a:gd name="T8" fmla="*/ 2147483646 w 1501"/>
              <a:gd name="T9" fmla="*/ 2147483646 h 815"/>
              <a:gd name="T10" fmla="*/ 2147483646 w 1501"/>
              <a:gd name="T11" fmla="*/ 2147483646 h 815"/>
              <a:gd name="T12" fmla="*/ 2147483646 w 1501"/>
              <a:gd name="T13" fmla="*/ 2147483646 h 815"/>
              <a:gd name="T14" fmla="*/ 2147483646 w 1501"/>
              <a:gd name="T15" fmla="*/ 2147483646 h 815"/>
              <a:gd name="T16" fmla="*/ 2147483646 w 1501"/>
              <a:gd name="T17" fmla="*/ 2147483646 h 815"/>
              <a:gd name="T18" fmla="*/ 2147483646 w 1501"/>
              <a:gd name="T19" fmla="*/ 2147483646 h 815"/>
              <a:gd name="T20" fmla="*/ 2147483646 w 1501"/>
              <a:gd name="T21" fmla="*/ 2147483646 h 815"/>
              <a:gd name="T22" fmla="*/ 2147483646 w 1501"/>
              <a:gd name="T23" fmla="*/ 2147483646 h 815"/>
              <a:gd name="T24" fmla="*/ 2147483646 w 1501"/>
              <a:gd name="T25" fmla="*/ 2147483646 h 815"/>
              <a:gd name="T26" fmla="*/ 2147483646 w 1501"/>
              <a:gd name="T27" fmla="*/ 2147483646 h 815"/>
              <a:gd name="T28" fmla="*/ 2147483646 w 1501"/>
              <a:gd name="T29" fmla="*/ 2147483646 h 815"/>
              <a:gd name="T30" fmla="*/ 2147483646 w 1501"/>
              <a:gd name="T31" fmla="*/ 2147483646 h 815"/>
              <a:gd name="T32" fmla="*/ 2147483646 w 1501"/>
              <a:gd name="T33" fmla="*/ 2147483646 h 815"/>
              <a:gd name="T34" fmla="*/ 2147483646 w 1501"/>
              <a:gd name="T35" fmla="*/ 2147483646 h 815"/>
              <a:gd name="T36" fmla="*/ 2147483646 w 1501"/>
              <a:gd name="T37" fmla="*/ 2147483646 h 815"/>
              <a:gd name="T38" fmla="*/ 2147483646 w 1501"/>
              <a:gd name="T39" fmla="*/ 2147483646 h 815"/>
              <a:gd name="T40" fmla="*/ 2147483646 w 1501"/>
              <a:gd name="T41" fmla="*/ 2147483646 h 815"/>
              <a:gd name="T42" fmla="*/ 2147483646 w 1501"/>
              <a:gd name="T43" fmla="*/ 2147483646 h 815"/>
              <a:gd name="T44" fmla="*/ 2147483646 w 1501"/>
              <a:gd name="T45" fmla="*/ 2147483646 h 815"/>
              <a:gd name="T46" fmla="*/ 2147483646 w 1501"/>
              <a:gd name="T47" fmla="*/ 2147483646 h 815"/>
              <a:gd name="T48" fmla="*/ 2147483646 w 1501"/>
              <a:gd name="T49" fmla="*/ 2147483646 h 815"/>
              <a:gd name="T50" fmla="*/ 2147483646 w 1501"/>
              <a:gd name="T51" fmla="*/ 2147483646 h 815"/>
              <a:gd name="T52" fmla="*/ 2147483646 w 1501"/>
              <a:gd name="T53" fmla="*/ 2147483646 h 815"/>
              <a:gd name="T54" fmla="*/ 2147483646 w 1501"/>
              <a:gd name="T55" fmla="*/ 2147483646 h 815"/>
              <a:gd name="T56" fmla="*/ 2147483646 w 1501"/>
              <a:gd name="T57" fmla="*/ 2147483646 h 815"/>
              <a:gd name="T58" fmla="*/ 2147483646 w 1501"/>
              <a:gd name="T59" fmla="*/ 2147483646 h 815"/>
              <a:gd name="T60" fmla="*/ 2147483646 w 1501"/>
              <a:gd name="T61" fmla="*/ 2147483646 h 815"/>
              <a:gd name="T62" fmla="*/ 2147483646 w 1501"/>
              <a:gd name="T63" fmla="*/ 2147483646 h 815"/>
              <a:gd name="T64" fmla="*/ 2147483646 w 1501"/>
              <a:gd name="T65" fmla="*/ 2147483646 h 815"/>
              <a:gd name="T66" fmla="*/ 2147483646 w 1501"/>
              <a:gd name="T67" fmla="*/ 2147483646 h 815"/>
              <a:gd name="T68" fmla="*/ 2147483646 w 1501"/>
              <a:gd name="T69" fmla="*/ 2147483646 h 815"/>
              <a:gd name="T70" fmla="*/ 2147483646 w 1501"/>
              <a:gd name="T71" fmla="*/ 2147483646 h 815"/>
              <a:gd name="T72" fmla="*/ 2147483646 w 1501"/>
              <a:gd name="T73" fmla="*/ 2147483646 h 815"/>
              <a:gd name="T74" fmla="*/ 2147483646 w 1501"/>
              <a:gd name="T75" fmla="*/ 2147483646 h 815"/>
              <a:gd name="T76" fmla="*/ 2147483646 w 1501"/>
              <a:gd name="T77" fmla="*/ 2147483646 h 815"/>
              <a:gd name="T78" fmla="*/ 2147483646 w 1501"/>
              <a:gd name="T79" fmla="*/ 2147483646 h 815"/>
              <a:gd name="T80" fmla="*/ 2147483646 w 1501"/>
              <a:gd name="T81" fmla="*/ 2147483646 h 815"/>
              <a:gd name="T82" fmla="*/ 2147483646 w 1501"/>
              <a:gd name="T83" fmla="*/ 2147483646 h 815"/>
              <a:gd name="T84" fmla="*/ 2147483646 w 1501"/>
              <a:gd name="T85" fmla="*/ 2147483646 h 815"/>
              <a:gd name="T86" fmla="*/ 2147483646 w 1501"/>
              <a:gd name="T87" fmla="*/ 2147483646 h 815"/>
              <a:gd name="T88" fmla="*/ 2147483646 w 1501"/>
              <a:gd name="T89" fmla="*/ 2147483646 h 815"/>
              <a:gd name="T90" fmla="*/ 2147483646 w 1501"/>
              <a:gd name="T91" fmla="*/ 2147483646 h 815"/>
              <a:gd name="T92" fmla="*/ 2147483646 w 1501"/>
              <a:gd name="T93" fmla="*/ 2147483646 h 815"/>
              <a:gd name="T94" fmla="*/ 2147483646 w 1501"/>
              <a:gd name="T95" fmla="*/ 2147483646 h 815"/>
              <a:gd name="T96" fmla="*/ 2147483646 w 1501"/>
              <a:gd name="T97" fmla="*/ 2147483646 h 815"/>
              <a:gd name="T98" fmla="*/ 2147483646 w 1501"/>
              <a:gd name="T99" fmla="*/ 2147483646 h 815"/>
              <a:gd name="T100" fmla="*/ 2147483646 w 1501"/>
              <a:gd name="T101" fmla="*/ 2147483646 h 815"/>
              <a:gd name="T102" fmla="*/ 2147483646 w 1501"/>
              <a:gd name="T103" fmla="*/ 2147483646 h 815"/>
              <a:gd name="T104" fmla="*/ 2147483646 w 1501"/>
              <a:gd name="T105" fmla="*/ 2147483646 h 81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01" h="815">
                <a:moveTo>
                  <a:pt x="1501" y="0"/>
                </a:moveTo>
                <a:lnTo>
                  <a:pt x="1497" y="5"/>
                </a:lnTo>
                <a:lnTo>
                  <a:pt x="1494" y="9"/>
                </a:lnTo>
                <a:lnTo>
                  <a:pt x="1491" y="13"/>
                </a:lnTo>
                <a:lnTo>
                  <a:pt x="1488" y="18"/>
                </a:lnTo>
                <a:lnTo>
                  <a:pt x="1485" y="22"/>
                </a:lnTo>
                <a:lnTo>
                  <a:pt x="1482" y="26"/>
                </a:lnTo>
                <a:lnTo>
                  <a:pt x="1479" y="31"/>
                </a:lnTo>
                <a:lnTo>
                  <a:pt x="1475" y="35"/>
                </a:lnTo>
                <a:lnTo>
                  <a:pt x="1472" y="39"/>
                </a:lnTo>
                <a:lnTo>
                  <a:pt x="1469" y="44"/>
                </a:lnTo>
                <a:lnTo>
                  <a:pt x="1466" y="48"/>
                </a:lnTo>
                <a:lnTo>
                  <a:pt x="1463" y="53"/>
                </a:lnTo>
                <a:lnTo>
                  <a:pt x="1459" y="57"/>
                </a:lnTo>
                <a:lnTo>
                  <a:pt x="1456" y="61"/>
                </a:lnTo>
                <a:lnTo>
                  <a:pt x="1453" y="66"/>
                </a:lnTo>
                <a:lnTo>
                  <a:pt x="1450" y="70"/>
                </a:lnTo>
                <a:lnTo>
                  <a:pt x="1447" y="75"/>
                </a:lnTo>
                <a:lnTo>
                  <a:pt x="1443" y="79"/>
                </a:lnTo>
                <a:lnTo>
                  <a:pt x="1440" y="83"/>
                </a:lnTo>
                <a:lnTo>
                  <a:pt x="1437" y="88"/>
                </a:lnTo>
                <a:lnTo>
                  <a:pt x="1434" y="92"/>
                </a:lnTo>
                <a:lnTo>
                  <a:pt x="1430" y="97"/>
                </a:lnTo>
                <a:lnTo>
                  <a:pt x="1427" y="101"/>
                </a:lnTo>
                <a:lnTo>
                  <a:pt x="1424" y="105"/>
                </a:lnTo>
                <a:lnTo>
                  <a:pt x="1420" y="110"/>
                </a:lnTo>
                <a:lnTo>
                  <a:pt x="1417" y="114"/>
                </a:lnTo>
                <a:lnTo>
                  <a:pt x="1414" y="119"/>
                </a:lnTo>
                <a:lnTo>
                  <a:pt x="1411" y="123"/>
                </a:lnTo>
                <a:lnTo>
                  <a:pt x="1407" y="128"/>
                </a:lnTo>
                <a:lnTo>
                  <a:pt x="1404" y="132"/>
                </a:lnTo>
                <a:lnTo>
                  <a:pt x="1401" y="136"/>
                </a:lnTo>
                <a:lnTo>
                  <a:pt x="1397" y="141"/>
                </a:lnTo>
                <a:lnTo>
                  <a:pt x="1394" y="145"/>
                </a:lnTo>
                <a:lnTo>
                  <a:pt x="1390" y="150"/>
                </a:lnTo>
                <a:lnTo>
                  <a:pt x="1387" y="154"/>
                </a:lnTo>
                <a:lnTo>
                  <a:pt x="1384" y="158"/>
                </a:lnTo>
                <a:lnTo>
                  <a:pt x="1380" y="163"/>
                </a:lnTo>
                <a:lnTo>
                  <a:pt x="1377" y="167"/>
                </a:lnTo>
                <a:lnTo>
                  <a:pt x="1373" y="172"/>
                </a:lnTo>
                <a:lnTo>
                  <a:pt x="1370" y="176"/>
                </a:lnTo>
                <a:lnTo>
                  <a:pt x="1366" y="181"/>
                </a:lnTo>
                <a:lnTo>
                  <a:pt x="1363" y="185"/>
                </a:lnTo>
                <a:lnTo>
                  <a:pt x="1359" y="189"/>
                </a:lnTo>
                <a:lnTo>
                  <a:pt x="1356" y="194"/>
                </a:lnTo>
                <a:lnTo>
                  <a:pt x="1352" y="198"/>
                </a:lnTo>
                <a:lnTo>
                  <a:pt x="1349" y="203"/>
                </a:lnTo>
                <a:lnTo>
                  <a:pt x="1345" y="207"/>
                </a:lnTo>
                <a:lnTo>
                  <a:pt x="1342" y="211"/>
                </a:lnTo>
                <a:lnTo>
                  <a:pt x="1338" y="216"/>
                </a:lnTo>
                <a:lnTo>
                  <a:pt x="1335" y="220"/>
                </a:lnTo>
                <a:lnTo>
                  <a:pt x="1331" y="225"/>
                </a:lnTo>
                <a:lnTo>
                  <a:pt x="1328" y="229"/>
                </a:lnTo>
                <a:lnTo>
                  <a:pt x="1324" y="233"/>
                </a:lnTo>
                <a:lnTo>
                  <a:pt x="1320" y="238"/>
                </a:lnTo>
                <a:lnTo>
                  <a:pt x="1317" y="242"/>
                </a:lnTo>
                <a:lnTo>
                  <a:pt x="1313" y="247"/>
                </a:lnTo>
                <a:lnTo>
                  <a:pt x="1309" y="251"/>
                </a:lnTo>
                <a:lnTo>
                  <a:pt x="1306" y="255"/>
                </a:lnTo>
                <a:lnTo>
                  <a:pt x="1302" y="260"/>
                </a:lnTo>
                <a:lnTo>
                  <a:pt x="1298" y="264"/>
                </a:lnTo>
                <a:lnTo>
                  <a:pt x="1295" y="268"/>
                </a:lnTo>
                <a:lnTo>
                  <a:pt x="1291" y="273"/>
                </a:lnTo>
                <a:lnTo>
                  <a:pt x="1287" y="277"/>
                </a:lnTo>
                <a:lnTo>
                  <a:pt x="1283" y="281"/>
                </a:lnTo>
                <a:lnTo>
                  <a:pt x="1280" y="286"/>
                </a:lnTo>
                <a:lnTo>
                  <a:pt x="1276" y="290"/>
                </a:lnTo>
                <a:lnTo>
                  <a:pt x="1272" y="294"/>
                </a:lnTo>
                <a:lnTo>
                  <a:pt x="1268" y="299"/>
                </a:lnTo>
                <a:lnTo>
                  <a:pt x="1264" y="303"/>
                </a:lnTo>
                <a:lnTo>
                  <a:pt x="1260" y="307"/>
                </a:lnTo>
                <a:lnTo>
                  <a:pt x="1257" y="312"/>
                </a:lnTo>
                <a:lnTo>
                  <a:pt x="1253" y="316"/>
                </a:lnTo>
                <a:lnTo>
                  <a:pt x="1249" y="320"/>
                </a:lnTo>
                <a:lnTo>
                  <a:pt x="1245" y="325"/>
                </a:lnTo>
                <a:lnTo>
                  <a:pt x="1241" y="329"/>
                </a:lnTo>
                <a:lnTo>
                  <a:pt x="1237" y="333"/>
                </a:lnTo>
                <a:lnTo>
                  <a:pt x="1233" y="337"/>
                </a:lnTo>
                <a:lnTo>
                  <a:pt x="1229" y="342"/>
                </a:lnTo>
                <a:lnTo>
                  <a:pt x="1225" y="346"/>
                </a:lnTo>
                <a:lnTo>
                  <a:pt x="1221" y="350"/>
                </a:lnTo>
                <a:lnTo>
                  <a:pt x="1217" y="354"/>
                </a:lnTo>
                <a:lnTo>
                  <a:pt x="1213" y="359"/>
                </a:lnTo>
                <a:lnTo>
                  <a:pt x="1209" y="363"/>
                </a:lnTo>
                <a:lnTo>
                  <a:pt x="1205" y="367"/>
                </a:lnTo>
                <a:lnTo>
                  <a:pt x="1201" y="371"/>
                </a:lnTo>
                <a:lnTo>
                  <a:pt x="1196" y="375"/>
                </a:lnTo>
                <a:lnTo>
                  <a:pt x="1192" y="380"/>
                </a:lnTo>
                <a:lnTo>
                  <a:pt x="1188" y="384"/>
                </a:lnTo>
                <a:lnTo>
                  <a:pt x="1184" y="388"/>
                </a:lnTo>
                <a:lnTo>
                  <a:pt x="1180" y="392"/>
                </a:lnTo>
                <a:lnTo>
                  <a:pt x="1176" y="396"/>
                </a:lnTo>
                <a:lnTo>
                  <a:pt x="1171" y="400"/>
                </a:lnTo>
                <a:lnTo>
                  <a:pt x="1167" y="404"/>
                </a:lnTo>
                <a:lnTo>
                  <a:pt x="1163" y="409"/>
                </a:lnTo>
                <a:lnTo>
                  <a:pt x="1158" y="413"/>
                </a:lnTo>
                <a:lnTo>
                  <a:pt x="1154" y="417"/>
                </a:lnTo>
                <a:lnTo>
                  <a:pt x="1150" y="421"/>
                </a:lnTo>
                <a:lnTo>
                  <a:pt x="1145" y="425"/>
                </a:lnTo>
                <a:lnTo>
                  <a:pt x="1141" y="429"/>
                </a:lnTo>
                <a:lnTo>
                  <a:pt x="1137" y="433"/>
                </a:lnTo>
                <a:lnTo>
                  <a:pt x="1132" y="437"/>
                </a:lnTo>
                <a:lnTo>
                  <a:pt x="1128" y="441"/>
                </a:lnTo>
                <a:lnTo>
                  <a:pt x="1123" y="445"/>
                </a:lnTo>
                <a:lnTo>
                  <a:pt x="1119" y="449"/>
                </a:lnTo>
                <a:lnTo>
                  <a:pt x="1114" y="453"/>
                </a:lnTo>
                <a:lnTo>
                  <a:pt x="1110" y="457"/>
                </a:lnTo>
                <a:lnTo>
                  <a:pt x="1105" y="461"/>
                </a:lnTo>
                <a:lnTo>
                  <a:pt x="1101" y="465"/>
                </a:lnTo>
                <a:lnTo>
                  <a:pt x="1096" y="469"/>
                </a:lnTo>
                <a:lnTo>
                  <a:pt x="1091" y="473"/>
                </a:lnTo>
                <a:lnTo>
                  <a:pt x="1087" y="477"/>
                </a:lnTo>
                <a:lnTo>
                  <a:pt x="1082" y="481"/>
                </a:lnTo>
                <a:lnTo>
                  <a:pt x="1077" y="484"/>
                </a:lnTo>
                <a:lnTo>
                  <a:pt x="1073" y="488"/>
                </a:lnTo>
                <a:lnTo>
                  <a:pt x="1068" y="492"/>
                </a:lnTo>
                <a:lnTo>
                  <a:pt x="1063" y="496"/>
                </a:lnTo>
                <a:lnTo>
                  <a:pt x="1058" y="500"/>
                </a:lnTo>
                <a:lnTo>
                  <a:pt x="1054" y="504"/>
                </a:lnTo>
                <a:lnTo>
                  <a:pt x="1049" y="507"/>
                </a:lnTo>
                <a:lnTo>
                  <a:pt x="1044" y="511"/>
                </a:lnTo>
                <a:lnTo>
                  <a:pt x="1039" y="515"/>
                </a:lnTo>
                <a:lnTo>
                  <a:pt x="1034" y="519"/>
                </a:lnTo>
                <a:lnTo>
                  <a:pt x="1029" y="522"/>
                </a:lnTo>
                <a:lnTo>
                  <a:pt x="1024" y="526"/>
                </a:lnTo>
                <a:lnTo>
                  <a:pt x="1019" y="530"/>
                </a:lnTo>
                <a:lnTo>
                  <a:pt x="1014" y="534"/>
                </a:lnTo>
                <a:lnTo>
                  <a:pt x="1009" y="537"/>
                </a:lnTo>
                <a:lnTo>
                  <a:pt x="1004" y="541"/>
                </a:lnTo>
                <a:lnTo>
                  <a:pt x="999" y="545"/>
                </a:lnTo>
                <a:lnTo>
                  <a:pt x="994" y="548"/>
                </a:lnTo>
                <a:lnTo>
                  <a:pt x="989" y="552"/>
                </a:lnTo>
                <a:lnTo>
                  <a:pt x="984" y="555"/>
                </a:lnTo>
                <a:lnTo>
                  <a:pt x="979" y="559"/>
                </a:lnTo>
                <a:lnTo>
                  <a:pt x="974" y="562"/>
                </a:lnTo>
                <a:lnTo>
                  <a:pt x="968" y="566"/>
                </a:lnTo>
                <a:lnTo>
                  <a:pt x="963" y="570"/>
                </a:lnTo>
                <a:lnTo>
                  <a:pt x="958" y="573"/>
                </a:lnTo>
                <a:lnTo>
                  <a:pt x="953" y="577"/>
                </a:lnTo>
                <a:lnTo>
                  <a:pt x="947" y="580"/>
                </a:lnTo>
                <a:lnTo>
                  <a:pt x="942" y="583"/>
                </a:lnTo>
                <a:lnTo>
                  <a:pt x="936" y="587"/>
                </a:lnTo>
                <a:lnTo>
                  <a:pt x="931" y="590"/>
                </a:lnTo>
                <a:lnTo>
                  <a:pt x="926" y="594"/>
                </a:lnTo>
                <a:lnTo>
                  <a:pt x="920" y="597"/>
                </a:lnTo>
                <a:lnTo>
                  <a:pt x="915" y="600"/>
                </a:lnTo>
                <a:lnTo>
                  <a:pt x="909" y="604"/>
                </a:lnTo>
                <a:lnTo>
                  <a:pt x="904" y="607"/>
                </a:lnTo>
                <a:lnTo>
                  <a:pt x="898" y="610"/>
                </a:lnTo>
                <a:lnTo>
                  <a:pt x="892" y="614"/>
                </a:lnTo>
                <a:lnTo>
                  <a:pt x="887" y="617"/>
                </a:lnTo>
                <a:lnTo>
                  <a:pt x="881" y="620"/>
                </a:lnTo>
                <a:lnTo>
                  <a:pt x="875" y="623"/>
                </a:lnTo>
                <a:lnTo>
                  <a:pt x="870" y="627"/>
                </a:lnTo>
                <a:lnTo>
                  <a:pt x="864" y="630"/>
                </a:lnTo>
                <a:lnTo>
                  <a:pt x="858" y="633"/>
                </a:lnTo>
                <a:lnTo>
                  <a:pt x="852" y="636"/>
                </a:lnTo>
                <a:lnTo>
                  <a:pt x="847" y="639"/>
                </a:lnTo>
                <a:lnTo>
                  <a:pt x="841" y="642"/>
                </a:lnTo>
                <a:lnTo>
                  <a:pt x="835" y="645"/>
                </a:lnTo>
                <a:lnTo>
                  <a:pt x="829" y="648"/>
                </a:lnTo>
                <a:lnTo>
                  <a:pt x="823" y="651"/>
                </a:lnTo>
                <a:lnTo>
                  <a:pt x="817" y="654"/>
                </a:lnTo>
                <a:lnTo>
                  <a:pt x="811" y="657"/>
                </a:lnTo>
                <a:lnTo>
                  <a:pt x="805" y="660"/>
                </a:lnTo>
                <a:lnTo>
                  <a:pt x="799" y="663"/>
                </a:lnTo>
                <a:lnTo>
                  <a:pt x="793" y="666"/>
                </a:lnTo>
                <a:lnTo>
                  <a:pt x="787" y="669"/>
                </a:lnTo>
                <a:lnTo>
                  <a:pt x="780" y="672"/>
                </a:lnTo>
                <a:lnTo>
                  <a:pt x="774" y="675"/>
                </a:lnTo>
                <a:lnTo>
                  <a:pt x="768" y="678"/>
                </a:lnTo>
                <a:lnTo>
                  <a:pt x="762" y="681"/>
                </a:lnTo>
                <a:lnTo>
                  <a:pt x="755" y="683"/>
                </a:lnTo>
                <a:lnTo>
                  <a:pt x="749" y="686"/>
                </a:lnTo>
                <a:lnTo>
                  <a:pt x="743" y="689"/>
                </a:lnTo>
                <a:lnTo>
                  <a:pt x="736" y="691"/>
                </a:lnTo>
                <a:lnTo>
                  <a:pt x="730" y="694"/>
                </a:lnTo>
                <a:lnTo>
                  <a:pt x="724" y="697"/>
                </a:lnTo>
                <a:lnTo>
                  <a:pt x="717" y="699"/>
                </a:lnTo>
                <a:lnTo>
                  <a:pt x="711" y="702"/>
                </a:lnTo>
                <a:lnTo>
                  <a:pt x="704" y="705"/>
                </a:lnTo>
                <a:lnTo>
                  <a:pt x="697" y="707"/>
                </a:lnTo>
                <a:lnTo>
                  <a:pt x="691" y="710"/>
                </a:lnTo>
                <a:lnTo>
                  <a:pt x="684" y="712"/>
                </a:lnTo>
                <a:lnTo>
                  <a:pt x="677" y="715"/>
                </a:lnTo>
                <a:lnTo>
                  <a:pt x="671" y="717"/>
                </a:lnTo>
                <a:lnTo>
                  <a:pt x="664" y="720"/>
                </a:lnTo>
                <a:lnTo>
                  <a:pt x="657" y="722"/>
                </a:lnTo>
                <a:lnTo>
                  <a:pt x="650" y="724"/>
                </a:lnTo>
                <a:lnTo>
                  <a:pt x="644" y="727"/>
                </a:lnTo>
                <a:lnTo>
                  <a:pt x="637" y="729"/>
                </a:lnTo>
                <a:lnTo>
                  <a:pt x="630" y="731"/>
                </a:lnTo>
                <a:lnTo>
                  <a:pt x="623" y="734"/>
                </a:lnTo>
                <a:lnTo>
                  <a:pt x="616" y="736"/>
                </a:lnTo>
                <a:lnTo>
                  <a:pt x="609" y="738"/>
                </a:lnTo>
                <a:lnTo>
                  <a:pt x="602" y="740"/>
                </a:lnTo>
                <a:lnTo>
                  <a:pt x="595" y="742"/>
                </a:lnTo>
                <a:lnTo>
                  <a:pt x="587" y="745"/>
                </a:lnTo>
                <a:lnTo>
                  <a:pt x="580" y="747"/>
                </a:lnTo>
                <a:lnTo>
                  <a:pt x="573" y="749"/>
                </a:lnTo>
                <a:lnTo>
                  <a:pt x="566" y="751"/>
                </a:lnTo>
                <a:lnTo>
                  <a:pt x="559" y="753"/>
                </a:lnTo>
                <a:lnTo>
                  <a:pt x="551" y="755"/>
                </a:lnTo>
                <a:lnTo>
                  <a:pt x="544" y="757"/>
                </a:lnTo>
                <a:lnTo>
                  <a:pt x="536" y="759"/>
                </a:lnTo>
                <a:lnTo>
                  <a:pt x="529" y="761"/>
                </a:lnTo>
                <a:lnTo>
                  <a:pt x="522" y="763"/>
                </a:lnTo>
                <a:lnTo>
                  <a:pt x="514" y="764"/>
                </a:lnTo>
                <a:lnTo>
                  <a:pt x="507" y="766"/>
                </a:lnTo>
                <a:lnTo>
                  <a:pt x="499" y="768"/>
                </a:lnTo>
                <a:lnTo>
                  <a:pt x="491" y="770"/>
                </a:lnTo>
                <a:lnTo>
                  <a:pt x="484" y="771"/>
                </a:lnTo>
                <a:lnTo>
                  <a:pt x="476" y="773"/>
                </a:lnTo>
                <a:lnTo>
                  <a:pt x="468" y="775"/>
                </a:lnTo>
                <a:lnTo>
                  <a:pt x="461" y="776"/>
                </a:lnTo>
                <a:lnTo>
                  <a:pt x="453" y="778"/>
                </a:lnTo>
                <a:lnTo>
                  <a:pt x="445" y="780"/>
                </a:lnTo>
                <a:lnTo>
                  <a:pt x="437" y="781"/>
                </a:lnTo>
                <a:lnTo>
                  <a:pt x="429" y="783"/>
                </a:lnTo>
                <a:lnTo>
                  <a:pt x="421" y="784"/>
                </a:lnTo>
                <a:lnTo>
                  <a:pt x="413" y="786"/>
                </a:lnTo>
                <a:lnTo>
                  <a:pt x="405" y="787"/>
                </a:lnTo>
                <a:lnTo>
                  <a:pt x="397" y="788"/>
                </a:lnTo>
                <a:lnTo>
                  <a:pt x="389" y="790"/>
                </a:lnTo>
                <a:lnTo>
                  <a:pt x="381" y="791"/>
                </a:lnTo>
                <a:lnTo>
                  <a:pt x="373" y="792"/>
                </a:lnTo>
                <a:lnTo>
                  <a:pt x="364" y="794"/>
                </a:lnTo>
                <a:lnTo>
                  <a:pt x="356" y="795"/>
                </a:lnTo>
                <a:lnTo>
                  <a:pt x="348" y="796"/>
                </a:lnTo>
                <a:lnTo>
                  <a:pt x="339" y="797"/>
                </a:lnTo>
                <a:lnTo>
                  <a:pt x="331" y="798"/>
                </a:lnTo>
                <a:lnTo>
                  <a:pt x="322" y="799"/>
                </a:lnTo>
                <a:lnTo>
                  <a:pt x="314" y="800"/>
                </a:lnTo>
                <a:lnTo>
                  <a:pt x="305" y="801"/>
                </a:lnTo>
                <a:lnTo>
                  <a:pt x="297" y="802"/>
                </a:lnTo>
                <a:lnTo>
                  <a:pt x="288" y="803"/>
                </a:lnTo>
                <a:lnTo>
                  <a:pt x="280" y="804"/>
                </a:lnTo>
                <a:lnTo>
                  <a:pt x="271" y="805"/>
                </a:lnTo>
                <a:lnTo>
                  <a:pt x="262" y="806"/>
                </a:lnTo>
                <a:lnTo>
                  <a:pt x="253" y="807"/>
                </a:lnTo>
                <a:lnTo>
                  <a:pt x="245" y="808"/>
                </a:lnTo>
                <a:lnTo>
                  <a:pt x="236" y="808"/>
                </a:lnTo>
                <a:lnTo>
                  <a:pt x="227" y="809"/>
                </a:lnTo>
                <a:lnTo>
                  <a:pt x="218" y="810"/>
                </a:lnTo>
                <a:lnTo>
                  <a:pt x="209" y="810"/>
                </a:lnTo>
                <a:lnTo>
                  <a:pt x="200" y="811"/>
                </a:lnTo>
                <a:lnTo>
                  <a:pt x="191" y="812"/>
                </a:lnTo>
                <a:lnTo>
                  <a:pt x="182" y="812"/>
                </a:lnTo>
                <a:lnTo>
                  <a:pt x="173" y="813"/>
                </a:lnTo>
                <a:lnTo>
                  <a:pt x="163" y="813"/>
                </a:lnTo>
                <a:lnTo>
                  <a:pt x="154" y="813"/>
                </a:lnTo>
                <a:lnTo>
                  <a:pt x="145" y="814"/>
                </a:lnTo>
                <a:lnTo>
                  <a:pt x="136" y="814"/>
                </a:lnTo>
                <a:lnTo>
                  <a:pt x="126" y="814"/>
                </a:lnTo>
                <a:lnTo>
                  <a:pt x="117" y="815"/>
                </a:lnTo>
                <a:lnTo>
                  <a:pt x="107" y="815"/>
                </a:lnTo>
                <a:lnTo>
                  <a:pt x="98" y="815"/>
                </a:lnTo>
                <a:lnTo>
                  <a:pt x="88" y="815"/>
                </a:lnTo>
                <a:lnTo>
                  <a:pt x="79" y="815"/>
                </a:lnTo>
                <a:lnTo>
                  <a:pt x="69" y="815"/>
                </a:lnTo>
                <a:lnTo>
                  <a:pt x="59" y="815"/>
                </a:lnTo>
                <a:lnTo>
                  <a:pt x="49" y="815"/>
                </a:lnTo>
                <a:lnTo>
                  <a:pt x="40" y="815"/>
                </a:lnTo>
                <a:lnTo>
                  <a:pt x="30" y="815"/>
                </a:lnTo>
                <a:lnTo>
                  <a:pt x="20" y="815"/>
                </a:lnTo>
                <a:lnTo>
                  <a:pt x="10" y="815"/>
                </a:lnTo>
                <a:lnTo>
                  <a:pt x="0" y="815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508" name="Freeform 148"/>
          <p:cNvSpPr>
            <a:spLocks noChangeArrowheads="1"/>
          </p:cNvSpPr>
          <p:nvPr/>
        </p:nvSpPr>
        <p:spPr bwMode="auto">
          <a:xfrm>
            <a:off x="4238625" y="3086100"/>
            <a:ext cx="889000" cy="812800"/>
          </a:xfrm>
          <a:custGeom>
            <a:avLst/>
            <a:gdLst>
              <a:gd name="T0" fmla="*/ 2147483646 w 560"/>
              <a:gd name="T1" fmla="*/ 2147483646 h 512"/>
              <a:gd name="T2" fmla="*/ 2147483646 w 560"/>
              <a:gd name="T3" fmla="*/ 2147483646 h 512"/>
              <a:gd name="T4" fmla="*/ 2147483646 w 560"/>
              <a:gd name="T5" fmla="*/ 2147483646 h 512"/>
              <a:gd name="T6" fmla="*/ 2147483646 w 560"/>
              <a:gd name="T7" fmla="*/ 2147483646 h 512"/>
              <a:gd name="T8" fmla="*/ 2147483646 w 560"/>
              <a:gd name="T9" fmla="*/ 2147483646 h 512"/>
              <a:gd name="T10" fmla="*/ 2147483646 w 560"/>
              <a:gd name="T11" fmla="*/ 2147483646 h 512"/>
              <a:gd name="T12" fmla="*/ 2147483646 w 560"/>
              <a:gd name="T13" fmla="*/ 2147483646 h 512"/>
              <a:gd name="T14" fmla="*/ 2147483646 w 560"/>
              <a:gd name="T15" fmla="*/ 2147483646 h 512"/>
              <a:gd name="T16" fmla="*/ 2147483646 w 560"/>
              <a:gd name="T17" fmla="*/ 2147483646 h 512"/>
              <a:gd name="T18" fmla="*/ 2147483646 w 560"/>
              <a:gd name="T19" fmla="*/ 2147483646 h 512"/>
              <a:gd name="T20" fmla="*/ 2147483646 w 560"/>
              <a:gd name="T21" fmla="*/ 2147483646 h 512"/>
              <a:gd name="T22" fmla="*/ 2147483646 w 560"/>
              <a:gd name="T23" fmla="*/ 2147483646 h 512"/>
              <a:gd name="T24" fmla="*/ 2147483646 w 560"/>
              <a:gd name="T25" fmla="*/ 2147483646 h 512"/>
              <a:gd name="T26" fmla="*/ 2147483646 w 560"/>
              <a:gd name="T27" fmla="*/ 2147483646 h 512"/>
              <a:gd name="T28" fmla="*/ 2147483646 w 560"/>
              <a:gd name="T29" fmla="*/ 2147483646 h 512"/>
              <a:gd name="T30" fmla="*/ 2147483646 w 560"/>
              <a:gd name="T31" fmla="*/ 2147483646 h 512"/>
              <a:gd name="T32" fmla="*/ 2147483646 w 560"/>
              <a:gd name="T33" fmla="*/ 2147483646 h 512"/>
              <a:gd name="T34" fmla="*/ 2147483646 w 560"/>
              <a:gd name="T35" fmla="*/ 2147483646 h 512"/>
              <a:gd name="T36" fmla="*/ 2147483646 w 560"/>
              <a:gd name="T37" fmla="*/ 2147483646 h 512"/>
              <a:gd name="T38" fmla="*/ 2147483646 w 560"/>
              <a:gd name="T39" fmla="*/ 2147483646 h 512"/>
              <a:gd name="T40" fmla="*/ 2147483646 w 560"/>
              <a:gd name="T41" fmla="*/ 2147483646 h 512"/>
              <a:gd name="T42" fmla="*/ 2147483646 w 560"/>
              <a:gd name="T43" fmla="*/ 2147483646 h 512"/>
              <a:gd name="T44" fmla="*/ 2147483646 w 560"/>
              <a:gd name="T45" fmla="*/ 2147483646 h 512"/>
              <a:gd name="T46" fmla="*/ 2147483646 w 560"/>
              <a:gd name="T47" fmla="*/ 2147483646 h 512"/>
              <a:gd name="T48" fmla="*/ 2147483646 w 560"/>
              <a:gd name="T49" fmla="*/ 2147483646 h 512"/>
              <a:gd name="T50" fmla="*/ 2147483646 w 560"/>
              <a:gd name="T51" fmla="*/ 2147483646 h 512"/>
              <a:gd name="T52" fmla="*/ 2147483646 w 560"/>
              <a:gd name="T53" fmla="*/ 2147483646 h 512"/>
              <a:gd name="T54" fmla="*/ 2147483646 w 560"/>
              <a:gd name="T55" fmla="*/ 2147483646 h 512"/>
              <a:gd name="T56" fmla="*/ 2147483646 w 560"/>
              <a:gd name="T57" fmla="*/ 2147483646 h 512"/>
              <a:gd name="T58" fmla="*/ 2147483646 w 560"/>
              <a:gd name="T59" fmla="*/ 2147483646 h 512"/>
              <a:gd name="T60" fmla="*/ 2147483646 w 560"/>
              <a:gd name="T61" fmla="*/ 2147483646 h 512"/>
              <a:gd name="T62" fmla="*/ 2147483646 w 560"/>
              <a:gd name="T63" fmla="*/ 2147483646 h 512"/>
              <a:gd name="T64" fmla="*/ 2147483646 w 560"/>
              <a:gd name="T65" fmla="*/ 2147483646 h 512"/>
              <a:gd name="T66" fmla="*/ 2147483646 w 560"/>
              <a:gd name="T67" fmla="*/ 2147483646 h 512"/>
              <a:gd name="T68" fmla="*/ 2147483646 w 560"/>
              <a:gd name="T69" fmla="*/ 2147483646 h 512"/>
              <a:gd name="T70" fmla="*/ 2147483646 w 560"/>
              <a:gd name="T71" fmla="*/ 2147483646 h 512"/>
              <a:gd name="T72" fmla="*/ 2147483646 w 560"/>
              <a:gd name="T73" fmla="*/ 2147483646 h 512"/>
              <a:gd name="T74" fmla="*/ 2147483646 w 560"/>
              <a:gd name="T75" fmla="*/ 2147483646 h 512"/>
              <a:gd name="T76" fmla="*/ 2147483646 w 560"/>
              <a:gd name="T77" fmla="*/ 2147483646 h 512"/>
              <a:gd name="T78" fmla="*/ 2147483646 w 560"/>
              <a:gd name="T79" fmla="*/ 2147483646 h 512"/>
              <a:gd name="T80" fmla="*/ 2147483646 w 560"/>
              <a:gd name="T81" fmla="*/ 2147483646 h 512"/>
              <a:gd name="T82" fmla="*/ 2147483646 w 560"/>
              <a:gd name="T83" fmla="*/ 2147483646 h 512"/>
              <a:gd name="T84" fmla="*/ 2147483646 w 560"/>
              <a:gd name="T85" fmla="*/ 2147483646 h 512"/>
              <a:gd name="T86" fmla="*/ 2147483646 w 560"/>
              <a:gd name="T87" fmla="*/ 2147483646 h 512"/>
              <a:gd name="T88" fmla="*/ 2147483646 w 560"/>
              <a:gd name="T89" fmla="*/ 2147483646 h 512"/>
              <a:gd name="T90" fmla="*/ 2147483646 w 560"/>
              <a:gd name="T91" fmla="*/ 2147483646 h 512"/>
              <a:gd name="T92" fmla="*/ 2147483646 w 560"/>
              <a:gd name="T93" fmla="*/ 2147483646 h 512"/>
              <a:gd name="T94" fmla="*/ 2147483646 w 560"/>
              <a:gd name="T95" fmla="*/ 2147483646 h 512"/>
              <a:gd name="T96" fmla="*/ 2147483646 w 560"/>
              <a:gd name="T97" fmla="*/ 2147483646 h 512"/>
              <a:gd name="T98" fmla="*/ 2147483646 w 560"/>
              <a:gd name="T99" fmla="*/ 2147483646 h 512"/>
              <a:gd name="T100" fmla="*/ 2147483646 w 560"/>
              <a:gd name="T101" fmla="*/ 0 h 5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60" h="512">
                <a:moveTo>
                  <a:pt x="0" y="512"/>
                </a:moveTo>
                <a:lnTo>
                  <a:pt x="9" y="509"/>
                </a:lnTo>
                <a:lnTo>
                  <a:pt x="18" y="507"/>
                </a:lnTo>
                <a:lnTo>
                  <a:pt x="26" y="504"/>
                </a:lnTo>
                <a:lnTo>
                  <a:pt x="35" y="501"/>
                </a:lnTo>
                <a:lnTo>
                  <a:pt x="43" y="498"/>
                </a:lnTo>
                <a:lnTo>
                  <a:pt x="52" y="496"/>
                </a:lnTo>
                <a:lnTo>
                  <a:pt x="60" y="493"/>
                </a:lnTo>
                <a:lnTo>
                  <a:pt x="68" y="490"/>
                </a:lnTo>
                <a:lnTo>
                  <a:pt x="76" y="487"/>
                </a:lnTo>
                <a:lnTo>
                  <a:pt x="83" y="484"/>
                </a:lnTo>
                <a:lnTo>
                  <a:pt x="91" y="481"/>
                </a:lnTo>
                <a:lnTo>
                  <a:pt x="98" y="478"/>
                </a:lnTo>
                <a:lnTo>
                  <a:pt x="105" y="474"/>
                </a:lnTo>
                <a:lnTo>
                  <a:pt x="113" y="471"/>
                </a:lnTo>
                <a:lnTo>
                  <a:pt x="120" y="468"/>
                </a:lnTo>
                <a:lnTo>
                  <a:pt x="126" y="465"/>
                </a:lnTo>
                <a:lnTo>
                  <a:pt x="133" y="462"/>
                </a:lnTo>
                <a:lnTo>
                  <a:pt x="140" y="458"/>
                </a:lnTo>
                <a:lnTo>
                  <a:pt x="146" y="455"/>
                </a:lnTo>
                <a:lnTo>
                  <a:pt x="152" y="452"/>
                </a:lnTo>
                <a:lnTo>
                  <a:pt x="158" y="449"/>
                </a:lnTo>
                <a:lnTo>
                  <a:pt x="165" y="445"/>
                </a:lnTo>
                <a:lnTo>
                  <a:pt x="170" y="442"/>
                </a:lnTo>
                <a:lnTo>
                  <a:pt x="176" y="438"/>
                </a:lnTo>
                <a:lnTo>
                  <a:pt x="182" y="435"/>
                </a:lnTo>
                <a:lnTo>
                  <a:pt x="187" y="431"/>
                </a:lnTo>
                <a:lnTo>
                  <a:pt x="193" y="428"/>
                </a:lnTo>
                <a:lnTo>
                  <a:pt x="198" y="424"/>
                </a:lnTo>
                <a:lnTo>
                  <a:pt x="203" y="421"/>
                </a:lnTo>
                <a:lnTo>
                  <a:pt x="208" y="417"/>
                </a:lnTo>
                <a:lnTo>
                  <a:pt x="213" y="414"/>
                </a:lnTo>
                <a:lnTo>
                  <a:pt x="218" y="410"/>
                </a:lnTo>
                <a:lnTo>
                  <a:pt x="223" y="406"/>
                </a:lnTo>
                <a:lnTo>
                  <a:pt x="228" y="403"/>
                </a:lnTo>
                <a:lnTo>
                  <a:pt x="232" y="399"/>
                </a:lnTo>
                <a:lnTo>
                  <a:pt x="237" y="395"/>
                </a:lnTo>
                <a:lnTo>
                  <a:pt x="241" y="392"/>
                </a:lnTo>
                <a:lnTo>
                  <a:pt x="245" y="388"/>
                </a:lnTo>
                <a:lnTo>
                  <a:pt x="250" y="384"/>
                </a:lnTo>
                <a:lnTo>
                  <a:pt x="254" y="380"/>
                </a:lnTo>
                <a:lnTo>
                  <a:pt x="258" y="377"/>
                </a:lnTo>
                <a:lnTo>
                  <a:pt x="261" y="373"/>
                </a:lnTo>
                <a:lnTo>
                  <a:pt x="265" y="369"/>
                </a:lnTo>
                <a:lnTo>
                  <a:pt x="269" y="365"/>
                </a:lnTo>
                <a:lnTo>
                  <a:pt x="273" y="361"/>
                </a:lnTo>
                <a:lnTo>
                  <a:pt x="276" y="357"/>
                </a:lnTo>
                <a:lnTo>
                  <a:pt x="280" y="354"/>
                </a:lnTo>
                <a:lnTo>
                  <a:pt x="283" y="350"/>
                </a:lnTo>
                <a:lnTo>
                  <a:pt x="286" y="346"/>
                </a:lnTo>
                <a:lnTo>
                  <a:pt x="290" y="342"/>
                </a:lnTo>
                <a:lnTo>
                  <a:pt x="293" y="338"/>
                </a:lnTo>
                <a:lnTo>
                  <a:pt x="296" y="334"/>
                </a:lnTo>
                <a:lnTo>
                  <a:pt x="299" y="330"/>
                </a:lnTo>
                <a:lnTo>
                  <a:pt x="302" y="326"/>
                </a:lnTo>
                <a:lnTo>
                  <a:pt x="305" y="322"/>
                </a:lnTo>
                <a:lnTo>
                  <a:pt x="307" y="318"/>
                </a:lnTo>
                <a:lnTo>
                  <a:pt x="310" y="314"/>
                </a:lnTo>
                <a:lnTo>
                  <a:pt x="313" y="310"/>
                </a:lnTo>
                <a:lnTo>
                  <a:pt x="316" y="306"/>
                </a:lnTo>
                <a:lnTo>
                  <a:pt x="318" y="303"/>
                </a:lnTo>
                <a:lnTo>
                  <a:pt x="321" y="299"/>
                </a:lnTo>
                <a:lnTo>
                  <a:pt x="323" y="295"/>
                </a:lnTo>
                <a:lnTo>
                  <a:pt x="326" y="291"/>
                </a:lnTo>
                <a:lnTo>
                  <a:pt x="328" y="287"/>
                </a:lnTo>
                <a:lnTo>
                  <a:pt x="330" y="283"/>
                </a:lnTo>
                <a:lnTo>
                  <a:pt x="333" y="279"/>
                </a:lnTo>
                <a:lnTo>
                  <a:pt x="335" y="275"/>
                </a:lnTo>
                <a:lnTo>
                  <a:pt x="337" y="271"/>
                </a:lnTo>
                <a:lnTo>
                  <a:pt x="339" y="267"/>
                </a:lnTo>
                <a:lnTo>
                  <a:pt x="341" y="263"/>
                </a:lnTo>
                <a:lnTo>
                  <a:pt x="343" y="259"/>
                </a:lnTo>
                <a:lnTo>
                  <a:pt x="345" y="255"/>
                </a:lnTo>
                <a:lnTo>
                  <a:pt x="347" y="251"/>
                </a:lnTo>
                <a:lnTo>
                  <a:pt x="349" y="247"/>
                </a:lnTo>
                <a:lnTo>
                  <a:pt x="351" y="243"/>
                </a:lnTo>
                <a:lnTo>
                  <a:pt x="353" y="239"/>
                </a:lnTo>
                <a:lnTo>
                  <a:pt x="355" y="235"/>
                </a:lnTo>
                <a:lnTo>
                  <a:pt x="357" y="231"/>
                </a:lnTo>
                <a:lnTo>
                  <a:pt x="359" y="227"/>
                </a:lnTo>
                <a:lnTo>
                  <a:pt x="361" y="223"/>
                </a:lnTo>
                <a:lnTo>
                  <a:pt x="363" y="219"/>
                </a:lnTo>
                <a:lnTo>
                  <a:pt x="364" y="215"/>
                </a:lnTo>
                <a:lnTo>
                  <a:pt x="366" y="211"/>
                </a:lnTo>
                <a:lnTo>
                  <a:pt x="368" y="207"/>
                </a:lnTo>
                <a:lnTo>
                  <a:pt x="370" y="204"/>
                </a:lnTo>
                <a:lnTo>
                  <a:pt x="371" y="200"/>
                </a:lnTo>
                <a:lnTo>
                  <a:pt x="373" y="196"/>
                </a:lnTo>
                <a:lnTo>
                  <a:pt x="375" y="192"/>
                </a:lnTo>
                <a:lnTo>
                  <a:pt x="377" y="188"/>
                </a:lnTo>
                <a:lnTo>
                  <a:pt x="378" y="184"/>
                </a:lnTo>
                <a:lnTo>
                  <a:pt x="380" y="181"/>
                </a:lnTo>
                <a:lnTo>
                  <a:pt x="382" y="177"/>
                </a:lnTo>
                <a:lnTo>
                  <a:pt x="384" y="173"/>
                </a:lnTo>
                <a:lnTo>
                  <a:pt x="385" y="169"/>
                </a:lnTo>
                <a:lnTo>
                  <a:pt x="387" y="165"/>
                </a:lnTo>
                <a:lnTo>
                  <a:pt x="389" y="162"/>
                </a:lnTo>
                <a:lnTo>
                  <a:pt x="391" y="158"/>
                </a:lnTo>
                <a:lnTo>
                  <a:pt x="393" y="154"/>
                </a:lnTo>
                <a:lnTo>
                  <a:pt x="394" y="151"/>
                </a:lnTo>
                <a:lnTo>
                  <a:pt x="396" y="147"/>
                </a:lnTo>
                <a:lnTo>
                  <a:pt x="398" y="143"/>
                </a:lnTo>
                <a:lnTo>
                  <a:pt x="400" y="140"/>
                </a:lnTo>
                <a:lnTo>
                  <a:pt x="402" y="136"/>
                </a:lnTo>
                <a:lnTo>
                  <a:pt x="404" y="133"/>
                </a:lnTo>
                <a:lnTo>
                  <a:pt x="406" y="129"/>
                </a:lnTo>
                <a:lnTo>
                  <a:pt x="408" y="126"/>
                </a:lnTo>
                <a:lnTo>
                  <a:pt x="410" y="122"/>
                </a:lnTo>
                <a:lnTo>
                  <a:pt x="412" y="119"/>
                </a:lnTo>
                <a:lnTo>
                  <a:pt x="414" y="115"/>
                </a:lnTo>
                <a:lnTo>
                  <a:pt x="416" y="112"/>
                </a:lnTo>
                <a:lnTo>
                  <a:pt x="418" y="108"/>
                </a:lnTo>
                <a:lnTo>
                  <a:pt x="420" y="105"/>
                </a:lnTo>
                <a:lnTo>
                  <a:pt x="422" y="102"/>
                </a:lnTo>
                <a:lnTo>
                  <a:pt x="425" y="98"/>
                </a:lnTo>
                <a:lnTo>
                  <a:pt x="427" y="95"/>
                </a:lnTo>
                <a:lnTo>
                  <a:pt x="429" y="92"/>
                </a:lnTo>
                <a:lnTo>
                  <a:pt x="432" y="89"/>
                </a:lnTo>
                <a:lnTo>
                  <a:pt x="434" y="85"/>
                </a:lnTo>
                <a:lnTo>
                  <a:pt x="437" y="82"/>
                </a:lnTo>
                <a:lnTo>
                  <a:pt x="439" y="79"/>
                </a:lnTo>
                <a:lnTo>
                  <a:pt x="442" y="76"/>
                </a:lnTo>
                <a:lnTo>
                  <a:pt x="444" y="73"/>
                </a:lnTo>
                <a:lnTo>
                  <a:pt x="447" y="70"/>
                </a:lnTo>
                <a:lnTo>
                  <a:pt x="450" y="67"/>
                </a:lnTo>
                <a:lnTo>
                  <a:pt x="453" y="64"/>
                </a:lnTo>
                <a:lnTo>
                  <a:pt x="456" y="61"/>
                </a:lnTo>
                <a:lnTo>
                  <a:pt x="459" y="58"/>
                </a:lnTo>
                <a:lnTo>
                  <a:pt x="462" y="55"/>
                </a:lnTo>
                <a:lnTo>
                  <a:pt x="465" y="53"/>
                </a:lnTo>
                <a:lnTo>
                  <a:pt x="468" y="50"/>
                </a:lnTo>
                <a:lnTo>
                  <a:pt x="471" y="47"/>
                </a:lnTo>
                <a:lnTo>
                  <a:pt x="475" y="44"/>
                </a:lnTo>
                <a:lnTo>
                  <a:pt x="478" y="42"/>
                </a:lnTo>
                <a:lnTo>
                  <a:pt x="481" y="39"/>
                </a:lnTo>
                <a:lnTo>
                  <a:pt x="485" y="36"/>
                </a:lnTo>
                <a:lnTo>
                  <a:pt x="489" y="34"/>
                </a:lnTo>
                <a:lnTo>
                  <a:pt x="492" y="31"/>
                </a:lnTo>
                <a:lnTo>
                  <a:pt x="496" y="29"/>
                </a:lnTo>
                <a:lnTo>
                  <a:pt x="500" y="27"/>
                </a:lnTo>
                <a:lnTo>
                  <a:pt x="504" y="24"/>
                </a:lnTo>
                <a:lnTo>
                  <a:pt x="508" y="22"/>
                </a:lnTo>
                <a:lnTo>
                  <a:pt x="513" y="20"/>
                </a:lnTo>
                <a:lnTo>
                  <a:pt x="517" y="17"/>
                </a:lnTo>
                <a:lnTo>
                  <a:pt x="521" y="15"/>
                </a:lnTo>
                <a:lnTo>
                  <a:pt x="526" y="13"/>
                </a:lnTo>
                <a:lnTo>
                  <a:pt x="530" y="11"/>
                </a:lnTo>
                <a:lnTo>
                  <a:pt x="535" y="9"/>
                </a:lnTo>
                <a:lnTo>
                  <a:pt x="540" y="7"/>
                </a:lnTo>
                <a:lnTo>
                  <a:pt x="545" y="5"/>
                </a:lnTo>
                <a:lnTo>
                  <a:pt x="550" y="3"/>
                </a:lnTo>
                <a:lnTo>
                  <a:pt x="555" y="1"/>
                </a:lnTo>
                <a:lnTo>
                  <a:pt x="56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509" name="Freeform 149"/>
          <p:cNvSpPr>
            <a:spLocks noChangeArrowheads="1"/>
          </p:cNvSpPr>
          <p:nvPr/>
        </p:nvSpPr>
        <p:spPr bwMode="auto">
          <a:xfrm>
            <a:off x="5127625" y="2957513"/>
            <a:ext cx="1352550" cy="128587"/>
          </a:xfrm>
          <a:custGeom>
            <a:avLst/>
            <a:gdLst>
              <a:gd name="T0" fmla="*/ 2147483646 w 852"/>
              <a:gd name="T1" fmla="*/ 2147483646 h 81"/>
              <a:gd name="T2" fmla="*/ 2147483646 w 852"/>
              <a:gd name="T3" fmla="*/ 2147483646 h 81"/>
              <a:gd name="T4" fmla="*/ 2147483646 w 852"/>
              <a:gd name="T5" fmla="*/ 2147483646 h 81"/>
              <a:gd name="T6" fmla="*/ 2147483646 w 852"/>
              <a:gd name="T7" fmla="*/ 2147483646 h 81"/>
              <a:gd name="T8" fmla="*/ 2147483646 w 852"/>
              <a:gd name="T9" fmla="*/ 2147483646 h 81"/>
              <a:gd name="T10" fmla="*/ 2147483646 w 852"/>
              <a:gd name="T11" fmla="*/ 2147483646 h 81"/>
              <a:gd name="T12" fmla="*/ 2147483646 w 852"/>
              <a:gd name="T13" fmla="*/ 2147483646 h 81"/>
              <a:gd name="T14" fmla="*/ 2147483646 w 852"/>
              <a:gd name="T15" fmla="*/ 2147483646 h 81"/>
              <a:gd name="T16" fmla="*/ 2147483646 w 852"/>
              <a:gd name="T17" fmla="*/ 2147483646 h 81"/>
              <a:gd name="T18" fmla="*/ 2147483646 w 852"/>
              <a:gd name="T19" fmla="*/ 2147483646 h 81"/>
              <a:gd name="T20" fmla="*/ 2147483646 w 852"/>
              <a:gd name="T21" fmla="*/ 2147483646 h 81"/>
              <a:gd name="T22" fmla="*/ 2147483646 w 852"/>
              <a:gd name="T23" fmla="*/ 2147483646 h 81"/>
              <a:gd name="T24" fmla="*/ 2147483646 w 852"/>
              <a:gd name="T25" fmla="*/ 2147483646 h 81"/>
              <a:gd name="T26" fmla="*/ 2147483646 w 852"/>
              <a:gd name="T27" fmla="*/ 2147483646 h 81"/>
              <a:gd name="T28" fmla="*/ 2147483646 w 852"/>
              <a:gd name="T29" fmla="*/ 2147483646 h 81"/>
              <a:gd name="T30" fmla="*/ 2147483646 w 852"/>
              <a:gd name="T31" fmla="*/ 2147483646 h 81"/>
              <a:gd name="T32" fmla="*/ 2147483646 w 852"/>
              <a:gd name="T33" fmla="*/ 2147483646 h 81"/>
              <a:gd name="T34" fmla="*/ 2147483646 w 852"/>
              <a:gd name="T35" fmla="*/ 2147483646 h 81"/>
              <a:gd name="T36" fmla="*/ 2147483646 w 852"/>
              <a:gd name="T37" fmla="*/ 2147483646 h 81"/>
              <a:gd name="T38" fmla="*/ 2147483646 w 852"/>
              <a:gd name="T39" fmla="*/ 2147483646 h 81"/>
              <a:gd name="T40" fmla="*/ 2147483646 w 852"/>
              <a:gd name="T41" fmla="*/ 2147483646 h 81"/>
              <a:gd name="T42" fmla="*/ 2147483646 w 852"/>
              <a:gd name="T43" fmla="*/ 2147483646 h 81"/>
              <a:gd name="T44" fmla="*/ 2147483646 w 852"/>
              <a:gd name="T45" fmla="*/ 2147483646 h 81"/>
              <a:gd name="T46" fmla="*/ 2147483646 w 852"/>
              <a:gd name="T47" fmla="*/ 2147483646 h 81"/>
              <a:gd name="T48" fmla="*/ 2147483646 w 852"/>
              <a:gd name="T49" fmla="*/ 2147483646 h 81"/>
              <a:gd name="T50" fmla="*/ 2147483646 w 852"/>
              <a:gd name="T51" fmla="*/ 2147483646 h 81"/>
              <a:gd name="T52" fmla="*/ 2147483646 w 852"/>
              <a:gd name="T53" fmla="*/ 2147483646 h 81"/>
              <a:gd name="T54" fmla="*/ 2147483646 w 852"/>
              <a:gd name="T55" fmla="*/ 2147483646 h 81"/>
              <a:gd name="T56" fmla="*/ 2147483646 w 852"/>
              <a:gd name="T57" fmla="*/ 2147483646 h 81"/>
              <a:gd name="T58" fmla="*/ 2147483646 w 852"/>
              <a:gd name="T59" fmla="*/ 2147483646 h 81"/>
              <a:gd name="T60" fmla="*/ 2147483646 w 852"/>
              <a:gd name="T61" fmla="*/ 2147483646 h 81"/>
              <a:gd name="T62" fmla="*/ 2147483646 w 852"/>
              <a:gd name="T63" fmla="*/ 2147483646 h 81"/>
              <a:gd name="T64" fmla="*/ 2147483646 w 852"/>
              <a:gd name="T65" fmla="*/ 2147483646 h 81"/>
              <a:gd name="T66" fmla="*/ 2147483646 w 852"/>
              <a:gd name="T67" fmla="*/ 2147483646 h 81"/>
              <a:gd name="T68" fmla="*/ 2147483646 w 852"/>
              <a:gd name="T69" fmla="*/ 2147483646 h 81"/>
              <a:gd name="T70" fmla="*/ 2147483646 w 852"/>
              <a:gd name="T71" fmla="*/ 2147483646 h 81"/>
              <a:gd name="T72" fmla="*/ 2147483646 w 852"/>
              <a:gd name="T73" fmla="*/ 0 h 81"/>
              <a:gd name="T74" fmla="*/ 2147483646 w 852"/>
              <a:gd name="T75" fmla="*/ 0 h 81"/>
              <a:gd name="T76" fmla="*/ 2147483646 w 852"/>
              <a:gd name="T77" fmla="*/ 0 h 81"/>
              <a:gd name="T78" fmla="*/ 2147483646 w 852"/>
              <a:gd name="T79" fmla="*/ 0 h 81"/>
              <a:gd name="T80" fmla="*/ 2147483646 w 852"/>
              <a:gd name="T81" fmla="*/ 0 h 81"/>
              <a:gd name="T82" fmla="*/ 2147483646 w 852"/>
              <a:gd name="T83" fmla="*/ 0 h 81"/>
              <a:gd name="T84" fmla="*/ 2147483646 w 852"/>
              <a:gd name="T85" fmla="*/ 0 h 81"/>
              <a:gd name="T86" fmla="*/ 2147483646 w 852"/>
              <a:gd name="T87" fmla="*/ 0 h 81"/>
              <a:gd name="T88" fmla="*/ 2147483646 w 852"/>
              <a:gd name="T89" fmla="*/ 2147483646 h 81"/>
              <a:gd name="T90" fmla="*/ 2147483646 w 852"/>
              <a:gd name="T91" fmla="*/ 2147483646 h 81"/>
              <a:gd name="T92" fmla="*/ 2147483646 w 852"/>
              <a:gd name="T93" fmla="*/ 2147483646 h 81"/>
              <a:gd name="T94" fmla="*/ 2147483646 w 852"/>
              <a:gd name="T95" fmla="*/ 2147483646 h 81"/>
              <a:gd name="T96" fmla="*/ 2147483646 w 852"/>
              <a:gd name="T97" fmla="*/ 2147483646 h 81"/>
              <a:gd name="T98" fmla="*/ 2147483646 w 852"/>
              <a:gd name="T99" fmla="*/ 2147483646 h 81"/>
              <a:gd name="T100" fmla="*/ 2147483646 w 852"/>
              <a:gd name="T101" fmla="*/ 2147483646 h 81"/>
              <a:gd name="T102" fmla="*/ 2147483646 w 852"/>
              <a:gd name="T103" fmla="*/ 2147483646 h 81"/>
              <a:gd name="T104" fmla="*/ 2147483646 w 852"/>
              <a:gd name="T105" fmla="*/ 2147483646 h 81"/>
              <a:gd name="T106" fmla="*/ 2147483646 w 852"/>
              <a:gd name="T107" fmla="*/ 2147483646 h 81"/>
              <a:gd name="T108" fmla="*/ 2147483646 w 852"/>
              <a:gd name="T109" fmla="*/ 2147483646 h 81"/>
              <a:gd name="T110" fmla="*/ 2147483646 w 852"/>
              <a:gd name="T111" fmla="*/ 2147483646 h 81"/>
              <a:gd name="T112" fmla="*/ 2147483646 w 852"/>
              <a:gd name="T113" fmla="*/ 2147483646 h 81"/>
              <a:gd name="T114" fmla="*/ 2147483646 w 852"/>
              <a:gd name="T115" fmla="*/ 2147483646 h 81"/>
              <a:gd name="T116" fmla="*/ 2147483646 w 852"/>
              <a:gd name="T117" fmla="*/ 2147483646 h 81"/>
              <a:gd name="T118" fmla="*/ 2147483646 w 852"/>
              <a:gd name="T119" fmla="*/ 2147483646 h 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52" h="81">
                <a:moveTo>
                  <a:pt x="0" y="81"/>
                </a:moveTo>
                <a:lnTo>
                  <a:pt x="7" y="78"/>
                </a:lnTo>
                <a:lnTo>
                  <a:pt x="14" y="76"/>
                </a:lnTo>
                <a:lnTo>
                  <a:pt x="20" y="74"/>
                </a:lnTo>
                <a:lnTo>
                  <a:pt x="27" y="72"/>
                </a:lnTo>
                <a:lnTo>
                  <a:pt x="33" y="70"/>
                </a:lnTo>
                <a:lnTo>
                  <a:pt x="40" y="68"/>
                </a:lnTo>
                <a:lnTo>
                  <a:pt x="46" y="66"/>
                </a:lnTo>
                <a:lnTo>
                  <a:pt x="53" y="64"/>
                </a:lnTo>
                <a:lnTo>
                  <a:pt x="59" y="62"/>
                </a:lnTo>
                <a:lnTo>
                  <a:pt x="65" y="60"/>
                </a:lnTo>
                <a:lnTo>
                  <a:pt x="72" y="58"/>
                </a:lnTo>
                <a:lnTo>
                  <a:pt x="78" y="56"/>
                </a:lnTo>
                <a:lnTo>
                  <a:pt x="84" y="54"/>
                </a:lnTo>
                <a:lnTo>
                  <a:pt x="90" y="52"/>
                </a:lnTo>
                <a:lnTo>
                  <a:pt x="96" y="51"/>
                </a:lnTo>
                <a:lnTo>
                  <a:pt x="103" y="49"/>
                </a:lnTo>
                <a:lnTo>
                  <a:pt x="109" y="47"/>
                </a:lnTo>
                <a:lnTo>
                  <a:pt x="115" y="46"/>
                </a:lnTo>
                <a:lnTo>
                  <a:pt x="121" y="44"/>
                </a:lnTo>
                <a:lnTo>
                  <a:pt x="127" y="43"/>
                </a:lnTo>
                <a:lnTo>
                  <a:pt x="133" y="41"/>
                </a:lnTo>
                <a:lnTo>
                  <a:pt x="139" y="39"/>
                </a:lnTo>
                <a:lnTo>
                  <a:pt x="145" y="38"/>
                </a:lnTo>
                <a:lnTo>
                  <a:pt x="151" y="37"/>
                </a:lnTo>
                <a:lnTo>
                  <a:pt x="157" y="35"/>
                </a:lnTo>
                <a:lnTo>
                  <a:pt x="162" y="34"/>
                </a:lnTo>
                <a:lnTo>
                  <a:pt x="168" y="32"/>
                </a:lnTo>
                <a:lnTo>
                  <a:pt x="174" y="31"/>
                </a:lnTo>
                <a:lnTo>
                  <a:pt x="180" y="30"/>
                </a:lnTo>
                <a:lnTo>
                  <a:pt x="186" y="29"/>
                </a:lnTo>
                <a:lnTo>
                  <a:pt x="192" y="27"/>
                </a:lnTo>
                <a:lnTo>
                  <a:pt x="198" y="26"/>
                </a:lnTo>
                <a:lnTo>
                  <a:pt x="203" y="25"/>
                </a:lnTo>
                <a:lnTo>
                  <a:pt x="209" y="24"/>
                </a:lnTo>
                <a:lnTo>
                  <a:pt x="215" y="23"/>
                </a:lnTo>
                <a:lnTo>
                  <a:pt x="221" y="22"/>
                </a:lnTo>
                <a:lnTo>
                  <a:pt x="227" y="21"/>
                </a:lnTo>
                <a:lnTo>
                  <a:pt x="232" y="19"/>
                </a:lnTo>
                <a:lnTo>
                  <a:pt x="238" y="18"/>
                </a:lnTo>
                <a:lnTo>
                  <a:pt x="244" y="18"/>
                </a:lnTo>
                <a:lnTo>
                  <a:pt x="250" y="17"/>
                </a:lnTo>
                <a:lnTo>
                  <a:pt x="256" y="16"/>
                </a:lnTo>
                <a:lnTo>
                  <a:pt x="262" y="15"/>
                </a:lnTo>
                <a:lnTo>
                  <a:pt x="268" y="14"/>
                </a:lnTo>
                <a:lnTo>
                  <a:pt x="273" y="13"/>
                </a:lnTo>
                <a:lnTo>
                  <a:pt x="279" y="12"/>
                </a:lnTo>
                <a:lnTo>
                  <a:pt x="285" y="12"/>
                </a:lnTo>
                <a:lnTo>
                  <a:pt x="291" y="11"/>
                </a:lnTo>
                <a:lnTo>
                  <a:pt x="297" y="10"/>
                </a:lnTo>
                <a:lnTo>
                  <a:pt x="303" y="9"/>
                </a:lnTo>
                <a:lnTo>
                  <a:pt x="309" y="9"/>
                </a:lnTo>
                <a:lnTo>
                  <a:pt x="315" y="8"/>
                </a:lnTo>
                <a:lnTo>
                  <a:pt x="321" y="7"/>
                </a:lnTo>
                <a:lnTo>
                  <a:pt x="327" y="7"/>
                </a:lnTo>
                <a:lnTo>
                  <a:pt x="333" y="6"/>
                </a:lnTo>
                <a:lnTo>
                  <a:pt x="339" y="6"/>
                </a:lnTo>
                <a:lnTo>
                  <a:pt x="346" y="5"/>
                </a:lnTo>
                <a:lnTo>
                  <a:pt x="352" y="5"/>
                </a:lnTo>
                <a:lnTo>
                  <a:pt x="358" y="4"/>
                </a:lnTo>
                <a:lnTo>
                  <a:pt x="364" y="4"/>
                </a:lnTo>
                <a:lnTo>
                  <a:pt x="371" y="3"/>
                </a:lnTo>
                <a:lnTo>
                  <a:pt x="377" y="3"/>
                </a:lnTo>
                <a:lnTo>
                  <a:pt x="383" y="3"/>
                </a:lnTo>
                <a:lnTo>
                  <a:pt x="390" y="2"/>
                </a:lnTo>
                <a:lnTo>
                  <a:pt x="396" y="2"/>
                </a:lnTo>
                <a:lnTo>
                  <a:pt x="403" y="2"/>
                </a:lnTo>
                <a:lnTo>
                  <a:pt x="409" y="1"/>
                </a:lnTo>
                <a:lnTo>
                  <a:pt x="416" y="1"/>
                </a:lnTo>
                <a:lnTo>
                  <a:pt x="422" y="1"/>
                </a:lnTo>
                <a:lnTo>
                  <a:pt x="429" y="1"/>
                </a:lnTo>
                <a:lnTo>
                  <a:pt x="436" y="1"/>
                </a:lnTo>
                <a:lnTo>
                  <a:pt x="443" y="0"/>
                </a:lnTo>
                <a:lnTo>
                  <a:pt x="450" y="0"/>
                </a:lnTo>
                <a:lnTo>
                  <a:pt x="457" y="0"/>
                </a:lnTo>
                <a:lnTo>
                  <a:pt x="464" y="0"/>
                </a:lnTo>
                <a:lnTo>
                  <a:pt x="471" y="0"/>
                </a:lnTo>
                <a:lnTo>
                  <a:pt x="478" y="0"/>
                </a:lnTo>
                <a:lnTo>
                  <a:pt x="485" y="0"/>
                </a:lnTo>
                <a:lnTo>
                  <a:pt x="492" y="0"/>
                </a:lnTo>
                <a:lnTo>
                  <a:pt x="499" y="0"/>
                </a:lnTo>
                <a:lnTo>
                  <a:pt x="507" y="0"/>
                </a:lnTo>
                <a:lnTo>
                  <a:pt x="514" y="0"/>
                </a:lnTo>
                <a:lnTo>
                  <a:pt x="522" y="0"/>
                </a:lnTo>
                <a:lnTo>
                  <a:pt x="529" y="0"/>
                </a:lnTo>
                <a:lnTo>
                  <a:pt x="537" y="0"/>
                </a:lnTo>
                <a:lnTo>
                  <a:pt x="545" y="0"/>
                </a:lnTo>
                <a:lnTo>
                  <a:pt x="552" y="0"/>
                </a:lnTo>
                <a:lnTo>
                  <a:pt x="560" y="0"/>
                </a:lnTo>
                <a:lnTo>
                  <a:pt x="568" y="1"/>
                </a:lnTo>
                <a:lnTo>
                  <a:pt x="576" y="1"/>
                </a:lnTo>
                <a:lnTo>
                  <a:pt x="584" y="1"/>
                </a:lnTo>
                <a:lnTo>
                  <a:pt x="593" y="1"/>
                </a:lnTo>
                <a:lnTo>
                  <a:pt x="601" y="2"/>
                </a:lnTo>
                <a:lnTo>
                  <a:pt x="609" y="2"/>
                </a:lnTo>
                <a:lnTo>
                  <a:pt x="618" y="2"/>
                </a:lnTo>
                <a:lnTo>
                  <a:pt x="626" y="2"/>
                </a:lnTo>
                <a:lnTo>
                  <a:pt x="635" y="3"/>
                </a:lnTo>
                <a:lnTo>
                  <a:pt x="644" y="3"/>
                </a:lnTo>
                <a:lnTo>
                  <a:pt x="653" y="3"/>
                </a:lnTo>
                <a:lnTo>
                  <a:pt x="662" y="4"/>
                </a:lnTo>
                <a:lnTo>
                  <a:pt x="671" y="4"/>
                </a:lnTo>
                <a:lnTo>
                  <a:pt x="680" y="4"/>
                </a:lnTo>
                <a:lnTo>
                  <a:pt x="689" y="5"/>
                </a:lnTo>
                <a:lnTo>
                  <a:pt x="698" y="5"/>
                </a:lnTo>
                <a:lnTo>
                  <a:pt x="708" y="6"/>
                </a:lnTo>
                <a:lnTo>
                  <a:pt x="717" y="6"/>
                </a:lnTo>
                <a:lnTo>
                  <a:pt x="727" y="7"/>
                </a:lnTo>
                <a:lnTo>
                  <a:pt x="737" y="7"/>
                </a:lnTo>
                <a:lnTo>
                  <a:pt x="747" y="8"/>
                </a:lnTo>
                <a:lnTo>
                  <a:pt x="757" y="8"/>
                </a:lnTo>
                <a:lnTo>
                  <a:pt x="767" y="9"/>
                </a:lnTo>
                <a:lnTo>
                  <a:pt x="777" y="9"/>
                </a:lnTo>
                <a:lnTo>
                  <a:pt x="787" y="10"/>
                </a:lnTo>
                <a:lnTo>
                  <a:pt x="798" y="10"/>
                </a:lnTo>
                <a:lnTo>
                  <a:pt x="808" y="11"/>
                </a:lnTo>
                <a:lnTo>
                  <a:pt x="819" y="11"/>
                </a:lnTo>
                <a:lnTo>
                  <a:pt x="830" y="12"/>
                </a:lnTo>
                <a:lnTo>
                  <a:pt x="841" y="13"/>
                </a:lnTo>
                <a:lnTo>
                  <a:pt x="852" y="13"/>
                </a:lnTo>
              </a:path>
            </a:pathLst>
          </a:custGeom>
          <a:noFill/>
          <a:ln w="9981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510" name="Oval 150"/>
          <p:cNvSpPr>
            <a:spLocks noChangeArrowheads="1"/>
          </p:cNvSpPr>
          <p:nvPr/>
        </p:nvSpPr>
        <p:spPr bwMode="auto">
          <a:xfrm>
            <a:off x="3552825" y="3698875"/>
            <a:ext cx="723900" cy="720725"/>
          </a:xfrm>
          <a:prstGeom prst="ellipse">
            <a:avLst/>
          </a:prstGeom>
          <a:noFill/>
          <a:ln w="998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15511" name="Rectangle 151"/>
          <p:cNvSpPr>
            <a:spLocks noChangeArrowheads="1"/>
          </p:cNvSpPr>
          <p:nvPr/>
        </p:nvSpPr>
        <p:spPr bwMode="auto">
          <a:xfrm>
            <a:off x="1901825" y="542925"/>
            <a:ext cx="4310063" cy="5845175"/>
          </a:xfrm>
          <a:prstGeom prst="rect">
            <a:avLst/>
          </a:prstGeom>
          <a:noFill/>
          <a:ln w="29942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15512" name="Freeform 152"/>
          <p:cNvSpPr>
            <a:spLocks noChangeArrowheads="1"/>
          </p:cNvSpPr>
          <p:nvPr/>
        </p:nvSpPr>
        <p:spPr bwMode="auto">
          <a:xfrm>
            <a:off x="1901825" y="3471863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39922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513" name="Text Box 153"/>
          <p:cNvSpPr txBox="1">
            <a:spLocks noChangeArrowheads="1"/>
          </p:cNvSpPr>
          <p:nvPr/>
        </p:nvSpPr>
        <p:spPr bwMode="auto">
          <a:xfrm>
            <a:off x="1695450" y="6618288"/>
            <a:ext cx="50847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Circular Load: (Major Principal Stress)/(Surface Stress)</a:t>
            </a:r>
          </a:p>
        </p:txBody>
      </p:sp>
      <p:grpSp>
        <p:nvGrpSpPr>
          <p:cNvPr id="15514" name="Group 3"/>
          <p:cNvGrpSpPr>
            <a:grpSpLocks/>
          </p:cNvGrpSpPr>
          <p:nvPr/>
        </p:nvGrpSpPr>
        <p:grpSpPr bwMode="auto">
          <a:xfrm>
            <a:off x="1492250" y="4279900"/>
            <a:ext cx="836613" cy="438150"/>
            <a:chOff x="1339237" y="4279900"/>
            <a:chExt cx="836612" cy="438150"/>
          </a:xfrm>
        </p:grpSpPr>
        <p:sp>
          <p:nvSpPr>
            <p:cNvPr id="15581" name="Rectangle 154"/>
            <p:cNvSpPr>
              <a:spLocks noChangeArrowheads="1"/>
            </p:cNvSpPr>
            <p:nvPr/>
          </p:nvSpPr>
          <p:spPr bwMode="auto">
            <a:xfrm>
              <a:off x="1494812" y="4286250"/>
              <a:ext cx="450850" cy="419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15582" name="Rectangle 155"/>
            <p:cNvSpPr>
              <a:spLocks noChangeArrowheads="1"/>
            </p:cNvSpPr>
            <p:nvPr/>
          </p:nvSpPr>
          <p:spPr bwMode="auto">
            <a:xfrm>
              <a:off x="1659912" y="4395788"/>
              <a:ext cx="174625" cy="187325"/>
            </a:xfrm>
            <a:prstGeom prst="rect">
              <a:avLst/>
            </a:prstGeom>
            <a:solidFill>
              <a:srgbClr val="FFCC00"/>
            </a:solidFill>
            <a:ln w="998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15583" name="Freeform 156"/>
            <p:cNvSpPr>
              <a:spLocks noChangeArrowheads="1"/>
            </p:cNvSpPr>
            <p:nvPr/>
          </p:nvSpPr>
          <p:spPr bwMode="auto">
            <a:xfrm>
              <a:off x="1834537" y="4484688"/>
              <a:ext cx="128587" cy="0"/>
            </a:xfrm>
            <a:custGeom>
              <a:avLst/>
              <a:gdLst>
                <a:gd name="T0" fmla="*/ 0 w 81"/>
                <a:gd name="T1" fmla="*/ 2147483646 w 81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81">
                  <a:moveTo>
                    <a:pt x="0" y="0"/>
                  </a:moveTo>
                  <a:lnTo>
                    <a:pt x="81" y="0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84" name="Freeform 157"/>
            <p:cNvSpPr>
              <a:spLocks noChangeArrowheads="1"/>
            </p:cNvSpPr>
            <p:nvPr/>
          </p:nvSpPr>
          <p:spPr bwMode="auto">
            <a:xfrm>
              <a:off x="1831362" y="4471988"/>
              <a:ext cx="47625" cy="12700"/>
            </a:xfrm>
            <a:custGeom>
              <a:avLst/>
              <a:gdLst>
                <a:gd name="T0" fmla="*/ 0 w 30"/>
                <a:gd name="T1" fmla="*/ 2147483646 h 8"/>
                <a:gd name="T2" fmla="*/ 2147483646 w 30"/>
                <a:gd name="T3" fmla="*/ 0 h 8"/>
                <a:gd name="T4" fmla="*/ 2147483646 w 30"/>
                <a:gd name="T5" fmla="*/ 2147483646 h 8"/>
                <a:gd name="T6" fmla="*/ 0 w 30"/>
                <a:gd name="T7" fmla="*/ 214748364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8">
                  <a:moveTo>
                    <a:pt x="0" y="8"/>
                  </a:moveTo>
                  <a:lnTo>
                    <a:pt x="30" y="0"/>
                  </a:lnTo>
                  <a:lnTo>
                    <a:pt x="29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85" name="Freeform 158"/>
            <p:cNvSpPr>
              <a:spLocks noChangeArrowheads="1"/>
            </p:cNvSpPr>
            <p:nvPr/>
          </p:nvSpPr>
          <p:spPr bwMode="auto">
            <a:xfrm>
              <a:off x="1831362" y="4484688"/>
              <a:ext cx="47625" cy="12700"/>
            </a:xfrm>
            <a:custGeom>
              <a:avLst/>
              <a:gdLst>
                <a:gd name="T0" fmla="*/ 0 w 30"/>
                <a:gd name="T1" fmla="*/ 0 h 8"/>
                <a:gd name="T2" fmla="*/ 2147483646 w 30"/>
                <a:gd name="T3" fmla="*/ 2147483646 h 8"/>
                <a:gd name="T4" fmla="*/ 2147483646 w 30"/>
                <a:gd name="T5" fmla="*/ 0 h 8"/>
                <a:gd name="T6" fmla="*/ 0 w 30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8">
                  <a:moveTo>
                    <a:pt x="0" y="0"/>
                  </a:moveTo>
                  <a:lnTo>
                    <a:pt x="30" y="8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86" name="Freeform 159"/>
            <p:cNvSpPr>
              <a:spLocks noChangeArrowheads="1"/>
            </p:cNvSpPr>
            <p:nvPr/>
          </p:nvSpPr>
          <p:spPr bwMode="auto">
            <a:xfrm>
              <a:off x="1742462" y="4344988"/>
              <a:ext cx="12700" cy="49212"/>
            </a:xfrm>
            <a:custGeom>
              <a:avLst/>
              <a:gdLst>
                <a:gd name="T0" fmla="*/ 0 w 8"/>
                <a:gd name="T1" fmla="*/ 2147483646 h 31"/>
                <a:gd name="T2" fmla="*/ 2147483646 w 8"/>
                <a:gd name="T3" fmla="*/ 0 h 31"/>
                <a:gd name="T4" fmla="*/ 2147483646 w 8"/>
                <a:gd name="T5" fmla="*/ 2147483646 h 31"/>
                <a:gd name="T6" fmla="*/ 0 w 8"/>
                <a:gd name="T7" fmla="*/ 2147483646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1">
                  <a:moveTo>
                    <a:pt x="0" y="31"/>
                  </a:moveTo>
                  <a:lnTo>
                    <a:pt x="8" y="0"/>
                  </a:lnTo>
                  <a:lnTo>
                    <a:pt x="1" y="2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87" name="Freeform 160"/>
            <p:cNvSpPr>
              <a:spLocks noChangeArrowheads="1"/>
            </p:cNvSpPr>
            <p:nvPr/>
          </p:nvSpPr>
          <p:spPr bwMode="auto">
            <a:xfrm>
              <a:off x="1729762" y="4346575"/>
              <a:ext cx="12700" cy="49213"/>
            </a:xfrm>
            <a:custGeom>
              <a:avLst/>
              <a:gdLst>
                <a:gd name="T0" fmla="*/ 2147483646 w 8"/>
                <a:gd name="T1" fmla="*/ 2147483646 h 31"/>
                <a:gd name="T2" fmla="*/ 0 w 8"/>
                <a:gd name="T3" fmla="*/ 0 h 31"/>
                <a:gd name="T4" fmla="*/ 2147483646 w 8"/>
                <a:gd name="T5" fmla="*/ 2147483646 h 31"/>
                <a:gd name="T6" fmla="*/ 2147483646 w 8"/>
                <a:gd name="T7" fmla="*/ 2147483646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1">
                  <a:moveTo>
                    <a:pt x="8" y="31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88" name="Freeform 161"/>
            <p:cNvSpPr>
              <a:spLocks noChangeArrowheads="1"/>
            </p:cNvSpPr>
            <p:nvPr/>
          </p:nvSpPr>
          <p:spPr bwMode="auto">
            <a:xfrm>
              <a:off x="1742462" y="4279900"/>
              <a:ext cx="0" cy="107950"/>
            </a:xfrm>
            <a:custGeom>
              <a:avLst/>
              <a:gdLst>
                <a:gd name="T0" fmla="*/ 2147483646 h 68"/>
                <a:gd name="T1" fmla="*/ 0 h 68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8">
                  <a:moveTo>
                    <a:pt x="0" y="68"/>
                  </a:moveTo>
                  <a:lnTo>
                    <a:pt x="0" y="0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89" name="Freeform 162"/>
            <p:cNvSpPr>
              <a:spLocks noChangeArrowheads="1"/>
            </p:cNvSpPr>
            <p:nvPr/>
          </p:nvSpPr>
          <p:spPr bwMode="auto">
            <a:xfrm>
              <a:off x="1528149" y="4492625"/>
              <a:ext cx="128588" cy="0"/>
            </a:xfrm>
            <a:custGeom>
              <a:avLst/>
              <a:gdLst>
                <a:gd name="T0" fmla="*/ 2147483646 w 81"/>
                <a:gd name="T1" fmla="*/ 0 w 81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81">
                  <a:moveTo>
                    <a:pt x="81" y="0"/>
                  </a:moveTo>
                  <a:lnTo>
                    <a:pt x="0" y="0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90" name="Freeform 163"/>
            <p:cNvSpPr>
              <a:spLocks noChangeArrowheads="1"/>
            </p:cNvSpPr>
            <p:nvPr/>
          </p:nvSpPr>
          <p:spPr bwMode="auto">
            <a:xfrm>
              <a:off x="1613874" y="4479925"/>
              <a:ext cx="47625" cy="12700"/>
            </a:xfrm>
            <a:custGeom>
              <a:avLst/>
              <a:gdLst>
                <a:gd name="T0" fmla="*/ 2147483646 w 30"/>
                <a:gd name="T1" fmla="*/ 2147483646 h 8"/>
                <a:gd name="T2" fmla="*/ 0 w 30"/>
                <a:gd name="T3" fmla="*/ 0 h 8"/>
                <a:gd name="T4" fmla="*/ 2147483646 w 30"/>
                <a:gd name="T5" fmla="*/ 2147483646 h 8"/>
                <a:gd name="T6" fmla="*/ 2147483646 w 30"/>
                <a:gd name="T7" fmla="*/ 214748364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8">
                  <a:moveTo>
                    <a:pt x="30" y="8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91" name="Freeform 164"/>
            <p:cNvSpPr>
              <a:spLocks noChangeArrowheads="1"/>
            </p:cNvSpPr>
            <p:nvPr/>
          </p:nvSpPr>
          <p:spPr bwMode="auto">
            <a:xfrm>
              <a:off x="1613874" y="4492625"/>
              <a:ext cx="49213" cy="12700"/>
            </a:xfrm>
            <a:custGeom>
              <a:avLst/>
              <a:gdLst>
                <a:gd name="T0" fmla="*/ 2147483646 w 31"/>
                <a:gd name="T1" fmla="*/ 0 h 8"/>
                <a:gd name="T2" fmla="*/ 0 w 31"/>
                <a:gd name="T3" fmla="*/ 2147483646 h 8"/>
                <a:gd name="T4" fmla="*/ 2147483646 w 31"/>
                <a:gd name="T5" fmla="*/ 2147483646 h 8"/>
                <a:gd name="T6" fmla="*/ 2147483646 w 31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8">
                  <a:moveTo>
                    <a:pt x="31" y="0"/>
                  </a:moveTo>
                  <a:lnTo>
                    <a:pt x="0" y="8"/>
                  </a:lnTo>
                  <a:lnTo>
                    <a:pt x="2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92" name="Freeform 165"/>
            <p:cNvSpPr>
              <a:spLocks noChangeArrowheads="1"/>
            </p:cNvSpPr>
            <p:nvPr/>
          </p:nvSpPr>
          <p:spPr bwMode="auto">
            <a:xfrm>
              <a:off x="1744049" y="4587875"/>
              <a:ext cx="12700" cy="47625"/>
            </a:xfrm>
            <a:custGeom>
              <a:avLst/>
              <a:gdLst>
                <a:gd name="T0" fmla="*/ 0 w 8"/>
                <a:gd name="T1" fmla="*/ 0 h 30"/>
                <a:gd name="T2" fmla="*/ 2147483646 w 8"/>
                <a:gd name="T3" fmla="*/ 2147483646 h 30"/>
                <a:gd name="T4" fmla="*/ 0 w 8"/>
                <a:gd name="T5" fmla="*/ 2147483646 h 30"/>
                <a:gd name="T6" fmla="*/ 0 w 8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0">
                  <a:moveTo>
                    <a:pt x="0" y="0"/>
                  </a:moveTo>
                  <a:lnTo>
                    <a:pt x="8" y="3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93" name="Freeform 166"/>
            <p:cNvSpPr>
              <a:spLocks noChangeArrowheads="1"/>
            </p:cNvSpPr>
            <p:nvPr/>
          </p:nvSpPr>
          <p:spPr bwMode="auto">
            <a:xfrm>
              <a:off x="1731349" y="4586288"/>
              <a:ext cx="12700" cy="49212"/>
            </a:xfrm>
            <a:custGeom>
              <a:avLst/>
              <a:gdLst>
                <a:gd name="T0" fmla="*/ 2147483646 w 8"/>
                <a:gd name="T1" fmla="*/ 0 h 31"/>
                <a:gd name="T2" fmla="*/ 0 w 8"/>
                <a:gd name="T3" fmla="*/ 2147483646 h 31"/>
                <a:gd name="T4" fmla="*/ 2147483646 w 8"/>
                <a:gd name="T5" fmla="*/ 2147483646 h 31"/>
                <a:gd name="T6" fmla="*/ 2147483646 w 8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1">
                  <a:moveTo>
                    <a:pt x="8" y="0"/>
                  </a:moveTo>
                  <a:lnTo>
                    <a:pt x="0" y="31"/>
                  </a:lnTo>
                  <a:lnTo>
                    <a:pt x="8" y="2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94" name="Freeform 167"/>
            <p:cNvSpPr>
              <a:spLocks noChangeArrowheads="1"/>
            </p:cNvSpPr>
            <p:nvPr/>
          </p:nvSpPr>
          <p:spPr bwMode="auto">
            <a:xfrm>
              <a:off x="1744049" y="4603750"/>
              <a:ext cx="0" cy="107950"/>
            </a:xfrm>
            <a:custGeom>
              <a:avLst/>
              <a:gdLst>
                <a:gd name="T0" fmla="*/ 2147483646 h 68"/>
                <a:gd name="T1" fmla="*/ 0 h 68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8">
                  <a:moveTo>
                    <a:pt x="0" y="68"/>
                  </a:moveTo>
                  <a:lnTo>
                    <a:pt x="0" y="0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95" name="Text Box 168"/>
            <p:cNvSpPr txBox="1">
              <a:spLocks noChangeArrowheads="1"/>
            </p:cNvSpPr>
            <p:nvPr/>
          </p:nvSpPr>
          <p:spPr bwMode="auto">
            <a:xfrm>
              <a:off x="1617049" y="4287838"/>
              <a:ext cx="195263" cy="8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500" dirty="0">
                  <a:solidFill>
                    <a:srgbClr val="000000"/>
                  </a:solidFill>
                  <a:cs typeface="Arial" panose="020B0604020202020204" pitchFamily="34" charset="0"/>
                </a:rPr>
                <a:t>σ</a:t>
              </a:r>
              <a:r>
                <a:rPr lang="en-US" altLang="en-US" sz="500" baseline="-25000" dirty="0">
                  <a:solidFill>
                    <a:srgbClr val="000000"/>
                  </a:solidFill>
                  <a:cs typeface="Arial" panose="020B0604020202020204" pitchFamily="34" charset="0"/>
                </a:rPr>
                <a:t>z</a:t>
              </a:r>
              <a:r>
                <a:rPr lang="en-US" altLang="en-US" sz="500" dirty="0">
                  <a:solidFill>
                    <a:srgbClr val="000000"/>
                  </a:solidFill>
                  <a:cs typeface="Arial" panose="020B0604020202020204" pitchFamily="34" charset="0"/>
                </a:rPr>
                <a:t> = σ</a:t>
              </a:r>
              <a:r>
                <a:rPr lang="en-US" altLang="en-US" sz="500" baseline="-25000" dirty="0">
                  <a:solidFill>
                    <a:srgbClr val="000000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596" name="Text Box 169"/>
            <p:cNvSpPr txBox="1">
              <a:spLocks noChangeArrowheads="1"/>
            </p:cNvSpPr>
            <p:nvPr/>
          </p:nvSpPr>
          <p:spPr bwMode="auto">
            <a:xfrm>
              <a:off x="1628162" y="4635500"/>
              <a:ext cx="193675" cy="8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500" dirty="0">
                  <a:solidFill>
                    <a:srgbClr val="000000"/>
                  </a:solidFill>
                  <a:cs typeface="Arial" panose="020B0604020202020204" pitchFamily="34" charset="0"/>
                </a:rPr>
                <a:t>σ</a:t>
              </a:r>
              <a:r>
                <a:rPr lang="en-US" altLang="en-US" sz="500" baseline="-25000" dirty="0">
                  <a:solidFill>
                    <a:srgbClr val="000000"/>
                  </a:solidFill>
                  <a:cs typeface="Arial" panose="020B0604020202020204" pitchFamily="34" charset="0"/>
                </a:rPr>
                <a:t>z</a:t>
              </a:r>
              <a:r>
                <a:rPr lang="en-US" altLang="en-US" sz="500" dirty="0">
                  <a:solidFill>
                    <a:srgbClr val="000000"/>
                  </a:solidFill>
                  <a:cs typeface="Arial" panose="020B0604020202020204" pitchFamily="34" charset="0"/>
                </a:rPr>
                <a:t> = σ</a:t>
              </a:r>
              <a:r>
                <a:rPr lang="en-US" altLang="en-US" sz="500" baseline="-25000" dirty="0">
                  <a:solidFill>
                    <a:srgbClr val="000000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597" name="Text Box 170"/>
            <p:cNvSpPr txBox="1">
              <a:spLocks noChangeArrowheads="1"/>
            </p:cNvSpPr>
            <p:nvPr/>
          </p:nvSpPr>
          <p:spPr bwMode="auto">
            <a:xfrm>
              <a:off x="1978999" y="4457700"/>
              <a:ext cx="196850" cy="8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500" dirty="0">
                  <a:solidFill>
                    <a:srgbClr val="000000"/>
                  </a:solidFill>
                  <a:cs typeface="Arial" panose="020B0604020202020204" pitchFamily="34" charset="0"/>
                </a:rPr>
                <a:t>σx = σ</a:t>
              </a:r>
              <a:r>
                <a:rPr lang="en-US" altLang="en-US" sz="500" baseline="-25000" dirty="0">
                  <a:solidFill>
                    <a:srgbClr val="000000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598" name="Text Box 171"/>
            <p:cNvSpPr txBox="1">
              <a:spLocks noChangeArrowheads="1"/>
            </p:cNvSpPr>
            <p:nvPr/>
          </p:nvSpPr>
          <p:spPr bwMode="auto">
            <a:xfrm>
              <a:off x="1339237" y="4464050"/>
              <a:ext cx="195262" cy="8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500" dirty="0">
                  <a:solidFill>
                    <a:srgbClr val="000000"/>
                  </a:solidFill>
                  <a:cs typeface="Arial" panose="020B0604020202020204" pitchFamily="34" charset="0"/>
                </a:rPr>
                <a:t>σ</a:t>
              </a:r>
              <a:r>
                <a:rPr lang="en-US" altLang="en-US" sz="500" baseline="-25000" dirty="0">
                  <a:solidFill>
                    <a:srgbClr val="000000"/>
                  </a:solidFill>
                  <a:cs typeface="Arial" panose="020B0604020202020204" pitchFamily="34" charset="0"/>
                </a:rPr>
                <a:t>x</a:t>
              </a:r>
              <a:r>
                <a:rPr lang="en-US" altLang="en-US" sz="500" dirty="0">
                  <a:solidFill>
                    <a:srgbClr val="000000"/>
                  </a:solidFill>
                  <a:cs typeface="Arial" panose="020B0604020202020204" pitchFamily="34" charset="0"/>
                </a:rPr>
                <a:t> = σ</a:t>
              </a:r>
              <a:r>
                <a:rPr lang="en-US" altLang="en-US" sz="500" baseline="-25000" dirty="0">
                  <a:solidFill>
                    <a:srgbClr val="000000"/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5515" name="Freeform 172"/>
          <p:cNvSpPr>
            <a:spLocks noChangeArrowheads="1"/>
          </p:cNvSpPr>
          <p:nvPr/>
        </p:nvSpPr>
        <p:spPr bwMode="auto">
          <a:xfrm>
            <a:off x="3438525" y="3322638"/>
            <a:ext cx="1092200" cy="1287462"/>
          </a:xfrm>
          <a:custGeom>
            <a:avLst/>
            <a:gdLst>
              <a:gd name="T0" fmla="*/ 2147483646 w 688"/>
              <a:gd name="T1" fmla="*/ 0 h 811"/>
              <a:gd name="T2" fmla="*/ 0 w 688"/>
              <a:gd name="T3" fmla="*/ 2147483646 h 81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8" h="811">
                <a:moveTo>
                  <a:pt x="688" y="0"/>
                </a:moveTo>
                <a:lnTo>
                  <a:pt x="0" y="811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516" name="Freeform 173"/>
          <p:cNvSpPr>
            <a:spLocks noChangeArrowheads="1"/>
          </p:cNvSpPr>
          <p:nvPr/>
        </p:nvSpPr>
        <p:spPr bwMode="auto">
          <a:xfrm>
            <a:off x="6502400" y="3171825"/>
            <a:ext cx="1092200" cy="1285875"/>
          </a:xfrm>
          <a:custGeom>
            <a:avLst/>
            <a:gdLst>
              <a:gd name="T0" fmla="*/ 2147483646 w 688"/>
              <a:gd name="T1" fmla="*/ 0 h 810"/>
              <a:gd name="T2" fmla="*/ 0 w 688"/>
              <a:gd name="T3" fmla="*/ 2147483646 h 8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8" h="810">
                <a:moveTo>
                  <a:pt x="688" y="0"/>
                </a:moveTo>
                <a:lnTo>
                  <a:pt x="0" y="81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517" name="Freeform 174"/>
          <p:cNvSpPr>
            <a:spLocks noChangeArrowheads="1"/>
          </p:cNvSpPr>
          <p:nvPr/>
        </p:nvSpPr>
        <p:spPr bwMode="auto">
          <a:xfrm>
            <a:off x="6519863" y="4440238"/>
            <a:ext cx="493712" cy="0"/>
          </a:xfrm>
          <a:custGeom>
            <a:avLst/>
            <a:gdLst>
              <a:gd name="T0" fmla="*/ 0 w 311"/>
              <a:gd name="T1" fmla="*/ 2147483646 w 311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11">
                <a:moveTo>
                  <a:pt x="0" y="0"/>
                </a:moveTo>
                <a:lnTo>
                  <a:pt x="311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518" name="Freeform 175"/>
          <p:cNvSpPr>
            <a:spLocks noChangeArrowheads="1"/>
          </p:cNvSpPr>
          <p:nvPr/>
        </p:nvSpPr>
        <p:spPr bwMode="auto">
          <a:xfrm>
            <a:off x="6667500" y="4283075"/>
            <a:ext cx="101600" cy="157163"/>
          </a:xfrm>
          <a:custGeom>
            <a:avLst/>
            <a:gdLst>
              <a:gd name="T0" fmla="*/ 0 w 64"/>
              <a:gd name="T1" fmla="*/ 0 h 99"/>
              <a:gd name="T2" fmla="*/ 2147483646 w 64"/>
              <a:gd name="T3" fmla="*/ 2147483646 h 99"/>
              <a:gd name="T4" fmla="*/ 2147483646 w 64"/>
              <a:gd name="T5" fmla="*/ 2147483646 h 99"/>
              <a:gd name="T6" fmla="*/ 2147483646 w 64"/>
              <a:gd name="T7" fmla="*/ 2147483646 h 99"/>
              <a:gd name="T8" fmla="*/ 2147483646 w 64"/>
              <a:gd name="T9" fmla="*/ 2147483646 h 99"/>
              <a:gd name="T10" fmla="*/ 2147483646 w 64"/>
              <a:gd name="T11" fmla="*/ 2147483646 h 99"/>
              <a:gd name="T12" fmla="*/ 2147483646 w 64"/>
              <a:gd name="T13" fmla="*/ 2147483646 h 99"/>
              <a:gd name="T14" fmla="*/ 2147483646 w 64"/>
              <a:gd name="T15" fmla="*/ 2147483646 h 99"/>
              <a:gd name="T16" fmla="*/ 2147483646 w 64"/>
              <a:gd name="T17" fmla="*/ 2147483646 h 99"/>
              <a:gd name="T18" fmla="*/ 2147483646 w 64"/>
              <a:gd name="T19" fmla="*/ 2147483646 h 99"/>
              <a:gd name="T20" fmla="*/ 2147483646 w 64"/>
              <a:gd name="T21" fmla="*/ 2147483646 h 99"/>
              <a:gd name="T22" fmla="*/ 2147483646 w 64"/>
              <a:gd name="T23" fmla="*/ 2147483646 h 99"/>
              <a:gd name="T24" fmla="*/ 2147483646 w 64"/>
              <a:gd name="T25" fmla="*/ 2147483646 h 99"/>
              <a:gd name="T26" fmla="*/ 2147483646 w 64"/>
              <a:gd name="T27" fmla="*/ 2147483646 h 99"/>
              <a:gd name="T28" fmla="*/ 2147483646 w 64"/>
              <a:gd name="T29" fmla="*/ 2147483646 h 99"/>
              <a:gd name="T30" fmla="*/ 2147483646 w 64"/>
              <a:gd name="T31" fmla="*/ 2147483646 h 99"/>
              <a:gd name="T32" fmla="*/ 2147483646 w 64"/>
              <a:gd name="T33" fmla="*/ 2147483646 h 99"/>
              <a:gd name="T34" fmla="*/ 2147483646 w 64"/>
              <a:gd name="T35" fmla="*/ 2147483646 h 99"/>
              <a:gd name="T36" fmla="*/ 2147483646 w 64"/>
              <a:gd name="T37" fmla="*/ 2147483646 h 99"/>
              <a:gd name="T38" fmla="*/ 2147483646 w 64"/>
              <a:gd name="T39" fmla="*/ 2147483646 h 99"/>
              <a:gd name="T40" fmla="*/ 2147483646 w 64"/>
              <a:gd name="T41" fmla="*/ 2147483646 h 99"/>
              <a:gd name="T42" fmla="*/ 2147483646 w 64"/>
              <a:gd name="T43" fmla="*/ 2147483646 h 99"/>
              <a:gd name="T44" fmla="*/ 2147483646 w 64"/>
              <a:gd name="T45" fmla="*/ 2147483646 h 99"/>
              <a:gd name="T46" fmla="*/ 2147483646 w 64"/>
              <a:gd name="T47" fmla="*/ 2147483646 h 99"/>
              <a:gd name="T48" fmla="*/ 2147483646 w 64"/>
              <a:gd name="T49" fmla="*/ 2147483646 h 99"/>
              <a:gd name="T50" fmla="*/ 2147483646 w 64"/>
              <a:gd name="T51" fmla="*/ 2147483646 h 99"/>
              <a:gd name="T52" fmla="*/ 2147483646 w 64"/>
              <a:gd name="T53" fmla="*/ 2147483646 h 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4" h="99">
                <a:moveTo>
                  <a:pt x="0" y="0"/>
                </a:moveTo>
                <a:lnTo>
                  <a:pt x="10" y="1"/>
                </a:lnTo>
                <a:lnTo>
                  <a:pt x="20" y="3"/>
                </a:lnTo>
                <a:lnTo>
                  <a:pt x="28" y="6"/>
                </a:lnTo>
                <a:lnTo>
                  <a:pt x="36" y="9"/>
                </a:lnTo>
                <a:lnTo>
                  <a:pt x="42" y="13"/>
                </a:lnTo>
                <a:lnTo>
                  <a:pt x="47" y="17"/>
                </a:lnTo>
                <a:lnTo>
                  <a:pt x="52" y="22"/>
                </a:lnTo>
                <a:lnTo>
                  <a:pt x="55" y="26"/>
                </a:lnTo>
                <a:lnTo>
                  <a:pt x="58" y="31"/>
                </a:lnTo>
                <a:lnTo>
                  <a:pt x="60" y="37"/>
                </a:lnTo>
                <a:lnTo>
                  <a:pt x="62" y="42"/>
                </a:lnTo>
                <a:lnTo>
                  <a:pt x="63" y="47"/>
                </a:lnTo>
                <a:lnTo>
                  <a:pt x="64" y="53"/>
                </a:lnTo>
                <a:lnTo>
                  <a:pt x="64" y="58"/>
                </a:lnTo>
                <a:lnTo>
                  <a:pt x="63" y="64"/>
                </a:lnTo>
                <a:lnTo>
                  <a:pt x="63" y="69"/>
                </a:lnTo>
                <a:lnTo>
                  <a:pt x="62" y="74"/>
                </a:lnTo>
                <a:lnTo>
                  <a:pt x="61" y="79"/>
                </a:lnTo>
                <a:lnTo>
                  <a:pt x="60" y="83"/>
                </a:lnTo>
                <a:lnTo>
                  <a:pt x="59" y="87"/>
                </a:lnTo>
                <a:lnTo>
                  <a:pt x="57" y="91"/>
                </a:lnTo>
                <a:lnTo>
                  <a:pt x="56" y="94"/>
                </a:lnTo>
                <a:lnTo>
                  <a:pt x="55" y="96"/>
                </a:lnTo>
                <a:lnTo>
                  <a:pt x="54" y="98"/>
                </a:lnTo>
                <a:lnTo>
                  <a:pt x="54" y="99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519" name="Text Box 176"/>
          <p:cNvSpPr txBox="1">
            <a:spLocks noChangeArrowheads="1"/>
          </p:cNvSpPr>
          <p:nvPr/>
        </p:nvSpPr>
        <p:spPr bwMode="auto">
          <a:xfrm>
            <a:off x="6778625" y="4249738"/>
            <a:ext cx="19843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θ</a:t>
            </a:r>
          </a:p>
        </p:txBody>
      </p:sp>
      <p:grpSp>
        <p:nvGrpSpPr>
          <p:cNvPr id="15520" name="Group 176"/>
          <p:cNvGrpSpPr>
            <a:grpSpLocks/>
          </p:cNvGrpSpPr>
          <p:nvPr/>
        </p:nvGrpSpPr>
        <p:grpSpPr bwMode="auto">
          <a:xfrm>
            <a:off x="6561138" y="350838"/>
            <a:ext cx="2573337" cy="1682750"/>
            <a:chOff x="-741363" y="204788"/>
            <a:chExt cx="10523538" cy="6881812"/>
          </a:xfrm>
        </p:grpSpPr>
        <p:sp>
          <p:nvSpPr>
            <p:cNvPr id="15559" name="Freeform 2"/>
            <p:cNvSpPr>
              <a:spLocks noChangeArrowheads="1"/>
            </p:cNvSpPr>
            <p:nvPr/>
          </p:nvSpPr>
          <p:spPr bwMode="auto">
            <a:xfrm>
              <a:off x="-741363" y="1135063"/>
              <a:ext cx="10523538" cy="1465262"/>
            </a:xfrm>
            <a:custGeom>
              <a:avLst/>
              <a:gdLst>
                <a:gd name="T0" fmla="*/ 2147483646 w 6629"/>
                <a:gd name="T1" fmla="*/ 0 h 923"/>
                <a:gd name="T2" fmla="*/ 2147483646 w 6629"/>
                <a:gd name="T3" fmla="*/ 0 h 923"/>
                <a:gd name="T4" fmla="*/ 2147483646 w 6629"/>
                <a:gd name="T5" fmla="*/ 2147483646 h 923"/>
                <a:gd name="T6" fmla="*/ 0 w 6629"/>
                <a:gd name="T7" fmla="*/ 2147483646 h 923"/>
                <a:gd name="T8" fmla="*/ 2147483646 w 6629"/>
                <a:gd name="T9" fmla="*/ 0 h 9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29" h="923">
                  <a:moveTo>
                    <a:pt x="1124" y="0"/>
                  </a:moveTo>
                  <a:lnTo>
                    <a:pt x="6629" y="0"/>
                  </a:lnTo>
                  <a:lnTo>
                    <a:pt x="5505" y="923"/>
                  </a:lnTo>
                  <a:lnTo>
                    <a:pt x="0" y="923"/>
                  </a:lnTo>
                  <a:lnTo>
                    <a:pt x="1124" y="0"/>
                  </a:lnTo>
                  <a:close/>
                </a:path>
              </a:pathLst>
            </a:custGeom>
            <a:gradFill rotWithShape="0">
              <a:gsLst>
                <a:gs pos="0">
                  <a:srgbClr val="FFE0C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60" name="Rectangle 3"/>
            <p:cNvSpPr>
              <a:spLocks noChangeArrowheads="1"/>
            </p:cNvSpPr>
            <p:nvPr/>
          </p:nvSpPr>
          <p:spPr bwMode="auto">
            <a:xfrm>
              <a:off x="-741363" y="2600325"/>
              <a:ext cx="8739188" cy="448627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E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100" dirty="0">
                <a:cs typeface="Arial" panose="020B0604020202020204" pitchFamily="34" charset="0"/>
              </a:endParaRPr>
            </a:p>
          </p:txBody>
        </p:sp>
        <p:sp>
          <p:nvSpPr>
            <p:cNvPr id="15561" name="Freeform 4"/>
            <p:cNvSpPr>
              <a:spLocks/>
            </p:cNvSpPr>
            <p:nvPr/>
          </p:nvSpPr>
          <p:spPr bwMode="auto">
            <a:xfrm>
              <a:off x="3484563" y="2600325"/>
              <a:ext cx="0" cy="2752725"/>
            </a:xfrm>
            <a:custGeom>
              <a:avLst/>
              <a:gdLst>
                <a:gd name="T0" fmla="*/ 2147483646 h 1734"/>
                <a:gd name="T1" fmla="*/ 0 h 173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734">
                  <a:moveTo>
                    <a:pt x="0" y="1734"/>
                  </a:moveTo>
                  <a:lnTo>
                    <a:pt x="0" y="0"/>
                  </a:lnTo>
                </a:path>
              </a:pathLst>
            </a:custGeom>
            <a:noFill/>
            <a:ln w="25783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62" name="Freeform 5"/>
            <p:cNvSpPr>
              <a:spLocks/>
            </p:cNvSpPr>
            <p:nvPr/>
          </p:nvSpPr>
          <p:spPr bwMode="auto">
            <a:xfrm>
              <a:off x="3522663" y="2600325"/>
              <a:ext cx="3703637" cy="0"/>
            </a:xfrm>
            <a:custGeom>
              <a:avLst/>
              <a:gdLst>
                <a:gd name="T0" fmla="*/ 2147483646 w 2333"/>
                <a:gd name="T1" fmla="*/ 0 w 2333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33">
                  <a:moveTo>
                    <a:pt x="2333" y="0"/>
                  </a:moveTo>
                  <a:lnTo>
                    <a:pt x="0" y="0"/>
                  </a:lnTo>
                </a:path>
              </a:pathLst>
            </a:custGeom>
            <a:noFill/>
            <a:ln w="25783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63" name="Oval 6"/>
            <p:cNvSpPr>
              <a:spLocks noChangeArrowheads="1"/>
            </p:cNvSpPr>
            <p:nvPr/>
          </p:nvSpPr>
          <p:spPr bwMode="auto">
            <a:xfrm>
              <a:off x="1560513" y="2160588"/>
              <a:ext cx="3848100" cy="793750"/>
            </a:xfrm>
            <a:prstGeom prst="ellipse">
              <a:avLst/>
            </a:prstGeom>
            <a:solidFill>
              <a:srgbClr val="FFFFFF"/>
            </a:solidFill>
            <a:ln w="1330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100" dirty="0">
                <a:cs typeface="Arial" panose="020B0604020202020204" pitchFamily="34" charset="0"/>
              </a:endParaRPr>
            </a:p>
          </p:txBody>
        </p:sp>
        <p:sp>
          <p:nvSpPr>
            <p:cNvPr id="15564" name="Freeform 7"/>
            <p:cNvSpPr>
              <a:spLocks noChangeArrowheads="1"/>
            </p:cNvSpPr>
            <p:nvPr/>
          </p:nvSpPr>
          <p:spPr bwMode="auto">
            <a:xfrm>
              <a:off x="1558925" y="2143125"/>
              <a:ext cx="3851275" cy="808038"/>
            </a:xfrm>
            <a:custGeom>
              <a:avLst/>
              <a:gdLst>
                <a:gd name="T0" fmla="*/ 2147483646 w 2426"/>
                <a:gd name="T1" fmla="*/ 0 h 509"/>
                <a:gd name="T2" fmla="*/ 2147483646 w 2426"/>
                <a:gd name="T3" fmla="*/ 0 h 509"/>
                <a:gd name="T4" fmla="*/ 2147483646 w 2426"/>
                <a:gd name="T5" fmla="*/ 0 h 509"/>
                <a:gd name="T6" fmla="*/ 2147483646 w 2426"/>
                <a:gd name="T7" fmla="*/ 0 h 509"/>
                <a:gd name="T8" fmla="*/ 2147483646 w 2426"/>
                <a:gd name="T9" fmla="*/ 0 h 509"/>
                <a:gd name="T10" fmla="*/ 2147483646 w 2426"/>
                <a:gd name="T11" fmla="*/ 0 h 509"/>
                <a:gd name="T12" fmla="*/ 2147483646 w 2426"/>
                <a:gd name="T13" fmla="*/ 0 h 509"/>
                <a:gd name="T14" fmla="*/ 2147483646 w 2426"/>
                <a:gd name="T15" fmla="*/ 0 h 509"/>
                <a:gd name="T16" fmla="*/ 2147483646 w 2426"/>
                <a:gd name="T17" fmla="*/ 0 h 509"/>
                <a:gd name="T18" fmla="*/ 2147483646 w 2426"/>
                <a:gd name="T19" fmla="*/ 0 h 509"/>
                <a:gd name="T20" fmla="*/ 2147483646 w 2426"/>
                <a:gd name="T21" fmla="*/ 0 h 509"/>
                <a:gd name="T22" fmla="*/ 2147483646 w 2426"/>
                <a:gd name="T23" fmla="*/ 0 h 509"/>
                <a:gd name="T24" fmla="*/ 2147483646 w 2426"/>
                <a:gd name="T25" fmla="*/ 0 h 509"/>
                <a:gd name="T26" fmla="*/ 2147483646 w 2426"/>
                <a:gd name="T27" fmla="*/ 0 h 509"/>
                <a:gd name="T28" fmla="*/ 2147483646 w 2426"/>
                <a:gd name="T29" fmla="*/ 0 h 509"/>
                <a:gd name="T30" fmla="*/ 2147483646 w 2426"/>
                <a:gd name="T31" fmla="*/ 0 h 509"/>
                <a:gd name="T32" fmla="*/ 2147483646 w 2426"/>
                <a:gd name="T33" fmla="*/ 0 h 509"/>
                <a:gd name="T34" fmla="*/ 2147483646 w 2426"/>
                <a:gd name="T35" fmla="*/ 0 h 509"/>
                <a:gd name="T36" fmla="*/ 2147483646 w 2426"/>
                <a:gd name="T37" fmla="*/ 0 h 509"/>
                <a:gd name="T38" fmla="*/ 2147483646 w 2426"/>
                <a:gd name="T39" fmla="*/ 0 h 509"/>
                <a:gd name="T40" fmla="*/ 2147483646 w 2426"/>
                <a:gd name="T41" fmla="*/ 0 h 509"/>
                <a:gd name="T42" fmla="*/ 2147483646 w 2426"/>
                <a:gd name="T43" fmla="*/ 0 h 509"/>
                <a:gd name="T44" fmla="*/ 2147483646 w 2426"/>
                <a:gd name="T45" fmla="*/ 0 h 509"/>
                <a:gd name="T46" fmla="*/ 2147483646 w 2426"/>
                <a:gd name="T47" fmla="*/ 0 h 509"/>
                <a:gd name="T48" fmla="*/ 2147483646 w 2426"/>
                <a:gd name="T49" fmla="*/ 0 h 509"/>
                <a:gd name="T50" fmla="*/ 2147483646 w 2426"/>
                <a:gd name="T51" fmla="*/ 0 h 509"/>
                <a:gd name="T52" fmla="*/ 2147483646 w 2426"/>
                <a:gd name="T53" fmla="*/ 0 h 509"/>
                <a:gd name="T54" fmla="*/ 2147483646 w 2426"/>
                <a:gd name="T55" fmla="*/ 0 h 509"/>
                <a:gd name="T56" fmla="*/ 2147483646 w 2426"/>
                <a:gd name="T57" fmla="*/ 2147483646 h 509"/>
                <a:gd name="T58" fmla="*/ 2147483646 w 2426"/>
                <a:gd name="T59" fmla="*/ 2147483646 h 509"/>
                <a:gd name="T60" fmla="*/ 2147483646 w 2426"/>
                <a:gd name="T61" fmla="*/ 2147483646 h 509"/>
                <a:gd name="T62" fmla="*/ 2147483646 w 2426"/>
                <a:gd name="T63" fmla="*/ 2147483646 h 509"/>
                <a:gd name="T64" fmla="*/ 2147483646 w 2426"/>
                <a:gd name="T65" fmla="*/ 2147483646 h 509"/>
                <a:gd name="T66" fmla="*/ 2147483646 w 2426"/>
                <a:gd name="T67" fmla="*/ 2147483646 h 509"/>
                <a:gd name="T68" fmla="*/ 2147483646 w 2426"/>
                <a:gd name="T69" fmla="*/ 2147483646 h 509"/>
                <a:gd name="T70" fmla="*/ 2147483646 w 2426"/>
                <a:gd name="T71" fmla="*/ 2147483646 h 509"/>
                <a:gd name="T72" fmla="*/ 2147483646 w 2426"/>
                <a:gd name="T73" fmla="*/ 2147483646 h 509"/>
                <a:gd name="T74" fmla="*/ 2147483646 w 2426"/>
                <a:gd name="T75" fmla="*/ 2147483646 h 509"/>
                <a:gd name="T76" fmla="*/ 2147483646 w 2426"/>
                <a:gd name="T77" fmla="*/ 2147483646 h 509"/>
                <a:gd name="T78" fmla="*/ 2147483646 w 2426"/>
                <a:gd name="T79" fmla="*/ 2147483646 h 509"/>
                <a:gd name="T80" fmla="*/ 2147483646 w 2426"/>
                <a:gd name="T81" fmla="*/ 2147483646 h 509"/>
                <a:gd name="T82" fmla="*/ 2147483646 w 2426"/>
                <a:gd name="T83" fmla="*/ 2147483646 h 509"/>
                <a:gd name="T84" fmla="*/ 2147483646 w 2426"/>
                <a:gd name="T85" fmla="*/ 2147483646 h 509"/>
                <a:gd name="T86" fmla="*/ 2147483646 w 2426"/>
                <a:gd name="T87" fmla="*/ 2147483646 h 509"/>
                <a:gd name="T88" fmla="*/ 2147483646 w 2426"/>
                <a:gd name="T89" fmla="*/ 2147483646 h 509"/>
                <a:gd name="T90" fmla="*/ 2147483646 w 2426"/>
                <a:gd name="T91" fmla="*/ 2147483646 h 509"/>
                <a:gd name="T92" fmla="*/ 2147483646 w 2426"/>
                <a:gd name="T93" fmla="*/ 2147483646 h 509"/>
                <a:gd name="T94" fmla="*/ 2147483646 w 2426"/>
                <a:gd name="T95" fmla="*/ 2147483646 h 509"/>
                <a:gd name="T96" fmla="*/ 2147483646 w 2426"/>
                <a:gd name="T97" fmla="*/ 2147483646 h 509"/>
                <a:gd name="T98" fmla="*/ 2147483646 w 2426"/>
                <a:gd name="T99" fmla="*/ 2147483646 h 509"/>
                <a:gd name="T100" fmla="*/ 2147483646 w 2426"/>
                <a:gd name="T101" fmla="*/ 2147483646 h 509"/>
                <a:gd name="T102" fmla="*/ 2147483646 w 2426"/>
                <a:gd name="T103" fmla="*/ 2147483646 h 509"/>
                <a:gd name="T104" fmla="*/ 2147483646 w 2426"/>
                <a:gd name="T105" fmla="*/ 2147483646 h 509"/>
                <a:gd name="T106" fmla="*/ 2147483646 w 2426"/>
                <a:gd name="T107" fmla="*/ 2147483646 h 509"/>
                <a:gd name="T108" fmla="*/ 2147483646 w 2426"/>
                <a:gd name="T109" fmla="*/ 2147483646 h 509"/>
                <a:gd name="T110" fmla="*/ 2147483646 w 2426"/>
                <a:gd name="T111" fmla="*/ 2147483646 h 509"/>
                <a:gd name="T112" fmla="*/ 2147483646 w 2426"/>
                <a:gd name="T113" fmla="*/ 2147483646 h 509"/>
                <a:gd name="T114" fmla="*/ 2147483646 w 2426"/>
                <a:gd name="T115" fmla="*/ 2147483646 h 509"/>
                <a:gd name="T116" fmla="*/ 2147483646 w 2426"/>
                <a:gd name="T117" fmla="*/ 2147483646 h 509"/>
                <a:gd name="T118" fmla="*/ 2147483646 w 2426"/>
                <a:gd name="T119" fmla="*/ 2147483646 h 509"/>
                <a:gd name="T120" fmla="*/ 0 w 2426"/>
                <a:gd name="T121" fmla="*/ 2147483646 h 509"/>
                <a:gd name="T122" fmla="*/ 0 w 2426"/>
                <a:gd name="T123" fmla="*/ 2147483646 h 509"/>
                <a:gd name="T124" fmla="*/ 0 w 2426"/>
                <a:gd name="T125" fmla="*/ 2147483646 h 5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426" h="509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1" y="0"/>
                  </a:lnTo>
                  <a:lnTo>
                    <a:pt x="187" y="0"/>
                  </a:lnTo>
                  <a:lnTo>
                    <a:pt x="193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5" y="0"/>
                  </a:lnTo>
                  <a:lnTo>
                    <a:pt x="232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2" y="0"/>
                  </a:lnTo>
                  <a:lnTo>
                    <a:pt x="259" y="0"/>
                  </a:lnTo>
                  <a:lnTo>
                    <a:pt x="266" y="0"/>
                  </a:lnTo>
                  <a:lnTo>
                    <a:pt x="274" y="0"/>
                  </a:lnTo>
                  <a:lnTo>
                    <a:pt x="281" y="0"/>
                  </a:lnTo>
                  <a:lnTo>
                    <a:pt x="288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0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41" y="0"/>
                  </a:lnTo>
                  <a:lnTo>
                    <a:pt x="349" y="0"/>
                  </a:lnTo>
                  <a:lnTo>
                    <a:pt x="357" y="0"/>
                  </a:lnTo>
                  <a:lnTo>
                    <a:pt x="365" y="0"/>
                  </a:lnTo>
                  <a:lnTo>
                    <a:pt x="373" y="0"/>
                  </a:lnTo>
                  <a:lnTo>
                    <a:pt x="381" y="0"/>
                  </a:lnTo>
                  <a:lnTo>
                    <a:pt x="389" y="0"/>
                  </a:lnTo>
                  <a:lnTo>
                    <a:pt x="398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31" y="0"/>
                  </a:lnTo>
                  <a:lnTo>
                    <a:pt x="440" y="0"/>
                  </a:lnTo>
                  <a:lnTo>
                    <a:pt x="448" y="0"/>
                  </a:lnTo>
                  <a:lnTo>
                    <a:pt x="457" y="0"/>
                  </a:lnTo>
                  <a:lnTo>
                    <a:pt x="466" y="0"/>
                  </a:lnTo>
                  <a:lnTo>
                    <a:pt x="475" y="0"/>
                  </a:lnTo>
                  <a:lnTo>
                    <a:pt x="484" y="0"/>
                  </a:lnTo>
                  <a:lnTo>
                    <a:pt x="492" y="0"/>
                  </a:lnTo>
                  <a:lnTo>
                    <a:pt x="501" y="0"/>
                  </a:lnTo>
                  <a:lnTo>
                    <a:pt x="510" y="0"/>
                  </a:lnTo>
                  <a:lnTo>
                    <a:pt x="520" y="0"/>
                  </a:lnTo>
                  <a:lnTo>
                    <a:pt x="529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6" y="0"/>
                  </a:lnTo>
                  <a:lnTo>
                    <a:pt x="575" y="0"/>
                  </a:lnTo>
                  <a:lnTo>
                    <a:pt x="584" y="0"/>
                  </a:lnTo>
                  <a:lnTo>
                    <a:pt x="594" y="0"/>
                  </a:lnTo>
                  <a:lnTo>
                    <a:pt x="603" y="0"/>
                  </a:lnTo>
                  <a:lnTo>
                    <a:pt x="613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42" y="0"/>
                  </a:lnTo>
                  <a:lnTo>
                    <a:pt x="652" y="0"/>
                  </a:lnTo>
                  <a:lnTo>
                    <a:pt x="661" y="0"/>
                  </a:lnTo>
                  <a:lnTo>
                    <a:pt x="671" y="0"/>
                  </a:lnTo>
                  <a:lnTo>
                    <a:pt x="681" y="0"/>
                  </a:lnTo>
                  <a:lnTo>
                    <a:pt x="691" y="0"/>
                  </a:lnTo>
                  <a:lnTo>
                    <a:pt x="701" y="0"/>
                  </a:lnTo>
                  <a:lnTo>
                    <a:pt x="711" y="0"/>
                  </a:lnTo>
                  <a:lnTo>
                    <a:pt x="721" y="0"/>
                  </a:lnTo>
                  <a:lnTo>
                    <a:pt x="731" y="0"/>
                  </a:lnTo>
                  <a:lnTo>
                    <a:pt x="741" y="0"/>
                  </a:lnTo>
                  <a:lnTo>
                    <a:pt x="751" y="0"/>
                  </a:lnTo>
                  <a:lnTo>
                    <a:pt x="761" y="0"/>
                  </a:lnTo>
                  <a:lnTo>
                    <a:pt x="771" y="0"/>
                  </a:lnTo>
                  <a:lnTo>
                    <a:pt x="782" y="0"/>
                  </a:lnTo>
                  <a:lnTo>
                    <a:pt x="792" y="0"/>
                  </a:lnTo>
                  <a:lnTo>
                    <a:pt x="802" y="0"/>
                  </a:lnTo>
                  <a:lnTo>
                    <a:pt x="812" y="0"/>
                  </a:lnTo>
                  <a:lnTo>
                    <a:pt x="823" y="0"/>
                  </a:lnTo>
                  <a:lnTo>
                    <a:pt x="833" y="0"/>
                  </a:lnTo>
                  <a:lnTo>
                    <a:pt x="844" y="0"/>
                  </a:lnTo>
                  <a:lnTo>
                    <a:pt x="854" y="0"/>
                  </a:lnTo>
                  <a:lnTo>
                    <a:pt x="864" y="0"/>
                  </a:lnTo>
                  <a:lnTo>
                    <a:pt x="875" y="0"/>
                  </a:lnTo>
                  <a:lnTo>
                    <a:pt x="885" y="0"/>
                  </a:lnTo>
                  <a:lnTo>
                    <a:pt x="896" y="0"/>
                  </a:lnTo>
                  <a:lnTo>
                    <a:pt x="906" y="0"/>
                  </a:lnTo>
                  <a:lnTo>
                    <a:pt x="917" y="0"/>
                  </a:lnTo>
                  <a:lnTo>
                    <a:pt x="928" y="0"/>
                  </a:lnTo>
                  <a:lnTo>
                    <a:pt x="938" y="0"/>
                  </a:lnTo>
                  <a:lnTo>
                    <a:pt x="949" y="0"/>
                  </a:lnTo>
                  <a:lnTo>
                    <a:pt x="959" y="0"/>
                  </a:lnTo>
                  <a:lnTo>
                    <a:pt x="970" y="0"/>
                  </a:lnTo>
                  <a:lnTo>
                    <a:pt x="981" y="0"/>
                  </a:lnTo>
                  <a:lnTo>
                    <a:pt x="991" y="0"/>
                  </a:lnTo>
                  <a:lnTo>
                    <a:pt x="1002" y="0"/>
                  </a:lnTo>
                  <a:lnTo>
                    <a:pt x="1013" y="0"/>
                  </a:lnTo>
                  <a:lnTo>
                    <a:pt x="1024" y="0"/>
                  </a:lnTo>
                  <a:lnTo>
                    <a:pt x="1034" y="0"/>
                  </a:lnTo>
                  <a:lnTo>
                    <a:pt x="1045" y="0"/>
                  </a:lnTo>
                  <a:lnTo>
                    <a:pt x="1056" y="0"/>
                  </a:lnTo>
                  <a:lnTo>
                    <a:pt x="1067" y="0"/>
                  </a:lnTo>
                  <a:lnTo>
                    <a:pt x="1077" y="0"/>
                  </a:lnTo>
                  <a:lnTo>
                    <a:pt x="1088" y="0"/>
                  </a:lnTo>
                  <a:lnTo>
                    <a:pt x="1099" y="0"/>
                  </a:lnTo>
                  <a:lnTo>
                    <a:pt x="1110" y="0"/>
                  </a:lnTo>
                  <a:lnTo>
                    <a:pt x="1121" y="0"/>
                  </a:lnTo>
                  <a:lnTo>
                    <a:pt x="1132" y="0"/>
                  </a:lnTo>
                  <a:lnTo>
                    <a:pt x="1142" y="0"/>
                  </a:lnTo>
                  <a:lnTo>
                    <a:pt x="1153" y="0"/>
                  </a:lnTo>
                  <a:lnTo>
                    <a:pt x="1164" y="0"/>
                  </a:lnTo>
                  <a:lnTo>
                    <a:pt x="1175" y="0"/>
                  </a:lnTo>
                  <a:lnTo>
                    <a:pt x="1186" y="0"/>
                  </a:lnTo>
                  <a:lnTo>
                    <a:pt x="1197" y="0"/>
                  </a:lnTo>
                  <a:lnTo>
                    <a:pt x="1208" y="0"/>
                  </a:lnTo>
                  <a:lnTo>
                    <a:pt x="1218" y="0"/>
                  </a:lnTo>
                  <a:lnTo>
                    <a:pt x="1229" y="0"/>
                  </a:lnTo>
                  <a:lnTo>
                    <a:pt x="1240" y="0"/>
                  </a:lnTo>
                  <a:lnTo>
                    <a:pt x="1251" y="0"/>
                  </a:lnTo>
                  <a:lnTo>
                    <a:pt x="1262" y="0"/>
                  </a:lnTo>
                  <a:lnTo>
                    <a:pt x="1273" y="0"/>
                  </a:lnTo>
                  <a:lnTo>
                    <a:pt x="1284" y="0"/>
                  </a:lnTo>
                  <a:lnTo>
                    <a:pt x="1294" y="0"/>
                  </a:lnTo>
                  <a:lnTo>
                    <a:pt x="1305" y="0"/>
                  </a:lnTo>
                  <a:lnTo>
                    <a:pt x="1316" y="0"/>
                  </a:lnTo>
                  <a:lnTo>
                    <a:pt x="1327" y="0"/>
                  </a:lnTo>
                  <a:lnTo>
                    <a:pt x="1338" y="0"/>
                  </a:lnTo>
                  <a:lnTo>
                    <a:pt x="1349" y="0"/>
                  </a:lnTo>
                  <a:lnTo>
                    <a:pt x="1359" y="0"/>
                  </a:lnTo>
                  <a:lnTo>
                    <a:pt x="1370" y="0"/>
                  </a:lnTo>
                  <a:lnTo>
                    <a:pt x="1381" y="0"/>
                  </a:lnTo>
                  <a:lnTo>
                    <a:pt x="1392" y="0"/>
                  </a:lnTo>
                  <a:lnTo>
                    <a:pt x="1402" y="0"/>
                  </a:lnTo>
                  <a:lnTo>
                    <a:pt x="1413" y="0"/>
                  </a:lnTo>
                  <a:lnTo>
                    <a:pt x="1424" y="0"/>
                  </a:lnTo>
                  <a:lnTo>
                    <a:pt x="1435" y="0"/>
                  </a:lnTo>
                  <a:lnTo>
                    <a:pt x="1445" y="0"/>
                  </a:lnTo>
                  <a:lnTo>
                    <a:pt x="1456" y="0"/>
                  </a:lnTo>
                  <a:lnTo>
                    <a:pt x="1467" y="0"/>
                  </a:lnTo>
                  <a:lnTo>
                    <a:pt x="1477" y="0"/>
                  </a:lnTo>
                  <a:lnTo>
                    <a:pt x="1488" y="0"/>
                  </a:lnTo>
                  <a:lnTo>
                    <a:pt x="1498" y="0"/>
                  </a:lnTo>
                  <a:lnTo>
                    <a:pt x="1509" y="0"/>
                  </a:lnTo>
                  <a:lnTo>
                    <a:pt x="1520" y="0"/>
                  </a:lnTo>
                  <a:lnTo>
                    <a:pt x="1530" y="0"/>
                  </a:lnTo>
                  <a:lnTo>
                    <a:pt x="1541" y="0"/>
                  </a:lnTo>
                  <a:lnTo>
                    <a:pt x="1551" y="0"/>
                  </a:lnTo>
                  <a:lnTo>
                    <a:pt x="1562" y="0"/>
                  </a:lnTo>
                  <a:lnTo>
                    <a:pt x="1572" y="0"/>
                  </a:lnTo>
                  <a:lnTo>
                    <a:pt x="1582" y="0"/>
                  </a:lnTo>
                  <a:lnTo>
                    <a:pt x="1593" y="0"/>
                  </a:lnTo>
                  <a:lnTo>
                    <a:pt x="1603" y="0"/>
                  </a:lnTo>
                  <a:lnTo>
                    <a:pt x="1614" y="0"/>
                  </a:lnTo>
                  <a:lnTo>
                    <a:pt x="1624" y="0"/>
                  </a:lnTo>
                  <a:lnTo>
                    <a:pt x="1634" y="0"/>
                  </a:lnTo>
                  <a:lnTo>
                    <a:pt x="1644" y="0"/>
                  </a:lnTo>
                  <a:lnTo>
                    <a:pt x="1655" y="0"/>
                  </a:lnTo>
                  <a:lnTo>
                    <a:pt x="1665" y="0"/>
                  </a:lnTo>
                  <a:lnTo>
                    <a:pt x="1675" y="0"/>
                  </a:lnTo>
                  <a:lnTo>
                    <a:pt x="1685" y="0"/>
                  </a:lnTo>
                  <a:lnTo>
                    <a:pt x="1695" y="0"/>
                  </a:lnTo>
                  <a:lnTo>
                    <a:pt x="1705" y="0"/>
                  </a:lnTo>
                  <a:lnTo>
                    <a:pt x="1715" y="0"/>
                  </a:lnTo>
                  <a:lnTo>
                    <a:pt x="1725" y="0"/>
                  </a:lnTo>
                  <a:lnTo>
                    <a:pt x="1735" y="0"/>
                  </a:lnTo>
                  <a:lnTo>
                    <a:pt x="1745" y="0"/>
                  </a:lnTo>
                  <a:lnTo>
                    <a:pt x="1755" y="0"/>
                  </a:lnTo>
                  <a:lnTo>
                    <a:pt x="1765" y="0"/>
                  </a:lnTo>
                  <a:lnTo>
                    <a:pt x="1774" y="0"/>
                  </a:lnTo>
                  <a:lnTo>
                    <a:pt x="1784" y="0"/>
                  </a:lnTo>
                  <a:lnTo>
                    <a:pt x="1794" y="0"/>
                  </a:lnTo>
                  <a:lnTo>
                    <a:pt x="1803" y="0"/>
                  </a:lnTo>
                  <a:lnTo>
                    <a:pt x="1813" y="0"/>
                  </a:lnTo>
                  <a:lnTo>
                    <a:pt x="1823" y="0"/>
                  </a:lnTo>
                  <a:lnTo>
                    <a:pt x="1832" y="0"/>
                  </a:lnTo>
                  <a:lnTo>
                    <a:pt x="1842" y="0"/>
                  </a:lnTo>
                  <a:lnTo>
                    <a:pt x="1851" y="0"/>
                  </a:lnTo>
                  <a:lnTo>
                    <a:pt x="1860" y="0"/>
                  </a:lnTo>
                  <a:lnTo>
                    <a:pt x="1870" y="0"/>
                  </a:lnTo>
                  <a:lnTo>
                    <a:pt x="1879" y="0"/>
                  </a:lnTo>
                  <a:lnTo>
                    <a:pt x="1888" y="0"/>
                  </a:lnTo>
                  <a:lnTo>
                    <a:pt x="1897" y="0"/>
                  </a:lnTo>
                  <a:lnTo>
                    <a:pt x="1907" y="0"/>
                  </a:lnTo>
                  <a:lnTo>
                    <a:pt x="1916" y="0"/>
                  </a:lnTo>
                  <a:lnTo>
                    <a:pt x="1925" y="0"/>
                  </a:lnTo>
                  <a:lnTo>
                    <a:pt x="1934" y="0"/>
                  </a:lnTo>
                  <a:lnTo>
                    <a:pt x="1943" y="0"/>
                  </a:lnTo>
                  <a:lnTo>
                    <a:pt x="1951" y="0"/>
                  </a:lnTo>
                  <a:lnTo>
                    <a:pt x="1960" y="0"/>
                  </a:lnTo>
                  <a:lnTo>
                    <a:pt x="1969" y="0"/>
                  </a:lnTo>
                  <a:lnTo>
                    <a:pt x="1978" y="0"/>
                  </a:lnTo>
                  <a:lnTo>
                    <a:pt x="1986" y="0"/>
                  </a:lnTo>
                  <a:lnTo>
                    <a:pt x="1995" y="0"/>
                  </a:lnTo>
                  <a:lnTo>
                    <a:pt x="2003" y="0"/>
                  </a:lnTo>
                  <a:lnTo>
                    <a:pt x="2012" y="0"/>
                  </a:lnTo>
                  <a:lnTo>
                    <a:pt x="2020" y="0"/>
                  </a:lnTo>
                  <a:lnTo>
                    <a:pt x="2028" y="0"/>
                  </a:lnTo>
                  <a:lnTo>
                    <a:pt x="2037" y="0"/>
                  </a:lnTo>
                  <a:lnTo>
                    <a:pt x="2045" y="0"/>
                  </a:lnTo>
                  <a:lnTo>
                    <a:pt x="2053" y="0"/>
                  </a:lnTo>
                  <a:lnTo>
                    <a:pt x="2061" y="0"/>
                  </a:lnTo>
                  <a:lnTo>
                    <a:pt x="2069" y="0"/>
                  </a:lnTo>
                  <a:lnTo>
                    <a:pt x="2077" y="0"/>
                  </a:lnTo>
                  <a:lnTo>
                    <a:pt x="2085" y="0"/>
                  </a:lnTo>
                  <a:lnTo>
                    <a:pt x="2093" y="0"/>
                  </a:lnTo>
                  <a:lnTo>
                    <a:pt x="2100" y="0"/>
                  </a:lnTo>
                  <a:lnTo>
                    <a:pt x="2108" y="0"/>
                  </a:lnTo>
                  <a:lnTo>
                    <a:pt x="2116" y="0"/>
                  </a:lnTo>
                  <a:lnTo>
                    <a:pt x="2123" y="0"/>
                  </a:lnTo>
                  <a:lnTo>
                    <a:pt x="2131" y="0"/>
                  </a:lnTo>
                  <a:lnTo>
                    <a:pt x="2138" y="0"/>
                  </a:lnTo>
                  <a:lnTo>
                    <a:pt x="2145" y="0"/>
                  </a:lnTo>
                  <a:lnTo>
                    <a:pt x="2152" y="0"/>
                  </a:lnTo>
                  <a:lnTo>
                    <a:pt x="2160" y="0"/>
                  </a:lnTo>
                  <a:lnTo>
                    <a:pt x="2167" y="0"/>
                  </a:lnTo>
                  <a:lnTo>
                    <a:pt x="2174" y="0"/>
                  </a:lnTo>
                  <a:lnTo>
                    <a:pt x="2181" y="0"/>
                  </a:lnTo>
                  <a:lnTo>
                    <a:pt x="2187" y="0"/>
                  </a:lnTo>
                  <a:lnTo>
                    <a:pt x="2194" y="0"/>
                  </a:lnTo>
                  <a:lnTo>
                    <a:pt x="2201" y="0"/>
                  </a:lnTo>
                  <a:lnTo>
                    <a:pt x="2207" y="0"/>
                  </a:lnTo>
                  <a:lnTo>
                    <a:pt x="2214" y="0"/>
                  </a:lnTo>
                  <a:lnTo>
                    <a:pt x="2220" y="0"/>
                  </a:lnTo>
                  <a:lnTo>
                    <a:pt x="2227" y="0"/>
                  </a:lnTo>
                  <a:lnTo>
                    <a:pt x="2233" y="0"/>
                  </a:lnTo>
                  <a:lnTo>
                    <a:pt x="2239" y="0"/>
                  </a:lnTo>
                  <a:lnTo>
                    <a:pt x="2245" y="0"/>
                  </a:lnTo>
                  <a:lnTo>
                    <a:pt x="2251" y="0"/>
                  </a:lnTo>
                  <a:lnTo>
                    <a:pt x="2257" y="0"/>
                  </a:lnTo>
                  <a:lnTo>
                    <a:pt x="2263" y="0"/>
                  </a:lnTo>
                  <a:lnTo>
                    <a:pt x="2269" y="0"/>
                  </a:lnTo>
                  <a:lnTo>
                    <a:pt x="2274" y="0"/>
                  </a:lnTo>
                  <a:lnTo>
                    <a:pt x="2280" y="0"/>
                  </a:lnTo>
                  <a:lnTo>
                    <a:pt x="2285" y="0"/>
                  </a:lnTo>
                  <a:lnTo>
                    <a:pt x="2291" y="0"/>
                  </a:lnTo>
                  <a:lnTo>
                    <a:pt x="2296" y="0"/>
                  </a:lnTo>
                  <a:lnTo>
                    <a:pt x="2301" y="0"/>
                  </a:lnTo>
                  <a:lnTo>
                    <a:pt x="2306" y="0"/>
                  </a:lnTo>
                  <a:lnTo>
                    <a:pt x="2311" y="0"/>
                  </a:lnTo>
                  <a:lnTo>
                    <a:pt x="2316" y="0"/>
                  </a:lnTo>
                  <a:lnTo>
                    <a:pt x="2321" y="0"/>
                  </a:lnTo>
                  <a:lnTo>
                    <a:pt x="2326" y="0"/>
                  </a:lnTo>
                  <a:lnTo>
                    <a:pt x="2330" y="0"/>
                  </a:lnTo>
                  <a:lnTo>
                    <a:pt x="2335" y="0"/>
                  </a:lnTo>
                  <a:lnTo>
                    <a:pt x="2339" y="0"/>
                  </a:lnTo>
                  <a:lnTo>
                    <a:pt x="2344" y="0"/>
                  </a:lnTo>
                  <a:lnTo>
                    <a:pt x="2348" y="0"/>
                  </a:lnTo>
                  <a:lnTo>
                    <a:pt x="2352" y="0"/>
                  </a:lnTo>
                  <a:lnTo>
                    <a:pt x="2356" y="0"/>
                  </a:lnTo>
                  <a:lnTo>
                    <a:pt x="2360" y="0"/>
                  </a:lnTo>
                  <a:lnTo>
                    <a:pt x="2364" y="0"/>
                  </a:lnTo>
                  <a:lnTo>
                    <a:pt x="2368" y="0"/>
                  </a:lnTo>
                  <a:lnTo>
                    <a:pt x="2371" y="0"/>
                  </a:lnTo>
                  <a:lnTo>
                    <a:pt x="2375" y="0"/>
                  </a:lnTo>
                  <a:lnTo>
                    <a:pt x="2378" y="0"/>
                  </a:lnTo>
                  <a:lnTo>
                    <a:pt x="2381" y="0"/>
                  </a:lnTo>
                  <a:lnTo>
                    <a:pt x="2384" y="0"/>
                  </a:lnTo>
                  <a:lnTo>
                    <a:pt x="2387" y="0"/>
                  </a:lnTo>
                  <a:lnTo>
                    <a:pt x="2390" y="0"/>
                  </a:lnTo>
                  <a:lnTo>
                    <a:pt x="2393" y="0"/>
                  </a:lnTo>
                  <a:lnTo>
                    <a:pt x="2396" y="0"/>
                  </a:lnTo>
                  <a:lnTo>
                    <a:pt x="2399" y="0"/>
                  </a:lnTo>
                  <a:lnTo>
                    <a:pt x="2401" y="0"/>
                  </a:lnTo>
                  <a:lnTo>
                    <a:pt x="2403" y="0"/>
                  </a:lnTo>
                  <a:lnTo>
                    <a:pt x="2406" y="0"/>
                  </a:lnTo>
                  <a:lnTo>
                    <a:pt x="2408" y="0"/>
                  </a:lnTo>
                  <a:lnTo>
                    <a:pt x="2410" y="0"/>
                  </a:lnTo>
                  <a:lnTo>
                    <a:pt x="2412" y="0"/>
                  </a:lnTo>
                  <a:lnTo>
                    <a:pt x="2414" y="0"/>
                  </a:lnTo>
                  <a:lnTo>
                    <a:pt x="2415" y="0"/>
                  </a:lnTo>
                  <a:lnTo>
                    <a:pt x="2417" y="0"/>
                  </a:lnTo>
                  <a:lnTo>
                    <a:pt x="2418" y="0"/>
                  </a:lnTo>
                  <a:lnTo>
                    <a:pt x="2420" y="0"/>
                  </a:lnTo>
                  <a:lnTo>
                    <a:pt x="2421" y="0"/>
                  </a:lnTo>
                  <a:lnTo>
                    <a:pt x="2422" y="0"/>
                  </a:lnTo>
                  <a:lnTo>
                    <a:pt x="2423" y="0"/>
                  </a:lnTo>
                  <a:lnTo>
                    <a:pt x="2424" y="0"/>
                  </a:lnTo>
                  <a:lnTo>
                    <a:pt x="2425" y="0"/>
                  </a:lnTo>
                  <a:lnTo>
                    <a:pt x="2426" y="0"/>
                  </a:lnTo>
                  <a:lnTo>
                    <a:pt x="2426" y="1"/>
                  </a:lnTo>
                  <a:lnTo>
                    <a:pt x="2426" y="3"/>
                  </a:lnTo>
                  <a:lnTo>
                    <a:pt x="2426" y="6"/>
                  </a:lnTo>
                  <a:lnTo>
                    <a:pt x="2426" y="10"/>
                  </a:lnTo>
                  <a:lnTo>
                    <a:pt x="2426" y="15"/>
                  </a:lnTo>
                  <a:lnTo>
                    <a:pt x="2426" y="21"/>
                  </a:lnTo>
                  <a:lnTo>
                    <a:pt x="2426" y="27"/>
                  </a:lnTo>
                  <a:lnTo>
                    <a:pt x="2426" y="35"/>
                  </a:lnTo>
                  <a:lnTo>
                    <a:pt x="2426" y="43"/>
                  </a:lnTo>
                  <a:lnTo>
                    <a:pt x="2426" y="52"/>
                  </a:lnTo>
                  <a:lnTo>
                    <a:pt x="2426" y="61"/>
                  </a:lnTo>
                  <a:lnTo>
                    <a:pt x="2426" y="71"/>
                  </a:lnTo>
                  <a:lnTo>
                    <a:pt x="2426" y="81"/>
                  </a:lnTo>
                  <a:lnTo>
                    <a:pt x="2426" y="92"/>
                  </a:lnTo>
                  <a:lnTo>
                    <a:pt x="2426" y="103"/>
                  </a:lnTo>
                  <a:lnTo>
                    <a:pt x="2426" y="114"/>
                  </a:lnTo>
                  <a:lnTo>
                    <a:pt x="2426" y="125"/>
                  </a:lnTo>
                  <a:lnTo>
                    <a:pt x="2426" y="136"/>
                  </a:lnTo>
                  <a:lnTo>
                    <a:pt x="2426" y="147"/>
                  </a:lnTo>
                  <a:lnTo>
                    <a:pt x="2426" y="158"/>
                  </a:lnTo>
                  <a:lnTo>
                    <a:pt x="2426" y="169"/>
                  </a:lnTo>
                  <a:lnTo>
                    <a:pt x="2426" y="180"/>
                  </a:lnTo>
                  <a:lnTo>
                    <a:pt x="2426" y="190"/>
                  </a:lnTo>
                  <a:lnTo>
                    <a:pt x="2426" y="200"/>
                  </a:lnTo>
                  <a:lnTo>
                    <a:pt x="2426" y="209"/>
                  </a:lnTo>
                  <a:lnTo>
                    <a:pt x="2426" y="218"/>
                  </a:lnTo>
                  <a:lnTo>
                    <a:pt x="2426" y="226"/>
                  </a:lnTo>
                  <a:lnTo>
                    <a:pt x="2426" y="234"/>
                  </a:lnTo>
                  <a:lnTo>
                    <a:pt x="2426" y="241"/>
                  </a:lnTo>
                  <a:lnTo>
                    <a:pt x="2426" y="246"/>
                  </a:lnTo>
                  <a:lnTo>
                    <a:pt x="2426" y="251"/>
                  </a:lnTo>
                  <a:lnTo>
                    <a:pt x="2426" y="255"/>
                  </a:lnTo>
                  <a:lnTo>
                    <a:pt x="2426" y="258"/>
                  </a:lnTo>
                  <a:lnTo>
                    <a:pt x="2426" y="260"/>
                  </a:lnTo>
                  <a:lnTo>
                    <a:pt x="2426" y="261"/>
                  </a:lnTo>
                  <a:lnTo>
                    <a:pt x="2426" y="262"/>
                  </a:lnTo>
                  <a:lnTo>
                    <a:pt x="2425" y="264"/>
                  </a:lnTo>
                  <a:lnTo>
                    <a:pt x="2424" y="268"/>
                  </a:lnTo>
                  <a:lnTo>
                    <a:pt x="2423" y="273"/>
                  </a:lnTo>
                  <a:lnTo>
                    <a:pt x="2420" y="279"/>
                  </a:lnTo>
                  <a:lnTo>
                    <a:pt x="2416" y="286"/>
                  </a:lnTo>
                  <a:lnTo>
                    <a:pt x="2412" y="294"/>
                  </a:lnTo>
                  <a:lnTo>
                    <a:pt x="2406" y="302"/>
                  </a:lnTo>
                  <a:lnTo>
                    <a:pt x="2398" y="311"/>
                  </a:lnTo>
                  <a:lnTo>
                    <a:pt x="2389" y="320"/>
                  </a:lnTo>
                  <a:lnTo>
                    <a:pt x="2378" y="329"/>
                  </a:lnTo>
                  <a:lnTo>
                    <a:pt x="2373" y="332"/>
                  </a:lnTo>
                  <a:lnTo>
                    <a:pt x="2368" y="335"/>
                  </a:lnTo>
                  <a:lnTo>
                    <a:pt x="2363" y="338"/>
                  </a:lnTo>
                  <a:lnTo>
                    <a:pt x="2357" y="342"/>
                  </a:lnTo>
                  <a:lnTo>
                    <a:pt x="2350" y="345"/>
                  </a:lnTo>
                  <a:lnTo>
                    <a:pt x="2344" y="349"/>
                  </a:lnTo>
                  <a:lnTo>
                    <a:pt x="2336" y="352"/>
                  </a:lnTo>
                  <a:lnTo>
                    <a:pt x="2329" y="356"/>
                  </a:lnTo>
                  <a:lnTo>
                    <a:pt x="2321" y="360"/>
                  </a:lnTo>
                  <a:lnTo>
                    <a:pt x="2313" y="363"/>
                  </a:lnTo>
                  <a:lnTo>
                    <a:pt x="2305" y="367"/>
                  </a:lnTo>
                  <a:lnTo>
                    <a:pt x="2297" y="370"/>
                  </a:lnTo>
                  <a:lnTo>
                    <a:pt x="2289" y="374"/>
                  </a:lnTo>
                  <a:lnTo>
                    <a:pt x="2280" y="377"/>
                  </a:lnTo>
                  <a:lnTo>
                    <a:pt x="2272" y="380"/>
                  </a:lnTo>
                  <a:lnTo>
                    <a:pt x="2264" y="384"/>
                  </a:lnTo>
                  <a:lnTo>
                    <a:pt x="2255" y="387"/>
                  </a:lnTo>
                  <a:lnTo>
                    <a:pt x="2247" y="390"/>
                  </a:lnTo>
                  <a:lnTo>
                    <a:pt x="2239" y="393"/>
                  </a:lnTo>
                  <a:lnTo>
                    <a:pt x="2231" y="396"/>
                  </a:lnTo>
                  <a:lnTo>
                    <a:pt x="2223" y="398"/>
                  </a:lnTo>
                  <a:lnTo>
                    <a:pt x="2216" y="401"/>
                  </a:lnTo>
                  <a:lnTo>
                    <a:pt x="2209" y="403"/>
                  </a:lnTo>
                  <a:lnTo>
                    <a:pt x="2202" y="405"/>
                  </a:lnTo>
                  <a:lnTo>
                    <a:pt x="2196" y="407"/>
                  </a:lnTo>
                  <a:lnTo>
                    <a:pt x="2190" y="409"/>
                  </a:lnTo>
                  <a:lnTo>
                    <a:pt x="2184" y="411"/>
                  </a:lnTo>
                  <a:lnTo>
                    <a:pt x="2179" y="412"/>
                  </a:lnTo>
                  <a:lnTo>
                    <a:pt x="2174" y="414"/>
                  </a:lnTo>
                  <a:lnTo>
                    <a:pt x="2170" y="414"/>
                  </a:lnTo>
                  <a:lnTo>
                    <a:pt x="2167" y="415"/>
                  </a:lnTo>
                  <a:lnTo>
                    <a:pt x="2164" y="416"/>
                  </a:lnTo>
                  <a:lnTo>
                    <a:pt x="2161" y="417"/>
                  </a:lnTo>
                  <a:lnTo>
                    <a:pt x="2157" y="418"/>
                  </a:lnTo>
                  <a:lnTo>
                    <a:pt x="2152" y="419"/>
                  </a:lnTo>
                  <a:lnTo>
                    <a:pt x="2148" y="421"/>
                  </a:lnTo>
                  <a:lnTo>
                    <a:pt x="2143" y="422"/>
                  </a:lnTo>
                  <a:lnTo>
                    <a:pt x="2137" y="423"/>
                  </a:lnTo>
                  <a:lnTo>
                    <a:pt x="2131" y="425"/>
                  </a:lnTo>
                  <a:lnTo>
                    <a:pt x="2125" y="426"/>
                  </a:lnTo>
                  <a:lnTo>
                    <a:pt x="2119" y="427"/>
                  </a:lnTo>
                  <a:lnTo>
                    <a:pt x="2112" y="429"/>
                  </a:lnTo>
                  <a:lnTo>
                    <a:pt x="2105" y="430"/>
                  </a:lnTo>
                  <a:lnTo>
                    <a:pt x="2098" y="432"/>
                  </a:lnTo>
                  <a:lnTo>
                    <a:pt x="2090" y="433"/>
                  </a:lnTo>
                  <a:lnTo>
                    <a:pt x="2082" y="435"/>
                  </a:lnTo>
                  <a:lnTo>
                    <a:pt x="2074" y="437"/>
                  </a:lnTo>
                  <a:lnTo>
                    <a:pt x="2066" y="438"/>
                  </a:lnTo>
                  <a:lnTo>
                    <a:pt x="2057" y="440"/>
                  </a:lnTo>
                  <a:lnTo>
                    <a:pt x="2048" y="442"/>
                  </a:lnTo>
                  <a:lnTo>
                    <a:pt x="2039" y="443"/>
                  </a:lnTo>
                  <a:lnTo>
                    <a:pt x="2030" y="445"/>
                  </a:lnTo>
                  <a:lnTo>
                    <a:pt x="2020" y="447"/>
                  </a:lnTo>
                  <a:lnTo>
                    <a:pt x="2011" y="448"/>
                  </a:lnTo>
                  <a:lnTo>
                    <a:pt x="2001" y="450"/>
                  </a:lnTo>
                  <a:lnTo>
                    <a:pt x="1991" y="452"/>
                  </a:lnTo>
                  <a:lnTo>
                    <a:pt x="1981" y="453"/>
                  </a:lnTo>
                  <a:lnTo>
                    <a:pt x="1970" y="455"/>
                  </a:lnTo>
                  <a:lnTo>
                    <a:pt x="1960" y="457"/>
                  </a:lnTo>
                  <a:lnTo>
                    <a:pt x="1949" y="458"/>
                  </a:lnTo>
                  <a:lnTo>
                    <a:pt x="1939" y="460"/>
                  </a:lnTo>
                  <a:lnTo>
                    <a:pt x="1931" y="461"/>
                  </a:lnTo>
                  <a:lnTo>
                    <a:pt x="1924" y="462"/>
                  </a:lnTo>
                  <a:lnTo>
                    <a:pt x="1916" y="463"/>
                  </a:lnTo>
                  <a:lnTo>
                    <a:pt x="1909" y="464"/>
                  </a:lnTo>
                  <a:lnTo>
                    <a:pt x="1901" y="466"/>
                  </a:lnTo>
                  <a:lnTo>
                    <a:pt x="1893" y="467"/>
                  </a:lnTo>
                  <a:lnTo>
                    <a:pt x="1886" y="468"/>
                  </a:lnTo>
                  <a:lnTo>
                    <a:pt x="1878" y="469"/>
                  </a:lnTo>
                  <a:lnTo>
                    <a:pt x="1870" y="470"/>
                  </a:lnTo>
                  <a:lnTo>
                    <a:pt x="1863" y="471"/>
                  </a:lnTo>
                  <a:lnTo>
                    <a:pt x="1855" y="472"/>
                  </a:lnTo>
                  <a:lnTo>
                    <a:pt x="1847" y="473"/>
                  </a:lnTo>
                  <a:lnTo>
                    <a:pt x="1839" y="474"/>
                  </a:lnTo>
                  <a:lnTo>
                    <a:pt x="1832" y="475"/>
                  </a:lnTo>
                  <a:lnTo>
                    <a:pt x="1824" y="476"/>
                  </a:lnTo>
                  <a:lnTo>
                    <a:pt x="1816" y="476"/>
                  </a:lnTo>
                  <a:lnTo>
                    <a:pt x="1808" y="477"/>
                  </a:lnTo>
                  <a:lnTo>
                    <a:pt x="1801" y="478"/>
                  </a:lnTo>
                  <a:lnTo>
                    <a:pt x="1793" y="479"/>
                  </a:lnTo>
                  <a:lnTo>
                    <a:pt x="1785" y="480"/>
                  </a:lnTo>
                  <a:lnTo>
                    <a:pt x="1777" y="481"/>
                  </a:lnTo>
                  <a:lnTo>
                    <a:pt x="1770" y="482"/>
                  </a:lnTo>
                  <a:lnTo>
                    <a:pt x="1762" y="483"/>
                  </a:lnTo>
                  <a:lnTo>
                    <a:pt x="1754" y="484"/>
                  </a:lnTo>
                  <a:lnTo>
                    <a:pt x="1747" y="484"/>
                  </a:lnTo>
                  <a:lnTo>
                    <a:pt x="1739" y="485"/>
                  </a:lnTo>
                  <a:lnTo>
                    <a:pt x="1732" y="486"/>
                  </a:lnTo>
                  <a:lnTo>
                    <a:pt x="1724" y="487"/>
                  </a:lnTo>
                  <a:lnTo>
                    <a:pt x="1717" y="487"/>
                  </a:lnTo>
                  <a:lnTo>
                    <a:pt x="1709" y="488"/>
                  </a:lnTo>
                  <a:lnTo>
                    <a:pt x="1702" y="489"/>
                  </a:lnTo>
                  <a:lnTo>
                    <a:pt x="1695" y="490"/>
                  </a:lnTo>
                  <a:lnTo>
                    <a:pt x="1688" y="490"/>
                  </a:lnTo>
                  <a:lnTo>
                    <a:pt x="1680" y="491"/>
                  </a:lnTo>
                  <a:lnTo>
                    <a:pt x="1673" y="492"/>
                  </a:lnTo>
                  <a:lnTo>
                    <a:pt x="1666" y="493"/>
                  </a:lnTo>
                  <a:lnTo>
                    <a:pt x="1659" y="493"/>
                  </a:lnTo>
                  <a:lnTo>
                    <a:pt x="1652" y="494"/>
                  </a:lnTo>
                  <a:lnTo>
                    <a:pt x="1646" y="494"/>
                  </a:lnTo>
                  <a:lnTo>
                    <a:pt x="1639" y="495"/>
                  </a:lnTo>
                  <a:lnTo>
                    <a:pt x="1632" y="496"/>
                  </a:lnTo>
                  <a:lnTo>
                    <a:pt x="1626" y="496"/>
                  </a:lnTo>
                  <a:lnTo>
                    <a:pt x="1619" y="497"/>
                  </a:lnTo>
                  <a:lnTo>
                    <a:pt x="1613" y="497"/>
                  </a:lnTo>
                  <a:lnTo>
                    <a:pt x="1607" y="498"/>
                  </a:lnTo>
                  <a:lnTo>
                    <a:pt x="1602" y="498"/>
                  </a:lnTo>
                  <a:lnTo>
                    <a:pt x="1597" y="499"/>
                  </a:lnTo>
                  <a:lnTo>
                    <a:pt x="1592" y="499"/>
                  </a:lnTo>
                  <a:lnTo>
                    <a:pt x="1587" y="500"/>
                  </a:lnTo>
                  <a:lnTo>
                    <a:pt x="1582" y="500"/>
                  </a:lnTo>
                  <a:lnTo>
                    <a:pt x="1576" y="500"/>
                  </a:lnTo>
                  <a:lnTo>
                    <a:pt x="1571" y="501"/>
                  </a:lnTo>
                  <a:lnTo>
                    <a:pt x="1565" y="501"/>
                  </a:lnTo>
                  <a:lnTo>
                    <a:pt x="1560" y="501"/>
                  </a:lnTo>
                  <a:lnTo>
                    <a:pt x="1554" y="502"/>
                  </a:lnTo>
                  <a:lnTo>
                    <a:pt x="1548" y="502"/>
                  </a:lnTo>
                  <a:lnTo>
                    <a:pt x="1542" y="502"/>
                  </a:lnTo>
                  <a:lnTo>
                    <a:pt x="1536" y="503"/>
                  </a:lnTo>
                  <a:lnTo>
                    <a:pt x="1530" y="503"/>
                  </a:lnTo>
                  <a:lnTo>
                    <a:pt x="1523" y="503"/>
                  </a:lnTo>
                  <a:lnTo>
                    <a:pt x="1517" y="504"/>
                  </a:lnTo>
                  <a:lnTo>
                    <a:pt x="1510" y="504"/>
                  </a:lnTo>
                  <a:lnTo>
                    <a:pt x="1504" y="504"/>
                  </a:lnTo>
                  <a:lnTo>
                    <a:pt x="1497" y="505"/>
                  </a:lnTo>
                  <a:lnTo>
                    <a:pt x="1490" y="505"/>
                  </a:lnTo>
                  <a:lnTo>
                    <a:pt x="1483" y="505"/>
                  </a:lnTo>
                  <a:lnTo>
                    <a:pt x="1476" y="505"/>
                  </a:lnTo>
                  <a:lnTo>
                    <a:pt x="1469" y="506"/>
                  </a:lnTo>
                  <a:lnTo>
                    <a:pt x="1462" y="506"/>
                  </a:lnTo>
                  <a:lnTo>
                    <a:pt x="1455" y="506"/>
                  </a:lnTo>
                  <a:lnTo>
                    <a:pt x="1448" y="506"/>
                  </a:lnTo>
                  <a:lnTo>
                    <a:pt x="1440" y="506"/>
                  </a:lnTo>
                  <a:lnTo>
                    <a:pt x="1433" y="507"/>
                  </a:lnTo>
                  <a:lnTo>
                    <a:pt x="1425" y="507"/>
                  </a:lnTo>
                  <a:lnTo>
                    <a:pt x="1417" y="507"/>
                  </a:lnTo>
                  <a:lnTo>
                    <a:pt x="1410" y="507"/>
                  </a:lnTo>
                  <a:lnTo>
                    <a:pt x="1402" y="507"/>
                  </a:lnTo>
                  <a:lnTo>
                    <a:pt x="1394" y="508"/>
                  </a:lnTo>
                  <a:lnTo>
                    <a:pt x="1386" y="508"/>
                  </a:lnTo>
                  <a:lnTo>
                    <a:pt x="1378" y="508"/>
                  </a:lnTo>
                  <a:lnTo>
                    <a:pt x="1370" y="508"/>
                  </a:lnTo>
                  <a:lnTo>
                    <a:pt x="1362" y="508"/>
                  </a:lnTo>
                  <a:lnTo>
                    <a:pt x="1354" y="508"/>
                  </a:lnTo>
                  <a:lnTo>
                    <a:pt x="1346" y="508"/>
                  </a:lnTo>
                  <a:lnTo>
                    <a:pt x="1337" y="508"/>
                  </a:lnTo>
                  <a:lnTo>
                    <a:pt x="1329" y="509"/>
                  </a:lnTo>
                  <a:lnTo>
                    <a:pt x="1321" y="509"/>
                  </a:lnTo>
                  <a:lnTo>
                    <a:pt x="1312" y="509"/>
                  </a:lnTo>
                  <a:lnTo>
                    <a:pt x="1304" y="509"/>
                  </a:lnTo>
                  <a:lnTo>
                    <a:pt x="1295" y="509"/>
                  </a:lnTo>
                  <a:lnTo>
                    <a:pt x="1287" y="509"/>
                  </a:lnTo>
                  <a:lnTo>
                    <a:pt x="1278" y="509"/>
                  </a:lnTo>
                  <a:lnTo>
                    <a:pt x="1269" y="509"/>
                  </a:lnTo>
                  <a:lnTo>
                    <a:pt x="1261" y="509"/>
                  </a:lnTo>
                  <a:lnTo>
                    <a:pt x="1252" y="509"/>
                  </a:lnTo>
                  <a:lnTo>
                    <a:pt x="1243" y="509"/>
                  </a:lnTo>
                  <a:lnTo>
                    <a:pt x="1234" y="509"/>
                  </a:lnTo>
                  <a:lnTo>
                    <a:pt x="1225" y="509"/>
                  </a:lnTo>
                  <a:lnTo>
                    <a:pt x="1216" y="509"/>
                  </a:lnTo>
                  <a:lnTo>
                    <a:pt x="1207" y="509"/>
                  </a:lnTo>
                  <a:lnTo>
                    <a:pt x="1198" y="509"/>
                  </a:lnTo>
                  <a:lnTo>
                    <a:pt x="1189" y="509"/>
                  </a:lnTo>
                  <a:lnTo>
                    <a:pt x="1180" y="509"/>
                  </a:lnTo>
                  <a:lnTo>
                    <a:pt x="1171" y="509"/>
                  </a:lnTo>
                  <a:lnTo>
                    <a:pt x="1162" y="509"/>
                  </a:lnTo>
                  <a:lnTo>
                    <a:pt x="1154" y="508"/>
                  </a:lnTo>
                  <a:lnTo>
                    <a:pt x="1147" y="508"/>
                  </a:lnTo>
                  <a:lnTo>
                    <a:pt x="1139" y="508"/>
                  </a:lnTo>
                  <a:lnTo>
                    <a:pt x="1131" y="508"/>
                  </a:lnTo>
                  <a:lnTo>
                    <a:pt x="1124" y="508"/>
                  </a:lnTo>
                  <a:lnTo>
                    <a:pt x="1116" y="508"/>
                  </a:lnTo>
                  <a:lnTo>
                    <a:pt x="1108" y="508"/>
                  </a:lnTo>
                  <a:lnTo>
                    <a:pt x="1100" y="508"/>
                  </a:lnTo>
                  <a:lnTo>
                    <a:pt x="1092" y="507"/>
                  </a:lnTo>
                  <a:lnTo>
                    <a:pt x="1085" y="507"/>
                  </a:lnTo>
                  <a:lnTo>
                    <a:pt x="1077" y="507"/>
                  </a:lnTo>
                  <a:lnTo>
                    <a:pt x="1069" y="507"/>
                  </a:lnTo>
                  <a:lnTo>
                    <a:pt x="1061" y="507"/>
                  </a:lnTo>
                  <a:lnTo>
                    <a:pt x="1053" y="506"/>
                  </a:lnTo>
                  <a:lnTo>
                    <a:pt x="1046" y="506"/>
                  </a:lnTo>
                  <a:lnTo>
                    <a:pt x="1038" y="506"/>
                  </a:lnTo>
                  <a:lnTo>
                    <a:pt x="1030" y="506"/>
                  </a:lnTo>
                  <a:lnTo>
                    <a:pt x="1022" y="506"/>
                  </a:lnTo>
                  <a:lnTo>
                    <a:pt x="1014" y="505"/>
                  </a:lnTo>
                  <a:lnTo>
                    <a:pt x="1007" y="505"/>
                  </a:lnTo>
                  <a:lnTo>
                    <a:pt x="999" y="505"/>
                  </a:lnTo>
                  <a:lnTo>
                    <a:pt x="991" y="505"/>
                  </a:lnTo>
                  <a:lnTo>
                    <a:pt x="983" y="504"/>
                  </a:lnTo>
                  <a:lnTo>
                    <a:pt x="976" y="504"/>
                  </a:lnTo>
                  <a:lnTo>
                    <a:pt x="968" y="504"/>
                  </a:lnTo>
                  <a:lnTo>
                    <a:pt x="960" y="503"/>
                  </a:lnTo>
                  <a:lnTo>
                    <a:pt x="952" y="503"/>
                  </a:lnTo>
                  <a:lnTo>
                    <a:pt x="945" y="503"/>
                  </a:lnTo>
                  <a:lnTo>
                    <a:pt x="937" y="503"/>
                  </a:lnTo>
                  <a:lnTo>
                    <a:pt x="929" y="502"/>
                  </a:lnTo>
                  <a:lnTo>
                    <a:pt x="922" y="502"/>
                  </a:lnTo>
                  <a:lnTo>
                    <a:pt x="914" y="502"/>
                  </a:lnTo>
                  <a:lnTo>
                    <a:pt x="906" y="501"/>
                  </a:lnTo>
                  <a:lnTo>
                    <a:pt x="899" y="501"/>
                  </a:lnTo>
                  <a:lnTo>
                    <a:pt x="891" y="500"/>
                  </a:lnTo>
                  <a:lnTo>
                    <a:pt x="883" y="500"/>
                  </a:lnTo>
                  <a:lnTo>
                    <a:pt x="876" y="500"/>
                  </a:lnTo>
                  <a:lnTo>
                    <a:pt x="868" y="499"/>
                  </a:lnTo>
                  <a:lnTo>
                    <a:pt x="861" y="499"/>
                  </a:lnTo>
                  <a:lnTo>
                    <a:pt x="853" y="498"/>
                  </a:lnTo>
                  <a:lnTo>
                    <a:pt x="846" y="498"/>
                  </a:lnTo>
                  <a:lnTo>
                    <a:pt x="839" y="498"/>
                  </a:lnTo>
                  <a:lnTo>
                    <a:pt x="831" y="497"/>
                  </a:lnTo>
                  <a:lnTo>
                    <a:pt x="824" y="497"/>
                  </a:lnTo>
                  <a:lnTo>
                    <a:pt x="816" y="496"/>
                  </a:lnTo>
                  <a:lnTo>
                    <a:pt x="809" y="496"/>
                  </a:lnTo>
                  <a:lnTo>
                    <a:pt x="802" y="495"/>
                  </a:lnTo>
                  <a:lnTo>
                    <a:pt x="795" y="495"/>
                  </a:lnTo>
                  <a:lnTo>
                    <a:pt x="787" y="494"/>
                  </a:lnTo>
                  <a:lnTo>
                    <a:pt x="780" y="494"/>
                  </a:lnTo>
                  <a:lnTo>
                    <a:pt x="773" y="493"/>
                  </a:lnTo>
                  <a:lnTo>
                    <a:pt x="766" y="493"/>
                  </a:lnTo>
                  <a:lnTo>
                    <a:pt x="759" y="492"/>
                  </a:lnTo>
                  <a:lnTo>
                    <a:pt x="752" y="492"/>
                  </a:lnTo>
                  <a:lnTo>
                    <a:pt x="745" y="491"/>
                  </a:lnTo>
                  <a:lnTo>
                    <a:pt x="738" y="491"/>
                  </a:lnTo>
                  <a:lnTo>
                    <a:pt x="731" y="490"/>
                  </a:lnTo>
                  <a:lnTo>
                    <a:pt x="724" y="490"/>
                  </a:lnTo>
                  <a:lnTo>
                    <a:pt x="717" y="489"/>
                  </a:lnTo>
                  <a:lnTo>
                    <a:pt x="711" y="488"/>
                  </a:lnTo>
                  <a:lnTo>
                    <a:pt x="704" y="488"/>
                  </a:lnTo>
                  <a:lnTo>
                    <a:pt x="697" y="487"/>
                  </a:lnTo>
                  <a:lnTo>
                    <a:pt x="691" y="487"/>
                  </a:lnTo>
                  <a:lnTo>
                    <a:pt x="684" y="486"/>
                  </a:lnTo>
                  <a:lnTo>
                    <a:pt x="677" y="485"/>
                  </a:lnTo>
                  <a:lnTo>
                    <a:pt x="671" y="485"/>
                  </a:lnTo>
                  <a:lnTo>
                    <a:pt x="665" y="484"/>
                  </a:lnTo>
                  <a:lnTo>
                    <a:pt x="658" y="483"/>
                  </a:lnTo>
                  <a:lnTo>
                    <a:pt x="652" y="483"/>
                  </a:lnTo>
                  <a:lnTo>
                    <a:pt x="646" y="482"/>
                  </a:lnTo>
                  <a:lnTo>
                    <a:pt x="639" y="481"/>
                  </a:lnTo>
                  <a:lnTo>
                    <a:pt x="628" y="480"/>
                  </a:lnTo>
                  <a:lnTo>
                    <a:pt x="616" y="478"/>
                  </a:lnTo>
                  <a:lnTo>
                    <a:pt x="604" y="477"/>
                  </a:lnTo>
                  <a:lnTo>
                    <a:pt x="593" y="476"/>
                  </a:lnTo>
                  <a:lnTo>
                    <a:pt x="582" y="474"/>
                  </a:lnTo>
                  <a:lnTo>
                    <a:pt x="571" y="473"/>
                  </a:lnTo>
                  <a:lnTo>
                    <a:pt x="560" y="472"/>
                  </a:lnTo>
                  <a:lnTo>
                    <a:pt x="549" y="470"/>
                  </a:lnTo>
                  <a:lnTo>
                    <a:pt x="539" y="469"/>
                  </a:lnTo>
                  <a:lnTo>
                    <a:pt x="528" y="467"/>
                  </a:lnTo>
                  <a:lnTo>
                    <a:pt x="518" y="466"/>
                  </a:lnTo>
                  <a:lnTo>
                    <a:pt x="508" y="465"/>
                  </a:lnTo>
                  <a:lnTo>
                    <a:pt x="498" y="463"/>
                  </a:lnTo>
                  <a:lnTo>
                    <a:pt x="489" y="462"/>
                  </a:lnTo>
                  <a:lnTo>
                    <a:pt x="479" y="460"/>
                  </a:lnTo>
                  <a:lnTo>
                    <a:pt x="470" y="459"/>
                  </a:lnTo>
                  <a:lnTo>
                    <a:pt x="460" y="457"/>
                  </a:lnTo>
                  <a:lnTo>
                    <a:pt x="451" y="456"/>
                  </a:lnTo>
                  <a:lnTo>
                    <a:pt x="442" y="454"/>
                  </a:lnTo>
                  <a:lnTo>
                    <a:pt x="433" y="453"/>
                  </a:lnTo>
                  <a:lnTo>
                    <a:pt x="425" y="451"/>
                  </a:lnTo>
                  <a:lnTo>
                    <a:pt x="416" y="450"/>
                  </a:lnTo>
                  <a:lnTo>
                    <a:pt x="408" y="448"/>
                  </a:lnTo>
                  <a:lnTo>
                    <a:pt x="400" y="447"/>
                  </a:lnTo>
                  <a:lnTo>
                    <a:pt x="392" y="445"/>
                  </a:lnTo>
                  <a:lnTo>
                    <a:pt x="384" y="444"/>
                  </a:lnTo>
                  <a:lnTo>
                    <a:pt x="376" y="442"/>
                  </a:lnTo>
                  <a:lnTo>
                    <a:pt x="368" y="441"/>
                  </a:lnTo>
                  <a:lnTo>
                    <a:pt x="360" y="439"/>
                  </a:lnTo>
                  <a:lnTo>
                    <a:pt x="353" y="438"/>
                  </a:lnTo>
                  <a:lnTo>
                    <a:pt x="346" y="436"/>
                  </a:lnTo>
                  <a:lnTo>
                    <a:pt x="338" y="435"/>
                  </a:lnTo>
                  <a:lnTo>
                    <a:pt x="331" y="433"/>
                  </a:lnTo>
                  <a:lnTo>
                    <a:pt x="324" y="432"/>
                  </a:lnTo>
                  <a:lnTo>
                    <a:pt x="317" y="430"/>
                  </a:lnTo>
                  <a:lnTo>
                    <a:pt x="311" y="429"/>
                  </a:lnTo>
                  <a:lnTo>
                    <a:pt x="304" y="427"/>
                  </a:lnTo>
                  <a:lnTo>
                    <a:pt x="297" y="425"/>
                  </a:lnTo>
                  <a:lnTo>
                    <a:pt x="291" y="424"/>
                  </a:lnTo>
                  <a:lnTo>
                    <a:pt x="285" y="422"/>
                  </a:lnTo>
                  <a:lnTo>
                    <a:pt x="278" y="421"/>
                  </a:lnTo>
                  <a:lnTo>
                    <a:pt x="272" y="419"/>
                  </a:lnTo>
                  <a:lnTo>
                    <a:pt x="266" y="418"/>
                  </a:lnTo>
                  <a:lnTo>
                    <a:pt x="260" y="416"/>
                  </a:lnTo>
                  <a:lnTo>
                    <a:pt x="254" y="414"/>
                  </a:lnTo>
                  <a:lnTo>
                    <a:pt x="249" y="413"/>
                  </a:lnTo>
                  <a:lnTo>
                    <a:pt x="243" y="411"/>
                  </a:lnTo>
                  <a:lnTo>
                    <a:pt x="237" y="410"/>
                  </a:lnTo>
                  <a:lnTo>
                    <a:pt x="232" y="408"/>
                  </a:lnTo>
                  <a:lnTo>
                    <a:pt x="226" y="406"/>
                  </a:lnTo>
                  <a:lnTo>
                    <a:pt x="221" y="405"/>
                  </a:lnTo>
                  <a:lnTo>
                    <a:pt x="216" y="403"/>
                  </a:lnTo>
                  <a:lnTo>
                    <a:pt x="211" y="402"/>
                  </a:lnTo>
                  <a:lnTo>
                    <a:pt x="206" y="400"/>
                  </a:lnTo>
                  <a:lnTo>
                    <a:pt x="201" y="398"/>
                  </a:lnTo>
                  <a:lnTo>
                    <a:pt x="196" y="397"/>
                  </a:lnTo>
                  <a:lnTo>
                    <a:pt x="191" y="395"/>
                  </a:lnTo>
                  <a:lnTo>
                    <a:pt x="186" y="394"/>
                  </a:lnTo>
                  <a:lnTo>
                    <a:pt x="181" y="392"/>
                  </a:lnTo>
                  <a:lnTo>
                    <a:pt x="177" y="390"/>
                  </a:lnTo>
                  <a:lnTo>
                    <a:pt x="172" y="389"/>
                  </a:lnTo>
                  <a:lnTo>
                    <a:pt x="167" y="387"/>
                  </a:lnTo>
                  <a:lnTo>
                    <a:pt x="163" y="386"/>
                  </a:lnTo>
                  <a:lnTo>
                    <a:pt x="158" y="384"/>
                  </a:lnTo>
                  <a:lnTo>
                    <a:pt x="154" y="382"/>
                  </a:lnTo>
                  <a:lnTo>
                    <a:pt x="150" y="381"/>
                  </a:lnTo>
                  <a:lnTo>
                    <a:pt x="145" y="379"/>
                  </a:lnTo>
                  <a:lnTo>
                    <a:pt x="141" y="377"/>
                  </a:lnTo>
                  <a:lnTo>
                    <a:pt x="137" y="376"/>
                  </a:lnTo>
                  <a:lnTo>
                    <a:pt x="133" y="374"/>
                  </a:lnTo>
                  <a:lnTo>
                    <a:pt x="129" y="373"/>
                  </a:lnTo>
                  <a:lnTo>
                    <a:pt x="125" y="371"/>
                  </a:lnTo>
                  <a:lnTo>
                    <a:pt x="121" y="369"/>
                  </a:lnTo>
                  <a:lnTo>
                    <a:pt x="109" y="365"/>
                  </a:lnTo>
                  <a:lnTo>
                    <a:pt x="98" y="360"/>
                  </a:lnTo>
                  <a:lnTo>
                    <a:pt x="88" y="355"/>
                  </a:lnTo>
                  <a:lnTo>
                    <a:pt x="79" y="350"/>
                  </a:lnTo>
                  <a:lnTo>
                    <a:pt x="70" y="345"/>
                  </a:lnTo>
                  <a:lnTo>
                    <a:pt x="62" y="340"/>
                  </a:lnTo>
                  <a:lnTo>
                    <a:pt x="55" y="335"/>
                  </a:lnTo>
                  <a:lnTo>
                    <a:pt x="48" y="331"/>
                  </a:lnTo>
                  <a:lnTo>
                    <a:pt x="42" y="326"/>
                  </a:lnTo>
                  <a:lnTo>
                    <a:pt x="36" y="321"/>
                  </a:lnTo>
                  <a:lnTo>
                    <a:pt x="31" y="316"/>
                  </a:lnTo>
                  <a:lnTo>
                    <a:pt x="26" y="312"/>
                  </a:lnTo>
                  <a:lnTo>
                    <a:pt x="22" y="307"/>
                  </a:lnTo>
                  <a:lnTo>
                    <a:pt x="18" y="303"/>
                  </a:lnTo>
                  <a:lnTo>
                    <a:pt x="15" y="299"/>
                  </a:lnTo>
                  <a:lnTo>
                    <a:pt x="12" y="295"/>
                  </a:lnTo>
                  <a:lnTo>
                    <a:pt x="9" y="291"/>
                  </a:lnTo>
                  <a:lnTo>
                    <a:pt x="7" y="287"/>
                  </a:lnTo>
                  <a:lnTo>
                    <a:pt x="5" y="284"/>
                  </a:lnTo>
                  <a:lnTo>
                    <a:pt x="3" y="281"/>
                  </a:lnTo>
                  <a:lnTo>
                    <a:pt x="0" y="272"/>
                  </a:lnTo>
                  <a:lnTo>
                    <a:pt x="0" y="264"/>
                  </a:lnTo>
                  <a:lnTo>
                    <a:pt x="0" y="261"/>
                  </a:lnTo>
                  <a:lnTo>
                    <a:pt x="0" y="260"/>
                  </a:lnTo>
                  <a:lnTo>
                    <a:pt x="0" y="258"/>
                  </a:lnTo>
                  <a:lnTo>
                    <a:pt x="0" y="255"/>
                  </a:lnTo>
                  <a:lnTo>
                    <a:pt x="0" y="251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4"/>
                  </a:lnTo>
                  <a:lnTo>
                    <a:pt x="0" y="226"/>
                  </a:lnTo>
                  <a:lnTo>
                    <a:pt x="0" y="218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0"/>
                  </a:lnTo>
                  <a:lnTo>
                    <a:pt x="0" y="180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0" y="147"/>
                  </a:lnTo>
                  <a:lnTo>
                    <a:pt x="0" y="136"/>
                  </a:lnTo>
                  <a:lnTo>
                    <a:pt x="0" y="125"/>
                  </a:lnTo>
                  <a:lnTo>
                    <a:pt x="0" y="114"/>
                  </a:lnTo>
                  <a:lnTo>
                    <a:pt x="0" y="103"/>
                  </a:lnTo>
                  <a:lnTo>
                    <a:pt x="0" y="92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330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65" name="Freeform 8"/>
            <p:cNvSpPr>
              <a:spLocks/>
            </p:cNvSpPr>
            <p:nvPr/>
          </p:nvSpPr>
          <p:spPr bwMode="auto">
            <a:xfrm>
              <a:off x="3551238" y="1074738"/>
              <a:ext cx="1768475" cy="1458912"/>
            </a:xfrm>
            <a:custGeom>
              <a:avLst/>
              <a:gdLst>
                <a:gd name="T0" fmla="*/ 2147483646 w 1114"/>
                <a:gd name="T1" fmla="*/ 0 h 919"/>
                <a:gd name="T2" fmla="*/ 0 w 1114"/>
                <a:gd name="T3" fmla="*/ 2147483646 h 9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14" h="919">
                  <a:moveTo>
                    <a:pt x="1114" y="0"/>
                  </a:moveTo>
                  <a:lnTo>
                    <a:pt x="0" y="919"/>
                  </a:lnTo>
                </a:path>
              </a:pathLst>
            </a:custGeom>
            <a:noFill/>
            <a:ln w="25783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66" name="Oval 9"/>
            <p:cNvSpPr>
              <a:spLocks noChangeArrowheads="1"/>
            </p:cNvSpPr>
            <p:nvPr/>
          </p:nvSpPr>
          <p:spPr bwMode="auto">
            <a:xfrm>
              <a:off x="1560513" y="1746248"/>
              <a:ext cx="3848101" cy="793751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19800000" scaled="1"/>
            </a:gradFill>
            <a:ln w="1330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100" dirty="0">
                <a:cs typeface="Arial" panose="020B0604020202020204" pitchFamily="34" charset="0"/>
              </a:endParaRPr>
            </a:p>
          </p:txBody>
        </p:sp>
        <p:sp>
          <p:nvSpPr>
            <p:cNvPr id="15567" name="Freeform 10"/>
            <p:cNvSpPr>
              <a:spLocks noChangeArrowheads="1"/>
            </p:cNvSpPr>
            <p:nvPr/>
          </p:nvSpPr>
          <p:spPr bwMode="auto">
            <a:xfrm>
              <a:off x="3484563" y="204788"/>
              <a:ext cx="2890837" cy="2389187"/>
            </a:xfrm>
            <a:custGeom>
              <a:avLst/>
              <a:gdLst>
                <a:gd name="T0" fmla="*/ 2147483646 w 1821"/>
                <a:gd name="T1" fmla="*/ 0 h 1505"/>
                <a:gd name="T2" fmla="*/ 0 w 1821"/>
                <a:gd name="T3" fmla="*/ 2147483646 h 15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21" h="1505">
                  <a:moveTo>
                    <a:pt x="1821" y="0"/>
                  </a:moveTo>
                  <a:lnTo>
                    <a:pt x="0" y="1505"/>
                  </a:lnTo>
                </a:path>
              </a:pathLst>
            </a:custGeom>
            <a:noFill/>
            <a:ln w="9981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68" name="Freeform 11"/>
            <p:cNvSpPr>
              <a:spLocks noChangeArrowheads="1"/>
            </p:cNvSpPr>
            <p:nvPr/>
          </p:nvSpPr>
          <p:spPr bwMode="auto">
            <a:xfrm>
              <a:off x="3484563" y="1057275"/>
              <a:ext cx="0" cy="5200650"/>
            </a:xfrm>
            <a:custGeom>
              <a:avLst/>
              <a:gdLst>
                <a:gd name="T0" fmla="*/ 0 h 3276"/>
                <a:gd name="T1" fmla="*/ 2147483646 h 3276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276">
                  <a:moveTo>
                    <a:pt x="0" y="0"/>
                  </a:moveTo>
                  <a:lnTo>
                    <a:pt x="0" y="3276"/>
                  </a:lnTo>
                </a:path>
              </a:pathLst>
            </a:custGeom>
            <a:noFill/>
            <a:ln w="9981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69" name="Freeform 12"/>
            <p:cNvSpPr>
              <a:spLocks noChangeArrowheads="1"/>
            </p:cNvSpPr>
            <p:nvPr/>
          </p:nvSpPr>
          <p:spPr bwMode="auto">
            <a:xfrm>
              <a:off x="-665163" y="2592388"/>
              <a:ext cx="8678863" cy="0"/>
            </a:xfrm>
            <a:custGeom>
              <a:avLst/>
              <a:gdLst>
                <a:gd name="T0" fmla="*/ 0 w 5467"/>
                <a:gd name="T1" fmla="*/ 2147483646 w 5467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5467">
                  <a:moveTo>
                    <a:pt x="0" y="0"/>
                  </a:moveTo>
                  <a:lnTo>
                    <a:pt x="5467" y="0"/>
                  </a:lnTo>
                </a:path>
              </a:pathLst>
            </a:custGeom>
            <a:noFill/>
            <a:ln w="9981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70" name="Freeform 13"/>
            <p:cNvSpPr>
              <a:spLocks noChangeArrowheads="1"/>
            </p:cNvSpPr>
            <p:nvPr/>
          </p:nvSpPr>
          <p:spPr bwMode="auto">
            <a:xfrm>
              <a:off x="1557338" y="2143125"/>
              <a:ext cx="3843337" cy="0"/>
            </a:xfrm>
            <a:custGeom>
              <a:avLst/>
              <a:gdLst>
                <a:gd name="T0" fmla="*/ 0 w 2421"/>
                <a:gd name="T1" fmla="*/ 2147483646 w 2421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421">
                  <a:moveTo>
                    <a:pt x="0" y="0"/>
                  </a:moveTo>
                  <a:lnTo>
                    <a:pt x="2421" y="0"/>
                  </a:lnTo>
                </a:path>
              </a:pathLst>
            </a:custGeom>
            <a:noFill/>
            <a:ln w="9981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71" name="Freeform 14"/>
            <p:cNvSpPr>
              <a:spLocks noChangeArrowheads="1"/>
            </p:cNvSpPr>
            <p:nvPr/>
          </p:nvSpPr>
          <p:spPr bwMode="auto">
            <a:xfrm>
              <a:off x="3484563" y="3533775"/>
              <a:ext cx="2803525" cy="0"/>
            </a:xfrm>
            <a:custGeom>
              <a:avLst/>
              <a:gdLst>
                <a:gd name="T0" fmla="*/ 0 w 1766"/>
                <a:gd name="T1" fmla="*/ 2147483646 w 176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766">
                  <a:moveTo>
                    <a:pt x="0" y="0"/>
                  </a:moveTo>
                  <a:lnTo>
                    <a:pt x="1766" y="0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72" name="Freeform 15"/>
            <p:cNvSpPr>
              <a:spLocks noChangeArrowheads="1"/>
            </p:cNvSpPr>
            <p:nvPr/>
          </p:nvSpPr>
          <p:spPr bwMode="auto">
            <a:xfrm>
              <a:off x="3484563" y="2143125"/>
              <a:ext cx="1925637" cy="0"/>
            </a:xfrm>
            <a:custGeom>
              <a:avLst/>
              <a:gdLst>
                <a:gd name="T0" fmla="*/ 0 w 1213"/>
                <a:gd name="T1" fmla="*/ 2147483646 w 1213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213">
                  <a:moveTo>
                    <a:pt x="0" y="0"/>
                  </a:moveTo>
                  <a:lnTo>
                    <a:pt x="1213" y="0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73" name="Freeform 16"/>
            <p:cNvSpPr>
              <a:spLocks noChangeArrowheads="1"/>
            </p:cNvSpPr>
            <p:nvPr/>
          </p:nvSpPr>
          <p:spPr bwMode="auto">
            <a:xfrm>
              <a:off x="5410200" y="1220788"/>
              <a:ext cx="0" cy="862012"/>
            </a:xfrm>
            <a:custGeom>
              <a:avLst/>
              <a:gdLst>
                <a:gd name="T0" fmla="*/ 2147483646 h 543"/>
                <a:gd name="T1" fmla="*/ 0 h 543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43">
                  <a:moveTo>
                    <a:pt x="0" y="543"/>
                  </a:moveTo>
                  <a:lnTo>
                    <a:pt x="0" y="0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74" name="Text Box 17"/>
            <p:cNvSpPr txBox="1">
              <a:spLocks noChangeArrowheads="1"/>
            </p:cNvSpPr>
            <p:nvPr/>
          </p:nvSpPr>
          <p:spPr bwMode="auto">
            <a:xfrm>
              <a:off x="2079311" y="1730618"/>
              <a:ext cx="1290951" cy="69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solidFill>
                    <a:srgbClr val="000000"/>
                  </a:solidFill>
                  <a:cs typeface="Arial" panose="020B0604020202020204" pitchFamily="34" charset="0"/>
                </a:rPr>
                <a:t>Δq</a:t>
              </a:r>
              <a:r>
                <a:rPr lang="en-US" altLang="en-US" sz="1100" baseline="-25000" dirty="0">
                  <a:solidFill>
                    <a:srgbClr val="000000"/>
                  </a:solidFill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15575" name="Text Box 18"/>
            <p:cNvSpPr txBox="1">
              <a:spLocks noChangeArrowheads="1"/>
            </p:cNvSpPr>
            <p:nvPr/>
          </p:nvSpPr>
          <p:spPr bwMode="auto">
            <a:xfrm>
              <a:off x="2951165" y="4795839"/>
              <a:ext cx="447675" cy="69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solidFill>
                    <a:srgbClr val="000000"/>
                  </a:solidFill>
                  <a:cs typeface="Arial" panose="020B0604020202020204" pitchFamily="34" charset="0"/>
                </a:rPr>
                <a:t>Z</a:t>
              </a:r>
            </a:p>
          </p:txBody>
        </p:sp>
        <p:sp>
          <p:nvSpPr>
            <p:cNvPr id="15576" name="Text Box 19"/>
            <p:cNvSpPr txBox="1">
              <a:spLocks noChangeArrowheads="1"/>
            </p:cNvSpPr>
            <p:nvPr/>
          </p:nvSpPr>
          <p:spPr bwMode="auto">
            <a:xfrm>
              <a:off x="4967287" y="3208338"/>
              <a:ext cx="449261" cy="69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solidFill>
                    <a:srgbClr val="000000"/>
                  </a:solidFill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5577" name="Freeform 20"/>
            <p:cNvSpPr>
              <a:spLocks noChangeArrowheads="1"/>
            </p:cNvSpPr>
            <p:nvPr/>
          </p:nvSpPr>
          <p:spPr bwMode="auto">
            <a:xfrm>
              <a:off x="3484563" y="1401763"/>
              <a:ext cx="1925637" cy="0"/>
            </a:xfrm>
            <a:custGeom>
              <a:avLst/>
              <a:gdLst>
                <a:gd name="T0" fmla="*/ 0 w 1213"/>
                <a:gd name="T1" fmla="*/ 2147483646 w 1213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213">
                  <a:moveTo>
                    <a:pt x="0" y="0"/>
                  </a:moveTo>
                  <a:lnTo>
                    <a:pt x="1213" y="0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78" name="Freeform 21"/>
            <p:cNvSpPr>
              <a:spLocks noChangeArrowheads="1"/>
            </p:cNvSpPr>
            <p:nvPr/>
          </p:nvSpPr>
          <p:spPr bwMode="auto">
            <a:xfrm>
              <a:off x="6289675" y="2584450"/>
              <a:ext cx="0" cy="1552575"/>
            </a:xfrm>
            <a:custGeom>
              <a:avLst/>
              <a:gdLst>
                <a:gd name="T0" fmla="*/ 0 h 978"/>
                <a:gd name="T1" fmla="*/ 2147483646 h 978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978">
                  <a:moveTo>
                    <a:pt x="0" y="0"/>
                  </a:moveTo>
                  <a:lnTo>
                    <a:pt x="0" y="978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79" name="Freeform 22"/>
            <p:cNvSpPr>
              <a:spLocks noChangeArrowheads="1"/>
            </p:cNvSpPr>
            <p:nvPr/>
          </p:nvSpPr>
          <p:spPr bwMode="auto">
            <a:xfrm>
              <a:off x="3484563" y="1090613"/>
              <a:ext cx="0" cy="1104900"/>
            </a:xfrm>
            <a:custGeom>
              <a:avLst/>
              <a:gdLst>
                <a:gd name="T0" fmla="*/ 0 h 696"/>
                <a:gd name="T1" fmla="*/ 2147483646 h 696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96">
                  <a:moveTo>
                    <a:pt x="0" y="0"/>
                  </a:moveTo>
                  <a:lnTo>
                    <a:pt x="0" y="696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80" name="Text Box 23"/>
            <p:cNvSpPr txBox="1">
              <a:spLocks noChangeArrowheads="1"/>
            </p:cNvSpPr>
            <p:nvPr/>
          </p:nvSpPr>
          <p:spPr bwMode="auto">
            <a:xfrm>
              <a:off x="4233863" y="990601"/>
              <a:ext cx="449261" cy="69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solidFill>
                    <a:srgbClr val="000000"/>
                  </a:solidFill>
                  <a:cs typeface="Arial" panose="020B0604020202020204" pitchFamily="34" charset="0"/>
                </a:rPr>
                <a:t>R</a:t>
              </a:r>
            </a:p>
          </p:txBody>
        </p:sp>
      </p:grpSp>
      <p:sp>
        <p:nvSpPr>
          <p:cNvPr id="15521" name="Rectangle 1"/>
          <p:cNvSpPr>
            <a:spLocks noChangeArrowheads="1"/>
          </p:cNvSpPr>
          <p:nvPr/>
        </p:nvSpPr>
        <p:spPr bwMode="auto">
          <a:xfrm>
            <a:off x="120650" y="31750"/>
            <a:ext cx="1481138" cy="3683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Stress Bulbs</a:t>
            </a:r>
          </a:p>
        </p:txBody>
      </p:sp>
      <p:sp>
        <p:nvSpPr>
          <p:cNvPr id="15522" name="Rectangle 2"/>
          <p:cNvSpPr>
            <a:spLocks noChangeArrowheads="1"/>
          </p:cNvSpPr>
          <p:nvPr/>
        </p:nvSpPr>
        <p:spPr bwMode="auto">
          <a:xfrm>
            <a:off x="6905625" y="68263"/>
            <a:ext cx="1557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Circular Load</a:t>
            </a:r>
          </a:p>
        </p:txBody>
      </p:sp>
      <p:grpSp>
        <p:nvGrpSpPr>
          <p:cNvPr id="15523" name="Group 201"/>
          <p:cNvGrpSpPr>
            <a:grpSpLocks/>
          </p:cNvGrpSpPr>
          <p:nvPr/>
        </p:nvGrpSpPr>
        <p:grpSpPr bwMode="auto">
          <a:xfrm>
            <a:off x="6711950" y="5095875"/>
            <a:ext cx="2003425" cy="996950"/>
            <a:chOff x="1400175" y="2724150"/>
            <a:chExt cx="5624513" cy="2798763"/>
          </a:xfrm>
        </p:grpSpPr>
        <p:sp>
          <p:nvSpPr>
            <p:cNvPr id="15544" name="Rectangle 3"/>
            <p:cNvSpPr>
              <a:spLocks noChangeArrowheads="1"/>
            </p:cNvSpPr>
            <p:nvPr/>
          </p:nvSpPr>
          <p:spPr bwMode="auto">
            <a:xfrm>
              <a:off x="4149725" y="3676650"/>
              <a:ext cx="2859088" cy="15557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000" dirty="0">
                <a:cs typeface="Arial" panose="020B0604020202020204" pitchFamily="34" charset="0"/>
              </a:endParaRPr>
            </a:p>
          </p:txBody>
        </p:sp>
        <p:sp>
          <p:nvSpPr>
            <p:cNvPr id="15545" name="Freeform 4"/>
            <p:cNvSpPr>
              <a:spLocks noChangeArrowheads="1"/>
            </p:cNvSpPr>
            <p:nvPr/>
          </p:nvSpPr>
          <p:spPr bwMode="auto">
            <a:xfrm>
              <a:off x="4167188" y="3673475"/>
              <a:ext cx="2857500" cy="0"/>
            </a:xfrm>
            <a:custGeom>
              <a:avLst/>
              <a:gdLst>
                <a:gd name="T0" fmla="*/ 0 w 1800"/>
                <a:gd name="T1" fmla="*/ 2147483646 w 18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00">
                  <a:moveTo>
                    <a:pt x="0" y="0"/>
                  </a:moveTo>
                  <a:lnTo>
                    <a:pt x="180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46" name="Rectangle 5"/>
            <p:cNvSpPr>
              <a:spLocks noChangeArrowheads="1"/>
            </p:cNvSpPr>
            <p:nvPr/>
          </p:nvSpPr>
          <p:spPr bwMode="auto">
            <a:xfrm>
              <a:off x="1400175" y="5365750"/>
              <a:ext cx="1924050" cy="15716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000" dirty="0">
                <a:cs typeface="Arial" panose="020B0604020202020204" pitchFamily="34" charset="0"/>
              </a:endParaRPr>
            </a:p>
          </p:txBody>
        </p:sp>
        <p:sp>
          <p:nvSpPr>
            <p:cNvPr id="15547" name="Freeform 6"/>
            <p:cNvSpPr>
              <a:spLocks noChangeArrowheads="1"/>
            </p:cNvSpPr>
            <p:nvPr/>
          </p:nvSpPr>
          <p:spPr bwMode="auto">
            <a:xfrm>
              <a:off x="1411288" y="5362575"/>
              <a:ext cx="1924050" cy="0"/>
            </a:xfrm>
            <a:custGeom>
              <a:avLst/>
              <a:gdLst>
                <a:gd name="T0" fmla="*/ 0 w 1212"/>
                <a:gd name="T1" fmla="*/ 2147483646 w 1212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212">
                  <a:moveTo>
                    <a:pt x="0" y="0"/>
                  </a:moveTo>
                  <a:lnTo>
                    <a:pt x="12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48" name="Rectangle 7"/>
            <p:cNvSpPr>
              <a:spLocks noChangeArrowheads="1"/>
            </p:cNvSpPr>
            <p:nvPr/>
          </p:nvSpPr>
          <p:spPr bwMode="auto">
            <a:xfrm>
              <a:off x="4159250" y="3084513"/>
              <a:ext cx="1123950" cy="588962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000" dirty="0">
                <a:cs typeface="Arial" panose="020B0604020202020204" pitchFamily="34" charset="0"/>
              </a:endParaRPr>
            </a:p>
          </p:txBody>
        </p:sp>
        <p:sp>
          <p:nvSpPr>
            <p:cNvPr id="15549" name="Freeform 8"/>
            <p:cNvSpPr>
              <a:spLocks noChangeArrowheads="1"/>
            </p:cNvSpPr>
            <p:nvPr/>
          </p:nvSpPr>
          <p:spPr bwMode="auto">
            <a:xfrm>
              <a:off x="3335338" y="3676650"/>
              <a:ext cx="817562" cy="1689100"/>
            </a:xfrm>
            <a:custGeom>
              <a:avLst/>
              <a:gdLst>
                <a:gd name="T0" fmla="*/ 2147483646 w 515"/>
                <a:gd name="T1" fmla="*/ 0 h 1064"/>
                <a:gd name="T2" fmla="*/ 2147483646 w 515"/>
                <a:gd name="T3" fmla="*/ 0 h 1064"/>
                <a:gd name="T4" fmla="*/ 2147483646 w 515"/>
                <a:gd name="T5" fmla="*/ 2147483646 h 1064"/>
                <a:gd name="T6" fmla="*/ 0 w 515"/>
                <a:gd name="T7" fmla="*/ 2147483646 h 1064"/>
                <a:gd name="T8" fmla="*/ 2147483646 w 515"/>
                <a:gd name="T9" fmla="*/ 0 h 10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5" h="1064">
                  <a:moveTo>
                    <a:pt x="339" y="0"/>
                  </a:moveTo>
                  <a:lnTo>
                    <a:pt x="515" y="0"/>
                  </a:lnTo>
                  <a:lnTo>
                    <a:pt x="515" y="1064"/>
                  </a:lnTo>
                  <a:lnTo>
                    <a:pt x="0" y="1064"/>
                  </a:lnTo>
                  <a:lnTo>
                    <a:pt x="339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50" name="Freeform 9"/>
            <p:cNvSpPr>
              <a:spLocks/>
            </p:cNvSpPr>
            <p:nvPr/>
          </p:nvSpPr>
          <p:spPr bwMode="auto">
            <a:xfrm>
              <a:off x="2955925" y="3676650"/>
              <a:ext cx="0" cy="1689100"/>
            </a:xfrm>
            <a:custGeom>
              <a:avLst/>
              <a:gdLst>
                <a:gd name="T0" fmla="*/ 0 h 1064"/>
                <a:gd name="T1" fmla="*/ 2147483646 h 10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64">
                  <a:moveTo>
                    <a:pt x="0" y="0"/>
                  </a:moveTo>
                  <a:lnTo>
                    <a:pt x="0" y="106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51" name="Freeform 10"/>
            <p:cNvSpPr>
              <a:spLocks noChangeArrowheads="1"/>
            </p:cNvSpPr>
            <p:nvPr/>
          </p:nvSpPr>
          <p:spPr bwMode="auto">
            <a:xfrm>
              <a:off x="2362200" y="3676650"/>
              <a:ext cx="1343025" cy="0"/>
            </a:xfrm>
            <a:custGeom>
              <a:avLst/>
              <a:gdLst>
                <a:gd name="T0" fmla="*/ 2147483646 w 846"/>
                <a:gd name="T1" fmla="*/ 0 w 84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846">
                  <a:moveTo>
                    <a:pt x="846" y="0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52" name="Freeform 11"/>
            <p:cNvSpPr>
              <a:spLocks noChangeArrowheads="1"/>
            </p:cNvSpPr>
            <p:nvPr/>
          </p:nvSpPr>
          <p:spPr bwMode="auto">
            <a:xfrm>
              <a:off x="4727575" y="2724150"/>
              <a:ext cx="0" cy="1520825"/>
            </a:xfrm>
            <a:custGeom>
              <a:avLst/>
              <a:gdLst>
                <a:gd name="T0" fmla="*/ 0 h 958"/>
                <a:gd name="T1" fmla="*/ 2147483646 h 958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958">
                  <a:moveTo>
                    <a:pt x="0" y="0"/>
                  </a:moveTo>
                  <a:lnTo>
                    <a:pt x="0" y="95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53" name="Text Box 12"/>
            <p:cNvSpPr txBox="1">
              <a:spLocks noChangeArrowheads="1"/>
            </p:cNvSpPr>
            <p:nvPr/>
          </p:nvSpPr>
          <p:spPr bwMode="auto">
            <a:xfrm>
              <a:off x="2563813" y="4400551"/>
              <a:ext cx="735013" cy="43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cs typeface="Arial" panose="020B0604020202020204" pitchFamily="34" charset="0"/>
                </a:rPr>
                <a:t>9 ft</a:t>
              </a:r>
            </a:p>
          </p:txBody>
        </p:sp>
        <p:sp>
          <p:nvSpPr>
            <p:cNvPr id="15554" name="Oval 13"/>
            <p:cNvSpPr>
              <a:spLocks noChangeArrowheads="1"/>
            </p:cNvSpPr>
            <p:nvPr/>
          </p:nvSpPr>
          <p:spPr bwMode="auto">
            <a:xfrm>
              <a:off x="4135438" y="4192588"/>
              <a:ext cx="41275" cy="4127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000" dirty="0">
                <a:cs typeface="Arial" panose="020B0604020202020204" pitchFamily="34" charset="0"/>
              </a:endParaRPr>
            </a:p>
          </p:txBody>
        </p:sp>
        <p:sp>
          <p:nvSpPr>
            <p:cNvPr id="15555" name="Freeform 14"/>
            <p:cNvSpPr>
              <a:spLocks noChangeArrowheads="1"/>
            </p:cNvSpPr>
            <p:nvPr/>
          </p:nvSpPr>
          <p:spPr bwMode="auto">
            <a:xfrm>
              <a:off x="4210050" y="4221163"/>
              <a:ext cx="160338" cy="0"/>
            </a:xfrm>
            <a:custGeom>
              <a:avLst/>
              <a:gdLst>
                <a:gd name="T0" fmla="*/ 0 w 101"/>
                <a:gd name="T1" fmla="*/ 2147483646 w 101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01">
                  <a:moveTo>
                    <a:pt x="0" y="0"/>
                  </a:moveTo>
                  <a:lnTo>
                    <a:pt x="101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56" name="Freeform 15"/>
            <p:cNvSpPr>
              <a:spLocks/>
            </p:cNvSpPr>
            <p:nvPr/>
          </p:nvSpPr>
          <p:spPr bwMode="auto">
            <a:xfrm>
              <a:off x="4273550" y="3673475"/>
              <a:ext cx="0" cy="549275"/>
            </a:xfrm>
            <a:custGeom>
              <a:avLst/>
              <a:gdLst>
                <a:gd name="T0" fmla="*/ 0 h 346"/>
                <a:gd name="T1" fmla="*/ 2147483646 h 346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46">
                  <a:moveTo>
                    <a:pt x="0" y="0"/>
                  </a:moveTo>
                  <a:lnTo>
                    <a:pt x="0" y="34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57" name="Text Box 16"/>
            <p:cNvSpPr txBox="1">
              <a:spLocks noChangeArrowheads="1"/>
            </p:cNvSpPr>
            <p:nvPr/>
          </p:nvSpPr>
          <p:spPr bwMode="auto">
            <a:xfrm>
              <a:off x="4327525" y="3863976"/>
              <a:ext cx="606881" cy="43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cs typeface="Arial" panose="020B0604020202020204" pitchFamily="34" charset="0"/>
                </a:rPr>
                <a:t>3 ft</a:t>
              </a:r>
            </a:p>
          </p:txBody>
        </p:sp>
        <p:sp>
          <p:nvSpPr>
            <p:cNvPr id="15558" name="Text Box 17"/>
            <p:cNvSpPr txBox="1">
              <a:spLocks noChangeArrowheads="1"/>
            </p:cNvSpPr>
            <p:nvPr/>
          </p:nvSpPr>
          <p:spPr bwMode="auto">
            <a:xfrm>
              <a:off x="3956051" y="4152900"/>
              <a:ext cx="160337" cy="43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15524" name="Text Box 17"/>
          <p:cNvSpPr txBox="1">
            <a:spLocks noChangeArrowheads="1"/>
          </p:cNvSpPr>
          <p:nvPr/>
        </p:nvSpPr>
        <p:spPr bwMode="auto">
          <a:xfrm>
            <a:off x="7988300" y="5046663"/>
            <a:ext cx="1809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q</a:t>
            </a:r>
            <a:r>
              <a:rPr lang="en-US" altLang="en-US" sz="10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s</a:t>
            </a:r>
          </a:p>
        </p:txBody>
      </p:sp>
      <p:grpSp>
        <p:nvGrpSpPr>
          <p:cNvPr id="15525" name="Group 219"/>
          <p:cNvGrpSpPr>
            <a:grpSpLocks/>
          </p:cNvGrpSpPr>
          <p:nvPr/>
        </p:nvGrpSpPr>
        <p:grpSpPr bwMode="auto">
          <a:xfrm>
            <a:off x="98425" y="3584575"/>
            <a:ext cx="1531938" cy="1054100"/>
            <a:chOff x="1339237" y="4199337"/>
            <a:chExt cx="836612" cy="576331"/>
          </a:xfrm>
        </p:grpSpPr>
        <p:sp>
          <p:nvSpPr>
            <p:cNvPr id="15526" name="Rectangle 154"/>
            <p:cNvSpPr>
              <a:spLocks noChangeArrowheads="1"/>
            </p:cNvSpPr>
            <p:nvPr/>
          </p:nvSpPr>
          <p:spPr bwMode="auto">
            <a:xfrm>
              <a:off x="1494812" y="4286250"/>
              <a:ext cx="450850" cy="419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800" dirty="0">
                <a:cs typeface="Arial" panose="020B0604020202020204" pitchFamily="34" charset="0"/>
              </a:endParaRPr>
            </a:p>
          </p:txBody>
        </p:sp>
        <p:sp>
          <p:nvSpPr>
            <p:cNvPr id="15527" name="Rectangle 155"/>
            <p:cNvSpPr>
              <a:spLocks noChangeArrowheads="1"/>
            </p:cNvSpPr>
            <p:nvPr/>
          </p:nvSpPr>
          <p:spPr bwMode="auto">
            <a:xfrm>
              <a:off x="1659912" y="4395788"/>
              <a:ext cx="174625" cy="187325"/>
            </a:xfrm>
            <a:prstGeom prst="rect">
              <a:avLst/>
            </a:prstGeom>
            <a:solidFill>
              <a:srgbClr val="FFCC00"/>
            </a:solidFill>
            <a:ln w="998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800" dirty="0">
                <a:cs typeface="Arial" panose="020B0604020202020204" pitchFamily="34" charset="0"/>
              </a:endParaRPr>
            </a:p>
          </p:txBody>
        </p:sp>
        <p:sp>
          <p:nvSpPr>
            <p:cNvPr id="15528" name="Freeform 156"/>
            <p:cNvSpPr>
              <a:spLocks noChangeArrowheads="1"/>
            </p:cNvSpPr>
            <p:nvPr/>
          </p:nvSpPr>
          <p:spPr bwMode="auto">
            <a:xfrm>
              <a:off x="1834537" y="4484688"/>
              <a:ext cx="128587" cy="0"/>
            </a:xfrm>
            <a:custGeom>
              <a:avLst/>
              <a:gdLst>
                <a:gd name="T0" fmla="*/ 0 w 81"/>
                <a:gd name="T1" fmla="*/ 2147483646 w 81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81">
                  <a:moveTo>
                    <a:pt x="0" y="0"/>
                  </a:moveTo>
                  <a:lnTo>
                    <a:pt x="81" y="0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29" name="Freeform 157"/>
            <p:cNvSpPr>
              <a:spLocks noChangeArrowheads="1"/>
            </p:cNvSpPr>
            <p:nvPr/>
          </p:nvSpPr>
          <p:spPr bwMode="auto">
            <a:xfrm>
              <a:off x="1831362" y="4471988"/>
              <a:ext cx="47625" cy="12700"/>
            </a:xfrm>
            <a:custGeom>
              <a:avLst/>
              <a:gdLst>
                <a:gd name="T0" fmla="*/ 0 w 30"/>
                <a:gd name="T1" fmla="*/ 2147483646 h 8"/>
                <a:gd name="T2" fmla="*/ 2147483646 w 30"/>
                <a:gd name="T3" fmla="*/ 0 h 8"/>
                <a:gd name="T4" fmla="*/ 2147483646 w 30"/>
                <a:gd name="T5" fmla="*/ 2147483646 h 8"/>
                <a:gd name="T6" fmla="*/ 0 w 30"/>
                <a:gd name="T7" fmla="*/ 214748364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8">
                  <a:moveTo>
                    <a:pt x="0" y="8"/>
                  </a:moveTo>
                  <a:lnTo>
                    <a:pt x="30" y="0"/>
                  </a:lnTo>
                  <a:lnTo>
                    <a:pt x="29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30" name="Freeform 158"/>
            <p:cNvSpPr>
              <a:spLocks noChangeArrowheads="1"/>
            </p:cNvSpPr>
            <p:nvPr/>
          </p:nvSpPr>
          <p:spPr bwMode="auto">
            <a:xfrm>
              <a:off x="1831362" y="4484688"/>
              <a:ext cx="47625" cy="12700"/>
            </a:xfrm>
            <a:custGeom>
              <a:avLst/>
              <a:gdLst>
                <a:gd name="T0" fmla="*/ 0 w 30"/>
                <a:gd name="T1" fmla="*/ 0 h 8"/>
                <a:gd name="T2" fmla="*/ 2147483646 w 30"/>
                <a:gd name="T3" fmla="*/ 2147483646 h 8"/>
                <a:gd name="T4" fmla="*/ 2147483646 w 30"/>
                <a:gd name="T5" fmla="*/ 0 h 8"/>
                <a:gd name="T6" fmla="*/ 0 w 30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8">
                  <a:moveTo>
                    <a:pt x="0" y="0"/>
                  </a:moveTo>
                  <a:lnTo>
                    <a:pt x="30" y="8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31" name="Freeform 159"/>
            <p:cNvSpPr>
              <a:spLocks noChangeArrowheads="1"/>
            </p:cNvSpPr>
            <p:nvPr/>
          </p:nvSpPr>
          <p:spPr bwMode="auto">
            <a:xfrm>
              <a:off x="1742462" y="4344988"/>
              <a:ext cx="12700" cy="49212"/>
            </a:xfrm>
            <a:custGeom>
              <a:avLst/>
              <a:gdLst>
                <a:gd name="T0" fmla="*/ 0 w 8"/>
                <a:gd name="T1" fmla="*/ 2147483646 h 31"/>
                <a:gd name="T2" fmla="*/ 2147483646 w 8"/>
                <a:gd name="T3" fmla="*/ 0 h 31"/>
                <a:gd name="T4" fmla="*/ 2147483646 w 8"/>
                <a:gd name="T5" fmla="*/ 2147483646 h 31"/>
                <a:gd name="T6" fmla="*/ 0 w 8"/>
                <a:gd name="T7" fmla="*/ 2147483646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1">
                  <a:moveTo>
                    <a:pt x="0" y="31"/>
                  </a:moveTo>
                  <a:lnTo>
                    <a:pt x="8" y="0"/>
                  </a:lnTo>
                  <a:lnTo>
                    <a:pt x="1" y="2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32" name="Freeform 160"/>
            <p:cNvSpPr>
              <a:spLocks noChangeArrowheads="1"/>
            </p:cNvSpPr>
            <p:nvPr/>
          </p:nvSpPr>
          <p:spPr bwMode="auto">
            <a:xfrm>
              <a:off x="1729762" y="4346575"/>
              <a:ext cx="12700" cy="49213"/>
            </a:xfrm>
            <a:custGeom>
              <a:avLst/>
              <a:gdLst>
                <a:gd name="T0" fmla="*/ 2147483646 w 8"/>
                <a:gd name="T1" fmla="*/ 2147483646 h 31"/>
                <a:gd name="T2" fmla="*/ 0 w 8"/>
                <a:gd name="T3" fmla="*/ 0 h 31"/>
                <a:gd name="T4" fmla="*/ 2147483646 w 8"/>
                <a:gd name="T5" fmla="*/ 2147483646 h 31"/>
                <a:gd name="T6" fmla="*/ 2147483646 w 8"/>
                <a:gd name="T7" fmla="*/ 2147483646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1">
                  <a:moveTo>
                    <a:pt x="8" y="31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33" name="Freeform 161"/>
            <p:cNvSpPr>
              <a:spLocks noChangeArrowheads="1"/>
            </p:cNvSpPr>
            <p:nvPr/>
          </p:nvSpPr>
          <p:spPr bwMode="auto">
            <a:xfrm>
              <a:off x="1742462" y="4279900"/>
              <a:ext cx="0" cy="107950"/>
            </a:xfrm>
            <a:custGeom>
              <a:avLst/>
              <a:gdLst>
                <a:gd name="T0" fmla="*/ 2147483646 h 68"/>
                <a:gd name="T1" fmla="*/ 0 h 68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8">
                  <a:moveTo>
                    <a:pt x="0" y="68"/>
                  </a:moveTo>
                  <a:lnTo>
                    <a:pt x="0" y="0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34" name="Freeform 162"/>
            <p:cNvSpPr>
              <a:spLocks noChangeArrowheads="1"/>
            </p:cNvSpPr>
            <p:nvPr/>
          </p:nvSpPr>
          <p:spPr bwMode="auto">
            <a:xfrm>
              <a:off x="1528149" y="4492625"/>
              <a:ext cx="128588" cy="0"/>
            </a:xfrm>
            <a:custGeom>
              <a:avLst/>
              <a:gdLst>
                <a:gd name="T0" fmla="*/ 2147483646 w 81"/>
                <a:gd name="T1" fmla="*/ 0 w 81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81">
                  <a:moveTo>
                    <a:pt x="81" y="0"/>
                  </a:moveTo>
                  <a:lnTo>
                    <a:pt x="0" y="0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35" name="Freeform 163"/>
            <p:cNvSpPr>
              <a:spLocks noChangeArrowheads="1"/>
            </p:cNvSpPr>
            <p:nvPr/>
          </p:nvSpPr>
          <p:spPr bwMode="auto">
            <a:xfrm>
              <a:off x="1613874" y="4479925"/>
              <a:ext cx="47625" cy="12700"/>
            </a:xfrm>
            <a:custGeom>
              <a:avLst/>
              <a:gdLst>
                <a:gd name="T0" fmla="*/ 2147483646 w 30"/>
                <a:gd name="T1" fmla="*/ 2147483646 h 8"/>
                <a:gd name="T2" fmla="*/ 0 w 30"/>
                <a:gd name="T3" fmla="*/ 0 h 8"/>
                <a:gd name="T4" fmla="*/ 2147483646 w 30"/>
                <a:gd name="T5" fmla="*/ 2147483646 h 8"/>
                <a:gd name="T6" fmla="*/ 2147483646 w 30"/>
                <a:gd name="T7" fmla="*/ 214748364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8">
                  <a:moveTo>
                    <a:pt x="30" y="8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36" name="Freeform 164"/>
            <p:cNvSpPr>
              <a:spLocks noChangeArrowheads="1"/>
            </p:cNvSpPr>
            <p:nvPr/>
          </p:nvSpPr>
          <p:spPr bwMode="auto">
            <a:xfrm>
              <a:off x="1613874" y="4492625"/>
              <a:ext cx="49213" cy="12700"/>
            </a:xfrm>
            <a:custGeom>
              <a:avLst/>
              <a:gdLst>
                <a:gd name="T0" fmla="*/ 2147483646 w 31"/>
                <a:gd name="T1" fmla="*/ 0 h 8"/>
                <a:gd name="T2" fmla="*/ 0 w 31"/>
                <a:gd name="T3" fmla="*/ 2147483646 h 8"/>
                <a:gd name="T4" fmla="*/ 2147483646 w 31"/>
                <a:gd name="T5" fmla="*/ 2147483646 h 8"/>
                <a:gd name="T6" fmla="*/ 2147483646 w 31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8">
                  <a:moveTo>
                    <a:pt x="31" y="0"/>
                  </a:moveTo>
                  <a:lnTo>
                    <a:pt x="0" y="8"/>
                  </a:lnTo>
                  <a:lnTo>
                    <a:pt x="2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37" name="Freeform 165"/>
            <p:cNvSpPr>
              <a:spLocks noChangeArrowheads="1"/>
            </p:cNvSpPr>
            <p:nvPr/>
          </p:nvSpPr>
          <p:spPr bwMode="auto">
            <a:xfrm>
              <a:off x="1744049" y="4587875"/>
              <a:ext cx="12700" cy="47625"/>
            </a:xfrm>
            <a:custGeom>
              <a:avLst/>
              <a:gdLst>
                <a:gd name="T0" fmla="*/ 0 w 8"/>
                <a:gd name="T1" fmla="*/ 0 h 30"/>
                <a:gd name="T2" fmla="*/ 2147483646 w 8"/>
                <a:gd name="T3" fmla="*/ 2147483646 h 30"/>
                <a:gd name="T4" fmla="*/ 0 w 8"/>
                <a:gd name="T5" fmla="*/ 2147483646 h 30"/>
                <a:gd name="T6" fmla="*/ 0 w 8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0">
                  <a:moveTo>
                    <a:pt x="0" y="0"/>
                  </a:moveTo>
                  <a:lnTo>
                    <a:pt x="8" y="3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38" name="Freeform 166"/>
            <p:cNvSpPr>
              <a:spLocks noChangeArrowheads="1"/>
            </p:cNvSpPr>
            <p:nvPr/>
          </p:nvSpPr>
          <p:spPr bwMode="auto">
            <a:xfrm>
              <a:off x="1731349" y="4586288"/>
              <a:ext cx="12700" cy="49212"/>
            </a:xfrm>
            <a:custGeom>
              <a:avLst/>
              <a:gdLst>
                <a:gd name="T0" fmla="*/ 2147483646 w 8"/>
                <a:gd name="T1" fmla="*/ 0 h 31"/>
                <a:gd name="T2" fmla="*/ 0 w 8"/>
                <a:gd name="T3" fmla="*/ 2147483646 h 31"/>
                <a:gd name="T4" fmla="*/ 2147483646 w 8"/>
                <a:gd name="T5" fmla="*/ 2147483646 h 31"/>
                <a:gd name="T6" fmla="*/ 2147483646 w 8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1">
                  <a:moveTo>
                    <a:pt x="8" y="0"/>
                  </a:moveTo>
                  <a:lnTo>
                    <a:pt x="0" y="31"/>
                  </a:lnTo>
                  <a:lnTo>
                    <a:pt x="8" y="2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39" name="Freeform 167"/>
            <p:cNvSpPr>
              <a:spLocks noChangeArrowheads="1"/>
            </p:cNvSpPr>
            <p:nvPr/>
          </p:nvSpPr>
          <p:spPr bwMode="auto">
            <a:xfrm>
              <a:off x="1744049" y="4603750"/>
              <a:ext cx="0" cy="107950"/>
            </a:xfrm>
            <a:custGeom>
              <a:avLst/>
              <a:gdLst>
                <a:gd name="T0" fmla="*/ 2147483646 h 68"/>
                <a:gd name="T1" fmla="*/ 0 h 68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8">
                  <a:moveTo>
                    <a:pt x="0" y="68"/>
                  </a:moveTo>
                  <a:lnTo>
                    <a:pt x="0" y="0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40" name="Text Box 168"/>
            <p:cNvSpPr txBox="1">
              <a:spLocks noChangeArrowheads="1"/>
            </p:cNvSpPr>
            <p:nvPr/>
          </p:nvSpPr>
          <p:spPr bwMode="auto">
            <a:xfrm>
              <a:off x="1643079" y="4199337"/>
              <a:ext cx="195263" cy="67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000000"/>
                  </a:solidFill>
                  <a:cs typeface="Arial" panose="020B0604020202020204" pitchFamily="34" charset="0"/>
                </a:rPr>
                <a:t>σ</a:t>
              </a:r>
              <a:r>
                <a:rPr lang="en-US" altLang="en-US" sz="800" baseline="-25000" dirty="0">
                  <a:solidFill>
                    <a:srgbClr val="000000"/>
                  </a:solidFill>
                  <a:cs typeface="Arial" panose="020B0604020202020204" pitchFamily="34" charset="0"/>
                </a:rPr>
                <a:t>z</a:t>
              </a:r>
              <a:r>
                <a:rPr lang="en-US" altLang="en-US" sz="800" dirty="0">
                  <a:solidFill>
                    <a:srgbClr val="000000"/>
                  </a:solidFill>
                  <a:cs typeface="Arial" panose="020B0604020202020204" pitchFamily="34" charset="0"/>
                </a:rPr>
                <a:t> = σ</a:t>
              </a:r>
              <a:r>
                <a:rPr lang="en-US" altLang="en-US" sz="800" baseline="-25000" dirty="0">
                  <a:solidFill>
                    <a:srgbClr val="000000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541" name="Text Box 169"/>
            <p:cNvSpPr txBox="1">
              <a:spLocks noChangeArrowheads="1"/>
            </p:cNvSpPr>
            <p:nvPr/>
          </p:nvSpPr>
          <p:spPr bwMode="auto">
            <a:xfrm>
              <a:off x="1643780" y="4708384"/>
              <a:ext cx="193675" cy="67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000000"/>
                  </a:solidFill>
                  <a:cs typeface="Arial" panose="020B0604020202020204" pitchFamily="34" charset="0"/>
                </a:rPr>
                <a:t>σ</a:t>
              </a:r>
              <a:r>
                <a:rPr lang="en-US" altLang="en-US" sz="800" baseline="-25000" dirty="0">
                  <a:solidFill>
                    <a:srgbClr val="000000"/>
                  </a:solidFill>
                  <a:cs typeface="Arial" panose="020B0604020202020204" pitchFamily="34" charset="0"/>
                </a:rPr>
                <a:t>z</a:t>
              </a:r>
              <a:r>
                <a:rPr lang="en-US" altLang="en-US" sz="800" dirty="0">
                  <a:solidFill>
                    <a:srgbClr val="000000"/>
                  </a:solidFill>
                  <a:cs typeface="Arial" panose="020B0604020202020204" pitchFamily="34" charset="0"/>
                </a:rPr>
                <a:t> = σ</a:t>
              </a:r>
              <a:r>
                <a:rPr lang="en-US" altLang="en-US" sz="800" baseline="-25000" dirty="0">
                  <a:solidFill>
                    <a:srgbClr val="000000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542" name="Text Box 170"/>
            <p:cNvSpPr txBox="1">
              <a:spLocks noChangeArrowheads="1"/>
            </p:cNvSpPr>
            <p:nvPr/>
          </p:nvSpPr>
          <p:spPr bwMode="auto">
            <a:xfrm>
              <a:off x="1978999" y="4457700"/>
              <a:ext cx="196850" cy="67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000000"/>
                  </a:solidFill>
                  <a:cs typeface="Arial" panose="020B0604020202020204" pitchFamily="34" charset="0"/>
                </a:rPr>
                <a:t>σx = σ</a:t>
              </a:r>
              <a:r>
                <a:rPr lang="en-US" altLang="en-US" sz="800" baseline="-25000" dirty="0">
                  <a:solidFill>
                    <a:srgbClr val="000000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543" name="Text Box 171"/>
            <p:cNvSpPr txBox="1">
              <a:spLocks noChangeArrowheads="1"/>
            </p:cNvSpPr>
            <p:nvPr/>
          </p:nvSpPr>
          <p:spPr bwMode="auto">
            <a:xfrm>
              <a:off x="1339237" y="4464050"/>
              <a:ext cx="195262" cy="67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000000"/>
                  </a:solidFill>
                  <a:cs typeface="Arial" panose="020B0604020202020204" pitchFamily="34" charset="0"/>
                </a:rPr>
                <a:t>σ</a:t>
              </a:r>
              <a:r>
                <a:rPr lang="en-US" altLang="en-US" sz="800" baseline="-25000" dirty="0">
                  <a:solidFill>
                    <a:srgbClr val="000000"/>
                  </a:solidFill>
                  <a:cs typeface="Arial" panose="020B0604020202020204" pitchFamily="34" charset="0"/>
                </a:rPr>
                <a:t>x</a:t>
              </a:r>
              <a:r>
                <a:rPr lang="en-US" altLang="en-US" sz="800" dirty="0">
                  <a:solidFill>
                    <a:srgbClr val="000000"/>
                  </a:solidFill>
                  <a:cs typeface="Arial" panose="020B0604020202020204" pitchFamily="34" charset="0"/>
                </a:rPr>
                <a:t> = σ</a:t>
              </a:r>
              <a:r>
                <a:rPr lang="en-US" altLang="en-US" sz="800" baseline="-25000" dirty="0">
                  <a:solidFill>
                    <a:srgbClr val="000000"/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</p:spTree>
  </p:cSld>
  <p:clrMapOvr>
    <a:masterClrMapping/>
  </p:clrMapOvr>
  <p:transition advClick="0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029651A-125E-4990-8D80-F4D319691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4" y="476074"/>
            <a:ext cx="5111579" cy="276245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0B4ECD6-E037-4B31-ACBF-90E6B233D6C8}"/>
              </a:ext>
            </a:extLst>
          </p:cNvPr>
          <p:cNvSpPr/>
          <p:nvPr/>
        </p:nvSpPr>
        <p:spPr>
          <a:xfrm>
            <a:off x="3604161" y="1164281"/>
            <a:ext cx="5257800" cy="208239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59000"/>
                </a:schemeClr>
              </a:gs>
              <a:gs pos="100000">
                <a:srgbClr val="00FFFF">
                  <a:alpha val="0"/>
                </a:srgbClr>
              </a:gs>
            </a:gsLst>
            <a:lin ang="54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6A7997CB-ECAB-4EA8-AB4F-4D45F5409B4B}"/>
              </a:ext>
            </a:extLst>
          </p:cNvPr>
          <p:cNvGrpSpPr/>
          <p:nvPr/>
        </p:nvGrpSpPr>
        <p:grpSpPr>
          <a:xfrm>
            <a:off x="3832761" y="1226044"/>
            <a:ext cx="838200" cy="228600"/>
            <a:chOff x="2286000" y="1371600"/>
            <a:chExt cx="838200" cy="2286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0C660234-F391-45A1-8A2D-87DBC51FBFD9}"/>
                </a:ext>
              </a:extLst>
            </p:cNvPr>
            <p:cNvCxnSpPr/>
            <p:nvPr/>
          </p:nvCxnSpPr>
          <p:spPr>
            <a:xfrm>
              <a:off x="2286000" y="1371600"/>
              <a:ext cx="8382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DFDC2A38-17AB-49F5-B1C6-40C48560AD6C}"/>
                </a:ext>
              </a:extLst>
            </p:cNvPr>
            <p:cNvCxnSpPr/>
            <p:nvPr/>
          </p:nvCxnSpPr>
          <p:spPr>
            <a:xfrm>
              <a:off x="2362200" y="1447800"/>
              <a:ext cx="6858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458355E2-AA5E-4484-B421-8D6F317B93A9}"/>
                </a:ext>
              </a:extLst>
            </p:cNvPr>
            <p:cNvCxnSpPr/>
            <p:nvPr/>
          </p:nvCxnSpPr>
          <p:spPr>
            <a:xfrm>
              <a:off x="2590800" y="1524000"/>
              <a:ext cx="3048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496A6AC9-2255-41B1-B2DD-80A2B9046CF2}"/>
                </a:ext>
              </a:extLst>
            </p:cNvPr>
            <p:cNvCxnSpPr/>
            <p:nvPr/>
          </p:nvCxnSpPr>
          <p:spPr>
            <a:xfrm>
              <a:off x="2743200" y="1600200"/>
              <a:ext cx="762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Isosceles Triangle 32">
            <a:extLst>
              <a:ext uri="{FF2B5EF4-FFF2-40B4-BE49-F238E27FC236}">
                <a16:creationId xmlns="" xmlns:a16="http://schemas.microsoft.com/office/drawing/2014/main" id="{91BEF0A3-C780-4832-A3CC-DC3948EB13BB}"/>
              </a:ext>
            </a:extLst>
          </p:cNvPr>
          <p:cNvSpPr/>
          <p:nvPr/>
        </p:nvSpPr>
        <p:spPr>
          <a:xfrm rot="10800000">
            <a:off x="4137561" y="998780"/>
            <a:ext cx="228600" cy="15106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290D898-DF06-4254-A65A-D816D2BB0125}"/>
              </a:ext>
            </a:extLst>
          </p:cNvPr>
          <p:cNvSpPr txBox="1"/>
          <p:nvPr/>
        </p:nvSpPr>
        <p:spPr>
          <a:xfrm>
            <a:off x="3985161" y="689667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 T.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81A26799-77CB-41CF-962A-671EC7B20D15}"/>
              </a:ext>
            </a:extLst>
          </p:cNvPr>
          <p:cNvCxnSpPr/>
          <p:nvPr/>
        </p:nvCxnSpPr>
        <p:spPr>
          <a:xfrm rot="5400000">
            <a:off x="4899561" y="1226044"/>
            <a:ext cx="1524000" cy="1588"/>
          </a:xfrm>
          <a:prstGeom prst="straightConnector1">
            <a:avLst/>
          </a:prstGeom>
          <a:ln w="2222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1E72BC21-08F1-4F1B-B65E-7EC8F7EA9756}"/>
              </a:ext>
            </a:extLst>
          </p:cNvPr>
          <p:cNvSpPr/>
          <p:nvPr/>
        </p:nvSpPr>
        <p:spPr>
          <a:xfrm>
            <a:off x="5885430" y="1935651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AFCF612C-258C-46F7-AD29-1C14F61EACE7}"/>
              </a:ext>
            </a:extLst>
          </p:cNvPr>
          <p:cNvCxnSpPr/>
          <p:nvPr/>
        </p:nvCxnSpPr>
        <p:spPr>
          <a:xfrm rot="10800000">
            <a:off x="5585361" y="1978518"/>
            <a:ext cx="30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2846D13C-AFB5-4A04-9ED9-5EC43CF4BA74}"/>
              </a:ext>
            </a:extLst>
          </p:cNvPr>
          <p:cNvCxnSpPr/>
          <p:nvPr/>
        </p:nvCxnSpPr>
        <p:spPr>
          <a:xfrm rot="5400000">
            <a:off x="6023473" y="806944"/>
            <a:ext cx="685800" cy="1588"/>
          </a:xfrm>
          <a:prstGeom prst="straightConnector1">
            <a:avLst/>
          </a:prstGeom>
          <a:ln w="2222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891AFE01-C7FE-449A-AF4D-5B89A5E27887}"/>
              </a:ext>
            </a:extLst>
          </p:cNvPr>
          <p:cNvSpPr/>
          <p:nvPr/>
        </p:nvSpPr>
        <p:spPr>
          <a:xfrm>
            <a:off x="6297864" y="598466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ft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76978AD8-F6E1-428D-8B85-694EEAB55A89}"/>
              </a:ext>
            </a:extLst>
          </p:cNvPr>
          <p:cNvSpPr/>
          <p:nvPr/>
        </p:nvSpPr>
        <p:spPr>
          <a:xfrm>
            <a:off x="5037079" y="1247341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ft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CD6A249F-4BEB-4B1F-8B0D-7083059F909C}"/>
              </a:ext>
            </a:extLst>
          </p:cNvPr>
          <p:cNvSpPr/>
          <p:nvPr/>
        </p:nvSpPr>
        <p:spPr>
          <a:xfrm>
            <a:off x="5761425" y="1965293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97E3B691-2304-4571-B67A-89797DB5C961}"/>
              </a:ext>
            </a:extLst>
          </p:cNvPr>
          <p:cNvCxnSpPr/>
          <p:nvPr/>
        </p:nvCxnSpPr>
        <p:spPr>
          <a:xfrm rot="5400000">
            <a:off x="5732994" y="1745167"/>
            <a:ext cx="381794" cy="794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FB0B4FD6-F346-4A88-927C-954F3F6E995E}"/>
              </a:ext>
            </a:extLst>
          </p:cNvPr>
          <p:cNvSpPr/>
          <p:nvPr/>
        </p:nvSpPr>
        <p:spPr>
          <a:xfrm>
            <a:off x="5755515" y="1246152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US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2A5EECAD-3491-4DB9-83FA-4093F3B98EE1}"/>
              </a:ext>
            </a:extLst>
          </p:cNvPr>
          <p:cNvSpPr/>
          <p:nvPr/>
        </p:nvSpPr>
        <p:spPr>
          <a:xfrm>
            <a:off x="7414451" y="487440"/>
            <a:ext cx="12951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0.25</a:t>
            </a:r>
          </a:p>
          <a:p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4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=2.65</a:t>
            </a:r>
          </a:p>
          <a:p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 = 0.95</a:t>
            </a:r>
          </a:p>
          <a:p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80474CE1-BB3B-48E4-A956-059C98CC603A}"/>
              </a:ext>
            </a:extLst>
          </p:cNvPr>
          <p:cNvSpPr/>
          <p:nvPr/>
        </p:nvSpPr>
        <p:spPr>
          <a:xfrm>
            <a:off x="8785761" y="192582"/>
            <a:ext cx="304800" cy="3090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EC896D1C-2AB4-4373-8E4D-B1792AF07C03}"/>
              </a:ext>
            </a:extLst>
          </p:cNvPr>
          <p:cNvSpPr/>
          <p:nvPr/>
        </p:nvSpPr>
        <p:spPr>
          <a:xfrm>
            <a:off x="3375561" y="225919"/>
            <a:ext cx="304800" cy="305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B6B13F08-32D4-45BD-80E9-573F0917F91D}"/>
              </a:ext>
            </a:extLst>
          </p:cNvPr>
          <p:cNvSpPr/>
          <p:nvPr/>
        </p:nvSpPr>
        <p:spPr>
          <a:xfrm>
            <a:off x="7401751" y="1129004"/>
            <a:ext cx="1295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= 0.95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=2.65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0317" y="47502"/>
                <a:ext cx="3259778" cy="656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Solved Example:</a:t>
                </a:r>
              </a:p>
              <a:p>
                <a:endParaRPr lang="en-US" b="1" u="sng" dirty="0"/>
              </a:p>
              <a:p>
                <a:r>
                  <a:rPr lang="en-US" b="1" u="sng" dirty="0"/>
                  <a:t>Given:</a:t>
                </a:r>
              </a:p>
              <a:p>
                <a:r>
                  <a:rPr lang="en-US" dirty="0"/>
                  <a:t>A silty sand soil layer with a void ratio, e = 0.95, and G</a:t>
                </a:r>
                <a:r>
                  <a:rPr lang="en-US" baseline="-25000" dirty="0"/>
                  <a:t>s</a:t>
                </a:r>
                <a:r>
                  <a:rPr lang="en-US" dirty="0"/>
                  <a:t> = 2.65. The water table at 5 ft from the ground surface. The water content above water table w</a:t>
                </a:r>
                <a:r>
                  <a:rPr lang="en-US" baseline="-25000" dirty="0"/>
                  <a:t>c</a:t>
                </a:r>
                <a:r>
                  <a:rPr lang="en-US" dirty="0"/>
                  <a:t> =0.25.</a:t>
                </a:r>
              </a:p>
              <a:p>
                <a:endParaRPr lang="en-US" dirty="0"/>
              </a:p>
              <a:p>
                <a:r>
                  <a:rPr lang="en-US" b="1" u="sng" dirty="0"/>
                  <a:t>Find</a:t>
                </a:r>
                <a:r>
                  <a:rPr lang="en-US" dirty="0"/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i="1" dirty="0"/>
                  <a:t>The total stress at point A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i="1" dirty="0"/>
                  <a:t>Pore Water Pressure at pint A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i="1" dirty="0"/>
                  <a:t>Effective Stress and Point A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600" i="1" dirty="0"/>
              </a:p>
              <a:p>
                <a:r>
                  <a:rPr lang="en-US" sz="1600" b="1" u="sng" dirty="0"/>
                  <a:t>Solution </a:t>
                </a:r>
                <a:endParaRPr lang="en-US" sz="1200" b="1" u="sng" dirty="0"/>
              </a:p>
              <a:p>
                <a:r>
                  <a:rPr lang="en-US" sz="1200" dirty="0"/>
                  <a:t>First let us find the unit weight of soil above and below the W.T.</a:t>
                </a:r>
              </a:p>
              <a:p>
                <a:endParaRPr lang="en-US" sz="12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𝛄</m:t>
                          </m:r>
                        </m:e>
                        <m:sub>
                          <m:r>
                            <a:rPr lang="en-US" sz="1200" b="1" i="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𝐦𝐨𝐢𝐬𝐭</m:t>
                          </m:r>
                        </m:sub>
                      </m:sSub>
                      <m:r>
                        <a:rPr lang="en-US" sz="1200" b="1" i="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200" b="1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1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200" b="1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b="1" i="1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1200" b="1" i="1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200" b="1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b="1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1200" b="1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200" b="1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sz="1200" b="1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sub>
                          </m:sSub>
                        </m:num>
                        <m:den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</m:den>
                      </m:f>
                      <m:r>
                        <a:rPr lang="en-US" sz="1200" b="1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200" b="1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1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200" b="1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1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200" b="1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200" b="1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e>
                          </m:d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𝟔𝟓</m:t>
                          </m:r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𝟔𝟐</m:t>
                          </m:r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𝟗𝟓</m:t>
                          </m:r>
                        </m:den>
                      </m:f>
                      <m:r>
                        <a:rPr lang="en-US" sz="1200" b="1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1200" dirty="0"/>
              </a:p>
              <a:p>
                <a:r>
                  <a:rPr lang="en-US" sz="1200" dirty="0"/>
                  <a:t>Unit weight of soil below W.T.</a:t>
                </a:r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𝛄</m:t>
                          </m:r>
                        </m:e>
                        <m:sub>
                          <m:r>
                            <a:rPr lang="en-US" sz="1200" b="1" i="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𝐬𝐚𝐭</m:t>
                          </m:r>
                        </m:sub>
                      </m:sSub>
                      <m:r>
                        <a:rPr lang="en-US" sz="1200" b="1" i="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200" b="1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1" i="1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sz="1200" b="1" i="1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  <m:r>
                                <a:rPr lang="en-US" sz="1200" b="1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1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200" b="1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sz="1200" b="1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sub>
                          </m:sSub>
                        </m:num>
                        <m:den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</m:den>
                      </m:f>
                    </m:oMath>
                  </m:oMathPara>
                </a14:m>
                <a:endParaRPr lang="en-US" sz="1200" b="1" i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17" y="47502"/>
                <a:ext cx="3259778" cy="6562759"/>
              </a:xfrm>
              <a:prstGeom prst="rect">
                <a:avLst/>
              </a:prstGeom>
              <a:blipFill>
                <a:blip r:embed="rId3"/>
                <a:stretch>
                  <a:fillRect l="-1682" t="-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32D4756-13A3-40E6-9DCF-1DEFE92E0F14}"/>
              </a:ext>
            </a:extLst>
          </p:cNvPr>
          <p:cNvSpPr/>
          <p:nvPr/>
        </p:nvSpPr>
        <p:spPr>
          <a:xfrm>
            <a:off x="4420462" y="68817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Silty Sand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B57C396-D5D1-42CC-825A-4552D5EF1EB5}"/>
              </a:ext>
            </a:extLst>
          </p:cNvPr>
          <p:cNvGrpSpPr/>
          <p:nvPr/>
        </p:nvGrpSpPr>
        <p:grpSpPr>
          <a:xfrm>
            <a:off x="4701639" y="22669"/>
            <a:ext cx="593432" cy="460176"/>
            <a:chOff x="4137561" y="842067"/>
            <a:chExt cx="593432" cy="460176"/>
          </a:xfrm>
        </p:grpSpPr>
        <p:sp>
          <p:nvSpPr>
            <p:cNvPr id="54" name="Isosceles Triangle 53">
              <a:extLst>
                <a:ext uri="{FF2B5EF4-FFF2-40B4-BE49-F238E27FC236}">
                  <a16:creationId xmlns="" xmlns:a16="http://schemas.microsoft.com/office/drawing/2014/main" id="{8E41AF78-226D-480E-A186-493869B8F3E4}"/>
                </a:ext>
              </a:extLst>
            </p:cNvPr>
            <p:cNvSpPr/>
            <p:nvPr/>
          </p:nvSpPr>
          <p:spPr>
            <a:xfrm rot="10800000">
              <a:off x="4289961" y="1151180"/>
              <a:ext cx="228600" cy="15106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B32A70F0-BAD1-4DAA-9337-67FC4FAB35F3}"/>
                </a:ext>
              </a:extLst>
            </p:cNvPr>
            <p:cNvSpPr txBox="1"/>
            <p:nvPr/>
          </p:nvSpPr>
          <p:spPr>
            <a:xfrm>
              <a:off x="4137561" y="842067"/>
              <a:ext cx="5934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G. 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4050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609725"/>
            <a:ext cx="5983287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18"/>
          <p:cNvSpPr txBox="1">
            <a:spLocks noChangeArrowheads="1"/>
          </p:cNvSpPr>
          <p:nvPr/>
        </p:nvSpPr>
        <p:spPr bwMode="auto">
          <a:xfrm>
            <a:off x="2781300" y="312738"/>
            <a:ext cx="3763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Geostatic Stresses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Stress Distribution in Soils</a:t>
            </a:r>
          </a:p>
        </p:txBody>
      </p:sp>
      <p:sp>
        <p:nvSpPr>
          <p:cNvPr id="2" name="Trapezoid 1">
            <a:extLst/>
          </p:cNvPr>
          <p:cNvSpPr/>
          <p:nvPr/>
        </p:nvSpPr>
        <p:spPr>
          <a:xfrm>
            <a:off x="3252788" y="2617788"/>
            <a:ext cx="2820987" cy="1946275"/>
          </a:xfrm>
          <a:prstGeom prst="trapezoid">
            <a:avLst>
              <a:gd name="adj" fmla="val 45243"/>
            </a:avLst>
          </a:prstGeom>
          <a:solidFill>
            <a:schemeClr val="accent1">
              <a:alpha val="31000"/>
            </a:schemeClr>
          </a:solidFill>
          <a:ln w="6350">
            <a:solidFill>
              <a:srgbClr val="99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3">
            <a:extLst/>
          </p:cNvPr>
          <p:cNvSpPr/>
          <p:nvPr/>
        </p:nvSpPr>
        <p:spPr>
          <a:xfrm>
            <a:off x="4367213" y="2671763"/>
            <a:ext cx="295275" cy="1892300"/>
          </a:xfrm>
          <a:prstGeom prst="rect">
            <a:avLst/>
          </a:prstGeom>
          <a:solidFill>
            <a:srgbClr val="F8FB89">
              <a:alpha val="17000"/>
            </a:srgbClr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" name="Straight Arrow Connector 5">
            <a:extLst/>
          </p:cNvPr>
          <p:cNvCxnSpPr/>
          <p:nvPr/>
        </p:nvCxnSpPr>
        <p:spPr>
          <a:xfrm flipH="1" flipV="1">
            <a:off x="5770563" y="3886200"/>
            <a:ext cx="874712" cy="292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6661150" y="3997325"/>
            <a:ext cx="993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cs typeface="Arial" panose="020B0604020202020204" pitchFamily="34" charset="0"/>
              </a:rPr>
              <a:t>Stresses from the house</a:t>
            </a:r>
          </a:p>
        </p:txBody>
      </p:sp>
      <p:cxnSp>
        <p:nvCxnSpPr>
          <p:cNvPr id="9" name="Straight Arrow Connector 8">
            <a:extLst/>
          </p:cNvPr>
          <p:cNvCxnSpPr/>
          <p:nvPr/>
        </p:nvCxnSpPr>
        <p:spPr>
          <a:xfrm>
            <a:off x="3074988" y="3255963"/>
            <a:ext cx="1401762" cy="165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2197100" y="3109913"/>
            <a:ext cx="995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cs typeface="Arial" panose="020B0604020202020204" pitchFamily="34" charset="0"/>
              </a:rPr>
              <a:t>Self-weight of the soil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cs typeface="Arial" panose="020B0604020202020204" pitchFamily="34" charset="0"/>
              </a:rPr>
              <a:t>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cs typeface="Arial" panose="020B0604020202020204" pitchFamily="34" charset="0"/>
              </a:rPr>
              <a:t>Geostatic Stress</a:t>
            </a:r>
          </a:p>
        </p:txBody>
      </p:sp>
      <p:sp>
        <p:nvSpPr>
          <p:cNvPr id="16394" name="TextBox 2"/>
          <p:cNvSpPr txBox="1">
            <a:spLocks noChangeArrowheads="1"/>
          </p:cNvSpPr>
          <p:nvPr/>
        </p:nvSpPr>
        <p:spPr bwMode="auto">
          <a:xfrm>
            <a:off x="3287713" y="5572125"/>
            <a:ext cx="287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2: 1   Approximate Method</a:t>
            </a:r>
          </a:p>
        </p:txBody>
      </p:sp>
      <p:sp>
        <p:nvSpPr>
          <p:cNvPr id="16395" name="Right Triangle 4"/>
          <p:cNvSpPr>
            <a:spLocks/>
          </p:cNvSpPr>
          <p:nvPr/>
        </p:nvSpPr>
        <p:spPr bwMode="auto">
          <a:xfrm>
            <a:off x="5478463" y="3255963"/>
            <a:ext cx="330200" cy="741362"/>
          </a:xfrm>
          <a:custGeom>
            <a:avLst/>
            <a:gdLst>
              <a:gd name="T0" fmla="*/ 0 w 329628"/>
              <a:gd name="T1" fmla="*/ 741362 h 741362"/>
              <a:gd name="T2" fmla="*/ 0 w 329628"/>
              <a:gd name="T3" fmla="*/ 0 h 741362"/>
              <a:gd name="T4" fmla="*/ 335975 w 329628"/>
              <a:gd name="T5" fmla="*/ 741362 h 741362"/>
              <a:gd name="T6" fmla="*/ 0 w 329628"/>
              <a:gd name="T7" fmla="*/ 741362 h 7413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9628" h="741362">
                <a:moveTo>
                  <a:pt x="0" y="741362"/>
                </a:moveTo>
                <a:lnTo>
                  <a:pt x="0" y="0"/>
                </a:lnTo>
                <a:lnTo>
                  <a:pt x="329628" y="741362"/>
                </a:lnTo>
                <a:lnTo>
                  <a:pt x="0" y="741362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6" name="TextBox 6"/>
          <p:cNvSpPr txBox="1">
            <a:spLocks noChangeArrowheads="1"/>
          </p:cNvSpPr>
          <p:nvPr/>
        </p:nvSpPr>
        <p:spPr bwMode="auto">
          <a:xfrm>
            <a:off x="5211763" y="34417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2</a:t>
            </a:r>
          </a:p>
        </p:txBody>
      </p:sp>
      <p:sp>
        <p:nvSpPr>
          <p:cNvPr id="16397" name="TextBox 12"/>
          <p:cNvSpPr txBox="1">
            <a:spLocks noChangeArrowheads="1"/>
          </p:cNvSpPr>
          <p:nvPr/>
        </p:nvSpPr>
        <p:spPr bwMode="auto">
          <a:xfrm>
            <a:off x="5505450" y="3965575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0092CB-40C3-4935-89D7-6B9CB4887BC5}"/>
              </a:ext>
            </a:extLst>
          </p:cNvPr>
          <p:cNvSpPr txBox="1"/>
          <p:nvPr/>
        </p:nvSpPr>
        <p:spPr>
          <a:xfrm flipH="1">
            <a:off x="2144684" y="2332315"/>
            <a:ext cx="4808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Solved Problems</a:t>
            </a:r>
          </a:p>
        </p:txBody>
      </p:sp>
    </p:spTree>
    <p:extLst>
      <p:ext uri="{BB962C8B-B14F-4D97-AF65-F5344CB8AC3E}">
        <p14:creationId xmlns:p14="http://schemas.microsoft.com/office/powerpoint/2010/main" val="3442255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28699" y="1104900"/>
            <a:ext cx="6492240" cy="3798824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028700" y="1099104"/>
            <a:ext cx="6505575" cy="1010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646112" y="569977"/>
            <a:ext cx="502983" cy="43851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872" name="Line 20"/>
          <p:cNvSpPr>
            <a:spLocks noChangeShapeType="1"/>
          </p:cNvSpPr>
          <p:nvPr/>
        </p:nvSpPr>
        <p:spPr bwMode="auto">
          <a:xfrm flipV="1">
            <a:off x="6959600" y="-823588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11" name="Line 26"/>
          <p:cNvSpPr>
            <a:spLocks noChangeShapeType="1"/>
          </p:cNvSpPr>
          <p:nvPr/>
        </p:nvSpPr>
        <p:spPr bwMode="auto">
          <a:xfrm>
            <a:off x="3048000" y="1099104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400" dirty="0"/>
          </a:p>
        </p:txBody>
      </p:sp>
      <p:sp>
        <p:nvSpPr>
          <p:cNvPr id="33820" name="Text Box 39"/>
          <p:cNvSpPr txBox="1">
            <a:spLocks noChangeArrowheads="1"/>
          </p:cNvSpPr>
          <p:nvPr/>
        </p:nvSpPr>
        <p:spPr bwMode="auto">
          <a:xfrm>
            <a:off x="2841625" y="818117"/>
            <a:ext cx="2760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1</a:t>
            </a:r>
          </a:p>
        </p:txBody>
      </p:sp>
      <p:sp>
        <p:nvSpPr>
          <p:cNvPr id="33821" name="Text Box 40"/>
          <p:cNvSpPr txBox="1">
            <a:spLocks noChangeArrowheads="1"/>
          </p:cNvSpPr>
          <p:nvPr/>
        </p:nvSpPr>
        <p:spPr bwMode="auto">
          <a:xfrm>
            <a:off x="2836863" y="2021442"/>
            <a:ext cx="2760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2</a:t>
            </a:r>
          </a:p>
        </p:txBody>
      </p:sp>
      <p:sp>
        <p:nvSpPr>
          <p:cNvPr id="33822" name="Text Box 41"/>
          <p:cNvSpPr txBox="1">
            <a:spLocks noChangeArrowheads="1"/>
          </p:cNvSpPr>
          <p:nvPr/>
        </p:nvSpPr>
        <p:spPr bwMode="auto">
          <a:xfrm>
            <a:off x="2778125" y="2937429"/>
            <a:ext cx="2760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3</a:t>
            </a:r>
          </a:p>
        </p:txBody>
      </p:sp>
      <p:sp>
        <p:nvSpPr>
          <p:cNvPr id="33823" name="Text Box 42"/>
          <p:cNvSpPr txBox="1">
            <a:spLocks noChangeArrowheads="1"/>
          </p:cNvSpPr>
          <p:nvPr/>
        </p:nvSpPr>
        <p:spPr bwMode="auto">
          <a:xfrm>
            <a:off x="2828925" y="4828142"/>
            <a:ext cx="2760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4</a:t>
            </a:r>
          </a:p>
        </p:txBody>
      </p:sp>
      <p:sp>
        <p:nvSpPr>
          <p:cNvPr id="33824" name="Line 44"/>
          <p:cNvSpPr>
            <a:spLocks noChangeShapeType="1"/>
          </p:cNvSpPr>
          <p:nvPr/>
        </p:nvSpPr>
        <p:spPr bwMode="auto">
          <a:xfrm>
            <a:off x="5949950" y="1095929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25" name="Rectangle 45"/>
          <p:cNvSpPr>
            <a:spLocks noChangeArrowheads="1"/>
          </p:cNvSpPr>
          <p:nvPr/>
        </p:nvSpPr>
        <p:spPr bwMode="auto">
          <a:xfrm>
            <a:off x="3904918" y="2416084"/>
            <a:ext cx="364203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/>
              <a:t>+</a:t>
            </a:r>
          </a:p>
        </p:txBody>
      </p:sp>
      <p:sp>
        <p:nvSpPr>
          <p:cNvPr id="33826" name="Rectangle 46"/>
          <p:cNvSpPr>
            <a:spLocks noChangeArrowheads="1"/>
          </p:cNvSpPr>
          <p:nvPr/>
        </p:nvSpPr>
        <p:spPr bwMode="auto">
          <a:xfrm>
            <a:off x="5289550" y="2454829"/>
            <a:ext cx="334963" cy="400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=</a:t>
            </a:r>
          </a:p>
        </p:txBody>
      </p:sp>
      <p:sp>
        <p:nvSpPr>
          <p:cNvPr id="33827" name="Text Box 47"/>
          <p:cNvSpPr txBox="1">
            <a:spLocks noChangeArrowheads="1"/>
          </p:cNvSpPr>
          <p:nvPr/>
        </p:nvSpPr>
        <p:spPr bwMode="auto">
          <a:xfrm>
            <a:off x="2985134" y="5063409"/>
            <a:ext cx="1605153" cy="2616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100" dirty="0">
                <a:latin typeface="Calibri" pitchFamily="34" charset="0"/>
              </a:rPr>
              <a:t>Pore Water Pressure</a:t>
            </a:r>
          </a:p>
        </p:txBody>
      </p:sp>
      <p:sp>
        <p:nvSpPr>
          <p:cNvPr id="33828" name="Text Box 48"/>
          <p:cNvSpPr txBox="1">
            <a:spLocks noChangeArrowheads="1"/>
          </p:cNvSpPr>
          <p:nvPr/>
        </p:nvSpPr>
        <p:spPr bwMode="auto">
          <a:xfrm>
            <a:off x="4712907" y="5038898"/>
            <a:ext cx="1081342" cy="2616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100" dirty="0">
                <a:latin typeface="Calibri" pitchFamily="34" charset="0"/>
              </a:rPr>
              <a:t>Effective Stress</a:t>
            </a:r>
          </a:p>
        </p:txBody>
      </p:sp>
      <p:sp>
        <p:nvSpPr>
          <p:cNvPr id="33834" name="Text Box 104"/>
          <p:cNvSpPr txBox="1">
            <a:spLocks noChangeArrowheads="1"/>
          </p:cNvSpPr>
          <p:nvPr/>
        </p:nvSpPr>
        <p:spPr bwMode="auto">
          <a:xfrm>
            <a:off x="6129528" y="5050011"/>
            <a:ext cx="845103" cy="2616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100" dirty="0">
                <a:latin typeface="Calibri" pitchFamily="34" charset="0"/>
              </a:rPr>
              <a:t>Total Stress</a:t>
            </a:r>
          </a:p>
        </p:txBody>
      </p:sp>
      <p:cxnSp>
        <p:nvCxnSpPr>
          <p:cNvPr id="88" name="Straight Connector 87"/>
          <p:cNvCxnSpPr/>
          <p:nvPr/>
        </p:nvCxnSpPr>
        <p:spPr bwMode="auto">
          <a:xfrm>
            <a:off x="7564346" y="4909761"/>
            <a:ext cx="50405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23850" y="140970"/>
            <a:ext cx="14969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Static Water 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029903" y="1079183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025141" y="208788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021331" y="301498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3023871" y="488061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025268"/>
              </p:ext>
            </p:extLst>
          </p:nvPr>
        </p:nvGraphicFramePr>
        <p:xfrm>
          <a:off x="691896" y="5388832"/>
          <a:ext cx="7367016" cy="12834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1754">
                  <a:extLst>
                    <a:ext uri="{9D8B030D-6E8A-4147-A177-3AD203B41FA5}">
                      <a16:colId xmlns="" xmlns:a16="http://schemas.microsoft.com/office/drawing/2014/main" val="199770712"/>
                    </a:ext>
                  </a:extLst>
                </a:gridCol>
                <a:gridCol w="1841754">
                  <a:extLst>
                    <a:ext uri="{9D8B030D-6E8A-4147-A177-3AD203B41FA5}">
                      <a16:colId xmlns="" xmlns:a16="http://schemas.microsoft.com/office/drawing/2014/main" val="1085761395"/>
                    </a:ext>
                  </a:extLst>
                </a:gridCol>
                <a:gridCol w="1841754">
                  <a:extLst>
                    <a:ext uri="{9D8B030D-6E8A-4147-A177-3AD203B41FA5}">
                      <a16:colId xmlns="" xmlns:a16="http://schemas.microsoft.com/office/drawing/2014/main" val="3419338510"/>
                    </a:ext>
                  </a:extLst>
                </a:gridCol>
                <a:gridCol w="1841754">
                  <a:extLst>
                    <a:ext uri="{9D8B030D-6E8A-4147-A177-3AD203B41FA5}">
                      <a16:colId xmlns="" xmlns:a16="http://schemas.microsoft.com/office/drawing/2014/main" val="3716306444"/>
                    </a:ext>
                  </a:extLst>
                </a:gridCol>
              </a:tblGrid>
              <a:tr h="2430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Point</a:t>
                      </a:r>
                    </a:p>
                  </a:txBody>
                  <a:tcPr marL="59939" marR="59939" marT="29969" marB="2996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u (psf)</a:t>
                      </a:r>
                    </a:p>
                  </a:txBody>
                  <a:tcPr marL="59939" marR="59939" marT="29969" marB="2996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200" b="1" dirty="0"/>
                        <a:t>’ (psf)</a:t>
                      </a:r>
                    </a:p>
                  </a:txBody>
                  <a:tcPr marL="59939" marR="59939" marT="29969" marB="2996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Symbol" panose="05050102010706020507" pitchFamily="18" charset="2"/>
                        </a:rPr>
                        <a:t>s </a:t>
                      </a:r>
                      <a:r>
                        <a:rPr lang="en-US" sz="1200" b="1" dirty="0">
                          <a:latin typeface="+mn-lt"/>
                        </a:rPr>
                        <a:t>(psf)</a:t>
                      </a:r>
                    </a:p>
                  </a:txBody>
                  <a:tcPr marL="59939" marR="59939" marT="29969" marB="2996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4507086"/>
                  </a:ext>
                </a:extLst>
              </a:tr>
              <a:tr h="24308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1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</a:t>
                      </a:r>
                    </a:p>
                  </a:txBody>
                  <a:tcPr marL="59939" marR="59939" marT="29969" marB="29969"/>
                </a:tc>
                <a:extLst>
                  <a:ext uri="{0D108BD9-81ED-4DB2-BD59-A6C34878D82A}">
                    <a16:rowId xmlns="" xmlns:a16="http://schemas.microsoft.com/office/drawing/2014/main" val="2962200539"/>
                  </a:ext>
                </a:extLst>
              </a:tr>
              <a:tr h="24308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2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7x112 = 784</a:t>
                      </a:r>
                    </a:p>
                  </a:txBody>
                  <a:tcPr marL="59939" marR="59939" marT="29969" marB="299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7x112</a:t>
                      </a:r>
                      <a:r>
                        <a:rPr lang="en-US" sz="900" b="0" baseline="0" dirty="0"/>
                        <a:t> = </a:t>
                      </a:r>
                      <a:r>
                        <a:rPr lang="en-US" sz="900" b="0" dirty="0"/>
                        <a:t>784</a:t>
                      </a:r>
                    </a:p>
                  </a:txBody>
                  <a:tcPr marL="59939" marR="59939" marT="29969" marB="29969"/>
                </a:tc>
                <a:extLst>
                  <a:ext uri="{0D108BD9-81ED-4DB2-BD59-A6C34878D82A}">
                    <a16:rowId xmlns="" xmlns:a16="http://schemas.microsoft.com/office/drawing/2014/main" val="3871351557"/>
                  </a:ext>
                </a:extLst>
              </a:tr>
              <a:tr h="12154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3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7x112+6x110= 1444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7x112+6x110=1444</a:t>
                      </a:r>
                    </a:p>
                  </a:txBody>
                  <a:tcPr marL="59939" marR="59939" marT="29969" marB="29969"/>
                </a:tc>
                <a:extLst>
                  <a:ext uri="{0D108BD9-81ED-4DB2-BD59-A6C34878D82A}">
                    <a16:rowId xmlns="" xmlns:a16="http://schemas.microsoft.com/office/drawing/2014/main" val="2750272473"/>
                  </a:ext>
                </a:extLst>
              </a:tr>
              <a:tr h="12154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4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12x62.4= 748.8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7x112+6x110+12(122.7-62.4) =2167.6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7x112+6x110+12x122.7=2916.4 </a:t>
                      </a:r>
                    </a:p>
                  </a:txBody>
                  <a:tcPr marL="59939" marR="59939" marT="29969" marB="29969"/>
                </a:tc>
                <a:extLst>
                  <a:ext uri="{0D108BD9-81ED-4DB2-BD59-A6C34878D82A}">
                    <a16:rowId xmlns="" xmlns:a16="http://schemas.microsoft.com/office/drawing/2014/main" val="81025485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98270" y="4820150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u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905734" y="482015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’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271238" y="48231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741164" y="1880616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dirty="0">
                <a:latin typeface="+mn-lt"/>
              </a:rPr>
              <a:t>’</a:t>
            </a:r>
            <a:r>
              <a:rPr lang="en-US" sz="1100" baseline="-25000" dirty="0"/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67072" y="2828544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dirty="0">
                <a:latin typeface="+mn-lt"/>
              </a:rPr>
              <a:t>’</a:t>
            </a:r>
            <a:r>
              <a:rPr lang="en-US" sz="1100" baseline="-25000" dirty="0"/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931664" y="4672584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dirty="0">
                <a:latin typeface="+mn-lt"/>
              </a:rPr>
              <a:t>’</a:t>
            </a:r>
            <a:r>
              <a:rPr lang="en-US" sz="1100" baseline="-25000" dirty="0"/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934456" y="1877568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41136" y="2801112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66688" y="4678680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4</a:t>
            </a:r>
          </a:p>
        </p:txBody>
      </p:sp>
      <p:sp>
        <p:nvSpPr>
          <p:cNvPr id="82" name="AutoShape 21"/>
          <p:cNvSpPr>
            <a:spLocks noChangeArrowheads="1"/>
          </p:cNvSpPr>
          <p:nvPr/>
        </p:nvSpPr>
        <p:spPr bwMode="auto">
          <a:xfrm rot="10800000">
            <a:off x="5457024" y="957979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" name="Text Box 35"/>
          <p:cNvSpPr txBox="1">
            <a:spLocks noChangeArrowheads="1"/>
          </p:cNvSpPr>
          <p:nvPr/>
        </p:nvSpPr>
        <p:spPr bwMode="auto">
          <a:xfrm>
            <a:off x="5272874" y="654767"/>
            <a:ext cx="511679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</a:rPr>
              <a:t>G.S.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014472" y="1880616"/>
            <a:ext cx="316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</a:rPr>
              <a:t>u</a:t>
            </a:r>
            <a:r>
              <a:rPr lang="en-US" sz="1100" baseline="-25000" dirty="0"/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127248" y="2840736"/>
            <a:ext cx="316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</a:rPr>
              <a:t>u</a:t>
            </a:r>
            <a:r>
              <a:rPr lang="en-US" sz="1100" baseline="-25000" dirty="0">
                <a:latin typeface="+mn-lt"/>
              </a:rPr>
              <a:t>3</a:t>
            </a:r>
            <a:endParaRPr lang="en-US" sz="1100" baseline="-25000" dirty="0"/>
          </a:p>
        </p:txBody>
      </p:sp>
      <p:sp>
        <p:nvSpPr>
          <p:cNvPr id="89" name="TextBox 88"/>
          <p:cNvSpPr txBox="1"/>
          <p:nvPr/>
        </p:nvSpPr>
        <p:spPr>
          <a:xfrm>
            <a:off x="3233928" y="4666488"/>
            <a:ext cx="316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</a:rPr>
              <a:t>u</a:t>
            </a:r>
            <a:r>
              <a:rPr lang="en-US" sz="1100" baseline="-25000" dirty="0">
                <a:latin typeface="+mn-lt"/>
              </a:rPr>
              <a:t>4</a:t>
            </a:r>
            <a:endParaRPr lang="en-US" sz="1100" baseline="-25000" dirty="0"/>
          </a:p>
        </p:txBody>
      </p:sp>
      <p:sp>
        <p:nvSpPr>
          <p:cNvPr id="90" name="TextBox 89"/>
          <p:cNvSpPr txBox="1"/>
          <p:nvPr/>
        </p:nvSpPr>
        <p:spPr>
          <a:xfrm>
            <a:off x="3063240" y="880872"/>
            <a:ext cx="316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</a:rPr>
              <a:t>u</a:t>
            </a:r>
            <a:r>
              <a:rPr lang="en-US" sz="1100" baseline="-25000" dirty="0">
                <a:latin typeface="+mn-lt"/>
              </a:rPr>
              <a:t>1</a:t>
            </a:r>
            <a:endParaRPr lang="en-US" sz="1100" baseline="-25000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68808C1-A3C5-4884-870D-65E0B3D8FD01}"/>
              </a:ext>
            </a:extLst>
          </p:cNvPr>
          <p:cNvGrpSpPr/>
          <p:nvPr/>
        </p:nvGrpSpPr>
        <p:grpSpPr>
          <a:xfrm>
            <a:off x="6719697" y="2618253"/>
            <a:ext cx="590550" cy="653204"/>
            <a:chOff x="6659372" y="681503"/>
            <a:chExt cx="590550" cy="653204"/>
          </a:xfrm>
        </p:grpSpPr>
        <p:grpSp>
          <p:nvGrpSpPr>
            <p:cNvPr id="70" name="Group 14"/>
            <p:cNvGrpSpPr>
              <a:grpSpLocks/>
            </p:cNvGrpSpPr>
            <p:nvPr/>
          </p:nvGrpSpPr>
          <p:grpSpPr bwMode="auto">
            <a:xfrm>
              <a:off x="6659372" y="963232"/>
              <a:ext cx="590550" cy="371475"/>
              <a:chOff x="4362" y="1124"/>
              <a:chExt cx="372" cy="234"/>
            </a:xfrm>
          </p:grpSpPr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>
                <a:off x="4362" y="1256"/>
                <a:ext cx="3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Line 16"/>
              <p:cNvSpPr>
                <a:spLocks noChangeShapeType="1"/>
              </p:cNvSpPr>
              <p:nvPr/>
            </p:nvSpPr>
            <p:spPr bwMode="auto">
              <a:xfrm>
                <a:off x="4482" y="130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Line 17"/>
              <p:cNvSpPr>
                <a:spLocks noChangeShapeType="1"/>
              </p:cNvSpPr>
              <p:nvPr/>
            </p:nvSpPr>
            <p:spPr bwMode="auto">
              <a:xfrm flipV="1">
                <a:off x="4534" y="1358"/>
                <a:ext cx="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" name="AutoShape 18"/>
              <p:cNvSpPr>
                <a:spLocks noChangeArrowheads="1"/>
              </p:cNvSpPr>
              <p:nvPr/>
            </p:nvSpPr>
            <p:spPr bwMode="auto">
              <a:xfrm rot="10800000">
                <a:off x="4482" y="1124"/>
                <a:ext cx="120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93" name="Text Box 31"/>
            <p:cNvSpPr txBox="1">
              <a:spLocks noChangeArrowheads="1"/>
            </p:cNvSpPr>
            <p:nvPr/>
          </p:nvSpPr>
          <p:spPr bwMode="auto">
            <a:xfrm>
              <a:off x="6697472" y="681503"/>
              <a:ext cx="473591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dirty="0">
                  <a:latin typeface="Calibri" pitchFamily="34" charset="0"/>
                </a:rPr>
                <a:t>W.T.</a:t>
              </a: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1998067" y="131647"/>
            <a:ext cx="169611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Symbol" pitchFamily="18" charset="2"/>
              </a:rPr>
              <a:t>s</a:t>
            </a:r>
            <a:r>
              <a:rPr lang="en-US" baseline="-25000" dirty="0"/>
              <a:t>total </a:t>
            </a:r>
            <a:r>
              <a:rPr lang="en-US" dirty="0"/>
              <a:t>= </a:t>
            </a:r>
            <a:r>
              <a:rPr lang="en-US" dirty="0">
                <a:latin typeface="Symbol" pitchFamily="18" charset="2"/>
              </a:rPr>
              <a:t>s</a:t>
            </a:r>
            <a:r>
              <a:rPr lang="en-US" baseline="-25000" dirty="0"/>
              <a:t>eff</a:t>
            </a:r>
            <a:r>
              <a:rPr lang="en-US" dirty="0"/>
              <a:t> +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u </a:t>
            </a: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7532688" y="527304"/>
            <a:ext cx="571944" cy="44373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600" dirty="0">
              <a:latin typeface="Calibri" pitchFamily="34" charset="0"/>
            </a:endParaRPr>
          </a:p>
        </p:txBody>
      </p:sp>
      <p:sp>
        <p:nvSpPr>
          <p:cNvPr id="33808" name="Line 23"/>
          <p:cNvSpPr>
            <a:spLocks noChangeShapeType="1"/>
          </p:cNvSpPr>
          <p:nvPr/>
        </p:nvSpPr>
        <p:spPr bwMode="auto">
          <a:xfrm>
            <a:off x="7656576" y="1100328"/>
            <a:ext cx="4699" cy="1021126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33809" name="Line 24"/>
          <p:cNvSpPr>
            <a:spLocks noChangeShapeType="1"/>
          </p:cNvSpPr>
          <p:nvPr/>
        </p:nvSpPr>
        <p:spPr bwMode="auto">
          <a:xfrm>
            <a:off x="7661275" y="2121454"/>
            <a:ext cx="0" cy="9271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33810" name="Line 25"/>
          <p:cNvSpPr>
            <a:spLocks noChangeShapeType="1"/>
          </p:cNvSpPr>
          <p:nvPr/>
        </p:nvSpPr>
        <p:spPr bwMode="auto">
          <a:xfrm>
            <a:off x="7669821" y="3040008"/>
            <a:ext cx="0" cy="1879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33815" name="Text Box 31"/>
          <p:cNvSpPr txBox="1">
            <a:spLocks noChangeArrowheads="1"/>
          </p:cNvSpPr>
          <p:nvPr/>
        </p:nvSpPr>
        <p:spPr bwMode="auto">
          <a:xfrm>
            <a:off x="7624636" y="1717848"/>
            <a:ext cx="466794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</a:rPr>
              <a:t>7 ft</a:t>
            </a:r>
          </a:p>
        </p:txBody>
      </p:sp>
      <p:sp>
        <p:nvSpPr>
          <p:cNvPr id="33816" name="Text Box 32"/>
          <p:cNvSpPr txBox="1">
            <a:spLocks noChangeArrowheads="1"/>
          </p:cNvSpPr>
          <p:nvPr/>
        </p:nvSpPr>
        <p:spPr bwMode="auto">
          <a:xfrm>
            <a:off x="7581900" y="2500867"/>
            <a:ext cx="466794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</a:rPr>
              <a:t>6 ft</a:t>
            </a:r>
          </a:p>
        </p:txBody>
      </p:sp>
      <p:sp>
        <p:nvSpPr>
          <p:cNvPr id="33817" name="Text Box 33"/>
          <p:cNvSpPr txBox="1">
            <a:spLocks noChangeArrowheads="1"/>
          </p:cNvSpPr>
          <p:nvPr/>
        </p:nvSpPr>
        <p:spPr bwMode="auto">
          <a:xfrm>
            <a:off x="7570788" y="3823254"/>
            <a:ext cx="57099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</a:rPr>
              <a:t>12 ft</a:t>
            </a:r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7540133" y="1099761"/>
            <a:ext cx="50405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1179961" y="1156454"/>
            <a:ext cx="131318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Symbol" panose="05050102010706020507" pitchFamily="18" charset="2"/>
              </a:rPr>
              <a:t>g</a:t>
            </a:r>
            <a:r>
              <a:rPr lang="en-US" sz="1600" baseline="-25000" dirty="0">
                <a:latin typeface="Symbol" panose="05050102010706020507" pitchFamily="18" charset="2"/>
              </a:rPr>
              <a:t>1</a:t>
            </a:r>
            <a:r>
              <a:rPr lang="en-US" sz="1600" dirty="0">
                <a:latin typeface="Calibri" pitchFamily="34" charset="0"/>
              </a:rPr>
              <a:t>= 112 lb/ft</a:t>
            </a:r>
            <a:r>
              <a:rPr lang="en-US" sz="1600" baseline="30000" dirty="0">
                <a:latin typeface="Calibri" pitchFamily="34" charset="0"/>
              </a:rPr>
              <a:t>3</a:t>
            </a:r>
          </a:p>
        </p:txBody>
      </p:sp>
      <p:sp>
        <p:nvSpPr>
          <p:cNvPr id="85" name="Right Triangle 84"/>
          <p:cNvSpPr/>
          <p:nvPr/>
        </p:nvSpPr>
        <p:spPr bwMode="auto">
          <a:xfrm>
            <a:off x="3051048" y="3016250"/>
            <a:ext cx="691896" cy="1891030"/>
          </a:xfrm>
          <a:prstGeom prst="rtTriangle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ight Triangle 64"/>
          <p:cNvSpPr/>
          <p:nvPr/>
        </p:nvSpPr>
        <p:spPr bwMode="auto">
          <a:xfrm>
            <a:off x="5949696" y="1091184"/>
            <a:ext cx="969264" cy="3810000"/>
          </a:xfrm>
          <a:prstGeom prst="rtTriangle">
            <a:avLst/>
          </a:prstGeom>
          <a:solidFill>
            <a:srgbClr val="002060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812" name="Line 27"/>
          <p:cNvSpPr>
            <a:spLocks noChangeShapeType="1"/>
          </p:cNvSpPr>
          <p:nvPr/>
        </p:nvSpPr>
        <p:spPr bwMode="auto">
          <a:xfrm>
            <a:off x="4812029" y="1093469"/>
            <a:ext cx="480695" cy="19640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32960" y="838200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dirty="0">
                <a:latin typeface="+mn-lt"/>
              </a:rPr>
              <a:t>’</a:t>
            </a:r>
            <a:r>
              <a:rPr lang="en-US" sz="1100" baseline="-25000" dirty="0"/>
              <a:t>1</a:t>
            </a:r>
          </a:p>
        </p:txBody>
      </p:sp>
      <p:sp>
        <p:nvSpPr>
          <p:cNvPr id="9" name="Right Triangle 8"/>
          <p:cNvSpPr/>
          <p:nvPr/>
        </p:nvSpPr>
        <p:spPr bwMode="auto">
          <a:xfrm>
            <a:off x="4806187" y="1100835"/>
            <a:ext cx="403987" cy="1696339"/>
          </a:xfrm>
          <a:custGeom>
            <a:avLst/>
            <a:gdLst>
              <a:gd name="connsiteX0" fmla="*/ 0 w 64008"/>
              <a:gd name="connsiteY0" fmla="*/ 454152 h 454152"/>
              <a:gd name="connsiteX1" fmla="*/ 0 w 64008"/>
              <a:gd name="connsiteY1" fmla="*/ 0 h 454152"/>
              <a:gd name="connsiteX2" fmla="*/ 64008 w 64008"/>
              <a:gd name="connsiteY2" fmla="*/ 454152 h 454152"/>
              <a:gd name="connsiteX3" fmla="*/ 0 w 64008"/>
              <a:gd name="connsiteY3" fmla="*/ 454152 h 454152"/>
              <a:gd name="connsiteX0" fmla="*/ 0 w 116078"/>
              <a:gd name="connsiteY0" fmla="*/ 454152 h 454152"/>
              <a:gd name="connsiteX1" fmla="*/ 0 w 116078"/>
              <a:gd name="connsiteY1" fmla="*/ 0 h 454152"/>
              <a:gd name="connsiteX2" fmla="*/ 116078 w 116078"/>
              <a:gd name="connsiteY2" fmla="*/ 451612 h 454152"/>
              <a:gd name="connsiteX3" fmla="*/ 0 w 116078"/>
              <a:gd name="connsiteY3" fmla="*/ 454152 h 454152"/>
              <a:gd name="connsiteX0" fmla="*/ 0 w 127508"/>
              <a:gd name="connsiteY0" fmla="*/ 450342 h 451612"/>
              <a:gd name="connsiteX1" fmla="*/ 11430 w 127508"/>
              <a:gd name="connsiteY1" fmla="*/ 0 h 451612"/>
              <a:gd name="connsiteX2" fmla="*/ 127508 w 127508"/>
              <a:gd name="connsiteY2" fmla="*/ 451612 h 451612"/>
              <a:gd name="connsiteX3" fmla="*/ 0 w 127508"/>
              <a:gd name="connsiteY3" fmla="*/ 450342 h 451612"/>
              <a:gd name="connsiteX0" fmla="*/ 1270 w 128778"/>
              <a:gd name="connsiteY0" fmla="*/ 452882 h 454152"/>
              <a:gd name="connsiteX1" fmla="*/ 0 w 128778"/>
              <a:gd name="connsiteY1" fmla="*/ 0 h 454152"/>
              <a:gd name="connsiteX2" fmla="*/ 128778 w 128778"/>
              <a:gd name="connsiteY2" fmla="*/ 454152 h 454152"/>
              <a:gd name="connsiteX3" fmla="*/ 1270 w 128778"/>
              <a:gd name="connsiteY3" fmla="*/ 452882 h 45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78" h="454152">
                <a:moveTo>
                  <a:pt x="1270" y="452882"/>
                </a:moveTo>
                <a:cubicBezTo>
                  <a:pt x="847" y="301921"/>
                  <a:pt x="423" y="150961"/>
                  <a:pt x="0" y="0"/>
                </a:cubicBezTo>
                <a:lnTo>
                  <a:pt x="128778" y="454152"/>
                </a:lnTo>
                <a:lnTo>
                  <a:pt x="1270" y="452882"/>
                </a:lnTo>
                <a:close/>
              </a:path>
            </a:pathLst>
          </a:custGeom>
          <a:solidFill>
            <a:srgbClr val="CCFF99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813" name="Line 28"/>
          <p:cNvSpPr>
            <a:spLocks noChangeShapeType="1"/>
          </p:cNvSpPr>
          <p:nvPr/>
        </p:nvSpPr>
        <p:spPr bwMode="auto">
          <a:xfrm>
            <a:off x="4808538" y="1104375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792216" y="848868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1</a:t>
            </a:r>
          </a:p>
        </p:txBody>
      </p:sp>
      <p:sp>
        <p:nvSpPr>
          <p:cNvPr id="33805" name="Line 16"/>
          <p:cNvSpPr>
            <a:spLocks noChangeShapeType="1"/>
          </p:cNvSpPr>
          <p:nvPr/>
        </p:nvSpPr>
        <p:spPr bwMode="auto">
          <a:xfrm flipH="1">
            <a:off x="457200" y="3044871"/>
            <a:ext cx="776922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29" name="Line 51"/>
          <p:cNvSpPr>
            <a:spLocks noChangeShapeType="1"/>
          </p:cNvSpPr>
          <p:nvPr/>
        </p:nvSpPr>
        <p:spPr bwMode="auto">
          <a:xfrm flipH="1">
            <a:off x="741363" y="2119359"/>
            <a:ext cx="776922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EFE1CB69-6EE0-43A0-A69F-7B3161BC99E1}"/>
              </a:ext>
            </a:extLst>
          </p:cNvPr>
          <p:cNvCxnSpPr/>
          <p:nvPr/>
        </p:nvCxnSpPr>
        <p:spPr bwMode="auto">
          <a:xfrm>
            <a:off x="5292725" y="3054350"/>
            <a:ext cx="222250" cy="1841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E207C549-12CC-4BBE-8633-7750002B14B1}"/>
              </a:ext>
            </a:extLst>
          </p:cNvPr>
          <p:cNvSpPr/>
          <p:nvPr/>
        </p:nvSpPr>
        <p:spPr>
          <a:xfrm>
            <a:off x="1233936" y="2359779"/>
            <a:ext cx="1279517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Symbol" panose="05050102010706020507" pitchFamily="18" charset="2"/>
              </a:rPr>
              <a:t>g</a:t>
            </a:r>
            <a:r>
              <a:rPr lang="en-US" sz="1600" baseline="-25000" dirty="0">
                <a:latin typeface="Symbol" panose="05050102010706020507" pitchFamily="18" charset="2"/>
              </a:rPr>
              <a:t>2</a:t>
            </a:r>
            <a:r>
              <a:rPr lang="en-US" sz="1600" dirty="0">
                <a:latin typeface="Calibri" pitchFamily="34" charset="0"/>
              </a:rPr>
              <a:t>= 110 lb/ft</a:t>
            </a:r>
            <a:r>
              <a:rPr lang="en-US" sz="1600" baseline="30000" dirty="0">
                <a:latin typeface="Calibri" pitchFamily="34" charset="0"/>
              </a:rPr>
              <a:t>3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B52F995E-DA0A-4442-9669-C6DD38EFB627}"/>
              </a:ext>
            </a:extLst>
          </p:cNvPr>
          <p:cNvSpPr/>
          <p:nvPr/>
        </p:nvSpPr>
        <p:spPr>
          <a:xfrm>
            <a:off x="1294261" y="3544054"/>
            <a:ext cx="846707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e = 0.76</a:t>
            </a:r>
          </a:p>
          <a:p>
            <a:r>
              <a:rPr lang="en-US" sz="1600" dirty="0">
                <a:latin typeface="Calibri" pitchFamily="34" charset="0"/>
              </a:rPr>
              <a:t>G</a:t>
            </a:r>
            <a:r>
              <a:rPr lang="en-US" sz="1600" baseline="-25000" dirty="0">
                <a:latin typeface="Calibri" pitchFamily="34" charset="0"/>
              </a:rPr>
              <a:t>s</a:t>
            </a:r>
            <a:r>
              <a:rPr lang="en-US" sz="1600" dirty="0">
                <a:latin typeface="Calibri" pitchFamily="34" charset="0"/>
              </a:rPr>
              <a:t>= 2.7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9823717-33C8-4945-9408-DBE8990B7891}"/>
              </a:ext>
            </a:extLst>
          </p:cNvPr>
          <p:cNvCxnSpPr/>
          <p:nvPr/>
        </p:nvCxnSpPr>
        <p:spPr bwMode="auto">
          <a:xfrm>
            <a:off x="1146175" y="3044825"/>
            <a:ext cx="64166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A834868E-0AAB-4DE7-9511-82E26E3997A3}"/>
                  </a:ext>
                </a:extLst>
              </p:cNvPr>
              <p:cNvSpPr/>
              <p:nvPr/>
            </p:nvSpPr>
            <p:spPr>
              <a:xfrm>
                <a:off x="-26526" y="4988191"/>
                <a:ext cx="3171894" cy="3935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𝛄</m:t>
                          </m:r>
                        </m:e>
                        <m:sub>
                          <m:r>
                            <a:rPr lang="en-US" sz="10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𝐬𝐚𝐭</m:t>
                          </m:r>
                        </m:sub>
                      </m:sSub>
                      <m:r>
                        <a:rPr lang="en-US" sz="10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sz="1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  <m:r>
                                <a:rPr lang="en-US" sz="1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en-US" sz="1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sz="1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sub>
                          </m:sSub>
                        </m:num>
                        <m:den>
                          <m:r>
                            <a:rPr lang="en-US" sz="1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den>
                      </m:f>
                      <m:r>
                        <a:rPr lang="en-US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1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𝟕𝟔</m:t>
                              </m:r>
                            </m:e>
                          </m:d>
                          <m:r>
                            <a:rPr lang="en-US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𝟔𝟐</m:t>
                          </m:r>
                          <m:r>
                            <a:rPr lang="en-US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𝟕𝟔</m:t>
                          </m:r>
                        </m:den>
                      </m:f>
                      <m:r>
                        <a:rPr lang="en-US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𝟏𝟐𝟐</m:t>
                      </m:r>
                      <m:r>
                        <a:rPr lang="en-US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𝒑𝒄𝒇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834868E-0AAB-4DE7-9511-82E26E399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526" y="4988191"/>
                <a:ext cx="3171894" cy="3935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DAA855DA-7AD5-4D1A-8904-444BF782518A}"/>
              </a:ext>
            </a:extLst>
          </p:cNvPr>
          <p:cNvSpPr/>
          <p:nvPr/>
        </p:nvSpPr>
        <p:spPr bwMode="auto">
          <a:xfrm>
            <a:off x="158750" y="3860800"/>
            <a:ext cx="1041400" cy="1276350"/>
          </a:xfrm>
          <a:custGeom>
            <a:avLst/>
            <a:gdLst>
              <a:gd name="connsiteX0" fmla="*/ 892418 w 892418"/>
              <a:gd name="connsiteY0" fmla="*/ 0 h 1206500"/>
              <a:gd name="connsiteX1" fmla="*/ 114543 w 892418"/>
              <a:gd name="connsiteY1" fmla="*/ 234950 h 1206500"/>
              <a:gd name="connsiteX2" fmla="*/ 19293 w 892418"/>
              <a:gd name="connsiteY2" fmla="*/ 120650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2418" h="1206500">
                <a:moveTo>
                  <a:pt x="892418" y="0"/>
                </a:moveTo>
                <a:cubicBezTo>
                  <a:pt x="576241" y="16933"/>
                  <a:pt x="260064" y="33867"/>
                  <a:pt x="114543" y="234950"/>
                </a:cubicBezTo>
                <a:cubicBezTo>
                  <a:pt x="-30978" y="436033"/>
                  <a:pt x="-5843" y="821266"/>
                  <a:pt x="19293" y="12065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="" xmlns:a16="http://schemas.microsoft.com/office/drawing/2014/main" id="{6A6DEDF6-155E-4785-8C66-C4B962135EC6}"/>
              </a:ext>
            </a:extLst>
          </p:cNvPr>
          <p:cNvSpPr/>
          <p:nvPr/>
        </p:nvSpPr>
        <p:spPr bwMode="auto">
          <a:xfrm>
            <a:off x="1263650" y="3633794"/>
            <a:ext cx="82550" cy="425450"/>
          </a:xfrm>
          <a:prstGeom prst="leftBrace">
            <a:avLst>
              <a:gd name="adj1" fmla="val 79488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3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28700" y="1099104"/>
            <a:ext cx="6505575" cy="3810000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028700" y="1099104"/>
            <a:ext cx="6505575" cy="1010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646113" y="1002267"/>
            <a:ext cx="495300" cy="39528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7532688" y="1011792"/>
            <a:ext cx="142875" cy="39528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600" dirty="0">
              <a:latin typeface="Calibri" pitchFamily="34" charset="0"/>
            </a:endParaRPr>
          </a:p>
        </p:txBody>
      </p:sp>
      <p:sp>
        <p:nvSpPr>
          <p:cNvPr id="33872" name="Line 20"/>
          <p:cNvSpPr>
            <a:spLocks noChangeShapeType="1"/>
          </p:cNvSpPr>
          <p:nvPr/>
        </p:nvSpPr>
        <p:spPr bwMode="auto">
          <a:xfrm flipV="1">
            <a:off x="6959600" y="-823588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08" name="Line 23"/>
          <p:cNvSpPr>
            <a:spLocks noChangeShapeType="1"/>
          </p:cNvSpPr>
          <p:nvPr/>
        </p:nvSpPr>
        <p:spPr bwMode="auto">
          <a:xfrm>
            <a:off x="7656576" y="1100328"/>
            <a:ext cx="4699" cy="1021126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33809" name="Line 24"/>
          <p:cNvSpPr>
            <a:spLocks noChangeShapeType="1"/>
          </p:cNvSpPr>
          <p:nvPr/>
        </p:nvSpPr>
        <p:spPr bwMode="auto">
          <a:xfrm>
            <a:off x="7661275" y="2121454"/>
            <a:ext cx="0" cy="9271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33810" name="Line 25"/>
          <p:cNvSpPr>
            <a:spLocks noChangeShapeType="1"/>
          </p:cNvSpPr>
          <p:nvPr/>
        </p:nvSpPr>
        <p:spPr bwMode="auto">
          <a:xfrm>
            <a:off x="7669821" y="3040008"/>
            <a:ext cx="0" cy="1879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33811" name="Line 26"/>
          <p:cNvSpPr>
            <a:spLocks noChangeShapeType="1"/>
          </p:cNvSpPr>
          <p:nvPr/>
        </p:nvSpPr>
        <p:spPr bwMode="auto">
          <a:xfrm>
            <a:off x="3048000" y="1099104"/>
            <a:ext cx="0" cy="38100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400" dirty="0"/>
          </a:p>
        </p:txBody>
      </p:sp>
      <p:sp>
        <p:nvSpPr>
          <p:cNvPr id="33812" name="Line 27"/>
          <p:cNvSpPr>
            <a:spLocks noChangeShapeType="1"/>
          </p:cNvSpPr>
          <p:nvPr/>
        </p:nvSpPr>
        <p:spPr bwMode="auto">
          <a:xfrm>
            <a:off x="4815840" y="1094232"/>
            <a:ext cx="989648" cy="38226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15" name="Text Box 31"/>
          <p:cNvSpPr txBox="1">
            <a:spLocks noChangeArrowheads="1"/>
          </p:cNvSpPr>
          <p:nvPr/>
        </p:nvSpPr>
        <p:spPr bwMode="auto">
          <a:xfrm>
            <a:off x="7601776" y="1463848"/>
            <a:ext cx="466794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</a:rPr>
              <a:t>7 ft</a:t>
            </a:r>
          </a:p>
        </p:txBody>
      </p:sp>
      <p:sp>
        <p:nvSpPr>
          <p:cNvPr id="33816" name="Text Box 32"/>
          <p:cNvSpPr txBox="1">
            <a:spLocks noChangeArrowheads="1"/>
          </p:cNvSpPr>
          <p:nvPr/>
        </p:nvSpPr>
        <p:spPr bwMode="auto">
          <a:xfrm>
            <a:off x="7581900" y="2500867"/>
            <a:ext cx="466794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</a:rPr>
              <a:t>6 ft</a:t>
            </a:r>
          </a:p>
        </p:txBody>
      </p:sp>
      <p:sp>
        <p:nvSpPr>
          <p:cNvPr id="33817" name="Text Box 33"/>
          <p:cNvSpPr txBox="1">
            <a:spLocks noChangeArrowheads="1"/>
          </p:cNvSpPr>
          <p:nvPr/>
        </p:nvSpPr>
        <p:spPr bwMode="auto">
          <a:xfrm>
            <a:off x="7570788" y="3823254"/>
            <a:ext cx="57099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</a:rPr>
              <a:t>12 ft</a:t>
            </a:r>
          </a:p>
        </p:txBody>
      </p:sp>
      <p:sp>
        <p:nvSpPr>
          <p:cNvPr id="33820" name="Text Box 39"/>
          <p:cNvSpPr txBox="1">
            <a:spLocks noChangeArrowheads="1"/>
          </p:cNvSpPr>
          <p:nvPr/>
        </p:nvSpPr>
        <p:spPr bwMode="auto">
          <a:xfrm>
            <a:off x="2841625" y="818117"/>
            <a:ext cx="2760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1</a:t>
            </a:r>
          </a:p>
        </p:txBody>
      </p:sp>
      <p:sp>
        <p:nvSpPr>
          <p:cNvPr id="33821" name="Text Box 40"/>
          <p:cNvSpPr txBox="1">
            <a:spLocks noChangeArrowheads="1"/>
          </p:cNvSpPr>
          <p:nvPr/>
        </p:nvSpPr>
        <p:spPr bwMode="auto">
          <a:xfrm>
            <a:off x="2836863" y="2021442"/>
            <a:ext cx="2760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2</a:t>
            </a:r>
          </a:p>
        </p:txBody>
      </p:sp>
      <p:sp>
        <p:nvSpPr>
          <p:cNvPr id="33822" name="Text Box 41"/>
          <p:cNvSpPr txBox="1">
            <a:spLocks noChangeArrowheads="1"/>
          </p:cNvSpPr>
          <p:nvPr/>
        </p:nvSpPr>
        <p:spPr bwMode="auto">
          <a:xfrm>
            <a:off x="2778125" y="2937429"/>
            <a:ext cx="2760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3</a:t>
            </a:r>
          </a:p>
        </p:txBody>
      </p:sp>
      <p:sp>
        <p:nvSpPr>
          <p:cNvPr id="33823" name="Text Box 42"/>
          <p:cNvSpPr txBox="1">
            <a:spLocks noChangeArrowheads="1"/>
          </p:cNvSpPr>
          <p:nvPr/>
        </p:nvSpPr>
        <p:spPr bwMode="auto">
          <a:xfrm>
            <a:off x="2828925" y="4828142"/>
            <a:ext cx="2760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4</a:t>
            </a:r>
          </a:p>
        </p:txBody>
      </p:sp>
      <p:sp>
        <p:nvSpPr>
          <p:cNvPr id="33824" name="Line 44"/>
          <p:cNvSpPr>
            <a:spLocks noChangeShapeType="1"/>
          </p:cNvSpPr>
          <p:nvPr/>
        </p:nvSpPr>
        <p:spPr bwMode="auto">
          <a:xfrm>
            <a:off x="5949950" y="1095929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25" name="Rectangle 45"/>
          <p:cNvSpPr>
            <a:spLocks noChangeArrowheads="1"/>
          </p:cNvSpPr>
          <p:nvPr/>
        </p:nvSpPr>
        <p:spPr bwMode="auto">
          <a:xfrm>
            <a:off x="3904918" y="2416084"/>
            <a:ext cx="364203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/>
              <a:t>+</a:t>
            </a:r>
          </a:p>
        </p:txBody>
      </p:sp>
      <p:sp>
        <p:nvSpPr>
          <p:cNvPr id="33826" name="Rectangle 46"/>
          <p:cNvSpPr>
            <a:spLocks noChangeArrowheads="1"/>
          </p:cNvSpPr>
          <p:nvPr/>
        </p:nvSpPr>
        <p:spPr bwMode="auto">
          <a:xfrm>
            <a:off x="5289550" y="2454829"/>
            <a:ext cx="334963" cy="400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=</a:t>
            </a:r>
          </a:p>
        </p:txBody>
      </p:sp>
      <p:sp>
        <p:nvSpPr>
          <p:cNvPr id="33827" name="Text Box 47"/>
          <p:cNvSpPr txBox="1">
            <a:spLocks noChangeArrowheads="1"/>
          </p:cNvSpPr>
          <p:nvPr/>
        </p:nvSpPr>
        <p:spPr bwMode="auto">
          <a:xfrm>
            <a:off x="2985134" y="5063409"/>
            <a:ext cx="1605153" cy="2616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100" dirty="0">
                <a:latin typeface="Calibri" pitchFamily="34" charset="0"/>
              </a:rPr>
              <a:t>Pore Water Pressure</a:t>
            </a:r>
          </a:p>
        </p:txBody>
      </p:sp>
      <p:sp>
        <p:nvSpPr>
          <p:cNvPr id="33828" name="Text Box 48"/>
          <p:cNvSpPr txBox="1">
            <a:spLocks noChangeArrowheads="1"/>
          </p:cNvSpPr>
          <p:nvPr/>
        </p:nvSpPr>
        <p:spPr bwMode="auto">
          <a:xfrm>
            <a:off x="4783011" y="5057186"/>
            <a:ext cx="1081342" cy="2616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100" dirty="0">
                <a:latin typeface="Calibri" pitchFamily="34" charset="0"/>
              </a:rPr>
              <a:t>Effective Stress</a:t>
            </a:r>
          </a:p>
        </p:txBody>
      </p:sp>
      <p:sp>
        <p:nvSpPr>
          <p:cNvPr id="33834" name="Text Box 104"/>
          <p:cNvSpPr txBox="1">
            <a:spLocks noChangeArrowheads="1"/>
          </p:cNvSpPr>
          <p:nvPr/>
        </p:nvSpPr>
        <p:spPr bwMode="auto">
          <a:xfrm>
            <a:off x="6129528" y="5050011"/>
            <a:ext cx="845103" cy="2616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100" dirty="0">
                <a:latin typeface="Calibri" pitchFamily="34" charset="0"/>
              </a:rPr>
              <a:t>Total Stress</a:t>
            </a:r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7540133" y="1099761"/>
            <a:ext cx="50405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7564346" y="4909761"/>
            <a:ext cx="50405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93" name="AutoShape 21"/>
          <p:cNvSpPr>
            <a:spLocks noChangeArrowheads="1"/>
          </p:cNvSpPr>
          <p:nvPr/>
        </p:nvSpPr>
        <p:spPr bwMode="auto">
          <a:xfrm rot="10800000">
            <a:off x="5457024" y="957979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4" name="Text Box 35"/>
          <p:cNvSpPr txBox="1">
            <a:spLocks noChangeArrowheads="1"/>
          </p:cNvSpPr>
          <p:nvPr/>
        </p:nvSpPr>
        <p:spPr bwMode="auto">
          <a:xfrm>
            <a:off x="5272874" y="654767"/>
            <a:ext cx="511679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</a:rPr>
              <a:t>G.S.</a:t>
            </a:r>
          </a:p>
        </p:txBody>
      </p:sp>
      <p:sp>
        <p:nvSpPr>
          <p:cNvPr id="33813" name="Line 28"/>
          <p:cNvSpPr>
            <a:spLocks noChangeShapeType="1"/>
          </p:cNvSpPr>
          <p:nvPr/>
        </p:nvSpPr>
        <p:spPr bwMode="auto">
          <a:xfrm>
            <a:off x="4808538" y="1104375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861734" y="139403"/>
            <a:ext cx="635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Determine  </a:t>
            </a:r>
            <a:r>
              <a:rPr lang="en-US" sz="1800" dirty="0">
                <a:latin typeface="Symbol" pitchFamily="18" charset="2"/>
              </a:rPr>
              <a:t>s</a:t>
            </a:r>
            <a:r>
              <a:rPr lang="en-US" sz="1800" baseline="-25000" dirty="0"/>
              <a:t>total</a:t>
            </a:r>
            <a:r>
              <a:rPr lang="en-US" sz="1800" dirty="0"/>
              <a:t>, </a:t>
            </a:r>
            <a:r>
              <a:rPr lang="en-US" sz="1800" dirty="0">
                <a:latin typeface="Symbol" pitchFamily="18" charset="2"/>
              </a:rPr>
              <a:t>s</a:t>
            </a:r>
            <a:r>
              <a:rPr lang="en-US" sz="1800" baseline="-25000" dirty="0"/>
              <a:t>effective</a:t>
            </a:r>
            <a:r>
              <a:rPr lang="en-US" sz="1800" dirty="0"/>
              <a:t>, and </a:t>
            </a:r>
            <a:r>
              <a:rPr lang="en-US" sz="1800" dirty="0">
                <a:latin typeface="Symbol" pitchFamily="18" charset="2"/>
              </a:rPr>
              <a:t>D</a:t>
            </a:r>
            <a:r>
              <a:rPr lang="en-US" sz="1800" dirty="0"/>
              <a:t>u for the following cases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850" y="140970"/>
            <a:ext cx="14969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Static Water 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242" y="646759"/>
            <a:ext cx="219293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Symbol" pitchFamily="18" charset="2"/>
              </a:rPr>
              <a:t>s</a:t>
            </a:r>
            <a:r>
              <a:rPr lang="en-US" baseline="-25000" dirty="0"/>
              <a:t>total </a:t>
            </a:r>
            <a:r>
              <a:rPr lang="en-US" dirty="0"/>
              <a:t>= </a:t>
            </a:r>
            <a:r>
              <a:rPr lang="en-US" dirty="0">
                <a:latin typeface="Symbol" pitchFamily="18" charset="2"/>
              </a:rPr>
              <a:t>s</a:t>
            </a:r>
            <a:r>
              <a:rPr lang="en-US" baseline="-25000" dirty="0"/>
              <a:t>eff</a:t>
            </a:r>
            <a:r>
              <a:rPr lang="en-US" dirty="0"/>
              <a:t> +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u 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029903" y="1079183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025141" y="208788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021331" y="301498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3023871" y="488061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585" y="1214366"/>
            <a:ext cx="139974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Symbol" panose="05050102010706020507" pitchFamily="18" charset="2"/>
              </a:rPr>
              <a:t>g</a:t>
            </a:r>
            <a:r>
              <a:rPr lang="en-US" sz="1600" baseline="-25000" dirty="0">
                <a:latin typeface="Calibri" pitchFamily="34" charset="0"/>
              </a:rPr>
              <a:t>soil</a:t>
            </a:r>
            <a:r>
              <a:rPr lang="en-US" sz="1600" dirty="0">
                <a:latin typeface="Calibri" pitchFamily="34" charset="0"/>
              </a:rPr>
              <a:t>= 112 lb/ft</a:t>
            </a:r>
            <a:r>
              <a:rPr lang="en-US" sz="1600" baseline="30000" dirty="0">
                <a:latin typeface="Calibri" pitchFamily="34" charset="0"/>
              </a:rPr>
              <a:t>3</a:t>
            </a:r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>
            <a:off x="5950077" y="1093008"/>
            <a:ext cx="995363" cy="381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91896" y="5388832"/>
          <a:ext cx="7367016" cy="1169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1754">
                  <a:extLst>
                    <a:ext uri="{9D8B030D-6E8A-4147-A177-3AD203B41FA5}">
                      <a16:colId xmlns="" xmlns:a16="http://schemas.microsoft.com/office/drawing/2014/main" val="199770712"/>
                    </a:ext>
                  </a:extLst>
                </a:gridCol>
                <a:gridCol w="1841754">
                  <a:extLst>
                    <a:ext uri="{9D8B030D-6E8A-4147-A177-3AD203B41FA5}">
                      <a16:colId xmlns="" xmlns:a16="http://schemas.microsoft.com/office/drawing/2014/main" val="1085761395"/>
                    </a:ext>
                  </a:extLst>
                </a:gridCol>
                <a:gridCol w="1841754">
                  <a:extLst>
                    <a:ext uri="{9D8B030D-6E8A-4147-A177-3AD203B41FA5}">
                      <a16:colId xmlns="" xmlns:a16="http://schemas.microsoft.com/office/drawing/2014/main" val="3419338510"/>
                    </a:ext>
                  </a:extLst>
                </a:gridCol>
                <a:gridCol w="1841754">
                  <a:extLst>
                    <a:ext uri="{9D8B030D-6E8A-4147-A177-3AD203B41FA5}">
                      <a16:colId xmlns="" xmlns:a16="http://schemas.microsoft.com/office/drawing/2014/main" val="3716306444"/>
                    </a:ext>
                  </a:extLst>
                </a:gridCol>
              </a:tblGrid>
              <a:tr h="2430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Point</a:t>
                      </a:r>
                    </a:p>
                  </a:txBody>
                  <a:tcPr marL="59939" marR="59939" marT="29969" marB="2996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u (psf)</a:t>
                      </a:r>
                    </a:p>
                  </a:txBody>
                  <a:tcPr marL="59939" marR="59939" marT="29969" marB="2996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200" b="1" dirty="0"/>
                        <a:t>’ (psf)</a:t>
                      </a:r>
                    </a:p>
                  </a:txBody>
                  <a:tcPr marL="59939" marR="59939" marT="29969" marB="2996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Symbol" panose="05050102010706020507" pitchFamily="18" charset="2"/>
                        </a:rPr>
                        <a:t>s </a:t>
                      </a:r>
                      <a:r>
                        <a:rPr lang="en-US" sz="1200" b="1" dirty="0">
                          <a:latin typeface="+mn-lt"/>
                        </a:rPr>
                        <a:t>(psf)</a:t>
                      </a:r>
                    </a:p>
                  </a:txBody>
                  <a:tcPr marL="59939" marR="59939" marT="29969" marB="2996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4507086"/>
                  </a:ext>
                </a:extLst>
              </a:tr>
              <a:tr h="24308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1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0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0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0</a:t>
                      </a:r>
                    </a:p>
                  </a:txBody>
                  <a:tcPr marL="59939" marR="59939" marT="29969" marB="29969"/>
                </a:tc>
                <a:extLst>
                  <a:ext uri="{0D108BD9-81ED-4DB2-BD59-A6C34878D82A}">
                    <a16:rowId xmlns="" xmlns:a16="http://schemas.microsoft.com/office/drawing/2014/main" val="2962200539"/>
                  </a:ext>
                </a:extLst>
              </a:tr>
              <a:tr h="24308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2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0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7 x 112 = 784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7x112=784</a:t>
                      </a:r>
                    </a:p>
                  </a:txBody>
                  <a:tcPr marL="59939" marR="59939" marT="29969" marB="29969"/>
                </a:tc>
                <a:extLst>
                  <a:ext uri="{0D108BD9-81ED-4DB2-BD59-A6C34878D82A}">
                    <a16:rowId xmlns="" xmlns:a16="http://schemas.microsoft.com/office/drawing/2014/main" val="3871351557"/>
                  </a:ext>
                </a:extLst>
              </a:tr>
              <a:tr h="12154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3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0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/>
                        <a:t>13x112=1344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/>
                        <a:t>13x112=1344</a:t>
                      </a:r>
                    </a:p>
                  </a:txBody>
                  <a:tcPr marL="59939" marR="59939" marT="29969" marB="29969"/>
                </a:tc>
                <a:extLst>
                  <a:ext uri="{0D108BD9-81ED-4DB2-BD59-A6C34878D82A}">
                    <a16:rowId xmlns="" xmlns:a16="http://schemas.microsoft.com/office/drawing/2014/main" val="2750272473"/>
                  </a:ext>
                </a:extLst>
              </a:tr>
              <a:tr h="12154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4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0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25x112=2800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/>
                        <a:t>25x112=2800</a:t>
                      </a:r>
                    </a:p>
                  </a:txBody>
                  <a:tcPr marL="59939" marR="59939" marT="29969" marB="29969"/>
                </a:tc>
                <a:extLst>
                  <a:ext uri="{0D108BD9-81ED-4DB2-BD59-A6C34878D82A}">
                    <a16:rowId xmlns="" xmlns:a16="http://schemas.microsoft.com/office/drawing/2014/main" val="81025485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921486" y="4838438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u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064230" y="4817102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’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271238" y="48231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s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 bwMode="auto">
          <a:xfrm>
            <a:off x="4818888" y="1103376"/>
            <a:ext cx="969264" cy="3800856"/>
          </a:xfrm>
          <a:prstGeom prst="rtTriangle">
            <a:avLst/>
          </a:prstGeom>
          <a:solidFill>
            <a:schemeClr val="accent1">
              <a:alpha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805" name="Line 16"/>
          <p:cNvSpPr>
            <a:spLocks noChangeShapeType="1"/>
          </p:cNvSpPr>
          <p:nvPr/>
        </p:nvSpPr>
        <p:spPr bwMode="auto">
          <a:xfrm flipH="1">
            <a:off x="457200" y="3044871"/>
            <a:ext cx="776922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29" name="Line 51"/>
          <p:cNvSpPr>
            <a:spLocks noChangeShapeType="1"/>
          </p:cNvSpPr>
          <p:nvPr/>
        </p:nvSpPr>
        <p:spPr bwMode="auto">
          <a:xfrm flipH="1">
            <a:off x="741363" y="2119359"/>
            <a:ext cx="776922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5" name="Right Triangle 64"/>
          <p:cNvSpPr/>
          <p:nvPr/>
        </p:nvSpPr>
        <p:spPr bwMode="auto">
          <a:xfrm>
            <a:off x="5955792" y="1100328"/>
            <a:ext cx="969264" cy="3800856"/>
          </a:xfrm>
          <a:prstGeom prst="rtTriangle">
            <a:avLst/>
          </a:prstGeom>
          <a:solidFill>
            <a:srgbClr val="002060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2960" y="838200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dirty="0">
                <a:latin typeface="+mn-lt"/>
              </a:rPr>
              <a:t>’</a:t>
            </a:r>
            <a:r>
              <a:rPr lang="en-US" sz="1100" baseline="-25000" dirty="0"/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64024" y="1880616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dirty="0">
                <a:latin typeface="+mn-lt"/>
              </a:rPr>
              <a:t>’</a:t>
            </a:r>
            <a:r>
              <a:rPr lang="en-US" sz="1100" baseline="-25000" dirty="0"/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58512" y="2828544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dirty="0">
                <a:latin typeface="+mn-lt"/>
              </a:rPr>
              <a:t>’</a:t>
            </a:r>
            <a:r>
              <a:rPr lang="en-US" sz="1100" baseline="-25000" dirty="0"/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931664" y="4672584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dirty="0">
                <a:latin typeface="+mn-lt"/>
              </a:rPr>
              <a:t>’</a:t>
            </a:r>
            <a:r>
              <a:rPr lang="en-US" sz="1100" baseline="-25000" dirty="0"/>
              <a:t>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806440" y="877824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934456" y="1877568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41136" y="2801112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66688" y="4678680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7294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28700" y="1099104"/>
            <a:ext cx="6505575" cy="3810000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028700" y="1099104"/>
            <a:ext cx="6505575" cy="1010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646113" y="1002267"/>
            <a:ext cx="495300" cy="39528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7532688" y="1011792"/>
            <a:ext cx="142875" cy="39528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600" dirty="0">
              <a:latin typeface="Calibri" pitchFamily="34" charset="0"/>
            </a:endParaRPr>
          </a:p>
        </p:txBody>
      </p:sp>
      <p:sp>
        <p:nvSpPr>
          <p:cNvPr id="33872" name="Line 20"/>
          <p:cNvSpPr>
            <a:spLocks noChangeShapeType="1"/>
          </p:cNvSpPr>
          <p:nvPr/>
        </p:nvSpPr>
        <p:spPr bwMode="auto">
          <a:xfrm flipV="1">
            <a:off x="6959600" y="-823588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08" name="Line 23"/>
          <p:cNvSpPr>
            <a:spLocks noChangeShapeType="1"/>
          </p:cNvSpPr>
          <p:nvPr/>
        </p:nvSpPr>
        <p:spPr bwMode="auto">
          <a:xfrm>
            <a:off x="7656576" y="1100328"/>
            <a:ext cx="4699" cy="1021126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33809" name="Line 24"/>
          <p:cNvSpPr>
            <a:spLocks noChangeShapeType="1"/>
          </p:cNvSpPr>
          <p:nvPr/>
        </p:nvSpPr>
        <p:spPr bwMode="auto">
          <a:xfrm>
            <a:off x="7661275" y="2121454"/>
            <a:ext cx="0" cy="9271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33810" name="Line 25"/>
          <p:cNvSpPr>
            <a:spLocks noChangeShapeType="1"/>
          </p:cNvSpPr>
          <p:nvPr/>
        </p:nvSpPr>
        <p:spPr bwMode="auto">
          <a:xfrm>
            <a:off x="7669821" y="3040008"/>
            <a:ext cx="0" cy="1879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33811" name="Line 26"/>
          <p:cNvSpPr>
            <a:spLocks noChangeShapeType="1"/>
          </p:cNvSpPr>
          <p:nvPr/>
        </p:nvSpPr>
        <p:spPr bwMode="auto">
          <a:xfrm>
            <a:off x="3048000" y="1099104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400" dirty="0"/>
          </a:p>
        </p:txBody>
      </p:sp>
      <p:sp>
        <p:nvSpPr>
          <p:cNvPr id="33812" name="Line 27"/>
          <p:cNvSpPr>
            <a:spLocks noChangeShapeType="1"/>
          </p:cNvSpPr>
          <p:nvPr/>
        </p:nvSpPr>
        <p:spPr bwMode="auto">
          <a:xfrm>
            <a:off x="4815840" y="1091185"/>
            <a:ext cx="536448" cy="38160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15" name="Text Box 31"/>
          <p:cNvSpPr txBox="1">
            <a:spLocks noChangeArrowheads="1"/>
          </p:cNvSpPr>
          <p:nvPr/>
        </p:nvSpPr>
        <p:spPr bwMode="auto">
          <a:xfrm>
            <a:off x="7601776" y="1463848"/>
            <a:ext cx="466794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</a:rPr>
              <a:t>7 ft</a:t>
            </a:r>
          </a:p>
        </p:txBody>
      </p:sp>
      <p:sp>
        <p:nvSpPr>
          <p:cNvPr id="33816" name="Text Box 32"/>
          <p:cNvSpPr txBox="1">
            <a:spLocks noChangeArrowheads="1"/>
          </p:cNvSpPr>
          <p:nvPr/>
        </p:nvSpPr>
        <p:spPr bwMode="auto">
          <a:xfrm>
            <a:off x="7581900" y="2500867"/>
            <a:ext cx="466794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</a:rPr>
              <a:t>6 ft</a:t>
            </a:r>
          </a:p>
        </p:txBody>
      </p:sp>
      <p:sp>
        <p:nvSpPr>
          <p:cNvPr id="33817" name="Text Box 33"/>
          <p:cNvSpPr txBox="1">
            <a:spLocks noChangeArrowheads="1"/>
          </p:cNvSpPr>
          <p:nvPr/>
        </p:nvSpPr>
        <p:spPr bwMode="auto">
          <a:xfrm>
            <a:off x="7570788" y="3823254"/>
            <a:ext cx="57099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</a:rPr>
              <a:t>12 ft</a:t>
            </a:r>
          </a:p>
        </p:txBody>
      </p:sp>
      <p:sp>
        <p:nvSpPr>
          <p:cNvPr id="33820" name="Text Box 39"/>
          <p:cNvSpPr txBox="1">
            <a:spLocks noChangeArrowheads="1"/>
          </p:cNvSpPr>
          <p:nvPr/>
        </p:nvSpPr>
        <p:spPr bwMode="auto">
          <a:xfrm>
            <a:off x="2841625" y="818117"/>
            <a:ext cx="2760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1</a:t>
            </a:r>
          </a:p>
        </p:txBody>
      </p:sp>
      <p:sp>
        <p:nvSpPr>
          <p:cNvPr id="33821" name="Text Box 40"/>
          <p:cNvSpPr txBox="1">
            <a:spLocks noChangeArrowheads="1"/>
          </p:cNvSpPr>
          <p:nvPr/>
        </p:nvSpPr>
        <p:spPr bwMode="auto">
          <a:xfrm>
            <a:off x="2836863" y="2021442"/>
            <a:ext cx="2760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2</a:t>
            </a:r>
          </a:p>
        </p:txBody>
      </p:sp>
      <p:sp>
        <p:nvSpPr>
          <p:cNvPr id="33822" name="Text Box 41"/>
          <p:cNvSpPr txBox="1">
            <a:spLocks noChangeArrowheads="1"/>
          </p:cNvSpPr>
          <p:nvPr/>
        </p:nvSpPr>
        <p:spPr bwMode="auto">
          <a:xfrm>
            <a:off x="2778125" y="2937429"/>
            <a:ext cx="2760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3</a:t>
            </a:r>
          </a:p>
        </p:txBody>
      </p:sp>
      <p:sp>
        <p:nvSpPr>
          <p:cNvPr id="33823" name="Text Box 42"/>
          <p:cNvSpPr txBox="1">
            <a:spLocks noChangeArrowheads="1"/>
          </p:cNvSpPr>
          <p:nvPr/>
        </p:nvSpPr>
        <p:spPr bwMode="auto">
          <a:xfrm>
            <a:off x="2828925" y="4828142"/>
            <a:ext cx="2760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4</a:t>
            </a:r>
          </a:p>
        </p:txBody>
      </p:sp>
      <p:sp>
        <p:nvSpPr>
          <p:cNvPr id="33824" name="Line 44"/>
          <p:cNvSpPr>
            <a:spLocks noChangeShapeType="1"/>
          </p:cNvSpPr>
          <p:nvPr/>
        </p:nvSpPr>
        <p:spPr bwMode="auto">
          <a:xfrm>
            <a:off x="5949950" y="1095929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25" name="Rectangle 45"/>
          <p:cNvSpPr>
            <a:spLocks noChangeArrowheads="1"/>
          </p:cNvSpPr>
          <p:nvPr/>
        </p:nvSpPr>
        <p:spPr bwMode="auto">
          <a:xfrm>
            <a:off x="3904918" y="2416084"/>
            <a:ext cx="364203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/>
              <a:t>+</a:t>
            </a:r>
          </a:p>
        </p:txBody>
      </p:sp>
      <p:sp>
        <p:nvSpPr>
          <p:cNvPr id="33826" name="Rectangle 46"/>
          <p:cNvSpPr>
            <a:spLocks noChangeArrowheads="1"/>
          </p:cNvSpPr>
          <p:nvPr/>
        </p:nvSpPr>
        <p:spPr bwMode="auto">
          <a:xfrm>
            <a:off x="5289550" y="2454829"/>
            <a:ext cx="334963" cy="400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=</a:t>
            </a:r>
          </a:p>
        </p:txBody>
      </p:sp>
      <p:sp>
        <p:nvSpPr>
          <p:cNvPr id="33827" name="Text Box 47"/>
          <p:cNvSpPr txBox="1">
            <a:spLocks noChangeArrowheads="1"/>
          </p:cNvSpPr>
          <p:nvPr/>
        </p:nvSpPr>
        <p:spPr bwMode="auto">
          <a:xfrm>
            <a:off x="2985134" y="5063409"/>
            <a:ext cx="1605153" cy="2616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100" dirty="0">
                <a:latin typeface="Calibri" pitchFamily="34" charset="0"/>
              </a:rPr>
              <a:t>Pore Water Pressure</a:t>
            </a:r>
          </a:p>
        </p:txBody>
      </p:sp>
      <p:sp>
        <p:nvSpPr>
          <p:cNvPr id="33828" name="Text Box 48"/>
          <p:cNvSpPr txBox="1">
            <a:spLocks noChangeArrowheads="1"/>
          </p:cNvSpPr>
          <p:nvPr/>
        </p:nvSpPr>
        <p:spPr bwMode="auto">
          <a:xfrm>
            <a:off x="4712907" y="5038898"/>
            <a:ext cx="1081342" cy="2616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100" dirty="0">
                <a:latin typeface="Calibri" pitchFamily="34" charset="0"/>
              </a:rPr>
              <a:t>Effective Stress</a:t>
            </a:r>
          </a:p>
        </p:txBody>
      </p:sp>
      <p:sp>
        <p:nvSpPr>
          <p:cNvPr id="33834" name="Text Box 104"/>
          <p:cNvSpPr txBox="1">
            <a:spLocks noChangeArrowheads="1"/>
          </p:cNvSpPr>
          <p:nvPr/>
        </p:nvSpPr>
        <p:spPr bwMode="auto">
          <a:xfrm>
            <a:off x="6129528" y="5050011"/>
            <a:ext cx="845103" cy="2616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100" dirty="0">
                <a:latin typeface="Calibri" pitchFamily="34" charset="0"/>
              </a:rPr>
              <a:t>Total Stress</a:t>
            </a:r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7540133" y="1099761"/>
            <a:ext cx="50405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7564346" y="4909761"/>
            <a:ext cx="50405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3813" name="Line 28"/>
          <p:cNvSpPr>
            <a:spLocks noChangeShapeType="1"/>
          </p:cNvSpPr>
          <p:nvPr/>
        </p:nvSpPr>
        <p:spPr bwMode="auto">
          <a:xfrm>
            <a:off x="4808538" y="1104375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861734" y="139403"/>
            <a:ext cx="635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Determine  </a:t>
            </a:r>
            <a:r>
              <a:rPr lang="en-US" sz="1800" dirty="0">
                <a:latin typeface="Symbol" pitchFamily="18" charset="2"/>
              </a:rPr>
              <a:t>s</a:t>
            </a:r>
            <a:r>
              <a:rPr lang="en-US" sz="1800" baseline="-25000" dirty="0"/>
              <a:t>total</a:t>
            </a:r>
            <a:r>
              <a:rPr lang="en-US" sz="1800" dirty="0"/>
              <a:t>, </a:t>
            </a:r>
            <a:r>
              <a:rPr lang="en-US" sz="1800" dirty="0">
                <a:latin typeface="Symbol" pitchFamily="18" charset="2"/>
              </a:rPr>
              <a:t>s</a:t>
            </a:r>
            <a:r>
              <a:rPr lang="en-US" sz="1800" baseline="-25000" dirty="0"/>
              <a:t>effective</a:t>
            </a:r>
            <a:r>
              <a:rPr lang="en-US" sz="1800" dirty="0"/>
              <a:t>, and </a:t>
            </a:r>
            <a:r>
              <a:rPr lang="en-US" sz="1800" dirty="0">
                <a:latin typeface="Symbol" pitchFamily="18" charset="2"/>
              </a:rPr>
              <a:t>D</a:t>
            </a:r>
            <a:r>
              <a:rPr lang="en-US" sz="1800" dirty="0"/>
              <a:t>u for the following cases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850" y="140970"/>
            <a:ext cx="14969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Static Water 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242" y="646759"/>
            <a:ext cx="219293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Symbol" pitchFamily="18" charset="2"/>
              </a:rPr>
              <a:t>s</a:t>
            </a:r>
            <a:r>
              <a:rPr lang="en-US" baseline="-25000" dirty="0"/>
              <a:t>total </a:t>
            </a:r>
            <a:r>
              <a:rPr lang="en-US" dirty="0"/>
              <a:t>= </a:t>
            </a:r>
            <a:r>
              <a:rPr lang="en-US" dirty="0">
                <a:latin typeface="Symbol" pitchFamily="18" charset="2"/>
              </a:rPr>
              <a:t>s</a:t>
            </a:r>
            <a:r>
              <a:rPr lang="en-US" baseline="-25000" dirty="0"/>
              <a:t>eff</a:t>
            </a:r>
            <a:r>
              <a:rPr lang="en-US" dirty="0"/>
              <a:t> +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u 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029903" y="1079183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025141" y="208788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021331" y="301498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3023871" y="488061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585" y="1214366"/>
            <a:ext cx="139974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Symbol" panose="05050102010706020507" pitchFamily="18" charset="2"/>
              </a:rPr>
              <a:t>g</a:t>
            </a:r>
            <a:r>
              <a:rPr lang="en-US" sz="1600" baseline="-25000" dirty="0">
                <a:latin typeface="Calibri" pitchFamily="34" charset="0"/>
              </a:rPr>
              <a:t>soil</a:t>
            </a:r>
            <a:r>
              <a:rPr lang="en-US" sz="1600" dirty="0">
                <a:latin typeface="Calibri" pitchFamily="34" charset="0"/>
              </a:rPr>
              <a:t>= 112 lb/ft</a:t>
            </a:r>
            <a:r>
              <a:rPr lang="en-US" sz="1600" baseline="30000" dirty="0">
                <a:latin typeface="Calibri" pitchFamily="34" charset="0"/>
              </a:rPr>
              <a:t>3</a:t>
            </a:r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>
            <a:off x="5950077" y="1093008"/>
            <a:ext cx="995363" cy="381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91896" y="5388832"/>
          <a:ext cx="7367016" cy="1169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1754">
                  <a:extLst>
                    <a:ext uri="{9D8B030D-6E8A-4147-A177-3AD203B41FA5}">
                      <a16:colId xmlns="" xmlns:a16="http://schemas.microsoft.com/office/drawing/2014/main" val="199770712"/>
                    </a:ext>
                  </a:extLst>
                </a:gridCol>
                <a:gridCol w="1841754">
                  <a:extLst>
                    <a:ext uri="{9D8B030D-6E8A-4147-A177-3AD203B41FA5}">
                      <a16:colId xmlns="" xmlns:a16="http://schemas.microsoft.com/office/drawing/2014/main" val="1085761395"/>
                    </a:ext>
                  </a:extLst>
                </a:gridCol>
                <a:gridCol w="1841754">
                  <a:extLst>
                    <a:ext uri="{9D8B030D-6E8A-4147-A177-3AD203B41FA5}">
                      <a16:colId xmlns="" xmlns:a16="http://schemas.microsoft.com/office/drawing/2014/main" val="3419338510"/>
                    </a:ext>
                  </a:extLst>
                </a:gridCol>
                <a:gridCol w="1841754">
                  <a:extLst>
                    <a:ext uri="{9D8B030D-6E8A-4147-A177-3AD203B41FA5}">
                      <a16:colId xmlns="" xmlns:a16="http://schemas.microsoft.com/office/drawing/2014/main" val="3716306444"/>
                    </a:ext>
                  </a:extLst>
                </a:gridCol>
              </a:tblGrid>
              <a:tr h="2430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Point</a:t>
                      </a:r>
                    </a:p>
                  </a:txBody>
                  <a:tcPr marL="59939" marR="59939" marT="29969" marB="2996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u (psf)</a:t>
                      </a:r>
                    </a:p>
                  </a:txBody>
                  <a:tcPr marL="59939" marR="59939" marT="29969" marB="2996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200" b="1" dirty="0"/>
                        <a:t>’ (psf)</a:t>
                      </a:r>
                    </a:p>
                  </a:txBody>
                  <a:tcPr marL="59939" marR="59939" marT="29969" marB="2996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Symbol" panose="05050102010706020507" pitchFamily="18" charset="2"/>
                        </a:rPr>
                        <a:t>s </a:t>
                      </a:r>
                      <a:r>
                        <a:rPr lang="en-US" sz="1200" b="1" dirty="0">
                          <a:latin typeface="+mn-lt"/>
                        </a:rPr>
                        <a:t>(psf)</a:t>
                      </a:r>
                    </a:p>
                  </a:txBody>
                  <a:tcPr marL="59939" marR="59939" marT="29969" marB="2996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4507086"/>
                  </a:ext>
                </a:extLst>
              </a:tr>
              <a:tr h="24308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1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0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0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0</a:t>
                      </a:r>
                    </a:p>
                  </a:txBody>
                  <a:tcPr marL="59939" marR="59939" marT="29969" marB="29969"/>
                </a:tc>
                <a:extLst>
                  <a:ext uri="{0D108BD9-81ED-4DB2-BD59-A6C34878D82A}">
                    <a16:rowId xmlns="" xmlns:a16="http://schemas.microsoft.com/office/drawing/2014/main" val="2962200539"/>
                  </a:ext>
                </a:extLst>
              </a:tr>
              <a:tr h="24308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2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7x62.4= 436.8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7x(112-62.4) =347.2 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7x112=784</a:t>
                      </a:r>
                    </a:p>
                  </a:txBody>
                  <a:tcPr marL="59939" marR="59939" marT="29969" marB="29969"/>
                </a:tc>
                <a:extLst>
                  <a:ext uri="{0D108BD9-81ED-4DB2-BD59-A6C34878D82A}">
                    <a16:rowId xmlns="" xmlns:a16="http://schemas.microsoft.com/office/drawing/2014/main" val="3871351557"/>
                  </a:ext>
                </a:extLst>
              </a:tr>
              <a:tr h="12154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3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13x62.4= 811.2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/>
                        <a:t>13x(112-62.4)=644.8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/>
                        <a:t>13x112=1456</a:t>
                      </a:r>
                    </a:p>
                  </a:txBody>
                  <a:tcPr marL="59939" marR="59939" marT="29969" marB="29969"/>
                </a:tc>
                <a:extLst>
                  <a:ext uri="{0D108BD9-81ED-4DB2-BD59-A6C34878D82A}">
                    <a16:rowId xmlns="" xmlns:a16="http://schemas.microsoft.com/office/drawing/2014/main" val="2750272473"/>
                  </a:ext>
                </a:extLst>
              </a:tr>
              <a:tr h="12154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4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25x62.4=1560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25x(112-62.4)=1240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/>
                        <a:t>25x112=2800</a:t>
                      </a:r>
                    </a:p>
                  </a:txBody>
                  <a:tcPr marL="59939" marR="59939" marT="29969" marB="29969"/>
                </a:tc>
                <a:extLst>
                  <a:ext uri="{0D108BD9-81ED-4DB2-BD59-A6C34878D82A}">
                    <a16:rowId xmlns="" xmlns:a16="http://schemas.microsoft.com/office/drawing/2014/main" val="81025485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98270" y="4820150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u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905734" y="482015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’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271238" y="48231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s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 bwMode="auto">
          <a:xfrm>
            <a:off x="4818888" y="1103376"/>
            <a:ext cx="533400" cy="3800856"/>
          </a:xfrm>
          <a:prstGeom prst="rtTriangle">
            <a:avLst/>
          </a:prstGeom>
          <a:solidFill>
            <a:schemeClr val="accent1">
              <a:alpha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805" name="Line 16"/>
          <p:cNvSpPr>
            <a:spLocks noChangeShapeType="1"/>
          </p:cNvSpPr>
          <p:nvPr/>
        </p:nvSpPr>
        <p:spPr bwMode="auto">
          <a:xfrm flipH="1">
            <a:off x="457200" y="3044871"/>
            <a:ext cx="776922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29" name="Line 51"/>
          <p:cNvSpPr>
            <a:spLocks noChangeShapeType="1"/>
          </p:cNvSpPr>
          <p:nvPr/>
        </p:nvSpPr>
        <p:spPr bwMode="auto">
          <a:xfrm flipH="1">
            <a:off x="741363" y="2119359"/>
            <a:ext cx="776922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5" name="Right Triangle 64"/>
          <p:cNvSpPr/>
          <p:nvPr/>
        </p:nvSpPr>
        <p:spPr bwMode="auto">
          <a:xfrm>
            <a:off x="5955792" y="1100328"/>
            <a:ext cx="969264" cy="3800856"/>
          </a:xfrm>
          <a:prstGeom prst="rtTriangle">
            <a:avLst/>
          </a:prstGeom>
          <a:solidFill>
            <a:srgbClr val="002060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2960" y="838200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dirty="0">
                <a:latin typeface="+mn-lt"/>
              </a:rPr>
              <a:t>’</a:t>
            </a:r>
            <a:r>
              <a:rPr lang="en-US" sz="1100" baseline="-25000" dirty="0"/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64024" y="1880616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dirty="0">
                <a:latin typeface="+mn-lt"/>
              </a:rPr>
              <a:t>’</a:t>
            </a:r>
            <a:r>
              <a:rPr lang="en-US" sz="1100" baseline="-25000" dirty="0"/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58512" y="2828544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dirty="0">
                <a:latin typeface="+mn-lt"/>
              </a:rPr>
              <a:t>’</a:t>
            </a:r>
            <a:r>
              <a:rPr lang="en-US" sz="1100" baseline="-25000" dirty="0"/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931664" y="4672584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dirty="0">
                <a:latin typeface="+mn-lt"/>
              </a:rPr>
              <a:t>’</a:t>
            </a:r>
            <a:r>
              <a:rPr lang="en-US" sz="1100" baseline="-25000" dirty="0"/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934456" y="1877568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41136" y="2801112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66688" y="4678680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4</a:t>
            </a:r>
          </a:p>
        </p:txBody>
      </p:sp>
      <p:grpSp>
        <p:nvGrpSpPr>
          <p:cNvPr id="76" name="Group 17"/>
          <p:cNvGrpSpPr>
            <a:grpSpLocks/>
          </p:cNvGrpSpPr>
          <p:nvPr/>
        </p:nvGrpSpPr>
        <p:grpSpPr bwMode="auto">
          <a:xfrm>
            <a:off x="6686550" y="959404"/>
            <a:ext cx="590550" cy="371475"/>
            <a:chOff x="4362" y="1124"/>
            <a:chExt cx="372" cy="234"/>
          </a:xfrm>
        </p:grpSpPr>
        <p:sp>
          <p:nvSpPr>
            <p:cNvPr id="77" name="Line 18"/>
            <p:cNvSpPr>
              <a:spLocks noChangeShapeType="1"/>
            </p:cNvSpPr>
            <p:nvPr/>
          </p:nvSpPr>
          <p:spPr bwMode="auto">
            <a:xfrm>
              <a:off x="4362" y="1256"/>
              <a:ext cx="3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Line 19"/>
            <p:cNvSpPr>
              <a:spLocks noChangeShapeType="1"/>
            </p:cNvSpPr>
            <p:nvPr/>
          </p:nvSpPr>
          <p:spPr bwMode="auto">
            <a:xfrm>
              <a:off x="4482" y="1306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Line 20"/>
            <p:cNvSpPr>
              <a:spLocks noChangeShapeType="1"/>
            </p:cNvSpPr>
            <p:nvPr/>
          </p:nvSpPr>
          <p:spPr bwMode="auto">
            <a:xfrm flipV="1">
              <a:off x="4534" y="1358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AutoShape 21"/>
            <p:cNvSpPr>
              <a:spLocks noChangeArrowheads="1"/>
            </p:cNvSpPr>
            <p:nvPr/>
          </p:nvSpPr>
          <p:spPr bwMode="auto">
            <a:xfrm rot="10800000">
              <a:off x="4482" y="1124"/>
              <a:ext cx="120" cy="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81" name="Text Box 35"/>
          <p:cNvSpPr txBox="1">
            <a:spLocks noChangeArrowheads="1"/>
          </p:cNvSpPr>
          <p:nvPr/>
        </p:nvSpPr>
        <p:spPr bwMode="auto">
          <a:xfrm>
            <a:off x="6692900" y="656192"/>
            <a:ext cx="513089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</a:rPr>
              <a:t>W.T.</a:t>
            </a:r>
          </a:p>
        </p:txBody>
      </p:sp>
      <p:sp>
        <p:nvSpPr>
          <p:cNvPr id="82" name="AutoShape 21"/>
          <p:cNvSpPr>
            <a:spLocks noChangeArrowheads="1"/>
          </p:cNvSpPr>
          <p:nvPr/>
        </p:nvSpPr>
        <p:spPr bwMode="auto">
          <a:xfrm rot="10800000">
            <a:off x="5457024" y="957979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" name="Text Box 35"/>
          <p:cNvSpPr txBox="1">
            <a:spLocks noChangeArrowheads="1"/>
          </p:cNvSpPr>
          <p:nvPr/>
        </p:nvSpPr>
        <p:spPr bwMode="auto">
          <a:xfrm>
            <a:off x="5272874" y="654767"/>
            <a:ext cx="511679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</a:rPr>
              <a:t>G.S.</a:t>
            </a:r>
          </a:p>
        </p:txBody>
      </p:sp>
      <p:sp>
        <p:nvSpPr>
          <p:cNvPr id="85" name="Right Triangle 84"/>
          <p:cNvSpPr/>
          <p:nvPr/>
        </p:nvSpPr>
        <p:spPr bwMode="auto">
          <a:xfrm>
            <a:off x="3051048" y="1106424"/>
            <a:ext cx="691896" cy="3800856"/>
          </a:xfrm>
          <a:prstGeom prst="rtTriangle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014472" y="1880616"/>
            <a:ext cx="316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</a:rPr>
              <a:t>u</a:t>
            </a:r>
            <a:r>
              <a:rPr lang="en-US" sz="1100" baseline="-25000" dirty="0"/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127248" y="2840736"/>
            <a:ext cx="316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</a:rPr>
              <a:t>u</a:t>
            </a:r>
            <a:r>
              <a:rPr lang="en-US" sz="1100" baseline="-25000" dirty="0">
                <a:latin typeface="+mn-lt"/>
              </a:rPr>
              <a:t>3</a:t>
            </a:r>
            <a:endParaRPr lang="en-US" sz="1100" baseline="-25000" dirty="0"/>
          </a:p>
        </p:txBody>
      </p:sp>
      <p:sp>
        <p:nvSpPr>
          <p:cNvPr id="89" name="TextBox 88"/>
          <p:cNvSpPr txBox="1"/>
          <p:nvPr/>
        </p:nvSpPr>
        <p:spPr>
          <a:xfrm>
            <a:off x="3233928" y="4666488"/>
            <a:ext cx="316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</a:rPr>
              <a:t>u</a:t>
            </a:r>
            <a:r>
              <a:rPr lang="en-US" sz="1100" baseline="-25000" dirty="0">
                <a:latin typeface="+mn-lt"/>
              </a:rPr>
              <a:t>4</a:t>
            </a:r>
            <a:endParaRPr lang="en-US" sz="1100" baseline="-25000" dirty="0"/>
          </a:p>
        </p:txBody>
      </p:sp>
      <p:sp>
        <p:nvSpPr>
          <p:cNvPr id="90" name="TextBox 89"/>
          <p:cNvSpPr txBox="1"/>
          <p:nvPr/>
        </p:nvSpPr>
        <p:spPr>
          <a:xfrm>
            <a:off x="2971800" y="859536"/>
            <a:ext cx="316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</a:rPr>
              <a:t>u</a:t>
            </a:r>
            <a:r>
              <a:rPr lang="en-US" sz="1100" baseline="-25000" dirty="0">
                <a:latin typeface="+mn-lt"/>
              </a:rPr>
              <a:t>1</a:t>
            </a:r>
            <a:endParaRPr lang="en-US" sz="1100" baseline="-25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EC78C45E-68F1-4D87-92D5-20E137BD4188}"/>
              </a:ext>
            </a:extLst>
          </p:cNvPr>
          <p:cNvCxnSpPr/>
          <p:nvPr/>
        </p:nvCxnSpPr>
        <p:spPr bwMode="auto">
          <a:xfrm>
            <a:off x="1155700" y="3041650"/>
            <a:ext cx="66865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19373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81"/>
          <p:cNvSpPr>
            <a:spLocks noChangeArrowheads="1"/>
          </p:cNvSpPr>
          <p:nvPr/>
        </p:nvSpPr>
        <p:spPr bwMode="auto">
          <a:xfrm>
            <a:off x="1080897" y="648907"/>
            <a:ext cx="6619875" cy="457200"/>
          </a:xfrm>
          <a:prstGeom prst="rect">
            <a:avLst/>
          </a:prstGeom>
          <a:solidFill>
            <a:srgbClr val="9BDEFF"/>
          </a:soli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28700" y="1099104"/>
            <a:ext cx="6505575" cy="3810000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028700" y="1099104"/>
            <a:ext cx="6505575" cy="1010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646112" y="569977"/>
            <a:ext cx="502983" cy="43851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7532688" y="527304"/>
            <a:ext cx="233616" cy="44373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600" dirty="0">
              <a:latin typeface="Calibri" pitchFamily="34" charset="0"/>
            </a:endParaRPr>
          </a:p>
        </p:txBody>
      </p:sp>
      <p:sp>
        <p:nvSpPr>
          <p:cNvPr id="33872" name="Line 20"/>
          <p:cNvSpPr>
            <a:spLocks noChangeShapeType="1"/>
          </p:cNvSpPr>
          <p:nvPr/>
        </p:nvSpPr>
        <p:spPr bwMode="auto">
          <a:xfrm flipV="1">
            <a:off x="6959600" y="-823588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08" name="Line 23"/>
          <p:cNvSpPr>
            <a:spLocks noChangeShapeType="1"/>
          </p:cNvSpPr>
          <p:nvPr/>
        </p:nvSpPr>
        <p:spPr bwMode="auto">
          <a:xfrm>
            <a:off x="7656576" y="1100328"/>
            <a:ext cx="4699" cy="1021126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33809" name="Line 24"/>
          <p:cNvSpPr>
            <a:spLocks noChangeShapeType="1"/>
          </p:cNvSpPr>
          <p:nvPr/>
        </p:nvSpPr>
        <p:spPr bwMode="auto">
          <a:xfrm>
            <a:off x="7661275" y="2121454"/>
            <a:ext cx="0" cy="9271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33810" name="Line 25"/>
          <p:cNvSpPr>
            <a:spLocks noChangeShapeType="1"/>
          </p:cNvSpPr>
          <p:nvPr/>
        </p:nvSpPr>
        <p:spPr bwMode="auto">
          <a:xfrm>
            <a:off x="7669821" y="3040008"/>
            <a:ext cx="0" cy="1879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33811" name="Line 26"/>
          <p:cNvSpPr>
            <a:spLocks noChangeShapeType="1"/>
          </p:cNvSpPr>
          <p:nvPr/>
        </p:nvSpPr>
        <p:spPr bwMode="auto">
          <a:xfrm>
            <a:off x="3048000" y="1099104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400" dirty="0"/>
          </a:p>
        </p:txBody>
      </p:sp>
      <p:sp>
        <p:nvSpPr>
          <p:cNvPr id="33812" name="Line 27"/>
          <p:cNvSpPr>
            <a:spLocks noChangeShapeType="1"/>
          </p:cNvSpPr>
          <p:nvPr/>
        </p:nvSpPr>
        <p:spPr bwMode="auto">
          <a:xfrm>
            <a:off x="4815840" y="1091185"/>
            <a:ext cx="536448" cy="38160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15" name="Text Box 31"/>
          <p:cNvSpPr txBox="1">
            <a:spLocks noChangeArrowheads="1"/>
          </p:cNvSpPr>
          <p:nvPr/>
        </p:nvSpPr>
        <p:spPr bwMode="auto">
          <a:xfrm>
            <a:off x="7601776" y="1463848"/>
            <a:ext cx="466794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</a:rPr>
              <a:t>7 ft</a:t>
            </a:r>
          </a:p>
        </p:txBody>
      </p:sp>
      <p:sp>
        <p:nvSpPr>
          <p:cNvPr id="33816" name="Text Box 32"/>
          <p:cNvSpPr txBox="1">
            <a:spLocks noChangeArrowheads="1"/>
          </p:cNvSpPr>
          <p:nvPr/>
        </p:nvSpPr>
        <p:spPr bwMode="auto">
          <a:xfrm>
            <a:off x="7581900" y="2500867"/>
            <a:ext cx="466794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</a:rPr>
              <a:t>6 ft</a:t>
            </a:r>
          </a:p>
        </p:txBody>
      </p:sp>
      <p:sp>
        <p:nvSpPr>
          <p:cNvPr id="33817" name="Text Box 33"/>
          <p:cNvSpPr txBox="1">
            <a:spLocks noChangeArrowheads="1"/>
          </p:cNvSpPr>
          <p:nvPr/>
        </p:nvSpPr>
        <p:spPr bwMode="auto">
          <a:xfrm>
            <a:off x="7570788" y="3823254"/>
            <a:ext cx="57099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</a:rPr>
              <a:t>12 ft</a:t>
            </a:r>
          </a:p>
        </p:txBody>
      </p:sp>
      <p:sp>
        <p:nvSpPr>
          <p:cNvPr id="33820" name="Text Box 39"/>
          <p:cNvSpPr txBox="1">
            <a:spLocks noChangeArrowheads="1"/>
          </p:cNvSpPr>
          <p:nvPr/>
        </p:nvSpPr>
        <p:spPr bwMode="auto">
          <a:xfrm>
            <a:off x="2841625" y="818117"/>
            <a:ext cx="2760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1</a:t>
            </a:r>
          </a:p>
        </p:txBody>
      </p:sp>
      <p:sp>
        <p:nvSpPr>
          <p:cNvPr id="33821" name="Text Box 40"/>
          <p:cNvSpPr txBox="1">
            <a:spLocks noChangeArrowheads="1"/>
          </p:cNvSpPr>
          <p:nvPr/>
        </p:nvSpPr>
        <p:spPr bwMode="auto">
          <a:xfrm>
            <a:off x="2836863" y="2021442"/>
            <a:ext cx="2760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2</a:t>
            </a:r>
          </a:p>
        </p:txBody>
      </p:sp>
      <p:sp>
        <p:nvSpPr>
          <p:cNvPr id="33822" name="Text Box 41"/>
          <p:cNvSpPr txBox="1">
            <a:spLocks noChangeArrowheads="1"/>
          </p:cNvSpPr>
          <p:nvPr/>
        </p:nvSpPr>
        <p:spPr bwMode="auto">
          <a:xfrm>
            <a:off x="2778125" y="2937429"/>
            <a:ext cx="2760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3</a:t>
            </a:r>
          </a:p>
        </p:txBody>
      </p:sp>
      <p:sp>
        <p:nvSpPr>
          <p:cNvPr id="33823" name="Text Box 42"/>
          <p:cNvSpPr txBox="1">
            <a:spLocks noChangeArrowheads="1"/>
          </p:cNvSpPr>
          <p:nvPr/>
        </p:nvSpPr>
        <p:spPr bwMode="auto">
          <a:xfrm>
            <a:off x="2828925" y="4828142"/>
            <a:ext cx="2760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4</a:t>
            </a:r>
          </a:p>
        </p:txBody>
      </p:sp>
      <p:sp>
        <p:nvSpPr>
          <p:cNvPr id="33824" name="Line 44"/>
          <p:cNvSpPr>
            <a:spLocks noChangeShapeType="1"/>
          </p:cNvSpPr>
          <p:nvPr/>
        </p:nvSpPr>
        <p:spPr bwMode="auto">
          <a:xfrm>
            <a:off x="5949950" y="1095929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25" name="Rectangle 45"/>
          <p:cNvSpPr>
            <a:spLocks noChangeArrowheads="1"/>
          </p:cNvSpPr>
          <p:nvPr/>
        </p:nvSpPr>
        <p:spPr bwMode="auto">
          <a:xfrm>
            <a:off x="3904918" y="2416084"/>
            <a:ext cx="364203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/>
              <a:t>+</a:t>
            </a:r>
          </a:p>
        </p:txBody>
      </p:sp>
      <p:sp>
        <p:nvSpPr>
          <p:cNvPr id="33826" name="Rectangle 46"/>
          <p:cNvSpPr>
            <a:spLocks noChangeArrowheads="1"/>
          </p:cNvSpPr>
          <p:nvPr/>
        </p:nvSpPr>
        <p:spPr bwMode="auto">
          <a:xfrm>
            <a:off x="5289550" y="2454829"/>
            <a:ext cx="334963" cy="400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=</a:t>
            </a:r>
          </a:p>
        </p:txBody>
      </p:sp>
      <p:sp>
        <p:nvSpPr>
          <p:cNvPr id="33827" name="Text Box 47"/>
          <p:cNvSpPr txBox="1">
            <a:spLocks noChangeArrowheads="1"/>
          </p:cNvSpPr>
          <p:nvPr/>
        </p:nvSpPr>
        <p:spPr bwMode="auto">
          <a:xfrm>
            <a:off x="2985134" y="5063409"/>
            <a:ext cx="1605153" cy="2616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100" dirty="0">
                <a:latin typeface="Calibri" pitchFamily="34" charset="0"/>
              </a:rPr>
              <a:t>Pore Water Pressure</a:t>
            </a:r>
          </a:p>
        </p:txBody>
      </p:sp>
      <p:sp>
        <p:nvSpPr>
          <p:cNvPr id="33828" name="Text Box 48"/>
          <p:cNvSpPr txBox="1">
            <a:spLocks noChangeArrowheads="1"/>
          </p:cNvSpPr>
          <p:nvPr/>
        </p:nvSpPr>
        <p:spPr bwMode="auto">
          <a:xfrm>
            <a:off x="4712907" y="5038898"/>
            <a:ext cx="1081342" cy="2616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100" dirty="0">
                <a:latin typeface="Calibri" pitchFamily="34" charset="0"/>
              </a:rPr>
              <a:t>Effective Stress</a:t>
            </a:r>
          </a:p>
        </p:txBody>
      </p:sp>
      <p:sp>
        <p:nvSpPr>
          <p:cNvPr id="33834" name="Text Box 104"/>
          <p:cNvSpPr txBox="1">
            <a:spLocks noChangeArrowheads="1"/>
          </p:cNvSpPr>
          <p:nvPr/>
        </p:nvSpPr>
        <p:spPr bwMode="auto">
          <a:xfrm>
            <a:off x="6129528" y="5050011"/>
            <a:ext cx="845103" cy="2616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100" dirty="0">
                <a:latin typeface="Calibri" pitchFamily="34" charset="0"/>
              </a:rPr>
              <a:t>Total Stress</a:t>
            </a:r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7540133" y="1099761"/>
            <a:ext cx="50405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7564346" y="4909761"/>
            <a:ext cx="50405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3813" name="Line 28"/>
          <p:cNvSpPr>
            <a:spLocks noChangeShapeType="1"/>
          </p:cNvSpPr>
          <p:nvPr/>
        </p:nvSpPr>
        <p:spPr bwMode="auto">
          <a:xfrm>
            <a:off x="4803648" y="643128"/>
            <a:ext cx="4890" cy="427124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3850" y="140970"/>
            <a:ext cx="14969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Static Water 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029903" y="1079183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025141" y="208788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021331" y="301498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3023871" y="488061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585" y="1214366"/>
            <a:ext cx="1399742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Symbol" panose="05050102010706020507" pitchFamily="18" charset="2"/>
              </a:rPr>
              <a:t>g</a:t>
            </a:r>
            <a:r>
              <a:rPr lang="en-US" sz="1600" baseline="-25000" dirty="0">
                <a:latin typeface="Calibri" pitchFamily="34" charset="0"/>
              </a:rPr>
              <a:t>soil</a:t>
            </a:r>
            <a:r>
              <a:rPr lang="en-US" sz="1600" dirty="0">
                <a:latin typeface="Calibri" pitchFamily="34" charset="0"/>
              </a:rPr>
              <a:t>= 112 lb/ft</a:t>
            </a:r>
            <a:r>
              <a:rPr lang="en-US" sz="1600" baseline="30000" dirty="0">
                <a:latin typeface="Calibri" pitchFamily="34" charset="0"/>
              </a:rPr>
              <a:t>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91896" y="5388832"/>
          <a:ext cx="7367016" cy="1169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1754">
                  <a:extLst>
                    <a:ext uri="{9D8B030D-6E8A-4147-A177-3AD203B41FA5}">
                      <a16:colId xmlns="" xmlns:a16="http://schemas.microsoft.com/office/drawing/2014/main" val="199770712"/>
                    </a:ext>
                  </a:extLst>
                </a:gridCol>
                <a:gridCol w="1841754">
                  <a:extLst>
                    <a:ext uri="{9D8B030D-6E8A-4147-A177-3AD203B41FA5}">
                      <a16:colId xmlns="" xmlns:a16="http://schemas.microsoft.com/office/drawing/2014/main" val="1085761395"/>
                    </a:ext>
                  </a:extLst>
                </a:gridCol>
                <a:gridCol w="1841754">
                  <a:extLst>
                    <a:ext uri="{9D8B030D-6E8A-4147-A177-3AD203B41FA5}">
                      <a16:colId xmlns="" xmlns:a16="http://schemas.microsoft.com/office/drawing/2014/main" val="3419338510"/>
                    </a:ext>
                  </a:extLst>
                </a:gridCol>
                <a:gridCol w="1841754">
                  <a:extLst>
                    <a:ext uri="{9D8B030D-6E8A-4147-A177-3AD203B41FA5}">
                      <a16:colId xmlns="" xmlns:a16="http://schemas.microsoft.com/office/drawing/2014/main" val="3716306444"/>
                    </a:ext>
                  </a:extLst>
                </a:gridCol>
              </a:tblGrid>
              <a:tr h="2430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Point</a:t>
                      </a:r>
                    </a:p>
                  </a:txBody>
                  <a:tcPr marL="59939" marR="59939" marT="29969" marB="2996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u (psf)</a:t>
                      </a:r>
                    </a:p>
                  </a:txBody>
                  <a:tcPr marL="59939" marR="59939" marT="29969" marB="2996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200" b="1" dirty="0"/>
                        <a:t>’ (psf)</a:t>
                      </a:r>
                    </a:p>
                  </a:txBody>
                  <a:tcPr marL="59939" marR="59939" marT="29969" marB="2996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Symbol" panose="05050102010706020507" pitchFamily="18" charset="2"/>
                        </a:rPr>
                        <a:t>s </a:t>
                      </a:r>
                      <a:r>
                        <a:rPr lang="en-US" sz="1200" b="1" dirty="0">
                          <a:latin typeface="+mn-lt"/>
                        </a:rPr>
                        <a:t>(psf)</a:t>
                      </a:r>
                    </a:p>
                  </a:txBody>
                  <a:tcPr marL="59939" marR="59939" marT="29969" marB="2996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4507086"/>
                  </a:ext>
                </a:extLst>
              </a:tr>
              <a:tr h="24308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1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3x62.4=187.2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0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0 +187.2=187.2</a:t>
                      </a:r>
                    </a:p>
                  </a:txBody>
                  <a:tcPr marL="59939" marR="59939" marT="29969" marB="29969"/>
                </a:tc>
                <a:extLst>
                  <a:ext uri="{0D108BD9-81ED-4DB2-BD59-A6C34878D82A}">
                    <a16:rowId xmlns="" xmlns:a16="http://schemas.microsoft.com/office/drawing/2014/main" val="2962200539"/>
                  </a:ext>
                </a:extLst>
              </a:tr>
              <a:tr h="24308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2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10x62.4= 624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7x(112-62.4) =347.2 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971.2</a:t>
                      </a:r>
                    </a:p>
                  </a:txBody>
                  <a:tcPr marL="59939" marR="59939" marT="29969" marB="29969"/>
                </a:tc>
                <a:extLst>
                  <a:ext uri="{0D108BD9-81ED-4DB2-BD59-A6C34878D82A}">
                    <a16:rowId xmlns="" xmlns:a16="http://schemas.microsoft.com/office/drawing/2014/main" val="3871351557"/>
                  </a:ext>
                </a:extLst>
              </a:tr>
              <a:tr h="12154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3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16x62.4= 998.4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/>
                        <a:t>13x(112-62.4)=644.8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/>
                        <a:t>1643.2</a:t>
                      </a:r>
                    </a:p>
                  </a:txBody>
                  <a:tcPr marL="59939" marR="59939" marT="29969" marB="29969"/>
                </a:tc>
                <a:extLst>
                  <a:ext uri="{0D108BD9-81ED-4DB2-BD59-A6C34878D82A}">
                    <a16:rowId xmlns="" xmlns:a16="http://schemas.microsoft.com/office/drawing/2014/main" val="2750272473"/>
                  </a:ext>
                </a:extLst>
              </a:tr>
              <a:tr h="12154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4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28x62.4=1747.2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25x(112-62.4)=1240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/>
                        <a:t>2987.2</a:t>
                      </a:r>
                    </a:p>
                  </a:txBody>
                  <a:tcPr marL="59939" marR="59939" marT="29969" marB="29969"/>
                </a:tc>
                <a:extLst>
                  <a:ext uri="{0D108BD9-81ED-4DB2-BD59-A6C34878D82A}">
                    <a16:rowId xmlns="" xmlns:a16="http://schemas.microsoft.com/office/drawing/2014/main" val="81025485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98270" y="4820150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u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905734" y="482015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’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271238" y="48231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s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 bwMode="auto">
          <a:xfrm>
            <a:off x="4818888" y="1103376"/>
            <a:ext cx="533400" cy="3800856"/>
          </a:xfrm>
          <a:prstGeom prst="rtTriangle">
            <a:avLst/>
          </a:prstGeom>
          <a:solidFill>
            <a:schemeClr val="accent1">
              <a:alpha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805" name="Line 16"/>
          <p:cNvSpPr>
            <a:spLocks noChangeShapeType="1"/>
          </p:cNvSpPr>
          <p:nvPr/>
        </p:nvSpPr>
        <p:spPr bwMode="auto">
          <a:xfrm flipH="1">
            <a:off x="457200" y="3044871"/>
            <a:ext cx="776922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29" name="Line 51"/>
          <p:cNvSpPr>
            <a:spLocks noChangeShapeType="1"/>
          </p:cNvSpPr>
          <p:nvPr/>
        </p:nvSpPr>
        <p:spPr bwMode="auto">
          <a:xfrm flipH="1">
            <a:off x="741363" y="2119359"/>
            <a:ext cx="776922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5" name="Right Triangle 64"/>
          <p:cNvSpPr/>
          <p:nvPr/>
        </p:nvSpPr>
        <p:spPr bwMode="auto">
          <a:xfrm>
            <a:off x="5955792" y="640080"/>
            <a:ext cx="969264" cy="4261104"/>
          </a:xfrm>
          <a:prstGeom prst="rtTriangle">
            <a:avLst/>
          </a:prstGeom>
          <a:solidFill>
            <a:srgbClr val="002060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0496" y="868680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dirty="0">
                <a:latin typeface="+mn-lt"/>
              </a:rPr>
              <a:t>’</a:t>
            </a:r>
            <a:r>
              <a:rPr lang="en-US" sz="1100" baseline="-25000" dirty="0"/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64024" y="1880616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dirty="0">
                <a:latin typeface="+mn-lt"/>
              </a:rPr>
              <a:t>’</a:t>
            </a:r>
            <a:r>
              <a:rPr lang="en-US" sz="1100" baseline="-25000" dirty="0"/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58512" y="2828544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dirty="0">
                <a:latin typeface="+mn-lt"/>
              </a:rPr>
              <a:t>’</a:t>
            </a:r>
            <a:r>
              <a:rPr lang="en-US" sz="1100" baseline="-25000" dirty="0"/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931664" y="4672584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dirty="0">
                <a:latin typeface="+mn-lt"/>
              </a:rPr>
              <a:t>’</a:t>
            </a:r>
            <a:r>
              <a:rPr lang="en-US" sz="1100" baseline="-25000" dirty="0"/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934456" y="1877568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41136" y="2801112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66688" y="4678680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45770" y="648671"/>
            <a:ext cx="511679" cy="436562"/>
            <a:chOff x="5272874" y="654767"/>
            <a:chExt cx="511679" cy="436562"/>
          </a:xfrm>
        </p:grpSpPr>
        <p:sp>
          <p:nvSpPr>
            <p:cNvPr id="82" name="AutoShape 21"/>
            <p:cNvSpPr>
              <a:spLocks noChangeArrowheads="1"/>
            </p:cNvSpPr>
            <p:nvPr/>
          </p:nvSpPr>
          <p:spPr bwMode="auto">
            <a:xfrm rot="10800000">
              <a:off x="5457024" y="957979"/>
              <a:ext cx="190500" cy="13335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Text Box 35"/>
            <p:cNvSpPr txBox="1">
              <a:spLocks noChangeArrowheads="1"/>
            </p:cNvSpPr>
            <p:nvPr/>
          </p:nvSpPr>
          <p:spPr bwMode="auto">
            <a:xfrm>
              <a:off x="5272874" y="654767"/>
              <a:ext cx="511679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dirty="0">
                  <a:latin typeface="Calibri" pitchFamily="34" charset="0"/>
                </a:rPr>
                <a:t>G.S.</a:t>
              </a:r>
            </a:p>
          </p:txBody>
        </p:sp>
      </p:grpSp>
      <p:sp>
        <p:nvSpPr>
          <p:cNvPr id="85" name="Right Triangle 84"/>
          <p:cNvSpPr/>
          <p:nvPr/>
        </p:nvSpPr>
        <p:spPr bwMode="auto">
          <a:xfrm>
            <a:off x="3051048" y="658368"/>
            <a:ext cx="691896" cy="4248912"/>
          </a:xfrm>
          <a:prstGeom prst="rtTriangle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014472" y="1880616"/>
            <a:ext cx="316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</a:rPr>
              <a:t>u</a:t>
            </a:r>
            <a:r>
              <a:rPr lang="en-US" sz="1100" baseline="-25000" dirty="0"/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127248" y="2840736"/>
            <a:ext cx="316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</a:rPr>
              <a:t>u</a:t>
            </a:r>
            <a:r>
              <a:rPr lang="en-US" sz="1100" baseline="-25000" dirty="0">
                <a:latin typeface="+mn-lt"/>
              </a:rPr>
              <a:t>3</a:t>
            </a:r>
            <a:endParaRPr lang="en-US" sz="1100" baseline="-25000" dirty="0"/>
          </a:p>
        </p:txBody>
      </p:sp>
      <p:sp>
        <p:nvSpPr>
          <p:cNvPr id="89" name="TextBox 88"/>
          <p:cNvSpPr txBox="1"/>
          <p:nvPr/>
        </p:nvSpPr>
        <p:spPr>
          <a:xfrm>
            <a:off x="3233928" y="4666488"/>
            <a:ext cx="316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</a:rPr>
              <a:t>u</a:t>
            </a:r>
            <a:r>
              <a:rPr lang="en-US" sz="1100" baseline="-25000" dirty="0">
                <a:latin typeface="+mn-lt"/>
              </a:rPr>
              <a:t>4</a:t>
            </a:r>
            <a:endParaRPr lang="en-US" sz="1100" baseline="-25000" dirty="0"/>
          </a:p>
        </p:txBody>
      </p:sp>
      <p:sp>
        <p:nvSpPr>
          <p:cNvPr id="90" name="TextBox 89"/>
          <p:cNvSpPr txBox="1"/>
          <p:nvPr/>
        </p:nvSpPr>
        <p:spPr>
          <a:xfrm>
            <a:off x="3063240" y="880872"/>
            <a:ext cx="316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</a:rPr>
              <a:t>u</a:t>
            </a:r>
            <a:r>
              <a:rPr lang="en-US" sz="1100" baseline="-25000" dirty="0">
                <a:latin typeface="+mn-lt"/>
              </a:rPr>
              <a:t>1</a:t>
            </a:r>
            <a:endParaRPr lang="en-US" sz="1100" baseline="-25000" dirty="0"/>
          </a:p>
        </p:txBody>
      </p:sp>
      <p:grpSp>
        <p:nvGrpSpPr>
          <p:cNvPr id="70" name="Group 14"/>
          <p:cNvGrpSpPr>
            <a:grpSpLocks/>
          </p:cNvGrpSpPr>
          <p:nvPr/>
        </p:nvGrpSpPr>
        <p:grpSpPr bwMode="auto">
          <a:xfrm>
            <a:off x="6767322" y="509207"/>
            <a:ext cx="590550" cy="371475"/>
            <a:chOff x="4362" y="1124"/>
            <a:chExt cx="372" cy="234"/>
          </a:xfrm>
        </p:grpSpPr>
        <p:sp>
          <p:nvSpPr>
            <p:cNvPr id="74" name="Line 15"/>
            <p:cNvSpPr>
              <a:spLocks noChangeShapeType="1"/>
            </p:cNvSpPr>
            <p:nvPr/>
          </p:nvSpPr>
          <p:spPr bwMode="auto">
            <a:xfrm>
              <a:off x="4362" y="1256"/>
              <a:ext cx="3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Line 16"/>
            <p:cNvSpPr>
              <a:spLocks noChangeShapeType="1"/>
            </p:cNvSpPr>
            <p:nvPr/>
          </p:nvSpPr>
          <p:spPr bwMode="auto">
            <a:xfrm>
              <a:off x="4482" y="1306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Line 17"/>
            <p:cNvSpPr>
              <a:spLocks noChangeShapeType="1"/>
            </p:cNvSpPr>
            <p:nvPr/>
          </p:nvSpPr>
          <p:spPr bwMode="auto">
            <a:xfrm flipV="1">
              <a:off x="4534" y="1358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AutoShape 18"/>
            <p:cNvSpPr>
              <a:spLocks noChangeArrowheads="1"/>
            </p:cNvSpPr>
            <p:nvPr/>
          </p:nvSpPr>
          <p:spPr bwMode="auto">
            <a:xfrm rot="10800000">
              <a:off x="4482" y="1124"/>
              <a:ext cx="120" cy="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93" name="Text Box 31"/>
          <p:cNvSpPr txBox="1">
            <a:spLocks noChangeArrowheads="1"/>
          </p:cNvSpPr>
          <p:nvPr/>
        </p:nvSpPr>
        <p:spPr bwMode="auto">
          <a:xfrm>
            <a:off x="6805422" y="227478"/>
            <a:ext cx="473591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W.T.</a:t>
            </a:r>
          </a:p>
        </p:txBody>
      </p:sp>
      <p:sp>
        <p:nvSpPr>
          <p:cNvPr id="97" name="Line 83"/>
          <p:cNvSpPr>
            <a:spLocks noChangeShapeType="1"/>
          </p:cNvSpPr>
          <p:nvPr/>
        </p:nvSpPr>
        <p:spPr bwMode="auto">
          <a:xfrm>
            <a:off x="7603173" y="647319"/>
            <a:ext cx="323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 sz="1400" dirty="0"/>
          </a:p>
        </p:txBody>
      </p:sp>
      <p:sp>
        <p:nvSpPr>
          <p:cNvPr id="98" name="Text Box 84"/>
          <p:cNvSpPr txBox="1">
            <a:spLocks noChangeArrowheads="1"/>
          </p:cNvSpPr>
          <p:nvPr/>
        </p:nvSpPr>
        <p:spPr bwMode="auto">
          <a:xfrm>
            <a:off x="7686358" y="714566"/>
            <a:ext cx="43152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3 ft</a:t>
            </a:r>
          </a:p>
        </p:txBody>
      </p:sp>
      <p:sp>
        <p:nvSpPr>
          <p:cNvPr id="99" name="Line 86"/>
          <p:cNvSpPr>
            <a:spLocks noChangeShapeType="1"/>
          </p:cNvSpPr>
          <p:nvPr/>
        </p:nvSpPr>
        <p:spPr bwMode="auto">
          <a:xfrm flipH="1">
            <a:off x="7726680" y="646557"/>
            <a:ext cx="4255" cy="45986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 sz="1400" dirty="0"/>
          </a:p>
        </p:txBody>
      </p:sp>
      <p:sp>
        <p:nvSpPr>
          <p:cNvPr id="102" name="Rectangle 101"/>
          <p:cNvSpPr/>
          <p:nvPr/>
        </p:nvSpPr>
        <p:spPr>
          <a:xfrm>
            <a:off x="1998067" y="131647"/>
            <a:ext cx="169611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Symbol" pitchFamily="18" charset="2"/>
              </a:rPr>
              <a:t>s</a:t>
            </a:r>
            <a:r>
              <a:rPr lang="en-US" baseline="-25000" dirty="0"/>
              <a:t>total </a:t>
            </a:r>
            <a:r>
              <a:rPr lang="en-US" dirty="0"/>
              <a:t>= </a:t>
            </a:r>
            <a:r>
              <a:rPr lang="en-US" dirty="0">
                <a:latin typeface="Symbol" pitchFamily="18" charset="2"/>
              </a:rPr>
              <a:t>s</a:t>
            </a:r>
            <a:r>
              <a:rPr lang="en-US" baseline="-25000" dirty="0"/>
              <a:t>eff</a:t>
            </a:r>
            <a:r>
              <a:rPr lang="en-US" dirty="0"/>
              <a:t> +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u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995416" y="877824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50849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28699" y="1104900"/>
            <a:ext cx="6492240" cy="3798824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028700" y="1099104"/>
            <a:ext cx="6505575" cy="1010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646112" y="569977"/>
            <a:ext cx="502983" cy="43851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872" name="Line 20"/>
          <p:cNvSpPr>
            <a:spLocks noChangeShapeType="1"/>
          </p:cNvSpPr>
          <p:nvPr/>
        </p:nvSpPr>
        <p:spPr bwMode="auto">
          <a:xfrm flipV="1">
            <a:off x="6959600" y="-823588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11" name="Line 26"/>
          <p:cNvSpPr>
            <a:spLocks noChangeShapeType="1"/>
          </p:cNvSpPr>
          <p:nvPr/>
        </p:nvSpPr>
        <p:spPr bwMode="auto">
          <a:xfrm>
            <a:off x="3048000" y="1099104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400" dirty="0"/>
          </a:p>
        </p:txBody>
      </p:sp>
      <p:sp>
        <p:nvSpPr>
          <p:cNvPr id="33820" name="Text Box 39"/>
          <p:cNvSpPr txBox="1">
            <a:spLocks noChangeArrowheads="1"/>
          </p:cNvSpPr>
          <p:nvPr/>
        </p:nvSpPr>
        <p:spPr bwMode="auto">
          <a:xfrm>
            <a:off x="2841625" y="818117"/>
            <a:ext cx="2760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1</a:t>
            </a:r>
          </a:p>
        </p:txBody>
      </p:sp>
      <p:sp>
        <p:nvSpPr>
          <p:cNvPr id="33821" name="Text Box 40"/>
          <p:cNvSpPr txBox="1">
            <a:spLocks noChangeArrowheads="1"/>
          </p:cNvSpPr>
          <p:nvPr/>
        </p:nvSpPr>
        <p:spPr bwMode="auto">
          <a:xfrm>
            <a:off x="2836863" y="2021442"/>
            <a:ext cx="2760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2</a:t>
            </a:r>
          </a:p>
        </p:txBody>
      </p:sp>
      <p:sp>
        <p:nvSpPr>
          <p:cNvPr id="33822" name="Text Box 41"/>
          <p:cNvSpPr txBox="1">
            <a:spLocks noChangeArrowheads="1"/>
          </p:cNvSpPr>
          <p:nvPr/>
        </p:nvSpPr>
        <p:spPr bwMode="auto">
          <a:xfrm>
            <a:off x="2778125" y="2937429"/>
            <a:ext cx="2760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3</a:t>
            </a:r>
          </a:p>
        </p:txBody>
      </p:sp>
      <p:sp>
        <p:nvSpPr>
          <p:cNvPr id="33823" name="Text Box 42"/>
          <p:cNvSpPr txBox="1">
            <a:spLocks noChangeArrowheads="1"/>
          </p:cNvSpPr>
          <p:nvPr/>
        </p:nvSpPr>
        <p:spPr bwMode="auto">
          <a:xfrm>
            <a:off x="2828925" y="4828142"/>
            <a:ext cx="2760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4</a:t>
            </a:r>
          </a:p>
        </p:txBody>
      </p:sp>
      <p:sp>
        <p:nvSpPr>
          <p:cNvPr id="33824" name="Line 44"/>
          <p:cNvSpPr>
            <a:spLocks noChangeShapeType="1"/>
          </p:cNvSpPr>
          <p:nvPr/>
        </p:nvSpPr>
        <p:spPr bwMode="auto">
          <a:xfrm>
            <a:off x="5949950" y="1095929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25" name="Rectangle 45"/>
          <p:cNvSpPr>
            <a:spLocks noChangeArrowheads="1"/>
          </p:cNvSpPr>
          <p:nvPr/>
        </p:nvSpPr>
        <p:spPr bwMode="auto">
          <a:xfrm>
            <a:off x="3904918" y="2416084"/>
            <a:ext cx="364203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/>
              <a:t>+</a:t>
            </a:r>
          </a:p>
        </p:txBody>
      </p:sp>
      <p:sp>
        <p:nvSpPr>
          <p:cNvPr id="33826" name="Rectangle 46"/>
          <p:cNvSpPr>
            <a:spLocks noChangeArrowheads="1"/>
          </p:cNvSpPr>
          <p:nvPr/>
        </p:nvSpPr>
        <p:spPr bwMode="auto">
          <a:xfrm>
            <a:off x="5289550" y="2454829"/>
            <a:ext cx="334963" cy="400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=</a:t>
            </a:r>
          </a:p>
        </p:txBody>
      </p:sp>
      <p:sp>
        <p:nvSpPr>
          <p:cNvPr id="33827" name="Text Box 47"/>
          <p:cNvSpPr txBox="1">
            <a:spLocks noChangeArrowheads="1"/>
          </p:cNvSpPr>
          <p:nvPr/>
        </p:nvSpPr>
        <p:spPr bwMode="auto">
          <a:xfrm>
            <a:off x="2985134" y="5063409"/>
            <a:ext cx="1605153" cy="2616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100" dirty="0">
                <a:latin typeface="Calibri" pitchFamily="34" charset="0"/>
              </a:rPr>
              <a:t>Pore Water Pressure</a:t>
            </a:r>
          </a:p>
        </p:txBody>
      </p:sp>
      <p:sp>
        <p:nvSpPr>
          <p:cNvPr id="33828" name="Text Box 48"/>
          <p:cNvSpPr txBox="1">
            <a:spLocks noChangeArrowheads="1"/>
          </p:cNvSpPr>
          <p:nvPr/>
        </p:nvSpPr>
        <p:spPr bwMode="auto">
          <a:xfrm>
            <a:off x="4712907" y="5038898"/>
            <a:ext cx="1081342" cy="2616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100" dirty="0">
                <a:latin typeface="Calibri" pitchFamily="34" charset="0"/>
              </a:rPr>
              <a:t>Effective Stress</a:t>
            </a:r>
          </a:p>
        </p:txBody>
      </p:sp>
      <p:sp>
        <p:nvSpPr>
          <p:cNvPr id="33834" name="Text Box 104"/>
          <p:cNvSpPr txBox="1">
            <a:spLocks noChangeArrowheads="1"/>
          </p:cNvSpPr>
          <p:nvPr/>
        </p:nvSpPr>
        <p:spPr bwMode="auto">
          <a:xfrm>
            <a:off x="6129528" y="5050011"/>
            <a:ext cx="845103" cy="2616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100" dirty="0">
                <a:latin typeface="Calibri" pitchFamily="34" charset="0"/>
              </a:rPr>
              <a:t>Total Stress</a:t>
            </a:r>
          </a:p>
        </p:txBody>
      </p:sp>
      <p:cxnSp>
        <p:nvCxnSpPr>
          <p:cNvPr id="88" name="Straight Connector 87"/>
          <p:cNvCxnSpPr/>
          <p:nvPr/>
        </p:nvCxnSpPr>
        <p:spPr bwMode="auto">
          <a:xfrm>
            <a:off x="7564346" y="4909761"/>
            <a:ext cx="50405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23850" y="140970"/>
            <a:ext cx="14969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Static Water 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029903" y="1079183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025141" y="208788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021331" y="301498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3023871" y="488061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414522"/>
              </p:ext>
            </p:extLst>
          </p:nvPr>
        </p:nvGraphicFramePr>
        <p:xfrm>
          <a:off x="691896" y="5388832"/>
          <a:ext cx="7367016" cy="1169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1754">
                  <a:extLst>
                    <a:ext uri="{9D8B030D-6E8A-4147-A177-3AD203B41FA5}">
                      <a16:colId xmlns="" xmlns:a16="http://schemas.microsoft.com/office/drawing/2014/main" val="199770712"/>
                    </a:ext>
                  </a:extLst>
                </a:gridCol>
                <a:gridCol w="1841754">
                  <a:extLst>
                    <a:ext uri="{9D8B030D-6E8A-4147-A177-3AD203B41FA5}">
                      <a16:colId xmlns="" xmlns:a16="http://schemas.microsoft.com/office/drawing/2014/main" val="1085761395"/>
                    </a:ext>
                  </a:extLst>
                </a:gridCol>
                <a:gridCol w="1841754">
                  <a:extLst>
                    <a:ext uri="{9D8B030D-6E8A-4147-A177-3AD203B41FA5}">
                      <a16:colId xmlns="" xmlns:a16="http://schemas.microsoft.com/office/drawing/2014/main" val="3419338510"/>
                    </a:ext>
                  </a:extLst>
                </a:gridCol>
                <a:gridCol w="1841754">
                  <a:extLst>
                    <a:ext uri="{9D8B030D-6E8A-4147-A177-3AD203B41FA5}">
                      <a16:colId xmlns="" xmlns:a16="http://schemas.microsoft.com/office/drawing/2014/main" val="3716306444"/>
                    </a:ext>
                  </a:extLst>
                </a:gridCol>
              </a:tblGrid>
              <a:tr h="2430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Point</a:t>
                      </a:r>
                    </a:p>
                  </a:txBody>
                  <a:tcPr marL="59939" marR="59939" marT="29969" marB="2996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u (psf)</a:t>
                      </a:r>
                    </a:p>
                  </a:txBody>
                  <a:tcPr marL="59939" marR="59939" marT="29969" marB="2996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200" b="1" dirty="0"/>
                        <a:t>’ (psf)</a:t>
                      </a:r>
                    </a:p>
                  </a:txBody>
                  <a:tcPr marL="59939" marR="59939" marT="29969" marB="2996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Symbol" panose="05050102010706020507" pitchFamily="18" charset="2"/>
                        </a:rPr>
                        <a:t>s </a:t>
                      </a:r>
                      <a:r>
                        <a:rPr lang="en-US" sz="1200" b="1" dirty="0">
                          <a:latin typeface="+mn-lt"/>
                        </a:rPr>
                        <a:t>(psf)</a:t>
                      </a:r>
                    </a:p>
                  </a:txBody>
                  <a:tcPr marL="59939" marR="59939" marT="29969" marB="2996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4507086"/>
                  </a:ext>
                </a:extLst>
              </a:tr>
              <a:tr h="24308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1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</a:t>
                      </a:r>
                    </a:p>
                  </a:txBody>
                  <a:tcPr marL="59939" marR="59939" marT="29969" marB="29969"/>
                </a:tc>
                <a:extLst>
                  <a:ext uri="{0D108BD9-81ED-4DB2-BD59-A6C34878D82A}">
                    <a16:rowId xmlns="" xmlns:a16="http://schemas.microsoft.com/office/drawing/2014/main" val="2962200539"/>
                  </a:ext>
                </a:extLst>
              </a:tr>
              <a:tr h="24308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2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7x112 = 784</a:t>
                      </a:r>
                    </a:p>
                  </a:txBody>
                  <a:tcPr marL="59939" marR="59939" marT="29969" marB="299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(7x112)</a:t>
                      </a:r>
                      <a:r>
                        <a:rPr lang="en-US" sz="900" b="0" baseline="0" dirty="0"/>
                        <a:t> = </a:t>
                      </a:r>
                      <a:r>
                        <a:rPr lang="en-US" sz="900" b="0" dirty="0"/>
                        <a:t>784</a:t>
                      </a:r>
                    </a:p>
                  </a:txBody>
                  <a:tcPr marL="59939" marR="59939" marT="29969" marB="29969"/>
                </a:tc>
                <a:extLst>
                  <a:ext uri="{0D108BD9-81ED-4DB2-BD59-A6C34878D82A}">
                    <a16:rowId xmlns="" xmlns:a16="http://schemas.microsoft.com/office/drawing/2014/main" val="3871351557"/>
                  </a:ext>
                </a:extLst>
              </a:tr>
              <a:tr h="12154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3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13x112=1456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13x112=1456</a:t>
                      </a:r>
                    </a:p>
                  </a:txBody>
                  <a:tcPr marL="59939" marR="59939" marT="29969" marB="29969"/>
                </a:tc>
                <a:extLst>
                  <a:ext uri="{0D108BD9-81ED-4DB2-BD59-A6C34878D82A}">
                    <a16:rowId xmlns="" xmlns:a16="http://schemas.microsoft.com/office/drawing/2014/main" val="2750272473"/>
                  </a:ext>
                </a:extLst>
              </a:tr>
              <a:tr h="12154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4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12x62.4= 748.8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13x112 + 12 (112-62.4) =2051.2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25x112=2800</a:t>
                      </a:r>
                    </a:p>
                  </a:txBody>
                  <a:tcPr marL="59939" marR="59939" marT="29969" marB="29969"/>
                </a:tc>
                <a:extLst>
                  <a:ext uri="{0D108BD9-81ED-4DB2-BD59-A6C34878D82A}">
                    <a16:rowId xmlns="" xmlns:a16="http://schemas.microsoft.com/office/drawing/2014/main" val="81025485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98270" y="4820150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u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905734" y="482015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’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271238" y="48231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741164" y="1880616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dirty="0">
                <a:latin typeface="+mn-lt"/>
              </a:rPr>
              <a:t>’</a:t>
            </a:r>
            <a:r>
              <a:rPr lang="en-US" sz="1100" baseline="-25000" dirty="0"/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67072" y="2828544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dirty="0">
                <a:latin typeface="+mn-lt"/>
              </a:rPr>
              <a:t>’</a:t>
            </a:r>
            <a:r>
              <a:rPr lang="en-US" sz="1100" baseline="-25000" dirty="0"/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931664" y="4672584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dirty="0">
                <a:latin typeface="+mn-lt"/>
              </a:rPr>
              <a:t>’</a:t>
            </a:r>
            <a:r>
              <a:rPr lang="en-US" sz="1100" baseline="-25000" dirty="0"/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934456" y="1877568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41136" y="2801112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66688" y="4678680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4</a:t>
            </a:r>
          </a:p>
        </p:txBody>
      </p:sp>
      <p:sp>
        <p:nvSpPr>
          <p:cNvPr id="82" name="AutoShape 21"/>
          <p:cNvSpPr>
            <a:spLocks noChangeArrowheads="1"/>
          </p:cNvSpPr>
          <p:nvPr/>
        </p:nvSpPr>
        <p:spPr bwMode="auto">
          <a:xfrm rot="10800000">
            <a:off x="5457024" y="957979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" name="Text Box 35"/>
          <p:cNvSpPr txBox="1">
            <a:spLocks noChangeArrowheads="1"/>
          </p:cNvSpPr>
          <p:nvPr/>
        </p:nvSpPr>
        <p:spPr bwMode="auto">
          <a:xfrm>
            <a:off x="5272874" y="654767"/>
            <a:ext cx="511679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</a:rPr>
              <a:t>G.S.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014472" y="1880616"/>
            <a:ext cx="316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</a:rPr>
              <a:t>u</a:t>
            </a:r>
            <a:r>
              <a:rPr lang="en-US" sz="1100" baseline="-25000" dirty="0"/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127248" y="2840736"/>
            <a:ext cx="316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</a:rPr>
              <a:t>u</a:t>
            </a:r>
            <a:r>
              <a:rPr lang="en-US" sz="1100" baseline="-25000" dirty="0">
                <a:latin typeface="+mn-lt"/>
              </a:rPr>
              <a:t>3</a:t>
            </a:r>
            <a:endParaRPr lang="en-US" sz="1100" baseline="-25000" dirty="0"/>
          </a:p>
        </p:txBody>
      </p:sp>
      <p:sp>
        <p:nvSpPr>
          <p:cNvPr id="89" name="TextBox 88"/>
          <p:cNvSpPr txBox="1"/>
          <p:nvPr/>
        </p:nvSpPr>
        <p:spPr>
          <a:xfrm>
            <a:off x="3233928" y="4666488"/>
            <a:ext cx="316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</a:rPr>
              <a:t>u</a:t>
            </a:r>
            <a:r>
              <a:rPr lang="en-US" sz="1100" baseline="-25000" dirty="0">
                <a:latin typeface="+mn-lt"/>
              </a:rPr>
              <a:t>4</a:t>
            </a:r>
            <a:endParaRPr lang="en-US" sz="1100" baseline="-25000" dirty="0"/>
          </a:p>
        </p:txBody>
      </p:sp>
      <p:sp>
        <p:nvSpPr>
          <p:cNvPr id="90" name="TextBox 89"/>
          <p:cNvSpPr txBox="1"/>
          <p:nvPr/>
        </p:nvSpPr>
        <p:spPr>
          <a:xfrm>
            <a:off x="3063240" y="880872"/>
            <a:ext cx="316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</a:rPr>
              <a:t>u</a:t>
            </a:r>
            <a:r>
              <a:rPr lang="en-US" sz="1100" baseline="-25000" dirty="0">
                <a:latin typeface="+mn-lt"/>
              </a:rPr>
              <a:t>1</a:t>
            </a:r>
            <a:endParaRPr lang="en-US" sz="1100" baseline="-25000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68808C1-A3C5-4884-870D-65E0B3D8FD01}"/>
              </a:ext>
            </a:extLst>
          </p:cNvPr>
          <p:cNvGrpSpPr/>
          <p:nvPr/>
        </p:nvGrpSpPr>
        <p:grpSpPr>
          <a:xfrm>
            <a:off x="6719697" y="2618253"/>
            <a:ext cx="590550" cy="653204"/>
            <a:chOff x="6659372" y="681503"/>
            <a:chExt cx="590550" cy="653204"/>
          </a:xfrm>
        </p:grpSpPr>
        <p:grpSp>
          <p:nvGrpSpPr>
            <p:cNvPr id="70" name="Group 14"/>
            <p:cNvGrpSpPr>
              <a:grpSpLocks/>
            </p:cNvGrpSpPr>
            <p:nvPr/>
          </p:nvGrpSpPr>
          <p:grpSpPr bwMode="auto">
            <a:xfrm>
              <a:off x="6659372" y="963232"/>
              <a:ext cx="590550" cy="371475"/>
              <a:chOff x="4362" y="1124"/>
              <a:chExt cx="372" cy="234"/>
            </a:xfrm>
          </p:grpSpPr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>
                <a:off x="4362" y="1256"/>
                <a:ext cx="3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Line 16"/>
              <p:cNvSpPr>
                <a:spLocks noChangeShapeType="1"/>
              </p:cNvSpPr>
              <p:nvPr/>
            </p:nvSpPr>
            <p:spPr bwMode="auto">
              <a:xfrm>
                <a:off x="4482" y="130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Line 17"/>
              <p:cNvSpPr>
                <a:spLocks noChangeShapeType="1"/>
              </p:cNvSpPr>
              <p:nvPr/>
            </p:nvSpPr>
            <p:spPr bwMode="auto">
              <a:xfrm flipV="1">
                <a:off x="4534" y="1358"/>
                <a:ext cx="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" name="AutoShape 18"/>
              <p:cNvSpPr>
                <a:spLocks noChangeArrowheads="1"/>
              </p:cNvSpPr>
              <p:nvPr/>
            </p:nvSpPr>
            <p:spPr bwMode="auto">
              <a:xfrm rot="10800000">
                <a:off x="4482" y="1124"/>
                <a:ext cx="120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93" name="Text Box 31"/>
            <p:cNvSpPr txBox="1">
              <a:spLocks noChangeArrowheads="1"/>
            </p:cNvSpPr>
            <p:nvPr/>
          </p:nvSpPr>
          <p:spPr bwMode="auto">
            <a:xfrm>
              <a:off x="6697472" y="681503"/>
              <a:ext cx="473591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dirty="0">
                  <a:latin typeface="Calibri" pitchFamily="34" charset="0"/>
                </a:rPr>
                <a:t>W.T.</a:t>
              </a: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1998067" y="131647"/>
            <a:ext cx="169611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Symbol" pitchFamily="18" charset="2"/>
              </a:rPr>
              <a:t>s</a:t>
            </a:r>
            <a:r>
              <a:rPr lang="en-US" baseline="-25000" dirty="0"/>
              <a:t>total </a:t>
            </a:r>
            <a:r>
              <a:rPr lang="en-US" dirty="0"/>
              <a:t>= </a:t>
            </a:r>
            <a:r>
              <a:rPr lang="en-US" dirty="0">
                <a:latin typeface="Symbol" pitchFamily="18" charset="2"/>
              </a:rPr>
              <a:t>s</a:t>
            </a:r>
            <a:r>
              <a:rPr lang="en-US" baseline="-25000" dirty="0"/>
              <a:t>eff</a:t>
            </a:r>
            <a:r>
              <a:rPr lang="en-US" dirty="0"/>
              <a:t> +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u </a:t>
            </a: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7532688" y="527304"/>
            <a:ext cx="571944" cy="44373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600" dirty="0">
              <a:latin typeface="Calibri" pitchFamily="34" charset="0"/>
            </a:endParaRPr>
          </a:p>
        </p:txBody>
      </p:sp>
      <p:sp>
        <p:nvSpPr>
          <p:cNvPr id="33808" name="Line 23"/>
          <p:cNvSpPr>
            <a:spLocks noChangeShapeType="1"/>
          </p:cNvSpPr>
          <p:nvPr/>
        </p:nvSpPr>
        <p:spPr bwMode="auto">
          <a:xfrm>
            <a:off x="7656576" y="1100328"/>
            <a:ext cx="4699" cy="1021126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33809" name="Line 24"/>
          <p:cNvSpPr>
            <a:spLocks noChangeShapeType="1"/>
          </p:cNvSpPr>
          <p:nvPr/>
        </p:nvSpPr>
        <p:spPr bwMode="auto">
          <a:xfrm>
            <a:off x="7661275" y="2121454"/>
            <a:ext cx="0" cy="9271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33810" name="Line 25"/>
          <p:cNvSpPr>
            <a:spLocks noChangeShapeType="1"/>
          </p:cNvSpPr>
          <p:nvPr/>
        </p:nvSpPr>
        <p:spPr bwMode="auto">
          <a:xfrm>
            <a:off x="7669821" y="3040008"/>
            <a:ext cx="0" cy="1879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33815" name="Text Box 31"/>
          <p:cNvSpPr txBox="1">
            <a:spLocks noChangeArrowheads="1"/>
          </p:cNvSpPr>
          <p:nvPr/>
        </p:nvSpPr>
        <p:spPr bwMode="auto">
          <a:xfrm>
            <a:off x="7624636" y="1717848"/>
            <a:ext cx="466794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</a:rPr>
              <a:t>7 ft</a:t>
            </a:r>
          </a:p>
        </p:txBody>
      </p:sp>
      <p:sp>
        <p:nvSpPr>
          <p:cNvPr id="33816" name="Text Box 32"/>
          <p:cNvSpPr txBox="1">
            <a:spLocks noChangeArrowheads="1"/>
          </p:cNvSpPr>
          <p:nvPr/>
        </p:nvSpPr>
        <p:spPr bwMode="auto">
          <a:xfrm>
            <a:off x="7581900" y="2500867"/>
            <a:ext cx="466794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</a:rPr>
              <a:t>6 ft</a:t>
            </a:r>
          </a:p>
        </p:txBody>
      </p:sp>
      <p:sp>
        <p:nvSpPr>
          <p:cNvPr id="33817" name="Text Box 33"/>
          <p:cNvSpPr txBox="1">
            <a:spLocks noChangeArrowheads="1"/>
          </p:cNvSpPr>
          <p:nvPr/>
        </p:nvSpPr>
        <p:spPr bwMode="auto">
          <a:xfrm>
            <a:off x="7570788" y="3823254"/>
            <a:ext cx="57099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</a:rPr>
              <a:t>12 ft</a:t>
            </a:r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7540133" y="1099761"/>
            <a:ext cx="50405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1179961" y="1156454"/>
            <a:ext cx="139974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Symbol" panose="05050102010706020507" pitchFamily="18" charset="2"/>
              </a:rPr>
              <a:t>g</a:t>
            </a:r>
            <a:r>
              <a:rPr lang="en-US" sz="1600" baseline="-25000" dirty="0">
                <a:latin typeface="Calibri" pitchFamily="34" charset="0"/>
              </a:rPr>
              <a:t>soil</a:t>
            </a:r>
            <a:r>
              <a:rPr lang="en-US" sz="1600" dirty="0">
                <a:latin typeface="Calibri" pitchFamily="34" charset="0"/>
              </a:rPr>
              <a:t>= 112 lb/ft</a:t>
            </a:r>
            <a:r>
              <a:rPr lang="en-US" sz="1600" baseline="30000" dirty="0">
                <a:latin typeface="Calibri" pitchFamily="34" charset="0"/>
              </a:rPr>
              <a:t>3</a:t>
            </a:r>
          </a:p>
        </p:txBody>
      </p:sp>
      <p:sp>
        <p:nvSpPr>
          <p:cNvPr id="85" name="Right Triangle 84"/>
          <p:cNvSpPr/>
          <p:nvPr/>
        </p:nvSpPr>
        <p:spPr bwMode="auto">
          <a:xfrm>
            <a:off x="3051048" y="3016250"/>
            <a:ext cx="691896" cy="1891030"/>
          </a:xfrm>
          <a:prstGeom prst="rtTriangle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ight Triangle 64"/>
          <p:cNvSpPr/>
          <p:nvPr/>
        </p:nvSpPr>
        <p:spPr bwMode="auto">
          <a:xfrm>
            <a:off x="5949696" y="1091184"/>
            <a:ext cx="969264" cy="3810000"/>
          </a:xfrm>
          <a:prstGeom prst="rtTriangle">
            <a:avLst/>
          </a:prstGeom>
          <a:solidFill>
            <a:srgbClr val="002060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812" name="Line 27"/>
          <p:cNvSpPr>
            <a:spLocks noChangeShapeType="1"/>
          </p:cNvSpPr>
          <p:nvPr/>
        </p:nvSpPr>
        <p:spPr bwMode="auto">
          <a:xfrm>
            <a:off x="4812029" y="1093469"/>
            <a:ext cx="480695" cy="19640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32960" y="838200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dirty="0">
                <a:latin typeface="+mn-lt"/>
              </a:rPr>
              <a:t>’</a:t>
            </a:r>
            <a:r>
              <a:rPr lang="en-US" sz="1100" baseline="-25000" dirty="0"/>
              <a:t>1</a:t>
            </a:r>
          </a:p>
        </p:txBody>
      </p:sp>
      <p:sp>
        <p:nvSpPr>
          <p:cNvPr id="9" name="Right Triangle 8"/>
          <p:cNvSpPr/>
          <p:nvPr/>
        </p:nvSpPr>
        <p:spPr bwMode="auto">
          <a:xfrm>
            <a:off x="4806187" y="1100835"/>
            <a:ext cx="403987" cy="1696339"/>
          </a:xfrm>
          <a:custGeom>
            <a:avLst/>
            <a:gdLst>
              <a:gd name="connsiteX0" fmla="*/ 0 w 64008"/>
              <a:gd name="connsiteY0" fmla="*/ 454152 h 454152"/>
              <a:gd name="connsiteX1" fmla="*/ 0 w 64008"/>
              <a:gd name="connsiteY1" fmla="*/ 0 h 454152"/>
              <a:gd name="connsiteX2" fmla="*/ 64008 w 64008"/>
              <a:gd name="connsiteY2" fmla="*/ 454152 h 454152"/>
              <a:gd name="connsiteX3" fmla="*/ 0 w 64008"/>
              <a:gd name="connsiteY3" fmla="*/ 454152 h 454152"/>
              <a:gd name="connsiteX0" fmla="*/ 0 w 116078"/>
              <a:gd name="connsiteY0" fmla="*/ 454152 h 454152"/>
              <a:gd name="connsiteX1" fmla="*/ 0 w 116078"/>
              <a:gd name="connsiteY1" fmla="*/ 0 h 454152"/>
              <a:gd name="connsiteX2" fmla="*/ 116078 w 116078"/>
              <a:gd name="connsiteY2" fmla="*/ 451612 h 454152"/>
              <a:gd name="connsiteX3" fmla="*/ 0 w 116078"/>
              <a:gd name="connsiteY3" fmla="*/ 454152 h 454152"/>
              <a:gd name="connsiteX0" fmla="*/ 0 w 127508"/>
              <a:gd name="connsiteY0" fmla="*/ 450342 h 451612"/>
              <a:gd name="connsiteX1" fmla="*/ 11430 w 127508"/>
              <a:gd name="connsiteY1" fmla="*/ 0 h 451612"/>
              <a:gd name="connsiteX2" fmla="*/ 127508 w 127508"/>
              <a:gd name="connsiteY2" fmla="*/ 451612 h 451612"/>
              <a:gd name="connsiteX3" fmla="*/ 0 w 127508"/>
              <a:gd name="connsiteY3" fmla="*/ 450342 h 451612"/>
              <a:gd name="connsiteX0" fmla="*/ 1270 w 128778"/>
              <a:gd name="connsiteY0" fmla="*/ 452882 h 454152"/>
              <a:gd name="connsiteX1" fmla="*/ 0 w 128778"/>
              <a:gd name="connsiteY1" fmla="*/ 0 h 454152"/>
              <a:gd name="connsiteX2" fmla="*/ 128778 w 128778"/>
              <a:gd name="connsiteY2" fmla="*/ 454152 h 454152"/>
              <a:gd name="connsiteX3" fmla="*/ 1270 w 128778"/>
              <a:gd name="connsiteY3" fmla="*/ 452882 h 45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78" h="454152">
                <a:moveTo>
                  <a:pt x="1270" y="452882"/>
                </a:moveTo>
                <a:cubicBezTo>
                  <a:pt x="847" y="301921"/>
                  <a:pt x="423" y="150961"/>
                  <a:pt x="0" y="0"/>
                </a:cubicBezTo>
                <a:lnTo>
                  <a:pt x="128778" y="454152"/>
                </a:lnTo>
                <a:lnTo>
                  <a:pt x="1270" y="452882"/>
                </a:lnTo>
                <a:close/>
              </a:path>
            </a:pathLst>
          </a:custGeom>
          <a:solidFill>
            <a:srgbClr val="CCFF99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813" name="Line 28"/>
          <p:cNvSpPr>
            <a:spLocks noChangeShapeType="1"/>
          </p:cNvSpPr>
          <p:nvPr/>
        </p:nvSpPr>
        <p:spPr bwMode="auto">
          <a:xfrm>
            <a:off x="4808538" y="1104375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792216" y="848868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1</a:t>
            </a:r>
          </a:p>
        </p:txBody>
      </p:sp>
      <p:sp>
        <p:nvSpPr>
          <p:cNvPr id="33805" name="Line 16"/>
          <p:cNvSpPr>
            <a:spLocks noChangeShapeType="1"/>
          </p:cNvSpPr>
          <p:nvPr/>
        </p:nvSpPr>
        <p:spPr bwMode="auto">
          <a:xfrm flipH="1">
            <a:off x="457200" y="3044871"/>
            <a:ext cx="776922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29" name="Line 51"/>
          <p:cNvSpPr>
            <a:spLocks noChangeShapeType="1"/>
          </p:cNvSpPr>
          <p:nvPr/>
        </p:nvSpPr>
        <p:spPr bwMode="auto">
          <a:xfrm flipH="1">
            <a:off x="741363" y="2119359"/>
            <a:ext cx="776922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EFE1CB69-6EE0-43A0-A69F-7B3161BC99E1}"/>
              </a:ext>
            </a:extLst>
          </p:cNvPr>
          <p:cNvCxnSpPr/>
          <p:nvPr/>
        </p:nvCxnSpPr>
        <p:spPr bwMode="auto">
          <a:xfrm>
            <a:off x="5292725" y="3054350"/>
            <a:ext cx="222250" cy="1841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08192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F7439E80-217F-4A47-90B1-667DE5B7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A892AA6-0A5E-460B-B49B-1C9D62B1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6722-FA65-4F43-9AFE-53842D7DFE03}" type="slidenum">
              <a:rPr lang="en-US" smtClean="0"/>
              <a:t>19</a:t>
            </a:fld>
            <a:endParaRPr lang="en-US" dirty="0"/>
          </a:p>
        </p:txBody>
      </p:sp>
      <p:pic>
        <p:nvPicPr>
          <p:cNvPr id="12" name="Picture 5">
            <a:extLst>
              <a:ext uri="{FF2B5EF4-FFF2-40B4-BE49-F238E27FC236}">
                <a16:creationId xmlns="" xmlns:a16="http://schemas.microsoft.com/office/drawing/2014/main" id="{43EABE62-2518-4C1C-AE08-6C0F66F9F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033588"/>
            <a:ext cx="1716088" cy="92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4CF0DC3-508E-4D05-9201-FB8394A5B1B1}"/>
              </a:ext>
            </a:extLst>
          </p:cNvPr>
          <p:cNvGrpSpPr/>
          <p:nvPr/>
        </p:nvGrpSpPr>
        <p:grpSpPr>
          <a:xfrm>
            <a:off x="2276475" y="1007597"/>
            <a:ext cx="6867525" cy="4066053"/>
            <a:chOff x="203200" y="-2280271"/>
            <a:chExt cx="9156700" cy="5421404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6502F439-16CA-4118-B63A-CBD5F4173D35}"/>
                </a:ext>
              </a:extLst>
            </p:cNvPr>
            <p:cNvGrpSpPr/>
            <p:nvPr/>
          </p:nvGrpSpPr>
          <p:grpSpPr>
            <a:xfrm>
              <a:off x="353943" y="-2280271"/>
              <a:ext cx="8766313" cy="5415673"/>
              <a:chOff x="1623943" y="230096"/>
              <a:chExt cx="8766313" cy="541567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="" xmlns:a16="http://schemas.microsoft.com/office/drawing/2014/main" id="{EA410845-32CC-4D53-A2D5-B7C3DE822918}"/>
                  </a:ext>
                </a:extLst>
              </p:cNvPr>
              <p:cNvGrpSpPr/>
              <p:nvPr/>
            </p:nvGrpSpPr>
            <p:grpSpPr>
              <a:xfrm>
                <a:off x="1623943" y="230096"/>
                <a:ext cx="8766313" cy="5415673"/>
                <a:chOff x="1581610" y="263963"/>
                <a:chExt cx="8766313" cy="5415673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="" xmlns:a16="http://schemas.microsoft.com/office/drawing/2014/main" id="{F4FFE16E-29B5-430C-AC59-708CDA7E96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grayscl/>
                  <a:lum bright="-20000" contrast="40000"/>
                </a:blip>
                <a:stretch>
                  <a:fillRect/>
                </a:stretch>
              </p:blipFill>
              <p:spPr>
                <a:xfrm>
                  <a:off x="1581610" y="263963"/>
                  <a:ext cx="8766313" cy="5415673"/>
                </a:xfrm>
                <a:prstGeom prst="rect">
                  <a:avLst/>
                </a:prstGeom>
              </p:spPr>
            </p:pic>
            <p:sp>
              <p:nvSpPr>
                <p:cNvPr id="5" name="Rectangle 4">
                  <a:extLst>
                    <a:ext uri="{FF2B5EF4-FFF2-40B4-BE49-F238E27FC236}">
                      <a16:creationId xmlns="" xmlns:a16="http://schemas.microsoft.com/office/drawing/2014/main" id="{8895930D-C305-4443-9383-517B0B19CEA8}"/>
                    </a:ext>
                  </a:extLst>
                </p:cNvPr>
                <p:cNvSpPr/>
                <p:nvPr/>
              </p:nvSpPr>
              <p:spPr>
                <a:xfrm>
                  <a:off x="1591733" y="452967"/>
                  <a:ext cx="842434" cy="215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6CBDBB1B-939A-4647-9096-E23F103C68F2}"/>
                  </a:ext>
                </a:extLst>
              </p:cNvPr>
              <p:cNvSpPr/>
              <p:nvPr/>
            </p:nvSpPr>
            <p:spPr>
              <a:xfrm>
                <a:off x="2074333" y="740833"/>
                <a:ext cx="1693334" cy="23283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48667344-23C9-4201-84BA-3996D67B729C}"/>
                  </a:ext>
                </a:extLst>
              </p:cNvPr>
              <p:cNvSpPr/>
              <p:nvPr/>
            </p:nvSpPr>
            <p:spPr>
              <a:xfrm>
                <a:off x="7916333" y="740833"/>
                <a:ext cx="2146300" cy="24553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F0D17836-02B3-4C33-A972-5E77861004DA}"/>
                  </a:ext>
                </a:extLst>
              </p:cNvPr>
              <p:cNvSpPr/>
              <p:nvPr/>
            </p:nvSpPr>
            <p:spPr>
              <a:xfrm>
                <a:off x="5118100" y="736599"/>
                <a:ext cx="1693334" cy="23283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584CDC5F-902D-4762-BF56-A2A7D1EDA81E}"/>
                </a:ext>
              </a:extLst>
            </p:cNvPr>
            <p:cNvSpPr/>
            <p:nvPr/>
          </p:nvSpPr>
          <p:spPr>
            <a:xfrm>
              <a:off x="203200" y="2967567"/>
              <a:ext cx="9156700" cy="1735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6EFD918-C879-49C5-9BF7-80DDBCCC1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076" y="3895750"/>
            <a:ext cx="1336523" cy="126067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F9461CB-7C9B-450F-85A0-D6C4DB747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273426"/>
            <a:ext cx="2246312" cy="10064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B67192E-F4AD-4392-B419-88BE4827C282}"/>
              </a:ext>
            </a:extLst>
          </p:cNvPr>
          <p:cNvSpPr txBox="1"/>
          <p:nvPr/>
        </p:nvSpPr>
        <p:spPr>
          <a:xfrm>
            <a:off x="168275" y="1035050"/>
            <a:ext cx="262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Soil Phases Relationships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="" xmlns:a16="http://schemas.microsoft.com/office/drawing/2014/main" id="{1B4FE799-B2E3-4498-AC19-1474E0730796}"/>
              </a:ext>
            </a:extLst>
          </p:cNvPr>
          <p:cNvSpPr/>
          <p:nvPr/>
        </p:nvSpPr>
        <p:spPr>
          <a:xfrm>
            <a:off x="7705725" y="1016000"/>
            <a:ext cx="219075" cy="3429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2AC177D-48B2-4BAD-9608-30B845895C58}"/>
              </a:ext>
            </a:extLst>
          </p:cNvPr>
          <p:cNvSpPr txBox="1"/>
          <p:nvPr/>
        </p:nvSpPr>
        <p:spPr>
          <a:xfrm>
            <a:off x="7048500" y="825500"/>
            <a:ext cx="15167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Degree of Saturation S</a:t>
            </a:r>
            <a:r>
              <a:rPr lang="en-US" sz="9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192407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609725"/>
            <a:ext cx="5983287" cy="3857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7" name="Group 11"/>
          <p:cNvGrpSpPr>
            <a:grpSpLocks/>
          </p:cNvGrpSpPr>
          <p:nvPr/>
        </p:nvGrpSpPr>
        <p:grpSpPr bwMode="auto">
          <a:xfrm>
            <a:off x="4772025" y="3575050"/>
            <a:ext cx="2727325" cy="815975"/>
            <a:chOff x="3006" y="2252"/>
            <a:chExt cx="1718" cy="514"/>
          </a:xfrm>
        </p:grpSpPr>
        <p:sp>
          <p:nvSpPr>
            <p:cNvPr id="6154" name="Line 3"/>
            <p:cNvSpPr>
              <a:spLocks noChangeShapeType="1"/>
            </p:cNvSpPr>
            <p:nvPr/>
          </p:nvSpPr>
          <p:spPr bwMode="auto">
            <a:xfrm flipV="1">
              <a:off x="3006" y="2472"/>
              <a:ext cx="66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5" name="Line 4"/>
            <p:cNvSpPr>
              <a:spLocks noChangeShapeType="1"/>
            </p:cNvSpPr>
            <p:nvPr/>
          </p:nvSpPr>
          <p:spPr bwMode="auto">
            <a:xfrm flipV="1">
              <a:off x="3450" y="2478"/>
              <a:ext cx="21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6" name="Text Box 5"/>
            <p:cNvSpPr txBox="1">
              <a:spLocks noChangeArrowheads="1"/>
            </p:cNvSpPr>
            <p:nvPr/>
          </p:nvSpPr>
          <p:spPr bwMode="auto">
            <a:xfrm>
              <a:off x="3662" y="2252"/>
              <a:ext cx="1062" cy="21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Geostatic Stress</a:t>
              </a:r>
            </a:p>
          </p:txBody>
        </p:sp>
      </p:grpSp>
      <p:grpSp>
        <p:nvGrpSpPr>
          <p:cNvPr id="6148" name="Group 12"/>
          <p:cNvGrpSpPr>
            <a:grpSpLocks/>
          </p:cNvGrpSpPr>
          <p:nvPr/>
        </p:nvGrpSpPr>
        <p:grpSpPr bwMode="auto">
          <a:xfrm>
            <a:off x="1908175" y="3136900"/>
            <a:ext cx="3797300" cy="2749550"/>
            <a:chOff x="1202" y="1976"/>
            <a:chExt cx="2392" cy="1732"/>
          </a:xfrm>
        </p:grpSpPr>
        <p:sp>
          <p:nvSpPr>
            <p:cNvPr id="6151" name="Line 6"/>
            <p:cNvSpPr>
              <a:spLocks noChangeShapeType="1"/>
            </p:cNvSpPr>
            <p:nvPr/>
          </p:nvSpPr>
          <p:spPr bwMode="auto">
            <a:xfrm>
              <a:off x="2094" y="2346"/>
              <a:ext cx="810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2" name="Freeform 7"/>
            <p:cNvSpPr>
              <a:spLocks/>
            </p:cNvSpPr>
            <p:nvPr/>
          </p:nvSpPr>
          <p:spPr bwMode="auto">
            <a:xfrm>
              <a:off x="2088" y="2346"/>
              <a:ext cx="1506" cy="1362"/>
            </a:xfrm>
            <a:custGeom>
              <a:avLst/>
              <a:gdLst>
                <a:gd name="T0" fmla="*/ 0 w 1506"/>
                <a:gd name="T1" fmla="*/ 0 h 1362"/>
                <a:gd name="T2" fmla="*/ 1128 w 1506"/>
                <a:gd name="T3" fmla="*/ 540 h 1362"/>
                <a:gd name="T4" fmla="*/ 0 60000 65536"/>
                <a:gd name="T5" fmla="*/ 0 60000 65536"/>
                <a:gd name="T6" fmla="*/ 0 w 1506"/>
                <a:gd name="T7" fmla="*/ 0 h 1362"/>
                <a:gd name="T8" fmla="*/ 1506 w 1506"/>
                <a:gd name="T9" fmla="*/ 1362 h 13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06" h="1362">
                  <a:moveTo>
                    <a:pt x="0" y="0"/>
                  </a:moveTo>
                  <a:cubicBezTo>
                    <a:pt x="474" y="1362"/>
                    <a:pt x="1506" y="1068"/>
                    <a:pt x="1128" y="5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3" name="Text Box 8"/>
            <p:cNvSpPr txBox="1">
              <a:spLocks noChangeArrowheads="1"/>
            </p:cNvSpPr>
            <p:nvPr/>
          </p:nvSpPr>
          <p:spPr bwMode="auto">
            <a:xfrm>
              <a:off x="1202" y="1976"/>
              <a:ext cx="890" cy="6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Added Stress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Due to the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weight of the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house</a:t>
              </a:r>
            </a:p>
          </p:txBody>
        </p:sp>
      </p:grpSp>
      <p:sp>
        <p:nvSpPr>
          <p:cNvPr id="60425" name="Text Box 9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784225" y="665163"/>
            <a:ext cx="5187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There are two types of lateral stresses in soil. </a:t>
            </a: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5842000" y="3878263"/>
            <a:ext cx="18399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Total Stress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Effective Stress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Pore Water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28699" y="1104900"/>
            <a:ext cx="6492240" cy="3798824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028700" y="1099104"/>
            <a:ext cx="6505575" cy="1010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646112" y="569977"/>
            <a:ext cx="502983" cy="43851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872" name="Line 20"/>
          <p:cNvSpPr>
            <a:spLocks noChangeShapeType="1"/>
          </p:cNvSpPr>
          <p:nvPr/>
        </p:nvSpPr>
        <p:spPr bwMode="auto">
          <a:xfrm flipV="1">
            <a:off x="6959600" y="-823588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11" name="Line 26"/>
          <p:cNvSpPr>
            <a:spLocks noChangeShapeType="1"/>
          </p:cNvSpPr>
          <p:nvPr/>
        </p:nvSpPr>
        <p:spPr bwMode="auto">
          <a:xfrm>
            <a:off x="3048000" y="1099104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400" dirty="0"/>
          </a:p>
        </p:txBody>
      </p:sp>
      <p:sp>
        <p:nvSpPr>
          <p:cNvPr id="33820" name="Text Box 39"/>
          <p:cNvSpPr txBox="1">
            <a:spLocks noChangeArrowheads="1"/>
          </p:cNvSpPr>
          <p:nvPr/>
        </p:nvSpPr>
        <p:spPr bwMode="auto">
          <a:xfrm>
            <a:off x="2841625" y="818117"/>
            <a:ext cx="2760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1</a:t>
            </a:r>
          </a:p>
        </p:txBody>
      </p:sp>
      <p:sp>
        <p:nvSpPr>
          <p:cNvPr id="33821" name="Text Box 40"/>
          <p:cNvSpPr txBox="1">
            <a:spLocks noChangeArrowheads="1"/>
          </p:cNvSpPr>
          <p:nvPr/>
        </p:nvSpPr>
        <p:spPr bwMode="auto">
          <a:xfrm>
            <a:off x="2836863" y="2021442"/>
            <a:ext cx="2760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2</a:t>
            </a:r>
          </a:p>
        </p:txBody>
      </p:sp>
      <p:sp>
        <p:nvSpPr>
          <p:cNvPr id="33822" name="Text Box 41"/>
          <p:cNvSpPr txBox="1">
            <a:spLocks noChangeArrowheads="1"/>
          </p:cNvSpPr>
          <p:nvPr/>
        </p:nvSpPr>
        <p:spPr bwMode="auto">
          <a:xfrm>
            <a:off x="2778125" y="2937429"/>
            <a:ext cx="2760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3</a:t>
            </a:r>
          </a:p>
        </p:txBody>
      </p:sp>
      <p:sp>
        <p:nvSpPr>
          <p:cNvPr id="33823" name="Text Box 42"/>
          <p:cNvSpPr txBox="1">
            <a:spLocks noChangeArrowheads="1"/>
          </p:cNvSpPr>
          <p:nvPr/>
        </p:nvSpPr>
        <p:spPr bwMode="auto">
          <a:xfrm>
            <a:off x="2828925" y="4828142"/>
            <a:ext cx="2760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Calibri" pitchFamily="34" charset="0"/>
              </a:rPr>
              <a:t>4</a:t>
            </a:r>
          </a:p>
        </p:txBody>
      </p:sp>
      <p:sp>
        <p:nvSpPr>
          <p:cNvPr id="33824" name="Line 44"/>
          <p:cNvSpPr>
            <a:spLocks noChangeShapeType="1"/>
          </p:cNvSpPr>
          <p:nvPr/>
        </p:nvSpPr>
        <p:spPr bwMode="auto">
          <a:xfrm>
            <a:off x="5949950" y="1095929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25" name="Rectangle 45"/>
          <p:cNvSpPr>
            <a:spLocks noChangeArrowheads="1"/>
          </p:cNvSpPr>
          <p:nvPr/>
        </p:nvSpPr>
        <p:spPr bwMode="auto">
          <a:xfrm>
            <a:off x="3904918" y="2416084"/>
            <a:ext cx="364203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/>
              <a:t>+</a:t>
            </a:r>
          </a:p>
        </p:txBody>
      </p:sp>
      <p:sp>
        <p:nvSpPr>
          <p:cNvPr id="33826" name="Rectangle 46"/>
          <p:cNvSpPr>
            <a:spLocks noChangeArrowheads="1"/>
          </p:cNvSpPr>
          <p:nvPr/>
        </p:nvSpPr>
        <p:spPr bwMode="auto">
          <a:xfrm>
            <a:off x="5289550" y="2454829"/>
            <a:ext cx="334963" cy="400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=</a:t>
            </a:r>
          </a:p>
        </p:txBody>
      </p:sp>
      <p:sp>
        <p:nvSpPr>
          <p:cNvPr id="33827" name="Text Box 47"/>
          <p:cNvSpPr txBox="1">
            <a:spLocks noChangeArrowheads="1"/>
          </p:cNvSpPr>
          <p:nvPr/>
        </p:nvSpPr>
        <p:spPr bwMode="auto">
          <a:xfrm>
            <a:off x="2985134" y="5063409"/>
            <a:ext cx="1605153" cy="2616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100" dirty="0">
                <a:latin typeface="Calibri" pitchFamily="34" charset="0"/>
              </a:rPr>
              <a:t>Pore Water Pressure</a:t>
            </a:r>
          </a:p>
        </p:txBody>
      </p:sp>
      <p:sp>
        <p:nvSpPr>
          <p:cNvPr id="33828" name="Text Box 48"/>
          <p:cNvSpPr txBox="1">
            <a:spLocks noChangeArrowheads="1"/>
          </p:cNvSpPr>
          <p:nvPr/>
        </p:nvSpPr>
        <p:spPr bwMode="auto">
          <a:xfrm>
            <a:off x="4712907" y="5038898"/>
            <a:ext cx="1081342" cy="2616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100" dirty="0">
                <a:latin typeface="Calibri" pitchFamily="34" charset="0"/>
              </a:rPr>
              <a:t>Effective Stress</a:t>
            </a:r>
          </a:p>
        </p:txBody>
      </p:sp>
      <p:sp>
        <p:nvSpPr>
          <p:cNvPr id="33834" name="Text Box 104"/>
          <p:cNvSpPr txBox="1">
            <a:spLocks noChangeArrowheads="1"/>
          </p:cNvSpPr>
          <p:nvPr/>
        </p:nvSpPr>
        <p:spPr bwMode="auto">
          <a:xfrm>
            <a:off x="6129528" y="5050011"/>
            <a:ext cx="845103" cy="2616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100" dirty="0">
                <a:latin typeface="Calibri" pitchFamily="34" charset="0"/>
              </a:rPr>
              <a:t>Total Stress</a:t>
            </a:r>
          </a:p>
        </p:txBody>
      </p:sp>
      <p:cxnSp>
        <p:nvCxnSpPr>
          <p:cNvPr id="88" name="Straight Connector 87"/>
          <p:cNvCxnSpPr/>
          <p:nvPr/>
        </p:nvCxnSpPr>
        <p:spPr bwMode="auto">
          <a:xfrm>
            <a:off x="7564346" y="4909761"/>
            <a:ext cx="50405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23850" y="140970"/>
            <a:ext cx="14969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Static Water 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029903" y="1079183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025141" y="208788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021331" y="301498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3023871" y="488061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884923"/>
              </p:ext>
            </p:extLst>
          </p:nvPr>
        </p:nvGraphicFramePr>
        <p:xfrm>
          <a:off x="691896" y="5388832"/>
          <a:ext cx="7367016" cy="12834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1754">
                  <a:extLst>
                    <a:ext uri="{9D8B030D-6E8A-4147-A177-3AD203B41FA5}">
                      <a16:colId xmlns="" xmlns:a16="http://schemas.microsoft.com/office/drawing/2014/main" val="199770712"/>
                    </a:ext>
                  </a:extLst>
                </a:gridCol>
                <a:gridCol w="1841754">
                  <a:extLst>
                    <a:ext uri="{9D8B030D-6E8A-4147-A177-3AD203B41FA5}">
                      <a16:colId xmlns="" xmlns:a16="http://schemas.microsoft.com/office/drawing/2014/main" val="1085761395"/>
                    </a:ext>
                  </a:extLst>
                </a:gridCol>
                <a:gridCol w="1841754">
                  <a:extLst>
                    <a:ext uri="{9D8B030D-6E8A-4147-A177-3AD203B41FA5}">
                      <a16:colId xmlns="" xmlns:a16="http://schemas.microsoft.com/office/drawing/2014/main" val="3419338510"/>
                    </a:ext>
                  </a:extLst>
                </a:gridCol>
                <a:gridCol w="1841754">
                  <a:extLst>
                    <a:ext uri="{9D8B030D-6E8A-4147-A177-3AD203B41FA5}">
                      <a16:colId xmlns="" xmlns:a16="http://schemas.microsoft.com/office/drawing/2014/main" val="3716306444"/>
                    </a:ext>
                  </a:extLst>
                </a:gridCol>
              </a:tblGrid>
              <a:tr h="2430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Point</a:t>
                      </a:r>
                    </a:p>
                  </a:txBody>
                  <a:tcPr marL="59939" marR="59939" marT="29969" marB="2996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u (psf)</a:t>
                      </a:r>
                    </a:p>
                  </a:txBody>
                  <a:tcPr marL="59939" marR="59939" marT="29969" marB="2996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200" b="1" dirty="0"/>
                        <a:t>’ (psf)</a:t>
                      </a:r>
                    </a:p>
                  </a:txBody>
                  <a:tcPr marL="59939" marR="59939" marT="29969" marB="2996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Symbol" panose="05050102010706020507" pitchFamily="18" charset="2"/>
                        </a:rPr>
                        <a:t>s </a:t>
                      </a:r>
                      <a:r>
                        <a:rPr lang="en-US" sz="1200" b="1" dirty="0">
                          <a:latin typeface="+mn-lt"/>
                        </a:rPr>
                        <a:t>(psf)</a:t>
                      </a:r>
                    </a:p>
                  </a:txBody>
                  <a:tcPr marL="59939" marR="59939" marT="29969" marB="2996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4507086"/>
                  </a:ext>
                </a:extLst>
              </a:tr>
              <a:tr h="24308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1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</a:t>
                      </a:r>
                    </a:p>
                  </a:txBody>
                  <a:tcPr marL="59939" marR="59939" marT="29969" marB="29969"/>
                </a:tc>
                <a:extLst>
                  <a:ext uri="{0D108BD9-81ED-4DB2-BD59-A6C34878D82A}">
                    <a16:rowId xmlns="" xmlns:a16="http://schemas.microsoft.com/office/drawing/2014/main" val="2962200539"/>
                  </a:ext>
                </a:extLst>
              </a:tr>
              <a:tr h="24308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2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7x112 = 784</a:t>
                      </a:r>
                    </a:p>
                  </a:txBody>
                  <a:tcPr marL="59939" marR="59939" marT="29969" marB="299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7x112</a:t>
                      </a:r>
                      <a:r>
                        <a:rPr lang="en-US" sz="900" b="0" baseline="0" dirty="0"/>
                        <a:t> = </a:t>
                      </a:r>
                      <a:r>
                        <a:rPr lang="en-US" sz="900" b="0" dirty="0"/>
                        <a:t>784</a:t>
                      </a:r>
                    </a:p>
                  </a:txBody>
                  <a:tcPr marL="59939" marR="59939" marT="29969" marB="29969"/>
                </a:tc>
                <a:extLst>
                  <a:ext uri="{0D108BD9-81ED-4DB2-BD59-A6C34878D82A}">
                    <a16:rowId xmlns="" xmlns:a16="http://schemas.microsoft.com/office/drawing/2014/main" val="3871351557"/>
                  </a:ext>
                </a:extLst>
              </a:tr>
              <a:tr h="12154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3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7x112+6x110= 1444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7x112+6x110=1444</a:t>
                      </a:r>
                    </a:p>
                  </a:txBody>
                  <a:tcPr marL="59939" marR="59939" marT="29969" marB="29969"/>
                </a:tc>
                <a:extLst>
                  <a:ext uri="{0D108BD9-81ED-4DB2-BD59-A6C34878D82A}">
                    <a16:rowId xmlns="" xmlns:a16="http://schemas.microsoft.com/office/drawing/2014/main" val="2750272473"/>
                  </a:ext>
                </a:extLst>
              </a:tr>
              <a:tr h="12154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4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12x62.4= 748.8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7x112+6x110+12(120-62.4) =2135.2</a:t>
                      </a:r>
                    </a:p>
                  </a:txBody>
                  <a:tcPr marL="59939" marR="59939" marT="29969" marB="2996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7x112+6x110+12x120=2884 </a:t>
                      </a:r>
                    </a:p>
                  </a:txBody>
                  <a:tcPr marL="59939" marR="59939" marT="29969" marB="29969"/>
                </a:tc>
                <a:extLst>
                  <a:ext uri="{0D108BD9-81ED-4DB2-BD59-A6C34878D82A}">
                    <a16:rowId xmlns="" xmlns:a16="http://schemas.microsoft.com/office/drawing/2014/main" val="81025485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98270" y="4820150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u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905734" y="482015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’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271238" y="48231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741164" y="1880616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dirty="0">
                <a:latin typeface="+mn-lt"/>
              </a:rPr>
              <a:t>’</a:t>
            </a:r>
            <a:r>
              <a:rPr lang="en-US" sz="1100" baseline="-25000" dirty="0"/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67072" y="2828544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dirty="0">
                <a:latin typeface="+mn-lt"/>
              </a:rPr>
              <a:t>’</a:t>
            </a:r>
            <a:r>
              <a:rPr lang="en-US" sz="1100" baseline="-25000" dirty="0"/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931664" y="4672584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dirty="0">
                <a:latin typeface="+mn-lt"/>
              </a:rPr>
              <a:t>’</a:t>
            </a:r>
            <a:r>
              <a:rPr lang="en-US" sz="1100" baseline="-25000" dirty="0"/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934456" y="1877568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41136" y="2801112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66688" y="4678680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4</a:t>
            </a:r>
          </a:p>
        </p:txBody>
      </p:sp>
      <p:sp>
        <p:nvSpPr>
          <p:cNvPr id="82" name="AutoShape 21"/>
          <p:cNvSpPr>
            <a:spLocks noChangeArrowheads="1"/>
          </p:cNvSpPr>
          <p:nvPr/>
        </p:nvSpPr>
        <p:spPr bwMode="auto">
          <a:xfrm rot="10800000">
            <a:off x="5457024" y="957979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" name="Text Box 35"/>
          <p:cNvSpPr txBox="1">
            <a:spLocks noChangeArrowheads="1"/>
          </p:cNvSpPr>
          <p:nvPr/>
        </p:nvSpPr>
        <p:spPr bwMode="auto">
          <a:xfrm>
            <a:off x="5272874" y="654767"/>
            <a:ext cx="511679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</a:rPr>
              <a:t>G.S.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014472" y="1880616"/>
            <a:ext cx="316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</a:rPr>
              <a:t>u</a:t>
            </a:r>
            <a:r>
              <a:rPr lang="en-US" sz="1100" baseline="-25000" dirty="0"/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127248" y="2840736"/>
            <a:ext cx="316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</a:rPr>
              <a:t>u</a:t>
            </a:r>
            <a:r>
              <a:rPr lang="en-US" sz="1100" baseline="-25000" dirty="0">
                <a:latin typeface="+mn-lt"/>
              </a:rPr>
              <a:t>3</a:t>
            </a:r>
            <a:endParaRPr lang="en-US" sz="1100" baseline="-25000" dirty="0"/>
          </a:p>
        </p:txBody>
      </p:sp>
      <p:sp>
        <p:nvSpPr>
          <p:cNvPr id="89" name="TextBox 88"/>
          <p:cNvSpPr txBox="1"/>
          <p:nvPr/>
        </p:nvSpPr>
        <p:spPr>
          <a:xfrm>
            <a:off x="3233928" y="4666488"/>
            <a:ext cx="316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</a:rPr>
              <a:t>u</a:t>
            </a:r>
            <a:r>
              <a:rPr lang="en-US" sz="1100" baseline="-25000" dirty="0">
                <a:latin typeface="+mn-lt"/>
              </a:rPr>
              <a:t>4</a:t>
            </a:r>
            <a:endParaRPr lang="en-US" sz="1100" baseline="-25000" dirty="0"/>
          </a:p>
        </p:txBody>
      </p:sp>
      <p:sp>
        <p:nvSpPr>
          <p:cNvPr id="90" name="TextBox 89"/>
          <p:cNvSpPr txBox="1"/>
          <p:nvPr/>
        </p:nvSpPr>
        <p:spPr>
          <a:xfrm>
            <a:off x="3063240" y="880872"/>
            <a:ext cx="316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</a:rPr>
              <a:t>u</a:t>
            </a:r>
            <a:r>
              <a:rPr lang="en-US" sz="1100" baseline="-25000" dirty="0">
                <a:latin typeface="+mn-lt"/>
              </a:rPr>
              <a:t>1</a:t>
            </a:r>
            <a:endParaRPr lang="en-US" sz="1100" baseline="-25000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68808C1-A3C5-4884-870D-65E0B3D8FD01}"/>
              </a:ext>
            </a:extLst>
          </p:cNvPr>
          <p:cNvGrpSpPr/>
          <p:nvPr/>
        </p:nvGrpSpPr>
        <p:grpSpPr>
          <a:xfrm>
            <a:off x="6719697" y="2618253"/>
            <a:ext cx="590550" cy="653204"/>
            <a:chOff x="6659372" y="681503"/>
            <a:chExt cx="590550" cy="653204"/>
          </a:xfrm>
        </p:grpSpPr>
        <p:grpSp>
          <p:nvGrpSpPr>
            <p:cNvPr id="70" name="Group 14"/>
            <p:cNvGrpSpPr>
              <a:grpSpLocks/>
            </p:cNvGrpSpPr>
            <p:nvPr/>
          </p:nvGrpSpPr>
          <p:grpSpPr bwMode="auto">
            <a:xfrm>
              <a:off x="6659372" y="963232"/>
              <a:ext cx="590550" cy="371475"/>
              <a:chOff x="4362" y="1124"/>
              <a:chExt cx="372" cy="234"/>
            </a:xfrm>
          </p:grpSpPr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>
                <a:off x="4362" y="1256"/>
                <a:ext cx="3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Line 16"/>
              <p:cNvSpPr>
                <a:spLocks noChangeShapeType="1"/>
              </p:cNvSpPr>
              <p:nvPr/>
            </p:nvSpPr>
            <p:spPr bwMode="auto">
              <a:xfrm>
                <a:off x="4482" y="130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Line 17"/>
              <p:cNvSpPr>
                <a:spLocks noChangeShapeType="1"/>
              </p:cNvSpPr>
              <p:nvPr/>
            </p:nvSpPr>
            <p:spPr bwMode="auto">
              <a:xfrm flipV="1">
                <a:off x="4534" y="1358"/>
                <a:ext cx="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" name="AutoShape 18"/>
              <p:cNvSpPr>
                <a:spLocks noChangeArrowheads="1"/>
              </p:cNvSpPr>
              <p:nvPr/>
            </p:nvSpPr>
            <p:spPr bwMode="auto">
              <a:xfrm rot="10800000">
                <a:off x="4482" y="1124"/>
                <a:ext cx="120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93" name="Text Box 31"/>
            <p:cNvSpPr txBox="1">
              <a:spLocks noChangeArrowheads="1"/>
            </p:cNvSpPr>
            <p:nvPr/>
          </p:nvSpPr>
          <p:spPr bwMode="auto">
            <a:xfrm>
              <a:off x="6697472" y="681503"/>
              <a:ext cx="473591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dirty="0">
                  <a:latin typeface="Calibri" pitchFamily="34" charset="0"/>
                </a:rPr>
                <a:t>W.T.</a:t>
              </a: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1998067" y="131647"/>
            <a:ext cx="169611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Symbol" pitchFamily="18" charset="2"/>
              </a:rPr>
              <a:t>s</a:t>
            </a:r>
            <a:r>
              <a:rPr lang="en-US" baseline="-25000" dirty="0"/>
              <a:t>total </a:t>
            </a:r>
            <a:r>
              <a:rPr lang="en-US" dirty="0"/>
              <a:t>= </a:t>
            </a:r>
            <a:r>
              <a:rPr lang="en-US" dirty="0">
                <a:latin typeface="Symbol" pitchFamily="18" charset="2"/>
              </a:rPr>
              <a:t>s</a:t>
            </a:r>
            <a:r>
              <a:rPr lang="en-US" baseline="-25000" dirty="0"/>
              <a:t>eff</a:t>
            </a:r>
            <a:r>
              <a:rPr lang="en-US" dirty="0"/>
              <a:t> +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u </a:t>
            </a: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7532688" y="527304"/>
            <a:ext cx="571944" cy="44373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600" dirty="0">
              <a:latin typeface="Calibri" pitchFamily="34" charset="0"/>
            </a:endParaRPr>
          </a:p>
        </p:txBody>
      </p:sp>
      <p:sp>
        <p:nvSpPr>
          <p:cNvPr id="33808" name="Line 23"/>
          <p:cNvSpPr>
            <a:spLocks noChangeShapeType="1"/>
          </p:cNvSpPr>
          <p:nvPr/>
        </p:nvSpPr>
        <p:spPr bwMode="auto">
          <a:xfrm>
            <a:off x="7656576" y="1100328"/>
            <a:ext cx="4699" cy="1021126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33809" name="Line 24"/>
          <p:cNvSpPr>
            <a:spLocks noChangeShapeType="1"/>
          </p:cNvSpPr>
          <p:nvPr/>
        </p:nvSpPr>
        <p:spPr bwMode="auto">
          <a:xfrm>
            <a:off x="7661275" y="2121454"/>
            <a:ext cx="0" cy="9271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33810" name="Line 25"/>
          <p:cNvSpPr>
            <a:spLocks noChangeShapeType="1"/>
          </p:cNvSpPr>
          <p:nvPr/>
        </p:nvSpPr>
        <p:spPr bwMode="auto">
          <a:xfrm>
            <a:off x="7669821" y="3040008"/>
            <a:ext cx="0" cy="1879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33815" name="Text Box 31"/>
          <p:cNvSpPr txBox="1">
            <a:spLocks noChangeArrowheads="1"/>
          </p:cNvSpPr>
          <p:nvPr/>
        </p:nvSpPr>
        <p:spPr bwMode="auto">
          <a:xfrm>
            <a:off x="7624636" y="1717848"/>
            <a:ext cx="466794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</a:rPr>
              <a:t>7 ft</a:t>
            </a:r>
          </a:p>
        </p:txBody>
      </p:sp>
      <p:sp>
        <p:nvSpPr>
          <p:cNvPr id="33816" name="Text Box 32"/>
          <p:cNvSpPr txBox="1">
            <a:spLocks noChangeArrowheads="1"/>
          </p:cNvSpPr>
          <p:nvPr/>
        </p:nvSpPr>
        <p:spPr bwMode="auto">
          <a:xfrm>
            <a:off x="7581900" y="2500867"/>
            <a:ext cx="466794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</a:rPr>
              <a:t>6 ft</a:t>
            </a:r>
          </a:p>
        </p:txBody>
      </p:sp>
      <p:sp>
        <p:nvSpPr>
          <p:cNvPr id="33817" name="Text Box 33"/>
          <p:cNvSpPr txBox="1">
            <a:spLocks noChangeArrowheads="1"/>
          </p:cNvSpPr>
          <p:nvPr/>
        </p:nvSpPr>
        <p:spPr bwMode="auto">
          <a:xfrm>
            <a:off x="7570788" y="3823254"/>
            <a:ext cx="57099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bri" pitchFamily="34" charset="0"/>
              </a:rPr>
              <a:t>12 ft</a:t>
            </a:r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7540133" y="1099761"/>
            <a:ext cx="50405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1179961" y="1156454"/>
            <a:ext cx="131318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Symbol" panose="05050102010706020507" pitchFamily="18" charset="2"/>
              </a:rPr>
              <a:t>g</a:t>
            </a:r>
            <a:r>
              <a:rPr lang="en-US" sz="1600" baseline="-25000" dirty="0">
                <a:latin typeface="Symbol" panose="05050102010706020507" pitchFamily="18" charset="2"/>
              </a:rPr>
              <a:t>1</a:t>
            </a:r>
            <a:r>
              <a:rPr lang="en-US" sz="1600" dirty="0">
                <a:latin typeface="Calibri" pitchFamily="34" charset="0"/>
              </a:rPr>
              <a:t>= 112 lb/ft</a:t>
            </a:r>
            <a:r>
              <a:rPr lang="en-US" sz="1600" baseline="30000" dirty="0">
                <a:latin typeface="Calibri" pitchFamily="34" charset="0"/>
              </a:rPr>
              <a:t>3</a:t>
            </a:r>
          </a:p>
        </p:txBody>
      </p:sp>
      <p:sp>
        <p:nvSpPr>
          <p:cNvPr id="85" name="Right Triangle 84"/>
          <p:cNvSpPr/>
          <p:nvPr/>
        </p:nvSpPr>
        <p:spPr bwMode="auto">
          <a:xfrm>
            <a:off x="3051048" y="3016250"/>
            <a:ext cx="691896" cy="1891030"/>
          </a:xfrm>
          <a:prstGeom prst="rtTriangle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ight Triangle 64"/>
          <p:cNvSpPr/>
          <p:nvPr/>
        </p:nvSpPr>
        <p:spPr bwMode="auto">
          <a:xfrm>
            <a:off x="5949696" y="1091184"/>
            <a:ext cx="969264" cy="3810000"/>
          </a:xfrm>
          <a:prstGeom prst="rtTriangle">
            <a:avLst/>
          </a:prstGeom>
          <a:solidFill>
            <a:srgbClr val="002060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812" name="Line 27"/>
          <p:cNvSpPr>
            <a:spLocks noChangeShapeType="1"/>
          </p:cNvSpPr>
          <p:nvPr/>
        </p:nvSpPr>
        <p:spPr bwMode="auto">
          <a:xfrm>
            <a:off x="4812029" y="1093469"/>
            <a:ext cx="480695" cy="19640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32960" y="838200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dirty="0">
                <a:latin typeface="+mn-lt"/>
              </a:rPr>
              <a:t>’</a:t>
            </a:r>
            <a:r>
              <a:rPr lang="en-US" sz="1100" baseline="-25000" dirty="0"/>
              <a:t>1</a:t>
            </a:r>
          </a:p>
        </p:txBody>
      </p:sp>
      <p:sp>
        <p:nvSpPr>
          <p:cNvPr id="9" name="Right Triangle 8"/>
          <p:cNvSpPr/>
          <p:nvPr/>
        </p:nvSpPr>
        <p:spPr bwMode="auto">
          <a:xfrm>
            <a:off x="4806187" y="1100835"/>
            <a:ext cx="403987" cy="1696339"/>
          </a:xfrm>
          <a:custGeom>
            <a:avLst/>
            <a:gdLst>
              <a:gd name="connsiteX0" fmla="*/ 0 w 64008"/>
              <a:gd name="connsiteY0" fmla="*/ 454152 h 454152"/>
              <a:gd name="connsiteX1" fmla="*/ 0 w 64008"/>
              <a:gd name="connsiteY1" fmla="*/ 0 h 454152"/>
              <a:gd name="connsiteX2" fmla="*/ 64008 w 64008"/>
              <a:gd name="connsiteY2" fmla="*/ 454152 h 454152"/>
              <a:gd name="connsiteX3" fmla="*/ 0 w 64008"/>
              <a:gd name="connsiteY3" fmla="*/ 454152 h 454152"/>
              <a:gd name="connsiteX0" fmla="*/ 0 w 116078"/>
              <a:gd name="connsiteY0" fmla="*/ 454152 h 454152"/>
              <a:gd name="connsiteX1" fmla="*/ 0 w 116078"/>
              <a:gd name="connsiteY1" fmla="*/ 0 h 454152"/>
              <a:gd name="connsiteX2" fmla="*/ 116078 w 116078"/>
              <a:gd name="connsiteY2" fmla="*/ 451612 h 454152"/>
              <a:gd name="connsiteX3" fmla="*/ 0 w 116078"/>
              <a:gd name="connsiteY3" fmla="*/ 454152 h 454152"/>
              <a:gd name="connsiteX0" fmla="*/ 0 w 127508"/>
              <a:gd name="connsiteY0" fmla="*/ 450342 h 451612"/>
              <a:gd name="connsiteX1" fmla="*/ 11430 w 127508"/>
              <a:gd name="connsiteY1" fmla="*/ 0 h 451612"/>
              <a:gd name="connsiteX2" fmla="*/ 127508 w 127508"/>
              <a:gd name="connsiteY2" fmla="*/ 451612 h 451612"/>
              <a:gd name="connsiteX3" fmla="*/ 0 w 127508"/>
              <a:gd name="connsiteY3" fmla="*/ 450342 h 451612"/>
              <a:gd name="connsiteX0" fmla="*/ 1270 w 128778"/>
              <a:gd name="connsiteY0" fmla="*/ 452882 h 454152"/>
              <a:gd name="connsiteX1" fmla="*/ 0 w 128778"/>
              <a:gd name="connsiteY1" fmla="*/ 0 h 454152"/>
              <a:gd name="connsiteX2" fmla="*/ 128778 w 128778"/>
              <a:gd name="connsiteY2" fmla="*/ 454152 h 454152"/>
              <a:gd name="connsiteX3" fmla="*/ 1270 w 128778"/>
              <a:gd name="connsiteY3" fmla="*/ 452882 h 45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78" h="454152">
                <a:moveTo>
                  <a:pt x="1270" y="452882"/>
                </a:moveTo>
                <a:cubicBezTo>
                  <a:pt x="847" y="301921"/>
                  <a:pt x="423" y="150961"/>
                  <a:pt x="0" y="0"/>
                </a:cubicBezTo>
                <a:lnTo>
                  <a:pt x="128778" y="454152"/>
                </a:lnTo>
                <a:lnTo>
                  <a:pt x="1270" y="452882"/>
                </a:lnTo>
                <a:close/>
              </a:path>
            </a:pathLst>
          </a:custGeom>
          <a:solidFill>
            <a:srgbClr val="CCFF99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813" name="Line 28"/>
          <p:cNvSpPr>
            <a:spLocks noChangeShapeType="1"/>
          </p:cNvSpPr>
          <p:nvPr/>
        </p:nvSpPr>
        <p:spPr bwMode="auto">
          <a:xfrm>
            <a:off x="4808538" y="1104375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792216" y="848868"/>
            <a:ext cx="322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-25000" dirty="0"/>
              <a:t>1</a:t>
            </a:r>
          </a:p>
        </p:txBody>
      </p:sp>
      <p:sp>
        <p:nvSpPr>
          <p:cNvPr id="33805" name="Line 16"/>
          <p:cNvSpPr>
            <a:spLocks noChangeShapeType="1"/>
          </p:cNvSpPr>
          <p:nvPr/>
        </p:nvSpPr>
        <p:spPr bwMode="auto">
          <a:xfrm flipH="1">
            <a:off x="457200" y="3044871"/>
            <a:ext cx="776922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29" name="Line 51"/>
          <p:cNvSpPr>
            <a:spLocks noChangeShapeType="1"/>
          </p:cNvSpPr>
          <p:nvPr/>
        </p:nvSpPr>
        <p:spPr bwMode="auto">
          <a:xfrm flipH="1">
            <a:off x="741363" y="2119359"/>
            <a:ext cx="776922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EFE1CB69-6EE0-43A0-A69F-7B3161BC99E1}"/>
              </a:ext>
            </a:extLst>
          </p:cNvPr>
          <p:cNvCxnSpPr/>
          <p:nvPr/>
        </p:nvCxnSpPr>
        <p:spPr bwMode="auto">
          <a:xfrm>
            <a:off x="5292725" y="3054350"/>
            <a:ext cx="222250" cy="1841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E207C549-12CC-4BBE-8633-7750002B14B1}"/>
              </a:ext>
            </a:extLst>
          </p:cNvPr>
          <p:cNvSpPr/>
          <p:nvPr/>
        </p:nvSpPr>
        <p:spPr>
          <a:xfrm>
            <a:off x="1233936" y="2359779"/>
            <a:ext cx="1279517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Symbol" panose="05050102010706020507" pitchFamily="18" charset="2"/>
              </a:rPr>
              <a:t>g</a:t>
            </a:r>
            <a:r>
              <a:rPr lang="en-US" sz="1600" baseline="-25000" dirty="0">
                <a:latin typeface="Symbol" panose="05050102010706020507" pitchFamily="18" charset="2"/>
              </a:rPr>
              <a:t>2</a:t>
            </a:r>
            <a:r>
              <a:rPr lang="en-US" sz="1600" dirty="0">
                <a:latin typeface="Calibri" pitchFamily="34" charset="0"/>
              </a:rPr>
              <a:t>= 110 lb/ft</a:t>
            </a:r>
            <a:r>
              <a:rPr lang="en-US" sz="1600" baseline="30000" dirty="0">
                <a:latin typeface="Calibri" pitchFamily="34" charset="0"/>
              </a:rPr>
              <a:t>3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B52F995E-DA0A-4442-9669-C6DD38EFB627}"/>
              </a:ext>
            </a:extLst>
          </p:cNvPr>
          <p:cNvSpPr/>
          <p:nvPr/>
        </p:nvSpPr>
        <p:spPr>
          <a:xfrm>
            <a:off x="1294261" y="3544054"/>
            <a:ext cx="1279517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Symbol" panose="05050102010706020507" pitchFamily="18" charset="2"/>
              </a:rPr>
              <a:t>g</a:t>
            </a:r>
            <a:r>
              <a:rPr lang="en-US" sz="1600" baseline="-25000" dirty="0">
                <a:latin typeface="Symbol" panose="05050102010706020507" pitchFamily="18" charset="2"/>
              </a:rPr>
              <a:t>3</a:t>
            </a:r>
            <a:r>
              <a:rPr lang="en-US" sz="1600" dirty="0">
                <a:latin typeface="Calibri" pitchFamily="34" charset="0"/>
              </a:rPr>
              <a:t>= 120 lb/ft</a:t>
            </a:r>
            <a:r>
              <a:rPr lang="en-US" sz="1600" baseline="30000" dirty="0">
                <a:latin typeface="Calibri" pitchFamily="34" charset="0"/>
              </a:rPr>
              <a:t>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9823717-33C8-4945-9408-DBE8990B7891}"/>
              </a:ext>
            </a:extLst>
          </p:cNvPr>
          <p:cNvCxnSpPr/>
          <p:nvPr/>
        </p:nvCxnSpPr>
        <p:spPr bwMode="auto">
          <a:xfrm>
            <a:off x="1146175" y="3044825"/>
            <a:ext cx="64166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0789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6485" y="499277"/>
                <a:ext cx="317939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675210" algn="l"/>
                  </a:tabLst>
                </a:pPr>
                <a:r>
                  <a:rPr lang="en-US" sz="1400" dirty="0"/>
                  <a:t>There are three stresses acting at point </a:t>
                </a:r>
                <a:r>
                  <a:rPr lang="en-US" sz="1400" b="1" dirty="0"/>
                  <a:t>A. </a:t>
                </a:r>
                <a:r>
                  <a:rPr lang="en-US" sz="1400" dirty="0"/>
                  <a:t>These are</a:t>
                </a:r>
              </a:p>
              <a:p>
                <a:pPr>
                  <a:tabLst>
                    <a:tab pos="1675210" algn="l"/>
                  </a:tabLst>
                </a:pPr>
                <a:endParaRPr lang="en-US" sz="1400" dirty="0"/>
              </a:p>
              <a:p>
                <a:pPr marL="214313" indent="-214313">
                  <a:buFontTx/>
                  <a:buChar char="-"/>
                  <a:tabLst>
                    <a:tab pos="1675210" algn="l"/>
                  </a:tabLst>
                </a:pPr>
                <a:r>
                  <a:rPr lang="en-US" sz="1400" dirty="0"/>
                  <a:t>Effective Stress 	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sz="1400" dirty="0"/>
              </a:p>
              <a:p>
                <a:pPr marL="214313" indent="-214313">
                  <a:buFontTx/>
                  <a:buChar char="-"/>
                  <a:tabLst>
                    <a:tab pos="1675210" algn="l"/>
                  </a:tabLst>
                </a:pPr>
                <a:r>
                  <a:rPr lang="en-US" sz="1400" dirty="0"/>
                  <a:t>Total Stress	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sz="1400" dirty="0"/>
              </a:p>
              <a:p>
                <a:pPr marL="214313" indent="-214313">
                  <a:buFontTx/>
                  <a:buChar char="-"/>
                  <a:tabLst>
                    <a:tab pos="1675210" algn="l"/>
                  </a:tabLst>
                </a:pPr>
                <a:r>
                  <a:rPr lang="en-US" sz="1400" dirty="0"/>
                  <a:t>Pore Water Pressure = u</a:t>
                </a:r>
              </a:p>
              <a:p>
                <a:pPr marL="214313" indent="-214313">
                  <a:buFontTx/>
                  <a:buChar char="-"/>
                  <a:tabLst>
                    <a:tab pos="1675210" algn="l"/>
                  </a:tabLst>
                </a:pPr>
                <a:endParaRPr lang="en-US" sz="1400" dirty="0"/>
              </a:p>
              <a:p>
                <a:pPr>
                  <a:tabLst>
                    <a:tab pos="1675210" algn="l"/>
                  </a:tabLst>
                </a:pPr>
                <a:r>
                  <a:rPr lang="en-US" sz="1400" dirty="0"/>
                  <a:t>Where</a:t>
                </a:r>
              </a:p>
              <a:p>
                <a:pPr>
                  <a:tabLst>
                    <a:tab pos="1675210" algn="l"/>
                  </a:tabLst>
                </a:pPr>
                <a:r>
                  <a:rPr lang="en-US" sz="1400" i="1" dirty="0">
                    <a:latin typeface="Cambria Math" panose="02040503050406030204" pitchFamily="18" charset="0"/>
                  </a:rPr>
                  <a:t>Total Stress = Effective Stress +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/>
                  <a:t>  </a:t>
                </a:r>
              </a:p>
              <a:p>
                <a:pPr>
                  <a:tabLst>
                    <a:tab pos="1675210" algn="l"/>
                  </a:tabLst>
                </a:pPr>
                <a:r>
                  <a:rPr lang="en-US" sz="1400" i="1" dirty="0">
                    <a:latin typeface="Cambria Math" panose="02040503050406030204" pitchFamily="18" charset="0"/>
                  </a:rPr>
                  <a:t>Or </a:t>
                </a:r>
              </a:p>
              <a:p>
                <a:pPr>
                  <a:tabLst>
                    <a:tab pos="1675210" algn="l"/>
                  </a:tabLst>
                </a:pPr>
                <a:r>
                  <a:rPr lang="en-US" sz="1400" i="1" dirty="0">
                    <a:latin typeface="Cambria Math" panose="02040503050406030204" pitchFamily="18" charset="0"/>
                  </a:rPr>
                  <a:t>Effective Stress= Total stress - u</a:t>
                </a:r>
                <a:endParaRPr lang="en-US" sz="1400" dirty="0"/>
              </a:p>
              <a:p>
                <a:pPr>
                  <a:tabLst>
                    <a:tab pos="167521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/>
                  <a:t>  </a:t>
                </a:r>
              </a:p>
              <a:p>
                <a:pPr>
                  <a:tabLst>
                    <a:tab pos="1675210" algn="l"/>
                  </a:tabLst>
                </a:pPr>
                <a:endParaRPr lang="en-US" sz="1400" dirty="0"/>
              </a:p>
              <a:p>
                <a:pPr>
                  <a:tabLst>
                    <a:tab pos="1675210" algn="l"/>
                  </a:tabLst>
                </a:pPr>
                <a:r>
                  <a:rPr lang="en-US" sz="1400" b="1" u="sng" dirty="0">
                    <a:solidFill>
                      <a:srgbClr val="C00000"/>
                    </a:solidFill>
                  </a:rPr>
                  <a:t>Find</a:t>
                </a:r>
                <a:r>
                  <a:rPr lang="en-US" sz="1400" dirty="0">
                    <a:solidFill>
                      <a:srgbClr val="C00000"/>
                    </a:solidFill>
                  </a:rPr>
                  <a:t>: </a:t>
                </a:r>
              </a:p>
              <a:p>
                <a:pPr>
                  <a:tabLst>
                    <a:tab pos="1675210" algn="l"/>
                  </a:tabLst>
                </a:pPr>
                <a:r>
                  <a:rPr lang="en-US" sz="1400" dirty="0">
                    <a:solidFill>
                      <a:srgbClr val="C00000"/>
                    </a:solidFill>
                  </a:rPr>
                  <a:t>What is the total stress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) </a:t>
                </a:r>
              </a:p>
              <a:p>
                <a:pPr>
                  <a:tabLst>
                    <a:tab pos="1675210" algn="l"/>
                  </a:tabLst>
                </a:pPr>
                <a:r>
                  <a:rPr lang="en-US" sz="1400" dirty="0">
                    <a:solidFill>
                      <a:srgbClr val="C00000"/>
                    </a:solidFill>
                  </a:rPr>
                  <a:t>effective stress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)</a:t>
                </a:r>
              </a:p>
              <a:p>
                <a:pPr>
                  <a:tabLst>
                    <a:tab pos="1675210" algn="l"/>
                  </a:tabLst>
                </a:pPr>
                <a:r>
                  <a:rPr lang="en-US" sz="1400" dirty="0">
                    <a:solidFill>
                      <a:srgbClr val="C00000"/>
                    </a:solidFill>
                  </a:rPr>
                  <a:t>pore water pressure (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)</a:t>
                </a:r>
              </a:p>
              <a:p>
                <a:pPr>
                  <a:tabLst>
                    <a:tab pos="1675210" algn="l"/>
                  </a:tabLst>
                </a:pPr>
                <a:r>
                  <a:rPr lang="en-US" sz="1400" dirty="0">
                    <a:solidFill>
                      <a:srgbClr val="C00000"/>
                    </a:solidFill>
                  </a:rPr>
                  <a:t>at point </a:t>
                </a:r>
                <a:r>
                  <a:rPr lang="en-US" sz="1400" b="1" dirty="0">
                    <a:solidFill>
                      <a:srgbClr val="C00000"/>
                    </a:solidFill>
                  </a:rPr>
                  <a:t>A</a:t>
                </a:r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5" y="499277"/>
                <a:ext cx="3179394" cy="3970318"/>
              </a:xfrm>
              <a:prstGeom prst="rect">
                <a:avLst/>
              </a:prstGeom>
              <a:blipFill>
                <a:blip r:embed="rId2"/>
                <a:stretch>
                  <a:fillRect l="-575" t="-307" b="-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4349218" y="4065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Figure 6 </a:t>
            </a:r>
          </a:p>
        </p:txBody>
      </p:sp>
      <p:sp>
        <p:nvSpPr>
          <p:cNvPr id="3" name="Freeform 2"/>
          <p:cNvSpPr/>
          <p:nvPr/>
        </p:nvSpPr>
        <p:spPr>
          <a:xfrm>
            <a:off x="4544904" y="610294"/>
            <a:ext cx="4190243" cy="3359153"/>
          </a:xfrm>
          <a:custGeom>
            <a:avLst/>
            <a:gdLst>
              <a:gd name="connsiteX0" fmla="*/ 0 w 3556000"/>
              <a:gd name="connsiteY0" fmla="*/ 68564 h 119364"/>
              <a:gd name="connsiteX1" fmla="*/ 186266 w 3556000"/>
              <a:gd name="connsiteY1" fmla="*/ 60098 h 119364"/>
              <a:gd name="connsiteX2" fmla="*/ 296333 w 3556000"/>
              <a:gd name="connsiteY2" fmla="*/ 34698 h 119364"/>
              <a:gd name="connsiteX3" fmla="*/ 491066 w 3556000"/>
              <a:gd name="connsiteY3" fmla="*/ 43164 h 119364"/>
              <a:gd name="connsiteX4" fmla="*/ 541866 w 3556000"/>
              <a:gd name="connsiteY4" fmla="*/ 60098 h 119364"/>
              <a:gd name="connsiteX5" fmla="*/ 762000 w 3556000"/>
              <a:gd name="connsiteY5" fmla="*/ 51631 h 119364"/>
              <a:gd name="connsiteX6" fmla="*/ 999066 w 3556000"/>
              <a:gd name="connsiteY6" fmla="*/ 51631 h 119364"/>
              <a:gd name="connsiteX7" fmla="*/ 1109133 w 3556000"/>
              <a:gd name="connsiteY7" fmla="*/ 34698 h 119364"/>
              <a:gd name="connsiteX8" fmla="*/ 1227666 w 3556000"/>
              <a:gd name="connsiteY8" fmla="*/ 26231 h 119364"/>
              <a:gd name="connsiteX9" fmla="*/ 1270000 w 3556000"/>
              <a:gd name="connsiteY9" fmla="*/ 17764 h 119364"/>
              <a:gd name="connsiteX10" fmla="*/ 1295400 w 3556000"/>
              <a:gd name="connsiteY10" fmla="*/ 9298 h 119364"/>
              <a:gd name="connsiteX11" fmla="*/ 1490133 w 3556000"/>
              <a:gd name="connsiteY11" fmla="*/ 17764 h 119364"/>
              <a:gd name="connsiteX12" fmla="*/ 1693333 w 3556000"/>
              <a:gd name="connsiteY12" fmla="*/ 43164 h 119364"/>
              <a:gd name="connsiteX13" fmla="*/ 1752600 w 3556000"/>
              <a:gd name="connsiteY13" fmla="*/ 60098 h 119364"/>
              <a:gd name="connsiteX14" fmla="*/ 1794933 w 3556000"/>
              <a:gd name="connsiteY14" fmla="*/ 68564 h 119364"/>
              <a:gd name="connsiteX15" fmla="*/ 1820333 w 3556000"/>
              <a:gd name="connsiteY15" fmla="*/ 77031 h 119364"/>
              <a:gd name="connsiteX16" fmla="*/ 1871133 w 3556000"/>
              <a:gd name="connsiteY16" fmla="*/ 85498 h 119364"/>
              <a:gd name="connsiteX17" fmla="*/ 1930400 w 3556000"/>
              <a:gd name="connsiteY17" fmla="*/ 102431 h 119364"/>
              <a:gd name="connsiteX18" fmla="*/ 1964266 w 3556000"/>
              <a:gd name="connsiteY18" fmla="*/ 119364 h 119364"/>
              <a:gd name="connsiteX19" fmla="*/ 2142066 w 3556000"/>
              <a:gd name="connsiteY19" fmla="*/ 110898 h 119364"/>
              <a:gd name="connsiteX20" fmla="*/ 2184400 w 3556000"/>
              <a:gd name="connsiteY20" fmla="*/ 85498 h 119364"/>
              <a:gd name="connsiteX21" fmla="*/ 2277533 w 3556000"/>
              <a:gd name="connsiteY21" fmla="*/ 77031 h 119364"/>
              <a:gd name="connsiteX22" fmla="*/ 2311400 w 3556000"/>
              <a:gd name="connsiteY22" fmla="*/ 68564 h 119364"/>
              <a:gd name="connsiteX23" fmla="*/ 2463800 w 3556000"/>
              <a:gd name="connsiteY23" fmla="*/ 51631 h 119364"/>
              <a:gd name="connsiteX24" fmla="*/ 2658533 w 3556000"/>
              <a:gd name="connsiteY24" fmla="*/ 60098 h 119364"/>
              <a:gd name="connsiteX25" fmla="*/ 2709333 w 3556000"/>
              <a:gd name="connsiteY25" fmla="*/ 77031 h 119364"/>
              <a:gd name="connsiteX26" fmla="*/ 2734733 w 3556000"/>
              <a:gd name="connsiteY26" fmla="*/ 85498 h 119364"/>
              <a:gd name="connsiteX27" fmla="*/ 2988733 w 3556000"/>
              <a:gd name="connsiteY27" fmla="*/ 77031 h 119364"/>
              <a:gd name="connsiteX28" fmla="*/ 3056466 w 3556000"/>
              <a:gd name="connsiteY28" fmla="*/ 60098 h 119364"/>
              <a:gd name="connsiteX29" fmla="*/ 3242733 w 3556000"/>
              <a:gd name="connsiteY29" fmla="*/ 43164 h 119364"/>
              <a:gd name="connsiteX30" fmla="*/ 3276600 w 3556000"/>
              <a:gd name="connsiteY30" fmla="*/ 34698 h 119364"/>
              <a:gd name="connsiteX31" fmla="*/ 3479800 w 3556000"/>
              <a:gd name="connsiteY31" fmla="*/ 9298 h 119364"/>
              <a:gd name="connsiteX32" fmla="*/ 3505200 w 3556000"/>
              <a:gd name="connsiteY32" fmla="*/ 831 h 119364"/>
              <a:gd name="connsiteX33" fmla="*/ 3556000 w 3556000"/>
              <a:gd name="connsiteY33" fmla="*/ 831 h 119364"/>
              <a:gd name="connsiteX0" fmla="*/ 0 w 3532224"/>
              <a:gd name="connsiteY0" fmla="*/ 470343 h 5873579"/>
              <a:gd name="connsiteX1" fmla="*/ 186266 w 3532224"/>
              <a:gd name="connsiteY1" fmla="*/ 461877 h 5873579"/>
              <a:gd name="connsiteX2" fmla="*/ 296333 w 3532224"/>
              <a:gd name="connsiteY2" fmla="*/ 436477 h 5873579"/>
              <a:gd name="connsiteX3" fmla="*/ 491066 w 3532224"/>
              <a:gd name="connsiteY3" fmla="*/ 444943 h 5873579"/>
              <a:gd name="connsiteX4" fmla="*/ 541866 w 3532224"/>
              <a:gd name="connsiteY4" fmla="*/ 461877 h 5873579"/>
              <a:gd name="connsiteX5" fmla="*/ 762000 w 3532224"/>
              <a:gd name="connsiteY5" fmla="*/ 453410 h 5873579"/>
              <a:gd name="connsiteX6" fmla="*/ 999066 w 3532224"/>
              <a:gd name="connsiteY6" fmla="*/ 453410 h 5873579"/>
              <a:gd name="connsiteX7" fmla="*/ 1109133 w 3532224"/>
              <a:gd name="connsiteY7" fmla="*/ 436477 h 5873579"/>
              <a:gd name="connsiteX8" fmla="*/ 1227666 w 3532224"/>
              <a:gd name="connsiteY8" fmla="*/ 428010 h 5873579"/>
              <a:gd name="connsiteX9" fmla="*/ 1270000 w 3532224"/>
              <a:gd name="connsiteY9" fmla="*/ 419543 h 5873579"/>
              <a:gd name="connsiteX10" fmla="*/ 1295400 w 3532224"/>
              <a:gd name="connsiteY10" fmla="*/ 411077 h 5873579"/>
              <a:gd name="connsiteX11" fmla="*/ 1490133 w 3532224"/>
              <a:gd name="connsiteY11" fmla="*/ 419543 h 5873579"/>
              <a:gd name="connsiteX12" fmla="*/ 1693333 w 3532224"/>
              <a:gd name="connsiteY12" fmla="*/ 444943 h 5873579"/>
              <a:gd name="connsiteX13" fmla="*/ 1752600 w 3532224"/>
              <a:gd name="connsiteY13" fmla="*/ 461877 h 5873579"/>
              <a:gd name="connsiteX14" fmla="*/ 1794933 w 3532224"/>
              <a:gd name="connsiteY14" fmla="*/ 470343 h 5873579"/>
              <a:gd name="connsiteX15" fmla="*/ 1820333 w 3532224"/>
              <a:gd name="connsiteY15" fmla="*/ 478810 h 5873579"/>
              <a:gd name="connsiteX16" fmla="*/ 1871133 w 3532224"/>
              <a:gd name="connsiteY16" fmla="*/ 487277 h 5873579"/>
              <a:gd name="connsiteX17" fmla="*/ 1930400 w 3532224"/>
              <a:gd name="connsiteY17" fmla="*/ 504210 h 5873579"/>
              <a:gd name="connsiteX18" fmla="*/ 1964266 w 3532224"/>
              <a:gd name="connsiteY18" fmla="*/ 521143 h 5873579"/>
              <a:gd name="connsiteX19" fmla="*/ 2142066 w 3532224"/>
              <a:gd name="connsiteY19" fmla="*/ 512677 h 5873579"/>
              <a:gd name="connsiteX20" fmla="*/ 2184400 w 3532224"/>
              <a:gd name="connsiteY20" fmla="*/ 487277 h 5873579"/>
              <a:gd name="connsiteX21" fmla="*/ 2277533 w 3532224"/>
              <a:gd name="connsiteY21" fmla="*/ 478810 h 5873579"/>
              <a:gd name="connsiteX22" fmla="*/ 2311400 w 3532224"/>
              <a:gd name="connsiteY22" fmla="*/ 470343 h 5873579"/>
              <a:gd name="connsiteX23" fmla="*/ 2463800 w 3532224"/>
              <a:gd name="connsiteY23" fmla="*/ 453410 h 5873579"/>
              <a:gd name="connsiteX24" fmla="*/ 2658533 w 3532224"/>
              <a:gd name="connsiteY24" fmla="*/ 461877 h 5873579"/>
              <a:gd name="connsiteX25" fmla="*/ 2709333 w 3532224"/>
              <a:gd name="connsiteY25" fmla="*/ 478810 h 5873579"/>
              <a:gd name="connsiteX26" fmla="*/ 2734733 w 3532224"/>
              <a:gd name="connsiteY26" fmla="*/ 487277 h 5873579"/>
              <a:gd name="connsiteX27" fmla="*/ 2988733 w 3532224"/>
              <a:gd name="connsiteY27" fmla="*/ 478810 h 5873579"/>
              <a:gd name="connsiteX28" fmla="*/ 3056466 w 3532224"/>
              <a:gd name="connsiteY28" fmla="*/ 461877 h 5873579"/>
              <a:gd name="connsiteX29" fmla="*/ 3242733 w 3532224"/>
              <a:gd name="connsiteY29" fmla="*/ 444943 h 5873579"/>
              <a:gd name="connsiteX30" fmla="*/ 3276600 w 3532224"/>
              <a:gd name="connsiteY30" fmla="*/ 436477 h 5873579"/>
              <a:gd name="connsiteX31" fmla="*/ 3479800 w 3532224"/>
              <a:gd name="connsiteY31" fmla="*/ 411077 h 5873579"/>
              <a:gd name="connsiteX32" fmla="*/ 3505200 w 3532224"/>
              <a:gd name="connsiteY32" fmla="*/ 402610 h 5873579"/>
              <a:gd name="connsiteX33" fmla="*/ 3532224 w 3532224"/>
              <a:gd name="connsiteY33" fmla="*/ 5873579 h 5873579"/>
              <a:gd name="connsiteX0" fmla="*/ 0 w 3697157"/>
              <a:gd name="connsiteY0" fmla="*/ 460028 h 5724003"/>
              <a:gd name="connsiteX1" fmla="*/ 186266 w 3697157"/>
              <a:gd name="connsiteY1" fmla="*/ 451562 h 5724003"/>
              <a:gd name="connsiteX2" fmla="*/ 296333 w 3697157"/>
              <a:gd name="connsiteY2" fmla="*/ 426162 h 5724003"/>
              <a:gd name="connsiteX3" fmla="*/ 491066 w 3697157"/>
              <a:gd name="connsiteY3" fmla="*/ 434628 h 5724003"/>
              <a:gd name="connsiteX4" fmla="*/ 541866 w 3697157"/>
              <a:gd name="connsiteY4" fmla="*/ 451562 h 5724003"/>
              <a:gd name="connsiteX5" fmla="*/ 762000 w 3697157"/>
              <a:gd name="connsiteY5" fmla="*/ 443095 h 5724003"/>
              <a:gd name="connsiteX6" fmla="*/ 999066 w 3697157"/>
              <a:gd name="connsiteY6" fmla="*/ 443095 h 5724003"/>
              <a:gd name="connsiteX7" fmla="*/ 1109133 w 3697157"/>
              <a:gd name="connsiteY7" fmla="*/ 426162 h 5724003"/>
              <a:gd name="connsiteX8" fmla="*/ 1227666 w 3697157"/>
              <a:gd name="connsiteY8" fmla="*/ 417695 h 5724003"/>
              <a:gd name="connsiteX9" fmla="*/ 1270000 w 3697157"/>
              <a:gd name="connsiteY9" fmla="*/ 409228 h 5724003"/>
              <a:gd name="connsiteX10" fmla="*/ 1295400 w 3697157"/>
              <a:gd name="connsiteY10" fmla="*/ 400762 h 5724003"/>
              <a:gd name="connsiteX11" fmla="*/ 1490133 w 3697157"/>
              <a:gd name="connsiteY11" fmla="*/ 409228 h 5724003"/>
              <a:gd name="connsiteX12" fmla="*/ 1693333 w 3697157"/>
              <a:gd name="connsiteY12" fmla="*/ 434628 h 5724003"/>
              <a:gd name="connsiteX13" fmla="*/ 1752600 w 3697157"/>
              <a:gd name="connsiteY13" fmla="*/ 451562 h 5724003"/>
              <a:gd name="connsiteX14" fmla="*/ 1794933 w 3697157"/>
              <a:gd name="connsiteY14" fmla="*/ 460028 h 5724003"/>
              <a:gd name="connsiteX15" fmla="*/ 1820333 w 3697157"/>
              <a:gd name="connsiteY15" fmla="*/ 468495 h 5724003"/>
              <a:gd name="connsiteX16" fmla="*/ 1871133 w 3697157"/>
              <a:gd name="connsiteY16" fmla="*/ 476962 h 5724003"/>
              <a:gd name="connsiteX17" fmla="*/ 1930400 w 3697157"/>
              <a:gd name="connsiteY17" fmla="*/ 493895 h 5724003"/>
              <a:gd name="connsiteX18" fmla="*/ 1964266 w 3697157"/>
              <a:gd name="connsiteY18" fmla="*/ 510828 h 5724003"/>
              <a:gd name="connsiteX19" fmla="*/ 2142066 w 3697157"/>
              <a:gd name="connsiteY19" fmla="*/ 502362 h 5724003"/>
              <a:gd name="connsiteX20" fmla="*/ 2184400 w 3697157"/>
              <a:gd name="connsiteY20" fmla="*/ 476962 h 5724003"/>
              <a:gd name="connsiteX21" fmla="*/ 2277533 w 3697157"/>
              <a:gd name="connsiteY21" fmla="*/ 468495 h 5724003"/>
              <a:gd name="connsiteX22" fmla="*/ 2311400 w 3697157"/>
              <a:gd name="connsiteY22" fmla="*/ 460028 h 5724003"/>
              <a:gd name="connsiteX23" fmla="*/ 2463800 w 3697157"/>
              <a:gd name="connsiteY23" fmla="*/ 443095 h 5724003"/>
              <a:gd name="connsiteX24" fmla="*/ 2658533 w 3697157"/>
              <a:gd name="connsiteY24" fmla="*/ 451562 h 5724003"/>
              <a:gd name="connsiteX25" fmla="*/ 2709333 w 3697157"/>
              <a:gd name="connsiteY25" fmla="*/ 468495 h 5724003"/>
              <a:gd name="connsiteX26" fmla="*/ 2734733 w 3697157"/>
              <a:gd name="connsiteY26" fmla="*/ 476962 h 5724003"/>
              <a:gd name="connsiteX27" fmla="*/ 2988733 w 3697157"/>
              <a:gd name="connsiteY27" fmla="*/ 468495 h 5724003"/>
              <a:gd name="connsiteX28" fmla="*/ 3056466 w 3697157"/>
              <a:gd name="connsiteY28" fmla="*/ 451562 h 5724003"/>
              <a:gd name="connsiteX29" fmla="*/ 3242733 w 3697157"/>
              <a:gd name="connsiteY29" fmla="*/ 434628 h 5724003"/>
              <a:gd name="connsiteX30" fmla="*/ 3276600 w 3697157"/>
              <a:gd name="connsiteY30" fmla="*/ 426162 h 5724003"/>
              <a:gd name="connsiteX31" fmla="*/ 3479800 w 3697157"/>
              <a:gd name="connsiteY31" fmla="*/ 400762 h 5724003"/>
              <a:gd name="connsiteX32" fmla="*/ 3505200 w 3697157"/>
              <a:gd name="connsiteY32" fmla="*/ 392295 h 5724003"/>
              <a:gd name="connsiteX33" fmla="*/ 827702 w 3697157"/>
              <a:gd name="connsiteY33" fmla="*/ 5724003 h 5724003"/>
              <a:gd name="connsiteX0" fmla="*/ 0 w 3549373"/>
              <a:gd name="connsiteY0" fmla="*/ 444723 h 5989816"/>
              <a:gd name="connsiteX1" fmla="*/ 186266 w 3549373"/>
              <a:gd name="connsiteY1" fmla="*/ 436257 h 5989816"/>
              <a:gd name="connsiteX2" fmla="*/ 296333 w 3549373"/>
              <a:gd name="connsiteY2" fmla="*/ 410857 h 5989816"/>
              <a:gd name="connsiteX3" fmla="*/ 491066 w 3549373"/>
              <a:gd name="connsiteY3" fmla="*/ 419323 h 5989816"/>
              <a:gd name="connsiteX4" fmla="*/ 541866 w 3549373"/>
              <a:gd name="connsiteY4" fmla="*/ 436257 h 5989816"/>
              <a:gd name="connsiteX5" fmla="*/ 762000 w 3549373"/>
              <a:gd name="connsiteY5" fmla="*/ 427790 h 5989816"/>
              <a:gd name="connsiteX6" fmla="*/ 999066 w 3549373"/>
              <a:gd name="connsiteY6" fmla="*/ 427790 h 5989816"/>
              <a:gd name="connsiteX7" fmla="*/ 1109133 w 3549373"/>
              <a:gd name="connsiteY7" fmla="*/ 410857 h 5989816"/>
              <a:gd name="connsiteX8" fmla="*/ 1227666 w 3549373"/>
              <a:gd name="connsiteY8" fmla="*/ 402390 h 5989816"/>
              <a:gd name="connsiteX9" fmla="*/ 1270000 w 3549373"/>
              <a:gd name="connsiteY9" fmla="*/ 393923 h 5989816"/>
              <a:gd name="connsiteX10" fmla="*/ 1295400 w 3549373"/>
              <a:gd name="connsiteY10" fmla="*/ 385457 h 5989816"/>
              <a:gd name="connsiteX11" fmla="*/ 1490133 w 3549373"/>
              <a:gd name="connsiteY11" fmla="*/ 393923 h 5989816"/>
              <a:gd name="connsiteX12" fmla="*/ 1693333 w 3549373"/>
              <a:gd name="connsiteY12" fmla="*/ 419323 h 5989816"/>
              <a:gd name="connsiteX13" fmla="*/ 1752600 w 3549373"/>
              <a:gd name="connsiteY13" fmla="*/ 436257 h 5989816"/>
              <a:gd name="connsiteX14" fmla="*/ 1794933 w 3549373"/>
              <a:gd name="connsiteY14" fmla="*/ 444723 h 5989816"/>
              <a:gd name="connsiteX15" fmla="*/ 1820333 w 3549373"/>
              <a:gd name="connsiteY15" fmla="*/ 453190 h 5989816"/>
              <a:gd name="connsiteX16" fmla="*/ 1871133 w 3549373"/>
              <a:gd name="connsiteY16" fmla="*/ 461657 h 5989816"/>
              <a:gd name="connsiteX17" fmla="*/ 1930400 w 3549373"/>
              <a:gd name="connsiteY17" fmla="*/ 478590 h 5989816"/>
              <a:gd name="connsiteX18" fmla="*/ 1964266 w 3549373"/>
              <a:gd name="connsiteY18" fmla="*/ 495523 h 5989816"/>
              <a:gd name="connsiteX19" fmla="*/ 2142066 w 3549373"/>
              <a:gd name="connsiteY19" fmla="*/ 487057 h 5989816"/>
              <a:gd name="connsiteX20" fmla="*/ 2184400 w 3549373"/>
              <a:gd name="connsiteY20" fmla="*/ 461657 h 5989816"/>
              <a:gd name="connsiteX21" fmla="*/ 2277533 w 3549373"/>
              <a:gd name="connsiteY21" fmla="*/ 453190 h 5989816"/>
              <a:gd name="connsiteX22" fmla="*/ 2311400 w 3549373"/>
              <a:gd name="connsiteY22" fmla="*/ 444723 h 5989816"/>
              <a:gd name="connsiteX23" fmla="*/ 2463800 w 3549373"/>
              <a:gd name="connsiteY23" fmla="*/ 427790 h 5989816"/>
              <a:gd name="connsiteX24" fmla="*/ 2658533 w 3549373"/>
              <a:gd name="connsiteY24" fmla="*/ 436257 h 5989816"/>
              <a:gd name="connsiteX25" fmla="*/ 2709333 w 3549373"/>
              <a:gd name="connsiteY25" fmla="*/ 453190 h 5989816"/>
              <a:gd name="connsiteX26" fmla="*/ 2734733 w 3549373"/>
              <a:gd name="connsiteY26" fmla="*/ 461657 h 5989816"/>
              <a:gd name="connsiteX27" fmla="*/ 2988733 w 3549373"/>
              <a:gd name="connsiteY27" fmla="*/ 453190 h 5989816"/>
              <a:gd name="connsiteX28" fmla="*/ 3056466 w 3549373"/>
              <a:gd name="connsiteY28" fmla="*/ 436257 h 5989816"/>
              <a:gd name="connsiteX29" fmla="*/ 3242733 w 3549373"/>
              <a:gd name="connsiteY29" fmla="*/ 419323 h 5989816"/>
              <a:gd name="connsiteX30" fmla="*/ 3276600 w 3549373"/>
              <a:gd name="connsiteY30" fmla="*/ 410857 h 5989816"/>
              <a:gd name="connsiteX31" fmla="*/ 3479800 w 3549373"/>
              <a:gd name="connsiteY31" fmla="*/ 385457 h 5989816"/>
              <a:gd name="connsiteX32" fmla="*/ 3285272 w 3549373"/>
              <a:gd name="connsiteY32" fmla="*/ 5549543 h 5989816"/>
              <a:gd name="connsiteX33" fmla="*/ 827702 w 3549373"/>
              <a:gd name="connsiteY33" fmla="*/ 5708698 h 5989816"/>
              <a:gd name="connsiteX0" fmla="*/ 0 w 3406717"/>
              <a:gd name="connsiteY0" fmla="*/ 5736645 h 5989816"/>
              <a:gd name="connsiteX1" fmla="*/ 43610 w 3406717"/>
              <a:gd name="connsiteY1" fmla="*/ 436257 h 5989816"/>
              <a:gd name="connsiteX2" fmla="*/ 153677 w 3406717"/>
              <a:gd name="connsiteY2" fmla="*/ 410857 h 5989816"/>
              <a:gd name="connsiteX3" fmla="*/ 348410 w 3406717"/>
              <a:gd name="connsiteY3" fmla="*/ 419323 h 5989816"/>
              <a:gd name="connsiteX4" fmla="*/ 399210 w 3406717"/>
              <a:gd name="connsiteY4" fmla="*/ 436257 h 5989816"/>
              <a:gd name="connsiteX5" fmla="*/ 619344 w 3406717"/>
              <a:gd name="connsiteY5" fmla="*/ 427790 h 5989816"/>
              <a:gd name="connsiteX6" fmla="*/ 856410 w 3406717"/>
              <a:gd name="connsiteY6" fmla="*/ 427790 h 5989816"/>
              <a:gd name="connsiteX7" fmla="*/ 966477 w 3406717"/>
              <a:gd name="connsiteY7" fmla="*/ 410857 h 5989816"/>
              <a:gd name="connsiteX8" fmla="*/ 1085010 w 3406717"/>
              <a:gd name="connsiteY8" fmla="*/ 402390 h 5989816"/>
              <a:gd name="connsiteX9" fmla="*/ 1127344 w 3406717"/>
              <a:gd name="connsiteY9" fmla="*/ 393923 h 5989816"/>
              <a:gd name="connsiteX10" fmla="*/ 1152744 w 3406717"/>
              <a:gd name="connsiteY10" fmla="*/ 385457 h 5989816"/>
              <a:gd name="connsiteX11" fmla="*/ 1347477 w 3406717"/>
              <a:gd name="connsiteY11" fmla="*/ 393923 h 5989816"/>
              <a:gd name="connsiteX12" fmla="*/ 1550677 w 3406717"/>
              <a:gd name="connsiteY12" fmla="*/ 419323 h 5989816"/>
              <a:gd name="connsiteX13" fmla="*/ 1609944 w 3406717"/>
              <a:gd name="connsiteY13" fmla="*/ 436257 h 5989816"/>
              <a:gd name="connsiteX14" fmla="*/ 1652277 w 3406717"/>
              <a:gd name="connsiteY14" fmla="*/ 444723 h 5989816"/>
              <a:gd name="connsiteX15" fmla="*/ 1677677 w 3406717"/>
              <a:gd name="connsiteY15" fmla="*/ 453190 h 5989816"/>
              <a:gd name="connsiteX16" fmla="*/ 1728477 w 3406717"/>
              <a:gd name="connsiteY16" fmla="*/ 461657 h 5989816"/>
              <a:gd name="connsiteX17" fmla="*/ 1787744 w 3406717"/>
              <a:gd name="connsiteY17" fmla="*/ 478590 h 5989816"/>
              <a:gd name="connsiteX18" fmla="*/ 1821610 w 3406717"/>
              <a:gd name="connsiteY18" fmla="*/ 495523 h 5989816"/>
              <a:gd name="connsiteX19" fmla="*/ 1999410 w 3406717"/>
              <a:gd name="connsiteY19" fmla="*/ 487057 h 5989816"/>
              <a:gd name="connsiteX20" fmla="*/ 2041744 w 3406717"/>
              <a:gd name="connsiteY20" fmla="*/ 461657 h 5989816"/>
              <a:gd name="connsiteX21" fmla="*/ 2134877 w 3406717"/>
              <a:gd name="connsiteY21" fmla="*/ 453190 h 5989816"/>
              <a:gd name="connsiteX22" fmla="*/ 2168744 w 3406717"/>
              <a:gd name="connsiteY22" fmla="*/ 444723 h 5989816"/>
              <a:gd name="connsiteX23" fmla="*/ 2321144 w 3406717"/>
              <a:gd name="connsiteY23" fmla="*/ 427790 h 5989816"/>
              <a:gd name="connsiteX24" fmla="*/ 2515877 w 3406717"/>
              <a:gd name="connsiteY24" fmla="*/ 436257 h 5989816"/>
              <a:gd name="connsiteX25" fmla="*/ 2566677 w 3406717"/>
              <a:gd name="connsiteY25" fmla="*/ 453190 h 5989816"/>
              <a:gd name="connsiteX26" fmla="*/ 2592077 w 3406717"/>
              <a:gd name="connsiteY26" fmla="*/ 461657 h 5989816"/>
              <a:gd name="connsiteX27" fmla="*/ 2846077 w 3406717"/>
              <a:gd name="connsiteY27" fmla="*/ 453190 h 5989816"/>
              <a:gd name="connsiteX28" fmla="*/ 2913810 w 3406717"/>
              <a:gd name="connsiteY28" fmla="*/ 436257 h 5989816"/>
              <a:gd name="connsiteX29" fmla="*/ 3100077 w 3406717"/>
              <a:gd name="connsiteY29" fmla="*/ 419323 h 5989816"/>
              <a:gd name="connsiteX30" fmla="*/ 3133944 w 3406717"/>
              <a:gd name="connsiteY30" fmla="*/ 410857 h 5989816"/>
              <a:gd name="connsiteX31" fmla="*/ 3337144 w 3406717"/>
              <a:gd name="connsiteY31" fmla="*/ 385457 h 5989816"/>
              <a:gd name="connsiteX32" fmla="*/ 3142616 w 3406717"/>
              <a:gd name="connsiteY32" fmla="*/ 5549543 h 5989816"/>
              <a:gd name="connsiteX33" fmla="*/ 685046 w 3406717"/>
              <a:gd name="connsiteY33" fmla="*/ 5708698 h 5989816"/>
              <a:gd name="connsiteX0" fmla="*/ 361641 w 3768358"/>
              <a:gd name="connsiteY0" fmla="*/ 5736645 h 5989816"/>
              <a:gd name="connsiteX1" fmla="*/ 1058 w 3768358"/>
              <a:gd name="connsiteY1" fmla="*/ 5350184 h 5989816"/>
              <a:gd name="connsiteX2" fmla="*/ 515318 w 3768358"/>
              <a:gd name="connsiteY2" fmla="*/ 410857 h 5989816"/>
              <a:gd name="connsiteX3" fmla="*/ 710051 w 3768358"/>
              <a:gd name="connsiteY3" fmla="*/ 419323 h 5989816"/>
              <a:gd name="connsiteX4" fmla="*/ 760851 w 3768358"/>
              <a:gd name="connsiteY4" fmla="*/ 436257 h 5989816"/>
              <a:gd name="connsiteX5" fmla="*/ 980985 w 3768358"/>
              <a:gd name="connsiteY5" fmla="*/ 427790 h 5989816"/>
              <a:gd name="connsiteX6" fmla="*/ 1218051 w 3768358"/>
              <a:gd name="connsiteY6" fmla="*/ 427790 h 5989816"/>
              <a:gd name="connsiteX7" fmla="*/ 1328118 w 3768358"/>
              <a:gd name="connsiteY7" fmla="*/ 410857 h 5989816"/>
              <a:gd name="connsiteX8" fmla="*/ 1446651 w 3768358"/>
              <a:gd name="connsiteY8" fmla="*/ 402390 h 5989816"/>
              <a:gd name="connsiteX9" fmla="*/ 1488985 w 3768358"/>
              <a:gd name="connsiteY9" fmla="*/ 393923 h 5989816"/>
              <a:gd name="connsiteX10" fmla="*/ 1514385 w 3768358"/>
              <a:gd name="connsiteY10" fmla="*/ 385457 h 5989816"/>
              <a:gd name="connsiteX11" fmla="*/ 1709118 w 3768358"/>
              <a:gd name="connsiteY11" fmla="*/ 393923 h 5989816"/>
              <a:gd name="connsiteX12" fmla="*/ 1912318 w 3768358"/>
              <a:gd name="connsiteY12" fmla="*/ 419323 h 5989816"/>
              <a:gd name="connsiteX13" fmla="*/ 1971585 w 3768358"/>
              <a:gd name="connsiteY13" fmla="*/ 436257 h 5989816"/>
              <a:gd name="connsiteX14" fmla="*/ 2013918 w 3768358"/>
              <a:gd name="connsiteY14" fmla="*/ 444723 h 5989816"/>
              <a:gd name="connsiteX15" fmla="*/ 2039318 w 3768358"/>
              <a:gd name="connsiteY15" fmla="*/ 453190 h 5989816"/>
              <a:gd name="connsiteX16" fmla="*/ 2090118 w 3768358"/>
              <a:gd name="connsiteY16" fmla="*/ 461657 h 5989816"/>
              <a:gd name="connsiteX17" fmla="*/ 2149385 w 3768358"/>
              <a:gd name="connsiteY17" fmla="*/ 478590 h 5989816"/>
              <a:gd name="connsiteX18" fmla="*/ 2183251 w 3768358"/>
              <a:gd name="connsiteY18" fmla="*/ 495523 h 5989816"/>
              <a:gd name="connsiteX19" fmla="*/ 2361051 w 3768358"/>
              <a:gd name="connsiteY19" fmla="*/ 487057 h 5989816"/>
              <a:gd name="connsiteX20" fmla="*/ 2403385 w 3768358"/>
              <a:gd name="connsiteY20" fmla="*/ 461657 h 5989816"/>
              <a:gd name="connsiteX21" fmla="*/ 2496518 w 3768358"/>
              <a:gd name="connsiteY21" fmla="*/ 453190 h 5989816"/>
              <a:gd name="connsiteX22" fmla="*/ 2530385 w 3768358"/>
              <a:gd name="connsiteY22" fmla="*/ 444723 h 5989816"/>
              <a:gd name="connsiteX23" fmla="*/ 2682785 w 3768358"/>
              <a:gd name="connsiteY23" fmla="*/ 427790 h 5989816"/>
              <a:gd name="connsiteX24" fmla="*/ 2877518 w 3768358"/>
              <a:gd name="connsiteY24" fmla="*/ 436257 h 5989816"/>
              <a:gd name="connsiteX25" fmla="*/ 2928318 w 3768358"/>
              <a:gd name="connsiteY25" fmla="*/ 453190 h 5989816"/>
              <a:gd name="connsiteX26" fmla="*/ 2953718 w 3768358"/>
              <a:gd name="connsiteY26" fmla="*/ 461657 h 5989816"/>
              <a:gd name="connsiteX27" fmla="*/ 3207718 w 3768358"/>
              <a:gd name="connsiteY27" fmla="*/ 453190 h 5989816"/>
              <a:gd name="connsiteX28" fmla="*/ 3275451 w 3768358"/>
              <a:gd name="connsiteY28" fmla="*/ 436257 h 5989816"/>
              <a:gd name="connsiteX29" fmla="*/ 3461718 w 3768358"/>
              <a:gd name="connsiteY29" fmla="*/ 419323 h 5989816"/>
              <a:gd name="connsiteX30" fmla="*/ 3495585 w 3768358"/>
              <a:gd name="connsiteY30" fmla="*/ 410857 h 5989816"/>
              <a:gd name="connsiteX31" fmla="*/ 3698785 w 3768358"/>
              <a:gd name="connsiteY31" fmla="*/ 385457 h 5989816"/>
              <a:gd name="connsiteX32" fmla="*/ 3504257 w 3768358"/>
              <a:gd name="connsiteY32" fmla="*/ 5549543 h 5989816"/>
              <a:gd name="connsiteX33" fmla="*/ 1046687 w 3768358"/>
              <a:gd name="connsiteY33" fmla="*/ 5708698 h 5989816"/>
              <a:gd name="connsiteX0" fmla="*/ 1059663 w 3776875"/>
              <a:gd name="connsiteY0" fmla="*/ 5696856 h 5989816"/>
              <a:gd name="connsiteX1" fmla="*/ 9575 w 3776875"/>
              <a:gd name="connsiteY1" fmla="*/ 5350184 h 5989816"/>
              <a:gd name="connsiteX2" fmla="*/ 523835 w 3776875"/>
              <a:gd name="connsiteY2" fmla="*/ 410857 h 5989816"/>
              <a:gd name="connsiteX3" fmla="*/ 718568 w 3776875"/>
              <a:gd name="connsiteY3" fmla="*/ 419323 h 5989816"/>
              <a:gd name="connsiteX4" fmla="*/ 769368 w 3776875"/>
              <a:gd name="connsiteY4" fmla="*/ 436257 h 5989816"/>
              <a:gd name="connsiteX5" fmla="*/ 989502 w 3776875"/>
              <a:gd name="connsiteY5" fmla="*/ 427790 h 5989816"/>
              <a:gd name="connsiteX6" fmla="*/ 1226568 w 3776875"/>
              <a:gd name="connsiteY6" fmla="*/ 427790 h 5989816"/>
              <a:gd name="connsiteX7" fmla="*/ 1336635 w 3776875"/>
              <a:gd name="connsiteY7" fmla="*/ 410857 h 5989816"/>
              <a:gd name="connsiteX8" fmla="*/ 1455168 w 3776875"/>
              <a:gd name="connsiteY8" fmla="*/ 402390 h 5989816"/>
              <a:gd name="connsiteX9" fmla="*/ 1497502 w 3776875"/>
              <a:gd name="connsiteY9" fmla="*/ 393923 h 5989816"/>
              <a:gd name="connsiteX10" fmla="*/ 1522902 w 3776875"/>
              <a:gd name="connsiteY10" fmla="*/ 385457 h 5989816"/>
              <a:gd name="connsiteX11" fmla="*/ 1717635 w 3776875"/>
              <a:gd name="connsiteY11" fmla="*/ 393923 h 5989816"/>
              <a:gd name="connsiteX12" fmla="*/ 1920835 w 3776875"/>
              <a:gd name="connsiteY12" fmla="*/ 419323 h 5989816"/>
              <a:gd name="connsiteX13" fmla="*/ 1980102 w 3776875"/>
              <a:gd name="connsiteY13" fmla="*/ 436257 h 5989816"/>
              <a:gd name="connsiteX14" fmla="*/ 2022435 w 3776875"/>
              <a:gd name="connsiteY14" fmla="*/ 444723 h 5989816"/>
              <a:gd name="connsiteX15" fmla="*/ 2047835 w 3776875"/>
              <a:gd name="connsiteY15" fmla="*/ 453190 h 5989816"/>
              <a:gd name="connsiteX16" fmla="*/ 2098635 w 3776875"/>
              <a:gd name="connsiteY16" fmla="*/ 461657 h 5989816"/>
              <a:gd name="connsiteX17" fmla="*/ 2157902 w 3776875"/>
              <a:gd name="connsiteY17" fmla="*/ 478590 h 5989816"/>
              <a:gd name="connsiteX18" fmla="*/ 2191768 w 3776875"/>
              <a:gd name="connsiteY18" fmla="*/ 495523 h 5989816"/>
              <a:gd name="connsiteX19" fmla="*/ 2369568 w 3776875"/>
              <a:gd name="connsiteY19" fmla="*/ 487057 h 5989816"/>
              <a:gd name="connsiteX20" fmla="*/ 2411902 w 3776875"/>
              <a:gd name="connsiteY20" fmla="*/ 461657 h 5989816"/>
              <a:gd name="connsiteX21" fmla="*/ 2505035 w 3776875"/>
              <a:gd name="connsiteY21" fmla="*/ 453190 h 5989816"/>
              <a:gd name="connsiteX22" fmla="*/ 2538902 w 3776875"/>
              <a:gd name="connsiteY22" fmla="*/ 444723 h 5989816"/>
              <a:gd name="connsiteX23" fmla="*/ 2691302 w 3776875"/>
              <a:gd name="connsiteY23" fmla="*/ 427790 h 5989816"/>
              <a:gd name="connsiteX24" fmla="*/ 2886035 w 3776875"/>
              <a:gd name="connsiteY24" fmla="*/ 436257 h 5989816"/>
              <a:gd name="connsiteX25" fmla="*/ 2936835 w 3776875"/>
              <a:gd name="connsiteY25" fmla="*/ 453190 h 5989816"/>
              <a:gd name="connsiteX26" fmla="*/ 2962235 w 3776875"/>
              <a:gd name="connsiteY26" fmla="*/ 461657 h 5989816"/>
              <a:gd name="connsiteX27" fmla="*/ 3216235 w 3776875"/>
              <a:gd name="connsiteY27" fmla="*/ 453190 h 5989816"/>
              <a:gd name="connsiteX28" fmla="*/ 3283968 w 3776875"/>
              <a:gd name="connsiteY28" fmla="*/ 436257 h 5989816"/>
              <a:gd name="connsiteX29" fmla="*/ 3470235 w 3776875"/>
              <a:gd name="connsiteY29" fmla="*/ 419323 h 5989816"/>
              <a:gd name="connsiteX30" fmla="*/ 3504102 w 3776875"/>
              <a:gd name="connsiteY30" fmla="*/ 410857 h 5989816"/>
              <a:gd name="connsiteX31" fmla="*/ 3707302 w 3776875"/>
              <a:gd name="connsiteY31" fmla="*/ 385457 h 5989816"/>
              <a:gd name="connsiteX32" fmla="*/ 3512774 w 3776875"/>
              <a:gd name="connsiteY32" fmla="*/ 5549543 h 5989816"/>
              <a:gd name="connsiteX33" fmla="*/ 1055204 w 3776875"/>
              <a:gd name="connsiteY33" fmla="*/ 5708698 h 5989816"/>
              <a:gd name="connsiteX0" fmla="*/ 627217 w 3344429"/>
              <a:gd name="connsiteY0" fmla="*/ 5696856 h 5989816"/>
              <a:gd name="connsiteX1" fmla="*/ 34817 w 3344429"/>
              <a:gd name="connsiteY1" fmla="*/ 5370078 h 5989816"/>
              <a:gd name="connsiteX2" fmla="*/ 91389 w 3344429"/>
              <a:gd name="connsiteY2" fmla="*/ 410857 h 5989816"/>
              <a:gd name="connsiteX3" fmla="*/ 286122 w 3344429"/>
              <a:gd name="connsiteY3" fmla="*/ 419323 h 5989816"/>
              <a:gd name="connsiteX4" fmla="*/ 336922 w 3344429"/>
              <a:gd name="connsiteY4" fmla="*/ 436257 h 5989816"/>
              <a:gd name="connsiteX5" fmla="*/ 557056 w 3344429"/>
              <a:gd name="connsiteY5" fmla="*/ 427790 h 5989816"/>
              <a:gd name="connsiteX6" fmla="*/ 794122 w 3344429"/>
              <a:gd name="connsiteY6" fmla="*/ 427790 h 5989816"/>
              <a:gd name="connsiteX7" fmla="*/ 904189 w 3344429"/>
              <a:gd name="connsiteY7" fmla="*/ 410857 h 5989816"/>
              <a:gd name="connsiteX8" fmla="*/ 1022722 w 3344429"/>
              <a:gd name="connsiteY8" fmla="*/ 402390 h 5989816"/>
              <a:gd name="connsiteX9" fmla="*/ 1065056 w 3344429"/>
              <a:gd name="connsiteY9" fmla="*/ 393923 h 5989816"/>
              <a:gd name="connsiteX10" fmla="*/ 1090456 w 3344429"/>
              <a:gd name="connsiteY10" fmla="*/ 385457 h 5989816"/>
              <a:gd name="connsiteX11" fmla="*/ 1285189 w 3344429"/>
              <a:gd name="connsiteY11" fmla="*/ 393923 h 5989816"/>
              <a:gd name="connsiteX12" fmla="*/ 1488389 w 3344429"/>
              <a:gd name="connsiteY12" fmla="*/ 419323 h 5989816"/>
              <a:gd name="connsiteX13" fmla="*/ 1547656 w 3344429"/>
              <a:gd name="connsiteY13" fmla="*/ 436257 h 5989816"/>
              <a:gd name="connsiteX14" fmla="*/ 1589989 w 3344429"/>
              <a:gd name="connsiteY14" fmla="*/ 444723 h 5989816"/>
              <a:gd name="connsiteX15" fmla="*/ 1615389 w 3344429"/>
              <a:gd name="connsiteY15" fmla="*/ 453190 h 5989816"/>
              <a:gd name="connsiteX16" fmla="*/ 1666189 w 3344429"/>
              <a:gd name="connsiteY16" fmla="*/ 461657 h 5989816"/>
              <a:gd name="connsiteX17" fmla="*/ 1725456 w 3344429"/>
              <a:gd name="connsiteY17" fmla="*/ 478590 h 5989816"/>
              <a:gd name="connsiteX18" fmla="*/ 1759322 w 3344429"/>
              <a:gd name="connsiteY18" fmla="*/ 495523 h 5989816"/>
              <a:gd name="connsiteX19" fmla="*/ 1937122 w 3344429"/>
              <a:gd name="connsiteY19" fmla="*/ 487057 h 5989816"/>
              <a:gd name="connsiteX20" fmla="*/ 1979456 w 3344429"/>
              <a:gd name="connsiteY20" fmla="*/ 461657 h 5989816"/>
              <a:gd name="connsiteX21" fmla="*/ 2072589 w 3344429"/>
              <a:gd name="connsiteY21" fmla="*/ 453190 h 5989816"/>
              <a:gd name="connsiteX22" fmla="*/ 2106456 w 3344429"/>
              <a:gd name="connsiteY22" fmla="*/ 444723 h 5989816"/>
              <a:gd name="connsiteX23" fmla="*/ 2258856 w 3344429"/>
              <a:gd name="connsiteY23" fmla="*/ 427790 h 5989816"/>
              <a:gd name="connsiteX24" fmla="*/ 2453589 w 3344429"/>
              <a:gd name="connsiteY24" fmla="*/ 436257 h 5989816"/>
              <a:gd name="connsiteX25" fmla="*/ 2504389 w 3344429"/>
              <a:gd name="connsiteY25" fmla="*/ 453190 h 5989816"/>
              <a:gd name="connsiteX26" fmla="*/ 2529789 w 3344429"/>
              <a:gd name="connsiteY26" fmla="*/ 461657 h 5989816"/>
              <a:gd name="connsiteX27" fmla="*/ 2783789 w 3344429"/>
              <a:gd name="connsiteY27" fmla="*/ 453190 h 5989816"/>
              <a:gd name="connsiteX28" fmla="*/ 2851522 w 3344429"/>
              <a:gd name="connsiteY28" fmla="*/ 436257 h 5989816"/>
              <a:gd name="connsiteX29" fmla="*/ 3037789 w 3344429"/>
              <a:gd name="connsiteY29" fmla="*/ 419323 h 5989816"/>
              <a:gd name="connsiteX30" fmla="*/ 3071656 w 3344429"/>
              <a:gd name="connsiteY30" fmla="*/ 410857 h 5989816"/>
              <a:gd name="connsiteX31" fmla="*/ 3274856 w 3344429"/>
              <a:gd name="connsiteY31" fmla="*/ 385457 h 5989816"/>
              <a:gd name="connsiteX32" fmla="*/ 3080328 w 3344429"/>
              <a:gd name="connsiteY32" fmla="*/ 5549543 h 5989816"/>
              <a:gd name="connsiteX33" fmla="*/ 622758 w 3344429"/>
              <a:gd name="connsiteY33" fmla="*/ 5708698 h 5989816"/>
              <a:gd name="connsiteX0" fmla="*/ 899943 w 3617155"/>
              <a:gd name="connsiteY0" fmla="*/ 5696856 h 5989816"/>
              <a:gd name="connsiteX1" fmla="*/ 307543 w 3617155"/>
              <a:gd name="connsiteY1" fmla="*/ 5370078 h 5989816"/>
              <a:gd name="connsiteX2" fmla="*/ 364115 w 3617155"/>
              <a:gd name="connsiteY2" fmla="*/ 410857 h 5989816"/>
              <a:gd name="connsiteX3" fmla="*/ 558848 w 3617155"/>
              <a:gd name="connsiteY3" fmla="*/ 419323 h 5989816"/>
              <a:gd name="connsiteX4" fmla="*/ 609648 w 3617155"/>
              <a:gd name="connsiteY4" fmla="*/ 436257 h 5989816"/>
              <a:gd name="connsiteX5" fmla="*/ 829782 w 3617155"/>
              <a:gd name="connsiteY5" fmla="*/ 427790 h 5989816"/>
              <a:gd name="connsiteX6" fmla="*/ 1066848 w 3617155"/>
              <a:gd name="connsiteY6" fmla="*/ 427790 h 5989816"/>
              <a:gd name="connsiteX7" fmla="*/ 1176915 w 3617155"/>
              <a:gd name="connsiteY7" fmla="*/ 410857 h 5989816"/>
              <a:gd name="connsiteX8" fmla="*/ 1295448 w 3617155"/>
              <a:gd name="connsiteY8" fmla="*/ 402390 h 5989816"/>
              <a:gd name="connsiteX9" fmla="*/ 1337782 w 3617155"/>
              <a:gd name="connsiteY9" fmla="*/ 393923 h 5989816"/>
              <a:gd name="connsiteX10" fmla="*/ 1363182 w 3617155"/>
              <a:gd name="connsiteY10" fmla="*/ 385457 h 5989816"/>
              <a:gd name="connsiteX11" fmla="*/ 1557915 w 3617155"/>
              <a:gd name="connsiteY11" fmla="*/ 393923 h 5989816"/>
              <a:gd name="connsiteX12" fmla="*/ 1761115 w 3617155"/>
              <a:gd name="connsiteY12" fmla="*/ 419323 h 5989816"/>
              <a:gd name="connsiteX13" fmla="*/ 1820382 w 3617155"/>
              <a:gd name="connsiteY13" fmla="*/ 436257 h 5989816"/>
              <a:gd name="connsiteX14" fmla="*/ 1862715 w 3617155"/>
              <a:gd name="connsiteY14" fmla="*/ 444723 h 5989816"/>
              <a:gd name="connsiteX15" fmla="*/ 1888115 w 3617155"/>
              <a:gd name="connsiteY15" fmla="*/ 453190 h 5989816"/>
              <a:gd name="connsiteX16" fmla="*/ 1938915 w 3617155"/>
              <a:gd name="connsiteY16" fmla="*/ 461657 h 5989816"/>
              <a:gd name="connsiteX17" fmla="*/ 1998182 w 3617155"/>
              <a:gd name="connsiteY17" fmla="*/ 478590 h 5989816"/>
              <a:gd name="connsiteX18" fmla="*/ 2032048 w 3617155"/>
              <a:gd name="connsiteY18" fmla="*/ 495523 h 5989816"/>
              <a:gd name="connsiteX19" fmla="*/ 2209848 w 3617155"/>
              <a:gd name="connsiteY19" fmla="*/ 487057 h 5989816"/>
              <a:gd name="connsiteX20" fmla="*/ 2252182 w 3617155"/>
              <a:gd name="connsiteY20" fmla="*/ 461657 h 5989816"/>
              <a:gd name="connsiteX21" fmla="*/ 2345315 w 3617155"/>
              <a:gd name="connsiteY21" fmla="*/ 453190 h 5989816"/>
              <a:gd name="connsiteX22" fmla="*/ 2379182 w 3617155"/>
              <a:gd name="connsiteY22" fmla="*/ 444723 h 5989816"/>
              <a:gd name="connsiteX23" fmla="*/ 2531582 w 3617155"/>
              <a:gd name="connsiteY23" fmla="*/ 427790 h 5989816"/>
              <a:gd name="connsiteX24" fmla="*/ 2726315 w 3617155"/>
              <a:gd name="connsiteY24" fmla="*/ 436257 h 5989816"/>
              <a:gd name="connsiteX25" fmla="*/ 2777115 w 3617155"/>
              <a:gd name="connsiteY25" fmla="*/ 453190 h 5989816"/>
              <a:gd name="connsiteX26" fmla="*/ 2802515 w 3617155"/>
              <a:gd name="connsiteY26" fmla="*/ 461657 h 5989816"/>
              <a:gd name="connsiteX27" fmla="*/ 3056515 w 3617155"/>
              <a:gd name="connsiteY27" fmla="*/ 453190 h 5989816"/>
              <a:gd name="connsiteX28" fmla="*/ 3124248 w 3617155"/>
              <a:gd name="connsiteY28" fmla="*/ 436257 h 5989816"/>
              <a:gd name="connsiteX29" fmla="*/ 3310515 w 3617155"/>
              <a:gd name="connsiteY29" fmla="*/ 419323 h 5989816"/>
              <a:gd name="connsiteX30" fmla="*/ 3344382 w 3617155"/>
              <a:gd name="connsiteY30" fmla="*/ 410857 h 5989816"/>
              <a:gd name="connsiteX31" fmla="*/ 3547582 w 3617155"/>
              <a:gd name="connsiteY31" fmla="*/ 385457 h 5989816"/>
              <a:gd name="connsiteX32" fmla="*/ 3353054 w 3617155"/>
              <a:gd name="connsiteY32" fmla="*/ 5549543 h 5989816"/>
              <a:gd name="connsiteX33" fmla="*/ 895484 w 3617155"/>
              <a:gd name="connsiteY33" fmla="*/ 5708698 h 5989816"/>
              <a:gd name="connsiteX0" fmla="*/ 592437 w 3309649"/>
              <a:gd name="connsiteY0" fmla="*/ 5696856 h 5989816"/>
              <a:gd name="connsiteX1" fmla="*/ 37 w 3309649"/>
              <a:gd name="connsiteY1" fmla="*/ 5370078 h 5989816"/>
              <a:gd name="connsiteX2" fmla="*/ 56609 w 3309649"/>
              <a:gd name="connsiteY2" fmla="*/ 410857 h 5989816"/>
              <a:gd name="connsiteX3" fmla="*/ 251342 w 3309649"/>
              <a:gd name="connsiteY3" fmla="*/ 419323 h 5989816"/>
              <a:gd name="connsiteX4" fmla="*/ 302142 w 3309649"/>
              <a:gd name="connsiteY4" fmla="*/ 436257 h 5989816"/>
              <a:gd name="connsiteX5" fmla="*/ 522276 w 3309649"/>
              <a:gd name="connsiteY5" fmla="*/ 427790 h 5989816"/>
              <a:gd name="connsiteX6" fmla="*/ 759342 w 3309649"/>
              <a:gd name="connsiteY6" fmla="*/ 427790 h 5989816"/>
              <a:gd name="connsiteX7" fmla="*/ 869409 w 3309649"/>
              <a:gd name="connsiteY7" fmla="*/ 410857 h 5989816"/>
              <a:gd name="connsiteX8" fmla="*/ 987942 w 3309649"/>
              <a:gd name="connsiteY8" fmla="*/ 402390 h 5989816"/>
              <a:gd name="connsiteX9" fmla="*/ 1030276 w 3309649"/>
              <a:gd name="connsiteY9" fmla="*/ 393923 h 5989816"/>
              <a:gd name="connsiteX10" fmla="*/ 1055676 w 3309649"/>
              <a:gd name="connsiteY10" fmla="*/ 385457 h 5989816"/>
              <a:gd name="connsiteX11" fmla="*/ 1250409 w 3309649"/>
              <a:gd name="connsiteY11" fmla="*/ 393923 h 5989816"/>
              <a:gd name="connsiteX12" fmla="*/ 1453609 w 3309649"/>
              <a:gd name="connsiteY12" fmla="*/ 419323 h 5989816"/>
              <a:gd name="connsiteX13" fmla="*/ 1512876 w 3309649"/>
              <a:gd name="connsiteY13" fmla="*/ 436257 h 5989816"/>
              <a:gd name="connsiteX14" fmla="*/ 1555209 w 3309649"/>
              <a:gd name="connsiteY14" fmla="*/ 444723 h 5989816"/>
              <a:gd name="connsiteX15" fmla="*/ 1580609 w 3309649"/>
              <a:gd name="connsiteY15" fmla="*/ 453190 h 5989816"/>
              <a:gd name="connsiteX16" fmla="*/ 1631409 w 3309649"/>
              <a:gd name="connsiteY16" fmla="*/ 461657 h 5989816"/>
              <a:gd name="connsiteX17" fmla="*/ 1690676 w 3309649"/>
              <a:gd name="connsiteY17" fmla="*/ 478590 h 5989816"/>
              <a:gd name="connsiteX18" fmla="*/ 1724542 w 3309649"/>
              <a:gd name="connsiteY18" fmla="*/ 495523 h 5989816"/>
              <a:gd name="connsiteX19" fmla="*/ 1902342 w 3309649"/>
              <a:gd name="connsiteY19" fmla="*/ 487057 h 5989816"/>
              <a:gd name="connsiteX20" fmla="*/ 1944676 w 3309649"/>
              <a:gd name="connsiteY20" fmla="*/ 461657 h 5989816"/>
              <a:gd name="connsiteX21" fmla="*/ 2037809 w 3309649"/>
              <a:gd name="connsiteY21" fmla="*/ 453190 h 5989816"/>
              <a:gd name="connsiteX22" fmla="*/ 2071676 w 3309649"/>
              <a:gd name="connsiteY22" fmla="*/ 444723 h 5989816"/>
              <a:gd name="connsiteX23" fmla="*/ 2224076 w 3309649"/>
              <a:gd name="connsiteY23" fmla="*/ 427790 h 5989816"/>
              <a:gd name="connsiteX24" fmla="*/ 2418809 w 3309649"/>
              <a:gd name="connsiteY24" fmla="*/ 436257 h 5989816"/>
              <a:gd name="connsiteX25" fmla="*/ 2469609 w 3309649"/>
              <a:gd name="connsiteY25" fmla="*/ 453190 h 5989816"/>
              <a:gd name="connsiteX26" fmla="*/ 2495009 w 3309649"/>
              <a:gd name="connsiteY26" fmla="*/ 461657 h 5989816"/>
              <a:gd name="connsiteX27" fmla="*/ 2749009 w 3309649"/>
              <a:gd name="connsiteY27" fmla="*/ 453190 h 5989816"/>
              <a:gd name="connsiteX28" fmla="*/ 2816742 w 3309649"/>
              <a:gd name="connsiteY28" fmla="*/ 436257 h 5989816"/>
              <a:gd name="connsiteX29" fmla="*/ 3003009 w 3309649"/>
              <a:gd name="connsiteY29" fmla="*/ 419323 h 5989816"/>
              <a:gd name="connsiteX30" fmla="*/ 3036876 w 3309649"/>
              <a:gd name="connsiteY30" fmla="*/ 410857 h 5989816"/>
              <a:gd name="connsiteX31" fmla="*/ 3240076 w 3309649"/>
              <a:gd name="connsiteY31" fmla="*/ 385457 h 5989816"/>
              <a:gd name="connsiteX32" fmla="*/ 3045548 w 3309649"/>
              <a:gd name="connsiteY32" fmla="*/ 5549543 h 5989816"/>
              <a:gd name="connsiteX33" fmla="*/ 587978 w 3309649"/>
              <a:gd name="connsiteY33" fmla="*/ 5708698 h 5989816"/>
              <a:gd name="connsiteX0" fmla="*/ 604155 w 3321367"/>
              <a:gd name="connsiteY0" fmla="*/ 5696856 h 5989816"/>
              <a:gd name="connsiteX1" fmla="*/ 11755 w 3321367"/>
              <a:gd name="connsiteY1" fmla="*/ 5370078 h 5989816"/>
              <a:gd name="connsiteX2" fmla="*/ 68327 w 3321367"/>
              <a:gd name="connsiteY2" fmla="*/ 410857 h 5989816"/>
              <a:gd name="connsiteX3" fmla="*/ 263060 w 3321367"/>
              <a:gd name="connsiteY3" fmla="*/ 419323 h 5989816"/>
              <a:gd name="connsiteX4" fmla="*/ 313860 w 3321367"/>
              <a:gd name="connsiteY4" fmla="*/ 436257 h 5989816"/>
              <a:gd name="connsiteX5" fmla="*/ 533994 w 3321367"/>
              <a:gd name="connsiteY5" fmla="*/ 427790 h 5989816"/>
              <a:gd name="connsiteX6" fmla="*/ 771060 w 3321367"/>
              <a:gd name="connsiteY6" fmla="*/ 427790 h 5989816"/>
              <a:gd name="connsiteX7" fmla="*/ 881127 w 3321367"/>
              <a:gd name="connsiteY7" fmla="*/ 410857 h 5989816"/>
              <a:gd name="connsiteX8" fmla="*/ 999660 w 3321367"/>
              <a:gd name="connsiteY8" fmla="*/ 402390 h 5989816"/>
              <a:gd name="connsiteX9" fmla="*/ 1041994 w 3321367"/>
              <a:gd name="connsiteY9" fmla="*/ 393923 h 5989816"/>
              <a:gd name="connsiteX10" fmla="*/ 1067394 w 3321367"/>
              <a:gd name="connsiteY10" fmla="*/ 385457 h 5989816"/>
              <a:gd name="connsiteX11" fmla="*/ 1262127 w 3321367"/>
              <a:gd name="connsiteY11" fmla="*/ 393923 h 5989816"/>
              <a:gd name="connsiteX12" fmla="*/ 1465327 w 3321367"/>
              <a:gd name="connsiteY12" fmla="*/ 419323 h 5989816"/>
              <a:gd name="connsiteX13" fmla="*/ 1524594 w 3321367"/>
              <a:gd name="connsiteY13" fmla="*/ 436257 h 5989816"/>
              <a:gd name="connsiteX14" fmla="*/ 1566927 w 3321367"/>
              <a:gd name="connsiteY14" fmla="*/ 444723 h 5989816"/>
              <a:gd name="connsiteX15" fmla="*/ 1592327 w 3321367"/>
              <a:gd name="connsiteY15" fmla="*/ 453190 h 5989816"/>
              <a:gd name="connsiteX16" fmla="*/ 1643127 w 3321367"/>
              <a:gd name="connsiteY16" fmla="*/ 461657 h 5989816"/>
              <a:gd name="connsiteX17" fmla="*/ 1702394 w 3321367"/>
              <a:gd name="connsiteY17" fmla="*/ 478590 h 5989816"/>
              <a:gd name="connsiteX18" fmla="*/ 1736260 w 3321367"/>
              <a:gd name="connsiteY18" fmla="*/ 495523 h 5989816"/>
              <a:gd name="connsiteX19" fmla="*/ 1914060 w 3321367"/>
              <a:gd name="connsiteY19" fmla="*/ 487057 h 5989816"/>
              <a:gd name="connsiteX20" fmla="*/ 1956394 w 3321367"/>
              <a:gd name="connsiteY20" fmla="*/ 461657 h 5989816"/>
              <a:gd name="connsiteX21" fmla="*/ 2049527 w 3321367"/>
              <a:gd name="connsiteY21" fmla="*/ 453190 h 5989816"/>
              <a:gd name="connsiteX22" fmla="*/ 2083394 w 3321367"/>
              <a:gd name="connsiteY22" fmla="*/ 444723 h 5989816"/>
              <a:gd name="connsiteX23" fmla="*/ 2235794 w 3321367"/>
              <a:gd name="connsiteY23" fmla="*/ 427790 h 5989816"/>
              <a:gd name="connsiteX24" fmla="*/ 2430527 w 3321367"/>
              <a:gd name="connsiteY24" fmla="*/ 436257 h 5989816"/>
              <a:gd name="connsiteX25" fmla="*/ 2481327 w 3321367"/>
              <a:gd name="connsiteY25" fmla="*/ 453190 h 5989816"/>
              <a:gd name="connsiteX26" fmla="*/ 2506727 w 3321367"/>
              <a:gd name="connsiteY26" fmla="*/ 461657 h 5989816"/>
              <a:gd name="connsiteX27" fmla="*/ 2760727 w 3321367"/>
              <a:gd name="connsiteY27" fmla="*/ 453190 h 5989816"/>
              <a:gd name="connsiteX28" fmla="*/ 2828460 w 3321367"/>
              <a:gd name="connsiteY28" fmla="*/ 436257 h 5989816"/>
              <a:gd name="connsiteX29" fmla="*/ 3014727 w 3321367"/>
              <a:gd name="connsiteY29" fmla="*/ 419323 h 5989816"/>
              <a:gd name="connsiteX30" fmla="*/ 3048594 w 3321367"/>
              <a:gd name="connsiteY30" fmla="*/ 410857 h 5989816"/>
              <a:gd name="connsiteX31" fmla="*/ 3251794 w 3321367"/>
              <a:gd name="connsiteY31" fmla="*/ 385457 h 5989816"/>
              <a:gd name="connsiteX32" fmla="*/ 3057266 w 3321367"/>
              <a:gd name="connsiteY32" fmla="*/ 5549543 h 5989816"/>
              <a:gd name="connsiteX33" fmla="*/ 599696 w 3321367"/>
              <a:gd name="connsiteY33" fmla="*/ 5708698 h 5989816"/>
              <a:gd name="connsiteX0" fmla="*/ 604155 w 3321367"/>
              <a:gd name="connsiteY0" fmla="*/ 5696856 h 5989816"/>
              <a:gd name="connsiteX1" fmla="*/ 11755 w 3321367"/>
              <a:gd name="connsiteY1" fmla="*/ 5370078 h 5989816"/>
              <a:gd name="connsiteX2" fmla="*/ 68327 w 3321367"/>
              <a:gd name="connsiteY2" fmla="*/ 410857 h 5989816"/>
              <a:gd name="connsiteX3" fmla="*/ 263060 w 3321367"/>
              <a:gd name="connsiteY3" fmla="*/ 419323 h 5989816"/>
              <a:gd name="connsiteX4" fmla="*/ 313860 w 3321367"/>
              <a:gd name="connsiteY4" fmla="*/ 436257 h 5989816"/>
              <a:gd name="connsiteX5" fmla="*/ 533994 w 3321367"/>
              <a:gd name="connsiteY5" fmla="*/ 427790 h 5989816"/>
              <a:gd name="connsiteX6" fmla="*/ 771060 w 3321367"/>
              <a:gd name="connsiteY6" fmla="*/ 427790 h 5989816"/>
              <a:gd name="connsiteX7" fmla="*/ 881127 w 3321367"/>
              <a:gd name="connsiteY7" fmla="*/ 410857 h 5989816"/>
              <a:gd name="connsiteX8" fmla="*/ 999660 w 3321367"/>
              <a:gd name="connsiteY8" fmla="*/ 402390 h 5989816"/>
              <a:gd name="connsiteX9" fmla="*/ 1041994 w 3321367"/>
              <a:gd name="connsiteY9" fmla="*/ 393923 h 5989816"/>
              <a:gd name="connsiteX10" fmla="*/ 1067394 w 3321367"/>
              <a:gd name="connsiteY10" fmla="*/ 385457 h 5989816"/>
              <a:gd name="connsiteX11" fmla="*/ 1262127 w 3321367"/>
              <a:gd name="connsiteY11" fmla="*/ 393923 h 5989816"/>
              <a:gd name="connsiteX12" fmla="*/ 1465327 w 3321367"/>
              <a:gd name="connsiteY12" fmla="*/ 419323 h 5989816"/>
              <a:gd name="connsiteX13" fmla="*/ 1524594 w 3321367"/>
              <a:gd name="connsiteY13" fmla="*/ 436257 h 5989816"/>
              <a:gd name="connsiteX14" fmla="*/ 1566927 w 3321367"/>
              <a:gd name="connsiteY14" fmla="*/ 444723 h 5989816"/>
              <a:gd name="connsiteX15" fmla="*/ 1592327 w 3321367"/>
              <a:gd name="connsiteY15" fmla="*/ 453190 h 5989816"/>
              <a:gd name="connsiteX16" fmla="*/ 1643127 w 3321367"/>
              <a:gd name="connsiteY16" fmla="*/ 461657 h 5989816"/>
              <a:gd name="connsiteX17" fmla="*/ 1702394 w 3321367"/>
              <a:gd name="connsiteY17" fmla="*/ 478590 h 5989816"/>
              <a:gd name="connsiteX18" fmla="*/ 1736260 w 3321367"/>
              <a:gd name="connsiteY18" fmla="*/ 495523 h 5989816"/>
              <a:gd name="connsiteX19" fmla="*/ 1914060 w 3321367"/>
              <a:gd name="connsiteY19" fmla="*/ 487057 h 5989816"/>
              <a:gd name="connsiteX20" fmla="*/ 1956394 w 3321367"/>
              <a:gd name="connsiteY20" fmla="*/ 461657 h 5989816"/>
              <a:gd name="connsiteX21" fmla="*/ 2049527 w 3321367"/>
              <a:gd name="connsiteY21" fmla="*/ 453190 h 5989816"/>
              <a:gd name="connsiteX22" fmla="*/ 2083394 w 3321367"/>
              <a:gd name="connsiteY22" fmla="*/ 444723 h 5989816"/>
              <a:gd name="connsiteX23" fmla="*/ 2235794 w 3321367"/>
              <a:gd name="connsiteY23" fmla="*/ 427790 h 5989816"/>
              <a:gd name="connsiteX24" fmla="*/ 2430527 w 3321367"/>
              <a:gd name="connsiteY24" fmla="*/ 436257 h 5989816"/>
              <a:gd name="connsiteX25" fmla="*/ 2481327 w 3321367"/>
              <a:gd name="connsiteY25" fmla="*/ 453190 h 5989816"/>
              <a:gd name="connsiteX26" fmla="*/ 2506727 w 3321367"/>
              <a:gd name="connsiteY26" fmla="*/ 461657 h 5989816"/>
              <a:gd name="connsiteX27" fmla="*/ 2760727 w 3321367"/>
              <a:gd name="connsiteY27" fmla="*/ 453190 h 5989816"/>
              <a:gd name="connsiteX28" fmla="*/ 2828460 w 3321367"/>
              <a:gd name="connsiteY28" fmla="*/ 436257 h 5989816"/>
              <a:gd name="connsiteX29" fmla="*/ 3014727 w 3321367"/>
              <a:gd name="connsiteY29" fmla="*/ 419323 h 5989816"/>
              <a:gd name="connsiteX30" fmla="*/ 3048594 w 3321367"/>
              <a:gd name="connsiteY30" fmla="*/ 410857 h 5989816"/>
              <a:gd name="connsiteX31" fmla="*/ 3251794 w 3321367"/>
              <a:gd name="connsiteY31" fmla="*/ 385457 h 5989816"/>
              <a:gd name="connsiteX32" fmla="*/ 3057266 w 3321367"/>
              <a:gd name="connsiteY32" fmla="*/ 5549543 h 5989816"/>
              <a:gd name="connsiteX33" fmla="*/ 599696 w 3321367"/>
              <a:gd name="connsiteY33" fmla="*/ 5708698 h 5989816"/>
              <a:gd name="connsiteX0" fmla="*/ 604155 w 3321367"/>
              <a:gd name="connsiteY0" fmla="*/ 5696856 h 5989816"/>
              <a:gd name="connsiteX1" fmla="*/ 11755 w 3321367"/>
              <a:gd name="connsiteY1" fmla="*/ 5370078 h 5989816"/>
              <a:gd name="connsiteX2" fmla="*/ 68327 w 3321367"/>
              <a:gd name="connsiteY2" fmla="*/ 410857 h 5989816"/>
              <a:gd name="connsiteX3" fmla="*/ 263060 w 3321367"/>
              <a:gd name="connsiteY3" fmla="*/ 419323 h 5989816"/>
              <a:gd name="connsiteX4" fmla="*/ 313860 w 3321367"/>
              <a:gd name="connsiteY4" fmla="*/ 436257 h 5989816"/>
              <a:gd name="connsiteX5" fmla="*/ 533994 w 3321367"/>
              <a:gd name="connsiteY5" fmla="*/ 427790 h 5989816"/>
              <a:gd name="connsiteX6" fmla="*/ 771060 w 3321367"/>
              <a:gd name="connsiteY6" fmla="*/ 427790 h 5989816"/>
              <a:gd name="connsiteX7" fmla="*/ 881127 w 3321367"/>
              <a:gd name="connsiteY7" fmla="*/ 410857 h 5989816"/>
              <a:gd name="connsiteX8" fmla="*/ 999660 w 3321367"/>
              <a:gd name="connsiteY8" fmla="*/ 402390 h 5989816"/>
              <a:gd name="connsiteX9" fmla="*/ 1041994 w 3321367"/>
              <a:gd name="connsiteY9" fmla="*/ 393923 h 5989816"/>
              <a:gd name="connsiteX10" fmla="*/ 1067394 w 3321367"/>
              <a:gd name="connsiteY10" fmla="*/ 385457 h 5989816"/>
              <a:gd name="connsiteX11" fmla="*/ 1262127 w 3321367"/>
              <a:gd name="connsiteY11" fmla="*/ 393923 h 5989816"/>
              <a:gd name="connsiteX12" fmla="*/ 1465327 w 3321367"/>
              <a:gd name="connsiteY12" fmla="*/ 419323 h 5989816"/>
              <a:gd name="connsiteX13" fmla="*/ 1524594 w 3321367"/>
              <a:gd name="connsiteY13" fmla="*/ 436257 h 5989816"/>
              <a:gd name="connsiteX14" fmla="*/ 1566927 w 3321367"/>
              <a:gd name="connsiteY14" fmla="*/ 444723 h 5989816"/>
              <a:gd name="connsiteX15" fmla="*/ 1592327 w 3321367"/>
              <a:gd name="connsiteY15" fmla="*/ 453190 h 5989816"/>
              <a:gd name="connsiteX16" fmla="*/ 1643127 w 3321367"/>
              <a:gd name="connsiteY16" fmla="*/ 461657 h 5989816"/>
              <a:gd name="connsiteX17" fmla="*/ 1702394 w 3321367"/>
              <a:gd name="connsiteY17" fmla="*/ 478590 h 5989816"/>
              <a:gd name="connsiteX18" fmla="*/ 1736260 w 3321367"/>
              <a:gd name="connsiteY18" fmla="*/ 495523 h 5989816"/>
              <a:gd name="connsiteX19" fmla="*/ 1914060 w 3321367"/>
              <a:gd name="connsiteY19" fmla="*/ 487057 h 5989816"/>
              <a:gd name="connsiteX20" fmla="*/ 1956394 w 3321367"/>
              <a:gd name="connsiteY20" fmla="*/ 461657 h 5989816"/>
              <a:gd name="connsiteX21" fmla="*/ 2049527 w 3321367"/>
              <a:gd name="connsiteY21" fmla="*/ 453190 h 5989816"/>
              <a:gd name="connsiteX22" fmla="*/ 2083394 w 3321367"/>
              <a:gd name="connsiteY22" fmla="*/ 444723 h 5989816"/>
              <a:gd name="connsiteX23" fmla="*/ 2235794 w 3321367"/>
              <a:gd name="connsiteY23" fmla="*/ 427790 h 5989816"/>
              <a:gd name="connsiteX24" fmla="*/ 2430527 w 3321367"/>
              <a:gd name="connsiteY24" fmla="*/ 436257 h 5989816"/>
              <a:gd name="connsiteX25" fmla="*/ 2481327 w 3321367"/>
              <a:gd name="connsiteY25" fmla="*/ 453190 h 5989816"/>
              <a:gd name="connsiteX26" fmla="*/ 2506727 w 3321367"/>
              <a:gd name="connsiteY26" fmla="*/ 461657 h 5989816"/>
              <a:gd name="connsiteX27" fmla="*/ 2760727 w 3321367"/>
              <a:gd name="connsiteY27" fmla="*/ 453190 h 5989816"/>
              <a:gd name="connsiteX28" fmla="*/ 2828460 w 3321367"/>
              <a:gd name="connsiteY28" fmla="*/ 436257 h 5989816"/>
              <a:gd name="connsiteX29" fmla="*/ 3014727 w 3321367"/>
              <a:gd name="connsiteY29" fmla="*/ 419323 h 5989816"/>
              <a:gd name="connsiteX30" fmla="*/ 3048594 w 3321367"/>
              <a:gd name="connsiteY30" fmla="*/ 410857 h 5989816"/>
              <a:gd name="connsiteX31" fmla="*/ 3251794 w 3321367"/>
              <a:gd name="connsiteY31" fmla="*/ 385457 h 5989816"/>
              <a:gd name="connsiteX32" fmla="*/ 3057266 w 3321367"/>
              <a:gd name="connsiteY32" fmla="*/ 5549543 h 5989816"/>
              <a:gd name="connsiteX33" fmla="*/ 599696 w 3321367"/>
              <a:gd name="connsiteY33" fmla="*/ 5708698 h 5989816"/>
              <a:gd name="connsiteX0" fmla="*/ 553066 w 3270278"/>
              <a:gd name="connsiteY0" fmla="*/ 5696856 h 5989816"/>
              <a:gd name="connsiteX1" fmla="*/ 49826 w 3270278"/>
              <a:gd name="connsiteY1" fmla="*/ 5708284 h 5989816"/>
              <a:gd name="connsiteX2" fmla="*/ 17238 w 3270278"/>
              <a:gd name="connsiteY2" fmla="*/ 410857 h 5989816"/>
              <a:gd name="connsiteX3" fmla="*/ 211971 w 3270278"/>
              <a:gd name="connsiteY3" fmla="*/ 419323 h 5989816"/>
              <a:gd name="connsiteX4" fmla="*/ 262771 w 3270278"/>
              <a:gd name="connsiteY4" fmla="*/ 436257 h 5989816"/>
              <a:gd name="connsiteX5" fmla="*/ 482905 w 3270278"/>
              <a:gd name="connsiteY5" fmla="*/ 427790 h 5989816"/>
              <a:gd name="connsiteX6" fmla="*/ 719971 w 3270278"/>
              <a:gd name="connsiteY6" fmla="*/ 427790 h 5989816"/>
              <a:gd name="connsiteX7" fmla="*/ 830038 w 3270278"/>
              <a:gd name="connsiteY7" fmla="*/ 410857 h 5989816"/>
              <a:gd name="connsiteX8" fmla="*/ 948571 w 3270278"/>
              <a:gd name="connsiteY8" fmla="*/ 402390 h 5989816"/>
              <a:gd name="connsiteX9" fmla="*/ 990905 w 3270278"/>
              <a:gd name="connsiteY9" fmla="*/ 393923 h 5989816"/>
              <a:gd name="connsiteX10" fmla="*/ 1016305 w 3270278"/>
              <a:gd name="connsiteY10" fmla="*/ 385457 h 5989816"/>
              <a:gd name="connsiteX11" fmla="*/ 1211038 w 3270278"/>
              <a:gd name="connsiteY11" fmla="*/ 393923 h 5989816"/>
              <a:gd name="connsiteX12" fmla="*/ 1414238 w 3270278"/>
              <a:gd name="connsiteY12" fmla="*/ 419323 h 5989816"/>
              <a:gd name="connsiteX13" fmla="*/ 1473505 w 3270278"/>
              <a:gd name="connsiteY13" fmla="*/ 436257 h 5989816"/>
              <a:gd name="connsiteX14" fmla="*/ 1515838 w 3270278"/>
              <a:gd name="connsiteY14" fmla="*/ 444723 h 5989816"/>
              <a:gd name="connsiteX15" fmla="*/ 1541238 w 3270278"/>
              <a:gd name="connsiteY15" fmla="*/ 453190 h 5989816"/>
              <a:gd name="connsiteX16" fmla="*/ 1592038 w 3270278"/>
              <a:gd name="connsiteY16" fmla="*/ 461657 h 5989816"/>
              <a:gd name="connsiteX17" fmla="*/ 1651305 w 3270278"/>
              <a:gd name="connsiteY17" fmla="*/ 478590 h 5989816"/>
              <a:gd name="connsiteX18" fmla="*/ 1685171 w 3270278"/>
              <a:gd name="connsiteY18" fmla="*/ 495523 h 5989816"/>
              <a:gd name="connsiteX19" fmla="*/ 1862971 w 3270278"/>
              <a:gd name="connsiteY19" fmla="*/ 487057 h 5989816"/>
              <a:gd name="connsiteX20" fmla="*/ 1905305 w 3270278"/>
              <a:gd name="connsiteY20" fmla="*/ 461657 h 5989816"/>
              <a:gd name="connsiteX21" fmla="*/ 1998438 w 3270278"/>
              <a:gd name="connsiteY21" fmla="*/ 453190 h 5989816"/>
              <a:gd name="connsiteX22" fmla="*/ 2032305 w 3270278"/>
              <a:gd name="connsiteY22" fmla="*/ 444723 h 5989816"/>
              <a:gd name="connsiteX23" fmla="*/ 2184705 w 3270278"/>
              <a:gd name="connsiteY23" fmla="*/ 427790 h 5989816"/>
              <a:gd name="connsiteX24" fmla="*/ 2379438 w 3270278"/>
              <a:gd name="connsiteY24" fmla="*/ 436257 h 5989816"/>
              <a:gd name="connsiteX25" fmla="*/ 2430238 w 3270278"/>
              <a:gd name="connsiteY25" fmla="*/ 453190 h 5989816"/>
              <a:gd name="connsiteX26" fmla="*/ 2455638 w 3270278"/>
              <a:gd name="connsiteY26" fmla="*/ 461657 h 5989816"/>
              <a:gd name="connsiteX27" fmla="*/ 2709638 w 3270278"/>
              <a:gd name="connsiteY27" fmla="*/ 453190 h 5989816"/>
              <a:gd name="connsiteX28" fmla="*/ 2777371 w 3270278"/>
              <a:gd name="connsiteY28" fmla="*/ 436257 h 5989816"/>
              <a:gd name="connsiteX29" fmla="*/ 2963638 w 3270278"/>
              <a:gd name="connsiteY29" fmla="*/ 419323 h 5989816"/>
              <a:gd name="connsiteX30" fmla="*/ 2997505 w 3270278"/>
              <a:gd name="connsiteY30" fmla="*/ 410857 h 5989816"/>
              <a:gd name="connsiteX31" fmla="*/ 3200705 w 3270278"/>
              <a:gd name="connsiteY31" fmla="*/ 385457 h 5989816"/>
              <a:gd name="connsiteX32" fmla="*/ 3006177 w 3270278"/>
              <a:gd name="connsiteY32" fmla="*/ 5549543 h 5989816"/>
              <a:gd name="connsiteX33" fmla="*/ 548607 w 3270278"/>
              <a:gd name="connsiteY33" fmla="*/ 5708698 h 5989816"/>
              <a:gd name="connsiteX0" fmla="*/ 553066 w 3270278"/>
              <a:gd name="connsiteY0" fmla="*/ 5696856 h 5989816"/>
              <a:gd name="connsiteX1" fmla="*/ 49826 w 3270278"/>
              <a:gd name="connsiteY1" fmla="*/ 5708284 h 5989816"/>
              <a:gd name="connsiteX2" fmla="*/ 17238 w 3270278"/>
              <a:gd name="connsiteY2" fmla="*/ 410857 h 5989816"/>
              <a:gd name="connsiteX3" fmla="*/ 211971 w 3270278"/>
              <a:gd name="connsiteY3" fmla="*/ 419323 h 5989816"/>
              <a:gd name="connsiteX4" fmla="*/ 262771 w 3270278"/>
              <a:gd name="connsiteY4" fmla="*/ 436257 h 5989816"/>
              <a:gd name="connsiteX5" fmla="*/ 482905 w 3270278"/>
              <a:gd name="connsiteY5" fmla="*/ 427790 h 5989816"/>
              <a:gd name="connsiteX6" fmla="*/ 719971 w 3270278"/>
              <a:gd name="connsiteY6" fmla="*/ 427790 h 5989816"/>
              <a:gd name="connsiteX7" fmla="*/ 830038 w 3270278"/>
              <a:gd name="connsiteY7" fmla="*/ 410857 h 5989816"/>
              <a:gd name="connsiteX8" fmla="*/ 948571 w 3270278"/>
              <a:gd name="connsiteY8" fmla="*/ 402390 h 5989816"/>
              <a:gd name="connsiteX9" fmla="*/ 990905 w 3270278"/>
              <a:gd name="connsiteY9" fmla="*/ 393923 h 5989816"/>
              <a:gd name="connsiteX10" fmla="*/ 1016305 w 3270278"/>
              <a:gd name="connsiteY10" fmla="*/ 385457 h 5989816"/>
              <a:gd name="connsiteX11" fmla="*/ 1211038 w 3270278"/>
              <a:gd name="connsiteY11" fmla="*/ 393923 h 5989816"/>
              <a:gd name="connsiteX12" fmla="*/ 1414238 w 3270278"/>
              <a:gd name="connsiteY12" fmla="*/ 419323 h 5989816"/>
              <a:gd name="connsiteX13" fmla="*/ 1473505 w 3270278"/>
              <a:gd name="connsiteY13" fmla="*/ 436257 h 5989816"/>
              <a:gd name="connsiteX14" fmla="*/ 1515838 w 3270278"/>
              <a:gd name="connsiteY14" fmla="*/ 444723 h 5989816"/>
              <a:gd name="connsiteX15" fmla="*/ 1541238 w 3270278"/>
              <a:gd name="connsiteY15" fmla="*/ 453190 h 5989816"/>
              <a:gd name="connsiteX16" fmla="*/ 1592038 w 3270278"/>
              <a:gd name="connsiteY16" fmla="*/ 461657 h 5989816"/>
              <a:gd name="connsiteX17" fmla="*/ 1651305 w 3270278"/>
              <a:gd name="connsiteY17" fmla="*/ 478590 h 5989816"/>
              <a:gd name="connsiteX18" fmla="*/ 1685171 w 3270278"/>
              <a:gd name="connsiteY18" fmla="*/ 495523 h 5989816"/>
              <a:gd name="connsiteX19" fmla="*/ 1862971 w 3270278"/>
              <a:gd name="connsiteY19" fmla="*/ 487057 h 5989816"/>
              <a:gd name="connsiteX20" fmla="*/ 1905305 w 3270278"/>
              <a:gd name="connsiteY20" fmla="*/ 461657 h 5989816"/>
              <a:gd name="connsiteX21" fmla="*/ 1998438 w 3270278"/>
              <a:gd name="connsiteY21" fmla="*/ 453190 h 5989816"/>
              <a:gd name="connsiteX22" fmla="*/ 2032305 w 3270278"/>
              <a:gd name="connsiteY22" fmla="*/ 444723 h 5989816"/>
              <a:gd name="connsiteX23" fmla="*/ 2184705 w 3270278"/>
              <a:gd name="connsiteY23" fmla="*/ 427790 h 5989816"/>
              <a:gd name="connsiteX24" fmla="*/ 2379438 w 3270278"/>
              <a:gd name="connsiteY24" fmla="*/ 436257 h 5989816"/>
              <a:gd name="connsiteX25" fmla="*/ 2430238 w 3270278"/>
              <a:gd name="connsiteY25" fmla="*/ 453190 h 5989816"/>
              <a:gd name="connsiteX26" fmla="*/ 2455638 w 3270278"/>
              <a:gd name="connsiteY26" fmla="*/ 461657 h 5989816"/>
              <a:gd name="connsiteX27" fmla="*/ 2709638 w 3270278"/>
              <a:gd name="connsiteY27" fmla="*/ 453190 h 5989816"/>
              <a:gd name="connsiteX28" fmla="*/ 2777371 w 3270278"/>
              <a:gd name="connsiteY28" fmla="*/ 436257 h 5989816"/>
              <a:gd name="connsiteX29" fmla="*/ 2963638 w 3270278"/>
              <a:gd name="connsiteY29" fmla="*/ 419323 h 5989816"/>
              <a:gd name="connsiteX30" fmla="*/ 2997505 w 3270278"/>
              <a:gd name="connsiteY30" fmla="*/ 410857 h 5989816"/>
              <a:gd name="connsiteX31" fmla="*/ 3200705 w 3270278"/>
              <a:gd name="connsiteY31" fmla="*/ 385457 h 5989816"/>
              <a:gd name="connsiteX32" fmla="*/ 3006177 w 3270278"/>
              <a:gd name="connsiteY32" fmla="*/ 5549543 h 5989816"/>
              <a:gd name="connsiteX33" fmla="*/ 548607 w 3270278"/>
              <a:gd name="connsiteY33" fmla="*/ 5708698 h 5989816"/>
              <a:gd name="connsiteX0" fmla="*/ 553066 w 3270278"/>
              <a:gd name="connsiteY0" fmla="*/ 5696856 h 5989816"/>
              <a:gd name="connsiteX1" fmla="*/ 49826 w 3270278"/>
              <a:gd name="connsiteY1" fmla="*/ 5708284 h 5989816"/>
              <a:gd name="connsiteX2" fmla="*/ 17238 w 3270278"/>
              <a:gd name="connsiteY2" fmla="*/ 410857 h 5989816"/>
              <a:gd name="connsiteX3" fmla="*/ 211971 w 3270278"/>
              <a:gd name="connsiteY3" fmla="*/ 419323 h 5989816"/>
              <a:gd name="connsiteX4" fmla="*/ 262771 w 3270278"/>
              <a:gd name="connsiteY4" fmla="*/ 436257 h 5989816"/>
              <a:gd name="connsiteX5" fmla="*/ 482905 w 3270278"/>
              <a:gd name="connsiteY5" fmla="*/ 427790 h 5989816"/>
              <a:gd name="connsiteX6" fmla="*/ 719971 w 3270278"/>
              <a:gd name="connsiteY6" fmla="*/ 427790 h 5989816"/>
              <a:gd name="connsiteX7" fmla="*/ 830038 w 3270278"/>
              <a:gd name="connsiteY7" fmla="*/ 410857 h 5989816"/>
              <a:gd name="connsiteX8" fmla="*/ 948571 w 3270278"/>
              <a:gd name="connsiteY8" fmla="*/ 402390 h 5989816"/>
              <a:gd name="connsiteX9" fmla="*/ 990905 w 3270278"/>
              <a:gd name="connsiteY9" fmla="*/ 393923 h 5989816"/>
              <a:gd name="connsiteX10" fmla="*/ 1016305 w 3270278"/>
              <a:gd name="connsiteY10" fmla="*/ 385457 h 5989816"/>
              <a:gd name="connsiteX11" fmla="*/ 1211038 w 3270278"/>
              <a:gd name="connsiteY11" fmla="*/ 393923 h 5989816"/>
              <a:gd name="connsiteX12" fmla="*/ 1414238 w 3270278"/>
              <a:gd name="connsiteY12" fmla="*/ 419323 h 5989816"/>
              <a:gd name="connsiteX13" fmla="*/ 1473505 w 3270278"/>
              <a:gd name="connsiteY13" fmla="*/ 436257 h 5989816"/>
              <a:gd name="connsiteX14" fmla="*/ 1515838 w 3270278"/>
              <a:gd name="connsiteY14" fmla="*/ 444723 h 5989816"/>
              <a:gd name="connsiteX15" fmla="*/ 1541238 w 3270278"/>
              <a:gd name="connsiteY15" fmla="*/ 453190 h 5989816"/>
              <a:gd name="connsiteX16" fmla="*/ 1592038 w 3270278"/>
              <a:gd name="connsiteY16" fmla="*/ 461657 h 5989816"/>
              <a:gd name="connsiteX17" fmla="*/ 1651305 w 3270278"/>
              <a:gd name="connsiteY17" fmla="*/ 478590 h 5989816"/>
              <a:gd name="connsiteX18" fmla="*/ 1685171 w 3270278"/>
              <a:gd name="connsiteY18" fmla="*/ 495523 h 5989816"/>
              <a:gd name="connsiteX19" fmla="*/ 1862971 w 3270278"/>
              <a:gd name="connsiteY19" fmla="*/ 487057 h 5989816"/>
              <a:gd name="connsiteX20" fmla="*/ 1905305 w 3270278"/>
              <a:gd name="connsiteY20" fmla="*/ 461657 h 5989816"/>
              <a:gd name="connsiteX21" fmla="*/ 1998438 w 3270278"/>
              <a:gd name="connsiteY21" fmla="*/ 453190 h 5989816"/>
              <a:gd name="connsiteX22" fmla="*/ 2032305 w 3270278"/>
              <a:gd name="connsiteY22" fmla="*/ 444723 h 5989816"/>
              <a:gd name="connsiteX23" fmla="*/ 2184705 w 3270278"/>
              <a:gd name="connsiteY23" fmla="*/ 427790 h 5989816"/>
              <a:gd name="connsiteX24" fmla="*/ 2379438 w 3270278"/>
              <a:gd name="connsiteY24" fmla="*/ 436257 h 5989816"/>
              <a:gd name="connsiteX25" fmla="*/ 2430238 w 3270278"/>
              <a:gd name="connsiteY25" fmla="*/ 453190 h 5989816"/>
              <a:gd name="connsiteX26" fmla="*/ 2455638 w 3270278"/>
              <a:gd name="connsiteY26" fmla="*/ 461657 h 5989816"/>
              <a:gd name="connsiteX27" fmla="*/ 2709638 w 3270278"/>
              <a:gd name="connsiteY27" fmla="*/ 453190 h 5989816"/>
              <a:gd name="connsiteX28" fmla="*/ 2777371 w 3270278"/>
              <a:gd name="connsiteY28" fmla="*/ 436257 h 5989816"/>
              <a:gd name="connsiteX29" fmla="*/ 2963638 w 3270278"/>
              <a:gd name="connsiteY29" fmla="*/ 419323 h 5989816"/>
              <a:gd name="connsiteX30" fmla="*/ 2997505 w 3270278"/>
              <a:gd name="connsiteY30" fmla="*/ 410857 h 5989816"/>
              <a:gd name="connsiteX31" fmla="*/ 3200705 w 3270278"/>
              <a:gd name="connsiteY31" fmla="*/ 385457 h 5989816"/>
              <a:gd name="connsiteX32" fmla="*/ 3006177 w 3270278"/>
              <a:gd name="connsiteY32" fmla="*/ 5549543 h 5989816"/>
              <a:gd name="connsiteX33" fmla="*/ 548607 w 3270278"/>
              <a:gd name="connsiteY33" fmla="*/ 5708698 h 5989816"/>
              <a:gd name="connsiteX0" fmla="*/ 553066 w 3270278"/>
              <a:gd name="connsiteY0" fmla="*/ 5696856 h 5989816"/>
              <a:gd name="connsiteX1" fmla="*/ 49826 w 3270278"/>
              <a:gd name="connsiteY1" fmla="*/ 5708284 h 5989816"/>
              <a:gd name="connsiteX2" fmla="*/ 17238 w 3270278"/>
              <a:gd name="connsiteY2" fmla="*/ 410857 h 5989816"/>
              <a:gd name="connsiteX3" fmla="*/ 211971 w 3270278"/>
              <a:gd name="connsiteY3" fmla="*/ 419323 h 5989816"/>
              <a:gd name="connsiteX4" fmla="*/ 262771 w 3270278"/>
              <a:gd name="connsiteY4" fmla="*/ 436257 h 5989816"/>
              <a:gd name="connsiteX5" fmla="*/ 482905 w 3270278"/>
              <a:gd name="connsiteY5" fmla="*/ 427790 h 5989816"/>
              <a:gd name="connsiteX6" fmla="*/ 719971 w 3270278"/>
              <a:gd name="connsiteY6" fmla="*/ 427790 h 5989816"/>
              <a:gd name="connsiteX7" fmla="*/ 830038 w 3270278"/>
              <a:gd name="connsiteY7" fmla="*/ 410857 h 5989816"/>
              <a:gd name="connsiteX8" fmla="*/ 948571 w 3270278"/>
              <a:gd name="connsiteY8" fmla="*/ 402390 h 5989816"/>
              <a:gd name="connsiteX9" fmla="*/ 990905 w 3270278"/>
              <a:gd name="connsiteY9" fmla="*/ 393923 h 5989816"/>
              <a:gd name="connsiteX10" fmla="*/ 1016305 w 3270278"/>
              <a:gd name="connsiteY10" fmla="*/ 385457 h 5989816"/>
              <a:gd name="connsiteX11" fmla="*/ 1211038 w 3270278"/>
              <a:gd name="connsiteY11" fmla="*/ 393923 h 5989816"/>
              <a:gd name="connsiteX12" fmla="*/ 1414238 w 3270278"/>
              <a:gd name="connsiteY12" fmla="*/ 419323 h 5989816"/>
              <a:gd name="connsiteX13" fmla="*/ 1473505 w 3270278"/>
              <a:gd name="connsiteY13" fmla="*/ 436257 h 5989816"/>
              <a:gd name="connsiteX14" fmla="*/ 1515838 w 3270278"/>
              <a:gd name="connsiteY14" fmla="*/ 444723 h 5989816"/>
              <a:gd name="connsiteX15" fmla="*/ 1541238 w 3270278"/>
              <a:gd name="connsiteY15" fmla="*/ 453190 h 5989816"/>
              <a:gd name="connsiteX16" fmla="*/ 1592038 w 3270278"/>
              <a:gd name="connsiteY16" fmla="*/ 461657 h 5989816"/>
              <a:gd name="connsiteX17" fmla="*/ 1651305 w 3270278"/>
              <a:gd name="connsiteY17" fmla="*/ 478590 h 5989816"/>
              <a:gd name="connsiteX18" fmla="*/ 1685171 w 3270278"/>
              <a:gd name="connsiteY18" fmla="*/ 495523 h 5989816"/>
              <a:gd name="connsiteX19" fmla="*/ 1862971 w 3270278"/>
              <a:gd name="connsiteY19" fmla="*/ 487057 h 5989816"/>
              <a:gd name="connsiteX20" fmla="*/ 1905305 w 3270278"/>
              <a:gd name="connsiteY20" fmla="*/ 461657 h 5989816"/>
              <a:gd name="connsiteX21" fmla="*/ 1998438 w 3270278"/>
              <a:gd name="connsiteY21" fmla="*/ 453190 h 5989816"/>
              <a:gd name="connsiteX22" fmla="*/ 2032305 w 3270278"/>
              <a:gd name="connsiteY22" fmla="*/ 444723 h 5989816"/>
              <a:gd name="connsiteX23" fmla="*/ 2184705 w 3270278"/>
              <a:gd name="connsiteY23" fmla="*/ 427790 h 5989816"/>
              <a:gd name="connsiteX24" fmla="*/ 2379438 w 3270278"/>
              <a:gd name="connsiteY24" fmla="*/ 436257 h 5989816"/>
              <a:gd name="connsiteX25" fmla="*/ 2430238 w 3270278"/>
              <a:gd name="connsiteY25" fmla="*/ 453190 h 5989816"/>
              <a:gd name="connsiteX26" fmla="*/ 2455638 w 3270278"/>
              <a:gd name="connsiteY26" fmla="*/ 461657 h 5989816"/>
              <a:gd name="connsiteX27" fmla="*/ 2709638 w 3270278"/>
              <a:gd name="connsiteY27" fmla="*/ 453190 h 5989816"/>
              <a:gd name="connsiteX28" fmla="*/ 2777371 w 3270278"/>
              <a:gd name="connsiteY28" fmla="*/ 436257 h 5989816"/>
              <a:gd name="connsiteX29" fmla="*/ 2963638 w 3270278"/>
              <a:gd name="connsiteY29" fmla="*/ 419323 h 5989816"/>
              <a:gd name="connsiteX30" fmla="*/ 2997505 w 3270278"/>
              <a:gd name="connsiteY30" fmla="*/ 410857 h 5989816"/>
              <a:gd name="connsiteX31" fmla="*/ 3200705 w 3270278"/>
              <a:gd name="connsiteY31" fmla="*/ 385457 h 5989816"/>
              <a:gd name="connsiteX32" fmla="*/ 3006177 w 3270278"/>
              <a:gd name="connsiteY32" fmla="*/ 5549543 h 5989816"/>
              <a:gd name="connsiteX33" fmla="*/ 548607 w 3270278"/>
              <a:gd name="connsiteY33" fmla="*/ 5708698 h 5989816"/>
              <a:gd name="connsiteX0" fmla="*/ 553066 w 3270278"/>
              <a:gd name="connsiteY0" fmla="*/ 5318256 h 5611216"/>
              <a:gd name="connsiteX1" fmla="*/ 49826 w 3270278"/>
              <a:gd name="connsiteY1" fmla="*/ 5329684 h 5611216"/>
              <a:gd name="connsiteX2" fmla="*/ 17238 w 3270278"/>
              <a:gd name="connsiteY2" fmla="*/ 32257 h 5611216"/>
              <a:gd name="connsiteX3" fmla="*/ 211971 w 3270278"/>
              <a:gd name="connsiteY3" fmla="*/ 40723 h 5611216"/>
              <a:gd name="connsiteX4" fmla="*/ 262771 w 3270278"/>
              <a:gd name="connsiteY4" fmla="*/ 57657 h 5611216"/>
              <a:gd name="connsiteX5" fmla="*/ 482905 w 3270278"/>
              <a:gd name="connsiteY5" fmla="*/ 49190 h 5611216"/>
              <a:gd name="connsiteX6" fmla="*/ 719971 w 3270278"/>
              <a:gd name="connsiteY6" fmla="*/ 49190 h 5611216"/>
              <a:gd name="connsiteX7" fmla="*/ 830038 w 3270278"/>
              <a:gd name="connsiteY7" fmla="*/ 32257 h 5611216"/>
              <a:gd name="connsiteX8" fmla="*/ 948571 w 3270278"/>
              <a:gd name="connsiteY8" fmla="*/ 23790 h 5611216"/>
              <a:gd name="connsiteX9" fmla="*/ 990905 w 3270278"/>
              <a:gd name="connsiteY9" fmla="*/ 15323 h 5611216"/>
              <a:gd name="connsiteX10" fmla="*/ 1016305 w 3270278"/>
              <a:gd name="connsiteY10" fmla="*/ 6857 h 5611216"/>
              <a:gd name="connsiteX11" fmla="*/ 1211038 w 3270278"/>
              <a:gd name="connsiteY11" fmla="*/ 15323 h 5611216"/>
              <a:gd name="connsiteX12" fmla="*/ 1414238 w 3270278"/>
              <a:gd name="connsiteY12" fmla="*/ 40723 h 5611216"/>
              <a:gd name="connsiteX13" fmla="*/ 1473505 w 3270278"/>
              <a:gd name="connsiteY13" fmla="*/ 57657 h 5611216"/>
              <a:gd name="connsiteX14" fmla="*/ 1515838 w 3270278"/>
              <a:gd name="connsiteY14" fmla="*/ 66123 h 5611216"/>
              <a:gd name="connsiteX15" fmla="*/ 1541238 w 3270278"/>
              <a:gd name="connsiteY15" fmla="*/ 74590 h 5611216"/>
              <a:gd name="connsiteX16" fmla="*/ 1592038 w 3270278"/>
              <a:gd name="connsiteY16" fmla="*/ 83057 h 5611216"/>
              <a:gd name="connsiteX17" fmla="*/ 1651305 w 3270278"/>
              <a:gd name="connsiteY17" fmla="*/ 99990 h 5611216"/>
              <a:gd name="connsiteX18" fmla="*/ 1685171 w 3270278"/>
              <a:gd name="connsiteY18" fmla="*/ 116923 h 5611216"/>
              <a:gd name="connsiteX19" fmla="*/ 1862971 w 3270278"/>
              <a:gd name="connsiteY19" fmla="*/ 108457 h 5611216"/>
              <a:gd name="connsiteX20" fmla="*/ 1905305 w 3270278"/>
              <a:gd name="connsiteY20" fmla="*/ 83057 h 5611216"/>
              <a:gd name="connsiteX21" fmla="*/ 1998438 w 3270278"/>
              <a:gd name="connsiteY21" fmla="*/ 74590 h 5611216"/>
              <a:gd name="connsiteX22" fmla="*/ 2032305 w 3270278"/>
              <a:gd name="connsiteY22" fmla="*/ 66123 h 5611216"/>
              <a:gd name="connsiteX23" fmla="*/ 2184705 w 3270278"/>
              <a:gd name="connsiteY23" fmla="*/ 49190 h 5611216"/>
              <a:gd name="connsiteX24" fmla="*/ 2379438 w 3270278"/>
              <a:gd name="connsiteY24" fmla="*/ 57657 h 5611216"/>
              <a:gd name="connsiteX25" fmla="*/ 2430238 w 3270278"/>
              <a:gd name="connsiteY25" fmla="*/ 74590 h 5611216"/>
              <a:gd name="connsiteX26" fmla="*/ 2455638 w 3270278"/>
              <a:gd name="connsiteY26" fmla="*/ 83057 h 5611216"/>
              <a:gd name="connsiteX27" fmla="*/ 2709638 w 3270278"/>
              <a:gd name="connsiteY27" fmla="*/ 74590 h 5611216"/>
              <a:gd name="connsiteX28" fmla="*/ 2777371 w 3270278"/>
              <a:gd name="connsiteY28" fmla="*/ 57657 h 5611216"/>
              <a:gd name="connsiteX29" fmla="*/ 2963638 w 3270278"/>
              <a:gd name="connsiteY29" fmla="*/ 40723 h 5611216"/>
              <a:gd name="connsiteX30" fmla="*/ 2997505 w 3270278"/>
              <a:gd name="connsiteY30" fmla="*/ 32257 h 5611216"/>
              <a:gd name="connsiteX31" fmla="*/ 3200705 w 3270278"/>
              <a:gd name="connsiteY31" fmla="*/ 6857 h 5611216"/>
              <a:gd name="connsiteX32" fmla="*/ 3006177 w 3270278"/>
              <a:gd name="connsiteY32" fmla="*/ 5170943 h 5611216"/>
              <a:gd name="connsiteX33" fmla="*/ 548607 w 3270278"/>
              <a:gd name="connsiteY33" fmla="*/ 5330098 h 5611216"/>
              <a:gd name="connsiteX0" fmla="*/ 553066 w 3285360"/>
              <a:gd name="connsiteY0" fmla="*/ 5318256 h 5611216"/>
              <a:gd name="connsiteX1" fmla="*/ 49826 w 3285360"/>
              <a:gd name="connsiteY1" fmla="*/ 5329684 h 5611216"/>
              <a:gd name="connsiteX2" fmla="*/ 17238 w 3285360"/>
              <a:gd name="connsiteY2" fmla="*/ 32257 h 5611216"/>
              <a:gd name="connsiteX3" fmla="*/ 211971 w 3285360"/>
              <a:gd name="connsiteY3" fmla="*/ 40723 h 5611216"/>
              <a:gd name="connsiteX4" fmla="*/ 262771 w 3285360"/>
              <a:gd name="connsiteY4" fmla="*/ 57657 h 5611216"/>
              <a:gd name="connsiteX5" fmla="*/ 482905 w 3285360"/>
              <a:gd name="connsiteY5" fmla="*/ 49190 h 5611216"/>
              <a:gd name="connsiteX6" fmla="*/ 719971 w 3285360"/>
              <a:gd name="connsiteY6" fmla="*/ 49190 h 5611216"/>
              <a:gd name="connsiteX7" fmla="*/ 830038 w 3285360"/>
              <a:gd name="connsiteY7" fmla="*/ 32257 h 5611216"/>
              <a:gd name="connsiteX8" fmla="*/ 948571 w 3285360"/>
              <a:gd name="connsiteY8" fmla="*/ 23790 h 5611216"/>
              <a:gd name="connsiteX9" fmla="*/ 990905 w 3285360"/>
              <a:gd name="connsiteY9" fmla="*/ 15323 h 5611216"/>
              <a:gd name="connsiteX10" fmla="*/ 1016305 w 3285360"/>
              <a:gd name="connsiteY10" fmla="*/ 6857 h 5611216"/>
              <a:gd name="connsiteX11" fmla="*/ 1211038 w 3285360"/>
              <a:gd name="connsiteY11" fmla="*/ 15323 h 5611216"/>
              <a:gd name="connsiteX12" fmla="*/ 1414238 w 3285360"/>
              <a:gd name="connsiteY12" fmla="*/ 40723 h 5611216"/>
              <a:gd name="connsiteX13" fmla="*/ 1473505 w 3285360"/>
              <a:gd name="connsiteY13" fmla="*/ 57657 h 5611216"/>
              <a:gd name="connsiteX14" fmla="*/ 1515838 w 3285360"/>
              <a:gd name="connsiteY14" fmla="*/ 66123 h 5611216"/>
              <a:gd name="connsiteX15" fmla="*/ 1541238 w 3285360"/>
              <a:gd name="connsiteY15" fmla="*/ 74590 h 5611216"/>
              <a:gd name="connsiteX16" fmla="*/ 1592038 w 3285360"/>
              <a:gd name="connsiteY16" fmla="*/ 83057 h 5611216"/>
              <a:gd name="connsiteX17" fmla="*/ 1651305 w 3285360"/>
              <a:gd name="connsiteY17" fmla="*/ 99990 h 5611216"/>
              <a:gd name="connsiteX18" fmla="*/ 1685171 w 3285360"/>
              <a:gd name="connsiteY18" fmla="*/ 116923 h 5611216"/>
              <a:gd name="connsiteX19" fmla="*/ 1862971 w 3285360"/>
              <a:gd name="connsiteY19" fmla="*/ 108457 h 5611216"/>
              <a:gd name="connsiteX20" fmla="*/ 1905305 w 3285360"/>
              <a:gd name="connsiteY20" fmla="*/ 83057 h 5611216"/>
              <a:gd name="connsiteX21" fmla="*/ 1998438 w 3285360"/>
              <a:gd name="connsiteY21" fmla="*/ 74590 h 5611216"/>
              <a:gd name="connsiteX22" fmla="*/ 2032305 w 3285360"/>
              <a:gd name="connsiteY22" fmla="*/ 66123 h 5611216"/>
              <a:gd name="connsiteX23" fmla="*/ 2184705 w 3285360"/>
              <a:gd name="connsiteY23" fmla="*/ 49190 h 5611216"/>
              <a:gd name="connsiteX24" fmla="*/ 2379438 w 3285360"/>
              <a:gd name="connsiteY24" fmla="*/ 57657 h 5611216"/>
              <a:gd name="connsiteX25" fmla="*/ 2430238 w 3285360"/>
              <a:gd name="connsiteY25" fmla="*/ 74590 h 5611216"/>
              <a:gd name="connsiteX26" fmla="*/ 2455638 w 3285360"/>
              <a:gd name="connsiteY26" fmla="*/ 83057 h 5611216"/>
              <a:gd name="connsiteX27" fmla="*/ 2709638 w 3285360"/>
              <a:gd name="connsiteY27" fmla="*/ 74590 h 5611216"/>
              <a:gd name="connsiteX28" fmla="*/ 2777371 w 3285360"/>
              <a:gd name="connsiteY28" fmla="*/ 57657 h 5611216"/>
              <a:gd name="connsiteX29" fmla="*/ 2963638 w 3285360"/>
              <a:gd name="connsiteY29" fmla="*/ 40723 h 5611216"/>
              <a:gd name="connsiteX30" fmla="*/ 2997505 w 3285360"/>
              <a:gd name="connsiteY30" fmla="*/ 32257 h 5611216"/>
              <a:gd name="connsiteX31" fmla="*/ 3200705 w 3285360"/>
              <a:gd name="connsiteY31" fmla="*/ 6857 h 5611216"/>
              <a:gd name="connsiteX32" fmla="*/ 3006177 w 3285360"/>
              <a:gd name="connsiteY32" fmla="*/ 5170943 h 5611216"/>
              <a:gd name="connsiteX33" fmla="*/ 548607 w 3285360"/>
              <a:gd name="connsiteY33" fmla="*/ 5330098 h 5611216"/>
              <a:gd name="connsiteX0" fmla="*/ 553066 w 3285360"/>
              <a:gd name="connsiteY0" fmla="*/ 5318256 h 5611216"/>
              <a:gd name="connsiteX1" fmla="*/ 49826 w 3285360"/>
              <a:gd name="connsiteY1" fmla="*/ 5329684 h 5611216"/>
              <a:gd name="connsiteX2" fmla="*/ 17238 w 3285360"/>
              <a:gd name="connsiteY2" fmla="*/ 32257 h 5611216"/>
              <a:gd name="connsiteX3" fmla="*/ 211971 w 3285360"/>
              <a:gd name="connsiteY3" fmla="*/ 40723 h 5611216"/>
              <a:gd name="connsiteX4" fmla="*/ 262771 w 3285360"/>
              <a:gd name="connsiteY4" fmla="*/ 57657 h 5611216"/>
              <a:gd name="connsiteX5" fmla="*/ 482905 w 3285360"/>
              <a:gd name="connsiteY5" fmla="*/ 49190 h 5611216"/>
              <a:gd name="connsiteX6" fmla="*/ 719971 w 3285360"/>
              <a:gd name="connsiteY6" fmla="*/ 49190 h 5611216"/>
              <a:gd name="connsiteX7" fmla="*/ 830038 w 3285360"/>
              <a:gd name="connsiteY7" fmla="*/ 32257 h 5611216"/>
              <a:gd name="connsiteX8" fmla="*/ 948571 w 3285360"/>
              <a:gd name="connsiteY8" fmla="*/ 23790 h 5611216"/>
              <a:gd name="connsiteX9" fmla="*/ 990905 w 3285360"/>
              <a:gd name="connsiteY9" fmla="*/ 15323 h 5611216"/>
              <a:gd name="connsiteX10" fmla="*/ 1016305 w 3285360"/>
              <a:gd name="connsiteY10" fmla="*/ 6857 h 5611216"/>
              <a:gd name="connsiteX11" fmla="*/ 1211038 w 3285360"/>
              <a:gd name="connsiteY11" fmla="*/ 15323 h 5611216"/>
              <a:gd name="connsiteX12" fmla="*/ 1414238 w 3285360"/>
              <a:gd name="connsiteY12" fmla="*/ 40723 h 5611216"/>
              <a:gd name="connsiteX13" fmla="*/ 1473505 w 3285360"/>
              <a:gd name="connsiteY13" fmla="*/ 57657 h 5611216"/>
              <a:gd name="connsiteX14" fmla="*/ 1515838 w 3285360"/>
              <a:gd name="connsiteY14" fmla="*/ 66123 h 5611216"/>
              <a:gd name="connsiteX15" fmla="*/ 1541238 w 3285360"/>
              <a:gd name="connsiteY15" fmla="*/ 74590 h 5611216"/>
              <a:gd name="connsiteX16" fmla="*/ 1592038 w 3285360"/>
              <a:gd name="connsiteY16" fmla="*/ 83057 h 5611216"/>
              <a:gd name="connsiteX17" fmla="*/ 1651305 w 3285360"/>
              <a:gd name="connsiteY17" fmla="*/ 99990 h 5611216"/>
              <a:gd name="connsiteX18" fmla="*/ 1685171 w 3285360"/>
              <a:gd name="connsiteY18" fmla="*/ 116923 h 5611216"/>
              <a:gd name="connsiteX19" fmla="*/ 1862971 w 3285360"/>
              <a:gd name="connsiteY19" fmla="*/ 108457 h 5611216"/>
              <a:gd name="connsiteX20" fmla="*/ 1905305 w 3285360"/>
              <a:gd name="connsiteY20" fmla="*/ 83057 h 5611216"/>
              <a:gd name="connsiteX21" fmla="*/ 1998438 w 3285360"/>
              <a:gd name="connsiteY21" fmla="*/ 74590 h 5611216"/>
              <a:gd name="connsiteX22" fmla="*/ 2032305 w 3285360"/>
              <a:gd name="connsiteY22" fmla="*/ 66123 h 5611216"/>
              <a:gd name="connsiteX23" fmla="*/ 2184705 w 3285360"/>
              <a:gd name="connsiteY23" fmla="*/ 49190 h 5611216"/>
              <a:gd name="connsiteX24" fmla="*/ 2379438 w 3285360"/>
              <a:gd name="connsiteY24" fmla="*/ 57657 h 5611216"/>
              <a:gd name="connsiteX25" fmla="*/ 2430238 w 3285360"/>
              <a:gd name="connsiteY25" fmla="*/ 74590 h 5611216"/>
              <a:gd name="connsiteX26" fmla="*/ 2455638 w 3285360"/>
              <a:gd name="connsiteY26" fmla="*/ 83057 h 5611216"/>
              <a:gd name="connsiteX27" fmla="*/ 2709638 w 3285360"/>
              <a:gd name="connsiteY27" fmla="*/ 74590 h 5611216"/>
              <a:gd name="connsiteX28" fmla="*/ 2777371 w 3285360"/>
              <a:gd name="connsiteY28" fmla="*/ 57657 h 5611216"/>
              <a:gd name="connsiteX29" fmla="*/ 2963638 w 3285360"/>
              <a:gd name="connsiteY29" fmla="*/ 40723 h 5611216"/>
              <a:gd name="connsiteX30" fmla="*/ 2997505 w 3285360"/>
              <a:gd name="connsiteY30" fmla="*/ 32257 h 5611216"/>
              <a:gd name="connsiteX31" fmla="*/ 3200705 w 3285360"/>
              <a:gd name="connsiteY31" fmla="*/ 6857 h 5611216"/>
              <a:gd name="connsiteX32" fmla="*/ 3006177 w 3285360"/>
              <a:gd name="connsiteY32" fmla="*/ 5170943 h 5611216"/>
              <a:gd name="connsiteX33" fmla="*/ 548607 w 3285360"/>
              <a:gd name="connsiteY33" fmla="*/ 5330098 h 5611216"/>
              <a:gd name="connsiteX0" fmla="*/ 553066 w 3235458"/>
              <a:gd name="connsiteY0" fmla="*/ 5318256 h 5611216"/>
              <a:gd name="connsiteX1" fmla="*/ 49826 w 3235458"/>
              <a:gd name="connsiteY1" fmla="*/ 5329684 h 5611216"/>
              <a:gd name="connsiteX2" fmla="*/ 17238 w 3235458"/>
              <a:gd name="connsiteY2" fmla="*/ 32257 h 5611216"/>
              <a:gd name="connsiteX3" fmla="*/ 211971 w 3235458"/>
              <a:gd name="connsiteY3" fmla="*/ 40723 h 5611216"/>
              <a:gd name="connsiteX4" fmla="*/ 262771 w 3235458"/>
              <a:gd name="connsiteY4" fmla="*/ 57657 h 5611216"/>
              <a:gd name="connsiteX5" fmla="*/ 482905 w 3235458"/>
              <a:gd name="connsiteY5" fmla="*/ 49190 h 5611216"/>
              <a:gd name="connsiteX6" fmla="*/ 719971 w 3235458"/>
              <a:gd name="connsiteY6" fmla="*/ 49190 h 5611216"/>
              <a:gd name="connsiteX7" fmla="*/ 830038 w 3235458"/>
              <a:gd name="connsiteY7" fmla="*/ 32257 h 5611216"/>
              <a:gd name="connsiteX8" fmla="*/ 948571 w 3235458"/>
              <a:gd name="connsiteY8" fmla="*/ 23790 h 5611216"/>
              <a:gd name="connsiteX9" fmla="*/ 990905 w 3235458"/>
              <a:gd name="connsiteY9" fmla="*/ 15323 h 5611216"/>
              <a:gd name="connsiteX10" fmla="*/ 1016305 w 3235458"/>
              <a:gd name="connsiteY10" fmla="*/ 6857 h 5611216"/>
              <a:gd name="connsiteX11" fmla="*/ 1211038 w 3235458"/>
              <a:gd name="connsiteY11" fmla="*/ 15323 h 5611216"/>
              <a:gd name="connsiteX12" fmla="*/ 1414238 w 3235458"/>
              <a:gd name="connsiteY12" fmla="*/ 40723 h 5611216"/>
              <a:gd name="connsiteX13" fmla="*/ 1473505 w 3235458"/>
              <a:gd name="connsiteY13" fmla="*/ 57657 h 5611216"/>
              <a:gd name="connsiteX14" fmla="*/ 1515838 w 3235458"/>
              <a:gd name="connsiteY14" fmla="*/ 66123 h 5611216"/>
              <a:gd name="connsiteX15" fmla="*/ 1541238 w 3235458"/>
              <a:gd name="connsiteY15" fmla="*/ 74590 h 5611216"/>
              <a:gd name="connsiteX16" fmla="*/ 1592038 w 3235458"/>
              <a:gd name="connsiteY16" fmla="*/ 83057 h 5611216"/>
              <a:gd name="connsiteX17" fmla="*/ 1651305 w 3235458"/>
              <a:gd name="connsiteY17" fmla="*/ 99990 h 5611216"/>
              <a:gd name="connsiteX18" fmla="*/ 1685171 w 3235458"/>
              <a:gd name="connsiteY18" fmla="*/ 116923 h 5611216"/>
              <a:gd name="connsiteX19" fmla="*/ 1862971 w 3235458"/>
              <a:gd name="connsiteY19" fmla="*/ 108457 h 5611216"/>
              <a:gd name="connsiteX20" fmla="*/ 1905305 w 3235458"/>
              <a:gd name="connsiteY20" fmla="*/ 83057 h 5611216"/>
              <a:gd name="connsiteX21" fmla="*/ 1998438 w 3235458"/>
              <a:gd name="connsiteY21" fmla="*/ 74590 h 5611216"/>
              <a:gd name="connsiteX22" fmla="*/ 2032305 w 3235458"/>
              <a:gd name="connsiteY22" fmla="*/ 66123 h 5611216"/>
              <a:gd name="connsiteX23" fmla="*/ 2184705 w 3235458"/>
              <a:gd name="connsiteY23" fmla="*/ 49190 h 5611216"/>
              <a:gd name="connsiteX24" fmla="*/ 2379438 w 3235458"/>
              <a:gd name="connsiteY24" fmla="*/ 57657 h 5611216"/>
              <a:gd name="connsiteX25" fmla="*/ 2430238 w 3235458"/>
              <a:gd name="connsiteY25" fmla="*/ 74590 h 5611216"/>
              <a:gd name="connsiteX26" fmla="*/ 2455638 w 3235458"/>
              <a:gd name="connsiteY26" fmla="*/ 83057 h 5611216"/>
              <a:gd name="connsiteX27" fmla="*/ 2709638 w 3235458"/>
              <a:gd name="connsiteY27" fmla="*/ 74590 h 5611216"/>
              <a:gd name="connsiteX28" fmla="*/ 2777371 w 3235458"/>
              <a:gd name="connsiteY28" fmla="*/ 57657 h 5611216"/>
              <a:gd name="connsiteX29" fmla="*/ 2963638 w 3235458"/>
              <a:gd name="connsiteY29" fmla="*/ 40723 h 5611216"/>
              <a:gd name="connsiteX30" fmla="*/ 2997505 w 3235458"/>
              <a:gd name="connsiteY30" fmla="*/ 32257 h 5611216"/>
              <a:gd name="connsiteX31" fmla="*/ 3200705 w 3235458"/>
              <a:gd name="connsiteY31" fmla="*/ 6857 h 5611216"/>
              <a:gd name="connsiteX32" fmla="*/ 3006177 w 3235458"/>
              <a:gd name="connsiteY32" fmla="*/ 5170943 h 5611216"/>
              <a:gd name="connsiteX33" fmla="*/ 548607 w 3235458"/>
              <a:gd name="connsiteY33" fmla="*/ 5330098 h 5611216"/>
              <a:gd name="connsiteX0" fmla="*/ 553066 w 3239524"/>
              <a:gd name="connsiteY0" fmla="*/ 5318256 h 5724413"/>
              <a:gd name="connsiteX1" fmla="*/ 49826 w 3239524"/>
              <a:gd name="connsiteY1" fmla="*/ 5329684 h 5724413"/>
              <a:gd name="connsiteX2" fmla="*/ 17238 w 3239524"/>
              <a:gd name="connsiteY2" fmla="*/ 32257 h 5724413"/>
              <a:gd name="connsiteX3" fmla="*/ 211971 w 3239524"/>
              <a:gd name="connsiteY3" fmla="*/ 40723 h 5724413"/>
              <a:gd name="connsiteX4" fmla="*/ 262771 w 3239524"/>
              <a:gd name="connsiteY4" fmla="*/ 57657 h 5724413"/>
              <a:gd name="connsiteX5" fmla="*/ 482905 w 3239524"/>
              <a:gd name="connsiteY5" fmla="*/ 49190 h 5724413"/>
              <a:gd name="connsiteX6" fmla="*/ 719971 w 3239524"/>
              <a:gd name="connsiteY6" fmla="*/ 49190 h 5724413"/>
              <a:gd name="connsiteX7" fmla="*/ 830038 w 3239524"/>
              <a:gd name="connsiteY7" fmla="*/ 32257 h 5724413"/>
              <a:gd name="connsiteX8" fmla="*/ 948571 w 3239524"/>
              <a:gd name="connsiteY8" fmla="*/ 23790 h 5724413"/>
              <a:gd name="connsiteX9" fmla="*/ 990905 w 3239524"/>
              <a:gd name="connsiteY9" fmla="*/ 15323 h 5724413"/>
              <a:gd name="connsiteX10" fmla="*/ 1016305 w 3239524"/>
              <a:gd name="connsiteY10" fmla="*/ 6857 h 5724413"/>
              <a:gd name="connsiteX11" fmla="*/ 1211038 w 3239524"/>
              <a:gd name="connsiteY11" fmla="*/ 15323 h 5724413"/>
              <a:gd name="connsiteX12" fmla="*/ 1414238 w 3239524"/>
              <a:gd name="connsiteY12" fmla="*/ 40723 h 5724413"/>
              <a:gd name="connsiteX13" fmla="*/ 1473505 w 3239524"/>
              <a:gd name="connsiteY13" fmla="*/ 57657 h 5724413"/>
              <a:gd name="connsiteX14" fmla="*/ 1515838 w 3239524"/>
              <a:gd name="connsiteY14" fmla="*/ 66123 h 5724413"/>
              <a:gd name="connsiteX15" fmla="*/ 1541238 w 3239524"/>
              <a:gd name="connsiteY15" fmla="*/ 74590 h 5724413"/>
              <a:gd name="connsiteX16" fmla="*/ 1592038 w 3239524"/>
              <a:gd name="connsiteY16" fmla="*/ 83057 h 5724413"/>
              <a:gd name="connsiteX17" fmla="*/ 1651305 w 3239524"/>
              <a:gd name="connsiteY17" fmla="*/ 99990 h 5724413"/>
              <a:gd name="connsiteX18" fmla="*/ 1685171 w 3239524"/>
              <a:gd name="connsiteY18" fmla="*/ 116923 h 5724413"/>
              <a:gd name="connsiteX19" fmla="*/ 1862971 w 3239524"/>
              <a:gd name="connsiteY19" fmla="*/ 108457 h 5724413"/>
              <a:gd name="connsiteX20" fmla="*/ 1905305 w 3239524"/>
              <a:gd name="connsiteY20" fmla="*/ 83057 h 5724413"/>
              <a:gd name="connsiteX21" fmla="*/ 1998438 w 3239524"/>
              <a:gd name="connsiteY21" fmla="*/ 74590 h 5724413"/>
              <a:gd name="connsiteX22" fmla="*/ 2032305 w 3239524"/>
              <a:gd name="connsiteY22" fmla="*/ 66123 h 5724413"/>
              <a:gd name="connsiteX23" fmla="*/ 2184705 w 3239524"/>
              <a:gd name="connsiteY23" fmla="*/ 49190 h 5724413"/>
              <a:gd name="connsiteX24" fmla="*/ 2379438 w 3239524"/>
              <a:gd name="connsiteY24" fmla="*/ 57657 h 5724413"/>
              <a:gd name="connsiteX25" fmla="*/ 2430238 w 3239524"/>
              <a:gd name="connsiteY25" fmla="*/ 74590 h 5724413"/>
              <a:gd name="connsiteX26" fmla="*/ 2455638 w 3239524"/>
              <a:gd name="connsiteY26" fmla="*/ 83057 h 5724413"/>
              <a:gd name="connsiteX27" fmla="*/ 2709638 w 3239524"/>
              <a:gd name="connsiteY27" fmla="*/ 74590 h 5724413"/>
              <a:gd name="connsiteX28" fmla="*/ 2777371 w 3239524"/>
              <a:gd name="connsiteY28" fmla="*/ 57657 h 5724413"/>
              <a:gd name="connsiteX29" fmla="*/ 2963638 w 3239524"/>
              <a:gd name="connsiteY29" fmla="*/ 40723 h 5724413"/>
              <a:gd name="connsiteX30" fmla="*/ 2997505 w 3239524"/>
              <a:gd name="connsiteY30" fmla="*/ 32257 h 5724413"/>
              <a:gd name="connsiteX31" fmla="*/ 3200705 w 3239524"/>
              <a:gd name="connsiteY31" fmla="*/ 6857 h 5724413"/>
              <a:gd name="connsiteX32" fmla="*/ 3018065 w 3239524"/>
              <a:gd name="connsiteY32" fmla="*/ 5330099 h 5724413"/>
              <a:gd name="connsiteX33" fmla="*/ 548607 w 3239524"/>
              <a:gd name="connsiteY33" fmla="*/ 5330098 h 5724413"/>
              <a:gd name="connsiteX0" fmla="*/ 553066 w 3346597"/>
              <a:gd name="connsiteY0" fmla="*/ 5318256 h 5533758"/>
              <a:gd name="connsiteX1" fmla="*/ 49826 w 3346597"/>
              <a:gd name="connsiteY1" fmla="*/ 5329684 h 5533758"/>
              <a:gd name="connsiteX2" fmla="*/ 17238 w 3346597"/>
              <a:gd name="connsiteY2" fmla="*/ 32257 h 5533758"/>
              <a:gd name="connsiteX3" fmla="*/ 211971 w 3346597"/>
              <a:gd name="connsiteY3" fmla="*/ 40723 h 5533758"/>
              <a:gd name="connsiteX4" fmla="*/ 262771 w 3346597"/>
              <a:gd name="connsiteY4" fmla="*/ 57657 h 5533758"/>
              <a:gd name="connsiteX5" fmla="*/ 482905 w 3346597"/>
              <a:gd name="connsiteY5" fmla="*/ 49190 h 5533758"/>
              <a:gd name="connsiteX6" fmla="*/ 719971 w 3346597"/>
              <a:gd name="connsiteY6" fmla="*/ 49190 h 5533758"/>
              <a:gd name="connsiteX7" fmla="*/ 830038 w 3346597"/>
              <a:gd name="connsiteY7" fmla="*/ 32257 h 5533758"/>
              <a:gd name="connsiteX8" fmla="*/ 948571 w 3346597"/>
              <a:gd name="connsiteY8" fmla="*/ 23790 h 5533758"/>
              <a:gd name="connsiteX9" fmla="*/ 990905 w 3346597"/>
              <a:gd name="connsiteY9" fmla="*/ 15323 h 5533758"/>
              <a:gd name="connsiteX10" fmla="*/ 1016305 w 3346597"/>
              <a:gd name="connsiteY10" fmla="*/ 6857 h 5533758"/>
              <a:gd name="connsiteX11" fmla="*/ 1211038 w 3346597"/>
              <a:gd name="connsiteY11" fmla="*/ 15323 h 5533758"/>
              <a:gd name="connsiteX12" fmla="*/ 1414238 w 3346597"/>
              <a:gd name="connsiteY12" fmla="*/ 40723 h 5533758"/>
              <a:gd name="connsiteX13" fmla="*/ 1473505 w 3346597"/>
              <a:gd name="connsiteY13" fmla="*/ 57657 h 5533758"/>
              <a:gd name="connsiteX14" fmla="*/ 1515838 w 3346597"/>
              <a:gd name="connsiteY14" fmla="*/ 66123 h 5533758"/>
              <a:gd name="connsiteX15" fmla="*/ 1541238 w 3346597"/>
              <a:gd name="connsiteY15" fmla="*/ 74590 h 5533758"/>
              <a:gd name="connsiteX16" fmla="*/ 1592038 w 3346597"/>
              <a:gd name="connsiteY16" fmla="*/ 83057 h 5533758"/>
              <a:gd name="connsiteX17" fmla="*/ 1651305 w 3346597"/>
              <a:gd name="connsiteY17" fmla="*/ 99990 h 5533758"/>
              <a:gd name="connsiteX18" fmla="*/ 1685171 w 3346597"/>
              <a:gd name="connsiteY18" fmla="*/ 116923 h 5533758"/>
              <a:gd name="connsiteX19" fmla="*/ 1862971 w 3346597"/>
              <a:gd name="connsiteY19" fmla="*/ 108457 h 5533758"/>
              <a:gd name="connsiteX20" fmla="*/ 1905305 w 3346597"/>
              <a:gd name="connsiteY20" fmla="*/ 83057 h 5533758"/>
              <a:gd name="connsiteX21" fmla="*/ 1998438 w 3346597"/>
              <a:gd name="connsiteY21" fmla="*/ 74590 h 5533758"/>
              <a:gd name="connsiteX22" fmla="*/ 2032305 w 3346597"/>
              <a:gd name="connsiteY22" fmla="*/ 66123 h 5533758"/>
              <a:gd name="connsiteX23" fmla="*/ 2184705 w 3346597"/>
              <a:gd name="connsiteY23" fmla="*/ 49190 h 5533758"/>
              <a:gd name="connsiteX24" fmla="*/ 2379438 w 3346597"/>
              <a:gd name="connsiteY24" fmla="*/ 57657 h 5533758"/>
              <a:gd name="connsiteX25" fmla="*/ 2430238 w 3346597"/>
              <a:gd name="connsiteY25" fmla="*/ 74590 h 5533758"/>
              <a:gd name="connsiteX26" fmla="*/ 2455638 w 3346597"/>
              <a:gd name="connsiteY26" fmla="*/ 83057 h 5533758"/>
              <a:gd name="connsiteX27" fmla="*/ 2709638 w 3346597"/>
              <a:gd name="connsiteY27" fmla="*/ 74590 h 5533758"/>
              <a:gd name="connsiteX28" fmla="*/ 2777371 w 3346597"/>
              <a:gd name="connsiteY28" fmla="*/ 57657 h 5533758"/>
              <a:gd name="connsiteX29" fmla="*/ 2963638 w 3346597"/>
              <a:gd name="connsiteY29" fmla="*/ 40723 h 5533758"/>
              <a:gd name="connsiteX30" fmla="*/ 2997505 w 3346597"/>
              <a:gd name="connsiteY30" fmla="*/ 32257 h 5533758"/>
              <a:gd name="connsiteX31" fmla="*/ 3200705 w 3346597"/>
              <a:gd name="connsiteY31" fmla="*/ 6857 h 5533758"/>
              <a:gd name="connsiteX32" fmla="*/ 3208274 w 3346597"/>
              <a:gd name="connsiteY32" fmla="*/ 5051576 h 5533758"/>
              <a:gd name="connsiteX33" fmla="*/ 548607 w 3346597"/>
              <a:gd name="connsiteY33" fmla="*/ 5330098 h 5533758"/>
              <a:gd name="connsiteX0" fmla="*/ 553066 w 3222605"/>
              <a:gd name="connsiteY0" fmla="*/ 5318256 h 5533758"/>
              <a:gd name="connsiteX1" fmla="*/ 49826 w 3222605"/>
              <a:gd name="connsiteY1" fmla="*/ 5329684 h 5533758"/>
              <a:gd name="connsiteX2" fmla="*/ 17238 w 3222605"/>
              <a:gd name="connsiteY2" fmla="*/ 32257 h 5533758"/>
              <a:gd name="connsiteX3" fmla="*/ 211971 w 3222605"/>
              <a:gd name="connsiteY3" fmla="*/ 40723 h 5533758"/>
              <a:gd name="connsiteX4" fmla="*/ 262771 w 3222605"/>
              <a:gd name="connsiteY4" fmla="*/ 57657 h 5533758"/>
              <a:gd name="connsiteX5" fmla="*/ 482905 w 3222605"/>
              <a:gd name="connsiteY5" fmla="*/ 49190 h 5533758"/>
              <a:gd name="connsiteX6" fmla="*/ 719971 w 3222605"/>
              <a:gd name="connsiteY6" fmla="*/ 49190 h 5533758"/>
              <a:gd name="connsiteX7" fmla="*/ 830038 w 3222605"/>
              <a:gd name="connsiteY7" fmla="*/ 32257 h 5533758"/>
              <a:gd name="connsiteX8" fmla="*/ 948571 w 3222605"/>
              <a:gd name="connsiteY8" fmla="*/ 23790 h 5533758"/>
              <a:gd name="connsiteX9" fmla="*/ 990905 w 3222605"/>
              <a:gd name="connsiteY9" fmla="*/ 15323 h 5533758"/>
              <a:gd name="connsiteX10" fmla="*/ 1016305 w 3222605"/>
              <a:gd name="connsiteY10" fmla="*/ 6857 h 5533758"/>
              <a:gd name="connsiteX11" fmla="*/ 1211038 w 3222605"/>
              <a:gd name="connsiteY11" fmla="*/ 15323 h 5533758"/>
              <a:gd name="connsiteX12" fmla="*/ 1414238 w 3222605"/>
              <a:gd name="connsiteY12" fmla="*/ 40723 h 5533758"/>
              <a:gd name="connsiteX13" fmla="*/ 1473505 w 3222605"/>
              <a:gd name="connsiteY13" fmla="*/ 57657 h 5533758"/>
              <a:gd name="connsiteX14" fmla="*/ 1515838 w 3222605"/>
              <a:gd name="connsiteY14" fmla="*/ 66123 h 5533758"/>
              <a:gd name="connsiteX15" fmla="*/ 1541238 w 3222605"/>
              <a:gd name="connsiteY15" fmla="*/ 74590 h 5533758"/>
              <a:gd name="connsiteX16" fmla="*/ 1592038 w 3222605"/>
              <a:gd name="connsiteY16" fmla="*/ 83057 h 5533758"/>
              <a:gd name="connsiteX17" fmla="*/ 1651305 w 3222605"/>
              <a:gd name="connsiteY17" fmla="*/ 99990 h 5533758"/>
              <a:gd name="connsiteX18" fmla="*/ 1685171 w 3222605"/>
              <a:gd name="connsiteY18" fmla="*/ 116923 h 5533758"/>
              <a:gd name="connsiteX19" fmla="*/ 1862971 w 3222605"/>
              <a:gd name="connsiteY19" fmla="*/ 108457 h 5533758"/>
              <a:gd name="connsiteX20" fmla="*/ 1905305 w 3222605"/>
              <a:gd name="connsiteY20" fmla="*/ 83057 h 5533758"/>
              <a:gd name="connsiteX21" fmla="*/ 1998438 w 3222605"/>
              <a:gd name="connsiteY21" fmla="*/ 74590 h 5533758"/>
              <a:gd name="connsiteX22" fmla="*/ 2032305 w 3222605"/>
              <a:gd name="connsiteY22" fmla="*/ 66123 h 5533758"/>
              <a:gd name="connsiteX23" fmla="*/ 2184705 w 3222605"/>
              <a:gd name="connsiteY23" fmla="*/ 49190 h 5533758"/>
              <a:gd name="connsiteX24" fmla="*/ 2379438 w 3222605"/>
              <a:gd name="connsiteY24" fmla="*/ 57657 h 5533758"/>
              <a:gd name="connsiteX25" fmla="*/ 2430238 w 3222605"/>
              <a:gd name="connsiteY25" fmla="*/ 74590 h 5533758"/>
              <a:gd name="connsiteX26" fmla="*/ 2455638 w 3222605"/>
              <a:gd name="connsiteY26" fmla="*/ 83057 h 5533758"/>
              <a:gd name="connsiteX27" fmla="*/ 2709638 w 3222605"/>
              <a:gd name="connsiteY27" fmla="*/ 74590 h 5533758"/>
              <a:gd name="connsiteX28" fmla="*/ 2777371 w 3222605"/>
              <a:gd name="connsiteY28" fmla="*/ 57657 h 5533758"/>
              <a:gd name="connsiteX29" fmla="*/ 2963638 w 3222605"/>
              <a:gd name="connsiteY29" fmla="*/ 40723 h 5533758"/>
              <a:gd name="connsiteX30" fmla="*/ 2997505 w 3222605"/>
              <a:gd name="connsiteY30" fmla="*/ 32257 h 5533758"/>
              <a:gd name="connsiteX31" fmla="*/ 3200705 w 3222605"/>
              <a:gd name="connsiteY31" fmla="*/ 6857 h 5533758"/>
              <a:gd name="connsiteX32" fmla="*/ 3208274 w 3222605"/>
              <a:gd name="connsiteY32" fmla="*/ 5051576 h 5533758"/>
              <a:gd name="connsiteX33" fmla="*/ 548607 w 3222605"/>
              <a:gd name="connsiteY33" fmla="*/ 5330098 h 5533758"/>
              <a:gd name="connsiteX0" fmla="*/ 553066 w 3222605"/>
              <a:gd name="connsiteY0" fmla="*/ 5318256 h 5330098"/>
              <a:gd name="connsiteX1" fmla="*/ 49826 w 3222605"/>
              <a:gd name="connsiteY1" fmla="*/ 5329684 h 5330098"/>
              <a:gd name="connsiteX2" fmla="*/ 17238 w 3222605"/>
              <a:gd name="connsiteY2" fmla="*/ 32257 h 5330098"/>
              <a:gd name="connsiteX3" fmla="*/ 211971 w 3222605"/>
              <a:gd name="connsiteY3" fmla="*/ 40723 h 5330098"/>
              <a:gd name="connsiteX4" fmla="*/ 262771 w 3222605"/>
              <a:gd name="connsiteY4" fmla="*/ 57657 h 5330098"/>
              <a:gd name="connsiteX5" fmla="*/ 482905 w 3222605"/>
              <a:gd name="connsiteY5" fmla="*/ 49190 h 5330098"/>
              <a:gd name="connsiteX6" fmla="*/ 719971 w 3222605"/>
              <a:gd name="connsiteY6" fmla="*/ 49190 h 5330098"/>
              <a:gd name="connsiteX7" fmla="*/ 830038 w 3222605"/>
              <a:gd name="connsiteY7" fmla="*/ 32257 h 5330098"/>
              <a:gd name="connsiteX8" fmla="*/ 948571 w 3222605"/>
              <a:gd name="connsiteY8" fmla="*/ 23790 h 5330098"/>
              <a:gd name="connsiteX9" fmla="*/ 990905 w 3222605"/>
              <a:gd name="connsiteY9" fmla="*/ 15323 h 5330098"/>
              <a:gd name="connsiteX10" fmla="*/ 1016305 w 3222605"/>
              <a:gd name="connsiteY10" fmla="*/ 6857 h 5330098"/>
              <a:gd name="connsiteX11" fmla="*/ 1211038 w 3222605"/>
              <a:gd name="connsiteY11" fmla="*/ 15323 h 5330098"/>
              <a:gd name="connsiteX12" fmla="*/ 1414238 w 3222605"/>
              <a:gd name="connsiteY12" fmla="*/ 40723 h 5330098"/>
              <a:gd name="connsiteX13" fmla="*/ 1473505 w 3222605"/>
              <a:gd name="connsiteY13" fmla="*/ 57657 h 5330098"/>
              <a:gd name="connsiteX14" fmla="*/ 1515838 w 3222605"/>
              <a:gd name="connsiteY14" fmla="*/ 66123 h 5330098"/>
              <a:gd name="connsiteX15" fmla="*/ 1541238 w 3222605"/>
              <a:gd name="connsiteY15" fmla="*/ 74590 h 5330098"/>
              <a:gd name="connsiteX16" fmla="*/ 1592038 w 3222605"/>
              <a:gd name="connsiteY16" fmla="*/ 83057 h 5330098"/>
              <a:gd name="connsiteX17" fmla="*/ 1651305 w 3222605"/>
              <a:gd name="connsiteY17" fmla="*/ 99990 h 5330098"/>
              <a:gd name="connsiteX18" fmla="*/ 1685171 w 3222605"/>
              <a:gd name="connsiteY18" fmla="*/ 116923 h 5330098"/>
              <a:gd name="connsiteX19" fmla="*/ 1862971 w 3222605"/>
              <a:gd name="connsiteY19" fmla="*/ 108457 h 5330098"/>
              <a:gd name="connsiteX20" fmla="*/ 1905305 w 3222605"/>
              <a:gd name="connsiteY20" fmla="*/ 83057 h 5330098"/>
              <a:gd name="connsiteX21" fmla="*/ 1998438 w 3222605"/>
              <a:gd name="connsiteY21" fmla="*/ 74590 h 5330098"/>
              <a:gd name="connsiteX22" fmla="*/ 2032305 w 3222605"/>
              <a:gd name="connsiteY22" fmla="*/ 66123 h 5330098"/>
              <a:gd name="connsiteX23" fmla="*/ 2184705 w 3222605"/>
              <a:gd name="connsiteY23" fmla="*/ 49190 h 5330098"/>
              <a:gd name="connsiteX24" fmla="*/ 2379438 w 3222605"/>
              <a:gd name="connsiteY24" fmla="*/ 57657 h 5330098"/>
              <a:gd name="connsiteX25" fmla="*/ 2430238 w 3222605"/>
              <a:gd name="connsiteY25" fmla="*/ 74590 h 5330098"/>
              <a:gd name="connsiteX26" fmla="*/ 2455638 w 3222605"/>
              <a:gd name="connsiteY26" fmla="*/ 83057 h 5330098"/>
              <a:gd name="connsiteX27" fmla="*/ 2709638 w 3222605"/>
              <a:gd name="connsiteY27" fmla="*/ 74590 h 5330098"/>
              <a:gd name="connsiteX28" fmla="*/ 2777371 w 3222605"/>
              <a:gd name="connsiteY28" fmla="*/ 57657 h 5330098"/>
              <a:gd name="connsiteX29" fmla="*/ 2963638 w 3222605"/>
              <a:gd name="connsiteY29" fmla="*/ 40723 h 5330098"/>
              <a:gd name="connsiteX30" fmla="*/ 2997505 w 3222605"/>
              <a:gd name="connsiteY30" fmla="*/ 32257 h 5330098"/>
              <a:gd name="connsiteX31" fmla="*/ 3200705 w 3222605"/>
              <a:gd name="connsiteY31" fmla="*/ 6857 h 5330098"/>
              <a:gd name="connsiteX32" fmla="*/ 3208274 w 3222605"/>
              <a:gd name="connsiteY32" fmla="*/ 5051576 h 5330098"/>
              <a:gd name="connsiteX33" fmla="*/ 548607 w 3222605"/>
              <a:gd name="connsiteY33" fmla="*/ 5330098 h 5330098"/>
              <a:gd name="connsiteX0" fmla="*/ 553066 w 3219223"/>
              <a:gd name="connsiteY0" fmla="*/ 5318256 h 5354739"/>
              <a:gd name="connsiteX1" fmla="*/ 49826 w 3219223"/>
              <a:gd name="connsiteY1" fmla="*/ 5329684 h 5354739"/>
              <a:gd name="connsiteX2" fmla="*/ 17238 w 3219223"/>
              <a:gd name="connsiteY2" fmla="*/ 32257 h 5354739"/>
              <a:gd name="connsiteX3" fmla="*/ 211971 w 3219223"/>
              <a:gd name="connsiteY3" fmla="*/ 40723 h 5354739"/>
              <a:gd name="connsiteX4" fmla="*/ 262771 w 3219223"/>
              <a:gd name="connsiteY4" fmla="*/ 57657 h 5354739"/>
              <a:gd name="connsiteX5" fmla="*/ 482905 w 3219223"/>
              <a:gd name="connsiteY5" fmla="*/ 49190 h 5354739"/>
              <a:gd name="connsiteX6" fmla="*/ 719971 w 3219223"/>
              <a:gd name="connsiteY6" fmla="*/ 49190 h 5354739"/>
              <a:gd name="connsiteX7" fmla="*/ 830038 w 3219223"/>
              <a:gd name="connsiteY7" fmla="*/ 32257 h 5354739"/>
              <a:gd name="connsiteX8" fmla="*/ 948571 w 3219223"/>
              <a:gd name="connsiteY8" fmla="*/ 23790 h 5354739"/>
              <a:gd name="connsiteX9" fmla="*/ 990905 w 3219223"/>
              <a:gd name="connsiteY9" fmla="*/ 15323 h 5354739"/>
              <a:gd name="connsiteX10" fmla="*/ 1016305 w 3219223"/>
              <a:gd name="connsiteY10" fmla="*/ 6857 h 5354739"/>
              <a:gd name="connsiteX11" fmla="*/ 1211038 w 3219223"/>
              <a:gd name="connsiteY11" fmla="*/ 15323 h 5354739"/>
              <a:gd name="connsiteX12" fmla="*/ 1414238 w 3219223"/>
              <a:gd name="connsiteY12" fmla="*/ 40723 h 5354739"/>
              <a:gd name="connsiteX13" fmla="*/ 1473505 w 3219223"/>
              <a:gd name="connsiteY13" fmla="*/ 57657 h 5354739"/>
              <a:gd name="connsiteX14" fmla="*/ 1515838 w 3219223"/>
              <a:gd name="connsiteY14" fmla="*/ 66123 h 5354739"/>
              <a:gd name="connsiteX15" fmla="*/ 1541238 w 3219223"/>
              <a:gd name="connsiteY15" fmla="*/ 74590 h 5354739"/>
              <a:gd name="connsiteX16" fmla="*/ 1592038 w 3219223"/>
              <a:gd name="connsiteY16" fmla="*/ 83057 h 5354739"/>
              <a:gd name="connsiteX17" fmla="*/ 1651305 w 3219223"/>
              <a:gd name="connsiteY17" fmla="*/ 99990 h 5354739"/>
              <a:gd name="connsiteX18" fmla="*/ 1685171 w 3219223"/>
              <a:gd name="connsiteY18" fmla="*/ 116923 h 5354739"/>
              <a:gd name="connsiteX19" fmla="*/ 1862971 w 3219223"/>
              <a:gd name="connsiteY19" fmla="*/ 108457 h 5354739"/>
              <a:gd name="connsiteX20" fmla="*/ 1905305 w 3219223"/>
              <a:gd name="connsiteY20" fmla="*/ 83057 h 5354739"/>
              <a:gd name="connsiteX21" fmla="*/ 1998438 w 3219223"/>
              <a:gd name="connsiteY21" fmla="*/ 74590 h 5354739"/>
              <a:gd name="connsiteX22" fmla="*/ 2032305 w 3219223"/>
              <a:gd name="connsiteY22" fmla="*/ 66123 h 5354739"/>
              <a:gd name="connsiteX23" fmla="*/ 2184705 w 3219223"/>
              <a:gd name="connsiteY23" fmla="*/ 49190 h 5354739"/>
              <a:gd name="connsiteX24" fmla="*/ 2379438 w 3219223"/>
              <a:gd name="connsiteY24" fmla="*/ 57657 h 5354739"/>
              <a:gd name="connsiteX25" fmla="*/ 2430238 w 3219223"/>
              <a:gd name="connsiteY25" fmla="*/ 74590 h 5354739"/>
              <a:gd name="connsiteX26" fmla="*/ 2455638 w 3219223"/>
              <a:gd name="connsiteY26" fmla="*/ 83057 h 5354739"/>
              <a:gd name="connsiteX27" fmla="*/ 2709638 w 3219223"/>
              <a:gd name="connsiteY27" fmla="*/ 74590 h 5354739"/>
              <a:gd name="connsiteX28" fmla="*/ 2777371 w 3219223"/>
              <a:gd name="connsiteY28" fmla="*/ 57657 h 5354739"/>
              <a:gd name="connsiteX29" fmla="*/ 2963638 w 3219223"/>
              <a:gd name="connsiteY29" fmla="*/ 40723 h 5354739"/>
              <a:gd name="connsiteX30" fmla="*/ 2997505 w 3219223"/>
              <a:gd name="connsiteY30" fmla="*/ 32257 h 5354739"/>
              <a:gd name="connsiteX31" fmla="*/ 3200705 w 3219223"/>
              <a:gd name="connsiteY31" fmla="*/ 6857 h 5354739"/>
              <a:gd name="connsiteX32" fmla="*/ 3196386 w 3219223"/>
              <a:gd name="connsiteY32" fmla="*/ 5190837 h 5354739"/>
              <a:gd name="connsiteX33" fmla="*/ 548607 w 3219223"/>
              <a:gd name="connsiteY33" fmla="*/ 5330098 h 5354739"/>
              <a:gd name="connsiteX0" fmla="*/ 553066 w 3219223"/>
              <a:gd name="connsiteY0" fmla="*/ 5318256 h 5335474"/>
              <a:gd name="connsiteX1" fmla="*/ 49826 w 3219223"/>
              <a:gd name="connsiteY1" fmla="*/ 5329684 h 5335474"/>
              <a:gd name="connsiteX2" fmla="*/ 17238 w 3219223"/>
              <a:gd name="connsiteY2" fmla="*/ 32257 h 5335474"/>
              <a:gd name="connsiteX3" fmla="*/ 211971 w 3219223"/>
              <a:gd name="connsiteY3" fmla="*/ 40723 h 5335474"/>
              <a:gd name="connsiteX4" fmla="*/ 262771 w 3219223"/>
              <a:gd name="connsiteY4" fmla="*/ 57657 h 5335474"/>
              <a:gd name="connsiteX5" fmla="*/ 482905 w 3219223"/>
              <a:gd name="connsiteY5" fmla="*/ 49190 h 5335474"/>
              <a:gd name="connsiteX6" fmla="*/ 719971 w 3219223"/>
              <a:gd name="connsiteY6" fmla="*/ 49190 h 5335474"/>
              <a:gd name="connsiteX7" fmla="*/ 830038 w 3219223"/>
              <a:gd name="connsiteY7" fmla="*/ 32257 h 5335474"/>
              <a:gd name="connsiteX8" fmla="*/ 948571 w 3219223"/>
              <a:gd name="connsiteY8" fmla="*/ 23790 h 5335474"/>
              <a:gd name="connsiteX9" fmla="*/ 990905 w 3219223"/>
              <a:gd name="connsiteY9" fmla="*/ 15323 h 5335474"/>
              <a:gd name="connsiteX10" fmla="*/ 1016305 w 3219223"/>
              <a:gd name="connsiteY10" fmla="*/ 6857 h 5335474"/>
              <a:gd name="connsiteX11" fmla="*/ 1211038 w 3219223"/>
              <a:gd name="connsiteY11" fmla="*/ 15323 h 5335474"/>
              <a:gd name="connsiteX12" fmla="*/ 1414238 w 3219223"/>
              <a:gd name="connsiteY12" fmla="*/ 40723 h 5335474"/>
              <a:gd name="connsiteX13" fmla="*/ 1473505 w 3219223"/>
              <a:gd name="connsiteY13" fmla="*/ 57657 h 5335474"/>
              <a:gd name="connsiteX14" fmla="*/ 1515838 w 3219223"/>
              <a:gd name="connsiteY14" fmla="*/ 66123 h 5335474"/>
              <a:gd name="connsiteX15" fmla="*/ 1541238 w 3219223"/>
              <a:gd name="connsiteY15" fmla="*/ 74590 h 5335474"/>
              <a:gd name="connsiteX16" fmla="*/ 1592038 w 3219223"/>
              <a:gd name="connsiteY16" fmla="*/ 83057 h 5335474"/>
              <a:gd name="connsiteX17" fmla="*/ 1651305 w 3219223"/>
              <a:gd name="connsiteY17" fmla="*/ 99990 h 5335474"/>
              <a:gd name="connsiteX18" fmla="*/ 1685171 w 3219223"/>
              <a:gd name="connsiteY18" fmla="*/ 116923 h 5335474"/>
              <a:gd name="connsiteX19" fmla="*/ 1862971 w 3219223"/>
              <a:gd name="connsiteY19" fmla="*/ 108457 h 5335474"/>
              <a:gd name="connsiteX20" fmla="*/ 1905305 w 3219223"/>
              <a:gd name="connsiteY20" fmla="*/ 83057 h 5335474"/>
              <a:gd name="connsiteX21" fmla="*/ 1998438 w 3219223"/>
              <a:gd name="connsiteY21" fmla="*/ 74590 h 5335474"/>
              <a:gd name="connsiteX22" fmla="*/ 2032305 w 3219223"/>
              <a:gd name="connsiteY22" fmla="*/ 66123 h 5335474"/>
              <a:gd name="connsiteX23" fmla="*/ 2184705 w 3219223"/>
              <a:gd name="connsiteY23" fmla="*/ 49190 h 5335474"/>
              <a:gd name="connsiteX24" fmla="*/ 2379438 w 3219223"/>
              <a:gd name="connsiteY24" fmla="*/ 57657 h 5335474"/>
              <a:gd name="connsiteX25" fmla="*/ 2430238 w 3219223"/>
              <a:gd name="connsiteY25" fmla="*/ 74590 h 5335474"/>
              <a:gd name="connsiteX26" fmla="*/ 2455638 w 3219223"/>
              <a:gd name="connsiteY26" fmla="*/ 83057 h 5335474"/>
              <a:gd name="connsiteX27" fmla="*/ 2709638 w 3219223"/>
              <a:gd name="connsiteY27" fmla="*/ 74590 h 5335474"/>
              <a:gd name="connsiteX28" fmla="*/ 2777371 w 3219223"/>
              <a:gd name="connsiteY28" fmla="*/ 57657 h 5335474"/>
              <a:gd name="connsiteX29" fmla="*/ 2963638 w 3219223"/>
              <a:gd name="connsiteY29" fmla="*/ 40723 h 5335474"/>
              <a:gd name="connsiteX30" fmla="*/ 2997505 w 3219223"/>
              <a:gd name="connsiteY30" fmla="*/ 32257 h 5335474"/>
              <a:gd name="connsiteX31" fmla="*/ 3200705 w 3219223"/>
              <a:gd name="connsiteY31" fmla="*/ 6857 h 5335474"/>
              <a:gd name="connsiteX32" fmla="*/ 3196386 w 3219223"/>
              <a:gd name="connsiteY32" fmla="*/ 5190837 h 5335474"/>
              <a:gd name="connsiteX33" fmla="*/ 560495 w 3219223"/>
              <a:gd name="connsiteY33" fmla="*/ 5290309 h 5335474"/>
              <a:gd name="connsiteX0" fmla="*/ 553066 w 3219223"/>
              <a:gd name="connsiteY0" fmla="*/ 5311421 h 5328639"/>
              <a:gd name="connsiteX1" fmla="*/ 49826 w 3219223"/>
              <a:gd name="connsiteY1" fmla="*/ 5322849 h 5328639"/>
              <a:gd name="connsiteX2" fmla="*/ 17238 w 3219223"/>
              <a:gd name="connsiteY2" fmla="*/ 25422 h 5328639"/>
              <a:gd name="connsiteX3" fmla="*/ 211971 w 3219223"/>
              <a:gd name="connsiteY3" fmla="*/ 33888 h 5328639"/>
              <a:gd name="connsiteX4" fmla="*/ 262771 w 3219223"/>
              <a:gd name="connsiteY4" fmla="*/ 50822 h 5328639"/>
              <a:gd name="connsiteX5" fmla="*/ 482905 w 3219223"/>
              <a:gd name="connsiteY5" fmla="*/ 42355 h 5328639"/>
              <a:gd name="connsiteX6" fmla="*/ 719971 w 3219223"/>
              <a:gd name="connsiteY6" fmla="*/ 42355 h 5328639"/>
              <a:gd name="connsiteX7" fmla="*/ 830038 w 3219223"/>
              <a:gd name="connsiteY7" fmla="*/ 25422 h 5328639"/>
              <a:gd name="connsiteX8" fmla="*/ 948571 w 3219223"/>
              <a:gd name="connsiteY8" fmla="*/ 16955 h 5328639"/>
              <a:gd name="connsiteX9" fmla="*/ 990905 w 3219223"/>
              <a:gd name="connsiteY9" fmla="*/ 8488 h 5328639"/>
              <a:gd name="connsiteX10" fmla="*/ 1016305 w 3219223"/>
              <a:gd name="connsiteY10" fmla="*/ 22 h 5328639"/>
              <a:gd name="connsiteX11" fmla="*/ 1211038 w 3219223"/>
              <a:gd name="connsiteY11" fmla="*/ 8488 h 5328639"/>
              <a:gd name="connsiteX12" fmla="*/ 1414238 w 3219223"/>
              <a:gd name="connsiteY12" fmla="*/ 33888 h 5328639"/>
              <a:gd name="connsiteX13" fmla="*/ 1473505 w 3219223"/>
              <a:gd name="connsiteY13" fmla="*/ 50822 h 5328639"/>
              <a:gd name="connsiteX14" fmla="*/ 1515838 w 3219223"/>
              <a:gd name="connsiteY14" fmla="*/ 59288 h 5328639"/>
              <a:gd name="connsiteX15" fmla="*/ 1541238 w 3219223"/>
              <a:gd name="connsiteY15" fmla="*/ 67755 h 5328639"/>
              <a:gd name="connsiteX16" fmla="*/ 1592038 w 3219223"/>
              <a:gd name="connsiteY16" fmla="*/ 76222 h 5328639"/>
              <a:gd name="connsiteX17" fmla="*/ 1651305 w 3219223"/>
              <a:gd name="connsiteY17" fmla="*/ 93155 h 5328639"/>
              <a:gd name="connsiteX18" fmla="*/ 1685171 w 3219223"/>
              <a:gd name="connsiteY18" fmla="*/ 110088 h 5328639"/>
              <a:gd name="connsiteX19" fmla="*/ 1862971 w 3219223"/>
              <a:gd name="connsiteY19" fmla="*/ 101622 h 5328639"/>
              <a:gd name="connsiteX20" fmla="*/ 1905305 w 3219223"/>
              <a:gd name="connsiteY20" fmla="*/ 76222 h 5328639"/>
              <a:gd name="connsiteX21" fmla="*/ 1998438 w 3219223"/>
              <a:gd name="connsiteY21" fmla="*/ 67755 h 5328639"/>
              <a:gd name="connsiteX22" fmla="*/ 2032305 w 3219223"/>
              <a:gd name="connsiteY22" fmla="*/ 59288 h 5328639"/>
              <a:gd name="connsiteX23" fmla="*/ 2184705 w 3219223"/>
              <a:gd name="connsiteY23" fmla="*/ 42355 h 5328639"/>
              <a:gd name="connsiteX24" fmla="*/ 2379438 w 3219223"/>
              <a:gd name="connsiteY24" fmla="*/ 50822 h 5328639"/>
              <a:gd name="connsiteX25" fmla="*/ 2430238 w 3219223"/>
              <a:gd name="connsiteY25" fmla="*/ 67755 h 5328639"/>
              <a:gd name="connsiteX26" fmla="*/ 2455638 w 3219223"/>
              <a:gd name="connsiteY26" fmla="*/ 76222 h 5328639"/>
              <a:gd name="connsiteX27" fmla="*/ 2709638 w 3219223"/>
              <a:gd name="connsiteY27" fmla="*/ 67755 h 5328639"/>
              <a:gd name="connsiteX28" fmla="*/ 2777371 w 3219223"/>
              <a:gd name="connsiteY28" fmla="*/ 50822 h 5328639"/>
              <a:gd name="connsiteX29" fmla="*/ 2963638 w 3219223"/>
              <a:gd name="connsiteY29" fmla="*/ 33888 h 5328639"/>
              <a:gd name="connsiteX30" fmla="*/ 3015337 w 3219223"/>
              <a:gd name="connsiteY30" fmla="*/ 85105 h 5328639"/>
              <a:gd name="connsiteX31" fmla="*/ 3200705 w 3219223"/>
              <a:gd name="connsiteY31" fmla="*/ 22 h 5328639"/>
              <a:gd name="connsiteX32" fmla="*/ 3196386 w 3219223"/>
              <a:gd name="connsiteY32" fmla="*/ 5184002 h 5328639"/>
              <a:gd name="connsiteX33" fmla="*/ 560495 w 3219223"/>
              <a:gd name="connsiteY33" fmla="*/ 5283474 h 5328639"/>
              <a:gd name="connsiteX0" fmla="*/ 553066 w 3210717"/>
              <a:gd name="connsiteY0" fmla="*/ 5311400 h 5328618"/>
              <a:gd name="connsiteX1" fmla="*/ 49826 w 3210717"/>
              <a:gd name="connsiteY1" fmla="*/ 5322828 h 5328618"/>
              <a:gd name="connsiteX2" fmla="*/ 17238 w 3210717"/>
              <a:gd name="connsiteY2" fmla="*/ 25401 h 5328618"/>
              <a:gd name="connsiteX3" fmla="*/ 211971 w 3210717"/>
              <a:gd name="connsiteY3" fmla="*/ 33867 h 5328618"/>
              <a:gd name="connsiteX4" fmla="*/ 262771 w 3210717"/>
              <a:gd name="connsiteY4" fmla="*/ 50801 h 5328618"/>
              <a:gd name="connsiteX5" fmla="*/ 482905 w 3210717"/>
              <a:gd name="connsiteY5" fmla="*/ 42334 h 5328618"/>
              <a:gd name="connsiteX6" fmla="*/ 719971 w 3210717"/>
              <a:gd name="connsiteY6" fmla="*/ 42334 h 5328618"/>
              <a:gd name="connsiteX7" fmla="*/ 830038 w 3210717"/>
              <a:gd name="connsiteY7" fmla="*/ 25401 h 5328618"/>
              <a:gd name="connsiteX8" fmla="*/ 948571 w 3210717"/>
              <a:gd name="connsiteY8" fmla="*/ 16934 h 5328618"/>
              <a:gd name="connsiteX9" fmla="*/ 990905 w 3210717"/>
              <a:gd name="connsiteY9" fmla="*/ 8467 h 5328618"/>
              <a:gd name="connsiteX10" fmla="*/ 1016305 w 3210717"/>
              <a:gd name="connsiteY10" fmla="*/ 1 h 5328618"/>
              <a:gd name="connsiteX11" fmla="*/ 1211038 w 3210717"/>
              <a:gd name="connsiteY11" fmla="*/ 8467 h 5328618"/>
              <a:gd name="connsiteX12" fmla="*/ 1414238 w 3210717"/>
              <a:gd name="connsiteY12" fmla="*/ 33867 h 5328618"/>
              <a:gd name="connsiteX13" fmla="*/ 1473505 w 3210717"/>
              <a:gd name="connsiteY13" fmla="*/ 50801 h 5328618"/>
              <a:gd name="connsiteX14" fmla="*/ 1515838 w 3210717"/>
              <a:gd name="connsiteY14" fmla="*/ 59267 h 5328618"/>
              <a:gd name="connsiteX15" fmla="*/ 1541238 w 3210717"/>
              <a:gd name="connsiteY15" fmla="*/ 67734 h 5328618"/>
              <a:gd name="connsiteX16" fmla="*/ 1592038 w 3210717"/>
              <a:gd name="connsiteY16" fmla="*/ 76201 h 5328618"/>
              <a:gd name="connsiteX17" fmla="*/ 1651305 w 3210717"/>
              <a:gd name="connsiteY17" fmla="*/ 93134 h 5328618"/>
              <a:gd name="connsiteX18" fmla="*/ 1685171 w 3210717"/>
              <a:gd name="connsiteY18" fmla="*/ 110067 h 5328618"/>
              <a:gd name="connsiteX19" fmla="*/ 1862971 w 3210717"/>
              <a:gd name="connsiteY19" fmla="*/ 101601 h 5328618"/>
              <a:gd name="connsiteX20" fmla="*/ 1905305 w 3210717"/>
              <a:gd name="connsiteY20" fmla="*/ 76201 h 5328618"/>
              <a:gd name="connsiteX21" fmla="*/ 1998438 w 3210717"/>
              <a:gd name="connsiteY21" fmla="*/ 67734 h 5328618"/>
              <a:gd name="connsiteX22" fmla="*/ 2032305 w 3210717"/>
              <a:gd name="connsiteY22" fmla="*/ 59267 h 5328618"/>
              <a:gd name="connsiteX23" fmla="*/ 2184705 w 3210717"/>
              <a:gd name="connsiteY23" fmla="*/ 42334 h 5328618"/>
              <a:gd name="connsiteX24" fmla="*/ 2379438 w 3210717"/>
              <a:gd name="connsiteY24" fmla="*/ 50801 h 5328618"/>
              <a:gd name="connsiteX25" fmla="*/ 2430238 w 3210717"/>
              <a:gd name="connsiteY25" fmla="*/ 67734 h 5328618"/>
              <a:gd name="connsiteX26" fmla="*/ 2455638 w 3210717"/>
              <a:gd name="connsiteY26" fmla="*/ 76201 h 5328618"/>
              <a:gd name="connsiteX27" fmla="*/ 2709638 w 3210717"/>
              <a:gd name="connsiteY27" fmla="*/ 67734 h 5328618"/>
              <a:gd name="connsiteX28" fmla="*/ 2777371 w 3210717"/>
              <a:gd name="connsiteY28" fmla="*/ 50801 h 5328618"/>
              <a:gd name="connsiteX29" fmla="*/ 2963638 w 3210717"/>
              <a:gd name="connsiteY29" fmla="*/ 33867 h 5328618"/>
              <a:gd name="connsiteX30" fmla="*/ 3015337 w 3210717"/>
              <a:gd name="connsiteY30" fmla="*/ 85084 h 5328618"/>
              <a:gd name="connsiteX31" fmla="*/ 3188817 w 3210717"/>
              <a:gd name="connsiteY31" fmla="*/ 59683 h 5328618"/>
              <a:gd name="connsiteX32" fmla="*/ 3196386 w 3210717"/>
              <a:gd name="connsiteY32" fmla="*/ 5183981 h 5328618"/>
              <a:gd name="connsiteX33" fmla="*/ 560495 w 3210717"/>
              <a:gd name="connsiteY33" fmla="*/ 5283453 h 5328618"/>
              <a:gd name="connsiteX0" fmla="*/ 553066 w 3210717"/>
              <a:gd name="connsiteY0" fmla="*/ 5311400 h 5328618"/>
              <a:gd name="connsiteX1" fmla="*/ 49826 w 3210717"/>
              <a:gd name="connsiteY1" fmla="*/ 5322828 h 5328618"/>
              <a:gd name="connsiteX2" fmla="*/ 17238 w 3210717"/>
              <a:gd name="connsiteY2" fmla="*/ 25401 h 5328618"/>
              <a:gd name="connsiteX3" fmla="*/ 211971 w 3210717"/>
              <a:gd name="connsiteY3" fmla="*/ 33867 h 5328618"/>
              <a:gd name="connsiteX4" fmla="*/ 262771 w 3210717"/>
              <a:gd name="connsiteY4" fmla="*/ 50801 h 5328618"/>
              <a:gd name="connsiteX5" fmla="*/ 482905 w 3210717"/>
              <a:gd name="connsiteY5" fmla="*/ 42334 h 5328618"/>
              <a:gd name="connsiteX6" fmla="*/ 719971 w 3210717"/>
              <a:gd name="connsiteY6" fmla="*/ 42334 h 5328618"/>
              <a:gd name="connsiteX7" fmla="*/ 830038 w 3210717"/>
              <a:gd name="connsiteY7" fmla="*/ 25401 h 5328618"/>
              <a:gd name="connsiteX8" fmla="*/ 948571 w 3210717"/>
              <a:gd name="connsiteY8" fmla="*/ 16934 h 5328618"/>
              <a:gd name="connsiteX9" fmla="*/ 990905 w 3210717"/>
              <a:gd name="connsiteY9" fmla="*/ 8467 h 5328618"/>
              <a:gd name="connsiteX10" fmla="*/ 1016305 w 3210717"/>
              <a:gd name="connsiteY10" fmla="*/ 1 h 5328618"/>
              <a:gd name="connsiteX11" fmla="*/ 1211038 w 3210717"/>
              <a:gd name="connsiteY11" fmla="*/ 8467 h 5328618"/>
              <a:gd name="connsiteX12" fmla="*/ 1414238 w 3210717"/>
              <a:gd name="connsiteY12" fmla="*/ 33867 h 5328618"/>
              <a:gd name="connsiteX13" fmla="*/ 1473505 w 3210717"/>
              <a:gd name="connsiteY13" fmla="*/ 50801 h 5328618"/>
              <a:gd name="connsiteX14" fmla="*/ 1515838 w 3210717"/>
              <a:gd name="connsiteY14" fmla="*/ 59267 h 5328618"/>
              <a:gd name="connsiteX15" fmla="*/ 1541238 w 3210717"/>
              <a:gd name="connsiteY15" fmla="*/ 67734 h 5328618"/>
              <a:gd name="connsiteX16" fmla="*/ 1592038 w 3210717"/>
              <a:gd name="connsiteY16" fmla="*/ 76201 h 5328618"/>
              <a:gd name="connsiteX17" fmla="*/ 1651305 w 3210717"/>
              <a:gd name="connsiteY17" fmla="*/ 93134 h 5328618"/>
              <a:gd name="connsiteX18" fmla="*/ 1685171 w 3210717"/>
              <a:gd name="connsiteY18" fmla="*/ 110067 h 5328618"/>
              <a:gd name="connsiteX19" fmla="*/ 1862971 w 3210717"/>
              <a:gd name="connsiteY19" fmla="*/ 101601 h 5328618"/>
              <a:gd name="connsiteX20" fmla="*/ 1869641 w 3210717"/>
              <a:gd name="connsiteY20" fmla="*/ 36413 h 5328618"/>
              <a:gd name="connsiteX21" fmla="*/ 1998438 w 3210717"/>
              <a:gd name="connsiteY21" fmla="*/ 67734 h 5328618"/>
              <a:gd name="connsiteX22" fmla="*/ 2032305 w 3210717"/>
              <a:gd name="connsiteY22" fmla="*/ 59267 h 5328618"/>
              <a:gd name="connsiteX23" fmla="*/ 2184705 w 3210717"/>
              <a:gd name="connsiteY23" fmla="*/ 42334 h 5328618"/>
              <a:gd name="connsiteX24" fmla="*/ 2379438 w 3210717"/>
              <a:gd name="connsiteY24" fmla="*/ 50801 h 5328618"/>
              <a:gd name="connsiteX25" fmla="*/ 2430238 w 3210717"/>
              <a:gd name="connsiteY25" fmla="*/ 67734 h 5328618"/>
              <a:gd name="connsiteX26" fmla="*/ 2455638 w 3210717"/>
              <a:gd name="connsiteY26" fmla="*/ 76201 h 5328618"/>
              <a:gd name="connsiteX27" fmla="*/ 2709638 w 3210717"/>
              <a:gd name="connsiteY27" fmla="*/ 67734 h 5328618"/>
              <a:gd name="connsiteX28" fmla="*/ 2777371 w 3210717"/>
              <a:gd name="connsiteY28" fmla="*/ 50801 h 5328618"/>
              <a:gd name="connsiteX29" fmla="*/ 2963638 w 3210717"/>
              <a:gd name="connsiteY29" fmla="*/ 33867 h 5328618"/>
              <a:gd name="connsiteX30" fmla="*/ 3015337 w 3210717"/>
              <a:gd name="connsiteY30" fmla="*/ 85084 h 5328618"/>
              <a:gd name="connsiteX31" fmla="*/ 3188817 w 3210717"/>
              <a:gd name="connsiteY31" fmla="*/ 59683 h 5328618"/>
              <a:gd name="connsiteX32" fmla="*/ 3196386 w 3210717"/>
              <a:gd name="connsiteY32" fmla="*/ 5183981 h 5328618"/>
              <a:gd name="connsiteX33" fmla="*/ 560495 w 3210717"/>
              <a:gd name="connsiteY33" fmla="*/ 5283453 h 5328618"/>
              <a:gd name="connsiteX0" fmla="*/ 553066 w 3210717"/>
              <a:gd name="connsiteY0" fmla="*/ 5311400 h 5328618"/>
              <a:gd name="connsiteX1" fmla="*/ 49826 w 3210717"/>
              <a:gd name="connsiteY1" fmla="*/ 5322828 h 5328618"/>
              <a:gd name="connsiteX2" fmla="*/ 17238 w 3210717"/>
              <a:gd name="connsiteY2" fmla="*/ 25401 h 5328618"/>
              <a:gd name="connsiteX3" fmla="*/ 211971 w 3210717"/>
              <a:gd name="connsiteY3" fmla="*/ 33867 h 5328618"/>
              <a:gd name="connsiteX4" fmla="*/ 262771 w 3210717"/>
              <a:gd name="connsiteY4" fmla="*/ 50801 h 5328618"/>
              <a:gd name="connsiteX5" fmla="*/ 482905 w 3210717"/>
              <a:gd name="connsiteY5" fmla="*/ 42334 h 5328618"/>
              <a:gd name="connsiteX6" fmla="*/ 719971 w 3210717"/>
              <a:gd name="connsiteY6" fmla="*/ 42334 h 5328618"/>
              <a:gd name="connsiteX7" fmla="*/ 830038 w 3210717"/>
              <a:gd name="connsiteY7" fmla="*/ 25401 h 5328618"/>
              <a:gd name="connsiteX8" fmla="*/ 948571 w 3210717"/>
              <a:gd name="connsiteY8" fmla="*/ 16934 h 5328618"/>
              <a:gd name="connsiteX9" fmla="*/ 990905 w 3210717"/>
              <a:gd name="connsiteY9" fmla="*/ 8467 h 5328618"/>
              <a:gd name="connsiteX10" fmla="*/ 1016305 w 3210717"/>
              <a:gd name="connsiteY10" fmla="*/ 1 h 5328618"/>
              <a:gd name="connsiteX11" fmla="*/ 1211038 w 3210717"/>
              <a:gd name="connsiteY11" fmla="*/ 8467 h 5328618"/>
              <a:gd name="connsiteX12" fmla="*/ 1414238 w 3210717"/>
              <a:gd name="connsiteY12" fmla="*/ 33867 h 5328618"/>
              <a:gd name="connsiteX13" fmla="*/ 1473505 w 3210717"/>
              <a:gd name="connsiteY13" fmla="*/ 50801 h 5328618"/>
              <a:gd name="connsiteX14" fmla="*/ 1515838 w 3210717"/>
              <a:gd name="connsiteY14" fmla="*/ 59267 h 5328618"/>
              <a:gd name="connsiteX15" fmla="*/ 1541238 w 3210717"/>
              <a:gd name="connsiteY15" fmla="*/ 67734 h 5328618"/>
              <a:gd name="connsiteX16" fmla="*/ 1592038 w 3210717"/>
              <a:gd name="connsiteY16" fmla="*/ 76201 h 5328618"/>
              <a:gd name="connsiteX17" fmla="*/ 1651305 w 3210717"/>
              <a:gd name="connsiteY17" fmla="*/ 93134 h 5328618"/>
              <a:gd name="connsiteX18" fmla="*/ 1685171 w 3210717"/>
              <a:gd name="connsiteY18" fmla="*/ 110067 h 5328618"/>
              <a:gd name="connsiteX19" fmla="*/ 1767867 w 3210717"/>
              <a:gd name="connsiteY19" fmla="*/ 36943 h 5328618"/>
              <a:gd name="connsiteX20" fmla="*/ 1869641 w 3210717"/>
              <a:gd name="connsiteY20" fmla="*/ 36413 h 5328618"/>
              <a:gd name="connsiteX21" fmla="*/ 1998438 w 3210717"/>
              <a:gd name="connsiteY21" fmla="*/ 67734 h 5328618"/>
              <a:gd name="connsiteX22" fmla="*/ 2032305 w 3210717"/>
              <a:gd name="connsiteY22" fmla="*/ 59267 h 5328618"/>
              <a:gd name="connsiteX23" fmla="*/ 2184705 w 3210717"/>
              <a:gd name="connsiteY23" fmla="*/ 42334 h 5328618"/>
              <a:gd name="connsiteX24" fmla="*/ 2379438 w 3210717"/>
              <a:gd name="connsiteY24" fmla="*/ 50801 h 5328618"/>
              <a:gd name="connsiteX25" fmla="*/ 2430238 w 3210717"/>
              <a:gd name="connsiteY25" fmla="*/ 67734 h 5328618"/>
              <a:gd name="connsiteX26" fmla="*/ 2455638 w 3210717"/>
              <a:gd name="connsiteY26" fmla="*/ 76201 h 5328618"/>
              <a:gd name="connsiteX27" fmla="*/ 2709638 w 3210717"/>
              <a:gd name="connsiteY27" fmla="*/ 67734 h 5328618"/>
              <a:gd name="connsiteX28" fmla="*/ 2777371 w 3210717"/>
              <a:gd name="connsiteY28" fmla="*/ 50801 h 5328618"/>
              <a:gd name="connsiteX29" fmla="*/ 2963638 w 3210717"/>
              <a:gd name="connsiteY29" fmla="*/ 33867 h 5328618"/>
              <a:gd name="connsiteX30" fmla="*/ 3015337 w 3210717"/>
              <a:gd name="connsiteY30" fmla="*/ 85084 h 5328618"/>
              <a:gd name="connsiteX31" fmla="*/ 3188817 w 3210717"/>
              <a:gd name="connsiteY31" fmla="*/ 59683 h 5328618"/>
              <a:gd name="connsiteX32" fmla="*/ 3196386 w 3210717"/>
              <a:gd name="connsiteY32" fmla="*/ 5183981 h 5328618"/>
              <a:gd name="connsiteX33" fmla="*/ 560495 w 3210717"/>
              <a:gd name="connsiteY33" fmla="*/ 5283453 h 5328618"/>
              <a:gd name="connsiteX0" fmla="*/ 553066 w 3210717"/>
              <a:gd name="connsiteY0" fmla="*/ 5311400 h 5328618"/>
              <a:gd name="connsiteX1" fmla="*/ 49826 w 3210717"/>
              <a:gd name="connsiteY1" fmla="*/ 5322828 h 5328618"/>
              <a:gd name="connsiteX2" fmla="*/ 17238 w 3210717"/>
              <a:gd name="connsiteY2" fmla="*/ 25401 h 5328618"/>
              <a:gd name="connsiteX3" fmla="*/ 211971 w 3210717"/>
              <a:gd name="connsiteY3" fmla="*/ 33867 h 5328618"/>
              <a:gd name="connsiteX4" fmla="*/ 262771 w 3210717"/>
              <a:gd name="connsiteY4" fmla="*/ 50801 h 5328618"/>
              <a:gd name="connsiteX5" fmla="*/ 482905 w 3210717"/>
              <a:gd name="connsiteY5" fmla="*/ 42334 h 5328618"/>
              <a:gd name="connsiteX6" fmla="*/ 719971 w 3210717"/>
              <a:gd name="connsiteY6" fmla="*/ 42334 h 5328618"/>
              <a:gd name="connsiteX7" fmla="*/ 830038 w 3210717"/>
              <a:gd name="connsiteY7" fmla="*/ 25401 h 5328618"/>
              <a:gd name="connsiteX8" fmla="*/ 948571 w 3210717"/>
              <a:gd name="connsiteY8" fmla="*/ 16934 h 5328618"/>
              <a:gd name="connsiteX9" fmla="*/ 990905 w 3210717"/>
              <a:gd name="connsiteY9" fmla="*/ 8467 h 5328618"/>
              <a:gd name="connsiteX10" fmla="*/ 1016305 w 3210717"/>
              <a:gd name="connsiteY10" fmla="*/ 1 h 5328618"/>
              <a:gd name="connsiteX11" fmla="*/ 1211038 w 3210717"/>
              <a:gd name="connsiteY11" fmla="*/ 8467 h 5328618"/>
              <a:gd name="connsiteX12" fmla="*/ 1414238 w 3210717"/>
              <a:gd name="connsiteY12" fmla="*/ 33867 h 5328618"/>
              <a:gd name="connsiteX13" fmla="*/ 1473505 w 3210717"/>
              <a:gd name="connsiteY13" fmla="*/ 50801 h 5328618"/>
              <a:gd name="connsiteX14" fmla="*/ 1515838 w 3210717"/>
              <a:gd name="connsiteY14" fmla="*/ 59267 h 5328618"/>
              <a:gd name="connsiteX15" fmla="*/ 1541238 w 3210717"/>
              <a:gd name="connsiteY15" fmla="*/ 67734 h 5328618"/>
              <a:gd name="connsiteX16" fmla="*/ 1592038 w 3210717"/>
              <a:gd name="connsiteY16" fmla="*/ 76201 h 5328618"/>
              <a:gd name="connsiteX17" fmla="*/ 1651305 w 3210717"/>
              <a:gd name="connsiteY17" fmla="*/ 93134 h 5328618"/>
              <a:gd name="connsiteX18" fmla="*/ 1682199 w 3210717"/>
              <a:gd name="connsiteY18" fmla="*/ 60331 h 5328618"/>
              <a:gd name="connsiteX19" fmla="*/ 1767867 w 3210717"/>
              <a:gd name="connsiteY19" fmla="*/ 36943 h 5328618"/>
              <a:gd name="connsiteX20" fmla="*/ 1869641 w 3210717"/>
              <a:gd name="connsiteY20" fmla="*/ 36413 h 5328618"/>
              <a:gd name="connsiteX21" fmla="*/ 1998438 w 3210717"/>
              <a:gd name="connsiteY21" fmla="*/ 67734 h 5328618"/>
              <a:gd name="connsiteX22" fmla="*/ 2032305 w 3210717"/>
              <a:gd name="connsiteY22" fmla="*/ 59267 h 5328618"/>
              <a:gd name="connsiteX23" fmla="*/ 2184705 w 3210717"/>
              <a:gd name="connsiteY23" fmla="*/ 42334 h 5328618"/>
              <a:gd name="connsiteX24" fmla="*/ 2379438 w 3210717"/>
              <a:gd name="connsiteY24" fmla="*/ 50801 h 5328618"/>
              <a:gd name="connsiteX25" fmla="*/ 2430238 w 3210717"/>
              <a:gd name="connsiteY25" fmla="*/ 67734 h 5328618"/>
              <a:gd name="connsiteX26" fmla="*/ 2455638 w 3210717"/>
              <a:gd name="connsiteY26" fmla="*/ 76201 h 5328618"/>
              <a:gd name="connsiteX27" fmla="*/ 2709638 w 3210717"/>
              <a:gd name="connsiteY27" fmla="*/ 67734 h 5328618"/>
              <a:gd name="connsiteX28" fmla="*/ 2777371 w 3210717"/>
              <a:gd name="connsiteY28" fmla="*/ 50801 h 5328618"/>
              <a:gd name="connsiteX29" fmla="*/ 2963638 w 3210717"/>
              <a:gd name="connsiteY29" fmla="*/ 33867 h 5328618"/>
              <a:gd name="connsiteX30" fmla="*/ 3015337 w 3210717"/>
              <a:gd name="connsiteY30" fmla="*/ 85084 h 5328618"/>
              <a:gd name="connsiteX31" fmla="*/ 3188817 w 3210717"/>
              <a:gd name="connsiteY31" fmla="*/ 59683 h 5328618"/>
              <a:gd name="connsiteX32" fmla="*/ 3196386 w 3210717"/>
              <a:gd name="connsiteY32" fmla="*/ 5183981 h 5328618"/>
              <a:gd name="connsiteX33" fmla="*/ 560495 w 3210717"/>
              <a:gd name="connsiteY33" fmla="*/ 5283453 h 5328618"/>
              <a:gd name="connsiteX0" fmla="*/ 553066 w 3210717"/>
              <a:gd name="connsiteY0" fmla="*/ 5311400 h 5328618"/>
              <a:gd name="connsiteX1" fmla="*/ 49826 w 3210717"/>
              <a:gd name="connsiteY1" fmla="*/ 5322828 h 5328618"/>
              <a:gd name="connsiteX2" fmla="*/ 17238 w 3210717"/>
              <a:gd name="connsiteY2" fmla="*/ 25401 h 5328618"/>
              <a:gd name="connsiteX3" fmla="*/ 211971 w 3210717"/>
              <a:gd name="connsiteY3" fmla="*/ 33867 h 5328618"/>
              <a:gd name="connsiteX4" fmla="*/ 262771 w 3210717"/>
              <a:gd name="connsiteY4" fmla="*/ 50801 h 5328618"/>
              <a:gd name="connsiteX5" fmla="*/ 482905 w 3210717"/>
              <a:gd name="connsiteY5" fmla="*/ 42334 h 5328618"/>
              <a:gd name="connsiteX6" fmla="*/ 719971 w 3210717"/>
              <a:gd name="connsiteY6" fmla="*/ 42334 h 5328618"/>
              <a:gd name="connsiteX7" fmla="*/ 830038 w 3210717"/>
              <a:gd name="connsiteY7" fmla="*/ 25401 h 5328618"/>
              <a:gd name="connsiteX8" fmla="*/ 948571 w 3210717"/>
              <a:gd name="connsiteY8" fmla="*/ 16934 h 5328618"/>
              <a:gd name="connsiteX9" fmla="*/ 990905 w 3210717"/>
              <a:gd name="connsiteY9" fmla="*/ 8467 h 5328618"/>
              <a:gd name="connsiteX10" fmla="*/ 1016305 w 3210717"/>
              <a:gd name="connsiteY10" fmla="*/ 1 h 5328618"/>
              <a:gd name="connsiteX11" fmla="*/ 1211038 w 3210717"/>
              <a:gd name="connsiteY11" fmla="*/ 8467 h 5328618"/>
              <a:gd name="connsiteX12" fmla="*/ 1414238 w 3210717"/>
              <a:gd name="connsiteY12" fmla="*/ 33867 h 5328618"/>
              <a:gd name="connsiteX13" fmla="*/ 1473505 w 3210717"/>
              <a:gd name="connsiteY13" fmla="*/ 50801 h 5328618"/>
              <a:gd name="connsiteX14" fmla="*/ 1515838 w 3210717"/>
              <a:gd name="connsiteY14" fmla="*/ 59267 h 5328618"/>
              <a:gd name="connsiteX15" fmla="*/ 1541238 w 3210717"/>
              <a:gd name="connsiteY15" fmla="*/ 67734 h 5328618"/>
              <a:gd name="connsiteX16" fmla="*/ 1592038 w 3210717"/>
              <a:gd name="connsiteY16" fmla="*/ 76201 h 5328618"/>
              <a:gd name="connsiteX17" fmla="*/ 1627529 w 3210717"/>
              <a:gd name="connsiteY17" fmla="*/ 33450 h 5328618"/>
              <a:gd name="connsiteX18" fmla="*/ 1682199 w 3210717"/>
              <a:gd name="connsiteY18" fmla="*/ 60331 h 5328618"/>
              <a:gd name="connsiteX19" fmla="*/ 1767867 w 3210717"/>
              <a:gd name="connsiteY19" fmla="*/ 36943 h 5328618"/>
              <a:gd name="connsiteX20" fmla="*/ 1869641 w 3210717"/>
              <a:gd name="connsiteY20" fmla="*/ 36413 h 5328618"/>
              <a:gd name="connsiteX21" fmla="*/ 1998438 w 3210717"/>
              <a:gd name="connsiteY21" fmla="*/ 67734 h 5328618"/>
              <a:gd name="connsiteX22" fmla="*/ 2032305 w 3210717"/>
              <a:gd name="connsiteY22" fmla="*/ 59267 h 5328618"/>
              <a:gd name="connsiteX23" fmla="*/ 2184705 w 3210717"/>
              <a:gd name="connsiteY23" fmla="*/ 42334 h 5328618"/>
              <a:gd name="connsiteX24" fmla="*/ 2379438 w 3210717"/>
              <a:gd name="connsiteY24" fmla="*/ 50801 h 5328618"/>
              <a:gd name="connsiteX25" fmla="*/ 2430238 w 3210717"/>
              <a:gd name="connsiteY25" fmla="*/ 67734 h 5328618"/>
              <a:gd name="connsiteX26" fmla="*/ 2455638 w 3210717"/>
              <a:gd name="connsiteY26" fmla="*/ 76201 h 5328618"/>
              <a:gd name="connsiteX27" fmla="*/ 2709638 w 3210717"/>
              <a:gd name="connsiteY27" fmla="*/ 67734 h 5328618"/>
              <a:gd name="connsiteX28" fmla="*/ 2777371 w 3210717"/>
              <a:gd name="connsiteY28" fmla="*/ 50801 h 5328618"/>
              <a:gd name="connsiteX29" fmla="*/ 2963638 w 3210717"/>
              <a:gd name="connsiteY29" fmla="*/ 33867 h 5328618"/>
              <a:gd name="connsiteX30" fmla="*/ 3015337 w 3210717"/>
              <a:gd name="connsiteY30" fmla="*/ 85084 h 5328618"/>
              <a:gd name="connsiteX31" fmla="*/ 3188817 w 3210717"/>
              <a:gd name="connsiteY31" fmla="*/ 59683 h 5328618"/>
              <a:gd name="connsiteX32" fmla="*/ 3196386 w 3210717"/>
              <a:gd name="connsiteY32" fmla="*/ 5183981 h 5328618"/>
              <a:gd name="connsiteX33" fmla="*/ 560495 w 3210717"/>
              <a:gd name="connsiteY33" fmla="*/ 5283453 h 5328618"/>
              <a:gd name="connsiteX0" fmla="*/ 553066 w 3210717"/>
              <a:gd name="connsiteY0" fmla="*/ 5311398 h 5328616"/>
              <a:gd name="connsiteX1" fmla="*/ 49826 w 3210717"/>
              <a:gd name="connsiteY1" fmla="*/ 5322826 h 5328616"/>
              <a:gd name="connsiteX2" fmla="*/ 17238 w 3210717"/>
              <a:gd name="connsiteY2" fmla="*/ 25399 h 5328616"/>
              <a:gd name="connsiteX3" fmla="*/ 211971 w 3210717"/>
              <a:gd name="connsiteY3" fmla="*/ 33865 h 5328616"/>
              <a:gd name="connsiteX4" fmla="*/ 262771 w 3210717"/>
              <a:gd name="connsiteY4" fmla="*/ 50799 h 5328616"/>
              <a:gd name="connsiteX5" fmla="*/ 482905 w 3210717"/>
              <a:gd name="connsiteY5" fmla="*/ 42332 h 5328616"/>
              <a:gd name="connsiteX6" fmla="*/ 719971 w 3210717"/>
              <a:gd name="connsiteY6" fmla="*/ 42332 h 5328616"/>
              <a:gd name="connsiteX7" fmla="*/ 830038 w 3210717"/>
              <a:gd name="connsiteY7" fmla="*/ 25399 h 5328616"/>
              <a:gd name="connsiteX8" fmla="*/ 948571 w 3210717"/>
              <a:gd name="connsiteY8" fmla="*/ 16932 h 5328616"/>
              <a:gd name="connsiteX9" fmla="*/ 990905 w 3210717"/>
              <a:gd name="connsiteY9" fmla="*/ 8465 h 5328616"/>
              <a:gd name="connsiteX10" fmla="*/ 1016305 w 3210717"/>
              <a:gd name="connsiteY10" fmla="*/ -1 h 5328616"/>
              <a:gd name="connsiteX11" fmla="*/ 1211038 w 3210717"/>
              <a:gd name="connsiteY11" fmla="*/ 8465 h 5328616"/>
              <a:gd name="connsiteX12" fmla="*/ 1414238 w 3210717"/>
              <a:gd name="connsiteY12" fmla="*/ 33865 h 5328616"/>
              <a:gd name="connsiteX13" fmla="*/ 1473505 w 3210717"/>
              <a:gd name="connsiteY13" fmla="*/ 50799 h 5328616"/>
              <a:gd name="connsiteX14" fmla="*/ 1515838 w 3210717"/>
              <a:gd name="connsiteY14" fmla="*/ 59265 h 5328616"/>
              <a:gd name="connsiteX15" fmla="*/ 1541238 w 3210717"/>
              <a:gd name="connsiteY15" fmla="*/ 67732 h 5328616"/>
              <a:gd name="connsiteX16" fmla="*/ 1578169 w 3210717"/>
              <a:gd name="connsiteY16" fmla="*/ 35180 h 5328616"/>
              <a:gd name="connsiteX17" fmla="*/ 1627529 w 3210717"/>
              <a:gd name="connsiteY17" fmla="*/ 33448 h 5328616"/>
              <a:gd name="connsiteX18" fmla="*/ 1682199 w 3210717"/>
              <a:gd name="connsiteY18" fmla="*/ 60329 h 5328616"/>
              <a:gd name="connsiteX19" fmla="*/ 1767867 w 3210717"/>
              <a:gd name="connsiteY19" fmla="*/ 36941 h 5328616"/>
              <a:gd name="connsiteX20" fmla="*/ 1869641 w 3210717"/>
              <a:gd name="connsiteY20" fmla="*/ 36411 h 5328616"/>
              <a:gd name="connsiteX21" fmla="*/ 1998438 w 3210717"/>
              <a:gd name="connsiteY21" fmla="*/ 67732 h 5328616"/>
              <a:gd name="connsiteX22" fmla="*/ 2032305 w 3210717"/>
              <a:gd name="connsiteY22" fmla="*/ 59265 h 5328616"/>
              <a:gd name="connsiteX23" fmla="*/ 2184705 w 3210717"/>
              <a:gd name="connsiteY23" fmla="*/ 42332 h 5328616"/>
              <a:gd name="connsiteX24" fmla="*/ 2379438 w 3210717"/>
              <a:gd name="connsiteY24" fmla="*/ 50799 h 5328616"/>
              <a:gd name="connsiteX25" fmla="*/ 2430238 w 3210717"/>
              <a:gd name="connsiteY25" fmla="*/ 67732 h 5328616"/>
              <a:gd name="connsiteX26" fmla="*/ 2455638 w 3210717"/>
              <a:gd name="connsiteY26" fmla="*/ 76199 h 5328616"/>
              <a:gd name="connsiteX27" fmla="*/ 2709638 w 3210717"/>
              <a:gd name="connsiteY27" fmla="*/ 67732 h 5328616"/>
              <a:gd name="connsiteX28" fmla="*/ 2777371 w 3210717"/>
              <a:gd name="connsiteY28" fmla="*/ 50799 h 5328616"/>
              <a:gd name="connsiteX29" fmla="*/ 2963638 w 3210717"/>
              <a:gd name="connsiteY29" fmla="*/ 33865 h 5328616"/>
              <a:gd name="connsiteX30" fmla="*/ 3015337 w 3210717"/>
              <a:gd name="connsiteY30" fmla="*/ 85082 h 5328616"/>
              <a:gd name="connsiteX31" fmla="*/ 3188817 w 3210717"/>
              <a:gd name="connsiteY31" fmla="*/ 59681 h 5328616"/>
              <a:gd name="connsiteX32" fmla="*/ 3196386 w 3210717"/>
              <a:gd name="connsiteY32" fmla="*/ 5183979 h 5328616"/>
              <a:gd name="connsiteX33" fmla="*/ 560495 w 3210717"/>
              <a:gd name="connsiteY33" fmla="*/ 5283451 h 5328616"/>
              <a:gd name="connsiteX0" fmla="*/ 553066 w 3210717"/>
              <a:gd name="connsiteY0" fmla="*/ 5311400 h 5328618"/>
              <a:gd name="connsiteX1" fmla="*/ 49826 w 3210717"/>
              <a:gd name="connsiteY1" fmla="*/ 5322828 h 5328618"/>
              <a:gd name="connsiteX2" fmla="*/ 17238 w 3210717"/>
              <a:gd name="connsiteY2" fmla="*/ 25401 h 5328618"/>
              <a:gd name="connsiteX3" fmla="*/ 211971 w 3210717"/>
              <a:gd name="connsiteY3" fmla="*/ 33867 h 5328618"/>
              <a:gd name="connsiteX4" fmla="*/ 262771 w 3210717"/>
              <a:gd name="connsiteY4" fmla="*/ 50801 h 5328618"/>
              <a:gd name="connsiteX5" fmla="*/ 482905 w 3210717"/>
              <a:gd name="connsiteY5" fmla="*/ 42334 h 5328618"/>
              <a:gd name="connsiteX6" fmla="*/ 719971 w 3210717"/>
              <a:gd name="connsiteY6" fmla="*/ 42334 h 5328618"/>
              <a:gd name="connsiteX7" fmla="*/ 830038 w 3210717"/>
              <a:gd name="connsiteY7" fmla="*/ 25401 h 5328618"/>
              <a:gd name="connsiteX8" fmla="*/ 948571 w 3210717"/>
              <a:gd name="connsiteY8" fmla="*/ 16934 h 5328618"/>
              <a:gd name="connsiteX9" fmla="*/ 990905 w 3210717"/>
              <a:gd name="connsiteY9" fmla="*/ 8467 h 5328618"/>
              <a:gd name="connsiteX10" fmla="*/ 1016305 w 3210717"/>
              <a:gd name="connsiteY10" fmla="*/ 1 h 5328618"/>
              <a:gd name="connsiteX11" fmla="*/ 1211038 w 3210717"/>
              <a:gd name="connsiteY11" fmla="*/ 8467 h 5328618"/>
              <a:gd name="connsiteX12" fmla="*/ 1414238 w 3210717"/>
              <a:gd name="connsiteY12" fmla="*/ 33867 h 5328618"/>
              <a:gd name="connsiteX13" fmla="*/ 1473505 w 3210717"/>
              <a:gd name="connsiteY13" fmla="*/ 50801 h 5328618"/>
              <a:gd name="connsiteX14" fmla="*/ 1515838 w 3210717"/>
              <a:gd name="connsiteY14" fmla="*/ 59267 h 5328618"/>
              <a:gd name="connsiteX15" fmla="*/ 1537275 w 3210717"/>
              <a:gd name="connsiteY15" fmla="*/ 39021 h 5328618"/>
              <a:gd name="connsiteX16" fmla="*/ 1578169 w 3210717"/>
              <a:gd name="connsiteY16" fmla="*/ 35182 h 5328618"/>
              <a:gd name="connsiteX17" fmla="*/ 1627529 w 3210717"/>
              <a:gd name="connsiteY17" fmla="*/ 33450 h 5328618"/>
              <a:gd name="connsiteX18" fmla="*/ 1682199 w 3210717"/>
              <a:gd name="connsiteY18" fmla="*/ 60331 h 5328618"/>
              <a:gd name="connsiteX19" fmla="*/ 1767867 w 3210717"/>
              <a:gd name="connsiteY19" fmla="*/ 36943 h 5328618"/>
              <a:gd name="connsiteX20" fmla="*/ 1869641 w 3210717"/>
              <a:gd name="connsiteY20" fmla="*/ 36413 h 5328618"/>
              <a:gd name="connsiteX21" fmla="*/ 1998438 w 3210717"/>
              <a:gd name="connsiteY21" fmla="*/ 67734 h 5328618"/>
              <a:gd name="connsiteX22" fmla="*/ 2032305 w 3210717"/>
              <a:gd name="connsiteY22" fmla="*/ 59267 h 5328618"/>
              <a:gd name="connsiteX23" fmla="*/ 2184705 w 3210717"/>
              <a:gd name="connsiteY23" fmla="*/ 42334 h 5328618"/>
              <a:gd name="connsiteX24" fmla="*/ 2379438 w 3210717"/>
              <a:gd name="connsiteY24" fmla="*/ 50801 h 5328618"/>
              <a:gd name="connsiteX25" fmla="*/ 2430238 w 3210717"/>
              <a:gd name="connsiteY25" fmla="*/ 67734 h 5328618"/>
              <a:gd name="connsiteX26" fmla="*/ 2455638 w 3210717"/>
              <a:gd name="connsiteY26" fmla="*/ 76201 h 5328618"/>
              <a:gd name="connsiteX27" fmla="*/ 2709638 w 3210717"/>
              <a:gd name="connsiteY27" fmla="*/ 67734 h 5328618"/>
              <a:gd name="connsiteX28" fmla="*/ 2777371 w 3210717"/>
              <a:gd name="connsiteY28" fmla="*/ 50801 h 5328618"/>
              <a:gd name="connsiteX29" fmla="*/ 2963638 w 3210717"/>
              <a:gd name="connsiteY29" fmla="*/ 33867 h 5328618"/>
              <a:gd name="connsiteX30" fmla="*/ 3015337 w 3210717"/>
              <a:gd name="connsiteY30" fmla="*/ 85084 h 5328618"/>
              <a:gd name="connsiteX31" fmla="*/ 3188817 w 3210717"/>
              <a:gd name="connsiteY31" fmla="*/ 59683 h 5328618"/>
              <a:gd name="connsiteX32" fmla="*/ 3196386 w 3210717"/>
              <a:gd name="connsiteY32" fmla="*/ 5183981 h 5328618"/>
              <a:gd name="connsiteX33" fmla="*/ 560495 w 3210717"/>
              <a:gd name="connsiteY33" fmla="*/ 5283453 h 5328618"/>
              <a:gd name="connsiteX0" fmla="*/ 553066 w 3210717"/>
              <a:gd name="connsiteY0" fmla="*/ 5311398 h 5328616"/>
              <a:gd name="connsiteX1" fmla="*/ 49826 w 3210717"/>
              <a:gd name="connsiteY1" fmla="*/ 5322826 h 5328616"/>
              <a:gd name="connsiteX2" fmla="*/ 17238 w 3210717"/>
              <a:gd name="connsiteY2" fmla="*/ 25399 h 5328616"/>
              <a:gd name="connsiteX3" fmla="*/ 211971 w 3210717"/>
              <a:gd name="connsiteY3" fmla="*/ 33865 h 5328616"/>
              <a:gd name="connsiteX4" fmla="*/ 262771 w 3210717"/>
              <a:gd name="connsiteY4" fmla="*/ 50799 h 5328616"/>
              <a:gd name="connsiteX5" fmla="*/ 482905 w 3210717"/>
              <a:gd name="connsiteY5" fmla="*/ 42332 h 5328616"/>
              <a:gd name="connsiteX6" fmla="*/ 719971 w 3210717"/>
              <a:gd name="connsiteY6" fmla="*/ 42332 h 5328616"/>
              <a:gd name="connsiteX7" fmla="*/ 830038 w 3210717"/>
              <a:gd name="connsiteY7" fmla="*/ 25399 h 5328616"/>
              <a:gd name="connsiteX8" fmla="*/ 948571 w 3210717"/>
              <a:gd name="connsiteY8" fmla="*/ 16932 h 5328616"/>
              <a:gd name="connsiteX9" fmla="*/ 990905 w 3210717"/>
              <a:gd name="connsiteY9" fmla="*/ 8465 h 5328616"/>
              <a:gd name="connsiteX10" fmla="*/ 1016305 w 3210717"/>
              <a:gd name="connsiteY10" fmla="*/ -1 h 5328616"/>
              <a:gd name="connsiteX11" fmla="*/ 1211038 w 3210717"/>
              <a:gd name="connsiteY11" fmla="*/ 8465 h 5328616"/>
              <a:gd name="connsiteX12" fmla="*/ 1393434 w 3210717"/>
              <a:gd name="connsiteY12" fmla="*/ 21560 h 5328616"/>
              <a:gd name="connsiteX13" fmla="*/ 1473505 w 3210717"/>
              <a:gd name="connsiteY13" fmla="*/ 50799 h 5328616"/>
              <a:gd name="connsiteX14" fmla="*/ 1515838 w 3210717"/>
              <a:gd name="connsiteY14" fmla="*/ 59265 h 5328616"/>
              <a:gd name="connsiteX15" fmla="*/ 1537275 w 3210717"/>
              <a:gd name="connsiteY15" fmla="*/ 39019 h 5328616"/>
              <a:gd name="connsiteX16" fmla="*/ 1578169 w 3210717"/>
              <a:gd name="connsiteY16" fmla="*/ 35180 h 5328616"/>
              <a:gd name="connsiteX17" fmla="*/ 1627529 w 3210717"/>
              <a:gd name="connsiteY17" fmla="*/ 33448 h 5328616"/>
              <a:gd name="connsiteX18" fmla="*/ 1682199 w 3210717"/>
              <a:gd name="connsiteY18" fmla="*/ 60329 h 5328616"/>
              <a:gd name="connsiteX19" fmla="*/ 1767867 w 3210717"/>
              <a:gd name="connsiteY19" fmla="*/ 36941 h 5328616"/>
              <a:gd name="connsiteX20" fmla="*/ 1869641 w 3210717"/>
              <a:gd name="connsiteY20" fmla="*/ 36411 h 5328616"/>
              <a:gd name="connsiteX21" fmla="*/ 1998438 w 3210717"/>
              <a:gd name="connsiteY21" fmla="*/ 67732 h 5328616"/>
              <a:gd name="connsiteX22" fmla="*/ 2032305 w 3210717"/>
              <a:gd name="connsiteY22" fmla="*/ 59265 h 5328616"/>
              <a:gd name="connsiteX23" fmla="*/ 2184705 w 3210717"/>
              <a:gd name="connsiteY23" fmla="*/ 42332 h 5328616"/>
              <a:gd name="connsiteX24" fmla="*/ 2379438 w 3210717"/>
              <a:gd name="connsiteY24" fmla="*/ 50799 h 5328616"/>
              <a:gd name="connsiteX25" fmla="*/ 2430238 w 3210717"/>
              <a:gd name="connsiteY25" fmla="*/ 67732 h 5328616"/>
              <a:gd name="connsiteX26" fmla="*/ 2455638 w 3210717"/>
              <a:gd name="connsiteY26" fmla="*/ 76199 h 5328616"/>
              <a:gd name="connsiteX27" fmla="*/ 2709638 w 3210717"/>
              <a:gd name="connsiteY27" fmla="*/ 67732 h 5328616"/>
              <a:gd name="connsiteX28" fmla="*/ 2777371 w 3210717"/>
              <a:gd name="connsiteY28" fmla="*/ 50799 h 5328616"/>
              <a:gd name="connsiteX29" fmla="*/ 2963638 w 3210717"/>
              <a:gd name="connsiteY29" fmla="*/ 33865 h 5328616"/>
              <a:gd name="connsiteX30" fmla="*/ 3015337 w 3210717"/>
              <a:gd name="connsiteY30" fmla="*/ 85082 h 5328616"/>
              <a:gd name="connsiteX31" fmla="*/ 3188817 w 3210717"/>
              <a:gd name="connsiteY31" fmla="*/ 59681 h 5328616"/>
              <a:gd name="connsiteX32" fmla="*/ 3196386 w 3210717"/>
              <a:gd name="connsiteY32" fmla="*/ 5183979 h 5328616"/>
              <a:gd name="connsiteX33" fmla="*/ 560495 w 3210717"/>
              <a:gd name="connsiteY33" fmla="*/ 5283451 h 5328616"/>
              <a:gd name="connsiteX0" fmla="*/ 553066 w 3210717"/>
              <a:gd name="connsiteY0" fmla="*/ 5311400 h 5328618"/>
              <a:gd name="connsiteX1" fmla="*/ 49826 w 3210717"/>
              <a:gd name="connsiteY1" fmla="*/ 5322828 h 5328618"/>
              <a:gd name="connsiteX2" fmla="*/ 17238 w 3210717"/>
              <a:gd name="connsiteY2" fmla="*/ 25401 h 5328618"/>
              <a:gd name="connsiteX3" fmla="*/ 211971 w 3210717"/>
              <a:gd name="connsiteY3" fmla="*/ 33867 h 5328618"/>
              <a:gd name="connsiteX4" fmla="*/ 262771 w 3210717"/>
              <a:gd name="connsiteY4" fmla="*/ 50801 h 5328618"/>
              <a:gd name="connsiteX5" fmla="*/ 482905 w 3210717"/>
              <a:gd name="connsiteY5" fmla="*/ 42334 h 5328618"/>
              <a:gd name="connsiteX6" fmla="*/ 719971 w 3210717"/>
              <a:gd name="connsiteY6" fmla="*/ 42334 h 5328618"/>
              <a:gd name="connsiteX7" fmla="*/ 830038 w 3210717"/>
              <a:gd name="connsiteY7" fmla="*/ 25401 h 5328618"/>
              <a:gd name="connsiteX8" fmla="*/ 948571 w 3210717"/>
              <a:gd name="connsiteY8" fmla="*/ 16934 h 5328618"/>
              <a:gd name="connsiteX9" fmla="*/ 990905 w 3210717"/>
              <a:gd name="connsiteY9" fmla="*/ 8467 h 5328618"/>
              <a:gd name="connsiteX10" fmla="*/ 1016305 w 3210717"/>
              <a:gd name="connsiteY10" fmla="*/ 1 h 5328618"/>
              <a:gd name="connsiteX11" fmla="*/ 1211038 w 3210717"/>
              <a:gd name="connsiteY11" fmla="*/ 8467 h 5328618"/>
              <a:gd name="connsiteX12" fmla="*/ 1393434 w 3210717"/>
              <a:gd name="connsiteY12" fmla="*/ 21562 h 5328618"/>
              <a:gd name="connsiteX13" fmla="*/ 1464589 w 3210717"/>
              <a:gd name="connsiteY13" fmla="*/ 35418 h 5328618"/>
              <a:gd name="connsiteX14" fmla="*/ 1515838 w 3210717"/>
              <a:gd name="connsiteY14" fmla="*/ 59267 h 5328618"/>
              <a:gd name="connsiteX15" fmla="*/ 1537275 w 3210717"/>
              <a:gd name="connsiteY15" fmla="*/ 39021 h 5328618"/>
              <a:gd name="connsiteX16" fmla="*/ 1578169 w 3210717"/>
              <a:gd name="connsiteY16" fmla="*/ 35182 h 5328618"/>
              <a:gd name="connsiteX17" fmla="*/ 1627529 w 3210717"/>
              <a:gd name="connsiteY17" fmla="*/ 33450 h 5328618"/>
              <a:gd name="connsiteX18" fmla="*/ 1682199 w 3210717"/>
              <a:gd name="connsiteY18" fmla="*/ 60331 h 5328618"/>
              <a:gd name="connsiteX19" fmla="*/ 1767867 w 3210717"/>
              <a:gd name="connsiteY19" fmla="*/ 36943 h 5328618"/>
              <a:gd name="connsiteX20" fmla="*/ 1869641 w 3210717"/>
              <a:gd name="connsiteY20" fmla="*/ 36413 h 5328618"/>
              <a:gd name="connsiteX21" fmla="*/ 1998438 w 3210717"/>
              <a:gd name="connsiteY21" fmla="*/ 67734 h 5328618"/>
              <a:gd name="connsiteX22" fmla="*/ 2032305 w 3210717"/>
              <a:gd name="connsiteY22" fmla="*/ 59267 h 5328618"/>
              <a:gd name="connsiteX23" fmla="*/ 2184705 w 3210717"/>
              <a:gd name="connsiteY23" fmla="*/ 42334 h 5328618"/>
              <a:gd name="connsiteX24" fmla="*/ 2379438 w 3210717"/>
              <a:gd name="connsiteY24" fmla="*/ 50801 h 5328618"/>
              <a:gd name="connsiteX25" fmla="*/ 2430238 w 3210717"/>
              <a:gd name="connsiteY25" fmla="*/ 67734 h 5328618"/>
              <a:gd name="connsiteX26" fmla="*/ 2455638 w 3210717"/>
              <a:gd name="connsiteY26" fmla="*/ 76201 h 5328618"/>
              <a:gd name="connsiteX27" fmla="*/ 2709638 w 3210717"/>
              <a:gd name="connsiteY27" fmla="*/ 67734 h 5328618"/>
              <a:gd name="connsiteX28" fmla="*/ 2777371 w 3210717"/>
              <a:gd name="connsiteY28" fmla="*/ 50801 h 5328618"/>
              <a:gd name="connsiteX29" fmla="*/ 2963638 w 3210717"/>
              <a:gd name="connsiteY29" fmla="*/ 33867 h 5328618"/>
              <a:gd name="connsiteX30" fmla="*/ 3015337 w 3210717"/>
              <a:gd name="connsiteY30" fmla="*/ 85084 h 5328618"/>
              <a:gd name="connsiteX31" fmla="*/ 3188817 w 3210717"/>
              <a:gd name="connsiteY31" fmla="*/ 59683 h 5328618"/>
              <a:gd name="connsiteX32" fmla="*/ 3196386 w 3210717"/>
              <a:gd name="connsiteY32" fmla="*/ 5183981 h 5328618"/>
              <a:gd name="connsiteX33" fmla="*/ 560495 w 3210717"/>
              <a:gd name="connsiteY33" fmla="*/ 5283453 h 5328618"/>
              <a:gd name="connsiteX0" fmla="*/ 553066 w 3210717"/>
              <a:gd name="connsiteY0" fmla="*/ 5311398 h 5328616"/>
              <a:gd name="connsiteX1" fmla="*/ 49826 w 3210717"/>
              <a:gd name="connsiteY1" fmla="*/ 5322826 h 5328616"/>
              <a:gd name="connsiteX2" fmla="*/ 17238 w 3210717"/>
              <a:gd name="connsiteY2" fmla="*/ 25399 h 5328616"/>
              <a:gd name="connsiteX3" fmla="*/ 211971 w 3210717"/>
              <a:gd name="connsiteY3" fmla="*/ 33865 h 5328616"/>
              <a:gd name="connsiteX4" fmla="*/ 262771 w 3210717"/>
              <a:gd name="connsiteY4" fmla="*/ 50799 h 5328616"/>
              <a:gd name="connsiteX5" fmla="*/ 482905 w 3210717"/>
              <a:gd name="connsiteY5" fmla="*/ 42332 h 5328616"/>
              <a:gd name="connsiteX6" fmla="*/ 719971 w 3210717"/>
              <a:gd name="connsiteY6" fmla="*/ 42332 h 5328616"/>
              <a:gd name="connsiteX7" fmla="*/ 830038 w 3210717"/>
              <a:gd name="connsiteY7" fmla="*/ 25399 h 5328616"/>
              <a:gd name="connsiteX8" fmla="*/ 948571 w 3210717"/>
              <a:gd name="connsiteY8" fmla="*/ 16932 h 5328616"/>
              <a:gd name="connsiteX9" fmla="*/ 990905 w 3210717"/>
              <a:gd name="connsiteY9" fmla="*/ 8465 h 5328616"/>
              <a:gd name="connsiteX10" fmla="*/ 1016305 w 3210717"/>
              <a:gd name="connsiteY10" fmla="*/ -1 h 5328616"/>
              <a:gd name="connsiteX11" fmla="*/ 1211038 w 3210717"/>
              <a:gd name="connsiteY11" fmla="*/ 8465 h 5328616"/>
              <a:gd name="connsiteX12" fmla="*/ 1393434 w 3210717"/>
              <a:gd name="connsiteY12" fmla="*/ 21560 h 5328616"/>
              <a:gd name="connsiteX13" fmla="*/ 1464589 w 3210717"/>
              <a:gd name="connsiteY13" fmla="*/ 35416 h 5328616"/>
              <a:gd name="connsiteX14" fmla="*/ 1512866 w 3210717"/>
              <a:gd name="connsiteY14" fmla="*/ 31577 h 5328616"/>
              <a:gd name="connsiteX15" fmla="*/ 1537275 w 3210717"/>
              <a:gd name="connsiteY15" fmla="*/ 39019 h 5328616"/>
              <a:gd name="connsiteX16" fmla="*/ 1578169 w 3210717"/>
              <a:gd name="connsiteY16" fmla="*/ 35180 h 5328616"/>
              <a:gd name="connsiteX17" fmla="*/ 1627529 w 3210717"/>
              <a:gd name="connsiteY17" fmla="*/ 33448 h 5328616"/>
              <a:gd name="connsiteX18" fmla="*/ 1682199 w 3210717"/>
              <a:gd name="connsiteY18" fmla="*/ 60329 h 5328616"/>
              <a:gd name="connsiteX19" fmla="*/ 1767867 w 3210717"/>
              <a:gd name="connsiteY19" fmla="*/ 36941 h 5328616"/>
              <a:gd name="connsiteX20" fmla="*/ 1869641 w 3210717"/>
              <a:gd name="connsiteY20" fmla="*/ 36411 h 5328616"/>
              <a:gd name="connsiteX21" fmla="*/ 1998438 w 3210717"/>
              <a:gd name="connsiteY21" fmla="*/ 67732 h 5328616"/>
              <a:gd name="connsiteX22" fmla="*/ 2032305 w 3210717"/>
              <a:gd name="connsiteY22" fmla="*/ 59265 h 5328616"/>
              <a:gd name="connsiteX23" fmla="*/ 2184705 w 3210717"/>
              <a:gd name="connsiteY23" fmla="*/ 42332 h 5328616"/>
              <a:gd name="connsiteX24" fmla="*/ 2379438 w 3210717"/>
              <a:gd name="connsiteY24" fmla="*/ 50799 h 5328616"/>
              <a:gd name="connsiteX25" fmla="*/ 2430238 w 3210717"/>
              <a:gd name="connsiteY25" fmla="*/ 67732 h 5328616"/>
              <a:gd name="connsiteX26" fmla="*/ 2455638 w 3210717"/>
              <a:gd name="connsiteY26" fmla="*/ 76199 h 5328616"/>
              <a:gd name="connsiteX27" fmla="*/ 2709638 w 3210717"/>
              <a:gd name="connsiteY27" fmla="*/ 67732 h 5328616"/>
              <a:gd name="connsiteX28" fmla="*/ 2777371 w 3210717"/>
              <a:gd name="connsiteY28" fmla="*/ 50799 h 5328616"/>
              <a:gd name="connsiteX29" fmla="*/ 2963638 w 3210717"/>
              <a:gd name="connsiteY29" fmla="*/ 33865 h 5328616"/>
              <a:gd name="connsiteX30" fmla="*/ 3015337 w 3210717"/>
              <a:gd name="connsiteY30" fmla="*/ 85082 h 5328616"/>
              <a:gd name="connsiteX31" fmla="*/ 3188817 w 3210717"/>
              <a:gd name="connsiteY31" fmla="*/ 59681 h 5328616"/>
              <a:gd name="connsiteX32" fmla="*/ 3196386 w 3210717"/>
              <a:gd name="connsiteY32" fmla="*/ 5183979 h 5328616"/>
              <a:gd name="connsiteX33" fmla="*/ 560495 w 3210717"/>
              <a:gd name="connsiteY33" fmla="*/ 5283451 h 5328616"/>
              <a:gd name="connsiteX0" fmla="*/ 553066 w 3210717"/>
              <a:gd name="connsiteY0" fmla="*/ 5311400 h 5328618"/>
              <a:gd name="connsiteX1" fmla="*/ 49826 w 3210717"/>
              <a:gd name="connsiteY1" fmla="*/ 5322828 h 5328618"/>
              <a:gd name="connsiteX2" fmla="*/ 17238 w 3210717"/>
              <a:gd name="connsiteY2" fmla="*/ 25401 h 5328618"/>
              <a:gd name="connsiteX3" fmla="*/ 211971 w 3210717"/>
              <a:gd name="connsiteY3" fmla="*/ 33867 h 5328618"/>
              <a:gd name="connsiteX4" fmla="*/ 262771 w 3210717"/>
              <a:gd name="connsiteY4" fmla="*/ 50801 h 5328618"/>
              <a:gd name="connsiteX5" fmla="*/ 482905 w 3210717"/>
              <a:gd name="connsiteY5" fmla="*/ 42334 h 5328618"/>
              <a:gd name="connsiteX6" fmla="*/ 719971 w 3210717"/>
              <a:gd name="connsiteY6" fmla="*/ 42334 h 5328618"/>
              <a:gd name="connsiteX7" fmla="*/ 830038 w 3210717"/>
              <a:gd name="connsiteY7" fmla="*/ 25401 h 5328618"/>
              <a:gd name="connsiteX8" fmla="*/ 948571 w 3210717"/>
              <a:gd name="connsiteY8" fmla="*/ 16934 h 5328618"/>
              <a:gd name="connsiteX9" fmla="*/ 990905 w 3210717"/>
              <a:gd name="connsiteY9" fmla="*/ 8467 h 5328618"/>
              <a:gd name="connsiteX10" fmla="*/ 1016305 w 3210717"/>
              <a:gd name="connsiteY10" fmla="*/ 1 h 5328618"/>
              <a:gd name="connsiteX11" fmla="*/ 1211038 w 3210717"/>
              <a:gd name="connsiteY11" fmla="*/ 8467 h 5328618"/>
              <a:gd name="connsiteX12" fmla="*/ 1393434 w 3210717"/>
              <a:gd name="connsiteY12" fmla="*/ 21562 h 5328618"/>
              <a:gd name="connsiteX13" fmla="*/ 1464589 w 3210717"/>
              <a:gd name="connsiteY13" fmla="*/ 35418 h 5328618"/>
              <a:gd name="connsiteX14" fmla="*/ 1512866 w 3210717"/>
              <a:gd name="connsiteY14" fmla="*/ 31579 h 5328618"/>
              <a:gd name="connsiteX15" fmla="*/ 1537275 w 3210717"/>
              <a:gd name="connsiteY15" fmla="*/ 39021 h 5328618"/>
              <a:gd name="connsiteX16" fmla="*/ 1578169 w 3210717"/>
              <a:gd name="connsiteY16" fmla="*/ 35182 h 5328618"/>
              <a:gd name="connsiteX17" fmla="*/ 1627529 w 3210717"/>
              <a:gd name="connsiteY17" fmla="*/ 33450 h 5328618"/>
              <a:gd name="connsiteX18" fmla="*/ 1682199 w 3210717"/>
              <a:gd name="connsiteY18" fmla="*/ 60331 h 5328618"/>
              <a:gd name="connsiteX19" fmla="*/ 1767867 w 3210717"/>
              <a:gd name="connsiteY19" fmla="*/ 36943 h 5328618"/>
              <a:gd name="connsiteX20" fmla="*/ 1869641 w 3210717"/>
              <a:gd name="connsiteY20" fmla="*/ 36413 h 5328618"/>
              <a:gd name="connsiteX21" fmla="*/ 1998438 w 3210717"/>
              <a:gd name="connsiteY21" fmla="*/ 67734 h 5328618"/>
              <a:gd name="connsiteX22" fmla="*/ 2032305 w 3210717"/>
              <a:gd name="connsiteY22" fmla="*/ 59267 h 5328618"/>
              <a:gd name="connsiteX23" fmla="*/ 2184705 w 3210717"/>
              <a:gd name="connsiteY23" fmla="*/ 42334 h 5328618"/>
              <a:gd name="connsiteX24" fmla="*/ 2379438 w 3210717"/>
              <a:gd name="connsiteY24" fmla="*/ 50801 h 5328618"/>
              <a:gd name="connsiteX25" fmla="*/ 2430238 w 3210717"/>
              <a:gd name="connsiteY25" fmla="*/ 67734 h 5328618"/>
              <a:gd name="connsiteX26" fmla="*/ 2455638 w 3210717"/>
              <a:gd name="connsiteY26" fmla="*/ 76201 h 5328618"/>
              <a:gd name="connsiteX27" fmla="*/ 2709638 w 3210717"/>
              <a:gd name="connsiteY27" fmla="*/ 67734 h 5328618"/>
              <a:gd name="connsiteX28" fmla="*/ 2963638 w 3210717"/>
              <a:gd name="connsiteY28" fmla="*/ 33867 h 5328618"/>
              <a:gd name="connsiteX29" fmla="*/ 3015337 w 3210717"/>
              <a:gd name="connsiteY29" fmla="*/ 85084 h 5328618"/>
              <a:gd name="connsiteX30" fmla="*/ 3188817 w 3210717"/>
              <a:gd name="connsiteY30" fmla="*/ 59683 h 5328618"/>
              <a:gd name="connsiteX31" fmla="*/ 3196386 w 3210717"/>
              <a:gd name="connsiteY31" fmla="*/ 5183981 h 5328618"/>
              <a:gd name="connsiteX32" fmla="*/ 560495 w 3210717"/>
              <a:gd name="connsiteY32" fmla="*/ 5283453 h 5328618"/>
              <a:gd name="connsiteX0" fmla="*/ 553066 w 3210717"/>
              <a:gd name="connsiteY0" fmla="*/ 5311398 h 5328616"/>
              <a:gd name="connsiteX1" fmla="*/ 49826 w 3210717"/>
              <a:gd name="connsiteY1" fmla="*/ 5322826 h 5328616"/>
              <a:gd name="connsiteX2" fmla="*/ 17238 w 3210717"/>
              <a:gd name="connsiteY2" fmla="*/ 25399 h 5328616"/>
              <a:gd name="connsiteX3" fmla="*/ 211971 w 3210717"/>
              <a:gd name="connsiteY3" fmla="*/ 33865 h 5328616"/>
              <a:gd name="connsiteX4" fmla="*/ 262771 w 3210717"/>
              <a:gd name="connsiteY4" fmla="*/ 50799 h 5328616"/>
              <a:gd name="connsiteX5" fmla="*/ 482905 w 3210717"/>
              <a:gd name="connsiteY5" fmla="*/ 42332 h 5328616"/>
              <a:gd name="connsiteX6" fmla="*/ 719971 w 3210717"/>
              <a:gd name="connsiteY6" fmla="*/ 42332 h 5328616"/>
              <a:gd name="connsiteX7" fmla="*/ 830038 w 3210717"/>
              <a:gd name="connsiteY7" fmla="*/ 25399 h 5328616"/>
              <a:gd name="connsiteX8" fmla="*/ 948571 w 3210717"/>
              <a:gd name="connsiteY8" fmla="*/ 16932 h 5328616"/>
              <a:gd name="connsiteX9" fmla="*/ 990905 w 3210717"/>
              <a:gd name="connsiteY9" fmla="*/ 8465 h 5328616"/>
              <a:gd name="connsiteX10" fmla="*/ 1016305 w 3210717"/>
              <a:gd name="connsiteY10" fmla="*/ -1 h 5328616"/>
              <a:gd name="connsiteX11" fmla="*/ 1211038 w 3210717"/>
              <a:gd name="connsiteY11" fmla="*/ 8465 h 5328616"/>
              <a:gd name="connsiteX12" fmla="*/ 1393434 w 3210717"/>
              <a:gd name="connsiteY12" fmla="*/ 21560 h 5328616"/>
              <a:gd name="connsiteX13" fmla="*/ 1464589 w 3210717"/>
              <a:gd name="connsiteY13" fmla="*/ 35416 h 5328616"/>
              <a:gd name="connsiteX14" fmla="*/ 1512866 w 3210717"/>
              <a:gd name="connsiteY14" fmla="*/ 31577 h 5328616"/>
              <a:gd name="connsiteX15" fmla="*/ 1537275 w 3210717"/>
              <a:gd name="connsiteY15" fmla="*/ 39019 h 5328616"/>
              <a:gd name="connsiteX16" fmla="*/ 1578169 w 3210717"/>
              <a:gd name="connsiteY16" fmla="*/ 35180 h 5328616"/>
              <a:gd name="connsiteX17" fmla="*/ 1627529 w 3210717"/>
              <a:gd name="connsiteY17" fmla="*/ 33448 h 5328616"/>
              <a:gd name="connsiteX18" fmla="*/ 1682199 w 3210717"/>
              <a:gd name="connsiteY18" fmla="*/ 60329 h 5328616"/>
              <a:gd name="connsiteX19" fmla="*/ 1767867 w 3210717"/>
              <a:gd name="connsiteY19" fmla="*/ 36941 h 5328616"/>
              <a:gd name="connsiteX20" fmla="*/ 1869641 w 3210717"/>
              <a:gd name="connsiteY20" fmla="*/ 36411 h 5328616"/>
              <a:gd name="connsiteX21" fmla="*/ 1998438 w 3210717"/>
              <a:gd name="connsiteY21" fmla="*/ 67732 h 5328616"/>
              <a:gd name="connsiteX22" fmla="*/ 2032305 w 3210717"/>
              <a:gd name="connsiteY22" fmla="*/ 59265 h 5328616"/>
              <a:gd name="connsiteX23" fmla="*/ 2184705 w 3210717"/>
              <a:gd name="connsiteY23" fmla="*/ 42332 h 5328616"/>
              <a:gd name="connsiteX24" fmla="*/ 2379438 w 3210717"/>
              <a:gd name="connsiteY24" fmla="*/ 50799 h 5328616"/>
              <a:gd name="connsiteX25" fmla="*/ 2430238 w 3210717"/>
              <a:gd name="connsiteY25" fmla="*/ 67732 h 5328616"/>
              <a:gd name="connsiteX26" fmla="*/ 2455638 w 3210717"/>
              <a:gd name="connsiteY26" fmla="*/ 76199 h 5328616"/>
              <a:gd name="connsiteX27" fmla="*/ 2709638 w 3210717"/>
              <a:gd name="connsiteY27" fmla="*/ 67732 h 5328616"/>
              <a:gd name="connsiteX28" fmla="*/ 2963638 w 3210717"/>
              <a:gd name="connsiteY28" fmla="*/ 33865 h 5328616"/>
              <a:gd name="connsiteX29" fmla="*/ 3021281 w 3210717"/>
              <a:gd name="connsiteY29" fmla="*/ 63548 h 5328616"/>
              <a:gd name="connsiteX30" fmla="*/ 3188817 w 3210717"/>
              <a:gd name="connsiteY30" fmla="*/ 59681 h 5328616"/>
              <a:gd name="connsiteX31" fmla="*/ 3196386 w 3210717"/>
              <a:gd name="connsiteY31" fmla="*/ 5183979 h 5328616"/>
              <a:gd name="connsiteX32" fmla="*/ 560495 w 3210717"/>
              <a:gd name="connsiteY32" fmla="*/ 5283451 h 5328616"/>
              <a:gd name="connsiteX0" fmla="*/ 553066 w 3210717"/>
              <a:gd name="connsiteY0" fmla="*/ 5311400 h 5328618"/>
              <a:gd name="connsiteX1" fmla="*/ 49826 w 3210717"/>
              <a:gd name="connsiteY1" fmla="*/ 5322828 h 5328618"/>
              <a:gd name="connsiteX2" fmla="*/ 17238 w 3210717"/>
              <a:gd name="connsiteY2" fmla="*/ 25401 h 5328618"/>
              <a:gd name="connsiteX3" fmla="*/ 211971 w 3210717"/>
              <a:gd name="connsiteY3" fmla="*/ 33867 h 5328618"/>
              <a:gd name="connsiteX4" fmla="*/ 262771 w 3210717"/>
              <a:gd name="connsiteY4" fmla="*/ 50801 h 5328618"/>
              <a:gd name="connsiteX5" fmla="*/ 482905 w 3210717"/>
              <a:gd name="connsiteY5" fmla="*/ 42334 h 5328618"/>
              <a:gd name="connsiteX6" fmla="*/ 719971 w 3210717"/>
              <a:gd name="connsiteY6" fmla="*/ 42334 h 5328618"/>
              <a:gd name="connsiteX7" fmla="*/ 830038 w 3210717"/>
              <a:gd name="connsiteY7" fmla="*/ 25401 h 5328618"/>
              <a:gd name="connsiteX8" fmla="*/ 948571 w 3210717"/>
              <a:gd name="connsiteY8" fmla="*/ 16934 h 5328618"/>
              <a:gd name="connsiteX9" fmla="*/ 990905 w 3210717"/>
              <a:gd name="connsiteY9" fmla="*/ 8467 h 5328618"/>
              <a:gd name="connsiteX10" fmla="*/ 1016305 w 3210717"/>
              <a:gd name="connsiteY10" fmla="*/ 1 h 5328618"/>
              <a:gd name="connsiteX11" fmla="*/ 1211038 w 3210717"/>
              <a:gd name="connsiteY11" fmla="*/ 8467 h 5328618"/>
              <a:gd name="connsiteX12" fmla="*/ 1393434 w 3210717"/>
              <a:gd name="connsiteY12" fmla="*/ 21562 h 5328618"/>
              <a:gd name="connsiteX13" fmla="*/ 1464589 w 3210717"/>
              <a:gd name="connsiteY13" fmla="*/ 35418 h 5328618"/>
              <a:gd name="connsiteX14" fmla="*/ 1512866 w 3210717"/>
              <a:gd name="connsiteY14" fmla="*/ 31579 h 5328618"/>
              <a:gd name="connsiteX15" fmla="*/ 1537275 w 3210717"/>
              <a:gd name="connsiteY15" fmla="*/ 39021 h 5328618"/>
              <a:gd name="connsiteX16" fmla="*/ 1578169 w 3210717"/>
              <a:gd name="connsiteY16" fmla="*/ 35182 h 5328618"/>
              <a:gd name="connsiteX17" fmla="*/ 1627529 w 3210717"/>
              <a:gd name="connsiteY17" fmla="*/ 33450 h 5328618"/>
              <a:gd name="connsiteX18" fmla="*/ 1682199 w 3210717"/>
              <a:gd name="connsiteY18" fmla="*/ 60331 h 5328618"/>
              <a:gd name="connsiteX19" fmla="*/ 1767867 w 3210717"/>
              <a:gd name="connsiteY19" fmla="*/ 36943 h 5328618"/>
              <a:gd name="connsiteX20" fmla="*/ 1869641 w 3210717"/>
              <a:gd name="connsiteY20" fmla="*/ 36413 h 5328618"/>
              <a:gd name="connsiteX21" fmla="*/ 1998438 w 3210717"/>
              <a:gd name="connsiteY21" fmla="*/ 67734 h 5328618"/>
              <a:gd name="connsiteX22" fmla="*/ 2032305 w 3210717"/>
              <a:gd name="connsiteY22" fmla="*/ 59267 h 5328618"/>
              <a:gd name="connsiteX23" fmla="*/ 2184705 w 3210717"/>
              <a:gd name="connsiteY23" fmla="*/ 42334 h 5328618"/>
              <a:gd name="connsiteX24" fmla="*/ 2379438 w 3210717"/>
              <a:gd name="connsiteY24" fmla="*/ 50801 h 5328618"/>
              <a:gd name="connsiteX25" fmla="*/ 2430238 w 3210717"/>
              <a:gd name="connsiteY25" fmla="*/ 67734 h 5328618"/>
              <a:gd name="connsiteX26" fmla="*/ 2455638 w 3210717"/>
              <a:gd name="connsiteY26" fmla="*/ 76201 h 5328618"/>
              <a:gd name="connsiteX27" fmla="*/ 2709638 w 3210717"/>
              <a:gd name="connsiteY27" fmla="*/ 67734 h 5328618"/>
              <a:gd name="connsiteX28" fmla="*/ 2963638 w 3210717"/>
              <a:gd name="connsiteY28" fmla="*/ 33867 h 5328618"/>
              <a:gd name="connsiteX29" fmla="*/ 3021281 w 3210717"/>
              <a:gd name="connsiteY29" fmla="*/ 63550 h 5328618"/>
              <a:gd name="connsiteX30" fmla="*/ 3188817 w 3210717"/>
              <a:gd name="connsiteY30" fmla="*/ 59683 h 5328618"/>
              <a:gd name="connsiteX31" fmla="*/ 3196386 w 3210717"/>
              <a:gd name="connsiteY31" fmla="*/ 5183981 h 5328618"/>
              <a:gd name="connsiteX32" fmla="*/ 560495 w 3210717"/>
              <a:gd name="connsiteY32" fmla="*/ 5283453 h 532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210717" h="5328618">
                <a:moveTo>
                  <a:pt x="553066" y="5311400"/>
                </a:moveTo>
                <a:cubicBezTo>
                  <a:pt x="615155" y="5308578"/>
                  <a:pt x="543464" y="5318849"/>
                  <a:pt x="49826" y="5322828"/>
                </a:cubicBezTo>
                <a:cubicBezTo>
                  <a:pt x="14421" y="370047"/>
                  <a:pt x="-22618" y="38685"/>
                  <a:pt x="17238" y="25401"/>
                </a:cubicBezTo>
                <a:cubicBezTo>
                  <a:pt x="82149" y="28223"/>
                  <a:pt x="147344" y="27181"/>
                  <a:pt x="211971" y="33867"/>
                </a:cubicBezTo>
                <a:cubicBezTo>
                  <a:pt x="229726" y="35704"/>
                  <a:pt x="262771" y="50801"/>
                  <a:pt x="262771" y="50801"/>
                </a:cubicBezTo>
                <a:cubicBezTo>
                  <a:pt x="336149" y="47979"/>
                  <a:pt x="409473" y="42334"/>
                  <a:pt x="482905" y="42334"/>
                </a:cubicBezTo>
                <a:cubicBezTo>
                  <a:pt x="798993" y="42334"/>
                  <a:pt x="403883" y="64913"/>
                  <a:pt x="719971" y="42334"/>
                </a:cubicBezTo>
                <a:cubicBezTo>
                  <a:pt x="770317" y="25551"/>
                  <a:pt x="742724" y="32677"/>
                  <a:pt x="830038" y="25401"/>
                </a:cubicBezTo>
                <a:cubicBezTo>
                  <a:pt x="869513" y="22111"/>
                  <a:pt x="909060" y="19756"/>
                  <a:pt x="948571" y="16934"/>
                </a:cubicBezTo>
                <a:cubicBezTo>
                  <a:pt x="962682" y="14112"/>
                  <a:pt x="976944" y="11957"/>
                  <a:pt x="990905" y="8467"/>
                </a:cubicBezTo>
                <a:cubicBezTo>
                  <a:pt x="999563" y="6303"/>
                  <a:pt x="1007380" y="1"/>
                  <a:pt x="1016305" y="1"/>
                </a:cubicBezTo>
                <a:cubicBezTo>
                  <a:pt x="1081277" y="1"/>
                  <a:pt x="1146127" y="5645"/>
                  <a:pt x="1211038" y="8467"/>
                </a:cubicBezTo>
                <a:cubicBezTo>
                  <a:pt x="1322664" y="36375"/>
                  <a:pt x="1234740" y="11644"/>
                  <a:pt x="1393434" y="21562"/>
                </a:cubicBezTo>
                <a:cubicBezTo>
                  <a:pt x="1421717" y="30990"/>
                  <a:pt x="1444684" y="33749"/>
                  <a:pt x="1464589" y="35418"/>
                </a:cubicBezTo>
                <a:cubicBezTo>
                  <a:pt x="1484494" y="37087"/>
                  <a:pt x="1500752" y="30979"/>
                  <a:pt x="1512866" y="31579"/>
                </a:cubicBezTo>
                <a:cubicBezTo>
                  <a:pt x="1524980" y="32179"/>
                  <a:pt x="1526391" y="38421"/>
                  <a:pt x="1537275" y="39021"/>
                </a:cubicBezTo>
                <a:cubicBezTo>
                  <a:pt x="1548159" y="39621"/>
                  <a:pt x="1563127" y="36110"/>
                  <a:pt x="1578169" y="35182"/>
                </a:cubicBezTo>
                <a:cubicBezTo>
                  <a:pt x="1593211" y="34254"/>
                  <a:pt x="1610191" y="29259"/>
                  <a:pt x="1627529" y="33450"/>
                </a:cubicBezTo>
                <a:cubicBezTo>
                  <a:pt x="1644867" y="37641"/>
                  <a:pt x="1658809" y="59749"/>
                  <a:pt x="1682199" y="60331"/>
                </a:cubicBezTo>
                <a:cubicBezTo>
                  <a:pt x="1705589" y="60913"/>
                  <a:pt x="1736627" y="40929"/>
                  <a:pt x="1767867" y="36943"/>
                </a:cubicBezTo>
                <a:cubicBezTo>
                  <a:pt x="1799107" y="32957"/>
                  <a:pt x="1831212" y="31281"/>
                  <a:pt x="1869641" y="36413"/>
                </a:cubicBezTo>
                <a:cubicBezTo>
                  <a:pt x="1908070" y="41545"/>
                  <a:pt x="1967394" y="70556"/>
                  <a:pt x="1998438" y="67734"/>
                </a:cubicBezTo>
                <a:cubicBezTo>
                  <a:pt x="2009727" y="64912"/>
                  <a:pt x="2020732" y="60485"/>
                  <a:pt x="2032305" y="59267"/>
                </a:cubicBezTo>
                <a:cubicBezTo>
                  <a:pt x="2191209" y="42541"/>
                  <a:pt x="2114217" y="65831"/>
                  <a:pt x="2184705" y="42334"/>
                </a:cubicBezTo>
                <a:cubicBezTo>
                  <a:pt x="2249616" y="45156"/>
                  <a:pt x="2314811" y="44115"/>
                  <a:pt x="2379438" y="50801"/>
                </a:cubicBezTo>
                <a:cubicBezTo>
                  <a:pt x="2397193" y="52638"/>
                  <a:pt x="2413305" y="62090"/>
                  <a:pt x="2430238" y="67734"/>
                </a:cubicBezTo>
                <a:lnTo>
                  <a:pt x="2455638" y="76201"/>
                </a:lnTo>
                <a:cubicBezTo>
                  <a:pt x="2540305" y="73379"/>
                  <a:pt x="2624971" y="74790"/>
                  <a:pt x="2709638" y="67734"/>
                </a:cubicBezTo>
                <a:cubicBezTo>
                  <a:pt x="2794305" y="60678"/>
                  <a:pt x="2911698" y="34564"/>
                  <a:pt x="2963638" y="33867"/>
                </a:cubicBezTo>
                <a:cubicBezTo>
                  <a:pt x="3015578" y="33170"/>
                  <a:pt x="3009992" y="66372"/>
                  <a:pt x="3021281" y="63550"/>
                </a:cubicBezTo>
                <a:cubicBezTo>
                  <a:pt x="3141117" y="61609"/>
                  <a:pt x="3003108" y="58695"/>
                  <a:pt x="3188817" y="59683"/>
                </a:cubicBezTo>
                <a:cubicBezTo>
                  <a:pt x="3231870" y="5213329"/>
                  <a:pt x="3198546" y="118944"/>
                  <a:pt x="3196386" y="5183981"/>
                </a:cubicBezTo>
                <a:cubicBezTo>
                  <a:pt x="537257" y="5434565"/>
                  <a:pt x="543562" y="5283453"/>
                  <a:pt x="560495" y="5283453"/>
                </a:cubicBezTo>
              </a:path>
            </a:pathLst>
          </a:custGeom>
          <a:gradFill>
            <a:gsLst>
              <a:gs pos="0">
                <a:srgbClr val="FFC000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91805" y="3804480"/>
            <a:ext cx="4255966" cy="247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678958" y="403824"/>
            <a:ext cx="179598" cy="352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>
            <a:stCxn id="3" idx="11"/>
          </p:cNvCxnSpPr>
          <p:nvPr/>
        </p:nvCxnSpPr>
        <p:spPr>
          <a:xfrm flipH="1">
            <a:off x="6125365" y="615631"/>
            <a:ext cx="40" cy="1627526"/>
          </a:xfrm>
          <a:prstGeom prst="straightConnector1">
            <a:avLst/>
          </a:prstGeom>
          <a:ln w="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904279" y="2241218"/>
            <a:ext cx="620592" cy="0"/>
          </a:xfrm>
          <a:prstGeom prst="line">
            <a:avLst/>
          </a:prstGeom>
          <a:ln w="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370047" y="2193057"/>
            <a:ext cx="96321" cy="963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89856" y="1481516"/>
            <a:ext cx="89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006C31"/>
                </a:solidFill>
              </a:rPr>
              <a:t>Z = 30’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356239" y="711812"/>
                <a:ext cx="1091324" cy="427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05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𝑠𝑜𝑖𝑙</m:t>
                          </m:r>
                        </m:sub>
                      </m:sSub>
                      <m:r>
                        <a:rPr lang="en-US" sz="105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=115</m:t>
                      </m:r>
                      <m:f>
                        <m:fPr>
                          <m:ctrlPr>
                            <a:rPr lang="en-US" sz="105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𝑙𝑏</m:t>
                          </m:r>
                        </m:num>
                        <m:den>
                          <m:sSup>
                            <m:sSupPr>
                              <m:ctrlPr>
                                <a:rPr lang="en-US" sz="105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e>
                            <m:sup>
                              <m:r>
                                <a:rPr lang="en-US" sz="105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0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239" y="711812"/>
                <a:ext cx="1091324" cy="427489"/>
              </a:xfrm>
              <a:prstGeom prst="rect">
                <a:avLst/>
              </a:prstGeom>
              <a:blipFill>
                <a:blip r:embed="rId3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Isosceles Triangle 14"/>
          <p:cNvSpPr/>
          <p:nvPr/>
        </p:nvSpPr>
        <p:spPr>
          <a:xfrm rot="10800000">
            <a:off x="7460931" y="500658"/>
            <a:ext cx="118947" cy="12184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60577" y="308937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G.S.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8008566" y="664085"/>
            <a:ext cx="62615" cy="8253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945950" y="664085"/>
            <a:ext cx="62615" cy="8253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883336" y="664085"/>
            <a:ext cx="62615" cy="8253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820721" y="664085"/>
            <a:ext cx="62615" cy="8253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692360" y="660646"/>
            <a:ext cx="80617" cy="8253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772977" y="660646"/>
            <a:ext cx="80617" cy="8253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853594" y="660646"/>
            <a:ext cx="80617" cy="8253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934210" y="660646"/>
            <a:ext cx="80617" cy="8253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39690" y="653742"/>
            <a:ext cx="62615" cy="8253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77075" y="653742"/>
            <a:ext cx="62615" cy="8253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314460" y="653742"/>
            <a:ext cx="62615" cy="8253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51845" y="653742"/>
            <a:ext cx="62615" cy="8253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23485" y="650303"/>
            <a:ext cx="80617" cy="8253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204101" y="650303"/>
            <a:ext cx="80617" cy="8253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284718" y="650303"/>
            <a:ext cx="80617" cy="8253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365334" y="650303"/>
            <a:ext cx="80617" cy="8253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416268" y="1874033"/>
            <a:ext cx="0" cy="310296"/>
          </a:xfrm>
          <a:prstGeom prst="straightConnector1">
            <a:avLst/>
          </a:prstGeom>
          <a:ln w="19050">
            <a:solidFill>
              <a:srgbClr val="006C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240381" y="1574595"/>
                <a:ext cx="10154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81" y="1574595"/>
                <a:ext cx="10154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94EFF51F-44BE-4B0A-8334-9EDCFF06CB15}"/>
              </a:ext>
            </a:extLst>
          </p:cNvPr>
          <p:cNvGrpSpPr/>
          <p:nvPr/>
        </p:nvGrpSpPr>
        <p:grpSpPr>
          <a:xfrm>
            <a:off x="6221660" y="2240500"/>
            <a:ext cx="351378" cy="369332"/>
            <a:chOff x="6294685" y="2324637"/>
            <a:chExt cx="351378" cy="369332"/>
          </a:xfrm>
        </p:grpSpPr>
        <p:sp>
          <p:nvSpPr>
            <p:cNvPr id="46" name="Rectangle 45"/>
            <p:cNvSpPr/>
            <p:nvPr/>
          </p:nvSpPr>
          <p:spPr>
            <a:xfrm>
              <a:off x="6294685" y="2324637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6339752" y="2408265"/>
              <a:ext cx="231742" cy="231745"/>
            </a:xfrm>
            <a:prstGeom prst="ellipse">
              <a:avLst/>
            </a:prstGeom>
            <a:noFill/>
            <a:ln w="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4648929" y="1211145"/>
            <a:ext cx="4025899" cy="2604052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Isosceles Triangle 52"/>
          <p:cNvSpPr/>
          <p:nvPr/>
        </p:nvSpPr>
        <p:spPr>
          <a:xfrm rot="10800000">
            <a:off x="6958005" y="1071998"/>
            <a:ext cx="118947" cy="12184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846029" y="900548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W.T.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6788879" y="1243448"/>
            <a:ext cx="457200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874604" y="1300598"/>
            <a:ext cx="285750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960329" y="1357748"/>
            <a:ext cx="114300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988904" y="1414898"/>
            <a:ext cx="57150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4617179" y="1209158"/>
            <a:ext cx="4057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53881" y="644206"/>
            <a:ext cx="533" cy="570667"/>
          </a:xfrm>
          <a:prstGeom prst="straightConnector1">
            <a:avLst/>
          </a:prstGeom>
          <a:ln w="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548788" y="807146"/>
            <a:ext cx="110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</a:t>
            </a:r>
            <a:r>
              <a:rPr lang="en-US" baseline="-25000" dirty="0"/>
              <a:t>w</a:t>
            </a:r>
            <a:r>
              <a:rPr lang="en-US" dirty="0"/>
              <a:t>=12’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4468409" y="524612"/>
            <a:ext cx="248842" cy="3340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180767" y="107615"/>
            <a:ext cx="1795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u="sng" dirty="0"/>
              <a:t>Geoststic Stresses</a:t>
            </a:r>
            <a:endParaRPr lang="en-US" sz="14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689" y="4489089"/>
                <a:ext cx="7494403" cy="2395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u="sng" dirty="0">
                    <a:solidFill>
                      <a:srgbClr val="C00000"/>
                    </a:solidFill>
                  </a:rPr>
                  <a:t>Solution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1400" dirty="0">
                    <a:solidFill>
                      <a:srgbClr val="C00000"/>
                    </a:solidFill>
                  </a:rPr>
                  <a:t>Effective stress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lang="en-US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115+</m:t>
                    </m:r>
                    <m:d>
                      <m:dPr>
                        <m:ctrlPr>
                          <a:rPr lang="en-US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30−12</m:t>
                        </m:r>
                      </m:e>
                    </m:d>
                    <m:d>
                      <m:dPr>
                        <m:ctrlPr>
                          <a:rPr lang="en-US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115−62.4</m:t>
                        </m:r>
                      </m:e>
                    </m:d>
                    <m:r>
                      <a:rPr lang="en-US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8 </m:t>
                    </m:r>
                    <m:r>
                      <a:rPr lang="en-US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𝑝𝑠𝑓</m:t>
                    </m:r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1400" dirty="0">
                    <a:solidFill>
                      <a:srgbClr val="C00000"/>
                    </a:solidFill>
                  </a:rPr>
                  <a:t>Pore water pressure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) = (30-12)(62.4) = 1,123.2 </a:t>
                </a:r>
                <a:r>
                  <a:rPr lang="en-US" sz="1400" i="1" dirty="0">
                    <a:solidFill>
                      <a:srgbClr val="C00000"/>
                    </a:solidFill>
                  </a:rPr>
                  <a:t>psf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1400" dirty="0">
                    <a:solidFill>
                      <a:srgbClr val="C00000"/>
                    </a:solidFill>
                  </a:rPr>
                  <a:t>Total stress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) = 30 x 115 = 3,450 </a:t>
                </a:r>
                <a:r>
                  <a:rPr lang="en-US" sz="1400" i="1" dirty="0">
                    <a:solidFill>
                      <a:srgbClr val="C00000"/>
                    </a:solidFill>
                  </a:rPr>
                  <a:t>psf</a:t>
                </a:r>
                <a:r>
                  <a:rPr lang="en-US" sz="1400" dirty="0">
                    <a:solidFill>
                      <a:srgbClr val="C00000"/>
                    </a:solidFill>
                  </a:rPr>
                  <a:t>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1400" u="sng" dirty="0">
                    <a:solidFill>
                      <a:srgbClr val="C00000"/>
                    </a:solidFill>
                  </a:rPr>
                  <a:t>Also</a:t>
                </a:r>
                <a:r>
                  <a:rPr lang="en-US" sz="1400" dirty="0">
                    <a:solidFill>
                      <a:srgbClr val="C00000"/>
                    </a:solidFill>
                  </a:rPr>
                  <a:t>,    Effective stress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𝑣𝐴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 Total stress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𝑣𝐴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)- Pore water pressure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)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1400" dirty="0">
                    <a:solidFill>
                      <a:srgbClr val="C00000"/>
                    </a:solidFill>
                  </a:rPr>
                  <a:t>Or     Total stress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𝑣𝐴</m:t>
                        </m:r>
                      </m:sub>
                    </m:sSub>
                    <m:r>
                      <a:rPr lang="en-US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 Effective Stress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𝑣𝐴</m:t>
                        </m:r>
                      </m:sub>
                    </m:sSub>
                    <m:r>
                      <m:rPr>
                        <m:nor/>
                      </m:rPr>
                      <a:rPr lang="en-US" sz="1400" dirty="0">
                        <a:solidFill>
                          <a:srgbClr val="C00000"/>
                        </a:solidFill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 + Pore water pressure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)</a:t>
                </a:r>
                <a:endParaRPr lang="en-US" sz="1400" u="sng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9" y="4489089"/>
                <a:ext cx="7494403" cy="2395336"/>
              </a:xfrm>
              <a:prstGeom prst="rect">
                <a:avLst/>
              </a:prstGeom>
              <a:blipFill>
                <a:blip r:embed="rId5"/>
                <a:stretch>
                  <a:fillRect l="-244" t="-254" b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53389982-5D19-4137-8B5E-B94AF4A66E67}"/>
              </a:ext>
            </a:extLst>
          </p:cNvPr>
          <p:cNvCxnSpPr/>
          <p:nvPr/>
        </p:nvCxnSpPr>
        <p:spPr bwMode="auto">
          <a:xfrm>
            <a:off x="4162301" y="4729348"/>
            <a:ext cx="0" cy="2671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0EEF24D9-8CEE-452E-8685-7F2B4D5FEB9D}"/>
                  </a:ext>
                </a:extLst>
              </p:cNvPr>
              <p:cNvSpPr/>
              <p:nvPr/>
            </p:nvSpPr>
            <p:spPr>
              <a:xfrm>
                <a:off x="3874390" y="4366552"/>
                <a:ext cx="6687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𝑠𝑢𝑏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EEF24D9-8CEE-452E-8685-7F2B4D5FEB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390" y="4366552"/>
                <a:ext cx="668709" cy="369332"/>
              </a:xfrm>
              <a:prstGeom prst="rect">
                <a:avLst/>
              </a:prstGeom>
              <a:blipFill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7FDAE362-82C4-4532-A747-70B6F3778D72}"/>
                  </a:ext>
                </a:extLst>
              </p:cNvPr>
              <p:cNvSpPr/>
              <p:nvPr/>
            </p:nvSpPr>
            <p:spPr>
              <a:xfrm>
                <a:off x="6515123" y="4528704"/>
                <a:ext cx="2086277" cy="1230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𝑠𝑢𝑏𝑚𝑒𝑟𝑔𝑒𝑑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𝑤𝑎𝑡𝑒𝑟</m:t>
                        </m:r>
                      </m:sub>
                    </m:sSub>
                  </m:oMath>
                </a14:m>
                <a:r>
                  <a:rPr lang="en-US" sz="1200" dirty="0"/>
                  <a:t> 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Or</a:t>
                </a:r>
              </a:p>
              <a:p>
                <a:endParaRPr lang="en-US" sz="1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𝑠𝑢𝑏𝑚𝑒𝑟𝑔𝑒𝑑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𝑠𝑜𝑖𝑙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FDAE362-82C4-4532-A747-70B6F3778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123" y="4528704"/>
                <a:ext cx="2086277" cy="1230465"/>
              </a:xfrm>
              <a:prstGeom prst="rect">
                <a:avLst/>
              </a:prstGeom>
              <a:blipFill>
                <a:blip r:embed="rId7"/>
                <a:stretch>
                  <a:fillRect l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52F9810F-3E53-4F5F-BF4C-DD1A6F24F99F}"/>
              </a:ext>
            </a:extLst>
          </p:cNvPr>
          <p:cNvCxnSpPr>
            <a:cxnSpLocks/>
          </p:cNvCxnSpPr>
          <p:nvPr/>
        </p:nvCxnSpPr>
        <p:spPr bwMode="auto">
          <a:xfrm flipV="1">
            <a:off x="7724761" y="4369137"/>
            <a:ext cx="65806" cy="2922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9137386-EBB3-414F-AF9B-BA600C8A2F37}"/>
              </a:ext>
            </a:extLst>
          </p:cNvPr>
          <p:cNvSpPr txBox="1"/>
          <p:nvPr/>
        </p:nvSpPr>
        <p:spPr>
          <a:xfrm>
            <a:off x="6549085" y="5788492"/>
            <a:ext cx="19439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This is if you don’t have </a:t>
            </a:r>
            <a:r>
              <a:rPr lang="en-US" sz="1000" dirty="0">
                <a:latin typeface="Symbol" panose="05050102010706020507" pitchFamily="18" charset="2"/>
              </a:rPr>
              <a:t>g</a:t>
            </a:r>
            <a:r>
              <a:rPr lang="en-US" sz="1000" baseline="-25000" dirty="0"/>
              <a:t>sat</a:t>
            </a:r>
            <a:r>
              <a:rPr lang="en-US" sz="1000" dirty="0"/>
              <a:t> for the soil below water table, then use  </a:t>
            </a:r>
            <a:r>
              <a:rPr lang="en-US" sz="1000" dirty="0">
                <a:latin typeface="Symbol" panose="05050102010706020507" pitchFamily="18" charset="2"/>
              </a:rPr>
              <a:t>g</a:t>
            </a:r>
            <a:r>
              <a:rPr lang="en-US" sz="1000" baseline="-25000" dirty="0">
                <a:cs typeface="Arial" panose="020B0604020202020204" pitchFamily="34" charset="0"/>
              </a:rPr>
              <a:t>soil</a:t>
            </a:r>
            <a:r>
              <a:rPr lang="en-US" sz="1000" dirty="0"/>
              <a:t> above the water table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6A82E50-8E77-4F8C-859D-A1BD313D9974}"/>
              </a:ext>
            </a:extLst>
          </p:cNvPr>
          <p:cNvSpPr txBox="1"/>
          <p:nvPr/>
        </p:nvSpPr>
        <p:spPr>
          <a:xfrm>
            <a:off x="7167768" y="4033369"/>
            <a:ext cx="1943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This is if you have </a:t>
            </a:r>
            <a:r>
              <a:rPr lang="en-US" sz="1000" dirty="0">
                <a:latin typeface="Symbol" panose="05050102010706020507" pitchFamily="18" charset="2"/>
              </a:rPr>
              <a:t>g</a:t>
            </a:r>
            <a:r>
              <a:rPr lang="en-US" sz="1000" baseline="-25000" dirty="0"/>
              <a:t>sat</a:t>
            </a:r>
            <a:r>
              <a:rPr lang="en-US" sz="1000" dirty="0"/>
              <a:t> for the soil below water table. If not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="" xmlns:a16="http://schemas.microsoft.com/office/drawing/2014/main" id="{951FB1E1-0ACA-46C2-829B-853DC3E04F76}"/>
              </a:ext>
            </a:extLst>
          </p:cNvPr>
          <p:cNvCxnSpPr>
            <a:cxnSpLocks/>
          </p:cNvCxnSpPr>
          <p:nvPr/>
        </p:nvCxnSpPr>
        <p:spPr bwMode="auto">
          <a:xfrm flipH="1">
            <a:off x="7614953" y="5482928"/>
            <a:ext cx="56316" cy="3637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28559B37-325C-4467-8A8E-1A3B7CFA93F8}"/>
              </a:ext>
            </a:extLst>
          </p:cNvPr>
          <p:cNvSpPr/>
          <p:nvPr/>
        </p:nvSpPr>
        <p:spPr bwMode="auto">
          <a:xfrm>
            <a:off x="6480175" y="3895725"/>
            <a:ext cx="2517775" cy="262572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602AC0A2-8ADE-4582-B8EC-D2B4D01C6B92}"/>
              </a:ext>
            </a:extLst>
          </p:cNvPr>
          <p:cNvSpPr/>
          <p:nvPr/>
        </p:nvSpPr>
        <p:spPr bwMode="auto">
          <a:xfrm>
            <a:off x="5740400" y="5060950"/>
            <a:ext cx="443612" cy="1146175"/>
          </a:xfrm>
          <a:custGeom>
            <a:avLst/>
            <a:gdLst>
              <a:gd name="connsiteX0" fmla="*/ 0 w 443612"/>
              <a:gd name="connsiteY0" fmla="*/ 0 h 1146175"/>
              <a:gd name="connsiteX1" fmla="*/ 431800 w 443612"/>
              <a:gd name="connsiteY1" fmla="*/ 431800 h 1146175"/>
              <a:gd name="connsiteX2" fmla="*/ 279400 w 443612"/>
              <a:gd name="connsiteY2" fmla="*/ 1146175 h 114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3612" h="1146175">
                <a:moveTo>
                  <a:pt x="0" y="0"/>
                </a:moveTo>
                <a:cubicBezTo>
                  <a:pt x="192616" y="120385"/>
                  <a:pt x="385233" y="240771"/>
                  <a:pt x="431800" y="431800"/>
                </a:cubicBezTo>
                <a:cubicBezTo>
                  <a:pt x="478367" y="622829"/>
                  <a:pt x="378883" y="884502"/>
                  <a:pt x="279400" y="114617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F523B9A-762B-4852-81A7-C75AA286BEA2}"/>
              </a:ext>
            </a:extLst>
          </p:cNvPr>
          <p:cNvSpPr txBox="1"/>
          <p:nvPr/>
        </p:nvSpPr>
        <p:spPr>
          <a:xfrm>
            <a:off x="5988050" y="5314950"/>
            <a:ext cx="3898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020894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80099"/>
            <a:ext cx="527624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3122" algn="l"/>
              </a:tabLst>
            </a:pPr>
            <a:r>
              <a:rPr lang="en-US" sz="2100" b="1" u="sng" dirty="0">
                <a:solidFill>
                  <a:srgbClr val="C00000"/>
                </a:solidFill>
              </a:rPr>
              <a:t>Boussinesq's Equations.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113" y="1637758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3- Strip Load of Infinite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45924" y="4259771"/>
                <a:ext cx="5432510" cy="101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1400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 dirty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14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den>
                        </m:f>
                      </m:e>
                    </m:d>
                    <m:r>
                      <a:rPr lang="en-US" sz="1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1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14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14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 dirty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sz="1400" i="1" dirty="0"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14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1400" i="1" dirty="0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  <m:r>
                          <a:rPr lang="en-US" sz="1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sSup>
                          <m:sSupPr>
                            <m:ctrlPr>
                              <a:rPr lang="en-US" sz="14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14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14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 dirty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sz="1400" i="1" dirty="0"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14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400" i="1" dirty="0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  <m:r>
                          <a:rPr lang="en-US" sz="1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1400" i="1" dirty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1400" i="1" dirty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14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4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400" i="1" dirty="0">
                                        <a:solidFill>
                                          <a:srgbClr val="7030A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 dirty="0">
                                        <a:solidFill>
                                          <a:srgbClr val="7030A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400" i="1" dirty="0">
                                        <a:solidFill>
                                          <a:srgbClr val="7030A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400" i="1" dirty="0">
                                        <a:solidFill>
                                          <a:srgbClr val="0070C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 dirty="0">
                                        <a:solidFill>
                                          <a:srgbClr val="0070C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1400" i="1" dirty="0">
                                        <a:solidFill>
                                          <a:srgbClr val="0070C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400" i="1" dirty="0">
                                        <a:solidFill>
                                          <a:srgbClr val="00B05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 dirty="0">
                                        <a:solidFill>
                                          <a:srgbClr val="00B05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1400" i="1" dirty="0">
                                        <a:solidFill>
                                          <a:srgbClr val="00B05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14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400" i="1" dirty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400" i="1" dirty="0">
                                            <a:solidFill>
                                              <a:srgbClr val="7030A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i="1" dirty="0">
                                            <a:solidFill>
                                              <a:srgbClr val="7030A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400" i="1" dirty="0">
                                            <a:solidFill>
                                              <a:srgbClr val="7030A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400" i="1" dirty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1400" i="1" dirty="0">
                                            <a:solidFill>
                                              <a:srgbClr val="0070C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i="1" dirty="0">
                                            <a:solidFill>
                                              <a:srgbClr val="0070C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1400" i="1" dirty="0">
                                            <a:solidFill>
                                              <a:srgbClr val="0070C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400" i="1" dirty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1400" i="1" dirty="0">
                                            <a:solidFill>
                                              <a:srgbClr val="00B05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i="1" dirty="0">
                                            <a:solidFill>
                                              <a:srgbClr val="00B05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1400" i="1" dirty="0">
                                            <a:solidFill>
                                              <a:srgbClr val="00B05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14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+ 4</m:t>
                            </m:r>
                            <m:sSup>
                              <m:sSupPr>
                                <m:ctrlPr>
                                  <a:rPr lang="en-US" sz="14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400" i="1" dirty="0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1400" i="1" dirty="0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4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400" i="1" dirty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1400" i="1" dirty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1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1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1400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 dirty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14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den>
                        </m:f>
                      </m:e>
                    </m:d>
                    <m:r>
                      <a:rPr lang="en-US" sz="1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1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en-US" sz="1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1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en-US" sz="1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d>
                          <m:dPr>
                            <m:ctrlPr>
                              <a:rPr lang="en-US" sz="14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  <m:r>
                              <a:rPr lang="en-US" sz="14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en-US" sz="14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𝛿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14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𝑎𝑟𝑒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𝑎𝑛𝑔𝑙𝑒𝑠</m:t>
                    </m:r>
                  </m:oMath>
                </a14:m>
                <a:endParaRPr lang="en-US" sz="1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24" y="4259771"/>
                <a:ext cx="5432510" cy="1013611"/>
              </a:xfrm>
              <a:prstGeom prst="rect">
                <a:avLst/>
              </a:prstGeom>
              <a:blipFill>
                <a:blip r:embed="rId2"/>
                <a:stretch>
                  <a:fillRect l="-449" b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/>
          <p:cNvSpPr txBox="1"/>
          <p:nvPr/>
        </p:nvSpPr>
        <p:spPr>
          <a:xfrm>
            <a:off x="5227155" y="1637758"/>
            <a:ext cx="412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4- Triangular Load of Infinite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5652769" y="4401375"/>
                <a:ext cx="3748405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b="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769" y="4401375"/>
                <a:ext cx="3748405" cy="506870"/>
              </a:xfrm>
              <a:prstGeom prst="rect">
                <a:avLst/>
              </a:prstGeom>
              <a:blipFill>
                <a:blip r:embed="rId3"/>
                <a:stretch>
                  <a:fillRect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extBox 142"/>
          <p:cNvSpPr txBox="1"/>
          <p:nvPr/>
        </p:nvSpPr>
        <p:spPr>
          <a:xfrm>
            <a:off x="5807522" y="4155119"/>
            <a:ext cx="19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1373852" y="5247563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Figure 3</a:t>
            </a:r>
            <a:endParaRPr lang="en-US" u="sng" dirty="0"/>
          </a:p>
        </p:txBody>
      </p:sp>
      <p:sp>
        <p:nvSpPr>
          <p:cNvPr id="203" name="Rectangle 202"/>
          <p:cNvSpPr/>
          <p:nvPr/>
        </p:nvSpPr>
        <p:spPr>
          <a:xfrm>
            <a:off x="6483022" y="5377226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Figure 4</a:t>
            </a:r>
            <a:endParaRPr lang="en-US" u="sng" dirty="0"/>
          </a:p>
        </p:txBody>
      </p:sp>
      <p:grpSp>
        <p:nvGrpSpPr>
          <p:cNvPr id="17" name="Group 16"/>
          <p:cNvGrpSpPr/>
          <p:nvPr/>
        </p:nvGrpSpPr>
        <p:grpSpPr>
          <a:xfrm>
            <a:off x="531495" y="2271222"/>
            <a:ext cx="3343870" cy="1985767"/>
            <a:chOff x="708660" y="1885296"/>
            <a:chExt cx="4458492" cy="2647689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708660" y="3124200"/>
              <a:ext cx="2133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21060" y="3184203"/>
              <a:ext cx="0" cy="5334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965953" y="3144198"/>
              <a:ext cx="0" cy="5334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924878" y="2925128"/>
              <a:ext cx="1042987" cy="20193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65960" y="2072640"/>
              <a:ext cx="1361123" cy="1058228"/>
            </a:xfrm>
            <a:custGeom>
              <a:avLst/>
              <a:gdLst>
                <a:gd name="connsiteX0" fmla="*/ 0 w 177165"/>
                <a:gd name="connsiteY0" fmla="*/ 0 h 202883"/>
                <a:gd name="connsiteX1" fmla="*/ 177165 w 177165"/>
                <a:gd name="connsiteY1" fmla="*/ 0 h 202883"/>
                <a:gd name="connsiteX2" fmla="*/ 177165 w 177165"/>
                <a:gd name="connsiteY2" fmla="*/ 202883 h 202883"/>
                <a:gd name="connsiteX3" fmla="*/ 0 w 177165"/>
                <a:gd name="connsiteY3" fmla="*/ 202883 h 202883"/>
                <a:gd name="connsiteX4" fmla="*/ 0 w 177165"/>
                <a:gd name="connsiteY4" fmla="*/ 0 h 202883"/>
                <a:gd name="connsiteX0" fmla="*/ 0 w 1361123"/>
                <a:gd name="connsiteY0" fmla="*/ 855345 h 1058228"/>
                <a:gd name="connsiteX1" fmla="*/ 1361123 w 1361123"/>
                <a:gd name="connsiteY1" fmla="*/ 0 h 1058228"/>
                <a:gd name="connsiteX2" fmla="*/ 177165 w 1361123"/>
                <a:gd name="connsiteY2" fmla="*/ 1058228 h 1058228"/>
                <a:gd name="connsiteX3" fmla="*/ 0 w 1361123"/>
                <a:gd name="connsiteY3" fmla="*/ 1058228 h 1058228"/>
                <a:gd name="connsiteX4" fmla="*/ 0 w 1361123"/>
                <a:gd name="connsiteY4" fmla="*/ 855345 h 1058228"/>
                <a:gd name="connsiteX0" fmla="*/ 0 w 1361123"/>
                <a:gd name="connsiteY0" fmla="*/ 855345 h 1058228"/>
                <a:gd name="connsiteX1" fmla="*/ 1361123 w 1361123"/>
                <a:gd name="connsiteY1" fmla="*/ 0 h 1058228"/>
                <a:gd name="connsiteX2" fmla="*/ 1358265 w 1361123"/>
                <a:gd name="connsiteY2" fmla="*/ 217171 h 1058228"/>
                <a:gd name="connsiteX3" fmla="*/ 0 w 1361123"/>
                <a:gd name="connsiteY3" fmla="*/ 1058228 h 1058228"/>
                <a:gd name="connsiteX4" fmla="*/ 0 w 1361123"/>
                <a:gd name="connsiteY4" fmla="*/ 855345 h 105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1123" h="1058228">
                  <a:moveTo>
                    <a:pt x="0" y="855345"/>
                  </a:moveTo>
                  <a:lnTo>
                    <a:pt x="1361123" y="0"/>
                  </a:lnTo>
                  <a:cubicBezTo>
                    <a:pt x="1360170" y="72390"/>
                    <a:pt x="1359218" y="144781"/>
                    <a:pt x="1358265" y="217171"/>
                  </a:cubicBezTo>
                  <a:lnTo>
                    <a:pt x="0" y="1058228"/>
                  </a:lnTo>
                  <a:lnTo>
                    <a:pt x="0" y="85534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925830" y="2067878"/>
              <a:ext cx="1373505" cy="85534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927735" y="2279334"/>
              <a:ext cx="1373505" cy="850581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16" idx="1"/>
            </p:cNvCxnSpPr>
            <p:nvPr/>
          </p:nvCxnSpPr>
          <p:spPr>
            <a:xfrm>
              <a:off x="2299335" y="2069783"/>
              <a:ext cx="1027748" cy="285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303145" y="2070735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16" idx="2"/>
            </p:cNvCxnSpPr>
            <p:nvPr/>
          </p:nvCxnSpPr>
          <p:spPr>
            <a:xfrm>
              <a:off x="2306955" y="2282190"/>
              <a:ext cx="1017270" cy="7621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324225" y="2073592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925829" y="2924175"/>
              <a:ext cx="1045845" cy="207646"/>
              <a:chOff x="451485" y="2249805"/>
              <a:chExt cx="772478" cy="214313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451485" y="2249805"/>
                <a:ext cx="2858" cy="2143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28447" y="2249805"/>
                <a:ext cx="2858" cy="2143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605409" y="2249805"/>
                <a:ext cx="2858" cy="2143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682371" y="2249805"/>
                <a:ext cx="2858" cy="2143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759333" y="2249805"/>
                <a:ext cx="2858" cy="2143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836295" y="2249805"/>
                <a:ext cx="2858" cy="2143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913257" y="2249805"/>
                <a:ext cx="2858" cy="2143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990219" y="2249805"/>
                <a:ext cx="2858" cy="2143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1067181" y="2249805"/>
                <a:ext cx="2858" cy="2143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1144143" y="2249805"/>
                <a:ext cx="2858" cy="2143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1221105" y="2249805"/>
                <a:ext cx="2858" cy="2143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Arrow Connector 54"/>
            <p:cNvCxnSpPr/>
            <p:nvPr/>
          </p:nvCxnSpPr>
          <p:spPr>
            <a:xfrm flipV="1">
              <a:off x="922020" y="3577590"/>
              <a:ext cx="104394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2377436" y="3125153"/>
              <a:ext cx="957" cy="85723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>
              <a:off x="1449705" y="3979546"/>
              <a:ext cx="9296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463040" y="2579371"/>
              <a:ext cx="23050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754951" y="2842411"/>
              <a:ext cx="25338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091103" y="4040542"/>
              <a:ext cx="25338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859280" y="3898583"/>
              <a:ext cx="220980" cy="127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822228" y="3766992"/>
              <a:ext cx="25338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278380" y="3344228"/>
              <a:ext cx="220980" cy="127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35684" y="3117317"/>
              <a:ext cx="3692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062228" y="3496056"/>
              <a:ext cx="633984" cy="149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107948" y="3422904"/>
              <a:ext cx="67582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 = 2</a:t>
              </a:r>
              <a:r>
                <a:rPr lang="en-US" sz="900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446835" y="3124200"/>
              <a:ext cx="0" cy="1295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3328036" y="2124074"/>
              <a:ext cx="259270" cy="165736"/>
            </a:xfrm>
            <a:prstGeom prst="straightConnector1">
              <a:avLst/>
            </a:prstGeom>
            <a:ln w="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 rot="19625442">
                  <a:off x="3398110" y="1885296"/>
                  <a:ext cx="419347" cy="307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625442">
                  <a:off x="3398110" y="1885296"/>
                  <a:ext cx="419347" cy="30777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Straight Arrow Connector 107"/>
            <p:cNvCxnSpPr/>
            <p:nvPr/>
          </p:nvCxnSpPr>
          <p:spPr>
            <a:xfrm>
              <a:off x="2380295" y="3695700"/>
              <a:ext cx="0" cy="22860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2317374" y="3602474"/>
                  <a:ext cx="533480" cy="3077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en-US" sz="900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900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US" sz="900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374" y="3602474"/>
                  <a:ext cx="533480" cy="3077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4" name="Straight Arrow Connector 183"/>
            <p:cNvCxnSpPr/>
            <p:nvPr/>
          </p:nvCxnSpPr>
          <p:spPr>
            <a:xfrm>
              <a:off x="3156858" y="2185987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>
              <a:off x="2822122" y="2395537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>
              <a:off x="2487386" y="2599372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>
              <a:off x="2656659" y="2492692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>
              <a:off x="2989490" y="2277427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>
              <a:off x="2152650" y="2812732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>
              <a:off x="2320018" y="2707957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tangle 191"/>
            <p:cNvSpPr/>
            <p:nvPr/>
          </p:nvSpPr>
          <p:spPr>
            <a:xfrm>
              <a:off x="3159766" y="2552439"/>
              <a:ext cx="2007386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Strip Load of Infinite Length</a:t>
              </a:r>
            </a:p>
          </p:txBody>
        </p:sp>
        <p:cxnSp>
          <p:nvCxnSpPr>
            <p:cNvPr id="193" name="Straight Arrow Connector 192"/>
            <p:cNvCxnSpPr/>
            <p:nvPr/>
          </p:nvCxnSpPr>
          <p:spPr>
            <a:xfrm>
              <a:off x="2701290" y="2609850"/>
              <a:ext cx="491490" cy="72390"/>
            </a:xfrm>
            <a:prstGeom prst="straightConnector1">
              <a:avLst/>
            </a:prstGeom>
            <a:ln w="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5" idx="1"/>
            </p:cNvCxnSpPr>
            <p:nvPr/>
          </p:nvCxnSpPr>
          <p:spPr>
            <a:xfrm>
              <a:off x="924878" y="3026093"/>
              <a:ext cx="1452558" cy="949643"/>
            </a:xfrm>
            <a:prstGeom prst="line">
              <a:avLst/>
            </a:prstGeom>
            <a:ln w="3175">
              <a:solidFill>
                <a:schemeClr val="accent4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2321693" y="3919217"/>
              <a:ext cx="102870" cy="10287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1969628" y="3115487"/>
              <a:ext cx="401411" cy="846913"/>
            </a:xfrm>
            <a:prstGeom prst="line">
              <a:avLst/>
            </a:prstGeom>
            <a:ln w="0">
              <a:solidFill>
                <a:schemeClr val="accent4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/>
            <p:cNvSpPr/>
            <p:nvPr/>
          </p:nvSpPr>
          <p:spPr>
            <a:xfrm rot="17351987">
              <a:off x="2238053" y="3605934"/>
              <a:ext cx="206597" cy="21525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46505" y="3397020"/>
              <a:ext cx="312480" cy="284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88" dirty="0">
                  <a:latin typeface="Symbol" panose="05050102010706020507" pitchFamily="18" charset="2"/>
                </a:rPr>
                <a:t>d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981856" y="3539409"/>
              <a:ext cx="321029" cy="284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88" dirty="0">
                  <a:latin typeface="Symbol" panose="05050102010706020507" pitchFamily="18" charset="2"/>
                </a:rPr>
                <a:t>b</a:t>
              </a:r>
            </a:p>
          </p:txBody>
        </p:sp>
        <p:sp>
          <p:nvSpPr>
            <p:cNvPr id="121" name="Arc 120"/>
            <p:cNvSpPr/>
            <p:nvPr/>
          </p:nvSpPr>
          <p:spPr>
            <a:xfrm rot="15722599">
              <a:off x="2174273" y="3718463"/>
              <a:ext cx="206597" cy="21525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81593" y="2354581"/>
            <a:ext cx="3612706" cy="1884521"/>
            <a:chOff x="6775456" y="1996440"/>
            <a:chExt cx="4816942" cy="2512695"/>
          </a:xfrm>
        </p:grpSpPr>
        <p:sp>
          <p:nvSpPr>
            <p:cNvPr id="99" name="Rectangle 98"/>
            <p:cNvSpPr/>
            <p:nvPr/>
          </p:nvSpPr>
          <p:spPr>
            <a:xfrm>
              <a:off x="6775456" y="2064757"/>
              <a:ext cx="238355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Triangular Load of Infinite Length</a:t>
              </a: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H="1" flipV="1">
              <a:off x="8623554" y="2298192"/>
              <a:ext cx="379476" cy="284988"/>
            </a:xfrm>
            <a:prstGeom prst="straightConnector1">
              <a:avLst/>
            </a:prstGeom>
            <a:ln w="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ight Triangle 113"/>
            <p:cNvSpPr/>
            <p:nvPr/>
          </p:nvSpPr>
          <p:spPr>
            <a:xfrm flipH="1">
              <a:off x="8060054" y="2430779"/>
              <a:ext cx="1301115" cy="630555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Isosceles Triangle 116"/>
            <p:cNvSpPr/>
            <p:nvPr/>
          </p:nvSpPr>
          <p:spPr>
            <a:xfrm flipV="1">
              <a:off x="8067674" y="3063238"/>
              <a:ext cx="1763079" cy="1110615"/>
            </a:xfrm>
            <a:custGeom>
              <a:avLst/>
              <a:gdLst>
                <a:gd name="connsiteX0" fmla="*/ 0 w 1402080"/>
                <a:gd name="connsiteY0" fmla="*/ 1022985 h 1022985"/>
                <a:gd name="connsiteX1" fmla="*/ 584836 w 1402080"/>
                <a:gd name="connsiteY1" fmla="*/ 0 h 1022985"/>
                <a:gd name="connsiteX2" fmla="*/ 1402080 w 1402080"/>
                <a:gd name="connsiteY2" fmla="*/ 1022985 h 1022985"/>
                <a:gd name="connsiteX3" fmla="*/ 0 w 1402080"/>
                <a:gd name="connsiteY3" fmla="*/ 1022985 h 1022985"/>
                <a:gd name="connsiteX0" fmla="*/ 0 w 2005966"/>
                <a:gd name="connsiteY0" fmla="*/ 923925 h 923925"/>
                <a:gd name="connsiteX1" fmla="*/ 2005966 w 2005966"/>
                <a:gd name="connsiteY1" fmla="*/ 0 h 923925"/>
                <a:gd name="connsiteX2" fmla="*/ 1402080 w 2005966"/>
                <a:gd name="connsiteY2" fmla="*/ 923925 h 923925"/>
                <a:gd name="connsiteX3" fmla="*/ 0 w 2005966"/>
                <a:gd name="connsiteY3" fmla="*/ 923925 h 923925"/>
                <a:gd name="connsiteX0" fmla="*/ 0 w 1912520"/>
                <a:gd name="connsiteY0" fmla="*/ 1428775 h 1428775"/>
                <a:gd name="connsiteX1" fmla="*/ 1912520 w 1912520"/>
                <a:gd name="connsiteY1" fmla="*/ 0 h 1428775"/>
                <a:gd name="connsiteX2" fmla="*/ 1402080 w 1912520"/>
                <a:gd name="connsiteY2" fmla="*/ 1428775 h 1428775"/>
                <a:gd name="connsiteX3" fmla="*/ 0 w 1912520"/>
                <a:gd name="connsiteY3" fmla="*/ 1428775 h 14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2520" h="1428775">
                  <a:moveTo>
                    <a:pt x="0" y="1428775"/>
                  </a:moveTo>
                  <a:lnTo>
                    <a:pt x="1912520" y="0"/>
                  </a:lnTo>
                  <a:lnTo>
                    <a:pt x="1402080" y="1428775"/>
                  </a:lnTo>
                  <a:lnTo>
                    <a:pt x="0" y="1428775"/>
                  </a:lnTo>
                  <a:close/>
                </a:path>
              </a:pathLst>
            </a:cu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>
              <a:off x="9834562" y="3687115"/>
              <a:ext cx="0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19"/>
            <p:cNvSpPr/>
            <p:nvPr/>
          </p:nvSpPr>
          <p:spPr>
            <a:xfrm>
              <a:off x="9787891" y="4130040"/>
              <a:ext cx="76200" cy="762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9360198" y="3105154"/>
              <a:ext cx="1925" cy="18478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flipH="1">
              <a:off x="8053389" y="3224213"/>
              <a:ext cx="1310639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 125"/>
            <p:cNvSpPr/>
            <p:nvPr/>
          </p:nvSpPr>
          <p:spPr>
            <a:xfrm>
              <a:off x="8635365" y="3194686"/>
              <a:ext cx="206693" cy="59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8543925" y="3064192"/>
              <a:ext cx="42575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050" i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 flipH="1">
              <a:off x="8060055" y="3064193"/>
              <a:ext cx="953" cy="14449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17" idx="0"/>
            </p:cNvCxnSpPr>
            <p:nvPr/>
          </p:nvCxnSpPr>
          <p:spPr>
            <a:xfrm flipV="1">
              <a:off x="8067674" y="3061775"/>
              <a:ext cx="2580268" cy="14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9424041" y="2426972"/>
              <a:ext cx="152400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>
              <a:off x="9502140" y="2426017"/>
              <a:ext cx="0" cy="640080"/>
            </a:xfrm>
            <a:prstGeom prst="straightConnector1">
              <a:avLst/>
            </a:prstGeom>
            <a:ln w="0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139"/>
            <p:cNvSpPr/>
            <p:nvPr/>
          </p:nvSpPr>
          <p:spPr>
            <a:xfrm>
              <a:off x="9446897" y="2610803"/>
              <a:ext cx="114300" cy="194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9358314" y="2501264"/>
              <a:ext cx="33598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0572675" y="2848748"/>
              <a:ext cx="25338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948928" y="3544824"/>
              <a:ext cx="222504" cy="30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9427464" y="3316224"/>
              <a:ext cx="222504" cy="30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891969" y="3519296"/>
              <a:ext cx="41507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05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9358314" y="3293744"/>
              <a:ext cx="41507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05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8" name="Arc 147"/>
            <p:cNvSpPr/>
            <p:nvPr/>
          </p:nvSpPr>
          <p:spPr>
            <a:xfrm rot="16200000">
              <a:off x="9603439" y="3895142"/>
              <a:ext cx="240692" cy="263226"/>
            </a:xfrm>
            <a:prstGeom prst="arc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Arc 148"/>
            <p:cNvSpPr/>
            <p:nvPr/>
          </p:nvSpPr>
          <p:spPr>
            <a:xfrm rot="17565243">
              <a:off x="9651853" y="3774620"/>
              <a:ext cx="262193" cy="201578"/>
            </a:xfrm>
            <a:prstGeom prst="arc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9355384" y="3704450"/>
              <a:ext cx="33598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25" b="1" i="1" dirty="0">
                  <a:solidFill>
                    <a:srgbClr val="0070C0"/>
                  </a:solidFill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9562819" y="3503507"/>
              <a:ext cx="31675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25" b="1" i="1" dirty="0">
                  <a:solidFill>
                    <a:srgbClr val="00B050"/>
                  </a:solidFill>
                  <a:latin typeface="Symbol" panose="05050102010706020507" pitchFamily="18" charset="2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151"/>
                <p:cNvSpPr/>
                <p:nvPr/>
              </p:nvSpPr>
              <p:spPr>
                <a:xfrm>
                  <a:off x="9783451" y="3724394"/>
                  <a:ext cx="533480" cy="3077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en-US" sz="900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900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US" sz="900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3451" y="3724394"/>
                  <a:ext cx="533480" cy="3077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4" name="Straight Arrow Connector 153"/>
            <p:cNvCxnSpPr>
              <a:stCxn id="114" idx="0"/>
              <a:endCxn id="114" idx="2"/>
            </p:cNvCxnSpPr>
            <p:nvPr/>
          </p:nvCxnSpPr>
          <p:spPr>
            <a:xfrm>
              <a:off x="9361169" y="2430779"/>
              <a:ext cx="0" cy="63055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>
              <a:off x="9149714" y="2535554"/>
              <a:ext cx="1" cy="53054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>
              <a:off x="8921115" y="2643188"/>
              <a:ext cx="952" cy="42291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114" idx="5"/>
              <a:endCxn id="125" idx="0"/>
            </p:cNvCxnSpPr>
            <p:nvPr/>
          </p:nvCxnSpPr>
          <p:spPr>
            <a:xfrm>
              <a:off x="8710611" y="2746056"/>
              <a:ext cx="46193" cy="31813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flipH="1">
              <a:off x="8530590" y="2836545"/>
              <a:ext cx="1903" cy="23241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flipH="1">
              <a:off x="8339138" y="2921317"/>
              <a:ext cx="951" cy="15430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14" idx="0"/>
            </p:cNvCxnSpPr>
            <p:nvPr/>
          </p:nvCxnSpPr>
          <p:spPr>
            <a:xfrm flipV="1">
              <a:off x="9361169" y="1996440"/>
              <a:ext cx="1687831" cy="43433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9366249" y="2631440"/>
              <a:ext cx="1687831" cy="43433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V="1">
              <a:off x="8054974" y="2634614"/>
              <a:ext cx="1686560" cy="424815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>
              <a:off x="9741534" y="2004059"/>
              <a:ext cx="1301115" cy="630555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9741534" y="2634614"/>
              <a:ext cx="1301115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>
              <a:off x="11047729" y="2001519"/>
              <a:ext cx="0" cy="63055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>
              <a:off x="10721022" y="2091689"/>
              <a:ext cx="0" cy="63055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>
              <a:off x="10394314" y="2178049"/>
              <a:ext cx="0" cy="63055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>
              <a:off x="10067606" y="2242819"/>
              <a:ext cx="0" cy="63055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>
              <a:off x="9740899" y="2339339"/>
              <a:ext cx="0" cy="63055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 flipV="1">
              <a:off x="11054080" y="2571114"/>
              <a:ext cx="239586" cy="55246"/>
            </a:xfrm>
            <a:prstGeom prst="straightConnector1">
              <a:avLst/>
            </a:prstGeom>
            <a:ln w="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 rot="19625442">
                  <a:off x="11173051" y="2398376"/>
                  <a:ext cx="419347" cy="307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625442">
                  <a:off x="11173051" y="2398376"/>
                  <a:ext cx="419347" cy="30777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>
            <a:xfrm>
              <a:off x="9343390" y="1996440"/>
              <a:ext cx="1695450" cy="1066800"/>
            </a:xfrm>
            <a:custGeom>
              <a:avLst/>
              <a:gdLst>
                <a:gd name="connsiteX0" fmla="*/ 0 w 1352550"/>
                <a:gd name="connsiteY0" fmla="*/ 0 h 632460"/>
                <a:gd name="connsiteX1" fmla="*/ 1352550 w 1352550"/>
                <a:gd name="connsiteY1" fmla="*/ 0 h 632460"/>
                <a:gd name="connsiteX2" fmla="*/ 1352550 w 1352550"/>
                <a:gd name="connsiteY2" fmla="*/ 632460 h 632460"/>
                <a:gd name="connsiteX3" fmla="*/ 0 w 1352550"/>
                <a:gd name="connsiteY3" fmla="*/ 632460 h 632460"/>
                <a:gd name="connsiteX4" fmla="*/ 0 w 1352550"/>
                <a:gd name="connsiteY4" fmla="*/ 0 h 632460"/>
                <a:gd name="connsiteX0" fmla="*/ 0 w 1695450"/>
                <a:gd name="connsiteY0" fmla="*/ 434340 h 1066800"/>
                <a:gd name="connsiteX1" fmla="*/ 1695450 w 1695450"/>
                <a:gd name="connsiteY1" fmla="*/ 0 h 1066800"/>
                <a:gd name="connsiteX2" fmla="*/ 1352550 w 1695450"/>
                <a:gd name="connsiteY2" fmla="*/ 1066800 h 1066800"/>
                <a:gd name="connsiteX3" fmla="*/ 0 w 1695450"/>
                <a:gd name="connsiteY3" fmla="*/ 1066800 h 1066800"/>
                <a:gd name="connsiteX4" fmla="*/ 0 w 1695450"/>
                <a:gd name="connsiteY4" fmla="*/ 434340 h 1066800"/>
                <a:gd name="connsiteX0" fmla="*/ 0 w 1695450"/>
                <a:gd name="connsiteY0" fmla="*/ 434340 h 1066800"/>
                <a:gd name="connsiteX1" fmla="*/ 1695450 w 1695450"/>
                <a:gd name="connsiteY1" fmla="*/ 0 h 1066800"/>
                <a:gd name="connsiteX2" fmla="*/ 1695450 w 1695450"/>
                <a:gd name="connsiteY2" fmla="*/ 636270 h 1066800"/>
                <a:gd name="connsiteX3" fmla="*/ 0 w 1695450"/>
                <a:gd name="connsiteY3" fmla="*/ 1066800 h 1066800"/>
                <a:gd name="connsiteX4" fmla="*/ 0 w 1695450"/>
                <a:gd name="connsiteY4" fmla="*/ 43434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5450" h="1066800">
                  <a:moveTo>
                    <a:pt x="0" y="434340"/>
                  </a:moveTo>
                  <a:lnTo>
                    <a:pt x="1695450" y="0"/>
                  </a:lnTo>
                  <a:lnTo>
                    <a:pt x="1695450" y="636270"/>
                  </a:lnTo>
                  <a:lnTo>
                    <a:pt x="0" y="1066800"/>
                  </a:lnTo>
                  <a:lnTo>
                    <a:pt x="0" y="43434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3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10396218" y="3056837"/>
              <a:ext cx="0" cy="1139776"/>
            </a:xfrm>
            <a:prstGeom prst="straightConnector1">
              <a:avLst/>
            </a:prstGeom>
            <a:ln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10349832" y="3381810"/>
              <a:ext cx="25338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6409" y="4233310"/>
            <a:ext cx="4849039" cy="501975"/>
          </a:xfrm>
          <a:prstGeom prst="rect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82767" y="4086526"/>
            <a:ext cx="167545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i="1" dirty="0">
                <a:solidFill>
                  <a:srgbClr val="FF0000"/>
                </a:solidFill>
              </a:rPr>
              <a:t>To use this equation see next page</a:t>
            </a:r>
          </a:p>
        </p:txBody>
      </p:sp>
    </p:spTree>
    <p:extLst>
      <p:ext uri="{BB962C8B-B14F-4D97-AF65-F5344CB8AC3E}">
        <p14:creationId xmlns:p14="http://schemas.microsoft.com/office/powerpoint/2010/main" val="43980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080" y="1477969"/>
                <a:ext cx="6487620" cy="47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1400" i="1" dirty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i="1" dirty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40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 dirty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1400" i="1" dirty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den>
                        </m:f>
                      </m:e>
                    </m:d>
                    <m:r>
                      <a:rPr lang="en-US" sz="1400" i="1" dirty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1400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1400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1400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 dirty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 dirty="0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sz="1400" i="1" dirty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1400" i="1" dirty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1400" i="1" dirty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  <m:r>
                          <a:rPr lang="en-US" sz="1400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sSup>
                          <m:sSupPr>
                            <m:ctrlPr>
                              <a:rPr lang="en-US" sz="1400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1400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1400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 dirty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 dirty="0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sz="1400" i="1" dirty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1400" i="1" dirty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400" i="1" dirty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  <m:r>
                          <a:rPr lang="en-US" sz="1400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1400" i="1" dirty="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1400" i="1" dirty="0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1400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400" i="1" dirty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400" i="1" dirty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 dirty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400" i="1" dirty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i="1" dirty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400" i="1" dirty="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 dirty="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1400" i="1" dirty="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i="1" dirty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400" i="1" dirty="0">
                                        <a:solidFill>
                                          <a:srgbClr val="00B05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 dirty="0">
                                        <a:solidFill>
                                          <a:srgbClr val="00B05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1400" i="1" dirty="0">
                                        <a:solidFill>
                                          <a:srgbClr val="00B05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1400" i="1" dirty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400" i="1" dirty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400" i="1" dirty="0">
                                            <a:solidFill>
                                              <a:srgbClr val="7030A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i="1" dirty="0">
                                            <a:solidFill>
                                              <a:srgbClr val="7030A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400" i="1" dirty="0">
                                            <a:solidFill>
                                              <a:srgbClr val="7030A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400" i="1" dirty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1400" i="1" dirty="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i="1" dirty="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1400" i="1" dirty="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400" i="1" dirty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1400" i="1" dirty="0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i="1" dirty="0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1400" i="1" dirty="0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1400" i="1" dirty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+ 4</m:t>
                            </m:r>
                            <m:sSup>
                              <m:sSupPr>
                                <m:ctrlPr>
                                  <a:rPr lang="en-US" sz="1400" i="1" dirty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 dirty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400" i="1" dirty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1400" i="1" dirty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400" i="1" dirty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 dirty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400" i="1" dirty="0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1400" i="1" dirty="0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1400" i="1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1400" i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80" y="1477969"/>
                <a:ext cx="6487620" cy="4757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65316" y="1105566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3- Strip Load of Infinite Length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1" y="206040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7783" y="2387735"/>
                <a:ext cx="9217991" cy="1491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00" dirty="0">
                    <a:effectLst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1300" i="1" dirty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  <m:sSup>
                      <m:sSupPr>
                        <m:ctrlPr>
                          <a:rPr lang="en-US" sz="1300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300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1300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1300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300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300" i="1" dirty="0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1300" i="1" dirty="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300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300" i="1" dirty="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1300" i="1" dirty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1300" i="1" dirty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sz="1300" i="1" dirty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1300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300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1300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1300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300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300" i="1" dirty="0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1300" i="1" dirty="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300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300" i="1" dirty="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300" dirty="0">
                    <a:effectLst/>
                  </a:rPr>
                  <a:t>  are in radians</a:t>
                </a:r>
              </a:p>
              <a:p>
                <a:endParaRPr lang="en-US" sz="1300" dirty="0">
                  <a:effectLst/>
                </a:endParaRPr>
              </a:p>
              <a:p>
                <a:r>
                  <a:rPr lang="en-US" sz="13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 The above equation is valid for point A,  </a:t>
                </a:r>
                <a14:m>
                  <m:oMath xmlns:m="http://schemas.openxmlformats.org/officeDocument/2006/math">
                    <m:r>
                      <a:rPr lang="en-US" sz="1300" i="1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3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13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3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3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3-  For  </a:t>
                </a:r>
                <a:r>
                  <a:rPr lang="en-US" sz="130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=0</a:t>
                </a:r>
                <a:r>
                  <a:rPr lang="en-US" sz="13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or  </a:t>
                </a:r>
                <a:r>
                  <a:rPr lang="en-US" sz="130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1300" i="1" dirty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130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the magnitude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00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300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1300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1300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300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300" i="1" dirty="0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1300" i="1" dirty="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300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300" i="1" dirty="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30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become negative. For this case, that should be replaced by  </a:t>
                </a:r>
                <a14:m>
                  <m:oMath xmlns:m="http://schemas.openxmlformats.org/officeDocument/2006/math">
                    <m:r>
                      <a:rPr lang="en-US" sz="1300" i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1300" i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1300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300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1300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1300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300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300" i="1" dirty="0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1300" i="1" dirty="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300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300" i="1" dirty="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endParaRPr lang="en-US" sz="1300" i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300" dirty="0">
                    <a:effectLst/>
                  </a:rPr>
                  <a:t> 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83" y="2387735"/>
                <a:ext cx="9217991" cy="1491306"/>
              </a:xfrm>
              <a:prstGeom prst="rect">
                <a:avLst/>
              </a:prstGeom>
              <a:blipFill>
                <a:blip r:embed="rId3"/>
                <a:stretch>
                  <a:fillRect l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8067" y="3946959"/>
                <a:ext cx="397523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Solved Example</a:t>
                </a:r>
              </a:p>
              <a:p>
                <a:endParaRPr lang="en-U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Given: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B=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4m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q=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100kN/m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For point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= 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x=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1m. Determine the vertical stress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67" y="3946959"/>
                <a:ext cx="3975234" cy="1477328"/>
              </a:xfrm>
              <a:prstGeom prst="rect">
                <a:avLst/>
              </a:prstGeom>
              <a:blipFill>
                <a:blip r:embed="rId4"/>
                <a:stretch>
                  <a:fillRect l="-1227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5108307" y="4726004"/>
            <a:ext cx="1600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67607" y="4154990"/>
            <a:ext cx="0" cy="40005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51277" y="4124987"/>
            <a:ext cx="0" cy="40005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270471" y="4576700"/>
            <a:ext cx="782240" cy="15144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51283" y="3937334"/>
            <a:ext cx="1020842" cy="793671"/>
          </a:xfrm>
          <a:custGeom>
            <a:avLst/>
            <a:gdLst>
              <a:gd name="connsiteX0" fmla="*/ 0 w 177165"/>
              <a:gd name="connsiteY0" fmla="*/ 0 h 202883"/>
              <a:gd name="connsiteX1" fmla="*/ 177165 w 177165"/>
              <a:gd name="connsiteY1" fmla="*/ 0 h 202883"/>
              <a:gd name="connsiteX2" fmla="*/ 177165 w 177165"/>
              <a:gd name="connsiteY2" fmla="*/ 202883 h 202883"/>
              <a:gd name="connsiteX3" fmla="*/ 0 w 177165"/>
              <a:gd name="connsiteY3" fmla="*/ 202883 h 202883"/>
              <a:gd name="connsiteX4" fmla="*/ 0 w 177165"/>
              <a:gd name="connsiteY4" fmla="*/ 0 h 202883"/>
              <a:gd name="connsiteX0" fmla="*/ 0 w 1361123"/>
              <a:gd name="connsiteY0" fmla="*/ 855345 h 1058228"/>
              <a:gd name="connsiteX1" fmla="*/ 1361123 w 1361123"/>
              <a:gd name="connsiteY1" fmla="*/ 0 h 1058228"/>
              <a:gd name="connsiteX2" fmla="*/ 177165 w 1361123"/>
              <a:gd name="connsiteY2" fmla="*/ 1058228 h 1058228"/>
              <a:gd name="connsiteX3" fmla="*/ 0 w 1361123"/>
              <a:gd name="connsiteY3" fmla="*/ 1058228 h 1058228"/>
              <a:gd name="connsiteX4" fmla="*/ 0 w 1361123"/>
              <a:gd name="connsiteY4" fmla="*/ 855345 h 1058228"/>
              <a:gd name="connsiteX0" fmla="*/ 0 w 1361123"/>
              <a:gd name="connsiteY0" fmla="*/ 855345 h 1058228"/>
              <a:gd name="connsiteX1" fmla="*/ 1361123 w 1361123"/>
              <a:gd name="connsiteY1" fmla="*/ 0 h 1058228"/>
              <a:gd name="connsiteX2" fmla="*/ 1358265 w 1361123"/>
              <a:gd name="connsiteY2" fmla="*/ 217171 h 1058228"/>
              <a:gd name="connsiteX3" fmla="*/ 0 w 1361123"/>
              <a:gd name="connsiteY3" fmla="*/ 1058228 h 1058228"/>
              <a:gd name="connsiteX4" fmla="*/ 0 w 1361123"/>
              <a:gd name="connsiteY4" fmla="*/ 855345 h 105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123" h="1058228">
                <a:moveTo>
                  <a:pt x="0" y="855345"/>
                </a:moveTo>
                <a:lnTo>
                  <a:pt x="1361123" y="0"/>
                </a:lnTo>
                <a:cubicBezTo>
                  <a:pt x="1360170" y="72390"/>
                  <a:pt x="1359218" y="144781"/>
                  <a:pt x="1358265" y="217171"/>
                </a:cubicBezTo>
                <a:lnTo>
                  <a:pt x="0" y="1058228"/>
                </a:lnTo>
                <a:lnTo>
                  <a:pt x="0" y="855345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271185" y="3933763"/>
            <a:ext cx="1030129" cy="64150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272614" y="4092355"/>
            <a:ext cx="1030129" cy="637936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6" idx="1"/>
          </p:cNvCxnSpPr>
          <p:nvPr/>
        </p:nvCxnSpPr>
        <p:spPr>
          <a:xfrm>
            <a:off x="6301313" y="3935192"/>
            <a:ext cx="770811" cy="214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04171" y="3935906"/>
            <a:ext cx="2144" cy="160735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6" idx="2"/>
          </p:cNvCxnSpPr>
          <p:nvPr/>
        </p:nvCxnSpPr>
        <p:spPr>
          <a:xfrm>
            <a:off x="6307028" y="4094497"/>
            <a:ext cx="762953" cy="5716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069981" y="3938049"/>
            <a:ext cx="2144" cy="160735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5271184" y="4575985"/>
            <a:ext cx="784384" cy="155735"/>
            <a:chOff x="451485" y="2249805"/>
            <a:chExt cx="772478" cy="214313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451485" y="2249805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528447" y="2249805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05409" y="2249805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682371" y="2249805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759333" y="2249805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836295" y="2249805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913257" y="2249805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990219" y="2249805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1067181" y="2249805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1144143" y="2249805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1221105" y="2249805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>
          <a:xfrm flipV="1">
            <a:off x="5268327" y="4348968"/>
            <a:ext cx="782955" cy="0"/>
          </a:xfrm>
          <a:prstGeom prst="straightConnector1">
            <a:avLst/>
          </a:prstGeom>
          <a:ln w="3175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862876" y="4729878"/>
            <a:ext cx="0" cy="207169"/>
          </a:xfrm>
          <a:prstGeom prst="straightConnector1">
            <a:avLst/>
          </a:prstGeom>
          <a:ln w="3175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664280" y="4934902"/>
            <a:ext cx="200739" cy="2144"/>
          </a:xfrm>
          <a:prstGeom prst="straightConnector1">
            <a:avLst/>
          </a:prstGeom>
          <a:ln w="3175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52834" y="4552840"/>
            <a:ext cx="69013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q=100kN/m</a:t>
            </a:r>
            <a:r>
              <a:rPr lang="en-US" sz="675" i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81126" y="4563347"/>
            <a:ext cx="19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23739" y="5527561"/>
            <a:ext cx="19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71272" y="5306792"/>
            <a:ext cx="165735" cy="9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604393" y="4974340"/>
            <a:ext cx="43088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X=1m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85597" y="4891026"/>
            <a:ext cx="165735" cy="9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834250" y="4731464"/>
            <a:ext cx="63401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 = 1m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73483" y="4287818"/>
            <a:ext cx="475488" cy="11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419203" y="4237526"/>
            <a:ext cx="506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= 2</a:t>
            </a:r>
            <a:r>
              <a:rPr lang="en-US" sz="9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661938" y="4726004"/>
            <a:ext cx="0" cy="971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072839" y="3975910"/>
            <a:ext cx="194453" cy="124302"/>
          </a:xfrm>
          <a:prstGeom prst="straightConnector1">
            <a:avLst/>
          </a:prstGeom>
          <a:ln w="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19625442">
                <a:off x="7125394" y="3796826"/>
                <a:ext cx="31451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25442">
                <a:off x="7125394" y="3796826"/>
                <a:ext cx="314510" cy="230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>
            <a:off x="6944455" y="4022345"/>
            <a:ext cx="2144" cy="160735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693403" y="4179507"/>
            <a:ext cx="2144" cy="160735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442351" y="4332384"/>
            <a:ext cx="2144" cy="160735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569306" y="4252374"/>
            <a:ext cx="2144" cy="160735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818929" y="4090925"/>
            <a:ext cx="2144" cy="160735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191299" y="4492404"/>
            <a:ext cx="2144" cy="160735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316825" y="4413822"/>
            <a:ext cx="2144" cy="160735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946637" y="4297183"/>
            <a:ext cx="15055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 Load of Infinite Length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602779" y="4340242"/>
            <a:ext cx="368618" cy="54293"/>
          </a:xfrm>
          <a:prstGeom prst="straightConnector1">
            <a:avLst/>
          </a:prstGeom>
          <a:ln w="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822979" y="4887175"/>
            <a:ext cx="77153" cy="7715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896889" y="4833551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93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197" y="293771"/>
            <a:ext cx="864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Solution</a:t>
            </a:r>
          </a:p>
          <a:p>
            <a:r>
              <a:rPr lang="en-US" b="1" dirty="0"/>
              <a:t>Since x=1m &lt; b =2m</a:t>
            </a:r>
          </a:p>
          <a:p>
            <a:endParaRPr lang="en-US" b="1" dirty="0"/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683" y="1242250"/>
                <a:ext cx="7887161" cy="58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  <m:r>
                          <a:rPr lang="en-US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𝑏𝑧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+ 4</m:t>
                            </m:r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b="0" i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83" y="1242250"/>
                <a:ext cx="7887161" cy="585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3369" y="2086345"/>
                <a:ext cx="8287611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1−2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=−0.785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𝑟𝑎𝑑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69" y="2086345"/>
                <a:ext cx="8287611" cy="506870"/>
              </a:xfrm>
              <a:prstGeom prst="rect">
                <a:avLst/>
              </a:prstGeom>
              <a:blipFill>
                <a:blip r:embed="rId3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63369" y="2883036"/>
                <a:ext cx="8330925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18.43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.322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𝑟𝑎𝑑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69" y="2883036"/>
                <a:ext cx="8330925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4306" y="4054056"/>
                <a:ext cx="8719811" cy="980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𝑏𝑧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+ 4</m:t>
                          </m:r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=</m:t>
                      </m:r>
                      <m:f>
                        <m:f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+ 4</m:t>
                          </m:r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1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=−0.8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  <a:p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6" y="4054056"/>
                <a:ext cx="8719811" cy="9801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8330" y="5243134"/>
                <a:ext cx="5887061" cy="1614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effectLst/>
                  </a:rPr>
                  <a:t>Hence,</a:t>
                </a:r>
              </a:p>
              <a:p>
                <a:endParaRPr lang="en-US" dirty="0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i="1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i="1" dirty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den>
                        </m:f>
                      </m:e>
                    </m:d>
                    <m:r>
                      <a:rPr lang="en-US" i="1" dirty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−0.785</m:t>
                        </m:r>
                        <m:r>
                          <a:rPr lang="en-US" i="0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i="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i="0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0.322</m:t>
                        </m:r>
                        <m:r>
                          <a:rPr lang="en-US" i="0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(−0.8)</m:t>
                        </m:r>
                      </m:e>
                    </m:d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=90.2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𝑘𝑁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b="0" i="1" baseline="300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baseline="30000" dirty="0">
                  <a:effectLst/>
                </a:endParaRPr>
              </a:p>
              <a:p>
                <a:endParaRPr lang="en-US" dirty="0">
                  <a:effectLst/>
                </a:endParaRPr>
              </a:p>
              <a:p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30" y="5243134"/>
                <a:ext cx="5887061" cy="1614866"/>
              </a:xfrm>
              <a:prstGeom prst="rect">
                <a:avLst/>
              </a:prstGeom>
              <a:blipFill>
                <a:blip r:embed="rId6"/>
                <a:stretch>
                  <a:fillRect l="-93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694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>
            <a:off x="5569186" y="880531"/>
            <a:ext cx="1256726" cy="609043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" name="Isosceles Triangle 116"/>
          <p:cNvSpPr/>
          <p:nvPr/>
        </p:nvSpPr>
        <p:spPr>
          <a:xfrm flipV="1">
            <a:off x="5072884" y="1491413"/>
            <a:ext cx="1752090" cy="682901"/>
          </a:xfrm>
          <a:custGeom>
            <a:avLst/>
            <a:gdLst>
              <a:gd name="connsiteX0" fmla="*/ 0 w 1402080"/>
              <a:gd name="connsiteY0" fmla="*/ 1022985 h 1022985"/>
              <a:gd name="connsiteX1" fmla="*/ 584836 w 1402080"/>
              <a:gd name="connsiteY1" fmla="*/ 0 h 1022985"/>
              <a:gd name="connsiteX2" fmla="*/ 1402080 w 1402080"/>
              <a:gd name="connsiteY2" fmla="*/ 1022985 h 1022985"/>
              <a:gd name="connsiteX3" fmla="*/ 0 w 1402080"/>
              <a:gd name="connsiteY3" fmla="*/ 1022985 h 1022985"/>
              <a:gd name="connsiteX0" fmla="*/ 0 w 2005966"/>
              <a:gd name="connsiteY0" fmla="*/ 923925 h 923925"/>
              <a:gd name="connsiteX1" fmla="*/ 2005966 w 2005966"/>
              <a:gd name="connsiteY1" fmla="*/ 0 h 923925"/>
              <a:gd name="connsiteX2" fmla="*/ 1402080 w 2005966"/>
              <a:gd name="connsiteY2" fmla="*/ 923925 h 923925"/>
              <a:gd name="connsiteX3" fmla="*/ 0 w 2005966"/>
              <a:gd name="connsiteY3" fmla="*/ 923925 h 923925"/>
              <a:gd name="connsiteX0" fmla="*/ 0 w 1912520"/>
              <a:gd name="connsiteY0" fmla="*/ 1428775 h 1428775"/>
              <a:gd name="connsiteX1" fmla="*/ 1912520 w 1912520"/>
              <a:gd name="connsiteY1" fmla="*/ 0 h 1428775"/>
              <a:gd name="connsiteX2" fmla="*/ 1402080 w 1912520"/>
              <a:gd name="connsiteY2" fmla="*/ 1428775 h 1428775"/>
              <a:gd name="connsiteX3" fmla="*/ 0 w 1912520"/>
              <a:gd name="connsiteY3" fmla="*/ 1428775 h 1428775"/>
              <a:gd name="connsiteX0" fmla="*/ 565653 w 1967732"/>
              <a:gd name="connsiteY0" fmla="*/ 909565 h 909565"/>
              <a:gd name="connsiteX1" fmla="*/ 0 w 1967732"/>
              <a:gd name="connsiteY1" fmla="*/ 0 h 909565"/>
              <a:gd name="connsiteX2" fmla="*/ 1967733 w 1967732"/>
              <a:gd name="connsiteY2" fmla="*/ 909565 h 909565"/>
              <a:gd name="connsiteX3" fmla="*/ 565653 w 1967732"/>
              <a:gd name="connsiteY3" fmla="*/ 909565 h 90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732" h="909565">
                <a:moveTo>
                  <a:pt x="565653" y="909565"/>
                </a:moveTo>
                <a:lnTo>
                  <a:pt x="0" y="0"/>
                </a:lnTo>
                <a:lnTo>
                  <a:pt x="1967733" y="909565"/>
                </a:lnTo>
                <a:lnTo>
                  <a:pt x="565653" y="909565"/>
                </a:lnTo>
                <a:close/>
              </a:path>
            </a:pathLst>
          </a:cu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73354" y="1713004"/>
            <a:ext cx="0" cy="441602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041711" y="2138688"/>
            <a:ext cx="73601" cy="7360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24974" y="1531899"/>
            <a:ext cx="1859" cy="178483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562750" y="1646895"/>
            <a:ext cx="1265924" cy="0"/>
          </a:xfrm>
          <a:prstGeom prst="straightConnector1">
            <a:avLst/>
          </a:prstGeom>
          <a:ln w="3175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124870" y="1618375"/>
            <a:ext cx="199641" cy="57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36550" y="1492334"/>
            <a:ext cx="4924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B=2</a:t>
            </a:r>
            <a:r>
              <a:rPr lang="en-US" sz="1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569189" y="1492335"/>
            <a:ext cx="920" cy="1395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52750" y="1489999"/>
            <a:ext cx="3516035" cy="4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95262" y="878759"/>
            <a:ext cx="147200" cy="1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962073" y="875932"/>
            <a:ext cx="0" cy="618242"/>
          </a:xfrm>
          <a:prstGeom prst="straightConnector1">
            <a:avLst/>
          </a:prstGeom>
          <a:ln w="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768698" y="560066"/>
            <a:ext cx="110401" cy="187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6807012" y="1041956"/>
            <a:ext cx="9076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q=100 kN/m</a:t>
            </a:r>
            <a:r>
              <a:rPr lang="en-US" sz="1000" i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96085" y="1284240"/>
            <a:ext cx="244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89945" y="1735767"/>
            <a:ext cx="214913" cy="291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5301911" y="1570963"/>
            <a:ext cx="3113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35499" y="1738118"/>
            <a:ext cx="3113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Arc 25"/>
          <p:cNvSpPr/>
          <p:nvPr/>
        </p:nvSpPr>
        <p:spPr>
          <a:xfrm rot="21261107">
            <a:off x="4920597" y="1934320"/>
            <a:ext cx="347150" cy="379651"/>
          </a:xfrm>
          <a:prstGeom prst="arc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7" name="Arc 26"/>
          <p:cNvSpPr/>
          <p:nvPr/>
        </p:nvSpPr>
        <p:spPr>
          <a:xfrm rot="967427">
            <a:off x="5099774" y="1879195"/>
            <a:ext cx="300122" cy="276110"/>
          </a:xfrm>
          <a:prstGeom prst="arc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5315070" y="1796082"/>
            <a:ext cx="266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64783" y="1795372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Symbol" panose="05050102010706020507" pitchFamily="18" charset="2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878572" y="1490408"/>
                <a:ext cx="424027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sz="1000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000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1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572" y="1490408"/>
                <a:ext cx="424027" cy="246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>
            <a:stCxn id="7" idx="0"/>
            <a:endCxn id="7" idx="2"/>
          </p:cNvCxnSpPr>
          <p:nvPr/>
        </p:nvCxnSpPr>
        <p:spPr>
          <a:xfrm>
            <a:off x="6825912" y="880531"/>
            <a:ext cx="0" cy="609043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621672" y="981731"/>
            <a:ext cx="1" cy="512444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400871" y="1085693"/>
            <a:ext cx="920" cy="408482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" idx="5"/>
            <a:endCxn id="7" idx="3"/>
          </p:cNvCxnSpPr>
          <p:nvPr/>
        </p:nvCxnSpPr>
        <p:spPr>
          <a:xfrm>
            <a:off x="6197549" y="1185053"/>
            <a:ext cx="0" cy="304521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023670" y="1272453"/>
            <a:ext cx="1838" cy="224481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838750" y="1354333"/>
            <a:ext cx="919" cy="149042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0"/>
          </p:cNvCxnSpPr>
          <p:nvPr/>
        </p:nvCxnSpPr>
        <p:spPr>
          <a:xfrm flipV="1">
            <a:off x="6825912" y="461010"/>
            <a:ext cx="1630248" cy="41952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830819" y="1074346"/>
            <a:ext cx="1630248" cy="41952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564281" y="1077412"/>
            <a:ext cx="1629020" cy="41032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193300" y="468369"/>
            <a:ext cx="1256726" cy="60904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93300" y="1077412"/>
            <a:ext cx="125672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454932" y="465916"/>
            <a:ext cx="0" cy="609043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139371" y="553010"/>
            <a:ext cx="0" cy="609043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823810" y="636423"/>
            <a:ext cx="0" cy="609043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508248" y="698984"/>
            <a:ext cx="0" cy="609043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192687" y="792211"/>
            <a:ext cx="0" cy="609043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8461067" y="1016078"/>
            <a:ext cx="231412" cy="53361"/>
          </a:xfrm>
          <a:prstGeom prst="straightConnector1">
            <a:avLst/>
          </a:prstGeom>
          <a:ln w="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 rot="19625442">
                <a:off x="8614031" y="874762"/>
                <a:ext cx="3289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25442">
                <a:off x="8614031" y="874762"/>
                <a:ext cx="328936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2"/>
          <p:cNvSpPr/>
          <p:nvPr/>
        </p:nvSpPr>
        <p:spPr>
          <a:xfrm>
            <a:off x="6808739" y="461010"/>
            <a:ext cx="1637607" cy="1030404"/>
          </a:xfrm>
          <a:custGeom>
            <a:avLst/>
            <a:gdLst>
              <a:gd name="connsiteX0" fmla="*/ 0 w 1352550"/>
              <a:gd name="connsiteY0" fmla="*/ 0 h 632460"/>
              <a:gd name="connsiteX1" fmla="*/ 1352550 w 1352550"/>
              <a:gd name="connsiteY1" fmla="*/ 0 h 632460"/>
              <a:gd name="connsiteX2" fmla="*/ 1352550 w 1352550"/>
              <a:gd name="connsiteY2" fmla="*/ 632460 h 632460"/>
              <a:gd name="connsiteX3" fmla="*/ 0 w 1352550"/>
              <a:gd name="connsiteY3" fmla="*/ 632460 h 632460"/>
              <a:gd name="connsiteX4" fmla="*/ 0 w 1352550"/>
              <a:gd name="connsiteY4" fmla="*/ 0 h 632460"/>
              <a:gd name="connsiteX0" fmla="*/ 0 w 1695450"/>
              <a:gd name="connsiteY0" fmla="*/ 434340 h 1066800"/>
              <a:gd name="connsiteX1" fmla="*/ 1695450 w 1695450"/>
              <a:gd name="connsiteY1" fmla="*/ 0 h 1066800"/>
              <a:gd name="connsiteX2" fmla="*/ 1352550 w 1695450"/>
              <a:gd name="connsiteY2" fmla="*/ 1066800 h 1066800"/>
              <a:gd name="connsiteX3" fmla="*/ 0 w 1695450"/>
              <a:gd name="connsiteY3" fmla="*/ 1066800 h 1066800"/>
              <a:gd name="connsiteX4" fmla="*/ 0 w 1695450"/>
              <a:gd name="connsiteY4" fmla="*/ 434340 h 1066800"/>
              <a:gd name="connsiteX0" fmla="*/ 0 w 1695450"/>
              <a:gd name="connsiteY0" fmla="*/ 434340 h 1066800"/>
              <a:gd name="connsiteX1" fmla="*/ 1695450 w 1695450"/>
              <a:gd name="connsiteY1" fmla="*/ 0 h 1066800"/>
              <a:gd name="connsiteX2" fmla="*/ 1695450 w 1695450"/>
              <a:gd name="connsiteY2" fmla="*/ 636270 h 1066800"/>
              <a:gd name="connsiteX3" fmla="*/ 0 w 1695450"/>
              <a:gd name="connsiteY3" fmla="*/ 1066800 h 1066800"/>
              <a:gd name="connsiteX4" fmla="*/ 0 w 1695450"/>
              <a:gd name="connsiteY4" fmla="*/ 43434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450" h="1066800">
                <a:moveTo>
                  <a:pt x="0" y="434340"/>
                </a:moveTo>
                <a:lnTo>
                  <a:pt x="1695450" y="0"/>
                </a:lnTo>
                <a:lnTo>
                  <a:pt x="1695450" y="636270"/>
                </a:lnTo>
                <a:lnTo>
                  <a:pt x="0" y="1066800"/>
                </a:lnTo>
                <a:lnTo>
                  <a:pt x="0" y="43434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3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4959681" y="1494661"/>
            <a:ext cx="4549" cy="682040"/>
          </a:xfrm>
          <a:prstGeom prst="straightConnector1">
            <a:avLst/>
          </a:prstGeom>
          <a:ln w="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456345" y="2821799"/>
            <a:ext cx="244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2942" y="172653"/>
            <a:ext cx="51187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Solved Example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Foe linearly increasing vertical loading on an infinite Strip, </a:t>
            </a:r>
          </a:p>
          <a:p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2m;  q = 100kN/m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vertical stress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Ds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(x = -1m, z =1.5m)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Find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</a:p>
          <a:p>
            <a:endParaRPr lang="en-US" dirty="0"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d = - 63.43</a:t>
            </a:r>
            <a:r>
              <a:rPr lang="en-US" baseline="30000" dirty="0">
                <a:latin typeface="Symbol" panose="05050102010706020507" pitchFamily="18" charset="2"/>
                <a:cs typeface="Times New Roman" panose="02020603050405020304" pitchFamily="18" charset="0"/>
              </a:rPr>
              <a:t>o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a = 29.73</a:t>
            </a:r>
            <a:r>
              <a:rPr lang="en-US" baseline="30000" dirty="0">
                <a:latin typeface="Symbol" panose="05050102010706020507" pitchFamily="18" charset="2"/>
                <a:cs typeface="Times New Roman" panose="02020603050405020304" pitchFamily="18" charset="0"/>
              </a:rPr>
              <a:t>o</a:t>
            </a:r>
          </a:p>
          <a:p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5079697" y="1440895"/>
            <a:ext cx="480773" cy="2143"/>
          </a:xfrm>
          <a:prstGeom prst="straightConnector1">
            <a:avLst/>
          </a:prstGeom>
          <a:ln w="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075307" y="1418749"/>
            <a:ext cx="2960" cy="758883"/>
          </a:xfrm>
          <a:prstGeom prst="line">
            <a:avLst/>
          </a:prstGeom>
          <a:ln w="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564756" y="1388745"/>
            <a:ext cx="714" cy="97155"/>
          </a:xfrm>
          <a:prstGeom prst="line">
            <a:avLst/>
          </a:prstGeom>
          <a:ln w="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8" idx="1"/>
          </p:cNvCxnSpPr>
          <p:nvPr/>
        </p:nvCxnSpPr>
        <p:spPr>
          <a:xfrm flipH="1">
            <a:off x="4842523" y="2174314"/>
            <a:ext cx="230361" cy="244"/>
          </a:xfrm>
          <a:prstGeom prst="line">
            <a:avLst/>
          </a:prstGeom>
          <a:ln w="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069774" y="1209675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X=-1m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90959" y="1737995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Z= 1.5m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93091" y="2198370"/>
            <a:ext cx="681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A(-1, 1.5)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79934" y="5215680"/>
                <a:ext cx="7235190" cy="119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q</m:t>
                            </m:r>
                          </m:num>
                          <m:den>
                            <m:r>
                              <a:rPr lang="en-US" b="0" i="0" dirty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i="0" dirty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b="0" i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b="0" i="0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i="1" dirty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0" dirty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0" dirty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i="0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i="0" dirty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i="1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0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i="0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i="0" dirty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2(−63.43</m:t>
                        </m:r>
                        <m:r>
                          <m:rPr>
                            <m:sty m:val="p"/>
                          </m:rPr>
                          <a:rPr lang="en-US" b="0" i="0" baseline="300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b="0" i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i="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i="1" dirty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0" dirty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1.5</m:t>
                            </m:r>
                          </m:num>
                          <m:den>
                            <m:r>
                              <a:rPr lang="en-US" b="0" i="0" dirty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b="0" i="0" dirty="0" smtClean="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180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29.73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4.47 kN/m</a:t>
                </a:r>
                <a:r>
                  <a:rPr lang="en-US" baseline="30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34" y="5215680"/>
                <a:ext cx="7235190" cy="1198405"/>
              </a:xfrm>
              <a:prstGeom prst="rect">
                <a:avLst/>
              </a:prstGeom>
              <a:blipFill>
                <a:blip r:embed="rId4"/>
                <a:stretch>
                  <a:fillRect b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15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 flipH="1">
            <a:off x="1765300" y="733425"/>
            <a:ext cx="2668588" cy="881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5216525" y="731838"/>
            <a:ext cx="795338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5118100" y="1919288"/>
            <a:ext cx="665163" cy="968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5121275" y="4303713"/>
            <a:ext cx="642938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19150" y="1625600"/>
            <a:ext cx="2111375" cy="376238"/>
          </a:xfrm>
          <a:prstGeom prst="rect">
            <a:avLst/>
          </a:prstGeom>
          <a:solidFill>
            <a:srgbClr val="F8FB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Geostatic Stresses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657350" y="2006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819150" y="2382838"/>
            <a:ext cx="1849438" cy="739775"/>
          </a:xfrm>
          <a:prstGeom prst="rect">
            <a:avLst/>
          </a:prstGeom>
          <a:solidFill>
            <a:srgbClr val="F8FB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cs typeface="Arial" panose="020B0604020202020204" pitchFamily="34" charset="0"/>
              </a:rPr>
              <a:t>Total Stress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cs typeface="Arial" panose="020B0604020202020204" pitchFamily="34" charset="0"/>
              </a:rPr>
              <a:t>Effective Stress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cs typeface="Arial" panose="020B0604020202020204" pitchFamily="34" charset="0"/>
              </a:rPr>
              <a:t>Pore Water Pressure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603375" y="31273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19063" y="3440113"/>
            <a:ext cx="3749675" cy="771525"/>
          </a:xfrm>
          <a:prstGeom prst="rect">
            <a:avLst/>
          </a:prstGeom>
          <a:solidFill>
            <a:srgbClr val="F8FB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cs typeface="Arial" panose="020B0604020202020204" pitchFamily="34" charset="0"/>
              </a:rPr>
              <a:t>Total Stress= Effective Stress+ Pore Water Pressure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en-US" sz="2000" baseline="-25000" dirty="0">
                <a:cs typeface="Arial" panose="020B0604020202020204" pitchFamily="34" charset="0"/>
              </a:rPr>
              <a:t>total</a:t>
            </a:r>
            <a:r>
              <a:rPr lang="en-US" altLang="en-US" sz="2000" dirty="0">
                <a:cs typeface="Arial" panose="020B0604020202020204" pitchFamily="34" charset="0"/>
              </a:rPr>
              <a:t> =</a:t>
            </a:r>
            <a:r>
              <a:rPr lang="en-US" altLang="en-US" sz="2000" dirty="0">
                <a:latin typeface="Symbol" panose="05050102010706020507" pitchFamily="18" charset="2"/>
                <a:cs typeface="Arial" panose="020B0604020202020204" pitchFamily="34" charset="0"/>
              </a:rPr>
              <a:t> s</a:t>
            </a:r>
            <a:r>
              <a:rPr lang="en-US" altLang="en-US" sz="2000" baseline="-25000" dirty="0">
                <a:cs typeface="Arial" panose="020B0604020202020204" pitchFamily="34" charset="0"/>
              </a:rPr>
              <a:t>eff</a:t>
            </a:r>
            <a:r>
              <a:rPr lang="en-US" altLang="en-US" sz="2000" dirty="0">
                <a:cs typeface="Arial" panose="020B0604020202020204" pitchFamily="34" charset="0"/>
              </a:rPr>
              <a:t> + u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173538" y="2876550"/>
            <a:ext cx="2197100" cy="1409700"/>
          </a:xfrm>
          <a:prstGeom prst="rect">
            <a:avLst/>
          </a:prstGeom>
          <a:solidFill>
            <a:srgbClr val="C1E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19063" indent="-119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 dirty="0">
                <a:cs typeface="Arial" panose="020B0604020202020204" pitchFamily="34" charset="0"/>
              </a:rPr>
              <a:t>Bossinisque Equations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cs typeface="Arial" panose="020B0604020202020204" pitchFamily="34" charset="0"/>
              </a:rPr>
              <a:t>Point Load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cs typeface="Arial" panose="020B0604020202020204" pitchFamily="34" charset="0"/>
              </a:rPr>
              <a:t>Line Load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cs typeface="Arial" panose="020B0604020202020204" pitchFamily="34" charset="0"/>
              </a:rPr>
              <a:t>Strip Load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cs typeface="Arial" panose="020B0604020202020204" pitchFamily="34" charset="0"/>
              </a:rPr>
              <a:t>Triangular Load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cs typeface="Arial" panose="020B0604020202020204" pitchFamily="34" charset="0"/>
              </a:rPr>
              <a:t>Circular Load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cs typeface="Arial" panose="020B0604020202020204" pitchFamily="34" charset="0"/>
              </a:rPr>
              <a:t>Rectangular Load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392488" y="1552575"/>
            <a:ext cx="5334000" cy="376238"/>
          </a:xfrm>
          <a:prstGeom prst="rect">
            <a:avLst/>
          </a:prstGeom>
          <a:solidFill>
            <a:srgbClr val="C1E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Added Stresses </a:t>
            </a:r>
            <a:r>
              <a:rPr lang="en-US" altLang="en-US" sz="1200" dirty="0">
                <a:cs typeface="Arial" panose="020B0604020202020204" pitchFamily="34" charset="0"/>
              </a:rPr>
              <a:t>(Point, line, strip, triangular, circular, rectangular)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887663" y="273050"/>
            <a:ext cx="3736975" cy="466725"/>
          </a:xfrm>
          <a:prstGeom prst="rect">
            <a:avLst/>
          </a:prstGeom>
          <a:gradFill rotWithShape="1">
            <a:gsLst>
              <a:gs pos="0">
                <a:srgbClr val="750C09"/>
              </a:gs>
              <a:gs pos="100000">
                <a:srgbClr val="FC1A1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Stress Distribution in Soils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317875" y="4929188"/>
            <a:ext cx="1673225" cy="346075"/>
          </a:xfrm>
          <a:prstGeom prst="rect">
            <a:avLst/>
          </a:prstGeom>
          <a:solidFill>
            <a:srgbClr val="C1E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Influence Charts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4194175" y="4292600"/>
            <a:ext cx="91440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908800" y="4919663"/>
            <a:ext cx="1706563" cy="346075"/>
          </a:xfrm>
          <a:prstGeom prst="rect">
            <a:avLst/>
          </a:prstGeom>
          <a:solidFill>
            <a:srgbClr val="C1E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Newmark Charts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243513" y="4784725"/>
            <a:ext cx="1333500" cy="346075"/>
          </a:xfrm>
          <a:prstGeom prst="rect">
            <a:avLst/>
          </a:prstGeom>
          <a:solidFill>
            <a:srgbClr val="C1E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Stress Bulbs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6737350" y="2409825"/>
            <a:ext cx="1976438" cy="466725"/>
          </a:xfrm>
          <a:prstGeom prst="rect">
            <a:avLst/>
          </a:prstGeom>
          <a:solidFill>
            <a:srgbClr val="C1E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cs typeface="Arial" panose="020B0604020202020204" pitchFamily="34" charset="0"/>
              </a:rPr>
              <a:t>Westergaard’s Method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cs typeface="Arial" panose="020B0604020202020204" pitchFamily="34" charset="0"/>
              </a:rPr>
              <a:t>(For Pavement)</a:t>
            </a: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5969000" y="1939925"/>
            <a:ext cx="903288" cy="1231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5130800" y="4292600"/>
            <a:ext cx="2382838" cy="598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6542088" y="3159125"/>
            <a:ext cx="2054225" cy="527050"/>
          </a:xfrm>
          <a:prstGeom prst="rect">
            <a:avLst/>
          </a:prstGeom>
          <a:solidFill>
            <a:srgbClr val="C1E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 dirty="0">
                <a:cs typeface="Arial" panose="020B0604020202020204" pitchFamily="34" charset="0"/>
              </a:rPr>
              <a:t>Approximate Method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cs typeface="Arial" panose="020B0604020202020204" pitchFamily="34" charset="0"/>
              </a:rPr>
              <a:t>1:2 Method</a:t>
            </a: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6731000" y="1930400"/>
            <a:ext cx="912813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H="1">
            <a:off x="3062288" y="4275138"/>
            <a:ext cx="1676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7192" name="Picture 24" descr="settle12"/>
          <p:cNvPicPr>
            <a:picLocks noChangeAspect="1" noChangeArrowheads="1"/>
          </p:cNvPicPr>
          <p:nvPr/>
        </p:nvPicPr>
        <p:blipFill>
          <a:blip r:embed="rId3" cstate="print">
            <a:lum bright="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3459" r="3200" b="3459"/>
          <a:stretch>
            <a:fillRect/>
          </a:stretch>
        </p:blipFill>
        <p:spPr bwMode="auto">
          <a:xfrm>
            <a:off x="7123113" y="5376863"/>
            <a:ext cx="149383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3865563"/>
            <a:ext cx="1525587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7470775" y="3679825"/>
            <a:ext cx="250825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7731125" y="5268913"/>
            <a:ext cx="55563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5924550" y="5148263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5518150"/>
            <a:ext cx="1463675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8" name="Line 30"/>
          <p:cNvSpPr>
            <a:spLocks noChangeShapeType="1"/>
          </p:cNvSpPr>
          <p:nvPr/>
        </p:nvSpPr>
        <p:spPr bwMode="auto">
          <a:xfrm flipH="1">
            <a:off x="4205288" y="5246688"/>
            <a:ext cx="96837" cy="446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7199" name="Picture 31"/>
          <p:cNvPicPr>
            <a:picLocks noChangeAspect="1" noChangeArrowheads="1"/>
          </p:cNvPicPr>
          <p:nvPr/>
        </p:nvPicPr>
        <p:blipFill>
          <a:blip r:embed="rId6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5303838"/>
            <a:ext cx="1046162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32"/>
          <p:cNvPicPr>
            <a:picLocks noChangeAspect="1" noChangeArrowheads="1"/>
          </p:cNvPicPr>
          <p:nvPr/>
        </p:nvPicPr>
        <p:blipFill>
          <a:blip r:embed="rId7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4503738"/>
            <a:ext cx="1046162" cy="1411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384175" y="4870450"/>
            <a:ext cx="762000" cy="315913"/>
          </a:xfrm>
          <a:prstGeom prst="rect">
            <a:avLst/>
          </a:prstGeom>
          <a:solidFill>
            <a:srgbClr val="DDE7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384175" y="5186363"/>
            <a:ext cx="762000" cy="1100137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F8FB8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319088" y="4816475"/>
            <a:ext cx="10795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1058863" y="4816475"/>
            <a:ext cx="184150" cy="154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252413" y="4816475"/>
            <a:ext cx="184150" cy="154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7206" name="AutoShape 38"/>
          <p:cNvSpPr>
            <a:spLocks noChangeArrowheads="1"/>
          </p:cNvSpPr>
          <p:nvPr/>
        </p:nvSpPr>
        <p:spPr bwMode="auto">
          <a:xfrm flipV="1">
            <a:off x="406400" y="4749800"/>
            <a:ext cx="161925" cy="984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>
            <a:off x="754063" y="5775325"/>
            <a:ext cx="88900" cy="88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 flipV="1">
            <a:off x="655638" y="4860925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H="1">
            <a:off x="601663" y="58181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585788" y="5826125"/>
            <a:ext cx="2524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 flipV="1">
            <a:off x="796925" y="558958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>
            <a:off x="852488" y="5818188"/>
            <a:ext cx="195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13" name="Rectangle 45"/>
          <p:cNvSpPr>
            <a:spLocks noChangeArrowheads="1"/>
          </p:cNvSpPr>
          <p:nvPr/>
        </p:nvSpPr>
        <p:spPr bwMode="auto">
          <a:xfrm>
            <a:off x="285750" y="4664075"/>
            <a:ext cx="1044575" cy="1709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 flipH="1">
            <a:off x="949325" y="4221163"/>
            <a:ext cx="315913" cy="446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7545388" y="44450"/>
            <a:ext cx="15128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i="1" dirty="0">
                <a:cs typeface="Arial" panose="020B0604020202020204" pitchFamily="34" charset="0"/>
              </a:rPr>
              <a:t>By: Kamal Tawfiq, Ph.D., P.E</a:t>
            </a:r>
          </a:p>
        </p:txBody>
      </p:sp>
      <p:pic>
        <p:nvPicPr>
          <p:cNvPr id="7216" name="Picture 4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42875"/>
            <a:ext cx="1908175" cy="1230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17" name="AutoShape 49"/>
          <p:cNvSpPr>
            <a:spLocks noChangeArrowheads="1"/>
          </p:cNvSpPr>
          <p:nvPr/>
        </p:nvSpPr>
        <p:spPr bwMode="auto">
          <a:xfrm>
            <a:off x="2263775" y="401638"/>
            <a:ext cx="631825" cy="261937"/>
          </a:xfrm>
          <a:prstGeom prst="rightArrow">
            <a:avLst>
              <a:gd name="adj1" fmla="val 50000"/>
              <a:gd name="adj2" fmla="val 60303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1450975" y="111125"/>
            <a:ext cx="539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cs typeface="Arial" panose="020B0604020202020204" pitchFamily="34" charset="0"/>
              </a:rPr>
              <a:t>Added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cs typeface="Arial" panose="020B0604020202020204" pitchFamily="34" charset="0"/>
              </a:rPr>
              <a:t>Stress</a:t>
            </a: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288925" y="755650"/>
            <a:ext cx="860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cs typeface="Arial" panose="020B0604020202020204" pitchFamily="34" charset="0"/>
              </a:rPr>
              <a:t>Geostatic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cs typeface="Arial" panose="020B0604020202020204" pitchFamily="34" charset="0"/>
              </a:rPr>
              <a:t>Stress</a:t>
            </a:r>
          </a:p>
        </p:txBody>
      </p:sp>
      <p:sp>
        <p:nvSpPr>
          <p:cNvPr id="7220" name="Text Box 52"/>
          <p:cNvSpPr txBox="1">
            <a:spLocks noChangeArrowheads="1"/>
          </p:cNvSpPr>
          <p:nvPr/>
        </p:nvSpPr>
        <p:spPr bwMode="auto">
          <a:xfrm>
            <a:off x="5775325" y="3222625"/>
            <a:ext cx="446088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en-US" sz="1800" baseline="-25000" dirty="0">
                <a:cs typeface="Arial" panose="020B0604020202020204" pitchFamily="34" charset="0"/>
              </a:rPr>
              <a:t>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en-US" sz="1800" baseline="-25000" dirty="0">
                <a:cs typeface="Arial" panose="020B0604020202020204" pitchFamily="34" charset="0"/>
              </a:rPr>
              <a:t>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Symbol" panose="05050102010706020507" pitchFamily="18" charset="2"/>
                <a:cs typeface="Arial" panose="020B0604020202020204" pitchFamily="34" charset="0"/>
              </a:rPr>
              <a:t>t</a:t>
            </a:r>
            <a:r>
              <a:rPr lang="en-US" altLang="en-US" sz="1800" baseline="-25000" dirty="0">
                <a:cs typeface="Arial" panose="020B0604020202020204" pitchFamily="34" charset="0"/>
              </a:rPr>
              <a:t>xy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4079875"/>
            <a:ext cx="223837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1731963"/>
            <a:ext cx="2238375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075113"/>
            <a:ext cx="22447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1731963"/>
            <a:ext cx="2236788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1731963"/>
            <a:ext cx="2236788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4075113"/>
            <a:ext cx="22447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498600" y="1452563"/>
            <a:ext cx="1360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Point Load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906838" y="1412875"/>
            <a:ext cx="1408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Line Load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362700" y="1438275"/>
            <a:ext cx="1474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Strip Load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3705225" y="3800475"/>
            <a:ext cx="181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Triangular Load 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436688" y="3800475"/>
            <a:ext cx="177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Circular Load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6089650" y="3752850"/>
            <a:ext cx="2068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Rectangular Load</a:t>
            </a:r>
          </a:p>
        </p:txBody>
      </p:sp>
      <p:sp>
        <p:nvSpPr>
          <p:cNvPr id="15" name="TextBox 14">
            <a:extLst/>
          </p:cNvPr>
          <p:cNvSpPr txBox="1"/>
          <p:nvPr/>
        </p:nvSpPr>
        <p:spPr>
          <a:xfrm>
            <a:off x="452438" y="482600"/>
            <a:ext cx="1749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Loads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398463" y="247650"/>
          <a:ext cx="8505825" cy="613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Drawing" r:id="rId3" imgW="9077325" imgH="6553200" progId="Presentations.Drawing.10">
                  <p:embed/>
                </p:oleObj>
              </mc:Choice>
              <mc:Fallback>
                <p:oleObj name="Drawing" r:id="rId3" imgW="9077325" imgH="6553200" progId="Presentations.Drawing.1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247650"/>
                        <a:ext cx="8505825" cy="613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00155" y="4316681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z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896938" y="495300"/>
          <a:ext cx="7896225" cy="577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Drawing" r:id="rId3" imgW="8963025" imgH="6553200" progId="Presentations.Drawing.10">
                  <p:embed/>
                </p:oleObj>
              </mc:Choice>
              <mc:Fallback>
                <p:oleObj name="Drawing" r:id="rId3" imgW="8963025" imgH="6553200" progId="Presentations.Drawing.1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495300"/>
                        <a:ext cx="7896225" cy="577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71407" y="4180114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z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761353"/>
              </p:ext>
            </p:extLst>
          </p:nvPr>
        </p:nvGraphicFramePr>
        <p:xfrm>
          <a:off x="1014413" y="823913"/>
          <a:ext cx="7416800" cy="489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Drawing" r:id="rId3" imgW="9210675" imgH="6086475" progId="Presentations.Drawing.10">
                  <p:embed/>
                </p:oleObj>
              </mc:Choice>
              <mc:Fallback>
                <p:oleObj name="Drawing" r:id="rId3" imgW="9210675" imgH="6086475" progId="Presentations.Drawing.1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823913"/>
                        <a:ext cx="7416800" cy="489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92337" y="1169720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0030" y="1276598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z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251366" y="4067299"/>
            <a:ext cx="154379" cy="1484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18166" y="3952504"/>
            <a:ext cx="168234" cy="1682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5117" y="3859481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Symbol" panose="05050102010706020507" pitchFamily="18" charset="2"/>
              </a:rPr>
              <a:t>D</a:t>
            </a:r>
            <a:r>
              <a:rPr lang="en-US" sz="1200" b="1" dirty="0"/>
              <a:t>P</a:t>
            </a:r>
            <a:r>
              <a:rPr lang="en-US" sz="1200" b="1" baseline="-25000" dirty="0"/>
              <a:t>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3787" y="3875315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Symbol" panose="05050102010706020507" pitchFamily="18" charset="2"/>
              </a:rPr>
              <a:t>D</a:t>
            </a:r>
            <a:r>
              <a:rPr lang="en-US" sz="1200" b="1" dirty="0"/>
              <a:t>P</a:t>
            </a:r>
            <a:r>
              <a:rPr lang="en-US" sz="1200" b="1" baseline="-25000" dirty="0"/>
              <a:t>z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525463" y="396875"/>
          <a:ext cx="8258175" cy="604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Drawing" r:id="rId3" imgW="8943975" imgH="6553200" progId="Presentations.Drawing.10">
                  <p:embed/>
                </p:oleObj>
              </mc:Choice>
              <mc:Fallback>
                <p:oleObj name="Drawing" r:id="rId3" imgW="8943975" imgH="6553200" progId="Presentations.Drawing.1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396875"/>
                        <a:ext cx="8258175" cy="604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44539" y="4126675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0960" y="3616037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z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708566" y="4096987"/>
            <a:ext cx="385948" cy="3087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4816" y="4091049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Symbol" panose="05050102010706020507" pitchFamily="18" charset="2"/>
              </a:rPr>
              <a:t>D</a:t>
            </a:r>
            <a:r>
              <a:rPr lang="en-US" sz="1200" b="1" dirty="0"/>
              <a:t>P</a:t>
            </a:r>
            <a:r>
              <a:rPr lang="en-US" sz="1200" b="1" baseline="-25000" dirty="0"/>
              <a:t>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608013" y="407988"/>
          <a:ext cx="8378825" cy="604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Drawing" r:id="rId3" imgW="9305925" imgH="6715125" progId="Presentations.Drawing.10">
                  <p:embed/>
                </p:oleObj>
              </mc:Choice>
              <mc:Fallback>
                <p:oleObj name="Drawing" r:id="rId3" imgW="9305925" imgH="6715125" progId="Presentations.Drawing.1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407988"/>
                        <a:ext cx="8378825" cy="604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1244</Words>
  <Application>Microsoft Office PowerPoint</Application>
  <PresentationFormat>On-screen Show (4:3)</PresentationFormat>
  <Paragraphs>622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Symbol</vt:lpstr>
      <vt:lpstr>Times New Roman</vt:lpstr>
      <vt:lpstr>Default Design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FAMU-FSU College of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Tawfiq</dc:creator>
  <cp:lastModifiedBy>Microsoft account</cp:lastModifiedBy>
  <cp:revision>211</cp:revision>
  <cp:lastPrinted>2020-10-18T18:50:04Z</cp:lastPrinted>
  <dcterms:created xsi:type="dcterms:W3CDTF">2009-08-30T23:45:29Z</dcterms:created>
  <dcterms:modified xsi:type="dcterms:W3CDTF">2024-01-10T16:41:20Z</dcterms:modified>
</cp:coreProperties>
</file>