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7" r:id="rId5"/>
  </p:sldIdLst>
  <p:sldSz cx="6858000" cy="9144000" type="letter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6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0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0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1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1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EADAE-C9EF-4E06-8976-618136BC3F1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E3FF-4972-4C33-9FE8-987E2F55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8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A49B3D9-DF24-491A-857A-DB99DF14588A}"/>
              </a:ext>
            </a:extLst>
          </p:cNvPr>
          <p:cNvSpPr/>
          <p:nvPr/>
        </p:nvSpPr>
        <p:spPr>
          <a:xfrm>
            <a:off x="435823" y="2196096"/>
            <a:ext cx="6195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+mj-lt"/>
              </a:rPr>
              <a:t>If the retaining wall shown in Figure </a:t>
            </a:r>
            <a:r>
              <a:rPr lang="en-US" sz="1200" dirty="0" smtClean="0">
                <a:latin typeface="+mj-lt"/>
              </a:rPr>
              <a:t>1 is flexible, </a:t>
            </a:r>
            <a:r>
              <a:rPr lang="en-US" sz="1200" dirty="0">
                <a:latin typeface="+mj-lt"/>
              </a:rPr>
              <a:t>what will be the lateral </a:t>
            </a:r>
            <a:r>
              <a:rPr lang="en-US" sz="1200" dirty="0" smtClean="0">
                <a:latin typeface="+mj-lt"/>
              </a:rPr>
              <a:t>force per </a:t>
            </a:r>
            <a:r>
              <a:rPr lang="en-US" sz="1200" dirty="0">
                <a:latin typeface="+mj-lt"/>
              </a:rPr>
              <a:t>unit length of the </a:t>
            </a:r>
            <a:r>
              <a:rPr lang="en-US" sz="1200" dirty="0" smtClean="0">
                <a:latin typeface="+mj-lt"/>
              </a:rPr>
              <a:t>wall (Magnitude, point of action and direction)?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tabLst>
                <a:tab pos="228600" algn="l"/>
              </a:tabLst>
            </a:pPr>
            <a:endParaRPr lang="en-US" sz="1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ED50871-C7DF-446C-BEE1-2D9AFEFB1A8C}"/>
              </a:ext>
            </a:extLst>
          </p:cNvPr>
          <p:cNvSpPr txBox="1"/>
          <p:nvPr/>
        </p:nvSpPr>
        <p:spPr>
          <a:xfrm>
            <a:off x="1041400" y="406400"/>
            <a:ext cx="5003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FAMU – FSU College of Engineering</a:t>
            </a:r>
          </a:p>
          <a:p>
            <a:pPr algn="ctr"/>
            <a:r>
              <a:rPr lang="en-US" dirty="0"/>
              <a:t>Department of Civil and Environmental Engineering</a:t>
            </a:r>
          </a:p>
          <a:p>
            <a:pPr algn="ctr"/>
            <a:r>
              <a:rPr lang="en-US" dirty="0"/>
              <a:t>CEG 4801</a:t>
            </a:r>
          </a:p>
          <a:p>
            <a:pPr algn="ctr"/>
            <a:r>
              <a:rPr lang="en-US" dirty="0"/>
              <a:t>Geotechnical Design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DD938C-3698-4183-A6FF-C9F7DD132DC1}"/>
              </a:ext>
            </a:extLst>
          </p:cNvPr>
          <p:cNvSpPr/>
          <p:nvPr/>
        </p:nvSpPr>
        <p:spPr>
          <a:xfrm>
            <a:off x="397723" y="6556926"/>
            <a:ext cx="58970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US" sz="1200" dirty="0">
                <a:latin typeface="+mj-lt"/>
              </a:rPr>
              <a:t>If the retaining wall shown in Figure 1 is </a:t>
            </a:r>
            <a:r>
              <a:rPr lang="en-US" sz="1200" dirty="0" smtClean="0">
                <a:latin typeface="+mj-lt"/>
              </a:rPr>
              <a:t>restrained from movement, </a:t>
            </a:r>
            <a:r>
              <a:rPr lang="en-US" sz="1200" dirty="0">
                <a:latin typeface="+mj-lt"/>
              </a:rPr>
              <a:t>what will be the lateral force per unit length of the wall (Magnitude, point of action and direction</a:t>
            </a:r>
            <a:r>
              <a:rPr lang="en-US" sz="1200" dirty="0" smtClean="0">
                <a:latin typeface="+mj-lt"/>
              </a:rPr>
              <a:t>)?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36BAAE-1373-40DB-9FB5-B0016C84FCE8}"/>
              </a:ext>
            </a:extLst>
          </p:cNvPr>
          <p:cNvSpPr/>
          <p:nvPr/>
        </p:nvSpPr>
        <p:spPr>
          <a:xfrm>
            <a:off x="4822346" y="5445244"/>
            <a:ext cx="740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</a:t>
            </a:r>
            <a:endParaRPr lang="en-US" sz="1200" u="sng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5990" t="938"/>
          <a:stretch/>
        </p:blipFill>
        <p:spPr>
          <a:xfrm>
            <a:off x="3819049" y="2987040"/>
            <a:ext cx="2382924" cy="225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5990" t="938"/>
          <a:stretch/>
        </p:blipFill>
        <p:spPr>
          <a:xfrm>
            <a:off x="3910489" y="6438900"/>
            <a:ext cx="2382924" cy="22524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37E8EA0-BDD4-4E74-BC57-30587EC1742F}"/>
              </a:ext>
            </a:extLst>
          </p:cNvPr>
          <p:cNvSpPr/>
          <p:nvPr/>
        </p:nvSpPr>
        <p:spPr>
          <a:xfrm>
            <a:off x="424714" y="443632"/>
            <a:ext cx="58894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Referring to Figure 1, </a:t>
            </a:r>
            <a:r>
              <a:rPr lang="en-US" sz="1200" dirty="0"/>
              <a:t>the lateral force per unit length of the wall 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assuming passive condition </a:t>
            </a:r>
            <a:r>
              <a:rPr lang="en-US" sz="1200" dirty="0">
                <a:latin typeface="+mj-lt"/>
              </a:rPr>
              <a:t>(Magnitude, point of action and direction)?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0D7AB-52CB-45C6-A886-EFEF4AB5A55C}"/>
              </a:ext>
            </a:extLst>
          </p:cNvPr>
          <p:cNvSpPr/>
          <p:nvPr/>
        </p:nvSpPr>
        <p:spPr>
          <a:xfrm>
            <a:off x="439954" y="2213809"/>
            <a:ext cx="5791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Solve problem 1 with an inclined backfill </a:t>
            </a:r>
            <a:r>
              <a:rPr lang="en-US" sz="1200" dirty="0">
                <a:solidFill>
                  <a:srgbClr val="000000"/>
                </a:solidFill>
                <a:latin typeface="Symbol" panose="05050102010706020507" pitchFamily="18" charset="2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= 10</a:t>
            </a:r>
            <a:r>
              <a:rPr lang="en-US" sz="1200" baseline="30000" dirty="0">
                <a:solidFill>
                  <a:srgbClr val="000000"/>
                </a:solidFill>
                <a:latin typeface="+mj-lt"/>
              </a:rPr>
              <a:t>o</a:t>
            </a:r>
            <a:endParaRPr lang="en-US" sz="1200" baseline="300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6CC79A8-5A03-489C-8F97-BEA21BBC2A86}"/>
              </a:ext>
            </a:extLst>
          </p:cNvPr>
          <p:cNvSpPr txBox="1"/>
          <p:nvPr/>
        </p:nvSpPr>
        <p:spPr>
          <a:xfrm>
            <a:off x="427255" y="5885180"/>
            <a:ext cx="5958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US" sz="1200" dirty="0">
                <a:latin typeface="+mj-lt"/>
              </a:rPr>
              <a:t>Refer to the retaining wall shown in Figure </a:t>
            </a:r>
            <a:r>
              <a:rPr lang="en-US" sz="1200" dirty="0" smtClean="0">
                <a:latin typeface="+mj-lt"/>
              </a:rPr>
              <a:t>1. </a:t>
            </a:r>
            <a:r>
              <a:rPr lang="en-US" sz="1200" dirty="0">
                <a:latin typeface="+mj-lt"/>
              </a:rPr>
              <a:t>Assume that the groundwater level rises to 5 </a:t>
            </a:r>
            <a:r>
              <a:rPr lang="en-US" sz="1200" dirty="0" smtClean="0">
                <a:latin typeface="+mj-lt"/>
              </a:rPr>
              <a:t>ft below </a:t>
            </a:r>
            <a:r>
              <a:rPr lang="en-US" sz="1200" dirty="0">
                <a:latin typeface="+mj-lt"/>
              </a:rPr>
              <a:t>the top of the retaining wall. Given: </a:t>
            </a:r>
            <a:r>
              <a:rPr lang="en-US" sz="1200" i="1" dirty="0">
                <a:latin typeface="Symbol" panose="05050102010706020507" pitchFamily="18" charset="2"/>
              </a:rPr>
              <a:t>g</a:t>
            </a:r>
            <a:r>
              <a:rPr lang="en-US" sz="1200" i="1" dirty="0">
                <a:latin typeface="+mj-lt"/>
              </a:rPr>
              <a:t> </a:t>
            </a:r>
            <a:r>
              <a:rPr lang="en-US" sz="1200" i="1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= </a:t>
            </a:r>
            <a:r>
              <a:rPr lang="en-US" sz="1200" dirty="0">
                <a:latin typeface="+mj-lt"/>
              </a:rPr>
              <a:t>100 lb/ft</a:t>
            </a:r>
            <a:r>
              <a:rPr lang="en-US" sz="1200" baseline="30000" dirty="0">
                <a:latin typeface="+mj-lt"/>
              </a:rPr>
              <a:t>3</a:t>
            </a:r>
            <a:r>
              <a:rPr lang="en-US" sz="1200" dirty="0">
                <a:latin typeface="+mj-lt"/>
              </a:rPr>
              <a:t>, </a:t>
            </a:r>
            <a:r>
              <a:rPr lang="en-US" sz="1200" i="1" dirty="0">
                <a:latin typeface="Symbol" panose="05050102010706020507" pitchFamily="18" charset="2"/>
              </a:rPr>
              <a:t>g</a:t>
            </a:r>
            <a:r>
              <a:rPr lang="en-US" sz="1200" baseline="-25000" dirty="0">
                <a:latin typeface="+mj-lt"/>
              </a:rPr>
              <a:t>sat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= </a:t>
            </a:r>
            <a:r>
              <a:rPr lang="en-US" sz="1200" dirty="0">
                <a:latin typeface="+mj-lt"/>
              </a:rPr>
              <a:t>122.4 lb/ft</a:t>
            </a:r>
            <a:r>
              <a:rPr lang="en-US" sz="1200" baseline="30000" dirty="0">
                <a:latin typeface="+mj-lt"/>
              </a:rPr>
              <a:t>3</a:t>
            </a:r>
            <a:r>
              <a:rPr lang="en-US" sz="1200" dirty="0">
                <a:latin typeface="+mj-lt"/>
              </a:rPr>
              <a:t>, </a:t>
            </a:r>
            <a:r>
              <a:rPr lang="en-US" sz="1200" i="1" dirty="0" smtClean="0">
                <a:latin typeface="Symbol" panose="05050102010706020507" pitchFamily="18" charset="2"/>
              </a:rPr>
              <a:t>f</a:t>
            </a:r>
            <a:r>
              <a:rPr lang="en-US" sz="1200" dirty="0" smtClean="0">
                <a:latin typeface="Symbol" panose="05050102010706020507" pitchFamily="18" charset="2"/>
              </a:rPr>
              <a:t> </a:t>
            </a:r>
            <a:r>
              <a:rPr lang="en-US" sz="1200" dirty="0" smtClean="0">
                <a:latin typeface="+mj-lt"/>
              </a:rPr>
              <a:t>= 30</a:t>
            </a:r>
            <a:r>
              <a:rPr lang="en-US" sz="1200" baseline="30000" dirty="0" smtClean="0">
                <a:latin typeface="+mj-lt"/>
              </a:rPr>
              <a:t>o</a:t>
            </a:r>
            <a:r>
              <a:rPr lang="en-US" sz="1200" dirty="0" smtClean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and </a:t>
            </a:r>
            <a:r>
              <a:rPr lang="en-US" sz="1200" i="1" dirty="0" smtClean="0">
                <a:latin typeface="+mj-lt"/>
              </a:rPr>
              <a:t>c</a:t>
            </a:r>
            <a:r>
              <a:rPr lang="en-US" sz="1200" dirty="0" smtClean="0">
                <a:latin typeface="+mj-lt"/>
              </a:rPr>
              <a:t> = </a:t>
            </a:r>
            <a:r>
              <a:rPr lang="en-US" sz="1200" dirty="0">
                <a:latin typeface="+mj-lt"/>
              </a:rPr>
              <a:t>0</a:t>
            </a:r>
            <a:r>
              <a:rPr lang="en-US" sz="1200" dirty="0" smtClean="0">
                <a:latin typeface="+mj-lt"/>
              </a:rPr>
              <a:t>. </a:t>
            </a:r>
            <a:endParaRPr lang="en-US" sz="1200" baseline="30000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826669" y="2484120"/>
            <a:ext cx="2513171" cy="2785829"/>
            <a:chOff x="3910489" y="2209800"/>
            <a:chExt cx="2513171" cy="2785829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/>
            <a:srcRect l="5990" t="938"/>
            <a:stretch/>
          </p:blipFill>
          <p:spPr>
            <a:xfrm>
              <a:off x="3910489" y="2743200"/>
              <a:ext cx="2382924" cy="2252429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4518660" y="2209800"/>
              <a:ext cx="1905000" cy="5410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074920" y="2598420"/>
              <a:ext cx="4876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 17"/>
            <p:cNvSpPr/>
            <p:nvPr/>
          </p:nvSpPr>
          <p:spPr>
            <a:xfrm>
              <a:off x="5367338" y="2512219"/>
              <a:ext cx="29731" cy="85725"/>
            </a:xfrm>
            <a:custGeom>
              <a:avLst/>
              <a:gdLst>
                <a:gd name="connsiteX0" fmla="*/ 0 w 29731"/>
                <a:gd name="connsiteY0" fmla="*/ 0 h 85725"/>
                <a:gd name="connsiteX1" fmla="*/ 28575 w 29731"/>
                <a:gd name="connsiteY1" fmla="*/ 42862 h 85725"/>
                <a:gd name="connsiteX2" fmla="*/ 21431 w 29731"/>
                <a:gd name="connsiteY2" fmla="*/ 85725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31" h="85725">
                  <a:moveTo>
                    <a:pt x="0" y="0"/>
                  </a:moveTo>
                  <a:cubicBezTo>
                    <a:pt x="12501" y="14287"/>
                    <a:pt x="25003" y="28575"/>
                    <a:pt x="28575" y="42862"/>
                  </a:cubicBezTo>
                  <a:cubicBezTo>
                    <a:pt x="32147" y="57149"/>
                    <a:pt x="26789" y="71437"/>
                    <a:pt x="21431" y="85725"/>
                  </a:cubicBezTo>
                </a:path>
              </a:pathLst>
            </a:custGeom>
            <a:noFill/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41144" y="2416968"/>
              <a:ext cx="2487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Symbol" panose="05050102010706020507" pitchFamily="18" charset="2"/>
                </a:rPr>
                <a:t>a</a:t>
              </a:r>
              <a:endParaRPr lang="en-US" sz="800" dirty="0">
                <a:latin typeface="Symbol" panose="05050102010706020507" pitchFamily="18" charset="2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21994" y="2579846"/>
              <a:ext cx="1769269" cy="446722"/>
            </a:xfrm>
            <a:custGeom>
              <a:avLst/>
              <a:gdLst>
                <a:gd name="connsiteX0" fmla="*/ 0 w 1769269"/>
                <a:gd name="connsiteY0" fmla="*/ 0 h 271462"/>
                <a:gd name="connsiteX1" fmla="*/ 1769269 w 1769269"/>
                <a:gd name="connsiteY1" fmla="*/ 0 h 271462"/>
                <a:gd name="connsiteX2" fmla="*/ 1769269 w 1769269"/>
                <a:gd name="connsiteY2" fmla="*/ 271462 h 271462"/>
                <a:gd name="connsiteX3" fmla="*/ 0 w 1769269"/>
                <a:gd name="connsiteY3" fmla="*/ 271462 h 271462"/>
                <a:gd name="connsiteX4" fmla="*/ 0 w 1769269"/>
                <a:gd name="connsiteY4" fmla="*/ 0 h 271462"/>
                <a:gd name="connsiteX0" fmla="*/ 0 w 1769269"/>
                <a:gd name="connsiteY0" fmla="*/ 175260 h 446722"/>
                <a:gd name="connsiteX1" fmla="*/ 1769269 w 1769269"/>
                <a:gd name="connsiteY1" fmla="*/ 0 h 446722"/>
                <a:gd name="connsiteX2" fmla="*/ 1769269 w 1769269"/>
                <a:gd name="connsiteY2" fmla="*/ 446722 h 446722"/>
                <a:gd name="connsiteX3" fmla="*/ 0 w 1769269"/>
                <a:gd name="connsiteY3" fmla="*/ 446722 h 446722"/>
                <a:gd name="connsiteX4" fmla="*/ 0 w 1769269"/>
                <a:gd name="connsiteY4" fmla="*/ 175260 h 4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9269" h="446722">
                  <a:moveTo>
                    <a:pt x="0" y="175260"/>
                  </a:moveTo>
                  <a:lnTo>
                    <a:pt x="1769269" y="0"/>
                  </a:lnTo>
                  <a:lnTo>
                    <a:pt x="1769269" y="446722"/>
                  </a:lnTo>
                  <a:lnTo>
                    <a:pt x="0" y="446722"/>
                  </a:lnTo>
                  <a:lnTo>
                    <a:pt x="0" y="17526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18660" y="2872740"/>
              <a:ext cx="381000" cy="206502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4511040" y="7139940"/>
            <a:ext cx="18364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sosceles Triangle 26"/>
          <p:cNvSpPr/>
          <p:nvPr/>
        </p:nvSpPr>
        <p:spPr>
          <a:xfrm rot="10800000">
            <a:off x="6070600" y="7016749"/>
            <a:ext cx="152399" cy="10795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892800" y="7173913"/>
            <a:ext cx="428625" cy="104775"/>
            <a:chOff x="1943100" y="4767263"/>
            <a:chExt cx="428625" cy="104775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943100" y="4767263"/>
              <a:ext cx="4286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81213" y="4810125"/>
              <a:ext cx="2047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166938" y="4872038"/>
              <a:ext cx="571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962650" y="6826250"/>
            <a:ext cx="4010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W.T.</a:t>
            </a:r>
            <a:endParaRPr lang="en-US" sz="9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664200" y="6445250"/>
            <a:ext cx="6350" cy="698500"/>
          </a:xfrm>
          <a:prstGeom prst="straightConnector1">
            <a:avLst/>
          </a:prstGeom>
          <a:ln w="0">
            <a:solidFill>
              <a:schemeClr val="tx1"/>
            </a:solidFill>
            <a:headEnd type="triangle"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19750" y="6699250"/>
            <a:ext cx="3417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5 ft</a:t>
            </a:r>
            <a:endParaRPr lang="en-US" sz="9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2">
            <a:lum bright="-20000" contrast="40000"/>
          </a:blip>
          <a:srcRect l="50376" t="36964" r="21817" b="44325"/>
          <a:stretch/>
        </p:blipFill>
        <p:spPr>
          <a:xfrm>
            <a:off x="4997450" y="6724650"/>
            <a:ext cx="620690" cy="374651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4991100" y="7194550"/>
            <a:ext cx="857250" cy="558800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391150" y="7321550"/>
            <a:ext cx="8643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 smtClean="0">
                <a:latin typeface="Symbol" panose="05050102010706020507" pitchFamily="18" charset="2"/>
              </a:rPr>
              <a:t>g</a:t>
            </a:r>
            <a:r>
              <a:rPr lang="en-US" sz="900" b="1" i="1" baseline="-25000" dirty="0" smtClean="0"/>
              <a:t>sat</a:t>
            </a:r>
            <a:r>
              <a:rPr lang="en-US" sz="900" b="1" i="1" dirty="0" smtClean="0"/>
              <a:t> = 122.4 pcf</a:t>
            </a:r>
            <a:endParaRPr lang="en-US" sz="900" b="1" i="1" dirty="0"/>
          </a:p>
        </p:txBody>
      </p:sp>
    </p:spTree>
    <p:extLst>
      <p:ext uri="{BB962C8B-B14F-4D97-AF65-F5344CB8AC3E}">
        <p14:creationId xmlns:p14="http://schemas.microsoft.com/office/powerpoint/2010/main" val="3791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A49B3D9-DF24-491A-857A-DB99DF14588A}"/>
              </a:ext>
            </a:extLst>
          </p:cNvPr>
          <p:cNvSpPr/>
          <p:nvPr/>
        </p:nvSpPr>
        <p:spPr>
          <a:xfrm>
            <a:off x="264373" y="430796"/>
            <a:ext cx="6195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US" sz="1200" dirty="0">
                <a:latin typeface="+mj-lt"/>
              </a:rPr>
              <a:t>If the retaining wall shown in Figure </a:t>
            </a:r>
            <a:r>
              <a:rPr lang="en-US" sz="1200" dirty="0" smtClean="0">
                <a:latin typeface="+mj-lt"/>
              </a:rPr>
              <a:t>1 is flexible, </a:t>
            </a:r>
            <a:r>
              <a:rPr lang="en-US" sz="1200" dirty="0">
                <a:latin typeface="+mj-lt"/>
              </a:rPr>
              <a:t>what will be the lateral </a:t>
            </a:r>
            <a:r>
              <a:rPr lang="en-US" sz="1200" dirty="0" smtClean="0">
                <a:latin typeface="+mj-lt"/>
              </a:rPr>
              <a:t>force per </a:t>
            </a:r>
            <a:r>
              <a:rPr lang="en-US" sz="1200" dirty="0">
                <a:latin typeface="+mj-lt"/>
              </a:rPr>
              <a:t>unit length of the </a:t>
            </a:r>
            <a:r>
              <a:rPr lang="en-US" sz="1200" dirty="0" smtClean="0">
                <a:latin typeface="+mj-lt"/>
              </a:rPr>
              <a:t>wall (Magnitude, point of action and direction)?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tabLst>
                <a:tab pos="228600" algn="l"/>
              </a:tabLst>
            </a:pPr>
            <a:endParaRPr lang="en-US" sz="1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36BAAE-1373-40DB-9FB5-B0016C84FCE8}"/>
              </a:ext>
            </a:extLst>
          </p:cNvPr>
          <p:cNvSpPr/>
          <p:nvPr/>
        </p:nvSpPr>
        <p:spPr>
          <a:xfrm>
            <a:off x="4758846" y="4448294"/>
            <a:ext cx="740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</a:t>
            </a:r>
            <a:endParaRPr lang="en-US" sz="12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990" t="938"/>
          <a:stretch/>
        </p:blipFill>
        <p:spPr>
          <a:xfrm>
            <a:off x="3755549" y="1990090"/>
            <a:ext cx="2382924" cy="22524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64831" y="1840706"/>
            <a:ext cx="1769269" cy="150019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38714" y="1645444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j-lt"/>
              </a:rPr>
              <a:t>q=200 psf</a:t>
            </a:r>
            <a:endParaRPr lang="en-US" sz="1000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209102-A4A2-41FF-A9CD-8317F503471F}"/>
              </a:ext>
            </a:extLst>
          </p:cNvPr>
          <p:cNvSpPr/>
          <p:nvPr/>
        </p:nvSpPr>
        <p:spPr>
          <a:xfrm>
            <a:off x="414215" y="5625885"/>
            <a:ext cx="5740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en-US" sz="1100" dirty="0" smtClean="0">
                <a:latin typeface="+mj-lt"/>
              </a:rPr>
              <a:t>The </a:t>
            </a:r>
            <a:r>
              <a:rPr lang="en-US" sz="1100" dirty="0">
                <a:latin typeface="+mj-lt"/>
              </a:rPr>
              <a:t>backfill retained by a </a:t>
            </a:r>
            <a:r>
              <a:rPr lang="en-US" sz="1100" dirty="0" smtClean="0">
                <a:latin typeface="+mj-lt"/>
              </a:rPr>
              <a:t>flexible </a:t>
            </a:r>
            <a:r>
              <a:rPr lang="en-US" sz="1100" dirty="0">
                <a:latin typeface="+mj-lt"/>
              </a:rPr>
              <a:t>retaining wall shown in Figure </a:t>
            </a:r>
            <a:r>
              <a:rPr lang="en-US" sz="1100" dirty="0" smtClean="0">
                <a:latin typeface="+mj-lt"/>
              </a:rPr>
              <a:t>2 consists </a:t>
            </a:r>
            <a:r>
              <a:rPr lang="en-US" sz="1100" dirty="0">
                <a:latin typeface="+mj-lt"/>
              </a:rPr>
              <a:t>of two sand </a:t>
            </a:r>
            <a:r>
              <a:rPr lang="en-US" sz="1100" dirty="0" smtClean="0">
                <a:latin typeface="+mj-lt"/>
              </a:rPr>
              <a:t>layers, compacted </a:t>
            </a:r>
            <a:r>
              <a:rPr lang="en-US" sz="1100" dirty="0">
                <a:latin typeface="+mj-lt"/>
              </a:rPr>
              <a:t>at different densities. The properties of the sand are shown in the figure. </a:t>
            </a:r>
            <a:r>
              <a:rPr lang="en-US" sz="1100" dirty="0" smtClean="0">
                <a:latin typeface="+mj-lt"/>
              </a:rPr>
              <a:t>Determine </a:t>
            </a:r>
            <a:r>
              <a:rPr lang="en-US" sz="1100" dirty="0">
                <a:latin typeface="+mj-lt"/>
              </a:rPr>
              <a:t>the magnitude and location of the </a:t>
            </a:r>
            <a:r>
              <a:rPr lang="en-US" sz="1100" dirty="0" smtClean="0">
                <a:latin typeface="+mj-lt"/>
              </a:rPr>
              <a:t>lateral load </a:t>
            </a:r>
            <a:r>
              <a:rPr lang="en-US" sz="1100" dirty="0">
                <a:latin typeface="+mj-lt"/>
              </a:rPr>
              <a:t>on the wall.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lum bright="-20000" contrast="40000"/>
          </a:blip>
          <a:srcRect l="476"/>
          <a:stretch/>
        </p:blipFill>
        <p:spPr>
          <a:xfrm>
            <a:off x="4001965" y="6445738"/>
            <a:ext cx="2054826" cy="16913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836BAAE-1373-40DB-9FB5-B0016C84FCE8}"/>
              </a:ext>
            </a:extLst>
          </p:cNvPr>
          <p:cNvSpPr/>
          <p:nvPr/>
        </p:nvSpPr>
        <p:spPr>
          <a:xfrm>
            <a:off x="4473584" y="8133248"/>
            <a:ext cx="740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1200" u="sng" dirty="0"/>
          </a:p>
        </p:txBody>
      </p:sp>
    </p:spTree>
    <p:extLst>
      <p:ext uri="{BB962C8B-B14F-4D97-AF65-F5344CB8AC3E}">
        <p14:creationId xmlns:p14="http://schemas.microsoft.com/office/powerpoint/2010/main" val="351997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A2CDC88E-EAB4-4523-A016-CE0B74947C9B}"/>
              </a:ext>
            </a:extLst>
          </p:cNvPr>
          <p:cNvSpPr/>
          <p:nvPr/>
        </p:nvSpPr>
        <p:spPr>
          <a:xfrm>
            <a:off x="558605" y="666278"/>
            <a:ext cx="59740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8"/>
            </a:pPr>
            <a:r>
              <a:rPr lang="en-US" sz="1100" dirty="0">
                <a:latin typeface="+mj-lt"/>
              </a:rPr>
              <a:t>A retaining wall, having a soft, saturated clay backfill, is shown in Figure 3</a:t>
            </a:r>
            <a:r>
              <a:rPr lang="en-US" sz="1100" dirty="0" smtClean="0">
                <a:latin typeface="+mj-lt"/>
              </a:rPr>
              <a:t>. </a:t>
            </a:r>
            <a:r>
              <a:rPr lang="en-US" sz="1100" dirty="0">
                <a:latin typeface="+mj-lt"/>
              </a:rPr>
              <a:t>For undrained</a:t>
            </a:r>
          </a:p>
          <a:p>
            <a:pPr marL="228600" indent="-228600"/>
            <a:r>
              <a:rPr lang="en-US" sz="1100" dirty="0" smtClean="0">
                <a:latin typeface="+mj-lt"/>
              </a:rPr>
              <a:t>	condition (</a:t>
            </a:r>
            <a:r>
              <a:rPr lang="en-US" sz="1100" dirty="0" smtClean="0">
                <a:latin typeface="Symbol" panose="05050102010706020507" pitchFamily="18" charset="2"/>
              </a:rPr>
              <a:t>f</a:t>
            </a:r>
            <a:r>
              <a:rPr lang="en-US" sz="1100" i="1" dirty="0" smtClean="0">
                <a:latin typeface="+mj-lt"/>
              </a:rPr>
              <a:t> =</a:t>
            </a:r>
            <a:r>
              <a:rPr lang="en-US" sz="1100" dirty="0" smtClean="0">
                <a:latin typeface="+mj-lt"/>
              </a:rPr>
              <a:t> </a:t>
            </a:r>
            <a:r>
              <a:rPr lang="en-US" sz="1100" dirty="0">
                <a:latin typeface="+mj-lt"/>
              </a:rPr>
              <a:t>0) of the backfill, determine:</a:t>
            </a:r>
          </a:p>
          <a:p>
            <a:pPr marL="228600" indent="-228600"/>
            <a:r>
              <a:rPr lang="en-US" sz="1100" b="1" dirty="0" smtClean="0">
                <a:latin typeface="+mj-lt"/>
              </a:rPr>
              <a:t>	</a:t>
            </a:r>
          </a:p>
          <a:p>
            <a:pPr marL="228600" indent="-228600"/>
            <a:r>
              <a:rPr lang="en-US" sz="1100" b="1" dirty="0">
                <a:latin typeface="+mj-lt"/>
              </a:rPr>
              <a:t>	</a:t>
            </a:r>
            <a:r>
              <a:rPr lang="en-US" sz="1100" b="1" dirty="0" smtClean="0">
                <a:latin typeface="+mj-lt"/>
              </a:rPr>
              <a:t>a</a:t>
            </a:r>
            <a:r>
              <a:rPr lang="en-US" sz="1100" b="1" dirty="0">
                <a:latin typeface="+mj-lt"/>
              </a:rPr>
              <a:t>. </a:t>
            </a:r>
            <a:r>
              <a:rPr lang="en-US" sz="1100" b="1" dirty="0" smtClean="0">
                <a:latin typeface="+mj-lt"/>
              </a:rPr>
              <a:t> </a:t>
            </a:r>
            <a:r>
              <a:rPr lang="en-US" sz="1100" dirty="0" smtClean="0">
                <a:latin typeface="+mj-lt"/>
              </a:rPr>
              <a:t>The </a:t>
            </a:r>
            <a:r>
              <a:rPr lang="en-US" sz="1100" dirty="0">
                <a:latin typeface="+mj-lt"/>
              </a:rPr>
              <a:t>maximum depth of the tensile crack</a:t>
            </a:r>
          </a:p>
          <a:p>
            <a:pPr marL="228600" indent="-228600"/>
            <a:r>
              <a:rPr lang="en-US" sz="1100" b="1" dirty="0" smtClean="0">
                <a:latin typeface="+mj-lt"/>
              </a:rPr>
              <a:t>	b</a:t>
            </a:r>
            <a:r>
              <a:rPr lang="en-US" sz="1100" b="1" dirty="0">
                <a:latin typeface="+mj-lt"/>
              </a:rPr>
              <a:t>. </a:t>
            </a:r>
            <a:r>
              <a:rPr lang="en-US" sz="1100" b="1" dirty="0" smtClean="0">
                <a:latin typeface="+mj-lt"/>
              </a:rPr>
              <a:t> </a:t>
            </a:r>
            <a:r>
              <a:rPr lang="en-US" sz="1100" i="1" dirty="0" smtClean="0">
                <a:latin typeface="+mj-lt"/>
              </a:rPr>
              <a:t>P</a:t>
            </a:r>
            <a:r>
              <a:rPr lang="en-US" sz="1100" i="1" baseline="-25000" dirty="0" smtClean="0">
                <a:latin typeface="+mj-lt"/>
              </a:rPr>
              <a:t>a</a:t>
            </a:r>
            <a:r>
              <a:rPr lang="en-US" sz="1100" i="1" dirty="0" smtClean="0">
                <a:latin typeface="+mj-lt"/>
              </a:rPr>
              <a:t> </a:t>
            </a:r>
            <a:r>
              <a:rPr lang="en-US" sz="1100" dirty="0" smtClean="0">
                <a:latin typeface="+mj-lt"/>
              </a:rPr>
              <a:t> (Magnitude and point of action)</a:t>
            </a:r>
            <a:endParaRPr lang="en-US" sz="1100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E3F1157-0B39-4C37-8D33-D1A342B31330}"/>
              </a:ext>
            </a:extLst>
          </p:cNvPr>
          <p:cNvSpPr/>
          <p:nvPr/>
        </p:nvSpPr>
        <p:spPr>
          <a:xfrm>
            <a:off x="5074145" y="3460960"/>
            <a:ext cx="740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</a:t>
            </a:r>
            <a:endParaRPr lang="en-US" sz="12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010" t="525" r="3624" b="5052"/>
          <a:stretch/>
        </p:blipFill>
        <p:spPr>
          <a:xfrm>
            <a:off x="4853110" y="1325319"/>
            <a:ext cx="1358900" cy="214074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5FAE580F-FB70-4577-8189-B46F4AB1B186}"/>
              </a:ext>
            </a:extLst>
          </p:cNvPr>
          <p:cNvSpPr/>
          <p:nvPr/>
        </p:nvSpPr>
        <p:spPr>
          <a:xfrm>
            <a:off x="497834" y="4711660"/>
            <a:ext cx="5778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buFont typeface="+mj-lt"/>
              <a:buAutoNum type="arabicPeriod" startAt="9"/>
            </a:pPr>
            <a:r>
              <a:rPr lang="en-US" sz="1100" dirty="0">
                <a:latin typeface="+mj-lt"/>
              </a:rPr>
              <a:t>A retaining wall is shown in Figure </a:t>
            </a:r>
            <a:r>
              <a:rPr lang="en-US" sz="1100" dirty="0" smtClean="0">
                <a:latin typeface="+mj-lt"/>
              </a:rPr>
              <a:t>4. </a:t>
            </a:r>
            <a:r>
              <a:rPr lang="en-US" sz="1100" dirty="0">
                <a:latin typeface="+mj-lt"/>
              </a:rPr>
              <a:t>Given: height of the wall is equal to 16 ft and</a:t>
            </a:r>
          </a:p>
          <a:p>
            <a:pPr marL="227013" indent="-227013"/>
            <a:r>
              <a:rPr lang="en-US" sz="1100" dirty="0" smtClean="0">
                <a:latin typeface="+mj-lt"/>
              </a:rPr>
              <a:t>	unit </a:t>
            </a:r>
            <a:r>
              <a:rPr lang="en-US" sz="1100" dirty="0">
                <a:latin typeface="+mj-lt"/>
              </a:rPr>
              <a:t>weight of the sand backfill is 114 lb/ft</a:t>
            </a:r>
            <a:r>
              <a:rPr lang="en-US" sz="1100" baseline="30000" dirty="0">
                <a:latin typeface="+mj-lt"/>
              </a:rPr>
              <a:t>3</a:t>
            </a:r>
            <a:r>
              <a:rPr lang="en-US" sz="1100" dirty="0">
                <a:latin typeface="+mj-lt"/>
              </a:rPr>
              <a:t>; calculate the active force, </a:t>
            </a:r>
            <a:r>
              <a:rPr lang="en-US" sz="1100" i="1" dirty="0" smtClean="0">
                <a:latin typeface="+mj-lt"/>
              </a:rPr>
              <a:t>P</a:t>
            </a:r>
            <a:r>
              <a:rPr lang="en-US" sz="1100" i="1" baseline="-25000" dirty="0" smtClean="0">
                <a:latin typeface="+mj-lt"/>
              </a:rPr>
              <a:t>a </a:t>
            </a:r>
            <a:r>
              <a:rPr lang="en-US" sz="1100" i="1" dirty="0" smtClean="0">
                <a:latin typeface="+mj-lt"/>
              </a:rPr>
              <a:t>(Magnitude, point of action and direction)</a:t>
            </a:r>
            <a:r>
              <a:rPr lang="en-US" sz="1100" dirty="0" smtClean="0">
                <a:latin typeface="+mj-lt"/>
              </a:rPr>
              <a:t>, </a:t>
            </a:r>
            <a:r>
              <a:rPr lang="en-US" sz="1100" dirty="0">
                <a:latin typeface="+mj-lt"/>
              </a:rPr>
              <a:t>on the wall </a:t>
            </a:r>
            <a:r>
              <a:rPr lang="en-US" sz="1100" dirty="0" smtClean="0">
                <a:latin typeface="+mj-lt"/>
              </a:rPr>
              <a:t>using Coulomb’s </a:t>
            </a:r>
            <a:r>
              <a:rPr lang="en-US" sz="1100" dirty="0">
                <a:latin typeface="+mj-lt"/>
              </a:rPr>
              <a:t>equation </a:t>
            </a:r>
            <a:r>
              <a:rPr lang="en-US" sz="1100" dirty="0" smtClean="0">
                <a:latin typeface="+mj-lt"/>
              </a:rPr>
              <a:t>for</a:t>
            </a:r>
            <a:r>
              <a:rPr lang="en-US" sz="1100" dirty="0" smtClean="0">
                <a:latin typeface="Symbol" panose="05050102010706020507" pitchFamily="18" charset="2"/>
              </a:rPr>
              <a:t> </a:t>
            </a:r>
            <a:r>
              <a:rPr lang="en-US" sz="1100" i="1" dirty="0" smtClean="0">
                <a:latin typeface="Symbol" panose="05050102010706020507" pitchFamily="18" charset="2"/>
              </a:rPr>
              <a:t>d </a:t>
            </a:r>
            <a:r>
              <a:rPr lang="en-US" sz="1100" dirty="0" smtClean="0">
                <a:latin typeface="Symbol" panose="05050102010706020507" pitchFamily="18" charset="2"/>
              </a:rPr>
              <a:t> </a:t>
            </a:r>
            <a:r>
              <a:rPr lang="en-US" sz="1100" dirty="0" smtClean="0">
                <a:latin typeface="+mj-lt"/>
              </a:rPr>
              <a:t>= 20</a:t>
            </a:r>
            <a:r>
              <a:rPr lang="en-US" sz="1100" baseline="30000" dirty="0" smtClean="0">
                <a:latin typeface="+mj-lt"/>
              </a:rPr>
              <a:t>o</a:t>
            </a:r>
            <a:endParaRPr lang="en-US" sz="1100" baseline="30000" dirty="0"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3347075" y="5627077"/>
            <a:ext cx="3014647" cy="250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305</Words>
  <Application>Microsoft Office PowerPoint</Application>
  <PresentationFormat>Letter Paper (8.5x11 in)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 Tawfiq</dc:creator>
  <cp:lastModifiedBy>Microsoft account</cp:lastModifiedBy>
  <cp:revision>16</cp:revision>
  <cp:lastPrinted>2023-02-13T19:56:54Z</cp:lastPrinted>
  <dcterms:created xsi:type="dcterms:W3CDTF">2023-02-06T23:19:48Z</dcterms:created>
  <dcterms:modified xsi:type="dcterms:W3CDTF">2024-02-05T18:07:18Z</dcterms:modified>
</cp:coreProperties>
</file>