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900" y="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5058" y="1262888"/>
            <a:ext cx="823975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450" spc="15" dirty="0" smtClean="0">
                <a:latin typeface="Calibri"/>
                <a:cs typeface="Calibri"/>
              </a:rPr>
              <a:t>1</a:t>
            </a:r>
            <a:r>
              <a:rPr sz="1450" spc="15" dirty="0" smtClean="0">
                <a:latin typeface="Calibri"/>
                <a:cs typeface="Calibri"/>
              </a:rPr>
              <a:t>) </a:t>
            </a:r>
            <a:r>
              <a:rPr sz="1450" spc="10" dirty="0">
                <a:latin typeface="Calibri"/>
                <a:cs typeface="Calibri"/>
              </a:rPr>
              <a:t>Find the </a:t>
            </a:r>
            <a:r>
              <a:rPr sz="1450" spc="5" dirty="0">
                <a:latin typeface="Calibri"/>
                <a:cs typeface="Calibri"/>
              </a:rPr>
              <a:t>total </a:t>
            </a:r>
            <a:r>
              <a:rPr sz="1450" spc="10" dirty="0">
                <a:latin typeface="Calibri"/>
                <a:cs typeface="Calibri"/>
              </a:rPr>
              <a:t>active earth </a:t>
            </a:r>
            <a:r>
              <a:rPr sz="1450" spc="5" dirty="0">
                <a:latin typeface="Calibri"/>
                <a:cs typeface="Calibri"/>
              </a:rPr>
              <a:t>pressure </a:t>
            </a:r>
            <a:r>
              <a:rPr sz="1450" spc="10" dirty="0">
                <a:latin typeface="Calibri"/>
                <a:cs typeface="Calibri"/>
              </a:rPr>
              <a:t>per </a:t>
            </a:r>
            <a:r>
              <a:rPr sz="1450" spc="5" dirty="0">
                <a:latin typeface="Calibri"/>
                <a:cs typeface="Calibri"/>
              </a:rPr>
              <a:t>foot </a:t>
            </a:r>
            <a:r>
              <a:rPr sz="1450" spc="15" dirty="0">
                <a:latin typeface="Calibri"/>
                <a:cs typeface="Calibri"/>
              </a:rPr>
              <a:t>of </a:t>
            </a:r>
            <a:r>
              <a:rPr sz="1450" spc="10" dirty="0">
                <a:latin typeface="Calibri"/>
                <a:cs typeface="Calibri"/>
              </a:rPr>
              <a:t>the </a:t>
            </a:r>
            <a:r>
              <a:rPr sz="1450" spc="5" dirty="0">
                <a:latin typeface="Calibri"/>
                <a:cs typeface="Calibri"/>
              </a:rPr>
              <a:t>wall for </a:t>
            </a:r>
            <a:r>
              <a:rPr sz="1450" spc="10" dirty="0">
                <a:latin typeface="Calibri"/>
                <a:cs typeface="Calibri"/>
              </a:rPr>
              <a:t>the </a:t>
            </a:r>
            <a:r>
              <a:rPr sz="1450" spc="5" dirty="0">
                <a:latin typeface="Calibri"/>
                <a:cs typeface="Calibri"/>
              </a:rPr>
              <a:t>following situation. </a:t>
            </a:r>
            <a:r>
              <a:rPr sz="1450" spc="15" dirty="0">
                <a:latin typeface="Calibri"/>
                <a:cs typeface="Calibri"/>
              </a:rPr>
              <a:t>Use </a:t>
            </a:r>
            <a:r>
              <a:rPr sz="1450" dirty="0">
                <a:latin typeface="Calibri"/>
                <a:cs typeface="Calibri"/>
              </a:rPr>
              <a:t>Rankine’s</a:t>
            </a:r>
            <a:r>
              <a:rPr sz="1450" spc="155" dirty="0">
                <a:latin typeface="Calibri"/>
                <a:cs typeface="Calibri"/>
              </a:rPr>
              <a:t> </a:t>
            </a:r>
            <a:r>
              <a:rPr sz="1450" spc="15" dirty="0">
                <a:latin typeface="Calibri"/>
                <a:cs typeface="Calibri"/>
              </a:rPr>
              <a:t>method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73011" y="2871216"/>
            <a:ext cx="2713990" cy="441959"/>
          </a:xfrm>
          <a:custGeom>
            <a:avLst/>
            <a:gdLst/>
            <a:ahLst/>
            <a:cxnLst/>
            <a:rect l="l" t="t" r="r" b="b"/>
            <a:pathLst>
              <a:path w="2713990" h="441960">
                <a:moveTo>
                  <a:pt x="2713482" y="3047"/>
                </a:moveTo>
                <a:lnTo>
                  <a:pt x="2712720" y="0"/>
                </a:lnTo>
                <a:lnTo>
                  <a:pt x="0" y="438912"/>
                </a:lnTo>
                <a:lnTo>
                  <a:pt x="0" y="441960"/>
                </a:lnTo>
                <a:lnTo>
                  <a:pt x="2713482" y="30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71259" y="3307841"/>
            <a:ext cx="1527175" cy="2474595"/>
          </a:xfrm>
          <a:custGeom>
            <a:avLst/>
            <a:gdLst/>
            <a:ahLst/>
            <a:cxnLst/>
            <a:rect l="l" t="t" r="r" b="b"/>
            <a:pathLst>
              <a:path w="1527175" h="2474595">
                <a:moveTo>
                  <a:pt x="1527048" y="2474214"/>
                </a:moveTo>
                <a:lnTo>
                  <a:pt x="299466" y="0"/>
                </a:lnTo>
                <a:lnTo>
                  <a:pt x="0" y="0"/>
                </a:lnTo>
                <a:lnTo>
                  <a:pt x="0" y="2474214"/>
                </a:lnTo>
                <a:lnTo>
                  <a:pt x="1527048" y="2474214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69735" y="3307079"/>
            <a:ext cx="1529715" cy="2476500"/>
          </a:xfrm>
          <a:custGeom>
            <a:avLst/>
            <a:gdLst/>
            <a:ahLst/>
            <a:cxnLst/>
            <a:rect l="l" t="t" r="r" b="b"/>
            <a:pathLst>
              <a:path w="1529715" h="2476500">
                <a:moveTo>
                  <a:pt x="1529334" y="2476500"/>
                </a:moveTo>
                <a:lnTo>
                  <a:pt x="1529334" y="2474214"/>
                </a:lnTo>
                <a:lnTo>
                  <a:pt x="301752" y="762"/>
                </a:lnTo>
                <a:lnTo>
                  <a:pt x="301752" y="0"/>
                </a:lnTo>
                <a:lnTo>
                  <a:pt x="0" y="0"/>
                </a:lnTo>
                <a:lnTo>
                  <a:pt x="0" y="2475738"/>
                </a:lnTo>
                <a:lnTo>
                  <a:pt x="762" y="2476500"/>
                </a:lnTo>
                <a:lnTo>
                  <a:pt x="1524" y="2476500"/>
                </a:lnTo>
                <a:lnTo>
                  <a:pt x="1524" y="2286"/>
                </a:lnTo>
                <a:lnTo>
                  <a:pt x="2285" y="762"/>
                </a:lnTo>
                <a:lnTo>
                  <a:pt x="2285" y="2286"/>
                </a:lnTo>
                <a:lnTo>
                  <a:pt x="299466" y="2286"/>
                </a:lnTo>
                <a:lnTo>
                  <a:pt x="299466" y="1524"/>
                </a:lnTo>
                <a:lnTo>
                  <a:pt x="300990" y="2286"/>
                </a:lnTo>
                <a:lnTo>
                  <a:pt x="300990" y="4595"/>
                </a:lnTo>
                <a:lnTo>
                  <a:pt x="1525913" y="2473452"/>
                </a:lnTo>
                <a:lnTo>
                  <a:pt x="1528572" y="2473452"/>
                </a:lnTo>
                <a:lnTo>
                  <a:pt x="1528572" y="2476500"/>
                </a:lnTo>
                <a:lnTo>
                  <a:pt x="1529334" y="2476500"/>
                </a:lnTo>
                <a:close/>
              </a:path>
              <a:path w="1529715" h="2476500">
                <a:moveTo>
                  <a:pt x="2285" y="2286"/>
                </a:moveTo>
                <a:lnTo>
                  <a:pt x="2285" y="762"/>
                </a:lnTo>
                <a:lnTo>
                  <a:pt x="1524" y="2286"/>
                </a:lnTo>
                <a:lnTo>
                  <a:pt x="2285" y="2286"/>
                </a:lnTo>
                <a:close/>
              </a:path>
              <a:path w="1529715" h="2476500">
                <a:moveTo>
                  <a:pt x="2286" y="2473452"/>
                </a:moveTo>
                <a:lnTo>
                  <a:pt x="2285" y="2286"/>
                </a:lnTo>
                <a:lnTo>
                  <a:pt x="1524" y="2286"/>
                </a:lnTo>
                <a:lnTo>
                  <a:pt x="1524" y="2473452"/>
                </a:lnTo>
                <a:lnTo>
                  <a:pt x="2286" y="2473452"/>
                </a:lnTo>
                <a:close/>
              </a:path>
              <a:path w="1529715" h="2476500">
                <a:moveTo>
                  <a:pt x="1528572" y="2476500"/>
                </a:moveTo>
                <a:lnTo>
                  <a:pt x="1528572" y="2473452"/>
                </a:lnTo>
                <a:lnTo>
                  <a:pt x="1527048" y="2475738"/>
                </a:lnTo>
                <a:lnTo>
                  <a:pt x="1525913" y="2473452"/>
                </a:lnTo>
                <a:lnTo>
                  <a:pt x="1524" y="2473452"/>
                </a:lnTo>
                <a:lnTo>
                  <a:pt x="2286" y="2474976"/>
                </a:lnTo>
                <a:lnTo>
                  <a:pt x="2286" y="2476500"/>
                </a:lnTo>
                <a:lnTo>
                  <a:pt x="1528572" y="2476500"/>
                </a:lnTo>
                <a:close/>
              </a:path>
              <a:path w="1529715" h="2476500">
                <a:moveTo>
                  <a:pt x="2286" y="2476500"/>
                </a:moveTo>
                <a:lnTo>
                  <a:pt x="2286" y="2474976"/>
                </a:lnTo>
                <a:lnTo>
                  <a:pt x="1524" y="2473452"/>
                </a:lnTo>
                <a:lnTo>
                  <a:pt x="1524" y="2476500"/>
                </a:lnTo>
                <a:lnTo>
                  <a:pt x="2286" y="2476500"/>
                </a:lnTo>
                <a:close/>
              </a:path>
              <a:path w="1529715" h="2476500">
                <a:moveTo>
                  <a:pt x="300990" y="2286"/>
                </a:moveTo>
                <a:lnTo>
                  <a:pt x="299466" y="1524"/>
                </a:lnTo>
                <a:lnTo>
                  <a:pt x="299844" y="2286"/>
                </a:lnTo>
                <a:lnTo>
                  <a:pt x="300990" y="2286"/>
                </a:lnTo>
                <a:close/>
              </a:path>
              <a:path w="1529715" h="2476500">
                <a:moveTo>
                  <a:pt x="299844" y="2286"/>
                </a:moveTo>
                <a:lnTo>
                  <a:pt x="299466" y="1524"/>
                </a:lnTo>
                <a:lnTo>
                  <a:pt x="299466" y="2286"/>
                </a:lnTo>
                <a:lnTo>
                  <a:pt x="299844" y="2286"/>
                </a:lnTo>
                <a:close/>
              </a:path>
              <a:path w="1529715" h="2476500">
                <a:moveTo>
                  <a:pt x="300990" y="4595"/>
                </a:moveTo>
                <a:lnTo>
                  <a:pt x="300990" y="2286"/>
                </a:lnTo>
                <a:lnTo>
                  <a:pt x="299844" y="2286"/>
                </a:lnTo>
                <a:lnTo>
                  <a:pt x="300990" y="4595"/>
                </a:lnTo>
                <a:close/>
              </a:path>
              <a:path w="1529715" h="2476500">
                <a:moveTo>
                  <a:pt x="1528572" y="2473452"/>
                </a:moveTo>
                <a:lnTo>
                  <a:pt x="1525913" y="2473452"/>
                </a:lnTo>
                <a:lnTo>
                  <a:pt x="1527048" y="2475738"/>
                </a:lnTo>
                <a:lnTo>
                  <a:pt x="1528572" y="24734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4291" y="3307841"/>
            <a:ext cx="111760" cy="2455545"/>
          </a:xfrm>
          <a:custGeom>
            <a:avLst/>
            <a:gdLst/>
            <a:ahLst/>
            <a:cxnLst/>
            <a:rect l="l" t="t" r="r" b="b"/>
            <a:pathLst>
              <a:path w="111760" h="2455545">
                <a:moveTo>
                  <a:pt x="57912" y="6858"/>
                </a:moveTo>
                <a:lnTo>
                  <a:pt x="57912" y="5334"/>
                </a:lnTo>
                <a:lnTo>
                  <a:pt x="52578" y="5460"/>
                </a:lnTo>
                <a:lnTo>
                  <a:pt x="762" y="98298"/>
                </a:lnTo>
                <a:lnTo>
                  <a:pt x="0" y="99822"/>
                </a:lnTo>
                <a:lnTo>
                  <a:pt x="762" y="101346"/>
                </a:lnTo>
                <a:lnTo>
                  <a:pt x="1524" y="102108"/>
                </a:lnTo>
                <a:lnTo>
                  <a:pt x="3048" y="102870"/>
                </a:lnTo>
                <a:lnTo>
                  <a:pt x="4572" y="102108"/>
                </a:lnTo>
                <a:lnTo>
                  <a:pt x="5334" y="101346"/>
                </a:lnTo>
                <a:lnTo>
                  <a:pt x="53340" y="15074"/>
                </a:lnTo>
                <a:lnTo>
                  <a:pt x="53340" y="6858"/>
                </a:lnTo>
                <a:lnTo>
                  <a:pt x="57912" y="6858"/>
                </a:lnTo>
                <a:close/>
              </a:path>
              <a:path w="111760" h="2455545">
                <a:moveTo>
                  <a:pt x="55626" y="2444197"/>
                </a:moveTo>
                <a:lnTo>
                  <a:pt x="5334" y="2353818"/>
                </a:lnTo>
                <a:lnTo>
                  <a:pt x="4572" y="2353056"/>
                </a:lnTo>
                <a:lnTo>
                  <a:pt x="3048" y="2352294"/>
                </a:lnTo>
                <a:lnTo>
                  <a:pt x="1524" y="2353056"/>
                </a:lnTo>
                <a:lnTo>
                  <a:pt x="762" y="2353818"/>
                </a:lnTo>
                <a:lnTo>
                  <a:pt x="0" y="2355342"/>
                </a:lnTo>
                <a:lnTo>
                  <a:pt x="762" y="2356866"/>
                </a:lnTo>
                <a:lnTo>
                  <a:pt x="52578" y="2449703"/>
                </a:lnTo>
                <a:lnTo>
                  <a:pt x="53340" y="2449830"/>
                </a:lnTo>
                <a:lnTo>
                  <a:pt x="53340" y="2448306"/>
                </a:lnTo>
                <a:lnTo>
                  <a:pt x="55626" y="2444197"/>
                </a:lnTo>
                <a:close/>
              </a:path>
              <a:path w="111760" h="2455545">
                <a:moveTo>
                  <a:pt x="52648" y="5334"/>
                </a:moveTo>
                <a:close/>
              </a:path>
              <a:path w="111760" h="2455545">
                <a:moveTo>
                  <a:pt x="57912" y="2440089"/>
                </a:moveTo>
                <a:lnTo>
                  <a:pt x="57912" y="15074"/>
                </a:lnTo>
                <a:lnTo>
                  <a:pt x="55625" y="10966"/>
                </a:lnTo>
                <a:lnTo>
                  <a:pt x="52578" y="16443"/>
                </a:lnTo>
                <a:lnTo>
                  <a:pt x="52578" y="2438720"/>
                </a:lnTo>
                <a:lnTo>
                  <a:pt x="55626" y="2444197"/>
                </a:lnTo>
                <a:lnTo>
                  <a:pt x="57912" y="2440089"/>
                </a:lnTo>
                <a:close/>
              </a:path>
              <a:path w="111760" h="2455545">
                <a:moveTo>
                  <a:pt x="52648" y="2449830"/>
                </a:moveTo>
                <a:close/>
              </a:path>
              <a:path w="111760" h="2455545">
                <a:moveTo>
                  <a:pt x="111252" y="99822"/>
                </a:moveTo>
                <a:lnTo>
                  <a:pt x="110490" y="98298"/>
                </a:lnTo>
                <a:lnTo>
                  <a:pt x="55625" y="0"/>
                </a:lnTo>
                <a:lnTo>
                  <a:pt x="52648" y="5334"/>
                </a:lnTo>
                <a:lnTo>
                  <a:pt x="57912" y="5334"/>
                </a:lnTo>
                <a:lnTo>
                  <a:pt x="57912" y="15074"/>
                </a:lnTo>
                <a:lnTo>
                  <a:pt x="105918" y="101346"/>
                </a:lnTo>
                <a:lnTo>
                  <a:pt x="106680" y="102108"/>
                </a:lnTo>
                <a:lnTo>
                  <a:pt x="108204" y="102870"/>
                </a:lnTo>
                <a:lnTo>
                  <a:pt x="108966" y="102108"/>
                </a:lnTo>
                <a:lnTo>
                  <a:pt x="110490" y="101346"/>
                </a:lnTo>
                <a:lnTo>
                  <a:pt x="111252" y="99822"/>
                </a:lnTo>
                <a:close/>
              </a:path>
              <a:path w="111760" h="2455545">
                <a:moveTo>
                  <a:pt x="57912" y="2451068"/>
                </a:moveTo>
                <a:lnTo>
                  <a:pt x="57912" y="2449830"/>
                </a:lnTo>
                <a:lnTo>
                  <a:pt x="52648" y="2449830"/>
                </a:lnTo>
                <a:lnTo>
                  <a:pt x="55625" y="2455164"/>
                </a:lnTo>
                <a:lnTo>
                  <a:pt x="57912" y="2451068"/>
                </a:lnTo>
                <a:close/>
              </a:path>
              <a:path w="111760" h="2455545">
                <a:moveTo>
                  <a:pt x="57912" y="6858"/>
                </a:moveTo>
                <a:lnTo>
                  <a:pt x="53340" y="6858"/>
                </a:lnTo>
                <a:lnTo>
                  <a:pt x="55625" y="10966"/>
                </a:lnTo>
                <a:lnTo>
                  <a:pt x="57912" y="6858"/>
                </a:lnTo>
                <a:close/>
              </a:path>
              <a:path w="111760" h="2455545">
                <a:moveTo>
                  <a:pt x="55625" y="10966"/>
                </a:moveTo>
                <a:lnTo>
                  <a:pt x="53340" y="6858"/>
                </a:lnTo>
                <a:lnTo>
                  <a:pt x="53340" y="15074"/>
                </a:lnTo>
                <a:lnTo>
                  <a:pt x="55625" y="10966"/>
                </a:lnTo>
                <a:close/>
              </a:path>
              <a:path w="111760" h="2455545">
                <a:moveTo>
                  <a:pt x="57912" y="2448306"/>
                </a:moveTo>
                <a:lnTo>
                  <a:pt x="55626" y="2444197"/>
                </a:lnTo>
                <a:lnTo>
                  <a:pt x="53340" y="2448306"/>
                </a:lnTo>
                <a:lnTo>
                  <a:pt x="57912" y="2448306"/>
                </a:lnTo>
                <a:close/>
              </a:path>
              <a:path w="111760" h="2455545">
                <a:moveTo>
                  <a:pt x="57912" y="2449830"/>
                </a:moveTo>
                <a:lnTo>
                  <a:pt x="57912" y="2448306"/>
                </a:lnTo>
                <a:lnTo>
                  <a:pt x="53340" y="2448306"/>
                </a:lnTo>
                <a:lnTo>
                  <a:pt x="53340" y="2449830"/>
                </a:lnTo>
                <a:lnTo>
                  <a:pt x="57912" y="2449830"/>
                </a:lnTo>
                <a:close/>
              </a:path>
              <a:path w="111760" h="2455545">
                <a:moveTo>
                  <a:pt x="57912" y="15074"/>
                </a:moveTo>
                <a:lnTo>
                  <a:pt x="57912" y="6858"/>
                </a:lnTo>
                <a:lnTo>
                  <a:pt x="55625" y="10966"/>
                </a:lnTo>
                <a:lnTo>
                  <a:pt x="57912" y="15074"/>
                </a:lnTo>
                <a:close/>
              </a:path>
              <a:path w="111760" h="2455545">
                <a:moveTo>
                  <a:pt x="111252" y="2355342"/>
                </a:moveTo>
                <a:lnTo>
                  <a:pt x="110490" y="2353818"/>
                </a:lnTo>
                <a:lnTo>
                  <a:pt x="108966" y="2353056"/>
                </a:lnTo>
                <a:lnTo>
                  <a:pt x="108204" y="2352294"/>
                </a:lnTo>
                <a:lnTo>
                  <a:pt x="106680" y="2353056"/>
                </a:lnTo>
                <a:lnTo>
                  <a:pt x="105918" y="2353818"/>
                </a:lnTo>
                <a:lnTo>
                  <a:pt x="55626" y="2444197"/>
                </a:lnTo>
                <a:lnTo>
                  <a:pt x="57912" y="2448306"/>
                </a:lnTo>
                <a:lnTo>
                  <a:pt x="57912" y="2451068"/>
                </a:lnTo>
                <a:lnTo>
                  <a:pt x="110490" y="2356866"/>
                </a:lnTo>
                <a:lnTo>
                  <a:pt x="111252" y="2355342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71644" y="3915155"/>
            <a:ext cx="1027430" cy="381000"/>
          </a:xfrm>
          <a:custGeom>
            <a:avLst/>
            <a:gdLst/>
            <a:ahLst/>
            <a:cxnLst/>
            <a:rect l="l" t="t" r="r" b="b"/>
            <a:pathLst>
              <a:path w="1027429" h="381000">
                <a:moveTo>
                  <a:pt x="0" y="0"/>
                </a:moveTo>
                <a:lnTo>
                  <a:pt x="0" y="381000"/>
                </a:lnTo>
                <a:lnTo>
                  <a:pt x="1027176" y="381000"/>
                </a:lnTo>
                <a:lnTo>
                  <a:pt x="10271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33620" y="3940302"/>
            <a:ext cx="89281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15" dirty="0">
                <a:latin typeface="Calibri"/>
                <a:cs typeface="Calibri"/>
              </a:rPr>
              <a:t>H = </a:t>
            </a:r>
            <a:r>
              <a:rPr sz="1950" spc="10" dirty="0">
                <a:latin typeface="Calibri"/>
                <a:cs typeface="Calibri"/>
              </a:rPr>
              <a:t>20</a:t>
            </a:r>
            <a:r>
              <a:rPr sz="1950" spc="-11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ft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64630" y="331850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65392" y="334746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65392" y="33760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66154" y="3404996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66154" y="343395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66915" y="3462528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6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66916" y="349148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66916" y="352005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67678" y="354901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67678" y="357797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68440" y="360654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68440" y="363550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69202" y="366445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69202" y="369303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69964" y="372198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69964" y="375056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70726" y="377952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70726" y="380847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71488" y="383705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71488" y="386600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72250" y="389458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72250" y="392353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73011" y="3952494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73011" y="398106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73773" y="401002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73773" y="403898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574535" y="406755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574535" y="40965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75297" y="4125086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75297" y="415404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576059" y="4182998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576059" y="421157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576059" y="42405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576821" y="426948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576821" y="42980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77583" y="432701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77583" y="435559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578345" y="438454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578345" y="441350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579107" y="444207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579107" y="447103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579869" y="449960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579869" y="452856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80631" y="455752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580631" y="458609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581393" y="461505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581393" y="464400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582156" y="4672584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582156" y="47015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582918" y="473011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582918" y="475907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583680" y="4788027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583680" y="481660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584442" y="4845558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84442" y="487451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585204" y="4903089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585204" y="493204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585204" y="496062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85966" y="498957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585966" y="501853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586728" y="504710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586728" y="507606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587490" y="510463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87490" y="513359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588252" y="516255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588252" y="519112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589014" y="522008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589014" y="524903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589776" y="52776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589776" y="530656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590538" y="533514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590538" y="536409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591300" y="5393054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591300" y="54216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592061" y="545058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592061" y="547954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592823" y="5508116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592823" y="553707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593585" y="5565647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593585" y="559460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594347" y="5623559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594347" y="565213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594347" y="568109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595109" y="570966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95109" y="573862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595871" y="576757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202173" y="3312795"/>
            <a:ext cx="1043940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0" y="0"/>
                </a:moveTo>
                <a:lnTo>
                  <a:pt x="1043939" y="0"/>
                </a:lnTo>
              </a:path>
            </a:pathLst>
          </a:custGeom>
          <a:ln w="533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103114" y="5780532"/>
            <a:ext cx="2056130" cy="0"/>
          </a:xfrm>
          <a:custGeom>
            <a:avLst/>
            <a:gdLst/>
            <a:ahLst/>
            <a:cxnLst/>
            <a:rect l="l" t="t" r="r" b="b"/>
            <a:pathLst>
              <a:path w="2056129">
                <a:moveTo>
                  <a:pt x="0" y="0"/>
                </a:moveTo>
                <a:lnTo>
                  <a:pt x="20558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015983" y="2923032"/>
            <a:ext cx="76200" cy="102235"/>
          </a:xfrm>
          <a:custGeom>
            <a:avLst/>
            <a:gdLst/>
            <a:ahLst/>
            <a:cxnLst/>
            <a:rect l="l" t="t" r="r" b="b"/>
            <a:pathLst>
              <a:path w="76200" h="102235">
                <a:moveTo>
                  <a:pt x="76200" y="102107"/>
                </a:moveTo>
                <a:lnTo>
                  <a:pt x="69938" y="61798"/>
                </a:lnTo>
                <a:lnTo>
                  <a:pt x="35769" y="12072"/>
                </a:lnTo>
                <a:lnTo>
                  <a:pt x="0" y="0"/>
                </a:lnTo>
                <a:lnTo>
                  <a:pt x="0" y="5334"/>
                </a:lnTo>
                <a:lnTo>
                  <a:pt x="7620" y="6095"/>
                </a:lnTo>
                <a:lnTo>
                  <a:pt x="7619" y="6248"/>
                </a:lnTo>
                <a:lnTo>
                  <a:pt x="13716" y="7467"/>
                </a:lnTo>
                <a:lnTo>
                  <a:pt x="13716" y="6857"/>
                </a:lnTo>
                <a:lnTo>
                  <a:pt x="27432" y="12953"/>
                </a:lnTo>
                <a:lnTo>
                  <a:pt x="33528" y="16763"/>
                </a:lnTo>
                <a:lnTo>
                  <a:pt x="39624" y="21336"/>
                </a:lnTo>
                <a:lnTo>
                  <a:pt x="44958" y="27432"/>
                </a:lnTo>
                <a:lnTo>
                  <a:pt x="44958" y="26670"/>
                </a:lnTo>
                <a:lnTo>
                  <a:pt x="50292" y="33527"/>
                </a:lnTo>
                <a:lnTo>
                  <a:pt x="50292" y="34507"/>
                </a:lnTo>
                <a:lnTo>
                  <a:pt x="54864" y="40386"/>
                </a:lnTo>
                <a:lnTo>
                  <a:pt x="58674" y="48006"/>
                </a:lnTo>
                <a:lnTo>
                  <a:pt x="58674" y="47243"/>
                </a:lnTo>
                <a:lnTo>
                  <a:pt x="62484" y="55626"/>
                </a:lnTo>
                <a:lnTo>
                  <a:pt x="65532" y="64008"/>
                </a:lnTo>
                <a:lnTo>
                  <a:pt x="67818" y="73152"/>
                </a:lnTo>
                <a:lnTo>
                  <a:pt x="69342" y="82296"/>
                </a:lnTo>
                <a:lnTo>
                  <a:pt x="70866" y="92202"/>
                </a:lnTo>
                <a:lnTo>
                  <a:pt x="70866" y="102107"/>
                </a:lnTo>
                <a:lnTo>
                  <a:pt x="76200" y="102107"/>
                </a:lnTo>
                <a:close/>
              </a:path>
              <a:path w="76200" h="102235">
                <a:moveTo>
                  <a:pt x="7619" y="6248"/>
                </a:moveTo>
                <a:lnTo>
                  <a:pt x="7620" y="6095"/>
                </a:lnTo>
                <a:lnTo>
                  <a:pt x="6858" y="6095"/>
                </a:lnTo>
                <a:lnTo>
                  <a:pt x="7619" y="6248"/>
                </a:lnTo>
                <a:close/>
              </a:path>
              <a:path w="76200" h="102235">
                <a:moveTo>
                  <a:pt x="14478" y="7619"/>
                </a:moveTo>
                <a:lnTo>
                  <a:pt x="13716" y="6857"/>
                </a:lnTo>
                <a:lnTo>
                  <a:pt x="13716" y="7467"/>
                </a:lnTo>
                <a:lnTo>
                  <a:pt x="14478" y="7619"/>
                </a:lnTo>
                <a:close/>
              </a:path>
              <a:path w="76200" h="102235">
                <a:moveTo>
                  <a:pt x="50292" y="34507"/>
                </a:moveTo>
                <a:lnTo>
                  <a:pt x="50292" y="33527"/>
                </a:lnTo>
                <a:lnTo>
                  <a:pt x="49530" y="33527"/>
                </a:lnTo>
                <a:lnTo>
                  <a:pt x="50292" y="3450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8333485" y="2836417"/>
            <a:ext cx="143319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61060" algn="l"/>
              </a:tabLst>
            </a:pPr>
            <a:r>
              <a:rPr sz="1450" u="sng" spc="5" dirty="0">
                <a:latin typeface="Times New Roman"/>
                <a:cs typeface="Times New Roman"/>
              </a:rPr>
              <a:t> 	</a:t>
            </a:r>
            <a:r>
              <a:rPr lang="en-US" sz="1450" spc="20" dirty="0" smtClean="0">
                <a:latin typeface="Symbol"/>
                <a:cs typeface="Symbol"/>
              </a:rPr>
              <a:t>b</a:t>
            </a:r>
            <a:r>
              <a:rPr sz="1450" spc="20" dirty="0" smtClean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Calibri"/>
                <a:cs typeface="Calibri"/>
              </a:rPr>
              <a:t>=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15" dirty="0">
                <a:latin typeface="Calibri"/>
                <a:cs typeface="Calibri"/>
              </a:rPr>
              <a:t>10</a:t>
            </a:r>
            <a:r>
              <a:rPr sz="1425" spc="22" baseline="26315" dirty="0">
                <a:latin typeface="Calibri"/>
                <a:cs typeface="Calibri"/>
              </a:rPr>
              <a:t>o</a:t>
            </a:r>
            <a:endParaRPr sz="1425" baseline="26315" dirty="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089644" y="3439213"/>
            <a:ext cx="103505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699"/>
              </a:lnSpc>
            </a:pPr>
            <a:r>
              <a:rPr sz="1450" spc="5" dirty="0">
                <a:latin typeface="Symbol"/>
                <a:cs typeface="Symbol"/>
              </a:rPr>
              <a:t></a:t>
            </a:r>
            <a:r>
              <a:rPr sz="1425" spc="7" baseline="-20467" dirty="0">
                <a:latin typeface="Calibri"/>
                <a:cs typeface="Calibri"/>
              </a:rPr>
              <a:t>1</a:t>
            </a:r>
            <a:r>
              <a:rPr sz="1450" spc="5" dirty="0">
                <a:latin typeface="Calibri"/>
                <a:cs typeface="Calibri"/>
              </a:rPr>
              <a:t>= </a:t>
            </a:r>
            <a:r>
              <a:rPr sz="1450" spc="15" dirty="0">
                <a:latin typeface="Calibri"/>
                <a:cs typeface="Calibri"/>
              </a:rPr>
              <a:t>120 </a:t>
            </a:r>
            <a:r>
              <a:rPr sz="1450" spc="5" dirty="0">
                <a:latin typeface="Calibri"/>
                <a:cs typeface="Calibri"/>
              </a:rPr>
              <a:t>lb/ft</a:t>
            </a:r>
            <a:r>
              <a:rPr sz="1425" spc="7" baseline="26315" dirty="0">
                <a:latin typeface="Calibri"/>
                <a:cs typeface="Calibri"/>
              </a:rPr>
              <a:t>3  </a:t>
            </a:r>
            <a:r>
              <a:rPr sz="1450" spc="15" dirty="0">
                <a:latin typeface="Calibri"/>
                <a:cs typeface="Calibri"/>
              </a:rPr>
              <a:t>c</a:t>
            </a:r>
            <a:r>
              <a:rPr sz="1425" spc="22" baseline="-20467" dirty="0">
                <a:latin typeface="Calibri"/>
                <a:cs typeface="Calibri"/>
              </a:rPr>
              <a:t>1</a:t>
            </a:r>
            <a:r>
              <a:rPr sz="1450" spc="15" dirty="0">
                <a:latin typeface="Calibri"/>
                <a:cs typeface="Calibri"/>
              </a:rPr>
              <a:t>=0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50" spc="15" dirty="0">
                <a:latin typeface="Symbol"/>
                <a:cs typeface="Symbol"/>
              </a:rPr>
              <a:t></a:t>
            </a:r>
            <a:r>
              <a:rPr sz="1425" spc="22" baseline="-20467" dirty="0">
                <a:latin typeface="Calibri"/>
                <a:cs typeface="Calibri"/>
              </a:rPr>
              <a:t>1</a:t>
            </a:r>
            <a:r>
              <a:rPr sz="1450" spc="15" dirty="0">
                <a:latin typeface="Calibri"/>
                <a:cs typeface="Calibri"/>
              </a:rPr>
              <a:t>=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15" dirty="0">
                <a:latin typeface="Calibri"/>
                <a:cs typeface="Calibri"/>
              </a:rPr>
              <a:t>35</a:t>
            </a:r>
            <a:r>
              <a:rPr sz="1425" spc="22" baseline="26315" dirty="0">
                <a:latin typeface="Calibri"/>
                <a:cs typeface="Calibri"/>
              </a:rPr>
              <a:t>o</a:t>
            </a:r>
            <a:endParaRPr sz="1425" baseline="26315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423228" y="5346191"/>
            <a:ext cx="152400" cy="453390"/>
          </a:xfrm>
          <a:custGeom>
            <a:avLst/>
            <a:gdLst/>
            <a:ahLst/>
            <a:cxnLst/>
            <a:rect l="l" t="t" r="r" b="b"/>
            <a:pathLst>
              <a:path w="152400" h="453389">
                <a:moveTo>
                  <a:pt x="151813" y="3809"/>
                </a:moveTo>
                <a:lnTo>
                  <a:pt x="100363" y="44624"/>
                </a:lnTo>
                <a:lnTo>
                  <a:pt x="69844" y="81977"/>
                </a:lnTo>
                <a:lnTo>
                  <a:pt x="44069" y="122739"/>
                </a:lnTo>
                <a:lnTo>
                  <a:pt x="23619" y="166158"/>
                </a:lnTo>
                <a:lnTo>
                  <a:pt x="9071" y="211483"/>
                </a:lnTo>
                <a:lnTo>
                  <a:pt x="1005" y="257965"/>
                </a:lnTo>
                <a:lnTo>
                  <a:pt x="0" y="304851"/>
                </a:lnTo>
                <a:lnTo>
                  <a:pt x="4747" y="338159"/>
                </a:lnTo>
                <a:lnTo>
                  <a:pt x="4747" y="284225"/>
                </a:lnTo>
                <a:lnTo>
                  <a:pt x="5509" y="268985"/>
                </a:lnTo>
                <a:lnTo>
                  <a:pt x="8557" y="238505"/>
                </a:lnTo>
                <a:lnTo>
                  <a:pt x="8557" y="239267"/>
                </a:lnTo>
                <a:lnTo>
                  <a:pt x="11605" y="224027"/>
                </a:lnTo>
                <a:lnTo>
                  <a:pt x="19225" y="193547"/>
                </a:lnTo>
                <a:lnTo>
                  <a:pt x="24559" y="178307"/>
                </a:lnTo>
                <a:lnTo>
                  <a:pt x="24559" y="179069"/>
                </a:lnTo>
                <a:lnTo>
                  <a:pt x="29893" y="163829"/>
                </a:lnTo>
                <a:lnTo>
                  <a:pt x="60292" y="105060"/>
                </a:lnTo>
                <a:lnTo>
                  <a:pt x="100759" y="52577"/>
                </a:lnTo>
                <a:lnTo>
                  <a:pt x="112189" y="40433"/>
                </a:lnTo>
                <a:lnTo>
                  <a:pt x="112189" y="39623"/>
                </a:lnTo>
                <a:lnTo>
                  <a:pt x="138097" y="15239"/>
                </a:lnTo>
                <a:lnTo>
                  <a:pt x="151813" y="3809"/>
                </a:lnTo>
                <a:close/>
              </a:path>
              <a:path w="152400" h="453389">
                <a:moveTo>
                  <a:pt x="28369" y="399287"/>
                </a:moveTo>
                <a:lnTo>
                  <a:pt x="22273" y="385571"/>
                </a:lnTo>
                <a:lnTo>
                  <a:pt x="17701" y="371093"/>
                </a:lnTo>
                <a:lnTo>
                  <a:pt x="17701" y="371855"/>
                </a:lnTo>
                <a:lnTo>
                  <a:pt x="13129" y="357377"/>
                </a:lnTo>
                <a:lnTo>
                  <a:pt x="10081" y="342899"/>
                </a:lnTo>
                <a:lnTo>
                  <a:pt x="7795" y="328421"/>
                </a:lnTo>
                <a:lnTo>
                  <a:pt x="4747" y="298703"/>
                </a:lnTo>
                <a:lnTo>
                  <a:pt x="4747" y="338159"/>
                </a:lnTo>
                <a:lnTo>
                  <a:pt x="6633" y="351392"/>
                </a:lnTo>
                <a:lnTo>
                  <a:pt x="21485" y="396837"/>
                </a:lnTo>
                <a:lnTo>
                  <a:pt x="27607" y="408125"/>
                </a:lnTo>
                <a:lnTo>
                  <a:pt x="27607" y="398525"/>
                </a:lnTo>
                <a:lnTo>
                  <a:pt x="28369" y="399287"/>
                </a:lnTo>
                <a:close/>
              </a:path>
              <a:path w="152400" h="453389">
                <a:moveTo>
                  <a:pt x="42085" y="425195"/>
                </a:moveTo>
                <a:lnTo>
                  <a:pt x="34465" y="412241"/>
                </a:lnTo>
                <a:lnTo>
                  <a:pt x="27607" y="398525"/>
                </a:lnTo>
                <a:lnTo>
                  <a:pt x="27607" y="408125"/>
                </a:lnTo>
                <a:lnTo>
                  <a:pt x="41323" y="433411"/>
                </a:lnTo>
                <a:lnTo>
                  <a:pt x="41323" y="425195"/>
                </a:lnTo>
                <a:lnTo>
                  <a:pt x="42085" y="425195"/>
                </a:lnTo>
                <a:close/>
              </a:path>
              <a:path w="152400" h="453389">
                <a:moveTo>
                  <a:pt x="58849" y="450341"/>
                </a:moveTo>
                <a:lnTo>
                  <a:pt x="49705" y="437387"/>
                </a:lnTo>
                <a:lnTo>
                  <a:pt x="49705" y="438149"/>
                </a:lnTo>
                <a:lnTo>
                  <a:pt x="41323" y="425195"/>
                </a:lnTo>
                <a:lnTo>
                  <a:pt x="41323" y="433411"/>
                </a:lnTo>
                <a:lnTo>
                  <a:pt x="45133" y="440435"/>
                </a:lnTo>
                <a:lnTo>
                  <a:pt x="54277" y="453389"/>
                </a:lnTo>
                <a:lnTo>
                  <a:pt x="58849" y="450341"/>
                </a:lnTo>
                <a:close/>
              </a:path>
              <a:path w="152400" h="453389">
                <a:moveTo>
                  <a:pt x="112951" y="39623"/>
                </a:moveTo>
                <a:lnTo>
                  <a:pt x="112189" y="39623"/>
                </a:lnTo>
                <a:lnTo>
                  <a:pt x="112189" y="40433"/>
                </a:lnTo>
                <a:lnTo>
                  <a:pt x="112951" y="39623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7116571" y="5405882"/>
            <a:ext cx="283845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85</a:t>
            </a:r>
            <a:r>
              <a:rPr sz="1425" spc="-7" baseline="26315" dirty="0">
                <a:latin typeface="Calibri"/>
                <a:cs typeface="Calibri"/>
              </a:rPr>
              <a:t>o</a:t>
            </a:r>
            <a:endParaRPr sz="1425" baseline="26315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795259" y="576948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794497" y="5732907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793735" y="569633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793735" y="565975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792973" y="5622797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792211" y="558622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792211" y="554964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791450" y="551307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790688" y="547649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790688" y="543953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789926" y="540296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789164" y="536638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788402" y="5329428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788402" y="5292852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787640" y="525627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786878" y="521970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786878" y="518312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786116" y="514616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785354" y="510959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784592" y="507301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784592" y="503605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783830" y="4999482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783068" y="496290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783068" y="492632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782306" y="488975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781543" y="4852796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781543" y="481622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780781" y="477964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780019" y="474306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779257" y="470611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779257" y="466953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778495" y="463295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777733" y="459638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777733" y="455980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776971" y="452285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776209" y="448627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776209" y="444969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775447" y="441274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774685" y="437616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773923" y="43395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773923" y="430301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773161" y="426643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772400" y="422948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772400" y="419290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771638" y="415632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7770876" y="411937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770876" y="408279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770114" y="404622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769352" y="400964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768590" y="3973067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768590" y="393611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767828" y="389953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767066" y="3862959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767066" y="382638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766304" y="378942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765542" y="375285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764780" y="371627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764780" y="3679697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764018" y="364312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763256" y="360616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763256" y="356958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762493" y="353301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761731" y="349605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761731" y="345947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760969" y="342290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760207" y="338632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759445" y="33497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759445" y="331279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758683" y="327621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757921" y="323964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757921" y="320268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757159" y="316611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756397" y="313220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16001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7851902" y="4501895"/>
            <a:ext cx="1335405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15" dirty="0">
                <a:latin typeface="Calibri"/>
                <a:cs typeface="Calibri"/>
              </a:rPr>
              <a:t>H* = </a:t>
            </a:r>
            <a:r>
              <a:rPr sz="1950" spc="5" dirty="0">
                <a:latin typeface="Calibri"/>
                <a:cs typeface="Calibri"/>
              </a:rPr>
              <a:t>20.31</a:t>
            </a:r>
            <a:r>
              <a:rPr sz="1950" spc="-10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ft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2661920" y="366375"/>
            <a:ext cx="5029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spc="15" dirty="0">
                <a:latin typeface="Arial"/>
                <a:cs typeface="Arial"/>
              </a:rPr>
              <a:t>Homework </a:t>
            </a:r>
            <a:r>
              <a:rPr lang="en-US" b="1" spc="20" dirty="0">
                <a:latin typeface="Arial"/>
                <a:cs typeface="Arial"/>
              </a:rPr>
              <a:t>4  </a:t>
            </a:r>
            <a:r>
              <a:rPr lang="en-US" b="1" spc="10" dirty="0">
                <a:latin typeface="Arial"/>
                <a:cs typeface="Arial"/>
              </a:rPr>
              <a:t>-  </a:t>
            </a:r>
            <a:r>
              <a:rPr lang="en-US" b="1" spc="15" dirty="0">
                <a:latin typeface="Arial"/>
                <a:cs typeface="Arial"/>
              </a:rPr>
              <a:t>Geotechnical</a:t>
            </a:r>
            <a:r>
              <a:rPr lang="en-US" b="1" spc="-114" dirty="0">
                <a:latin typeface="Arial"/>
                <a:cs typeface="Arial"/>
              </a:rPr>
              <a:t> </a:t>
            </a:r>
            <a:r>
              <a:rPr lang="en-US" b="1" spc="15" dirty="0">
                <a:latin typeface="Arial"/>
                <a:cs typeface="Arial"/>
              </a:rPr>
              <a:t>Engineering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5038" y="1262888"/>
            <a:ext cx="8892540" cy="655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 marR="5080">
              <a:lnSpc>
                <a:spcPct val="101699"/>
              </a:lnSpc>
            </a:pPr>
            <a:r>
              <a:rPr lang="en-US" sz="1450" spc="15" dirty="0" smtClean="0">
                <a:latin typeface="Calibri"/>
                <a:cs typeface="Calibri"/>
              </a:rPr>
              <a:t>2</a:t>
            </a:r>
            <a:r>
              <a:rPr sz="1450" spc="15" dirty="0" smtClean="0">
                <a:latin typeface="Calibri"/>
                <a:cs typeface="Calibri"/>
              </a:rPr>
              <a:t>) </a:t>
            </a:r>
            <a:r>
              <a:rPr sz="1450" spc="10" dirty="0">
                <a:latin typeface="Calibri"/>
                <a:cs typeface="Calibri"/>
              </a:rPr>
              <a:t>For the </a:t>
            </a:r>
            <a:r>
              <a:rPr sz="1450" spc="5" dirty="0">
                <a:latin typeface="Calibri"/>
                <a:cs typeface="Calibri"/>
              </a:rPr>
              <a:t>following situation, </a:t>
            </a:r>
            <a:r>
              <a:rPr sz="1450" spc="10" dirty="0">
                <a:latin typeface="Calibri"/>
                <a:cs typeface="Calibri"/>
              </a:rPr>
              <a:t>considering the </a:t>
            </a:r>
            <a:r>
              <a:rPr sz="1450" spc="15" dirty="0">
                <a:latin typeface="Calibri"/>
                <a:cs typeface="Calibri"/>
              </a:rPr>
              <a:t>angle of </a:t>
            </a:r>
            <a:r>
              <a:rPr sz="1450" spc="5" dirty="0">
                <a:latin typeface="Calibri"/>
                <a:cs typeface="Calibri"/>
              </a:rPr>
              <a:t>wall </a:t>
            </a:r>
            <a:r>
              <a:rPr sz="1450" spc="10" dirty="0">
                <a:latin typeface="Calibri"/>
                <a:cs typeface="Calibri"/>
              </a:rPr>
              <a:t>friction between backfill </a:t>
            </a:r>
            <a:r>
              <a:rPr sz="1450" spc="15" dirty="0">
                <a:latin typeface="Calibri"/>
                <a:cs typeface="Calibri"/>
              </a:rPr>
              <a:t>and </a:t>
            </a:r>
            <a:r>
              <a:rPr sz="1450" spc="5" dirty="0">
                <a:latin typeface="Calibri"/>
                <a:cs typeface="Calibri"/>
              </a:rPr>
              <a:t>wall </a:t>
            </a:r>
            <a:r>
              <a:rPr sz="1450" spc="15" dirty="0">
                <a:latin typeface="Symbol"/>
                <a:cs typeface="Symbol"/>
              </a:rPr>
              <a:t></a:t>
            </a:r>
            <a:r>
              <a:rPr sz="1450" spc="15" dirty="0">
                <a:latin typeface="Times New Roman"/>
                <a:cs typeface="Times New Roman"/>
              </a:rPr>
              <a:t> </a:t>
            </a:r>
            <a:r>
              <a:rPr sz="1450" spc="5" dirty="0">
                <a:latin typeface="Calibri"/>
                <a:cs typeface="Calibri"/>
              </a:rPr>
              <a:t>is 20</a:t>
            </a:r>
            <a:r>
              <a:rPr sz="1425" spc="7" baseline="26315" dirty="0">
                <a:latin typeface="Calibri"/>
                <a:cs typeface="Calibri"/>
              </a:rPr>
              <a:t>o</a:t>
            </a:r>
            <a:r>
              <a:rPr sz="1450" spc="5" dirty="0">
                <a:latin typeface="Calibri"/>
                <a:cs typeface="Calibri"/>
              </a:rPr>
              <a:t>, </a:t>
            </a:r>
            <a:r>
              <a:rPr sz="1450" spc="10" dirty="0">
                <a:latin typeface="Calibri"/>
                <a:cs typeface="Calibri"/>
              </a:rPr>
              <a:t>find the active  earth </a:t>
            </a:r>
            <a:r>
              <a:rPr sz="1450" spc="5" dirty="0">
                <a:latin typeface="Calibri"/>
                <a:cs typeface="Calibri"/>
              </a:rPr>
              <a:t>pressure </a:t>
            </a:r>
            <a:r>
              <a:rPr sz="1450" spc="10" dirty="0">
                <a:latin typeface="Calibri"/>
                <a:cs typeface="Calibri"/>
              </a:rPr>
              <a:t>per </a:t>
            </a:r>
            <a:r>
              <a:rPr sz="1450" spc="5" dirty="0">
                <a:latin typeface="Calibri"/>
                <a:cs typeface="Calibri"/>
              </a:rPr>
              <a:t>foot </a:t>
            </a:r>
            <a:r>
              <a:rPr sz="1450" spc="15" dirty="0">
                <a:latin typeface="Calibri"/>
                <a:cs typeface="Calibri"/>
              </a:rPr>
              <a:t>of </a:t>
            </a:r>
            <a:r>
              <a:rPr sz="1450" spc="5" dirty="0">
                <a:latin typeface="Calibri"/>
                <a:cs typeface="Calibri"/>
              </a:rPr>
              <a:t>wall </a:t>
            </a:r>
            <a:r>
              <a:rPr sz="1450" spc="10" dirty="0">
                <a:latin typeface="Calibri"/>
                <a:cs typeface="Calibri"/>
              </a:rPr>
              <a:t>by </a:t>
            </a:r>
            <a:r>
              <a:rPr sz="1450" spc="15" dirty="0">
                <a:latin typeface="Calibri"/>
                <a:cs typeface="Calibri"/>
              </a:rPr>
              <a:t>Coulomb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theory.</a:t>
            </a:r>
          </a:p>
        </p:txBody>
      </p:sp>
      <p:sp>
        <p:nvSpPr>
          <p:cNvPr id="3" name="object 3"/>
          <p:cNvSpPr/>
          <p:nvPr/>
        </p:nvSpPr>
        <p:spPr>
          <a:xfrm>
            <a:off x="6573011" y="2871216"/>
            <a:ext cx="2713990" cy="441959"/>
          </a:xfrm>
          <a:custGeom>
            <a:avLst/>
            <a:gdLst/>
            <a:ahLst/>
            <a:cxnLst/>
            <a:rect l="l" t="t" r="r" b="b"/>
            <a:pathLst>
              <a:path w="2713990" h="441960">
                <a:moveTo>
                  <a:pt x="2713482" y="3047"/>
                </a:moveTo>
                <a:lnTo>
                  <a:pt x="2712720" y="0"/>
                </a:lnTo>
                <a:lnTo>
                  <a:pt x="0" y="438912"/>
                </a:lnTo>
                <a:lnTo>
                  <a:pt x="0" y="441960"/>
                </a:lnTo>
                <a:lnTo>
                  <a:pt x="2713482" y="30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71259" y="3307841"/>
            <a:ext cx="1527175" cy="2474595"/>
          </a:xfrm>
          <a:custGeom>
            <a:avLst/>
            <a:gdLst/>
            <a:ahLst/>
            <a:cxnLst/>
            <a:rect l="l" t="t" r="r" b="b"/>
            <a:pathLst>
              <a:path w="1527175" h="2474595">
                <a:moveTo>
                  <a:pt x="1527048" y="2474214"/>
                </a:moveTo>
                <a:lnTo>
                  <a:pt x="299466" y="0"/>
                </a:lnTo>
                <a:lnTo>
                  <a:pt x="0" y="0"/>
                </a:lnTo>
                <a:lnTo>
                  <a:pt x="0" y="2474214"/>
                </a:lnTo>
                <a:lnTo>
                  <a:pt x="1527048" y="2474214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69735" y="3307079"/>
            <a:ext cx="1529715" cy="2476500"/>
          </a:xfrm>
          <a:custGeom>
            <a:avLst/>
            <a:gdLst/>
            <a:ahLst/>
            <a:cxnLst/>
            <a:rect l="l" t="t" r="r" b="b"/>
            <a:pathLst>
              <a:path w="1529715" h="2476500">
                <a:moveTo>
                  <a:pt x="1529334" y="2476500"/>
                </a:moveTo>
                <a:lnTo>
                  <a:pt x="1529334" y="2474214"/>
                </a:lnTo>
                <a:lnTo>
                  <a:pt x="301752" y="762"/>
                </a:lnTo>
                <a:lnTo>
                  <a:pt x="301752" y="0"/>
                </a:lnTo>
                <a:lnTo>
                  <a:pt x="0" y="0"/>
                </a:lnTo>
                <a:lnTo>
                  <a:pt x="0" y="2475738"/>
                </a:lnTo>
                <a:lnTo>
                  <a:pt x="762" y="2476500"/>
                </a:lnTo>
                <a:lnTo>
                  <a:pt x="1524" y="2476500"/>
                </a:lnTo>
                <a:lnTo>
                  <a:pt x="1524" y="2286"/>
                </a:lnTo>
                <a:lnTo>
                  <a:pt x="2285" y="762"/>
                </a:lnTo>
                <a:lnTo>
                  <a:pt x="2285" y="2286"/>
                </a:lnTo>
                <a:lnTo>
                  <a:pt x="299466" y="2286"/>
                </a:lnTo>
                <a:lnTo>
                  <a:pt x="299466" y="1524"/>
                </a:lnTo>
                <a:lnTo>
                  <a:pt x="300990" y="2286"/>
                </a:lnTo>
                <a:lnTo>
                  <a:pt x="300990" y="4595"/>
                </a:lnTo>
                <a:lnTo>
                  <a:pt x="1525913" y="2473452"/>
                </a:lnTo>
                <a:lnTo>
                  <a:pt x="1528572" y="2473452"/>
                </a:lnTo>
                <a:lnTo>
                  <a:pt x="1528572" y="2476500"/>
                </a:lnTo>
                <a:lnTo>
                  <a:pt x="1529334" y="2476500"/>
                </a:lnTo>
                <a:close/>
              </a:path>
              <a:path w="1529715" h="2476500">
                <a:moveTo>
                  <a:pt x="2285" y="2286"/>
                </a:moveTo>
                <a:lnTo>
                  <a:pt x="2285" y="762"/>
                </a:lnTo>
                <a:lnTo>
                  <a:pt x="1524" y="2286"/>
                </a:lnTo>
                <a:lnTo>
                  <a:pt x="2285" y="2286"/>
                </a:lnTo>
                <a:close/>
              </a:path>
              <a:path w="1529715" h="2476500">
                <a:moveTo>
                  <a:pt x="2286" y="2473452"/>
                </a:moveTo>
                <a:lnTo>
                  <a:pt x="2285" y="2286"/>
                </a:lnTo>
                <a:lnTo>
                  <a:pt x="1524" y="2286"/>
                </a:lnTo>
                <a:lnTo>
                  <a:pt x="1524" y="2473452"/>
                </a:lnTo>
                <a:lnTo>
                  <a:pt x="2286" y="2473452"/>
                </a:lnTo>
                <a:close/>
              </a:path>
              <a:path w="1529715" h="2476500">
                <a:moveTo>
                  <a:pt x="1528572" y="2476500"/>
                </a:moveTo>
                <a:lnTo>
                  <a:pt x="1528572" y="2473452"/>
                </a:lnTo>
                <a:lnTo>
                  <a:pt x="1527048" y="2475738"/>
                </a:lnTo>
                <a:lnTo>
                  <a:pt x="1525913" y="2473452"/>
                </a:lnTo>
                <a:lnTo>
                  <a:pt x="1524" y="2473452"/>
                </a:lnTo>
                <a:lnTo>
                  <a:pt x="2286" y="2474976"/>
                </a:lnTo>
                <a:lnTo>
                  <a:pt x="2286" y="2476500"/>
                </a:lnTo>
                <a:lnTo>
                  <a:pt x="1528572" y="2476500"/>
                </a:lnTo>
                <a:close/>
              </a:path>
              <a:path w="1529715" h="2476500">
                <a:moveTo>
                  <a:pt x="2286" y="2476500"/>
                </a:moveTo>
                <a:lnTo>
                  <a:pt x="2286" y="2474976"/>
                </a:lnTo>
                <a:lnTo>
                  <a:pt x="1524" y="2473452"/>
                </a:lnTo>
                <a:lnTo>
                  <a:pt x="1524" y="2476500"/>
                </a:lnTo>
                <a:lnTo>
                  <a:pt x="2286" y="2476500"/>
                </a:lnTo>
                <a:close/>
              </a:path>
              <a:path w="1529715" h="2476500">
                <a:moveTo>
                  <a:pt x="300990" y="2286"/>
                </a:moveTo>
                <a:lnTo>
                  <a:pt x="299466" y="1524"/>
                </a:lnTo>
                <a:lnTo>
                  <a:pt x="299844" y="2286"/>
                </a:lnTo>
                <a:lnTo>
                  <a:pt x="300990" y="2286"/>
                </a:lnTo>
                <a:close/>
              </a:path>
              <a:path w="1529715" h="2476500">
                <a:moveTo>
                  <a:pt x="299844" y="2286"/>
                </a:moveTo>
                <a:lnTo>
                  <a:pt x="299466" y="1524"/>
                </a:lnTo>
                <a:lnTo>
                  <a:pt x="299466" y="2286"/>
                </a:lnTo>
                <a:lnTo>
                  <a:pt x="299844" y="2286"/>
                </a:lnTo>
                <a:close/>
              </a:path>
              <a:path w="1529715" h="2476500">
                <a:moveTo>
                  <a:pt x="300990" y="4595"/>
                </a:moveTo>
                <a:lnTo>
                  <a:pt x="300990" y="2286"/>
                </a:lnTo>
                <a:lnTo>
                  <a:pt x="299844" y="2286"/>
                </a:lnTo>
                <a:lnTo>
                  <a:pt x="300990" y="4595"/>
                </a:lnTo>
                <a:close/>
              </a:path>
              <a:path w="1529715" h="2476500">
                <a:moveTo>
                  <a:pt x="1528572" y="2473452"/>
                </a:moveTo>
                <a:lnTo>
                  <a:pt x="1525913" y="2473452"/>
                </a:lnTo>
                <a:lnTo>
                  <a:pt x="1527048" y="2475738"/>
                </a:lnTo>
                <a:lnTo>
                  <a:pt x="1528572" y="24734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4291" y="3307841"/>
            <a:ext cx="111760" cy="2455545"/>
          </a:xfrm>
          <a:custGeom>
            <a:avLst/>
            <a:gdLst/>
            <a:ahLst/>
            <a:cxnLst/>
            <a:rect l="l" t="t" r="r" b="b"/>
            <a:pathLst>
              <a:path w="111760" h="2455545">
                <a:moveTo>
                  <a:pt x="57912" y="6858"/>
                </a:moveTo>
                <a:lnTo>
                  <a:pt x="57912" y="5334"/>
                </a:lnTo>
                <a:lnTo>
                  <a:pt x="52578" y="5460"/>
                </a:lnTo>
                <a:lnTo>
                  <a:pt x="762" y="98298"/>
                </a:lnTo>
                <a:lnTo>
                  <a:pt x="0" y="99822"/>
                </a:lnTo>
                <a:lnTo>
                  <a:pt x="762" y="101346"/>
                </a:lnTo>
                <a:lnTo>
                  <a:pt x="1524" y="102108"/>
                </a:lnTo>
                <a:lnTo>
                  <a:pt x="3048" y="102870"/>
                </a:lnTo>
                <a:lnTo>
                  <a:pt x="4572" y="102108"/>
                </a:lnTo>
                <a:lnTo>
                  <a:pt x="5334" y="101346"/>
                </a:lnTo>
                <a:lnTo>
                  <a:pt x="53340" y="15074"/>
                </a:lnTo>
                <a:lnTo>
                  <a:pt x="53340" y="6858"/>
                </a:lnTo>
                <a:lnTo>
                  <a:pt x="57912" y="6858"/>
                </a:lnTo>
                <a:close/>
              </a:path>
              <a:path w="111760" h="2455545">
                <a:moveTo>
                  <a:pt x="55626" y="2444197"/>
                </a:moveTo>
                <a:lnTo>
                  <a:pt x="5334" y="2353818"/>
                </a:lnTo>
                <a:lnTo>
                  <a:pt x="4572" y="2353056"/>
                </a:lnTo>
                <a:lnTo>
                  <a:pt x="3048" y="2352294"/>
                </a:lnTo>
                <a:lnTo>
                  <a:pt x="1524" y="2353056"/>
                </a:lnTo>
                <a:lnTo>
                  <a:pt x="762" y="2353818"/>
                </a:lnTo>
                <a:lnTo>
                  <a:pt x="0" y="2355342"/>
                </a:lnTo>
                <a:lnTo>
                  <a:pt x="762" y="2356866"/>
                </a:lnTo>
                <a:lnTo>
                  <a:pt x="52578" y="2449703"/>
                </a:lnTo>
                <a:lnTo>
                  <a:pt x="53340" y="2449830"/>
                </a:lnTo>
                <a:lnTo>
                  <a:pt x="53340" y="2448306"/>
                </a:lnTo>
                <a:lnTo>
                  <a:pt x="55626" y="2444197"/>
                </a:lnTo>
                <a:close/>
              </a:path>
              <a:path w="111760" h="2455545">
                <a:moveTo>
                  <a:pt x="52648" y="5334"/>
                </a:moveTo>
                <a:close/>
              </a:path>
              <a:path w="111760" h="2455545">
                <a:moveTo>
                  <a:pt x="57912" y="2440089"/>
                </a:moveTo>
                <a:lnTo>
                  <a:pt x="57912" y="15074"/>
                </a:lnTo>
                <a:lnTo>
                  <a:pt x="55625" y="10966"/>
                </a:lnTo>
                <a:lnTo>
                  <a:pt x="52578" y="16443"/>
                </a:lnTo>
                <a:lnTo>
                  <a:pt x="52578" y="2438720"/>
                </a:lnTo>
                <a:lnTo>
                  <a:pt x="55626" y="2444197"/>
                </a:lnTo>
                <a:lnTo>
                  <a:pt x="57912" y="2440089"/>
                </a:lnTo>
                <a:close/>
              </a:path>
              <a:path w="111760" h="2455545">
                <a:moveTo>
                  <a:pt x="52648" y="2449830"/>
                </a:moveTo>
                <a:close/>
              </a:path>
              <a:path w="111760" h="2455545">
                <a:moveTo>
                  <a:pt x="111252" y="99822"/>
                </a:moveTo>
                <a:lnTo>
                  <a:pt x="110490" y="98298"/>
                </a:lnTo>
                <a:lnTo>
                  <a:pt x="55625" y="0"/>
                </a:lnTo>
                <a:lnTo>
                  <a:pt x="52648" y="5334"/>
                </a:lnTo>
                <a:lnTo>
                  <a:pt x="57912" y="5334"/>
                </a:lnTo>
                <a:lnTo>
                  <a:pt x="57912" y="15074"/>
                </a:lnTo>
                <a:lnTo>
                  <a:pt x="105918" y="101346"/>
                </a:lnTo>
                <a:lnTo>
                  <a:pt x="106680" y="102108"/>
                </a:lnTo>
                <a:lnTo>
                  <a:pt x="108204" y="102870"/>
                </a:lnTo>
                <a:lnTo>
                  <a:pt x="108966" y="102108"/>
                </a:lnTo>
                <a:lnTo>
                  <a:pt x="110490" y="101346"/>
                </a:lnTo>
                <a:lnTo>
                  <a:pt x="111252" y="99822"/>
                </a:lnTo>
                <a:close/>
              </a:path>
              <a:path w="111760" h="2455545">
                <a:moveTo>
                  <a:pt x="57912" y="2451068"/>
                </a:moveTo>
                <a:lnTo>
                  <a:pt x="57912" y="2449830"/>
                </a:lnTo>
                <a:lnTo>
                  <a:pt x="52648" y="2449830"/>
                </a:lnTo>
                <a:lnTo>
                  <a:pt x="55625" y="2455164"/>
                </a:lnTo>
                <a:lnTo>
                  <a:pt x="57912" y="2451068"/>
                </a:lnTo>
                <a:close/>
              </a:path>
              <a:path w="111760" h="2455545">
                <a:moveTo>
                  <a:pt x="57912" y="6858"/>
                </a:moveTo>
                <a:lnTo>
                  <a:pt x="53340" y="6858"/>
                </a:lnTo>
                <a:lnTo>
                  <a:pt x="55625" y="10966"/>
                </a:lnTo>
                <a:lnTo>
                  <a:pt x="57912" y="6858"/>
                </a:lnTo>
                <a:close/>
              </a:path>
              <a:path w="111760" h="2455545">
                <a:moveTo>
                  <a:pt x="55625" y="10966"/>
                </a:moveTo>
                <a:lnTo>
                  <a:pt x="53340" y="6858"/>
                </a:lnTo>
                <a:lnTo>
                  <a:pt x="53340" y="15074"/>
                </a:lnTo>
                <a:lnTo>
                  <a:pt x="55625" y="10966"/>
                </a:lnTo>
                <a:close/>
              </a:path>
              <a:path w="111760" h="2455545">
                <a:moveTo>
                  <a:pt x="57912" y="2448306"/>
                </a:moveTo>
                <a:lnTo>
                  <a:pt x="55626" y="2444197"/>
                </a:lnTo>
                <a:lnTo>
                  <a:pt x="53340" y="2448306"/>
                </a:lnTo>
                <a:lnTo>
                  <a:pt x="57912" y="2448306"/>
                </a:lnTo>
                <a:close/>
              </a:path>
              <a:path w="111760" h="2455545">
                <a:moveTo>
                  <a:pt x="57912" y="2449830"/>
                </a:moveTo>
                <a:lnTo>
                  <a:pt x="57912" y="2448306"/>
                </a:lnTo>
                <a:lnTo>
                  <a:pt x="53340" y="2448306"/>
                </a:lnTo>
                <a:lnTo>
                  <a:pt x="53340" y="2449830"/>
                </a:lnTo>
                <a:lnTo>
                  <a:pt x="57912" y="2449830"/>
                </a:lnTo>
                <a:close/>
              </a:path>
              <a:path w="111760" h="2455545">
                <a:moveTo>
                  <a:pt x="57912" y="15074"/>
                </a:moveTo>
                <a:lnTo>
                  <a:pt x="57912" y="6858"/>
                </a:lnTo>
                <a:lnTo>
                  <a:pt x="55625" y="10966"/>
                </a:lnTo>
                <a:lnTo>
                  <a:pt x="57912" y="15074"/>
                </a:lnTo>
                <a:close/>
              </a:path>
              <a:path w="111760" h="2455545">
                <a:moveTo>
                  <a:pt x="111252" y="2355342"/>
                </a:moveTo>
                <a:lnTo>
                  <a:pt x="110490" y="2353818"/>
                </a:lnTo>
                <a:lnTo>
                  <a:pt x="108966" y="2353056"/>
                </a:lnTo>
                <a:lnTo>
                  <a:pt x="108204" y="2352294"/>
                </a:lnTo>
                <a:lnTo>
                  <a:pt x="106680" y="2353056"/>
                </a:lnTo>
                <a:lnTo>
                  <a:pt x="105918" y="2353818"/>
                </a:lnTo>
                <a:lnTo>
                  <a:pt x="55626" y="2444197"/>
                </a:lnTo>
                <a:lnTo>
                  <a:pt x="57912" y="2448306"/>
                </a:lnTo>
                <a:lnTo>
                  <a:pt x="57912" y="2451068"/>
                </a:lnTo>
                <a:lnTo>
                  <a:pt x="110490" y="2356866"/>
                </a:lnTo>
                <a:lnTo>
                  <a:pt x="111252" y="2355342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71644" y="3915155"/>
            <a:ext cx="1027430" cy="381000"/>
          </a:xfrm>
          <a:custGeom>
            <a:avLst/>
            <a:gdLst/>
            <a:ahLst/>
            <a:cxnLst/>
            <a:rect l="l" t="t" r="r" b="b"/>
            <a:pathLst>
              <a:path w="1027429" h="381000">
                <a:moveTo>
                  <a:pt x="0" y="0"/>
                </a:moveTo>
                <a:lnTo>
                  <a:pt x="0" y="381000"/>
                </a:lnTo>
                <a:lnTo>
                  <a:pt x="1027176" y="381000"/>
                </a:lnTo>
                <a:lnTo>
                  <a:pt x="10271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33620" y="3940302"/>
            <a:ext cx="89281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15" dirty="0">
                <a:latin typeface="Calibri"/>
                <a:cs typeface="Calibri"/>
              </a:rPr>
              <a:t>H = </a:t>
            </a:r>
            <a:r>
              <a:rPr sz="1950" spc="10" dirty="0">
                <a:latin typeface="Calibri"/>
                <a:cs typeface="Calibri"/>
              </a:rPr>
              <a:t>20</a:t>
            </a:r>
            <a:r>
              <a:rPr sz="1950" spc="-11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ft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64630" y="331850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65392" y="334746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65392" y="33760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66154" y="3404996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66154" y="343395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66915" y="3462528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6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66916" y="349148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66916" y="352005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67678" y="354901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67678" y="357797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68440" y="360654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68440" y="363550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69202" y="366445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69202" y="369303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69964" y="372198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69964" y="375056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70726" y="377952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70726" y="380847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71488" y="383705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71488" y="386600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72250" y="389458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72250" y="392353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73011" y="3952494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73011" y="398106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73773" y="401002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73773" y="403898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574535" y="406755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574535" y="40965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75297" y="4125086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75297" y="415404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576059" y="4182998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576059" y="421157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576059" y="42405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576821" y="426948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576821" y="429806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77583" y="432701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77583" y="435559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578345" y="438454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578345" y="441350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579107" y="444207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579107" y="447103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579869" y="449960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579869" y="452856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80631" y="455752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580631" y="458609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581393" y="461505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581393" y="464400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582156" y="4672584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582156" y="470154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582918" y="473011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582918" y="475907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583680" y="4788027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583680" y="481660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584442" y="4845558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84442" y="487451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585204" y="4903089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585204" y="493204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585204" y="496062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85966" y="498957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585966" y="501853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586728" y="504710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586728" y="507606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587490" y="510463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87490" y="513359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588252" y="516255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588252" y="519112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589014" y="522008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589014" y="524903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589776" y="527761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589776" y="530656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590538" y="533514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590538" y="536409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591300" y="5393054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591300" y="54216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592061" y="5450585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592061" y="547954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592823" y="5508116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592823" y="553707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593585" y="5565647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593585" y="5594603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594347" y="5623559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594347" y="565213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594347" y="568109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595109" y="570966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95109" y="573862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595871" y="576757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202173" y="3312795"/>
            <a:ext cx="1043940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0" y="0"/>
                </a:moveTo>
                <a:lnTo>
                  <a:pt x="1043939" y="0"/>
                </a:lnTo>
              </a:path>
            </a:pathLst>
          </a:custGeom>
          <a:ln w="533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103114" y="5780532"/>
            <a:ext cx="2056130" cy="0"/>
          </a:xfrm>
          <a:custGeom>
            <a:avLst/>
            <a:gdLst/>
            <a:ahLst/>
            <a:cxnLst/>
            <a:rect l="l" t="t" r="r" b="b"/>
            <a:pathLst>
              <a:path w="2056129">
                <a:moveTo>
                  <a:pt x="0" y="0"/>
                </a:moveTo>
                <a:lnTo>
                  <a:pt x="20558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015983" y="2923032"/>
            <a:ext cx="76200" cy="102235"/>
          </a:xfrm>
          <a:custGeom>
            <a:avLst/>
            <a:gdLst/>
            <a:ahLst/>
            <a:cxnLst/>
            <a:rect l="l" t="t" r="r" b="b"/>
            <a:pathLst>
              <a:path w="76200" h="102235">
                <a:moveTo>
                  <a:pt x="76200" y="102107"/>
                </a:moveTo>
                <a:lnTo>
                  <a:pt x="69938" y="61798"/>
                </a:lnTo>
                <a:lnTo>
                  <a:pt x="35769" y="12072"/>
                </a:lnTo>
                <a:lnTo>
                  <a:pt x="0" y="0"/>
                </a:lnTo>
                <a:lnTo>
                  <a:pt x="0" y="5334"/>
                </a:lnTo>
                <a:lnTo>
                  <a:pt x="7620" y="6095"/>
                </a:lnTo>
                <a:lnTo>
                  <a:pt x="7619" y="6248"/>
                </a:lnTo>
                <a:lnTo>
                  <a:pt x="13716" y="7467"/>
                </a:lnTo>
                <a:lnTo>
                  <a:pt x="13716" y="6857"/>
                </a:lnTo>
                <a:lnTo>
                  <a:pt x="27432" y="12953"/>
                </a:lnTo>
                <a:lnTo>
                  <a:pt x="33528" y="16763"/>
                </a:lnTo>
                <a:lnTo>
                  <a:pt x="39624" y="21336"/>
                </a:lnTo>
                <a:lnTo>
                  <a:pt x="44958" y="27432"/>
                </a:lnTo>
                <a:lnTo>
                  <a:pt x="44958" y="26670"/>
                </a:lnTo>
                <a:lnTo>
                  <a:pt x="50292" y="33527"/>
                </a:lnTo>
                <a:lnTo>
                  <a:pt x="50292" y="34507"/>
                </a:lnTo>
                <a:lnTo>
                  <a:pt x="54864" y="40386"/>
                </a:lnTo>
                <a:lnTo>
                  <a:pt x="58674" y="48006"/>
                </a:lnTo>
                <a:lnTo>
                  <a:pt x="58674" y="47243"/>
                </a:lnTo>
                <a:lnTo>
                  <a:pt x="62484" y="55626"/>
                </a:lnTo>
                <a:lnTo>
                  <a:pt x="65532" y="64008"/>
                </a:lnTo>
                <a:lnTo>
                  <a:pt x="67818" y="73152"/>
                </a:lnTo>
                <a:lnTo>
                  <a:pt x="69342" y="82296"/>
                </a:lnTo>
                <a:lnTo>
                  <a:pt x="70866" y="92202"/>
                </a:lnTo>
                <a:lnTo>
                  <a:pt x="70866" y="102107"/>
                </a:lnTo>
                <a:lnTo>
                  <a:pt x="76200" y="102107"/>
                </a:lnTo>
                <a:close/>
              </a:path>
              <a:path w="76200" h="102235">
                <a:moveTo>
                  <a:pt x="7619" y="6248"/>
                </a:moveTo>
                <a:lnTo>
                  <a:pt x="7620" y="6095"/>
                </a:lnTo>
                <a:lnTo>
                  <a:pt x="6858" y="6095"/>
                </a:lnTo>
                <a:lnTo>
                  <a:pt x="7619" y="6248"/>
                </a:lnTo>
                <a:close/>
              </a:path>
              <a:path w="76200" h="102235">
                <a:moveTo>
                  <a:pt x="14478" y="7619"/>
                </a:moveTo>
                <a:lnTo>
                  <a:pt x="13716" y="6857"/>
                </a:lnTo>
                <a:lnTo>
                  <a:pt x="13716" y="7467"/>
                </a:lnTo>
                <a:lnTo>
                  <a:pt x="14478" y="7619"/>
                </a:lnTo>
                <a:close/>
              </a:path>
              <a:path w="76200" h="102235">
                <a:moveTo>
                  <a:pt x="50292" y="34507"/>
                </a:moveTo>
                <a:lnTo>
                  <a:pt x="50292" y="33527"/>
                </a:lnTo>
                <a:lnTo>
                  <a:pt x="49530" y="33527"/>
                </a:lnTo>
                <a:lnTo>
                  <a:pt x="50292" y="3450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8333485" y="2836417"/>
            <a:ext cx="143319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61060" algn="l"/>
              </a:tabLst>
            </a:pPr>
            <a:r>
              <a:rPr sz="1450" u="sng" spc="5" dirty="0">
                <a:latin typeface="Times New Roman"/>
                <a:cs typeface="Times New Roman"/>
              </a:rPr>
              <a:t> 	</a:t>
            </a:r>
            <a:r>
              <a:rPr lang="en-US" sz="1450" spc="20" dirty="0" smtClean="0">
                <a:latin typeface="Symbol"/>
                <a:cs typeface="Symbol"/>
              </a:rPr>
              <a:t>b</a:t>
            </a:r>
            <a:r>
              <a:rPr sz="1450" spc="20" dirty="0" smtClean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Calibri"/>
                <a:cs typeface="Calibri"/>
              </a:rPr>
              <a:t>=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15" dirty="0">
                <a:latin typeface="Calibri"/>
                <a:cs typeface="Calibri"/>
              </a:rPr>
              <a:t>10</a:t>
            </a:r>
            <a:r>
              <a:rPr sz="1425" spc="22" baseline="26315" dirty="0">
                <a:latin typeface="Calibri"/>
                <a:cs typeface="Calibri"/>
              </a:rPr>
              <a:t>o</a:t>
            </a:r>
            <a:endParaRPr sz="1425" baseline="26315" dirty="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089644" y="3439213"/>
            <a:ext cx="103505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699"/>
              </a:lnSpc>
            </a:pPr>
            <a:r>
              <a:rPr sz="1450" spc="5" dirty="0">
                <a:latin typeface="Symbol"/>
                <a:cs typeface="Symbol"/>
              </a:rPr>
              <a:t></a:t>
            </a:r>
            <a:r>
              <a:rPr sz="1425" spc="7" baseline="-20467" dirty="0">
                <a:latin typeface="Calibri"/>
                <a:cs typeface="Calibri"/>
              </a:rPr>
              <a:t>1</a:t>
            </a:r>
            <a:r>
              <a:rPr sz="1450" spc="5" dirty="0">
                <a:latin typeface="Calibri"/>
                <a:cs typeface="Calibri"/>
              </a:rPr>
              <a:t>= </a:t>
            </a:r>
            <a:r>
              <a:rPr sz="1450" spc="15" dirty="0">
                <a:latin typeface="Calibri"/>
                <a:cs typeface="Calibri"/>
              </a:rPr>
              <a:t>120 </a:t>
            </a:r>
            <a:r>
              <a:rPr sz="1450" spc="5" dirty="0">
                <a:latin typeface="Calibri"/>
                <a:cs typeface="Calibri"/>
              </a:rPr>
              <a:t>lb/ft</a:t>
            </a:r>
            <a:r>
              <a:rPr sz="1425" spc="7" baseline="26315" dirty="0">
                <a:latin typeface="Calibri"/>
                <a:cs typeface="Calibri"/>
              </a:rPr>
              <a:t>3  </a:t>
            </a:r>
            <a:r>
              <a:rPr sz="1450" spc="15" dirty="0">
                <a:latin typeface="Calibri"/>
                <a:cs typeface="Calibri"/>
              </a:rPr>
              <a:t>c</a:t>
            </a:r>
            <a:r>
              <a:rPr sz="1425" spc="22" baseline="-20467" dirty="0">
                <a:latin typeface="Calibri"/>
                <a:cs typeface="Calibri"/>
              </a:rPr>
              <a:t>1</a:t>
            </a:r>
            <a:r>
              <a:rPr sz="1450" spc="15" dirty="0">
                <a:latin typeface="Calibri"/>
                <a:cs typeface="Calibri"/>
              </a:rPr>
              <a:t>=0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50" spc="15" dirty="0">
                <a:latin typeface="Symbol"/>
                <a:cs typeface="Symbol"/>
              </a:rPr>
              <a:t></a:t>
            </a:r>
            <a:r>
              <a:rPr sz="1425" spc="22" baseline="-20467" dirty="0">
                <a:latin typeface="Calibri"/>
                <a:cs typeface="Calibri"/>
              </a:rPr>
              <a:t>1</a:t>
            </a:r>
            <a:r>
              <a:rPr sz="1450" spc="15" dirty="0">
                <a:latin typeface="Calibri"/>
                <a:cs typeface="Calibri"/>
              </a:rPr>
              <a:t>=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15" dirty="0">
                <a:latin typeface="Calibri"/>
                <a:cs typeface="Calibri"/>
              </a:rPr>
              <a:t>35</a:t>
            </a:r>
            <a:r>
              <a:rPr sz="1425" spc="22" baseline="26315" dirty="0">
                <a:latin typeface="Calibri"/>
                <a:cs typeface="Calibri"/>
              </a:rPr>
              <a:t>o</a:t>
            </a:r>
            <a:endParaRPr sz="1425" baseline="26315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423228" y="5346191"/>
            <a:ext cx="152400" cy="453390"/>
          </a:xfrm>
          <a:custGeom>
            <a:avLst/>
            <a:gdLst/>
            <a:ahLst/>
            <a:cxnLst/>
            <a:rect l="l" t="t" r="r" b="b"/>
            <a:pathLst>
              <a:path w="152400" h="453389">
                <a:moveTo>
                  <a:pt x="151813" y="3809"/>
                </a:moveTo>
                <a:lnTo>
                  <a:pt x="100363" y="44624"/>
                </a:lnTo>
                <a:lnTo>
                  <a:pt x="69844" y="81977"/>
                </a:lnTo>
                <a:lnTo>
                  <a:pt x="44069" y="122739"/>
                </a:lnTo>
                <a:lnTo>
                  <a:pt x="23619" y="166158"/>
                </a:lnTo>
                <a:lnTo>
                  <a:pt x="9071" y="211483"/>
                </a:lnTo>
                <a:lnTo>
                  <a:pt x="1005" y="257965"/>
                </a:lnTo>
                <a:lnTo>
                  <a:pt x="0" y="304851"/>
                </a:lnTo>
                <a:lnTo>
                  <a:pt x="4747" y="338159"/>
                </a:lnTo>
                <a:lnTo>
                  <a:pt x="4747" y="284225"/>
                </a:lnTo>
                <a:lnTo>
                  <a:pt x="5509" y="268985"/>
                </a:lnTo>
                <a:lnTo>
                  <a:pt x="8557" y="238505"/>
                </a:lnTo>
                <a:lnTo>
                  <a:pt x="8557" y="239267"/>
                </a:lnTo>
                <a:lnTo>
                  <a:pt x="11605" y="224027"/>
                </a:lnTo>
                <a:lnTo>
                  <a:pt x="19225" y="193547"/>
                </a:lnTo>
                <a:lnTo>
                  <a:pt x="24559" y="178307"/>
                </a:lnTo>
                <a:lnTo>
                  <a:pt x="24559" y="179069"/>
                </a:lnTo>
                <a:lnTo>
                  <a:pt x="29893" y="163829"/>
                </a:lnTo>
                <a:lnTo>
                  <a:pt x="60292" y="105060"/>
                </a:lnTo>
                <a:lnTo>
                  <a:pt x="100759" y="52577"/>
                </a:lnTo>
                <a:lnTo>
                  <a:pt x="112189" y="40433"/>
                </a:lnTo>
                <a:lnTo>
                  <a:pt x="112189" y="39623"/>
                </a:lnTo>
                <a:lnTo>
                  <a:pt x="138097" y="15239"/>
                </a:lnTo>
                <a:lnTo>
                  <a:pt x="151813" y="3809"/>
                </a:lnTo>
                <a:close/>
              </a:path>
              <a:path w="152400" h="453389">
                <a:moveTo>
                  <a:pt x="28369" y="399287"/>
                </a:moveTo>
                <a:lnTo>
                  <a:pt x="22273" y="385571"/>
                </a:lnTo>
                <a:lnTo>
                  <a:pt x="17701" y="371093"/>
                </a:lnTo>
                <a:lnTo>
                  <a:pt x="17701" y="371855"/>
                </a:lnTo>
                <a:lnTo>
                  <a:pt x="13129" y="357377"/>
                </a:lnTo>
                <a:lnTo>
                  <a:pt x="10081" y="342899"/>
                </a:lnTo>
                <a:lnTo>
                  <a:pt x="7795" y="328421"/>
                </a:lnTo>
                <a:lnTo>
                  <a:pt x="4747" y="298703"/>
                </a:lnTo>
                <a:lnTo>
                  <a:pt x="4747" y="338159"/>
                </a:lnTo>
                <a:lnTo>
                  <a:pt x="6633" y="351392"/>
                </a:lnTo>
                <a:lnTo>
                  <a:pt x="21485" y="396837"/>
                </a:lnTo>
                <a:lnTo>
                  <a:pt x="27607" y="408125"/>
                </a:lnTo>
                <a:lnTo>
                  <a:pt x="27607" y="398525"/>
                </a:lnTo>
                <a:lnTo>
                  <a:pt x="28369" y="399287"/>
                </a:lnTo>
                <a:close/>
              </a:path>
              <a:path w="152400" h="453389">
                <a:moveTo>
                  <a:pt x="42085" y="425195"/>
                </a:moveTo>
                <a:lnTo>
                  <a:pt x="34465" y="412241"/>
                </a:lnTo>
                <a:lnTo>
                  <a:pt x="27607" y="398525"/>
                </a:lnTo>
                <a:lnTo>
                  <a:pt x="27607" y="408125"/>
                </a:lnTo>
                <a:lnTo>
                  <a:pt x="41323" y="433411"/>
                </a:lnTo>
                <a:lnTo>
                  <a:pt x="41323" y="425195"/>
                </a:lnTo>
                <a:lnTo>
                  <a:pt x="42085" y="425195"/>
                </a:lnTo>
                <a:close/>
              </a:path>
              <a:path w="152400" h="453389">
                <a:moveTo>
                  <a:pt x="58849" y="450341"/>
                </a:moveTo>
                <a:lnTo>
                  <a:pt x="49705" y="437387"/>
                </a:lnTo>
                <a:lnTo>
                  <a:pt x="49705" y="438149"/>
                </a:lnTo>
                <a:lnTo>
                  <a:pt x="41323" y="425195"/>
                </a:lnTo>
                <a:lnTo>
                  <a:pt x="41323" y="433411"/>
                </a:lnTo>
                <a:lnTo>
                  <a:pt x="45133" y="440435"/>
                </a:lnTo>
                <a:lnTo>
                  <a:pt x="54277" y="453389"/>
                </a:lnTo>
                <a:lnTo>
                  <a:pt x="58849" y="450341"/>
                </a:lnTo>
                <a:close/>
              </a:path>
              <a:path w="152400" h="453389">
                <a:moveTo>
                  <a:pt x="112951" y="39623"/>
                </a:moveTo>
                <a:lnTo>
                  <a:pt x="112189" y="39623"/>
                </a:lnTo>
                <a:lnTo>
                  <a:pt x="112189" y="40433"/>
                </a:lnTo>
                <a:lnTo>
                  <a:pt x="112951" y="39623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7116571" y="5405882"/>
            <a:ext cx="283845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85</a:t>
            </a:r>
            <a:r>
              <a:rPr sz="1425" spc="-7" baseline="26315" dirty="0">
                <a:latin typeface="Calibri"/>
                <a:cs typeface="Calibri"/>
              </a:rPr>
              <a:t>o</a:t>
            </a:r>
            <a:endParaRPr sz="1425" baseline="26315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795259" y="576948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794497" y="5732907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793735" y="569633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793735" y="565975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792973" y="5622797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792211" y="558622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792211" y="554964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791450" y="551307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790688" y="547649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790688" y="543953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789926" y="540296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789164" y="536638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788402" y="5329428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788402" y="5292852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787640" y="525627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786878" y="521970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786878" y="518312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786116" y="514616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785354" y="510959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784592" y="507301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784592" y="503605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783830" y="4999482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783068" y="496290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783068" y="492632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782306" y="488975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781543" y="4852796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781543" y="481622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780781" y="477964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780019" y="474306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779257" y="470611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779257" y="466953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778495" y="463295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777733" y="4596384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777733" y="455980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776971" y="452285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776209" y="448627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776209" y="444969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775447" y="441274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774685" y="437616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773923" y="433959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773923" y="430301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773161" y="426643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772400" y="422948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772400" y="419290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771638" y="415632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7770876" y="411937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770876" y="408279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770114" y="404622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769352" y="400964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768590" y="3973067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768590" y="393611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767828" y="3899534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767066" y="3862959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767066" y="382638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766304" y="3789426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765542" y="375285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5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764780" y="371627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764780" y="3679697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764018" y="3643121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763256" y="360616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763256" y="356958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762493" y="353301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761731" y="349605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761731" y="345947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760969" y="3422903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760207" y="3386328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759445" y="334975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759445" y="331279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758683" y="3276219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757921" y="323964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2057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757921" y="3202685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757159" y="3166110"/>
            <a:ext cx="5715" cy="0"/>
          </a:xfrm>
          <a:custGeom>
            <a:avLst/>
            <a:gdLst/>
            <a:ahLst/>
            <a:cxnLst/>
            <a:rect l="l" t="t" r="r" b="b"/>
            <a:pathLst>
              <a:path w="5715">
                <a:moveTo>
                  <a:pt x="0" y="0"/>
                </a:moveTo>
                <a:lnTo>
                  <a:pt x="5333" y="0"/>
                </a:lnTo>
              </a:path>
            </a:pathLst>
          </a:custGeom>
          <a:ln w="21336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756397" y="313220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16001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7851902" y="4501895"/>
            <a:ext cx="1335405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15" dirty="0">
                <a:latin typeface="Calibri"/>
                <a:cs typeface="Calibri"/>
              </a:rPr>
              <a:t>H* = </a:t>
            </a:r>
            <a:r>
              <a:rPr sz="1950" spc="5" dirty="0">
                <a:latin typeface="Calibri"/>
                <a:cs typeface="Calibri"/>
              </a:rPr>
              <a:t>20.31</a:t>
            </a:r>
            <a:r>
              <a:rPr sz="1950" spc="-10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ft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2367280" y="666095"/>
            <a:ext cx="5029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spc="15" dirty="0">
                <a:latin typeface="Arial"/>
                <a:cs typeface="Arial"/>
              </a:rPr>
              <a:t>Homework </a:t>
            </a:r>
            <a:r>
              <a:rPr lang="en-US" b="1" spc="20" dirty="0">
                <a:latin typeface="Arial"/>
                <a:cs typeface="Arial"/>
              </a:rPr>
              <a:t>4  </a:t>
            </a:r>
            <a:r>
              <a:rPr lang="en-US" b="1" spc="10" dirty="0">
                <a:latin typeface="Arial"/>
                <a:cs typeface="Arial"/>
              </a:rPr>
              <a:t>-  </a:t>
            </a:r>
            <a:r>
              <a:rPr lang="en-US" b="1" spc="15" dirty="0">
                <a:latin typeface="Arial"/>
                <a:cs typeface="Arial"/>
              </a:rPr>
              <a:t>Geotechnical</a:t>
            </a:r>
            <a:r>
              <a:rPr lang="en-US" b="1" spc="-114" dirty="0">
                <a:latin typeface="Arial"/>
                <a:cs typeface="Arial"/>
              </a:rPr>
              <a:t> </a:t>
            </a:r>
            <a:r>
              <a:rPr lang="en-US" b="1" spc="15" dirty="0">
                <a:latin typeface="Arial"/>
                <a:cs typeface="Arial"/>
              </a:rPr>
              <a:t>Engineering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5022" y="1842770"/>
            <a:ext cx="5112385" cy="1149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50" spc="15" dirty="0" smtClean="0">
                <a:latin typeface="Calibri"/>
                <a:cs typeface="Calibri"/>
              </a:rPr>
              <a:t>3</a:t>
            </a:r>
            <a:r>
              <a:rPr sz="1450" spc="15" dirty="0" smtClean="0">
                <a:latin typeface="Calibri"/>
                <a:cs typeface="Calibri"/>
              </a:rPr>
              <a:t>‐</a:t>
            </a:r>
            <a:r>
              <a:rPr sz="1450" spc="-90" dirty="0" smtClean="0">
                <a:latin typeface="Calibri"/>
                <a:cs typeface="Calibri"/>
              </a:rPr>
              <a:t> </a:t>
            </a:r>
            <a:r>
              <a:rPr sz="1450" spc="10" dirty="0">
                <a:latin typeface="Calibri"/>
                <a:cs typeface="Calibri"/>
              </a:rPr>
              <a:t>Given</a:t>
            </a:r>
            <a:endParaRPr sz="1450" dirty="0">
              <a:latin typeface="Calibri"/>
              <a:cs typeface="Calibri"/>
            </a:endParaRPr>
          </a:p>
          <a:p>
            <a:pPr marL="12700" marR="175895">
              <a:lnSpc>
                <a:spcPts val="1789"/>
              </a:lnSpc>
              <a:spcBef>
                <a:spcPts val="60"/>
              </a:spcBef>
              <a:buChar char="−"/>
              <a:tabLst>
                <a:tab pos="113664" algn="l"/>
              </a:tabLst>
            </a:pPr>
            <a:r>
              <a:rPr sz="1450" spc="20" dirty="0">
                <a:latin typeface="Calibri"/>
                <a:cs typeface="Calibri"/>
              </a:rPr>
              <a:t>A </a:t>
            </a:r>
            <a:r>
              <a:rPr sz="1450" spc="15" dirty="0">
                <a:latin typeface="Calibri"/>
                <a:cs typeface="Calibri"/>
              </a:rPr>
              <a:t>smooth </a:t>
            </a:r>
            <a:r>
              <a:rPr sz="1450" spc="5" dirty="0">
                <a:latin typeface="Calibri"/>
                <a:cs typeface="Calibri"/>
              </a:rPr>
              <a:t>vertical wall is </a:t>
            </a:r>
            <a:r>
              <a:rPr sz="1450" spc="15" dirty="0">
                <a:latin typeface="Calibri"/>
                <a:cs typeface="Calibri"/>
              </a:rPr>
              <a:t>20 </a:t>
            </a:r>
            <a:r>
              <a:rPr sz="1450" spc="10" dirty="0">
                <a:latin typeface="Calibri"/>
                <a:cs typeface="Calibri"/>
              </a:rPr>
              <a:t>high </a:t>
            </a:r>
            <a:r>
              <a:rPr sz="1450" spc="15" dirty="0">
                <a:latin typeface="Calibri"/>
                <a:cs typeface="Calibri"/>
              </a:rPr>
              <a:t>and </a:t>
            </a:r>
            <a:r>
              <a:rPr sz="1450" spc="5" dirty="0">
                <a:latin typeface="Calibri"/>
                <a:cs typeface="Calibri"/>
              </a:rPr>
              <a:t>retains </a:t>
            </a:r>
            <a:r>
              <a:rPr sz="1450" spc="15" dirty="0">
                <a:latin typeface="Calibri"/>
                <a:cs typeface="Calibri"/>
              </a:rPr>
              <a:t>a </a:t>
            </a:r>
            <a:r>
              <a:rPr sz="1450" spc="10" dirty="0">
                <a:latin typeface="Calibri"/>
                <a:cs typeface="Calibri"/>
              </a:rPr>
              <a:t>cohesionless soil  with </a:t>
            </a:r>
            <a:r>
              <a:rPr sz="1450" spc="15" dirty="0">
                <a:latin typeface="Symbol"/>
                <a:cs typeface="Symbol"/>
              </a:rPr>
              <a:t></a:t>
            </a:r>
            <a:r>
              <a:rPr sz="1450" spc="1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Calibri"/>
                <a:cs typeface="Calibri"/>
              </a:rPr>
              <a:t>= 120 </a:t>
            </a:r>
            <a:r>
              <a:rPr sz="1450" spc="5" dirty="0">
                <a:latin typeface="Calibri"/>
                <a:cs typeface="Calibri"/>
              </a:rPr>
              <a:t>lb/ft</a:t>
            </a:r>
            <a:r>
              <a:rPr sz="1425" spc="7" baseline="26315" dirty="0">
                <a:latin typeface="Calibri"/>
                <a:cs typeface="Calibri"/>
              </a:rPr>
              <a:t>3</a:t>
            </a:r>
            <a:r>
              <a:rPr sz="1450" spc="5" dirty="0">
                <a:latin typeface="Calibri"/>
                <a:cs typeface="Calibri"/>
              </a:rPr>
              <a:t>, </a:t>
            </a:r>
            <a:r>
              <a:rPr sz="1450" spc="15" dirty="0">
                <a:latin typeface="Calibri"/>
                <a:cs typeface="Calibri"/>
              </a:rPr>
              <a:t>and </a:t>
            </a:r>
            <a:r>
              <a:rPr sz="1450" spc="15" dirty="0">
                <a:latin typeface="Symbol"/>
                <a:cs typeface="Symbol"/>
              </a:rPr>
              <a:t></a:t>
            </a:r>
            <a:r>
              <a:rPr sz="1450" spc="1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Calibri"/>
                <a:cs typeface="Calibri"/>
              </a:rPr>
              <a:t>= </a:t>
            </a:r>
            <a:r>
              <a:rPr sz="1450" spc="10" dirty="0">
                <a:latin typeface="Calibri"/>
                <a:cs typeface="Calibri"/>
              </a:rPr>
              <a:t>28</a:t>
            </a:r>
            <a:r>
              <a:rPr sz="1425" spc="15" baseline="26315" dirty="0">
                <a:latin typeface="Calibri"/>
                <a:cs typeface="Calibri"/>
              </a:rPr>
              <a:t>o</a:t>
            </a:r>
            <a:r>
              <a:rPr sz="1425" spc="-202" baseline="26315" dirty="0">
                <a:latin typeface="Calibri"/>
                <a:cs typeface="Calibri"/>
              </a:rPr>
              <a:t> </a:t>
            </a:r>
            <a:r>
              <a:rPr sz="1450" spc="5" dirty="0">
                <a:latin typeface="Calibri"/>
                <a:cs typeface="Calibri"/>
              </a:rPr>
              <a:t>.</a:t>
            </a:r>
            <a:endParaRPr sz="1450" dirty="0">
              <a:latin typeface="Calibri"/>
              <a:cs typeface="Calibri"/>
            </a:endParaRPr>
          </a:p>
          <a:p>
            <a:pPr marL="113030" indent="-100330">
              <a:lnSpc>
                <a:spcPts val="1700"/>
              </a:lnSpc>
              <a:buChar char="−"/>
              <a:tabLst>
                <a:tab pos="113664" algn="l"/>
              </a:tabLst>
            </a:pPr>
            <a:r>
              <a:rPr sz="1450" spc="15" dirty="0">
                <a:latin typeface="Calibri"/>
                <a:cs typeface="Calibri"/>
              </a:rPr>
              <a:t>The </a:t>
            </a:r>
            <a:r>
              <a:rPr sz="1450" spc="10" dirty="0">
                <a:latin typeface="Calibri"/>
                <a:cs typeface="Calibri"/>
              </a:rPr>
              <a:t>top </a:t>
            </a:r>
            <a:r>
              <a:rPr sz="1450" spc="15" dirty="0">
                <a:latin typeface="Calibri"/>
                <a:cs typeface="Calibri"/>
              </a:rPr>
              <a:t>of </a:t>
            </a:r>
            <a:r>
              <a:rPr sz="1450" spc="10" dirty="0">
                <a:latin typeface="Calibri"/>
                <a:cs typeface="Calibri"/>
              </a:rPr>
              <a:t>the soil </a:t>
            </a:r>
            <a:r>
              <a:rPr sz="1450" spc="5" dirty="0">
                <a:latin typeface="Calibri"/>
                <a:cs typeface="Calibri"/>
              </a:rPr>
              <a:t>is horizontal </a:t>
            </a:r>
            <a:r>
              <a:rPr sz="1450" spc="15" dirty="0">
                <a:latin typeface="Calibri"/>
                <a:cs typeface="Calibri"/>
              </a:rPr>
              <a:t>and </a:t>
            </a:r>
            <a:r>
              <a:rPr sz="1450" spc="5" dirty="0">
                <a:latin typeface="Calibri"/>
                <a:cs typeface="Calibri"/>
              </a:rPr>
              <a:t>level </a:t>
            </a:r>
            <a:r>
              <a:rPr sz="1450" spc="10" dirty="0">
                <a:latin typeface="Calibri"/>
                <a:cs typeface="Calibri"/>
              </a:rPr>
              <a:t>with the top </a:t>
            </a:r>
            <a:r>
              <a:rPr sz="1450" spc="15" dirty="0">
                <a:latin typeface="Calibri"/>
                <a:cs typeface="Calibri"/>
              </a:rPr>
              <a:t>of </a:t>
            </a:r>
            <a:r>
              <a:rPr sz="1450" spc="10" dirty="0">
                <a:latin typeface="Calibri"/>
                <a:cs typeface="Calibri"/>
              </a:rPr>
              <a:t>the</a:t>
            </a:r>
            <a:r>
              <a:rPr sz="1450" spc="15" dirty="0">
                <a:latin typeface="Calibri"/>
                <a:cs typeface="Calibri"/>
              </a:rPr>
              <a:t> </a:t>
            </a:r>
            <a:r>
              <a:rPr sz="1450" spc="5" dirty="0">
                <a:latin typeface="Calibri"/>
                <a:cs typeface="Calibri"/>
              </a:rPr>
              <a:t>wall.</a:t>
            </a:r>
            <a:endParaRPr sz="1450" dirty="0">
              <a:latin typeface="Calibri"/>
              <a:cs typeface="Calibri"/>
            </a:endParaRPr>
          </a:p>
          <a:p>
            <a:pPr marL="113030" indent="-100330">
              <a:lnSpc>
                <a:spcPct val="100000"/>
              </a:lnSpc>
              <a:spcBef>
                <a:spcPts val="40"/>
              </a:spcBef>
              <a:buChar char="−"/>
              <a:tabLst>
                <a:tab pos="113664" algn="l"/>
              </a:tabLst>
            </a:pPr>
            <a:r>
              <a:rPr sz="1450" spc="15" dirty="0">
                <a:latin typeface="Calibri"/>
                <a:cs typeface="Calibri"/>
              </a:rPr>
              <a:t>The </a:t>
            </a:r>
            <a:r>
              <a:rPr sz="1450" spc="10" dirty="0">
                <a:latin typeface="Calibri"/>
                <a:cs typeface="Calibri"/>
              </a:rPr>
              <a:t>soil </a:t>
            </a:r>
            <a:r>
              <a:rPr sz="1450" spc="5" dirty="0">
                <a:latin typeface="Calibri"/>
                <a:cs typeface="Calibri"/>
              </a:rPr>
              <a:t>surface carries </a:t>
            </a:r>
            <a:r>
              <a:rPr sz="1450" spc="15" dirty="0">
                <a:latin typeface="Calibri"/>
                <a:cs typeface="Calibri"/>
              </a:rPr>
              <a:t>a </a:t>
            </a:r>
            <a:r>
              <a:rPr sz="1450" spc="10" dirty="0">
                <a:latin typeface="Calibri"/>
                <a:cs typeface="Calibri"/>
              </a:rPr>
              <a:t>uniformly </a:t>
            </a:r>
            <a:r>
              <a:rPr sz="1450" spc="5" dirty="0">
                <a:latin typeface="Calibri"/>
                <a:cs typeface="Calibri"/>
              </a:rPr>
              <a:t>distributed </a:t>
            </a:r>
            <a:r>
              <a:rPr sz="1450" spc="15" dirty="0">
                <a:latin typeface="Calibri"/>
                <a:cs typeface="Calibri"/>
              </a:rPr>
              <a:t>load of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spc="15" dirty="0">
                <a:latin typeface="Calibri"/>
                <a:cs typeface="Calibri"/>
              </a:rPr>
              <a:t>1000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041" y="3200661"/>
            <a:ext cx="4788535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latin typeface="Calibri"/>
                <a:cs typeface="Calibri"/>
              </a:rPr>
              <a:t>Required: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buChar char="−"/>
              <a:tabLst>
                <a:tab pos="113664" algn="l"/>
              </a:tabLst>
            </a:pPr>
            <a:r>
              <a:rPr sz="1450" spc="-20" dirty="0">
                <a:latin typeface="Calibri"/>
                <a:cs typeface="Calibri"/>
              </a:rPr>
              <a:t>Total </a:t>
            </a:r>
            <a:r>
              <a:rPr sz="1450" spc="10" dirty="0">
                <a:latin typeface="Calibri"/>
                <a:cs typeface="Calibri"/>
              </a:rPr>
              <a:t>active earth </a:t>
            </a:r>
            <a:r>
              <a:rPr sz="1450" spc="5" dirty="0">
                <a:latin typeface="Calibri"/>
                <a:cs typeface="Calibri"/>
              </a:rPr>
              <a:t>pressure </a:t>
            </a:r>
            <a:r>
              <a:rPr sz="1450" spc="20" dirty="0">
                <a:latin typeface="Calibri"/>
                <a:cs typeface="Calibri"/>
              </a:rPr>
              <a:t>on </a:t>
            </a:r>
            <a:r>
              <a:rPr sz="1450" spc="10" dirty="0">
                <a:latin typeface="Calibri"/>
                <a:cs typeface="Calibri"/>
              </a:rPr>
              <a:t>the </a:t>
            </a:r>
            <a:r>
              <a:rPr sz="1450" spc="5" dirty="0">
                <a:latin typeface="Calibri"/>
                <a:cs typeface="Calibri"/>
              </a:rPr>
              <a:t>wall </a:t>
            </a:r>
            <a:r>
              <a:rPr sz="1450" spc="10" dirty="0">
                <a:latin typeface="Calibri"/>
                <a:cs typeface="Calibri"/>
              </a:rPr>
              <a:t>per linear </a:t>
            </a:r>
            <a:r>
              <a:rPr sz="1450" spc="5" dirty="0">
                <a:latin typeface="Calibri"/>
                <a:cs typeface="Calibri"/>
              </a:rPr>
              <a:t>foot </a:t>
            </a:r>
            <a:r>
              <a:rPr sz="1450" spc="15" dirty="0">
                <a:latin typeface="Calibri"/>
                <a:cs typeface="Calibri"/>
              </a:rPr>
              <a:t>of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5" dirty="0">
                <a:latin typeface="Calibri"/>
                <a:cs typeface="Calibri"/>
              </a:rPr>
              <a:t>wall.</a:t>
            </a:r>
            <a:endParaRPr sz="1450">
              <a:latin typeface="Calibri"/>
              <a:cs typeface="Calibri"/>
            </a:endParaRPr>
          </a:p>
          <a:p>
            <a:pPr marL="12700" marR="110489">
              <a:lnSpc>
                <a:spcPct val="102400"/>
              </a:lnSpc>
              <a:buChar char="−"/>
              <a:tabLst>
                <a:tab pos="113664" algn="l"/>
              </a:tabLst>
            </a:pPr>
            <a:r>
              <a:rPr sz="1450" spc="5" dirty="0">
                <a:latin typeface="Calibri"/>
                <a:cs typeface="Calibri"/>
              </a:rPr>
              <a:t>Point </a:t>
            </a:r>
            <a:r>
              <a:rPr sz="1450" spc="15" dirty="0">
                <a:latin typeface="Calibri"/>
                <a:cs typeface="Calibri"/>
              </a:rPr>
              <a:t>of action of </a:t>
            </a:r>
            <a:r>
              <a:rPr sz="1450" spc="10" dirty="0">
                <a:latin typeface="Calibri"/>
                <a:cs typeface="Calibri"/>
              </a:rPr>
              <a:t>the </a:t>
            </a:r>
            <a:r>
              <a:rPr sz="1450" spc="5" dirty="0">
                <a:latin typeface="Calibri"/>
                <a:cs typeface="Calibri"/>
              </a:rPr>
              <a:t>total </a:t>
            </a:r>
            <a:r>
              <a:rPr sz="1450" spc="10" dirty="0">
                <a:latin typeface="Calibri"/>
                <a:cs typeface="Calibri"/>
              </a:rPr>
              <a:t>active earth </a:t>
            </a:r>
            <a:r>
              <a:rPr sz="1450" spc="5" dirty="0">
                <a:latin typeface="Calibri"/>
                <a:cs typeface="Calibri"/>
              </a:rPr>
              <a:t>pressure </a:t>
            </a:r>
            <a:r>
              <a:rPr sz="1450" spc="10" dirty="0">
                <a:latin typeface="Calibri"/>
                <a:cs typeface="Calibri"/>
              </a:rPr>
              <a:t>by </a:t>
            </a:r>
            <a:r>
              <a:rPr sz="1450" spc="15" dirty="0">
                <a:latin typeface="Calibri"/>
                <a:cs typeface="Calibri"/>
              </a:rPr>
              <a:t>Rankine  </a:t>
            </a:r>
            <a:r>
              <a:rPr sz="1450" dirty="0">
                <a:latin typeface="Calibri"/>
                <a:cs typeface="Calibri"/>
              </a:rPr>
              <a:t>theory.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58711" y="2391917"/>
            <a:ext cx="593725" cy="3068320"/>
          </a:xfrm>
          <a:custGeom>
            <a:avLst/>
            <a:gdLst/>
            <a:ahLst/>
            <a:cxnLst/>
            <a:rect l="l" t="t" r="r" b="b"/>
            <a:pathLst>
              <a:path w="593725" h="3068320">
                <a:moveTo>
                  <a:pt x="593598" y="3065526"/>
                </a:moveTo>
                <a:lnTo>
                  <a:pt x="593598" y="0"/>
                </a:lnTo>
                <a:lnTo>
                  <a:pt x="438150" y="1524"/>
                </a:lnTo>
                <a:lnTo>
                  <a:pt x="0" y="3067812"/>
                </a:lnTo>
                <a:lnTo>
                  <a:pt x="593598" y="3065526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54902" y="2388107"/>
            <a:ext cx="601980" cy="3075940"/>
          </a:xfrm>
          <a:custGeom>
            <a:avLst/>
            <a:gdLst/>
            <a:ahLst/>
            <a:cxnLst/>
            <a:rect l="l" t="t" r="r" b="b"/>
            <a:pathLst>
              <a:path w="601979" h="3075940">
                <a:moveTo>
                  <a:pt x="601979" y="3071622"/>
                </a:moveTo>
                <a:lnTo>
                  <a:pt x="601979" y="2286"/>
                </a:lnTo>
                <a:lnTo>
                  <a:pt x="599693" y="0"/>
                </a:lnTo>
                <a:lnTo>
                  <a:pt x="593597" y="37"/>
                </a:lnTo>
                <a:lnTo>
                  <a:pt x="445769" y="1486"/>
                </a:lnTo>
                <a:lnTo>
                  <a:pt x="440435" y="1524"/>
                </a:lnTo>
                <a:lnTo>
                  <a:pt x="438149" y="3048"/>
                </a:lnTo>
                <a:lnTo>
                  <a:pt x="438149" y="5334"/>
                </a:lnTo>
                <a:lnTo>
                  <a:pt x="0" y="3070860"/>
                </a:lnTo>
                <a:lnTo>
                  <a:pt x="0" y="3071622"/>
                </a:lnTo>
                <a:lnTo>
                  <a:pt x="761" y="3073146"/>
                </a:lnTo>
                <a:lnTo>
                  <a:pt x="3047" y="3075432"/>
                </a:lnTo>
                <a:lnTo>
                  <a:pt x="3809" y="3075432"/>
                </a:lnTo>
                <a:lnTo>
                  <a:pt x="3809" y="3067050"/>
                </a:lnTo>
                <a:lnTo>
                  <a:pt x="9036" y="3067036"/>
                </a:lnTo>
                <a:lnTo>
                  <a:pt x="441959" y="32799"/>
                </a:lnTo>
                <a:lnTo>
                  <a:pt x="441959" y="9144"/>
                </a:lnTo>
                <a:lnTo>
                  <a:pt x="445769" y="6096"/>
                </a:lnTo>
                <a:lnTo>
                  <a:pt x="445769" y="9106"/>
                </a:lnTo>
                <a:lnTo>
                  <a:pt x="593597" y="7657"/>
                </a:lnTo>
                <a:lnTo>
                  <a:pt x="593597" y="3810"/>
                </a:lnTo>
                <a:lnTo>
                  <a:pt x="597407" y="7620"/>
                </a:lnTo>
                <a:lnTo>
                  <a:pt x="597407" y="3073154"/>
                </a:lnTo>
                <a:lnTo>
                  <a:pt x="599693" y="3073146"/>
                </a:lnTo>
                <a:lnTo>
                  <a:pt x="601979" y="3071622"/>
                </a:lnTo>
                <a:close/>
              </a:path>
              <a:path w="601979" h="3075940">
                <a:moveTo>
                  <a:pt x="9036" y="3067036"/>
                </a:moveTo>
                <a:lnTo>
                  <a:pt x="3809" y="3067050"/>
                </a:lnTo>
                <a:lnTo>
                  <a:pt x="8381" y="3071622"/>
                </a:lnTo>
                <a:lnTo>
                  <a:pt x="9036" y="3067036"/>
                </a:lnTo>
                <a:close/>
              </a:path>
              <a:path w="601979" h="3075940">
                <a:moveTo>
                  <a:pt x="597407" y="3073154"/>
                </a:moveTo>
                <a:lnTo>
                  <a:pt x="597407" y="3065526"/>
                </a:lnTo>
                <a:lnTo>
                  <a:pt x="593597" y="3069336"/>
                </a:lnTo>
                <a:lnTo>
                  <a:pt x="593597" y="3065535"/>
                </a:lnTo>
                <a:lnTo>
                  <a:pt x="9036" y="3067036"/>
                </a:lnTo>
                <a:lnTo>
                  <a:pt x="8381" y="3071622"/>
                </a:lnTo>
                <a:lnTo>
                  <a:pt x="3809" y="3067050"/>
                </a:lnTo>
                <a:lnTo>
                  <a:pt x="3809" y="3075432"/>
                </a:lnTo>
                <a:lnTo>
                  <a:pt x="593597" y="3073169"/>
                </a:lnTo>
                <a:lnTo>
                  <a:pt x="593597" y="3069336"/>
                </a:lnTo>
                <a:lnTo>
                  <a:pt x="597407" y="3065526"/>
                </a:lnTo>
                <a:lnTo>
                  <a:pt x="597407" y="3073154"/>
                </a:lnTo>
                <a:close/>
              </a:path>
              <a:path w="601979" h="3075940">
                <a:moveTo>
                  <a:pt x="445769" y="6096"/>
                </a:moveTo>
                <a:lnTo>
                  <a:pt x="441959" y="9144"/>
                </a:lnTo>
                <a:lnTo>
                  <a:pt x="445339" y="9110"/>
                </a:lnTo>
                <a:lnTo>
                  <a:pt x="445769" y="6096"/>
                </a:lnTo>
                <a:close/>
              </a:path>
              <a:path w="601979" h="3075940">
                <a:moveTo>
                  <a:pt x="445339" y="9110"/>
                </a:moveTo>
                <a:lnTo>
                  <a:pt x="441959" y="9144"/>
                </a:lnTo>
                <a:lnTo>
                  <a:pt x="441959" y="32799"/>
                </a:lnTo>
                <a:lnTo>
                  <a:pt x="445339" y="9110"/>
                </a:lnTo>
                <a:close/>
              </a:path>
              <a:path w="601979" h="3075940">
                <a:moveTo>
                  <a:pt x="445769" y="9106"/>
                </a:moveTo>
                <a:lnTo>
                  <a:pt x="445769" y="6096"/>
                </a:lnTo>
                <a:lnTo>
                  <a:pt x="445339" y="9110"/>
                </a:lnTo>
                <a:lnTo>
                  <a:pt x="445769" y="9106"/>
                </a:lnTo>
                <a:close/>
              </a:path>
              <a:path w="601979" h="3075940">
                <a:moveTo>
                  <a:pt x="597407" y="7620"/>
                </a:moveTo>
                <a:lnTo>
                  <a:pt x="593597" y="3810"/>
                </a:lnTo>
                <a:lnTo>
                  <a:pt x="593597" y="7657"/>
                </a:lnTo>
                <a:lnTo>
                  <a:pt x="597407" y="7620"/>
                </a:lnTo>
                <a:close/>
              </a:path>
              <a:path w="601979" h="3075940">
                <a:moveTo>
                  <a:pt x="597407" y="3065526"/>
                </a:moveTo>
                <a:lnTo>
                  <a:pt x="597407" y="7620"/>
                </a:lnTo>
                <a:lnTo>
                  <a:pt x="593597" y="7657"/>
                </a:lnTo>
                <a:lnTo>
                  <a:pt x="593597" y="3065535"/>
                </a:lnTo>
                <a:lnTo>
                  <a:pt x="597407" y="3065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50785" y="2391536"/>
            <a:ext cx="3007995" cy="0"/>
          </a:xfrm>
          <a:custGeom>
            <a:avLst/>
            <a:gdLst/>
            <a:ahLst/>
            <a:cxnLst/>
            <a:rect l="l" t="t" r="r" b="b"/>
            <a:pathLst>
              <a:path w="3007995">
                <a:moveTo>
                  <a:pt x="0" y="0"/>
                </a:moveTo>
                <a:lnTo>
                  <a:pt x="3007614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74841" y="5459348"/>
            <a:ext cx="2432685" cy="0"/>
          </a:xfrm>
          <a:custGeom>
            <a:avLst/>
            <a:gdLst/>
            <a:ahLst/>
            <a:cxnLst/>
            <a:rect l="l" t="t" r="r" b="b"/>
            <a:pathLst>
              <a:path w="2432684">
                <a:moveTo>
                  <a:pt x="0" y="0"/>
                </a:moveTo>
                <a:lnTo>
                  <a:pt x="2432304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350756" y="2947923"/>
            <a:ext cx="169545" cy="701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85"/>
              </a:lnSpc>
            </a:pPr>
            <a:r>
              <a:rPr sz="2300" b="1" i="1" spc="-55" dirty="0">
                <a:latin typeface="Symbol"/>
                <a:cs typeface="Symbol"/>
              </a:rPr>
              <a:t></a:t>
            </a:r>
            <a:endParaRPr sz="2300">
              <a:latin typeface="Symbol"/>
              <a:cs typeface="Symbol"/>
            </a:endParaRPr>
          </a:p>
          <a:p>
            <a:pPr marL="12700">
              <a:lnSpc>
                <a:spcPts val="2685"/>
              </a:lnSpc>
            </a:pPr>
            <a:r>
              <a:rPr sz="2300" b="1" i="1" spc="-65" dirty="0">
                <a:latin typeface="Symbol"/>
                <a:cs typeface="Symbol"/>
              </a:rPr>
              <a:t></a:t>
            </a:r>
            <a:endParaRPr sz="2300">
              <a:latin typeface="Symbol"/>
              <a:cs typeface="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51982" y="2393442"/>
            <a:ext cx="703580" cy="0"/>
          </a:xfrm>
          <a:custGeom>
            <a:avLst/>
            <a:gdLst/>
            <a:ahLst/>
            <a:cxnLst/>
            <a:rect l="l" t="t" r="r" b="b"/>
            <a:pathLst>
              <a:path w="703579">
                <a:moveTo>
                  <a:pt x="0" y="0"/>
                </a:moveTo>
                <a:lnTo>
                  <a:pt x="703326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65926" y="2393442"/>
            <a:ext cx="63500" cy="3077845"/>
          </a:xfrm>
          <a:custGeom>
            <a:avLst/>
            <a:gdLst/>
            <a:ahLst/>
            <a:cxnLst/>
            <a:rect l="l" t="t" r="r" b="b"/>
            <a:pathLst>
              <a:path w="63500" h="3077845">
                <a:moveTo>
                  <a:pt x="63246" y="63245"/>
                </a:moveTo>
                <a:lnTo>
                  <a:pt x="32003" y="0"/>
                </a:lnTo>
                <a:lnTo>
                  <a:pt x="0" y="63245"/>
                </a:lnTo>
                <a:lnTo>
                  <a:pt x="28193" y="63245"/>
                </a:lnTo>
                <a:lnTo>
                  <a:pt x="28193" y="52578"/>
                </a:lnTo>
                <a:lnTo>
                  <a:pt x="35813" y="52578"/>
                </a:lnTo>
                <a:lnTo>
                  <a:pt x="35813" y="63245"/>
                </a:lnTo>
                <a:lnTo>
                  <a:pt x="63246" y="63245"/>
                </a:lnTo>
                <a:close/>
              </a:path>
              <a:path w="63500" h="3077845">
                <a:moveTo>
                  <a:pt x="63246" y="3014471"/>
                </a:moveTo>
                <a:lnTo>
                  <a:pt x="0" y="3014471"/>
                </a:lnTo>
                <a:lnTo>
                  <a:pt x="28193" y="3070188"/>
                </a:lnTo>
                <a:lnTo>
                  <a:pt x="28193" y="3025140"/>
                </a:lnTo>
                <a:lnTo>
                  <a:pt x="35813" y="3025140"/>
                </a:lnTo>
                <a:lnTo>
                  <a:pt x="35813" y="3070005"/>
                </a:lnTo>
                <a:lnTo>
                  <a:pt x="63246" y="3014471"/>
                </a:lnTo>
                <a:close/>
              </a:path>
              <a:path w="63500" h="3077845">
                <a:moveTo>
                  <a:pt x="35813" y="63245"/>
                </a:moveTo>
                <a:lnTo>
                  <a:pt x="35813" y="52578"/>
                </a:lnTo>
                <a:lnTo>
                  <a:pt x="28193" y="52578"/>
                </a:lnTo>
                <a:lnTo>
                  <a:pt x="28193" y="63245"/>
                </a:lnTo>
                <a:lnTo>
                  <a:pt x="35813" y="63245"/>
                </a:lnTo>
                <a:close/>
              </a:path>
              <a:path w="63500" h="3077845">
                <a:moveTo>
                  <a:pt x="35813" y="3014471"/>
                </a:moveTo>
                <a:lnTo>
                  <a:pt x="35813" y="63245"/>
                </a:lnTo>
                <a:lnTo>
                  <a:pt x="28193" y="63245"/>
                </a:lnTo>
                <a:lnTo>
                  <a:pt x="28193" y="3014471"/>
                </a:lnTo>
                <a:lnTo>
                  <a:pt x="35813" y="3014471"/>
                </a:lnTo>
                <a:close/>
              </a:path>
              <a:path w="63500" h="3077845">
                <a:moveTo>
                  <a:pt x="35813" y="3070005"/>
                </a:moveTo>
                <a:lnTo>
                  <a:pt x="35813" y="3025140"/>
                </a:lnTo>
                <a:lnTo>
                  <a:pt x="28193" y="3025140"/>
                </a:lnTo>
                <a:lnTo>
                  <a:pt x="28193" y="3070188"/>
                </a:lnTo>
                <a:lnTo>
                  <a:pt x="32003" y="3077717"/>
                </a:lnTo>
                <a:lnTo>
                  <a:pt x="35813" y="3070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05905" y="3709415"/>
            <a:ext cx="309880" cy="337185"/>
          </a:xfrm>
          <a:custGeom>
            <a:avLst/>
            <a:gdLst/>
            <a:ahLst/>
            <a:cxnLst/>
            <a:rect l="l" t="t" r="r" b="b"/>
            <a:pathLst>
              <a:path w="309879" h="337185">
                <a:moveTo>
                  <a:pt x="0" y="0"/>
                </a:moveTo>
                <a:lnTo>
                  <a:pt x="0" y="336803"/>
                </a:lnTo>
                <a:lnTo>
                  <a:pt x="309372" y="336803"/>
                </a:lnTo>
                <a:lnTo>
                  <a:pt x="3093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167882" y="3740403"/>
            <a:ext cx="180975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H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22007" y="5303520"/>
            <a:ext cx="139065" cy="152400"/>
          </a:xfrm>
          <a:custGeom>
            <a:avLst/>
            <a:gdLst/>
            <a:ahLst/>
            <a:cxnLst/>
            <a:rect l="l" t="t" r="r" b="b"/>
            <a:pathLst>
              <a:path w="139065" h="152400">
                <a:moveTo>
                  <a:pt x="138683" y="152400"/>
                </a:moveTo>
                <a:lnTo>
                  <a:pt x="138683" y="0"/>
                </a:lnTo>
                <a:lnTo>
                  <a:pt x="0" y="0"/>
                </a:lnTo>
                <a:lnTo>
                  <a:pt x="0" y="152400"/>
                </a:lnTo>
                <a:lnTo>
                  <a:pt x="3810" y="152400"/>
                </a:lnTo>
                <a:lnTo>
                  <a:pt x="3810" y="8381"/>
                </a:lnTo>
                <a:lnTo>
                  <a:pt x="7620" y="3809"/>
                </a:lnTo>
                <a:lnTo>
                  <a:pt x="7620" y="8381"/>
                </a:lnTo>
                <a:lnTo>
                  <a:pt x="130301" y="8381"/>
                </a:lnTo>
                <a:lnTo>
                  <a:pt x="130301" y="3809"/>
                </a:lnTo>
                <a:lnTo>
                  <a:pt x="134112" y="8381"/>
                </a:lnTo>
                <a:lnTo>
                  <a:pt x="134112" y="152400"/>
                </a:lnTo>
                <a:lnTo>
                  <a:pt x="138683" y="152400"/>
                </a:lnTo>
                <a:close/>
              </a:path>
              <a:path w="139065" h="152400">
                <a:moveTo>
                  <a:pt x="7620" y="8381"/>
                </a:moveTo>
                <a:lnTo>
                  <a:pt x="7620" y="3809"/>
                </a:lnTo>
                <a:lnTo>
                  <a:pt x="3810" y="8381"/>
                </a:lnTo>
                <a:lnTo>
                  <a:pt x="7620" y="8381"/>
                </a:lnTo>
                <a:close/>
              </a:path>
              <a:path w="139065" h="152400">
                <a:moveTo>
                  <a:pt x="7620" y="144017"/>
                </a:moveTo>
                <a:lnTo>
                  <a:pt x="7620" y="8381"/>
                </a:lnTo>
                <a:lnTo>
                  <a:pt x="3810" y="8381"/>
                </a:lnTo>
                <a:lnTo>
                  <a:pt x="3810" y="144017"/>
                </a:lnTo>
                <a:lnTo>
                  <a:pt x="7620" y="144017"/>
                </a:lnTo>
                <a:close/>
              </a:path>
              <a:path w="139065" h="152400">
                <a:moveTo>
                  <a:pt x="134112" y="144017"/>
                </a:moveTo>
                <a:lnTo>
                  <a:pt x="3810" y="144017"/>
                </a:lnTo>
                <a:lnTo>
                  <a:pt x="7620" y="147827"/>
                </a:lnTo>
                <a:lnTo>
                  <a:pt x="7620" y="152400"/>
                </a:lnTo>
                <a:lnTo>
                  <a:pt x="130301" y="152400"/>
                </a:lnTo>
                <a:lnTo>
                  <a:pt x="130301" y="147827"/>
                </a:lnTo>
                <a:lnTo>
                  <a:pt x="134112" y="144017"/>
                </a:lnTo>
                <a:close/>
              </a:path>
              <a:path w="139065" h="152400">
                <a:moveTo>
                  <a:pt x="7620" y="152400"/>
                </a:moveTo>
                <a:lnTo>
                  <a:pt x="7620" y="147827"/>
                </a:lnTo>
                <a:lnTo>
                  <a:pt x="3810" y="144017"/>
                </a:lnTo>
                <a:lnTo>
                  <a:pt x="3810" y="152400"/>
                </a:lnTo>
                <a:lnTo>
                  <a:pt x="7620" y="152400"/>
                </a:lnTo>
                <a:close/>
              </a:path>
              <a:path w="139065" h="152400">
                <a:moveTo>
                  <a:pt x="134112" y="8381"/>
                </a:moveTo>
                <a:lnTo>
                  <a:pt x="130301" y="3809"/>
                </a:lnTo>
                <a:lnTo>
                  <a:pt x="130301" y="8381"/>
                </a:lnTo>
                <a:lnTo>
                  <a:pt x="134112" y="8381"/>
                </a:lnTo>
                <a:close/>
              </a:path>
              <a:path w="139065" h="152400">
                <a:moveTo>
                  <a:pt x="134112" y="144017"/>
                </a:moveTo>
                <a:lnTo>
                  <a:pt x="134112" y="8381"/>
                </a:lnTo>
                <a:lnTo>
                  <a:pt x="130301" y="8381"/>
                </a:lnTo>
                <a:lnTo>
                  <a:pt x="130301" y="144017"/>
                </a:lnTo>
                <a:lnTo>
                  <a:pt x="134112" y="144017"/>
                </a:lnTo>
                <a:close/>
              </a:path>
              <a:path w="139065" h="152400">
                <a:moveTo>
                  <a:pt x="134112" y="152400"/>
                </a:moveTo>
                <a:lnTo>
                  <a:pt x="134112" y="144017"/>
                </a:lnTo>
                <a:lnTo>
                  <a:pt x="130301" y="147827"/>
                </a:lnTo>
                <a:lnTo>
                  <a:pt x="130301" y="152400"/>
                </a:lnTo>
                <a:lnTo>
                  <a:pt x="134112" y="152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35545" y="4809744"/>
            <a:ext cx="707390" cy="1091565"/>
          </a:xfrm>
          <a:custGeom>
            <a:avLst/>
            <a:gdLst/>
            <a:ahLst/>
            <a:cxnLst/>
            <a:rect l="l" t="t" r="r" b="b"/>
            <a:pathLst>
              <a:path w="707390" h="1091564">
                <a:moveTo>
                  <a:pt x="64769" y="0"/>
                </a:moveTo>
                <a:lnTo>
                  <a:pt x="0" y="27431"/>
                </a:lnTo>
                <a:lnTo>
                  <a:pt x="51815" y="58259"/>
                </a:lnTo>
                <a:lnTo>
                  <a:pt x="51815" y="35051"/>
                </a:lnTo>
                <a:lnTo>
                  <a:pt x="52577" y="26669"/>
                </a:lnTo>
                <a:lnTo>
                  <a:pt x="62755" y="27867"/>
                </a:lnTo>
                <a:lnTo>
                  <a:pt x="64769" y="0"/>
                </a:lnTo>
                <a:close/>
              </a:path>
              <a:path w="707390" h="1091564">
                <a:moveTo>
                  <a:pt x="62755" y="27867"/>
                </a:moveTo>
                <a:lnTo>
                  <a:pt x="52577" y="26669"/>
                </a:lnTo>
                <a:lnTo>
                  <a:pt x="51815" y="35051"/>
                </a:lnTo>
                <a:lnTo>
                  <a:pt x="62168" y="35993"/>
                </a:lnTo>
                <a:lnTo>
                  <a:pt x="62755" y="27867"/>
                </a:lnTo>
                <a:close/>
              </a:path>
              <a:path w="707390" h="1091564">
                <a:moveTo>
                  <a:pt x="62168" y="35993"/>
                </a:moveTo>
                <a:lnTo>
                  <a:pt x="51815" y="35051"/>
                </a:lnTo>
                <a:lnTo>
                  <a:pt x="51815" y="58259"/>
                </a:lnTo>
                <a:lnTo>
                  <a:pt x="60197" y="63245"/>
                </a:lnTo>
                <a:lnTo>
                  <a:pt x="62168" y="35993"/>
                </a:lnTo>
                <a:close/>
              </a:path>
              <a:path w="707390" h="1091564">
                <a:moveTo>
                  <a:pt x="707135" y="1083564"/>
                </a:moveTo>
                <a:lnTo>
                  <a:pt x="639609" y="1073227"/>
                </a:lnTo>
                <a:lnTo>
                  <a:pt x="571396" y="1049664"/>
                </a:lnTo>
                <a:lnTo>
                  <a:pt x="515884" y="1015208"/>
                </a:lnTo>
                <a:lnTo>
                  <a:pt x="471591" y="971168"/>
                </a:lnTo>
                <a:lnTo>
                  <a:pt x="437033" y="918850"/>
                </a:lnTo>
                <a:lnTo>
                  <a:pt x="410727" y="859562"/>
                </a:lnTo>
                <a:lnTo>
                  <a:pt x="391191" y="794610"/>
                </a:lnTo>
                <a:lnTo>
                  <a:pt x="376940" y="725303"/>
                </a:lnTo>
                <a:lnTo>
                  <a:pt x="366494" y="652948"/>
                </a:lnTo>
                <a:lnTo>
                  <a:pt x="347286" y="467300"/>
                </a:lnTo>
                <a:lnTo>
                  <a:pt x="343145" y="430663"/>
                </a:lnTo>
                <a:lnTo>
                  <a:pt x="333083" y="359186"/>
                </a:lnTo>
                <a:lnTo>
                  <a:pt x="319409" y="291197"/>
                </a:lnTo>
                <a:lnTo>
                  <a:pt x="300642" y="228003"/>
                </a:lnTo>
                <a:lnTo>
                  <a:pt x="275297" y="170912"/>
                </a:lnTo>
                <a:lnTo>
                  <a:pt x="241891" y="121231"/>
                </a:lnTo>
                <a:lnTo>
                  <a:pt x="198943" y="80266"/>
                </a:lnTo>
                <a:lnTo>
                  <a:pt x="144969" y="49326"/>
                </a:lnTo>
                <a:lnTo>
                  <a:pt x="78485" y="29717"/>
                </a:lnTo>
                <a:lnTo>
                  <a:pt x="62755" y="27867"/>
                </a:lnTo>
                <a:lnTo>
                  <a:pt x="62168" y="35993"/>
                </a:lnTo>
                <a:lnTo>
                  <a:pt x="76961" y="37337"/>
                </a:lnTo>
                <a:lnTo>
                  <a:pt x="111256" y="45459"/>
                </a:lnTo>
                <a:lnTo>
                  <a:pt x="170197" y="70578"/>
                </a:lnTo>
                <a:lnTo>
                  <a:pt x="217510" y="106438"/>
                </a:lnTo>
                <a:lnTo>
                  <a:pt x="254675" y="151728"/>
                </a:lnTo>
                <a:lnTo>
                  <a:pt x="283175" y="205136"/>
                </a:lnTo>
                <a:lnTo>
                  <a:pt x="304491" y="265349"/>
                </a:lnTo>
                <a:lnTo>
                  <a:pt x="320104" y="331055"/>
                </a:lnTo>
                <a:lnTo>
                  <a:pt x="331496" y="400942"/>
                </a:lnTo>
                <a:lnTo>
                  <a:pt x="355158" y="622571"/>
                </a:lnTo>
                <a:lnTo>
                  <a:pt x="359513" y="659532"/>
                </a:lnTo>
                <a:lnTo>
                  <a:pt x="370242" y="731998"/>
                </a:lnTo>
                <a:lnTo>
                  <a:pt x="384897" y="801429"/>
                </a:lnTo>
                <a:lnTo>
                  <a:pt x="404960" y="866513"/>
                </a:lnTo>
                <a:lnTo>
                  <a:pt x="431913" y="925937"/>
                </a:lnTo>
                <a:lnTo>
                  <a:pt x="467237" y="978391"/>
                </a:lnTo>
                <a:lnTo>
                  <a:pt x="512413" y="1022561"/>
                </a:lnTo>
                <a:lnTo>
                  <a:pt x="568923" y="1057135"/>
                </a:lnTo>
                <a:lnTo>
                  <a:pt x="638248" y="1080802"/>
                </a:lnTo>
                <a:lnTo>
                  <a:pt x="678179" y="1088136"/>
                </a:lnTo>
                <a:lnTo>
                  <a:pt x="706373" y="1091183"/>
                </a:lnTo>
                <a:lnTo>
                  <a:pt x="707135" y="1083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797036" y="5697982"/>
            <a:ext cx="2009139" cy="65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90"/>
              </a:lnSpc>
            </a:pPr>
            <a:r>
              <a:rPr sz="2150" spc="15" dirty="0">
                <a:latin typeface="Arial"/>
                <a:cs typeface="Arial"/>
              </a:rPr>
              <a:t>Smooth</a:t>
            </a:r>
            <a:r>
              <a:rPr sz="2150" spc="-70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Surface</a:t>
            </a:r>
            <a:endParaRPr sz="2150">
              <a:latin typeface="Arial"/>
              <a:cs typeface="Arial"/>
            </a:endParaRPr>
          </a:p>
          <a:p>
            <a:pPr marL="579755">
              <a:lnSpc>
                <a:spcPts val="2490"/>
              </a:lnSpc>
            </a:pPr>
            <a:r>
              <a:rPr sz="2150" spc="10" dirty="0">
                <a:latin typeface="Symbol"/>
                <a:cs typeface="Symbol"/>
              </a:rPr>
              <a:t></a:t>
            </a:r>
            <a:r>
              <a:rPr sz="2150" spc="10" dirty="0">
                <a:latin typeface="Times New Roman"/>
                <a:cs typeface="Times New Roman"/>
              </a:rPr>
              <a:t> </a:t>
            </a:r>
            <a:r>
              <a:rPr sz="2150" spc="15" dirty="0">
                <a:latin typeface="Arial"/>
                <a:cs typeface="Arial"/>
              </a:rPr>
              <a:t>=</a:t>
            </a:r>
            <a:r>
              <a:rPr sz="2150" spc="-35" dirty="0">
                <a:latin typeface="Arial"/>
                <a:cs typeface="Arial"/>
              </a:rPr>
              <a:t> </a:t>
            </a:r>
            <a:r>
              <a:rPr sz="2150" spc="15" dirty="0">
                <a:latin typeface="Arial"/>
                <a:cs typeface="Arial"/>
              </a:rPr>
              <a:t>0</a:t>
            </a:r>
            <a:endParaRPr sz="21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694931" y="5482590"/>
            <a:ext cx="233679" cy="203200"/>
          </a:xfrm>
          <a:custGeom>
            <a:avLst/>
            <a:gdLst/>
            <a:ahLst/>
            <a:cxnLst/>
            <a:rect l="l" t="t" r="r" b="b"/>
            <a:pathLst>
              <a:path w="233679" h="203200">
                <a:moveTo>
                  <a:pt x="187855" y="44235"/>
                </a:moveTo>
                <a:lnTo>
                  <a:pt x="182549" y="38143"/>
                </a:lnTo>
                <a:lnTo>
                  <a:pt x="0" y="196596"/>
                </a:lnTo>
                <a:lnTo>
                  <a:pt x="4572" y="202692"/>
                </a:lnTo>
                <a:lnTo>
                  <a:pt x="187855" y="44235"/>
                </a:lnTo>
                <a:close/>
              </a:path>
              <a:path w="233679" h="203200">
                <a:moveTo>
                  <a:pt x="233172" y="0"/>
                </a:moveTo>
                <a:lnTo>
                  <a:pt x="164592" y="17526"/>
                </a:lnTo>
                <a:lnTo>
                  <a:pt x="182549" y="38143"/>
                </a:lnTo>
                <a:lnTo>
                  <a:pt x="190500" y="31242"/>
                </a:lnTo>
                <a:lnTo>
                  <a:pt x="195834" y="37338"/>
                </a:lnTo>
                <a:lnTo>
                  <a:pt x="195834" y="53396"/>
                </a:lnTo>
                <a:lnTo>
                  <a:pt x="205740" y="64770"/>
                </a:lnTo>
                <a:lnTo>
                  <a:pt x="233172" y="0"/>
                </a:lnTo>
                <a:close/>
              </a:path>
              <a:path w="233679" h="203200">
                <a:moveTo>
                  <a:pt x="195834" y="37338"/>
                </a:moveTo>
                <a:lnTo>
                  <a:pt x="190500" y="31242"/>
                </a:lnTo>
                <a:lnTo>
                  <a:pt x="182549" y="38143"/>
                </a:lnTo>
                <a:lnTo>
                  <a:pt x="187855" y="44235"/>
                </a:lnTo>
                <a:lnTo>
                  <a:pt x="195834" y="37338"/>
                </a:lnTo>
                <a:close/>
              </a:path>
              <a:path w="233679" h="203200">
                <a:moveTo>
                  <a:pt x="195834" y="53396"/>
                </a:moveTo>
                <a:lnTo>
                  <a:pt x="195834" y="37338"/>
                </a:lnTo>
                <a:lnTo>
                  <a:pt x="187855" y="44235"/>
                </a:lnTo>
                <a:lnTo>
                  <a:pt x="195834" y="533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76226" y="5662914"/>
            <a:ext cx="979805" cy="1016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1400"/>
              </a:lnSpc>
            </a:pPr>
            <a:r>
              <a:rPr sz="2150" spc="-5" dirty="0">
                <a:latin typeface="Arial"/>
                <a:cs typeface="Arial"/>
              </a:rPr>
              <a:t>Vertical  </a:t>
            </a:r>
            <a:r>
              <a:rPr sz="2150" spc="10" dirty="0">
                <a:latin typeface="Arial"/>
                <a:cs typeface="Arial"/>
              </a:rPr>
              <a:t>Surface</a:t>
            </a:r>
            <a:endParaRPr sz="215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35"/>
              </a:spcBef>
            </a:pPr>
            <a:r>
              <a:rPr sz="2150" spc="10" dirty="0">
                <a:latin typeface="Symbol"/>
                <a:cs typeface="Symbol"/>
              </a:rPr>
              <a:t></a:t>
            </a:r>
            <a:r>
              <a:rPr sz="2150" spc="10" dirty="0">
                <a:latin typeface="Times New Roman"/>
                <a:cs typeface="Times New Roman"/>
              </a:rPr>
              <a:t> </a:t>
            </a:r>
            <a:r>
              <a:rPr sz="2150" spc="15" dirty="0">
                <a:latin typeface="Arial"/>
                <a:cs typeface="Arial"/>
              </a:rPr>
              <a:t>=</a:t>
            </a:r>
            <a:r>
              <a:rPr sz="2150" spc="-35" dirty="0">
                <a:latin typeface="Arial"/>
                <a:cs typeface="Arial"/>
              </a:rPr>
              <a:t> </a:t>
            </a:r>
            <a:r>
              <a:rPr sz="2150" spc="15" dirty="0">
                <a:latin typeface="Arial"/>
                <a:cs typeface="Arial"/>
              </a:rPr>
              <a:t>0</a:t>
            </a:r>
            <a:endParaRPr sz="21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050785" y="2209800"/>
            <a:ext cx="2828544" cy="179832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45452" y="2205227"/>
            <a:ext cx="2839720" cy="189865"/>
          </a:xfrm>
          <a:custGeom>
            <a:avLst/>
            <a:gdLst/>
            <a:ahLst/>
            <a:cxnLst/>
            <a:rect l="l" t="t" r="r" b="b"/>
            <a:pathLst>
              <a:path w="2839720" h="189864">
                <a:moveTo>
                  <a:pt x="2839211" y="189737"/>
                </a:moveTo>
                <a:lnTo>
                  <a:pt x="2839211" y="0"/>
                </a:lnTo>
                <a:lnTo>
                  <a:pt x="0" y="0"/>
                </a:lnTo>
                <a:lnTo>
                  <a:pt x="0" y="189737"/>
                </a:lnTo>
                <a:lnTo>
                  <a:pt x="5333" y="189737"/>
                </a:lnTo>
                <a:lnTo>
                  <a:pt x="5333" y="9905"/>
                </a:lnTo>
                <a:lnTo>
                  <a:pt x="10668" y="4571"/>
                </a:lnTo>
                <a:lnTo>
                  <a:pt x="10668" y="9905"/>
                </a:lnTo>
                <a:lnTo>
                  <a:pt x="2828544" y="9905"/>
                </a:lnTo>
                <a:lnTo>
                  <a:pt x="2828544" y="4571"/>
                </a:lnTo>
                <a:lnTo>
                  <a:pt x="2833878" y="9905"/>
                </a:lnTo>
                <a:lnTo>
                  <a:pt x="2833878" y="189737"/>
                </a:lnTo>
                <a:lnTo>
                  <a:pt x="2839211" y="189737"/>
                </a:lnTo>
                <a:close/>
              </a:path>
              <a:path w="2839720" h="189864">
                <a:moveTo>
                  <a:pt x="10668" y="9905"/>
                </a:moveTo>
                <a:lnTo>
                  <a:pt x="10668" y="4571"/>
                </a:lnTo>
                <a:lnTo>
                  <a:pt x="5333" y="9905"/>
                </a:lnTo>
                <a:lnTo>
                  <a:pt x="10668" y="9905"/>
                </a:lnTo>
                <a:close/>
              </a:path>
              <a:path w="2839720" h="189864">
                <a:moveTo>
                  <a:pt x="10668" y="179069"/>
                </a:moveTo>
                <a:lnTo>
                  <a:pt x="10668" y="9905"/>
                </a:lnTo>
                <a:lnTo>
                  <a:pt x="5333" y="9905"/>
                </a:lnTo>
                <a:lnTo>
                  <a:pt x="5333" y="179069"/>
                </a:lnTo>
                <a:lnTo>
                  <a:pt x="10668" y="179069"/>
                </a:lnTo>
                <a:close/>
              </a:path>
              <a:path w="2839720" h="189864">
                <a:moveTo>
                  <a:pt x="2833878" y="179069"/>
                </a:moveTo>
                <a:lnTo>
                  <a:pt x="5333" y="179069"/>
                </a:lnTo>
                <a:lnTo>
                  <a:pt x="10668" y="184403"/>
                </a:lnTo>
                <a:lnTo>
                  <a:pt x="10668" y="189737"/>
                </a:lnTo>
                <a:lnTo>
                  <a:pt x="2828544" y="189737"/>
                </a:lnTo>
                <a:lnTo>
                  <a:pt x="2828544" y="184403"/>
                </a:lnTo>
                <a:lnTo>
                  <a:pt x="2833878" y="179069"/>
                </a:lnTo>
                <a:close/>
              </a:path>
              <a:path w="2839720" h="189864">
                <a:moveTo>
                  <a:pt x="10668" y="189737"/>
                </a:moveTo>
                <a:lnTo>
                  <a:pt x="10668" y="184403"/>
                </a:lnTo>
                <a:lnTo>
                  <a:pt x="5333" y="179069"/>
                </a:lnTo>
                <a:lnTo>
                  <a:pt x="5333" y="189737"/>
                </a:lnTo>
                <a:lnTo>
                  <a:pt x="10668" y="189737"/>
                </a:lnTo>
                <a:close/>
              </a:path>
              <a:path w="2839720" h="189864">
                <a:moveTo>
                  <a:pt x="2833878" y="9905"/>
                </a:moveTo>
                <a:lnTo>
                  <a:pt x="2828544" y="4571"/>
                </a:lnTo>
                <a:lnTo>
                  <a:pt x="2828544" y="9905"/>
                </a:lnTo>
                <a:lnTo>
                  <a:pt x="2833878" y="9905"/>
                </a:lnTo>
                <a:close/>
              </a:path>
              <a:path w="2839720" h="189864">
                <a:moveTo>
                  <a:pt x="2833878" y="179069"/>
                </a:moveTo>
                <a:lnTo>
                  <a:pt x="2833878" y="9905"/>
                </a:lnTo>
                <a:lnTo>
                  <a:pt x="2828544" y="9905"/>
                </a:lnTo>
                <a:lnTo>
                  <a:pt x="2828544" y="179069"/>
                </a:lnTo>
                <a:lnTo>
                  <a:pt x="2833878" y="179069"/>
                </a:lnTo>
                <a:close/>
              </a:path>
              <a:path w="2839720" h="189864">
                <a:moveTo>
                  <a:pt x="2833878" y="189737"/>
                </a:moveTo>
                <a:lnTo>
                  <a:pt x="2833878" y="179069"/>
                </a:lnTo>
                <a:lnTo>
                  <a:pt x="2828544" y="184403"/>
                </a:lnTo>
                <a:lnTo>
                  <a:pt x="2828544" y="189737"/>
                </a:lnTo>
                <a:lnTo>
                  <a:pt x="2833878" y="189737"/>
                </a:lnTo>
                <a:close/>
              </a:path>
            </a:pathLst>
          </a:custGeom>
          <a:solidFill>
            <a:srgbClr val="4171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910576" y="1909826"/>
            <a:ext cx="1067435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20" dirty="0">
                <a:latin typeface="Calibri"/>
                <a:cs typeface="Calibri"/>
              </a:rPr>
              <a:t>q </a:t>
            </a:r>
            <a:r>
              <a:rPr sz="1450" spc="15" dirty="0">
                <a:latin typeface="Calibri"/>
                <a:cs typeface="Calibri"/>
              </a:rPr>
              <a:t>= 1000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5" dirty="0">
                <a:latin typeface="Calibri"/>
                <a:cs typeface="Calibri"/>
              </a:rPr>
              <a:t>lb/ft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3362" y="749805"/>
            <a:ext cx="3746500" cy="237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b="1" spc="15" dirty="0">
                <a:latin typeface="Arial"/>
                <a:cs typeface="Arial"/>
              </a:rPr>
              <a:t>Homework </a:t>
            </a:r>
            <a:r>
              <a:rPr sz="1450" b="1" spc="20" dirty="0">
                <a:latin typeface="Arial"/>
                <a:cs typeface="Arial"/>
              </a:rPr>
              <a:t>4  </a:t>
            </a:r>
            <a:r>
              <a:rPr sz="1450" b="1" spc="10" dirty="0">
                <a:latin typeface="Arial"/>
                <a:cs typeface="Arial"/>
              </a:rPr>
              <a:t>-  </a:t>
            </a:r>
            <a:r>
              <a:rPr sz="1450" b="1" spc="15" dirty="0">
                <a:latin typeface="Arial"/>
                <a:cs typeface="Arial"/>
              </a:rPr>
              <a:t>Geotechnical</a:t>
            </a:r>
            <a:r>
              <a:rPr sz="1450" b="1" spc="-114" dirty="0">
                <a:latin typeface="Arial"/>
                <a:cs typeface="Arial"/>
              </a:rPr>
              <a:t> </a:t>
            </a:r>
            <a:r>
              <a:rPr sz="1450" b="1" spc="15" dirty="0">
                <a:latin typeface="Arial"/>
                <a:cs typeface="Arial"/>
              </a:rPr>
              <a:t>Engineering</a:t>
            </a:r>
            <a:endParaRPr sz="14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658" y="1572768"/>
            <a:ext cx="746442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95275" algn="l"/>
              </a:tabLst>
            </a:pPr>
            <a:r>
              <a:rPr lang="en-US" sz="1450" spc="15" dirty="0" smtClean="0">
                <a:latin typeface="Calibri"/>
                <a:cs typeface="Calibri"/>
              </a:rPr>
              <a:t>4</a:t>
            </a:r>
            <a:r>
              <a:rPr sz="1450" spc="15" dirty="0" smtClean="0">
                <a:latin typeface="Calibri"/>
                <a:cs typeface="Calibri"/>
              </a:rPr>
              <a:t>)</a:t>
            </a:r>
            <a:r>
              <a:rPr sz="1450" spc="15" dirty="0">
                <a:latin typeface="Calibri"/>
                <a:cs typeface="Calibri"/>
              </a:rPr>
              <a:t>	</a:t>
            </a:r>
            <a:r>
              <a:rPr sz="1450" spc="10" dirty="0">
                <a:latin typeface="Calibri"/>
                <a:cs typeface="Calibri"/>
              </a:rPr>
              <a:t>For the </a:t>
            </a:r>
            <a:r>
              <a:rPr sz="1450" spc="5" dirty="0">
                <a:latin typeface="Calibri"/>
                <a:cs typeface="Calibri"/>
              </a:rPr>
              <a:t>cantilever retaining wall </a:t>
            </a:r>
            <a:r>
              <a:rPr sz="1450" spc="15" dirty="0">
                <a:latin typeface="Calibri"/>
                <a:cs typeface="Calibri"/>
              </a:rPr>
              <a:t>shown </a:t>
            </a:r>
            <a:r>
              <a:rPr sz="1450" spc="10" dirty="0">
                <a:latin typeface="Calibri"/>
                <a:cs typeface="Calibri"/>
              </a:rPr>
              <a:t>in the </a:t>
            </a:r>
            <a:r>
              <a:rPr sz="1450" spc="5" dirty="0">
                <a:latin typeface="Calibri"/>
                <a:cs typeface="Calibri"/>
              </a:rPr>
              <a:t>following </a:t>
            </a:r>
            <a:r>
              <a:rPr sz="1450" spc="10" dirty="0">
                <a:latin typeface="Calibri"/>
                <a:cs typeface="Calibri"/>
              </a:rPr>
              <a:t>figure, </a:t>
            </a:r>
            <a:r>
              <a:rPr sz="1450" spc="5" dirty="0">
                <a:latin typeface="Calibri"/>
                <a:cs typeface="Calibri"/>
              </a:rPr>
              <a:t>let </a:t>
            </a:r>
            <a:r>
              <a:rPr sz="1450" spc="10" dirty="0">
                <a:latin typeface="Calibri"/>
                <a:cs typeface="Calibri"/>
              </a:rPr>
              <a:t>the </a:t>
            </a:r>
            <a:r>
              <a:rPr sz="1450" spc="5" dirty="0">
                <a:latin typeface="Calibri"/>
                <a:cs typeface="Calibri"/>
              </a:rPr>
              <a:t>following data </a:t>
            </a:r>
            <a:r>
              <a:rPr sz="1450" spc="15" dirty="0">
                <a:latin typeface="Calibri"/>
                <a:cs typeface="Calibri"/>
              </a:rPr>
              <a:t>be</a:t>
            </a:r>
            <a:r>
              <a:rPr sz="1450" spc="135" dirty="0">
                <a:latin typeface="Calibri"/>
                <a:cs typeface="Calibri"/>
              </a:rPr>
              <a:t> </a:t>
            </a:r>
            <a:r>
              <a:rPr sz="1450" spc="10" dirty="0">
                <a:latin typeface="Calibri"/>
                <a:cs typeface="Calibri"/>
              </a:rPr>
              <a:t>given: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058" y="1909888"/>
            <a:ext cx="6830695" cy="2422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204800"/>
              </a:lnSpc>
            </a:pPr>
            <a:r>
              <a:rPr sz="1450" dirty="0">
                <a:latin typeface="Calibri"/>
                <a:cs typeface="Calibri"/>
              </a:rPr>
              <a:t>Wall </a:t>
            </a:r>
            <a:r>
              <a:rPr sz="1450" spc="10" dirty="0">
                <a:latin typeface="Calibri"/>
                <a:cs typeface="Calibri"/>
              </a:rPr>
              <a:t>dimensions: </a:t>
            </a:r>
            <a:r>
              <a:rPr sz="1450" spc="20" dirty="0">
                <a:latin typeface="Calibri"/>
                <a:cs typeface="Calibri"/>
              </a:rPr>
              <a:t>H </a:t>
            </a:r>
            <a:r>
              <a:rPr sz="1450" spc="15" dirty="0">
                <a:latin typeface="Calibri"/>
                <a:cs typeface="Calibri"/>
              </a:rPr>
              <a:t>= 18 </a:t>
            </a:r>
            <a:r>
              <a:rPr sz="1450" spc="10" dirty="0">
                <a:latin typeface="Calibri"/>
                <a:cs typeface="Calibri"/>
              </a:rPr>
              <a:t>ft, </a:t>
            </a: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22" baseline="-20467" dirty="0">
                <a:latin typeface="Calibri"/>
                <a:cs typeface="Calibri"/>
              </a:rPr>
              <a:t>1</a:t>
            </a:r>
            <a:r>
              <a:rPr sz="1450" spc="15" dirty="0">
                <a:latin typeface="Calibri"/>
                <a:cs typeface="Calibri"/>
              </a:rPr>
              <a:t>=18 </a:t>
            </a:r>
            <a:r>
              <a:rPr sz="1450" spc="5" dirty="0">
                <a:latin typeface="Calibri"/>
                <a:cs typeface="Calibri"/>
              </a:rPr>
              <a:t>in, </a:t>
            </a: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22" baseline="-20467" dirty="0">
                <a:latin typeface="Calibri"/>
                <a:cs typeface="Calibri"/>
              </a:rPr>
              <a:t>2</a:t>
            </a:r>
            <a:r>
              <a:rPr sz="1450" spc="15" dirty="0">
                <a:latin typeface="Calibri"/>
                <a:cs typeface="Calibri"/>
              </a:rPr>
              <a:t>=30 </a:t>
            </a:r>
            <a:r>
              <a:rPr sz="1450" spc="10" dirty="0">
                <a:latin typeface="Calibri"/>
                <a:cs typeface="Calibri"/>
              </a:rPr>
              <a:t>in., </a:t>
            </a: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22" baseline="-20467" dirty="0">
                <a:latin typeface="Calibri"/>
                <a:cs typeface="Calibri"/>
              </a:rPr>
              <a:t>3</a:t>
            </a:r>
            <a:r>
              <a:rPr sz="1450" spc="15" dirty="0">
                <a:latin typeface="Calibri"/>
                <a:cs typeface="Calibri"/>
              </a:rPr>
              <a:t>=4 </a:t>
            </a:r>
            <a:r>
              <a:rPr sz="1450" spc="10" dirty="0">
                <a:latin typeface="Calibri"/>
                <a:cs typeface="Calibri"/>
              </a:rPr>
              <a:t>ft, </a:t>
            </a: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22" baseline="-20467" dirty="0">
                <a:latin typeface="Calibri"/>
                <a:cs typeface="Calibri"/>
              </a:rPr>
              <a:t>4</a:t>
            </a:r>
            <a:r>
              <a:rPr sz="1450" spc="15" dirty="0">
                <a:latin typeface="Calibri"/>
                <a:cs typeface="Calibri"/>
              </a:rPr>
              <a:t>, </a:t>
            </a:r>
            <a:r>
              <a:rPr sz="1450" spc="10" dirty="0">
                <a:latin typeface="Calibri"/>
                <a:cs typeface="Calibri"/>
              </a:rPr>
              <a:t>6ft, </a:t>
            </a: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22" baseline="-20467" dirty="0">
                <a:latin typeface="Calibri"/>
                <a:cs typeface="Calibri"/>
              </a:rPr>
              <a:t>5</a:t>
            </a:r>
            <a:r>
              <a:rPr sz="1450" spc="15" dirty="0">
                <a:latin typeface="Calibri"/>
                <a:cs typeface="Calibri"/>
              </a:rPr>
              <a:t>=2.75 </a:t>
            </a:r>
            <a:r>
              <a:rPr sz="1450" spc="10" dirty="0">
                <a:latin typeface="Calibri"/>
                <a:cs typeface="Calibri"/>
              </a:rPr>
              <a:t>ft, </a:t>
            </a:r>
            <a:r>
              <a:rPr sz="1450" spc="15" dirty="0">
                <a:latin typeface="Symbol"/>
                <a:cs typeface="Symbol"/>
              </a:rPr>
              <a:t></a:t>
            </a:r>
            <a:r>
              <a:rPr sz="1450" spc="15" dirty="0">
                <a:latin typeface="Calibri"/>
                <a:cs typeface="Calibri"/>
              </a:rPr>
              <a:t>=10</a:t>
            </a:r>
            <a:r>
              <a:rPr sz="1425" spc="22" baseline="26315" dirty="0">
                <a:latin typeface="Calibri"/>
                <a:cs typeface="Calibri"/>
              </a:rPr>
              <a:t>o</a:t>
            </a:r>
            <a:r>
              <a:rPr sz="1450" spc="15" dirty="0">
                <a:latin typeface="Calibri"/>
                <a:cs typeface="Calibri"/>
              </a:rPr>
              <a:t>, </a:t>
            </a:r>
            <a:r>
              <a:rPr sz="1450" spc="20" dirty="0">
                <a:latin typeface="Calibri"/>
                <a:cs typeface="Calibri"/>
              </a:rPr>
              <a:t>D </a:t>
            </a:r>
            <a:r>
              <a:rPr sz="1450" spc="15" dirty="0">
                <a:latin typeface="Calibri"/>
                <a:cs typeface="Calibri"/>
              </a:rPr>
              <a:t>= 4 </a:t>
            </a:r>
            <a:r>
              <a:rPr sz="1450" spc="10" dirty="0">
                <a:latin typeface="Calibri"/>
                <a:cs typeface="Calibri"/>
              </a:rPr>
              <a:t>ft  Soil </a:t>
            </a:r>
            <a:r>
              <a:rPr sz="1450" spc="5" dirty="0">
                <a:latin typeface="Calibri"/>
                <a:cs typeface="Calibri"/>
              </a:rPr>
              <a:t>properties:  </a:t>
            </a:r>
            <a:r>
              <a:rPr sz="1450" spc="5" dirty="0">
                <a:latin typeface="Symbol"/>
                <a:cs typeface="Symbol"/>
              </a:rPr>
              <a:t></a:t>
            </a:r>
            <a:r>
              <a:rPr sz="1425" spc="7" baseline="-20467" dirty="0">
                <a:latin typeface="Calibri"/>
                <a:cs typeface="Calibri"/>
              </a:rPr>
              <a:t>1 </a:t>
            </a:r>
            <a:r>
              <a:rPr sz="1450" spc="15" dirty="0">
                <a:latin typeface="Calibri"/>
                <a:cs typeface="Calibri"/>
              </a:rPr>
              <a:t>= 117 </a:t>
            </a:r>
            <a:r>
              <a:rPr sz="1450" spc="5" dirty="0">
                <a:latin typeface="Calibri"/>
                <a:cs typeface="Calibri"/>
              </a:rPr>
              <a:t>lb/ft</a:t>
            </a:r>
            <a:r>
              <a:rPr sz="1425" spc="7" baseline="26315" dirty="0">
                <a:latin typeface="Calibri"/>
                <a:cs typeface="Calibri"/>
              </a:rPr>
              <a:t>3</a:t>
            </a:r>
            <a:r>
              <a:rPr sz="1450" spc="5" dirty="0">
                <a:latin typeface="Calibri"/>
                <a:cs typeface="Calibri"/>
              </a:rPr>
              <a:t>, </a:t>
            </a:r>
            <a:r>
              <a:rPr sz="1450" spc="5" dirty="0">
                <a:latin typeface="Symbol"/>
                <a:cs typeface="Symbol"/>
              </a:rPr>
              <a:t></a:t>
            </a:r>
            <a:r>
              <a:rPr sz="1425" spc="7" baseline="-20467" dirty="0" smtClean="0">
                <a:latin typeface="Calibri"/>
                <a:cs typeface="Calibri"/>
              </a:rPr>
              <a:t>1</a:t>
            </a:r>
            <a:r>
              <a:rPr sz="1450" spc="5" dirty="0" smtClean="0">
                <a:latin typeface="Calibri"/>
                <a:cs typeface="Calibri"/>
              </a:rPr>
              <a:t>=</a:t>
            </a:r>
            <a:r>
              <a:rPr lang="en-US" sz="1450" spc="5" dirty="0" smtClean="0">
                <a:latin typeface="Calibri"/>
                <a:cs typeface="Calibri"/>
              </a:rPr>
              <a:t>34</a:t>
            </a:r>
            <a:r>
              <a:rPr lang="en-US" sz="1450" spc="5" baseline="30000" dirty="0" smtClean="0">
                <a:latin typeface="Calibri"/>
                <a:cs typeface="Calibri"/>
              </a:rPr>
              <a:t>o</a:t>
            </a:r>
            <a:r>
              <a:rPr sz="1450" spc="5" dirty="0" smtClean="0">
                <a:latin typeface="Calibri"/>
                <a:cs typeface="Calibri"/>
              </a:rPr>
              <a:t>, </a:t>
            </a:r>
            <a:r>
              <a:rPr sz="1450" spc="10" dirty="0">
                <a:latin typeface="Symbol"/>
                <a:cs typeface="Symbol"/>
              </a:rPr>
              <a:t></a:t>
            </a:r>
            <a:r>
              <a:rPr sz="1425" spc="15" baseline="-20467" dirty="0">
                <a:latin typeface="Calibri"/>
                <a:cs typeface="Calibri"/>
              </a:rPr>
              <a:t>2</a:t>
            </a:r>
            <a:r>
              <a:rPr sz="1450" spc="10" dirty="0">
                <a:latin typeface="Calibri"/>
                <a:cs typeface="Calibri"/>
              </a:rPr>
              <a:t>=110 </a:t>
            </a:r>
            <a:r>
              <a:rPr sz="1450" spc="5" dirty="0">
                <a:latin typeface="Calibri"/>
                <a:cs typeface="Calibri"/>
              </a:rPr>
              <a:t>lb/ft</a:t>
            </a:r>
            <a:r>
              <a:rPr sz="1425" spc="7" baseline="26315" dirty="0">
                <a:latin typeface="Calibri"/>
                <a:cs typeface="Calibri"/>
              </a:rPr>
              <a:t>3</a:t>
            </a:r>
            <a:r>
              <a:rPr sz="1450" spc="5" dirty="0">
                <a:latin typeface="Calibri"/>
                <a:cs typeface="Calibri"/>
              </a:rPr>
              <a:t>, </a:t>
            </a:r>
            <a:r>
              <a:rPr sz="1450" spc="5" dirty="0">
                <a:latin typeface="Symbol"/>
                <a:cs typeface="Symbol"/>
              </a:rPr>
              <a:t></a:t>
            </a:r>
            <a:r>
              <a:rPr sz="1425" spc="7" baseline="-20467" dirty="0">
                <a:latin typeface="Calibri"/>
                <a:cs typeface="Calibri"/>
              </a:rPr>
              <a:t>2 </a:t>
            </a:r>
            <a:r>
              <a:rPr sz="1450" spc="5" dirty="0">
                <a:latin typeface="Calibri"/>
                <a:cs typeface="Calibri"/>
              </a:rPr>
              <a:t>=18</a:t>
            </a:r>
            <a:r>
              <a:rPr sz="1425" spc="7" baseline="26315" dirty="0">
                <a:latin typeface="Calibri"/>
                <a:cs typeface="Calibri"/>
              </a:rPr>
              <a:t>o</a:t>
            </a:r>
            <a:r>
              <a:rPr sz="1450" spc="5" dirty="0">
                <a:latin typeface="Calibri"/>
                <a:cs typeface="Calibri"/>
              </a:rPr>
              <a:t>, </a:t>
            </a:r>
            <a:r>
              <a:rPr sz="1450" spc="10" dirty="0">
                <a:latin typeface="Calibri"/>
                <a:cs typeface="Calibri"/>
              </a:rPr>
              <a:t>c</a:t>
            </a:r>
            <a:r>
              <a:rPr sz="1425" spc="15" baseline="-20467" dirty="0">
                <a:latin typeface="Calibri"/>
                <a:cs typeface="Calibri"/>
              </a:rPr>
              <a:t>2</a:t>
            </a:r>
            <a:r>
              <a:rPr sz="1450" spc="10" dirty="0">
                <a:latin typeface="Calibri"/>
                <a:cs typeface="Calibri"/>
              </a:rPr>
              <a:t>= </a:t>
            </a:r>
            <a:r>
              <a:rPr sz="1450" spc="15" dirty="0">
                <a:latin typeface="Calibri"/>
                <a:cs typeface="Calibri"/>
              </a:rPr>
              <a:t>800</a:t>
            </a:r>
            <a:r>
              <a:rPr sz="1450" spc="95" dirty="0">
                <a:latin typeface="Calibri"/>
                <a:cs typeface="Calibri"/>
              </a:rPr>
              <a:t> </a:t>
            </a:r>
            <a:r>
              <a:rPr sz="1450" spc="5" dirty="0">
                <a:latin typeface="Calibri"/>
                <a:cs typeface="Calibri"/>
              </a:rPr>
              <a:t>lb/ft</a:t>
            </a:r>
            <a:r>
              <a:rPr sz="1425" spc="7" baseline="26315" dirty="0">
                <a:latin typeface="Calibri"/>
                <a:cs typeface="Calibri"/>
              </a:rPr>
              <a:t>2</a:t>
            </a:r>
            <a:endParaRPr sz="1425" baseline="263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1450" spc="5" dirty="0">
                <a:latin typeface="Calibri"/>
                <a:cs typeface="Calibri"/>
              </a:rPr>
              <a:t>Calculate </a:t>
            </a:r>
            <a:r>
              <a:rPr sz="1450" spc="10" dirty="0">
                <a:latin typeface="Calibri"/>
                <a:cs typeface="Calibri"/>
              </a:rPr>
              <a:t>the </a:t>
            </a:r>
            <a:r>
              <a:rPr sz="1450" spc="5" dirty="0">
                <a:latin typeface="Calibri"/>
                <a:cs typeface="Calibri"/>
              </a:rPr>
              <a:t>factor </a:t>
            </a:r>
            <a:r>
              <a:rPr sz="1450" spc="15" dirty="0">
                <a:latin typeface="Calibri"/>
                <a:cs typeface="Calibri"/>
              </a:rPr>
              <a:t>of </a:t>
            </a:r>
            <a:r>
              <a:rPr sz="1450" spc="5" dirty="0">
                <a:latin typeface="Calibri"/>
                <a:cs typeface="Calibri"/>
              </a:rPr>
              <a:t>safety </a:t>
            </a:r>
            <a:r>
              <a:rPr sz="1450" spc="10" dirty="0">
                <a:latin typeface="Calibri"/>
                <a:cs typeface="Calibri"/>
              </a:rPr>
              <a:t>with </a:t>
            </a:r>
            <a:r>
              <a:rPr sz="1450" spc="5" dirty="0">
                <a:latin typeface="Calibri"/>
                <a:cs typeface="Calibri"/>
              </a:rPr>
              <a:t>respect to</a:t>
            </a:r>
            <a:r>
              <a:rPr sz="1450" spc="10" dirty="0">
                <a:latin typeface="Calibri"/>
                <a:cs typeface="Calibri"/>
              </a:rPr>
              <a:t> </a:t>
            </a:r>
            <a:endParaRPr lang="en-US" sz="1450" spc="10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lang="en-US" sz="1450" b="1" spc="10" dirty="0" smtClean="0">
                <a:latin typeface="Calibri"/>
                <a:cs typeface="Calibri"/>
              </a:rPr>
              <a:t>1- Sliding  Failure</a:t>
            </a: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lang="en-US" sz="1450" b="1" spc="10" dirty="0" smtClean="0">
                <a:latin typeface="Calibri"/>
                <a:cs typeface="Calibri"/>
              </a:rPr>
              <a:t>2- O</a:t>
            </a:r>
            <a:r>
              <a:rPr sz="1450" b="1" spc="10" dirty="0" smtClean="0">
                <a:latin typeface="Calibri"/>
                <a:cs typeface="Calibri"/>
              </a:rPr>
              <a:t>verturning</a:t>
            </a:r>
            <a:r>
              <a:rPr lang="en-US" sz="1450" b="1" spc="10" dirty="0" smtClean="0">
                <a:latin typeface="Calibri"/>
                <a:cs typeface="Calibri"/>
              </a:rPr>
              <a:t> Failure</a:t>
            </a: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lang="en-US" sz="1450" b="1" spc="10" dirty="0" smtClean="0">
                <a:latin typeface="Calibri"/>
                <a:cs typeface="Calibri"/>
              </a:rPr>
              <a:t>3- Foundation  Failure</a:t>
            </a:r>
            <a:endParaRPr sz="1450" b="1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93791" y="3534917"/>
            <a:ext cx="2298065" cy="2169795"/>
          </a:xfrm>
          <a:custGeom>
            <a:avLst/>
            <a:gdLst/>
            <a:ahLst/>
            <a:cxnLst/>
            <a:rect l="l" t="t" r="r" b="b"/>
            <a:pathLst>
              <a:path w="2298065" h="2169795">
                <a:moveTo>
                  <a:pt x="2297599" y="1907652"/>
                </a:moveTo>
                <a:lnTo>
                  <a:pt x="2295905" y="1856994"/>
                </a:lnTo>
                <a:lnTo>
                  <a:pt x="1252727" y="1856994"/>
                </a:lnTo>
                <a:lnTo>
                  <a:pt x="1243583" y="0"/>
                </a:lnTo>
                <a:lnTo>
                  <a:pt x="1038605" y="0"/>
                </a:lnTo>
                <a:lnTo>
                  <a:pt x="1019573" y="152660"/>
                </a:lnTo>
                <a:lnTo>
                  <a:pt x="783335" y="1856994"/>
                </a:lnTo>
                <a:lnTo>
                  <a:pt x="761" y="1856994"/>
                </a:lnTo>
                <a:lnTo>
                  <a:pt x="0" y="2169414"/>
                </a:lnTo>
                <a:lnTo>
                  <a:pt x="2294212" y="2169414"/>
                </a:lnTo>
                <a:lnTo>
                  <a:pt x="2294212" y="2118755"/>
                </a:lnTo>
                <a:lnTo>
                  <a:pt x="2294551" y="2066402"/>
                </a:lnTo>
                <a:lnTo>
                  <a:pt x="2297260" y="1960005"/>
                </a:lnTo>
                <a:lnTo>
                  <a:pt x="2297599" y="1907652"/>
                </a:lnTo>
                <a:close/>
              </a:path>
              <a:path w="2298065" h="2169795">
                <a:moveTo>
                  <a:pt x="2295905" y="2169414"/>
                </a:moveTo>
                <a:lnTo>
                  <a:pt x="2294212" y="2118755"/>
                </a:lnTo>
                <a:lnTo>
                  <a:pt x="2294212" y="2169414"/>
                </a:lnTo>
                <a:lnTo>
                  <a:pt x="2295905" y="2169414"/>
                </a:lnTo>
                <a:close/>
              </a:path>
            </a:pathLst>
          </a:custGeom>
          <a:solidFill>
            <a:srgbClr val="A0D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93791" y="3534917"/>
            <a:ext cx="2298700" cy="2170430"/>
          </a:xfrm>
          <a:custGeom>
            <a:avLst/>
            <a:gdLst/>
            <a:ahLst/>
            <a:cxnLst/>
            <a:rect l="l" t="t" r="r" b="b"/>
            <a:pathLst>
              <a:path w="2298700" h="2170429">
                <a:moveTo>
                  <a:pt x="782667" y="1856232"/>
                </a:moveTo>
                <a:lnTo>
                  <a:pt x="761" y="1856232"/>
                </a:lnTo>
                <a:lnTo>
                  <a:pt x="0" y="1856994"/>
                </a:lnTo>
                <a:lnTo>
                  <a:pt x="0" y="2169414"/>
                </a:lnTo>
                <a:lnTo>
                  <a:pt x="761" y="2169414"/>
                </a:lnTo>
                <a:lnTo>
                  <a:pt x="761" y="1856994"/>
                </a:lnTo>
                <a:lnTo>
                  <a:pt x="782573" y="1856994"/>
                </a:lnTo>
                <a:lnTo>
                  <a:pt x="782667" y="1856232"/>
                </a:lnTo>
                <a:close/>
              </a:path>
              <a:path w="2298700" h="2170429">
                <a:moveTo>
                  <a:pt x="2295905" y="2170176"/>
                </a:moveTo>
                <a:lnTo>
                  <a:pt x="2295875" y="2169414"/>
                </a:lnTo>
                <a:lnTo>
                  <a:pt x="0" y="2169414"/>
                </a:lnTo>
                <a:lnTo>
                  <a:pt x="0" y="2170176"/>
                </a:lnTo>
                <a:lnTo>
                  <a:pt x="2295905" y="2170176"/>
                </a:lnTo>
                <a:close/>
              </a:path>
              <a:path w="2298700" h="2170429">
                <a:moveTo>
                  <a:pt x="783335" y="1856232"/>
                </a:moveTo>
                <a:lnTo>
                  <a:pt x="782667" y="1856232"/>
                </a:lnTo>
                <a:lnTo>
                  <a:pt x="782573" y="1856994"/>
                </a:lnTo>
                <a:lnTo>
                  <a:pt x="783335" y="1856232"/>
                </a:lnTo>
                <a:close/>
              </a:path>
              <a:path w="2298700" h="2170429">
                <a:moveTo>
                  <a:pt x="783335" y="1856994"/>
                </a:moveTo>
                <a:lnTo>
                  <a:pt x="783335" y="1856232"/>
                </a:lnTo>
                <a:lnTo>
                  <a:pt x="782573" y="1856994"/>
                </a:lnTo>
                <a:lnTo>
                  <a:pt x="783335" y="1856994"/>
                </a:lnTo>
                <a:close/>
              </a:path>
              <a:path w="2298700" h="2170429">
                <a:moveTo>
                  <a:pt x="1243583" y="761"/>
                </a:moveTo>
                <a:lnTo>
                  <a:pt x="1243583" y="0"/>
                </a:lnTo>
                <a:lnTo>
                  <a:pt x="1038605" y="0"/>
                </a:lnTo>
                <a:lnTo>
                  <a:pt x="1024127" y="118110"/>
                </a:lnTo>
                <a:lnTo>
                  <a:pt x="782667" y="1856232"/>
                </a:lnTo>
                <a:lnTo>
                  <a:pt x="783335" y="1856232"/>
                </a:lnTo>
                <a:lnTo>
                  <a:pt x="783335" y="1856994"/>
                </a:lnTo>
                <a:lnTo>
                  <a:pt x="1024889" y="118110"/>
                </a:lnTo>
                <a:lnTo>
                  <a:pt x="1038605" y="6938"/>
                </a:lnTo>
                <a:lnTo>
                  <a:pt x="1038605" y="762"/>
                </a:lnTo>
                <a:lnTo>
                  <a:pt x="1243583" y="761"/>
                </a:lnTo>
                <a:close/>
              </a:path>
              <a:path w="2298700" h="2170429">
                <a:moveTo>
                  <a:pt x="1039367" y="761"/>
                </a:moveTo>
                <a:lnTo>
                  <a:pt x="1038605" y="762"/>
                </a:lnTo>
                <a:lnTo>
                  <a:pt x="1038605" y="6938"/>
                </a:lnTo>
                <a:lnTo>
                  <a:pt x="1039367" y="761"/>
                </a:lnTo>
                <a:close/>
              </a:path>
              <a:path w="2298700" h="2170429">
                <a:moveTo>
                  <a:pt x="1253486" y="1856232"/>
                </a:moveTo>
                <a:lnTo>
                  <a:pt x="1244345" y="0"/>
                </a:lnTo>
                <a:lnTo>
                  <a:pt x="1243583" y="0"/>
                </a:lnTo>
                <a:lnTo>
                  <a:pt x="1252727" y="1856232"/>
                </a:lnTo>
                <a:lnTo>
                  <a:pt x="1253486" y="1856232"/>
                </a:lnTo>
                <a:close/>
              </a:path>
              <a:path w="2298700" h="2170429">
                <a:moveTo>
                  <a:pt x="1253489" y="1856994"/>
                </a:moveTo>
                <a:lnTo>
                  <a:pt x="1253486" y="1856232"/>
                </a:lnTo>
                <a:lnTo>
                  <a:pt x="1252727" y="1856232"/>
                </a:lnTo>
                <a:lnTo>
                  <a:pt x="1253489" y="1856994"/>
                </a:lnTo>
                <a:close/>
              </a:path>
              <a:path w="2298700" h="2170429">
                <a:moveTo>
                  <a:pt x="1253489" y="1856994"/>
                </a:moveTo>
                <a:lnTo>
                  <a:pt x="1252727" y="1856232"/>
                </a:lnTo>
                <a:lnTo>
                  <a:pt x="1252727" y="1856994"/>
                </a:lnTo>
                <a:lnTo>
                  <a:pt x="1253489" y="1856994"/>
                </a:lnTo>
                <a:close/>
              </a:path>
              <a:path w="2298700" h="2170429">
                <a:moveTo>
                  <a:pt x="2298198" y="1930964"/>
                </a:moveTo>
                <a:lnTo>
                  <a:pt x="2297429" y="1876044"/>
                </a:lnTo>
                <a:lnTo>
                  <a:pt x="2296667" y="1856994"/>
                </a:lnTo>
                <a:lnTo>
                  <a:pt x="2296667" y="1856232"/>
                </a:lnTo>
                <a:lnTo>
                  <a:pt x="1253486" y="1856232"/>
                </a:lnTo>
                <a:lnTo>
                  <a:pt x="1253489" y="1856993"/>
                </a:lnTo>
                <a:lnTo>
                  <a:pt x="2295905" y="1856994"/>
                </a:lnTo>
                <a:lnTo>
                  <a:pt x="2296667" y="1876044"/>
                </a:lnTo>
                <a:lnTo>
                  <a:pt x="2297436" y="1930964"/>
                </a:lnTo>
                <a:lnTo>
                  <a:pt x="2297436" y="1975166"/>
                </a:lnTo>
                <a:lnTo>
                  <a:pt x="2298198" y="1930964"/>
                </a:lnTo>
                <a:close/>
              </a:path>
              <a:path w="2298700" h="2170429">
                <a:moveTo>
                  <a:pt x="2297436" y="1975166"/>
                </a:moveTo>
                <a:lnTo>
                  <a:pt x="2297436" y="1930964"/>
                </a:lnTo>
                <a:lnTo>
                  <a:pt x="2295003" y="2040988"/>
                </a:lnTo>
                <a:lnTo>
                  <a:pt x="2294162" y="2096053"/>
                </a:lnTo>
                <a:lnTo>
                  <a:pt x="2294924" y="2138811"/>
                </a:lnTo>
                <a:lnTo>
                  <a:pt x="2294924" y="2096053"/>
                </a:lnTo>
                <a:lnTo>
                  <a:pt x="2295765" y="2040988"/>
                </a:lnTo>
                <a:lnTo>
                  <a:pt x="2297436" y="1975166"/>
                </a:lnTo>
                <a:close/>
              </a:path>
              <a:path w="2298700" h="2170429">
                <a:moveTo>
                  <a:pt x="2296667" y="2170176"/>
                </a:moveTo>
                <a:lnTo>
                  <a:pt x="2296667" y="2169414"/>
                </a:lnTo>
                <a:lnTo>
                  <a:pt x="2295905" y="2151126"/>
                </a:lnTo>
                <a:lnTo>
                  <a:pt x="2294924" y="2096053"/>
                </a:lnTo>
                <a:lnTo>
                  <a:pt x="2294924" y="2138811"/>
                </a:lnTo>
                <a:lnTo>
                  <a:pt x="2295143" y="2151126"/>
                </a:lnTo>
                <a:lnTo>
                  <a:pt x="2295875" y="2169414"/>
                </a:lnTo>
                <a:lnTo>
                  <a:pt x="2295905" y="2170176"/>
                </a:lnTo>
                <a:lnTo>
                  <a:pt x="2296667" y="2170176"/>
                </a:lnTo>
                <a:close/>
              </a:path>
              <a:path w="2298700" h="2170429">
                <a:moveTo>
                  <a:pt x="2295905" y="2170176"/>
                </a:moveTo>
                <a:lnTo>
                  <a:pt x="2295905" y="2169414"/>
                </a:lnTo>
                <a:lnTo>
                  <a:pt x="2295905" y="21701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38900" y="2639567"/>
            <a:ext cx="2231390" cy="898525"/>
          </a:xfrm>
          <a:custGeom>
            <a:avLst/>
            <a:gdLst/>
            <a:ahLst/>
            <a:cxnLst/>
            <a:rect l="l" t="t" r="r" b="b"/>
            <a:pathLst>
              <a:path w="2231390" h="898525">
                <a:moveTo>
                  <a:pt x="2231136" y="5334"/>
                </a:moveTo>
                <a:lnTo>
                  <a:pt x="2228850" y="0"/>
                </a:lnTo>
                <a:lnTo>
                  <a:pt x="0" y="893064"/>
                </a:lnTo>
                <a:lnTo>
                  <a:pt x="2286" y="898398"/>
                </a:lnTo>
                <a:lnTo>
                  <a:pt x="2231136" y="5334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23935" y="2618423"/>
            <a:ext cx="64960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9115" algn="l"/>
              </a:tabLst>
            </a:pPr>
            <a:r>
              <a:rPr lang="en-US" sz="1450" spc="10" dirty="0" smtClean="0">
                <a:latin typeface="Symbol" panose="05050102010706020507" pitchFamily="18" charset="2"/>
                <a:cs typeface="Calibri"/>
              </a:rPr>
              <a:t>a</a:t>
            </a:r>
            <a:r>
              <a:rPr lang="en-US" sz="1450" spc="10" dirty="0" smtClean="0">
                <a:latin typeface="Calibri"/>
                <a:cs typeface="Calibri"/>
              </a:rPr>
              <a:t> = </a:t>
            </a:r>
            <a:r>
              <a:rPr sz="1450" spc="10" dirty="0" smtClean="0">
                <a:latin typeface="Calibri"/>
                <a:cs typeface="Calibri"/>
              </a:rPr>
              <a:t>10</a:t>
            </a:r>
            <a:r>
              <a:rPr sz="1425" spc="15" baseline="26315" dirty="0" smtClean="0">
                <a:latin typeface="Calibri"/>
                <a:cs typeface="Calibri"/>
              </a:rPr>
              <a:t>o</a:t>
            </a:r>
            <a:endParaRPr sz="1425" baseline="26315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65417" y="3119120"/>
            <a:ext cx="187960" cy="274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-7" baseline="-20467" dirty="0">
                <a:latin typeface="Calibri"/>
                <a:cs typeface="Calibri"/>
              </a:rPr>
              <a:t>1</a:t>
            </a:r>
            <a:endParaRPr sz="1425" baseline="-20467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508242" y="353529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533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37732" y="3230879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43471" y="3230879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38671" y="3382898"/>
            <a:ext cx="369570" cy="0"/>
          </a:xfrm>
          <a:custGeom>
            <a:avLst/>
            <a:gdLst/>
            <a:ahLst/>
            <a:cxnLst/>
            <a:rect l="l" t="t" r="r" b="b"/>
            <a:pathLst>
              <a:path w="369570">
                <a:moveTo>
                  <a:pt x="0" y="0"/>
                </a:moveTo>
                <a:lnTo>
                  <a:pt x="369570" y="0"/>
                </a:lnTo>
              </a:path>
            </a:pathLst>
          </a:custGeom>
          <a:ln w="533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61784" y="3493770"/>
            <a:ext cx="0" cy="748665"/>
          </a:xfrm>
          <a:custGeom>
            <a:avLst/>
            <a:gdLst/>
            <a:ahLst/>
            <a:cxnLst/>
            <a:rect l="l" t="t" r="r" b="b"/>
            <a:pathLst>
              <a:path h="748664">
                <a:moveTo>
                  <a:pt x="0" y="0"/>
                </a:moveTo>
                <a:lnTo>
                  <a:pt x="0" y="748283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61784" y="4546853"/>
            <a:ext cx="0" cy="948690"/>
          </a:xfrm>
          <a:custGeom>
            <a:avLst/>
            <a:gdLst/>
            <a:ahLst/>
            <a:cxnLst/>
            <a:rect l="l" t="t" r="r" b="b"/>
            <a:pathLst>
              <a:path h="948689">
                <a:moveTo>
                  <a:pt x="0" y="0"/>
                </a:moveTo>
                <a:lnTo>
                  <a:pt x="0" y="948690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28054" y="4242053"/>
            <a:ext cx="267970" cy="304800"/>
          </a:xfrm>
          <a:custGeom>
            <a:avLst/>
            <a:gdLst/>
            <a:ahLst/>
            <a:cxnLst/>
            <a:rect l="l" t="t" r="r" b="b"/>
            <a:pathLst>
              <a:path w="267970" h="304800">
                <a:moveTo>
                  <a:pt x="0" y="0"/>
                </a:moveTo>
                <a:lnTo>
                  <a:pt x="0" y="304800"/>
                </a:lnTo>
                <a:lnTo>
                  <a:pt x="267461" y="304800"/>
                </a:lnTo>
                <a:lnTo>
                  <a:pt x="26746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590030" y="4272026"/>
            <a:ext cx="143510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20" dirty="0">
                <a:latin typeface="Calibri"/>
                <a:cs typeface="Calibri"/>
              </a:rPr>
              <a:t>H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97096" y="5131689"/>
            <a:ext cx="1804035" cy="0"/>
          </a:xfrm>
          <a:custGeom>
            <a:avLst/>
            <a:gdLst/>
            <a:ahLst/>
            <a:cxnLst/>
            <a:rect l="l" t="t" r="r" b="b"/>
            <a:pathLst>
              <a:path w="1804035">
                <a:moveTo>
                  <a:pt x="0" y="0"/>
                </a:moveTo>
                <a:lnTo>
                  <a:pt x="1803653" y="0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54296" y="5704713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533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58130" y="5049011"/>
            <a:ext cx="0" cy="782320"/>
          </a:xfrm>
          <a:custGeom>
            <a:avLst/>
            <a:gdLst/>
            <a:ahLst/>
            <a:cxnLst/>
            <a:rect l="l" t="t" r="r" b="b"/>
            <a:pathLst>
              <a:path h="782320">
                <a:moveTo>
                  <a:pt x="0" y="0"/>
                </a:moveTo>
                <a:lnTo>
                  <a:pt x="0" y="781812"/>
                </a:lnTo>
              </a:path>
            </a:pathLst>
          </a:custGeom>
          <a:ln w="533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701794" y="5357114"/>
            <a:ext cx="142240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20" dirty="0">
                <a:latin typeface="Calibri"/>
                <a:cs typeface="Calibri"/>
              </a:rPr>
              <a:t>D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194172" y="5742432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533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93889" y="5742432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533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60441" y="5964935"/>
            <a:ext cx="2757805" cy="0"/>
          </a:xfrm>
          <a:custGeom>
            <a:avLst/>
            <a:gdLst/>
            <a:ahLst/>
            <a:cxnLst/>
            <a:rect l="l" t="t" r="r" b="b"/>
            <a:pathLst>
              <a:path w="2757804">
                <a:moveTo>
                  <a:pt x="0" y="0"/>
                </a:moveTo>
                <a:lnTo>
                  <a:pt x="2757677" y="0"/>
                </a:lnTo>
              </a:path>
            </a:pathLst>
          </a:custGeom>
          <a:ln w="4571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05703" y="5669279"/>
            <a:ext cx="0" cy="445134"/>
          </a:xfrm>
          <a:custGeom>
            <a:avLst/>
            <a:gdLst/>
            <a:ahLst/>
            <a:cxnLst/>
            <a:rect l="l" t="t" r="r" b="b"/>
            <a:pathLst>
              <a:path h="445135">
                <a:moveTo>
                  <a:pt x="0" y="0"/>
                </a:moveTo>
                <a:lnTo>
                  <a:pt x="0" y="445008"/>
                </a:lnTo>
              </a:path>
            </a:pathLst>
          </a:custGeom>
          <a:ln w="533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53759" y="5654040"/>
            <a:ext cx="0" cy="445770"/>
          </a:xfrm>
          <a:custGeom>
            <a:avLst/>
            <a:gdLst/>
            <a:ahLst/>
            <a:cxnLst/>
            <a:rect l="l" t="t" r="r" b="b"/>
            <a:pathLst>
              <a:path h="445770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5334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445505" y="5977382"/>
            <a:ext cx="187960" cy="274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30" baseline="-20467" dirty="0">
                <a:latin typeface="Calibri"/>
                <a:cs typeface="Calibri"/>
              </a:rPr>
              <a:t>3</a:t>
            </a:r>
            <a:endParaRPr sz="1425" baseline="-20467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48832" y="5975858"/>
            <a:ext cx="187960" cy="274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30" baseline="-20467" dirty="0">
                <a:latin typeface="Calibri"/>
                <a:cs typeface="Calibri"/>
              </a:rPr>
              <a:t>2</a:t>
            </a:r>
            <a:endParaRPr sz="1425" baseline="-20467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07021" y="5975858"/>
            <a:ext cx="187960" cy="274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30" baseline="-20467" dirty="0">
                <a:latin typeface="Calibri"/>
                <a:cs typeface="Calibri"/>
              </a:rPr>
              <a:t>4</a:t>
            </a:r>
            <a:endParaRPr sz="1425" baseline="-20467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101075" y="3631999"/>
            <a:ext cx="966725" cy="691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699"/>
              </a:lnSpc>
            </a:pPr>
            <a:r>
              <a:rPr sz="1450" spc="5" dirty="0">
                <a:latin typeface="Symbol"/>
                <a:cs typeface="Symbol"/>
              </a:rPr>
              <a:t></a:t>
            </a:r>
            <a:r>
              <a:rPr sz="1425" spc="7" baseline="-20467" dirty="0">
                <a:latin typeface="Calibri"/>
                <a:cs typeface="Calibri"/>
              </a:rPr>
              <a:t>1</a:t>
            </a:r>
            <a:r>
              <a:rPr sz="1450" spc="5" dirty="0">
                <a:latin typeface="Calibri"/>
                <a:cs typeface="Calibri"/>
              </a:rPr>
              <a:t>=  </a:t>
            </a:r>
            <a:r>
              <a:rPr lang="en-US" sz="1450" spc="5" dirty="0" smtClean="0">
                <a:latin typeface="Calibri"/>
                <a:cs typeface="Calibri"/>
              </a:rPr>
              <a:t>117pcf</a:t>
            </a:r>
          </a:p>
          <a:p>
            <a:pPr marL="12700" marR="5080">
              <a:lnSpc>
                <a:spcPct val="101699"/>
              </a:lnSpc>
            </a:pPr>
            <a:r>
              <a:rPr sz="1450" spc="15" dirty="0" smtClean="0">
                <a:latin typeface="Calibri"/>
                <a:cs typeface="Calibri"/>
              </a:rPr>
              <a:t>c</a:t>
            </a:r>
            <a:r>
              <a:rPr sz="1425" spc="-7" baseline="-20467" dirty="0" smtClean="0">
                <a:latin typeface="Calibri"/>
                <a:cs typeface="Calibri"/>
              </a:rPr>
              <a:t>1</a:t>
            </a:r>
            <a:r>
              <a:rPr sz="1450" spc="15" dirty="0" smtClean="0">
                <a:latin typeface="Calibri"/>
                <a:cs typeface="Calibri"/>
              </a:rPr>
              <a:t>=0</a:t>
            </a:r>
            <a:endParaRPr sz="14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50" spc="15" dirty="0">
                <a:latin typeface="Symbol"/>
                <a:cs typeface="Symbol"/>
              </a:rPr>
              <a:t></a:t>
            </a:r>
            <a:r>
              <a:rPr sz="1425" spc="22" baseline="-20467" dirty="0" smtClean="0">
                <a:latin typeface="Calibri"/>
                <a:cs typeface="Calibri"/>
              </a:rPr>
              <a:t>1</a:t>
            </a:r>
            <a:r>
              <a:rPr sz="1450" spc="15" dirty="0" smtClean="0">
                <a:latin typeface="Calibri"/>
                <a:cs typeface="Calibri"/>
              </a:rPr>
              <a:t>=</a:t>
            </a:r>
            <a:r>
              <a:rPr lang="en-US" sz="1450" spc="15" dirty="0" smtClean="0">
                <a:latin typeface="Calibri"/>
                <a:cs typeface="Calibri"/>
              </a:rPr>
              <a:t> 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16892" y="5805174"/>
            <a:ext cx="1079507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Symbol"/>
                <a:cs typeface="Symbol"/>
              </a:rPr>
              <a:t></a:t>
            </a:r>
            <a:r>
              <a:rPr sz="1425" spc="30" baseline="-20467" dirty="0">
                <a:latin typeface="Calibri"/>
                <a:cs typeface="Calibri"/>
              </a:rPr>
              <a:t>2</a:t>
            </a:r>
            <a:r>
              <a:rPr sz="1450" spc="15" dirty="0" smtClean="0">
                <a:latin typeface="Calibri"/>
                <a:cs typeface="Calibri"/>
              </a:rPr>
              <a:t>=</a:t>
            </a:r>
            <a:r>
              <a:rPr lang="en-US" sz="1450" spc="15" dirty="0" smtClean="0">
                <a:latin typeface="Calibri"/>
                <a:cs typeface="Calibri"/>
              </a:rPr>
              <a:t> 110 pcf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16900" y="6029956"/>
            <a:ext cx="927100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c</a:t>
            </a:r>
            <a:r>
              <a:rPr sz="1425" spc="30" baseline="-20467" dirty="0">
                <a:latin typeface="Calibri"/>
                <a:cs typeface="Calibri"/>
              </a:rPr>
              <a:t>2</a:t>
            </a:r>
            <a:r>
              <a:rPr sz="1450" spc="15" dirty="0" smtClean="0">
                <a:latin typeface="Calibri"/>
                <a:cs typeface="Calibri"/>
              </a:rPr>
              <a:t>=</a:t>
            </a:r>
            <a:r>
              <a:rPr lang="en-US" sz="1450" spc="15" dirty="0" smtClean="0">
                <a:latin typeface="Calibri"/>
                <a:cs typeface="Calibri"/>
              </a:rPr>
              <a:t> 800 psf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114031" y="5711571"/>
            <a:ext cx="1804035" cy="0"/>
          </a:xfrm>
          <a:custGeom>
            <a:avLst/>
            <a:gdLst/>
            <a:ahLst/>
            <a:cxnLst/>
            <a:rect l="l" t="t" r="r" b="b"/>
            <a:pathLst>
              <a:path w="1804034">
                <a:moveTo>
                  <a:pt x="0" y="0"/>
                </a:moveTo>
                <a:lnTo>
                  <a:pt x="1803653" y="0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54468" y="5399151"/>
            <a:ext cx="367030" cy="0"/>
          </a:xfrm>
          <a:custGeom>
            <a:avLst/>
            <a:gdLst/>
            <a:ahLst/>
            <a:cxnLst/>
            <a:rect l="l" t="t" r="r" b="b"/>
            <a:pathLst>
              <a:path w="367029">
                <a:moveTo>
                  <a:pt x="0" y="0"/>
                </a:moveTo>
                <a:lnTo>
                  <a:pt x="366522" y="0"/>
                </a:lnTo>
              </a:path>
            </a:pathLst>
          </a:custGeom>
          <a:ln w="5333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749920" y="5327141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0"/>
                </a:moveTo>
                <a:lnTo>
                  <a:pt x="0" y="504444"/>
                </a:lnTo>
              </a:path>
            </a:pathLst>
          </a:custGeom>
          <a:ln w="0">
            <a:solidFill>
              <a:srgbClr val="5B9B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819135" y="5446267"/>
            <a:ext cx="187960" cy="274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5" dirty="0">
                <a:latin typeface="Calibri"/>
                <a:cs typeface="Calibri"/>
              </a:rPr>
              <a:t>X</a:t>
            </a:r>
            <a:r>
              <a:rPr sz="1425" spc="30" baseline="-20467" dirty="0">
                <a:latin typeface="Calibri"/>
                <a:cs typeface="Calibri"/>
              </a:rPr>
              <a:t>5</a:t>
            </a:r>
            <a:endParaRPr sz="1425" baseline="-20467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16898" y="6239248"/>
            <a:ext cx="927101" cy="241733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450" spc="5" dirty="0">
                <a:latin typeface="Symbol"/>
                <a:cs typeface="Symbol"/>
              </a:rPr>
              <a:t></a:t>
            </a:r>
            <a:r>
              <a:rPr sz="1425" spc="7" baseline="-20467" dirty="0" smtClean="0">
                <a:latin typeface="Calibri"/>
                <a:cs typeface="Calibri"/>
              </a:rPr>
              <a:t>2</a:t>
            </a:r>
            <a:r>
              <a:rPr sz="1450" spc="5" dirty="0" smtClean="0">
                <a:latin typeface="Calibri"/>
                <a:cs typeface="Calibri"/>
              </a:rPr>
              <a:t>=</a:t>
            </a:r>
            <a:r>
              <a:rPr lang="en-US" sz="1450" spc="5" dirty="0" smtClean="0">
                <a:latin typeface="Calibri"/>
                <a:cs typeface="Calibri"/>
              </a:rPr>
              <a:t>18</a:t>
            </a:r>
            <a:r>
              <a:rPr lang="en-US" sz="1450" spc="5" baseline="30000" dirty="0" smtClean="0">
                <a:latin typeface="Calibri"/>
                <a:cs typeface="Calibri"/>
              </a:rPr>
              <a:t>o</a:t>
            </a:r>
            <a:endParaRPr sz="1450" baseline="30000" dirty="0">
              <a:latin typeface="Calibri"/>
              <a:cs typeface="Calibri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8223875" y="2819400"/>
            <a:ext cx="533400" cy="0"/>
          </a:xfrm>
          <a:prstGeom prst="line">
            <a:avLst/>
          </a:prstGeom>
          <a:ln w="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 rot="2490427">
            <a:off x="8422957" y="2652714"/>
            <a:ext cx="198120" cy="204787"/>
          </a:xfrm>
          <a:prstGeom prst="arc">
            <a:avLst/>
          </a:prstGeom>
          <a:ln w="0"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143000" y="462895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b="1" spc="15" dirty="0">
                <a:latin typeface="Arial"/>
                <a:cs typeface="Arial"/>
              </a:rPr>
              <a:t>Homework </a:t>
            </a:r>
            <a:r>
              <a:rPr lang="en-US" b="1" spc="20" dirty="0">
                <a:latin typeface="Arial"/>
                <a:cs typeface="Arial"/>
              </a:rPr>
              <a:t>4  </a:t>
            </a:r>
            <a:r>
              <a:rPr lang="en-US" b="1" spc="10" dirty="0">
                <a:latin typeface="Arial"/>
                <a:cs typeface="Arial"/>
              </a:rPr>
              <a:t>-  </a:t>
            </a:r>
            <a:r>
              <a:rPr lang="en-US" b="1" spc="15" dirty="0">
                <a:latin typeface="Arial"/>
                <a:cs typeface="Arial"/>
              </a:rPr>
              <a:t>Geotechnical</a:t>
            </a:r>
            <a:r>
              <a:rPr lang="en-US" b="1" spc="-114" dirty="0">
                <a:latin typeface="Arial"/>
                <a:cs typeface="Arial"/>
              </a:rPr>
              <a:t> </a:t>
            </a:r>
            <a:r>
              <a:rPr lang="en-US" b="1" spc="15" dirty="0">
                <a:latin typeface="Arial"/>
                <a:cs typeface="Arial"/>
              </a:rPr>
              <a:t>Engineering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03240" y="642620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panose="05050102010706020507" pitchFamily="18" charset="2"/>
              </a:rPr>
              <a:t>g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concrete</a:t>
            </a:r>
            <a:r>
              <a:rPr lang="en-US" dirty="0" smtClean="0"/>
              <a:t> = 150 pcf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326</Words>
  <Application>Microsoft Office PowerPoint</Application>
  <PresentationFormat>Custom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tawfiq</cp:lastModifiedBy>
  <cp:revision>4</cp:revision>
  <dcterms:created xsi:type="dcterms:W3CDTF">2019-02-13T18:00:06Z</dcterms:created>
  <dcterms:modified xsi:type="dcterms:W3CDTF">2019-02-14T02:34:36Z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2015-10-06T00:00:00Z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2019-02-13T00:00:00Z</vt:filetime>
  </property>
</Properties>
</file>