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144BC-5D91-40A7-A9EF-8C89E5B26074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3D40B-4CAE-42A6-82E0-B6A6B5D38D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144BC-5D91-40A7-A9EF-8C89E5B26074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3D40B-4CAE-42A6-82E0-B6A6B5D38D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144BC-5D91-40A7-A9EF-8C89E5B26074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3D40B-4CAE-42A6-82E0-B6A6B5D38D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144BC-5D91-40A7-A9EF-8C89E5B26074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3D40B-4CAE-42A6-82E0-B6A6B5D38D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144BC-5D91-40A7-A9EF-8C89E5B26074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3D40B-4CAE-42A6-82E0-B6A6B5D38D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144BC-5D91-40A7-A9EF-8C89E5B26074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3D40B-4CAE-42A6-82E0-B6A6B5D38D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144BC-5D91-40A7-A9EF-8C89E5B26074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3D40B-4CAE-42A6-82E0-B6A6B5D38D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144BC-5D91-40A7-A9EF-8C89E5B26074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3D40B-4CAE-42A6-82E0-B6A6B5D38D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144BC-5D91-40A7-A9EF-8C89E5B26074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3D40B-4CAE-42A6-82E0-B6A6B5D38D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144BC-5D91-40A7-A9EF-8C89E5B26074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3D40B-4CAE-42A6-82E0-B6A6B5D38D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144BC-5D91-40A7-A9EF-8C89E5B26074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03D40B-4CAE-42A6-82E0-B6A6B5D38D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144BC-5D91-40A7-A9EF-8C89E5B26074}" type="datetimeFigureOut">
              <a:rPr lang="en-US" smtClean="0"/>
              <a:t>2/25/2013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3D40B-4CAE-42A6-82E0-B6A6B5D38DC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7200" y="838200"/>
            <a:ext cx="55626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3886200"/>
            <a:ext cx="384810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685800" y="533400"/>
            <a:ext cx="2147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EXTERNAL STABILITY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81000" y="990600"/>
            <a:ext cx="4572000" cy="92332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The MSE wall system consists of three zones. They are:</a:t>
            </a:r>
          </a:p>
          <a:p>
            <a:r>
              <a:rPr lang="en-US" dirty="0"/>
              <a:t>1. The reinforced earth zone.</a:t>
            </a:r>
          </a:p>
          <a:p>
            <a:r>
              <a:rPr lang="en-US" dirty="0"/>
              <a:t>2. The backfill zone.</a:t>
            </a:r>
          </a:p>
          <a:p>
            <a:r>
              <a:rPr lang="en-US" dirty="0"/>
              <a:t>3. The foundation soil zone.</a:t>
            </a:r>
          </a:p>
          <a:p>
            <a:r>
              <a:rPr lang="en-US" dirty="0" smtClean="0"/>
              <a:t>The </a:t>
            </a:r>
            <a:r>
              <a:rPr lang="en-US" dirty="0"/>
              <a:t>reinforced earth zone is considered as the wall for checking the internal stability whereas all</a:t>
            </a:r>
          </a:p>
          <a:p>
            <a:r>
              <a:rPr lang="en-US" dirty="0"/>
              <a:t>three zones are considered for checking the external stability. The soils of the first two zones are</a:t>
            </a:r>
          </a:p>
          <a:p>
            <a:r>
              <a:rPr lang="en-US" dirty="0"/>
              <a:t>placed in layers and compacted whereas the foundation soil is a normal one. The properties of the</a:t>
            </a:r>
          </a:p>
          <a:p>
            <a:r>
              <a:rPr lang="en-US" dirty="0"/>
              <a:t>soil in each of the zones may be the same or different. However, the soil in the first two zones is</a:t>
            </a:r>
          </a:p>
          <a:p>
            <a:r>
              <a:rPr lang="en-US" dirty="0"/>
              <a:t>normally a free draining material such as sand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It is necessary to check the reinforced earth wall (width= </a:t>
            </a:r>
            <a:r>
              <a:rPr lang="en-US" i="1" dirty="0"/>
              <a:t>B) for external stability which includes</a:t>
            </a:r>
          </a:p>
          <a:p>
            <a:r>
              <a:rPr lang="en-US" dirty="0"/>
              <a:t>overturning, sliding and bearing capacity failure. These are illustrated in Fig. 16.9. Active earth</a:t>
            </a:r>
          </a:p>
          <a:p>
            <a:r>
              <a:rPr lang="en-US" dirty="0"/>
              <a:t>pressure of the backfill acting on the internal face </a:t>
            </a:r>
            <a:r>
              <a:rPr lang="en-US" i="1" dirty="0"/>
              <a:t>AB of the wall is taken in the stability analysis.</a:t>
            </a:r>
          </a:p>
          <a:p>
            <a:r>
              <a:rPr lang="en-US" dirty="0"/>
              <a:t>The resultant earth thrust </a:t>
            </a:r>
            <a:r>
              <a:rPr lang="en-US" i="1" dirty="0"/>
              <a:t>P a is assumed to act horizontally at a height HI 3 above the base of the</a:t>
            </a:r>
          </a:p>
          <a:p>
            <a:r>
              <a:rPr lang="en-US" dirty="0"/>
              <a:t>wall. The methods of analysis are the same as </a:t>
            </a:r>
            <a:r>
              <a:rPr lang="en-US" dirty="0" err="1"/>
              <a:t>fo</a:t>
            </a:r>
            <a:r>
              <a:rPr lang="en-US" dirty="0"/>
              <a:t>~ concrete retaining walls.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6096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Example 16.1</a:t>
            </a:r>
          </a:p>
          <a:p>
            <a:r>
              <a:rPr lang="en-US" dirty="0"/>
              <a:t>A typical section of a retaining wall with the backfill reinforced with metal strips is shown in</a:t>
            </a:r>
          </a:p>
          <a:p>
            <a:r>
              <a:rPr lang="en-US" dirty="0"/>
              <a:t>Fig. Ex. 16.1. The following data are available:</a:t>
            </a:r>
          </a:p>
          <a:p>
            <a:r>
              <a:rPr lang="en-US" dirty="0"/>
              <a:t>Height </a:t>
            </a:r>
            <a:r>
              <a:rPr lang="en-US" i="1" dirty="0"/>
              <a:t>H = 9 m; b = 100 mm; t = 5 mm;/y = 240 MPa; Fs for steel= 1.67; Fs on soil friction= 1.5;</a:t>
            </a:r>
          </a:p>
          <a:p>
            <a:r>
              <a:rPr lang="pt-BR" dirty="0"/>
              <a:t>&lt;1&gt; = 36°; y = 17.5 kN/m3; 8 = 25°; </a:t>
            </a:r>
            <a:r>
              <a:rPr lang="pt-BR" i="1" dirty="0"/>
              <a:t>h x s = 1 x 1 m.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09600" y="35052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Required</a:t>
            </a:r>
          </a:p>
          <a:p>
            <a:r>
              <a:rPr lang="en-US" i="1" dirty="0"/>
              <a:t>(a) Lengths Land Le at varying depths.</a:t>
            </a:r>
          </a:p>
          <a:p>
            <a:r>
              <a:rPr lang="en-US" dirty="0"/>
              <a:t>(b) The largest tension Tin the strip.</a:t>
            </a:r>
          </a:p>
          <a:p>
            <a:r>
              <a:rPr lang="en-US" dirty="0"/>
              <a:t>(c) The allowable tension in the strip.</a:t>
            </a:r>
          </a:p>
          <a:p>
            <a:r>
              <a:rPr lang="en-US" dirty="0"/>
              <a:t>(d) Check for external stability.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32667" t="19200" r="28000" b="24533"/>
          <a:stretch>
            <a:fillRect/>
          </a:stretch>
        </p:blipFill>
        <p:spPr bwMode="auto">
          <a:xfrm>
            <a:off x="4648199" y="228600"/>
            <a:ext cx="4431881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09600"/>
            <a:ext cx="83058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Solution</a:t>
            </a:r>
          </a:p>
          <a:p>
            <a:r>
              <a:rPr lang="en-US" dirty="0"/>
              <a:t>From Eq. (16.9a), the tension in a strip at depth </a:t>
            </a:r>
            <a:r>
              <a:rPr lang="en-US" i="1" dirty="0"/>
              <a:t>z is</a:t>
            </a:r>
          </a:p>
          <a:p>
            <a:r>
              <a:rPr lang="en-US" i="1" dirty="0"/>
              <a:t>T= </a:t>
            </a:r>
            <a:r>
              <a:rPr lang="en-US" i="1" dirty="0" err="1"/>
              <a:t>yiKAsh</a:t>
            </a:r>
            <a:r>
              <a:rPr lang="en-US" i="1" dirty="0"/>
              <a:t> </a:t>
            </a:r>
            <a:r>
              <a:rPr lang="en-US" i="1" dirty="0" err="1"/>
              <a:t>forqh</a:t>
            </a:r>
            <a:r>
              <a:rPr lang="en-US" i="1" dirty="0"/>
              <a:t>=O</a:t>
            </a:r>
          </a:p>
          <a:p>
            <a:r>
              <a:rPr lang="en-US" dirty="0"/>
              <a:t>where </a:t>
            </a:r>
            <a:r>
              <a:rPr lang="en-US" i="1" dirty="0"/>
              <a:t>y = 17.5 kN/m3, KA = tan2 (45°- 36/2) = 0.26, s = 1 m; h = 1 m.</a:t>
            </a:r>
          </a:p>
          <a:p>
            <a:r>
              <a:rPr lang="en-US" dirty="0" err="1"/>
              <a:t>Subs~ituting</a:t>
            </a:r>
            <a:endParaRPr lang="en-US" dirty="0"/>
          </a:p>
          <a:p>
            <a:r>
              <a:rPr lang="pl-PL" i="1" dirty="0"/>
              <a:t>T = 17.5 x 0.26 (1) [1] z = 4.55z kN/strip</a:t>
            </a:r>
          </a:p>
          <a:p>
            <a:r>
              <a:rPr lang="en-US" i="1" dirty="0" err="1"/>
              <a:t>FsT</a:t>
            </a:r>
            <a:endParaRPr lang="en-US" i="1" dirty="0"/>
          </a:p>
          <a:p>
            <a:r>
              <a:rPr lang="en-US" i="1" dirty="0"/>
              <a:t>L =</a:t>
            </a:r>
          </a:p>
          <a:p>
            <a:r>
              <a:rPr lang="es-ES" i="1" dirty="0"/>
              <a:t>e 2y </a:t>
            </a:r>
            <a:r>
              <a:rPr lang="es-ES" i="1" dirty="0" err="1"/>
              <a:t>zb</a:t>
            </a:r>
            <a:r>
              <a:rPr lang="es-ES" i="1" dirty="0"/>
              <a:t> tan 8</a:t>
            </a:r>
          </a:p>
          <a:p>
            <a:r>
              <a:rPr lang="en-US" dirty="0"/>
              <a:t>1.5 x 4.55z</a:t>
            </a:r>
          </a:p>
          <a:p>
            <a:r>
              <a:rPr lang="en-US" dirty="0"/>
              <a:t>-------- =4.14m</a:t>
            </a:r>
          </a:p>
          <a:p>
            <a:r>
              <a:rPr lang="en-US" dirty="0"/>
              <a:t>2x17.5x0.1x0.47xz</a:t>
            </a:r>
          </a:p>
          <a:p>
            <a:r>
              <a:rPr lang="en-US" dirty="0"/>
              <a:t>This shows that the length </a:t>
            </a:r>
            <a:r>
              <a:rPr lang="en-US" i="1" dirty="0"/>
              <a:t>Le = 4.14 m is a constant with depth. Fig. Ex. 16.1 shows the positions</a:t>
            </a:r>
          </a:p>
          <a:p>
            <a:r>
              <a:rPr lang="en-US" dirty="0"/>
              <a:t>of </a:t>
            </a:r>
            <a:r>
              <a:rPr lang="en-US" i="1" dirty="0" err="1"/>
              <a:t>Lefor</a:t>
            </a:r>
            <a:r>
              <a:rPr lang="en-US" i="1" dirty="0"/>
              <a:t> strip numbers 1, 2 ····· 9. The first strip is located 0.5 m below the backfill surface and the</a:t>
            </a:r>
          </a:p>
          <a:p>
            <a:r>
              <a:rPr lang="en-US" dirty="0"/>
              <a:t>9th at 8.5 below with </a:t>
            </a:r>
            <a:r>
              <a:rPr lang="en-US" dirty="0" err="1"/>
              <a:t>spacings</a:t>
            </a:r>
            <a:r>
              <a:rPr lang="en-US" dirty="0"/>
              <a:t> at 1 m apart. Tension in each of the strips may be obtained by using</a:t>
            </a:r>
          </a:p>
          <a:p>
            <a:r>
              <a:rPr lang="en-US" dirty="0"/>
              <a:t>the equation </a:t>
            </a:r>
            <a:r>
              <a:rPr lang="en-US" i="1" dirty="0"/>
              <a:t>T= 4.55 z. The total tension </a:t>
            </a:r>
            <a:r>
              <a:rPr lang="en-US" i="1" dirty="0" err="1"/>
              <a:t>LTas</a:t>
            </a:r>
            <a:r>
              <a:rPr lang="en-US" i="1" dirty="0"/>
              <a:t> computed is</a:t>
            </a:r>
          </a:p>
          <a:p>
            <a:r>
              <a:rPr lang="en-US" i="1" dirty="0"/>
              <a:t>LT = 184.29 kN/m since s = 1 m.</a:t>
            </a:r>
          </a:p>
          <a:p>
            <a:r>
              <a:rPr lang="en-US" dirty="0"/>
              <a:t>As a check the total active earth pressure is</a:t>
            </a:r>
          </a:p>
          <a:p>
            <a:r>
              <a:rPr lang="en-US" dirty="0"/>
              <a:t>1 1</a:t>
            </a:r>
          </a:p>
          <a:p>
            <a:r>
              <a:rPr lang="es-ES" i="1" dirty="0"/>
              <a:t>Pa = 2Y H2KA = 2 17.5 x 92 x 0.26 = 184.28 kN/m = LT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657600" y="762000"/>
            <a:ext cx="6086475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609600"/>
            <a:ext cx="8001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maximum tension is in the 9th strip, that is, at a depth of 8.5 below the backfill surface.</a:t>
            </a:r>
          </a:p>
          <a:p>
            <a:r>
              <a:rPr lang="en-US" dirty="0"/>
              <a:t>Hence</a:t>
            </a:r>
          </a:p>
          <a:p>
            <a:r>
              <a:rPr lang="de-DE" i="1" dirty="0"/>
              <a:t>T = yz KA sh = 17.5 x 85 x 0.26 x 1 x 1 = 38.68 kN/strip</a:t>
            </a:r>
          </a:p>
          <a:p>
            <a:r>
              <a:rPr lang="en-US" dirty="0"/>
              <a:t>The allowable tension is</a:t>
            </a:r>
          </a:p>
          <a:p>
            <a:r>
              <a:rPr lang="en-US" dirty="0"/>
              <a:t>where</a:t>
            </a:r>
          </a:p>
          <a:p>
            <a:r>
              <a:rPr lang="en-US" i="1" dirty="0"/>
              <a:t>Ta = </a:t>
            </a:r>
            <a:r>
              <a:rPr lang="en-US" i="1" dirty="0" err="1"/>
              <a:t>fatb</a:t>
            </a:r>
            <a:endParaRPr lang="en-US" i="1" dirty="0"/>
          </a:p>
          <a:p>
            <a:r>
              <a:rPr lang="en-US" dirty="0"/>
              <a:t>240 X 10 3</a:t>
            </a:r>
          </a:p>
          <a:p>
            <a:r>
              <a:rPr lang="it-IT" i="1" dirty="0"/>
              <a:t>fa = --- = 143.7 x 103 kN/m2</a:t>
            </a:r>
          </a:p>
          <a:p>
            <a:r>
              <a:rPr lang="en-US" dirty="0"/>
              <a:t>1.67</a:t>
            </a:r>
          </a:p>
          <a:p>
            <a:r>
              <a:rPr lang="en-US" dirty="0"/>
              <a:t>Substituting </a:t>
            </a:r>
            <a:r>
              <a:rPr lang="en-US" i="1" dirty="0"/>
              <a:t>Ta = 143.7 x 10 3 x 0.005 x 0.1 ""72 kN &gt; T OK.</a:t>
            </a:r>
          </a:p>
          <a:p>
            <a:r>
              <a:rPr lang="en-US" dirty="0"/>
              <a:t>The total length of strip </a:t>
            </a:r>
            <a:r>
              <a:rPr lang="en-US" i="1" dirty="0"/>
              <a:t>L at any depth z is</a:t>
            </a:r>
          </a:p>
          <a:p>
            <a:r>
              <a:rPr lang="pl-PL" i="1" dirty="0"/>
              <a:t>L = LR+Le=(H-z)tan(45-&lt;j&gt;/2)+4.14=0.51 (9-z)+4.14m</a:t>
            </a:r>
          </a:p>
          <a:p>
            <a:r>
              <a:rPr lang="en-US" dirty="0"/>
              <a:t>where </a:t>
            </a:r>
            <a:r>
              <a:rPr lang="en-US" i="1" dirty="0"/>
              <a:t>H= 9m</a:t>
            </a:r>
          </a:p>
          <a:p>
            <a:r>
              <a:rPr lang="en-US" dirty="0"/>
              <a:t>The lengths as calculated have been shown in Fig. Ex. 16.1. It is sometimes convenient to use the</a:t>
            </a:r>
          </a:p>
          <a:p>
            <a:r>
              <a:rPr lang="en-US" dirty="0"/>
              <a:t>same length </a:t>
            </a:r>
            <a:r>
              <a:rPr lang="en-US" i="1" dirty="0"/>
              <a:t>L with depth or stepped in two or more blocks or use a linear variation as shown in the</a:t>
            </a:r>
          </a:p>
          <a:p>
            <a:r>
              <a:rPr lang="en-US" dirty="0"/>
              <a:t>figure.</a:t>
            </a:r>
          </a:p>
          <a:p>
            <a:r>
              <a:rPr lang="en-US" b="1" dirty="0"/>
              <a:t>Check for External Stability</a:t>
            </a:r>
          </a:p>
          <a:p>
            <a:r>
              <a:rPr lang="en-US" b="1" dirty="0"/>
              <a:t>Check of bearing capacity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04800"/>
            <a:ext cx="82296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It is necessary to check the base of the wall with the backfill for the bearing capacity per unit length</a:t>
            </a:r>
          </a:p>
          <a:p>
            <a:r>
              <a:rPr lang="en-US" dirty="0"/>
              <a:t>of the wall. The width of the wall may be taken as equal to 4.5 m (Fig. Ex. 16.1). The procedure as</a:t>
            </a:r>
          </a:p>
          <a:p>
            <a:r>
              <a:rPr lang="en-US" dirty="0"/>
              <a:t>explained under shallow Foundation may be followed. For all practical purposes, the shape, depth,</a:t>
            </a:r>
          </a:p>
          <a:p>
            <a:r>
              <a:rPr lang="en-US" dirty="0"/>
              <a:t>and inclination factors may be taken as equal to 1.</a:t>
            </a:r>
          </a:p>
          <a:p>
            <a:r>
              <a:rPr lang="en-US" b="1" dirty="0"/>
              <a:t>Check for sliding resistance</a:t>
            </a:r>
          </a:p>
          <a:p>
            <a:r>
              <a:rPr lang="en-US" dirty="0"/>
              <a:t>Sliding resistance </a:t>
            </a:r>
            <a:r>
              <a:rPr lang="en-US" i="1" dirty="0"/>
              <a:t>FR</a:t>
            </a:r>
          </a:p>
          <a:p>
            <a:r>
              <a:rPr lang="en-US" i="1" dirty="0"/>
              <a:t>Fs = Driving force Pa</a:t>
            </a:r>
          </a:p>
          <a:p>
            <a:r>
              <a:rPr lang="en-US" dirty="0"/>
              <a:t>4.5 + 8.5</a:t>
            </a:r>
          </a:p>
          <a:p>
            <a:r>
              <a:rPr lang="en-US" dirty="0"/>
              <a:t>where FR=Wtan8= xl7.5x9tan36°</a:t>
            </a:r>
          </a:p>
          <a:p>
            <a:r>
              <a:rPr lang="en-US" dirty="0"/>
              <a:t>2</a:t>
            </a:r>
          </a:p>
          <a:p>
            <a:r>
              <a:rPr lang="en-US" dirty="0"/>
              <a:t>= 1024 X 0.73 == 744 kN</a:t>
            </a:r>
          </a:p>
          <a:p>
            <a:r>
              <a:rPr lang="en-US" dirty="0"/>
              <a:t>where 8 = &lt;!&gt; = 36° for the foundation soil, and </a:t>
            </a:r>
            <a:r>
              <a:rPr lang="en-US" i="1" dirty="0"/>
              <a:t>W= weight of the reinforced wall</a:t>
            </a:r>
          </a:p>
          <a:p>
            <a:r>
              <a:rPr lang="en-US" i="1" dirty="0"/>
              <a:t>Pa = 184.28 kN</a:t>
            </a:r>
          </a:p>
          <a:p>
            <a:r>
              <a:rPr lang="en-US" dirty="0"/>
              <a:t>744</a:t>
            </a:r>
          </a:p>
          <a:p>
            <a:r>
              <a:rPr lang="pl-PL" i="1" dirty="0"/>
              <a:t>Fs = 184.28 = 4 &gt; 1.5 OK</a:t>
            </a:r>
          </a:p>
          <a:p>
            <a:r>
              <a:rPr lang="en-US" b="1" dirty="0"/>
              <a:t>Check for overturning</a:t>
            </a:r>
          </a:p>
          <a:p>
            <a:r>
              <a:rPr lang="en-US" i="1" dirty="0"/>
              <a:t>MR</a:t>
            </a:r>
          </a:p>
          <a:p>
            <a:r>
              <a:rPr lang="en-US" i="1" dirty="0"/>
              <a:t>Fs =</a:t>
            </a:r>
          </a:p>
          <a:p>
            <a:r>
              <a:rPr lang="en-US" i="1" dirty="0"/>
              <a:t>Mo</a:t>
            </a:r>
          </a:p>
          <a:p>
            <a:r>
              <a:rPr lang="en-US" dirty="0"/>
              <a:t>From Fig. Ex. 16.1 taking moments of all forces about 0,. we have</a:t>
            </a:r>
          </a:p>
          <a:p>
            <a:r>
              <a:rPr lang="en-US" dirty="0"/>
              <a:t>4.5 1 4</a:t>
            </a:r>
          </a:p>
          <a:p>
            <a:r>
              <a:rPr lang="en-US" i="1" dirty="0"/>
              <a:t>MR = 4.5x9x 17.5x l + 2 x9x(8.5-4.5)(4.5+ 3)x 17.5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0960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= 1595 + 1837 = 3432 </a:t>
            </a:r>
            <a:r>
              <a:rPr lang="en-US" dirty="0" err="1"/>
              <a:t>kNm</a:t>
            </a:r>
            <a:endParaRPr lang="en-US" dirty="0"/>
          </a:p>
          <a:p>
            <a:r>
              <a:rPr lang="en-US" i="1" dirty="0"/>
              <a:t>H 9</a:t>
            </a:r>
          </a:p>
          <a:p>
            <a:r>
              <a:rPr lang="pt-BR" i="1" dirty="0"/>
              <a:t>M = P x - = 184 28 x - = 553 kNm o a 3 . 3</a:t>
            </a:r>
          </a:p>
          <a:p>
            <a:r>
              <a:rPr lang="en-US" dirty="0"/>
              <a:t>3432</a:t>
            </a:r>
          </a:p>
          <a:p>
            <a:r>
              <a:rPr lang="en-US" i="1" dirty="0"/>
              <a:t>Fs =</a:t>
            </a:r>
          </a:p>
          <a:p>
            <a:r>
              <a:rPr lang="en-US" dirty="0"/>
              <a:t>553</a:t>
            </a:r>
          </a:p>
          <a:p>
            <a:r>
              <a:rPr lang="en-US" dirty="0"/>
              <a:t>= 6.2 &gt; 2 OK.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911</Words>
  <Application>Microsoft Office PowerPoint</Application>
  <PresentationFormat>On-screen Show (4:3)</PresentationFormat>
  <Paragraphs>93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Tawfiq</dc:creator>
  <cp:lastModifiedBy>Dr. Tawfiq</cp:lastModifiedBy>
  <cp:revision>15</cp:revision>
  <dcterms:created xsi:type="dcterms:W3CDTF">2013-02-25T16:44:57Z</dcterms:created>
  <dcterms:modified xsi:type="dcterms:W3CDTF">2013-02-25T17:17:14Z</dcterms:modified>
</cp:coreProperties>
</file>