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334" r:id="rId2"/>
    <p:sldId id="335" r:id="rId3"/>
    <p:sldId id="345" r:id="rId4"/>
    <p:sldId id="338" r:id="rId5"/>
    <p:sldId id="339" r:id="rId6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E7"/>
    <a:srgbClr val="2D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9" autoAdjust="0"/>
  </p:normalViewPr>
  <p:slideViewPr>
    <p:cSldViewPr snapToGrid="0">
      <p:cViewPr varScale="1">
        <p:scale>
          <a:sx n="152" d="100"/>
          <a:sy n="152" d="100"/>
        </p:scale>
        <p:origin x="198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92C4951-1257-4A1C-BB04-C8F2650622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513" cy="3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defTabSz="91468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03839709-0E74-42DD-9D0C-595953EE0A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889" y="0"/>
            <a:ext cx="4029513" cy="3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r" defTabSz="91468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28EB7A66-7C3B-401F-B2EE-DEA0657FFC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60838"/>
            <a:ext cx="4029513" cy="3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b" anchorCtr="0" compatLnSpc="1">
            <a:prstTxWarp prst="textNoShape">
              <a:avLst/>
            </a:prstTxWarp>
          </a:bodyPr>
          <a:lstStyle>
            <a:lvl1pPr defTabSz="91468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3940ADA5-82A2-4BF8-98CD-0C6F639647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889" y="6660838"/>
            <a:ext cx="4029513" cy="3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b" anchorCtr="0" compatLnSpc="1">
            <a:prstTxWarp prst="textNoShape">
              <a:avLst/>
            </a:prstTxWarp>
          </a:bodyPr>
          <a:lstStyle>
            <a:lvl1pPr algn="r" defTabSz="914686" eaLnBrk="1" hangingPunct="1">
              <a:defRPr sz="1200"/>
            </a:lvl1pPr>
          </a:lstStyle>
          <a:p>
            <a:pPr>
              <a:defRPr/>
            </a:pPr>
            <a:fld id="{5C87BE8D-1D63-4672-8984-0AD917789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80F9-900A-447E-A89D-E3F39483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1225-6140-47DF-AF62-1B464215C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EE69-E4A5-4C56-8EA2-27E11FB92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8DF2-6919-4592-8F4F-5C005AD83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FA82-9938-499F-99D1-7A57BA951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7D5-14F8-46FE-9370-5CDE456AE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6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310C4-CA79-4ED5-87F3-686F0BA3C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0CDF-6869-4A82-BE61-8D2A75C47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F954-D71C-4EEA-A63E-43B4F1928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AE7A-8300-41BB-80A1-A9793D0AD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D2CA-4456-46D0-B4BF-3F37BAC6B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DEDD-5FF9-42E9-96CB-5CA670D1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3E617D6-F635-4CE0-A83D-88EAB4B2DF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02025E1-F0F8-4C53-937D-B7DAC5241B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1CA4D0B-804D-47D0-B4B4-62C4CDD5B6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F26DF7-093F-4ACB-BA03-2469A4B1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6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09588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45487" y="5713423"/>
            <a:ext cx="8474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A reinforced earth retaining wall is to be </a:t>
            </a:r>
            <a:r>
              <a:rPr lang="en-US" altLang="en-US" sz="1400" b="1" u="sng" dirty="0"/>
              <a:t>20 ft high</a:t>
            </a:r>
            <a:r>
              <a:rPr lang="en-US" altLang="en-US" sz="1400" dirty="0"/>
              <a:t>. The properties of the backfill material are </a:t>
            </a:r>
            <a:r>
              <a:rPr lang="en-US" altLang="en-US" sz="1400" dirty="0">
                <a:latin typeface="Symbol" panose="05050102010706020507" pitchFamily="18" charset="2"/>
              </a:rPr>
              <a:t>g = 110 </a:t>
            </a:r>
            <a:r>
              <a:rPr lang="en-US" altLang="en-US" sz="1400" dirty="0"/>
              <a:t>lb/ft</a:t>
            </a:r>
            <a:r>
              <a:rPr lang="en-US" altLang="en-US" sz="1400" baseline="30000" dirty="0"/>
              <a:t>3</a:t>
            </a:r>
            <a:r>
              <a:rPr lang="en-US" altLang="en-US" sz="1400" dirty="0"/>
              <a:t> and</a:t>
            </a:r>
            <a:r>
              <a:rPr lang="en-US" altLang="en-US" sz="1400" dirty="0">
                <a:latin typeface="Symbol" panose="05050102010706020507" pitchFamily="18" charset="2"/>
              </a:rPr>
              <a:t> f = 30</a:t>
            </a:r>
            <a:r>
              <a:rPr lang="en-US" altLang="en-US" sz="1400" baseline="30000" dirty="0">
                <a:latin typeface="Symbol" panose="05050102010706020507" pitchFamily="18" charset="2"/>
              </a:rPr>
              <a:t>o</a:t>
            </a:r>
            <a:r>
              <a:rPr lang="en-US" altLang="en-US" sz="1400" dirty="0"/>
              <a:t>. Galvanized steel ties are to be used for the construction of the wall. Design the Reinforcements with FS</a:t>
            </a:r>
            <a:r>
              <a:rPr lang="en-US" altLang="en-US" sz="1400" baseline="-25000" dirty="0"/>
              <a:t>(B)</a:t>
            </a:r>
            <a:r>
              <a:rPr lang="en-US" altLang="en-US" sz="1400" dirty="0"/>
              <a:t> = 3, FS</a:t>
            </a:r>
            <a:r>
              <a:rPr lang="en-US" altLang="en-US" sz="1400" baseline="-25000" dirty="0"/>
              <a:t>(p)</a:t>
            </a:r>
            <a:r>
              <a:rPr lang="en-US" altLang="en-US" sz="1400" dirty="0"/>
              <a:t> = 3, f</a:t>
            </a:r>
            <a:r>
              <a:rPr lang="en-US" altLang="en-US" sz="1400" baseline="-25000" dirty="0"/>
              <a:t>y</a:t>
            </a:r>
            <a:r>
              <a:rPr lang="en-US" altLang="en-US" sz="1400" dirty="0"/>
              <a:t> = 29,000psi and </a:t>
            </a:r>
            <a:r>
              <a:rPr lang="en-US" altLang="en-US" sz="1400" dirty="0" err="1">
                <a:latin typeface="Symbol" panose="05050102010706020507" pitchFamily="18" charset="2"/>
              </a:rPr>
              <a:t>f</a:t>
            </a:r>
            <a:r>
              <a:rPr lang="en-US" altLang="en-US" sz="1000" baseline="-25000" dirty="0" err="1">
                <a:latin typeface="Tahoma" panose="020B0604030504040204" pitchFamily="34" charset="0"/>
              </a:rPr>
              <a:t>tie</a:t>
            </a:r>
            <a:r>
              <a:rPr lang="en-US" altLang="en-US" sz="1400" dirty="0">
                <a:latin typeface="Symbol" panose="05050102010706020507" pitchFamily="18" charset="2"/>
              </a:rPr>
              <a:t>= 20</a:t>
            </a:r>
            <a:r>
              <a:rPr lang="en-US" altLang="en-US" sz="1400" baseline="30000" dirty="0">
                <a:latin typeface="Symbol" panose="05050102010706020507" pitchFamily="18" charset="2"/>
              </a:rPr>
              <a:t>o</a:t>
            </a:r>
            <a:r>
              <a:rPr lang="en-US" altLang="en-US" sz="1400" dirty="0">
                <a:latin typeface="Symbol" panose="05050102010706020507" pitchFamily="18" charset="2"/>
              </a:rPr>
              <a:t>. </a:t>
            </a:r>
            <a:endParaRPr lang="en-US" altLang="en-US" sz="1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781800" y="19050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Extend the tie beyond the active wedge to provide enough support against earth pressure of the panel</a:t>
            </a:r>
            <a:r>
              <a:rPr lang="en-US" altLang="en-US" sz="2400" dirty="0"/>
              <a:t> 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7475538" y="6511925"/>
            <a:ext cx="1425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/>
              <a:t>Kamal Tawfiq, Ph.D., P.E.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DFF8D9-6845-4882-B6F8-A969028A4E24}"/>
              </a:ext>
            </a:extLst>
          </p:cNvPr>
          <p:cNvSpPr txBox="1"/>
          <p:nvPr/>
        </p:nvSpPr>
        <p:spPr>
          <a:xfrm>
            <a:off x="98425" y="0"/>
            <a:ext cx="21574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Concept</a:t>
            </a:r>
          </a:p>
        </p:txBody>
      </p:sp>
      <p:pic>
        <p:nvPicPr>
          <p:cNvPr id="7" name="Picture 8" descr="https://c1.staticflickr.com/3/2559/3991517162_8c12e2ffb1.jpg">
            <a:extLst>
              <a:ext uri="{FF2B5EF4-FFF2-40B4-BE49-F238E27FC236}">
                <a16:creationId xmlns:a16="http://schemas.microsoft.com/office/drawing/2014/main" xmlns="" id="{CB8EFAFA-3FB2-44FA-82F0-A52097C7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1077913"/>
            <a:ext cx="1271587" cy="954087"/>
          </a:xfrm>
          <a:prstGeom prst="rect">
            <a:avLst/>
          </a:prstGeom>
          <a:noFill/>
          <a:effectLst>
            <a:outerShdw blurRad="304800" dist="114300" dir="12780000" sx="108000" sy="108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6230" y="1683758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3’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9080" y="2227142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3’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741" y="530982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Homework Problem: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9400" y="4024412"/>
            <a:ext cx="57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4’’</a:t>
            </a:r>
          </a:p>
        </p:txBody>
      </p:sp>
      <p:sp>
        <p:nvSpPr>
          <p:cNvPr id="4" name="Freeform 3"/>
          <p:cNvSpPr/>
          <p:nvPr/>
        </p:nvSpPr>
        <p:spPr>
          <a:xfrm>
            <a:off x="5681892" y="4105341"/>
            <a:ext cx="147421" cy="245942"/>
          </a:xfrm>
          <a:custGeom>
            <a:avLst/>
            <a:gdLst>
              <a:gd name="connsiteX0" fmla="*/ 0 w 147421"/>
              <a:gd name="connsiteY0" fmla="*/ 0 h 245942"/>
              <a:gd name="connsiteX1" fmla="*/ 132431 w 147421"/>
              <a:gd name="connsiteY1" fmla="*/ 94593 h 245942"/>
              <a:gd name="connsiteX2" fmla="*/ 138737 w 147421"/>
              <a:gd name="connsiteY2" fmla="*/ 245942 h 24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421" h="245942">
                <a:moveTo>
                  <a:pt x="0" y="0"/>
                </a:moveTo>
                <a:cubicBezTo>
                  <a:pt x="54654" y="26801"/>
                  <a:pt x="109308" y="53603"/>
                  <a:pt x="132431" y="94593"/>
                </a:cubicBezTo>
                <a:cubicBezTo>
                  <a:pt x="155554" y="135583"/>
                  <a:pt x="147145" y="190762"/>
                  <a:pt x="138737" y="245942"/>
                </a:cubicBezTo>
              </a:path>
            </a:pathLst>
          </a:cu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1893" y="3890930"/>
                <a:ext cx="698846" cy="41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93" y="3890930"/>
                <a:ext cx="698846" cy="414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MSEWall3_SmallF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D9D02D4C-2B9D-4C06-856B-3C41572D8943}"/>
              </a:ext>
            </a:extLst>
          </p:cNvPr>
          <p:cNvSpPr/>
          <p:nvPr/>
        </p:nvSpPr>
        <p:spPr>
          <a:xfrm>
            <a:off x="2481263" y="2906713"/>
            <a:ext cx="1192212" cy="563562"/>
          </a:xfrm>
          <a:custGeom>
            <a:avLst/>
            <a:gdLst>
              <a:gd name="connsiteX0" fmla="*/ 1191986 w 1191986"/>
              <a:gd name="connsiteY0" fmla="*/ 0 h 563335"/>
              <a:gd name="connsiteX1" fmla="*/ 775607 w 1191986"/>
              <a:gd name="connsiteY1" fmla="*/ 449035 h 563335"/>
              <a:gd name="connsiteX2" fmla="*/ 0 w 1191986"/>
              <a:gd name="connsiteY2" fmla="*/ 563335 h 563335"/>
              <a:gd name="connsiteX3" fmla="*/ 0 w 1191986"/>
              <a:gd name="connsiteY3" fmla="*/ 563335 h 56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986" h="563335">
                <a:moveTo>
                  <a:pt x="1191986" y="0"/>
                </a:moveTo>
                <a:cubicBezTo>
                  <a:pt x="1083128" y="177573"/>
                  <a:pt x="974271" y="355146"/>
                  <a:pt x="775607" y="449035"/>
                </a:cubicBezTo>
                <a:cubicBezTo>
                  <a:pt x="576943" y="542924"/>
                  <a:pt x="0" y="563335"/>
                  <a:pt x="0" y="563335"/>
                </a:cubicBezTo>
                <a:lnTo>
                  <a:pt x="0" y="563335"/>
                </a:lnTo>
              </a:path>
            </a:pathLst>
          </a:cu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A49A2B-7F70-4A55-825A-D63252A0C548}"/>
              </a:ext>
            </a:extLst>
          </p:cNvPr>
          <p:cNvSpPr txBox="1"/>
          <p:nvPr/>
        </p:nvSpPr>
        <p:spPr>
          <a:xfrm>
            <a:off x="2605088" y="2628900"/>
            <a:ext cx="15938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Strength of Steel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FF7ACEAB-DF19-4220-B720-8ADBDF3D2BAC}"/>
              </a:ext>
            </a:extLst>
          </p:cNvPr>
          <p:cNvSpPr/>
          <p:nvPr/>
        </p:nvSpPr>
        <p:spPr>
          <a:xfrm>
            <a:off x="115888" y="2836863"/>
            <a:ext cx="7575550" cy="3781425"/>
          </a:xfrm>
          <a:custGeom>
            <a:avLst/>
            <a:gdLst>
              <a:gd name="connsiteX0" fmla="*/ 7575097 w 7575097"/>
              <a:gd name="connsiteY0" fmla="*/ 1939018 h 3781425"/>
              <a:gd name="connsiteX1" fmla="*/ 1623333 w 7575097"/>
              <a:gd name="connsiteY1" fmla="*/ 3539218 h 3781425"/>
              <a:gd name="connsiteX2" fmla="*/ 39461 w 7575097"/>
              <a:gd name="connsiteY2" fmla="*/ 485775 h 3781425"/>
              <a:gd name="connsiteX3" fmla="*/ 1860097 w 7575097"/>
              <a:gd name="connsiteY3" fmla="*/ 624568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5097" h="3781425">
                <a:moveTo>
                  <a:pt x="7575097" y="1939018"/>
                </a:moveTo>
                <a:cubicBezTo>
                  <a:pt x="5227184" y="2860221"/>
                  <a:pt x="2879272" y="3781425"/>
                  <a:pt x="1623333" y="3539218"/>
                </a:cubicBezTo>
                <a:cubicBezTo>
                  <a:pt x="367394" y="3297011"/>
                  <a:pt x="0" y="971550"/>
                  <a:pt x="39461" y="485775"/>
                </a:cubicBezTo>
                <a:cubicBezTo>
                  <a:pt x="78922" y="0"/>
                  <a:pt x="969509" y="312284"/>
                  <a:pt x="1860097" y="624568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0B915-52BB-4377-A300-54EE32F21AFE}"/>
              </a:ext>
            </a:extLst>
          </p:cNvPr>
          <p:cNvSpPr txBox="1"/>
          <p:nvPr/>
        </p:nvSpPr>
        <p:spPr>
          <a:xfrm>
            <a:off x="3959225" y="3062288"/>
            <a:ext cx="13271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thickness of tie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A81C3DF-F24A-41A5-AA41-4B52CF86472D}"/>
              </a:ext>
            </a:extLst>
          </p:cNvPr>
          <p:cNvCxnSpPr/>
          <p:nvPr/>
        </p:nvCxnSpPr>
        <p:spPr>
          <a:xfrm rot="10800000" flipV="1">
            <a:off x="3028950" y="4122738"/>
            <a:ext cx="384175" cy="18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485FD8-A20F-46DE-8F7E-0D2D5DA26352}"/>
              </a:ext>
            </a:extLst>
          </p:cNvPr>
          <p:cNvSpPr txBox="1"/>
          <p:nvPr/>
        </p:nvSpPr>
        <p:spPr>
          <a:xfrm>
            <a:off x="3395663" y="3919538"/>
            <a:ext cx="29479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angle between steel and soil (given)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ABC37C5-ED1A-4CCE-9C1C-E1BABF79A411}"/>
              </a:ext>
            </a:extLst>
          </p:cNvPr>
          <p:cNvSpPr/>
          <p:nvPr/>
        </p:nvSpPr>
        <p:spPr>
          <a:xfrm>
            <a:off x="-1219200" y="6462713"/>
            <a:ext cx="11887200" cy="130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A7D14E14-1364-45BF-A9F0-7332AFE5C77B}"/>
              </a:ext>
            </a:extLst>
          </p:cNvPr>
          <p:cNvSpPr/>
          <p:nvPr/>
        </p:nvSpPr>
        <p:spPr>
          <a:xfrm>
            <a:off x="1673225" y="1801813"/>
            <a:ext cx="942975" cy="4668837"/>
          </a:xfrm>
          <a:custGeom>
            <a:avLst/>
            <a:gdLst>
              <a:gd name="connsiteX0" fmla="*/ 0 w 1524000"/>
              <a:gd name="connsiteY0" fmla="*/ 2438400 h 2438400"/>
              <a:gd name="connsiteX1" fmla="*/ 381000 w 1524000"/>
              <a:gd name="connsiteY1" fmla="*/ 0 h 2438400"/>
              <a:gd name="connsiteX2" fmla="*/ 1524000 w 1524000"/>
              <a:gd name="connsiteY2" fmla="*/ 0 h 2438400"/>
              <a:gd name="connsiteX3" fmla="*/ 1143000 w 1524000"/>
              <a:gd name="connsiteY3" fmla="*/ 2438400 h 2438400"/>
              <a:gd name="connsiteX4" fmla="*/ 0 w 1524000"/>
              <a:gd name="connsiteY4" fmla="*/ 2438400 h 2438400"/>
              <a:gd name="connsiteX0" fmla="*/ 1069948 w 2593948"/>
              <a:gd name="connsiteY0" fmla="*/ 2438400 h 2438400"/>
              <a:gd name="connsiteX1" fmla="*/ 0 w 2593948"/>
              <a:gd name="connsiteY1" fmla="*/ 430751 h 2438400"/>
              <a:gd name="connsiteX2" fmla="*/ 2593948 w 2593948"/>
              <a:gd name="connsiteY2" fmla="*/ 0 h 2438400"/>
              <a:gd name="connsiteX3" fmla="*/ 2212948 w 2593948"/>
              <a:gd name="connsiteY3" fmla="*/ 2438400 h 2438400"/>
              <a:gd name="connsiteX4" fmla="*/ 1069948 w 2593948"/>
              <a:gd name="connsiteY4" fmla="*/ 2438400 h 2438400"/>
              <a:gd name="connsiteX0" fmla="*/ 661869 w 2593948"/>
              <a:gd name="connsiteY0" fmla="*/ 5090916 h 5090916"/>
              <a:gd name="connsiteX1" fmla="*/ 0 w 2593948"/>
              <a:gd name="connsiteY1" fmla="*/ 430751 h 5090916"/>
              <a:gd name="connsiteX2" fmla="*/ 2593948 w 2593948"/>
              <a:gd name="connsiteY2" fmla="*/ 0 h 5090916"/>
              <a:gd name="connsiteX3" fmla="*/ 2212948 w 2593948"/>
              <a:gd name="connsiteY3" fmla="*/ 2438400 h 5090916"/>
              <a:gd name="connsiteX4" fmla="*/ 661869 w 2593948"/>
              <a:gd name="connsiteY4" fmla="*/ 5090916 h 5090916"/>
              <a:gd name="connsiteX0" fmla="*/ 661869 w 2212948"/>
              <a:gd name="connsiteY0" fmla="*/ 4660165 h 4660165"/>
              <a:gd name="connsiteX1" fmla="*/ 0 w 2212948"/>
              <a:gd name="connsiteY1" fmla="*/ 0 h 4660165"/>
              <a:gd name="connsiteX2" fmla="*/ 326841 w 2212948"/>
              <a:gd name="connsiteY2" fmla="*/ 98241 h 4660165"/>
              <a:gd name="connsiteX3" fmla="*/ 2212948 w 2212948"/>
              <a:gd name="connsiteY3" fmla="*/ 2007649 h 4660165"/>
              <a:gd name="connsiteX4" fmla="*/ 661869 w 2212948"/>
              <a:gd name="connsiteY4" fmla="*/ 4660165 h 4660165"/>
              <a:gd name="connsiteX0" fmla="*/ 661869 w 943368"/>
              <a:gd name="connsiteY0" fmla="*/ 4660165 h 4667721"/>
              <a:gd name="connsiteX1" fmla="*/ 0 w 943368"/>
              <a:gd name="connsiteY1" fmla="*/ 0 h 4667721"/>
              <a:gd name="connsiteX2" fmla="*/ 326841 w 943368"/>
              <a:gd name="connsiteY2" fmla="*/ 98241 h 4667721"/>
              <a:gd name="connsiteX3" fmla="*/ 943368 w 943368"/>
              <a:gd name="connsiteY3" fmla="*/ 4667721 h 4667721"/>
              <a:gd name="connsiteX4" fmla="*/ 661869 w 943368"/>
              <a:gd name="connsiteY4" fmla="*/ 4660165 h 4667721"/>
              <a:gd name="connsiteX0" fmla="*/ 661869 w 943368"/>
              <a:gd name="connsiteY0" fmla="*/ 4660165 h 4667721"/>
              <a:gd name="connsiteX1" fmla="*/ 0 w 943368"/>
              <a:gd name="connsiteY1" fmla="*/ 0 h 4667721"/>
              <a:gd name="connsiteX2" fmla="*/ 304169 w 943368"/>
              <a:gd name="connsiteY2" fmla="*/ 105798 h 4667721"/>
              <a:gd name="connsiteX3" fmla="*/ 943368 w 943368"/>
              <a:gd name="connsiteY3" fmla="*/ 4667721 h 4667721"/>
              <a:gd name="connsiteX4" fmla="*/ 661869 w 943368"/>
              <a:gd name="connsiteY4" fmla="*/ 4660165 h 46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68" h="4667721">
                <a:moveTo>
                  <a:pt x="661869" y="4660165"/>
                </a:moveTo>
                <a:lnTo>
                  <a:pt x="0" y="0"/>
                </a:lnTo>
                <a:lnTo>
                  <a:pt x="304169" y="105798"/>
                </a:lnTo>
                <a:lnTo>
                  <a:pt x="943368" y="4667721"/>
                </a:lnTo>
                <a:lnTo>
                  <a:pt x="661869" y="4660165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arallelogram 2">
            <a:extLst>
              <a:ext uri="{FF2B5EF4-FFF2-40B4-BE49-F238E27FC236}">
                <a16:creationId xmlns:a16="http://schemas.microsoft.com/office/drawing/2014/main" xmlns="" id="{2B66EECA-86CC-4D3B-B85D-CA825D7291EE}"/>
              </a:ext>
            </a:extLst>
          </p:cNvPr>
          <p:cNvSpPr/>
          <p:nvPr/>
        </p:nvSpPr>
        <p:spPr>
          <a:xfrm>
            <a:off x="2973388" y="1316038"/>
            <a:ext cx="692150" cy="5168900"/>
          </a:xfrm>
          <a:custGeom>
            <a:avLst/>
            <a:gdLst>
              <a:gd name="connsiteX0" fmla="*/ 0 w 1524000"/>
              <a:gd name="connsiteY0" fmla="*/ 2438400 h 2438400"/>
              <a:gd name="connsiteX1" fmla="*/ 381000 w 1524000"/>
              <a:gd name="connsiteY1" fmla="*/ 0 h 2438400"/>
              <a:gd name="connsiteX2" fmla="*/ 1524000 w 1524000"/>
              <a:gd name="connsiteY2" fmla="*/ 0 h 2438400"/>
              <a:gd name="connsiteX3" fmla="*/ 1143000 w 1524000"/>
              <a:gd name="connsiteY3" fmla="*/ 2438400 h 2438400"/>
              <a:gd name="connsiteX4" fmla="*/ 0 w 1524000"/>
              <a:gd name="connsiteY4" fmla="*/ 2438400 h 2438400"/>
              <a:gd name="connsiteX0" fmla="*/ 1069948 w 2593948"/>
              <a:gd name="connsiteY0" fmla="*/ 2438400 h 2438400"/>
              <a:gd name="connsiteX1" fmla="*/ 0 w 2593948"/>
              <a:gd name="connsiteY1" fmla="*/ 430751 h 2438400"/>
              <a:gd name="connsiteX2" fmla="*/ 2593948 w 2593948"/>
              <a:gd name="connsiteY2" fmla="*/ 0 h 2438400"/>
              <a:gd name="connsiteX3" fmla="*/ 2212948 w 2593948"/>
              <a:gd name="connsiteY3" fmla="*/ 2438400 h 2438400"/>
              <a:gd name="connsiteX4" fmla="*/ 1069948 w 2593948"/>
              <a:gd name="connsiteY4" fmla="*/ 2438400 h 2438400"/>
              <a:gd name="connsiteX0" fmla="*/ 661869 w 2593948"/>
              <a:gd name="connsiteY0" fmla="*/ 5090916 h 5090916"/>
              <a:gd name="connsiteX1" fmla="*/ 0 w 2593948"/>
              <a:gd name="connsiteY1" fmla="*/ 430751 h 5090916"/>
              <a:gd name="connsiteX2" fmla="*/ 2593948 w 2593948"/>
              <a:gd name="connsiteY2" fmla="*/ 0 h 5090916"/>
              <a:gd name="connsiteX3" fmla="*/ 2212948 w 2593948"/>
              <a:gd name="connsiteY3" fmla="*/ 2438400 h 5090916"/>
              <a:gd name="connsiteX4" fmla="*/ 661869 w 2593948"/>
              <a:gd name="connsiteY4" fmla="*/ 5090916 h 5090916"/>
              <a:gd name="connsiteX0" fmla="*/ 661869 w 2212948"/>
              <a:gd name="connsiteY0" fmla="*/ 4660165 h 4660165"/>
              <a:gd name="connsiteX1" fmla="*/ 0 w 2212948"/>
              <a:gd name="connsiteY1" fmla="*/ 0 h 4660165"/>
              <a:gd name="connsiteX2" fmla="*/ 326841 w 2212948"/>
              <a:gd name="connsiteY2" fmla="*/ 98241 h 4660165"/>
              <a:gd name="connsiteX3" fmla="*/ 2212948 w 2212948"/>
              <a:gd name="connsiteY3" fmla="*/ 2007649 h 4660165"/>
              <a:gd name="connsiteX4" fmla="*/ 661869 w 2212948"/>
              <a:gd name="connsiteY4" fmla="*/ 4660165 h 4660165"/>
              <a:gd name="connsiteX0" fmla="*/ 661869 w 943368"/>
              <a:gd name="connsiteY0" fmla="*/ 4660165 h 4667721"/>
              <a:gd name="connsiteX1" fmla="*/ 0 w 943368"/>
              <a:gd name="connsiteY1" fmla="*/ 0 h 4667721"/>
              <a:gd name="connsiteX2" fmla="*/ 326841 w 943368"/>
              <a:gd name="connsiteY2" fmla="*/ 98241 h 4667721"/>
              <a:gd name="connsiteX3" fmla="*/ 943368 w 943368"/>
              <a:gd name="connsiteY3" fmla="*/ 4667721 h 4667721"/>
              <a:gd name="connsiteX4" fmla="*/ 661869 w 943368"/>
              <a:gd name="connsiteY4" fmla="*/ 4660165 h 4667721"/>
              <a:gd name="connsiteX0" fmla="*/ 661869 w 943368"/>
              <a:gd name="connsiteY0" fmla="*/ 4660165 h 4667721"/>
              <a:gd name="connsiteX1" fmla="*/ 0 w 943368"/>
              <a:gd name="connsiteY1" fmla="*/ 0 h 4667721"/>
              <a:gd name="connsiteX2" fmla="*/ 304169 w 943368"/>
              <a:gd name="connsiteY2" fmla="*/ 105798 h 4667721"/>
              <a:gd name="connsiteX3" fmla="*/ 943368 w 943368"/>
              <a:gd name="connsiteY3" fmla="*/ 4667721 h 4667721"/>
              <a:gd name="connsiteX4" fmla="*/ 661869 w 943368"/>
              <a:gd name="connsiteY4" fmla="*/ 4660165 h 4667721"/>
              <a:gd name="connsiteX0" fmla="*/ 412487 w 943368"/>
              <a:gd name="connsiteY0" fmla="*/ 5211827 h 5211827"/>
              <a:gd name="connsiteX1" fmla="*/ 0 w 943368"/>
              <a:gd name="connsiteY1" fmla="*/ 0 h 5211827"/>
              <a:gd name="connsiteX2" fmla="*/ 304169 w 943368"/>
              <a:gd name="connsiteY2" fmla="*/ 105798 h 5211827"/>
              <a:gd name="connsiteX3" fmla="*/ 943368 w 943368"/>
              <a:gd name="connsiteY3" fmla="*/ 4667721 h 5211827"/>
              <a:gd name="connsiteX4" fmla="*/ 412487 w 943368"/>
              <a:gd name="connsiteY4" fmla="*/ 5211827 h 5211827"/>
              <a:gd name="connsiteX0" fmla="*/ 412487 w 693986"/>
              <a:gd name="connsiteY0" fmla="*/ 5211827 h 5211827"/>
              <a:gd name="connsiteX1" fmla="*/ 0 w 693986"/>
              <a:gd name="connsiteY1" fmla="*/ 0 h 5211827"/>
              <a:gd name="connsiteX2" fmla="*/ 304169 w 693986"/>
              <a:gd name="connsiteY2" fmla="*/ 105798 h 5211827"/>
              <a:gd name="connsiteX3" fmla="*/ 693986 w 693986"/>
              <a:gd name="connsiteY3" fmla="*/ 5189155 h 5211827"/>
              <a:gd name="connsiteX4" fmla="*/ 412487 w 693986"/>
              <a:gd name="connsiteY4" fmla="*/ 5211827 h 5211827"/>
              <a:gd name="connsiteX0" fmla="*/ 374702 w 693986"/>
              <a:gd name="connsiteY0" fmla="*/ 5189156 h 5189156"/>
              <a:gd name="connsiteX1" fmla="*/ 0 w 693986"/>
              <a:gd name="connsiteY1" fmla="*/ 0 h 5189156"/>
              <a:gd name="connsiteX2" fmla="*/ 304169 w 693986"/>
              <a:gd name="connsiteY2" fmla="*/ 105798 h 5189156"/>
              <a:gd name="connsiteX3" fmla="*/ 693986 w 693986"/>
              <a:gd name="connsiteY3" fmla="*/ 5189155 h 5189156"/>
              <a:gd name="connsiteX4" fmla="*/ 374702 w 693986"/>
              <a:gd name="connsiteY4" fmla="*/ 5189156 h 5189156"/>
              <a:gd name="connsiteX0" fmla="*/ 372321 w 691605"/>
              <a:gd name="connsiteY0" fmla="*/ 5167725 h 5167725"/>
              <a:gd name="connsiteX1" fmla="*/ 0 w 691605"/>
              <a:gd name="connsiteY1" fmla="*/ 0 h 5167725"/>
              <a:gd name="connsiteX2" fmla="*/ 301788 w 691605"/>
              <a:gd name="connsiteY2" fmla="*/ 84367 h 5167725"/>
              <a:gd name="connsiteX3" fmla="*/ 691605 w 691605"/>
              <a:gd name="connsiteY3" fmla="*/ 5167724 h 5167725"/>
              <a:gd name="connsiteX4" fmla="*/ 372321 w 691605"/>
              <a:gd name="connsiteY4" fmla="*/ 5167725 h 516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605" h="5167725">
                <a:moveTo>
                  <a:pt x="372321" y="5167725"/>
                </a:moveTo>
                <a:lnTo>
                  <a:pt x="0" y="0"/>
                </a:lnTo>
                <a:lnTo>
                  <a:pt x="301788" y="84367"/>
                </a:lnTo>
                <a:lnTo>
                  <a:pt x="691605" y="5167724"/>
                </a:lnTo>
                <a:lnTo>
                  <a:pt x="372321" y="5167725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578F04C3-1FDF-4390-B6BC-17916D4B73DA}"/>
              </a:ext>
            </a:extLst>
          </p:cNvPr>
          <p:cNvSpPr/>
          <p:nvPr/>
        </p:nvSpPr>
        <p:spPr>
          <a:xfrm>
            <a:off x="1982788" y="1395413"/>
            <a:ext cx="1682750" cy="5067300"/>
          </a:xfrm>
          <a:custGeom>
            <a:avLst/>
            <a:gdLst>
              <a:gd name="connsiteX0" fmla="*/ 0 w 1371600"/>
              <a:gd name="connsiteY0" fmla="*/ 1828800 h 1828800"/>
              <a:gd name="connsiteX1" fmla="*/ 342900 w 1371600"/>
              <a:gd name="connsiteY1" fmla="*/ 0 h 1828800"/>
              <a:gd name="connsiteX2" fmla="*/ 1371600 w 1371600"/>
              <a:gd name="connsiteY2" fmla="*/ 0 h 1828800"/>
              <a:gd name="connsiteX3" fmla="*/ 1028700 w 1371600"/>
              <a:gd name="connsiteY3" fmla="*/ 1828800 h 1828800"/>
              <a:gd name="connsiteX4" fmla="*/ 0 w 1371600"/>
              <a:gd name="connsiteY4" fmla="*/ 1828800 h 1828800"/>
              <a:gd name="connsiteX0" fmla="*/ 2422971 w 3794571"/>
              <a:gd name="connsiteY0" fmla="*/ 1889256 h 1889256"/>
              <a:gd name="connsiteX1" fmla="*/ 0 w 3794571"/>
              <a:gd name="connsiteY1" fmla="*/ 0 h 1889256"/>
              <a:gd name="connsiteX2" fmla="*/ 3794571 w 3794571"/>
              <a:gd name="connsiteY2" fmla="*/ 60456 h 1889256"/>
              <a:gd name="connsiteX3" fmla="*/ 3451671 w 3794571"/>
              <a:gd name="connsiteY3" fmla="*/ 1889256 h 1889256"/>
              <a:gd name="connsiteX4" fmla="*/ 2422971 w 3794571"/>
              <a:gd name="connsiteY4" fmla="*/ 1889256 h 1889256"/>
              <a:gd name="connsiteX0" fmla="*/ 2422971 w 3451671"/>
              <a:gd name="connsiteY0" fmla="*/ 2425805 h 2425805"/>
              <a:gd name="connsiteX1" fmla="*/ 0 w 3451671"/>
              <a:gd name="connsiteY1" fmla="*/ 536549 h 2425805"/>
              <a:gd name="connsiteX2" fmla="*/ 1308310 w 3451671"/>
              <a:gd name="connsiteY2" fmla="*/ 0 h 2425805"/>
              <a:gd name="connsiteX3" fmla="*/ 3451671 w 3451671"/>
              <a:gd name="connsiteY3" fmla="*/ 2425805 h 2425805"/>
              <a:gd name="connsiteX4" fmla="*/ 2422971 w 3451671"/>
              <a:gd name="connsiteY4" fmla="*/ 2425805 h 2425805"/>
              <a:gd name="connsiteX0" fmla="*/ 639513 w 3451671"/>
              <a:gd name="connsiteY0" fmla="*/ 5078320 h 5078320"/>
              <a:gd name="connsiteX1" fmla="*/ 0 w 3451671"/>
              <a:gd name="connsiteY1" fmla="*/ 536549 h 5078320"/>
              <a:gd name="connsiteX2" fmla="*/ 1308310 w 3451671"/>
              <a:gd name="connsiteY2" fmla="*/ 0 h 5078320"/>
              <a:gd name="connsiteX3" fmla="*/ 3451671 w 3451671"/>
              <a:gd name="connsiteY3" fmla="*/ 2425805 h 5078320"/>
              <a:gd name="connsiteX4" fmla="*/ 639513 w 3451671"/>
              <a:gd name="connsiteY4" fmla="*/ 5078320 h 5078320"/>
              <a:gd name="connsiteX0" fmla="*/ 639513 w 1668213"/>
              <a:gd name="connsiteY0" fmla="*/ 5078320 h 5078320"/>
              <a:gd name="connsiteX1" fmla="*/ 0 w 1668213"/>
              <a:gd name="connsiteY1" fmla="*/ 536549 h 5078320"/>
              <a:gd name="connsiteX2" fmla="*/ 1308310 w 1668213"/>
              <a:gd name="connsiteY2" fmla="*/ 0 h 5078320"/>
              <a:gd name="connsiteX3" fmla="*/ 1668213 w 1668213"/>
              <a:gd name="connsiteY3" fmla="*/ 5070763 h 5078320"/>
              <a:gd name="connsiteX4" fmla="*/ 639513 w 1668213"/>
              <a:gd name="connsiteY4" fmla="*/ 5078320 h 5078320"/>
              <a:gd name="connsiteX0" fmla="*/ 653801 w 1682501"/>
              <a:gd name="connsiteY0" fmla="*/ 5078320 h 5078320"/>
              <a:gd name="connsiteX1" fmla="*/ 0 w 1682501"/>
              <a:gd name="connsiteY1" fmla="*/ 529405 h 5078320"/>
              <a:gd name="connsiteX2" fmla="*/ 1322598 w 1682501"/>
              <a:gd name="connsiteY2" fmla="*/ 0 h 5078320"/>
              <a:gd name="connsiteX3" fmla="*/ 1682501 w 1682501"/>
              <a:gd name="connsiteY3" fmla="*/ 5070763 h 5078320"/>
              <a:gd name="connsiteX4" fmla="*/ 653801 w 1682501"/>
              <a:gd name="connsiteY4" fmla="*/ 5078320 h 5078320"/>
              <a:gd name="connsiteX0" fmla="*/ 653801 w 1682501"/>
              <a:gd name="connsiteY0" fmla="*/ 5066414 h 5066414"/>
              <a:gd name="connsiteX1" fmla="*/ 0 w 1682501"/>
              <a:gd name="connsiteY1" fmla="*/ 517499 h 5066414"/>
              <a:gd name="connsiteX2" fmla="*/ 1294023 w 1682501"/>
              <a:gd name="connsiteY2" fmla="*/ 0 h 5066414"/>
              <a:gd name="connsiteX3" fmla="*/ 1682501 w 1682501"/>
              <a:gd name="connsiteY3" fmla="*/ 5058857 h 5066414"/>
              <a:gd name="connsiteX4" fmla="*/ 653801 w 1682501"/>
              <a:gd name="connsiteY4" fmla="*/ 5066414 h 506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501" h="5066414">
                <a:moveTo>
                  <a:pt x="653801" y="5066414"/>
                </a:moveTo>
                <a:lnTo>
                  <a:pt x="0" y="517499"/>
                </a:lnTo>
                <a:lnTo>
                  <a:pt x="1294023" y="0"/>
                </a:lnTo>
                <a:lnTo>
                  <a:pt x="1682501" y="5058857"/>
                </a:lnTo>
                <a:lnTo>
                  <a:pt x="653801" y="5066414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E7784C2E-C3A9-4EE8-8F05-9DE80FB017EA}"/>
              </a:ext>
            </a:extLst>
          </p:cNvPr>
          <p:cNvSpPr/>
          <p:nvPr/>
        </p:nvSpPr>
        <p:spPr>
          <a:xfrm>
            <a:off x="1674813" y="1316038"/>
            <a:ext cx="1597025" cy="598487"/>
          </a:xfrm>
          <a:custGeom>
            <a:avLst/>
            <a:gdLst>
              <a:gd name="connsiteX0" fmla="*/ 0 w 762000"/>
              <a:gd name="connsiteY0" fmla="*/ 457200 h 457200"/>
              <a:gd name="connsiteX1" fmla="*/ 114300 w 762000"/>
              <a:gd name="connsiteY1" fmla="*/ 0 h 457200"/>
              <a:gd name="connsiteX2" fmla="*/ 762000 w 762000"/>
              <a:gd name="connsiteY2" fmla="*/ 0 h 457200"/>
              <a:gd name="connsiteX3" fmla="*/ 647700 w 762000"/>
              <a:gd name="connsiteY3" fmla="*/ 457200 h 457200"/>
              <a:gd name="connsiteX4" fmla="*/ 0 w 762000"/>
              <a:gd name="connsiteY4" fmla="*/ 457200 h 457200"/>
              <a:gd name="connsiteX0" fmla="*/ 0 w 2250281"/>
              <a:gd name="connsiteY0" fmla="*/ 581025 h 581025"/>
              <a:gd name="connsiteX1" fmla="*/ 114300 w 2250281"/>
              <a:gd name="connsiteY1" fmla="*/ 123825 h 581025"/>
              <a:gd name="connsiteX2" fmla="*/ 2250281 w 2250281"/>
              <a:gd name="connsiteY2" fmla="*/ 0 h 581025"/>
              <a:gd name="connsiteX3" fmla="*/ 647700 w 2250281"/>
              <a:gd name="connsiteY3" fmla="*/ 581025 h 581025"/>
              <a:gd name="connsiteX4" fmla="*/ 0 w 2250281"/>
              <a:gd name="connsiteY4" fmla="*/ 581025 h 581025"/>
              <a:gd name="connsiteX0" fmla="*/ 0 w 2586038"/>
              <a:gd name="connsiteY0" fmla="*/ 661987 h 661987"/>
              <a:gd name="connsiteX1" fmla="*/ 114300 w 2586038"/>
              <a:gd name="connsiteY1" fmla="*/ 204787 h 661987"/>
              <a:gd name="connsiteX2" fmla="*/ 2586038 w 2586038"/>
              <a:gd name="connsiteY2" fmla="*/ 0 h 661987"/>
              <a:gd name="connsiteX3" fmla="*/ 647700 w 2586038"/>
              <a:gd name="connsiteY3" fmla="*/ 661987 h 661987"/>
              <a:gd name="connsiteX4" fmla="*/ 0 w 2586038"/>
              <a:gd name="connsiteY4" fmla="*/ 661987 h 661987"/>
              <a:gd name="connsiteX0" fmla="*/ 0 w 2586038"/>
              <a:gd name="connsiteY0" fmla="*/ 661987 h 661987"/>
              <a:gd name="connsiteX1" fmla="*/ 114300 w 2586038"/>
              <a:gd name="connsiteY1" fmla="*/ 204787 h 661987"/>
              <a:gd name="connsiteX2" fmla="*/ 2586038 w 2586038"/>
              <a:gd name="connsiteY2" fmla="*/ 0 h 661987"/>
              <a:gd name="connsiteX3" fmla="*/ 1302544 w 2586038"/>
              <a:gd name="connsiteY3" fmla="*/ 519112 h 661987"/>
              <a:gd name="connsiteX4" fmla="*/ 0 w 2586038"/>
              <a:gd name="connsiteY4" fmla="*/ 661987 h 661987"/>
              <a:gd name="connsiteX0" fmla="*/ 892968 w 2471738"/>
              <a:gd name="connsiteY0" fmla="*/ 404812 h 519112"/>
              <a:gd name="connsiteX1" fmla="*/ 0 w 2471738"/>
              <a:gd name="connsiteY1" fmla="*/ 204787 h 519112"/>
              <a:gd name="connsiteX2" fmla="*/ 2471738 w 2471738"/>
              <a:gd name="connsiteY2" fmla="*/ 0 h 519112"/>
              <a:gd name="connsiteX3" fmla="*/ 1188244 w 2471738"/>
              <a:gd name="connsiteY3" fmla="*/ 519112 h 519112"/>
              <a:gd name="connsiteX4" fmla="*/ 892968 w 2471738"/>
              <a:gd name="connsiteY4" fmla="*/ 404812 h 519112"/>
              <a:gd name="connsiteX0" fmla="*/ 0 w 1578770"/>
              <a:gd name="connsiteY0" fmla="*/ 483394 h 597694"/>
              <a:gd name="connsiteX1" fmla="*/ 1290638 w 1578770"/>
              <a:gd name="connsiteY1" fmla="*/ 0 h 597694"/>
              <a:gd name="connsiteX2" fmla="*/ 1578770 w 1578770"/>
              <a:gd name="connsiteY2" fmla="*/ 78582 h 597694"/>
              <a:gd name="connsiteX3" fmla="*/ 295276 w 1578770"/>
              <a:gd name="connsiteY3" fmla="*/ 597694 h 597694"/>
              <a:gd name="connsiteX4" fmla="*/ 0 w 1578770"/>
              <a:gd name="connsiteY4" fmla="*/ 483394 h 597694"/>
              <a:gd name="connsiteX0" fmla="*/ 0 w 1597820"/>
              <a:gd name="connsiteY0" fmla="*/ 481013 h 597694"/>
              <a:gd name="connsiteX1" fmla="*/ 1309688 w 1597820"/>
              <a:gd name="connsiteY1" fmla="*/ 0 h 597694"/>
              <a:gd name="connsiteX2" fmla="*/ 1597820 w 1597820"/>
              <a:gd name="connsiteY2" fmla="*/ 78582 h 597694"/>
              <a:gd name="connsiteX3" fmla="*/ 314326 w 1597820"/>
              <a:gd name="connsiteY3" fmla="*/ 597694 h 597694"/>
              <a:gd name="connsiteX4" fmla="*/ 0 w 1597820"/>
              <a:gd name="connsiteY4" fmla="*/ 481013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820" h="597694">
                <a:moveTo>
                  <a:pt x="0" y="481013"/>
                </a:moveTo>
                <a:lnTo>
                  <a:pt x="1309688" y="0"/>
                </a:lnTo>
                <a:lnTo>
                  <a:pt x="1597820" y="78582"/>
                </a:lnTo>
                <a:lnTo>
                  <a:pt x="314326" y="597694"/>
                </a:lnTo>
                <a:lnTo>
                  <a:pt x="0" y="481013"/>
                </a:lnTo>
                <a:close/>
              </a:path>
            </a:pathLst>
          </a:custGeom>
          <a:solidFill>
            <a:schemeClr val="accent1">
              <a:lumMod val="75000"/>
              <a:alpha val="34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8F6F3EC7-945C-40E7-806F-1898D16E52A2}"/>
              </a:ext>
            </a:extLst>
          </p:cNvPr>
          <p:cNvSpPr/>
          <p:nvPr/>
        </p:nvSpPr>
        <p:spPr>
          <a:xfrm>
            <a:off x="3284538" y="1393825"/>
            <a:ext cx="1935162" cy="5113338"/>
          </a:xfrm>
          <a:custGeom>
            <a:avLst/>
            <a:gdLst>
              <a:gd name="connsiteX0" fmla="*/ 0 w 1981200"/>
              <a:gd name="connsiteY0" fmla="*/ 2819400 h 2819400"/>
              <a:gd name="connsiteX1" fmla="*/ 990600 w 1981200"/>
              <a:gd name="connsiteY1" fmla="*/ 0 h 2819400"/>
              <a:gd name="connsiteX2" fmla="*/ 1981200 w 1981200"/>
              <a:gd name="connsiteY2" fmla="*/ 2819400 h 2819400"/>
              <a:gd name="connsiteX3" fmla="*/ 0 w 1981200"/>
              <a:gd name="connsiteY3" fmla="*/ 2819400 h 2819400"/>
              <a:gd name="connsiteX0" fmla="*/ 1592580 w 3573780"/>
              <a:gd name="connsiteY0" fmla="*/ 3558540 h 3558540"/>
              <a:gd name="connsiteX1" fmla="*/ 0 w 3573780"/>
              <a:gd name="connsiteY1" fmla="*/ 0 h 3558540"/>
              <a:gd name="connsiteX2" fmla="*/ 3573780 w 3573780"/>
              <a:gd name="connsiteY2" fmla="*/ 3558540 h 3558540"/>
              <a:gd name="connsiteX3" fmla="*/ 1592580 w 3573780"/>
              <a:gd name="connsiteY3" fmla="*/ 3558540 h 3558540"/>
              <a:gd name="connsiteX0" fmla="*/ 396240 w 3573780"/>
              <a:gd name="connsiteY0" fmla="*/ 5052060 h 5052060"/>
              <a:gd name="connsiteX1" fmla="*/ 0 w 3573780"/>
              <a:gd name="connsiteY1" fmla="*/ 0 h 5052060"/>
              <a:gd name="connsiteX2" fmla="*/ 3573780 w 3573780"/>
              <a:gd name="connsiteY2" fmla="*/ 3558540 h 5052060"/>
              <a:gd name="connsiteX3" fmla="*/ 396240 w 3573780"/>
              <a:gd name="connsiteY3" fmla="*/ 5052060 h 5052060"/>
              <a:gd name="connsiteX0" fmla="*/ 396240 w 1965960"/>
              <a:gd name="connsiteY0" fmla="*/ 5052060 h 5052060"/>
              <a:gd name="connsiteX1" fmla="*/ 0 w 1965960"/>
              <a:gd name="connsiteY1" fmla="*/ 0 h 5052060"/>
              <a:gd name="connsiteX2" fmla="*/ 1965960 w 1965960"/>
              <a:gd name="connsiteY2" fmla="*/ 5036820 h 5052060"/>
              <a:gd name="connsiteX3" fmla="*/ 396240 w 1965960"/>
              <a:gd name="connsiteY3" fmla="*/ 5052060 h 5052060"/>
              <a:gd name="connsiteX0" fmla="*/ 396240 w 1965960"/>
              <a:gd name="connsiteY0" fmla="*/ 5097780 h 5097780"/>
              <a:gd name="connsiteX1" fmla="*/ 0 w 1965960"/>
              <a:gd name="connsiteY1" fmla="*/ 0 h 5097780"/>
              <a:gd name="connsiteX2" fmla="*/ 1965960 w 1965960"/>
              <a:gd name="connsiteY2" fmla="*/ 5036820 h 5097780"/>
              <a:gd name="connsiteX3" fmla="*/ 396240 w 1965960"/>
              <a:gd name="connsiteY3" fmla="*/ 5097780 h 5097780"/>
              <a:gd name="connsiteX0" fmla="*/ 396240 w 1935480"/>
              <a:gd name="connsiteY0" fmla="*/ 5097780 h 5113020"/>
              <a:gd name="connsiteX1" fmla="*/ 0 w 1935480"/>
              <a:gd name="connsiteY1" fmla="*/ 0 h 5113020"/>
              <a:gd name="connsiteX2" fmla="*/ 1935480 w 1935480"/>
              <a:gd name="connsiteY2" fmla="*/ 5113020 h 5113020"/>
              <a:gd name="connsiteX3" fmla="*/ 396240 w 1935480"/>
              <a:gd name="connsiteY3" fmla="*/ 5097780 h 511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80" h="5113020">
                <a:moveTo>
                  <a:pt x="396240" y="5097780"/>
                </a:moveTo>
                <a:lnTo>
                  <a:pt x="0" y="0"/>
                </a:lnTo>
                <a:lnTo>
                  <a:pt x="1935480" y="5113020"/>
                </a:lnTo>
                <a:lnTo>
                  <a:pt x="396240" y="5097780"/>
                </a:lnTo>
                <a:close/>
              </a:path>
            </a:pathLst>
          </a:custGeom>
          <a:solidFill>
            <a:srgbClr val="FFC000">
              <a:alpha val="2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1">
            <a:extLst>
              <a:ext uri="{FF2B5EF4-FFF2-40B4-BE49-F238E27FC236}">
                <a16:creationId xmlns:a16="http://schemas.microsoft.com/office/drawing/2014/main" xmlns="" id="{3821617C-A271-45E3-AD98-A8DA9AFE635A}"/>
              </a:ext>
            </a:extLst>
          </p:cNvPr>
          <p:cNvSpPr/>
          <p:nvPr/>
        </p:nvSpPr>
        <p:spPr>
          <a:xfrm>
            <a:off x="1984375" y="1914525"/>
            <a:ext cx="2162175" cy="5005388"/>
          </a:xfrm>
          <a:custGeom>
            <a:avLst/>
            <a:gdLst>
              <a:gd name="connsiteX0" fmla="*/ 0 w 1981200"/>
              <a:gd name="connsiteY0" fmla="*/ 2819400 h 2819400"/>
              <a:gd name="connsiteX1" fmla="*/ 990600 w 1981200"/>
              <a:gd name="connsiteY1" fmla="*/ 0 h 2819400"/>
              <a:gd name="connsiteX2" fmla="*/ 1981200 w 1981200"/>
              <a:gd name="connsiteY2" fmla="*/ 2819400 h 2819400"/>
              <a:gd name="connsiteX3" fmla="*/ 0 w 1981200"/>
              <a:gd name="connsiteY3" fmla="*/ 2819400 h 2819400"/>
              <a:gd name="connsiteX0" fmla="*/ 1592580 w 3573780"/>
              <a:gd name="connsiteY0" fmla="*/ 3558540 h 3558540"/>
              <a:gd name="connsiteX1" fmla="*/ 0 w 3573780"/>
              <a:gd name="connsiteY1" fmla="*/ 0 h 3558540"/>
              <a:gd name="connsiteX2" fmla="*/ 3573780 w 3573780"/>
              <a:gd name="connsiteY2" fmla="*/ 3558540 h 3558540"/>
              <a:gd name="connsiteX3" fmla="*/ 1592580 w 3573780"/>
              <a:gd name="connsiteY3" fmla="*/ 3558540 h 3558540"/>
              <a:gd name="connsiteX0" fmla="*/ 396240 w 3573780"/>
              <a:gd name="connsiteY0" fmla="*/ 5052060 h 5052060"/>
              <a:gd name="connsiteX1" fmla="*/ 0 w 3573780"/>
              <a:gd name="connsiteY1" fmla="*/ 0 h 5052060"/>
              <a:gd name="connsiteX2" fmla="*/ 3573780 w 3573780"/>
              <a:gd name="connsiteY2" fmla="*/ 3558540 h 5052060"/>
              <a:gd name="connsiteX3" fmla="*/ 396240 w 3573780"/>
              <a:gd name="connsiteY3" fmla="*/ 5052060 h 5052060"/>
              <a:gd name="connsiteX0" fmla="*/ 396240 w 1965960"/>
              <a:gd name="connsiteY0" fmla="*/ 5052060 h 5052060"/>
              <a:gd name="connsiteX1" fmla="*/ 0 w 1965960"/>
              <a:gd name="connsiteY1" fmla="*/ 0 h 5052060"/>
              <a:gd name="connsiteX2" fmla="*/ 1965960 w 1965960"/>
              <a:gd name="connsiteY2" fmla="*/ 5036820 h 5052060"/>
              <a:gd name="connsiteX3" fmla="*/ 396240 w 1965960"/>
              <a:gd name="connsiteY3" fmla="*/ 5052060 h 5052060"/>
              <a:gd name="connsiteX0" fmla="*/ 396240 w 1965960"/>
              <a:gd name="connsiteY0" fmla="*/ 5097780 h 5097780"/>
              <a:gd name="connsiteX1" fmla="*/ 0 w 1965960"/>
              <a:gd name="connsiteY1" fmla="*/ 0 h 5097780"/>
              <a:gd name="connsiteX2" fmla="*/ 1965960 w 1965960"/>
              <a:gd name="connsiteY2" fmla="*/ 5036820 h 5097780"/>
              <a:gd name="connsiteX3" fmla="*/ 396240 w 1965960"/>
              <a:gd name="connsiteY3" fmla="*/ 5097780 h 5097780"/>
              <a:gd name="connsiteX0" fmla="*/ 396240 w 1935480"/>
              <a:gd name="connsiteY0" fmla="*/ 5097780 h 5113020"/>
              <a:gd name="connsiteX1" fmla="*/ 0 w 1935480"/>
              <a:gd name="connsiteY1" fmla="*/ 0 h 5113020"/>
              <a:gd name="connsiteX2" fmla="*/ 1935480 w 1935480"/>
              <a:gd name="connsiteY2" fmla="*/ 5113020 h 5113020"/>
              <a:gd name="connsiteX3" fmla="*/ 396240 w 1935480"/>
              <a:gd name="connsiteY3" fmla="*/ 5097780 h 5113020"/>
              <a:gd name="connsiteX0" fmla="*/ 439102 w 1978342"/>
              <a:gd name="connsiteY0" fmla="*/ 5097780 h 5113020"/>
              <a:gd name="connsiteX1" fmla="*/ 0 w 1978342"/>
              <a:gd name="connsiteY1" fmla="*/ 0 h 5113020"/>
              <a:gd name="connsiteX2" fmla="*/ 1978342 w 1978342"/>
              <a:gd name="connsiteY2" fmla="*/ 5113020 h 5113020"/>
              <a:gd name="connsiteX3" fmla="*/ 439102 w 1978342"/>
              <a:gd name="connsiteY3" fmla="*/ 5097780 h 5113020"/>
              <a:gd name="connsiteX0" fmla="*/ 629602 w 1978342"/>
              <a:gd name="connsiteY0" fmla="*/ 4545330 h 5113020"/>
              <a:gd name="connsiteX1" fmla="*/ 0 w 1978342"/>
              <a:gd name="connsiteY1" fmla="*/ 0 h 5113020"/>
              <a:gd name="connsiteX2" fmla="*/ 1978342 w 1978342"/>
              <a:gd name="connsiteY2" fmla="*/ 5113020 h 5113020"/>
              <a:gd name="connsiteX3" fmla="*/ 629602 w 1978342"/>
              <a:gd name="connsiteY3" fmla="*/ 4545330 h 5113020"/>
              <a:gd name="connsiteX0" fmla="*/ 629602 w 1914842"/>
              <a:gd name="connsiteY0" fmla="*/ 4545330 h 5049520"/>
              <a:gd name="connsiteX1" fmla="*/ 0 w 1914842"/>
              <a:gd name="connsiteY1" fmla="*/ 0 h 5049520"/>
              <a:gd name="connsiteX2" fmla="*/ 1914842 w 1914842"/>
              <a:gd name="connsiteY2" fmla="*/ 5049520 h 5049520"/>
              <a:gd name="connsiteX3" fmla="*/ 629602 w 1914842"/>
              <a:gd name="connsiteY3" fmla="*/ 4545330 h 5049520"/>
              <a:gd name="connsiteX0" fmla="*/ 629602 w 2162492"/>
              <a:gd name="connsiteY0" fmla="*/ 4545330 h 5005070"/>
              <a:gd name="connsiteX1" fmla="*/ 0 w 2162492"/>
              <a:gd name="connsiteY1" fmla="*/ 0 h 5005070"/>
              <a:gd name="connsiteX2" fmla="*/ 2162492 w 2162492"/>
              <a:gd name="connsiteY2" fmla="*/ 5005070 h 5005070"/>
              <a:gd name="connsiteX3" fmla="*/ 629602 w 2162492"/>
              <a:gd name="connsiteY3" fmla="*/ 4545330 h 50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92" h="5005070">
                <a:moveTo>
                  <a:pt x="629602" y="4545330"/>
                </a:moveTo>
                <a:lnTo>
                  <a:pt x="0" y="0"/>
                </a:lnTo>
                <a:lnTo>
                  <a:pt x="2162492" y="5005070"/>
                </a:lnTo>
                <a:lnTo>
                  <a:pt x="629602" y="4545330"/>
                </a:lnTo>
                <a:close/>
              </a:path>
            </a:pathLst>
          </a:custGeom>
          <a:solidFill>
            <a:srgbClr val="FFC000">
              <a:alpha val="23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555FA1A8-7E19-404F-BE99-5A20B1A8CAED}"/>
              </a:ext>
            </a:extLst>
          </p:cNvPr>
          <p:cNvSpPr/>
          <p:nvPr/>
        </p:nvSpPr>
        <p:spPr>
          <a:xfrm>
            <a:off x="1990725" y="1390650"/>
            <a:ext cx="3248025" cy="5543550"/>
          </a:xfrm>
          <a:custGeom>
            <a:avLst/>
            <a:gdLst>
              <a:gd name="connsiteX0" fmla="*/ 0 w 2286000"/>
              <a:gd name="connsiteY0" fmla="*/ 2819400 h 2819400"/>
              <a:gd name="connsiteX1" fmla="*/ 571500 w 2286000"/>
              <a:gd name="connsiteY1" fmla="*/ 0 h 2819400"/>
              <a:gd name="connsiteX2" fmla="*/ 2286000 w 2286000"/>
              <a:gd name="connsiteY2" fmla="*/ 0 h 2819400"/>
              <a:gd name="connsiteX3" fmla="*/ 1714500 w 2286000"/>
              <a:gd name="connsiteY3" fmla="*/ 2819400 h 2819400"/>
              <a:gd name="connsiteX4" fmla="*/ 0 w 2286000"/>
              <a:gd name="connsiteY4" fmla="*/ 2819400 h 2819400"/>
              <a:gd name="connsiteX0" fmla="*/ 2276475 w 4562475"/>
              <a:gd name="connsiteY0" fmla="*/ 2819400 h 2819400"/>
              <a:gd name="connsiteX1" fmla="*/ 0 w 4562475"/>
              <a:gd name="connsiteY1" fmla="*/ 1085850 h 2819400"/>
              <a:gd name="connsiteX2" fmla="*/ 4562475 w 4562475"/>
              <a:gd name="connsiteY2" fmla="*/ 0 h 2819400"/>
              <a:gd name="connsiteX3" fmla="*/ 3990975 w 4562475"/>
              <a:gd name="connsiteY3" fmla="*/ 2819400 h 2819400"/>
              <a:gd name="connsiteX4" fmla="*/ 2276475 w 4562475"/>
              <a:gd name="connsiteY4" fmla="*/ 2819400 h 2819400"/>
              <a:gd name="connsiteX0" fmla="*/ 2276475 w 3990975"/>
              <a:gd name="connsiteY0" fmla="*/ 2266950 h 2266950"/>
              <a:gd name="connsiteX1" fmla="*/ 0 w 3990975"/>
              <a:gd name="connsiteY1" fmla="*/ 533400 h 2266950"/>
              <a:gd name="connsiteX2" fmla="*/ 1285875 w 3990975"/>
              <a:gd name="connsiteY2" fmla="*/ 0 h 2266950"/>
              <a:gd name="connsiteX3" fmla="*/ 3990975 w 3990975"/>
              <a:gd name="connsiteY3" fmla="*/ 2266950 h 2266950"/>
              <a:gd name="connsiteX4" fmla="*/ 2276475 w 3990975"/>
              <a:gd name="connsiteY4" fmla="*/ 2266950 h 2266950"/>
              <a:gd name="connsiteX0" fmla="*/ 2171700 w 3990975"/>
              <a:gd name="connsiteY0" fmla="*/ 5543550 h 5543550"/>
              <a:gd name="connsiteX1" fmla="*/ 0 w 3990975"/>
              <a:gd name="connsiteY1" fmla="*/ 533400 h 5543550"/>
              <a:gd name="connsiteX2" fmla="*/ 1285875 w 3990975"/>
              <a:gd name="connsiteY2" fmla="*/ 0 h 5543550"/>
              <a:gd name="connsiteX3" fmla="*/ 3990975 w 3990975"/>
              <a:gd name="connsiteY3" fmla="*/ 2266950 h 5543550"/>
              <a:gd name="connsiteX4" fmla="*/ 2171700 w 3990975"/>
              <a:gd name="connsiteY4" fmla="*/ 5543550 h 5543550"/>
              <a:gd name="connsiteX0" fmla="*/ 2171700 w 3248025"/>
              <a:gd name="connsiteY0" fmla="*/ 5543550 h 5543550"/>
              <a:gd name="connsiteX1" fmla="*/ 0 w 3248025"/>
              <a:gd name="connsiteY1" fmla="*/ 533400 h 5543550"/>
              <a:gd name="connsiteX2" fmla="*/ 1285875 w 3248025"/>
              <a:gd name="connsiteY2" fmla="*/ 0 h 5543550"/>
              <a:gd name="connsiteX3" fmla="*/ 3248025 w 3248025"/>
              <a:gd name="connsiteY3" fmla="*/ 5105400 h 5543550"/>
              <a:gd name="connsiteX4" fmla="*/ 2171700 w 3248025"/>
              <a:gd name="connsiteY4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5543550">
                <a:moveTo>
                  <a:pt x="2171700" y="5543550"/>
                </a:moveTo>
                <a:lnTo>
                  <a:pt x="0" y="533400"/>
                </a:lnTo>
                <a:lnTo>
                  <a:pt x="1285875" y="0"/>
                </a:lnTo>
                <a:lnTo>
                  <a:pt x="3248025" y="5105400"/>
                </a:lnTo>
                <a:lnTo>
                  <a:pt x="2171700" y="5543550"/>
                </a:lnTo>
                <a:close/>
              </a:path>
            </a:pathLst>
          </a:cu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FFA627D-0A6F-439C-9303-1033DBBC5969}"/>
              </a:ext>
            </a:extLst>
          </p:cNvPr>
          <p:cNvCxnSpPr/>
          <p:nvPr/>
        </p:nvCxnSpPr>
        <p:spPr>
          <a:xfrm>
            <a:off x="1914525" y="3486150"/>
            <a:ext cx="904875" cy="3476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1FD48D-55BF-4BBA-8159-17BACDCDF734}"/>
              </a:ext>
            </a:extLst>
          </p:cNvPr>
          <p:cNvCxnSpPr/>
          <p:nvPr/>
        </p:nvCxnSpPr>
        <p:spPr>
          <a:xfrm>
            <a:off x="2119313" y="4943475"/>
            <a:ext cx="311150" cy="11271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BF3D7CD-023C-4522-976A-65D6A76F224A}"/>
              </a:ext>
            </a:extLst>
          </p:cNvPr>
          <p:cNvCxnSpPr/>
          <p:nvPr/>
        </p:nvCxnSpPr>
        <p:spPr>
          <a:xfrm>
            <a:off x="2295525" y="6181725"/>
            <a:ext cx="933450" cy="2714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F7D917B-3733-4001-8164-E0D5E47CC683}"/>
              </a:ext>
            </a:extLst>
          </p:cNvPr>
          <p:cNvCxnSpPr/>
          <p:nvPr/>
        </p:nvCxnSpPr>
        <p:spPr>
          <a:xfrm>
            <a:off x="3100388" y="2857500"/>
            <a:ext cx="866775" cy="323850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71DD9D1-5D2C-4152-8E89-B03E3E1477E0}"/>
              </a:ext>
            </a:extLst>
          </p:cNvPr>
          <p:cNvCxnSpPr/>
          <p:nvPr/>
        </p:nvCxnSpPr>
        <p:spPr>
          <a:xfrm>
            <a:off x="3190875" y="4176713"/>
            <a:ext cx="1347788" cy="519112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25B2199-00EC-4D31-90E0-E53C832E7D0D}"/>
              </a:ext>
            </a:extLst>
          </p:cNvPr>
          <p:cNvCxnSpPr/>
          <p:nvPr/>
        </p:nvCxnSpPr>
        <p:spPr>
          <a:xfrm>
            <a:off x="3267075" y="5295900"/>
            <a:ext cx="1719263" cy="561975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53479EC-E610-45B5-B88B-8ACBD35BC8AB}"/>
              </a:ext>
            </a:extLst>
          </p:cNvPr>
          <p:cNvCxnSpPr/>
          <p:nvPr/>
        </p:nvCxnSpPr>
        <p:spPr>
          <a:xfrm>
            <a:off x="3348038" y="6391275"/>
            <a:ext cx="1524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0334A45-5113-4EF1-91E3-3505EB9E91C8}"/>
              </a:ext>
            </a:extLst>
          </p:cNvPr>
          <p:cNvCxnSpPr/>
          <p:nvPr/>
        </p:nvCxnSpPr>
        <p:spPr>
          <a:xfrm flipH="1">
            <a:off x="2224088" y="2962275"/>
            <a:ext cx="1181100" cy="647700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3390294-88BD-4830-9317-A5A08D34F03D}"/>
              </a:ext>
            </a:extLst>
          </p:cNvPr>
          <p:cNvCxnSpPr/>
          <p:nvPr/>
        </p:nvCxnSpPr>
        <p:spPr>
          <a:xfrm flipH="1">
            <a:off x="2428875" y="4286250"/>
            <a:ext cx="1066800" cy="785813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784159B-656C-4A01-A04D-876CB8FAA046}"/>
              </a:ext>
            </a:extLst>
          </p:cNvPr>
          <p:cNvCxnSpPr/>
          <p:nvPr/>
        </p:nvCxnSpPr>
        <p:spPr>
          <a:xfrm flipH="1">
            <a:off x="2605088" y="5419725"/>
            <a:ext cx="990600" cy="876300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BC8AC50-952A-4834-B13E-D58A84775BE6}"/>
              </a:ext>
            </a:extLst>
          </p:cNvPr>
          <p:cNvCxnSpPr/>
          <p:nvPr/>
        </p:nvCxnSpPr>
        <p:spPr>
          <a:xfrm flipH="1">
            <a:off x="2828925" y="3186113"/>
            <a:ext cx="1128713" cy="652462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0CBD192-E5D5-47C1-97E3-E335505CC71F}"/>
              </a:ext>
            </a:extLst>
          </p:cNvPr>
          <p:cNvCxnSpPr/>
          <p:nvPr/>
        </p:nvCxnSpPr>
        <p:spPr>
          <a:xfrm>
            <a:off x="2128838" y="4953000"/>
            <a:ext cx="1385887" cy="485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DDBF7B9-D898-4E7D-9F57-2856E5AD3E0F}"/>
              </a:ext>
            </a:extLst>
          </p:cNvPr>
          <p:cNvCxnSpPr/>
          <p:nvPr/>
        </p:nvCxnSpPr>
        <p:spPr>
          <a:xfrm flipH="1">
            <a:off x="3486150" y="4691063"/>
            <a:ext cx="1042988" cy="776287"/>
          </a:xfrm>
          <a:prstGeom prst="line">
            <a:avLst/>
          </a:prstGeom>
          <a:ln w="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141288" y="141288"/>
            <a:ext cx="8821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A reinforced earth retaining wall is to be </a:t>
            </a:r>
            <a:r>
              <a:rPr lang="en-US" altLang="en-US" sz="1400" b="1" dirty="0"/>
              <a:t>30 ft high</a:t>
            </a:r>
            <a:r>
              <a:rPr lang="en-US" altLang="en-US" sz="1400" dirty="0"/>
              <a:t>. The properties of the backfill material are γ = 110 lb/ft</a:t>
            </a:r>
            <a:r>
              <a:rPr lang="en-US" altLang="en-US" sz="1400" baseline="30000" dirty="0"/>
              <a:t>3  </a:t>
            </a:r>
            <a:r>
              <a:rPr lang="en-US" altLang="en-US" sz="1400" dirty="0"/>
              <a:t>and φ = 30</a:t>
            </a:r>
            <a:r>
              <a:rPr lang="en-US" altLang="en-US" sz="1400" baseline="30000" dirty="0"/>
              <a:t>ο</a:t>
            </a:r>
            <a:r>
              <a:rPr lang="en-US" altLang="en-US" sz="1400" dirty="0"/>
              <a:t>. Galvanized steel ties are to be used for the construction of the wall. Find the lengths (</a:t>
            </a:r>
            <a:r>
              <a:rPr lang="en-US" altLang="en-US" sz="1400" dirty="0" err="1"/>
              <a:t>L</a:t>
            </a:r>
            <a:r>
              <a:rPr lang="en-US" altLang="en-US" sz="1400" baseline="-25000" dirty="0" err="1"/>
              <a:t>total</a:t>
            </a:r>
            <a:r>
              <a:rPr lang="en-US" altLang="en-US" sz="1400" dirty="0"/>
              <a:t>) and thicknesses (t) of the steel ties with FS</a:t>
            </a:r>
            <a:r>
              <a:rPr lang="en-US" altLang="en-US" sz="1400" baseline="-25000" dirty="0"/>
              <a:t>(B)</a:t>
            </a:r>
            <a:r>
              <a:rPr lang="en-US" altLang="en-US" sz="1400" dirty="0"/>
              <a:t>= 3, FS</a:t>
            </a:r>
            <a:r>
              <a:rPr lang="en-US" altLang="en-US" sz="1400" baseline="-25000" dirty="0"/>
              <a:t>(p) </a:t>
            </a:r>
            <a:r>
              <a:rPr lang="en-US" altLang="en-US" sz="1400" dirty="0"/>
              <a:t>= 3, f</a:t>
            </a:r>
            <a:r>
              <a:rPr lang="en-US" altLang="en-US" sz="1400" baseline="-25000" dirty="0"/>
              <a:t>y</a:t>
            </a:r>
            <a:r>
              <a:rPr lang="en-US" altLang="en-US" sz="1400" dirty="0"/>
              <a:t>= 60000 psi, width of ties (w)= 4in,   and  </a:t>
            </a:r>
            <a:r>
              <a:rPr lang="en-US" altLang="en-US" sz="1400" dirty="0" err="1">
                <a:latin typeface="Symbol" panose="05050102010706020507" pitchFamily="18" charset="2"/>
              </a:rPr>
              <a:t>d</a:t>
            </a:r>
            <a:r>
              <a:rPr lang="en-US" altLang="en-US" sz="1400" baseline="-25000" dirty="0" err="1"/>
              <a:t>tie</a:t>
            </a:r>
            <a:r>
              <a:rPr lang="en-US" altLang="en-US" sz="1400" dirty="0"/>
              <a:t>= 20</a:t>
            </a:r>
            <a:r>
              <a:rPr lang="en-US" altLang="en-US" sz="1400" baseline="30000" dirty="0"/>
              <a:t>ο</a:t>
            </a:r>
            <a:endParaRPr lang="en-US" altLang="en-US" sz="14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88A98C20-B1E0-4DE4-83B4-8DEB3EE59D87}"/>
              </a:ext>
            </a:extLst>
          </p:cNvPr>
          <p:cNvSpPr/>
          <p:nvPr/>
        </p:nvSpPr>
        <p:spPr>
          <a:xfrm>
            <a:off x="4581525" y="2162176"/>
            <a:ext cx="1449388" cy="3475574"/>
          </a:xfrm>
          <a:prstGeom prst="rtTriangle">
            <a:avLst/>
          </a:prstGeom>
          <a:solidFill>
            <a:srgbClr val="FDB5BF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24375" y="2741613"/>
            <a:ext cx="57150" cy="57943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524375" y="3321050"/>
            <a:ext cx="57150" cy="5794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524375" y="3900488"/>
            <a:ext cx="57150" cy="57943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524375" y="4479925"/>
            <a:ext cx="57150" cy="5794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524375" y="5059363"/>
            <a:ext cx="57150" cy="57943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525963" y="2162175"/>
            <a:ext cx="57150" cy="5794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55" name="Line 12"/>
          <p:cNvSpPr>
            <a:spLocks noChangeShapeType="1"/>
          </p:cNvSpPr>
          <p:nvPr/>
        </p:nvSpPr>
        <p:spPr bwMode="auto">
          <a:xfrm flipH="1" flipV="1">
            <a:off x="4002142" y="5634892"/>
            <a:ext cx="5683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Line 14"/>
          <p:cNvSpPr>
            <a:spLocks noChangeShapeType="1"/>
          </p:cNvSpPr>
          <p:nvPr/>
        </p:nvSpPr>
        <p:spPr bwMode="auto">
          <a:xfrm>
            <a:off x="4581525" y="2478088"/>
            <a:ext cx="3128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5"/>
          <p:cNvSpPr>
            <a:spLocks noChangeShapeType="1"/>
          </p:cNvSpPr>
          <p:nvPr/>
        </p:nvSpPr>
        <p:spPr bwMode="auto">
          <a:xfrm>
            <a:off x="4581525" y="3030538"/>
            <a:ext cx="3128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Line 16"/>
          <p:cNvSpPr>
            <a:spLocks noChangeShapeType="1"/>
          </p:cNvSpPr>
          <p:nvPr/>
        </p:nvSpPr>
        <p:spPr bwMode="auto">
          <a:xfrm>
            <a:off x="4581525" y="3609975"/>
            <a:ext cx="3128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Line 17"/>
          <p:cNvSpPr>
            <a:spLocks noChangeShapeType="1"/>
          </p:cNvSpPr>
          <p:nvPr/>
        </p:nvSpPr>
        <p:spPr bwMode="auto">
          <a:xfrm>
            <a:off x="4581525" y="4189413"/>
            <a:ext cx="3128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Line 20"/>
          <p:cNvSpPr>
            <a:spLocks noChangeShapeType="1"/>
          </p:cNvSpPr>
          <p:nvPr/>
        </p:nvSpPr>
        <p:spPr bwMode="auto">
          <a:xfrm>
            <a:off x="4581525" y="5348288"/>
            <a:ext cx="3128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DE07E88-A794-4B5A-8D6C-FD66E33E925F}"/>
              </a:ext>
            </a:extLst>
          </p:cNvPr>
          <p:cNvCxnSpPr/>
          <p:nvPr/>
        </p:nvCxnSpPr>
        <p:spPr>
          <a:xfrm flipV="1">
            <a:off x="4124263" y="2156723"/>
            <a:ext cx="12609" cy="348102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3" name="TextBox 53"/>
          <p:cNvSpPr txBox="1">
            <a:spLocks noChangeArrowheads="1"/>
          </p:cNvSpPr>
          <p:nvPr/>
        </p:nvSpPr>
        <p:spPr bwMode="auto">
          <a:xfrm>
            <a:off x="3538483" y="4087298"/>
            <a:ext cx="63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H=30ft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75D22A3-6561-4333-812C-AC5CE2E131F8}"/>
              </a:ext>
            </a:extLst>
          </p:cNvPr>
          <p:cNvCxnSpPr>
            <a:cxnSpLocks/>
          </p:cNvCxnSpPr>
          <p:nvPr/>
        </p:nvCxnSpPr>
        <p:spPr>
          <a:xfrm flipH="1">
            <a:off x="4581525" y="2741613"/>
            <a:ext cx="2597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90F4C5A-F100-4663-AEB1-3E9F67D39F8E}"/>
              </a:ext>
            </a:extLst>
          </p:cNvPr>
          <p:cNvCxnSpPr>
            <a:cxnSpLocks/>
          </p:cNvCxnSpPr>
          <p:nvPr/>
        </p:nvCxnSpPr>
        <p:spPr>
          <a:xfrm flipH="1">
            <a:off x="4524375" y="3321050"/>
            <a:ext cx="5505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DF83A10-AF12-4479-B8C7-D61F32E081C1}"/>
              </a:ext>
            </a:extLst>
          </p:cNvPr>
          <p:cNvCxnSpPr>
            <a:cxnSpLocks/>
          </p:cNvCxnSpPr>
          <p:nvPr/>
        </p:nvCxnSpPr>
        <p:spPr>
          <a:xfrm flipH="1">
            <a:off x="4581525" y="3900488"/>
            <a:ext cx="7270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04B7951-C2FC-4876-A8F5-890C8B99EC11}"/>
              </a:ext>
            </a:extLst>
          </p:cNvPr>
          <p:cNvCxnSpPr>
            <a:cxnSpLocks/>
          </p:cNvCxnSpPr>
          <p:nvPr/>
        </p:nvCxnSpPr>
        <p:spPr>
          <a:xfrm flipH="1">
            <a:off x="4524375" y="5059363"/>
            <a:ext cx="12617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3FE5728-D227-43CD-8EFC-4C35F83757F6}"/>
              </a:ext>
            </a:extLst>
          </p:cNvPr>
          <p:cNvCxnSpPr/>
          <p:nvPr/>
        </p:nvCxnSpPr>
        <p:spPr>
          <a:xfrm rot="10800000">
            <a:off x="4524375" y="5638800"/>
            <a:ext cx="38814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70" name="Line 17"/>
          <p:cNvSpPr>
            <a:spLocks noChangeShapeType="1"/>
          </p:cNvSpPr>
          <p:nvPr/>
        </p:nvSpPr>
        <p:spPr bwMode="auto">
          <a:xfrm>
            <a:off x="4581525" y="4768850"/>
            <a:ext cx="3128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Rectangle 116"/>
          <p:cNvSpPr>
            <a:spLocks noChangeArrowheads="1"/>
          </p:cNvSpPr>
          <p:nvPr/>
        </p:nvSpPr>
        <p:spPr bwMode="auto">
          <a:xfrm>
            <a:off x="5484495" y="4277360"/>
            <a:ext cx="309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Symbol" panose="05050102010706020507" pitchFamily="18" charset="2"/>
              </a:rPr>
              <a:t>s</a:t>
            </a:r>
            <a:r>
              <a:rPr lang="en-US" altLang="en-US" sz="1400" baseline="-25000" dirty="0"/>
              <a:t>a5</a:t>
            </a:r>
          </a:p>
        </p:txBody>
      </p:sp>
      <p:sp>
        <p:nvSpPr>
          <p:cNvPr id="82975" name="Rectangle 117"/>
          <p:cNvSpPr>
            <a:spLocks noChangeArrowheads="1"/>
          </p:cNvSpPr>
          <p:nvPr/>
        </p:nvSpPr>
        <p:spPr bwMode="auto">
          <a:xfrm>
            <a:off x="5764848" y="4859655"/>
            <a:ext cx="3079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Symbol" panose="05050102010706020507" pitchFamily="18" charset="2"/>
              </a:rPr>
              <a:t>s</a:t>
            </a:r>
            <a:r>
              <a:rPr lang="en-US" altLang="en-US" sz="1400" baseline="-25000" dirty="0"/>
              <a:t>a6</a:t>
            </a:r>
          </a:p>
        </p:txBody>
      </p:sp>
      <p:sp>
        <p:nvSpPr>
          <p:cNvPr id="82976" name="Rectangle 118"/>
          <p:cNvSpPr>
            <a:spLocks noChangeArrowheads="1"/>
          </p:cNvSpPr>
          <p:nvPr/>
        </p:nvSpPr>
        <p:spPr bwMode="auto">
          <a:xfrm>
            <a:off x="5896731" y="5533499"/>
            <a:ext cx="3095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Symbol" panose="05050102010706020507" pitchFamily="18" charset="2"/>
              </a:rPr>
              <a:t>s</a:t>
            </a:r>
            <a:r>
              <a:rPr lang="en-US" altLang="en-US" sz="1400" baseline="-25000" dirty="0"/>
              <a:t>a7</a:t>
            </a:r>
          </a:p>
        </p:txBody>
      </p:sp>
      <p:sp>
        <p:nvSpPr>
          <p:cNvPr id="82978" name="Rectangle 132"/>
          <p:cNvSpPr>
            <a:spLocks noChangeArrowheads="1"/>
          </p:cNvSpPr>
          <p:nvPr/>
        </p:nvSpPr>
        <p:spPr bwMode="auto">
          <a:xfrm>
            <a:off x="6022975" y="3257551"/>
            <a:ext cx="19049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Symbol" panose="05050102010706020507" pitchFamily="18" charset="2"/>
              </a:rPr>
              <a:t>s</a:t>
            </a:r>
            <a:r>
              <a:rPr lang="en-US" altLang="en-US" sz="1100" baseline="-25000" dirty="0"/>
              <a:t>v3</a:t>
            </a:r>
            <a:r>
              <a:rPr lang="en-US" altLang="en-US" sz="1100" dirty="0"/>
              <a:t>= 12.5’ x 110 = 1,375 psf</a:t>
            </a:r>
          </a:p>
        </p:txBody>
      </p:sp>
      <p:sp>
        <p:nvSpPr>
          <p:cNvPr id="82979" name="Rectangle 158"/>
          <p:cNvSpPr>
            <a:spLocks noChangeArrowheads="1"/>
          </p:cNvSpPr>
          <p:nvPr/>
        </p:nvSpPr>
        <p:spPr bwMode="auto">
          <a:xfrm>
            <a:off x="6070600" y="2717800"/>
            <a:ext cx="2273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Symbol" panose="05050102010706020507" pitchFamily="18" charset="2"/>
              </a:rPr>
              <a:t>s</a:t>
            </a:r>
            <a:r>
              <a:rPr lang="en-US" altLang="en-US" sz="1100" baseline="-25000" dirty="0"/>
              <a:t>v2</a:t>
            </a:r>
            <a:r>
              <a:rPr lang="en-US" altLang="en-US" sz="1100" dirty="0"/>
              <a:t>= 7.5’ x 110 = 825 psf</a:t>
            </a:r>
          </a:p>
        </p:txBody>
      </p:sp>
      <p:sp>
        <p:nvSpPr>
          <p:cNvPr id="82980" name="Rectangle 171"/>
          <p:cNvSpPr>
            <a:spLocks noChangeArrowheads="1"/>
          </p:cNvSpPr>
          <p:nvPr/>
        </p:nvSpPr>
        <p:spPr bwMode="auto">
          <a:xfrm>
            <a:off x="6737351" y="2126856"/>
            <a:ext cx="20701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Symbol" panose="05050102010706020507" pitchFamily="18" charset="2"/>
              </a:rPr>
              <a:t>s</a:t>
            </a:r>
            <a:r>
              <a:rPr lang="en-US" altLang="en-US" sz="1100" baseline="-25000" dirty="0"/>
              <a:t>v1</a:t>
            </a:r>
            <a:r>
              <a:rPr lang="en-US" altLang="en-US" sz="1100" dirty="0"/>
              <a:t>= 2.5’ x 110 = 275 psf </a:t>
            </a:r>
          </a:p>
        </p:txBody>
      </p:sp>
      <p:sp>
        <p:nvSpPr>
          <p:cNvPr id="82981" name="Rectangle 180"/>
          <p:cNvSpPr>
            <a:spLocks noChangeArrowheads="1"/>
          </p:cNvSpPr>
          <p:nvPr/>
        </p:nvSpPr>
        <p:spPr bwMode="auto">
          <a:xfrm>
            <a:off x="4525963" y="1866900"/>
            <a:ext cx="671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Symbol" panose="05050102010706020507" pitchFamily="18" charset="2"/>
              </a:rPr>
              <a:t>s</a:t>
            </a:r>
            <a:r>
              <a:rPr lang="en-US" altLang="en-US" sz="1400" baseline="-25000" dirty="0"/>
              <a:t>a1 </a:t>
            </a:r>
            <a:r>
              <a:rPr lang="en-US" altLang="en-US" sz="1400" dirty="0"/>
              <a:t>= 0</a:t>
            </a:r>
          </a:p>
        </p:txBody>
      </p:sp>
      <p:grpSp>
        <p:nvGrpSpPr>
          <p:cNvPr id="82982" name="Group 120"/>
          <p:cNvGrpSpPr>
            <a:grpSpLocks/>
          </p:cNvGrpSpPr>
          <p:nvPr/>
        </p:nvGrpSpPr>
        <p:grpSpPr bwMode="auto">
          <a:xfrm>
            <a:off x="6634163" y="2350028"/>
            <a:ext cx="1044575" cy="115887"/>
            <a:chOff x="6586538" y="906463"/>
            <a:chExt cx="1373188" cy="1524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9FC52F94-3D55-4F5F-80A5-A0DF494DE4D5}"/>
                </a:ext>
              </a:extLst>
            </p:cNvPr>
            <p:cNvCxnSpPr/>
            <p:nvPr/>
          </p:nvCxnSpPr>
          <p:spPr>
            <a:xfrm rot="5400000">
              <a:off x="6511381" y="981620"/>
              <a:ext cx="152400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4EB37584-1E61-457E-9EBB-50F5B99CAD95}"/>
                </a:ext>
              </a:extLst>
            </p:cNvPr>
            <p:cNvCxnSpPr/>
            <p:nvPr/>
          </p:nvCxnSpPr>
          <p:spPr>
            <a:xfrm rot="5400000">
              <a:off x="6663725" y="981620"/>
              <a:ext cx="152400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0C2DEC11-1A9A-4154-867A-3EF799013E66}"/>
                </a:ext>
              </a:extLst>
            </p:cNvPr>
            <p:cNvCxnSpPr/>
            <p:nvPr/>
          </p:nvCxnSpPr>
          <p:spPr>
            <a:xfrm rot="5400000">
              <a:off x="6816070" y="981620"/>
              <a:ext cx="152400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431420D7-B24E-4D8B-AE76-99122C9E2F52}"/>
                </a:ext>
              </a:extLst>
            </p:cNvPr>
            <p:cNvCxnSpPr/>
            <p:nvPr/>
          </p:nvCxnSpPr>
          <p:spPr>
            <a:xfrm rot="5400000">
              <a:off x="6968414" y="981620"/>
              <a:ext cx="152400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0E7A9721-312E-4C55-B6AD-75BB1189A624}"/>
                </a:ext>
              </a:extLst>
            </p:cNvPr>
            <p:cNvCxnSpPr/>
            <p:nvPr/>
          </p:nvCxnSpPr>
          <p:spPr>
            <a:xfrm rot="5400000">
              <a:off x="7120759" y="981620"/>
              <a:ext cx="152400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7067EA97-3A0F-4331-8F43-BFDD88EA8017}"/>
                </a:ext>
              </a:extLst>
            </p:cNvPr>
            <p:cNvCxnSpPr/>
            <p:nvPr/>
          </p:nvCxnSpPr>
          <p:spPr>
            <a:xfrm rot="5400000">
              <a:off x="7273103" y="981620"/>
              <a:ext cx="152400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47674AA0-4E01-44C3-AC1E-128061B5A463}"/>
                </a:ext>
              </a:extLst>
            </p:cNvPr>
            <p:cNvCxnSpPr/>
            <p:nvPr/>
          </p:nvCxnSpPr>
          <p:spPr>
            <a:xfrm rot="5400000">
              <a:off x="7425449" y="981620"/>
              <a:ext cx="152400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1A331745-5E61-447F-94B9-2FBBA3AC7F4B}"/>
                </a:ext>
              </a:extLst>
            </p:cNvPr>
            <p:cNvCxnSpPr/>
            <p:nvPr/>
          </p:nvCxnSpPr>
          <p:spPr>
            <a:xfrm rot="5400000">
              <a:off x="7577792" y="981620"/>
              <a:ext cx="152400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EB801DB9-1CEA-4913-8F40-95352E65737C}"/>
                </a:ext>
              </a:extLst>
            </p:cNvPr>
            <p:cNvCxnSpPr/>
            <p:nvPr/>
          </p:nvCxnSpPr>
          <p:spPr>
            <a:xfrm rot="5400000">
              <a:off x="7730138" y="981620"/>
              <a:ext cx="152400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2860708E-A12E-4401-A5C7-B3740E9AF3E4}"/>
                </a:ext>
              </a:extLst>
            </p:cNvPr>
            <p:cNvCxnSpPr/>
            <p:nvPr/>
          </p:nvCxnSpPr>
          <p:spPr>
            <a:xfrm rot="5400000">
              <a:off x="7882482" y="981620"/>
              <a:ext cx="152400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3" name="Group 172"/>
          <p:cNvGrpSpPr>
            <a:grpSpLocks/>
          </p:cNvGrpSpPr>
          <p:nvPr/>
        </p:nvGrpSpPr>
        <p:grpSpPr bwMode="auto">
          <a:xfrm>
            <a:off x="6353175" y="2906184"/>
            <a:ext cx="1358900" cy="119063"/>
            <a:chOff x="6215673" y="1677072"/>
            <a:chExt cx="1786182" cy="15624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D5A13C33-C926-45E1-B168-ECBFDD54E4E4}"/>
                </a:ext>
              </a:extLst>
            </p:cNvPr>
            <p:cNvCxnSpPr/>
            <p:nvPr/>
          </p:nvCxnSpPr>
          <p:spPr>
            <a:xfrm rot="5400000">
              <a:off x="6140676" y="1756236"/>
              <a:ext cx="152081" cy="20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1671B8F6-9628-43CB-B6E9-CE241CABA374}"/>
                </a:ext>
              </a:extLst>
            </p:cNvPr>
            <p:cNvCxnSpPr/>
            <p:nvPr/>
          </p:nvCxnSpPr>
          <p:spPr>
            <a:xfrm rot="5400000">
              <a:off x="6293003" y="1756236"/>
              <a:ext cx="152081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619AFF68-8B1A-4182-9A13-86A044D8FDD9}"/>
                </a:ext>
              </a:extLst>
            </p:cNvPr>
            <p:cNvCxnSpPr/>
            <p:nvPr/>
          </p:nvCxnSpPr>
          <p:spPr>
            <a:xfrm rot="5400000">
              <a:off x="6445328" y="1756236"/>
              <a:ext cx="152081" cy="20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12D69177-3EA3-45EC-83A6-64CC249F19C5}"/>
                </a:ext>
              </a:extLst>
            </p:cNvPr>
            <p:cNvCxnSpPr/>
            <p:nvPr/>
          </p:nvCxnSpPr>
          <p:spPr>
            <a:xfrm rot="5400000">
              <a:off x="6597655" y="1756236"/>
              <a:ext cx="152081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7BFD8379-C541-431C-B20D-2646EC840358}"/>
                </a:ext>
              </a:extLst>
            </p:cNvPr>
            <p:cNvCxnSpPr/>
            <p:nvPr/>
          </p:nvCxnSpPr>
          <p:spPr>
            <a:xfrm rot="5400000">
              <a:off x="6749981" y="1756236"/>
              <a:ext cx="152081" cy="20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413A3149-7777-4AED-9619-9454CC9290EC}"/>
                </a:ext>
              </a:extLst>
            </p:cNvPr>
            <p:cNvCxnSpPr/>
            <p:nvPr/>
          </p:nvCxnSpPr>
          <p:spPr>
            <a:xfrm rot="5400000">
              <a:off x="6902308" y="1756236"/>
              <a:ext cx="152081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687B47EA-A9A3-456F-B698-531BB21E317E}"/>
                </a:ext>
              </a:extLst>
            </p:cNvPr>
            <p:cNvCxnSpPr/>
            <p:nvPr/>
          </p:nvCxnSpPr>
          <p:spPr>
            <a:xfrm rot="5400000">
              <a:off x="7054634" y="1756236"/>
              <a:ext cx="152081" cy="20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A812A27A-8714-4947-8F24-EC16F898F50A}"/>
                </a:ext>
              </a:extLst>
            </p:cNvPr>
            <p:cNvCxnSpPr/>
            <p:nvPr/>
          </p:nvCxnSpPr>
          <p:spPr>
            <a:xfrm rot="5400000">
              <a:off x="7208003" y="1757279"/>
              <a:ext cx="152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63E11976-F37B-408B-A2E7-9488CEFFE24E}"/>
                </a:ext>
              </a:extLst>
            </p:cNvPr>
            <p:cNvCxnSpPr/>
            <p:nvPr/>
          </p:nvCxnSpPr>
          <p:spPr>
            <a:xfrm rot="5400000">
              <a:off x="7360330" y="1757279"/>
              <a:ext cx="152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4BBA72E2-8B8C-4D7B-89FD-6C9DB4EAFD5C}"/>
                </a:ext>
              </a:extLst>
            </p:cNvPr>
            <p:cNvCxnSpPr/>
            <p:nvPr/>
          </p:nvCxnSpPr>
          <p:spPr>
            <a:xfrm rot="5400000">
              <a:off x="7512655" y="1757279"/>
              <a:ext cx="152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791EB235-AA90-4ED2-8FB5-B41DDF4F61C5}"/>
                </a:ext>
              </a:extLst>
            </p:cNvPr>
            <p:cNvCxnSpPr/>
            <p:nvPr/>
          </p:nvCxnSpPr>
          <p:spPr>
            <a:xfrm rot="5400000">
              <a:off x="7664982" y="1757279"/>
              <a:ext cx="152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40493DCB-3DC2-4A76-8D13-8BACFFD65FFA}"/>
                </a:ext>
              </a:extLst>
            </p:cNvPr>
            <p:cNvCxnSpPr/>
            <p:nvPr/>
          </p:nvCxnSpPr>
          <p:spPr>
            <a:xfrm rot="5400000">
              <a:off x="7817308" y="1757279"/>
              <a:ext cx="152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33E54870-1C0A-4047-AC2E-C89AEB7832AF}"/>
                </a:ext>
              </a:extLst>
            </p:cNvPr>
            <p:cNvCxnSpPr/>
            <p:nvPr/>
          </p:nvCxnSpPr>
          <p:spPr>
            <a:xfrm rot="5400000">
              <a:off x="7924772" y="1752069"/>
              <a:ext cx="152081" cy="2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4" name="Group 190"/>
          <p:cNvGrpSpPr>
            <a:grpSpLocks/>
          </p:cNvGrpSpPr>
          <p:nvPr/>
        </p:nvGrpSpPr>
        <p:grpSpPr bwMode="auto">
          <a:xfrm>
            <a:off x="6027738" y="3492500"/>
            <a:ext cx="1624012" cy="125413"/>
            <a:chOff x="5756885" y="2436399"/>
            <a:chExt cx="2136103" cy="164138"/>
          </a:xfrm>
        </p:grpSpPr>
        <p:grpSp>
          <p:nvGrpSpPr>
            <p:cNvPr id="83140" name="Group 191"/>
            <p:cNvGrpSpPr>
              <a:grpSpLocks/>
            </p:cNvGrpSpPr>
            <p:nvPr/>
          </p:nvGrpSpPr>
          <p:grpSpPr bwMode="auto">
            <a:xfrm>
              <a:off x="5756885" y="2448137"/>
              <a:ext cx="1677988" cy="152400"/>
              <a:chOff x="6096000" y="938213"/>
              <a:chExt cx="1677988" cy="152400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xmlns="" id="{C3AD315D-8993-4CDE-9539-BE3021BDBAC4}"/>
                  </a:ext>
                </a:extLst>
              </p:cNvPr>
              <p:cNvCxnSpPr/>
              <p:nvPr/>
            </p:nvCxnSpPr>
            <p:spPr>
              <a:xfrm rot="5400000">
                <a:off x="6021208" y="1013732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5F7AE0E9-765B-4F09-9CC5-87EC890E6290}"/>
                  </a:ext>
                </a:extLst>
              </p:cNvPr>
              <p:cNvCxnSpPr/>
              <p:nvPr/>
            </p:nvCxnSpPr>
            <p:spPr>
              <a:xfrm rot="5400000">
                <a:off x="6173637" y="1013732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xmlns="" id="{4752731C-EE6D-4A9B-BFCC-AE528E968089}"/>
                  </a:ext>
                </a:extLst>
              </p:cNvPr>
              <p:cNvCxnSpPr/>
              <p:nvPr/>
            </p:nvCxnSpPr>
            <p:spPr>
              <a:xfrm rot="5400000">
                <a:off x="6326067" y="1013732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xmlns="" id="{AE4B0210-BD3A-4CAA-B990-5041C9A331CB}"/>
                  </a:ext>
                </a:extLst>
              </p:cNvPr>
              <p:cNvCxnSpPr/>
              <p:nvPr/>
            </p:nvCxnSpPr>
            <p:spPr>
              <a:xfrm rot="5400000">
                <a:off x="6478496" y="1013732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xmlns="" id="{4C56389D-35FD-4277-99C5-50970B57AC97}"/>
                  </a:ext>
                </a:extLst>
              </p:cNvPr>
              <p:cNvCxnSpPr/>
              <p:nvPr/>
            </p:nvCxnSpPr>
            <p:spPr>
              <a:xfrm rot="5400000">
                <a:off x="6630927" y="1013732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xmlns="" id="{47461C00-DC69-4BCD-A758-27C34BFE7DB0}"/>
                  </a:ext>
                </a:extLst>
              </p:cNvPr>
              <p:cNvCxnSpPr/>
              <p:nvPr/>
            </p:nvCxnSpPr>
            <p:spPr>
              <a:xfrm rot="5400000">
                <a:off x="6783356" y="1013732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xmlns="" id="{F7C645E4-0EF6-4427-85E5-DEEBFC32D1C2}"/>
                  </a:ext>
                </a:extLst>
              </p:cNvPr>
              <p:cNvCxnSpPr/>
              <p:nvPr/>
            </p:nvCxnSpPr>
            <p:spPr>
              <a:xfrm rot="5400000">
                <a:off x="6935786" y="1013732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xmlns="" id="{6DEB2D6A-7DB0-4083-A6C4-FF68511E662A}"/>
                  </a:ext>
                </a:extLst>
              </p:cNvPr>
              <p:cNvCxnSpPr/>
              <p:nvPr/>
            </p:nvCxnSpPr>
            <p:spPr>
              <a:xfrm rot="5400000">
                <a:off x="7088215" y="1013732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xmlns="" id="{F58A4325-EF70-4C3D-88FB-750B8A0B900B}"/>
                  </a:ext>
                </a:extLst>
              </p:cNvPr>
              <p:cNvCxnSpPr/>
              <p:nvPr/>
            </p:nvCxnSpPr>
            <p:spPr>
              <a:xfrm rot="5400000">
                <a:off x="7240645" y="1013732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xmlns="" id="{B829DE28-4267-4004-A1FF-BA24D507A9AC}"/>
                  </a:ext>
                </a:extLst>
              </p:cNvPr>
              <p:cNvCxnSpPr/>
              <p:nvPr/>
            </p:nvCxnSpPr>
            <p:spPr>
              <a:xfrm rot="5400000">
                <a:off x="7393074" y="1013732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xmlns="" id="{7028408D-FB43-4AA6-AACE-73B51DCDD2F4}"/>
                  </a:ext>
                </a:extLst>
              </p:cNvPr>
              <p:cNvCxnSpPr/>
              <p:nvPr/>
            </p:nvCxnSpPr>
            <p:spPr>
              <a:xfrm rot="5400000">
                <a:off x="7545505" y="1013732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xmlns="" id="{6E725DC6-E0EF-4864-BD6C-854B44487831}"/>
                  </a:ext>
                </a:extLst>
              </p:cNvPr>
              <p:cNvCxnSpPr/>
              <p:nvPr/>
            </p:nvCxnSpPr>
            <p:spPr>
              <a:xfrm rot="5400000">
                <a:off x="7697933" y="1013732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141" name="Group 192"/>
            <p:cNvGrpSpPr>
              <a:grpSpLocks/>
            </p:cNvGrpSpPr>
            <p:nvPr/>
          </p:nvGrpSpPr>
          <p:grpSpPr bwMode="auto">
            <a:xfrm>
              <a:off x="7586600" y="2436399"/>
              <a:ext cx="306388" cy="152400"/>
              <a:chOff x="6096000" y="938213"/>
              <a:chExt cx="306388" cy="152400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xmlns="" id="{21905FEE-0CEA-449C-AEE8-8240CB31F463}"/>
                  </a:ext>
                </a:extLst>
              </p:cNvPr>
              <p:cNvCxnSpPr/>
              <p:nvPr/>
            </p:nvCxnSpPr>
            <p:spPr>
              <a:xfrm rot="5400000">
                <a:off x="6020649" y="1013005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xmlns="" id="{CA5F0C64-344E-4F04-ACB1-B08D106529DD}"/>
                  </a:ext>
                </a:extLst>
              </p:cNvPr>
              <p:cNvCxnSpPr/>
              <p:nvPr/>
            </p:nvCxnSpPr>
            <p:spPr>
              <a:xfrm rot="5400000">
                <a:off x="6173078" y="1013005"/>
                <a:ext cx="151672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xmlns="" id="{EEC3E877-2487-4FEB-BDE0-82E8C1EBB0E4}"/>
                  </a:ext>
                </a:extLst>
              </p:cNvPr>
              <p:cNvCxnSpPr/>
              <p:nvPr/>
            </p:nvCxnSpPr>
            <p:spPr>
              <a:xfrm rot="5400000">
                <a:off x="6325509" y="1013005"/>
                <a:ext cx="151672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985" name="Group 208"/>
          <p:cNvGrpSpPr>
            <a:grpSpLocks/>
          </p:cNvGrpSpPr>
          <p:nvPr/>
        </p:nvGrpSpPr>
        <p:grpSpPr bwMode="auto">
          <a:xfrm>
            <a:off x="5708650" y="4062413"/>
            <a:ext cx="1970088" cy="115887"/>
            <a:chOff x="5368771" y="3186812"/>
            <a:chExt cx="2591566" cy="152400"/>
          </a:xfrm>
        </p:grpSpPr>
        <p:grpSp>
          <p:nvGrpSpPr>
            <p:cNvPr id="83120" name="Group 209"/>
            <p:cNvGrpSpPr>
              <a:grpSpLocks/>
            </p:cNvGrpSpPr>
            <p:nvPr/>
          </p:nvGrpSpPr>
          <p:grpSpPr bwMode="auto">
            <a:xfrm>
              <a:off x="5368771" y="3186812"/>
              <a:ext cx="1677988" cy="152400"/>
              <a:chOff x="6096000" y="938213"/>
              <a:chExt cx="1677988" cy="152400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xmlns="" id="{3A91BC4D-7174-421B-9563-52463AD348C6}"/>
                  </a:ext>
                </a:extLst>
              </p:cNvPr>
              <p:cNvCxnSpPr/>
              <p:nvPr/>
            </p:nvCxnSpPr>
            <p:spPr>
              <a:xfrm rot="5400000">
                <a:off x="6020844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xmlns="" id="{B1288C92-589C-4328-AA83-2ABA67B34A51}"/>
                  </a:ext>
                </a:extLst>
              </p:cNvPr>
              <p:cNvCxnSpPr/>
              <p:nvPr/>
            </p:nvCxnSpPr>
            <p:spPr>
              <a:xfrm rot="5400000">
                <a:off x="6173290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xmlns="" id="{0ACCBD13-AD70-4BE9-BDE3-5FBF90E1C498}"/>
                  </a:ext>
                </a:extLst>
              </p:cNvPr>
              <p:cNvCxnSpPr/>
              <p:nvPr/>
            </p:nvCxnSpPr>
            <p:spPr>
              <a:xfrm rot="5400000">
                <a:off x="6325734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xmlns="" id="{18BAADCE-3345-4123-94B5-5EB80B6633B4}"/>
                  </a:ext>
                </a:extLst>
              </p:cNvPr>
              <p:cNvCxnSpPr/>
              <p:nvPr/>
            </p:nvCxnSpPr>
            <p:spPr>
              <a:xfrm rot="5400000">
                <a:off x="6478180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xmlns="" id="{4BCDA81C-A807-42EB-8D97-8B2082CD65DE}"/>
                  </a:ext>
                </a:extLst>
              </p:cNvPr>
              <p:cNvCxnSpPr/>
              <p:nvPr/>
            </p:nvCxnSpPr>
            <p:spPr>
              <a:xfrm rot="5400000">
                <a:off x="6630624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xmlns="" id="{931C29B4-96F2-4D4A-84C8-F2FC970F9404}"/>
                  </a:ext>
                </a:extLst>
              </p:cNvPr>
              <p:cNvCxnSpPr/>
              <p:nvPr/>
            </p:nvCxnSpPr>
            <p:spPr>
              <a:xfrm rot="5400000">
                <a:off x="6783070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xmlns="" id="{8B1268BC-7551-476F-A321-0D35900F4009}"/>
                  </a:ext>
                </a:extLst>
              </p:cNvPr>
              <p:cNvCxnSpPr/>
              <p:nvPr/>
            </p:nvCxnSpPr>
            <p:spPr>
              <a:xfrm rot="5400000">
                <a:off x="6935514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xmlns="" id="{6C9FFAFE-9BFF-4265-B2F8-20BB4DA2E037}"/>
                  </a:ext>
                </a:extLst>
              </p:cNvPr>
              <p:cNvCxnSpPr/>
              <p:nvPr/>
            </p:nvCxnSpPr>
            <p:spPr>
              <a:xfrm rot="5400000">
                <a:off x="7087960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xmlns="" id="{6C6E9C84-BCAD-4744-9B95-823B282C5BCE}"/>
                  </a:ext>
                </a:extLst>
              </p:cNvPr>
              <p:cNvCxnSpPr/>
              <p:nvPr/>
            </p:nvCxnSpPr>
            <p:spPr>
              <a:xfrm rot="5400000">
                <a:off x="7240404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xmlns="" id="{A2F73636-AFDB-4CFA-BE18-B8059177C295}"/>
                  </a:ext>
                </a:extLst>
              </p:cNvPr>
              <p:cNvCxnSpPr/>
              <p:nvPr/>
            </p:nvCxnSpPr>
            <p:spPr>
              <a:xfrm rot="5400000">
                <a:off x="7392850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xmlns="" id="{BBAFDB99-E91B-4701-8AFB-1E78C5DBCAE4}"/>
                  </a:ext>
                </a:extLst>
              </p:cNvPr>
              <p:cNvCxnSpPr/>
              <p:nvPr/>
            </p:nvCxnSpPr>
            <p:spPr>
              <a:xfrm rot="5400000">
                <a:off x="7545294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xmlns="" id="{D1995480-17A3-4D78-B40D-9B6C913D1CA6}"/>
                  </a:ext>
                </a:extLst>
              </p:cNvPr>
              <p:cNvCxnSpPr/>
              <p:nvPr/>
            </p:nvCxnSpPr>
            <p:spPr>
              <a:xfrm rot="5400000">
                <a:off x="7697740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121" name="Group 210"/>
            <p:cNvGrpSpPr>
              <a:grpSpLocks/>
            </p:cNvGrpSpPr>
            <p:nvPr/>
          </p:nvGrpSpPr>
          <p:grpSpPr bwMode="auto">
            <a:xfrm>
              <a:off x="7196749" y="3186812"/>
              <a:ext cx="763588" cy="152400"/>
              <a:chOff x="6096000" y="938213"/>
              <a:chExt cx="763588" cy="152400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xmlns="" id="{37BF1F20-E130-4BF2-867C-59F74792DCDA}"/>
                  </a:ext>
                </a:extLst>
              </p:cNvPr>
              <p:cNvCxnSpPr/>
              <p:nvPr/>
            </p:nvCxnSpPr>
            <p:spPr>
              <a:xfrm rot="5400000">
                <a:off x="6020119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xmlns="" id="{95526185-3ABB-479D-AC0D-50B334772342}"/>
                  </a:ext>
                </a:extLst>
              </p:cNvPr>
              <p:cNvCxnSpPr/>
              <p:nvPr/>
            </p:nvCxnSpPr>
            <p:spPr>
              <a:xfrm rot="5400000">
                <a:off x="6172563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xmlns="" id="{221C1023-A7F1-4497-9CDE-CB89197C4D63}"/>
                  </a:ext>
                </a:extLst>
              </p:cNvPr>
              <p:cNvCxnSpPr/>
              <p:nvPr/>
            </p:nvCxnSpPr>
            <p:spPr>
              <a:xfrm rot="5400000">
                <a:off x="6325009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xmlns="" id="{89A7437C-4B33-41CC-AD19-953F3AEBC06B}"/>
                  </a:ext>
                </a:extLst>
              </p:cNvPr>
              <p:cNvCxnSpPr/>
              <p:nvPr/>
            </p:nvCxnSpPr>
            <p:spPr>
              <a:xfrm rot="5400000">
                <a:off x="6477453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xmlns="" id="{549C9572-0AF8-456F-934C-5A1487501727}"/>
                  </a:ext>
                </a:extLst>
              </p:cNvPr>
              <p:cNvCxnSpPr/>
              <p:nvPr/>
            </p:nvCxnSpPr>
            <p:spPr>
              <a:xfrm rot="5400000">
                <a:off x="6629899" y="1013369"/>
                <a:ext cx="152400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xmlns="" id="{F2E08F78-4721-4460-97F7-A2E105363CAA}"/>
                  </a:ext>
                </a:extLst>
              </p:cNvPr>
              <p:cNvCxnSpPr/>
              <p:nvPr/>
            </p:nvCxnSpPr>
            <p:spPr>
              <a:xfrm rot="5400000">
                <a:off x="6782343" y="1013369"/>
                <a:ext cx="152400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987" name="Group 253"/>
          <p:cNvGrpSpPr>
            <a:grpSpLocks/>
          </p:cNvGrpSpPr>
          <p:nvPr/>
        </p:nvGrpSpPr>
        <p:grpSpPr bwMode="auto">
          <a:xfrm>
            <a:off x="5059363" y="5221288"/>
            <a:ext cx="2647950" cy="115887"/>
            <a:chOff x="4515215" y="4710812"/>
            <a:chExt cx="3481878" cy="152401"/>
          </a:xfrm>
        </p:grpSpPr>
        <p:grpSp>
          <p:nvGrpSpPr>
            <p:cNvPr id="83071" name="Group 254"/>
            <p:cNvGrpSpPr>
              <a:grpSpLocks/>
            </p:cNvGrpSpPr>
            <p:nvPr/>
          </p:nvGrpSpPr>
          <p:grpSpPr bwMode="auto">
            <a:xfrm>
              <a:off x="4515215" y="4710813"/>
              <a:ext cx="1677988" cy="152400"/>
              <a:chOff x="6096000" y="938213"/>
              <a:chExt cx="1677988" cy="152400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xmlns="" id="{961929BB-8C56-4C78-BD96-0AC35C767C0E}"/>
                  </a:ext>
                </a:extLst>
              </p:cNvPr>
              <p:cNvCxnSpPr/>
              <p:nvPr/>
            </p:nvCxnSpPr>
            <p:spPr>
              <a:xfrm rot="5400000">
                <a:off x="6020843" y="1013369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xmlns="" id="{D4D22C36-FD19-417A-B352-8B78611C3F93}"/>
                  </a:ext>
                </a:extLst>
              </p:cNvPr>
              <p:cNvCxnSpPr/>
              <p:nvPr/>
            </p:nvCxnSpPr>
            <p:spPr>
              <a:xfrm rot="5400000">
                <a:off x="6173226" y="1013369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xmlns="" id="{7800E9BE-3C70-451B-99E7-4EE78B42DC5D}"/>
                  </a:ext>
                </a:extLst>
              </p:cNvPr>
              <p:cNvCxnSpPr/>
              <p:nvPr/>
            </p:nvCxnSpPr>
            <p:spPr>
              <a:xfrm rot="5400000">
                <a:off x="6325611" y="1013369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xmlns="" id="{5644CDB6-CD3B-4E4A-B3C3-4FABC1376E38}"/>
                  </a:ext>
                </a:extLst>
              </p:cNvPr>
              <p:cNvCxnSpPr/>
              <p:nvPr/>
            </p:nvCxnSpPr>
            <p:spPr>
              <a:xfrm rot="5400000">
                <a:off x="6477995" y="1013369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xmlns="" id="{35B3177D-3B6C-4440-9C3D-5FB71F7ADE5F}"/>
                  </a:ext>
                </a:extLst>
              </p:cNvPr>
              <p:cNvCxnSpPr/>
              <p:nvPr/>
            </p:nvCxnSpPr>
            <p:spPr>
              <a:xfrm rot="5400000">
                <a:off x="6630380" y="1013369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xmlns="" id="{8F53B1DF-D9E1-4778-BAA5-7291119AAD10}"/>
                  </a:ext>
                </a:extLst>
              </p:cNvPr>
              <p:cNvCxnSpPr/>
              <p:nvPr/>
            </p:nvCxnSpPr>
            <p:spPr>
              <a:xfrm rot="5400000">
                <a:off x="6782764" y="1013369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xmlns="" id="{6C052F8C-D5EC-4C40-A284-AE9D07467787}"/>
                  </a:ext>
                </a:extLst>
              </p:cNvPr>
              <p:cNvCxnSpPr/>
              <p:nvPr/>
            </p:nvCxnSpPr>
            <p:spPr>
              <a:xfrm rot="5400000">
                <a:off x="6935149" y="1013369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xmlns="" id="{B9DCCBB3-F220-4C10-AD12-AC785FE0CC77}"/>
                  </a:ext>
                </a:extLst>
              </p:cNvPr>
              <p:cNvCxnSpPr/>
              <p:nvPr/>
            </p:nvCxnSpPr>
            <p:spPr>
              <a:xfrm rot="5400000">
                <a:off x="7087533" y="1013369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xmlns="" id="{1E612C31-F91E-443C-BE4C-E39BB27370A1}"/>
                  </a:ext>
                </a:extLst>
              </p:cNvPr>
              <p:cNvCxnSpPr/>
              <p:nvPr/>
            </p:nvCxnSpPr>
            <p:spPr>
              <a:xfrm rot="5400000">
                <a:off x="7239918" y="1013369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xmlns="" id="{C514EB7E-DF04-470F-8C16-4BBDDF219E81}"/>
                  </a:ext>
                </a:extLst>
              </p:cNvPr>
              <p:cNvCxnSpPr/>
              <p:nvPr/>
            </p:nvCxnSpPr>
            <p:spPr>
              <a:xfrm rot="5400000">
                <a:off x="7392301" y="1013369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xmlns="" id="{4C5E20BF-220B-477D-B86F-E946C8C2496B}"/>
                  </a:ext>
                </a:extLst>
              </p:cNvPr>
              <p:cNvCxnSpPr/>
              <p:nvPr/>
            </p:nvCxnSpPr>
            <p:spPr>
              <a:xfrm rot="5400000">
                <a:off x="7544686" y="1013369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xmlns="" id="{708E774B-0F2F-4A77-9FEA-AD29B6CDF4A2}"/>
                  </a:ext>
                </a:extLst>
              </p:cNvPr>
              <p:cNvCxnSpPr/>
              <p:nvPr/>
            </p:nvCxnSpPr>
            <p:spPr>
              <a:xfrm rot="5400000">
                <a:off x="7697070" y="1013369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072" name="Group 255"/>
            <p:cNvGrpSpPr>
              <a:grpSpLocks/>
            </p:cNvGrpSpPr>
            <p:nvPr/>
          </p:nvGrpSpPr>
          <p:grpSpPr bwMode="auto">
            <a:xfrm>
              <a:off x="6319105" y="4710812"/>
              <a:ext cx="1677988" cy="152400"/>
              <a:chOff x="6096000" y="938213"/>
              <a:chExt cx="1677988" cy="152400"/>
            </a:xfrm>
          </p:grpSpPr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xmlns="" id="{BC489CC8-6518-4FE7-BBD2-393284AE1E15}"/>
                  </a:ext>
                </a:extLst>
              </p:cNvPr>
              <p:cNvCxnSpPr/>
              <p:nvPr/>
            </p:nvCxnSpPr>
            <p:spPr>
              <a:xfrm rot="5400000">
                <a:off x="6020515" y="1013370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xmlns="" id="{65F33C59-2481-422E-B822-979166999676}"/>
                  </a:ext>
                </a:extLst>
              </p:cNvPr>
              <p:cNvCxnSpPr/>
              <p:nvPr/>
            </p:nvCxnSpPr>
            <p:spPr>
              <a:xfrm rot="5400000">
                <a:off x="6172899" y="1013370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xmlns="" id="{2A341414-9E9B-460B-AEAC-38784C5A7F82}"/>
                  </a:ext>
                </a:extLst>
              </p:cNvPr>
              <p:cNvCxnSpPr/>
              <p:nvPr/>
            </p:nvCxnSpPr>
            <p:spPr>
              <a:xfrm rot="5400000">
                <a:off x="6325284" y="1013370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xmlns="" id="{35E74A58-B249-4AF5-AFDF-07E2DA460A84}"/>
                  </a:ext>
                </a:extLst>
              </p:cNvPr>
              <p:cNvCxnSpPr/>
              <p:nvPr/>
            </p:nvCxnSpPr>
            <p:spPr>
              <a:xfrm rot="5400000">
                <a:off x="6477668" y="1013370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xmlns="" id="{737CE62D-0AD2-4DDC-A3C4-7C86DA954856}"/>
                  </a:ext>
                </a:extLst>
              </p:cNvPr>
              <p:cNvCxnSpPr/>
              <p:nvPr/>
            </p:nvCxnSpPr>
            <p:spPr>
              <a:xfrm rot="5400000">
                <a:off x="6630053" y="1013370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xmlns="" id="{D89D5586-6FD2-400E-92C0-29665920CE29}"/>
                  </a:ext>
                </a:extLst>
              </p:cNvPr>
              <p:cNvCxnSpPr/>
              <p:nvPr/>
            </p:nvCxnSpPr>
            <p:spPr>
              <a:xfrm rot="5400000">
                <a:off x="6782436" y="1013370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xmlns="" id="{B8EFEF55-FAB9-4F28-9F44-00E4BD3B0C5A}"/>
                  </a:ext>
                </a:extLst>
              </p:cNvPr>
              <p:cNvCxnSpPr/>
              <p:nvPr/>
            </p:nvCxnSpPr>
            <p:spPr>
              <a:xfrm rot="5400000">
                <a:off x="6934821" y="1013370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xmlns="" id="{2191A5B4-18D8-461F-BE7F-408447C1B61C}"/>
                  </a:ext>
                </a:extLst>
              </p:cNvPr>
              <p:cNvCxnSpPr/>
              <p:nvPr/>
            </p:nvCxnSpPr>
            <p:spPr>
              <a:xfrm rot="5400000">
                <a:off x="7087205" y="1013370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xmlns="" id="{F040C39A-4AD5-4431-80BD-86B3C972FC41}"/>
                  </a:ext>
                </a:extLst>
              </p:cNvPr>
              <p:cNvCxnSpPr/>
              <p:nvPr/>
            </p:nvCxnSpPr>
            <p:spPr>
              <a:xfrm rot="5400000">
                <a:off x="7239590" y="1013370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xmlns="" id="{D5EBD3AB-4FEC-4C90-896A-5EA12DC46067}"/>
                  </a:ext>
                </a:extLst>
              </p:cNvPr>
              <p:cNvCxnSpPr/>
              <p:nvPr/>
            </p:nvCxnSpPr>
            <p:spPr>
              <a:xfrm rot="5400000">
                <a:off x="7391974" y="1013370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xmlns="" id="{F048C228-E7D8-4E68-AC53-D98D70DA5E4D}"/>
                  </a:ext>
                </a:extLst>
              </p:cNvPr>
              <p:cNvCxnSpPr/>
              <p:nvPr/>
            </p:nvCxnSpPr>
            <p:spPr>
              <a:xfrm rot="5400000">
                <a:off x="7544359" y="1013370"/>
                <a:ext cx="152401" cy="20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xmlns="" id="{437ED6F0-26C7-4FF0-8B49-926A49A23E53}"/>
                  </a:ext>
                </a:extLst>
              </p:cNvPr>
              <p:cNvCxnSpPr/>
              <p:nvPr/>
            </p:nvCxnSpPr>
            <p:spPr>
              <a:xfrm rot="5400000">
                <a:off x="7696743" y="1013370"/>
                <a:ext cx="152401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Triangle 1">
            <a:extLst>
              <a:ext uri="{FF2B5EF4-FFF2-40B4-BE49-F238E27FC236}">
                <a16:creationId xmlns:a16="http://schemas.microsoft.com/office/drawing/2014/main" xmlns="" id="{C33FFC6A-3983-4414-9441-69ACA308BA0D}"/>
              </a:ext>
            </a:extLst>
          </p:cNvPr>
          <p:cNvSpPr/>
          <p:nvPr/>
        </p:nvSpPr>
        <p:spPr>
          <a:xfrm flipV="1">
            <a:off x="4594137" y="2158999"/>
            <a:ext cx="1911438" cy="3494591"/>
          </a:xfrm>
          <a:custGeom>
            <a:avLst/>
            <a:gdLst>
              <a:gd name="connsiteX0" fmla="*/ 0 w 2305415"/>
              <a:gd name="connsiteY0" fmla="*/ 5289551 h 5289551"/>
              <a:gd name="connsiteX1" fmla="*/ 0 w 2305415"/>
              <a:gd name="connsiteY1" fmla="*/ 0 h 5289551"/>
              <a:gd name="connsiteX2" fmla="*/ 2305415 w 2305415"/>
              <a:gd name="connsiteY2" fmla="*/ 5289551 h 5289551"/>
              <a:gd name="connsiteX3" fmla="*/ 0 w 2305415"/>
              <a:gd name="connsiteY3" fmla="*/ 5289551 h 5289551"/>
              <a:gd name="connsiteX0" fmla="*/ 0 w 2899384"/>
              <a:gd name="connsiteY0" fmla="*/ 5289551 h 5289551"/>
              <a:gd name="connsiteX1" fmla="*/ 0 w 2899384"/>
              <a:gd name="connsiteY1" fmla="*/ 0 h 5289551"/>
              <a:gd name="connsiteX2" fmla="*/ 2899384 w 2899384"/>
              <a:gd name="connsiteY2" fmla="*/ 5289551 h 5289551"/>
              <a:gd name="connsiteX3" fmla="*/ 0 w 2899384"/>
              <a:gd name="connsiteY3" fmla="*/ 5289551 h 528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9384" h="5289551">
                <a:moveTo>
                  <a:pt x="0" y="5289551"/>
                </a:moveTo>
                <a:lnTo>
                  <a:pt x="0" y="0"/>
                </a:lnTo>
                <a:lnTo>
                  <a:pt x="2899384" y="5289551"/>
                </a:lnTo>
                <a:lnTo>
                  <a:pt x="0" y="5289551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B6422C62-8386-4894-836A-C8C74C0059C6}"/>
              </a:ext>
            </a:extLst>
          </p:cNvPr>
          <p:cNvCxnSpPr>
            <a:stCxn id="82954" idx="0"/>
          </p:cNvCxnSpPr>
          <p:nvPr/>
        </p:nvCxnSpPr>
        <p:spPr>
          <a:xfrm>
            <a:off x="4554538" y="2162175"/>
            <a:ext cx="430371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91" name="TextBox 9215"/>
          <p:cNvSpPr txBox="1">
            <a:spLocks noChangeArrowheads="1"/>
          </p:cNvSpPr>
          <p:nvPr/>
        </p:nvSpPr>
        <p:spPr bwMode="auto">
          <a:xfrm>
            <a:off x="8051800" y="2453746"/>
            <a:ext cx="98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Symbol" panose="05050102010706020507" pitchFamily="18" charset="2"/>
              </a:rPr>
              <a:t>g</a:t>
            </a:r>
            <a:r>
              <a:rPr lang="en-US" altLang="en-US" sz="1200" i="1" dirty="0"/>
              <a:t> = 110 lb/ft</a:t>
            </a:r>
            <a:r>
              <a:rPr lang="en-US" altLang="en-US" sz="1200" i="1" baseline="30000" dirty="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Symbol" panose="05050102010706020507" pitchFamily="18" charset="2"/>
              </a:rPr>
              <a:t>f</a:t>
            </a:r>
            <a:r>
              <a:rPr lang="en-US" altLang="en-US" sz="1200" i="1" dirty="0"/>
              <a:t> = 30</a:t>
            </a:r>
            <a:r>
              <a:rPr lang="en-US" altLang="en-US" sz="1200" i="1" baseline="30000" dirty="0"/>
              <a:t>o</a:t>
            </a:r>
          </a:p>
        </p:txBody>
      </p:sp>
      <p:grpSp>
        <p:nvGrpSpPr>
          <p:cNvPr id="82992" name="Group 9216"/>
          <p:cNvGrpSpPr>
            <a:grpSpLocks/>
          </p:cNvGrpSpPr>
          <p:nvPr/>
        </p:nvGrpSpPr>
        <p:grpSpPr bwMode="auto">
          <a:xfrm>
            <a:off x="4569000" y="2447925"/>
            <a:ext cx="3155775" cy="346075"/>
            <a:chOff x="-450365" y="1756724"/>
            <a:chExt cx="4051518" cy="345662"/>
          </a:xfrm>
        </p:grpSpPr>
        <p:sp>
          <p:nvSpPr>
            <p:cNvPr id="83036" name="Line 23"/>
            <p:cNvSpPr>
              <a:spLocks noChangeShapeType="1"/>
            </p:cNvSpPr>
            <p:nvPr/>
          </p:nvSpPr>
          <p:spPr bwMode="auto">
            <a:xfrm flipV="1">
              <a:off x="1817332" y="1950168"/>
              <a:ext cx="1783821" cy="459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Line 24"/>
            <p:cNvSpPr>
              <a:spLocks noChangeShapeType="1"/>
            </p:cNvSpPr>
            <p:nvPr/>
          </p:nvSpPr>
          <p:spPr bwMode="auto">
            <a:xfrm>
              <a:off x="1809867" y="1789653"/>
              <a:ext cx="0" cy="30480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Line 25"/>
            <p:cNvSpPr>
              <a:spLocks noChangeShapeType="1"/>
            </p:cNvSpPr>
            <p:nvPr/>
          </p:nvSpPr>
          <p:spPr bwMode="auto">
            <a:xfrm>
              <a:off x="3587112" y="1797586"/>
              <a:ext cx="0" cy="30480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Line 26"/>
            <p:cNvSpPr>
              <a:spLocks noChangeShapeType="1"/>
            </p:cNvSpPr>
            <p:nvPr/>
          </p:nvSpPr>
          <p:spPr bwMode="auto">
            <a:xfrm flipV="1">
              <a:off x="-450365" y="1962854"/>
              <a:ext cx="2278371" cy="439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0" name="Text Box 28"/>
            <p:cNvSpPr txBox="1">
              <a:spLocks noChangeArrowheads="1"/>
            </p:cNvSpPr>
            <p:nvPr/>
          </p:nvSpPr>
          <p:spPr bwMode="auto">
            <a:xfrm>
              <a:off x="-270843" y="1759296"/>
              <a:ext cx="2218939" cy="230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/>
                <a:t>L</a:t>
              </a:r>
              <a:r>
                <a:rPr lang="en-US" altLang="en-US" sz="900" baseline="-25000" dirty="0"/>
                <a:t>R1 </a:t>
              </a:r>
              <a:r>
                <a:rPr lang="en-US" altLang="en-US" sz="900" dirty="0"/>
                <a:t>= Rankine Length for panel 1</a:t>
              </a:r>
            </a:p>
          </p:txBody>
        </p:sp>
        <p:sp>
          <p:nvSpPr>
            <p:cNvPr id="83041" name="Text Box 27"/>
            <p:cNvSpPr txBox="1">
              <a:spLocks noChangeArrowheads="1"/>
            </p:cNvSpPr>
            <p:nvPr/>
          </p:nvSpPr>
          <p:spPr bwMode="auto">
            <a:xfrm>
              <a:off x="1975406" y="1756724"/>
              <a:ext cx="1457479" cy="24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L</a:t>
              </a:r>
              <a:r>
                <a:rPr lang="en-US" altLang="en-US" sz="1000" baseline="-25000" dirty="0"/>
                <a:t>e1</a:t>
              </a:r>
              <a:r>
                <a:rPr lang="en-US" altLang="en-US" sz="800" baseline="-25000" dirty="0"/>
                <a:t> </a:t>
              </a:r>
              <a:r>
                <a:rPr lang="en-US" altLang="en-US" sz="800" dirty="0"/>
                <a:t>= Effective Length</a:t>
              </a:r>
            </a:p>
          </p:txBody>
        </p:sp>
      </p:grpSp>
      <p:cxnSp>
        <p:nvCxnSpPr>
          <p:cNvPr id="2" name="Straight Connector 9219">
            <a:extLst>
              <a:ext uri="{FF2B5EF4-FFF2-40B4-BE49-F238E27FC236}">
                <a16:creationId xmlns:a16="http://schemas.microsoft.com/office/drawing/2014/main" xmlns="" id="{320DD380-9D8D-4F63-9540-B9590FFE78D2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4251325" y="2162175"/>
            <a:ext cx="30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221">
            <a:extLst>
              <a:ext uri="{FF2B5EF4-FFF2-40B4-BE49-F238E27FC236}">
                <a16:creationId xmlns:a16="http://schemas.microsoft.com/office/drawing/2014/main" xmlns="" id="{A8451C7B-1292-477E-AD93-8B0AA1CA84A1}"/>
              </a:ext>
            </a:extLst>
          </p:cNvPr>
          <p:cNvCxnSpPr>
            <a:stCxn id="11" idx="2"/>
          </p:cNvCxnSpPr>
          <p:nvPr/>
        </p:nvCxnSpPr>
        <p:spPr>
          <a:xfrm flipH="1" flipV="1">
            <a:off x="4273550" y="2741613"/>
            <a:ext cx="28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223">
            <a:extLst>
              <a:ext uri="{FF2B5EF4-FFF2-40B4-BE49-F238E27FC236}">
                <a16:creationId xmlns:a16="http://schemas.microsoft.com/office/drawing/2014/main" xmlns="" id="{B03FA7F0-E037-4196-86FA-A5B7C7C5500F}"/>
              </a:ext>
            </a:extLst>
          </p:cNvPr>
          <p:cNvCxnSpPr/>
          <p:nvPr/>
        </p:nvCxnSpPr>
        <p:spPr>
          <a:xfrm>
            <a:off x="4389438" y="2152650"/>
            <a:ext cx="7937" cy="601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96" name="TextBox 9224"/>
          <p:cNvSpPr txBox="1">
            <a:spLocks noChangeArrowheads="1"/>
          </p:cNvSpPr>
          <p:nvPr/>
        </p:nvSpPr>
        <p:spPr bwMode="auto">
          <a:xfrm>
            <a:off x="4119563" y="2295525"/>
            <a:ext cx="301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5’</a:t>
            </a:r>
          </a:p>
        </p:txBody>
      </p:sp>
      <p:sp>
        <p:nvSpPr>
          <p:cNvPr id="6" name="Arc 9225">
            <a:extLst>
              <a:ext uri="{FF2B5EF4-FFF2-40B4-BE49-F238E27FC236}">
                <a16:creationId xmlns:a16="http://schemas.microsoft.com/office/drawing/2014/main" xmlns="" id="{E64C46BE-A7A0-4BC9-91C5-18910453EF3E}"/>
              </a:ext>
            </a:extLst>
          </p:cNvPr>
          <p:cNvSpPr/>
          <p:nvPr/>
        </p:nvSpPr>
        <p:spPr>
          <a:xfrm>
            <a:off x="4538312" y="5417623"/>
            <a:ext cx="366712" cy="39528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CC2F2169-2DE4-4315-BFE5-6A2510AE4F85}"/>
              </a:ext>
            </a:extLst>
          </p:cNvPr>
          <p:cNvCxnSpPr/>
          <p:nvPr/>
        </p:nvCxnSpPr>
        <p:spPr>
          <a:xfrm rot="5400000">
            <a:off x="198438" y="405765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E8E633F6-E771-4534-A7A9-82130E4BCD65}"/>
              </a:ext>
            </a:extLst>
          </p:cNvPr>
          <p:cNvCxnSpPr/>
          <p:nvPr/>
        </p:nvCxnSpPr>
        <p:spPr>
          <a:xfrm>
            <a:off x="1570038" y="2914650"/>
            <a:ext cx="9842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3F1CEB6A-7C46-4823-8B55-F7124CD2127B}"/>
              </a:ext>
            </a:extLst>
          </p:cNvPr>
          <p:cNvCxnSpPr/>
          <p:nvPr/>
        </p:nvCxnSpPr>
        <p:spPr>
          <a:xfrm rot="10800000" flipV="1">
            <a:off x="808038" y="2914650"/>
            <a:ext cx="762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2B22692F-7F8B-4588-84AB-0954F58F2A49}"/>
              </a:ext>
            </a:extLst>
          </p:cNvPr>
          <p:cNvCxnSpPr/>
          <p:nvPr/>
        </p:nvCxnSpPr>
        <p:spPr>
          <a:xfrm rot="10800000">
            <a:off x="808038" y="4667250"/>
            <a:ext cx="9207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EEB561A3-2CEE-47BB-A044-C15FDE1AD458}"/>
              </a:ext>
            </a:extLst>
          </p:cNvPr>
          <p:cNvCxnSpPr/>
          <p:nvPr/>
        </p:nvCxnSpPr>
        <p:spPr>
          <a:xfrm rot="5400000">
            <a:off x="285750" y="4071938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82CC28D7-4B1F-43B1-B3CB-B58F1E5CCB06}"/>
              </a:ext>
            </a:extLst>
          </p:cNvPr>
          <p:cNvCxnSpPr/>
          <p:nvPr/>
        </p:nvCxnSpPr>
        <p:spPr>
          <a:xfrm rot="5400000">
            <a:off x="1047750" y="3538538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2585CB90-D765-4181-AA79-B3491FA4966F}"/>
              </a:ext>
            </a:extLst>
          </p:cNvPr>
          <p:cNvCxnSpPr/>
          <p:nvPr/>
        </p:nvCxnSpPr>
        <p:spPr>
          <a:xfrm rot="10800000" flipV="1">
            <a:off x="895350" y="2928938"/>
            <a:ext cx="762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B98F8809-F608-4C5E-98D7-1A0B54D075A4}"/>
              </a:ext>
            </a:extLst>
          </p:cNvPr>
          <p:cNvCxnSpPr/>
          <p:nvPr/>
        </p:nvCxnSpPr>
        <p:spPr>
          <a:xfrm rot="10800000" flipV="1">
            <a:off x="895350" y="4148138"/>
            <a:ext cx="762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500596FE-95E2-4BE0-BDC0-585915867079}"/>
              </a:ext>
            </a:extLst>
          </p:cNvPr>
          <p:cNvCxnSpPr/>
          <p:nvPr/>
        </p:nvCxnSpPr>
        <p:spPr>
          <a:xfrm>
            <a:off x="806450" y="3443288"/>
            <a:ext cx="87313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02DBC4A9-60D1-4B39-B868-E1A007DCB90F}"/>
              </a:ext>
            </a:extLst>
          </p:cNvPr>
          <p:cNvCxnSpPr>
            <a:stCxn id="244" idx="1"/>
          </p:cNvCxnSpPr>
          <p:nvPr/>
        </p:nvCxnSpPr>
        <p:spPr>
          <a:xfrm>
            <a:off x="900113" y="3457575"/>
            <a:ext cx="636587" cy="153988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78951332-A3E6-460A-9CAC-81C0FE540C72}"/>
              </a:ext>
            </a:extLst>
          </p:cNvPr>
          <p:cNvCxnSpPr/>
          <p:nvPr/>
        </p:nvCxnSpPr>
        <p:spPr>
          <a:xfrm>
            <a:off x="1641475" y="2930525"/>
            <a:ext cx="622300" cy="131763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47D3E6F3-82F2-46DE-A5A0-B60EF9F82AE8}"/>
              </a:ext>
            </a:extLst>
          </p:cNvPr>
          <p:cNvCxnSpPr/>
          <p:nvPr/>
        </p:nvCxnSpPr>
        <p:spPr>
          <a:xfrm>
            <a:off x="1538288" y="3613150"/>
            <a:ext cx="488950" cy="131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3EEB01F8-4944-4579-86BA-D2493683ADB4}"/>
              </a:ext>
            </a:extLst>
          </p:cNvPr>
          <p:cNvCxnSpPr/>
          <p:nvPr/>
        </p:nvCxnSpPr>
        <p:spPr>
          <a:xfrm>
            <a:off x="1643063" y="4149725"/>
            <a:ext cx="1108075" cy="247650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14E28AA9-14F9-4AE5-B707-CAAD55CD7442}"/>
              </a:ext>
            </a:extLst>
          </p:cNvPr>
          <p:cNvCxnSpPr/>
          <p:nvPr/>
        </p:nvCxnSpPr>
        <p:spPr>
          <a:xfrm>
            <a:off x="2260600" y="3062288"/>
            <a:ext cx="490538" cy="1335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AC566F67-92CF-4D50-B6BD-BA614E293D27}"/>
              </a:ext>
            </a:extLst>
          </p:cNvPr>
          <p:cNvCxnSpPr/>
          <p:nvPr/>
        </p:nvCxnSpPr>
        <p:spPr>
          <a:xfrm rot="10800000" flipV="1">
            <a:off x="1536700" y="3063875"/>
            <a:ext cx="727075" cy="547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E61D5F67-F855-47C9-9ADC-A474F68729C5}"/>
              </a:ext>
            </a:extLst>
          </p:cNvPr>
          <p:cNvCxnSpPr/>
          <p:nvPr/>
        </p:nvCxnSpPr>
        <p:spPr>
          <a:xfrm flipH="1">
            <a:off x="2027238" y="4397375"/>
            <a:ext cx="722312" cy="52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015" name="Rectangle 111"/>
          <p:cNvSpPr>
            <a:spLocks noChangeArrowheads="1"/>
          </p:cNvSpPr>
          <p:nvPr/>
        </p:nvSpPr>
        <p:spPr bwMode="auto">
          <a:xfrm>
            <a:off x="1201738" y="4681538"/>
            <a:ext cx="374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a4</a:t>
            </a:r>
          </a:p>
        </p:txBody>
      </p:sp>
      <p:sp>
        <p:nvSpPr>
          <p:cNvPr id="83016" name="Rectangle 112"/>
          <p:cNvSpPr>
            <a:spLocks noChangeArrowheads="1"/>
          </p:cNvSpPr>
          <p:nvPr/>
        </p:nvSpPr>
        <p:spPr bwMode="auto">
          <a:xfrm>
            <a:off x="1063625" y="3317875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a3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EC42F9E0-F986-47FE-9A23-5BA2923A18CC}"/>
              </a:ext>
            </a:extLst>
          </p:cNvPr>
          <p:cNvCxnSpPr/>
          <p:nvPr/>
        </p:nvCxnSpPr>
        <p:spPr>
          <a:xfrm rot="10800000">
            <a:off x="577850" y="3389313"/>
            <a:ext cx="212725" cy="492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8E40D633-44D2-4B57-975C-6214DE9F9806}"/>
              </a:ext>
            </a:extLst>
          </p:cNvPr>
          <p:cNvCxnSpPr/>
          <p:nvPr/>
        </p:nvCxnSpPr>
        <p:spPr>
          <a:xfrm rot="10800000">
            <a:off x="579438" y="4613275"/>
            <a:ext cx="212725" cy="476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xmlns="" id="{500293B4-9267-4931-9B37-2CC7FBA25477}"/>
              </a:ext>
            </a:extLst>
          </p:cNvPr>
          <p:cNvCxnSpPr/>
          <p:nvPr/>
        </p:nvCxnSpPr>
        <p:spPr>
          <a:xfrm rot="16200000" flipH="1">
            <a:off x="46832" y="4015581"/>
            <a:ext cx="1225550" cy="793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020" name="Rectangle 127"/>
          <p:cNvSpPr>
            <a:spLocks noChangeArrowheads="1"/>
          </p:cNvSpPr>
          <p:nvPr/>
        </p:nvSpPr>
        <p:spPr bwMode="auto">
          <a:xfrm>
            <a:off x="76200" y="3757613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v </a:t>
            </a:r>
            <a:r>
              <a:rPr lang="en-US" altLang="en-US" sz="1400"/>
              <a:t>= 5’</a:t>
            </a:r>
          </a:p>
        </p:txBody>
      </p:sp>
      <p:sp>
        <p:nvSpPr>
          <p:cNvPr id="83021" name="Rectangle 128"/>
          <p:cNvSpPr>
            <a:spLocks noChangeArrowheads="1"/>
          </p:cNvSpPr>
          <p:nvPr/>
        </p:nvSpPr>
        <p:spPr bwMode="auto">
          <a:xfrm>
            <a:off x="388938" y="2933700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H </a:t>
            </a:r>
            <a:r>
              <a:rPr lang="en-US" altLang="en-US" sz="1400"/>
              <a:t>= 5’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xmlns="" id="{F5EBE8E2-37E2-4EF3-BDDC-659C7042264B}"/>
              </a:ext>
            </a:extLst>
          </p:cNvPr>
          <p:cNvCxnSpPr/>
          <p:nvPr/>
        </p:nvCxnSpPr>
        <p:spPr>
          <a:xfrm rot="10800000">
            <a:off x="1338263" y="2863850"/>
            <a:ext cx="212725" cy="492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xmlns="" id="{12405D70-853D-4464-B6EC-B05F6F2DBB09}"/>
              </a:ext>
            </a:extLst>
          </p:cNvPr>
          <p:cNvCxnSpPr/>
          <p:nvPr/>
        </p:nvCxnSpPr>
        <p:spPr>
          <a:xfrm rot="10800000" flipV="1">
            <a:off x="652463" y="2882900"/>
            <a:ext cx="750887" cy="5143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xmlns="" id="{5CACA703-706F-4779-9363-70FEFD637D88}"/>
              </a:ext>
            </a:extLst>
          </p:cNvPr>
          <p:cNvCxnSpPr/>
          <p:nvPr/>
        </p:nvCxnSpPr>
        <p:spPr>
          <a:xfrm rot="10800000">
            <a:off x="1268413" y="3851275"/>
            <a:ext cx="874712" cy="1555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9227">
            <a:extLst>
              <a:ext uri="{FF2B5EF4-FFF2-40B4-BE49-F238E27FC236}">
                <a16:creationId xmlns:a16="http://schemas.microsoft.com/office/drawing/2014/main" xmlns="" id="{A84DA91D-7F8C-46CE-B60F-E2E466EA5D0D}"/>
              </a:ext>
            </a:extLst>
          </p:cNvPr>
          <p:cNvSpPr/>
          <p:nvPr/>
        </p:nvSpPr>
        <p:spPr>
          <a:xfrm>
            <a:off x="1255713" y="3806825"/>
            <a:ext cx="107950" cy="1000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ata 9229">
            <a:extLst>
              <a:ext uri="{FF2B5EF4-FFF2-40B4-BE49-F238E27FC236}">
                <a16:creationId xmlns:a16="http://schemas.microsoft.com/office/drawing/2014/main" xmlns="" id="{DC957293-0D6B-4D70-8DE8-20348E6ABB32}"/>
              </a:ext>
            </a:extLst>
          </p:cNvPr>
          <p:cNvSpPr/>
          <p:nvPr/>
        </p:nvSpPr>
        <p:spPr>
          <a:xfrm>
            <a:off x="895350" y="2930525"/>
            <a:ext cx="766763" cy="17526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134"/>
              <a:gd name="connsiteY0" fmla="*/ 17384 h 17384"/>
              <a:gd name="connsiteX1" fmla="*/ 2134 w 10134"/>
              <a:gd name="connsiteY1" fmla="*/ 0 h 17384"/>
              <a:gd name="connsiteX2" fmla="*/ 10134 w 10134"/>
              <a:gd name="connsiteY2" fmla="*/ 0 h 17384"/>
              <a:gd name="connsiteX3" fmla="*/ 8134 w 10134"/>
              <a:gd name="connsiteY3" fmla="*/ 10000 h 17384"/>
              <a:gd name="connsiteX4" fmla="*/ 0 w 10134"/>
              <a:gd name="connsiteY4" fmla="*/ 17384 h 17384"/>
              <a:gd name="connsiteX0" fmla="*/ 0 w 10134"/>
              <a:gd name="connsiteY0" fmla="*/ 17384 h 17384"/>
              <a:gd name="connsiteX1" fmla="*/ 57 w 10134"/>
              <a:gd name="connsiteY1" fmla="*/ 90 h 17384"/>
              <a:gd name="connsiteX2" fmla="*/ 10134 w 10134"/>
              <a:gd name="connsiteY2" fmla="*/ 0 h 17384"/>
              <a:gd name="connsiteX3" fmla="*/ 8134 w 10134"/>
              <a:gd name="connsiteY3" fmla="*/ 10000 h 17384"/>
              <a:gd name="connsiteX4" fmla="*/ 0 w 10134"/>
              <a:gd name="connsiteY4" fmla="*/ 17384 h 17384"/>
              <a:gd name="connsiteX0" fmla="*/ 0 w 8134"/>
              <a:gd name="connsiteY0" fmla="*/ 24858 h 24858"/>
              <a:gd name="connsiteX1" fmla="*/ 57 w 8134"/>
              <a:gd name="connsiteY1" fmla="*/ 7564 h 24858"/>
              <a:gd name="connsiteX2" fmla="*/ 8057 w 8134"/>
              <a:gd name="connsiteY2" fmla="*/ 0 h 24858"/>
              <a:gd name="connsiteX3" fmla="*/ 8134 w 8134"/>
              <a:gd name="connsiteY3" fmla="*/ 17474 h 24858"/>
              <a:gd name="connsiteX4" fmla="*/ 0 w 8134"/>
              <a:gd name="connsiteY4" fmla="*/ 24858 h 24858"/>
              <a:gd name="connsiteX0" fmla="*/ 0 w 10000"/>
              <a:gd name="connsiteY0" fmla="*/ 10000 h 10000"/>
              <a:gd name="connsiteX1" fmla="*/ 70 w 10000"/>
              <a:gd name="connsiteY1" fmla="*/ 3043 h 10000"/>
              <a:gd name="connsiteX2" fmla="*/ 9905 w 10000"/>
              <a:gd name="connsiteY2" fmla="*/ 0 h 10000"/>
              <a:gd name="connsiteX3" fmla="*/ 10000 w 10000"/>
              <a:gd name="connsiteY3" fmla="*/ 7066 h 10000"/>
              <a:gd name="connsiteX4" fmla="*/ 0 w 10000"/>
              <a:gd name="connsiteY4" fmla="*/ 10000 h 10000"/>
              <a:gd name="connsiteX0" fmla="*/ 0 w 9910"/>
              <a:gd name="connsiteY0" fmla="*/ 10000 h 10000"/>
              <a:gd name="connsiteX1" fmla="*/ 70 w 9910"/>
              <a:gd name="connsiteY1" fmla="*/ 3043 h 10000"/>
              <a:gd name="connsiteX2" fmla="*/ 9905 w 9910"/>
              <a:gd name="connsiteY2" fmla="*/ 0 h 10000"/>
              <a:gd name="connsiteX3" fmla="*/ 9846 w 9910"/>
              <a:gd name="connsiteY3" fmla="*/ 6957 h 10000"/>
              <a:gd name="connsiteX4" fmla="*/ 0 w 9910"/>
              <a:gd name="connsiteY4" fmla="*/ 10000 h 10000"/>
              <a:gd name="connsiteX0" fmla="*/ 0 w 10028"/>
              <a:gd name="connsiteY0" fmla="*/ 10000 h 10000"/>
              <a:gd name="connsiteX1" fmla="*/ 71 w 10028"/>
              <a:gd name="connsiteY1" fmla="*/ 3043 h 10000"/>
              <a:gd name="connsiteX2" fmla="*/ 9995 w 10028"/>
              <a:gd name="connsiteY2" fmla="*/ 0 h 10000"/>
              <a:gd name="connsiteX3" fmla="*/ 10028 w 10028"/>
              <a:gd name="connsiteY3" fmla="*/ 6957 h 10000"/>
              <a:gd name="connsiteX4" fmla="*/ 0 w 10028"/>
              <a:gd name="connsiteY4" fmla="*/ 10000 h 10000"/>
              <a:gd name="connsiteX0" fmla="*/ 0 w 10028"/>
              <a:gd name="connsiteY0" fmla="*/ 10000 h 10000"/>
              <a:gd name="connsiteX1" fmla="*/ 71 w 10028"/>
              <a:gd name="connsiteY1" fmla="*/ 3043 h 10000"/>
              <a:gd name="connsiteX2" fmla="*/ 9995 w 10028"/>
              <a:gd name="connsiteY2" fmla="*/ 0 h 10000"/>
              <a:gd name="connsiteX3" fmla="*/ 10028 w 10028"/>
              <a:gd name="connsiteY3" fmla="*/ 6957 h 10000"/>
              <a:gd name="connsiteX4" fmla="*/ 0 w 100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" h="10000">
                <a:moveTo>
                  <a:pt x="0" y="10000"/>
                </a:moveTo>
                <a:cubicBezTo>
                  <a:pt x="23" y="7681"/>
                  <a:pt x="47" y="5362"/>
                  <a:pt x="71" y="3043"/>
                </a:cubicBezTo>
                <a:lnTo>
                  <a:pt x="9995" y="0"/>
                </a:lnTo>
                <a:cubicBezTo>
                  <a:pt x="10027" y="2343"/>
                  <a:pt x="9996" y="4613"/>
                  <a:pt x="10028" y="6957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6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9230">
            <a:extLst>
              <a:ext uri="{FF2B5EF4-FFF2-40B4-BE49-F238E27FC236}">
                <a16:creationId xmlns:a16="http://schemas.microsoft.com/office/drawing/2014/main" xmlns="" id="{3E959654-9535-4AE9-ACFD-C7EF18440D0A}"/>
              </a:ext>
            </a:extLst>
          </p:cNvPr>
          <p:cNvSpPr/>
          <p:nvPr/>
        </p:nvSpPr>
        <p:spPr>
          <a:xfrm>
            <a:off x="1800225" y="3606800"/>
            <a:ext cx="1846263" cy="425450"/>
          </a:xfrm>
          <a:custGeom>
            <a:avLst/>
            <a:gdLst>
              <a:gd name="connsiteX0" fmla="*/ 36464 w 1846214"/>
              <a:gd name="connsiteY0" fmla="*/ 120650 h 425519"/>
              <a:gd name="connsiteX1" fmla="*/ 144414 w 1846214"/>
              <a:gd name="connsiteY1" fmla="*/ 101600 h 425519"/>
              <a:gd name="connsiteX2" fmla="*/ 169814 w 1846214"/>
              <a:gd name="connsiteY2" fmla="*/ 88900 h 425519"/>
              <a:gd name="connsiteX3" fmla="*/ 188864 w 1846214"/>
              <a:gd name="connsiteY3" fmla="*/ 82550 h 425519"/>
              <a:gd name="connsiteX4" fmla="*/ 207914 w 1846214"/>
              <a:gd name="connsiteY4" fmla="*/ 69850 h 425519"/>
              <a:gd name="connsiteX5" fmla="*/ 519064 w 1846214"/>
              <a:gd name="connsiteY5" fmla="*/ 57150 h 425519"/>
              <a:gd name="connsiteX6" fmla="*/ 557164 w 1846214"/>
              <a:gd name="connsiteY6" fmla="*/ 31750 h 425519"/>
              <a:gd name="connsiteX7" fmla="*/ 595264 w 1846214"/>
              <a:gd name="connsiteY7" fmla="*/ 12700 h 425519"/>
              <a:gd name="connsiteX8" fmla="*/ 665114 w 1846214"/>
              <a:gd name="connsiteY8" fmla="*/ 6350 h 425519"/>
              <a:gd name="connsiteX9" fmla="*/ 747664 w 1846214"/>
              <a:gd name="connsiteY9" fmla="*/ 12700 h 425519"/>
              <a:gd name="connsiteX10" fmla="*/ 798464 w 1846214"/>
              <a:gd name="connsiteY10" fmla="*/ 19050 h 425519"/>
              <a:gd name="connsiteX11" fmla="*/ 1109614 w 1846214"/>
              <a:gd name="connsiteY11" fmla="*/ 6350 h 425519"/>
              <a:gd name="connsiteX12" fmla="*/ 1185814 w 1846214"/>
              <a:gd name="connsiteY12" fmla="*/ 0 h 425519"/>
              <a:gd name="connsiteX13" fmla="*/ 1325514 w 1846214"/>
              <a:gd name="connsiteY13" fmla="*/ 6350 h 425519"/>
              <a:gd name="connsiteX14" fmla="*/ 1496964 w 1846214"/>
              <a:gd name="connsiteY14" fmla="*/ 12700 h 425519"/>
              <a:gd name="connsiteX15" fmla="*/ 1522364 w 1846214"/>
              <a:gd name="connsiteY15" fmla="*/ 19050 h 425519"/>
              <a:gd name="connsiteX16" fmla="*/ 1554114 w 1846214"/>
              <a:gd name="connsiteY16" fmla="*/ 25400 h 425519"/>
              <a:gd name="connsiteX17" fmla="*/ 1655714 w 1846214"/>
              <a:gd name="connsiteY17" fmla="*/ 57150 h 425519"/>
              <a:gd name="connsiteX18" fmla="*/ 1674764 w 1846214"/>
              <a:gd name="connsiteY18" fmla="*/ 63500 h 425519"/>
              <a:gd name="connsiteX19" fmla="*/ 1693814 w 1846214"/>
              <a:gd name="connsiteY19" fmla="*/ 76200 h 425519"/>
              <a:gd name="connsiteX20" fmla="*/ 1744614 w 1846214"/>
              <a:gd name="connsiteY20" fmla="*/ 101600 h 425519"/>
              <a:gd name="connsiteX21" fmla="*/ 1795414 w 1846214"/>
              <a:gd name="connsiteY21" fmla="*/ 120650 h 425519"/>
              <a:gd name="connsiteX22" fmla="*/ 1820814 w 1846214"/>
              <a:gd name="connsiteY22" fmla="*/ 165100 h 425519"/>
              <a:gd name="connsiteX23" fmla="*/ 1846214 w 1846214"/>
              <a:gd name="connsiteY23" fmla="*/ 203200 h 425519"/>
              <a:gd name="connsiteX24" fmla="*/ 1839864 w 1846214"/>
              <a:gd name="connsiteY24" fmla="*/ 260350 h 425519"/>
              <a:gd name="connsiteX25" fmla="*/ 1833514 w 1846214"/>
              <a:gd name="connsiteY25" fmla="*/ 311150 h 425519"/>
              <a:gd name="connsiteX26" fmla="*/ 1814464 w 1846214"/>
              <a:gd name="connsiteY26" fmla="*/ 323850 h 425519"/>
              <a:gd name="connsiteX27" fmla="*/ 1738264 w 1846214"/>
              <a:gd name="connsiteY27" fmla="*/ 342900 h 425519"/>
              <a:gd name="connsiteX28" fmla="*/ 1719214 w 1846214"/>
              <a:gd name="connsiteY28" fmla="*/ 361950 h 425519"/>
              <a:gd name="connsiteX29" fmla="*/ 1693814 w 1846214"/>
              <a:gd name="connsiteY29" fmla="*/ 374650 h 425519"/>
              <a:gd name="connsiteX30" fmla="*/ 1674764 w 1846214"/>
              <a:gd name="connsiteY30" fmla="*/ 381000 h 425519"/>
              <a:gd name="connsiteX31" fmla="*/ 1516014 w 1846214"/>
              <a:gd name="connsiteY31" fmla="*/ 393700 h 425519"/>
              <a:gd name="connsiteX32" fmla="*/ 1395364 w 1846214"/>
              <a:gd name="connsiteY32" fmla="*/ 406400 h 425519"/>
              <a:gd name="connsiteX33" fmla="*/ 1192164 w 1846214"/>
              <a:gd name="connsiteY33" fmla="*/ 412750 h 425519"/>
              <a:gd name="connsiteX34" fmla="*/ 1033414 w 1846214"/>
              <a:gd name="connsiteY34" fmla="*/ 425450 h 425519"/>
              <a:gd name="connsiteX35" fmla="*/ 944514 w 1846214"/>
              <a:gd name="connsiteY35" fmla="*/ 419100 h 425519"/>
              <a:gd name="connsiteX36" fmla="*/ 760364 w 1846214"/>
              <a:gd name="connsiteY36" fmla="*/ 412750 h 425519"/>
              <a:gd name="connsiteX37" fmla="*/ 728614 w 1846214"/>
              <a:gd name="connsiteY37" fmla="*/ 406400 h 425519"/>
              <a:gd name="connsiteX38" fmla="*/ 665114 w 1846214"/>
              <a:gd name="connsiteY38" fmla="*/ 393700 h 425519"/>
              <a:gd name="connsiteX39" fmla="*/ 588914 w 1846214"/>
              <a:gd name="connsiteY39" fmla="*/ 387350 h 425519"/>
              <a:gd name="connsiteX40" fmla="*/ 544464 w 1846214"/>
              <a:gd name="connsiteY40" fmla="*/ 374650 h 425519"/>
              <a:gd name="connsiteX41" fmla="*/ 519064 w 1846214"/>
              <a:gd name="connsiteY41" fmla="*/ 361950 h 425519"/>
              <a:gd name="connsiteX42" fmla="*/ 480964 w 1846214"/>
              <a:gd name="connsiteY42" fmla="*/ 349250 h 425519"/>
              <a:gd name="connsiteX43" fmla="*/ 468264 w 1846214"/>
              <a:gd name="connsiteY43" fmla="*/ 330200 h 425519"/>
              <a:gd name="connsiteX44" fmla="*/ 455564 w 1846214"/>
              <a:gd name="connsiteY44" fmla="*/ 292100 h 425519"/>
              <a:gd name="connsiteX45" fmla="*/ 271414 w 1846214"/>
              <a:gd name="connsiteY45" fmla="*/ 298450 h 425519"/>
              <a:gd name="connsiteX46" fmla="*/ 265064 w 1846214"/>
              <a:gd name="connsiteY46" fmla="*/ 317500 h 425519"/>
              <a:gd name="connsiteX47" fmla="*/ 138064 w 1846214"/>
              <a:gd name="connsiteY47" fmla="*/ 311150 h 425519"/>
              <a:gd name="connsiteX48" fmla="*/ 119014 w 1846214"/>
              <a:gd name="connsiteY48" fmla="*/ 304800 h 425519"/>
              <a:gd name="connsiteX49" fmla="*/ 68214 w 1846214"/>
              <a:gd name="connsiteY49" fmla="*/ 292100 h 425519"/>
              <a:gd name="connsiteX50" fmla="*/ 49164 w 1846214"/>
              <a:gd name="connsiteY50" fmla="*/ 279400 h 425519"/>
              <a:gd name="connsiteX51" fmla="*/ 11064 w 1846214"/>
              <a:gd name="connsiteY51" fmla="*/ 266700 h 425519"/>
              <a:gd name="connsiteX52" fmla="*/ 11064 w 1846214"/>
              <a:gd name="connsiteY52" fmla="*/ 146050 h 425519"/>
              <a:gd name="connsiteX53" fmla="*/ 36464 w 1846214"/>
              <a:gd name="connsiteY53" fmla="*/ 120650 h 42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46214" h="425519">
                <a:moveTo>
                  <a:pt x="36464" y="120650"/>
                </a:moveTo>
                <a:cubicBezTo>
                  <a:pt x="58689" y="113242"/>
                  <a:pt x="112782" y="115157"/>
                  <a:pt x="144414" y="101600"/>
                </a:cubicBezTo>
                <a:cubicBezTo>
                  <a:pt x="153115" y="97871"/>
                  <a:pt x="161113" y="92629"/>
                  <a:pt x="169814" y="88900"/>
                </a:cubicBezTo>
                <a:cubicBezTo>
                  <a:pt x="175966" y="86263"/>
                  <a:pt x="182877" y="85543"/>
                  <a:pt x="188864" y="82550"/>
                </a:cubicBezTo>
                <a:cubicBezTo>
                  <a:pt x="195690" y="79137"/>
                  <a:pt x="200305" y="70435"/>
                  <a:pt x="207914" y="69850"/>
                </a:cubicBezTo>
                <a:cubicBezTo>
                  <a:pt x="311411" y="61889"/>
                  <a:pt x="519064" y="57150"/>
                  <a:pt x="519064" y="57150"/>
                </a:cubicBezTo>
                <a:lnTo>
                  <a:pt x="557164" y="31750"/>
                </a:lnTo>
                <a:cubicBezTo>
                  <a:pt x="570883" y="22604"/>
                  <a:pt x="578534" y="15090"/>
                  <a:pt x="595264" y="12700"/>
                </a:cubicBezTo>
                <a:cubicBezTo>
                  <a:pt x="618408" y="9394"/>
                  <a:pt x="641831" y="8467"/>
                  <a:pt x="665114" y="6350"/>
                </a:cubicBezTo>
                <a:lnTo>
                  <a:pt x="747664" y="12700"/>
                </a:lnTo>
                <a:cubicBezTo>
                  <a:pt x="764652" y="14318"/>
                  <a:pt x="781402" y="19349"/>
                  <a:pt x="798464" y="19050"/>
                </a:cubicBezTo>
                <a:cubicBezTo>
                  <a:pt x="902251" y="17229"/>
                  <a:pt x="1005897" y="10583"/>
                  <a:pt x="1109614" y="6350"/>
                </a:cubicBezTo>
                <a:cubicBezTo>
                  <a:pt x="1135014" y="4233"/>
                  <a:pt x="1160326" y="0"/>
                  <a:pt x="1185814" y="0"/>
                </a:cubicBezTo>
                <a:cubicBezTo>
                  <a:pt x="1232429" y="0"/>
                  <a:pt x="1278938" y="4449"/>
                  <a:pt x="1325514" y="6350"/>
                </a:cubicBezTo>
                <a:lnTo>
                  <a:pt x="1496964" y="12700"/>
                </a:lnTo>
                <a:cubicBezTo>
                  <a:pt x="1505431" y="14817"/>
                  <a:pt x="1513845" y="17157"/>
                  <a:pt x="1522364" y="19050"/>
                </a:cubicBezTo>
                <a:cubicBezTo>
                  <a:pt x="1532900" y="21391"/>
                  <a:pt x="1543736" y="22435"/>
                  <a:pt x="1554114" y="25400"/>
                </a:cubicBezTo>
                <a:cubicBezTo>
                  <a:pt x="1588231" y="35148"/>
                  <a:pt x="1621879" y="46465"/>
                  <a:pt x="1655714" y="57150"/>
                </a:cubicBezTo>
                <a:cubicBezTo>
                  <a:pt x="1662097" y="59166"/>
                  <a:pt x="1669195" y="59787"/>
                  <a:pt x="1674764" y="63500"/>
                </a:cubicBezTo>
                <a:cubicBezTo>
                  <a:pt x="1681114" y="67733"/>
                  <a:pt x="1687114" y="72546"/>
                  <a:pt x="1693814" y="76200"/>
                </a:cubicBezTo>
                <a:cubicBezTo>
                  <a:pt x="1710434" y="85266"/>
                  <a:pt x="1727036" y="94569"/>
                  <a:pt x="1744614" y="101600"/>
                </a:cubicBezTo>
                <a:cubicBezTo>
                  <a:pt x="1782579" y="116786"/>
                  <a:pt x="1765550" y="110695"/>
                  <a:pt x="1795414" y="120650"/>
                </a:cubicBezTo>
                <a:cubicBezTo>
                  <a:pt x="1805995" y="152393"/>
                  <a:pt x="1796350" y="130151"/>
                  <a:pt x="1820814" y="165100"/>
                </a:cubicBezTo>
                <a:cubicBezTo>
                  <a:pt x="1829567" y="177604"/>
                  <a:pt x="1846214" y="203200"/>
                  <a:pt x="1846214" y="203200"/>
                </a:cubicBezTo>
                <a:cubicBezTo>
                  <a:pt x="1844097" y="222250"/>
                  <a:pt x="1842104" y="241314"/>
                  <a:pt x="1839864" y="260350"/>
                </a:cubicBezTo>
                <a:cubicBezTo>
                  <a:pt x="1837870" y="277298"/>
                  <a:pt x="1839852" y="295305"/>
                  <a:pt x="1833514" y="311150"/>
                </a:cubicBezTo>
                <a:cubicBezTo>
                  <a:pt x="1830680" y="318236"/>
                  <a:pt x="1821438" y="320750"/>
                  <a:pt x="1814464" y="323850"/>
                </a:cubicBezTo>
                <a:cubicBezTo>
                  <a:pt x="1784275" y="337267"/>
                  <a:pt x="1770212" y="337575"/>
                  <a:pt x="1738264" y="342900"/>
                </a:cubicBezTo>
                <a:cubicBezTo>
                  <a:pt x="1731914" y="349250"/>
                  <a:pt x="1726522" y="356730"/>
                  <a:pt x="1719214" y="361950"/>
                </a:cubicBezTo>
                <a:cubicBezTo>
                  <a:pt x="1711511" y="367452"/>
                  <a:pt x="1702515" y="370921"/>
                  <a:pt x="1693814" y="374650"/>
                </a:cubicBezTo>
                <a:cubicBezTo>
                  <a:pt x="1687662" y="377287"/>
                  <a:pt x="1681258" y="379377"/>
                  <a:pt x="1674764" y="381000"/>
                </a:cubicBezTo>
                <a:cubicBezTo>
                  <a:pt x="1619779" y="394746"/>
                  <a:pt x="1581814" y="390410"/>
                  <a:pt x="1516014" y="393700"/>
                </a:cubicBezTo>
                <a:cubicBezTo>
                  <a:pt x="1466298" y="410272"/>
                  <a:pt x="1495910" y="402211"/>
                  <a:pt x="1395364" y="406400"/>
                </a:cubicBezTo>
                <a:cubicBezTo>
                  <a:pt x="1327656" y="409221"/>
                  <a:pt x="1259897" y="410633"/>
                  <a:pt x="1192164" y="412750"/>
                </a:cubicBezTo>
                <a:cubicBezTo>
                  <a:pt x="1139247" y="416983"/>
                  <a:pt x="1086482" y="424089"/>
                  <a:pt x="1033414" y="425450"/>
                </a:cubicBezTo>
                <a:cubicBezTo>
                  <a:pt x="1003715" y="426212"/>
                  <a:pt x="974191" y="420480"/>
                  <a:pt x="944514" y="419100"/>
                </a:cubicBezTo>
                <a:cubicBezTo>
                  <a:pt x="883161" y="416246"/>
                  <a:pt x="821747" y="414867"/>
                  <a:pt x="760364" y="412750"/>
                </a:cubicBezTo>
                <a:cubicBezTo>
                  <a:pt x="749781" y="410633"/>
                  <a:pt x="739150" y="408741"/>
                  <a:pt x="728614" y="406400"/>
                </a:cubicBezTo>
                <a:cubicBezTo>
                  <a:pt x="697081" y="399393"/>
                  <a:pt x="702443" y="397848"/>
                  <a:pt x="665114" y="393700"/>
                </a:cubicBezTo>
                <a:cubicBezTo>
                  <a:pt x="639782" y="390885"/>
                  <a:pt x="614314" y="389467"/>
                  <a:pt x="588914" y="387350"/>
                </a:cubicBezTo>
                <a:cubicBezTo>
                  <a:pt x="576025" y="384128"/>
                  <a:pt x="557218" y="380116"/>
                  <a:pt x="544464" y="374650"/>
                </a:cubicBezTo>
                <a:cubicBezTo>
                  <a:pt x="535763" y="370921"/>
                  <a:pt x="527853" y="365466"/>
                  <a:pt x="519064" y="361950"/>
                </a:cubicBezTo>
                <a:cubicBezTo>
                  <a:pt x="506635" y="356978"/>
                  <a:pt x="480964" y="349250"/>
                  <a:pt x="480964" y="349250"/>
                </a:cubicBezTo>
                <a:cubicBezTo>
                  <a:pt x="476731" y="342900"/>
                  <a:pt x="471364" y="337174"/>
                  <a:pt x="468264" y="330200"/>
                </a:cubicBezTo>
                <a:cubicBezTo>
                  <a:pt x="462827" y="317967"/>
                  <a:pt x="455564" y="292100"/>
                  <a:pt x="455564" y="292100"/>
                </a:cubicBezTo>
                <a:cubicBezTo>
                  <a:pt x="394181" y="294217"/>
                  <a:pt x="332295" y="290333"/>
                  <a:pt x="271414" y="298450"/>
                </a:cubicBezTo>
                <a:cubicBezTo>
                  <a:pt x="264779" y="299335"/>
                  <a:pt x="271727" y="316865"/>
                  <a:pt x="265064" y="317500"/>
                </a:cubicBezTo>
                <a:cubicBezTo>
                  <a:pt x="222869" y="321519"/>
                  <a:pt x="180397" y="313267"/>
                  <a:pt x="138064" y="311150"/>
                </a:cubicBezTo>
                <a:cubicBezTo>
                  <a:pt x="131714" y="309033"/>
                  <a:pt x="125472" y="306561"/>
                  <a:pt x="119014" y="304800"/>
                </a:cubicBezTo>
                <a:cubicBezTo>
                  <a:pt x="102175" y="300207"/>
                  <a:pt x="68214" y="292100"/>
                  <a:pt x="68214" y="292100"/>
                </a:cubicBezTo>
                <a:cubicBezTo>
                  <a:pt x="61864" y="287867"/>
                  <a:pt x="56138" y="282500"/>
                  <a:pt x="49164" y="279400"/>
                </a:cubicBezTo>
                <a:cubicBezTo>
                  <a:pt x="36931" y="273963"/>
                  <a:pt x="11064" y="266700"/>
                  <a:pt x="11064" y="266700"/>
                </a:cubicBezTo>
                <a:cubicBezTo>
                  <a:pt x="-4634" y="219606"/>
                  <a:pt x="-2713" y="233303"/>
                  <a:pt x="11064" y="146050"/>
                </a:cubicBezTo>
                <a:cubicBezTo>
                  <a:pt x="14350" y="125239"/>
                  <a:pt x="14239" y="128058"/>
                  <a:pt x="36464" y="120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228">
            <a:extLst>
              <a:ext uri="{FF2B5EF4-FFF2-40B4-BE49-F238E27FC236}">
                <a16:creationId xmlns:a16="http://schemas.microsoft.com/office/drawing/2014/main" xmlns="" id="{871EB588-6DA7-4F7C-9736-AD8774A5D85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5887" y="3572695"/>
            <a:ext cx="1913473" cy="414729"/>
          </a:xfrm>
          <a:prstGeom prst="rect">
            <a:avLst/>
          </a:prstGeom>
          <a:blipFill rotWithShape="0">
            <a:blip r:embed="rId2"/>
            <a:stretch>
              <a:fillRect b="-29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4" name="Flowchart: Data 9229">
            <a:extLst>
              <a:ext uri="{FF2B5EF4-FFF2-40B4-BE49-F238E27FC236}">
                <a16:creationId xmlns:a16="http://schemas.microsoft.com/office/drawing/2014/main" xmlns="" id="{6A4412B4-5BBA-45F5-A6D1-7EA1EF061355}"/>
              </a:ext>
            </a:extLst>
          </p:cNvPr>
          <p:cNvSpPr/>
          <p:nvPr/>
        </p:nvSpPr>
        <p:spPr>
          <a:xfrm>
            <a:off x="898525" y="3457575"/>
            <a:ext cx="1117600" cy="14668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134"/>
              <a:gd name="connsiteY0" fmla="*/ 17384 h 17384"/>
              <a:gd name="connsiteX1" fmla="*/ 2134 w 10134"/>
              <a:gd name="connsiteY1" fmla="*/ 0 h 17384"/>
              <a:gd name="connsiteX2" fmla="*/ 10134 w 10134"/>
              <a:gd name="connsiteY2" fmla="*/ 0 h 17384"/>
              <a:gd name="connsiteX3" fmla="*/ 8134 w 10134"/>
              <a:gd name="connsiteY3" fmla="*/ 10000 h 17384"/>
              <a:gd name="connsiteX4" fmla="*/ 0 w 10134"/>
              <a:gd name="connsiteY4" fmla="*/ 17384 h 17384"/>
              <a:gd name="connsiteX0" fmla="*/ 0 w 10134"/>
              <a:gd name="connsiteY0" fmla="*/ 17384 h 17384"/>
              <a:gd name="connsiteX1" fmla="*/ 57 w 10134"/>
              <a:gd name="connsiteY1" fmla="*/ 90 h 17384"/>
              <a:gd name="connsiteX2" fmla="*/ 10134 w 10134"/>
              <a:gd name="connsiteY2" fmla="*/ 0 h 17384"/>
              <a:gd name="connsiteX3" fmla="*/ 8134 w 10134"/>
              <a:gd name="connsiteY3" fmla="*/ 10000 h 17384"/>
              <a:gd name="connsiteX4" fmla="*/ 0 w 10134"/>
              <a:gd name="connsiteY4" fmla="*/ 17384 h 17384"/>
              <a:gd name="connsiteX0" fmla="*/ 0 w 8134"/>
              <a:gd name="connsiteY0" fmla="*/ 24858 h 24858"/>
              <a:gd name="connsiteX1" fmla="*/ 57 w 8134"/>
              <a:gd name="connsiteY1" fmla="*/ 7564 h 24858"/>
              <a:gd name="connsiteX2" fmla="*/ 8057 w 8134"/>
              <a:gd name="connsiteY2" fmla="*/ 0 h 24858"/>
              <a:gd name="connsiteX3" fmla="*/ 8134 w 8134"/>
              <a:gd name="connsiteY3" fmla="*/ 17474 h 24858"/>
              <a:gd name="connsiteX4" fmla="*/ 0 w 8134"/>
              <a:gd name="connsiteY4" fmla="*/ 24858 h 24858"/>
              <a:gd name="connsiteX0" fmla="*/ 0 w 10000"/>
              <a:gd name="connsiteY0" fmla="*/ 10000 h 10000"/>
              <a:gd name="connsiteX1" fmla="*/ 70 w 10000"/>
              <a:gd name="connsiteY1" fmla="*/ 3043 h 10000"/>
              <a:gd name="connsiteX2" fmla="*/ 9905 w 10000"/>
              <a:gd name="connsiteY2" fmla="*/ 0 h 10000"/>
              <a:gd name="connsiteX3" fmla="*/ 10000 w 10000"/>
              <a:gd name="connsiteY3" fmla="*/ 7066 h 10000"/>
              <a:gd name="connsiteX4" fmla="*/ 0 w 10000"/>
              <a:gd name="connsiteY4" fmla="*/ 10000 h 10000"/>
              <a:gd name="connsiteX0" fmla="*/ 0 w 9910"/>
              <a:gd name="connsiteY0" fmla="*/ 10000 h 10000"/>
              <a:gd name="connsiteX1" fmla="*/ 70 w 9910"/>
              <a:gd name="connsiteY1" fmla="*/ 3043 h 10000"/>
              <a:gd name="connsiteX2" fmla="*/ 9905 w 9910"/>
              <a:gd name="connsiteY2" fmla="*/ 0 h 10000"/>
              <a:gd name="connsiteX3" fmla="*/ 9846 w 9910"/>
              <a:gd name="connsiteY3" fmla="*/ 6957 h 10000"/>
              <a:gd name="connsiteX4" fmla="*/ 0 w 9910"/>
              <a:gd name="connsiteY4" fmla="*/ 10000 h 10000"/>
              <a:gd name="connsiteX0" fmla="*/ 0 w 10028"/>
              <a:gd name="connsiteY0" fmla="*/ 10000 h 10000"/>
              <a:gd name="connsiteX1" fmla="*/ 71 w 10028"/>
              <a:gd name="connsiteY1" fmla="*/ 3043 h 10000"/>
              <a:gd name="connsiteX2" fmla="*/ 9995 w 10028"/>
              <a:gd name="connsiteY2" fmla="*/ 0 h 10000"/>
              <a:gd name="connsiteX3" fmla="*/ 10028 w 10028"/>
              <a:gd name="connsiteY3" fmla="*/ 6957 h 10000"/>
              <a:gd name="connsiteX4" fmla="*/ 0 w 10028"/>
              <a:gd name="connsiteY4" fmla="*/ 10000 h 10000"/>
              <a:gd name="connsiteX0" fmla="*/ 0 w 10028"/>
              <a:gd name="connsiteY0" fmla="*/ 10000 h 10000"/>
              <a:gd name="connsiteX1" fmla="*/ 71 w 10028"/>
              <a:gd name="connsiteY1" fmla="*/ 3043 h 10000"/>
              <a:gd name="connsiteX2" fmla="*/ 9995 w 10028"/>
              <a:gd name="connsiteY2" fmla="*/ 0 h 10000"/>
              <a:gd name="connsiteX3" fmla="*/ 10028 w 10028"/>
              <a:gd name="connsiteY3" fmla="*/ 6957 h 10000"/>
              <a:gd name="connsiteX4" fmla="*/ 0 w 10028"/>
              <a:gd name="connsiteY4" fmla="*/ 10000 h 10000"/>
              <a:gd name="connsiteX0" fmla="*/ 8574 w 18602"/>
              <a:gd name="connsiteY0" fmla="*/ 15470 h 15470"/>
              <a:gd name="connsiteX1" fmla="*/ 0 w 18602"/>
              <a:gd name="connsiteY1" fmla="*/ 0 h 15470"/>
              <a:gd name="connsiteX2" fmla="*/ 18569 w 18602"/>
              <a:gd name="connsiteY2" fmla="*/ 5470 h 15470"/>
              <a:gd name="connsiteX3" fmla="*/ 18602 w 18602"/>
              <a:gd name="connsiteY3" fmla="*/ 12427 h 15470"/>
              <a:gd name="connsiteX4" fmla="*/ 8574 w 18602"/>
              <a:gd name="connsiteY4" fmla="*/ 15470 h 15470"/>
              <a:gd name="connsiteX0" fmla="*/ 18 w 18607"/>
              <a:gd name="connsiteY0" fmla="*/ 6957 h 12427"/>
              <a:gd name="connsiteX1" fmla="*/ 5 w 18607"/>
              <a:gd name="connsiteY1" fmla="*/ 0 h 12427"/>
              <a:gd name="connsiteX2" fmla="*/ 18574 w 18607"/>
              <a:gd name="connsiteY2" fmla="*/ 5470 h 12427"/>
              <a:gd name="connsiteX3" fmla="*/ 18607 w 18607"/>
              <a:gd name="connsiteY3" fmla="*/ 12427 h 12427"/>
              <a:gd name="connsiteX4" fmla="*/ 18 w 18607"/>
              <a:gd name="connsiteY4" fmla="*/ 6957 h 12427"/>
              <a:gd name="connsiteX0" fmla="*/ 18 w 18574"/>
              <a:gd name="connsiteY0" fmla="*/ 6957 h 6957"/>
              <a:gd name="connsiteX1" fmla="*/ 5 w 18574"/>
              <a:gd name="connsiteY1" fmla="*/ 0 h 6957"/>
              <a:gd name="connsiteX2" fmla="*/ 18574 w 18574"/>
              <a:gd name="connsiteY2" fmla="*/ 5470 h 6957"/>
              <a:gd name="connsiteX3" fmla="*/ 10046 w 18574"/>
              <a:gd name="connsiteY3" fmla="*/ 3950 h 6957"/>
              <a:gd name="connsiteX4" fmla="*/ 18 w 18574"/>
              <a:gd name="connsiteY4" fmla="*/ 6957 h 6957"/>
              <a:gd name="connsiteX0" fmla="*/ 10 w 5438"/>
              <a:gd name="connsiteY0" fmla="*/ 14374 h 14374"/>
              <a:gd name="connsiteX1" fmla="*/ 3 w 5438"/>
              <a:gd name="connsiteY1" fmla="*/ 4374 h 14374"/>
              <a:gd name="connsiteX2" fmla="*/ 5435 w 5438"/>
              <a:gd name="connsiteY2" fmla="*/ 0 h 14374"/>
              <a:gd name="connsiteX3" fmla="*/ 5409 w 5438"/>
              <a:gd name="connsiteY3" fmla="*/ 10052 h 14374"/>
              <a:gd name="connsiteX4" fmla="*/ 10 w 5438"/>
              <a:gd name="connsiteY4" fmla="*/ 14374 h 14374"/>
              <a:gd name="connsiteX0" fmla="*/ 18 w 12827"/>
              <a:gd name="connsiteY0" fmla="*/ 10000 h 10000"/>
              <a:gd name="connsiteX1" fmla="*/ 6 w 12827"/>
              <a:gd name="connsiteY1" fmla="*/ 3043 h 10000"/>
              <a:gd name="connsiteX2" fmla="*/ 9994 w 12827"/>
              <a:gd name="connsiteY2" fmla="*/ 0 h 10000"/>
              <a:gd name="connsiteX3" fmla="*/ 12827 w 12827"/>
              <a:gd name="connsiteY3" fmla="*/ 5290 h 10000"/>
              <a:gd name="connsiteX4" fmla="*/ 18 w 12827"/>
              <a:gd name="connsiteY4" fmla="*/ 10000 h 10000"/>
              <a:gd name="connsiteX0" fmla="*/ 0 w 14866"/>
              <a:gd name="connsiteY0" fmla="*/ 3769 h 5290"/>
              <a:gd name="connsiteX1" fmla="*/ 2045 w 14866"/>
              <a:gd name="connsiteY1" fmla="*/ 3043 h 5290"/>
              <a:gd name="connsiteX2" fmla="*/ 12033 w 14866"/>
              <a:gd name="connsiteY2" fmla="*/ 0 h 5290"/>
              <a:gd name="connsiteX3" fmla="*/ 14866 w 14866"/>
              <a:gd name="connsiteY3" fmla="*/ 5290 h 5290"/>
              <a:gd name="connsiteX4" fmla="*/ 0 w 14866"/>
              <a:gd name="connsiteY4" fmla="*/ 3769 h 5290"/>
              <a:gd name="connsiteX0" fmla="*/ 0 w 10000"/>
              <a:gd name="connsiteY0" fmla="*/ 12810 h 15685"/>
              <a:gd name="connsiteX1" fmla="*/ 103 w 10000"/>
              <a:gd name="connsiteY1" fmla="*/ 0 h 15685"/>
              <a:gd name="connsiteX2" fmla="*/ 8094 w 10000"/>
              <a:gd name="connsiteY2" fmla="*/ 5685 h 15685"/>
              <a:gd name="connsiteX3" fmla="*/ 10000 w 10000"/>
              <a:gd name="connsiteY3" fmla="*/ 15685 h 15685"/>
              <a:gd name="connsiteX4" fmla="*/ 0 w 10000"/>
              <a:gd name="connsiteY4" fmla="*/ 12810 h 15685"/>
              <a:gd name="connsiteX0" fmla="*/ 0 w 10000"/>
              <a:gd name="connsiteY0" fmla="*/ 12810 h 15685"/>
              <a:gd name="connsiteX1" fmla="*/ 103 w 10000"/>
              <a:gd name="connsiteY1" fmla="*/ 0 h 15685"/>
              <a:gd name="connsiteX2" fmla="*/ 5714 w 10000"/>
              <a:gd name="connsiteY2" fmla="*/ 1713 h 15685"/>
              <a:gd name="connsiteX3" fmla="*/ 10000 w 10000"/>
              <a:gd name="connsiteY3" fmla="*/ 15685 h 15685"/>
              <a:gd name="connsiteX4" fmla="*/ 0 w 10000"/>
              <a:gd name="connsiteY4" fmla="*/ 12810 h 15685"/>
              <a:gd name="connsiteX0" fmla="*/ 0 w 10000"/>
              <a:gd name="connsiteY0" fmla="*/ 12810 h 15685"/>
              <a:gd name="connsiteX1" fmla="*/ 103 w 10000"/>
              <a:gd name="connsiteY1" fmla="*/ 0 h 15685"/>
              <a:gd name="connsiteX2" fmla="*/ 5714 w 10000"/>
              <a:gd name="connsiteY2" fmla="*/ 1713 h 15685"/>
              <a:gd name="connsiteX3" fmla="*/ 10000 w 10000"/>
              <a:gd name="connsiteY3" fmla="*/ 15685 h 15685"/>
              <a:gd name="connsiteX4" fmla="*/ 0 w 10000"/>
              <a:gd name="connsiteY4" fmla="*/ 12810 h 15685"/>
              <a:gd name="connsiteX0" fmla="*/ 0 w 10000"/>
              <a:gd name="connsiteY0" fmla="*/ 12810 h 15685"/>
              <a:gd name="connsiteX1" fmla="*/ 103 w 10000"/>
              <a:gd name="connsiteY1" fmla="*/ 0 h 15685"/>
              <a:gd name="connsiteX2" fmla="*/ 5714 w 10000"/>
              <a:gd name="connsiteY2" fmla="*/ 1713 h 15685"/>
              <a:gd name="connsiteX3" fmla="*/ 10000 w 10000"/>
              <a:gd name="connsiteY3" fmla="*/ 15685 h 15685"/>
              <a:gd name="connsiteX4" fmla="*/ 0 w 10000"/>
              <a:gd name="connsiteY4" fmla="*/ 12810 h 15685"/>
              <a:gd name="connsiteX0" fmla="*/ 0 w 9834"/>
              <a:gd name="connsiteY0" fmla="*/ 12810 h 15822"/>
              <a:gd name="connsiteX1" fmla="*/ 103 w 9834"/>
              <a:gd name="connsiteY1" fmla="*/ 0 h 15822"/>
              <a:gd name="connsiteX2" fmla="*/ 5714 w 9834"/>
              <a:gd name="connsiteY2" fmla="*/ 1713 h 15822"/>
              <a:gd name="connsiteX3" fmla="*/ 9834 w 9834"/>
              <a:gd name="connsiteY3" fmla="*/ 15822 h 15822"/>
              <a:gd name="connsiteX4" fmla="*/ 0 w 9834"/>
              <a:gd name="connsiteY4" fmla="*/ 12810 h 15822"/>
              <a:gd name="connsiteX0" fmla="*/ 0 w 10000"/>
              <a:gd name="connsiteY0" fmla="*/ 8096 h 10000"/>
              <a:gd name="connsiteX1" fmla="*/ 105 w 10000"/>
              <a:gd name="connsiteY1" fmla="*/ 0 h 10000"/>
              <a:gd name="connsiteX2" fmla="*/ 5810 w 10000"/>
              <a:gd name="connsiteY2" fmla="*/ 1083 h 10000"/>
              <a:gd name="connsiteX3" fmla="*/ 10000 w 10000"/>
              <a:gd name="connsiteY3" fmla="*/ 10000 h 10000"/>
              <a:gd name="connsiteX4" fmla="*/ 0 w 10000"/>
              <a:gd name="connsiteY4" fmla="*/ 8096 h 10000"/>
              <a:gd name="connsiteX0" fmla="*/ 13 w 9900"/>
              <a:gd name="connsiteY0" fmla="*/ 8312 h 10000"/>
              <a:gd name="connsiteX1" fmla="*/ 5 w 9900"/>
              <a:gd name="connsiteY1" fmla="*/ 0 h 10000"/>
              <a:gd name="connsiteX2" fmla="*/ 5710 w 9900"/>
              <a:gd name="connsiteY2" fmla="*/ 1083 h 10000"/>
              <a:gd name="connsiteX3" fmla="*/ 9900 w 9900"/>
              <a:gd name="connsiteY3" fmla="*/ 10000 h 10000"/>
              <a:gd name="connsiteX4" fmla="*/ 13 w 9900"/>
              <a:gd name="connsiteY4" fmla="*/ 83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0" h="10000">
                <a:moveTo>
                  <a:pt x="13" y="8312"/>
                </a:moveTo>
                <a:cubicBezTo>
                  <a:pt x="28" y="5541"/>
                  <a:pt x="-13" y="2771"/>
                  <a:pt x="5" y="0"/>
                </a:cubicBezTo>
                <a:lnTo>
                  <a:pt x="5710" y="1083"/>
                </a:lnTo>
                <a:cubicBezTo>
                  <a:pt x="8885" y="7819"/>
                  <a:pt x="8246" y="6810"/>
                  <a:pt x="9900" y="10000"/>
                </a:cubicBezTo>
                <a:lnTo>
                  <a:pt x="13" y="8312"/>
                </a:lnTo>
                <a:close/>
              </a:path>
            </a:pathLst>
          </a:cu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0EA5AD2E-054E-441D-89D3-DE03194F03D7}"/>
              </a:ext>
            </a:extLst>
          </p:cNvPr>
          <p:cNvCxnSpPr/>
          <p:nvPr/>
        </p:nvCxnSpPr>
        <p:spPr>
          <a:xfrm>
            <a:off x="895350" y="4683125"/>
            <a:ext cx="1139825" cy="242888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xmlns="" id="{ECD2687D-0EFE-4B2C-9945-F836CA5B89C5}"/>
              </a:ext>
            </a:extLst>
          </p:cNvPr>
          <p:cNvCxnSpPr/>
          <p:nvPr/>
        </p:nvCxnSpPr>
        <p:spPr>
          <a:xfrm flipH="1">
            <a:off x="4560888" y="3605213"/>
            <a:ext cx="842962" cy="476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3F704041-07B2-4C76-AD48-143010D4BF2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1589" y="3308973"/>
            <a:ext cx="462883" cy="307777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Flowchart: Data 9243">
            <a:extLst>
              <a:ext uri="{FF2B5EF4-FFF2-40B4-BE49-F238E27FC236}">
                <a16:creationId xmlns:a16="http://schemas.microsoft.com/office/drawing/2014/main" xmlns="" id="{A2EBE228-57EC-4D2A-9461-2BB1FC69B0E3}"/>
              </a:ext>
            </a:extLst>
          </p:cNvPr>
          <p:cNvSpPr/>
          <p:nvPr/>
        </p:nvSpPr>
        <p:spPr>
          <a:xfrm>
            <a:off x="806450" y="2914650"/>
            <a:ext cx="847725" cy="552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077"/>
              <a:gd name="connsiteY0" fmla="*/ 10378 h 10378"/>
              <a:gd name="connsiteX1" fmla="*/ 2000 w 9077"/>
              <a:gd name="connsiteY1" fmla="*/ 378 h 10378"/>
              <a:gd name="connsiteX2" fmla="*/ 9077 w 9077"/>
              <a:gd name="connsiteY2" fmla="*/ 0 h 10378"/>
              <a:gd name="connsiteX3" fmla="*/ 8000 w 9077"/>
              <a:gd name="connsiteY3" fmla="*/ 10378 h 10378"/>
              <a:gd name="connsiteX4" fmla="*/ 0 w 9077"/>
              <a:gd name="connsiteY4" fmla="*/ 10378 h 10378"/>
              <a:gd name="connsiteX0" fmla="*/ 0 w 10000"/>
              <a:gd name="connsiteY0" fmla="*/ 10000 h 10012"/>
              <a:gd name="connsiteX1" fmla="*/ 76 w 10000"/>
              <a:gd name="connsiteY1" fmla="*/ 10012 h 10012"/>
              <a:gd name="connsiteX2" fmla="*/ 10000 w 10000"/>
              <a:gd name="connsiteY2" fmla="*/ 0 h 10012"/>
              <a:gd name="connsiteX3" fmla="*/ 8813 w 10000"/>
              <a:gd name="connsiteY3" fmla="*/ 10000 h 10012"/>
              <a:gd name="connsiteX4" fmla="*/ 0 w 10000"/>
              <a:gd name="connsiteY4" fmla="*/ 10000 h 10012"/>
              <a:gd name="connsiteX0" fmla="*/ 0 w 10031"/>
              <a:gd name="connsiteY0" fmla="*/ 6632 h 10012"/>
              <a:gd name="connsiteX1" fmla="*/ 107 w 10031"/>
              <a:gd name="connsiteY1" fmla="*/ 10012 h 10012"/>
              <a:gd name="connsiteX2" fmla="*/ 10031 w 10031"/>
              <a:gd name="connsiteY2" fmla="*/ 0 h 10012"/>
              <a:gd name="connsiteX3" fmla="*/ 8844 w 10031"/>
              <a:gd name="connsiteY3" fmla="*/ 10000 h 10012"/>
              <a:gd name="connsiteX4" fmla="*/ 0 w 10031"/>
              <a:gd name="connsiteY4" fmla="*/ 6632 h 10012"/>
              <a:gd name="connsiteX0" fmla="*/ 0 w 10031"/>
              <a:gd name="connsiteY0" fmla="*/ 6632 h 10604"/>
              <a:gd name="connsiteX1" fmla="*/ 1340 w 10031"/>
              <a:gd name="connsiteY1" fmla="*/ 10604 h 10604"/>
              <a:gd name="connsiteX2" fmla="*/ 10031 w 10031"/>
              <a:gd name="connsiteY2" fmla="*/ 0 h 10604"/>
              <a:gd name="connsiteX3" fmla="*/ 8844 w 10031"/>
              <a:gd name="connsiteY3" fmla="*/ 10000 h 10604"/>
              <a:gd name="connsiteX4" fmla="*/ 0 w 10031"/>
              <a:gd name="connsiteY4" fmla="*/ 6632 h 10604"/>
              <a:gd name="connsiteX0" fmla="*/ 1127 w 8692"/>
              <a:gd name="connsiteY0" fmla="*/ 11775 h 12005"/>
              <a:gd name="connsiteX1" fmla="*/ 1 w 8692"/>
              <a:gd name="connsiteY1" fmla="*/ 10604 h 12005"/>
              <a:gd name="connsiteX2" fmla="*/ 8692 w 8692"/>
              <a:gd name="connsiteY2" fmla="*/ 0 h 12005"/>
              <a:gd name="connsiteX3" fmla="*/ 7505 w 8692"/>
              <a:gd name="connsiteY3" fmla="*/ 10000 h 12005"/>
              <a:gd name="connsiteX4" fmla="*/ 1127 w 8692"/>
              <a:gd name="connsiteY4" fmla="*/ 11775 h 12005"/>
              <a:gd name="connsiteX0" fmla="*/ 2750 w 11453"/>
              <a:gd name="connsiteY0" fmla="*/ 9808 h 9982"/>
              <a:gd name="connsiteX1" fmla="*/ 0 w 11453"/>
              <a:gd name="connsiteY1" fmla="*/ 8492 h 9982"/>
              <a:gd name="connsiteX2" fmla="*/ 11453 w 11453"/>
              <a:gd name="connsiteY2" fmla="*/ 0 h 9982"/>
              <a:gd name="connsiteX3" fmla="*/ 10087 w 11453"/>
              <a:gd name="connsiteY3" fmla="*/ 8330 h 9982"/>
              <a:gd name="connsiteX4" fmla="*/ 2750 w 11453"/>
              <a:gd name="connsiteY4" fmla="*/ 9808 h 9982"/>
              <a:gd name="connsiteX0" fmla="*/ 1193 w 10000"/>
              <a:gd name="connsiteY0" fmla="*/ 8801 h 9042"/>
              <a:gd name="connsiteX1" fmla="*/ 0 w 10000"/>
              <a:gd name="connsiteY1" fmla="*/ 8507 h 9042"/>
              <a:gd name="connsiteX2" fmla="*/ 10000 w 10000"/>
              <a:gd name="connsiteY2" fmla="*/ 0 h 9042"/>
              <a:gd name="connsiteX3" fmla="*/ 8807 w 10000"/>
              <a:gd name="connsiteY3" fmla="*/ 8345 h 9042"/>
              <a:gd name="connsiteX4" fmla="*/ 1193 w 10000"/>
              <a:gd name="connsiteY4" fmla="*/ 8801 h 9042"/>
              <a:gd name="connsiteX0" fmla="*/ 1193 w 11005"/>
              <a:gd name="connsiteY0" fmla="*/ 9733 h 10000"/>
              <a:gd name="connsiteX1" fmla="*/ 0 w 11005"/>
              <a:gd name="connsiteY1" fmla="*/ 9408 h 10000"/>
              <a:gd name="connsiteX2" fmla="*/ 10000 w 11005"/>
              <a:gd name="connsiteY2" fmla="*/ 0 h 10000"/>
              <a:gd name="connsiteX3" fmla="*/ 11005 w 11005"/>
              <a:gd name="connsiteY3" fmla="*/ 241 h 10000"/>
              <a:gd name="connsiteX4" fmla="*/ 1193 w 11005"/>
              <a:gd name="connsiteY4" fmla="*/ 9733 h 10000"/>
              <a:gd name="connsiteX0" fmla="*/ 1197 w 11009"/>
              <a:gd name="connsiteY0" fmla="*/ 9733 h 9733"/>
              <a:gd name="connsiteX1" fmla="*/ 4 w 11009"/>
              <a:gd name="connsiteY1" fmla="*/ 9408 h 9733"/>
              <a:gd name="connsiteX2" fmla="*/ 10004 w 11009"/>
              <a:gd name="connsiteY2" fmla="*/ 0 h 9733"/>
              <a:gd name="connsiteX3" fmla="*/ 11009 w 11009"/>
              <a:gd name="connsiteY3" fmla="*/ 241 h 9733"/>
              <a:gd name="connsiteX4" fmla="*/ 1197 w 11009"/>
              <a:gd name="connsiteY4" fmla="*/ 9733 h 9733"/>
              <a:gd name="connsiteX0" fmla="*/ 1083 w 9996"/>
              <a:gd name="connsiteY0" fmla="*/ 10000 h 10000"/>
              <a:gd name="connsiteX1" fmla="*/ 0 w 9996"/>
              <a:gd name="connsiteY1" fmla="*/ 9666 h 10000"/>
              <a:gd name="connsiteX2" fmla="*/ 9083 w 9996"/>
              <a:gd name="connsiteY2" fmla="*/ 0 h 10000"/>
              <a:gd name="connsiteX3" fmla="*/ 9996 w 9996"/>
              <a:gd name="connsiteY3" fmla="*/ 248 h 10000"/>
              <a:gd name="connsiteX4" fmla="*/ 1083 w 9996"/>
              <a:gd name="connsiteY4" fmla="*/ 10000 h 10000"/>
              <a:gd name="connsiteX0" fmla="*/ 1027 w 9944"/>
              <a:gd name="connsiteY0" fmla="*/ 10000 h 10000"/>
              <a:gd name="connsiteX1" fmla="*/ 0 w 9944"/>
              <a:gd name="connsiteY1" fmla="*/ 9623 h 10000"/>
              <a:gd name="connsiteX2" fmla="*/ 9031 w 9944"/>
              <a:gd name="connsiteY2" fmla="*/ 0 h 10000"/>
              <a:gd name="connsiteX3" fmla="*/ 9944 w 9944"/>
              <a:gd name="connsiteY3" fmla="*/ 248 h 10000"/>
              <a:gd name="connsiteX4" fmla="*/ 1027 w 9944"/>
              <a:gd name="connsiteY4" fmla="*/ 10000 h 10000"/>
              <a:gd name="connsiteX0" fmla="*/ 976 w 10000"/>
              <a:gd name="connsiteY0" fmla="*/ 10000 h 10000"/>
              <a:gd name="connsiteX1" fmla="*/ 0 w 10000"/>
              <a:gd name="connsiteY1" fmla="*/ 9623 h 10000"/>
              <a:gd name="connsiteX2" fmla="*/ 9082 w 10000"/>
              <a:gd name="connsiteY2" fmla="*/ 0 h 10000"/>
              <a:gd name="connsiteX3" fmla="*/ 10000 w 10000"/>
              <a:gd name="connsiteY3" fmla="*/ 248 h 10000"/>
              <a:gd name="connsiteX4" fmla="*/ 976 w 10000"/>
              <a:gd name="connsiteY4" fmla="*/ 10000 h 10000"/>
              <a:gd name="connsiteX0" fmla="*/ 1004 w 10028"/>
              <a:gd name="connsiteY0" fmla="*/ 10000 h 10000"/>
              <a:gd name="connsiteX1" fmla="*/ 0 w 10028"/>
              <a:gd name="connsiteY1" fmla="*/ 9623 h 10000"/>
              <a:gd name="connsiteX2" fmla="*/ 9110 w 10028"/>
              <a:gd name="connsiteY2" fmla="*/ 0 h 10000"/>
              <a:gd name="connsiteX3" fmla="*/ 10028 w 10028"/>
              <a:gd name="connsiteY3" fmla="*/ 248 h 10000"/>
              <a:gd name="connsiteX4" fmla="*/ 1004 w 10028"/>
              <a:gd name="connsiteY4" fmla="*/ 10000 h 10000"/>
              <a:gd name="connsiteX0" fmla="*/ 1004 w 10028"/>
              <a:gd name="connsiteY0" fmla="*/ 10000 h 10000"/>
              <a:gd name="connsiteX1" fmla="*/ 0 w 10028"/>
              <a:gd name="connsiteY1" fmla="*/ 9623 h 10000"/>
              <a:gd name="connsiteX2" fmla="*/ 9110 w 10028"/>
              <a:gd name="connsiteY2" fmla="*/ 0 h 10000"/>
              <a:gd name="connsiteX3" fmla="*/ 10028 w 10028"/>
              <a:gd name="connsiteY3" fmla="*/ 248 h 10000"/>
              <a:gd name="connsiteX4" fmla="*/ 1004 w 10028"/>
              <a:gd name="connsiteY4" fmla="*/ 10000 h 10000"/>
              <a:gd name="connsiteX0" fmla="*/ 1032 w 10056"/>
              <a:gd name="connsiteY0" fmla="*/ 10000 h 10000"/>
              <a:gd name="connsiteX1" fmla="*/ 0 w 10056"/>
              <a:gd name="connsiteY1" fmla="*/ 9666 h 10000"/>
              <a:gd name="connsiteX2" fmla="*/ 9138 w 10056"/>
              <a:gd name="connsiteY2" fmla="*/ 0 h 10000"/>
              <a:gd name="connsiteX3" fmla="*/ 10056 w 10056"/>
              <a:gd name="connsiteY3" fmla="*/ 248 h 10000"/>
              <a:gd name="connsiteX4" fmla="*/ 1032 w 1005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6" h="10000">
                <a:moveTo>
                  <a:pt x="1032" y="10000"/>
                </a:moveTo>
                <a:cubicBezTo>
                  <a:pt x="74" y="9515"/>
                  <a:pt x="1070" y="9980"/>
                  <a:pt x="0" y="9666"/>
                </a:cubicBezTo>
                <a:lnTo>
                  <a:pt x="9138" y="0"/>
                </a:lnTo>
                <a:lnTo>
                  <a:pt x="10056" y="248"/>
                </a:lnTo>
                <a:lnTo>
                  <a:pt x="1032" y="10000"/>
                </a:lnTo>
                <a:close/>
              </a:path>
            </a:pathLst>
          </a:custGeom>
          <a:solidFill>
            <a:schemeClr val="bg1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3" name="Flowchart: Data 9243">
            <a:extLst>
              <a:ext uri="{FF2B5EF4-FFF2-40B4-BE49-F238E27FC236}">
                <a16:creationId xmlns:a16="http://schemas.microsoft.com/office/drawing/2014/main" xmlns="" id="{1E6FBADE-4B2C-41D7-8D5D-B02FD7F41513}"/>
              </a:ext>
            </a:extLst>
          </p:cNvPr>
          <p:cNvSpPr/>
          <p:nvPr/>
        </p:nvSpPr>
        <p:spPr>
          <a:xfrm>
            <a:off x="811213" y="3451225"/>
            <a:ext cx="87312" cy="12271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077"/>
              <a:gd name="connsiteY0" fmla="*/ 10378 h 10378"/>
              <a:gd name="connsiteX1" fmla="*/ 2000 w 9077"/>
              <a:gd name="connsiteY1" fmla="*/ 378 h 10378"/>
              <a:gd name="connsiteX2" fmla="*/ 9077 w 9077"/>
              <a:gd name="connsiteY2" fmla="*/ 0 h 10378"/>
              <a:gd name="connsiteX3" fmla="*/ 8000 w 9077"/>
              <a:gd name="connsiteY3" fmla="*/ 10378 h 10378"/>
              <a:gd name="connsiteX4" fmla="*/ 0 w 9077"/>
              <a:gd name="connsiteY4" fmla="*/ 10378 h 10378"/>
              <a:gd name="connsiteX0" fmla="*/ 0 w 10000"/>
              <a:gd name="connsiteY0" fmla="*/ 10000 h 10012"/>
              <a:gd name="connsiteX1" fmla="*/ 76 w 10000"/>
              <a:gd name="connsiteY1" fmla="*/ 10012 h 10012"/>
              <a:gd name="connsiteX2" fmla="*/ 10000 w 10000"/>
              <a:gd name="connsiteY2" fmla="*/ 0 h 10012"/>
              <a:gd name="connsiteX3" fmla="*/ 8813 w 10000"/>
              <a:gd name="connsiteY3" fmla="*/ 10000 h 10012"/>
              <a:gd name="connsiteX4" fmla="*/ 0 w 10000"/>
              <a:gd name="connsiteY4" fmla="*/ 10000 h 10012"/>
              <a:gd name="connsiteX0" fmla="*/ 0 w 10031"/>
              <a:gd name="connsiteY0" fmla="*/ 6632 h 10012"/>
              <a:gd name="connsiteX1" fmla="*/ 107 w 10031"/>
              <a:gd name="connsiteY1" fmla="*/ 10012 h 10012"/>
              <a:gd name="connsiteX2" fmla="*/ 10031 w 10031"/>
              <a:gd name="connsiteY2" fmla="*/ 0 h 10012"/>
              <a:gd name="connsiteX3" fmla="*/ 8844 w 10031"/>
              <a:gd name="connsiteY3" fmla="*/ 10000 h 10012"/>
              <a:gd name="connsiteX4" fmla="*/ 0 w 10031"/>
              <a:gd name="connsiteY4" fmla="*/ 6632 h 10012"/>
              <a:gd name="connsiteX0" fmla="*/ 0 w 10031"/>
              <a:gd name="connsiteY0" fmla="*/ 6632 h 10604"/>
              <a:gd name="connsiteX1" fmla="*/ 1340 w 10031"/>
              <a:gd name="connsiteY1" fmla="*/ 10604 h 10604"/>
              <a:gd name="connsiteX2" fmla="*/ 10031 w 10031"/>
              <a:gd name="connsiteY2" fmla="*/ 0 h 10604"/>
              <a:gd name="connsiteX3" fmla="*/ 8844 w 10031"/>
              <a:gd name="connsiteY3" fmla="*/ 10000 h 10604"/>
              <a:gd name="connsiteX4" fmla="*/ 0 w 10031"/>
              <a:gd name="connsiteY4" fmla="*/ 6632 h 10604"/>
              <a:gd name="connsiteX0" fmla="*/ 1127 w 8692"/>
              <a:gd name="connsiteY0" fmla="*/ 11775 h 12005"/>
              <a:gd name="connsiteX1" fmla="*/ 1 w 8692"/>
              <a:gd name="connsiteY1" fmla="*/ 10604 h 12005"/>
              <a:gd name="connsiteX2" fmla="*/ 8692 w 8692"/>
              <a:gd name="connsiteY2" fmla="*/ 0 h 12005"/>
              <a:gd name="connsiteX3" fmla="*/ 7505 w 8692"/>
              <a:gd name="connsiteY3" fmla="*/ 10000 h 12005"/>
              <a:gd name="connsiteX4" fmla="*/ 1127 w 8692"/>
              <a:gd name="connsiteY4" fmla="*/ 11775 h 12005"/>
              <a:gd name="connsiteX0" fmla="*/ 2750 w 11453"/>
              <a:gd name="connsiteY0" fmla="*/ 9808 h 9982"/>
              <a:gd name="connsiteX1" fmla="*/ 0 w 11453"/>
              <a:gd name="connsiteY1" fmla="*/ 8492 h 9982"/>
              <a:gd name="connsiteX2" fmla="*/ 11453 w 11453"/>
              <a:gd name="connsiteY2" fmla="*/ 0 h 9982"/>
              <a:gd name="connsiteX3" fmla="*/ 10087 w 11453"/>
              <a:gd name="connsiteY3" fmla="*/ 8330 h 9982"/>
              <a:gd name="connsiteX4" fmla="*/ 2750 w 11453"/>
              <a:gd name="connsiteY4" fmla="*/ 9808 h 9982"/>
              <a:gd name="connsiteX0" fmla="*/ 1193 w 10000"/>
              <a:gd name="connsiteY0" fmla="*/ 8801 h 9042"/>
              <a:gd name="connsiteX1" fmla="*/ 0 w 10000"/>
              <a:gd name="connsiteY1" fmla="*/ 8507 h 9042"/>
              <a:gd name="connsiteX2" fmla="*/ 10000 w 10000"/>
              <a:gd name="connsiteY2" fmla="*/ 0 h 9042"/>
              <a:gd name="connsiteX3" fmla="*/ 8807 w 10000"/>
              <a:gd name="connsiteY3" fmla="*/ 8345 h 9042"/>
              <a:gd name="connsiteX4" fmla="*/ 1193 w 10000"/>
              <a:gd name="connsiteY4" fmla="*/ 8801 h 9042"/>
              <a:gd name="connsiteX0" fmla="*/ 1193 w 11005"/>
              <a:gd name="connsiteY0" fmla="*/ 9733 h 10000"/>
              <a:gd name="connsiteX1" fmla="*/ 0 w 11005"/>
              <a:gd name="connsiteY1" fmla="*/ 9408 h 10000"/>
              <a:gd name="connsiteX2" fmla="*/ 10000 w 11005"/>
              <a:gd name="connsiteY2" fmla="*/ 0 h 10000"/>
              <a:gd name="connsiteX3" fmla="*/ 11005 w 11005"/>
              <a:gd name="connsiteY3" fmla="*/ 241 h 10000"/>
              <a:gd name="connsiteX4" fmla="*/ 1193 w 11005"/>
              <a:gd name="connsiteY4" fmla="*/ 9733 h 10000"/>
              <a:gd name="connsiteX0" fmla="*/ 1197 w 11009"/>
              <a:gd name="connsiteY0" fmla="*/ 9733 h 9733"/>
              <a:gd name="connsiteX1" fmla="*/ 4 w 11009"/>
              <a:gd name="connsiteY1" fmla="*/ 9408 h 9733"/>
              <a:gd name="connsiteX2" fmla="*/ 10004 w 11009"/>
              <a:gd name="connsiteY2" fmla="*/ 0 h 9733"/>
              <a:gd name="connsiteX3" fmla="*/ 11009 w 11009"/>
              <a:gd name="connsiteY3" fmla="*/ 241 h 9733"/>
              <a:gd name="connsiteX4" fmla="*/ 1197 w 11009"/>
              <a:gd name="connsiteY4" fmla="*/ 9733 h 9733"/>
              <a:gd name="connsiteX0" fmla="*/ 1083 w 9996"/>
              <a:gd name="connsiteY0" fmla="*/ 10000 h 10000"/>
              <a:gd name="connsiteX1" fmla="*/ 0 w 9996"/>
              <a:gd name="connsiteY1" fmla="*/ 9666 h 10000"/>
              <a:gd name="connsiteX2" fmla="*/ 9083 w 9996"/>
              <a:gd name="connsiteY2" fmla="*/ 0 h 10000"/>
              <a:gd name="connsiteX3" fmla="*/ 9996 w 9996"/>
              <a:gd name="connsiteY3" fmla="*/ 248 h 10000"/>
              <a:gd name="connsiteX4" fmla="*/ 1083 w 9996"/>
              <a:gd name="connsiteY4" fmla="*/ 10000 h 10000"/>
              <a:gd name="connsiteX0" fmla="*/ 1027 w 9944"/>
              <a:gd name="connsiteY0" fmla="*/ 10000 h 10000"/>
              <a:gd name="connsiteX1" fmla="*/ 0 w 9944"/>
              <a:gd name="connsiteY1" fmla="*/ 9623 h 10000"/>
              <a:gd name="connsiteX2" fmla="*/ 9031 w 9944"/>
              <a:gd name="connsiteY2" fmla="*/ 0 h 10000"/>
              <a:gd name="connsiteX3" fmla="*/ 9944 w 9944"/>
              <a:gd name="connsiteY3" fmla="*/ 248 h 10000"/>
              <a:gd name="connsiteX4" fmla="*/ 1027 w 9944"/>
              <a:gd name="connsiteY4" fmla="*/ 10000 h 10000"/>
              <a:gd name="connsiteX0" fmla="*/ 976 w 10000"/>
              <a:gd name="connsiteY0" fmla="*/ 10000 h 10000"/>
              <a:gd name="connsiteX1" fmla="*/ 0 w 10000"/>
              <a:gd name="connsiteY1" fmla="*/ 9623 h 10000"/>
              <a:gd name="connsiteX2" fmla="*/ 9082 w 10000"/>
              <a:gd name="connsiteY2" fmla="*/ 0 h 10000"/>
              <a:gd name="connsiteX3" fmla="*/ 10000 w 10000"/>
              <a:gd name="connsiteY3" fmla="*/ 248 h 10000"/>
              <a:gd name="connsiteX4" fmla="*/ 976 w 10000"/>
              <a:gd name="connsiteY4" fmla="*/ 10000 h 10000"/>
              <a:gd name="connsiteX0" fmla="*/ 1004 w 10028"/>
              <a:gd name="connsiteY0" fmla="*/ 10000 h 10000"/>
              <a:gd name="connsiteX1" fmla="*/ 0 w 10028"/>
              <a:gd name="connsiteY1" fmla="*/ 9623 h 10000"/>
              <a:gd name="connsiteX2" fmla="*/ 9110 w 10028"/>
              <a:gd name="connsiteY2" fmla="*/ 0 h 10000"/>
              <a:gd name="connsiteX3" fmla="*/ 10028 w 10028"/>
              <a:gd name="connsiteY3" fmla="*/ 248 h 10000"/>
              <a:gd name="connsiteX4" fmla="*/ 1004 w 10028"/>
              <a:gd name="connsiteY4" fmla="*/ 10000 h 10000"/>
              <a:gd name="connsiteX0" fmla="*/ 1004 w 10028"/>
              <a:gd name="connsiteY0" fmla="*/ 10000 h 10000"/>
              <a:gd name="connsiteX1" fmla="*/ 0 w 10028"/>
              <a:gd name="connsiteY1" fmla="*/ 9623 h 10000"/>
              <a:gd name="connsiteX2" fmla="*/ 9110 w 10028"/>
              <a:gd name="connsiteY2" fmla="*/ 0 h 10000"/>
              <a:gd name="connsiteX3" fmla="*/ 10028 w 10028"/>
              <a:gd name="connsiteY3" fmla="*/ 248 h 10000"/>
              <a:gd name="connsiteX4" fmla="*/ 1004 w 10028"/>
              <a:gd name="connsiteY4" fmla="*/ 10000 h 10000"/>
              <a:gd name="connsiteX0" fmla="*/ 1032 w 10056"/>
              <a:gd name="connsiteY0" fmla="*/ 10000 h 10000"/>
              <a:gd name="connsiteX1" fmla="*/ 0 w 10056"/>
              <a:gd name="connsiteY1" fmla="*/ 9666 h 10000"/>
              <a:gd name="connsiteX2" fmla="*/ 9138 w 10056"/>
              <a:gd name="connsiteY2" fmla="*/ 0 h 10000"/>
              <a:gd name="connsiteX3" fmla="*/ 10056 w 10056"/>
              <a:gd name="connsiteY3" fmla="*/ 248 h 10000"/>
              <a:gd name="connsiteX4" fmla="*/ 1032 w 10056"/>
              <a:gd name="connsiteY4" fmla="*/ 10000 h 10000"/>
              <a:gd name="connsiteX0" fmla="*/ 10171 w 10171"/>
              <a:gd name="connsiteY0" fmla="*/ 22256 h 22256"/>
              <a:gd name="connsiteX1" fmla="*/ 0 w 10171"/>
              <a:gd name="connsiteY1" fmla="*/ 9666 h 22256"/>
              <a:gd name="connsiteX2" fmla="*/ 9138 w 10171"/>
              <a:gd name="connsiteY2" fmla="*/ 0 h 22256"/>
              <a:gd name="connsiteX3" fmla="*/ 10056 w 10171"/>
              <a:gd name="connsiteY3" fmla="*/ 248 h 22256"/>
              <a:gd name="connsiteX4" fmla="*/ 10171 w 10171"/>
              <a:gd name="connsiteY4" fmla="*/ 22256 h 22256"/>
              <a:gd name="connsiteX0" fmla="*/ 1060 w 1060"/>
              <a:gd name="connsiteY0" fmla="*/ 22256 h 22256"/>
              <a:gd name="connsiteX1" fmla="*/ 0 w 1060"/>
              <a:gd name="connsiteY1" fmla="*/ 21965 h 22256"/>
              <a:gd name="connsiteX2" fmla="*/ 27 w 1060"/>
              <a:gd name="connsiteY2" fmla="*/ 0 h 22256"/>
              <a:gd name="connsiteX3" fmla="*/ 945 w 1060"/>
              <a:gd name="connsiteY3" fmla="*/ 248 h 22256"/>
              <a:gd name="connsiteX4" fmla="*/ 1060 w 1060"/>
              <a:gd name="connsiteY4" fmla="*/ 22256 h 22256"/>
              <a:gd name="connsiteX0" fmla="*/ 33222 w 33222"/>
              <a:gd name="connsiteY0" fmla="*/ 10000 h 10074"/>
              <a:gd name="connsiteX1" fmla="*/ 0 w 33222"/>
              <a:gd name="connsiteY1" fmla="*/ 10044 h 10074"/>
              <a:gd name="connsiteX2" fmla="*/ 23477 w 33222"/>
              <a:gd name="connsiteY2" fmla="*/ 0 h 10074"/>
              <a:gd name="connsiteX3" fmla="*/ 32137 w 33222"/>
              <a:gd name="connsiteY3" fmla="*/ 111 h 10074"/>
              <a:gd name="connsiteX4" fmla="*/ 33222 w 33222"/>
              <a:gd name="connsiteY4" fmla="*/ 10000 h 10074"/>
              <a:gd name="connsiteX0" fmla="*/ 33222 w 33222"/>
              <a:gd name="connsiteY0" fmla="*/ 10000 h 10044"/>
              <a:gd name="connsiteX1" fmla="*/ 0 w 33222"/>
              <a:gd name="connsiteY1" fmla="*/ 10044 h 10044"/>
              <a:gd name="connsiteX2" fmla="*/ 23477 w 33222"/>
              <a:gd name="connsiteY2" fmla="*/ 0 h 10044"/>
              <a:gd name="connsiteX3" fmla="*/ 32137 w 33222"/>
              <a:gd name="connsiteY3" fmla="*/ 111 h 10044"/>
              <a:gd name="connsiteX4" fmla="*/ 33222 w 33222"/>
              <a:gd name="connsiteY4" fmla="*/ 10000 h 10044"/>
              <a:gd name="connsiteX0" fmla="*/ 33222 w 33222"/>
              <a:gd name="connsiteY0" fmla="*/ 10000 h 10044"/>
              <a:gd name="connsiteX1" fmla="*/ 0 w 33222"/>
              <a:gd name="connsiteY1" fmla="*/ 10044 h 10044"/>
              <a:gd name="connsiteX2" fmla="*/ 23477 w 33222"/>
              <a:gd name="connsiteY2" fmla="*/ 0 h 10044"/>
              <a:gd name="connsiteX3" fmla="*/ 32137 w 33222"/>
              <a:gd name="connsiteY3" fmla="*/ 111 h 10044"/>
              <a:gd name="connsiteX4" fmla="*/ 33222 w 33222"/>
              <a:gd name="connsiteY4" fmla="*/ 10000 h 10044"/>
              <a:gd name="connsiteX0" fmla="*/ 9769 w 9769"/>
              <a:gd name="connsiteY0" fmla="*/ 10000 h 10000"/>
              <a:gd name="connsiteX1" fmla="*/ 36 w 9769"/>
              <a:gd name="connsiteY1" fmla="*/ 9928 h 10000"/>
              <a:gd name="connsiteX2" fmla="*/ 24 w 9769"/>
              <a:gd name="connsiteY2" fmla="*/ 0 h 10000"/>
              <a:gd name="connsiteX3" fmla="*/ 8684 w 9769"/>
              <a:gd name="connsiteY3" fmla="*/ 111 h 10000"/>
              <a:gd name="connsiteX4" fmla="*/ 9769 w 9769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9" h="10000">
                <a:moveTo>
                  <a:pt x="9769" y="10000"/>
                </a:moveTo>
                <a:lnTo>
                  <a:pt x="36" y="9928"/>
                </a:lnTo>
                <a:cubicBezTo>
                  <a:pt x="121" y="6638"/>
                  <a:pt x="-61" y="3290"/>
                  <a:pt x="24" y="0"/>
                </a:cubicBezTo>
                <a:lnTo>
                  <a:pt x="8684" y="111"/>
                </a:lnTo>
                <a:cubicBezTo>
                  <a:pt x="9043" y="3408"/>
                  <a:pt x="9411" y="6704"/>
                  <a:pt x="9769" y="10000"/>
                </a:cubicBezTo>
                <a:close/>
              </a:path>
            </a:pathLst>
          </a:custGeom>
          <a:solidFill>
            <a:schemeClr val="bg1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17986" y="3642185"/>
            <a:ext cx="2913293" cy="842885"/>
          </a:xfrm>
          <a:custGeom>
            <a:avLst/>
            <a:gdLst>
              <a:gd name="connsiteX0" fmla="*/ 2938693 w 2938693"/>
              <a:gd name="connsiteY0" fmla="*/ 0 h 1297890"/>
              <a:gd name="connsiteX1" fmla="*/ 1456734 w 2938693"/>
              <a:gd name="connsiteY1" fmla="*/ 1292772 h 1297890"/>
              <a:gd name="connsiteX2" fmla="*/ 0 w 2938693"/>
              <a:gd name="connsiteY2" fmla="*/ 365760 h 1297890"/>
              <a:gd name="connsiteX0" fmla="*/ 2938693 w 2938693"/>
              <a:gd name="connsiteY0" fmla="*/ 0 h 365760"/>
              <a:gd name="connsiteX1" fmla="*/ 0 w 2938693"/>
              <a:gd name="connsiteY1" fmla="*/ 365760 h 365760"/>
              <a:gd name="connsiteX0" fmla="*/ 2938693 w 2938693"/>
              <a:gd name="connsiteY0" fmla="*/ 0 h 774443"/>
              <a:gd name="connsiteX1" fmla="*/ 0 w 2938693"/>
              <a:gd name="connsiteY1" fmla="*/ 365760 h 774443"/>
              <a:gd name="connsiteX0" fmla="*/ 2938693 w 2938693"/>
              <a:gd name="connsiteY0" fmla="*/ 0 h 811371"/>
              <a:gd name="connsiteX1" fmla="*/ 0 w 2938693"/>
              <a:gd name="connsiteY1" fmla="*/ 365760 h 811371"/>
              <a:gd name="connsiteX0" fmla="*/ 2913293 w 2913293"/>
              <a:gd name="connsiteY0" fmla="*/ 0 h 842885"/>
              <a:gd name="connsiteX1" fmla="*/ 0 w 2913293"/>
              <a:gd name="connsiteY1" fmla="*/ 406400 h 84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3293" h="842885">
                <a:moveTo>
                  <a:pt x="2913293" y="0"/>
                </a:moveTo>
                <a:cubicBezTo>
                  <a:pt x="2883689" y="320040"/>
                  <a:pt x="766204" y="1457960"/>
                  <a:pt x="0" y="406400"/>
                </a:cubicBezTo>
              </a:path>
            </a:pathLst>
          </a:custGeom>
          <a:noFill/>
          <a:ln w="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9120" y="2081048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0" name="Oval 239"/>
          <p:cNvSpPr/>
          <p:nvPr/>
        </p:nvSpPr>
        <p:spPr>
          <a:xfrm>
            <a:off x="4402784" y="2643351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2" name="Oval 241"/>
          <p:cNvSpPr/>
          <p:nvPr/>
        </p:nvSpPr>
        <p:spPr>
          <a:xfrm>
            <a:off x="4348130" y="4972443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3" name="Oval 242"/>
          <p:cNvSpPr/>
          <p:nvPr/>
        </p:nvSpPr>
        <p:spPr>
          <a:xfrm>
            <a:off x="4349181" y="4361792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5" name="Oval 244"/>
          <p:cNvSpPr/>
          <p:nvPr/>
        </p:nvSpPr>
        <p:spPr>
          <a:xfrm>
            <a:off x="4350233" y="3826815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6" name="Oval 245"/>
          <p:cNvSpPr/>
          <p:nvPr/>
        </p:nvSpPr>
        <p:spPr>
          <a:xfrm>
            <a:off x="4344977" y="3247695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7" name="Oval 246"/>
          <p:cNvSpPr/>
          <p:nvPr/>
        </p:nvSpPr>
        <p:spPr>
          <a:xfrm>
            <a:off x="4342875" y="5547358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8" name="Oval 247"/>
          <p:cNvSpPr/>
          <p:nvPr/>
        </p:nvSpPr>
        <p:spPr>
          <a:xfrm>
            <a:off x="744134" y="4553080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9" name="Oval 248"/>
          <p:cNvSpPr/>
          <p:nvPr/>
        </p:nvSpPr>
        <p:spPr>
          <a:xfrm>
            <a:off x="757797" y="3381176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720255" y="3629923"/>
            <a:ext cx="0" cy="24594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cxnSpLocks/>
          </p:cNvCxnSpPr>
          <p:nvPr/>
        </p:nvCxnSpPr>
        <p:spPr>
          <a:xfrm flipH="1">
            <a:off x="4582160" y="3718561"/>
            <a:ext cx="1148080" cy="0"/>
          </a:xfrm>
          <a:prstGeom prst="line">
            <a:avLst/>
          </a:prstGeom>
          <a:ln w="0">
            <a:solidFill>
              <a:srgbClr val="0070C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 Box 28"/>
          <p:cNvSpPr txBox="1">
            <a:spLocks noChangeArrowheads="1"/>
          </p:cNvSpPr>
          <p:nvPr/>
        </p:nvSpPr>
        <p:spPr bwMode="auto">
          <a:xfrm>
            <a:off x="5840205" y="3842814"/>
            <a:ext cx="16898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0070C0"/>
                </a:solidFill>
              </a:rPr>
              <a:t>L</a:t>
            </a:r>
            <a:r>
              <a:rPr lang="en-US" altLang="en-US" sz="900" baseline="-25000" dirty="0">
                <a:solidFill>
                  <a:srgbClr val="0070C0"/>
                </a:solidFill>
              </a:rPr>
              <a:t>R3 </a:t>
            </a:r>
            <a:r>
              <a:rPr lang="en-US" altLang="en-US" sz="900" dirty="0">
                <a:solidFill>
                  <a:srgbClr val="0070C0"/>
                </a:solidFill>
              </a:rPr>
              <a:t>= Rankine length for panel 3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89028" y="3734502"/>
            <a:ext cx="433420" cy="266385"/>
          </a:xfrm>
          <a:custGeom>
            <a:avLst/>
            <a:gdLst>
              <a:gd name="connsiteX0" fmla="*/ 0 w 403597"/>
              <a:gd name="connsiteY0" fmla="*/ 0 h 121776"/>
              <a:gd name="connsiteX1" fmla="*/ 208104 w 403597"/>
              <a:gd name="connsiteY1" fmla="*/ 119818 h 121776"/>
              <a:gd name="connsiteX2" fmla="*/ 403597 w 403597"/>
              <a:gd name="connsiteY2" fmla="*/ 63062 h 121776"/>
              <a:gd name="connsiteX0" fmla="*/ 0 w 403597"/>
              <a:gd name="connsiteY0" fmla="*/ 0 h 63062"/>
              <a:gd name="connsiteX1" fmla="*/ 403597 w 403597"/>
              <a:gd name="connsiteY1" fmla="*/ 63062 h 63062"/>
              <a:gd name="connsiteX0" fmla="*/ 0 w 551753"/>
              <a:gd name="connsiteY0" fmla="*/ 0 h 50956"/>
              <a:gd name="connsiteX1" fmla="*/ 551753 w 551753"/>
              <a:gd name="connsiteY1" fmla="*/ 50956 h 50956"/>
              <a:gd name="connsiteX0" fmla="*/ 0 w 551753"/>
              <a:gd name="connsiteY0" fmla="*/ 0 h 110512"/>
              <a:gd name="connsiteX1" fmla="*/ 551753 w 551753"/>
              <a:gd name="connsiteY1" fmla="*/ 50956 h 110512"/>
              <a:gd name="connsiteX0" fmla="*/ 0 w 551753"/>
              <a:gd name="connsiteY0" fmla="*/ 0 h 129737"/>
              <a:gd name="connsiteX1" fmla="*/ 551753 w 551753"/>
              <a:gd name="connsiteY1" fmla="*/ 50956 h 129737"/>
              <a:gd name="connsiteX0" fmla="*/ 0 w 351125"/>
              <a:gd name="connsiteY0" fmla="*/ 0 h 211596"/>
              <a:gd name="connsiteX1" fmla="*/ 351125 w 351125"/>
              <a:gd name="connsiteY1" fmla="*/ 156879 h 2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25" h="211596">
                <a:moveTo>
                  <a:pt x="0" y="0"/>
                </a:moveTo>
                <a:cubicBezTo>
                  <a:pt x="126302" y="105759"/>
                  <a:pt x="163091" y="309371"/>
                  <a:pt x="351125" y="156879"/>
                </a:cubicBezTo>
              </a:path>
            </a:pathLst>
          </a:custGeom>
          <a:noFill/>
          <a:ln w="0">
            <a:solidFill>
              <a:schemeClr val="tx1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0" y="5291829"/>
                <a:ext cx="4039952" cy="1201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200" dirty="0"/>
                  <a:t>To determine </a:t>
                </a:r>
              </a:p>
              <a:p>
                <a:pPr eaLnBrk="1" hangingPunct="1"/>
                <a:r>
                  <a:rPr lang="en-US" altLang="en-US" sz="1200" dirty="0">
                    <a:solidFill>
                      <a:srgbClr val="0070C0"/>
                    </a:solidFill>
                  </a:rPr>
                  <a:t>L</a:t>
                </a:r>
                <a:r>
                  <a:rPr lang="en-US" altLang="en-US" sz="1200" baseline="-25000" dirty="0">
                    <a:solidFill>
                      <a:srgbClr val="0070C0"/>
                    </a:solidFill>
                  </a:rPr>
                  <a:t>R3 </a:t>
                </a:r>
                <a:r>
                  <a:rPr lang="en-US" altLang="en-US" sz="1200" dirty="0">
                    <a:solidFill>
                      <a:srgbClr val="0070C0"/>
                    </a:solidFill>
                  </a:rPr>
                  <a:t>= Rankine Length for panel 3 </a:t>
                </a:r>
                <a:r>
                  <a:rPr lang="en-US" altLang="en-US" sz="1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lang="en-US" altLang="en-US" sz="1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17.32</m:t>
                        </m:r>
                      </m:num>
                      <m:den>
                        <m:sSub>
                          <m:sSubPr>
                            <m:ctrlP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sSub>
                          <m:sSubPr>
                            <m:ctrlPr>
                              <a:rPr lang="en-US" altLang="en-US" sz="12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2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en-US" sz="12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num>
                      <m:den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17.5 </m:t>
                        </m:r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</m:oMath>
                </a14:m>
                <a:endParaRPr lang="en-US" altLang="en-US" sz="12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17.32 </m:t>
                        </m:r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17.5</m:t>
                        </m:r>
                      </m:num>
                      <m:den>
                        <m:r>
                          <a:rPr lang="en-US" alt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alt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10.10</m:t>
                    </m:r>
                  </m:oMath>
                </a14:m>
                <a:r>
                  <a:rPr lang="en-US" altLang="en-US" sz="1200" dirty="0">
                    <a:solidFill>
                      <a:srgbClr val="0070C0"/>
                    </a:solidFill>
                  </a:rPr>
                  <a:t> ft</a:t>
                </a:r>
              </a:p>
              <a:p>
                <a:pPr eaLnBrk="1" hangingPunct="1"/>
                <a:endParaRPr lang="en-US" altLang="en-US" sz="1200" dirty="0"/>
              </a:p>
              <a:p>
                <a:pPr eaLnBrk="1" hangingPunct="1"/>
                <a:r>
                  <a:rPr lang="en-US" altLang="en-US" sz="1200" dirty="0"/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91829"/>
                <a:ext cx="4039952" cy="1201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6502400" y="1889391"/>
            <a:ext cx="416" cy="43177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4585247" y="1728952"/>
            <a:ext cx="416" cy="4176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73" name="Rectangle 115"/>
          <p:cNvSpPr>
            <a:spLocks noChangeArrowheads="1"/>
          </p:cNvSpPr>
          <p:nvPr/>
        </p:nvSpPr>
        <p:spPr bwMode="auto">
          <a:xfrm>
            <a:off x="4757649" y="2595212"/>
            <a:ext cx="16242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Symbol" panose="05050102010706020507" pitchFamily="18" charset="2"/>
              </a:rPr>
              <a:t>s</a:t>
            </a:r>
            <a:r>
              <a:rPr lang="en-US" altLang="en-US" sz="1100" i="1" baseline="-25000" dirty="0"/>
              <a:t>a2 </a:t>
            </a:r>
            <a:r>
              <a:rPr lang="en-US" altLang="en-US" sz="1100" i="1" dirty="0"/>
              <a:t>= 5’x110=550 psf</a:t>
            </a:r>
            <a:r>
              <a:rPr lang="en-US" altLang="en-US" sz="1100" i="1" baseline="-25000" dirty="0"/>
              <a:t> </a:t>
            </a:r>
          </a:p>
        </p:txBody>
      </p:sp>
      <p:cxnSp>
        <p:nvCxnSpPr>
          <p:cNvPr id="261" name="Straight Connector 260"/>
          <p:cNvCxnSpPr>
            <a:cxnSpLocks/>
          </p:cNvCxnSpPr>
          <p:nvPr/>
        </p:nvCxnSpPr>
        <p:spPr>
          <a:xfrm flipH="1">
            <a:off x="4592015" y="1925671"/>
            <a:ext cx="1891335" cy="0"/>
          </a:xfrm>
          <a:prstGeom prst="line">
            <a:avLst/>
          </a:prstGeom>
          <a:ln w="0"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75844" y="1488791"/>
                <a:ext cx="2478339" cy="438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30′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……  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=17.32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844" y="1488791"/>
                <a:ext cx="2478339" cy="438069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3657600" y="2163029"/>
            <a:ext cx="636927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H="1">
            <a:off x="3784775" y="3601895"/>
            <a:ext cx="636927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xmlns="" id="{EDE07E88-A794-4B5A-8D6C-FD66E33E925F}"/>
              </a:ext>
            </a:extLst>
          </p:cNvPr>
          <p:cNvCxnSpPr/>
          <p:nvPr/>
        </p:nvCxnSpPr>
        <p:spPr>
          <a:xfrm flipV="1">
            <a:off x="3878317" y="2156724"/>
            <a:ext cx="6307" cy="1450426"/>
          </a:xfrm>
          <a:prstGeom prst="straightConnector1">
            <a:avLst/>
          </a:prstGeom>
          <a:ln w="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46797" y="2743200"/>
            <a:ext cx="824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en-US" sz="1100" baseline="-25000" dirty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= 12.5 ft</a:t>
            </a:r>
          </a:p>
        </p:txBody>
      </p:sp>
      <p:sp>
        <p:nvSpPr>
          <p:cNvPr id="276" name="Oval 275"/>
          <p:cNvSpPr/>
          <p:nvPr/>
        </p:nvSpPr>
        <p:spPr>
          <a:xfrm>
            <a:off x="7389882" y="1654269"/>
            <a:ext cx="157655" cy="15765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947" name="TextBox 82946"/>
          <p:cNvSpPr txBox="1"/>
          <p:nvPr/>
        </p:nvSpPr>
        <p:spPr>
          <a:xfrm>
            <a:off x="7502343" y="1602770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= point 1</a:t>
            </a:r>
          </a:p>
        </p:txBody>
      </p:sp>
      <p:sp>
        <p:nvSpPr>
          <p:cNvPr id="82962" name="Freeform 82961"/>
          <p:cNvSpPr/>
          <p:nvPr/>
        </p:nvSpPr>
        <p:spPr>
          <a:xfrm>
            <a:off x="3190941" y="5820629"/>
            <a:ext cx="126547" cy="245942"/>
          </a:xfrm>
          <a:custGeom>
            <a:avLst/>
            <a:gdLst>
              <a:gd name="connsiteX0" fmla="*/ 0 w 126547"/>
              <a:gd name="connsiteY0" fmla="*/ 245942 h 245942"/>
              <a:gd name="connsiteX1" fmla="*/ 119818 w 126547"/>
              <a:gd name="connsiteY1" fmla="*/ 132430 h 245942"/>
              <a:gd name="connsiteX2" fmla="*/ 100899 w 126547"/>
              <a:gd name="connsiteY2" fmla="*/ 0 h 24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547" h="245942">
                <a:moveTo>
                  <a:pt x="0" y="245942"/>
                </a:moveTo>
                <a:cubicBezTo>
                  <a:pt x="51501" y="209681"/>
                  <a:pt x="103002" y="173420"/>
                  <a:pt x="119818" y="132430"/>
                </a:cubicBezTo>
                <a:cubicBezTo>
                  <a:pt x="136634" y="91440"/>
                  <a:pt x="118766" y="45720"/>
                  <a:pt x="100899" y="0"/>
                </a:cubicBezTo>
              </a:path>
            </a:pathLst>
          </a:custGeom>
          <a:noFill/>
          <a:ln w="3175"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64" name="TextBox 82963"/>
          <p:cNvSpPr txBox="1"/>
          <p:nvPr/>
        </p:nvSpPr>
        <p:spPr>
          <a:xfrm>
            <a:off x="2781037" y="6016121"/>
            <a:ext cx="873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5’ + 5’ +2.5’</a:t>
            </a:r>
          </a:p>
        </p:txBody>
      </p:sp>
      <p:sp>
        <p:nvSpPr>
          <p:cNvPr id="280" name="Text Box 21"/>
          <p:cNvSpPr txBox="1">
            <a:spLocks noChangeArrowheads="1"/>
          </p:cNvSpPr>
          <p:nvPr/>
        </p:nvSpPr>
        <p:spPr bwMode="auto">
          <a:xfrm>
            <a:off x="4802176" y="5380246"/>
            <a:ext cx="6591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45 + </a:t>
            </a:r>
            <a:r>
              <a:rPr lang="en-US" altLang="en-US" sz="1100" dirty="0">
                <a:latin typeface="Symbol" panose="05050102010706020507" pitchFamily="18" charset="2"/>
              </a:rPr>
              <a:t>f</a:t>
            </a:r>
            <a:r>
              <a:rPr lang="en-US" altLang="en-US" sz="1100" dirty="0"/>
              <a:t>/2</a:t>
            </a:r>
          </a:p>
        </p:txBody>
      </p:sp>
      <p:sp>
        <p:nvSpPr>
          <p:cNvPr id="231" name="Freeform 11">
            <a:extLst>
              <a:ext uri="{FF2B5EF4-FFF2-40B4-BE49-F238E27FC236}">
                <a16:creationId xmlns:a16="http://schemas.microsoft.com/office/drawing/2014/main" xmlns="" id="{3C6A9815-9AA2-4FD9-B845-8F9D7767D512}"/>
              </a:ext>
            </a:extLst>
          </p:cNvPr>
          <p:cNvSpPr/>
          <p:nvPr/>
        </p:nvSpPr>
        <p:spPr>
          <a:xfrm flipV="1">
            <a:off x="1286466" y="2515991"/>
            <a:ext cx="3604173" cy="939952"/>
          </a:xfrm>
          <a:custGeom>
            <a:avLst/>
            <a:gdLst>
              <a:gd name="connsiteX0" fmla="*/ 2938693 w 2938693"/>
              <a:gd name="connsiteY0" fmla="*/ 0 h 1297890"/>
              <a:gd name="connsiteX1" fmla="*/ 1456734 w 2938693"/>
              <a:gd name="connsiteY1" fmla="*/ 1292772 h 1297890"/>
              <a:gd name="connsiteX2" fmla="*/ 0 w 2938693"/>
              <a:gd name="connsiteY2" fmla="*/ 365760 h 1297890"/>
              <a:gd name="connsiteX0" fmla="*/ 3822613 w 3822613"/>
              <a:gd name="connsiteY0" fmla="*/ 0 h 1299504"/>
              <a:gd name="connsiteX1" fmla="*/ 2340654 w 3822613"/>
              <a:gd name="connsiteY1" fmla="*/ 1292772 h 1299504"/>
              <a:gd name="connsiteX2" fmla="*/ 0 w 3822613"/>
              <a:gd name="connsiteY2" fmla="*/ 499586 h 1299504"/>
              <a:gd name="connsiteX0" fmla="*/ 3822613 w 3822613"/>
              <a:gd name="connsiteY0" fmla="*/ 0 h 1737684"/>
              <a:gd name="connsiteX1" fmla="*/ 2279694 w 3822613"/>
              <a:gd name="connsiteY1" fmla="*/ 1734401 h 1737684"/>
              <a:gd name="connsiteX2" fmla="*/ 0 w 3822613"/>
              <a:gd name="connsiteY2" fmla="*/ 499586 h 1737684"/>
              <a:gd name="connsiteX0" fmla="*/ 3604173 w 3604173"/>
              <a:gd name="connsiteY0" fmla="*/ 189621 h 1238099"/>
              <a:gd name="connsiteX1" fmla="*/ 2279694 w 3604173"/>
              <a:gd name="connsiteY1" fmla="*/ 1234814 h 1238099"/>
              <a:gd name="connsiteX2" fmla="*/ 0 w 3604173"/>
              <a:gd name="connsiteY2" fmla="*/ -1 h 123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4173" h="1238099">
                <a:moveTo>
                  <a:pt x="3604173" y="189621"/>
                </a:moveTo>
                <a:cubicBezTo>
                  <a:pt x="3108084" y="805527"/>
                  <a:pt x="2769476" y="1173854"/>
                  <a:pt x="2279694" y="1234814"/>
                </a:cubicBezTo>
                <a:cubicBezTo>
                  <a:pt x="1789912" y="1295774"/>
                  <a:pt x="483476" y="493985"/>
                  <a:pt x="0" y="-1"/>
                </a:cubicBezTo>
              </a:path>
            </a:pathLst>
          </a:custGeom>
          <a:noFill/>
          <a:ln w="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11">
            <a:extLst>
              <a:ext uri="{FF2B5EF4-FFF2-40B4-BE49-F238E27FC236}">
                <a16:creationId xmlns:a16="http://schemas.microsoft.com/office/drawing/2014/main" xmlns="" id="{8B56BF28-E152-43D4-962A-3B933FADB43D}"/>
              </a:ext>
            </a:extLst>
          </p:cNvPr>
          <p:cNvSpPr/>
          <p:nvPr/>
        </p:nvSpPr>
        <p:spPr>
          <a:xfrm>
            <a:off x="1489666" y="3921586"/>
            <a:ext cx="3563533" cy="1516046"/>
          </a:xfrm>
          <a:custGeom>
            <a:avLst/>
            <a:gdLst>
              <a:gd name="connsiteX0" fmla="*/ 2938693 w 2938693"/>
              <a:gd name="connsiteY0" fmla="*/ 0 h 1297890"/>
              <a:gd name="connsiteX1" fmla="*/ 1456734 w 2938693"/>
              <a:gd name="connsiteY1" fmla="*/ 1292772 h 1297890"/>
              <a:gd name="connsiteX2" fmla="*/ 0 w 2938693"/>
              <a:gd name="connsiteY2" fmla="*/ 365760 h 1297890"/>
              <a:gd name="connsiteX0" fmla="*/ 3563533 w 3563533"/>
              <a:gd name="connsiteY0" fmla="*/ 0 h 1927810"/>
              <a:gd name="connsiteX1" fmla="*/ 1456734 w 3563533"/>
              <a:gd name="connsiteY1" fmla="*/ 1922692 h 1927810"/>
              <a:gd name="connsiteX2" fmla="*/ 0 w 3563533"/>
              <a:gd name="connsiteY2" fmla="*/ 995680 h 1927810"/>
              <a:gd name="connsiteX0" fmla="*/ 3563533 w 3563533"/>
              <a:gd name="connsiteY0" fmla="*/ 0 h 995680"/>
              <a:gd name="connsiteX1" fmla="*/ 0 w 3563533"/>
              <a:gd name="connsiteY1" fmla="*/ 995680 h 995680"/>
              <a:gd name="connsiteX0" fmla="*/ 3563533 w 3563533"/>
              <a:gd name="connsiteY0" fmla="*/ 0 h 1309727"/>
              <a:gd name="connsiteX1" fmla="*/ 0 w 3563533"/>
              <a:gd name="connsiteY1" fmla="*/ 995680 h 1309727"/>
              <a:gd name="connsiteX0" fmla="*/ 3563533 w 3563533"/>
              <a:gd name="connsiteY0" fmla="*/ 0 h 1516046"/>
              <a:gd name="connsiteX1" fmla="*/ 0 w 3563533"/>
              <a:gd name="connsiteY1" fmla="*/ 995680 h 151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3533" h="1516046">
                <a:moveTo>
                  <a:pt x="3563533" y="0"/>
                </a:moveTo>
                <a:cubicBezTo>
                  <a:pt x="1705129" y="2435013"/>
                  <a:pt x="202324" y="1273387"/>
                  <a:pt x="0" y="995680"/>
                </a:cubicBezTo>
              </a:path>
            </a:pathLst>
          </a:custGeom>
          <a:noFill/>
          <a:ln w="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72" name="Rectangle 114"/>
          <p:cNvSpPr>
            <a:spLocks noChangeArrowheads="1"/>
          </p:cNvSpPr>
          <p:nvPr/>
        </p:nvSpPr>
        <p:spPr bwMode="auto">
          <a:xfrm>
            <a:off x="5241608" y="3716338"/>
            <a:ext cx="3079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Symbol" panose="05050102010706020507" pitchFamily="18" charset="2"/>
              </a:rPr>
              <a:t>s</a:t>
            </a:r>
            <a:r>
              <a:rPr lang="en-US" altLang="en-US" sz="1400" baseline="-25000"/>
              <a:t>a4</a:t>
            </a:r>
          </a:p>
        </p:txBody>
      </p:sp>
      <p:sp>
        <p:nvSpPr>
          <p:cNvPr id="82971" name="Rectangle 113"/>
          <p:cNvSpPr>
            <a:spLocks noChangeArrowheads="1"/>
          </p:cNvSpPr>
          <p:nvPr/>
        </p:nvSpPr>
        <p:spPr bwMode="auto">
          <a:xfrm>
            <a:off x="4999990" y="3147060"/>
            <a:ext cx="3079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Symbol" panose="05050102010706020507" pitchFamily="18" charset="2"/>
              </a:rPr>
              <a:t>s</a:t>
            </a:r>
            <a:r>
              <a:rPr lang="en-US" altLang="en-US" sz="1400" baseline="-25000"/>
              <a:t>a3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9E5891B-4096-4422-9E43-EA843E14521C}"/>
              </a:ext>
            </a:extLst>
          </p:cNvPr>
          <p:cNvCxnSpPr>
            <a:cxnSpLocks/>
          </p:cNvCxnSpPr>
          <p:nvPr/>
        </p:nvCxnSpPr>
        <p:spPr>
          <a:xfrm flipH="1">
            <a:off x="4581526" y="4479925"/>
            <a:ext cx="9607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7ED5B25-7105-41BC-A848-B840635F43D7}"/>
              </a:ext>
            </a:extLst>
          </p:cNvPr>
          <p:cNvGrpSpPr/>
          <p:nvPr/>
        </p:nvGrpSpPr>
        <p:grpSpPr>
          <a:xfrm>
            <a:off x="5166678" y="4639946"/>
            <a:ext cx="2549525" cy="117474"/>
            <a:chOff x="5166678" y="4639946"/>
            <a:chExt cx="2549525" cy="117474"/>
          </a:xfrm>
        </p:grpSpPr>
        <p:grpSp>
          <p:nvGrpSpPr>
            <p:cNvPr id="83097" name="Group 230"/>
            <p:cNvGrpSpPr>
              <a:grpSpLocks/>
            </p:cNvGrpSpPr>
            <p:nvPr/>
          </p:nvGrpSpPr>
          <p:grpSpPr bwMode="auto">
            <a:xfrm>
              <a:off x="5166678" y="4642052"/>
              <a:ext cx="1275572" cy="115368"/>
              <a:chOff x="6096000" y="938213"/>
              <a:chExt cx="1677988" cy="152400"/>
            </a:xfrm>
          </p:grpSpPr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xmlns="" id="{834E7EC7-88B2-4687-A4DF-8DB3DBC61D09}"/>
                  </a:ext>
                </a:extLst>
              </p:cNvPr>
              <p:cNvCxnSpPr/>
              <p:nvPr/>
            </p:nvCxnSpPr>
            <p:spPr>
              <a:xfrm rot="5400000">
                <a:off x="6020501" y="1013026"/>
                <a:ext cx="153086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xmlns="" id="{638F5433-59CF-4CA5-A8C6-A19640392F9D}"/>
                  </a:ext>
                </a:extLst>
              </p:cNvPr>
              <p:cNvCxnSpPr/>
              <p:nvPr/>
            </p:nvCxnSpPr>
            <p:spPr>
              <a:xfrm rot="5400000">
                <a:off x="6172948" y="1013026"/>
                <a:ext cx="153086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xmlns="" id="{EDA4D72B-429A-4933-B0D7-500F8CF19D58}"/>
                  </a:ext>
                </a:extLst>
              </p:cNvPr>
              <p:cNvCxnSpPr/>
              <p:nvPr/>
            </p:nvCxnSpPr>
            <p:spPr>
              <a:xfrm rot="5400000">
                <a:off x="6325396" y="1013026"/>
                <a:ext cx="153086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xmlns="" id="{3478D11D-4B47-4386-828C-C4753FD6B381}"/>
                  </a:ext>
                </a:extLst>
              </p:cNvPr>
              <p:cNvCxnSpPr/>
              <p:nvPr/>
            </p:nvCxnSpPr>
            <p:spPr>
              <a:xfrm rot="5400000">
                <a:off x="6477843" y="1013026"/>
                <a:ext cx="153086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xmlns="" id="{FA092E0D-0D6F-4C1E-8ED4-5CA6C716AA92}"/>
                  </a:ext>
                </a:extLst>
              </p:cNvPr>
              <p:cNvCxnSpPr/>
              <p:nvPr/>
            </p:nvCxnSpPr>
            <p:spPr>
              <a:xfrm rot="5400000">
                <a:off x="6630291" y="1013026"/>
                <a:ext cx="153086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xmlns="" id="{D517AB39-3EC5-42EA-8324-C0A7A54D562F}"/>
                  </a:ext>
                </a:extLst>
              </p:cNvPr>
              <p:cNvCxnSpPr/>
              <p:nvPr/>
            </p:nvCxnSpPr>
            <p:spPr>
              <a:xfrm rot="5400000">
                <a:off x="6782738" y="1013026"/>
                <a:ext cx="153086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xmlns="" id="{03979A0D-4084-4476-9C13-A850E51EE651}"/>
                  </a:ext>
                </a:extLst>
              </p:cNvPr>
              <p:cNvCxnSpPr/>
              <p:nvPr/>
            </p:nvCxnSpPr>
            <p:spPr>
              <a:xfrm rot="5400000">
                <a:off x="6935186" y="1013026"/>
                <a:ext cx="153086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xmlns="" id="{0E9CB49F-82BD-485E-84AE-7E5113FBE3B5}"/>
                  </a:ext>
                </a:extLst>
              </p:cNvPr>
              <p:cNvCxnSpPr/>
              <p:nvPr/>
            </p:nvCxnSpPr>
            <p:spPr>
              <a:xfrm rot="5400000">
                <a:off x="7087633" y="1013026"/>
                <a:ext cx="153086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xmlns="" id="{D60D4F33-82A4-456F-B139-470AD6A21973}"/>
                  </a:ext>
                </a:extLst>
              </p:cNvPr>
              <p:cNvCxnSpPr/>
              <p:nvPr/>
            </p:nvCxnSpPr>
            <p:spPr>
              <a:xfrm rot="5400000">
                <a:off x="7240081" y="1013026"/>
                <a:ext cx="153086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xmlns="" id="{37915306-3978-4A55-95DA-D52A9ABB0C66}"/>
                  </a:ext>
                </a:extLst>
              </p:cNvPr>
              <p:cNvCxnSpPr/>
              <p:nvPr/>
            </p:nvCxnSpPr>
            <p:spPr>
              <a:xfrm rot="5400000">
                <a:off x="7392528" y="1013026"/>
                <a:ext cx="153086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xmlns="" id="{4FBAA3CA-B289-4C87-BFAA-A19DE5F53939}"/>
                  </a:ext>
                </a:extLst>
              </p:cNvPr>
              <p:cNvCxnSpPr/>
              <p:nvPr/>
            </p:nvCxnSpPr>
            <p:spPr>
              <a:xfrm rot="5400000">
                <a:off x="7544977" y="1013026"/>
                <a:ext cx="153086" cy="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xmlns="" id="{C24E513F-30C0-4C47-BF2A-462F4363BF7B}"/>
                  </a:ext>
                </a:extLst>
              </p:cNvPr>
              <p:cNvCxnSpPr/>
              <p:nvPr/>
            </p:nvCxnSpPr>
            <p:spPr>
              <a:xfrm rot="5400000">
                <a:off x="7697423" y="1013026"/>
                <a:ext cx="153086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xmlns="" id="{E3F90742-5D47-4A9B-A384-0C7F2DCA406A}"/>
                </a:ext>
              </a:extLst>
            </p:cNvPr>
            <p:cNvCxnSpPr/>
            <p:nvPr/>
          </p:nvCxnSpPr>
          <p:spPr bwMode="auto">
            <a:xfrm rot="5400000">
              <a:off x="6501765" y="4698683"/>
              <a:ext cx="1158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xmlns="" id="{EA74809E-F8F1-4B7A-A27E-DBEB1C352C8B}"/>
                </a:ext>
              </a:extLst>
            </p:cNvPr>
            <p:cNvCxnSpPr/>
            <p:nvPr/>
          </p:nvCxnSpPr>
          <p:spPr bwMode="auto">
            <a:xfrm rot="5400000">
              <a:off x="6617653" y="4698683"/>
              <a:ext cx="1158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xmlns="" id="{442E4D20-8A1F-4BDC-86C5-B99550FEBB17}"/>
                </a:ext>
              </a:extLst>
            </p:cNvPr>
            <p:cNvCxnSpPr/>
            <p:nvPr/>
          </p:nvCxnSpPr>
          <p:spPr bwMode="auto">
            <a:xfrm rot="5400000">
              <a:off x="6733540" y="4698683"/>
              <a:ext cx="1158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xmlns="" id="{3B80171E-7314-43F1-8969-418A5C62922C}"/>
                </a:ext>
              </a:extLst>
            </p:cNvPr>
            <p:cNvCxnSpPr/>
            <p:nvPr/>
          </p:nvCxnSpPr>
          <p:spPr bwMode="auto">
            <a:xfrm rot="5400000">
              <a:off x="6849428" y="4698683"/>
              <a:ext cx="1158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xmlns="" id="{BB6A8F04-CEA4-4AB0-A5A5-CD2C2B43A4FA}"/>
                </a:ext>
              </a:extLst>
            </p:cNvPr>
            <p:cNvCxnSpPr/>
            <p:nvPr/>
          </p:nvCxnSpPr>
          <p:spPr bwMode="auto">
            <a:xfrm rot="5400000">
              <a:off x="6965315" y="4698683"/>
              <a:ext cx="1158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xmlns="" id="{74096318-3F10-4310-9D44-6A52A9E63001}"/>
                </a:ext>
              </a:extLst>
            </p:cNvPr>
            <p:cNvCxnSpPr/>
            <p:nvPr/>
          </p:nvCxnSpPr>
          <p:spPr bwMode="auto">
            <a:xfrm rot="5400000">
              <a:off x="7081203" y="4698683"/>
              <a:ext cx="1158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xmlns="" id="{DB143426-1177-4706-9E7C-725A83A449B9}"/>
                </a:ext>
              </a:extLst>
            </p:cNvPr>
            <p:cNvCxnSpPr/>
            <p:nvPr/>
          </p:nvCxnSpPr>
          <p:spPr bwMode="auto">
            <a:xfrm rot="5400000">
              <a:off x="7197090" y="4698683"/>
              <a:ext cx="1158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xmlns="" id="{565DFDB9-2E81-40DB-A8BD-3E88F8B97F25}"/>
                </a:ext>
              </a:extLst>
            </p:cNvPr>
            <p:cNvCxnSpPr/>
            <p:nvPr/>
          </p:nvCxnSpPr>
          <p:spPr bwMode="auto">
            <a:xfrm rot="5400000">
              <a:off x="7312978" y="4698683"/>
              <a:ext cx="1158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799A0F60-9C7D-4B5D-A6F4-EEB728EBC1DE}"/>
                </a:ext>
              </a:extLst>
            </p:cNvPr>
            <p:cNvCxnSpPr/>
            <p:nvPr/>
          </p:nvCxnSpPr>
          <p:spPr bwMode="auto">
            <a:xfrm rot="5400000">
              <a:off x="7428865" y="4698683"/>
              <a:ext cx="1158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xmlns="" id="{910B3266-6107-4546-9382-8D891A2FE773}"/>
                </a:ext>
              </a:extLst>
            </p:cNvPr>
            <p:cNvCxnSpPr/>
            <p:nvPr/>
          </p:nvCxnSpPr>
          <p:spPr bwMode="auto">
            <a:xfrm rot="5400000">
              <a:off x="7541578" y="4697096"/>
              <a:ext cx="11588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xmlns="" id="{337562CE-4FA4-4C9C-A4F2-E4DC4D9C6D69}"/>
                </a:ext>
              </a:extLst>
            </p:cNvPr>
            <p:cNvCxnSpPr/>
            <p:nvPr/>
          </p:nvCxnSpPr>
          <p:spPr bwMode="auto">
            <a:xfrm rot="5400000">
              <a:off x="7657465" y="4697096"/>
              <a:ext cx="1158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xmlns="" id="{EAD34CF2-46A0-43AE-B67B-283AD058DB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515398" y="4117131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xmlns="" id="{5A2860BC-8CB0-4662-9559-7448A1D79B8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392631" y="4125597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xmlns="" id="{4E55EA06-CAC1-40BD-B1FB-E20186AD4AC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701665" y="3558332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xmlns="" id="{4432149F-64BB-4637-8851-EA3D87C7C1B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832898" y="3554100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xmlns="" id="{485164BD-DD15-447A-BBD9-6F11A327FB3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150398" y="2969900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xmlns="" id="{ED649212-07A0-4CAB-99FF-B14B829029A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006465" y="2965667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xmlns="" id="{50093EAC-DEEE-406E-84DC-BA52BB99B53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311264" y="2411101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xmlns="" id="{44F09529-CF89-4206-BD7E-0E24583B828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442497" y="2406869"/>
            <a:ext cx="115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xmlns="" id="{51617715-425A-4063-8A2E-E27E59AE6BFB}"/>
              </a:ext>
            </a:extLst>
          </p:cNvPr>
          <p:cNvCxnSpPr/>
          <p:nvPr/>
        </p:nvCxnSpPr>
        <p:spPr bwMode="auto">
          <a:xfrm rot="5400000">
            <a:off x="4718580" y="5282672"/>
            <a:ext cx="1158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xmlns="" id="{DD217029-7142-418A-AA70-18F2788783F4}"/>
              </a:ext>
            </a:extLst>
          </p:cNvPr>
          <p:cNvCxnSpPr/>
          <p:nvPr/>
        </p:nvCxnSpPr>
        <p:spPr bwMode="auto">
          <a:xfrm rot="5400000">
            <a:off x="4866747" y="5278438"/>
            <a:ext cx="1158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CFB87B4F-6D27-4973-8D23-A07A546256F6}"/>
              </a:ext>
            </a:extLst>
          </p:cNvPr>
          <p:cNvCxnSpPr/>
          <p:nvPr/>
        </p:nvCxnSpPr>
        <p:spPr>
          <a:xfrm flipH="1">
            <a:off x="3263900" y="4330700"/>
            <a:ext cx="476250" cy="1181100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prstDash val="dash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965" name="TextBox 82964">
                <a:extLst>
                  <a:ext uri="{FF2B5EF4-FFF2-40B4-BE49-F238E27FC236}">
                    <a16:creationId xmlns:a16="http://schemas.microsoft.com/office/drawing/2014/main" xmlns="" id="{B53E87BB-10E0-49AE-9D89-5F760A29233E}"/>
                  </a:ext>
                </a:extLst>
              </p:cNvPr>
              <p:cNvSpPr txBox="1"/>
              <p:nvPr/>
            </p:nvSpPr>
            <p:spPr>
              <a:xfrm>
                <a:off x="67733" y="1642534"/>
                <a:ext cx="1989904" cy="33855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2D2DB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965" name="TextBox 82964">
                <a:extLst>
                  <a:ext uri="{FF2B5EF4-FFF2-40B4-BE49-F238E27FC236}">
                    <a16:creationId xmlns:a16="http://schemas.microsoft.com/office/drawing/2014/main" id="{B53E87BB-10E0-49AE-9D89-5F760A292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" y="1642534"/>
                <a:ext cx="198990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2D2DB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968" name="TextBox 82967">
                <a:extLst>
                  <a:ext uri="{FF2B5EF4-FFF2-40B4-BE49-F238E27FC236}">
                    <a16:creationId xmlns:a16="http://schemas.microsoft.com/office/drawing/2014/main" xmlns="" id="{76BFE80A-3D04-43EF-B544-28F0AAEA38E4}"/>
                  </a:ext>
                </a:extLst>
              </p:cNvPr>
              <p:cNvSpPr txBox="1"/>
              <p:nvPr/>
            </p:nvSpPr>
            <p:spPr>
              <a:xfrm>
                <a:off x="304799" y="2074334"/>
                <a:ext cx="2006831" cy="60292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968" name="TextBox 82967">
                <a:extLst>
                  <a:ext uri="{FF2B5EF4-FFF2-40B4-BE49-F238E27FC236}">
                    <a16:creationId xmlns:a16="http://schemas.microsoft.com/office/drawing/2014/main" id="{76BFE80A-3D04-43EF-B544-28F0AAEA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074334"/>
                <a:ext cx="2006831" cy="6029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69" name="Freeform: Shape 82968">
            <a:extLst>
              <a:ext uri="{FF2B5EF4-FFF2-40B4-BE49-F238E27FC236}">
                <a16:creationId xmlns:a16="http://schemas.microsoft.com/office/drawing/2014/main" xmlns="" id="{77F626CE-7FAF-41AA-961E-CFB46D20E2E2}"/>
              </a:ext>
            </a:extLst>
          </p:cNvPr>
          <p:cNvSpPr/>
          <p:nvPr/>
        </p:nvSpPr>
        <p:spPr>
          <a:xfrm>
            <a:off x="68616" y="1938867"/>
            <a:ext cx="566384" cy="3657600"/>
          </a:xfrm>
          <a:custGeom>
            <a:avLst/>
            <a:gdLst>
              <a:gd name="connsiteX0" fmla="*/ 44808 w 510475"/>
              <a:gd name="connsiteY0" fmla="*/ 0 h 3689271"/>
              <a:gd name="connsiteX1" fmla="*/ 44808 w 510475"/>
              <a:gd name="connsiteY1" fmla="*/ 3158066 h 3689271"/>
              <a:gd name="connsiteX2" fmla="*/ 510475 w 510475"/>
              <a:gd name="connsiteY2" fmla="*/ 3657600 h 3689271"/>
              <a:gd name="connsiteX0" fmla="*/ 0 w 465667"/>
              <a:gd name="connsiteY0" fmla="*/ 0 h 3657600"/>
              <a:gd name="connsiteX1" fmla="*/ 465667 w 465667"/>
              <a:gd name="connsiteY1" fmla="*/ 3657600 h 3657600"/>
              <a:gd name="connsiteX0" fmla="*/ 26944 w 492611"/>
              <a:gd name="connsiteY0" fmla="*/ 0 h 3657600"/>
              <a:gd name="connsiteX1" fmla="*/ 492611 w 492611"/>
              <a:gd name="connsiteY1" fmla="*/ 3657600 h 3657600"/>
              <a:gd name="connsiteX0" fmla="*/ 100717 w 566384"/>
              <a:gd name="connsiteY0" fmla="*/ 0 h 3657600"/>
              <a:gd name="connsiteX1" fmla="*/ 566384 w 566384"/>
              <a:gd name="connsiteY1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384" h="3657600">
                <a:moveTo>
                  <a:pt x="100717" y="0"/>
                </a:moveTo>
                <a:cubicBezTo>
                  <a:pt x="-40394" y="1210734"/>
                  <a:pt x="-139171" y="2404533"/>
                  <a:pt x="566384" y="3657600"/>
                </a:cubicBezTo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7F63C763-C24B-4353-95B3-0C492C2B210F}"/>
              </a:ext>
            </a:extLst>
          </p:cNvPr>
          <p:cNvCxnSpPr/>
          <p:nvPr/>
        </p:nvCxnSpPr>
        <p:spPr>
          <a:xfrm>
            <a:off x="7695105" y="3648973"/>
            <a:ext cx="0" cy="24594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xmlns="" id="{1BA2DA1F-B81D-4830-82FC-D2A28B5E75A1}"/>
              </a:ext>
            </a:extLst>
          </p:cNvPr>
          <p:cNvCxnSpPr>
            <a:cxnSpLocks/>
          </p:cNvCxnSpPr>
          <p:nvPr/>
        </p:nvCxnSpPr>
        <p:spPr>
          <a:xfrm flipH="1">
            <a:off x="5718810" y="3718561"/>
            <a:ext cx="1951990" cy="0"/>
          </a:xfrm>
          <a:prstGeom prst="line">
            <a:avLst/>
          </a:prstGeom>
          <a:ln w="0">
            <a:solidFill>
              <a:srgbClr val="FF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 Box 27">
            <a:extLst>
              <a:ext uri="{FF2B5EF4-FFF2-40B4-BE49-F238E27FC236}">
                <a16:creationId xmlns:a16="http://schemas.microsoft.com/office/drawing/2014/main" xmlns="" id="{5DCB7A57-083E-49B0-9D3D-EFA7D9D1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235" y="3657500"/>
            <a:ext cx="1885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FF0000"/>
                </a:solidFill>
              </a:rPr>
              <a:t>L</a:t>
            </a:r>
            <a:r>
              <a:rPr lang="en-US" altLang="en-US" sz="1000" baseline="-25000" dirty="0">
                <a:solidFill>
                  <a:srgbClr val="FF0000"/>
                </a:solidFill>
              </a:rPr>
              <a:t>e3 </a:t>
            </a:r>
            <a:r>
              <a:rPr lang="en-US" altLang="en-US" sz="1000" dirty="0">
                <a:solidFill>
                  <a:srgbClr val="FF0000"/>
                </a:solidFill>
              </a:rPr>
              <a:t>= Effective length for panel 3</a:t>
            </a:r>
          </a:p>
        </p:txBody>
      </p: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xmlns="" id="{9A1A7ADF-D473-4F23-A6A9-B0786615431C}"/>
              </a:ext>
            </a:extLst>
          </p:cNvPr>
          <p:cNvCxnSpPr>
            <a:cxnSpLocks/>
          </p:cNvCxnSpPr>
          <p:nvPr/>
        </p:nvCxnSpPr>
        <p:spPr>
          <a:xfrm flipH="1">
            <a:off x="3200400" y="2990850"/>
            <a:ext cx="88900" cy="2717800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prstDash val="dash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95" name="Group 82994">
            <a:extLst>
              <a:ext uri="{FF2B5EF4-FFF2-40B4-BE49-F238E27FC236}">
                <a16:creationId xmlns:a16="http://schemas.microsoft.com/office/drawing/2014/main" xmlns="" id="{22FC1B57-BE92-4B2A-AACB-B9EFE7CCD691}"/>
              </a:ext>
            </a:extLst>
          </p:cNvPr>
          <p:cNvGrpSpPr/>
          <p:nvPr/>
        </p:nvGrpSpPr>
        <p:grpSpPr>
          <a:xfrm>
            <a:off x="5163608" y="6252634"/>
            <a:ext cx="2152650" cy="209551"/>
            <a:chOff x="4879975" y="6045200"/>
            <a:chExt cx="2152650" cy="209551"/>
          </a:xfrm>
        </p:grpSpPr>
        <p:sp>
          <p:nvSpPr>
            <p:cNvPr id="274" name="Parallelogram 273">
              <a:extLst>
                <a:ext uri="{FF2B5EF4-FFF2-40B4-BE49-F238E27FC236}">
                  <a16:creationId xmlns:a16="http://schemas.microsoft.com/office/drawing/2014/main" xmlns="" id="{4A342D67-03B7-4631-8712-BFE5545D7E63}"/>
                </a:ext>
              </a:extLst>
            </p:cNvPr>
            <p:cNvSpPr/>
            <p:nvPr/>
          </p:nvSpPr>
          <p:spPr>
            <a:xfrm>
              <a:off x="4879975" y="6130926"/>
              <a:ext cx="2152650" cy="123825"/>
            </a:xfrm>
            <a:prstGeom prst="parallelogram">
              <a:avLst>
                <a:gd name="adj" fmla="val 180208"/>
              </a:avLst>
            </a:prstGeom>
            <a:solidFill>
              <a:schemeClr val="bg1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89" name="Parallelogram 82988">
              <a:extLst>
                <a:ext uri="{FF2B5EF4-FFF2-40B4-BE49-F238E27FC236}">
                  <a16:creationId xmlns:a16="http://schemas.microsoft.com/office/drawing/2014/main" xmlns="" id="{0E12DDFA-4622-4B4C-A9A6-D7131F6448DA}"/>
                </a:ext>
              </a:extLst>
            </p:cNvPr>
            <p:cNvSpPr/>
            <p:nvPr/>
          </p:nvSpPr>
          <p:spPr>
            <a:xfrm>
              <a:off x="4879975" y="6045200"/>
              <a:ext cx="2152650" cy="123825"/>
            </a:xfrm>
            <a:prstGeom prst="parallelogram">
              <a:avLst>
                <a:gd name="adj" fmla="val 180208"/>
              </a:avLst>
            </a:prstGeom>
            <a:solidFill>
              <a:schemeClr val="bg1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90" name="Rectangle 82989">
              <a:extLst>
                <a:ext uri="{FF2B5EF4-FFF2-40B4-BE49-F238E27FC236}">
                  <a16:creationId xmlns:a16="http://schemas.microsoft.com/office/drawing/2014/main" xmlns="" id="{B598A54B-B7E6-4B99-A6CB-6A6D6E8257A3}"/>
                </a:ext>
              </a:extLst>
            </p:cNvPr>
            <p:cNvSpPr/>
            <p:nvPr/>
          </p:nvSpPr>
          <p:spPr>
            <a:xfrm>
              <a:off x="4881563" y="6169025"/>
              <a:ext cx="1928812" cy="85725"/>
            </a:xfrm>
            <a:prstGeom prst="rect">
              <a:avLst/>
            </a:prstGeom>
            <a:solidFill>
              <a:srgbClr val="FFFF00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xmlns="" id="{E8A10222-94CA-418E-8659-3E4BBB43493B}"/>
                </a:ext>
              </a:extLst>
            </p:cNvPr>
            <p:cNvSpPr/>
            <p:nvPr/>
          </p:nvSpPr>
          <p:spPr>
            <a:xfrm>
              <a:off x="6811963" y="6046787"/>
              <a:ext cx="219075" cy="206375"/>
            </a:xfrm>
            <a:custGeom>
              <a:avLst/>
              <a:gdLst>
                <a:gd name="connsiteX0" fmla="*/ 0 w 227012"/>
                <a:gd name="connsiteY0" fmla="*/ 0 h 85725"/>
                <a:gd name="connsiteX1" fmla="*/ 227012 w 227012"/>
                <a:gd name="connsiteY1" fmla="*/ 0 h 85725"/>
                <a:gd name="connsiteX2" fmla="*/ 227012 w 227012"/>
                <a:gd name="connsiteY2" fmla="*/ 85725 h 85725"/>
                <a:gd name="connsiteX3" fmla="*/ 0 w 227012"/>
                <a:gd name="connsiteY3" fmla="*/ 85725 h 85725"/>
                <a:gd name="connsiteX4" fmla="*/ 0 w 227012"/>
                <a:gd name="connsiteY4" fmla="*/ 0 h 85725"/>
                <a:gd name="connsiteX0" fmla="*/ 0 w 227012"/>
                <a:gd name="connsiteY0" fmla="*/ 0 h 206375"/>
                <a:gd name="connsiteX1" fmla="*/ 227012 w 227012"/>
                <a:gd name="connsiteY1" fmla="*/ 0 h 206375"/>
                <a:gd name="connsiteX2" fmla="*/ 227012 w 227012"/>
                <a:gd name="connsiteY2" fmla="*/ 85725 h 206375"/>
                <a:gd name="connsiteX3" fmla="*/ 7937 w 227012"/>
                <a:gd name="connsiteY3" fmla="*/ 206375 h 206375"/>
                <a:gd name="connsiteX4" fmla="*/ 0 w 227012"/>
                <a:gd name="connsiteY4" fmla="*/ 0 h 206375"/>
                <a:gd name="connsiteX0" fmla="*/ 0 w 225425"/>
                <a:gd name="connsiteY0" fmla="*/ 130175 h 206375"/>
                <a:gd name="connsiteX1" fmla="*/ 225425 w 225425"/>
                <a:gd name="connsiteY1" fmla="*/ 0 h 206375"/>
                <a:gd name="connsiteX2" fmla="*/ 225425 w 225425"/>
                <a:gd name="connsiteY2" fmla="*/ 85725 h 206375"/>
                <a:gd name="connsiteX3" fmla="*/ 6350 w 225425"/>
                <a:gd name="connsiteY3" fmla="*/ 206375 h 206375"/>
                <a:gd name="connsiteX4" fmla="*/ 0 w 225425"/>
                <a:gd name="connsiteY4" fmla="*/ 130175 h 206375"/>
                <a:gd name="connsiteX0" fmla="*/ 0 w 220662"/>
                <a:gd name="connsiteY0" fmla="*/ 127000 h 206375"/>
                <a:gd name="connsiteX1" fmla="*/ 220662 w 220662"/>
                <a:gd name="connsiteY1" fmla="*/ 0 h 206375"/>
                <a:gd name="connsiteX2" fmla="*/ 220662 w 220662"/>
                <a:gd name="connsiteY2" fmla="*/ 85725 h 206375"/>
                <a:gd name="connsiteX3" fmla="*/ 1587 w 220662"/>
                <a:gd name="connsiteY3" fmla="*/ 206375 h 206375"/>
                <a:gd name="connsiteX4" fmla="*/ 0 w 220662"/>
                <a:gd name="connsiteY4" fmla="*/ 127000 h 206375"/>
                <a:gd name="connsiteX0" fmla="*/ 1 w 219075"/>
                <a:gd name="connsiteY0" fmla="*/ 122238 h 206375"/>
                <a:gd name="connsiteX1" fmla="*/ 219075 w 219075"/>
                <a:gd name="connsiteY1" fmla="*/ 0 h 206375"/>
                <a:gd name="connsiteX2" fmla="*/ 219075 w 219075"/>
                <a:gd name="connsiteY2" fmla="*/ 85725 h 206375"/>
                <a:gd name="connsiteX3" fmla="*/ 0 w 219075"/>
                <a:gd name="connsiteY3" fmla="*/ 206375 h 206375"/>
                <a:gd name="connsiteX4" fmla="*/ 1 w 219075"/>
                <a:gd name="connsiteY4" fmla="*/ 122238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06375">
                  <a:moveTo>
                    <a:pt x="1" y="122238"/>
                  </a:moveTo>
                  <a:lnTo>
                    <a:pt x="219075" y="0"/>
                  </a:lnTo>
                  <a:lnTo>
                    <a:pt x="219075" y="85725"/>
                  </a:lnTo>
                  <a:lnTo>
                    <a:pt x="0" y="206375"/>
                  </a:lnTo>
                  <a:cubicBezTo>
                    <a:pt x="0" y="178329"/>
                    <a:pt x="1" y="150284"/>
                    <a:pt x="1" y="122238"/>
                  </a:cubicBezTo>
                  <a:close/>
                </a:path>
              </a:pathLst>
            </a:custGeom>
            <a:solidFill>
              <a:srgbClr val="FFFF00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Group 230">
            <a:extLst>
              <a:ext uri="{FF2B5EF4-FFF2-40B4-BE49-F238E27FC236}">
                <a16:creationId xmlns:a16="http://schemas.microsoft.com/office/drawing/2014/main" xmlns="" id="{BAEE479D-3D4B-421E-825C-910C872CCBEE}"/>
              </a:ext>
            </a:extLst>
          </p:cNvPr>
          <p:cNvGrpSpPr>
            <a:grpSpLocks/>
          </p:cNvGrpSpPr>
          <p:nvPr/>
        </p:nvGrpSpPr>
        <p:grpSpPr bwMode="auto">
          <a:xfrm>
            <a:off x="5340246" y="6196080"/>
            <a:ext cx="1269800" cy="136986"/>
            <a:chOff x="6096000" y="938213"/>
            <a:chExt cx="1677988" cy="152400"/>
          </a:xfrm>
        </p:grpSpPr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xmlns="" id="{24F43759-255E-4E02-A633-90C5F093DDB4}"/>
                </a:ext>
              </a:extLst>
            </p:cNvPr>
            <p:cNvCxnSpPr/>
            <p:nvPr/>
          </p:nvCxnSpPr>
          <p:spPr>
            <a:xfrm rot="5400000">
              <a:off x="6020501" y="1013026"/>
              <a:ext cx="153086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xmlns="" id="{6B66678A-842C-4297-9D56-4CC7EA31E16E}"/>
                </a:ext>
              </a:extLst>
            </p:cNvPr>
            <p:cNvCxnSpPr/>
            <p:nvPr/>
          </p:nvCxnSpPr>
          <p:spPr>
            <a:xfrm rot="5400000">
              <a:off x="6172948" y="1013026"/>
              <a:ext cx="153086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xmlns="" id="{0EEDEF76-9372-4E19-95AC-AB3030FCB421}"/>
                </a:ext>
              </a:extLst>
            </p:cNvPr>
            <p:cNvCxnSpPr/>
            <p:nvPr/>
          </p:nvCxnSpPr>
          <p:spPr>
            <a:xfrm rot="5400000">
              <a:off x="6325396" y="1013026"/>
              <a:ext cx="153086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xmlns="" id="{F17C5355-AFDE-41EF-88B6-29216B424733}"/>
                </a:ext>
              </a:extLst>
            </p:cNvPr>
            <p:cNvCxnSpPr/>
            <p:nvPr/>
          </p:nvCxnSpPr>
          <p:spPr>
            <a:xfrm rot="5400000">
              <a:off x="6477843" y="1013026"/>
              <a:ext cx="153086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xmlns="" id="{00624B53-CBD2-431C-980C-142FDE4E7957}"/>
                </a:ext>
              </a:extLst>
            </p:cNvPr>
            <p:cNvCxnSpPr/>
            <p:nvPr/>
          </p:nvCxnSpPr>
          <p:spPr>
            <a:xfrm rot="5400000">
              <a:off x="6630291" y="1013026"/>
              <a:ext cx="153086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xmlns="" id="{BB452B70-89F0-4C94-86AF-2AF7224D0220}"/>
                </a:ext>
              </a:extLst>
            </p:cNvPr>
            <p:cNvCxnSpPr/>
            <p:nvPr/>
          </p:nvCxnSpPr>
          <p:spPr>
            <a:xfrm rot="5400000">
              <a:off x="6782738" y="1013026"/>
              <a:ext cx="153086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xmlns="" id="{DAD86108-2AF9-4603-BAD1-292A7FFC1BDF}"/>
                </a:ext>
              </a:extLst>
            </p:cNvPr>
            <p:cNvCxnSpPr/>
            <p:nvPr/>
          </p:nvCxnSpPr>
          <p:spPr>
            <a:xfrm rot="5400000">
              <a:off x="6935186" y="1013026"/>
              <a:ext cx="153086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xmlns="" id="{1475F4B8-7BC5-4678-A1A1-2A11B73C3E0A}"/>
                </a:ext>
              </a:extLst>
            </p:cNvPr>
            <p:cNvCxnSpPr/>
            <p:nvPr/>
          </p:nvCxnSpPr>
          <p:spPr>
            <a:xfrm rot="5400000">
              <a:off x="7087633" y="1013026"/>
              <a:ext cx="153086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xmlns="" id="{0DE8698F-F5B0-4F40-A917-6F669C77EE2E}"/>
                </a:ext>
              </a:extLst>
            </p:cNvPr>
            <p:cNvCxnSpPr/>
            <p:nvPr/>
          </p:nvCxnSpPr>
          <p:spPr>
            <a:xfrm rot="5400000">
              <a:off x="7240081" y="1013026"/>
              <a:ext cx="153086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xmlns="" id="{48808D67-FF9F-406F-BBD5-8B0BDE81AC79}"/>
                </a:ext>
              </a:extLst>
            </p:cNvPr>
            <p:cNvCxnSpPr/>
            <p:nvPr/>
          </p:nvCxnSpPr>
          <p:spPr>
            <a:xfrm rot="5400000">
              <a:off x="7392528" y="1013026"/>
              <a:ext cx="153086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xmlns="" id="{36E71D2E-23B7-41D8-AA1A-2B4247244395}"/>
                </a:ext>
              </a:extLst>
            </p:cNvPr>
            <p:cNvCxnSpPr/>
            <p:nvPr/>
          </p:nvCxnSpPr>
          <p:spPr>
            <a:xfrm rot="5400000">
              <a:off x="7544977" y="1013026"/>
              <a:ext cx="153086" cy="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xmlns="" id="{AE4D2083-43F3-49AA-9FA7-C200A99322CF}"/>
                </a:ext>
              </a:extLst>
            </p:cNvPr>
            <p:cNvCxnSpPr/>
            <p:nvPr/>
          </p:nvCxnSpPr>
          <p:spPr>
            <a:xfrm rot="5400000">
              <a:off x="7697423" y="1013026"/>
              <a:ext cx="153086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xmlns="" id="{96211D63-73AD-4973-967E-12F442FD4487}"/>
              </a:ext>
            </a:extLst>
          </p:cNvPr>
          <p:cNvCxnSpPr/>
          <p:nvPr/>
        </p:nvCxnSpPr>
        <p:spPr bwMode="auto">
          <a:xfrm rot="5400000">
            <a:off x="6658172" y="6263475"/>
            <a:ext cx="137603" cy="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xmlns="" id="{5F9FCABB-096F-4AE6-A90F-D9D40EE12D59}"/>
              </a:ext>
            </a:extLst>
          </p:cNvPr>
          <p:cNvCxnSpPr/>
          <p:nvPr/>
        </p:nvCxnSpPr>
        <p:spPr bwMode="auto">
          <a:xfrm rot="5400000">
            <a:off x="6773535" y="6263475"/>
            <a:ext cx="137603" cy="1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xmlns="" id="{DFFA1E71-5AA7-4883-B428-CB94924A89A9}"/>
              </a:ext>
            </a:extLst>
          </p:cNvPr>
          <p:cNvCxnSpPr/>
          <p:nvPr/>
        </p:nvCxnSpPr>
        <p:spPr bwMode="auto">
          <a:xfrm rot="5400000">
            <a:off x="6888898" y="6263475"/>
            <a:ext cx="137603" cy="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xmlns="" id="{249C69FE-6CC4-43CA-9137-325AE69E9055}"/>
              </a:ext>
            </a:extLst>
          </p:cNvPr>
          <p:cNvCxnSpPr/>
          <p:nvPr/>
        </p:nvCxnSpPr>
        <p:spPr bwMode="auto">
          <a:xfrm rot="5400000">
            <a:off x="7004261" y="6263475"/>
            <a:ext cx="137603" cy="1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xmlns="" id="{80C9A33D-C11F-4889-BCF6-79DB12C96EE6}"/>
              </a:ext>
            </a:extLst>
          </p:cNvPr>
          <p:cNvCxnSpPr/>
          <p:nvPr/>
        </p:nvCxnSpPr>
        <p:spPr bwMode="auto">
          <a:xfrm rot="5400000">
            <a:off x="7119624" y="6263475"/>
            <a:ext cx="137603" cy="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97" name="Rectangle 82996">
            <a:extLst>
              <a:ext uri="{FF2B5EF4-FFF2-40B4-BE49-F238E27FC236}">
                <a16:creationId xmlns:a16="http://schemas.microsoft.com/office/drawing/2014/main" xmlns="" id="{48C11767-DE32-4393-86B7-655C15716C99}"/>
              </a:ext>
            </a:extLst>
          </p:cNvPr>
          <p:cNvSpPr/>
          <p:nvPr/>
        </p:nvSpPr>
        <p:spPr>
          <a:xfrm>
            <a:off x="5574852" y="5962535"/>
            <a:ext cx="16546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i="1" dirty="0">
                <a:latin typeface="Symbol" panose="05050102010706020507" pitchFamily="18" charset="2"/>
              </a:rPr>
              <a:t>s</a:t>
            </a:r>
            <a:r>
              <a:rPr lang="en-US" altLang="en-US" sz="1000" i="1" baseline="-25000" dirty="0"/>
              <a:t>v3</a:t>
            </a:r>
            <a:r>
              <a:rPr lang="en-US" altLang="en-US" sz="1000" i="1" dirty="0"/>
              <a:t>= 12.5’ x 110 = 1,375 psf</a:t>
            </a:r>
          </a:p>
        </p:txBody>
      </p:sp>
      <p:grpSp>
        <p:nvGrpSpPr>
          <p:cNvPr id="83002" name="Group 83001">
            <a:extLst>
              <a:ext uri="{FF2B5EF4-FFF2-40B4-BE49-F238E27FC236}">
                <a16:creationId xmlns:a16="http://schemas.microsoft.com/office/drawing/2014/main" xmlns="" id="{6CA04DA4-02F2-4060-A87E-9E7698B42CC3}"/>
              </a:ext>
            </a:extLst>
          </p:cNvPr>
          <p:cNvGrpSpPr/>
          <p:nvPr/>
        </p:nvGrpSpPr>
        <p:grpSpPr>
          <a:xfrm>
            <a:off x="6777563" y="6321425"/>
            <a:ext cx="177799" cy="15875"/>
            <a:chOff x="6110288" y="6645275"/>
            <a:chExt cx="177799" cy="15875"/>
          </a:xfrm>
        </p:grpSpPr>
        <p:cxnSp>
          <p:nvCxnSpPr>
            <p:cNvPr id="82999" name="Straight Connector 82998">
              <a:extLst>
                <a:ext uri="{FF2B5EF4-FFF2-40B4-BE49-F238E27FC236}">
                  <a16:creationId xmlns:a16="http://schemas.microsoft.com/office/drawing/2014/main" xmlns="" id="{989F05BA-8E3F-47FF-8AB6-07F8557C8007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73558759-A37F-414E-B852-15C791038378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xmlns="" id="{16C17AE0-5AEF-4EB8-B167-9C5D8DD55134}"/>
              </a:ext>
            </a:extLst>
          </p:cNvPr>
          <p:cNvGrpSpPr/>
          <p:nvPr/>
        </p:nvGrpSpPr>
        <p:grpSpPr>
          <a:xfrm>
            <a:off x="6993463" y="6316663"/>
            <a:ext cx="177799" cy="15875"/>
            <a:chOff x="6110288" y="6645275"/>
            <a:chExt cx="177799" cy="15875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8FCAB0E9-08C1-49CE-8865-3C828F273801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E1CC8F7D-73F2-4C8F-A750-0B8EBE89038C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4DA07AF5-F1C9-4DF0-9098-40AFE423F665}"/>
              </a:ext>
            </a:extLst>
          </p:cNvPr>
          <p:cNvGrpSpPr/>
          <p:nvPr/>
        </p:nvGrpSpPr>
        <p:grpSpPr>
          <a:xfrm>
            <a:off x="6561663" y="6324600"/>
            <a:ext cx="177799" cy="15875"/>
            <a:chOff x="6110288" y="6645275"/>
            <a:chExt cx="177799" cy="15875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D0C0BD6E-025D-4182-A68C-61131E1743DB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0C26EA17-3D3B-416B-8FC8-4481BD3155B6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xmlns="" id="{74C16CE9-C7B0-4F33-8FE7-333F405FF9E7}"/>
              </a:ext>
            </a:extLst>
          </p:cNvPr>
          <p:cNvGrpSpPr/>
          <p:nvPr/>
        </p:nvGrpSpPr>
        <p:grpSpPr>
          <a:xfrm>
            <a:off x="6345763" y="6318250"/>
            <a:ext cx="177799" cy="15875"/>
            <a:chOff x="6110288" y="6645275"/>
            <a:chExt cx="177799" cy="15875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62F4B4E1-2984-414A-B06D-B52AE5450D1D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859019E0-6275-44BE-BED8-5361008354B6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xmlns="" id="{8BCE028A-4C15-419E-8C21-F1F159D0BFC0}"/>
              </a:ext>
            </a:extLst>
          </p:cNvPr>
          <p:cNvGrpSpPr/>
          <p:nvPr/>
        </p:nvGrpSpPr>
        <p:grpSpPr>
          <a:xfrm>
            <a:off x="6129863" y="6324600"/>
            <a:ext cx="177799" cy="15875"/>
            <a:chOff x="6110288" y="6645275"/>
            <a:chExt cx="177799" cy="15875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3BC44F15-44D2-4EB0-AF64-91A37B6EDB00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2B50B5C5-5E74-41C0-8090-31C0647AD30D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xmlns="" id="{DB5DC75A-1067-442C-A8C8-0DF582DB7220}"/>
              </a:ext>
            </a:extLst>
          </p:cNvPr>
          <p:cNvGrpSpPr/>
          <p:nvPr/>
        </p:nvGrpSpPr>
        <p:grpSpPr>
          <a:xfrm>
            <a:off x="5913963" y="6326187"/>
            <a:ext cx="177799" cy="15875"/>
            <a:chOff x="6110288" y="6645275"/>
            <a:chExt cx="177799" cy="15875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33E7638F-4927-4F85-9E25-E28C02DE7E2F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7ABACE4A-A0BF-472A-81C2-245004DA74A1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xmlns="" id="{744F283F-B7B5-42D0-AAE1-72B52D2D82CA}"/>
              </a:ext>
            </a:extLst>
          </p:cNvPr>
          <p:cNvGrpSpPr/>
          <p:nvPr/>
        </p:nvGrpSpPr>
        <p:grpSpPr>
          <a:xfrm>
            <a:off x="5698063" y="6326187"/>
            <a:ext cx="177799" cy="15875"/>
            <a:chOff x="6110288" y="6645275"/>
            <a:chExt cx="177799" cy="15875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DECF871A-D7A8-47D8-B3CC-564A20BB7F11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650810CE-DE42-4386-BAD4-573D11767CB3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xmlns="" id="{A2CDE301-E176-42BB-B15C-425F76EA903B}"/>
              </a:ext>
            </a:extLst>
          </p:cNvPr>
          <p:cNvGrpSpPr/>
          <p:nvPr/>
        </p:nvGrpSpPr>
        <p:grpSpPr>
          <a:xfrm>
            <a:off x="5482163" y="6329362"/>
            <a:ext cx="177799" cy="15875"/>
            <a:chOff x="6110288" y="6645275"/>
            <a:chExt cx="177799" cy="15875"/>
          </a:xfrm>
        </p:grpSpPr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A2714DA9-EE7C-4F69-8AB3-DAB45ED0F5A0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92B40593-D13B-445F-8CC2-B5745C47EF36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xmlns="" id="{E6B2F725-6EAA-47CD-80E7-3FFFB3F3D7A9}"/>
              </a:ext>
            </a:extLst>
          </p:cNvPr>
          <p:cNvGrpSpPr/>
          <p:nvPr/>
        </p:nvGrpSpPr>
        <p:grpSpPr>
          <a:xfrm>
            <a:off x="5266263" y="6321425"/>
            <a:ext cx="177799" cy="15875"/>
            <a:chOff x="6110288" y="6645275"/>
            <a:chExt cx="177799" cy="15875"/>
          </a:xfrm>
        </p:grpSpPr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938F63A7-E950-487F-A5A6-6A1C70C67B9F}"/>
                </a:ext>
              </a:extLst>
            </p:cNvPr>
            <p:cNvCxnSpPr/>
            <p:nvPr/>
          </p:nvCxnSpPr>
          <p:spPr>
            <a:xfrm>
              <a:off x="6110288" y="6661150"/>
              <a:ext cx="176212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1C8418D6-53C9-494E-8EEE-B837B801371F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25" y="6645275"/>
              <a:ext cx="68262" cy="142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003" name="Freeform: Shape 83002">
            <a:extLst>
              <a:ext uri="{FF2B5EF4-FFF2-40B4-BE49-F238E27FC236}">
                <a16:creationId xmlns:a16="http://schemas.microsoft.com/office/drawing/2014/main" xmlns="" id="{C207C0E2-CA5B-47FA-B4FE-F07A9397BF32}"/>
              </a:ext>
            </a:extLst>
          </p:cNvPr>
          <p:cNvSpPr/>
          <p:nvPr/>
        </p:nvSpPr>
        <p:spPr>
          <a:xfrm>
            <a:off x="5010156" y="6260748"/>
            <a:ext cx="283627" cy="415219"/>
          </a:xfrm>
          <a:custGeom>
            <a:avLst/>
            <a:gdLst>
              <a:gd name="connsiteX0" fmla="*/ 218109 w 218109"/>
              <a:gd name="connsiteY0" fmla="*/ 156728 h 501745"/>
              <a:gd name="connsiteX1" fmla="*/ 4326 w 218109"/>
              <a:gd name="connsiteY1" fmla="*/ 17028 h 501745"/>
              <a:gd name="connsiteX2" fmla="*/ 95343 w 218109"/>
              <a:gd name="connsiteY2" fmla="*/ 501745 h 501745"/>
              <a:gd name="connsiteX0" fmla="*/ 122766 w 122766"/>
              <a:gd name="connsiteY0" fmla="*/ 0 h 345017"/>
              <a:gd name="connsiteX1" fmla="*/ 0 w 122766"/>
              <a:gd name="connsiteY1" fmla="*/ 345017 h 345017"/>
              <a:gd name="connsiteX0" fmla="*/ 227580 w 227580"/>
              <a:gd name="connsiteY0" fmla="*/ 69172 h 414189"/>
              <a:gd name="connsiteX1" fmla="*/ 104814 w 227580"/>
              <a:gd name="connsiteY1" fmla="*/ 414189 h 414189"/>
              <a:gd name="connsiteX0" fmla="*/ 283627 w 283627"/>
              <a:gd name="connsiteY0" fmla="*/ 70202 h 415219"/>
              <a:gd name="connsiteX1" fmla="*/ 160861 w 283627"/>
              <a:gd name="connsiteY1" fmla="*/ 415219 h 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627" h="415219">
                <a:moveTo>
                  <a:pt x="283627" y="70202"/>
                </a:moveTo>
                <a:cubicBezTo>
                  <a:pt x="-170045" y="-174625"/>
                  <a:pt x="23983" y="289630"/>
                  <a:pt x="160861" y="415219"/>
                </a:cubicBezTo>
              </a:path>
            </a:pathLst>
          </a:custGeom>
          <a:noFill/>
          <a:ln w="0">
            <a:solidFill>
              <a:srgbClr val="FF0000"/>
            </a:solidFill>
            <a:head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004" name="TextBox 83003">
                <a:extLst>
                  <a:ext uri="{FF2B5EF4-FFF2-40B4-BE49-F238E27FC236}">
                    <a16:creationId xmlns:a16="http://schemas.microsoft.com/office/drawing/2014/main" xmlns="" id="{4EA0D3B0-6770-4D06-B987-3859CAD7A6B8}"/>
                  </a:ext>
                </a:extLst>
              </p:cNvPr>
              <p:cNvSpPr txBox="1"/>
              <p:nvPr/>
            </p:nvSpPr>
            <p:spPr>
              <a:xfrm>
                <a:off x="5078730" y="6627168"/>
                <a:ext cx="30797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𝐹𝑟𝑖𝑐𝑡𝑖𝑜𝑛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9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3004" name="TextBox 83003">
                <a:extLst>
                  <a:ext uri="{FF2B5EF4-FFF2-40B4-BE49-F238E27FC236}">
                    <a16:creationId xmlns:a16="http://schemas.microsoft.com/office/drawing/2014/main" id="{4EA0D3B0-6770-4D06-B987-3859CAD7A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30" y="6627168"/>
                <a:ext cx="3079750" cy="230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006" name="Straight Connector 83005">
            <a:extLst>
              <a:ext uri="{FF2B5EF4-FFF2-40B4-BE49-F238E27FC236}">
                <a16:creationId xmlns:a16="http://schemas.microsoft.com/office/drawing/2014/main" xmlns="" id="{8337EB45-FAF2-455E-9DCB-B54FB2D8ADEE}"/>
              </a:ext>
            </a:extLst>
          </p:cNvPr>
          <p:cNvCxnSpPr/>
          <p:nvPr/>
        </p:nvCxnSpPr>
        <p:spPr>
          <a:xfrm>
            <a:off x="7337425" y="6338888"/>
            <a:ext cx="8572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xmlns="" id="{2B59CA44-F4DB-4320-AC76-130F44DF3508}"/>
              </a:ext>
            </a:extLst>
          </p:cNvPr>
          <p:cNvCxnSpPr/>
          <p:nvPr/>
        </p:nvCxnSpPr>
        <p:spPr>
          <a:xfrm>
            <a:off x="7108825" y="6462713"/>
            <a:ext cx="8572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3F1B7D82-D7C1-4C19-B299-B4CAB153A9C9}"/>
              </a:ext>
            </a:extLst>
          </p:cNvPr>
          <p:cNvCxnSpPr/>
          <p:nvPr/>
        </p:nvCxnSpPr>
        <p:spPr>
          <a:xfrm flipH="1">
            <a:off x="7143750" y="6343650"/>
            <a:ext cx="231775" cy="122238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A4E86FB8-F55C-4D34-970E-839C26808B7F}"/>
                  </a:ext>
                </a:extLst>
              </p:cNvPr>
              <p:cNvSpPr/>
              <p:nvPr/>
            </p:nvSpPr>
            <p:spPr>
              <a:xfrm>
                <a:off x="7131928" y="6317667"/>
                <a:ext cx="35317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4E86FB8-F55C-4D34-970E-839C26808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928" y="6317667"/>
                <a:ext cx="353174" cy="23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2FFD9953-F1DE-4DF7-9EA7-3A25CC85439E}"/>
              </a:ext>
            </a:extLst>
          </p:cNvPr>
          <p:cNvCxnSpPr/>
          <p:nvPr/>
        </p:nvCxnSpPr>
        <p:spPr>
          <a:xfrm>
            <a:off x="5164666" y="6468533"/>
            <a:ext cx="0" cy="1016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xmlns="" id="{0D8D09E7-D8E4-4761-AE4B-E1FC3449E702}"/>
              </a:ext>
            </a:extLst>
          </p:cNvPr>
          <p:cNvCxnSpPr/>
          <p:nvPr/>
        </p:nvCxnSpPr>
        <p:spPr>
          <a:xfrm>
            <a:off x="7097183" y="6477000"/>
            <a:ext cx="0" cy="1016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1055B4E5-89FB-492D-8D68-086C79B30AE4}"/>
              </a:ext>
            </a:extLst>
          </p:cNvPr>
          <p:cNvCxnSpPr/>
          <p:nvPr/>
        </p:nvCxnSpPr>
        <p:spPr>
          <a:xfrm flipH="1">
            <a:off x="5156200" y="6527800"/>
            <a:ext cx="1940983" cy="0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16BD5FD3-4025-4976-93FD-9F610EC4F684}"/>
              </a:ext>
            </a:extLst>
          </p:cNvPr>
          <p:cNvSpPr/>
          <p:nvPr/>
        </p:nvSpPr>
        <p:spPr>
          <a:xfrm>
            <a:off x="5973233" y="6508750"/>
            <a:ext cx="355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5F9740E9-F4BC-46B1-B6A8-AA9EC7823A8B}"/>
                  </a:ext>
                </a:extLst>
              </p:cNvPr>
              <p:cNvSpPr/>
              <p:nvPr/>
            </p:nvSpPr>
            <p:spPr>
              <a:xfrm>
                <a:off x="5977911" y="6411152"/>
                <a:ext cx="39946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9740E9-F4BC-46B1-B6A8-AA9EC7823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911" y="6411152"/>
                <a:ext cx="399468" cy="2308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xmlns="" id="{FFD613CA-1530-48A3-B1F1-20FAC06409E0}"/>
              </a:ext>
            </a:extLst>
          </p:cNvPr>
          <p:cNvCxnSpPr/>
          <p:nvPr/>
        </p:nvCxnSpPr>
        <p:spPr>
          <a:xfrm flipH="1">
            <a:off x="7370233" y="6366933"/>
            <a:ext cx="313267" cy="71967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B5378771-158F-48AB-B655-2A6B71EB63C5}"/>
              </a:ext>
            </a:extLst>
          </p:cNvPr>
          <p:cNvSpPr txBox="1"/>
          <p:nvPr/>
        </p:nvSpPr>
        <p:spPr>
          <a:xfrm>
            <a:off x="7624234" y="6252633"/>
            <a:ext cx="830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Width of the tie</a:t>
            </a: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xmlns="" id="{DD640AFD-2DD8-472A-9DB7-45671E6B00D0}"/>
              </a:ext>
            </a:extLst>
          </p:cNvPr>
          <p:cNvCxnSpPr/>
          <p:nvPr/>
        </p:nvCxnSpPr>
        <p:spPr>
          <a:xfrm flipH="1">
            <a:off x="7260166" y="6633633"/>
            <a:ext cx="313267" cy="71967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92FCBA8D-8278-4B02-AF37-7B1A2D1C5DE9}"/>
              </a:ext>
            </a:extLst>
          </p:cNvPr>
          <p:cNvSpPr txBox="1"/>
          <p:nvPr/>
        </p:nvSpPr>
        <p:spPr>
          <a:xfrm>
            <a:off x="7146338" y="6481234"/>
            <a:ext cx="1997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Two sides of the tie (top and bottom sides)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xmlns="" id="{B93EFC33-A60B-4670-A013-E4482F117DB2}"/>
              </a:ext>
            </a:extLst>
          </p:cNvPr>
          <p:cNvSpPr/>
          <p:nvPr/>
        </p:nvSpPr>
        <p:spPr>
          <a:xfrm>
            <a:off x="366751" y="2579571"/>
            <a:ext cx="4696137" cy="4283349"/>
          </a:xfrm>
          <a:custGeom>
            <a:avLst/>
            <a:gdLst>
              <a:gd name="connsiteX0" fmla="*/ 4696137 w 4696137"/>
              <a:gd name="connsiteY0" fmla="*/ 4148488 h 4283349"/>
              <a:gd name="connsiteX1" fmla="*/ 1327295 w 4696137"/>
              <a:gd name="connsiteY1" fmla="*/ 3984858 h 4283349"/>
              <a:gd name="connsiteX2" fmla="*/ 18260 w 4696137"/>
              <a:gd name="connsiteY2" fmla="*/ 1511166 h 4283349"/>
              <a:gd name="connsiteX3" fmla="*/ 682403 w 4696137"/>
              <a:gd name="connsiteY3" fmla="*/ 0 h 428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137" h="4283349">
                <a:moveTo>
                  <a:pt x="4696137" y="4148488"/>
                </a:moveTo>
                <a:cubicBezTo>
                  <a:pt x="3401539" y="4286450"/>
                  <a:pt x="2106941" y="4424412"/>
                  <a:pt x="1327295" y="3984858"/>
                </a:cubicBezTo>
                <a:cubicBezTo>
                  <a:pt x="547649" y="3545304"/>
                  <a:pt x="125742" y="2175309"/>
                  <a:pt x="18260" y="1511166"/>
                </a:cubicBezTo>
                <a:cubicBezTo>
                  <a:pt x="-89222" y="847023"/>
                  <a:pt x="296590" y="423511"/>
                  <a:pt x="682403" y="0"/>
                </a:cubicBezTo>
              </a:path>
            </a:pathLst>
          </a:custGeom>
          <a:noFill/>
          <a:ln w="0">
            <a:solidFill>
              <a:schemeClr val="bg1">
                <a:lumMod val="65000"/>
              </a:schemeClr>
            </a:solidFill>
            <a:prstDash val="dash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E28DA907-2DB0-484C-821A-02764057C725}"/>
              </a:ext>
            </a:extLst>
          </p:cNvPr>
          <p:cNvCxnSpPr>
            <a:cxnSpLocks/>
          </p:cNvCxnSpPr>
          <p:nvPr/>
        </p:nvCxnSpPr>
        <p:spPr>
          <a:xfrm flipH="1">
            <a:off x="2338941" y="1520792"/>
            <a:ext cx="269505" cy="529389"/>
          </a:xfrm>
          <a:prstGeom prst="straightConnector1">
            <a:avLst/>
          </a:prstGeom>
          <a:ln>
            <a:solidFill>
              <a:srgbClr val="B6B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xmlns="" id="{1F19D1A2-9ECB-4E93-BE9F-4E8DC034A74D}"/>
                  </a:ext>
                </a:extLst>
              </p:cNvPr>
              <p:cNvSpPr txBox="1"/>
              <p:nvPr/>
            </p:nvSpPr>
            <p:spPr>
              <a:xfrm>
                <a:off x="1820333" y="1208750"/>
                <a:ext cx="7323667" cy="3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/>
                  <a:t>This equation came from </a:t>
                </a:r>
                <a14:m>
                  <m:oMath xmlns:m="http://schemas.openxmlformats.org/officeDocument/2006/math">
                    <m:r>
                      <a:rPr lang="en-US" sz="10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→→→</m:t>
                    </m:r>
                  </m:oMath>
                </a14:m>
                <a:r>
                  <a:rPr lang="en-US" sz="1050" i="1" dirty="0"/>
                  <a:t> Factor of Safety against Pull Out Failure = 3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𝑅𝑒𝑠𝑖𝑠𝑡𝑖𝑛𝑔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𝐷𝑟𝑖𝑣𝑖𝑛𝑔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𝐹𝑟𝑐𝑡𝑖𝑜𝑛𝑎𝑙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𝐴𝑐𝑡𝑖𝑣𝑒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050" i="1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F19D1A2-9ECB-4E93-BE9F-4E8DC034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333" y="1208750"/>
                <a:ext cx="7323667" cy="356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DC5B265E-A6D3-41C6-BDB3-957C6EFC0D02}"/>
                  </a:ext>
                </a:extLst>
              </p:cNvPr>
              <p:cNvSpPr/>
              <p:nvPr/>
            </p:nvSpPr>
            <p:spPr>
              <a:xfrm>
                <a:off x="2346180" y="2046702"/>
                <a:ext cx="111216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latin typeface="Cambria Math" panose="02040503050406030204" pitchFamily="18" charset="0"/>
                        </a:rPr>
                        <m:t>𝐷𝑟𝑖𝑣𝑖𝑛𝑔</m:t>
                      </m:r>
                      <m:r>
                        <a:rPr lang="en-US" sz="9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900" baseline="-25000" dirty="0"/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C5B265E-A6D3-41C6-BDB3-957C6EFC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180" y="2046702"/>
                <a:ext cx="1112164" cy="2308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xmlns="" id="{5CDB2716-3CC0-4C8A-9829-DE4D632AF1C8}"/>
              </a:ext>
            </a:extLst>
          </p:cNvPr>
          <p:cNvCxnSpPr>
            <a:cxnSpLocks/>
          </p:cNvCxnSpPr>
          <p:nvPr/>
        </p:nvCxnSpPr>
        <p:spPr>
          <a:xfrm flipH="1">
            <a:off x="2186541" y="2170585"/>
            <a:ext cx="235838" cy="108197"/>
          </a:xfrm>
          <a:prstGeom prst="straightConnector1">
            <a:avLst/>
          </a:prstGeom>
          <a:ln>
            <a:solidFill>
              <a:srgbClr val="B6B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9ECCAC91-8423-4F57-8153-5835FA89D07F}"/>
                  </a:ext>
                </a:extLst>
              </p:cNvPr>
              <p:cNvSpPr/>
              <p:nvPr/>
            </p:nvSpPr>
            <p:spPr>
              <a:xfrm>
                <a:off x="2353366" y="2351501"/>
                <a:ext cx="103239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latin typeface="Cambria Math" panose="02040503050406030204" pitchFamily="18" charset="0"/>
                        </a:rPr>
                        <m:t>𝑅𝑒𝑠𝑖𝑠𝑡𝑖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𝐹𝑜𝑟𝑐𝑒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ECCAC91-8423-4F57-8153-5835FA89D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66" y="2351501"/>
                <a:ext cx="1032399" cy="2308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xmlns="" id="{7664A05F-E2E8-44D4-B8B7-5FDC14A875CE}"/>
              </a:ext>
            </a:extLst>
          </p:cNvPr>
          <p:cNvCxnSpPr>
            <a:cxnSpLocks/>
          </p:cNvCxnSpPr>
          <p:nvPr/>
        </p:nvCxnSpPr>
        <p:spPr>
          <a:xfrm flipH="1">
            <a:off x="2195008" y="2458451"/>
            <a:ext cx="235838" cy="108197"/>
          </a:xfrm>
          <a:prstGeom prst="straightConnector1">
            <a:avLst/>
          </a:prstGeom>
          <a:ln>
            <a:solidFill>
              <a:srgbClr val="B6B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677" y="64008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41420585-4979-4D84-AE1E-EEB3BE26D4B1}"/>
                  </a:ext>
                </a:extLst>
              </p:cNvPr>
              <p:cNvSpPr/>
              <p:nvPr/>
            </p:nvSpPr>
            <p:spPr>
              <a:xfrm>
                <a:off x="118532" y="185285"/>
                <a:ext cx="7814733" cy="36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i="1" dirty="0"/>
                  <a:t>Factor of safety against tie breaking  =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𝑅𝑒𝑠𝑖𝑠𝑡𝑖𝑛𝑔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𝐷𝑟𝑖𝑣𝑖𝑛𝑔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𝐹𝑜𝑟𝑐𝑒</m:t>
                        </m:r>
                      </m:den>
                    </m:f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𝑅𝑒𝑠𝑖𝑠𝑡𝑎𝑛𝑐𝑒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𝑠𝑡𝑒𝑒𝑙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𝑐𝑟𝑜𝑠𝑠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𝑠𝑒𝑐𝑡𝑖𝑜𝑛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𝐴𝑐𝑡𝑖𝑣𝑒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𝐹𝑜𝑟𝑐𝑒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sz="11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420585-4979-4D84-AE1E-EEB3BE26D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2" y="185285"/>
                <a:ext cx="7814733" cy="36901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C89A63-A2EE-48CC-B6CD-E7E9603C9371}"/>
              </a:ext>
            </a:extLst>
          </p:cNvPr>
          <p:cNvSpPr txBox="1"/>
          <p:nvPr/>
        </p:nvSpPr>
        <p:spPr>
          <a:xfrm>
            <a:off x="5013325" y="0"/>
            <a:ext cx="1091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Thickness of the tie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DA70C1D-417D-4593-A698-6422D7B3EE36}"/>
              </a:ext>
            </a:extLst>
          </p:cNvPr>
          <p:cNvCxnSpPr/>
          <p:nvPr/>
        </p:nvCxnSpPr>
        <p:spPr>
          <a:xfrm flipH="1" flipV="1">
            <a:off x="5629275" y="187325"/>
            <a:ext cx="95250" cy="114300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3603428-FDF1-490E-80A4-0C0C38331A95}"/>
              </a:ext>
            </a:extLst>
          </p:cNvPr>
          <p:cNvCxnSpPr>
            <a:cxnSpLocks/>
          </p:cNvCxnSpPr>
          <p:nvPr/>
        </p:nvCxnSpPr>
        <p:spPr>
          <a:xfrm flipV="1">
            <a:off x="5921375" y="161925"/>
            <a:ext cx="174625" cy="101600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45203F-21DB-4D1B-AE02-AA617D8A4337}"/>
              </a:ext>
            </a:extLst>
          </p:cNvPr>
          <p:cNvSpPr txBox="1"/>
          <p:nvPr/>
        </p:nvSpPr>
        <p:spPr>
          <a:xfrm>
            <a:off x="5984875" y="0"/>
            <a:ext cx="893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Width of the tie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FB81869-593B-467C-8B05-D708DE0177D2}"/>
              </a:ext>
            </a:extLst>
          </p:cNvPr>
          <p:cNvCxnSpPr>
            <a:cxnSpLocks/>
          </p:cNvCxnSpPr>
          <p:nvPr/>
        </p:nvCxnSpPr>
        <p:spPr>
          <a:xfrm flipV="1">
            <a:off x="6073775" y="257175"/>
            <a:ext cx="641350" cy="28575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ED1E7C-B5D2-45BC-B98E-076CBEC337B9}"/>
              </a:ext>
            </a:extLst>
          </p:cNvPr>
          <p:cNvSpPr txBox="1"/>
          <p:nvPr/>
        </p:nvSpPr>
        <p:spPr>
          <a:xfrm>
            <a:off x="6645275" y="142875"/>
            <a:ext cx="12618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Yield strength of the tie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5784"/>
            <a:ext cx="9144000" cy="4688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404</Words>
  <Application>Microsoft Office PowerPoint</Application>
  <PresentationFormat>On-screen Show (4:3)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 Math</vt:lpstr>
      <vt:lpstr>Symbol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FAMU/FSU 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tawfiq</dc:creator>
  <cp:lastModifiedBy>Microsoft account</cp:lastModifiedBy>
  <cp:revision>127</cp:revision>
  <cp:lastPrinted>2022-10-04T02:23:24Z</cp:lastPrinted>
  <dcterms:created xsi:type="dcterms:W3CDTF">2003-07-01T17:38:00Z</dcterms:created>
  <dcterms:modified xsi:type="dcterms:W3CDTF">2022-10-05T18:06:01Z</dcterms:modified>
</cp:coreProperties>
</file>