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5"/>
  </p:handoutMasterIdLst>
  <p:sldIdLst>
    <p:sldId id="258" r:id="rId2"/>
    <p:sldId id="386" r:id="rId3"/>
    <p:sldId id="319" r:id="rId4"/>
    <p:sldId id="284" r:id="rId5"/>
    <p:sldId id="311" r:id="rId6"/>
    <p:sldId id="312" r:id="rId7"/>
    <p:sldId id="260" r:id="rId8"/>
    <p:sldId id="304" r:id="rId9"/>
    <p:sldId id="302" r:id="rId10"/>
    <p:sldId id="303" r:id="rId11"/>
    <p:sldId id="276" r:id="rId12"/>
    <p:sldId id="317" r:id="rId13"/>
    <p:sldId id="262" r:id="rId14"/>
    <p:sldId id="257" r:id="rId15"/>
    <p:sldId id="297" r:id="rId16"/>
    <p:sldId id="285" r:id="rId17"/>
    <p:sldId id="261" r:id="rId18"/>
    <p:sldId id="263" r:id="rId19"/>
    <p:sldId id="265" r:id="rId20"/>
    <p:sldId id="266" r:id="rId21"/>
    <p:sldId id="298" r:id="rId22"/>
    <p:sldId id="264" r:id="rId23"/>
    <p:sldId id="275" r:id="rId24"/>
    <p:sldId id="272" r:id="rId25"/>
    <p:sldId id="292" r:id="rId26"/>
    <p:sldId id="271" r:id="rId27"/>
    <p:sldId id="273" r:id="rId28"/>
    <p:sldId id="293" r:id="rId29"/>
    <p:sldId id="296" r:id="rId30"/>
    <p:sldId id="294" r:id="rId31"/>
    <p:sldId id="295" r:id="rId32"/>
    <p:sldId id="267" r:id="rId33"/>
    <p:sldId id="305" r:id="rId34"/>
    <p:sldId id="290" r:id="rId35"/>
    <p:sldId id="288" r:id="rId36"/>
    <p:sldId id="291" r:id="rId37"/>
    <p:sldId id="287" r:id="rId38"/>
    <p:sldId id="315" r:id="rId39"/>
    <p:sldId id="299" r:id="rId40"/>
    <p:sldId id="289" r:id="rId41"/>
    <p:sldId id="274" r:id="rId42"/>
    <p:sldId id="277" r:id="rId43"/>
    <p:sldId id="300" r:id="rId44"/>
    <p:sldId id="301" r:id="rId45"/>
    <p:sldId id="318" r:id="rId46"/>
    <p:sldId id="278" r:id="rId47"/>
    <p:sldId id="313" r:id="rId48"/>
    <p:sldId id="279" r:id="rId49"/>
    <p:sldId id="310" r:id="rId50"/>
    <p:sldId id="309" r:id="rId51"/>
    <p:sldId id="280" r:id="rId52"/>
    <p:sldId id="281" r:id="rId53"/>
    <p:sldId id="316" r:id="rId54"/>
    <p:sldId id="323" r:id="rId55"/>
    <p:sldId id="282" r:id="rId56"/>
    <p:sldId id="320" r:id="rId57"/>
    <p:sldId id="314" r:id="rId58"/>
    <p:sldId id="321" r:id="rId59"/>
    <p:sldId id="322" r:id="rId60"/>
    <p:sldId id="283" r:id="rId61"/>
    <p:sldId id="324" r:id="rId62"/>
    <p:sldId id="325" r:id="rId63"/>
    <p:sldId id="326" r:id="rId64"/>
    <p:sldId id="327" r:id="rId65"/>
    <p:sldId id="329" r:id="rId66"/>
    <p:sldId id="330" r:id="rId67"/>
    <p:sldId id="328" r:id="rId68"/>
    <p:sldId id="308" r:id="rId69"/>
    <p:sldId id="306" r:id="rId70"/>
    <p:sldId id="331" r:id="rId71"/>
    <p:sldId id="307" r:id="rId72"/>
    <p:sldId id="332" r:id="rId73"/>
    <p:sldId id="333" r:id="rId74"/>
    <p:sldId id="334" r:id="rId75"/>
    <p:sldId id="335" r:id="rId76"/>
    <p:sldId id="345" r:id="rId77"/>
    <p:sldId id="336" r:id="rId78"/>
    <p:sldId id="337" r:id="rId79"/>
    <p:sldId id="338" r:id="rId80"/>
    <p:sldId id="339" r:id="rId81"/>
    <p:sldId id="383" r:id="rId82"/>
    <p:sldId id="385" r:id="rId83"/>
    <p:sldId id="384" r:id="rId84"/>
    <p:sldId id="382" r:id="rId85"/>
    <p:sldId id="340" r:id="rId86"/>
    <p:sldId id="341" r:id="rId87"/>
    <p:sldId id="342" r:id="rId88"/>
    <p:sldId id="343" r:id="rId89"/>
    <p:sldId id="344" r:id="rId90"/>
    <p:sldId id="346" r:id="rId91"/>
    <p:sldId id="347" r:id="rId92"/>
    <p:sldId id="348" r:id="rId93"/>
    <p:sldId id="353" r:id="rId94"/>
    <p:sldId id="349" r:id="rId95"/>
    <p:sldId id="350" r:id="rId96"/>
    <p:sldId id="352" r:id="rId97"/>
    <p:sldId id="354" r:id="rId98"/>
    <p:sldId id="355" r:id="rId99"/>
    <p:sldId id="351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7" r:id="rId120"/>
    <p:sldId id="378" r:id="rId121"/>
    <p:sldId id="379" r:id="rId122"/>
    <p:sldId id="380" r:id="rId123"/>
    <p:sldId id="381" r:id="rId124"/>
  </p:sldIdLst>
  <p:sldSz cx="9144000" cy="6858000" type="screen4x3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2" autoAdjust="0"/>
    <p:restoredTop sz="94629" autoAdjust="0"/>
  </p:normalViewPr>
  <p:slideViewPr>
    <p:cSldViewPr snapToGrid="0">
      <p:cViewPr varScale="1">
        <p:scale>
          <a:sx n="152" d="100"/>
          <a:sy n="152" d="100"/>
        </p:scale>
        <p:origin x="126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992C4951-1257-4A1C-BB04-C8F2650622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t" anchorCtr="0" compatLnSpc="1">
            <a:prstTxWarp prst="textNoShape">
              <a:avLst/>
            </a:prstTxWarp>
          </a:bodyPr>
          <a:lstStyle>
            <a:lvl1pPr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03839709-0E74-42DD-9D0C-595953EE0AE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889" y="0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t" anchorCtr="0" compatLnSpc="1">
            <a:prstTxWarp prst="textNoShape">
              <a:avLst/>
            </a:prstTxWarp>
          </a:bodyPr>
          <a:lstStyle>
            <a:lvl1pPr algn="r"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xmlns="" id="{28EB7A66-7C3B-401F-B2EE-DEA0657FFCD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60838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b" anchorCtr="0" compatLnSpc="1">
            <a:prstTxWarp prst="textNoShape">
              <a:avLst/>
            </a:prstTxWarp>
          </a:bodyPr>
          <a:lstStyle>
            <a:lvl1pPr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3940ADA5-82A2-4BF8-98CD-0C6F6396478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889" y="6660838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b" anchorCtr="0" compatLnSpc="1">
            <a:prstTxWarp prst="textNoShape">
              <a:avLst/>
            </a:prstTxWarp>
          </a:bodyPr>
          <a:lstStyle>
            <a:lvl1pPr algn="r" defTabSz="914686" eaLnBrk="1" hangingPunct="1">
              <a:defRPr sz="1200"/>
            </a:lvl1pPr>
          </a:lstStyle>
          <a:p>
            <a:pPr>
              <a:defRPr/>
            </a:pPr>
            <a:fld id="{5C87BE8D-1D63-4672-8984-0AD917789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15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480F9-900A-447E-A89D-E3F39483B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1225-6140-47DF-AF62-1B464215C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3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EEE69-E4A5-4C56-8EA2-27E11FB92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4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F8DF2-6919-4592-8F4F-5C005AD83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6FA82-9938-499F-99D1-7A57BA951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F07D5-14F8-46FE-9370-5CDE456AE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6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310C4-CA79-4ED5-87F3-686F0BA3C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6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90CDF-6869-4A82-BE61-8D2A75C47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7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7F954-D71C-4EEA-A63E-43B4F1928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4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7AE7A-8300-41BB-80A1-A9793D0AD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4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DD2CA-4456-46D0-B4BF-3F37BAC6B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4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DEDD-5FF9-42E9-96CB-5CA670D17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6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BF26DF7-093F-4ACB-BA03-2469A4B1B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oleObject" Target="../embeddings/oleObject9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Mechanically Stabilized Earth (MSE) Wall Project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Geotechnical Design</a:t>
            </a:r>
          </a:p>
          <a:p>
            <a:pPr eaLnBrk="1" hangingPunct="1"/>
            <a:r>
              <a:rPr lang="en-US" altLang="en-US" smtClean="0"/>
              <a:t>CEG 4801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95600" y="4724400"/>
            <a:ext cx="345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Kamal Tawfiq, Ph.D., P.E.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435100" y="5461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  <p:pic>
        <p:nvPicPr>
          <p:cNvPr id="12291" name="Picture 5" descr="0913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944563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6000" r="29584" b="12000"/>
          <a:stretch>
            <a:fillRect/>
          </a:stretch>
        </p:blipFill>
        <p:spPr bwMode="auto">
          <a:xfrm>
            <a:off x="-19050" y="-228600"/>
            <a:ext cx="9829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333" r="14166" b="5333"/>
          <a:stretch>
            <a:fillRect/>
          </a:stretch>
        </p:blipFill>
        <p:spPr bwMode="auto">
          <a:xfrm>
            <a:off x="-228600" y="-457200"/>
            <a:ext cx="9753600" cy="805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0BA8506-823A-4C98-B483-A10FB4ABC1A8}"/>
              </a:ext>
            </a:extLst>
          </p:cNvPr>
          <p:cNvSpPr/>
          <p:nvPr/>
        </p:nvSpPr>
        <p:spPr>
          <a:xfrm>
            <a:off x="3932238" y="828675"/>
            <a:ext cx="3344862" cy="2390775"/>
          </a:xfrm>
          <a:custGeom>
            <a:avLst/>
            <a:gdLst>
              <a:gd name="connsiteX0" fmla="*/ 963646 w 3344896"/>
              <a:gd name="connsiteY0" fmla="*/ 2390775 h 2390775"/>
              <a:gd name="connsiteX1" fmla="*/ 125446 w 3344896"/>
              <a:gd name="connsiteY1" fmla="*/ 742950 h 2390775"/>
              <a:gd name="connsiteX2" fmla="*/ 3344896 w 3344896"/>
              <a:gd name="connsiteY2" fmla="*/ 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896" h="2390775">
                <a:moveTo>
                  <a:pt x="963646" y="2390775"/>
                </a:moveTo>
                <a:cubicBezTo>
                  <a:pt x="346108" y="1766093"/>
                  <a:pt x="-271429" y="1141412"/>
                  <a:pt x="125446" y="742950"/>
                </a:cubicBezTo>
                <a:cubicBezTo>
                  <a:pt x="522321" y="344488"/>
                  <a:pt x="1933608" y="172244"/>
                  <a:pt x="3344896" y="0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CB257F-4F9B-41D1-860D-A32E6E90CAF5}"/>
              </a:ext>
            </a:extLst>
          </p:cNvPr>
          <p:cNvSpPr/>
          <p:nvPr/>
        </p:nvSpPr>
        <p:spPr>
          <a:xfrm>
            <a:off x="7696200" y="2514600"/>
            <a:ext cx="9144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AE7DBA5-542B-4A87-B36A-D614BCB7C392}"/>
              </a:ext>
            </a:extLst>
          </p:cNvPr>
          <p:cNvCxnSpPr/>
          <p:nvPr/>
        </p:nvCxnSpPr>
        <p:spPr>
          <a:xfrm>
            <a:off x="8305800" y="25146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837E2B6-F277-48B9-8606-130AD8DA3BC8}"/>
              </a:ext>
            </a:extLst>
          </p:cNvPr>
          <p:cNvCxnSpPr/>
          <p:nvPr/>
        </p:nvCxnSpPr>
        <p:spPr>
          <a:xfrm flipH="1">
            <a:off x="7162800" y="3567113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8721EBC-969A-4283-9D87-161DF150A92E}"/>
              </a:ext>
            </a:extLst>
          </p:cNvPr>
          <p:cNvCxnSpPr/>
          <p:nvPr/>
        </p:nvCxnSpPr>
        <p:spPr>
          <a:xfrm flipH="1">
            <a:off x="6477000" y="3567113"/>
            <a:ext cx="685800" cy="776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C1F9D024-DBC1-4B0A-9F51-AB39D1AEAE08}"/>
              </a:ext>
            </a:extLst>
          </p:cNvPr>
          <p:cNvSpPr/>
          <p:nvPr/>
        </p:nvSpPr>
        <p:spPr>
          <a:xfrm>
            <a:off x="2838450" y="2917825"/>
            <a:ext cx="4067175" cy="1225550"/>
          </a:xfrm>
          <a:custGeom>
            <a:avLst/>
            <a:gdLst>
              <a:gd name="connsiteX0" fmla="*/ 0 w 4067175"/>
              <a:gd name="connsiteY0" fmla="*/ 1225544 h 1225544"/>
              <a:gd name="connsiteX1" fmla="*/ 2314575 w 4067175"/>
              <a:gd name="connsiteY1" fmla="*/ 6344 h 1225544"/>
              <a:gd name="connsiteX2" fmla="*/ 4067175 w 4067175"/>
              <a:gd name="connsiteY2" fmla="*/ 835019 h 122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7175" h="1225544">
                <a:moveTo>
                  <a:pt x="0" y="1225544"/>
                </a:moveTo>
                <a:cubicBezTo>
                  <a:pt x="818356" y="648487"/>
                  <a:pt x="1636713" y="71431"/>
                  <a:pt x="2314575" y="6344"/>
                </a:cubicBezTo>
                <a:cubicBezTo>
                  <a:pt x="2992438" y="-58744"/>
                  <a:pt x="3529806" y="388137"/>
                  <a:pt x="4067175" y="835019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334" r="12917" b="6000"/>
          <a:stretch>
            <a:fillRect/>
          </a:stretch>
        </p:blipFill>
        <p:spPr bwMode="auto">
          <a:xfrm>
            <a:off x="609600" y="304800"/>
            <a:ext cx="7591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2666" r="19167" b="4668"/>
          <a:stretch>
            <a:fillRect/>
          </a:stretch>
        </p:blipFill>
        <p:spPr bwMode="auto">
          <a:xfrm>
            <a:off x="0" y="0"/>
            <a:ext cx="86106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0" descr="C:\carousal_1\car-one078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819400" y="609600"/>
            <a:ext cx="3087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Using Galvanized Steel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Box 2"/>
          <p:cNvSpPr txBox="1">
            <a:spLocks noChangeArrowheads="1"/>
          </p:cNvSpPr>
          <p:nvPr/>
        </p:nvSpPr>
        <p:spPr bwMode="auto">
          <a:xfrm>
            <a:off x="6019800" y="-1447800"/>
            <a:ext cx="485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F* = COEFFICIENT OF FRICTION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reinforcedearth.com/sites/default/files/gallery/Sea_Tac_Airport_Foster_Project_-_Feb._6_06_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821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2133600" y="0"/>
            <a:ext cx="574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Seattle-Tacoma International Airport, WA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:\car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A:\car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276600" y="2667000"/>
          <a:ext cx="28956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Image" r:id="rId3" imgW="4939683" imgH="3212698" progId="Photoshop.Image.6">
                  <p:embed/>
                </p:oleObj>
              </mc:Choice>
              <mc:Fallback>
                <p:oleObj name="Image" r:id="rId3" imgW="4939683" imgH="3212698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667000"/>
                        <a:ext cx="289560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33400" y="457200"/>
          <a:ext cx="307975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Image" r:id="rId5" imgW="4939683" imgH="3250794" progId="Photoshop.Image.6">
                  <p:embed/>
                </p:oleObj>
              </mc:Choice>
              <mc:Fallback>
                <p:oleObj name="Image" r:id="rId5" imgW="4939683" imgH="3250794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3079750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5"/>
          <p:cNvGraphicFramePr>
            <a:graphicFrameLocks noChangeAspect="1"/>
          </p:cNvGraphicFramePr>
          <p:nvPr/>
        </p:nvGraphicFramePr>
        <p:xfrm>
          <a:off x="5334000" y="381000"/>
          <a:ext cx="32448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Image" r:id="rId7" imgW="4965079" imgH="3276190" progId="Photoshop.Image.6">
                  <p:embed/>
                </p:oleObj>
              </mc:Choice>
              <mc:Fallback>
                <p:oleObj name="Image" r:id="rId7" imgW="4965079" imgH="3276190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"/>
                        <a:ext cx="32448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6"/>
          <p:cNvGraphicFramePr>
            <a:graphicFrameLocks noChangeAspect="1"/>
          </p:cNvGraphicFramePr>
          <p:nvPr/>
        </p:nvGraphicFramePr>
        <p:xfrm>
          <a:off x="685800" y="4648200"/>
          <a:ext cx="253365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Image" r:id="rId9" imgW="4000000" imgH="2742857" progId="Photoshop.Image.6">
                  <p:embed/>
                </p:oleObj>
              </mc:Choice>
              <mc:Fallback>
                <p:oleObj name="Image" r:id="rId9" imgW="4000000" imgH="274285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48200"/>
                        <a:ext cx="2533650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7"/>
          <p:cNvGraphicFramePr>
            <a:graphicFrameLocks noChangeAspect="1"/>
          </p:cNvGraphicFramePr>
          <p:nvPr/>
        </p:nvGraphicFramePr>
        <p:xfrm>
          <a:off x="5715000" y="4724400"/>
          <a:ext cx="303530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Image" r:id="rId11" imgW="4850794" imgH="3200000" progId="Photoshop.Image.6">
                  <p:embed/>
                </p:oleObj>
              </mc:Choice>
              <mc:Fallback>
                <p:oleObj name="Image" r:id="rId11" imgW="4850794" imgH="320000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724400"/>
                        <a:ext cx="3035300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1547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i="1"/>
              <a:t>Kamal Tawfiq, Ph.D., P.E.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:\car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carousal_2\car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 descr="C:\carousal_2\car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carousal_2\car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0913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228725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435100" y="5461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carousal_2\car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carousal_2\car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E0F3C8D-736B-4408-9632-639C2D8AE933}"/>
              </a:ext>
            </a:extLst>
          </p:cNvPr>
          <p:cNvSpPr/>
          <p:nvPr/>
        </p:nvSpPr>
        <p:spPr>
          <a:xfrm>
            <a:off x="4343400" y="24384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C3D8FB8-C6C5-4017-9227-FEAB2F3F3E22}"/>
              </a:ext>
            </a:extLst>
          </p:cNvPr>
          <p:cNvSpPr/>
          <p:nvPr/>
        </p:nvSpPr>
        <p:spPr>
          <a:xfrm>
            <a:off x="3200400" y="24384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A8D11DA-5BF0-4839-A52A-0169541A8F91}"/>
              </a:ext>
            </a:extLst>
          </p:cNvPr>
          <p:cNvSpPr/>
          <p:nvPr/>
        </p:nvSpPr>
        <p:spPr>
          <a:xfrm>
            <a:off x="3124200" y="33528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8A8817D-B884-4A71-9547-962A7765F7C4}"/>
              </a:ext>
            </a:extLst>
          </p:cNvPr>
          <p:cNvSpPr/>
          <p:nvPr/>
        </p:nvSpPr>
        <p:spPr>
          <a:xfrm>
            <a:off x="3657600" y="34290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ECFFE17-5859-4A42-9C84-A688CFA520CA}"/>
              </a:ext>
            </a:extLst>
          </p:cNvPr>
          <p:cNvSpPr/>
          <p:nvPr/>
        </p:nvSpPr>
        <p:spPr>
          <a:xfrm>
            <a:off x="4343400" y="34290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C:\carousal_1\car-one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7" descr="C:\carousal_2\car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carousal_1\car-one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:\carousal_1\car-one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carousal_2\car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carousal_1\car-one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carousal_2\car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:\public_html\geotech\retaining walls Pictures\PICT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img.docstoccdn.com/thumb/orig/335526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46608" r="9312" b="10976"/>
          <a:stretch>
            <a:fillRect/>
          </a:stretch>
        </p:blipFill>
        <p:spPr bwMode="auto">
          <a:xfrm>
            <a:off x="4495800" y="609600"/>
            <a:ext cx="45720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http://www.reinforcedearth.com/sites/default/files/gallery/i-75_11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http://www.structware.com/images/brgab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3" t="42931" r="12437" b="11168"/>
          <a:stretch>
            <a:fillRect/>
          </a:stretch>
        </p:blipFill>
        <p:spPr bwMode="auto">
          <a:xfrm>
            <a:off x="1054100" y="4191000"/>
            <a:ext cx="2514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https://encrypted-tbn2.gstatic.com/images?q=tbn:ANd9GcRxZ5sotTcdLENIZuIxoDwDwBKGgzTWbFK3FNPsuKBlxZ6Yc9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152400" y="33338"/>
            <a:ext cx="4154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/>
              <a:t>Choices for Bridge Abutments</a:t>
            </a:r>
          </a:p>
        </p:txBody>
      </p:sp>
      <p:sp>
        <p:nvSpPr>
          <p:cNvPr id="5127" name="TextBox 2"/>
          <p:cNvSpPr txBox="1">
            <a:spLocks noChangeArrowheads="1"/>
          </p:cNvSpPr>
          <p:nvPr/>
        </p:nvSpPr>
        <p:spPr bwMode="auto">
          <a:xfrm>
            <a:off x="2514600" y="51054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5A7DD7E-61B1-481B-A0E2-515CED88966E}"/>
              </a:ext>
            </a:extLst>
          </p:cNvPr>
          <p:cNvSpPr/>
          <p:nvPr/>
        </p:nvSpPr>
        <p:spPr>
          <a:xfrm>
            <a:off x="2341563" y="4992688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1773238" y="2932113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D1E1127-B8E5-454F-9A85-F2914CBAA5EA}"/>
              </a:ext>
            </a:extLst>
          </p:cNvPr>
          <p:cNvSpPr/>
          <p:nvPr/>
        </p:nvSpPr>
        <p:spPr>
          <a:xfrm>
            <a:off x="1600200" y="28194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6040438" y="1941513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478F9CA-B05A-4610-952E-AA5C20A80565}"/>
              </a:ext>
            </a:extLst>
          </p:cNvPr>
          <p:cNvSpPr/>
          <p:nvPr/>
        </p:nvSpPr>
        <p:spPr>
          <a:xfrm>
            <a:off x="5867400" y="1828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3" name="TextBox 12"/>
          <p:cNvSpPr txBox="1">
            <a:spLocks noChangeArrowheads="1"/>
          </p:cNvSpPr>
          <p:nvPr/>
        </p:nvSpPr>
        <p:spPr bwMode="auto">
          <a:xfrm>
            <a:off x="6878638" y="5791200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B2C457F-3AD4-435B-802E-58302897E622}"/>
              </a:ext>
            </a:extLst>
          </p:cNvPr>
          <p:cNvSpPr/>
          <p:nvPr/>
        </p:nvSpPr>
        <p:spPr>
          <a:xfrm>
            <a:off x="6705600" y="5678488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6" descr="C:\carousal_2\car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Z:\public_html\geotech\retaining walls Pictures\sac5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026" descr="C:\carousal_2\car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81000"/>
            <a:ext cx="37798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carousal_1\car-on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soi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5532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47800" y="51816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carousal_2\car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 descr="C:\carousal_1\car-one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carousal_1\car-one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 descr="C:\carousal_2\car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freyssinet-me.com/Data/Sites/1/freyssres/images/MSE%20wall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85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etaining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143000"/>
            <a:ext cx="36099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09600" y="6248400"/>
            <a:ext cx="401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Earth Pressure Behind Retaining Wall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3830638" y="250825"/>
            <a:ext cx="1373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Geotechnical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CEG 4801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Fall 2010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By: Dr. Kamal Tawfiq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D70F10-F133-4DCA-943D-582EA5B2F9B9}"/>
              </a:ext>
            </a:extLst>
          </p:cNvPr>
          <p:cNvCxnSpPr/>
          <p:nvPr/>
        </p:nvCxnSpPr>
        <p:spPr>
          <a:xfrm>
            <a:off x="1600200" y="2362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D2822BC-9C5B-4E4A-AC7D-A0CA580AC336}"/>
              </a:ext>
            </a:extLst>
          </p:cNvPr>
          <p:cNvCxnSpPr/>
          <p:nvPr/>
        </p:nvCxnSpPr>
        <p:spPr>
          <a:xfrm>
            <a:off x="1676400" y="28194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57DD9AA-6C10-432B-A68D-D3FA03867646}"/>
              </a:ext>
            </a:extLst>
          </p:cNvPr>
          <p:cNvCxnSpPr/>
          <p:nvPr/>
        </p:nvCxnSpPr>
        <p:spPr>
          <a:xfrm>
            <a:off x="1905000" y="45720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FAB21FA-8CE3-4789-9FDD-A8212AAF2D50}"/>
              </a:ext>
            </a:extLst>
          </p:cNvPr>
          <p:cNvCxnSpPr/>
          <p:nvPr/>
        </p:nvCxnSpPr>
        <p:spPr>
          <a:xfrm>
            <a:off x="1752600" y="3505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68F849C-9AC6-43D7-9E6C-407C327F06E1}"/>
              </a:ext>
            </a:extLst>
          </p:cNvPr>
          <p:cNvCxnSpPr/>
          <p:nvPr/>
        </p:nvCxnSpPr>
        <p:spPr>
          <a:xfrm>
            <a:off x="1828800" y="4038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EB84520-2A8D-44E2-B34F-ED1853BCC9F7}"/>
              </a:ext>
            </a:extLst>
          </p:cNvPr>
          <p:cNvCxnSpPr/>
          <p:nvPr/>
        </p:nvCxnSpPr>
        <p:spPr>
          <a:xfrm>
            <a:off x="1524000" y="1752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2C65D409-660D-4BF4-A77C-B0E2C13FB67A}"/>
              </a:ext>
            </a:extLst>
          </p:cNvPr>
          <p:cNvCxnSpPr/>
          <p:nvPr/>
        </p:nvCxnSpPr>
        <p:spPr>
          <a:xfrm>
            <a:off x="2743200" y="1676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6680C430-3E3A-4E8E-B015-E4F3D1D30B7C}"/>
              </a:ext>
            </a:extLst>
          </p:cNvPr>
          <p:cNvCxnSpPr/>
          <p:nvPr/>
        </p:nvCxnSpPr>
        <p:spPr>
          <a:xfrm>
            <a:off x="2743200" y="1828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C1010E5-BBE7-4531-A29C-412797C1EBB3}"/>
              </a:ext>
            </a:extLst>
          </p:cNvPr>
          <p:cNvCxnSpPr/>
          <p:nvPr/>
        </p:nvCxnSpPr>
        <p:spPr>
          <a:xfrm>
            <a:off x="2743200" y="22860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A5AC4AAE-562F-4FF8-8958-889036E795AD}"/>
              </a:ext>
            </a:extLst>
          </p:cNvPr>
          <p:cNvCxnSpPr/>
          <p:nvPr/>
        </p:nvCxnSpPr>
        <p:spPr>
          <a:xfrm>
            <a:off x="2743200" y="2438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81DB1B3-E9C1-4CE1-A5F3-04FEA92F5A09}"/>
              </a:ext>
            </a:extLst>
          </p:cNvPr>
          <p:cNvCxnSpPr/>
          <p:nvPr/>
        </p:nvCxnSpPr>
        <p:spPr>
          <a:xfrm>
            <a:off x="2895600" y="27432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071ABAA-0D8E-4A25-97D5-BF5014F0DF6E}"/>
              </a:ext>
            </a:extLst>
          </p:cNvPr>
          <p:cNvCxnSpPr/>
          <p:nvPr/>
        </p:nvCxnSpPr>
        <p:spPr>
          <a:xfrm>
            <a:off x="2895600" y="28956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901FCB7-4A8B-43E3-9671-B64BF0984FD4}"/>
              </a:ext>
            </a:extLst>
          </p:cNvPr>
          <p:cNvCxnSpPr/>
          <p:nvPr/>
        </p:nvCxnSpPr>
        <p:spPr>
          <a:xfrm>
            <a:off x="2971800" y="34290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C8D37077-4D42-4B4F-ACC6-9181573CF987}"/>
              </a:ext>
            </a:extLst>
          </p:cNvPr>
          <p:cNvCxnSpPr/>
          <p:nvPr/>
        </p:nvCxnSpPr>
        <p:spPr>
          <a:xfrm>
            <a:off x="2971800" y="3581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33C7379D-3BF7-4DFC-8425-4BC9139AA444}"/>
              </a:ext>
            </a:extLst>
          </p:cNvPr>
          <p:cNvCxnSpPr/>
          <p:nvPr/>
        </p:nvCxnSpPr>
        <p:spPr>
          <a:xfrm>
            <a:off x="2971800" y="3962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8704C022-E7DB-43CE-871A-33EAE3AFB154}"/>
              </a:ext>
            </a:extLst>
          </p:cNvPr>
          <p:cNvCxnSpPr/>
          <p:nvPr/>
        </p:nvCxnSpPr>
        <p:spPr>
          <a:xfrm>
            <a:off x="2971800" y="4114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8F2ECAEE-985F-42A7-BF66-44FE9B13F244}"/>
              </a:ext>
            </a:extLst>
          </p:cNvPr>
          <p:cNvCxnSpPr/>
          <p:nvPr/>
        </p:nvCxnSpPr>
        <p:spPr>
          <a:xfrm>
            <a:off x="3048000" y="4495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C3B21F4-3180-403E-9AEA-EE7E3B1EFE0C}"/>
              </a:ext>
            </a:extLst>
          </p:cNvPr>
          <p:cNvCxnSpPr/>
          <p:nvPr/>
        </p:nvCxnSpPr>
        <p:spPr>
          <a:xfrm>
            <a:off x="3048000" y="46482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xmlns="" id="{B33B9511-8694-4E34-AD6F-CB77659643EB}"/>
              </a:ext>
            </a:extLst>
          </p:cNvPr>
          <p:cNvCxnSpPr/>
          <p:nvPr/>
        </p:nvCxnSpPr>
        <p:spPr>
          <a:xfrm rot="5400000">
            <a:off x="2133600" y="1752600"/>
            <a:ext cx="228600" cy="76200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xmlns="" id="{669EA8AD-8669-40AC-B1BC-1B13A4373009}"/>
              </a:ext>
            </a:extLst>
          </p:cNvPr>
          <p:cNvCxnSpPr/>
          <p:nvPr/>
        </p:nvCxnSpPr>
        <p:spPr>
          <a:xfrm rot="5400000">
            <a:off x="2209800" y="1752600"/>
            <a:ext cx="228600" cy="76200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2813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47D53405-7437-4984-A152-E995A7324FC9}"/>
              </a:ext>
            </a:extLst>
          </p:cNvPr>
          <p:cNvCxnSpPr/>
          <p:nvPr/>
        </p:nvCxnSpPr>
        <p:spPr>
          <a:xfrm rot="10800000">
            <a:off x="1066800" y="1143000"/>
            <a:ext cx="4572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29B1869D-8BBB-4F03-B07D-69B5395E3470}"/>
              </a:ext>
            </a:extLst>
          </p:cNvPr>
          <p:cNvCxnSpPr/>
          <p:nvPr/>
        </p:nvCxnSpPr>
        <p:spPr>
          <a:xfrm>
            <a:off x="6096000" y="1295400"/>
            <a:ext cx="9906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52B4984-13D2-4CEA-9D2D-1D6EA7103624}"/>
              </a:ext>
            </a:extLst>
          </p:cNvPr>
          <p:cNvSpPr txBox="1"/>
          <p:nvPr/>
        </p:nvSpPr>
        <p:spPr>
          <a:xfrm>
            <a:off x="6400800" y="5486400"/>
            <a:ext cx="1108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79DDE11-9674-4627-9A23-5469904A0676}"/>
              </a:ext>
            </a:extLst>
          </p:cNvPr>
          <p:cNvSpPr txBox="1"/>
          <p:nvPr/>
        </p:nvSpPr>
        <p:spPr>
          <a:xfrm>
            <a:off x="2362200" y="5562600"/>
            <a:ext cx="10033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carousal_2\car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:\car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5176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carousal_2\car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C:\carousal_2\car-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29718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3733800" y="533400"/>
            <a:ext cx="220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Using Geogrids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535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696200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reinforcedearth.com/sites/default/files/gallery/Tom_Landry_Free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F1263C-EE42-4E21-9C9A-19B5765ABBC9}"/>
              </a:ext>
            </a:extLst>
          </p:cNvPr>
          <p:cNvSpPr txBox="1"/>
          <p:nvPr/>
        </p:nvSpPr>
        <p:spPr>
          <a:xfrm>
            <a:off x="2743200" y="76200"/>
            <a:ext cx="36576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Landry Highway, TX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685800" y="2286000"/>
            <a:ext cx="8026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/>
              <a:t>Stability of MSE Walls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3.bp.blogspot.com/-7kh7GZYkUpE/UMDxh-X-AoI/AAAAAAAAB58/HwmBNYdbE6s/s1600/14.gif">
            <a:extLst>
              <a:ext uri="{FF2B5EF4-FFF2-40B4-BE49-F238E27FC236}">
                <a16:creationId xmlns:a16="http://schemas.microsoft.com/office/drawing/2014/main" xmlns="" id="{7E9AAD05-9792-4A2C-8B16-8F4BC0EAB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/>
          <a:stretch/>
        </p:blipFill>
        <p:spPr bwMode="auto">
          <a:xfrm>
            <a:off x="838200" y="762000"/>
            <a:ext cx="7543800" cy="56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304800" y="138113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Stability of MSE Walls</a:t>
            </a:r>
          </a:p>
        </p:txBody>
      </p:sp>
      <p:sp>
        <p:nvSpPr>
          <p:cNvPr id="50180" name="AutoShape 6" descr="http://www.visualslope.com/sitebuilder/images/Global2-600x289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0181" name="Picture 8" descr="http://startconsult.org/bg/wp-content/uploads/2013/06/MSE-Wall-Reinforced_soil_wall_desig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3889" r="25000" b="44444"/>
          <a:stretch>
            <a:fillRect/>
          </a:stretch>
        </p:blipFill>
        <p:spPr bwMode="auto">
          <a:xfrm>
            <a:off x="6248400" y="4038600"/>
            <a:ext cx="251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carousal_1\car-one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34575929-29E5-4A72-915F-0A7FA517A60C}"/>
              </a:ext>
            </a:extLst>
          </p:cNvPr>
          <p:cNvSpPr/>
          <p:nvPr/>
        </p:nvSpPr>
        <p:spPr>
          <a:xfrm>
            <a:off x="1981200" y="1011238"/>
            <a:ext cx="3505200" cy="1808162"/>
          </a:xfrm>
          <a:custGeom>
            <a:avLst/>
            <a:gdLst>
              <a:gd name="connsiteX0" fmla="*/ 0 w 3850379"/>
              <a:gd name="connsiteY0" fmla="*/ 600482 h 1186635"/>
              <a:gd name="connsiteX1" fmla="*/ 1961661 w 3850379"/>
              <a:gd name="connsiteY1" fmla="*/ 69036 h 1186635"/>
              <a:gd name="connsiteX2" fmla="*/ 3556000 w 3850379"/>
              <a:gd name="connsiteY2" fmla="*/ 1014697 h 1186635"/>
              <a:gd name="connsiteX3" fmla="*/ 3727938 w 3850379"/>
              <a:gd name="connsiteY3" fmla="*/ 1100667 h 1186635"/>
              <a:gd name="connsiteX0" fmla="*/ 0 w 3727938"/>
              <a:gd name="connsiteY0" fmla="*/ 614810 h 1114995"/>
              <a:gd name="connsiteX1" fmla="*/ 1961661 w 3727938"/>
              <a:gd name="connsiteY1" fmla="*/ 83364 h 1114995"/>
              <a:gd name="connsiteX2" fmla="*/ 3727938 w 3727938"/>
              <a:gd name="connsiteY2" fmla="*/ 1114995 h 1114995"/>
              <a:gd name="connsiteX0" fmla="*/ 0 w 3727938"/>
              <a:gd name="connsiteY0" fmla="*/ 614810 h 1114995"/>
              <a:gd name="connsiteX1" fmla="*/ 1961661 w 3727938"/>
              <a:gd name="connsiteY1" fmla="*/ 83364 h 1114995"/>
              <a:gd name="connsiteX2" fmla="*/ 2725615 w 3727938"/>
              <a:gd name="connsiteY2" fmla="*/ 399887 h 1114995"/>
              <a:gd name="connsiteX3" fmla="*/ 3727938 w 3727938"/>
              <a:gd name="connsiteY3" fmla="*/ 1114995 h 1114995"/>
              <a:gd name="connsiteX0" fmla="*/ 0 w 3727938"/>
              <a:gd name="connsiteY0" fmla="*/ 298287 h 798472"/>
              <a:gd name="connsiteX1" fmla="*/ 2725615 w 3727938"/>
              <a:gd name="connsiteY1" fmla="*/ 83364 h 798472"/>
              <a:gd name="connsiteX2" fmla="*/ 3727938 w 3727938"/>
              <a:gd name="connsiteY2" fmla="*/ 798472 h 798472"/>
              <a:gd name="connsiteX0" fmla="*/ 0 w 3727938"/>
              <a:gd name="connsiteY0" fmla="*/ 450688 h 950873"/>
              <a:gd name="connsiteX1" fmla="*/ 2039815 w 3727938"/>
              <a:gd name="connsiteY1" fmla="*/ 83364 h 950873"/>
              <a:gd name="connsiteX2" fmla="*/ 3727938 w 3727938"/>
              <a:gd name="connsiteY2" fmla="*/ 950873 h 950873"/>
              <a:gd name="connsiteX0" fmla="*/ 0 w 3727938"/>
              <a:gd name="connsiteY0" fmla="*/ 450688 h 950873"/>
              <a:gd name="connsiteX1" fmla="*/ 2039815 w 3727938"/>
              <a:gd name="connsiteY1" fmla="*/ 83364 h 950873"/>
              <a:gd name="connsiteX2" fmla="*/ 3727938 w 3727938"/>
              <a:gd name="connsiteY2" fmla="*/ 950873 h 950873"/>
              <a:gd name="connsiteX0" fmla="*/ 0 w 3259015"/>
              <a:gd name="connsiteY0" fmla="*/ 450688 h 1683565"/>
              <a:gd name="connsiteX1" fmla="*/ 2039815 w 3259015"/>
              <a:gd name="connsiteY1" fmla="*/ 83364 h 1683565"/>
              <a:gd name="connsiteX2" fmla="*/ 3259015 w 3259015"/>
              <a:gd name="connsiteY2" fmla="*/ 1683565 h 1683565"/>
              <a:gd name="connsiteX0" fmla="*/ 0 w 3259015"/>
              <a:gd name="connsiteY0" fmla="*/ 450688 h 1683565"/>
              <a:gd name="connsiteX1" fmla="*/ 2039815 w 3259015"/>
              <a:gd name="connsiteY1" fmla="*/ 83364 h 1683565"/>
              <a:gd name="connsiteX2" fmla="*/ 3259015 w 3259015"/>
              <a:gd name="connsiteY2" fmla="*/ 1683565 h 1683565"/>
              <a:gd name="connsiteX0" fmla="*/ 509953 w 3768968"/>
              <a:gd name="connsiteY0" fmla="*/ 575409 h 1808286"/>
              <a:gd name="connsiteX1" fmla="*/ 339969 w 3768968"/>
              <a:gd name="connsiteY1" fmla="*/ 1122486 h 1808286"/>
              <a:gd name="connsiteX2" fmla="*/ 2549768 w 3768968"/>
              <a:gd name="connsiteY2" fmla="*/ 208085 h 1808286"/>
              <a:gd name="connsiteX3" fmla="*/ 3768968 w 3768968"/>
              <a:gd name="connsiteY3" fmla="*/ 1808286 h 1808286"/>
              <a:gd name="connsiteX0" fmla="*/ 0 w 3428999"/>
              <a:gd name="connsiteY0" fmla="*/ 1122486 h 1808286"/>
              <a:gd name="connsiteX1" fmla="*/ 2209799 w 3428999"/>
              <a:gd name="connsiteY1" fmla="*/ 208085 h 1808286"/>
              <a:gd name="connsiteX2" fmla="*/ 3428999 w 3428999"/>
              <a:gd name="connsiteY2" fmla="*/ 1808286 h 1808286"/>
              <a:gd name="connsiteX0" fmla="*/ 0 w 3505199"/>
              <a:gd name="connsiteY0" fmla="*/ 1427286 h 1808286"/>
              <a:gd name="connsiteX1" fmla="*/ 2285999 w 3505199"/>
              <a:gd name="connsiteY1" fmla="*/ 208085 h 1808286"/>
              <a:gd name="connsiteX2" fmla="*/ 3505199 w 3505199"/>
              <a:gd name="connsiteY2" fmla="*/ 1808286 h 180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5199" h="1808286">
                <a:moveTo>
                  <a:pt x="0" y="1427286"/>
                </a:moveTo>
                <a:cubicBezTo>
                  <a:pt x="339969" y="1366065"/>
                  <a:pt x="1746738" y="0"/>
                  <a:pt x="2285999" y="208085"/>
                </a:cubicBezTo>
                <a:cubicBezTo>
                  <a:pt x="2775763" y="188546"/>
                  <a:pt x="3497384" y="1208455"/>
                  <a:pt x="3505199" y="1808286"/>
                </a:cubicBezTo>
              </a:path>
            </a:pathLst>
          </a:custGeom>
          <a:ln w="222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3733800" y="685800"/>
            <a:ext cx="186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Block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retaining wa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1295400" y="60198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2286000" y="3048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Geotechnical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CEG 4801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Fall 2004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By: Dr. Kamal Tawfiq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carousal_1\car-one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362200" y="381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545454"/>
                </a:solidFill>
                <a:latin typeface="Arial" panose="020B0604020202020204" pitchFamily="34" charset="0"/>
              </a:rPr>
              <a:t>French architect and engineer Henri </a:t>
            </a:r>
            <a:r>
              <a:rPr lang="en-US" altLang="en-US" sz="2400" b="1">
                <a:solidFill>
                  <a:srgbClr val="545454"/>
                </a:solidFill>
                <a:latin typeface="Arial" panose="020B0604020202020204" pitchFamily="34" charset="0"/>
              </a:rPr>
              <a:t>Vidal</a:t>
            </a:r>
            <a:r>
              <a:rPr lang="en-US" altLang="en-US" sz="2400">
                <a:solidFill>
                  <a:srgbClr val="545454"/>
                </a:solidFill>
                <a:latin typeface="Arial" panose="020B0604020202020204" pitchFamily="34" charset="0"/>
              </a:rPr>
              <a:t> in the early 1960s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retaining 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2133600" y="5715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1752600" y="2590800"/>
            <a:ext cx="6137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MSE Key Stone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carousal_2\car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2971800" y="762000"/>
            <a:ext cx="282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MSE Key Stone Wall</a:t>
            </a:r>
          </a:p>
        </p:txBody>
      </p:sp>
      <p:pic>
        <p:nvPicPr>
          <p:cNvPr id="55300" name="Picture 2" descr="C:\carousal_2\car-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0480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 descr="C:\carousal_2\car-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23907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greatnorthlandscape.com/hardscape/hardscape-accessories/geotextile/miragrid/files/geogri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388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conteches.com/portals/0/Images/CONTECH%20Product%20photos/Retaining%20Walls/Concrete/keystone-struc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4381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 descr="http://www.merelaconsultants.com/siteimages/Modular%20Block%20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953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http://www.mackenzielandscaping.com/images/wall-blocks/keystone-berger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67075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8" descr="http://www.robbinsbrickandblock.com/keyst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443288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Z:\public_html\geotech\retaining walls Pictures\Composite-Retaining-W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6800"/>
            <a:ext cx="5238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1333" r="42084" b="18668"/>
          <a:stretch>
            <a:fillRect/>
          </a:stretch>
        </p:blipFill>
        <p:spPr bwMode="auto">
          <a:xfrm>
            <a:off x="152400" y="152400"/>
            <a:ext cx="8915400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9333" r="55833" b="35333"/>
          <a:stretch>
            <a:fillRect/>
          </a:stretch>
        </p:blipFill>
        <p:spPr bwMode="auto">
          <a:xfrm>
            <a:off x="5562600" y="4862513"/>
            <a:ext cx="29718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F7B60280-59C8-4F00-8D4C-4E73235D6841}"/>
              </a:ext>
            </a:extLst>
          </p:cNvPr>
          <p:cNvSpPr/>
          <p:nvPr/>
        </p:nvSpPr>
        <p:spPr>
          <a:xfrm>
            <a:off x="4978400" y="1230313"/>
            <a:ext cx="2060575" cy="4705350"/>
          </a:xfrm>
          <a:custGeom>
            <a:avLst/>
            <a:gdLst>
              <a:gd name="connsiteX0" fmla="*/ 2061029 w 2061029"/>
              <a:gd name="connsiteY0" fmla="*/ 4706678 h 4706678"/>
              <a:gd name="connsiteX1" fmla="*/ 1393371 w 2061029"/>
              <a:gd name="connsiteY1" fmla="*/ 236278 h 4706678"/>
              <a:gd name="connsiteX2" fmla="*/ 0 w 2061029"/>
              <a:gd name="connsiteY2" fmla="*/ 1020049 h 47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1029" h="4706678">
                <a:moveTo>
                  <a:pt x="2061029" y="4706678"/>
                </a:moveTo>
                <a:cubicBezTo>
                  <a:pt x="1898952" y="2778697"/>
                  <a:pt x="1736876" y="850716"/>
                  <a:pt x="1393371" y="236278"/>
                </a:cubicBezTo>
                <a:cubicBezTo>
                  <a:pt x="1049866" y="-378160"/>
                  <a:pt x="524933" y="320944"/>
                  <a:pt x="0" y="1020049"/>
                </a:cubicBezTo>
              </a:path>
            </a:pathLst>
          </a:custGeom>
          <a:noFill/>
          <a:ln>
            <a:solidFill>
              <a:srgbClr val="FFFF00"/>
            </a:solidFill>
            <a:headEnd type="none" w="lg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9a65528202dd8caf2cb6-1fc2ee4263c0f6648cb1772de1c8bc5d.r53.cf1.rackcdn.com/2014/12/CS_Materials-MSEWalls/01-01-010BPStrohman-Figure1-Components-MSE-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1437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aspent.com/files/2010/05/mesh-c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7645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52400"/>
            <a:ext cx="2971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-9525"/>
            <a:ext cx="4235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235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43275"/>
            <a:ext cx="41910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333750"/>
            <a:ext cx="42989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carousal_1\car-one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Z:\public_html\geotech\retaining walls Pictures\ReinforcementSh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6196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3200400" y="76200"/>
            <a:ext cx="2227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Geotextile Walls</a:t>
            </a:r>
          </a:p>
        </p:txBody>
      </p:sp>
      <p:pic>
        <p:nvPicPr>
          <p:cNvPr id="63492" name="Picture 5" descr="Autorizado por NA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5909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ivanturner.co.nz/images/service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50938"/>
            <a:ext cx="39624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2F195D-432F-4242-BF9A-FC70A2292C9D}"/>
              </a:ext>
            </a:extLst>
          </p:cNvPr>
          <p:cNvSpPr/>
          <p:nvPr/>
        </p:nvSpPr>
        <p:spPr>
          <a:xfrm>
            <a:off x="3721100" y="609600"/>
            <a:ext cx="20066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6" name="Picture 6" descr="http://www.gabionbaskets.net/images/Residential/buy_now/gabio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333500"/>
            <a:ext cx="32972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0" descr="http://www.gabion1.com.au/design_limit_st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4546600"/>
            <a:ext cx="3048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2"/>
          <p:cNvSpPr>
            <a:spLocks noChangeArrowheads="1"/>
          </p:cNvSpPr>
          <p:nvPr/>
        </p:nvSpPr>
        <p:spPr bwMode="auto">
          <a:xfrm>
            <a:off x="5561013" y="4141788"/>
            <a:ext cx="2908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Gabion Retaining Wall Design</a:t>
            </a:r>
            <a:endParaRPr lang="en-US" altLang="en-US" sz="1600"/>
          </a:p>
        </p:txBody>
      </p:sp>
      <p:pic>
        <p:nvPicPr>
          <p:cNvPr id="64519" name="Picture 12" descr="http://www.smithsbletchington.co.uk/assets/images/Category%20Images/gabion-wall-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c1.staticflickr.com/3/2231/2143364689_9259010e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223963"/>
            <a:ext cx="338931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http://www.yellow-teddy.org.uk/diary/diary-11-2/Whitstable-1109-549-yellowteddyorg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54113"/>
            <a:ext cx="2667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http://www.gabionsolutions.com/documents/nieuwe-website-fe-30-10-2008/steenvulling/4-gebroken-tege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33788"/>
            <a:ext cx="2971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8" descr="http://www.stonewerx.co.nz/stonemasonry/cladding/images/limegabion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35464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D1C086-BD50-4C37-A65C-2A3F00B773F9}"/>
              </a:ext>
            </a:extLst>
          </p:cNvPr>
          <p:cNvSpPr/>
          <p:nvPr/>
        </p:nvSpPr>
        <p:spPr>
          <a:xfrm>
            <a:off x="3352800" y="446088"/>
            <a:ext cx="200501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43" name="Picture 10" descr="http://img.weiku.com/waterpicture/2011/11/18/17/hesco_barrier_634659052579932143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2476500"/>
            <a:ext cx="7620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805736-0795-4D64-9620-403F9D7A18B1}"/>
              </a:ext>
            </a:extLst>
          </p:cNvPr>
          <p:cNvSpPr/>
          <p:nvPr/>
        </p:nvSpPr>
        <p:spPr>
          <a:xfrm>
            <a:off x="3457575" y="-9525"/>
            <a:ext cx="20050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3" name="Picture 10" descr="http://img.weiku.com/waterpicture/2011/11/18/17/hesco_barrier_634659052579932143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057400"/>
            <a:ext cx="46831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" descr="http://upload.wikimedia.org/wikipedia/commons/b/b7/US_Navy_090411-N-8547M-025_Seabees_assigned_to_Naval_Mobile_Construction_Battalion_(NMCB)_5_lift_a_HESCO_barrier_into_alignment_during_a_project_at_Camp_Ba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"/>
          <a:stretch>
            <a:fillRect/>
          </a:stretch>
        </p:blipFill>
        <p:spPr bwMode="auto">
          <a:xfrm>
            <a:off x="4733925" y="2057400"/>
            <a:ext cx="42672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12F851-DE4D-42BE-8A4F-ABA04972CB5F}"/>
              </a:ext>
            </a:extLst>
          </p:cNvPr>
          <p:cNvSpPr/>
          <p:nvPr/>
        </p:nvSpPr>
        <p:spPr>
          <a:xfrm>
            <a:off x="2346325" y="1133475"/>
            <a:ext cx="38846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cap="all" dirty="0" err="1">
                <a:solidFill>
                  <a:srgbClr val="444444"/>
                </a:solidFill>
                <a:latin typeface="Open Sans"/>
              </a:rPr>
              <a:t>HESCO</a:t>
            </a:r>
            <a:r>
              <a:rPr lang="en-US" cap="all" dirty="0">
                <a:solidFill>
                  <a:srgbClr val="444444"/>
                </a:solidFill>
                <a:latin typeface="Open Sans"/>
              </a:rPr>
              <a:t>  </a:t>
            </a:r>
            <a:r>
              <a:rPr lang="en-US" cap="all" dirty="0" err="1">
                <a:solidFill>
                  <a:srgbClr val="444444"/>
                </a:solidFill>
                <a:latin typeface="Open Sans"/>
              </a:rPr>
              <a:t>CONCERTAINER</a:t>
            </a:r>
            <a:endParaRPr lang="en-US" cap="all" dirty="0">
              <a:solidFill>
                <a:srgbClr val="444444"/>
              </a:solidFill>
              <a:latin typeface="Open Sans"/>
            </a:endParaRPr>
          </a:p>
        </p:txBody>
      </p:sp>
      <p:sp>
        <p:nvSpPr>
          <p:cNvPr id="66566" name="Rectangle 2"/>
          <p:cNvSpPr>
            <a:spLocks noChangeArrowheads="1"/>
          </p:cNvSpPr>
          <p:nvPr/>
        </p:nvSpPr>
        <p:spPr bwMode="auto">
          <a:xfrm>
            <a:off x="1076325" y="1595438"/>
            <a:ext cx="7010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444444"/>
                </a:solidFill>
                <a:latin typeface="Open Sans" panose="020B0606030504020204" pitchFamily="34" charset="0"/>
              </a:rPr>
              <a:t>Military Accommodation Roofing, Personnel &amp; Material Bunker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nterior of Fort Sumter with gab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45720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CEE3D5-0140-4370-A0CD-04DBA9C2AC32}"/>
              </a:ext>
            </a:extLst>
          </p:cNvPr>
          <p:cNvSpPr/>
          <p:nvPr/>
        </p:nvSpPr>
        <p:spPr>
          <a:xfrm>
            <a:off x="4267200" y="1203325"/>
            <a:ext cx="4572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67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Interior of Fort Sumter with gabions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8" name="Picture 4" descr="http://www.old-picture.com/pics/civil-war/002/pictures/Gab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8438"/>
            <a:ext cx="4076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1F1D69-7AB3-44FD-809E-F16045EB060E}"/>
              </a:ext>
            </a:extLst>
          </p:cNvPr>
          <p:cNvSpPr/>
          <p:nvPr/>
        </p:nvSpPr>
        <p:spPr>
          <a:xfrm>
            <a:off x="-95250" y="1676400"/>
            <a:ext cx="4572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Petersburg, Virginia. Fort Sedgwick. Gabions</a:t>
            </a:r>
            <a:endParaRPr 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lcweb2.loc.gov/service/pnp/stereo/1s00000/1s02000/1s02600/1s02653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693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cdn.theatlantic.com/static/infocus/civilwar020812/s_c33_0019797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57200"/>
            <a:ext cx="9118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1"/>
          <p:cNvSpPr>
            <a:spLocks noChangeArrowheads="1"/>
          </p:cNvSpPr>
          <p:nvPr/>
        </p:nvSpPr>
        <p:spPr bwMode="auto">
          <a:xfrm>
            <a:off x="304800" y="2286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Open Sans" panose="020B0606030504020204" pitchFamily="34" charset="0"/>
              </a:rPr>
              <a:t>Rebel fortifications in front of Atlanta, Georgia, in 1863 or 1864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upload.wikimedia.org/wikipedia/commons/thumb/0/03/Sixteenth_Century_Cannon2.jpg/800px-Sixteenth_Century_Cann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622300"/>
            <a:ext cx="38512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4F39B4-C2E0-4BF8-A040-444ACFEC27C9}"/>
              </a:ext>
            </a:extLst>
          </p:cNvPr>
          <p:cNvSpPr/>
          <p:nvPr/>
        </p:nvSpPr>
        <p:spPr>
          <a:xfrm>
            <a:off x="2247900" y="38100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Gabions with </a:t>
            </a:r>
            <a:r>
              <a:rPr lang="en-US" sz="1600" dirty="0">
                <a:solidFill>
                  <a:srgbClr val="0B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cannon</a:t>
            </a:r>
            <a:r>
              <a:rPr lang="en-US" sz="1600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from a late 16th century illustration.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1524000" y="1981200"/>
            <a:ext cx="59166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MSE Wall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Analysis and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57200" y="5486400"/>
            <a:ext cx="8474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 reinforced earth retaining wall is to be </a:t>
            </a:r>
            <a:r>
              <a:rPr lang="en-US" altLang="en-US" sz="1400" b="1" u="sng" dirty="0" smtClean="0"/>
              <a:t>20 </a:t>
            </a:r>
            <a:r>
              <a:rPr lang="en-US" altLang="en-US" sz="1400" b="1" u="sng" dirty="0"/>
              <a:t>ft high</a:t>
            </a:r>
            <a:r>
              <a:rPr lang="en-US" altLang="en-US" sz="1400" dirty="0"/>
              <a:t>. The properties of the backfill material are </a:t>
            </a:r>
            <a:r>
              <a:rPr lang="en-US" altLang="en-US" sz="1400" dirty="0">
                <a:latin typeface="Symbol" panose="05050102010706020507" pitchFamily="18" charset="2"/>
              </a:rPr>
              <a:t>g = 110 </a:t>
            </a:r>
            <a:r>
              <a:rPr lang="en-US" altLang="en-US" sz="1400" dirty="0"/>
              <a:t>lb/ft</a:t>
            </a:r>
            <a:r>
              <a:rPr lang="en-US" altLang="en-US" sz="1400" baseline="30000" dirty="0"/>
              <a:t>3</a:t>
            </a:r>
            <a:r>
              <a:rPr lang="en-US" altLang="en-US" sz="1400" dirty="0"/>
              <a:t> and</a:t>
            </a:r>
            <a:r>
              <a:rPr lang="en-US" altLang="en-US" sz="1400" dirty="0">
                <a:latin typeface="Symbol" panose="05050102010706020507" pitchFamily="18" charset="2"/>
              </a:rPr>
              <a:t> f = 30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/>
              <a:t>. Galvanized steel ties are to be used for the construction of the wall. Design the Reinforcements with FS</a:t>
            </a:r>
            <a:r>
              <a:rPr lang="en-US" altLang="en-US" sz="1400" baseline="-25000" dirty="0"/>
              <a:t>(B)</a:t>
            </a:r>
            <a:r>
              <a:rPr lang="en-US" altLang="en-US" sz="1400" dirty="0"/>
              <a:t> = 3, FS</a:t>
            </a:r>
            <a:r>
              <a:rPr lang="en-US" altLang="en-US" sz="1400" baseline="-25000" dirty="0"/>
              <a:t>(p)</a:t>
            </a:r>
            <a:r>
              <a:rPr lang="en-US" altLang="en-US" sz="1400" dirty="0"/>
              <a:t> = 3, 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= 29,000psi and </a:t>
            </a:r>
            <a:r>
              <a:rPr lang="en-US" altLang="en-US" sz="1400" dirty="0" err="1">
                <a:latin typeface="Symbol" panose="05050102010706020507" pitchFamily="18" charset="2"/>
              </a:rPr>
              <a:t>f</a:t>
            </a:r>
            <a:r>
              <a:rPr lang="en-US" altLang="en-US" sz="1000" baseline="-25000" dirty="0" err="1">
                <a:latin typeface="Tahoma" panose="020B0604030504040204" pitchFamily="34" charset="0"/>
              </a:rPr>
              <a:t>tie</a:t>
            </a:r>
            <a:r>
              <a:rPr lang="en-US" altLang="en-US" sz="1400" dirty="0">
                <a:latin typeface="Symbol" panose="05050102010706020507" pitchFamily="18" charset="2"/>
              </a:rPr>
              <a:t>= 20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>
                <a:latin typeface="Symbol" panose="05050102010706020507" pitchFamily="18" charset="2"/>
              </a:rPr>
              <a:t>. </a:t>
            </a:r>
            <a:endParaRPr lang="en-US" alt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956679" y="157024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3’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9529" y="211363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3’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SE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290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MSEWall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183063"/>
            <a:ext cx="29162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MSEWall3_SmallF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436813"/>
            <a:ext cx="531495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rsoi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611188"/>
            <a:ext cx="4067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0825" y="188913"/>
            <a:ext cx="4600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Mechanically Stabilized Earth (MSE) Walls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or Segmental Walls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457200" y="4495800"/>
            <a:ext cx="163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H = 30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>
                <a:solidFill>
                  <a:srgbClr val="FFFF00"/>
                </a:solidFill>
              </a:rPr>
              <a:t> = 30o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>
                <a:solidFill>
                  <a:srgbClr val="FFFF00"/>
                </a:solidFill>
              </a:rPr>
              <a:t> = 110 pcf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SEWall3_SmallF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MSE Wall </a:t>
            </a:r>
            <a:r>
              <a:rPr lang="en-US" altLang="en-US" dirty="0" smtClean="0"/>
              <a:t>Problem</a:t>
            </a:r>
            <a:endParaRPr lang="en-US" altLang="en-US" dirty="0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5146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Geotechnical Design</a:t>
            </a:r>
          </a:p>
          <a:p>
            <a:pPr eaLnBrk="1" hangingPunct="1"/>
            <a:r>
              <a:rPr lang="en-US" altLang="en-US" dirty="0" smtClean="0"/>
              <a:t>CEG 4801</a:t>
            </a:r>
          </a:p>
          <a:p>
            <a:pPr eaLnBrk="1" hangingPunct="1"/>
            <a:r>
              <a:rPr lang="en-US" altLang="en-US" dirty="0" smtClean="0"/>
              <a:t>Fall </a:t>
            </a:r>
            <a:r>
              <a:rPr lang="en-US" altLang="en-US" dirty="0" smtClean="0"/>
              <a:t>2022</a:t>
            </a:r>
            <a:endParaRPr lang="en-US" altLang="en-US" dirty="0" smtClean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895600" y="4724400"/>
            <a:ext cx="345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Kamal Tawfiq, Ph.D., P.E.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backup.buildexpo.org/pics/031710%20Construction%20Pictures/La%20Cienega%20MSE%20panels%20-%20hi%20rez%20copyrigh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655638"/>
            <a:ext cx="3317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 descr="http://www.reinforcedearth.com/sites/default/files/gallery/construction_of_hex_panel_mse_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655638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8" descr="https://c1.staticflickr.com/3/2559/3991517162_8c12e2ff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3154363"/>
            <a:ext cx="33178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" descr="http://friends4expo.org/images/labrea-4014-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154363"/>
            <a:ext cx="24876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2" descr="http://www.triconprecast.com/MSE-walls-crimplock_5x10/files/assets/seo/page8_images/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974975"/>
            <a:ext cx="24812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4" descr="http://www.nesolite.com/images/pictures/Geo%20MSE%20Wal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55638"/>
            <a:ext cx="29527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6" descr="http://www.geosynthetica.net/wp-content/uploads/Figur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897438"/>
            <a:ext cx="24003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509588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45487" y="5713423"/>
            <a:ext cx="8474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 reinforced earth retaining wall is to be </a:t>
            </a:r>
            <a:r>
              <a:rPr lang="en-US" altLang="en-US" sz="1400" dirty="0" smtClean="0"/>
              <a:t>18</a:t>
            </a:r>
            <a:r>
              <a:rPr lang="en-US" altLang="en-US" sz="1400" b="1" u="sng" dirty="0" smtClean="0"/>
              <a:t> </a:t>
            </a:r>
            <a:r>
              <a:rPr lang="en-US" altLang="en-US" sz="1400" b="1" u="sng" dirty="0"/>
              <a:t>ft high</a:t>
            </a:r>
            <a:r>
              <a:rPr lang="en-US" altLang="en-US" sz="1400" dirty="0"/>
              <a:t>. The properties of the backfill material are </a:t>
            </a:r>
            <a:r>
              <a:rPr lang="en-US" altLang="en-US" sz="1400" dirty="0">
                <a:latin typeface="Symbol" panose="05050102010706020507" pitchFamily="18" charset="2"/>
              </a:rPr>
              <a:t>g = 110 </a:t>
            </a:r>
            <a:r>
              <a:rPr lang="en-US" altLang="en-US" sz="1400" dirty="0"/>
              <a:t>lb/ft</a:t>
            </a:r>
            <a:r>
              <a:rPr lang="en-US" altLang="en-US" sz="1400" baseline="30000" dirty="0"/>
              <a:t>3</a:t>
            </a:r>
            <a:r>
              <a:rPr lang="en-US" altLang="en-US" sz="1400" dirty="0"/>
              <a:t> and</a:t>
            </a:r>
            <a:r>
              <a:rPr lang="en-US" altLang="en-US" sz="1400" dirty="0">
                <a:latin typeface="Symbol" panose="05050102010706020507" pitchFamily="18" charset="2"/>
              </a:rPr>
              <a:t> f = 30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/>
              <a:t>. Galvanized steel ties are to be used for the construction of the wall. Design the Reinforcements with FS</a:t>
            </a:r>
            <a:r>
              <a:rPr lang="en-US" altLang="en-US" sz="1400" baseline="-25000" dirty="0"/>
              <a:t>(B)</a:t>
            </a:r>
            <a:r>
              <a:rPr lang="en-US" altLang="en-US" sz="1400" dirty="0"/>
              <a:t> = 3, FS</a:t>
            </a:r>
            <a:r>
              <a:rPr lang="en-US" altLang="en-US" sz="1400" baseline="-25000" dirty="0"/>
              <a:t>(p)</a:t>
            </a:r>
            <a:r>
              <a:rPr lang="en-US" altLang="en-US" sz="1400" dirty="0"/>
              <a:t> = 3, 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= 29,000psi and </a:t>
            </a:r>
            <a:r>
              <a:rPr lang="en-US" altLang="en-US" sz="1400" dirty="0" err="1">
                <a:latin typeface="Symbol" panose="05050102010706020507" pitchFamily="18" charset="2"/>
              </a:rPr>
              <a:t>f</a:t>
            </a:r>
            <a:r>
              <a:rPr lang="en-US" altLang="en-US" sz="1000" baseline="-25000" dirty="0" err="1">
                <a:latin typeface="Tahoma" panose="020B0604030504040204" pitchFamily="34" charset="0"/>
              </a:rPr>
              <a:t>tie</a:t>
            </a:r>
            <a:r>
              <a:rPr lang="en-US" altLang="en-US" sz="1400" dirty="0">
                <a:latin typeface="Symbol" panose="05050102010706020507" pitchFamily="18" charset="2"/>
              </a:rPr>
              <a:t>= 20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>
                <a:latin typeface="Symbol" panose="05050102010706020507" pitchFamily="18" charset="2"/>
              </a:rPr>
              <a:t>. </a:t>
            </a:r>
            <a:endParaRPr lang="en-US" altLang="en-US" sz="1400" dirty="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781800" y="1905000"/>
            <a:ext cx="2362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Extend the tie beyond the active wedge to provide enough support against earth pressure of the panel</a:t>
            </a:r>
            <a:r>
              <a:rPr lang="en-US" altLang="en-US" sz="2400"/>
              <a:t> </a:t>
            </a:r>
          </a:p>
        </p:txBody>
      </p:sp>
      <p:sp>
        <p:nvSpPr>
          <p:cNvPr id="77829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DFF8D9-6845-4882-B6F8-A969028A4E24}"/>
              </a:ext>
            </a:extLst>
          </p:cNvPr>
          <p:cNvSpPr txBox="1"/>
          <p:nvPr/>
        </p:nvSpPr>
        <p:spPr>
          <a:xfrm>
            <a:off x="98425" y="0"/>
            <a:ext cx="21574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Concept</a:t>
            </a:r>
          </a:p>
        </p:txBody>
      </p:sp>
      <p:pic>
        <p:nvPicPr>
          <p:cNvPr id="7" name="Picture 8" descr="https://c1.staticflickr.com/3/2559/3991517162_8c12e2ffb1.jpg">
            <a:extLst>
              <a:ext uri="{FF2B5EF4-FFF2-40B4-BE49-F238E27FC236}">
                <a16:creationId xmlns:a16="http://schemas.microsoft.com/office/drawing/2014/main" xmlns="" id="{CB8EFAFA-3FB2-44FA-82F0-A52097C73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1077913"/>
            <a:ext cx="1271587" cy="954087"/>
          </a:xfrm>
          <a:prstGeom prst="rect">
            <a:avLst/>
          </a:prstGeom>
          <a:noFill/>
          <a:effectLst>
            <a:outerShdw blurRad="304800" dist="114300" dir="12780000" sx="108000" sy="108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6230" y="1683758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= 3’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09080" y="2227142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= 3’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47741" y="530982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/>
              <a:t>Problem:</a:t>
            </a:r>
            <a:endParaRPr lang="en-US" sz="18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7669400" y="4024412"/>
            <a:ext cx="576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= 4’’</a:t>
            </a:r>
            <a:endParaRPr lang="en-US" sz="1600" dirty="0"/>
          </a:p>
        </p:txBody>
      </p:sp>
      <p:sp>
        <p:nvSpPr>
          <p:cNvPr id="4" name="Freeform 3"/>
          <p:cNvSpPr/>
          <p:nvPr/>
        </p:nvSpPr>
        <p:spPr>
          <a:xfrm>
            <a:off x="5681892" y="4105341"/>
            <a:ext cx="147421" cy="245942"/>
          </a:xfrm>
          <a:custGeom>
            <a:avLst/>
            <a:gdLst>
              <a:gd name="connsiteX0" fmla="*/ 0 w 147421"/>
              <a:gd name="connsiteY0" fmla="*/ 0 h 245942"/>
              <a:gd name="connsiteX1" fmla="*/ 132431 w 147421"/>
              <a:gd name="connsiteY1" fmla="*/ 94593 h 245942"/>
              <a:gd name="connsiteX2" fmla="*/ 138737 w 147421"/>
              <a:gd name="connsiteY2" fmla="*/ 245942 h 24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421" h="245942">
                <a:moveTo>
                  <a:pt x="0" y="0"/>
                </a:moveTo>
                <a:cubicBezTo>
                  <a:pt x="54654" y="26801"/>
                  <a:pt x="109308" y="53603"/>
                  <a:pt x="132431" y="94593"/>
                </a:cubicBezTo>
                <a:cubicBezTo>
                  <a:pt x="155554" y="135583"/>
                  <a:pt x="147145" y="190762"/>
                  <a:pt x="138737" y="245942"/>
                </a:cubicBezTo>
              </a:path>
            </a:pathLst>
          </a:cu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681893" y="3890930"/>
                <a:ext cx="698846" cy="414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num>
                        <m:den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893" y="3890930"/>
                <a:ext cx="698846" cy="4140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MSEWall3_SmallF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D9D02D4C-2B9D-4C06-856B-3C41572D8943}"/>
              </a:ext>
            </a:extLst>
          </p:cNvPr>
          <p:cNvSpPr/>
          <p:nvPr/>
        </p:nvSpPr>
        <p:spPr>
          <a:xfrm>
            <a:off x="2481263" y="2906713"/>
            <a:ext cx="1192212" cy="563562"/>
          </a:xfrm>
          <a:custGeom>
            <a:avLst/>
            <a:gdLst>
              <a:gd name="connsiteX0" fmla="*/ 1191986 w 1191986"/>
              <a:gd name="connsiteY0" fmla="*/ 0 h 563335"/>
              <a:gd name="connsiteX1" fmla="*/ 775607 w 1191986"/>
              <a:gd name="connsiteY1" fmla="*/ 449035 h 563335"/>
              <a:gd name="connsiteX2" fmla="*/ 0 w 1191986"/>
              <a:gd name="connsiteY2" fmla="*/ 563335 h 563335"/>
              <a:gd name="connsiteX3" fmla="*/ 0 w 1191986"/>
              <a:gd name="connsiteY3" fmla="*/ 563335 h 56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986" h="563335">
                <a:moveTo>
                  <a:pt x="1191986" y="0"/>
                </a:moveTo>
                <a:cubicBezTo>
                  <a:pt x="1083128" y="177573"/>
                  <a:pt x="974271" y="355146"/>
                  <a:pt x="775607" y="449035"/>
                </a:cubicBezTo>
                <a:cubicBezTo>
                  <a:pt x="576943" y="542924"/>
                  <a:pt x="0" y="563335"/>
                  <a:pt x="0" y="563335"/>
                </a:cubicBezTo>
                <a:lnTo>
                  <a:pt x="0" y="563335"/>
                </a:lnTo>
              </a:path>
            </a:pathLst>
          </a:cu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A49A2B-7F70-4A55-825A-D63252A0C548}"/>
              </a:ext>
            </a:extLst>
          </p:cNvPr>
          <p:cNvSpPr txBox="1"/>
          <p:nvPr/>
        </p:nvSpPr>
        <p:spPr>
          <a:xfrm>
            <a:off x="2605088" y="2628900"/>
            <a:ext cx="1593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 Strength of Steel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F7ACEAB-DF19-4220-B720-8ADBDF3D2BAC}"/>
              </a:ext>
            </a:extLst>
          </p:cNvPr>
          <p:cNvSpPr/>
          <p:nvPr/>
        </p:nvSpPr>
        <p:spPr>
          <a:xfrm>
            <a:off x="115888" y="2836863"/>
            <a:ext cx="7575550" cy="3781425"/>
          </a:xfrm>
          <a:custGeom>
            <a:avLst/>
            <a:gdLst>
              <a:gd name="connsiteX0" fmla="*/ 7575097 w 7575097"/>
              <a:gd name="connsiteY0" fmla="*/ 1939018 h 3781425"/>
              <a:gd name="connsiteX1" fmla="*/ 1623333 w 7575097"/>
              <a:gd name="connsiteY1" fmla="*/ 3539218 h 3781425"/>
              <a:gd name="connsiteX2" fmla="*/ 39461 w 7575097"/>
              <a:gd name="connsiteY2" fmla="*/ 485775 h 3781425"/>
              <a:gd name="connsiteX3" fmla="*/ 1860097 w 7575097"/>
              <a:gd name="connsiteY3" fmla="*/ 624568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5097" h="3781425">
                <a:moveTo>
                  <a:pt x="7575097" y="1939018"/>
                </a:moveTo>
                <a:cubicBezTo>
                  <a:pt x="5227184" y="2860221"/>
                  <a:pt x="2879272" y="3781425"/>
                  <a:pt x="1623333" y="3539218"/>
                </a:cubicBezTo>
                <a:cubicBezTo>
                  <a:pt x="367394" y="3297011"/>
                  <a:pt x="0" y="971550"/>
                  <a:pt x="39461" y="485775"/>
                </a:cubicBezTo>
                <a:cubicBezTo>
                  <a:pt x="78922" y="0"/>
                  <a:pt x="969509" y="312284"/>
                  <a:pt x="1860097" y="624568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60B915-52BB-4377-A300-54EE32F21AFE}"/>
              </a:ext>
            </a:extLst>
          </p:cNvPr>
          <p:cNvSpPr txBox="1"/>
          <p:nvPr/>
        </p:nvSpPr>
        <p:spPr>
          <a:xfrm>
            <a:off x="3959225" y="3062288"/>
            <a:ext cx="13271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thickness of tie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A81C3DF-F24A-41A5-AA41-4B52CF86472D}"/>
              </a:ext>
            </a:extLst>
          </p:cNvPr>
          <p:cNvCxnSpPr/>
          <p:nvPr/>
        </p:nvCxnSpPr>
        <p:spPr>
          <a:xfrm rot="10800000" flipV="1">
            <a:off x="3028950" y="4122738"/>
            <a:ext cx="384175" cy="187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485FD8-A20F-46DE-8F7E-0D2D5DA26352}"/>
              </a:ext>
            </a:extLst>
          </p:cNvPr>
          <p:cNvSpPr txBox="1"/>
          <p:nvPr/>
        </p:nvSpPr>
        <p:spPr>
          <a:xfrm>
            <a:off x="3395663" y="3919538"/>
            <a:ext cx="29479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angle between steel and soil (given)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ABC37C5-ED1A-4CCE-9C1C-E1BABF79A411}"/>
              </a:ext>
            </a:extLst>
          </p:cNvPr>
          <p:cNvSpPr/>
          <p:nvPr/>
        </p:nvSpPr>
        <p:spPr>
          <a:xfrm>
            <a:off x="-1219200" y="6462713"/>
            <a:ext cx="11887200" cy="1309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xmlns="" id="{A7D14E14-1364-45BF-A9F0-7332AFE5C77B}"/>
              </a:ext>
            </a:extLst>
          </p:cNvPr>
          <p:cNvSpPr/>
          <p:nvPr/>
        </p:nvSpPr>
        <p:spPr>
          <a:xfrm>
            <a:off x="1673225" y="1801813"/>
            <a:ext cx="942975" cy="4668837"/>
          </a:xfrm>
          <a:custGeom>
            <a:avLst/>
            <a:gdLst>
              <a:gd name="connsiteX0" fmla="*/ 0 w 1524000"/>
              <a:gd name="connsiteY0" fmla="*/ 2438400 h 2438400"/>
              <a:gd name="connsiteX1" fmla="*/ 381000 w 1524000"/>
              <a:gd name="connsiteY1" fmla="*/ 0 h 2438400"/>
              <a:gd name="connsiteX2" fmla="*/ 1524000 w 1524000"/>
              <a:gd name="connsiteY2" fmla="*/ 0 h 2438400"/>
              <a:gd name="connsiteX3" fmla="*/ 1143000 w 1524000"/>
              <a:gd name="connsiteY3" fmla="*/ 2438400 h 2438400"/>
              <a:gd name="connsiteX4" fmla="*/ 0 w 1524000"/>
              <a:gd name="connsiteY4" fmla="*/ 2438400 h 2438400"/>
              <a:gd name="connsiteX0" fmla="*/ 1069948 w 2593948"/>
              <a:gd name="connsiteY0" fmla="*/ 2438400 h 2438400"/>
              <a:gd name="connsiteX1" fmla="*/ 0 w 2593948"/>
              <a:gd name="connsiteY1" fmla="*/ 430751 h 2438400"/>
              <a:gd name="connsiteX2" fmla="*/ 2593948 w 2593948"/>
              <a:gd name="connsiteY2" fmla="*/ 0 h 2438400"/>
              <a:gd name="connsiteX3" fmla="*/ 2212948 w 2593948"/>
              <a:gd name="connsiteY3" fmla="*/ 2438400 h 2438400"/>
              <a:gd name="connsiteX4" fmla="*/ 1069948 w 2593948"/>
              <a:gd name="connsiteY4" fmla="*/ 2438400 h 2438400"/>
              <a:gd name="connsiteX0" fmla="*/ 661869 w 2593948"/>
              <a:gd name="connsiteY0" fmla="*/ 5090916 h 5090916"/>
              <a:gd name="connsiteX1" fmla="*/ 0 w 2593948"/>
              <a:gd name="connsiteY1" fmla="*/ 430751 h 5090916"/>
              <a:gd name="connsiteX2" fmla="*/ 2593948 w 2593948"/>
              <a:gd name="connsiteY2" fmla="*/ 0 h 5090916"/>
              <a:gd name="connsiteX3" fmla="*/ 2212948 w 2593948"/>
              <a:gd name="connsiteY3" fmla="*/ 2438400 h 5090916"/>
              <a:gd name="connsiteX4" fmla="*/ 661869 w 2593948"/>
              <a:gd name="connsiteY4" fmla="*/ 5090916 h 5090916"/>
              <a:gd name="connsiteX0" fmla="*/ 661869 w 2212948"/>
              <a:gd name="connsiteY0" fmla="*/ 4660165 h 4660165"/>
              <a:gd name="connsiteX1" fmla="*/ 0 w 2212948"/>
              <a:gd name="connsiteY1" fmla="*/ 0 h 4660165"/>
              <a:gd name="connsiteX2" fmla="*/ 326841 w 2212948"/>
              <a:gd name="connsiteY2" fmla="*/ 98241 h 4660165"/>
              <a:gd name="connsiteX3" fmla="*/ 2212948 w 2212948"/>
              <a:gd name="connsiteY3" fmla="*/ 2007649 h 4660165"/>
              <a:gd name="connsiteX4" fmla="*/ 661869 w 2212948"/>
              <a:gd name="connsiteY4" fmla="*/ 4660165 h 4660165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26841 w 943368"/>
              <a:gd name="connsiteY2" fmla="*/ 98241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04169 w 943368"/>
              <a:gd name="connsiteY2" fmla="*/ 105798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68" h="4667721">
                <a:moveTo>
                  <a:pt x="661869" y="4660165"/>
                </a:moveTo>
                <a:lnTo>
                  <a:pt x="0" y="0"/>
                </a:lnTo>
                <a:lnTo>
                  <a:pt x="304169" y="105798"/>
                </a:lnTo>
                <a:lnTo>
                  <a:pt x="943368" y="4667721"/>
                </a:lnTo>
                <a:lnTo>
                  <a:pt x="661869" y="4660165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Parallelogram 2">
            <a:extLst>
              <a:ext uri="{FF2B5EF4-FFF2-40B4-BE49-F238E27FC236}">
                <a16:creationId xmlns:a16="http://schemas.microsoft.com/office/drawing/2014/main" xmlns="" id="{2B66EECA-86CC-4D3B-B85D-CA825D7291EE}"/>
              </a:ext>
            </a:extLst>
          </p:cNvPr>
          <p:cNvSpPr/>
          <p:nvPr/>
        </p:nvSpPr>
        <p:spPr>
          <a:xfrm>
            <a:off x="2973388" y="1316038"/>
            <a:ext cx="692150" cy="5168900"/>
          </a:xfrm>
          <a:custGeom>
            <a:avLst/>
            <a:gdLst>
              <a:gd name="connsiteX0" fmla="*/ 0 w 1524000"/>
              <a:gd name="connsiteY0" fmla="*/ 2438400 h 2438400"/>
              <a:gd name="connsiteX1" fmla="*/ 381000 w 1524000"/>
              <a:gd name="connsiteY1" fmla="*/ 0 h 2438400"/>
              <a:gd name="connsiteX2" fmla="*/ 1524000 w 1524000"/>
              <a:gd name="connsiteY2" fmla="*/ 0 h 2438400"/>
              <a:gd name="connsiteX3" fmla="*/ 1143000 w 1524000"/>
              <a:gd name="connsiteY3" fmla="*/ 2438400 h 2438400"/>
              <a:gd name="connsiteX4" fmla="*/ 0 w 1524000"/>
              <a:gd name="connsiteY4" fmla="*/ 2438400 h 2438400"/>
              <a:gd name="connsiteX0" fmla="*/ 1069948 w 2593948"/>
              <a:gd name="connsiteY0" fmla="*/ 2438400 h 2438400"/>
              <a:gd name="connsiteX1" fmla="*/ 0 w 2593948"/>
              <a:gd name="connsiteY1" fmla="*/ 430751 h 2438400"/>
              <a:gd name="connsiteX2" fmla="*/ 2593948 w 2593948"/>
              <a:gd name="connsiteY2" fmla="*/ 0 h 2438400"/>
              <a:gd name="connsiteX3" fmla="*/ 2212948 w 2593948"/>
              <a:gd name="connsiteY3" fmla="*/ 2438400 h 2438400"/>
              <a:gd name="connsiteX4" fmla="*/ 1069948 w 2593948"/>
              <a:gd name="connsiteY4" fmla="*/ 2438400 h 2438400"/>
              <a:gd name="connsiteX0" fmla="*/ 661869 w 2593948"/>
              <a:gd name="connsiteY0" fmla="*/ 5090916 h 5090916"/>
              <a:gd name="connsiteX1" fmla="*/ 0 w 2593948"/>
              <a:gd name="connsiteY1" fmla="*/ 430751 h 5090916"/>
              <a:gd name="connsiteX2" fmla="*/ 2593948 w 2593948"/>
              <a:gd name="connsiteY2" fmla="*/ 0 h 5090916"/>
              <a:gd name="connsiteX3" fmla="*/ 2212948 w 2593948"/>
              <a:gd name="connsiteY3" fmla="*/ 2438400 h 5090916"/>
              <a:gd name="connsiteX4" fmla="*/ 661869 w 2593948"/>
              <a:gd name="connsiteY4" fmla="*/ 5090916 h 5090916"/>
              <a:gd name="connsiteX0" fmla="*/ 661869 w 2212948"/>
              <a:gd name="connsiteY0" fmla="*/ 4660165 h 4660165"/>
              <a:gd name="connsiteX1" fmla="*/ 0 w 2212948"/>
              <a:gd name="connsiteY1" fmla="*/ 0 h 4660165"/>
              <a:gd name="connsiteX2" fmla="*/ 326841 w 2212948"/>
              <a:gd name="connsiteY2" fmla="*/ 98241 h 4660165"/>
              <a:gd name="connsiteX3" fmla="*/ 2212948 w 2212948"/>
              <a:gd name="connsiteY3" fmla="*/ 2007649 h 4660165"/>
              <a:gd name="connsiteX4" fmla="*/ 661869 w 2212948"/>
              <a:gd name="connsiteY4" fmla="*/ 4660165 h 4660165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26841 w 943368"/>
              <a:gd name="connsiteY2" fmla="*/ 98241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04169 w 943368"/>
              <a:gd name="connsiteY2" fmla="*/ 105798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412487 w 943368"/>
              <a:gd name="connsiteY0" fmla="*/ 5211827 h 5211827"/>
              <a:gd name="connsiteX1" fmla="*/ 0 w 943368"/>
              <a:gd name="connsiteY1" fmla="*/ 0 h 5211827"/>
              <a:gd name="connsiteX2" fmla="*/ 304169 w 943368"/>
              <a:gd name="connsiteY2" fmla="*/ 105798 h 5211827"/>
              <a:gd name="connsiteX3" fmla="*/ 943368 w 943368"/>
              <a:gd name="connsiteY3" fmla="*/ 4667721 h 5211827"/>
              <a:gd name="connsiteX4" fmla="*/ 412487 w 943368"/>
              <a:gd name="connsiteY4" fmla="*/ 5211827 h 5211827"/>
              <a:gd name="connsiteX0" fmla="*/ 412487 w 693986"/>
              <a:gd name="connsiteY0" fmla="*/ 5211827 h 5211827"/>
              <a:gd name="connsiteX1" fmla="*/ 0 w 693986"/>
              <a:gd name="connsiteY1" fmla="*/ 0 h 5211827"/>
              <a:gd name="connsiteX2" fmla="*/ 304169 w 693986"/>
              <a:gd name="connsiteY2" fmla="*/ 105798 h 5211827"/>
              <a:gd name="connsiteX3" fmla="*/ 693986 w 693986"/>
              <a:gd name="connsiteY3" fmla="*/ 5189155 h 5211827"/>
              <a:gd name="connsiteX4" fmla="*/ 412487 w 693986"/>
              <a:gd name="connsiteY4" fmla="*/ 5211827 h 5211827"/>
              <a:gd name="connsiteX0" fmla="*/ 374702 w 693986"/>
              <a:gd name="connsiteY0" fmla="*/ 5189156 h 5189156"/>
              <a:gd name="connsiteX1" fmla="*/ 0 w 693986"/>
              <a:gd name="connsiteY1" fmla="*/ 0 h 5189156"/>
              <a:gd name="connsiteX2" fmla="*/ 304169 w 693986"/>
              <a:gd name="connsiteY2" fmla="*/ 105798 h 5189156"/>
              <a:gd name="connsiteX3" fmla="*/ 693986 w 693986"/>
              <a:gd name="connsiteY3" fmla="*/ 5189155 h 5189156"/>
              <a:gd name="connsiteX4" fmla="*/ 374702 w 693986"/>
              <a:gd name="connsiteY4" fmla="*/ 5189156 h 5189156"/>
              <a:gd name="connsiteX0" fmla="*/ 372321 w 691605"/>
              <a:gd name="connsiteY0" fmla="*/ 5167725 h 5167725"/>
              <a:gd name="connsiteX1" fmla="*/ 0 w 691605"/>
              <a:gd name="connsiteY1" fmla="*/ 0 h 5167725"/>
              <a:gd name="connsiteX2" fmla="*/ 301788 w 691605"/>
              <a:gd name="connsiteY2" fmla="*/ 84367 h 5167725"/>
              <a:gd name="connsiteX3" fmla="*/ 691605 w 691605"/>
              <a:gd name="connsiteY3" fmla="*/ 5167724 h 5167725"/>
              <a:gd name="connsiteX4" fmla="*/ 372321 w 691605"/>
              <a:gd name="connsiteY4" fmla="*/ 5167725 h 516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605" h="5167725">
                <a:moveTo>
                  <a:pt x="372321" y="5167725"/>
                </a:moveTo>
                <a:lnTo>
                  <a:pt x="0" y="0"/>
                </a:lnTo>
                <a:lnTo>
                  <a:pt x="301788" y="84367"/>
                </a:lnTo>
                <a:lnTo>
                  <a:pt x="691605" y="5167724"/>
                </a:lnTo>
                <a:lnTo>
                  <a:pt x="372321" y="5167725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578F04C3-1FDF-4390-B6BC-17916D4B73DA}"/>
              </a:ext>
            </a:extLst>
          </p:cNvPr>
          <p:cNvSpPr/>
          <p:nvPr/>
        </p:nvSpPr>
        <p:spPr>
          <a:xfrm>
            <a:off x="1982788" y="1395413"/>
            <a:ext cx="1682750" cy="5067300"/>
          </a:xfrm>
          <a:custGeom>
            <a:avLst/>
            <a:gdLst>
              <a:gd name="connsiteX0" fmla="*/ 0 w 1371600"/>
              <a:gd name="connsiteY0" fmla="*/ 1828800 h 1828800"/>
              <a:gd name="connsiteX1" fmla="*/ 342900 w 1371600"/>
              <a:gd name="connsiteY1" fmla="*/ 0 h 1828800"/>
              <a:gd name="connsiteX2" fmla="*/ 1371600 w 1371600"/>
              <a:gd name="connsiteY2" fmla="*/ 0 h 1828800"/>
              <a:gd name="connsiteX3" fmla="*/ 1028700 w 1371600"/>
              <a:gd name="connsiteY3" fmla="*/ 1828800 h 1828800"/>
              <a:gd name="connsiteX4" fmla="*/ 0 w 1371600"/>
              <a:gd name="connsiteY4" fmla="*/ 1828800 h 1828800"/>
              <a:gd name="connsiteX0" fmla="*/ 2422971 w 3794571"/>
              <a:gd name="connsiteY0" fmla="*/ 1889256 h 1889256"/>
              <a:gd name="connsiteX1" fmla="*/ 0 w 3794571"/>
              <a:gd name="connsiteY1" fmla="*/ 0 h 1889256"/>
              <a:gd name="connsiteX2" fmla="*/ 3794571 w 3794571"/>
              <a:gd name="connsiteY2" fmla="*/ 60456 h 1889256"/>
              <a:gd name="connsiteX3" fmla="*/ 3451671 w 3794571"/>
              <a:gd name="connsiteY3" fmla="*/ 1889256 h 1889256"/>
              <a:gd name="connsiteX4" fmla="*/ 2422971 w 3794571"/>
              <a:gd name="connsiteY4" fmla="*/ 1889256 h 1889256"/>
              <a:gd name="connsiteX0" fmla="*/ 2422971 w 3451671"/>
              <a:gd name="connsiteY0" fmla="*/ 2425805 h 2425805"/>
              <a:gd name="connsiteX1" fmla="*/ 0 w 3451671"/>
              <a:gd name="connsiteY1" fmla="*/ 536549 h 2425805"/>
              <a:gd name="connsiteX2" fmla="*/ 1308310 w 3451671"/>
              <a:gd name="connsiteY2" fmla="*/ 0 h 2425805"/>
              <a:gd name="connsiteX3" fmla="*/ 3451671 w 3451671"/>
              <a:gd name="connsiteY3" fmla="*/ 2425805 h 2425805"/>
              <a:gd name="connsiteX4" fmla="*/ 2422971 w 3451671"/>
              <a:gd name="connsiteY4" fmla="*/ 2425805 h 2425805"/>
              <a:gd name="connsiteX0" fmla="*/ 639513 w 3451671"/>
              <a:gd name="connsiteY0" fmla="*/ 5078320 h 5078320"/>
              <a:gd name="connsiteX1" fmla="*/ 0 w 3451671"/>
              <a:gd name="connsiteY1" fmla="*/ 536549 h 5078320"/>
              <a:gd name="connsiteX2" fmla="*/ 1308310 w 3451671"/>
              <a:gd name="connsiteY2" fmla="*/ 0 h 5078320"/>
              <a:gd name="connsiteX3" fmla="*/ 3451671 w 3451671"/>
              <a:gd name="connsiteY3" fmla="*/ 2425805 h 5078320"/>
              <a:gd name="connsiteX4" fmla="*/ 639513 w 3451671"/>
              <a:gd name="connsiteY4" fmla="*/ 5078320 h 5078320"/>
              <a:gd name="connsiteX0" fmla="*/ 639513 w 1668213"/>
              <a:gd name="connsiteY0" fmla="*/ 5078320 h 5078320"/>
              <a:gd name="connsiteX1" fmla="*/ 0 w 1668213"/>
              <a:gd name="connsiteY1" fmla="*/ 536549 h 5078320"/>
              <a:gd name="connsiteX2" fmla="*/ 1308310 w 1668213"/>
              <a:gd name="connsiteY2" fmla="*/ 0 h 5078320"/>
              <a:gd name="connsiteX3" fmla="*/ 1668213 w 1668213"/>
              <a:gd name="connsiteY3" fmla="*/ 5070763 h 5078320"/>
              <a:gd name="connsiteX4" fmla="*/ 639513 w 1668213"/>
              <a:gd name="connsiteY4" fmla="*/ 5078320 h 5078320"/>
              <a:gd name="connsiteX0" fmla="*/ 653801 w 1682501"/>
              <a:gd name="connsiteY0" fmla="*/ 5078320 h 5078320"/>
              <a:gd name="connsiteX1" fmla="*/ 0 w 1682501"/>
              <a:gd name="connsiteY1" fmla="*/ 529405 h 5078320"/>
              <a:gd name="connsiteX2" fmla="*/ 1322598 w 1682501"/>
              <a:gd name="connsiteY2" fmla="*/ 0 h 5078320"/>
              <a:gd name="connsiteX3" fmla="*/ 1682501 w 1682501"/>
              <a:gd name="connsiteY3" fmla="*/ 5070763 h 5078320"/>
              <a:gd name="connsiteX4" fmla="*/ 653801 w 1682501"/>
              <a:gd name="connsiteY4" fmla="*/ 5078320 h 5078320"/>
              <a:gd name="connsiteX0" fmla="*/ 653801 w 1682501"/>
              <a:gd name="connsiteY0" fmla="*/ 5066414 h 5066414"/>
              <a:gd name="connsiteX1" fmla="*/ 0 w 1682501"/>
              <a:gd name="connsiteY1" fmla="*/ 517499 h 5066414"/>
              <a:gd name="connsiteX2" fmla="*/ 1294023 w 1682501"/>
              <a:gd name="connsiteY2" fmla="*/ 0 h 5066414"/>
              <a:gd name="connsiteX3" fmla="*/ 1682501 w 1682501"/>
              <a:gd name="connsiteY3" fmla="*/ 5058857 h 5066414"/>
              <a:gd name="connsiteX4" fmla="*/ 653801 w 1682501"/>
              <a:gd name="connsiteY4" fmla="*/ 5066414 h 506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501" h="5066414">
                <a:moveTo>
                  <a:pt x="653801" y="5066414"/>
                </a:moveTo>
                <a:lnTo>
                  <a:pt x="0" y="517499"/>
                </a:lnTo>
                <a:lnTo>
                  <a:pt x="1294023" y="0"/>
                </a:lnTo>
                <a:lnTo>
                  <a:pt x="1682501" y="5058857"/>
                </a:lnTo>
                <a:lnTo>
                  <a:pt x="653801" y="5066414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E7784C2E-C3A9-4EE8-8F05-9DE80FB017EA}"/>
              </a:ext>
            </a:extLst>
          </p:cNvPr>
          <p:cNvSpPr/>
          <p:nvPr/>
        </p:nvSpPr>
        <p:spPr>
          <a:xfrm>
            <a:off x="1674813" y="1316038"/>
            <a:ext cx="1597025" cy="598487"/>
          </a:xfrm>
          <a:custGeom>
            <a:avLst/>
            <a:gdLst>
              <a:gd name="connsiteX0" fmla="*/ 0 w 762000"/>
              <a:gd name="connsiteY0" fmla="*/ 457200 h 457200"/>
              <a:gd name="connsiteX1" fmla="*/ 114300 w 762000"/>
              <a:gd name="connsiteY1" fmla="*/ 0 h 457200"/>
              <a:gd name="connsiteX2" fmla="*/ 762000 w 762000"/>
              <a:gd name="connsiteY2" fmla="*/ 0 h 457200"/>
              <a:gd name="connsiteX3" fmla="*/ 647700 w 762000"/>
              <a:gd name="connsiteY3" fmla="*/ 457200 h 457200"/>
              <a:gd name="connsiteX4" fmla="*/ 0 w 762000"/>
              <a:gd name="connsiteY4" fmla="*/ 457200 h 457200"/>
              <a:gd name="connsiteX0" fmla="*/ 0 w 2250281"/>
              <a:gd name="connsiteY0" fmla="*/ 581025 h 581025"/>
              <a:gd name="connsiteX1" fmla="*/ 114300 w 2250281"/>
              <a:gd name="connsiteY1" fmla="*/ 123825 h 581025"/>
              <a:gd name="connsiteX2" fmla="*/ 2250281 w 2250281"/>
              <a:gd name="connsiteY2" fmla="*/ 0 h 581025"/>
              <a:gd name="connsiteX3" fmla="*/ 647700 w 2250281"/>
              <a:gd name="connsiteY3" fmla="*/ 581025 h 581025"/>
              <a:gd name="connsiteX4" fmla="*/ 0 w 2250281"/>
              <a:gd name="connsiteY4" fmla="*/ 581025 h 581025"/>
              <a:gd name="connsiteX0" fmla="*/ 0 w 2586038"/>
              <a:gd name="connsiteY0" fmla="*/ 661987 h 661987"/>
              <a:gd name="connsiteX1" fmla="*/ 114300 w 2586038"/>
              <a:gd name="connsiteY1" fmla="*/ 204787 h 661987"/>
              <a:gd name="connsiteX2" fmla="*/ 2586038 w 2586038"/>
              <a:gd name="connsiteY2" fmla="*/ 0 h 661987"/>
              <a:gd name="connsiteX3" fmla="*/ 647700 w 2586038"/>
              <a:gd name="connsiteY3" fmla="*/ 661987 h 661987"/>
              <a:gd name="connsiteX4" fmla="*/ 0 w 2586038"/>
              <a:gd name="connsiteY4" fmla="*/ 661987 h 661987"/>
              <a:gd name="connsiteX0" fmla="*/ 0 w 2586038"/>
              <a:gd name="connsiteY0" fmla="*/ 661987 h 661987"/>
              <a:gd name="connsiteX1" fmla="*/ 114300 w 2586038"/>
              <a:gd name="connsiteY1" fmla="*/ 204787 h 661987"/>
              <a:gd name="connsiteX2" fmla="*/ 2586038 w 2586038"/>
              <a:gd name="connsiteY2" fmla="*/ 0 h 661987"/>
              <a:gd name="connsiteX3" fmla="*/ 1302544 w 2586038"/>
              <a:gd name="connsiteY3" fmla="*/ 519112 h 661987"/>
              <a:gd name="connsiteX4" fmla="*/ 0 w 2586038"/>
              <a:gd name="connsiteY4" fmla="*/ 661987 h 661987"/>
              <a:gd name="connsiteX0" fmla="*/ 892968 w 2471738"/>
              <a:gd name="connsiteY0" fmla="*/ 404812 h 519112"/>
              <a:gd name="connsiteX1" fmla="*/ 0 w 2471738"/>
              <a:gd name="connsiteY1" fmla="*/ 204787 h 519112"/>
              <a:gd name="connsiteX2" fmla="*/ 2471738 w 2471738"/>
              <a:gd name="connsiteY2" fmla="*/ 0 h 519112"/>
              <a:gd name="connsiteX3" fmla="*/ 1188244 w 2471738"/>
              <a:gd name="connsiteY3" fmla="*/ 519112 h 519112"/>
              <a:gd name="connsiteX4" fmla="*/ 892968 w 2471738"/>
              <a:gd name="connsiteY4" fmla="*/ 404812 h 519112"/>
              <a:gd name="connsiteX0" fmla="*/ 0 w 1578770"/>
              <a:gd name="connsiteY0" fmla="*/ 483394 h 597694"/>
              <a:gd name="connsiteX1" fmla="*/ 1290638 w 1578770"/>
              <a:gd name="connsiteY1" fmla="*/ 0 h 597694"/>
              <a:gd name="connsiteX2" fmla="*/ 1578770 w 1578770"/>
              <a:gd name="connsiteY2" fmla="*/ 78582 h 597694"/>
              <a:gd name="connsiteX3" fmla="*/ 295276 w 1578770"/>
              <a:gd name="connsiteY3" fmla="*/ 597694 h 597694"/>
              <a:gd name="connsiteX4" fmla="*/ 0 w 1578770"/>
              <a:gd name="connsiteY4" fmla="*/ 483394 h 597694"/>
              <a:gd name="connsiteX0" fmla="*/ 0 w 1597820"/>
              <a:gd name="connsiteY0" fmla="*/ 481013 h 597694"/>
              <a:gd name="connsiteX1" fmla="*/ 1309688 w 1597820"/>
              <a:gd name="connsiteY1" fmla="*/ 0 h 597694"/>
              <a:gd name="connsiteX2" fmla="*/ 1597820 w 1597820"/>
              <a:gd name="connsiteY2" fmla="*/ 78582 h 597694"/>
              <a:gd name="connsiteX3" fmla="*/ 314326 w 1597820"/>
              <a:gd name="connsiteY3" fmla="*/ 597694 h 597694"/>
              <a:gd name="connsiteX4" fmla="*/ 0 w 1597820"/>
              <a:gd name="connsiteY4" fmla="*/ 481013 h 59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820" h="597694">
                <a:moveTo>
                  <a:pt x="0" y="481013"/>
                </a:moveTo>
                <a:lnTo>
                  <a:pt x="1309688" y="0"/>
                </a:lnTo>
                <a:lnTo>
                  <a:pt x="1597820" y="78582"/>
                </a:lnTo>
                <a:lnTo>
                  <a:pt x="314326" y="597694"/>
                </a:lnTo>
                <a:lnTo>
                  <a:pt x="0" y="481013"/>
                </a:lnTo>
                <a:close/>
              </a:path>
            </a:pathLst>
          </a:custGeom>
          <a:solidFill>
            <a:schemeClr val="accent1">
              <a:lumMod val="75000"/>
              <a:alpha val="34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8F6F3EC7-945C-40E7-806F-1898D16E52A2}"/>
              </a:ext>
            </a:extLst>
          </p:cNvPr>
          <p:cNvSpPr/>
          <p:nvPr/>
        </p:nvSpPr>
        <p:spPr>
          <a:xfrm>
            <a:off x="3284538" y="1393825"/>
            <a:ext cx="1935162" cy="5113338"/>
          </a:xfrm>
          <a:custGeom>
            <a:avLst/>
            <a:gdLst>
              <a:gd name="connsiteX0" fmla="*/ 0 w 1981200"/>
              <a:gd name="connsiteY0" fmla="*/ 2819400 h 2819400"/>
              <a:gd name="connsiteX1" fmla="*/ 990600 w 1981200"/>
              <a:gd name="connsiteY1" fmla="*/ 0 h 2819400"/>
              <a:gd name="connsiteX2" fmla="*/ 1981200 w 1981200"/>
              <a:gd name="connsiteY2" fmla="*/ 2819400 h 2819400"/>
              <a:gd name="connsiteX3" fmla="*/ 0 w 1981200"/>
              <a:gd name="connsiteY3" fmla="*/ 2819400 h 2819400"/>
              <a:gd name="connsiteX0" fmla="*/ 1592580 w 3573780"/>
              <a:gd name="connsiteY0" fmla="*/ 3558540 h 3558540"/>
              <a:gd name="connsiteX1" fmla="*/ 0 w 3573780"/>
              <a:gd name="connsiteY1" fmla="*/ 0 h 3558540"/>
              <a:gd name="connsiteX2" fmla="*/ 3573780 w 3573780"/>
              <a:gd name="connsiteY2" fmla="*/ 3558540 h 3558540"/>
              <a:gd name="connsiteX3" fmla="*/ 1592580 w 3573780"/>
              <a:gd name="connsiteY3" fmla="*/ 3558540 h 3558540"/>
              <a:gd name="connsiteX0" fmla="*/ 396240 w 3573780"/>
              <a:gd name="connsiteY0" fmla="*/ 5052060 h 5052060"/>
              <a:gd name="connsiteX1" fmla="*/ 0 w 3573780"/>
              <a:gd name="connsiteY1" fmla="*/ 0 h 5052060"/>
              <a:gd name="connsiteX2" fmla="*/ 3573780 w 3573780"/>
              <a:gd name="connsiteY2" fmla="*/ 3558540 h 5052060"/>
              <a:gd name="connsiteX3" fmla="*/ 396240 w 3573780"/>
              <a:gd name="connsiteY3" fmla="*/ 5052060 h 5052060"/>
              <a:gd name="connsiteX0" fmla="*/ 396240 w 1965960"/>
              <a:gd name="connsiteY0" fmla="*/ 5052060 h 5052060"/>
              <a:gd name="connsiteX1" fmla="*/ 0 w 1965960"/>
              <a:gd name="connsiteY1" fmla="*/ 0 h 5052060"/>
              <a:gd name="connsiteX2" fmla="*/ 1965960 w 1965960"/>
              <a:gd name="connsiteY2" fmla="*/ 5036820 h 5052060"/>
              <a:gd name="connsiteX3" fmla="*/ 396240 w 1965960"/>
              <a:gd name="connsiteY3" fmla="*/ 5052060 h 5052060"/>
              <a:gd name="connsiteX0" fmla="*/ 396240 w 1965960"/>
              <a:gd name="connsiteY0" fmla="*/ 5097780 h 5097780"/>
              <a:gd name="connsiteX1" fmla="*/ 0 w 1965960"/>
              <a:gd name="connsiteY1" fmla="*/ 0 h 5097780"/>
              <a:gd name="connsiteX2" fmla="*/ 1965960 w 1965960"/>
              <a:gd name="connsiteY2" fmla="*/ 5036820 h 5097780"/>
              <a:gd name="connsiteX3" fmla="*/ 396240 w 1965960"/>
              <a:gd name="connsiteY3" fmla="*/ 5097780 h 5097780"/>
              <a:gd name="connsiteX0" fmla="*/ 396240 w 1935480"/>
              <a:gd name="connsiteY0" fmla="*/ 5097780 h 5113020"/>
              <a:gd name="connsiteX1" fmla="*/ 0 w 1935480"/>
              <a:gd name="connsiteY1" fmla="*/ 0 h 5113020"/>
              <a:gd name="connsiteX2" fmla="*/ 1935480 w 1935480"/>
              <a:gd name="connsiteY2" fmla="*/ 5113020 h 5113020"/>
              <a:gd name="connsiteX3" fmla="*/ 396240 w 1935480"/>
              <a:gd name="connsiteY3" fmla="*/ 5097780 h 5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480" h="5113020">
                <a:moveTo>
                  <a:pt x="396240" y="5097780"/>
                </a:moveTo>
                <a:lnTo>
                  <a:pt x="0" y="0"/>
                </a:lnTo>
                <a:lnTo>
                  <a:pt x="1935480" y="5113020"/>
                </a:lnTo>
                <a:lnTo>
                  <a:pt x="396240" y="5097780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Isosceles Triangle 11">
            <a:extLst>
              <a:ext uri="{FF2B5EF4-FFF2-40B4-BE49-F238E27FC236}">
                <a16:creationId xmlns:a16="http://schemas.microsoft.com/office/drawing/2014/main" xmlns="" id="{3821617C-A271-45E3-AD98-A8DA9AFE635A}"/>
              </a:ext>
            </a:extLst>
          </p:cNvPr>
          <p:cNvSpPr/>
          <p:nvPr/>
        </p:nvSpPr>
        <p:spPr>
          <a:xfrm>
            <a:off x="1984375" y="1914525"/>
            <a:ext cx="2162175" cy="5005388"/>
          </a:xfrm>
          <a:custGeom>
            <a:avLst/>
            <a:gdLst>
              <a:gd name="connsiteX0" fmla="*/ 0 w 1981200"/>
              <a:gd name="connsiteY0" fmla="*/ 2819400 h 2819400"/>
              <a:gd name="connsiteX1" fmla="*/ 990600 w 1981200"/>
              <a:gd name="connsiteY1" fmla="*/ 0 h 2819400"/>
              <a:gd name="connsiteX2" fmla="*/ 1981200 w 1981200"/>
              <a:gd name="connsiteY2" fmla="*/ 2819400 h 2819400"/>
              <a:gd name="connsiteX3" fmla="*/ 0 w 1981200"/>
              <a:gd name="connsiteY3" fmla="*/ 2819400 h 2819400"/>
              <a:gd name="connsiteX0" fmla="*/ 1592580 w 3573780"/>
              <a:gd name="connsiteY0" fmla="*/ 3558540 h 3558540"/>
              <a:gd name="connsiteX1" fmla="*/ 0 w 3573780"/>
              <a:gd name="connsiteY1" fmla="*/ 0 h 3558540"/>
              <a:gd name="connsiteX2" fmla="*/ 3573780 w 3573780"/>
              <a:gd name="connsiteY2" fmla="*/ 3558540 h 3558540"/>
              <a:gd name="connsiteX3" fmla="*/ 1592580 w 3573780"/>
              <a:gd name="connsiteY3" fmla="*/ 3558540 h 3558540"/>
              <a:gd name="connsiteX0" fmla="*/ 396240 w 3573780"/>
              <a:gd name="connsiteY0" fmla="*/ 5052060 h 5052060"/>
              <a:gd name="connsiteX1" fmla="*/ 0 w 3573780"/>
              <a:gd name="connsiteY1" fmla="*/ 0 h 5052060"/>
              <a:gd name="connsiteX2" fmla="*/ 3573780 w 3573780"/>
              <a:gd name="connsiteY2" fmla="*/ 3558540 h 5052060"/>
              <a:gd name="connsiteX3" fmla="*/ 396240 w 3573780"/>
              <a:gd name="connsiteY3" fmla="*/ 5052060 h 5052060"/>
              <a:gd name="connsiteX0" fmla="*/ 396240 w 1965960"/>
              <a:gd name="connsiteY0" fmla="*/ 5052060 h 5052060"/>
              <a:gd name="connsiteX1" fmla="*/ 0 w 1965960"/>
              <a:gd name="connsiteY1" fmla="*/ 0 h 5052060"/>
              <a:gd name="connsiteX2" fmla="*/ 1965960 w 1965960"/>
              <a:gd name="connsiteY2" fmla="*/ 5036820 h 5052060"/>
              <a:gd name="connsiteX3" fmla="*/ 396240 w 1965960"/>
              <a:gd name="connsiteY3" fmla="*/ 5052060 h 5052060"/>
              <a:gd name="connsiteX0" fmla="*/ 396240 w 1965960"/>
              <a:gd name="connsiteY0" fmla="*/ 5097780 h 5097780"/>
              <a:gd name="connsiteX1" fmla="*/ 0 w 1965960"/>
              <a:gd name="connsiteY1" fmla="*/ 0 h 5097780"/>
              <a:gd name="connsiteX2" fmla="*/ 1965960 w 1965960"/>
              <a:gd name="connsiteY2" fmla="*/ 5036820 h 5097780"/>
              <a:gd name="connsiteX3" fmla="*/ 396240 w 1965960"/>
              <a:gd name="connsiteY3" fmla="*/ 5097780 h 5097780"/>
              <a:gd name="connsiteX0" fmla="*/ 396240 w 1935480"/>
              <a:gd name="connsiteY0" fmla="*/ 5097780 h 5113020"/>
              <a:gd name="connsiteX1" fmla="*/ 0 w 1935480"/>
              <a:gd name="connsiteY1" fmla="*/ 0 h 5113020"/>
              <a:gd name="connsiteX2" fmla="*/ 1935480 w 1935480"/>
              <a:gd name="connsiteY2" fmla="*/ 5113020 h 5113020"/>
              <a:gd name="connsiteX3" fmla="*/ 396240 w 1935480"/>
              <a:gd name="connsiteY3" fmla="*/ 5097780 h 5113020"/>
              <a:gd name="connsiteX0" fmla="*/ 439102 w 1978342"/>
              <a:gd name="connsiteY0" fmla="*/ 5097780 h 5113020"/>
              <a:gd name="connsiteX1" fmla="*/ 0 w 1978342"/>
              <a:gd name="connsiteY1" fmla="*/ 0 h 5113020"/>
              <a:gd name="connsiteX2" fmla="*/ 1978342 w 1978342"/>
              <a:gd name="connsiteY2" fmla="*/ 5113020 h 5113020"/>
              <a:gd name="connsiteX3" fmla="*/ 439102 w 1978342"/>
              <a:gd name="connsiteY3" fmla="*/ 5097780 h 5113020"/>
              <a:gd name="connsiteX0" fmla="*/ 629602 w 1978342"/>
              <a:gd name="connsiteY0" fmla="*/ 4545330 h 5113020"/>
              <a:gd name="connsiteX1" fmla="*/ 0 w 1978342"/>
              <a:gd name="connsiteY1" fmla="*/ 0 h 5113020"/>
              <a:gd name="connsiteX2" fmla="*/ 1978342 w 1978342"/>
              <a:gd name="connsiteY2" fmla="*/ 5113020 h 5113020"/>
              <a:gd name="connsiteX3" fmla="*/ 629602 w 1978342"/>
              <a:gd name="connsiteY3" fmla="*/ 4545330 h 5113020"/>
              <a:gd name="connsiteX0" fmla="*/ 629602 w 1914842"/>
              <a:gd name="connsiteY0" fmla="*/ 4545330 h 5049520"/>
              <a:gd name="connsiteX1" fmla="*/ 0 w 1914842"/>
              <a:gd name="connsiteY1" fmla="*/ 0 h 5049520"/>
              <a:gd name="connsiteX2" fmla="*/ 1914842 w 1914842"/>
              <a:gd name="connsiteY2" fmla="*/ 5049520 h 5049520"/>
              <a:gd name="connsiteX3" fmla="*/ 629602 w 1914842"/>
              <a:gd name="connsiteY3" fmla="*/ 4545330 h 5049520"/>
              <a:gd name="connsiteX0" fmla="*/ 629602 w 2162492"/>
              <a:gd name="connsiteY0" fmla="*/ 4545330 h 5005070"/>
              <a:gd name="connsiteX1" fmla="*/ 0 w 2162492"/>
              <a:gd name="connsiteY1" fmla="*/ 0 h 5005070"/>
              <a:gd name="connsiteX2" fmla="*/ 2162492 w 2162492"/>
              <a:gd name="connsiteY2" fmla="*/ 5005070 h 5005070"/>
              <a:gd name="connsiteX3" fmla="*/ 629602 w 2162492"/>
              <a:gd name="connsiteY3" fmla="*/ 4545330 h 500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492" h="5005070">
                <a:moveTo>
                  <a:pt x="629602" y="4545330"/>
                </a:moveTo>
                <a:lnTo>
                  <a:pt x="0" y="0"/>
                </a:lnTo>
                <a:lnTo>
                  <a:pt x="2162492" y="5005070"/>
                </a:lnTo>
                <a:lnTo>
                  <a:pt x="629602" y="4545330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555FA1A8-7E19-404F-BE99-5A20B1A8CAED}"/>
              </a:ext>
            </a:extLst>
          </p:cNvPr>
          <p:cNvSpPr/>
          <p:nvPr/>
        </p:nvSpPr>
        <p:spPr>
          <a:xfrm>
            <a:off x="1990725" y="1390650"/>
            <a:ext cx="3248025" cy="5543550"/>
          </a:xfrm>
          <a:custGeom>
            <a:avLst/>
            <a:gdLst>
              <a:gd name="connsiteX0" fmla="*/ 0 w 2286000"/>
              <a:gd name="connsiteY0" fmla="*/ 2819400 h 2819400"/>
              <a:gd name="connsiteX1" fmla="*/ 571500 w 2286000"/>
              <a:gd name="connsiteY1" fmla="*/ 0 h 2819400"/>
              <a:gd name="connsiteX2" fmla="*/ 2286000 w 2286000"/>
              <a:gd name="connsiteY2" fmla="*/ 0 h 2819400"/>
              <a:gd name="connsiteX3" fmla="*/ 1714500 w 2286000"/>
              <a:gd name="connsiteY3" fmla="*/ 2819400 h 2819400"/>
              <a:gd name="connsiteX4" fmla="*/ 0 w 2286000"/>
              <a:gd name="connsiteY4" fmla="*/ 2819400 h 2819400"/>
              <a:gd name="connsiteX0" fmla="*/ 2276475 w 4562475"/>
              <a:gd name="connsiteY0" fmla="*/ 2819400 h 2819400"/>
              <a:gd name="connsiteX1" fmla="*/ 0 w 4562475"/>
              <a:gd name="connsiteY1" fmla="*/ 1085850 h 2819400"/>
              <a:gd name="connsiteX2" fmla="*/ 4562475 w 4562475"/>
              <a:gd name="connsiteY2" fmla="*/ 0 h 2819400"/>
              <a:gd name="connsiteX3" fmla="*/ 3990975 w 4562475"/>
              <a:gd name="connsiteY3" fmla="*/ 2819400 h 2819400"/>
              <a:gd name="connsiteX4" fmla="*/ 2276475 w 4562475"/>
              <a:gd name="connsiteY4" fmla="*/ 2819400 h 2819400"/>
              <a:gd name="connsiteX0" fmla="*/ 2276475 w 3990975"/>
              <a:gd name="connsiteY0" fmla="*/ 2266950 h 2266950"/>
              <a:gd name="connsiteX1" fmla="*/ 0 w 3990975"/>
              <a:gd name="connsiteY1" fmla="*/ 533400 h 2266950"/>
              <a:gd name="connsiteX2" fmla="*/ 1285875 w 3990975"/>
              <a:gd name="connsiteY2" fmla="*/ 0 h 2266950"/>
              <a:gd name="connsiteX3" fmla="*/ 3990975 w 3990975"/>
              <a:gd name="connsiteY3" fmla="*/ 2266950 h 2266950"/>
              <a:gd name="connsiteX4" fmla="*/ 2276475 w 3990975"/>
              <a:gd name="connsiteY4" fmla="*/ 2266950 h 2266950"/>
              <a:gd name="connsiteX0" fmla="*/ 2171700 w 3990975"/>
              <a:gd name="connsiteY0" fmla="*/ 5543550 h 5543550"/>
              <a:gd name="connsiteX1" fmla="*/ 0 w 3990975"/>
              <a:gd name="connsiteY1" fmla="*/ 533400 h 5543550"/>
              <a:gd name="connsiteX2" fmla="*/ 1285875 w 3990975"/>
              <a:gd name="connsiteY2" fmla="*/ 0 h 5543550"/>
              <a:gd name="connsiteX3" fmla="*/ 3990975 w 3990975"/>
              <a:gd name="connsiteY3" fmla="*/ 2266950 h 5543550"/>
              <a:gd name="connsiteX4" fmla="*/ 2171700 w 3990975"/>
              <a:gd name="connsiteY4" fmla="*/ 5543550 h 5543550"/>
              <a:gd name="connsiteX0" fmla="*/ 2171700 w 3248025"/>
              <a:gd name="connsiteY0" fmla="*/ 5543550 h 5543550"/>
              <a:gd name="connsiteX1" fmla="*/ 0 w 3248025"/>
              <a:gd name="connsiteY1" fmla="*/ 533400 h 5543550"/>
              <a:gd name="connsiteX2" fmla="*/ 1285875 w 3248025"/>
              <a:gd name="connsiteY2" fmla="*/ 0 h 5543550"/>
              <a:gd name="connsiteX3" fmla="*/ 3248025 w 3248025"/>
              <a:gd name="connsiteY3" fmla="*/ 5105400 h 5543550"/>
              <a:gd name="connsiteX4" fmla="*/ 2171700 w 3248025"/>
              <a:gd name="connsiteY4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025" h="5543550">
                <a:moveTo>
                  <a:pt x="2171700" y="5543550"/>
                </a:moveTo>
                <a:lnTo>
                  <a:pt x="0" y="533400"/>
                </a:lnTo>
                <a:lnTo>
                  <a:pt x="1285875" y="0"/>
                </a:lnTo>
                <a:lnTo>
                  <a:pt x="3248025" y="5105400"/>
                </a:lnTo>
                <a:lnTo>
                  <a:pt x="2171700" y="5543550"/>
                </a:lnTo>
                <a:close/>
              </a:path>
            </a:pathLst>
          </a:cu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FFA627D-0A6F-439C-9303-1033DBBC5969}"/>
              </a:ext>
            </a:extLst>
          </p:cNvPr>
          <p:cNvCxnSpPr/>
          <p:nvPr/>
        </p:nvCxnSpPr>
        <p:spPr>
          <a:xfrm>
            <a:off x="1914525" y="3486150"/>
            <a:ext cx="904875" cy="3476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F1FD48D-55BF-4BBA-8159-17BACDCDF734}"/>
              </a:ext>
            </a:extLst>
          </p:cNvPr>
          <p:cNvCxnSpPr/>
          <p:nvPr/>
        </p:nvCxnSpPr>
        <p:spPr>
          <a:xfrm>
            <a:off x="2119313" y="4943475"/>
            <a:ext cx="311150" cy="11271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BF3D7CD-023C-4522-976A-65D6A76F224A}"/>
              </a:ext>
            </a:extLst>
          </p:cNvPr>
          <p:cNvCxnSpPr/>
          <p:nvPr/>
        </p:nvCxnSpPr>
        <p:spPr>
          <a:xfrm>
            <a:off x="2295525" y="6181725"/>
            <a:ext cx="933450" cy="2714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F7D917B-3733-4001-8164-E0D5E47CC683}"/>
              </a:ext>
            </a:extLst>
          </p:cNvPr>
          <p:cNvCxnSpPr/>
          <p:nvPr/>
        </p:nvCxnSpPr>
        <p:spPr>
          <a:xfrm>
            <a:off x="3100388" y="2857500"/>
            <a:ext cx="866775" cy="323850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71DD9D1-5D2C-4152-8E89-B03E3E1477E0}"/>
              </a:ext>
            </a:extLst>
          </p:cNvPr>
          <p:cNvCxnSpPr/>
          <p:nvPr/>
        </p:nvCxnSpPr>
        <p:spPr>
          <a:xfrm>
            <a:off x="3190875" y="4176713"/>
            <a:ext cx="1347788" cy="519112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25B2199-00EC-4D31-90E0-E53C832E7D0D}"/>
              </a:ext>
            </a:extLst>
          </p:cNvPr>
          <p:cNvCxnSpPr/>
          <p:nvPr/>
        </p:nvCxnSpPr>
        <p:spPr>
          <a:xfrm>
            <a:off x="3267075" y="5295900"/>
            <a:ext cx="1719263" cy="561975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53479EC-E610-45B5-B88B-8ACBD35BC8AB}"/>
              </a:ext>
            </a:extLst>
          </p:cNvPr>
          <p:cNvCxnSpPr/>
          <p:nvPr/>
        </p:nvCxnSpPr>
        <p:spPr>
          <a:xfrm>
            <a:off x="3348038" y="6391275"/>
            <a:ext cx="15240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0334A45-5113-4EF1-91E3-3505EB9E91C8}"/>
              </a:ext>
            </a:extLst>
          </p:cNvPr>
          <p:cNvCxnSpPr/>
          <p:nvPr/>
        </p:nvCxnSpPr>
        <p:spPr>
          <a:xfrm flipH="1">
            <a:off x="2224088" y="2962275"/>
            <a:ext cx="1181100" cy="647700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3390294-88BD-4830-9317-A5A08D34F03D}"/>
              </a:ext>
            </a:extLst>
          </p:cNvPr>
          <p:cNvCxnSpPr/>
          <p:nvPr/>
        </p:nvCxnSpPr>
        <p:spPr>
          <a:xfrm flipH="1">
            <a:off x="2428875" y="4286250"/>
            <a:ext cx="1066800" cy="785813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784159B-656C-4A01-A04D-876CB8FAA046}"/>
              </a:ext>
            </a:extLst>
          </p:cNvPr>
          <p:cNvCxnSpPr/>
          <p:nvPr/>
        </p:nvCxnSpPr>
        <p:spPr>
          <a:xfrm flipH="1">
            <a:off x="2605088" y="5419725"/>
            <a:ext cx="990600" cy="876300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BC8AC50-952A-4834-B13E-D58A84775BE6}"/>
              </a:ext>
            </a:extLst>
          </p:cNvPr>
          <p:cNvCxnSpPr/>
          <p:nvPr/>
        </p:nvCxnSpPr>
        <p:spPr>
          <a:xfrm flipH="1">
            <a:off x="2828925" y="3186113"/>
            <a:ext cx="1128713" cy="652462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0CBD192-E5D5-47C1-97E3-E335505CC71F}"/>
              </a:ext>
            </a:extLst>
          </p:cNvPr>
          <p:cNvCxnSpPr/>
          <p:nvPr/>
        </p:nvCxnSpPr>
        <p:spPr>
          <a:xfrm>
            <a:off x="2128838" y="4953000"/>
            <a:ext cx="1385887" cy="485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DDBF7B9-D898-4E7D-9F57-2856E5AD3E0F}"/>
              </a:ext>
            </a:extLst>
          </p:cNvPr>
          <p:cNvCxnSpPr/>
          <p:nvPr/>
        </p:nvCxnSpPr>
        <p:spPr>
          <a:xfrm flipH="1">
            <a:off x="3486150" y="4691063"/>
            <a:ext cx="1042988" cy="776287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3810000" y="144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899" name="Rectangle 5"/>
          <p:cNvSpPr>
            <a:spLocks noChangeArrowheads="1"/>
          </p:cNvSpPr>
          <p:nvPr/>
        </p:nvSpPr>
        <p:spPr bwMode="auto">
          <a:xfrm>
            <a:off x="3810000" y="2209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3810000" y="2971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3810000" y="3733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2" name="Rectangle 8"/>
          <p:cNvSpPr>
            <a:spLocks noChangeArrowheads="1"/>
          </p:cNvSpPr>
          <p:nvPr/>
        </p:nvSpPr>
        <p:spPr bwMode="auto">
          <a:xfrm>
            <a:off x="3810000" y="449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3" name="Rectangle 9"/>
          <p:cNvSpPr>
            <a:spLocks noChangeArrowheads="1"/>
          </p:cNvSpPr>
          <p:nvPr/>
        </p:nvSpPr>
        <p:spPr bwMode="auto">
          <a:xfrm>
            <a:off x="3810000" y="525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4" name="Rectangle 10"/>
          <p:cNvSpPr>
            <a:spLocks noChangeArrowheads="1"/>
          </p:cNvSpPr>
          <p:nvPr/>
        </p:nvSpPr>
        <p:spPr bwMode="auto">
          <a:xfrm>
            <a:off x="3810000" y="68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3886200" y="685800"/>
            <a:ext cx="5181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6" name="Line 12"/>
          <p:cNvSpPr>
            <a:spLocks noChangeShapeType="1"/>
          </p:cNvSpPr>
          <p:nvPr/>
        </p:nvSpPr>
        <p:spPr bwMode="auto">
          <a:xfrm flipH="1">
            <a:off x="990600" y="6019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7" name="Line 13"/>
          <p:cNvSpPr>
            <a:spLocks noChangeShapeType="1"/>
          </p:cNvSpPr>
          <p:nvPr/>
        </p:nvSpPr>
        <p:spPr bwMode="auto">
          <a:xfrm flipV="1">
            <a:off x="3886200" y="685800"/>
            <a:ext cx="2895600" cy="533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8" name="Line 14"/>
          <p:cNvSpPr>
            <a:spLocks noChangeShapeType="1"/>
          </p:cNvSpPr>
          <p:nvPr/>
        </p:nvSpPr>
        <p:spPr bwMode="auto">
          <a:xfrm>
            <a:off x="3886200" y="106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Line 15"/>
          <p:cNvSpPr>
            <a:spLocks noChangeShapeType="1"/>
          </p:cNvSpPr>
          <p:nvPr/>
        </p:nvSpPr>
        <p:spPr bwMode="auto">
          <a:xfrm>
            <a:off x="3886200" y="182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Line 16"/>
          <p:cNvSpPr>
            <a:spLocks noChangeShapeType="1"/>
          </p:cNvSpPr>
          <p:nvPr/>
        </p:nvSpPr>
        <p:spPr bwMode="auto">
          <a:xfrm>
            <a:off x="3886200" y="2590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1" name="Line 17"/>
          <p:cNvSpPr>
            <a:spLocks noChangeShapeType="1"/>
          </p:cNvSpPr>
          <p:nvPr/>
        </p:nvSpPr>
        <p:spPr bwMode="auto">
          <a:xfrm>
            <a:off x="3886200" y="3352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2" name="Line 18"/>
          <p:cNvSpPr>
            <a:spLocks noChangeShapeType="1"/>
          </p:cNvSpPr>
          <p:nvPr/>
        </p:nvSpPr>
        <p:spPr bwMode="auto">
          <a:xfrm>
            <a:off x="3886200" y="4114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3" name="Line 19"/>
          <p:cNvSpPr>
            <a:spLocks noChangeShapeType="1"/>
          </p:cNvSpPr>
          <p:nvPr/>
        </p:nvSpPr>
        <p:spPr bwMode="auto">
          <a:xfrm>
            <a:off x="3886200" y="563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4" name="Line 20"/>
          <p:cNvSpPr>
            <a:spLocks noChangeShapeType="1"/>
          </p:cNvSpPr>
          <p:nvPr/>
        </p:nvSpPr>
        <p:spPr bwMode="auto">
          <a:xfrm>
            <a:off x="3886200" y="487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5" name="Text Box 21"/>
          <p:cNvSpPr txBox="1">
            <a:spLocks noChangeArrowheads="1"/>
          </p:cNvSpPr>
          <p:nvPr/>
        </p:nvSpPr>
        <p:spPr bwMode="auto">
          <a:xfrm>
            <a:off x="4114800" y="5638800"/>
            <a:ext cx="868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45 + 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/2</a:t>
            </a:r>
          </a:p>
        </p:txBody>
      </p:sp>
      <p:sp>
        <p:nvSpPr>
          <p:cNvPr id="80916" name="Freeform 22"/>
          <p:cNvSpPr>
            <a:spLocks/>
          </p:cNvSpPr>
          <p:nvPr/>
        </p:nvSpPr>
        <p:spPr bwMode="auto">
          <a:xfrm>
            <a:off x="4019550" y="5776913"/>
            <a:ext cx="157163" cy="238125"/>
          </a:xfrm>
          <a:custGeom>
            <a:avLst/>
            <a:gdLst>
              <a:gd name="T0" fmla="*/ 0 w 99"/>
              <a:gd name="T1" fmla="*/ 0 h 150"/>
              <a:gd name="T2" fmla="*/ 2147483646 w 99"/>
              <a:gd name="T3" fmla="*/ 2147483646 h 150"/>
              <a:gd name="T4" fmla="*/ 0 60000 65536"/>
              <a:gd name="T5" fmla="*/ 0 60000 65536"/>
              <a:gd name="T6" fmla="*/ 0 w 99"/>
              <a:gd name="T7" fmla="*/ 0 h 150"/>
              <a:gd name="T8" fmla="*/ 99 w 99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9" h="150">
                <a:moveTo>
                  <a:pt x="0" y="0"/>
                </a:moveTo>
                <a:cubicBezTo>
                  <a:pt x="96" y="39"/>
                  <a:pt x="99" y="84"/>
                  <a:pt x="96" y="15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7" name="Line 23"/>
          <p:cNvSpPr>
            <a:spLocks noChangeShapeType="1"/>
          </p:cNvSpPr>
          <p:nvPr/>
        </p:nvSpPr>
        <p:spPr bwMode="auto">
          <a:xfrm>
            <a:off x="6577013" y="1233488"/>
            <a:ext cx="1404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8" name="Line 24"/>
          <p:cNvSpPr>
            <a:spLocks noChangeShapeType="1"/>
          </p:cNvSpPr>
          <p:nvPr/>
        </p:nvSpPr>
        <p:spPr bwMode="auto">
          <a:xfrm>
            <a:off x="6581775" y="1062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9" name="Line 25"/>
          <p:cNvSpPr>
            <a:spLocks noChangeShapeType="1"/>
          </p:cNvSpPr>
          <p:nvPr/>
        </p:nvSpPr>
        <p:spPr bwMode="auto">
          <a:xfrm>
            <a:off x="7996238" y="106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0" name="Line 26"/>
          <p:cNvSpPr>
            <a:spLocks noChangeShapeType="1"/>
          </p:cNvSpPr>
          <p:nvPr/>
        </p:nvSpPr>
        <p:spPr bwMode="auto">
          <a:xfrm>
            <a:off x="3900488" y="1228725"/>
            <a:ext cx="268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1" name="Text Box 28"/>
          <p:cNvSpPr txBox="1">
            <a:spLocks noChangeArrowheads="1"/>
          </p:cNvSpPr>
          <p:nvPr/>
        </p:nvSpPr>
        <p:spPr bwMode="auto">
          <a:xfrm>
            <a:off x="4219575" y="1166813"/>
            <a:ext cx="14239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L</a:t>
            </a:r>
            <a:r>
              <a:rPr lang="en-US" altLang="en-US" sz="1100" baseline="-25000"/>
              <a:t>R1 </a:t>
            </a:r>
            <a:r>
              <a:rPr lang="en-US" altLang="en-US" sz="1100"/>
              <a:t>= Rankine Length</a:t>
            </a:r>
          </a:p>
        </p:txBody>
      </p:sp>
      <p:sp>
        <p:nvSpPr>
          <p:cNvPr id="80922" name="Line 23"/>
          <p:cNvSpPr>
            <a:spLocks noChangeShapeType="1"/>
          </p:cNvSpPr>
          <p:nvPr/>
        </p:nvSpPr>
        <p:spPr bwMode="auto">
          <a:xfrm flipV="1">
            <a:off x="4937125" y="4357688"/>
            <a:ext cx="30289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3" name="Line 24"/>
          <p:cNvSpPr>
            <a:spLocks noChangeShapeType="1"/>
          </p:cNvSpPr>
          <p:nvPr/>
        </p:nvSpPr>
        <p:spPr bwMode="auto">
          <a:xfrm>
            <a:off x="4935538" y="4156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4" name="Line 25"/>
          <p:cNvSpPr>
            <a:spLocks noChangeShapeType="1"/>
          </p:cNvSpPr>
          <p:nvPr/>
        </p:nvSpPr>
        <p:spPr bwMode="auto">
          <a:xfrm>
            <a:off x="7980363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5" name="Line 26"/>
          <p:cNvSpPr>
            <a:spLocks noChangeShapeType="1"/>
          </p:cNvSpPr>
          <p:nvPr/>
        </p:nvSpPr>
        <p:spPr bwMode="auto">
          <a:xfrm flipV="1">
            <a:off x="3892550" y="4351338"/>
            <a:ext cx="10525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6" name="Text Box 27"/>
          <p:cNvSpPr txBox="1">
            <a:spLocks noChangeArrowheads="1"/>
          </p:cNvSpPr>
          <p:nvPr/>
        </p:nvSpPr>
        <p:spPr bwMode="auto">
          <a:xfrm>
            <a:off x="6102350" y="4338638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</a:t>
            </a:r>
            <a:r>
              <a:rPr lang="en-US" altLang="en-US" sz="1400" baseline="-25000"/>
              <a:t>e5</a:t>
            </a:r>
          </a:p>
        </p:txBody>
      </p:sp>
      <p:sp>
        <p:nvSpPr>
          <p:cNvPr id="80927" name="Text Box 28"/>
          <p:cNvSpPr txBox="1">
            <a:spLocks noChangeArrowheads="1"/>
          </p:cNvSpPr>
          <p:nvPr/>
        </p:nvSpPr>
        <p:spPr bwMode="auto">
          <a:xfrm>
            <a:off x="4073525" y="4338638"/>
            <a:ext cx="43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</a:t>
            </a:r>
            <a:r>
              <a:rPr lang="en-US" altLang="en-US" sz="1400" baseline="-25000"/>
              <a:t>R5</a:t>
            </a:r>
          </a:p>
        </p:txBody>
      </p:sp>
      <p:sp>
        <p:nvSpPr>
          <p:cNvPr id="80928" name="TextBox 38"/>
          <p:cNvSpPr txBox="1">
            <a:spLocks noChangeArrowheads="1"/>
          </p:cNvSpPr>
          <p:nvPr/>
        </p:nvSpPr>
        <p:spPr bwMode="auto">
          <a:xfrm>
            <a:off x="2873375" y="762000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1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xmlns="" id="{BCCA3DB9-D0DC-4389-908F-D5E3B262CAC2}"/>
              </a:ext>
            </a:extLst>
          </p:cNvPr>
          <p:cNvSpPr/>
          <p:nvPr/>
        </p:nvSpPr>
        <p:spPr>
          <a:xfrm>
            <a:off x="3146425" y="1066800"/>
            <a:ext cx="647700" cy="187325"/>
          </a:xfrm>
          <a:custGeom>
            <a:avLst/>
            <a:gdLst>
              <a:gd name="connsiteX0" fmla="*/ 59690 w 646430"/>
              <a:gd name="connsiteY0" fmla="*/ 0 h 187960"/>
              <a:gd name="connsiteX1" fmla="*/ 97790 w 646430"/>
              <a:gd name="connsiteY1" fmla="*/ 160020 h 187960"/>
              <a:gd name="connsiteX2" fmla="*/ 646430 w 646430"/>
              <a:gd name="connsiteY2" fmla="*/ 167640 h 1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430" h="187960">
                <a:moveTo>
                  <a:pt x="59690" y="0"/>
                </a:moveTo>
                <a:cubicBezTo>
                  <a:pt x="29845" y="66040"/>
                  <a:pt x="0" y="132080"/>
                  <a:pt x="97790" y="160020"/>
                </a:cubicBezTo>
                <a:cubicBezTo>
                  <a:pt x="195580" y="187960"/>
                  <a:pt x="421005" y="177800"/>
                  <a:pt x="646430" y="167640"/>
                </a:cubicBezTo>
              </a:path>
            </a:pathLst>
          </a:cu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30" name="TextBox 40"/>
          <p:cNvSpPr txBox="1">
            <a:spLocks noChangeArrowheads="1"/>
          </p:cNvSpPr>
          <p:nvPr/>
        </p:nvSpPr>
        <p:spPr bwMode="auto">
          <a:xfrm>
            <a:off x="2873375" y="1539875"/>
            <a:ext cx="795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2</a:t>
            </a:r>
          </a:p>
        </p:txBody>
      </p:sp>
      <p:sp>
        <p:nvSpPr>
          <p:cNvPr id="80931" name="TextBox 41"/>
          <p:cNvSpPr txBox="1">
            <a:spLocks noChangeArrowheads="1"/>
          </p:cNvSpPr>
          <p:nvPr/>
        </p:nvSpPr>
        <p:spPr bwMode="auto">
          <a:xfrm>
            <a:off x="2873375" y="2319338"/>
            <a:ext cx="795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3</a:t>
            </a:r>
          </a:p>
        </p:txBody>
      </p:sp>
      <p:sp>
        <p:nvSpPr>
          <p:cNvPr id="80932" name="TextBox 42"/>
          <p:cNvSpPr txBox="1">
            <a:spLocks noChangeArrowheads="1"/>
          </p:cNvSpPr>
          <p:nvPr/>
        </p:nvSpPr>
        <p:spPr bwMode="auto">
          <a:xfrm>
            <a:off x="2873375" y="3097213"/>
            <a:ext cx="795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4</a:t>
            </a:r>
          </a:p>
        </p:txBody>
      </p:sp>
      <p:sp>
        <p:nvSpPr>
          <p:cNvPr id="80933" name="TextBox 43"/>
          <p:cNvSpPr txBox="1">
            <a:spLocks noChangeArrowheads="1"/>
          </p:cNvSpPr>
          <p:nvPr/>
        </p:nvSpPr>
        <p:spPr bwMode="auto">
          <a:xfrm>
            <a:off x="2873375" y="3876675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5</a:t>
            </a:r>
          </a:p>
        </p:txBody>
      </p:sp>
      <p:sp>
        <p:nvSpPr>
          <p:cNvPr id="80934" name="TextBox 44"/>
          <p:cNvSpPr txBox="1">
            <a:spLocks noChangeArrowheads="1"/>
          </p:cNvSpPr>
          <p:nvPr/>
        </p:nvSpPr>
        <p:spPr bwMode="auto">
          <a:xfrm>
            <a:off x="2873375" y="4654550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6</a:t>
            </a:r>
          </a:p>
        </p:txBody>
      </p:sp>
      <p:sp>
        <p:nvSpPr>
          <p:cNvPr id="80935" name="TextBox 45"/>
          <p:cNvSpPr txBox="1">
            <a:spLocks noChangeArrowheads="1"/>
          </p:cNvSpPr>
          <p:nvPr/>
        </p:nvSpPr>
        <p:spPr bwMode="auto">
          <a:xfrm>
            <a:off x="2873375" y="5432425"/>
            <a:ext cx="795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7</a:t>
            </a:r>
          </a:p>
        </p:txBody>
      </p:sp>
      <p:sp>
        <p:nvSpPr>
          <p:cNvPr id="80936" name="Text Box 28"/>
          <p:cNvSpPr txBox="1">
            <a:spLocks noChangeArrowheads="1"/>
          </p:cNvSpPr>
          <p:nvPr/>
        </p:nvSpPr>
        <p:spPr bwMode="auto">
          <a:xfrm>
            <a:off x="76200" y="914400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AA5A854B-A43A-4E62-8086-C5B2DF849A55}"/>
              </a:ext>
            </a:extLst>
          </p:cNvPr>
          <p:cNvCxnSpPr>
            <a:stCxn id="80904" idx="0"/>
          </p:cNvCxnSpPr>
          <p:nvPr/>
        </p:nvCxnSpPr>
        <p:spPr>
          <a:xfrm rot="16200000" flipV="1">
            <a:off x="3143250" y="-19050"/>
            <a:ext cx="0" cy="14097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C190F270-1513-45BE-8CD6-5D76F5EC16D2}"/>
              </a:ext>
            </a:extLst>
          </p:cNvPr>
          <p:cNvCxnSpPr/>
          <p:nvPr/>
        </p:nvCxnSpPr>
        <p:spPr>
          <a:xfrm rot="5400000" flipH="1" flipV="1">
            <a:off x="153194" y="3352006"/>
            <a:ext cx="5334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39" name="TextBox 53"/>
          <p:cNvSpPr txBox="1">
            <a:spLocks noChangeArrowheads="1"/>
          </p:cNvSpPr>
          <p:nvPr/>
        </p:nvSpPr>
        <p:spPr bwMode="auto">
          <a:xfrm>
            <a:off x="2362200" y="2819400"/>
            <a:ext cx="407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B57FD4E6-99A5-451E-8B68-9525227F4725}"/>
              </a:ext>
            </a:extLst>
          </p:cNvPr>
          <p:cNvCxnSpPr/>
          <p:nvPr/>
        </p:nvCxnSpPr>
        <p:spPr>
          <a:xfrm rot="10800000">
            <a:off x="3886200" y="144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6B0EFB86-0C01-45A0-925F-05D15507D1AE}"/>
              </a:ext>
            </a:extLst>
          </p:cNvPr>
          <p:cNvCxnSpPr/>
          <p:nvPr/>
        </p:nvCxnSpPr>
        <p:spPr>
          <a:xfrm rot="10800000">
            <a:off x="3810000" y="2209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C993537-046D-43F5-BFFB-51250CD8A626}"/>
              </a:ext>
            </a:extLst>
          </p:cNvPr>
          <p:cNvCxnSpPr/>
          <p:nvPr/>
        </p:nvCxnSpPr>
        <p:spPr>
          <a:xfrm rot="10800000">
            <a:off x="3886200" y="2971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C76140F4-2513-49EB-8A9B-50A66D17353D}"/>
              </a:ext>
            </a:extLst>
          </p:cNvPr>
          <p:cNvCxnSpPr/>
          <p:nvPr/>
        </p:nvCxnSpPr>
        <p:spPr>
          <a:xfrm rot="10800000">
            <a:off x="3886200" y="3733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A4846535-DE3B-40D1-9E5B-3822AE05B2E7}"/>
              </a:ext>
            </a:extLst>
          </p:cNvPr>
          <p:cNvCxnSpPr/>
          <p:nvPr/>
        </p:nvCxnSpPr>
        <p:spPr>
          <a:xfrm rot="10800000">
            <a:off x="3810000" y="4495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7E7E0DD9-18B1-4587-BA97-AC9F4A86BD98}"/>
              </a:ext>
            </a:extLst>
          </p:cNvPr>
          <p:cNvCxnSpPr/>
          <p:nvPr/>
        </p:nvCxnSpPr>
        <p:spPr>
          <a:xfrm rot="10800000">
            <a:off x="3810000" y="525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>
            <a:extLst>
              <a:ext uri="{FF2B5EF4-FFF2-40B4-BE49-F238E27FC236}">
                <a16:creationId xmlns:a16="http://schemas.microsoft.com/office/drawing/2014/main" xmlns="" id="{A75DFB86-BE5D-4FA2-AA1F-1F1841F79357}"/>
              </a:ext>
            </a:extLst>
          </p:cNvPr>
          <p:cNvSpPr/>
          <p:nvPr/>
        </p:nvSpPr>
        <p:spPr>
          <a:xfrm>
            <a:off x="5432425" y="396875"/>
            <a:ext cx="511175" cy="669925"/>
          </a:xfrm>
          <a:custGeom>
            <a:avLst/>
            <a:gdLst>
              <a:gd name="connsiteX0" fmla="*/ 580390 w 594360"/>
              <a:gd name="connsiteY0" fmla="*/ 72390 h 742950"/>
              <a:gd name="connsiteX1" fmla="*/ 511810 w 594360"/>
              <a:gd name="connsiteY1" fmla="*/ 72390 h 742950"/>
              <a:gd name="connsiteX2" fmla="*/ 85090 w 594360"/>
              <a:gd name="connsiteY2" fmla="*/ 506730 h 742950"/>
              <a:gd name="connsiteX3" fmla="*/ 1270 w 594360"/>
              <a:gd name="connsiteY3" fmla="*/ 742950 h 742950"/>
              <a:gd name="connsiteX0" fmla="*/ 511810 w 511810"/>
              <a:gd name="connsiteY0" fmla="*/ 0 h 670560"/>
              <a:gd name="connsiteX1" fmla="*/ 85090 w 511810"/>
              <a:gd name="connsiteY1" fmla="*/ 434340 h 670560"/>
              <a:gd name="connsiteX2" fmla="*/ 1270 w 511810"/>
              <a:gd name="connsiteY2" fmla="*/ 670560 h 670560"/>
              <a:gd name="connsiteX0" fmla="*/ 511175 w 511175"/>
              <a:gd name="connsiteY0" fmla="*/ 0 h 670560"/>
              <a:gd name="connsiteX1" fmla="*/ 130175 w 511175"/>
              <a:gd name="connsiteY1" fmla="*/ 213360 h 670560"/>
              <a:gd name="connsiteX2" fmla="*/ 635 w 511175"/>
              <a:gd name="connsiteY2" fmla="*/ 670560 h 670560"/>
              <a:gd name="connsiteX0" fmla="*/ 511175 w 511175"/>
              <a:gd name="connsiteY0" fmla="*/ 0 h 670560"/>
              <a:gd name="connsiteX1" fmla="*/ 130175 w 511175"/>
              <a:gd name="connsiteY1" fmla="*/ 213360 h 670560"/>
              <a:gd name="connsiteX2" fmla="*/ 635 w 511175"/>
              <a:gd name="connsiteY2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175" h="670560">
                <a:moveTo>
                  <a:pt x="511175" y="0"/>
                </a:moveTo>
                <a:cubicBezTo>
                  <a:pt x="299085" y="3810"/>
                  <a:pt x="215265" y="101600"/>
                  <a:pt x="130175" y="213360"/>
                </a:cubicBezTo>
                <a:cubicBezTo>
                  <a:pt x="45085" y="325120"/>
                  <a:pt x="0" y="608330"/>
                  <a:pt x="635" y="67056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47" name="TextBox 63"/>
          <p:cNvSpPr txBox="1">
            <a:spLocks noChangeArrowheads="1"/>
          </p:cNvSpPr>
          <p:nvPr/>
        </p:nvSpPr>
        <p:spPr bwMode="auto">
          <a:xfrm>
            <a:off x="5867400" y="228600"/>
            <a:ext cx="596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Tie 1 </a:t>
            </a:r>
          </a:p>
        </p:txBody>
      </p:sp>
      <p:sp>
        <p:nvSpPr>
          <p:cNvPr id="80948" name="Freeform 22"/>
          <p:cNvSpPr>
            <a:spLocks/>
          </p:cNvSpPr>
          <p:nvPr/>
        </p:nvSpPr>
        <p:spPr bwMode="auto">
          <a:xfrm rot="-2598297">
            <a:off x="3946525" y="5356225"/>
            <a:ext cx="157163" cy="238125"/>
          </a:xfrm>
          <a:custGeom>
            <a:avLst/>
            <a:gdLst>
              <a:gd name="T0" fmla="*/ 0 w 99"/>
              <a:gd name="T1" fmla="*/ 0 h 150"/>
              <a:gd name="T2" fmla="*/ 2147483646 w 99"/>
              <a:gd name="T3" fmla="*/ 2147483646 h 150"/>
              <a:gd name="T4" fmla="*/ 0 60000 65536"/>
              <a:gd name="T5" fmla="*/ 0 60000 65536"/>
              <a:gd name="T6" fmla="*/ 0 w 99"/>
              <a:gd name="T7" fmla="*/ 0 h 150"/>
              <a:gd name="T8" fmla="*/ 99 w 99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9" h="150">
                <a:moveTo>
                  <a:pt x="0" y="0"/>
                </a:moveTo>
                <a:cubicBezTo>
                  <a:pt x="96" y="39"/>
                  <a:pt x="99" y="84"/>
                  <a:pt x="96" y="15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xmlns="" id="{129226F3-5753-4C48-B3A0-2AED53B5D5D9}"/>
              </a:ext>
            </a:extLst>
          </p:cNvPr>
          <p:cNvSpPr/>
          <p:nvPr/>
        </p:nvSpPr>
        <p:spPr>
          <a:xfrm rot="796154">
            <a:off x="3349625" y="5114925"/>
            <a:ext cx="654050" cy="219075"/>
          </a:xfrm>
          <a:custGeom>
            <a:avLst/>
            <a:gdLst>
              <a:gd name="connsiteX0" fmla="*/ 653142 w 653142"/>
              <a:gd name="connsiteY0" fmla="*/ 273504 h 273504"/>
              <a:gd name="connsiteX1" fmla="*/ 285750 w 653142"/>
              <a:gd name="connsiteY1" fmla="*/ 20411 h 273504"/>
              <a:gd name="connsiteX2" fmla="*/ 0 w 653142"/>
              <a:gd name="connsiteY2" fmla="*/ 151039 h 27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2" h="273504">
                <a:moveTo>
                  <a:pt x="653142" y="273504"/>
                </a:moveTo>
                <a:cubicBezTo>
                  <a:pt x="523874" y="157163"/>
                  <a:pt x="394607" y="40822"/>
                  <a:pt x="285750" y="20411"/>
                </a:cubicBezTo>
                <a:cubicBezTo>
                  <a:pt x="176893" y="0"/>
                  <a:pt x="88446" y="75519"/>
                  <a:pt x="0" y="151039"/>
                </a:cubicBezTo>
              </a:path>
            </a:pathLst>
          </a:cu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50" name="Text Box 21"/>
          <p:cNvSpPr txBox="1">
            <a:spLocks noChangeArrowheads="1"/>
          </p:cNvSpPr>
          <p:nvPr/>
        </p:nvSpPr>
        <p:spPr bwMode="auto">
          <a:xfrm>
            <a:off x="2895600" y="5105400"/>
            <a:ext cx="666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45 - </a:t>
            </a:r>
            <a:r>
              <a:rPr lang="en-US" altLang="en-US" sz="1200">
                <a:latin typeface="Symbol" panose="05050102010706020507" pitchFamily="18" charset="2"/>
              </a:rPr>
              <a:t>f</a:t>
            </a:r>
            <a:r>
              <a:rPr lang="en-US" altLang="en-US" sz="1200"/>
              <a:t>/2</a:t>
            </a:r>
          </a:p>
        </p:txBody>
      </p:sp>
      <p:sp>
        <p:nvSpPr>
          <p:cNvPr id="80951" name="TextBox 69"/>
          <p:cNvSpPr txBox="1">
            <a:spLocks noChangeArrowheads="1"/>
          </p:cNvSpPr>
          <p:nvPr/>
        </p:nvSpPr>
        <p:spPr bwMode="auto">
          <a:xfrm>
            <a:off x="515938" y="914400"/>
            <a:ext cx="2017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(H- 0.5 S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) tan (45-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/2)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0E7AE7E5-B0E6-44C2-B8AF-08ABFFCA0AD9}"/>
              </a:ext>
            </a:extLst>
          </p:cNvPr>
          <p:cNvCxnSpPr/>
          <p:nvPr/>
        </p:nvCxnSpPr>
        <p:spPr>
          <a:xfrm rot="5400000">
            <a:off x="4076701" y="876300"/>
            <a:ext cx="381000" cy="31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53" name="TextBox 72"/>
          <p:cNvSpPr txBox="1">
            <a:spLocks noChangeArrowheads="1"/>
          </p:cNvSpPr>
          <p:nvPr/>
        </p:nvSpPr>
        <p:spPr bwMode="auto">
          <a:xfrm>
            <a:off x="4191000" y="762000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0.5S</a:t>
            </a:r>
            <a:r>
              <a:rPr lang="en-US" altLang="en-US" sz="1200" i="1" baseline="-25000"/>
              <a:t>v</a:t>
            </a:r>
          </a:p>
        </p:txBody>
      </p:sp>
      <p:sp>
        <p:nvSpPr>
          <p:cNvPr id="80954" name="TextBox 73"/>
          <p:cNvSpPr txBox="1">
            <a:spLocks noChangeArrowheads="1"/>
          </p:cNvSpPr>
          <p:nvPr/>
        </p:nvSpPr>
        <p:spPr bwMode="auto">
          <a:xfrm>
            <a:off x="7054850" y="700088"/>
            <a:ext cx="173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 = width of the tie = 4”</a:t>
            </a:r>
          </a:p>
        </p:txBody>
      </p:sp>
      <p:sp>
        <p:nvSpPr>
          <p:cNvPr id="80955" name="TextBox 75"/>
          <p:cNvSpPr txBox="1">
            <a:spLocks noChangeArrowheads="1"/>
          </p:cNvSpPr>
          <p:nvPr/>
        </p:nvSpPr>
        <p:spPr bwMode="auto">
          <a:xfrm>
            <a:off x="182563" y="1527175"/>
            <a:ext cx="554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</a:t>
            </a:r>
            <a:r>
              <a:rPr lang="en-US" altLang="en-US" sz="1600" baseline="-25000"/>
              <a:t>e1</a:t>
            </a:r>
            <a:r>
              <a:rPr lang="en-US" altLang="en-US" sz="1600"/>
              <a:t>=</a:t>
            </a:r>
          </a:p>
        </p:txBody>
      </p:sp>
      <p:sp>
        <p:nvSpPr>
          <p:cNvPr id="80956" name="Rectangle 76"/>
          <p:cNvSpPr>
            <a:spLocks noChangeArrowheads="1"/>
          </p:cNvSpPr>
          <p:nvPr/>
        </p:nvSpPr>
        <p:spPr bwMode="auto">
          <a:xfrm>
            <a:off x="712788" y="1366838"/>
            <a:ext cx="1301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2.5(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a</a:t>
            </a:r>
            <a:r>
              <a:rPr lang="en-US" altLang="en-US" sz="1600"/>
              <a:t>.S</a:t>
            </a:r>
            <a:r>
              <a:rPr lang="en-US" altLang="en-US" sz="1600" baseline="-25000"/>
              <a:t>v</a:t>
            </a:r>
            <a:r>
              <a:rPr lang="en-US" altLang="en-US" sz="1600"/>
              <a:t>.S</a:t>
            </a:r>
            <a:r>
              <a:rPr lang="en-US" altLang="en-US" sz="1600" baseline="-25000"/>
              <a:t>H</a:t>
            </a:r>
            <a:r>
              <a:rPr lang="en-US" altLang="en-US" sz="1600"/>
              <a:t>)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52C8BFF0-6C1C-4E82-9CA6-BD9AAD07FACA}"/>
              </a:ext>
            </a:extLst>
          </p:cNvPr>
          <p:cNvCxnSpPr/>
          <p:nvPr/>
        </p:nvCxnSpPr>
        <p:spPr>
          <a:xfrm>
            <a:off x="723900" y="170338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58" name="Rectangle 79"/>
          <p:cNvSpPr>
            <a:spLocks noChangeArrowheads="1"/>
          </p:cNvSpPr>
          <p:nvPr/>
        </p:nvSpPr>
        <p:spPr bwMode="auto">
          <a:xfrm>
            <a:off x="735013" y="1665288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 w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tan</a:t>
            </a:r>
            <a:r>
              <a:rPr lang="en-US" altLang="en-US" sz="1600">
                <a:latin typeface="Symbol" panose="05050102010706020507" pitchFamily="18" charset="2"/>
              </a:rPr>
              <a:t>f</a:t>
            </a:r>
            <a:r>
              <a:rPr lang="en-US" altLang="en-US" sz="1600" baseline="-250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endParaRPr lang="en-US" altLang="en-US" sz="1600" baseline="-25000">
              <a:latin typeface="Symbol" panose="05050102010706020507" pitchFamily="18" charset="2"/>
            </a:endParaRPr>
          </a:p>
        </p:txBody>
      </p:sp>
      <p:sp>
        <p:nvSpPr>
          <p:cNvPr id="80959" name="TextBox 80"/>
          <p:cNvSpPr txBox="1">
            <a:spLocks noChangeArrowheads="1"/>
          </p:cNvSpPr>
          <p:nvPr/>
        </p:nvSpPr>
        <p:spPr bwMode="auto">
          <a:xfrm>
            <a:off x="269875" y="2106613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</a:t>
            </a:r>
            <a:r>
              <a:rPr lang="en-US" altLang="en-US" sz="1800" baseline="-25000"/>
              <a:t>1</a:t>
            </a:r>
            <a:r>
              <a:rPr lang="en-US" altLang="en-US" sz="1800"/>
              <a:t> = L</a:t>
            </a:r>
            <a:r>
              <a:rPr lang="en-US" altLang="en-US" sz="1800" baseline="-25000"/>
              <a:t>R1 </a:t>
            </a:r>
            <a:r>
              <a:rPr lang="en-US" altLang="en-US" sz="1800"/>
              <a:t>+ L</a:t>
            </a:r>
            <a:r>
              <a:rPr lang="en-US" altLang="en-US" sz="1800" baseline="-25000"/>
              <a:t>e1</a:t>
            </a:r>
          </a:p>
        </p:txBody>
      </p:sp>
      <p:sp>
        <p:nvSpPr>
          <p:cNvPr id="80960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grpSp>
        <p:nvGrpSpPr>
          <p:cNvPr id="80961" name="Group 69"/>
          <p:cNvGrpSpPr>
            <a:grpSpLocks/>
          </p:cNvGrpSpPr>
          <p:nvPr/>
        </p:nvGrpSpPr>
        <p:grpSpPr bwMode="auto">
          <a:xfrm>
            <a:off x="363538" y="2814638"/>
            <a:ext cx="1949450" cy="3087687"/>
            <a:chOff x="265113" y="1752600"/>
            <a:chExt cx="2916237" cy="4618038"/>
          </a:xfrm>
        </p:grpSpPr>
        <p:pic>
          <p:nvPicPr>
            <p:cNvPr id="81122" name="Picture 2" descr="MSEWall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1752600"/>
              <a:ext cx="2908300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123" name="Picture 3" descr="MSEWall1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13" y="4183063"/>
              <a:ext cx="2916237" cy="218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24" name="TextBox 6"/>
            <p:cNvSpPr txBox="1">
              <a:spLocks noChangeArrowheads="1"/>
            </p:cNvSpPr>
            <p:nvPr/>
          </p:nvSpPr>
          <p:spPr bwMode="auto">
            <a:xfrm>
              <a:off x="457200" y="4495800"/>
              <a:ext cx="163512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 = 30 ft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2400">
                  <a:solidFill>
                    <a:srgbClr val="FFFF00"/>
                  </a:solidFill>
                </a:rPr>
                <a:t> = 30o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2400">
                  <a:solidFill>
                    <a:srgbClr val="FFFF00"/>
                  </a:solidFill>
                </a:rPr>
                <a:t> = 110 pcf </a:t>
              </a:r>
            </a:p>
          </p:txBody>
        </p:sp>
      </p:grpSp>
      <p:grpSp>
        <p:nvGrpSpPr>
          <p:cNvPr id="80962" name="Group 2"/>
          <p:cNvGrpSpPr>
            <a:grpSpLocks/>
          </p:cNvGrpSpPr>
          <p:nvPr/>
        </p:nvGrpSpPr>
        <p:grpSpPr bwMode="auto">
          <a:xfrm>
            <a:off x="6586538" y="906463"/>
            <a:ext cx="1373187" cy="152400"/>
            <a:chOff x="6586538" y="906463"/>
            <a:chExt cx="1373188" cy="15240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E2C34C18-0312-414F-9C99-690F949CC13C}"/>
                </a:ext>
              </a:extLst>
            </p:cNvPr>
            <p:cNvCxnSpPr/>
            <p:nvPr/>
          </p:nvCxnSpPr>
          <p:spPr>
            <a:xfrm rot="5400000">
              <a:off x="65111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319624FF-2E03-421C-AC21-C0135110CB10}"/>
                </a:ext>
              </a:extLst>
            </p:cNvPr>
            <p:cNvCxnSpPr/>
            <p:nvPr/>
          </p:nvCxnSpPr>
          <p:spPr>
            <a:xfrm rot="5400000">
              <a:off x="66635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CDA672D4-F028-44BA-B546-660DB11CBC0A}"/>
                </a:ext>
              </a:extLst>
            </p:cNvPr>
            <p:cNvCxnSpPr/>
            <p:nvPr/>
          </p:nvCxnSpPr>
          <p:spPr>
            <a:xfrm rot="5400000">
              <a:off x="68159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DC632441-2754-497F-9D8D-C2FE8686B9AF}"/>
                </a:ext>
              </a:extLst>
            </p:cNvPr>
            <p:cNvCxnSpPr/>
            <p:nvPr/>
          </p:nvCxnSpPr>
          <p:spPr>
            <a:xfrm rot="5400000">
              <a:off x="69683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0214266B-50C1-4D2D-AD52-AB5A2D9D5AC4}"/>
                </a:ext>
              </a:extLst>
            </p:cNvPr>
            <p:cNvCxnSpPr/>
            <p:nvPr/>
          </p:nvCxnSpPr>
          <p:spPr>
            <a:xfrm rot="5400000">
              <a:off x="71207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E694CE2C-1365-4E89-8D29-493CD5BDBD08}"/>
                </a:ext>
              </a:extLst>
            </p:cNvPr>
            <p:cNvCxnSpPr/>
            <p:nvPr/>
          </p:nvCxnSpPr>
          <p:spPr>
            <a:xfrm rot="5400000">
              <a:off x="72731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F4EE1469-BBBE-4D78-96A7-A4800E77195C}"/>
                </a:ext>
              </a:extLst>
            </p:cNvPr>
            <p:cNvCxnSpPr/>
            <p:nvPr/>
          </p:nvCxnSpPr>
          <p:spPr>
            <a:xfrm rot="5400000">
              <a:off x="74255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80E0D24F-0FF7-4579-B9B3-D8A2D0F6A280}"/>
                </a:ext>
              </a:extLst>
            </p:cNvPr>
            <p:cNvCxnSpPr/>
            <p:nvPr/>
          </p:nvCxnSpPr>
          <p:spPr>
            <a:xfrm rot="5400000">
              <a:off x="75779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6411CE1F-BF7F-45D5-828A-E202CBD6E6EB}"/>
                </a:ext>
              </a:extLst>
            </p:cNvPr>
            <p:cNvCxnSpPr/>
            <p:nvPr/>
          </p:nvCxnSpPr>
          <p:spPr>
            <a:xfrm rot="5400000">
              <a:off x="77303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359E86C1-2A47-47A3-BB7A-12ADE8471E4B}"/>
                </a:ext>
              </a:extLst>
            </p:cNvPr>
            <p:cNvCxnSpPr/>
            <p:nvPr/>
          </p:nvCxnSpPr>
          <p:spPr>
            <a:xfrm rot="5400000">
              <a:off x="78827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63" name="Group 3"/>
          <p:cNvGrpSpPr>
            <a:grpSpLocks/>
          </p:cNvGrpSpPr>
          <p:nvPr/>
        </p:nvGrpSpPr>
        <p:grpSpPr bwMode="auto">
          <a:xfrm>
            <a:off x="6215063" y="1676400"/>
            <a:ext cx="1787525" cy="157163"/>
            <a:chOff x="6215673" y="1677072"/>
            <a:chExt cx="1786182" cy="15624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06C3F62A-07F8-4A55-9D7C-FD047EC4E1A5}"/>
                </a:ext>
              </a:extLst>
            </p:cNvPr>
            <p:cNvCxnSpPr/>
            <p:nvPr/>
          </p:nvCxnSpPr>
          <p:spPr>
            <a:xfrm rot="5400000">
              <a:off x="6139921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E646124C-5A01-4410-AEC7-061D48926150}"/>
                </a:ext>
              </a:extLst>
            </p:cNvPr>
            <p:cNvCxnSpPr/>
            <p:nvPr/>
          </p:nvCxnSpPr>
          <p:spPr>
            <a:xfrm rot="5400000">
              <a:off x="6292206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xmlns="" id="{3377FD77-E1E1-451F-BDA9-54D27AA9C2D5}"/>
                </a:ext>
              </a:extLst>
            </p:cNvPr>
            <p:cNvCxnSpPr/>
            <p:nvPr/>
          </p:nvCxnSpPr>
          <p:spPr>
            <a:xfrm rot="5400000">
              <a:off x="6444492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xmlns="" id="{EA72E9CF-9F7D-4F5C-85F4-2C0E1EA45E58}"/>
                </a:ext>
              </a:extLst>
            </p:cNvPr>
            <p:cNvCxnSpPr/>
            <p:nvPr/>
          </p:nvCxnSpPr>
          <p:spPr>
            <a:xfrm rot="5400000">
              <a:off x="6596777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D9F72905-873A-44B6-BDCE-5B06F42D3B43}"/>
                </a:ext>
              </a:extLst>
            </p:cNvPr>
            <p:cNvCxnSpPr/>
            <p:nvPr/>
          </p:nvCxnSpPr>
          <p:spPr>
            <a:xfrm rot="5400000">
              <a:off x="6749063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xmlns="" id="{73238853-1994-4BDA-8781-39820D34DEFB}"/>
                </a:ext>
              </a:extLst>
            </p:cNvPr>
            <p:cNvCxnSpPr/>
            <p:nvPr/>
          </p:nvCxnSpPr>
          <p:spPr>
            <a:xfrm rot="5400000">
              <a:off x="6901348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xmlns="" id="{441B3AE5-C044-4931-A6EB-78E8414DEFB4}"/>
                </a:ext>
              </a:extLst>
            </p:cNvPr>
            <p:cNvCxnSpPr/>
            <p:nvPr/>
          </p:nvCxnSpPr>
          <p:spPr>
            <a:xfrm rot="5400000">
              <a:off x="7053634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xmlns="" id="{115ECBDE-273F-41C6-9802-2989745C63AC}"/>
                </a:ext>
              </a:extLst>
            </p:cNvPr>
            <p:cNvCxnSpPr/>
            <p:nvPr/>
          </p:nvCxnSpPr>
          <p:spPr>
            <a:xfrm rot="5400000">
              <a:off x="7207505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xmlns="" id="{BDEF59B9-5584-44F3-9035-679E0D0175C8}"/>
                </a:ext>
              </a:extLst>
            </p:cNvPr>
            <p:cNvCxnSpPr/>
            <p:nvPr/>
          </p:nvCxnSpPr>
          <p:spPr>
            <a:xfrm rot="5400000">
              <a:off x="7359790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610B87B7-9F31-4A24-A0D5-E666B5F6AB24}"/>
                </a:ext>
              </a:extLst>
            </p:cNvPr>
            <p:cNvCxnSpPr/>
            <p:nvPr/>
          </p:nvCxnSpPr>
          <p:spPr>
            <a:xfrm rot="5400000">
              <a:off x="7512076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B314DF42-72FD-4B43-9C05-20FA32F112F3}"/>
                </a:ext>
              </a:extLst>
            </p:cNvPr>
            <p:cNvCxnSpPr/>
            <p:nvPr/>
          </p:nvCxnSpPr>
          <p:spPr>
            <a:xfrm rot="5400000">
              <a:off x="7664361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xmlns="" id="{DF1D43DD-CCB4-4B48-9EC0-A03D3223A458}"/>
                </a:ext>
              </a:extLst>
            </p:cNvPr>
            <p:cNvCxnSpPr/>
            <p:nvPr/>
          </p:nvCxnSpPr>
          <p:spPr>
            <a:xfrm rot="5400000">
              <a:off x="7816647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xmlns="" id="{5E5BFC43-BC75-4D71-9614-EA31F74D4E13}"/>
                </a:ext>
              </a:extLst>
            </p:cNvPr>
            <p:cNvCxnSpPr/>
            <p:nvPr/>
          </p:nvCxnSpPr>
          <p:spPr>
            <a:xfrm rot="5400000">
              <a:off x="7924516" y="1752824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64" name="Group 4"/>
          <p:cNvGrpSpPr>
            <a:grpSpLocks/>
          </p:cNvGrpSpPr>
          <p:nvPr/>
        </p:nvGrpSpPr>
        <p:grpSpPr bwMode="auto">
          <a:xfrm>
            <a:off x="5756275" y="2436813"/>
            <a:ext cx="2136775" cy="163512"/>
            <a:chOff x="5756885" y="2436399"/>
            <a:chExt cx="2136103" cy="164138"/>
          </a:xfrm>
        </p:grpSpPr>
        <p:grpSp>
          <p:nvGrpSpPr>
            <p:cNvPr id="81082" name="Group 97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xmlns="" id="{B2919930-205C-4FF3-A7DE-F85B6A86509C}"/>
                  </a:ext>
                </a:extLst>
              </p:cNvPr>
              <p:cNvCxnSpPr/>
              <p:nvPr/>
            </p:nvCxnSpPr>
            <p:spPr>
              <a:xfrm rot="5400000">
                <a:off x="602030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xmlns="" id="{871FDEC8-1C18-4EDE-8BC5-99EDEC8F0CCF}"/>
                  </a:ext>
                </a:extLst>
              </p:cNvPr>
              <p:cNvCxnSpPr/>
              <p:nvPr/>
            </p:nvCxnSpPr>
            <p:spPr>
              <a:xfrm rot="5400000">
                <a:off x="6172654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xmlns="" id="{9A67173E-C764-4BCB-9667-9349E0A8CF1C}"/>
                  </a:ext>
                </a:extLst>
              </p:cNvPr>
              <p:cNvCxnSpPr/>
              <p:nvPr/>
            </p:nvCxnSpPr>
            <p:spPr>
              <a:xfrm rot="5400000">
                <a:off x="6325006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xmlns="" id="{746FD828-0414-46C6-9E31-FCE2F0959D29}"/>
                  </a:ext>
                </a:extLst>
              </p:cNvPr>
              <p:cNvCxnSpPr/>
              <p:nvPr/>
            </p:nvCxnSpPr>
            <p:spPr>
              <a:xfrm rot="5400000">
                <a:off x="6477358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xmlns="" id="{B3D719AA-7E76-4B5B-88C5-17D2390A6AAF}"/>
                  </a:ext>
                </a:extLst>
              </p:cNvPr>
              <p:cNvCxnSpPr/>
              <p:nvPr/>
            </p:nvCxnSpPr>
            <p:spPr>
              <a:xfrm rot="5400000">
                <a:off x="6629710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xmlns="" id="{4F40EDF1-9B19-450E-BA56-EF950634E6D6}"/>
                  </a:ext>
                </a:extLst>
              </p:cNvPr>
              <p:cNvCxnSpPr/>
              <p:nvPr/>
            </p:nvCxnSpPr>
            <p:spPr>
              <a:xfrm rot="5400000">
                <a:off x="678206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xmlns="" id="{E2322206-E199-4559-8814-55D3466A2C96}"/>
                  </a:ext>
                </a:extLst>
              </p:cNvPr>
              <p:cNvCxnSpPr/>
              <p:nvPr/>
            </p:nvCxnSpPr>
            <p:spPr>
              <a:xfrm rot="5400000">
                <a:off x="693441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xmlns="" id="{777A59ED-90A5-434D-B46F-4B5E84D06235}"/>
                  </a:ext>
                </a:extLst>
              </p:cNvPr>
              <p:cNvCxnSpPr/>
              <p:nvPr/>
            </p:nvCxnSpPr>
            <p:spPr>
              <a:xfrm rot="5400000">
                <a:off x="7086767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xmlns="" id="{26E38A9C-8B55-456A-ACF9-15D27EFE8F7B}"/>
                  </a:ext>
                </a:extLst>
              </p:cNvPr>
              <p:cNvCxnSpPr/>
              <p:nvPr/>
            </p:nvCxnSpPr>
            <p:spPr>
              <a:xfrm rot="5400000">
                <a:off x="7239119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xmlns="" id="{05C49E3D-6685-45BF-9844-BE1D3715C88B}"/>
                  </a:ext>
                </a:extLst>
              </p:cNvPr>
              <p:cNvCxnSpPr/>
              <p:nvPr/>
            </p:nvCxnSpPr>
            <p:spPr>
              <a:xfrm rot="5400000">
                <a:off x="7391471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xmlns="" id="{1FB2005D-7292-4FFD-9BBC-E02E0B436CFA}"/>
                  </a:ext>
                </a:extLst>
              </p:cNvPr>
              <p:cNvCxnSpPr/>
              <p:nvPr/>
            </p:nvCxnSpPr>
            <p:spPr>
              <a:xfrm rot="5400000">
                <a:off x="7543823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xmlns="" id="{A36A0027-3ED8-4351-A3AD-8976711817E7}"/>
                  </a:ext>
                </a:extLst>
              </p:cNvPr>
              <p:cNvCxnSpPr/>
              <p:nvPr/>
            </p:nvCxnSpPr>
            <p:spPr>
              <a:xfrm rot="5400000">
                <a:off x="769617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83" name="Group 110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xmlns="" id="{2B125D4F-B104-45F7-875C-DC96E78858B1}"/>
                  </a:ext>
                </a:extLst>
              </p:cNvPr>
              <p:cNvCxnSpPr/>
              <p:nvPr/>
            </p:nvCxnSpPr>
            <p:spPr>
              <a:xfrm rot="5400000">
                <a:off x="6020399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xmlns="" id="{8CCDC139-D0D8-42AE-B264-52B8B607B5BA}"/>
                  </a:ext>
                </a:extLst>
              </p:cNvPr>
              <p:cNvCxnSpPr/>
              <p:nvPr/>
            </p:nvCxnSpPr>
            <p:spPr>
              <a:xfrm rot="5400000">
                <a:off x="6172751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xmlns="" id="{83F5751A-F628-4A38-BA80-6F033CC7C576}"/>
                  </a:ext>
                </a:extLst>
              </p:cNvPr>
              <p:cNvCxnSpPr/>
              <p:nvPr/>
            </p:nvCxnSpPr>
            <p:spPr>
              <a:xfrm rot="5400000">
                <a:off x="6325104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5" name="Group 5"/>
          <p:cNvGrpSpPr>
            <a:grpSpLocks/>
          </p:cNvGrpSpPr>
          <p:nvPr/>
        </p:nvGrpSpPr>
        <p:grpSpPr bwMode="auto">
          <a:xfrm>
            <a:off x="5368925" y="3186113"/>
            <a:ext cx="2590800" cy="152400"/>
            <a:chOff x="5368771" y="3186812"/>
            <a:chExt cx="2591566" cy="152400"/>
          </a:xfrm>
        </p:grpSpPr>
        <p:grpSp>
          <p:nvGrpSpPr>
            <p:cNvPr id="81062" name="Group 123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xmlns="" id="{031CD1CA-BA8D-44A9-AD45-2A3D59CC6F08}"/>
                  </a:ext>
                </a:extLst>
              </p:cNvPr>
              <p:cNvCxnSpPr/>
              <p:nvPr/>
            </p:nvCxnSpPr>
            <p:spPr>
              <a:xfrm rot="5400000">
                <a:off x="602059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xmlns="" id="{E43B695E-057F-4DA5-A1B3-403C05F8DFAA}"/>
                  </a:ext>
                </a:extLst>
              </p:cNvPr>
              <p:cNvCxnSpPr/>
              <p:nvPr/>
            </p:nvCxnSpPr>
            <p:spPr>
              <a:xfrm rot="5400000">
                <a:off x="617303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xmlns="" id="{9870340A-D8D3-4DB0-9694-7CC975D129AD}"/>
                  </a:ext>
                </a:extLst>
              </p:cNvPr>
              <p:cNvCxnSpPr/>
              <p:nvPr/>
            </p:nvCxnSpPr>
            <p:spPr>
              <a:xfrm rot="5400000">
                <a:off x="632548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xmlns="" id="{8D40694A-A028-4306-8E31-758A4D15A947}"/>
                  </a:ext>
                </a:extLst>
              </p:cNvPr>
              <p:cNvCxnSpPr/>
              <p:nvPr/>
            </p:nvCxnSpPr>
            <p:spPr>
              <a:xfrm rot="5400000">
                <a:off x="647792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xmlns="" id="{86B38D5D-8C13-41DE-AEDF-E5F12DD685A8}"/>
                  </a:ext>
                </a:extLst>
              </p:cNvPr>
              <p:cNvCxnSpPr/>
              <p:nvPr/>
            </p:nvCxnSpPr>
            <p:spPr>
              <a:xfrm rot="5400000">
                <a:off x="663037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xmlns="" id="{F6E90B2D-C147-49EE-B2FF-8F3865C2CAA1}"/>
                  </a:ext>
                </a:extLst>
              </p:cNvPr>
              <p:cNvCxnSpPr/>
              <p:nvPr/>
            </p:nvCxnSpPr>
            <p:spPr>
              <a:xfrm rot="5400000">
                <a:off x="678282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xmlns="" id="{0580ADBA-CFBA-49B6-9FAE-E591D8B0ECB6}"/>
                  </a:ext>
                </a:extLst>
              </p:cNvPr>
              <p:cNvCxnSpPr/>
              <p:nvPr/>
            </p:nvCxnSpPr>
            <p:spPr>
              <a:xfrm rot="5400000">
                <a:off x="693526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xmlns="" id="{47D54D64-5FD2-4250-B0D9-AA5006DDF8CE}"/>
                  </a:ext>
                </a:extLst>
              </p:cNvPr>
              <p:cNvCxnSpPr/>
              <p:nvPr/>
            </p:nvCxnSpPr>
            <p:spPr>
              <a:xfrm rot="5400000">
                <a:off x="708771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xmlns="" id="{729753AE-F142-4F81-87E0-DE553C834F30}"/>
                  </a:ext>
                </a:extLst>
              </p:cNvPr>
              <p:cNvCxnSpPr/>
              <p:nvPr/>
            </p:nvCxnSpPr>
            <p:spPr>
              <a:xfrm rot="5400000">
                <a:off x="724015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xmlns="" id="{8A779954-E697-45F9-8A36-B051F7C4B71F}"/>
                  </a:ext>
                </a:extLst>
              </p:cNvPr>
              <p:cNvCxnSpPr/>
              <p:nvPr/>
            </p:nvCxnSpPr>
            <p:spPr>
              <a:xfrm rot="5400000">
                <a:off x="739260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xmlns="" id="{BF5CBF67-4511-419B-9C9E-08D6BB851909}"/>
                  </a:ext>
                </a:extLst>
              </p:cNvPr>
              <p:cNvCxnSpPr/>
              <p:nvPr/>
            </p:nvCxnSpPr>
            <p:spPr>
              <a:xfrm rot="5400000">
                <a:off x="754504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xmlns="" id="{C7261EC1-7B61-400C-8759-2E7993BF26A5}"/>
                  </a:ext>
                </a:extLst>
              </p:cNvPr>
              <p:cNvCxnSpPr/>
              <p:nvPr/>
            </p:nvCxnSpPr>
            <p:spPr>
              <a:xfrm rot="5400000">
                <a:off x="769749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63" name="Group 136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xmlns="" id="{5EE1CA90-F78D-4E91-804F-B9A868308F1C}"/>
                  </a:ext>
                </a:extLst>
              </p:cNvPr>
              <p:cNvCxnSpPr/>
              <p:nvPr/>
            </p:nvCxnSpPr>
            <p:spPr>
              <a:xfrm rot="5400000">
                <a:off x="602036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xmlns="" id="{0FA67002-F0B0-4E2B-ACCE-E39D05614D1F}"/>
                  </a:ext>
                </a:extLst>
              </p:cNvPr>
              <p:cNvCxnSpPr/>
              <p:nvPr/>
            </p:nvCxnSpPr>
            <p:spPr>
              <a:xfrm rot="5400000">
                <a:off x="6172814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xmlns="" id="{BA3AEF6E-F664-4A85-B827-8E8A5EB17067}"/>
                  </a:ext>
                </a:extLst>
              </p:cNvPr>
              <p:cNvCxnSpPr/>
              <p:nvPr/>
            </p:nvCxnSpPr>
            <p:spPr>
              <a:xfrm rot="5400000">
                <a:off x="632525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xmlns="" id="{2A925D06-DFB1-4027-B5B5-2EE90DC34EA4}"/>
                  </a:ext>
                </a:extLst>
              </p:cNvPr>
              <p:cNvCxnSpPr/>
              <p:nvPr/>
            </p:nvCxnSpPr>
            <p:spPr>
              <a:xfrm rot="5400000">
                <a:off x="647770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xmlns="" id="{AD6A0DE8-C902-4D8F-A997-5AA9A5367810}"/>
                  </a:ext>
                </a:extLst>
              </p:cNvPr>
              <p:cNvCxnSpPr/>
              <p:nvPr/>
            </p:nvCxnSpPr>
            <p:spPr>
              <a:xfrm rot="5400000">
                <a:off x="6630150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xmlns="" id="{5DA33AB6-044A-4E87-B89A-DE875E41F951}"/>
                  </a:ext>
                </a:extLst>
              </p:cNvPr>
              <p:cNvCxnSpPr/>
              <p:nvPr/>
            </p:nvCxnSpPr>
            <p:spPr>
              <a:xfrm rot="5400000">
                <a:off x="678259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6" name="Group 6"/>
          <p:cNvGrpSpPr>
            <a:grpSpLocks/>
          </p:cNvGrpSpPr>
          <p:nvPr/>
        </p:nvGrpSpPr>
        <p:grpSpPr bwMode="auto">
          <a:xfrm>
            <a:off x="4935538" y="3952875"/>
            <a:ext cx="3052762" cy="152400"/>
            <a:chOff x="4935538" y="3952204"/>
            <a:chExt cx="3053128" cy="153085"/>
          </a:xfrm>
        </p:grpSpPr>
        <p:grpSp>
          <p:nvGrpSpPr>
            <p:cNvPr id="81039" name="Group 149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xmlns="" id="{5D2261A1-171E-4BC0-BCD4-86869C767168}"/>
                  </a:ext>
                </a:extLst>
              </p:cNvPr>
              <p:cNvCxnSpPr/>
              <p:nvPr/>
            </p:nvCxnSpPr>
            <p:spPr>
              <a:xfrm rot="5400000">
                <a:off x="60202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xmlns="" id="{4A5FD9BE-5306-417F-A7A0-28D17BD3B833}"/>
                  </a:ext>
                </a:extLst>
              </p:cNvPr>
              <p:cNvCxnSpPr/>
              <p:nvPr/>
            </p:nvCxnSpPr>
            <p:spPr>
              <a:xfrm rot="5400000">
                <a:off x="6172670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xmlns="" id="{7DA243F6-6D2A-4ED1-B685-992240C8E28C}"/>
                  </a:ext>
                </a:extLst>
              </p:cNvPr>
              <p:cNvCxnSpPr/>
              <p:nvPr/>
            </p:nvCxnSpPr>
            <p:spPr>
              <a:xfrm rot="5400000">
                <a:off x="632508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xmlns="" id="{FADD9C1F-72C9-49E2-BC4C-1244620FE476}"/>
                  </a:ext>
                </a:extLst>
              </p:cNvPr>
              <p:cNvCxnSpPr/>
              <p:nvPr/>
            </p:nvCxnSpPr>
            <p:spPr>
              <a:xfrm rot="5400000">
                <a:off x="647750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xmlns="" id="{A8746816-AB9A-4D18-8575-03B9F7B6567B}"/>
                  </a:ext>
                </a:extLst>
              </p:cNvPr>
              <p:cNvCxnSpPr/>
              <p:nvPr/>
            </p:nvCxnSpPr>
            <p:spPr>
              <a:xfrm rot="5400000">
                <a:off x="6629925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xmlns="" id="{5FB40EE6-CB35-45B5-80DA-667A26463374}"/>
                  </a:ext>
                </a:extLst>
              </p:cNvPr>
              <p:cNvCxnSpPr/>
              <p:nvPr/>
            </p:nvCxnSpPr>
            <p:spPr>
              <a:xfrm rot="5400000">
                <a:off x="6782343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>
                <a:extLst>
                  <a:ext uri="{FF2B5EF4-FFF2-40B4-BE49-F238E27FC236}">
                    <a16:creationId xmlns:a16="http://schemas.microsoft.com/office/drawing/2014/main" xmlns="" id="{D3079400-D0A0-4ED4-8F05-FF39325C92C2}"/>
                  </a:ext>
                </a:extLst>
              </p:cNvPr>
              <p:cNvCxnSpPr/>
              <p:nvPr/>
            </p:nvCxnSpPr>
            <p:spPr>
              <a:xfrm rot="5400000">
                <a:off x="6934761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>
                <a:extLst>
                  <a:ext uri="{FF2B5EF4-FFF2-40B4-BE49-F238E27FC236}">
                    <a16:creationId xmlns:a16="http://schemas.microsoft.com/office/drawing/2014/main" xmlns="" id="{5E0D6BE0-8102-4994-B526-E6AF217A94E5}"/>
                  </a:ext>
                </a:extLst>
              </p:cNvPr>
              <p:cNvCxnSpPr/>
              <p:nvPr/>
            </p:nvCxnSpPr>
            <p:spPr>
              <a:xfrm rot="5400000">
                <a:off x="7087179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xmlns="" id="{6ADA31B3-FFC8-4A39-8CBD-81072535C342}"/>
                  </a:ext>
                </a:extLst>
              </p:cNvPr>
              <p:cNvCxnSpPr/>
              <p:nvPr/>
            </p:nvCxnSpPr>
            <p:spPr>
              <a:xfrm rot="5400000">
                <a:off x="723959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xmlns="" id="{9208AC91-ED1E-4E51-8D5B-A73A58ABBC3A}"/>
                  </a:ext>
                </a:extLst>
              </p:cNvPr>
              <p:cNvCxnSpPr/>
              <p:nvPr/>
            </p:nvCxnSpPr>
            <p:spPr>
              <a:xfrm rot="5400000">
                <a:off x="739201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xmlns="" id="{2F8ED4C3-0F59-45F0-8A35-F5E0BB9CA4AA}"/>
                  </a:ext>
                </a:extLst>
              </p:cNvPr>
              <p:cNvCxnSpPr/>
              <p:nvPr/>
            </p:nvCxnSpPr>
            <p:spPr>
              <a:xfrm rot="5400000">
                <a:off x="7544434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xmlns="" id="{24F3C5CC-E9BD-43AE-BECA-4FBE104A3905}"/>
                  </a:ext>
                </a:extLst>
              </p:cNvPr>
              <p:cNvCxnSpPr/>
              <p:nvPr/>
            </p:nvCxnSpPr>
            <p:spPr>
              <a:xfrm rot="5400000">
                <a:off x="76968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40" name="Group 162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xmlns="" id="{1FC2AD1F-71F5-442F-ABD7-BAB1D71C1A3F}"/>
                  </a:ext>
                </a:extLst>
              </p:cNvPr>
              <p:cNvCxnSpPr/>
              <p:nvPr/>
            </p:nvCxnSpPr>
            <p:spPr>
              <a:xfrm rot="5400000">
                <a:off x="6020107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>
                <a:extLst>
                  <a:ext uri="{FF2B5EF4-FFF2-40B4-BE49-F238E27FC236}">
                    <a16:creationId xmlns:a16="http://schemas.microsoft.com/office/drawing/2014/main" xmlns="" id="{4F53A629-E54B-491D-B83A-65B0E9C0E419}"/>
                  </a:ext>
                </a:extLst>
              </p:cNvPr>
              <p:cNvCxnSpPr/>
              <p:nvPr/>
            </p:nvCxnSpPr>
            <p:spPr>
              <a:xfrm rot="5400000">
                <a:off x="6172525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xmlns="" id="{5E375A69-5DCC-44E8-9CC8-C2A61E95B413}"/>
                  </a:ext>
                </a:extLst>
              </p:cNvPr>
              <p:cNvCxnSpPr/>
              <p:nvPr/>
            </p:nvCxnSpPr>
            <p:spPr>
              <a:xfrm rot="5400000">
                <a:off x="6324943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xmlns="" id="{DE9CFB5F-D178-48CF-8E3A-753351C62469}"/>
                  </a:ext>
                </a:extLst>
              </p:cNvPr>
              <p:cNvCxnSpPr/>
              <p:nvPr/>
            </p:nvCxnSpPr>
            <p:spPr>
              <a:xfrm rot="5400000">
                <a:off x="6477361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xmlns="" id="{456D56A0-FF60-4BC2-8ECB-71872829E736}"/>
                  </a:ext>
                </a:extLst>
              </p:cNvPr>
              <p:cNvCxnSpPr/>
              <p:nvPr/>
            </p:nvCxnSpPr>
            <p:spPr>
              <a:xfrm rot="5400000">
                <a:off x="6629779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xmlns="" id="{E48008F1-65CA-4A15-B953-76E21ED74BCD}"/>
                  </a:ext>
                </a:extLst>
              </p:cNvPr>
              <p:cNvCxnSpPr/>
              <p:nvPr/>
            </p:nvCxnSpPr>
            <p:spPr>
              <a:xfrm rot="5400000">
                <a:off x="6782198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xmlns="" id="{381551D3-0BF9-4EC4-8373-E0020E035543}"/>
                  </a:ext>
                </a:extLst>
              </p:cNvPr>
              <p:cNvCxnSpPr/>
              <p:nvPr/>
            </p:nvCxnSpPr>
            <p:spPr>
              <a:xfrm rot="5400000">
                <a:off x="6934616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xmlns="" id="{2B666302-143E-4437-AFB4-0715DC79F922}"/>
                  </a:ext>
                </a:extLst>
              </p:cNvPr>
              <p:cNvCxnSpPr/>
              <p:nvPr/>
            </p:nvCxnSpPr>
            <p:spPr>
              <a:xfrm rot="5400000">
                <a:off x="7087034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xmlns="" id="{7B1C1AD1-B54C-4E71-AEEF-4CA8A165A551}"/>
                  </a:ext>
                </a:extLst>
              </p:cNvPr>
              <p:cNvCxnSpPr/>
              <p:nvPr/>
            </p:nvCxnSpPr>
            <p:spPr>
              <a:xfrm rot="5400000">
                <a:off x="7239452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7" name="Group 7"/>
          <p:cNvGrpSpPr>
            <a:grpSpLocks/>
          </p:cNvGrpSpPr>
          <p:nvPr/>
        </p:nvGrpSpPr>
        <p:grpSpPr bwMode="auto">
          <a:xfrm>
            <a:off x="4514850" y="4710113"/>
            <a:ext cx="3482975" cy="152400"/>
            <a:chOff x="4515215" y="4710812"/>
            <a:chExt cx="3481878" cy="152401"/>
          </a:xfrm>
        </p:grpSpPr>
        <p:grpSp>
          <p:nvGrpSpPr>
            <p:cNvPr id="81013" name="Group 175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xmlns="" id="{52F60B18-1CD0-4D2B-B4E4-4BD273B4F3B1}"/>
                  </a:ext>
                </a:extLst>
              </p:cNvPr>
              <p:cNvCxnSpPr/>
              <p:nvPr/>
            </p:nvCxnSpPr>
            <p:spPr>
              <a:xfrm rot="5400000">
                <a:off x="602059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xmlns="" id="{C74236E6-BDE6-4DF0-9063-E40E7AAF7614}"/>
                  </a:ext>
                </a:extLst>
              </p:cNvPr>
              <p:cNvCxnSpPr/>
              <p:nvPr/>
            </p:nvCxnSpPr>
            <p:spPr>
              <a:xfrm rot="5400000">
                <a:off x="617294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xmlns="" id="{9A88CBBA-7E61-4B0A-B8C2-6C413E00F46D}"/>
                  </a:ext>
                </a:extLst>
              </p:cNvPr>
              <p:cNvCxnSpPr/>
              <p:nvPr/>
            </p:nvCxnSpPr>
            <p:spPr>
              <a:xfrm rot="5400000">
                <a:off x="632529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xmlns="" id="{3BE060FA-E7A5-4849-BE11-0D4D1AA92867}"/>
                  </a:ext>
                </a:extLst>
              </p:cNvPr>
              <p:cNvCxnSpPr/>
              <p:nvPr/>
            </p:nvCxnSpPr>
            <p:spPr>
              <a:xfrm rot="5400000">
                <a:off x="647764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>
                <a:extLst>
                  <a:ext uri="{FF2B5EF4-FFF2-40B4-BE49-F238E27FC236}">
                    <a16:creationId xmlns:a16="http://schemas.microsoft.com/office/drawing/2014/main" xmlns="" id="{813AD37A-FF90-4066-8A50-E187A3623C99}"/>
                  </a:ext>
                </a:extLst>
              </p:cNvPr>
              <p:cNvCxnSpPr/>
              <p:nvPr/>
            </p:nvCxnSpPr>
            <p:spPr>
              <a:xfrm rot="5400000">
                <a:off x="663000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xmlns="" id="{D26913DF-8A39-4E95-8A2F-858640F4E246}"/>
                  </a:ext>
                </a:extLst>
              </p:cNvPr>
              <p:cNvCxnSpPr/>
              <p:nvPr/>
            </p:nvCxnSpPr>
            <p:spPr>
              <a:xfrm rot="5400000">
                <a:off x="678235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xmlns="" id="{0DE5E84C-74B0-4F20-990B-7AA2C4382349}"/>
                  </a:ext>
                </a:extLst>
              </p:cNvPr>
              <p:cNvCxnSpPr/>
              <p:nvPr/>
            </p:nvCxnSpPr>
            <p:spPr>
              <a:xfrm rot="5400000">
                <a:off x="693470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xmlns="" id="{27BC20DE-1810-4EFD-ACD4-A88436CFF42F}"/>
                  </a:ext>
                </a:extLst>
              </p:cNvPr>
              <p:cNvCxnSpPr/>
              <p:nvPr/>
            </p:nvCxnSpPr>
            <p:spPr>
              <a:xfrm rot="5400000">
                <a:off x="708705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xmlns="" id="{80252FAB-75EE-41E4-B404-382DBD87EE7A}"/>
                  </a:ext>
                </a:extLst>
              </p:cNvPr>
              <p:cNvCxnSpPr/>
              <p:nvPr/>
            </p:nvCxnSpPr>
            <p:spPr>
              <a:xfrm rot="5400000">
                <a:off x="723940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xmlns="" id="{4CFBC6BA-26DF-4579-80AC-25BFC5C09176}"/>
                  </a:ext>
                </a:extLst>
              </p:cNvPr>
              <p:cNvCxnSpPr/>
              <p:nvPr/>
            </p:nvCxnSpPr>
            <p:spPr>
              <a:xfrm rot="5400000">
                <a:off x="739176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xmlns="" id="{683DE8D1-A5DC-4360-B0F0-E566C49EFEAA}"/>
                  </a:ext>
                </a:extLst>
              </p:cNvPr>
              <p:cNvCxnSpPr/>
              <p:nvPr/>
            </p:nvCxnSpPr>
            <p:spPr>
              <a:xfrm rot="5400000">
                <a:off x="754411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xmlns="" id="{A4FA5BFB-7432-4F93-BB26-9EA820AA036F}"/>
                  </a:ext>
                </a:extLst>
              </p:cNvPr>
              <p:cNvCxnSpPr/>
              <p:nvPr/>
            </p:nvCxnSpPr>
            <p:spPr>
              <a:xfrm rot="5400000">
                <a:off x="769646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14" name="Group 188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xmlns="" id="{086505C3-FB23-4F71-B01B-3318B27525AF}"/>
                  </a:ext>
                </a:extLst>
              </p:cNvPr>
              <p:cNvCxnSpPr/>
              <p:nvPr/>
            </p:nvCxnSpPr>
            <p:spPr>
              <a:xfrm rot="5400000">
                <a:off x="602112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xmlns="" id="{82BE6EEF-8411-4315-9F25-43B61CB07D04}"/>
                  </a:ext>
                </a:extLst>
              </p:cNvPr>
              <p:cNvCxnSpPr/>
              <p:nvPr/>
            </p:nvCxnSpPr>
            <p:spPr>
              <a:xfrm rot="5400000">
                <a:off x="617347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xmlns="" id="{5FB169ED-4E2C-443F-92F9-8D84A2DEF8CD}"/>
                  </a:ext>
                </a:extLst>
              </p:cNvPr>
              <p:cNvCxnSpPr/>
              <p:nvPr/>
            </p:nvCxnSpPr>
            <p:spPr>
              <a:xfrm rot="5400000">
                <a:off x="632582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xmlns="" id="{6A83C5F5-F220-4343-AFE6-ADD9BD303D37}"/>
                  </a:ext>
                </a:extLst>
              </p:cNvPr>
              <p:cNvCxnSpPr/>
              <p:nvPr/>
            </p:nvCxnSpPr>
            <p:spPr>
              <a:xfrm rot="5400000">
                <a:off x="647817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xmlns="" id="{B4D180C9-DACF-4703-82AE-541BAE1C90EB}"/>
                  </a:ext>
                </a:extLst>
              </p:cNvPr>
              <p:cNvCxnSpPr/>
              <p:nvPr/>
            </p:nvCxnSpPr>
            <p:spPr>
              <a:xfrm rot="5400000">
                <a:off x="663053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xmlns="" id="{50B34AC5-713B-41B3-8BBE-6080BCBC6478}"/>
                  </a:ext>
                </a:extLst>
              </p:cNvPr>
              <p:cNvCxnSpPr/>
              <p:nvPr/>
            </p:nvCxnSpPr>
            <p:spPr>
              <a:xfrm rot="5400000">
                <a:off x="678288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xmlns="" id="{368A5AAF-8E12-4346-AF9D-2E63E36E7E93}"/>
                  </a:ext>
                </a:extLst>
              </p:cNvPr>
              <p:cNvCxnSpPr/>
              <p:nvPr/>
            </p:nvCxnSpPr>
            <p:spPr>
              <a:xfrm rot="5400000">
                <a:off x="693523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xmlns="" id="{28E5912C-C369-4108-9120-30956E42FFA5}"/>
                  </a:ext>
                </a:extLst>
              </p:cNvPr>
              <p:cNvCxnSpPr/>
              <p:nvPr/>
            </p:nvCxnSpPr>
            <p:spPr>
              <a:xfrm rot="5400000">
                <a:off x="708758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xmlns="" id="{9B7BD9A6-CE37-4A94-AD8D-02A26C903B33}"/>
                  </a:ext>
                </a:extLst>
              </p:cNvPr>
              <p:cNvCxnSpPr/>
              <p:nvPr/>
            </p:nvCxnSpPr>
            <p:spPr>
              <a:xfrm rot="5400000">
                <a:off x="723993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xmlns="" id="{D3575CEC-DDDD-4290-8640-21DC14216F7A}"/>
                  </a:ext>
                </a:extLst>
              </p:cNvPr>
              <p:cNvCxnSpPr/>
              <p:nvPr/>
            </p:nvCxnSpPr>
            <p:spPr>
              <a:xfrm rot="5400000">
                <a:off x="739229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xmlns="" id="{8D322362-4851-41D3-A463-A4B396E8C184}"/>
                  </a:ext>
                </a:extLst>
              </p:cNvPr>
              <p:cNvCxnSpPr/>
              <p:nvPr/>
            </p:nvCxnSpPr>
            <p:spPr>
              <a:xfrm rot="5400000">
                <a:off x="754464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xmlns="" id="{394A41A0-26BF-47B7-820C-2A7D30D8EB8A}"/>
                  </a:ext>
                </a:extLst>
              </p:cNvPr>
              <p:cNvCxnSpPr/>
              <p:nvPr/>
            </p:nvCxnSpPr>
            <p:spPr>
              <a:xfrm rot="5400000">
                <a:off x="769699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8" name="Group 8"/>
          <p:cNvGrpSpPr>
            <a:grpSpLocks/>
          </p:cNvGrpSpPr>
          <p:nvPr/>
        </p:nvGrpSpPr>
        <p:grpSpPr bwMode="auto">
          <a:xfrm>
            <a:off x="4144963" y="5478463"/>
            <a:ext cx="3806825" cy="161925"/>
            <a:chOff x="4144169" y="5478341"/>
            <a:chExt cx="3807370" cy="162136"/>
          </a:xfrm>
        </p:grpSpPr>
        <p:grpSp>
          <p:nvGrpSpPr>
            <p:cNvPr id="80984" name="Group 201"/>
            <p:cNvGrpSpPr>
              <a:grpSpLocks/>
            </p:cNvGrpSpPr>
            <p:nvPr/>
          </p:nvGrpSpPr>
          <p:grpSpPr bwMode="auto">
            <a:xfrm>
              <a:off x="4144169" y="5488077"/>
              <a:ext cx="1677988" cy="152400"/>
              <a:chOff x="6096000" y="938213"/>
              <a:chExt cx="1677988" cy="152400"/>
            </a:xfrm>
          </p:grpSpPr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xmlns="" id="{8E6D1231-C4AE-454C-A538-6A2C1F42EC03}"/>
                  </a:ext>
                </a:extLst>
              </p:cNvPr>
              <p:cNvCxnSpPr/>
              <p:nvPr/>
            </p:nvCxnSpPr>
            <p:spPr>
              <a:xfrm rot="5400000">
                <a:off x="602049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xmlns="" id="{1CACDA0B-A795-4DDF-81E9-4B0E0A5279E4}"/>
                  </a:ext>
                </a:extLst>
              </p:cNvPr>
              <p:cNvCxnSpPr/>
              <p:nvPr/>
            </p:nvCxnSpPr>
            <p:spPr>
              <a:xfrm rot="5400000">
                <a:off x="6172917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xmlns="" id="{A1BFE614-330D-4EFA-A976-4589822C387B}"/>
                  </a:ext>
                </a:extLst>
              </p:cNvPr>
              <p:cNvCxnSpPr/>
              <p:nvPr/>
            </p:nvCxnSpPr>
            <p:spPr>
              <a:xfrm rot="5400000">
                <a:off x="632533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xmlns="" id="{085B213A-C5AB-4A99-9FCF-DA4135E0CC49}"/>
                  </a:ext>
                </a:extLst>
              </p:cNvPr>
              <p:cNvCxnSpPr/>
              <p:nvPr/>
            </p:nvCxnSpPr>
            <p:spPr>
              <a:xfrm rot="5400000">
                <a:off x="6477760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xmlns="" id="{47F5CE97-55FE-40AE-8720-9B9CD98A84F0}"/>
                  </a:ext>
                </a:extLst>
              </p:cNvPr>
              <p:cNvCxnSpPr/>
              <p:nvPr/>
            </p:nvCxnSpPr>
            <p:spPr>
              <a:xfrm rot="5400000">
                <a:off x="6630182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xmlns="" id="{163AA697-DD0C-4341-82A2-DA25D2EDB299}"/>
                  </a:ext>
                </a:extLst>
              </p:cNvPr>
              <p:cNvCxnSpPr/>
              <p:nvPr/>
            </p:nvCxnSpPr>
            <p:spPr>
              <a:xfrm rot="5400000">
                <a:off x="6782604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xmlns="" id="{0CE3E8A4-B2B4-4780-BC73-D4ED3592776A}"/>
                  </a:ext>
                </a:extLst>
              </p:cNvPr>
              <p:cNvCxnSpPr/>
              <p:nvPr/>
            </p:nvCxnSpPr>
            <p:spPr>
              <a:xfrm rot="5400000">
                <a:off x="6935026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>
                <a:extLst>
                  <a:ext uri="{FF2B5EF4-FFF2-40B4-BE49-F238E27FC236}">
                    <a16:creationId xmlns:a16="http://schemas.microsoft.com/office/drawing/2014/main" xmlns="" id="{CC384388-FB95-45B2-BCD3-23E3D4E0D8F8}"/>
                  </a:ext>
                </a:extLst>
              </p:cNvPr>
              <p:cNvCxnSpPr/>
              <p:nvPr/>
            </p:nvCxnSpPr>
            <p:spPr>
              <a:xfrm rot="5400000">
                <a:off x="7087448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>
                <a:extLst>
                  <a:ext uri="{FF2B5EF4-FFF2-40B4-BE49-F238E27FC236}">
                    <a16:creationId xmlns:a16="http://schemas.microsoft.com/office/drawing/2014/main" xmlns="" id="{7A1BC69F-0A99-444F-8638-4C1C376B43A1}"/>
                  </a:ext>
                </a:extLst>
              </p:cNvPr>
              <p:cNvCxnSpPr/>
              <p:nvPr/>
            </p:nvCxnSpPr>
            <p:spPr>
              <a:xfrm rot="5400000">
                <a:off x="723986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>
                <a:extLst>
                  <a:ext uri="{FF2B5EF4-FFF2-40B4-BE49-F238E27FC236}">
                    <a16:creationId xmlns:a16="http://schemas.microsoft.com/office/drawing/2014/main" xmlns="" id="{17132853-727B-439D-8E9F-D1A735A440E2}"/>
                  </a:ext>
                </a:extLst>
              </p:cNvPr>
              <p:cNvCxnSpPr/>
              <p:nvPr/>
            </p:nvCxnSpPr>
            <p:spPr>
              <a:xfrm rot="5400000">
                <a:off x="7392291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xmlns="" id="{B2BE43CC-A8EC-4C32-BEA2-13C5C4CA6460}"/>
                  </a:ext>
                </a:extLst>
              </p:cNvPr>
              <p:cNvCxnSpPr/>
              <p:nvPr/>
            </p:nvCxnSpPr>
            <p:spPr>
              <a:xfrm rot="5400000">
                <a:off x="7544713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xmlns="" id="{31AA5229-D798-495B-B489-3B4019FC9089}"/>
                  </a:ext>
                </a:extLst>
              </p:cNvPr>
              <p:cNvCxnSpPr/>
              <p:nvPr/>
            </p:nvCxnSpPr>
            <p:spPr>
              <a:xfrm rot="5400000">
                <a:off x="769713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85" name="Group 214"/>
            <p:cNvGrpSpPr>
              <a:grpSpLocks/>
            </p:cNvGrpSpPr>
            <p:nvPr/>
          </p:nvGrpSpPr>
          <p:grpSpPr bwMode="auto">
            <a:xfrm>
              <a:off x="5979959" y="5478341"/>
              <a:ext cx="1677988" cy="152400"/>
              <a:chOff x="6096000" y="938213"/>
              <a:chExt cx="1677988" cy="152400"/>
            </a:xfrm>
          </p:grpSpPr>
          <p:cxnSp>
            <p:nvCxnSpPr>
              <p:cNvPr id="216" name="Straight Arrow Connector 215">
                <a:extLst>
                  <a:ext uri="{FF2B5EF4-FFF2-40B4-BE49-F238E27FC236}">
                    <a16:creationId xmlns:a16="http://schemas.microsoft.com/office/drawing/2014/main" xmlns="" id="{457DD524-CDC3-40CB-BDD4-E8F3C861A15D}"/>
                  </a:ext>
                </a:extLst>
              </p:cNvPr>
              <p:cNvCxnSpPr/>
              <p:nvPr/>
            </p:nvCxnSpPr>
            <p:spPr>
              <a:xfrm rot="5400000">
                <a:off x="602011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>
                <a:extLst>
                  <a:ext uri="{FF2B5EF4-FFF2-40B4-BE49-F238E27FC236}">
                    <a16:creationId xmlns:a16="http://schemas.microsoft.com/office/drawing/2014/main" xmlns="" id="{24EAD49D-56C3-464C-A0BD-70A49252D6D2}"/>
                  </a:ext>
                </a:extLst>
              </p:cNvPr>
              <p:cNvCxnSpPr/>
              <p:nvPr/>
            </p:nvCxnSpPr>
            <p:spPr>
              <a:xfrm rot="5400000">
                <a:off x="6172540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xmlns="" id="{AE02F64F-CC46-4FE2-BA9A-5B6D5893033A}"/>
                  </a:ext>
                </a:extLst>
              </p:cNvPr>
              <p:cNvCxnSpPr/>
              <p:nvPr/>
            </p:nvCxnSpPr>
            <p:spPr>
              <a:xfrm rot="5400000">
                <a:off x="632496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>
                <a:extLst>
                  <a:ext uri="{FF2B5EF4-FFF2-40B4-BE49-F238E27FC236}">
                    <a16:creationId xmlns:a16="http://schemas.microsoft.com/office/drawing/2014/main" xmlns="" id="{CEC34C42-5656-48A0-A90F-541D0D72D24C}"/>
                  </a:ext>
                </a:extLst>
              </p:cNvPr>
              <p:cNvCxnSpPr/>
              <p:nvPr/>
            </p:nvCxnSpPr>
            <p:spPr>
              <a:xfrm rot="5400000">
                <a:off x="6477383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>
                <a:extLst>
                  <a:ext uri="{FF2B5EF4-FFF2-40B4-BE49-F238E27FC236}">
                    <a16:creationId xmlns:a16="http://schemas.microsoft.com/office/drawing/2014/main" xmlns="" id="{89CB2820-76A9-490F-9AB4-59DBBA5F89C7}"/>
                  </a:ext>
                </a:extLst>
              </p:cNvPr>
              <p:cNvCxnSpPr/>
              <p:nvPr/>
            </p:nvCxnSpPr>
            <p:spPr>
              <a:xfrm rot="5400000">
                <a:off x="6629805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xmlns="" id="{363149C6-6A4F-4753-83D5-7E6D02555802}"/>
                  </a:ext>
                </a:extLst>
              </p:cNvPr>
              <p:cNvCxnSpPr/>
              <p:nvPr/>
            </p:nvCxnSpPr>
            <p:spPr>
              <a:xfrm rot="5400000">
                <a:off x="6782227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>
                <a:extLst>
                  <a:ext uri="{FF2B5EF4-FFF2-40B4-BE49-F238E27FC236}">
                    <a16:creationId xmlns:a16="http://schemas.microsoft.com/office/drawing/2014/main" xmlns="" id="{D61681B7-DEB1-409A-95A1-8348EDB5365D}"/>
                  </a:ext>
                </a:extLst>
              </p:cNvPr>
              <p:cNvCxnSpPr/>
              <p:nvPr/>
            </p:nvCxnSpPr>
            <p:spPr>
              <a:xfrm rot="5400000">
                <a:off x="6934649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>
                <a:extLst>
                  <a:ext uri="{FF2B5EF4-FFF2-40B4-BE49-F238E27FC236}">
                    <a16:creationId xmlns:a16="http://schemas.microsoft.com/office/drawing/2014/main" xmlns="" id="{05F26238-3207-4580-835C-96EDAEC20C78}"/>
                  </a:ext>
                </a:extLst>
              </p:cNvPr>
              <p:cNvCxnSpPr/>
              <p:nvPr/>
            </p:nvCxnSpPr>
            <p:spPr>
              <a:xfrm rot="5400000">
                <a:off x="7087071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xmlns="" id="{E5D5F36B-F708-4656-82E9-DE015F338383}"/>
                  </a:ext>
                </a:extLst>
              </p:cNvPr>
              <p:cNvCxnSpPr/>
              <p:nvPr/>
            </p:nvCxnSpPr>
            <p:spPr>
              <a:xfrm rot="5400000">
                <a:off x="723949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xmlns="" id="{4373B408-3290-4B09-A4A7-8F3FDAFCAF85}"/>
                  </a:ext>
                </a:extLst>
              </p:cNvPr>
              <p:cNvCxnSpPr/>
              <p:nvPr/>
            </p:nvCxnSpPr>
            <p:spPr>
              <a:xfrm rot="5400000">
                <a:off x="7391914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xmlns="" id="{303555FC-0DCC-448F-8649-E585B5229C91}"/>
                  </a:ext>
                </a:extLst>
              </p:cNvPr>
              <p:cNvCxnSpPr/>
              <p:nvPr/>
            </p:nvCxnSpPr>
            <p:spPr>
              <a:xfrm rot="5400000">
                <a:off x="7544336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xmlns="" id="{766267D6-B294-4EF4-B274-2A73E4B63800}"/>
                  </a:ext>
                </a:extLst>
              </p:cNvPr>
              <p:cNvCxnSpPr/>
              <p:nvPr/>
            </p:nvCxnSpPr>
            <p:spPr>
              <a:xfrm rot="5400000">
                <a:off x="769675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86" name="Group 227"/>
            <p:cNvGrpSpPr>
              <a:grpSpLocks/>
            </p:cNvGrpSpPr>
            <p:nvPr/>
          </p:nvGrpSpPr>
          <p:grpSpPr bwMode="auto">
            <a:xfrm>
              <a:off x="7797551" y="5478507"/>
              <a:ext cx="153988" cy="152400"/>
              <a:chOff x="6096000" y="938213"/>
              <a:chExt cx="153988" cy="152400"/>
            </a:xfrm>
          </p:grpSpPr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xmlns="" id="{98F0C82D-2048-44E1-A3BF-6C2BBCF33009}"/>
                  </a:ext>
                </a:extLst>
              </p:cNvPr>
              <p:cNvCxnSpPr/>
              <p:nvPr/>
            </p:nvCxnSpPr>
            <p:spPr>
              <a:xfrm rot="5400000">
                <a:off x="6020473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xmlns="" id="{E14CDD9B-939B-4729-A8BB-E0E9E028F201}"/>
                  </a:ext>
                </a:extLst>
              </p:cNvPr>
              <p:cNvCxnSpPr/>
              <p:nvPr/>
            </p:nvCxnSpPr>
            <p:spPr>
              <a:xfrm rot="5400000">
                <a:off x="6172895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9" name="Group 240"/>
          <p:cNvGrpSpPr>
            <a:grpSpLocks/>
          </p:cNvGrpSpPr>
          <p:nvPr/>
        </p:nvGrpSpPr>
        <p:grpSpPr bwMode="auto">
          <a:xfrm>
            <a:off x="1438275" y="3641725"/>
            <a:ext cx="611188" cy="152400"/>
            <a:chOff x="6096000" y="938213"/>
            <a:chExt cx="611188" cy="152400"/>
          </a:xfrm>
        </p:grpSpPr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xmlns="" id="{EAA1C325-4403-4DC2-8C19-63A6EEF04334}"/>
                </a:ext>
              </a:extLst>
            </p:cNvPr>
            <p:cNvCxnSpPr/>
            <p:nvPr/>
          </p:nvCxnSpPr>
          <p:spPr>
            <a:xfrm rot="5400000">
              <a:off x="60205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xmlns="" id="{D523A84C-58EC-4F46-BBCA-B6069F4D6CB5}"/>
                </a:ext>
              </a:extLst>
            </p:cNvPr>
            <p:cNvCxnSpPr/>
            <p:nvPr/>
          </p:nvCxnSpPr>
          <p:spPr>
            <a:xfrm rot="5400000">
              <a:off x="61729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xmlns="" id="{B202DCCE-B5D4-4CE0-8F38-8A23CBC37403}"/>
                </a:ext>
              </a:extLst>
            </p:cNvPr>
            <p:cNvCxnSpPr/>
            <p:nvPr/>
          </p:nvCxnSpPr>
          <p:spPr>
            <a:xfrm rot="5400000">
              <a:off x="63253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xmlns="" id="{973DFA0A-CAAC-4238-A1ED-9441FC314158}"/>
                </a:ext>
              </a:extLst>
            </p:cNvPr>
            <p:cNvCxnSpPr/>
            <p:nvPr/>
          </p:nvCxnSpPr>
          <p:spPr>
            <a:xfrm rot="5400000">
              <a:off x="64777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xmlns="" id="{B97CC2CE-74FD-43FA-9FE7-0D3F5BA01D73}"/>
                </a:ext>
              </a:extLst>
            </p:cNvPr>
            <p:cNvCxnSpPr/>
            <p:nvPr/>
          </p:nvCxnSpPr>
          <p:spPr>
            <a:xfrm rot="5400000">
              <a:off x="66301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70" name="Group 253"/>
          <p:cNvGrpSpPr>
            <a:grpSpLocks/>
          </p:cNvGrpSpPr>
          <p:nvPr/>
        </p:nvGrpSpPr>
        <p:grpSpPr bwMode="auto">
          <a:xfrm rot="452948">
            <a:off x="1285875" y="3941763"/>
            <a:ext cx="763588" cy="152400"/>
            <a:chOff x="6096000" y="938213"/>
            <a:chExt cx="763588" cy="152400"/>
          </a:xfrm>
        </p:grpSpPr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xmlns="" id="{3A6173AB-F881-4278-8AE8-7DF6CAC9CAF9}"/>
                </a:ext>
              </a:extLst>
            </p:cNvPr>
            <p:cNvCxnSpPr/>
            <p:nvPr/>
          </p:nvCxnSpPr>
          <p:spPr>
            <a:xfrm rot="5400000">
              <a:off x="6020370" y="1012897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xmlns="" id="{F8ECCDCA-8135-46EC-ACC9-14DD8425FA38}"/>
                </a:ext>
              </a:extLst>
            </p:cNvPr>
            <p:cNvCxnSpPr/>
            <p:nvPr/>
          </p:nvCxnSpPr>
          <p:spPr>
            <a:xfrm rot="5400000">
              <a:off x="6172587" y="1013541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xmlns="" id="{A3082726-CD2E-4EF5-A7D7-2FE71DEE50C5}"/>
                </a:ext>
              </a:extLst>
            </p:cNvPr>
            <p:cNvCxnSpPr/>
            <p:nvPr/>
          </p:nvCxnSpPr>
          <p:spPr>
            <a:xfrm rot="5400000">
              <a:off x="6310545" y="1003266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xmlns="" id="{29FF4B6B-099C-4069-820B-BC41F36F39F3}"/>
                </a:ext>
              </a:extLst>
            </p:cNvPr>
            <p:cNvCxnSpPr/>
            <p:nvPr/>
          </p:nvCxnSpPr>
          <p:spPr>
            <a:xfrm rot="5400000">
              <a:off x="6465492" y="1000346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xmlns="" id="{3DD7C533-07C0-48BD-9FA1-D8681A9702AA}"/>
                </a:ext>
              </a:extLst>
            </p:cNvPr>
            <p:cNvCxnSpPr/>
            <p:nvPr/>
          </p:nvCxnSpPr>
          <p:spPr>
            <a:xfrm rot="5400000">
              <a:off x="6616343" y="1002774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xmlns="" id="{7028A5FE-7D59-4474-9D20-BE2951BB5D6C}"/>
                </a:ext>
              </a:extLst>
            </p:cNvPr>
            <p:cNvCxnSpPr/>
            <p:nvPr/>
          </p:nvCxnSpPr>
          <p:spPr>
            <a:xfrm rot="5400000">
              <a:off x="6768560" y="100342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71" name="Text Box 27"/>
          <p:cNvSpPr txBox="1">
            <a:spLocks noChangeArrowheads="1"/>
          </p:cNvSpPr>
          <p:nvPr/>
        </p:nvSpPr>
        <p:spPr bwMode="auto">
          <a:xfrm>
            <a:off x="6584950" y="1235075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L</a:t>
            </a:r>
            <a:r>
              <a:rPr lang="en-US" altLang="en-US" sz="1100" baseline="-25000"/>
              <a:t>e1 </a:t>
            </a:r>
            <a:r>
              <a:rPr lang="en-US" altLang="en-US" sz="1100"/>
              <a:t>= Effective Length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xmlns="" id="{217B2C61-EA72-465E-84B1-A4F19924BA24}"/>
              </a:ext>
            </a:extLst>
          </p:cNvPr>
          <p:cNvSpPr/>
          <p:nvPr/>
        </p:nvSpPr>
        <p:spPr>
          <a:xfrm flipV="1">
            <a:off x="3886200" y="685800"/>
            <a:ext cx="2898775" cy="5289550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rgbClr val="FFFF00">
              <a:alpha val="9000"/>
            </a:srgb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ight Triangle 67">
            <a:extLst>
              <a:ext uri="{FF2B5EF4-FFF2-40B4-BE49-F238E27FC236}">
                <a16:creationId xmlns:a16="http://schemas.microsoft.com/office/drawing/2014/main" xmlns="" id="{EA1DDD4C-DD21-47B9-A205-FB0F9BDC5168}"/>
              </a:ext>
            </a:extLst>
          </p:cNvPr>
          <p:cNvSpPr/>
          <p:nvPr/>
        </p:nvSpPr>
        <p:spPr>
          <a:xfrm>
            <a:off x="3886200" y="685800"/>
            <a:ext cx="1905000" cy="5334000"/>
          </a:xfrm>
          <a:prstGeom prst="rtTriangle">
            <a:avLst/>
          </a:prstGeom>
          <a:solidFill>
            <a:srgbClr val="FDB5BF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3810000" y="144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3810000" y="2209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5" name="Rectangle 6"/>
          <p:cNvSpPr>
            <a:spLocks noChangeArrowheads="1"/>
          </p:cNvSpPr>
          <p:nvPr/>
        </p:nvSpPr>
        <p:spPr bwMode="auto">
          <a:xfrm>
            <a:off x="3810000" y="2971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6" name="Rectangle 7"/>
          <p:cNvSpPr>
            <a:spLocks noChangeArrowheads="1"/>
          </p:cNvSpPr>
          <p:nvPr/>
        </p:nvSpPr>
        <p:spPr bwMode="auto">
          <a:xfrm>
            <a:off x="3810000" y="3733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7" name="Rectangle 8"/>
          <p:cNvSpPr>
            <a:spLocks noChangeArrowheads="1"/>
          </p:cNvSpPr>
          <p:nvPr/>
        </p:nvSpPr>
        <p:spPr bwMode="auto">
          <a:xfrm>
            <a:off x="3810000" y="449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8" name="Rectangle 9"/>
          <p:cNvSpPr>
            <a:spLocks noChangeArrowheads="1"/>
          </p:cNvSpPr>
          <p:nvPr/>
        </p:nvSpPr>
        <p:spPr bwMode="auto">
          <a:xfrm>
            <a:off x="3810000" y="525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9" name="Rectangle 10"/>
          <p:cNvSpPr>
            <a:spLocks noChangeArrowheads="1"/>
          </p:cNvSpPr>
          <p:nvPr/>
        </p:nvSpPr>
        <p:spPr bwMode="auto">
          <a:xfrm>
            <a:off x="3810000" y="68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30" name="Rectangle 11"/>
          <p:cNvSpPr>
            <a:spLocks noChangeArrowheads="1"/>
          </p:cNvSpPr>
          <p:nvPr/>
        </p:nvSpPr>
        <p:spPr bwMode="auto">
          <a:xfrm>
            <a:off x="3886200" y="685800"/>
            <a:ext cx="5181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31" name="Line 12"/>
          <p:cNvSpPr>
            <a:spLocks noChangeShapeType="1"/>
          </p:cNvSpPr>
          <p:nvPr/>
        </p:nvSpPr>
        <p:spPr bwMode="auto">
          <a:xfrm flipH="1" flipV="1">
            <a:off x="2833688" y="6016625"/>
            <a:ext cx="747712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Line 14"/>
          <p:cNvSpPr>
            <a:spLocks noChangeShapeType="1"/>
          </p:cNvSpPr>
          <p:nvPr/>
        </p:nvSpPr>
        <p:spPr bwMode="auto">
          <a:xfrm>
            <a:off x="3886200" y="1101725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Line 15"/>
          <p:cNvSpPr>
            <a:spLocks noChangeShapeType="1"/>
          </p:cNvSpPr>
          <p:nvPr/>
        </p:nvSpPr>
        <p:spPr bwMode="auto">
          <a:xfrm>
            <a:off x="3886200" y="182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4" name="Line 16"/>
          <p:cNvSpPr>
            <a:spLocks noChangeShapeType="1"/>
          </p:cNvSpPr>
          <p:nvPr/>
        </p:nvSpPr>
        <p:spPr bwMode="auto">
          <a:xfrm>
            <a:off x="3886200" y="2590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5" name="Line 17"/>
          <p:cNvSpPr>
            <a:spLocks noChangeShapeType="1"/>
          </p:cNvSpPr>
          <p:nvPr/>
        </p:nvSpPr>
        <p:spPr bwMode="auto">
          <a:xfrm>
            <a:off x="3886200" y="3352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6" name="Line 19"/>
          <p:cNvSpPr>
            <a:spLocks noChangeShapeType="1"/>
          </p:cNvSpPr>
          <p:nvPr/>
        </p:nvSpPr>
        <p:spPr bwMode="auto">
          <a:xfrm>
            <a:off x="3886200" y="563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20"/>
          <p:cNvSpPr>
            <a:spLocks noChangeShapeType="1"/>
          </p:cNvSpPr>
          <p:nvPr/>
        </p:nvSpPr>
        <p:spPr bwMode="auto">
          <a:xfrm>
            <a:off x="3886200" y="487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Text Box 28"/>
          <p:cNvSpPr txBox="1">
            <a:spLocks noChangeArrowheads="1"/>
          </p:cNvSpPr>
          <p:nvPr/>
        </p:nvSpPr>
        <p:spPr bwMode="auto">
          <a:xfrm>
            <a:off x="76200" y="914400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F6BA7BD3-6050-4440-9E55-44F92418FA94}"/>
              </a:ext>
            </a:extLst>
          </p:cNvPr>
          <p:cNvCxnSpPr>
            <a:stCxn id="81929" idx="0"/>
          </p:cNvCxnSpPr>
          <p:nvPr/>
        </p:nvCxnSpPr>
        <p:spPr>
          <a:xfrm rot="16200000" flipV="1">
            <a:off x="3143250" y="-19050"/>
            <a:ext cx="0" cy="14097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574DB0CD-F48B-4764-AF2A-AB4D1F60264F}"/>
              </a:ext>
            </a:extLst>
          </p:cNvPr>
          <p:cNvCxnSpPr/>
          <p:nvPr/>
        </p:nvCxnSpPr>
        <p:spPr>
          <a:xfrm rot="5400000" flipH="1" flipV="1">
            <a:off x="594519" y="3352006"/>
            <a:ext cx="5334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1" name="TextBox 53"/>
          <p:cNvSpPr txBox="1">
            <a:spLocks noChangeArrowheads="1"/>
          </p:cNvSpPr>
          <p:nvPr/>
        </p:nvSpPr>
        <p:spPr bwMode="auto">
          <a:xfrm>
            <a:off x="2803525" y="28194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8BBC430-A5AF-4E74-B695-DF78E10E1081}"/>
              </a:ext>
            </a:extLst>
          </p:cNvPr>
          <p:cNvCxnSpPr/>
          <p:nvPr/>
        </p:nvCxnSpPr>
        <p:spPr>
          <a:xfrm rot="10800000">
            <a:off x="3886200" y="144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AE7490D8-50FD-45EF-9E7B-2A720831CE3F}"/>
              </a:ext>
            </a:extLst>
          </p:cNvPr>
          <p:cNvCxnSpPr/>
          <p:nvPr/>
        </p:nvCxnSpPr>
        <p:spPr>
          <a:xfrm rot="10800000">
            <a:off x="3810000" y="2209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F3993635-4D61-4E2B-8304-EA2EBF883A37}"/>
              </a:ext>
            </a:extLst>
          </p:cNvPr>
          <p:cNvCxnSpPr/>
          <p:nvPr/>
        </p:nvCxnSpPr>
        <p:spPr>
          <a:xfrm rot="10800000">
            <a:off x="3886200" y="2971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C3212200-DD0B-48C6-AC1F-350D3D873D9C}"/>
              </a:ext>
            </a:extLst>
          </p:cNvPr>
          <p:cNvCxnSpPr/>
          <p:nvPr/>
        </p:nvCxnSpPr>
        <p:spPr>
          <a:xfrm rot="10800000">
            <a:off x="3886200" y="3733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41A45174-EE79-4E7B-86E5-9385F680F748}"/>
              </a:ext>
            </a:extLst>
          </p:cNvPr>
          <p:cNvCxnSpPr/>
          <p:nvPr/>
        </p:nvCxnSpPr>
        <p:spPr>
          <a:xfrm rot="10800000">
            <a:off x="3810000" y="4495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B779B630-09B0-4F80-8036-1CD954E70365}"/>
              </a:ext>
            </a:extLst>
          </p:cNvPr>
          <p:cNvCxnSpPr/>
          <p:nvPr/>
        </p:nvCxnSpPr>
        <p:spPr>
          <a:xfrm rot="10800000">
            <a:off x="3810000" y="525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8" name="TextBox 69"/>
          <p:cNvSpPr txBox="1">
            <a:spLocks noChangeArrowheads="1"/>
          </p:cNvSpPr>
          <p:nvPr/>
        </p:nvSpPr>
        <p:spPr bwMode="auto">
          <a:xfrm>
            <a:off x="515938" y="914400"/>
            <a:ext cx="2085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(H- 0.5 S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) tan (45 - 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/2)</a:t>
            </a:r>
          </a:p>
        </p:txBody>
      </p:sp>
      <p:sp>
        <p:nvSpPr>
          <p:cNvPr id="81949" name="TextBox 75"/>
          <p:cNvSpPr txBox="1">
            <a:spLocks noChangeArrowheads="1"/>
          </p:cNvSpPr>
          <p:nvPr/>
        </p:nvSpPr>
        <p:spPr bwMode="auto">
          <a:xfrm>
            <a:off x="182563" y="1527175"/>
            <a:ext cx="554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</a:t>
            </a:r>
            <a:r>
              <a:rPr lang="en-US" altLang="en-US" sz="1600" baseline="-25000"/>
              <a:t>e1</a:t>
            </a:r>
            <a:r>
              <a:rPr lang="en-US" altLang="en-US" sz="1600"/>
              <a:t>=</a:t>
            </a:r>
          </a:p>
        </p:txBody>
      </p:sp>
      <p:sp>
        <p:nvSpPr>
          <p:cNvPr id="81950" name="Rectangle 76"/>
          <p:cNvSpPr>
            <a:spLocks noChangeArrowheads="1"/>
          </p:cNvSpPr>
          <p:nvPr/>
        </p:nvSpPr>
        <p:spPr bwMode="auto">
          <a:xfrm>
            <a:off x="712788" y="1366838"/>
            <a:ext cx="1301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2.5(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a</a:t>
            </a:r>
            <a:r>
              <a:rPr lang="en-US" altLang="en-US" sz="1600"/>
              <a:t>.S</a:t>
            </a:r>
            <a:r>
              <a:rPr lang="en-US" altLang="en-US" sz="1600" baseline="-25000"/>
              <a:t>v</a:t>
            </a:r>
            <a:r>
              <a:rPr lang="en-US" altLang="en-US" sz="1600"/>
              <a:t>.S</a:t>
            </a:r>
            <a:r>
              <a:rPr lang="en-US" altLang="en-US" sz="1600" baseline="-25000"/>
              <a:t>H</a:t>
            </a:r>
            <a:r>
              <a:rPr lang="en-US" altLang="en-US" sz="1600"/>
              <a:t>)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079B73C3-1FC3-4038-887F-175B6C3351BC}"/>
              </a:ext>
            </a:extLst>
          </p:cNvPr>
          <p:cNvCxnSpPr/>
          <p:nvPr/>
        </p:nvCxnSpPr>
        <p:spPr>
          <a:xfrm>
            <a:off x="723900" y="170338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2" name="Rectangle 79"/>
          <p:cNvSpPr>
            <a:spLocks noChangeArrowheads="1"/>
          </p:cNvSpPr>
          <p:nvPr/>
        </p:nvSpPr>
        <p:spPr bwMode="auto">
          <a:xfrm>
            <a:off x="735013" y="1665288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 w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tan</a:t>
            </a:r>
            <a:r>
              <a:rPr lang="en-US" altLang="en-US" sz="1600">
                <a:latin typeface="Symbol" panose="05050102010706020507" pitchFamily="18" charset="2"/>
              </a:rPr>
              <a:t>f</a:t>
            </a:r>
            <a:r>
              <a:rPr lang="en-US" altLang="en-US" sz="1600" baseline="-250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endParaRPr lang="en-US" altLang="en-US" sz="1600" baseline="-25000">
              <a:latin typeface="Symbol" panose="05050102010706020507" pitchFamily="18" charset="2"/>
            </a:endParaRPr>
          </a:p>
        </p:txBody>
      </p:sp>
      <p:sp>
        <p:nvSpPr>
          <p:cNvPr id="81953" name="TextBox 80"/>
          <p:cNvSpPr txBox="1">
            <a:spLocks noChangeArrowheads="1"/>
          </p:cNvSpPr>
          <p:nvPr/>
        </p:nvSpPr>
        <p:spPr bwMode="auto">
          <a:xfrm>
            <a:off x="269875" y="2106613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</a:t>
            </a:r>
            <a:r>
              <a:rPr lang="en-US" altLang="en-US" sz="1800" baseline="-25000"/>
              <a:t>1</a:t>
            </a:r>
            <a:r>
              <a:rPr lang="en-US" altLang="en-US" sz="1800"/>
              <a:t> = L</a:t>
            </a:r>
            <a:r>
              <a:rPr lang="en-US" altLang="en-US" sz="1800" baseline="-25000"/>
              <a:t>R1 </a:t>
            </a:r>
            <a:r>
              <a:rPr lang="en-US" altLang="en-US" sz="1800"/>
              <a:t>+ L</a:t>
            </a:r>
            <a:r>
              <a:rPr lang="en-US" altLang="en-US" sz="1800" baseline="-25000"/>
              <a:t>e1</a:t>
            </a:r>
          </a:p>
        </p:txBody>
      </p:sp>
      <p:sp>
        <p:nvSpPr>
          <p:cNvPr id="81954" name="Line 17"/>
          <p:cNvSpPr>
            <a:spLocks noChangeShapeType="1"/>
          </p:cNvSpPr>
          <p:nvPr/>
        </p:nvSpPr>
        <p:spPr bwMode="auto">
          <a:xfrm>
            <a:off x="3886200" y="4114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A6560113-53F0-43EC-AAA3-A0835101A2B9}"/>
              </a:ext>
            </a:extLst>
          </p:cNvPr>
          <p:cNvCxnSpPr/>
          <p:nvPr/>
        </p:nvCxnSpPr>
        <p:spPr>
          <a:xfrm rot="5400000">
            <a:off x="228600" y="426720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52CA8948-7C95-46F7-B396-5033B23D2A18}"/>
              </a:ext>
            </a:extLst>
          </p:cNvPr>
          <p:cNvCxnSpPr/>
          <p:nvPr/>
        </p:nvCxnSpPr>
        <p:spPr>
          <a:xfrm>
            <a:off x="1600200" y="3124200"/>
            <a:ext cx="9842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DAF7CD62-1BF0-49AA-A725-B84D9F375901}"/>
              </a:ext>
            </a:extLst>
          </p:cNvPr>
          <p:cNvCxnSpPr/>
          <p:nvPr/>
        </p:nvCxnSpPr>
        <p:spPr>
          <a:xfrm rot="10800000" flipV="1">
            <a:off x="838200" y="3124200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DA5B95FF-24A5-40EC-A016-2DC6657B1383}"/>
              </a:ext>
            </a:extLst>
          </p:cNvPr>
          <p:cNvCxnSpPr/>
          <p:nvPr/>
        </p:nvCxnSpPr>
        <p:spPr>
          <a:xfrm rot="10800000">
            <a:off x="838200" y="4876800"/>
            <a:ext cx="92075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7238F04A-7330-4AEB-BC8B-76C385C51D03}"/>
              </a:ext>
            </a:extLst>
          </p:cNvPr>
          <p:cNvCxnSpPr/>
          <p:nvPr/>
        </p:nvCxnSpPr>
        <p:spPr>
          <a:xfrm rot="5400000">
            <a:off x="315913" y="4281488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F45D4F0B-01C7-4A5C-8883-0C48A291ED1E}"/>
              </a:ext>
            </a:extLst>
          </p:cNvPr>
          <p:cNvCxnSpPr/>
          <p:nvPr/>
        </p:nvCxnSpPr>
        <p:spPr>
          <a:xfrm rot="5400000">
            <a:off x="1077913" y="3748088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4B99EF4B-AA8B-4C71-9911-9E341004CEF4}"/>
              </a:ext>
            </a:extLst>
          </p:cNvPr>
          <p:cNvCxnSpPr/>
          <p:nvPr/>
        </p:nvCxnSpPr>
        <p:spPr>
          <a:xfrm rot="10800000" flipV="1">
            <a:off x="925513" y="313848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694F636D-55FB-4737-BBDE-829F2D799F8D}"/>
              </a:ext>
            </a:extLst>
          </p:cNvPr>
          <p:cNvCxnSpPr/>
          <p:nvPr/>
        </p:nvCxnSpPr>
        <p:spPr>
          <a:xfrm rot="10800000" flipV="1">
            <a:off x="925513" y="435768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EA3435ED-62FA-4163-98E9-2BA98EDEE956}"/>
              </a:ext>
            </a:extLst>
          </p:cNvPr>
          <p:cNvCxnSpPr/>
          <p:nvPr/>
        </p:nvCxnSpPr>
        <p:spPr>
          <a:xfrm>
            <a:off x="833438" y="3649663"/>
            <a:ext cx="104775" cy="2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8B650B18-EFC3-4094-9447-5AB0472CB86E}"/>
              </a:ext>
            </a:extLst>
          </p:cNvPr>
          <p:cNvCxnSpPr/>
          <p:nvPr/>
        </p:nvCxnSpPr>
        <p:spPr>
          <a:xfrm>
            <a:off x="947738" y="3681413"/>
            <a:ext cx="619125" cy="13970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9DDE4A2B-BA7E-4DC7-97A0-DA8F0E3FC6C3}"/>
              </a:ext>
            </a:extLst>
          </p:cNvPr>
          <p:cNvCxnSpPr/>
          <p:nvPr/>
        </p:nvCxnSpPr>
        <p:spPr>
          <a:xfrm>
            <a:off x="1671638" y="3140075"/>
            <a:ext cx="619125" cy="13970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FD47F511-BA3A-4CAA-ABF6-8ABF5ABD8EF2}"/>
              </a:ext>
            </a:extLst>
          </p:cNvPr>
          <p:cNvCxnSpPr/>
          <p:nvPr/>
        </p:nvCxnSpPr>
        <p:spPr>
          <a:xfrm>
            <a:off x="941388" y="4884738"/>
            <a:ext cx="1123950" cy="250825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D90FFD8B-AD3D-42BE-B80D-3FC6858A81D6}"/>
              </a:ext>
            </a:extLst>
          </p:cNvPr>
          <p:cNvCxnSpPr/>
          <p:nvPr/>
        </p:nvCxnSpPr>
        <p:spPr>
          <a:xfrm rot="16200000" flipH="1">
            <a:off x="1151731" y="4245770"/>
            <a:ext cx="1330325" cy="481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07AB8EE1-35BF-4EFC-AC5F-F35EE55A22DC}"/>
              </a:ext>
            </a:extLst>
          </p:cNvPr>
          <p:cNvCxnSpPr/>
          <p:nvPr/>
        </p:nvCxnSpPr>
        <p:spPr>
          <a:xfrm>
            <a:off x="1673225" y="4359275"/>
            <a:ext cx="1123950" cy="250825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0727E0FE-F44D-4DB9-B818-E4203D9B4FEA}"/>
              </a:ext>
            </a:extLst>
          </p:cNvPr>
          <p:cNvCxnSpPr/>
          <p:nvPr/>
        </p:nvCxnSpPr>
        <p:spPr>
          <a:xfrm rot="16200000" flipH="1">
            <a:off x="1866900" y="3695701"/>
            <a:ext cx="1330325" cy="48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3C678306-85B6-47AC-8D47-AB021F0EF370}"/>
              </a:ext>
            </a:extLst>
          </p:cNvPr>
          <p:cNvCxnSpPr/>
          <p:nvPr/>
        </p:nvCxnSpPr>
        <p:spPr>
          <a:xfrm rot="10800000" flipV="1">
            <a:off x="1566863" y="3273425"/>
            <a:ext cx="727075" cy="54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DFF6989A-6DDD-4202-97C5-A4D5E4835740}"/>
              </a:ext>
            </a:extLst>
          </p:cNvPr>
          <p:cNvCxnSpPr/>
          <p:nvPr/>
        </p:nvCxnSpPr>
        <p:spPr>
          <a:xfrm rot="10800000" flipV="1">
            <a:off x="2057400" y="4613275"/>
            <a:ext cx="727075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09">
            <a:extLst>
              <a:ext uri="{FF2B5EF4-FFF2-40B4-BE49-F238E27FC236}">
                <a16:creationId xmlns:a16="http://schemas.microsoft.com/office/drawing/2014/main" xmlns="" id="{BF2D4E3D-8BF1-425B-91AA-A19AE8BC8F78}"/>
              </a:ext>
            </a:extLst>
          </p:cNvPr>
          <p:cNvSpPr/>
          <p:nvPr/>
        </p:nvSpPr>
        <p:spPr>
          <a:xfrm>
            <a:off x="2033588" y="2005013"/>
            <a:ext cx="2097087" cy="1203325"/>
          </a:xfrm>
          <a:custGeom>
            <a:avLst/>
            <a:gdLst>
              <a:gd name="connsiteX0" fmla="*/ 2302329 w 2302329"/>
              <a:gd name="connsiteY0" fmla="*/ 400050 h 1036864"/>
              <a:gd name="connsiteX1" fmla="*/ 930729 w 2302329"/>
              <a:gd name="connsiteY1" fmla="*/ 106136 h 1036864"/>
              <a:gd name="connsiteX2" fmla="*/ 0 w 2302329"/>
              <a:gd name="connsiteY2" fmla="*/ 1036864 h 1036864"/>
              <a:gd name="connsiteX0" fmla="*/ 2098222 w 2098222"/>
              <a:gd name="connsiteY0" fmla="*/ 200025 h 1204232"/>
              <a:gd name="connsiteX1" fmla="*/ 930729 w 2098222"/>
              <a:gd name="connsiteY1" fmla="*/ 273504 h 1204232"/>
              <a:gd name="connsiteX2" fmla="*/ 0 w 2098222"/>
              <a:gd name="connsiteY2" fmla="*/ 1204232 h 120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8222" h="1204232">
                <a:moveTo>
                  <a:pt x="2098222" y="200025"/>
                </a:moveTo>
                <a:cubicBezTo>
                  <a:pt x="1604282" y="0"/>
                  <a:pt x="1280433" y="106136"/>
                  <a:pt x="930729" y="273504"/>
                </a:cubicBezTo>
                <a:cubicBezTo>
                  <a:pt x="581025" y="440872"/>
                  <a:pt x="273504" y="791936"/>
                  <a:pt x="0" y="1204232"/>
                </a:cubicBezTo>
              </a:path>
            </a:pathLst>
          </a:cu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xmlns="" id="{BCE8D41E-60EC-4F64-8912-54A6B80CADC7}"/>
              </a:ext>
            </a:extLst>
          </p:cNvPr>
          <p:cNvSpPr/>
          <p:nvPr/>
        </p:nvSpPr>
        <p:spPr>
          <a:xfrm>
            <a:off x="1550988" y="2995613"/>
            <a:ext cx="3268662" cy="3108325"/>
          </a:xfrm>
          <a:custGeom>
            <a:avLst/>
            <a:gdLst>
              <a:gd name="connsiteX0" fmla="*/ 2922815 w 2922815"/>
              <a:gd name="connsiteY0" fmla="*/ 0 h 2586718"/>
              <a:gd name="connsiteX1" fmla="*/ 922565 w 2922815"/>
              <a:gd name="connsiteY1" fmla="*/ 2310493 h 2586718"/>
              <a:gd name="connsiteX2" fmla="*/ 0 w 2922815"/>
              <a:gd name="connsiteY2" fmla="*/ 1657350 h 2586718"/>
              <a:gd name="connsiteX3" fmla="*/ 0 w 2922815"/>
              <a:gd name="connsiteY3" fmla="*/ 1657350 h 2586718"/>
              <a:gd name="connsiteX0" fmla="*/ 2759529 w 2759529"/>
              <a:gd name="connsiteY0" fmla="*/ 0 h 3034394"/>
              <a:gd name="connsiteX1" fmla="*/ 922565 w 2759529"/>
              <a:gd name="connsiteY1" fmla="*/ 2694215 h 3034394"/>
              <a:gd name="connsiteX2" fmla="*/ 0 w 2759529"/>
              <a:gd name="connsiteY2" fmla="*/ 2041072 h 3034394"/>
              <a:gd name="connsiteX3" fmla="*/ 0 w 2759529"/>
              <a:gd name="connsiteY3" fmla="*/ 2041072 h 3034394"/>
              <a:gd name="connsiteX0" fmla="*/ 2759529 w 2770415"/>
              <a:gd name="connsiteY0" fmla="*/ 0 h 3034394"/>
              <a:gd name="connsiteX1" fmla="*/ 922565 w 2770415"/>
              <a:gd name="connsiteY1" fmla="*/ 2694215 h 3034394"/>
              <a:gd name="connsiteX2" fmla="*/ 0 w 2770415"/>
              <a:gd name="connsiteY2" fmla="*/ 2041072 h 3034394"/>
              <a:gd name="connsiteX3" fmla="*/ 0 w 2770415"/>
              <a:gd name="connsiteY3" fmla="*/ 2041072 h 3034394"/>
              <a:gd name="connsiteX0" fmla="*/ 2759529 w 2759529"/>
              <a:gd name="connsiteY0" fmla="*/ 0 h 2041072"/>
              <a:gd name="connsiteX1" fmla="*/ 0 w 2759529"/>
              <a:gd name="connsiteY1" fmla="*/ 2041072 h 2041072"/>
              <a:gd name="connsiteX2" fmla="*/ 0 w 2759529"/>
              <a:gd name="connsiteY2" fmla="*/ 2041072 h 2041072"/>
              <a:gd name="connsiteX0" fmla="*/ 2759529 w 2759529"/>
              <a:gd name="connsiteY0" fmla="*/ 0 h 3107872"/>
              <a:gd name="connsiteX1" fmla="*/ 0 w 2759529"/>
              <a:gd name="connsiteY1" fmla="*/ 2041072 h 3107872"/>
              <a:gd name="connsiteX2" fmla="*/ 0 w 2759529"/>
              <a:gd name="connsiteY2" fmla="*/ 2041072 h 3107872"/>
              <a:gd name="connsiteX0" fmla="*/ 2759529 w 3268436"/>
              <a:gd name="connsiteY0" fmla="*/ 0 h 3107872"/>
              <a:gd name="connsiteX1" fmla="*/ 0 w 3268436"/>
              <a:gd name="connsiteY1" fmla="*/ 2041072 h 3107872"/>
              <a:gd name="connsiteX2" fmla="*/ 0 w 3268436"/>
              <a:gd name="connsiteY2" fmla="*/ 2041072 h 310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8436" h="3107872">
                <a:moveTo>
                  <a:pt x="2759529" y="0"/>
                </a:moveTo>
                <a:cubicBezTo>
                  <a:pt x="3268436" y="1782535"/>
                  <a:pt x="495300" y="3107872"/>
                  <a:pt x="0" y="2041072"/>
                </a:cubicBezTo>
                <a:lnTo>
                  <a:pt x="0" y="2041072"/>
                </a:lnTo>
              </a:path>
            </a:pathLst>
          </a:cu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74" name="Rectangle 111"/>
          <p:cNvSpPr>
            <a:spLocks noChangeArrowheads="1"/>
          </p:cNvSpPr>
          <p:nvPr/>
        </p:nvSpPr>
        <p:spPr bwMode="auto">
          <a:xfrm>
            <a:off x="1042988" y="4838700"/>
            <a:ext cx="563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a4</a:t>
            </a:r>
          </a:p>
        </p:txBody>
      </p:sp>
      <p:sp>
        <p:nvSpPr>
          <p:cNvPr id="81975" name="Rectangle 112"/>
          <p:cNvSpPr>
            <a:spLocks noChangeArrowheads="1"/>
          </p:cNvSpPr>
          <p:nvPr/>
        </p:nvSpPr>
        <p:spPr bwMode="auto">
          <a:xfrm>
            <a:off x="1039813" y="3660775"/>
            <a:ext cx="56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a3</a:t>
            </a:r>
          </a:p>
        </p:txBody>
      </p:sp>
      <p:sp>
        <p:nvSpPr>
          <p:cNvPr id="81976" name="Rectangle 113"/>
          <p:cNvSpPr>
            <a:spLocks noChangeArrowheads="1"/>
          </p:cNvSpPr>
          <p:nvPr/>
        </p:nvSpPr>
        <p:spPr bwMode="auto">
          <a:xfrm>
            <a:off x="3894138" y="20907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a3</a:t>
            </a:r>
          </a:p>
        </p:txBody>
      </p:sp>
      <p:sp>
        <p:nvSpPr>
          <p:cNvPr id="81977" name="Rectangle 114"/>
          <p:cNvSpPr>
            <a:spLocks noChangeArrowheads="1"/>
          </p:cNvSpPr>
          <p:nvPr/>
        </p:nvSpPr>
        <p:spPr bwMode="auto">
          <a:xfrm>
            <a:off x="3924300" y="29035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a4</a:t>
            </a:r>
          </a:p>
        </p:txBody>
      </p:sp>
      <p:sp>
        <p:nvSpPr>
          <p:cNvPr id="81978" name="Rectangle 115"/>
          <p:cNvSpPr>
            <a:spLocks noChangeArrowheads="1"/>
          </p:cNvSpPr>
          <p:nvPr/>
        </p:nvSpPr>
        <p:spPr bwMode="auto">
          <a:xfrm>
            <a:off x="3859213" y="1344613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a2</a:t>
            </a:r>
          </a:p>
        </p:txBody>
      </p:sp>
      <p:sp>
        <p:nvSpPr>
          <p:cNvPr id="81979" name="Rectangle 116"/>
          <p:cNvSpPr>
            <a:spLocks noChangeArrowheads="1"/>
          </p:cNvSpPr>
          <p:nvPr/>
        </p:nvSpPr>
        <p:spPr bwMode="auto">
          <a:xfrm>
            <a:off x="4324350" y="3656013"/>
            <a:ext cx="4064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a5</a:t>
            </a:r>
          </a:p>
        </p:txBody>
      </p:sp>
      <p:sp>
        <p:nvSpPr>
          <p:cNvPr id="81980" name="Rectangle 117"/>
          <p:cNvSpPr>
            <a:spLocks noChangeArrowheads="1"/>
          </p:cNvSpPr>
          <p:nvPr/>
        </p:nvSpPr>
        <p:spPr bwMode="auto">
          <a:xfrm>
            <a:off x="4292600" y="4381500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a6</a:t>
            </a:r>
          </a:p>
        </p:txBody>
      </p:sp>
      <p:sp>
        <p:nvSpPr>
          <p:cNvPr id="81981" name="Rectangle 118"/>
          <p:cNvSpPr>
            <a:spLocks noChangeArrowheads="1"/>
          </p:cNvSpPr>
          <p:nvPr/>
        </p:nvSpPr>
        <p:spPr bwMode="auto">
          <a:xfrm>
            <a:off x="4476750" y="517048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a7</a:t>
            </a:r>
          </a:p>
        </p:txBody>
      </p:sp>
      <p:sp>
        <p:nvSpPr>
          <p:cNvPr id="81982" name="Rectangle 119"/>
          <p:cNvSpPr>
            <a:spLocks noChangeArrowheads="1"/>
          </p:cNvSpPr>
          <p:nvPr/>
        </p:nvSpPr>
        <p:spPr bwMode="auto">
          <a:xfrm>
            <a:off x="4598988" y="59388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a8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329467CB-A1D8-4ED9-9BBB-BD37B7608BE6}"/>
              </a:ext>
            </a:extLst>
          </p:cNvPr>
          <p:cNvCxnSpPr/>
          <p:nvPr/>
        </p:nvCxnSpPr>
        <p:spPr>
          <a:xfrm rot="10800000">
            <a:off x="628650" y="3592513"/>
            <a:ext cx="212725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9E98AA43-2602-4152-BD29-B224F83148F8}"/>
              </a:ext>
            </a:extLst>
          </p:cNvPr>
          <p:cNvCxnSpPr/>
          <p:nvPr/>
        </p:nvCxnSpPr>
        <p:spPr>
          <a:xfrm rot="10800000">
            <a:off x="609600" y="4814888"/>
            <a:ext cx="212725" cy="4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xmlns="" id="{B53A0908-4F18-4F9D-A253-A75178B2690F}"/>
              </a:ext>
            </a:extLst>
          </p:cNvPr>
          <p:cNvCxnSpPr/>
          <p:nvPr/>
        </p:nvCxnSpPr>
        <p:spPr>
          <a:xfrm rot="16200000" flipH="1">
            <a:off x="76994" y="4225131"/>
            <a:ext cx="1225550" cy="7938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6" name="Rectangle 127"/>
          <p:cNvSpPr>
            <a:spLocks noChangeArrowheads="1"/>
          </p:cNvSpPr>
          <p:nvPr/>
        </p:nvSpPr>
        <p:spPr bwMode="auto">
          <a:xfrm>
            <a:off x="382588" y="3965575"/>
            <a:ext cx="368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</a:t>
            </a:r>
            <a:r>
              <a:rPr lang="en-US" altLang="en-US" sz="1600" baseline="-25000"/>
              <a:t>v</a:t>
            </a:r>
            <a:endParaRPr lang="en-US" altLang="en-US" sz="1600"/>
          </a:p>
        </p:txBody>
      </p:sp>
      <p:sp>
        <p:nvSpPr>
          <p:cNvPr id="81987" name="Rectangle 128"/>
          <p:cNvSpPr>
            <a:spLocks noChangeArrowheads="1"/>
          </p:cNvSpPr>
          <p:nvPr/>
        </p:nvSpPr>
        <p:spPr bwMode="auto">
          <a:xfrm>
            <a:off x="755650" y="3055938"/>
            <a:ext cx="398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</a:t>
            </a:r>
            <a:r>
              <a:rPr lang="en-US" altLang="en-US" sz="1600" baseline="-25000"/>
              <a:t>H</a:t>
            </a:r>
            <a:endParaRPr lang="en-US" altLang="en-US" sz="1600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42C2B396-07FA-4639-8CBE-11DA40F7DE8B}"/>
              </a:ext>
            </a:extLst>
          </p:cNvPr>
          <p:cNvCxnSpPr/>
          <p:nvPr/>
        </p:nvCxnSpPr>
        <p:spPr>
          <a:xfrm rot="10800000">
            <a:off x="1368425" y="3059113"/>
            <a:ext cx="212725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xmlns="" id="{F089BD36-C35B-4294-83A5-32FEC44E564A}"/>
              </a:ext>
            </a:extLst>
          </p:cNvPr>
          <p:cNvCxnSpPr/>
          <p:nvPr/>
        </p:nvCxnSpPr>
        <p:spPr>
          <a:xfrm rot="10800000" flipV="1">
            <a:off x="701675" y="3086100"/>
            <a:ext cx="750888" cy="514350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0" name="Rectangle 132"/>
          <p:cNvSpPr>
            <a:spLocks noChangeArrowheads="1"/>
          </p:cNvSpPr>
          <p:nvPr/>
        </p:nvSpPr>
        <p:spPr bwMode="auto">
          <a:xfrm>
            <a:off x="6629400" y="2109788"/>
            <a:ext cx="412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v3</a:t>
            </a:r>
            <a:endParaRPr lang="en-US" altLang="en-US" sz="1400"/>
          </a:p>
        </p:txBody>
      </p:sp>
      <p:sp>
        <p:nvSpPr>
          <p:cNvPr id="81991" name="Rectangle 158"/>
          <p:cNvSpPr>
            <a:spLocks noChangeArrowheads="1"/>
          </p:cNvSpPr>
          <p:nvPr/>
        </p:nvSpPr>
        <p:spPr bwMode="auto">
          <a:xfrm>
            <a:off x="6705600" y="1371600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v2</a:t>
            </a:r>
            <a:endParaRPr lang="en-US" altLang="en-US" sz="1400"/>
          </a:p>
        </p:txBody>
      </p:sp>
      <p:sp>
        <p:nvSpPr>
          <p:cNvPr id="81992" name="Rectangle 171"/>
          <p:cNvSpPr>
            <a:spLocks noChangeArrowheads="1"/>
          </p:cNvSpPr>
          <p:nvPr/>
        </p:nvSpPr>
        <p:spPr bwMode="auto">
          <a:xfrm>
            <a:off x="6705600" y="633413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v1</a:t>
            </a:r>
            <a:endParaRPr lang="en-US" altLang="en-US" sz="1400"/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6567FEEB-4B0B-4531-A169-1AF148340196}"/>
              </a:ext>
            </a:extLst>
          </p:cNvPr>
          <p:cNvCxnSpPr/>
          <p:nvPr/>
        </p:nvCxnSpPr>
        <p:spPr>
          <a:xfrm rot="10800000">
            <a:off x="930275" y="4294188"/>
            <a:ext cx="874713" cy="155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Freeform 177">
            <a:extLst>
              <a:ext uri="{FF2B5EF4-FFF2-40B4-BE49-F238E27FC236}">
                <a16:creationId xmlns:a16="http://schemas.microsoft.com/office/drawing/2014/main" xmlns="" id="{B222E835-70CE-494F-A831-40594AE947D7}"/>
              </a:ext>
            </a:extLst>
          </p:cNvPr>
          <p:cNvSpPr/>
          <p:nvPr/>
        </p:nvSpPr>
        <p:spPr>
          <a:xfrm>
            <a:off x="742950" y="4359275"/>
            <a:ext cx="514350" cy="1241425"/>
          </a:xfrm>
          <a:custGeom>
            <a:avLst/>
            <a:gdLst>
              <a:gd name="connsiteX0" fmla="*/ 616404 w 616404"/>
              <a:gd name="connsiteY0" fmla="*/ 0 h 1240971"/>
              <a:gd name="connsiteX1" fmla="*/ 20411 w 616404"/>
              <a:gd name="connsiteY1" fmla="*/ 530678 h 1240971"/>
              <a:gd name="connsiteX2" fmla="*/ 493940 w 616404"/>
              <a:gd name="connsiteY2" fmla="*/ 1240971 h 12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404" h="1240971">
                <a:moveTo>
                  <a:pt x="616404" y="0"/>
                </a:moveTo>
                <a:cubicBezTo>
                  <a:pt x="328613" y="161925"/>
                  <a:pt x="40822" y="323850"/>
                  <a:pt x="20411" y="530678"/>
                </a:cubicBezTo>
                <a:cubicBezTo>
                  <a:pt x="0" y="737506"/>
                  <a:pt x="246970" y="989238"/>
                  <a:pt x="493940" y="1240971"/>
                </a:cubicBezTo>
              </a:path>
            </a:pathLst>
          </a:custGeom>
          <a:ln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95" name="Rectangle 179"/>
          <p:cNvSpPr>
            <a:spLocks noChangeArrowheads="1"/>
          </p:cNvSpPr>
          <p:nvPr/>
        </p:nvSpPr>
        <p:spPr bwMode="auto">
          <a:xfrm>
            <a:off x="971550" y="5527675"/>
            <a:ext cx="1579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(s</a:t>
            </a:r>
            <a:r>
              <a:rPr lang="en-US" altLang="en-US" sz="2400" baseline="-25000"/>
              <a:t>a3  + </a:t>
            </a: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a4</a:t>
            </a:r>
            <a:r>
              <a:rPr lang="en-US" altLang="en-US" sz="2400"/>
              <a:t>)</a:t>
            </a:r>
            <a:r>
              <a:rPr lang="en-US" altLang="en-US" sz="2400" baseline="-25000"/>
              <a:t>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aseline="-25000"/>
          </a:p>
        </p:txBody>
      </p:sp>
      <p:sp>
        <p:nvSpPr>
          <p:cNvPr id="81996" name="Rectangle 180"/>
          <p:cNvSpPr>
            <a:spLocks noChangeArrowheads="1"/>
          </p:cNvSpPr>
          <p:nvPr/>
        </p:nvSpPr>
        <p:spPr bwMode="auto">
          <a:xfrm>
            <a:off x="3873500" y="427038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a1</a:t>
            </a:r>
          </a:p>
        </p:txBody>
      </p:sp>
      <p:sp>
        <p:nvSpPr>
          <p:cNvPr id="81997" name="Rectangle 181"/>
          <p:cNvSpPr>
            <a:spLocks noChangeArrowheads="1"/>
          </p:cNvSpPr>
          <p:nvPr/>
        </p:nvSpPr>
        <p:spPr bwMode="auto">
          <a:xfrm>
            <a:off x="2193925" y="1206500"/>
            <a:ext cx="8207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Symbol" panose="05050102010706020507" pitchFamily="18" charset="2"/>
              </a:rPr>
              <a:t>(s</a:t>
            </a:r>
            <a:r>
              <a:rPr lang="en-US" altLang="en-US" sz="1100" baseline="-25000"/>
              <a:t>a1  + </a:t>
            </a:r>
            <a:r>
              <a:rPr lang="en-US" altLang="en-US" sz="1100">
                <a:latin typeface="Symbol" panose="05050102010706020507" pitchFamily="18" charset="2"/>
              </a:rPr>
              <a:t>s</a:t>
            </a:r>
            <a:r>
              <a:rPr lang="en-US" altLang="en-US" sz="1100" baseline="-25000"/>
              <a:t>a2</a:t>
            </a:r>
            <a:r>
              <a:rPr lang="en-US" altLang="en-US" sz="1100"/>
              <a:t>)</a:t>
            </a:r>
            <a:r>
              <a:rPr lang="en-US" altLang="en-US" sz="1100" baseline="-25000"/>
              <a:t>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aseline="-25000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xmlns="" id="{A79DC57F-D4F6-4FA4-B773-56BE4188DEBC}"/>
              </a:ext>
            </a:extLst>
          </p:cNvPr>
          <p:cNvSpPr/>
          <p:nvPr/>
        </p:nvSpPr>
        <p:spPr>
          <a:xfrm>
            <a:off x="1220788" y="1322388"/>
            <a:ext cx="1057275" cy="171450"/>
          </a:xfrm>
          <a:custGeom>
            <a:avLst/>
            <a:gdLst>
              <a:gd name="connsiteX0" fmla="*/ 1057275 w 1057275"/>
              <a:gd name="connsiteY0" fmla="*/ 24493 h 171450"/>
              <a:gd name="connsiteX1" fmla="*/ 175532 w 1057275"/>
              <a:gd name="connsiteY1" fmla="*/ 24493 h 171450"/>
              <a:gd name="connsiteX2" fmla="*/ 4082 w 1057275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275" h="171450">
                <a:moveTo>
                  <a:pt x="1057275" y="24493"/>
                </a:moveTo>
                <a:cubicBezTo>
                  <a:pt x="704169" y="12246"/>
                  <a:pt x="351064" y="0"/>
                  <a:pt x="175532" y="24493"/>
                </a:cubicBezTo>
                <a:cubicBezTo>
                  <a:pt x="0" y="48986"/>
                  <a:pt x="2041" y="110218"/>
                  <a:pt x="4082" y="171450"/>
                </a:cubicBezTo>
              </a:path>
            </a:pathLst>
          </a:cu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xmlns="" id="{BC8FFCF4-4EA5-420C-A2F0-DB5F5E36AC3A}"/>
              </a:ext>
            </a:extLst>
          </p:cNvPr>
          <p:cNvSpPr/>
          <p:nvPr/>
        </p:nvSpPr>
        <p:spPr>
          <a:xfrm>
            <a:off x="1298575" y="808038"/>
            <a:ext cx="5486400" cy="1500187"/>
          </a:xfrm>
          <a:custGeom>
            <a:avLst/>
            <a:gdLst>
              <a:gd name="connsiteX0" fmla="*/ 5486400 w 5486400"/>
              <a:gd name="connsiteY0" fmla="*/ 8165 h 1499508"/>
              <a:gd name="connsiteX1" fmla="*/ 5429250 w 5486400"/>
              <a:gd name="connsiteY1" fmla="*/ 0 h 1499508"/>
              <a:gd name="connsiteX2" fmla="*/ 3298372 w 5486400"/>
              <a:gd name="connsiteY2" fmla="*/ 342900 h 1499508"/>
              <a:gd name="connsiteX3" fmla="*/ 2228850 w 5486400"/>
              <a:gd name="connsiteY3" fmla="*/ 547007 h 1499508"/>
              <a:gd name="connsiteX4" fmla="*/ 2049236 w 5486400"/>
              <a:gd name="connsiteY4" fmla="*/ 987879 h 1499508"/>
              <a:gd name="connsiteX5" fmla="*/ 481693 w 5486400"/>
              <a:gd name="connsiteY5" fmla="*/ 1469572 h 1499508"/>
              <a:gd name="connsiteX6" fmla="*/ 0 w 5486400"/>
              <a:gd name="connsiteY6" fmla="*/ 1167493 h 149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6400" h="1499508">
                <a:moveTo>
                  <a:pt x="5486400" y="8165"/>
                </a:moveTo>
                <a:lnTo>
                  <a:pt x="5429250" y="0"/>
                </a:lnTo>
                <a:lnTo>
                  <a:pt x="3298372" y="342900"/>
                </a:lnTo>
                <a:cubicBezTo>
                  <a:pt x="2764972" y="434068"/>
                  <a:pt x="2437039" y="439511"/>
                  <a:pt x="2228850" y="547007"/>
                </a:cubicBezTo>
                <a:cubicBezTo>
                  <a:pt x="2020661" y="654504"/>
                  <a:pt x="2340429" y="834118"/>
                  <a:pt x="2049236" y="987879"/>
                </a:cubicBezTo>
                <a:cubicBezTo>
                  <a:pt x="1758043" y="1141640"/>
                  <a:pt x="823232" y="1439636"/>
                  <a:pt x="481693" y="1469572"/>
                </a:cubicBezTo>
                <a:cubicBezTo>
                  <a:pt x="140154" y="1499508"/>
                  <a:pt x="70077" y="1333500"/>
                  <a:pt x="0" y="1167493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2000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sp>
        <p:nvSpPr>
          <p:cNvPr id="82001" name="TextBox 2"/>
          <p:cNvSpPr txBox="1">
            <a:spLocks noChangeArrowheads="1"/>
          </p:cNvSpPr>
          <p:nvPr/>
        </p:nvSpPr>
        <p:spPr bwMode="auto">
          <a:xfrm>
            <a:off x="398463" y="1951038"/>
            <a:ext cx="679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Tie width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F1756D29-E957-4978-B7C3-26061DCEC799}"/>
              </a:ext>
            </a:extLst>
          </p:cNvPr>
          <p:cNvCxnSpPr/>
          <p:nvPr/>
        </p:nvCxnSpPr>
        <p:spPr>
          <a:xfrm flipV="1">
            <a:off x="979488" y="1900238"/>
            <a:ext cx="31750" cy="10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003" name="Group 120"/>
          <p:cNvGrpSpPr>
            <a:grpSpLocks/>
          </p:cNvGrpSpPr>
          <p:nvPr/>
        </p:nvGrpSpPr>
        <p:grpSpPr bwMode="auto">
          <a:xfrm>
            <a:off x="6586538" y="906463"/>
            <a:ext cx="1373187" cy="152400"/>
            <a:chOff x="6586538" y="906463"/>
            <a:chExt cx="1373188" cy="152400"/>
          </a:xfrm>
        </p:grpSpPr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E2AEC71A-1054-4996-97BA-133F3068AED0}"/>
                </a:ext>
              </a:extLst>
            </p:cNvPr>
            <p:cNvCxnSpPr/>
            <p:nvPr/>
          </p:nvCxnSpPr>
          <p:spPr>
            <a:xfrm rot="5400000">
              <a:off x="65111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xmlns="" id="{D5FDD02A-90ED-4287-925A-EE2C49EC93AF}"/>
                </a:ext>
              </a:extLst>
            </p:cNvPr>
            <p:cNvCxnSpPr/>
            <p:nvPr/>
          </p:nvCxnSpPr>
          <p:spPr>
            <a:xfrm rot="5400000">
              <a:off x="66635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xmlns="" id="{4E0876D4-45C2-40B0-A428-5C13C4071D31}"/>
                </a:ext>
              </a:extLst>
            </p:cNvPr>
            <p:cNvCxnSpPr/>
            <p:nvPr/>
          </p:nvCxnSpPr>
          <p:spPr>
            <a:xfrm rot="5400000">
              <a:off x="68159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xmlns="" id="{37ABBE1B-59AE-40EC-AD78-AA5B6292DBFB}"/>
                </a:ext>
              </a:extLst>
            </p:cNvPr>
            <p:cNvCxnSpPr/>
            <p:nvPr/>
          </p:nvCxnSpPr>
          <p:spPr>
            <a:xfrm rot="5400000">
              <a:off x="69683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xmlns="" id="{ADED6B22-C53D-422C-8873-9C08EAB854D6}"/>
                </a:ext>
              </a:extLst>
            </p:cNvPr>
            <p:cNvCxnSpPr/>
            <p:nvPr/>
          </p:nvCxnSpPr>
          <p:spPr>
            <a:xfrm rot="5400000">
              <a:off x="71207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xmlns="" id="{BC7DC73E-7943-493F-951A-6C029C79E1F0}"/>
                </a:ext>
              </a:extLst>
            </p:cNvPr>
            <p:cNvCxnSpPr/>
            <p:nvPr/>
          </p:nvCxnSpPr>
          <p:spPr>
            <a:xfrm rot="5400000">
              <a:off x="72731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xmlns="" id="{306B4B77-8AAF-4A3A-AFFF-0539B0186F7A}"/>
                </a:ext>
              </a:extLst>
            </p:cNvPr>
            <p:cNvCxnSpPr/>
            <p:nvPr/>
          </p:nvCxnSpPr>
          <p:spPr>
            <a:xfrm rot="5400000">
              <a:off x="74255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xmlns="" id="{DB2C2FA6-2DCF-460D-A646-33E6094A51E7}"/>
                </a:ext>
              </a:extLst>
            </p:cNvPr>
            <p:cNvCxnSpPr/>
            <p:nvPr/>
          </p:nvCxnSpPr>
          <p:spPr>
            <a:xfrm rot="5400000">
              <a:off x="75779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xmlns="" id="{19E5485B-1D34-4D31-BFE5-6B8728B11B9A}"/>
                </a:ext>
              </a:extLst>
            </p:cNvPr>
            <p:cNvCxnSpPr/>
            <p:nvPr/>
          </p:nvCxnSpPr>
          <p:spPr>
            <a:xfrm rot="5400000">
              <a:off x="77303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xmlns="" id="{DB7AABCC-71AF-4CE3-A830-14952140567E}"/>
                </a:ext>
              </a:extLst>
            </p:cNvPr>
            <p:cNvCxnSpPr/>
            <p:nvPr/>
          </p:nvCxnSpPr>
          <p:spPr>
            <a:xfrm rot="5400000">
              <a:off x="78827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04" name="Group 172"/>
          <p:cNvGrpSpPr>
            <a:grpSpLocks/>
          </p:cNvGrpSpPr>
          <p:nvPr/>
        </p:nvGrpSpPr>
        <p:grpSpPr bwMode="auto">
          <a:xfrm>
            <a:off x="6215063" y="1676400"/>
            <a:ext cx="1787525" cy="157163"/>
            <a:chOff x="6215673" y="1677072"/>
            <a:chExt cx="1786182" cy="156248"/>
          </a:xfrm>
        </p:grpSpPr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xmlns="" id="{10848482-6E49-455A-837F-E5B9A471202A}"/>
                </a:ext>
              </a:extLst>
            </p:cNvPr>
            <p:cNvCxnSpPr/>
            <p:nvPr/>
          </p:nvCxnSpPr>
          <p:spPr>
            <a:xfrm rot="5400000">
              <a:off x="6139921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xmlns="" id="{BE59796D-5FDB-42DD-9BFD-7B3AB8D0697A}"/>
                </a:ext>
              </a:extLst>
            </p:cNvPr>
            <p:cNvCxnSpPr/>
            <p:nvPr/>
          </p:nvCxnSpPr>
          <p:spPr>
            <a:xfrm rot="5400000">
              <a:off x="6292206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xmlns="" id="{FA845770-9F5F-43FD-BFF6-51B51C6B6BE7}"/>
                </a:ext>
              </a:extLst>
            </p:cNvPr>
            <p:cNvCxnSpPr/>
            <p:nvPr/>
          </p:nvCxnSpPr>
          <p:spPr>
            <a:xfrm rot="5400000">
              <a:off x="6444492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xmlns="" id="{396E8EDC-10C9-4721-BC29-AABFEEC09BCE}"/>
                </a:ext>
              </a:extLst>
            </p:cNvPr>
            <p:cNvCxnSpPr/>
            <p:nvPr/>
          </p:nvCxnSpPr>
          <p:spPr>
            <a:xfrm rot="5400000">
              <a:off x="6596777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xmlns="" id="{CE0E921C-8A07-4498-9551-8910F1EC855E}"/>
                </a:ext>
              </a:extLst>
            </p:cNvPr>
            <p:cNvCxnSpPr/>
            <p:nvPr/>
          </p:nvCxnSpPr>
          <p:spPr>
            <a:xfrm rot="5400000">
              <a:off x="6749063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xmlns="" id="{527E1C5A-4CA1-4DF3-982D-C576289F2A17}"/>
                </a:ext>
              </a:extLst>
            </p:cNvPr>
            <p:cNvCxnSpPr/>
            <p:nvPr/>
          </p:nvCxnSpPr>
          <p:spPr>
            <a:xfrm rot="5400000">
              <a:off x="6901348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xmlns="" id="{0E19B8B1-F241-47E9-A64C-83BC144BDA42}"/>
                </a:ext>
              </a:extLst>
            </p:cNvPr>
            <p:cNvCxnSpPr/>
            <p:nvPr/>
          </p:nvCxnSpPr>
          <p:spPr>
            <a:xfrm rot="5400000">
              <a:off x="7053634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xmlns="" id="{626C2461-CB20-4614-AE07-5159AC3B55A0}"/>
                </a:ext>
              </a:extLst>
            </p:cNvPr>
            <p:cNvCxnSpPr/>
            <p:nvPr/>
          </p:nvCxnSpPr>
          <p:spPr>
            <a:xfrm rot="5400000">
              <a:off x="7207505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xmlns="" id="{D49B373A-9265-45BF-A275-B17BDB05617C}"/>
                </a:ext>
              </a:extLst>
            </p:cNvPr>
            <p:cNvCxnSpPr/>
            <p:nvPr/>
          </p:nvCxnSpPr>
          <p:spPr>
            <a:xfrm rot="5400000">
              <a:off x="7359790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xmlns="" id="{F35600FD-7173-4B94-9BF9-6FFEF3C83F63}"/>
                </a:ext>
              </a:extLst>
            </p:cNvPr>
            <p:cNvCxnSpPr/>
            <p:nvPr/>
          </p:nvCxnSpPr>
          <p:spPr>
            <a:xfrm rot="5400000">
              <a:off x="7512076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xmlns="" id="{D088909E-1CBD-4F8B-B067-FA916C089EE5}"/>
                </a:ext>
              </a:extLst>
            </p:cNvPr>
            <p:cNvCxnSpPr/>
            <p:nvPr/>
          </p:nvCxnSpPr>
          <p:spPr>
            <a:xfrm rot="5400000">
              <a:off x="7664361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xmlns="" id="{B513FEF5-1DB4-473D-8272-7F3B3CAF1276}"/>
                </a:ext>
              </a:extLst>
            </p:cNvPr>
            <p:cNvCxnSpPr/>
            <p:nvPr/>
          </p:nvCxnSpPr>
          <p:spPr>
            <a:xfrm rot="5400000">
              <a:off x="7816647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xmlns="" id="{A37D68FB-8848-43B5-9FDD-A8E8FACEDA76}"/>
                </a:ext>
              </a:extLst>
            </p:cNvPr>
            <p:cNvCxnSpPr/>
            <p:nvPr/>
          </p:nvCxnSpPr>
          <p:spPr>
            <a:xfrm rot="5400000">
              <a:off x="7924516" y="1752824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05" name="Group 190"/>
          <p:cNvGrpSpPr>
            <a:grpSpLocks/>
          </p:cNvGrpSpPr>
          <p:nvPr/>
        </p:nvGrpSpPr>
        <p:grpSpPr bwMode="auto">
          <a:xfrm>
            <a:off x="5788025" y="2436813"/>
            <a:ext cx="2136775" cy="163512"/>
            <a:chOff x="5756885" y="2436399"/>
            <a:chExt cx="2136103" cy="164138"/>
          </a:xfrm>
        </p:grpSpPr>
        <p:grpSp>
          <p:nvGrpSpPr>
            <p:cNvPr id="82109" name="Group 191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xmlns="" id="{327A2E3D-01D0-43F1-900F-932B8E598167}"/>
                  </a:ext>
                </a:extLst>
              </p:cNvPr>
              <p:cNvCxnSpPr/>
              <p:nvPr/>
            </p:nvCxnSpPr>
            <p:spPr>
              <a:xfrm rot="5400000">
                <a:off x="602030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xmlns="" id="{6C477804-C66E-48E1-9F2F-8345DE46DB88}"/>
                  </a:ext>
                </a:extLst>
              </p:cNvPr>
              <p:cNvCxnSpPr/>
              <p:nvPr/>
            </p:nvCxnSpPr>
            <p:spPr>
              <a:xfrm rot="5400000">
                <a:off x="6172654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xmlns="" id="{DFFB97D7-B984-406B-ABB4-CA8B5C266B42}"/>
                  </a:ext>
                </a:extLst>
              </p:cNvPr>
              <p:cNvCxnSpPr/>
              <p:nvPr/>
            </p:nvCxnSpPr>
            <p:spPr>
              <a:xfrm rot="5400000">
                <a:off x="6325006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xmlns="" id="{1307EC17-77E4-40FD-8FA8-AD0D22600DEF}"/>
                  </a:ext>
                </a:extLst>
              </p:cNvPr>
              <p:cNvCxnSpPr/>
              <p:nvPr/>
            </p:nvCxnSpPr>
            <p:spPr>
              <a:xfrm rot="5400000">
                <a:off x="6477358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xmlns="" id="{804F119E-E7D5-4D3B-8C31-E8DA50DB39EE}"/>
                  </a:ext>
                </a:extLst>
              </p:cNvPr>
              <p:cNvCxnSpPr/>
              <p:nvPr/>
            </p:nvCxnSpPr>
            <p:spPr>
              <a:xfrm rot="5400000">
                <a:off x="6629710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xmlns="" id="{F8C32367-8A72-4F45-988F-0C30347D1EC6}"/>
                  </a:ext>
                </a:extLst>
              </p:cNvPr>
              <p:cNvCxnSpPr/>
              <p:nvPr/>
            </p:nvCxnSpPr>
            <p:spPr>
              <a:xfrm rot="5400000">
                <a:off x="678206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xmlns="" id="{943BD4F7-4EEE-48DC-95A4-26FF5D5DA11D}"/>
                  </a:ext>
                </a:extLst>
              </p:cNvPr>
              <p:cNvCxnSpPr/>
              <p:nvPr/>
            </p:nvCxnSpPr>
            <p:spPr>
              <a:xfrm rot="5400000">
                <a:off x="693441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xmlns="" id="{E0CA88E6-D6C1-4758-B05B-AC001031000B}"/>
                  </a:ext>
                </a:extLst>
              </p:cNvPr>
              <p:cNvCxnSpPr/>
              <p:nvPr/>
            </p:nvCxnSpPr>
            <p:spPr>
              <a:xfrm rot="5400000">
                <a:off x="7086767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xmlns="" id="{3FC617F1-6444-4B8B-9893-4FBB69E90433}"/>
                  </a:ext>
                </a:extLst>
              </p:cNvPr>
              <p:cNvCxnSpPr/>
              <p:nvPr/>
            </p:nvCxnSpPr>
            <p:spPr>
              <a:xfrm rot="5400000">
                <a:off x="7239119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xmlns="" id="{3E7FAB94-6AF6-4DB4-BB40-AC9ED55C2AF0}"/>
                  </a:ext>
                </a:extLst>
              </p:cNvPr>
              <p:cNvCxnSpPr/>
              <p:nvPr/>
            </p:nvCxnSpPr>
            <p:spPr>
              <a:xfrm rot="5400000">
                <a:off x="7391471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xmlns="" id="{4D10507A-BD03-4024-B02B-2004AB1F22C0}"/>
                  </a:ext>
                </a:extLst>
              </p:cNvPr>
              <p:cNvCxnSpPr/>
              <p:nvPr/>
            </p:nvCxnSpPr>
            <p:spPr>
              <a:xfrm rot="5400000">
                <a:off x="7543823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xmlns="" id="{3061C958-E12F-4935-A26C-8100B9192F01}"/>
                  </a:ext>
                </a:extLst>
              </p:cNvPr>
              <p:cNvCxnSpPr/>
              <p:nvPr/>
            </p:nvCxnSpPr>
            <p:spPr>
              <a:xfrm rot="5400000">
                <a:off x="769617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110" name="Group 192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xmlns="" id="{9450BD30-79D6-4A40-AEA2-D43AB060A167}"/>
                  </a:ext>
                </a:extLst>
              </p:cNvPr>
              <p:cNvCxnSpPr/>
              <p:nvPr/>
            </p:nvCxnSpPr>
            <p:spPr>
              <a:xfrm rot="5400000">
                <a:off x="6020399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xmlns="" id="{6F9E6FE9-522C-4C2B-8A70-7927F9358246}"/>
                  </a:ext>
                </a:extLst>
              </p:cNvPr>
              <p:cNvCxnSpPr/>
              <p:nvPr/>
            </p:nvCxnSpPr>
            <p:spPr>
              <a:xfrm rot="5400000">
                <a:off x="6172751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xmlns="" id="{07FC262E-8845-4028-9A44-04C2DCC6233B}"/>
                  </a:ext>
                </a:extLst>
              </p:cNvPr>
              <p:cNvCxnSpPr/>
              <p:nvPr/>
            </p:nvCxnSpPr>
            <p:spPr>
              <a:xfrm rot="5400000">
                <a:off x="6325104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6" name="Group 208"/>
          <p:cNvGrpSpPr>
            <a:grpSpLocks/>
          </p:cNvGrpSpPr>
          <p:nvPr/>
        </p:nvGrpSpPr>
        <p:grpSpPr bwMode="auto">
          <a:xfrm>
            <a:off x="5368925" y="3186113"/>
            <a:ext cx="2590800" cy="152400"/>
            <a:chOff x="5368771" y="3186812"/>
            <a:chExt cx="2591566" cy="152400"/>
          </a:xfrm>
        </p:grpSpPr>
        <p:grpSp>
          <p:nvGrpSpPr>
            <p:cNvPr id="82089" name="Group 209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xmlns="" id="{5F82FADB-9BE4-4CAB-B2B7-DC42925A0124}"/>
                  </a:ext>
                </a:extLst>
              </p:cNvPr>
              <p:cNvCxnSpPr/>
              <p:nvPr/>
            </p:nvCxnSpPr>
            <p:spPr>
              <a:xfrm rot="5400000">
                <a:off x="602059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>
                <a:extLst>
                  <a:ext uri="{FF2B5EF4-FFF2-40B4-BE49-F238E27FC236}">
                    <a16:creationId xmlns:a16="http://schemas.microsoft.com/office/drawing/2014/main" xmlns="" id="{9132C8DE-710B-406A-92D5-AA938DAC2BCF}"/>
                  </a:ext>
                </a:extLst>
              </p:cNvPr>
              <p:cNvCxnSpPr/>
              <p:nvPr/>
            </p:nvCxnSpPr>
            <p:spPr>
              <a:xfrm rot="5400000">
                <a:off x="617303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>
                <a:extLst>
                  <a:ext uri="{FF2B5EF4-FFF2-40B4-BE49-F238E27FC236}">
                    <a16:creationId xmlns:a16="http://schemas.microsoft.com/office/drawing/2014/main" xmlns="" id="{ADDEC9FD-D4B3-4313-847F-18637DEC4191}"/>
                  </a:ext>
                </a:extLst>
              </p:cNvPr>
              <p:cNvCxnSpPr/>
              <p:nvPr/>
            </p:nvCxnSpPr>
            <p:spPr>
              <a:xfrm rot="5400000">
                <a:off x="632548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xmlns="" id="{3D15EB9A-1A9A-4024-81D2-79AE5030A4AC}"/>
                  </a:ext>
                </a:extLst>
              </p:cNvPr>
              <p:cNvCxnSpPr/>
              <p:nvPr/>
            </p:nvCxnSpPr>
            <p:spPr>
              <a:xfrm rot="5400000">
                <a:off x="647792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>
                <a:extLst>
                  <a:ext uri="{FF2B5EF4-FFF2-40B4-BE49-F238E27FC236}">
                    <a16:creationId xmlns:a16="http://schemas.microsoft.com/office/drawing/2014/main" xmlns="" id="{8460C849-AEA5-42A0-B6CD-0657BE4C02C3}"/>
                  </a:ext>
                </a:extLst>
              </p:cNvPr>
              <p:cNvCxnSpPr/>
              <p:nvPr/>
            </p:nvCxnSpPr>
            <p:spPr>
              <a:xfrm rot="5400000">
                <a:off x="663037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>
                <a:extLst>
                  <a:ext uri="{FF2B5EF4-FFF2-40B4-BE49-F238E27FC236}">
                    <a16:creationId xmlns:a16="http://schemas.microsoft.com/office/drawing/2014/main" xmlns="" id="{65A32A56-7652-4447-A8BB-15EE98C345AC}"/>
                  </a:ext>
                </a:extLst>
              </p:cNvPr>
              <p:cNvCxnSpPr/>
              <p:nvPr/>
            </p:nvCxnSpPr>
            <p:spPr>
              <a:xfrm rot="5400000">
                <a:off x="678282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xmlns="" id="{431F4F86-C675-40CC-899D-E615977098BF}"/>
                  </a:ext>
                </a:extLst>
              </p:cNvPr>
              <p:cNvCxnSpPr/>
              <p:nvPr/>
            </p:nvCxnSpPr>
            <p:spPr>
              <a:xfrm rot="5400000">
                <a:off x="693526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xmlns="" id="{DBDF87F2-16BA-42F7-8829-E926F101906D}"/>
                  </a:ext>
                </a:extLst>
              </p:cNvPr>
              <p:cNvCxnSpPr/>
              <p:nvPr/>
            </p:nvCxnSpPr>
            <p:spPr>
              <a:xfrm rot="5400000">
                <a:off x="708771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xmlns="" id="{E6C9D0A9-B76E-4191-9844-0273F4EEC4A9}"/>
                  </a:ext>
                </a:extLst>
              </p:cNvPr>
              <p:cNvCxnSpPr/>
              <p:nvPr/>
            </p:nvCxnSpPr>
            <p:spPr>
              <a:xfrm rot="5400000">
                <a:off x="724015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xmlns="" id="{76913C73-18A5-4C29-88E0-2A48C0B5AA0D}"/>
                  </a:ext>
                </a:extLst>
              </p:cNvPr>
              <p:cNvCxnSpPr/>
              <p:nvPr/>
            </p:nvCxnSpPr>
            <p:spPr>
              <a:xfrm rot="5400000">
                <a:off x="739260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xmlns="" id="{7E9CE800-B1E8-432C-BB54-883D1CCCC543}"/>
                  </a:ext>
                </a:extLst>
              </p:cNvPr>
              <p:cNvCxnSpPr/>
              <p:nvPr/>
            </p:nvCxnSpPr>
            <p:spPr>
              <a:xfrm rot="5400000">
                <a:off x="754504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xmlns="" id="{4DD96951-D7E2-4089-8C7F-E3AF0ED4420B}"/>
                  </a:ext>
                </a:extLst>
              </p:cNvPr>
              <p:cNvCxnSpPr/>
              <p:nvPr/>
            </p:nvCxnSpPr>
            <p:spPr>
              <a:xfrm rot="5400000">
                <a:off x="769749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90" name="Group 210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212" name="Straight Arrow Connector 211">
                <a:extLst>
                  <a:ext uri="{FF2B5EF4-FFF2-40B4-BE49-F238E27FC236}">
                    <a16:creationId xmlns:a16="http://schemas.microsoft.com/office/drawing/2014/main" xmlns="" id="{9FAC38FA-BC60-4567-AD88-668AE45E2529}"/>
                  </a:ext>
                </a:extLst>
              </p:cNvPr>
              <p:cNvCxnSpPr/>
              <p:nvPr/>
            </p:nvCxnSpPr>
            <p:spPr>
              <a:xfrm rot="5400000">
                <a:off x="602036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xmlns="" id="{B4DEAD57-7B7C-49DB-AE39-6C4D05C44091}"/>
                  </a:ext>
                </a:extLst>
              </p:cNvPr>
              <p:cNvCxnSpPr/>
              <p:nvPr/>
            </p:nvCxnSpPr>
            <p:spPr>
              <a:xfrm rot="5400000">
                <a:off x="6172814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xmlns="" id="{5D0B1F1E-5F8C-48CE-B77E-142A52AC51D1}"/>
                  </a:ext>
                </a:extLst>
              </p:cNvPr>
              <p:cNvCxnSpPr/>
              <p:nvPr/>
            </p:nvCxnSpPr>
            <p:spPr>
              <a:xfrm rot="5400000">
                <a:off x="632525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xmlns="" id="{2DED2266-DEBF-4CF9-B0A5-F6D5E2A1DE93}"/>
                  </a:ext>
                </a:extLst>
              </p:cNvPr>
              <p:cNvCxnSpPr/>
              <p:nvPr/>
            </p:nvCxnSpPr>
            <p:spPr>
              <a:xfrm rot="5400000">
                <a:off x="647770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>
                <a:extLst>
                  <a:ext uri="{FF2B5EF4-FFF2-40B4-BE49-F238E27FC236}">
                    <a16:creationId xmlns:a16="http://schemas.microsoft.com/office/drawing/2014/main" xmlns="" id="{9D6CB6AD-E4B9-4726-98DA-C7D10094E1E7}"/>
                  </a:ext>
                </a:extLst>
              </p:cNvPr>
              <p:cNvCxnSpPr/>
              <p:nvPr/>
            </p:nvCxnSpPr>
            <p:spPr>
              <a:xfrm rot="5400000">
                <a:off x="6630150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>
                <a:extLst>
                  <a:ext uri="{FF2B5EF4-FFF2-40B4-BE49-F238E27FC236}">
                    <a16:creationId xmlns:a16="http://schemas.microsoft.com/office/drawing/2014/main" xmlns="" id="{E801BA97-AEF3-49C5-877E-E24649607F31}"/>
                  </a:ext>
                </a:extLst>
              </p:cNvPr>
              <p:cNvCxnSpPr/>
              <p:nvPr/>
            </p:nvCxnSpPr>
            <p:spPr>
              <a:xfrm rot="5400000">
                <a:off x="678259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7" name="Group 229"/>
          <p:cNvGrpSpPr>
            <a:grpSpLocks/>
          </p:cNvGrpSpPr>
          <p:nvPr/>
        </p:nvGrpSpPr>
        <p:grpSpPr bwMode="auto">
          <a:xfrm>
            <a:off x="4935538" y="3952875"/>
            <a:ext cx="3052762" cy="152400"/>
            <a:chOff x="4935538" y="3952204"/>
            <a:chExt cx="3053128" cy="153085"/>
          </a:xfrm>
        </p:grpSpPr>
        <p:grpSp>
          <p:nvGrpSpPr>
            <p:cNvPr id="82066" name="Group 230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xmlns="" id="{87D30D22-23D4-4234-A00D-728531DB427C}"/>
                  </a:ext>
                </a:extLst>
              </p:cNvPr>
              <p:cNvCxnSpPr/>
              <p:nvPr/>
            </p:nvCxnSpPr>
            <p:spPr>
              <a:xfrm rot="5400000">
                <a:off x="60202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xmlns="" id="{FC4AA1B8-050B-47C4-86D6-9FF1A4F328B3}"/>
                  </a:ext>
                </a:extLst>
              </p:cNvPr>
              <p:cNvCxnSpPr/>
              <p:nvPr/>
            </p:nvCxnSpPr>
            <p:spPr>
              <a:xfrm rot="5400000">
                <a:off x="6172670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xmlns="" id="{901F96EC-8544-4AC5-A661-915FB5F16821}"/>
                  </a:ext>
                </a:extLst>
              </p:cNvPr>
              <p:cNvCxnSpPr/>
              <p:nvPr/>
            </p:nvCxnSpPr>
            <p:spPr>
              <a:xfrm rot="5400000">
                <a:off x="632508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xmlns="" id="{C088E401-FC1C-4842-BF7F-297F4875294C}"/>
                  </a:ext>
                </a:extLst>
              </p:cNvPr>
              <p:cNvCxnSpPr/>
              <p:nvPr/>
            </p:nvCxnSpPr>
            <p:spPr>
              <a:xfrm rot="5400000">
                <a:off x="647750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xmlns="" id="{87E330C6-1C7D-454A-B2A6-D873A738C6C9}"/>
                  </a:ext>
                </a:extLst>
              </p:cNvPr>
              <p:cNvCxnSpPr/>
              <p:nvPr/>
            </p:nvCxnSpPr>
            <p:spPr>
              <a:xfrm rot="5400000">
                <a:off x="6629925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xmlns="" id="{6C983AC8-8E23-4EC1-84F4-CCAEFECCB753}"/>
                  </a:ext>
                </a:extLst>
              </p:cNvPr>
              <p:cNvCxnSpPr/>
              <p:nvPr/>
            </p:nvCxnSpPr>
            <p:spPr>
              <a:xfrm rot="5400000">
                <a:off x="6782343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xmlns="" id="{52B4FF3C-3362-4FF8-B1B5-5F018662B17A}"/>
                  </a:ext>
                </a:extLst>
              </p:cNvPr>
              <p:cNvCxnSpPr/>
              <p:nvPr/>
            </p:nvCxnSpPr>
            <p:spPr>
              <a:xfrm rot="5400000">
                <a:off x="6934761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xmlns="" id="{E2882D83-1D44-4C93-8F7D-81890F1AFC38}"/>
                  </a:ext>
                </a:extLst>
              </p:cNvPr>
              <p:cNvCxnSpPr/>
              <p:nvPr/>
            </p:nvCxnSpPr>
            <p:spPr>
              <a:xfrm rot="5400000">
                <a:off x="7087179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>
                <a:extLst>
                  <a:ext uri="{FF2B5EF4-FFF2-40B4-BE49-F238E27FC236}">
                    <a16:creationId xmlns:a16="http://schemas.microsoft.com/office/drawing/2014/main" xmlns="" id="{8D94F3E1-5DAF-47FA-A6CA-D9E56FB31D58}"/>
                  </a:ext>
                </a:extLst>
              </p:cNvPr>
              <p:cNvCxnSpPr/>
              <p:nvPr/>
            </p:nvCxnSpPr>
            <p:spPr>
              <a:xfrm rot="5400000">
                <a:off x="723959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>
                <a:extLst>
                  <a:ext uri="{FF2B5EF4-FFF2-40B4-BE49-F238E27FC236}">
                    <a16:creationId xmlns:a16="http://schemas.microsoft.com/office/drawing/2014/main" xmlns="" id="{16E39C1D-3CFD-4320-834C-ACB0AE04E57F}"/>
                  </a:ext>
                </a:extLst>
              </p:cNvPr>
              <p:cNvCxnSpPr/>
              <p:nvPr/>
            </p:nvCxnSpPr>
            <p:spPr>
              <a:xfrm rot="5400000">
                <a:off x="739201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xmlns="" id="{1F74CFD7-50AC-42F1-8EB3-84B0754A4E48}"/>
                  </a:ext>
                </a:extLst>
              </p:cNvPr>
              <p:cNvCxnSpPr/>
              <p:nvPr/>
            </p:nvCxnSpPr>
            <p:spPr>
              <a:xfrm rot="5400000">
                <a:off x="7544434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xmlns="" id="{F2B75395-020F-4CFD-9294-97CE2C14AA6F}"/>
                  </a:ext>
                </a:extLst>
              </p:cNvPr>
              <p:cNvCxnSpPr/>
              <p:nvPr/>
            </p:nvCxnSpPr>
            <p:spPr>
              <a:xfrm rot="5400000">
                <a:off x="76968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67" name="Group 231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xmlns="" id="{12E1E4B3-FE88-4787-BF50-7A274F4D512B}"/>
                  </a:ext>
                </a:extLst>
              </p:cNvPr>
              <p:cNvCxnSpPr/>
              <p:nvPr/>
            </p:nvCxnSpPr>
            <p:spPr>
              <a:xfrm rot="5400000">
                <a:off x="6020107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xmlns="" id="{024C4FE9-E8F5-43AE-A674-F6FD26ACB68D}"/>
                  </a:ext>
                </a:extLst>
              </p:cNvPr>
              <p:cNvCxnSpPr/>
              <p:nvPr/>
            </p:nvCxnSpPr>
            <p:spPr>
              <a:xfrm rot="5400000">
                <a:off x="6172525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>
                <a:extLst>
                  <a:ext uri="{FF2B5EF4-FFF2-40B4-BE49-F238E27FC236}">
                    <a16:creationId xmlns:a16="http://schemas.microsoft.com/office/drawing/2014/main" xmlns="" id="{B735A57F-FD8A-4ED7-8820-B29C2206815A}"/>
                  </a:ext>
                </a:extLst>
              </p:cNvPr>
              <p:cNvCxnSpPr/>
              <p:nvPr/>
            </p:nvCxnSpPr>
            <p:spPr>
              <a:xfrm rot="5400000">
                <a:off x="6324943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>
                <a:extLst>
                  <a:ext uri="{FF2B5EF4-FFF2-40B4-BE49-F238E27FC236}">
                    <a16:creationId xmlns:a16="http://schemas.microsoft.com/office/drawing/2014/main" xmlns="" id="{61AFBC1B-C8E0-4AE8-A27A-D56552176433}"/>
                  </a:ext>
                </a:extLst>
              </p:cNvPr>
              <p:cNvCxnSpPr/>
              <p:nvPr/>
            </p:nvCxnSpPr>
            <p:spPr>
              <a:xfrm rot="5400000">
                <a:off x="6477361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>
                <a:extLst>
                  <a:ext uri="{FF2B5EF4-FFF2-40B4-BE49-F238E27FC236}">
                    <a16:creationId xmlns:a16="http://schemas.microsoft.com/office/drawing/2014/main" xmlns="" id="{306FEB04-0512-49EC-8FE3-3347E41E96C2}"/>
                  </a:ext>
                </a:extLst>
              </p:cNvPr>
              <p:cNvCxnSpPr/>
              <p:nvPr/>
            </p:nvCxnSpPr>
            <p:spPr>
              <a:xfrm rot="5400000">
                <a:off x="6629779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>
                <a:extLst>
                  <a:ext uri="{FF2B5EF4-FFF2-40B4-BE49-F238E27FC236}">
                    <a16:creationId xmlns:a16="http://schemas.microsoft.com/office/drawing/2014/main" xmlns="" id="{DA307420-BE94-470C-85BF-95349EB7ACC3}"/>
                  </a:ext>
                </a:extLst>
              </p:cNvPr>
              <p:cNvCxnSpPr/>
              <p:nvPr/>
            </p:nvCxnSpPr>
            <p:spPr>
              <a:xfrm rot="5400000">
                <a:off x="6782198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>
                <a:extLst>
                  <a:ext uri="{FF2B5EF4-FFF2-40B4-BE49-F238E27FC236}">
                    <a16:creationId xmlns:a16="http://schemas.microsoft.com/office/drawing/2014/main" xmlns="" id="{AE20A022-58D6-4065-BB0C-D0C769443EBC}"/>
                  </a:ext>
                </a:extLst>
              </p:cNvPr>
              <p:cNvCxnSpPr/>
              <p:nvPr/>
            </p:nvCxnSpPr>
            <p:spPr>
              <a:xfrm rot="5400000">
                <a:off x="6934616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>
                <a:extLst>
                  <a:ext uri="{FF2B5EF4-FFF2-40B4-BE49-F238E27FC236}">
                    <a16:creationId xmlns:a16="http://schemas.microsoft.com/office/drawing/2014/main" xmlns="" id="{926C800E-6CBD-4A73-86F1-93600A4D9DC8}"/>
                  </a:ext>
                </a:extLst>
              </p:cNvPr>
              <p:cNvCxnSpPr/>
              <p:nvPr/>
            </p:nvCxnSpPr>
            <p:spPr>
              <a:xfrm rot="5400000">
                <a:off x="7087034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>
                <a:extLst>
                  <a:ext uri="{FF2B5EF4-FFF2-40B4-BE49-F238E27FC236}">
                    <a16:creationId xmlns:a16="http://schemas.microsoft.com/office/drawing/2014/main" xmlns="" id="{5EC884E9-165E-437F-8C42-73ED697FA3AD}"/>
                  </a:ext>
                </a:extLst>
              </p:cNvPr>
              <p:cNvCxnSpPr/>
              <p:nvPr/>
            </p:nvCxnSpPr>
            <p:spPr>
              <a:xfrm rot="5400000">
                <a:off x="7239452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8" name="Group 253"/>
          <p:cNvGrpSpPr>
            <a:grpSpLocks/>
          </p:cNvGrpSpPr>
          <p:nvPr/>
        </p:nvGrpSpPr>
        <p:grpSpPr bwMode="auto">
          <a:xfrm>
            <a:off x="4514850" y="4710113"/>
            <a:ext cx="3482975" cy="152400"/>
            <a:chOff x="4515215" y="4710812"/>
            <a:chExt cx="3481878" cy="152401"/>
          </a:xfrm>
        </p:grpSpPr>
        <p:grpSp>
          <p:nvGrpSpPr>
            <p:cNvPr id="82040" name="Group 254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xmlns="" id="{2593243B-E913-4171-A31D-6100C378C14A}"/>
                  </a:ext>
                </a:extLst>
              </p:cNvPr>
              <p:cNvCxnSpPr/>
              <p:nvPr/>
            </p:nvCxnSpPr>
            <p:spPr>
              <a:xfrm rot="5400000">
                <a:off x="602059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xmlns="" id="{3BB060DD-B3A2-45A9-B0CA-A8E4FD99B99E}"/>
                  </a:ext>
                </a:extLst>
              </p:cNvPr>
              <p:cNvCxnSpPr/>
              <p:nvPr/>
            </p:nvCxnSpPr>
            <p:spPr>
              <a:xfrm rot="5400000">
                <a:off x="617294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>
                <a:extLst>
                  <a:ext uri="{FF2B5EF4-FFF2-40B4-BE49-F238E27FC236}">
                    <a16:creationId xmlns:a16="http://schemas.microsoft.com/office/drawing/2014/main" xmlns="" id="{9E411EFA-BDEE-40B6-82F4-C5F2157308D9}"/>
                  </a:ext>
                </a:extLst>
              </p:cNvPr>
              <p:cNvCxnSpPr/>
              <p:nvPr/>
            </p:nvCxnSpPr>
            <p:spPr>
              <a:xfrm rot="5400000">
                <a:off x="632529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xmlns="" id="{A3B0F770-F442-4EA6-B4A2-C925FD6A780B}"/>
                  </a:ext>
                </a:extLst>
              </p:cNvPr>
              <p:cNvCxnSpPr/>
              <p:nvPr/>
            </p:nvCxnSpPr>
            <p:spPr>
              <a:xfrm rot="5400000">
                <a:off x="647764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>
                <a:extLst>
                  <a:ext uri="{FF2B5EF4-FFF2-40B4-BE49-F238E27FC236}">
                    <a16:creationId xmlns:a16="http://schemas.microsoft.com/office/drawing/2014/main" xmlns="" id="{4C21CD46-3448-4DEB-B6D4-568B9ADBCF69}"/>
                  </a:ext>
                </a:extLst>
              </p:cNvPr>
              <p:cNvCxnSpPr/>
              <p:nvPr/>
            </p:nvCxnSpPr>
            <p:spPr>
              <a:xfrm rot="5400000">
                <a:off x="663000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>
                <a:extLst>
                  <a:ext uri="{FF2B5EF4-FFF2-40B4-BE49-F238E27FC236}">
                    <a16:creationId xmlns:a16="http://schemas.microsoft.com/office/drawing/2014/main" xmlns="" id="{08DDF387-5F0E-4E39-AC63-DFEFE0F52A32}"/>
                  </a:ext>
                </a:extLst>
              </p:cNvPr>
              <p:cNvCxnSpPr/>
              <p:nvPr/>
            </p:nvCxnSpPr>
            <p:spPr>
              <a:xfrm rot="5400000">
                <a:off x="678235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>
                <a:extLst>
                  <a:ext uri="{FF2B5EF4-FFF2-40B4-BE49-F238E27FC236}">
                    <a16:creationId xmlns:a16="http://schemas.microsoft.com/office/drawing/2014/main" xmlns="" id="{0407531D-2202-49C2-A8C0-D4450A487B20}"/>
                  </a:ext>
                </a:extLst>
              </p:cNvPr>
              <p:cNvCxnSpPr/>
              <p:nvPr/>
            </p:nvCxnSpPr>
            <p:spPr>
              <a:xfrm rot="5400000">
                <a:off x="693470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xmlns="" id="{80B48307-EB58-44A9-9433-EDF25A36A1EE}"/>
                  </a:ext>
                </a:extLst>
              </p:cNvPr>
              <p:cNvCxnSpPr/>
              <p:nvPr/>
            </p:nvCxnSpPr>
            <p:spPr>
              <a:xfrm rot="5400000">
                <a:off x="708705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xmlns="" id="{324EA827-5E4A-4AAF-B050-4450EF2FA3BA}"/>
                  </a:ext>
                </a:extLst>
              </p:cNvPr>
              <p:cNvCxnSpPr/>
              <p:nvPr/>
            </p:nvCxnSpPr>
            <p:spPr>
              <a:xfrm rot="5400000">
                <a:off x="723940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xmlns="" id="{AD2147E6-F672-4F48-947C-C6BAAD298514}"/>
                  </a:ext>
                </a:extLst>
              </p:cNvPr>
              <p:cNvCxnSpPr/>
              <p:nvPr/>
            </p:nvCxnSpPr>
            <p:spPr>
              <a:xfrm rot="5400000">
                <a:off x="739176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xmlns="" id="{FDE2D568-9466-4280-AC37-C88942EC1C79}"/>
                  </a:ext>
                </a:extLst>
              </p:cNvPr>
              <p:cNvCxnSpPr/>
              <p:nvPr/>
            </p:nvCxnSpPr>
            <p:spPr>
              <a:xfrm rot="5400000">
                <a:off x="754411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xmlns="" id="{12949464-B087-4719-8066-F3B6E550FE44}"/>
                  </a:ext>
                </a:extLst>
              </p:cNvPr>
              <p:cNvCxnSpPr/>
              <p:nvPr/>
            </p:nvCxnSpPr>
            <p:spPr>
              <a:xfrm rot="5400000">
                <a:off x="769646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41" name="Group 255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xmlns="" id="{27FB3D31-E54A-44B8-9F38-3B7A78AB4F2B}"/>
                  </a:ext>
                </a:extLst>
              </p:cNvPr>
              <p:cNvCxnSpPr/>
              <p:nvPr/>
            </p:nvCxnSpPr>
            <p:spPr>
              <a:xfrm rot="5400000">
                <a:off x="602112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>
                <a:extLst>
                  <a:ext uri="{FF2B5EF4-FFF2-40B4-BE49-F238E27FC236}">
                    <a16:creationId xmlns:a16="http://schemas.microsoft.com/office/drawing/2014/main" xmlns="" id="{D7472A8D-C077-4F59-9407-EBE0A8412DAC}"/>
                  </a:ext>
                </a:extLst>
              </p:cNvPr>
              <p:cNvCxnSpPr/>
              <p:nvPr/>
            </p:nvCxnSpPr>
            <p:spPr>
              <a:xfrm rot="5400000">
                <a:off x="617347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xmlns="" id="{8A59F98B-D45E-4986-9F3E-F3F40C5D0D0D}"/>
                  </a:ext>
                </a:extLst>
              </p:cNvPr>
              <p:cNvCxnSpPr/>
              <p:nvPr/>
            </p:nvCxnSpPr>
            <p:spPr>
              <a:xfrm rot="5400000">
                <a:off x="632582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>
                <a:extLst>
                  <a:ext uri="{FF2B5EF4-FFF2-40B4-BE49-F238E27FC236}">
                    <a16:creationId xmlns:a16="http://schemas.microsoft.com/office/drawing/2014/main" xmlns="" id="{0FFEC6FE-9482-48C1-8458-95D695E2149E}"/>
                  </a:ext>
                </a:extLst>
              </p:cNvPr>
              <p:cNvCxnSpPr/>
              <p:nvPr/>
            </p:nvCxnSpPr>
            <p:spPr>
              <a:xfrm rot="5400000">
                <a:off x="647817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xmlns="" id="{7DA599D0-E9DE-40CE-AF49-33233432E75C}"/>
                  </a:ext>
                </a:extLst>
              </p:cNvPr>
              <p:cNvCxnSpPr/>
              <p:nvPr/>
            </p:nvCxnSpPr>
            <p:spPr>
              <a:xfrm rot="5400000">
                <a:off x="663053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>
                <a:extLst>
                  <a:ext uri="{FF2B5EF4-FFF2-40B4-BE49-F238E27FC236}">
                    <a16:creationId xmlns:a16="http://schemas.microsoft.com/office/drawing/2014/main" xmlns="" id="{21775070-369C-4BF9-BA9B-CB9C6A6E1CB0}"/>
                  </a:ext>
                </a:extLst>
              </p:cNvPr>
              <p:cNvCxnSpPr/>
              <p:nvPr/>
            </p:nvCxnSpPr>
            <p:spPr>
              <a:xfrm rot="5400000">
                <a:off x="678288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>
                <a:extLst>
                  <a:ext uri="{FF2B5EF4-FFF2-40B4-BE49-F238E27FC236}">
                    <a16:creationId xmlns:a16="http://schemas.microsoft.com/office/drawing/2014/main" xmlns="" id="{A734C8CB-9BF1-4277-B7D0-AFDE3543504A}"/>
                  </a:ext>
                </a:extLst>
              </p:cNvPr>
              <p:cNvCxnSpPr/>
              <p:nvPr/>
            </p:nvCxnSpPr>
            <p:spPr>
              <a:xfrm rot="5400000">
                <a:off x="693523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Arrow Connector 263">
                <a:extLst>
                  <a:ext uri="{FF2B5EF4-FFF2-40B4-BE49-F238E27FC236}">
                    <a16:creationId xmlns:a16="http://schemas.microsoft.com/office/drawing/2014/main" xmlns="" id="{C973C72E-9078-4D9D-BEE8-AB0DB7C0E66B}"/>
                  </a:ext>
                </a:extLst>
              </p:cNvPr>
              <p:cNvCxnSpPr/>
              <p:nvPr/>
            </p:nvCxnSpPr>
            <p:spPr>
              <a:xfrm rot="5400000">
                <a:off x="708758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>
                <a:extLst>
                  <a:ext uri="{FF2B5EF4-FFF2-40B4-BE49-F238E27FC236}">
                    <a16:creationId xmlns:a16="http://schemas.microsoft.com/office/drawing/2014/main" xmlns="" id="{2F0B8A4D-8DB3-4A28-B4E6-970556F4EB03}"/>
                  </a:ext>
                </a:extLst>
              </p:cNvPr>
              <p:cNvCxnSpPr/>
              <p:nvPr/>
            </p:nvCxnSpPr>
            <p:spPr>
              <a:xfrm rot="5400000">
                <a:off x="723993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>
                <a:extLst>
                  <a:ext uri="{FF2B5EF4-FFF2-40B4-BE49-F238E27FC236}">
                    <a16:creationId xmlns:a16="http://schemas.microsoft.com/office/drawing/2014/main" xmlns="" id="{9E70D924-4477-41FA-8BC5-70613017701B}"/>
                  </a:ext>
                </a:extLst>
              </p:cNvPr>
              <p:cNvCxnSpPr/>
              <p:nvPr/>
            </p:nvCxnSpPr>
            <p:spPr>
              <a:xfrm rot="5400000">
                <a:off x="739229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Arrow Connector 266">
                <a:extLst>
                  <a:ext uri="{FF2B5EF4-FFF2-40B4-BE49-F238E27FC236}">
                    <a16:creationId xmlns:a16="http://schemas.microsoft.com/office/drawing/2014/main" xmlns="" id="{1A6651CD-4DDC-446F-8FBD-0ABC1454315B}"/>
                  </a:ext>
                </a:extLst>
              </p:cNvPr>
              <p:cNvCxnSpPr/>
              <p:nvPr/>
            </p:nvCxnSpPr>
            <p:spPr>
              <a:xfrm rot="5400000">
                <a:off x="754464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xmlns="" id="{459153EC-268D-47DC-B881-9C0FF8F90E26}"/>
                  </a:ext>
                </a:extLst>
              </p:cNvPr>
              <p:cNvCxnSpPr/>
              <p:nvPr/>
            </p:nvCxnSpPr>
            <p:spPr>
              <a:xfrm rot="5400000">
                <a:off x="769699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9" name="Group 280"/>
          <p:cNvGrpSpPr>
            <a:grpSpLocks/>
          </p:cNvGrpSpPr>
          <p:nvPr/>
        </p:nvGrpSpPr>
        <p:grpSpPr bwMode="auto">
          <a:xfrm>
            <a:off x="4144963" y="5478463"/>
            <a:ext cx="3806825" cy="161925"/>
            <a:chOff x="4144169" y="5478341"/>
            <a:chExt cx="3807370" cy="162136"/>
          </a:xfrm>
        </p:grpSpPr>
        <p:grpSp>
          <p:nvGrpSpPr>
            <p:cNvPr id="82011" name="Group 281"/>
            <p:cNvGrpSpPr>
              <a:grpSpLocks/>
            </p:cNvGrpSpPr>
            <p:nvPr/>
          </p:nvGrpSpPr>
          <p:grpSpPr bwMode="auto">
            <a:xfrm>
              <a:off x="4144169" y="5488077"/>
              <a:ext cx="1677988" cy="152400"/>
              <a:chOff x="6096000" y="938213"/>
              <a:chExt cx="1677988" cy="152400"/>
            </a:xfrm>
          </p:grpSpPr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xmlns="" id="{DEF85D31-F7F4-4173-BBBA-2C98FE2F410E}"/>
                  </a:ext>
                </a:extLst>
              </p:cNvPr>
              <p:cNvCxnSpPr/>
              <p:nvPr/>
            </p:nvCxnSpPr>
            <p:spPr>
              <a:xfrm rot="5400000">
                <a:off x="602049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xmlns="" id="{7C4C54F5-2AA3-4425-8885-6A9F364167E9}"/>
                  </a:ext>
                </a:extLst>
              </p:cNvPr>
              <p:cNvCxnSpPr/>
              <p:nvPr/>
            </p:nvCxnSpPr>
            <p:spPr>
              <a:xfrm rot="5400000">
                <a:off x="6172917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xmlns="" id="{FEAE25D8-7CBE-4FF2-87A1-07CB2B57A3E2}"/>
                  </a:ext>
                </a:extLst>
              </p:cNvPr>
              <p:cNvCxnSpPr/>
              <p:nvPr/>
            </p:nvCxnSpPr>
            <p:spPr>
              <a:xfrm rot="5400000">
                <a:off x="632533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xmlns="" id="{65C75CDE-D763-4377-A274-D32A1AE55741}"/>
                  </a:ext>
                </a:extLst>
              </p:cNvPr>
              <p:cNvCxnSpPr/>
              <p:nvPr/>
            </p:nvCxnSpPr>
            <p:spPr>
              <a:xfrm rot="5400000">
                <a:off x="6477760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xmlns="" id="{1909F4F8-E514-448A-947D-49FCBB14E04D}"/>
                  </a:ext>
                </a:extLst>
              </p:cNvPr>
              <p:cNvCxnSpPr/>
              <p:nvPr/>
            </p:nvCxnSpPr>
            <p:spPr>
              <a:xfrm rot="5400000">
                <a:off x="6630182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>
                <a:extLst>
                  <a:ext uri="{FF2B5EF4-FFF2-40B4-BE49-F238E27FC236}">
                    <a16:creationId xmlns:a16="http://schemas.microsoft.com/office/drawing/2014/main" xmlns="" id="{858A733B-5EF8-4FD1-B5DF-618183308617}"/>
                  </a:ext>
                </a:extLst>
              </p:cNvPr>
              <p:cNvCxnSpPr/>
              <p:nvPr/>
            </p:nvCxnSpPr>
            <p:spPr>
              <a:xfrm rot="5400000">
                <a:off x="6782604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>
                <a:extLst>
                  <a:ext uri="{FF2B5EF4-FFF2-40B4-BE49-F238E27FC236}">
                    <a16:creationId xmlns:a16="http://schemas.microsoft.com/office/drawing/2014/main" xmlns="" id="{25986375-EC19-44F0-9891-A85A3A76FC4E}"/>
                  </a:ext>
                </a:extLst>
              </p:cNvPr>
              <p:cNvCxnSpPr/>
              <p:nvPr/>
            </p:nvCxnSpPr>
            <p:spPr>
              <a:xfrm rot="5400000">
                <a:off x="6935026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Arrow Connector 305">
                <a:extLst>
                  <a:ext uri="{FF2B5EF4-FFF2-40B4-BE49-F238E27FC236}">
                    <a16:creationId xmlns:a16="http://schemas.microsoft.com/office/drawing/2014/main" xmlns="" id="{FB56594F-2CC5-414B-9EE6-0262E1A5B237}"/>
                  </a:ext>
                </a:extLst>
              </p:cNvPr>
              <p:cNvCxnSpPr/>
              <p:nvPr/>
            </p:nvCxnSpPr>
            <p:spPr>
              <a:xfrm rot="5400000">
                <a:off x="7087448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Arrow Connector 306">
                <a:extLst>
                  <a:ext uri="{FF2B5EF4-FFF2-40B4-BE49-F238E27FC236}">
                    <a16:creationId xmlns:a16="http://schemas.microsoft.com/office/drawing/2014/main" xmlns="" id="{C6D9C8CD-DD49-4A89-A369-04137739031B}"/>
                  </a:ext>
                </a:extLst>
              </p:cNvPr>
              <p:cNvCxnSpPr/>
              <p:nvPr/>
            </p:nvCxnSpPr>
            <p:spPr>
              <a:xfrm rot="5400000">
                <a:off x="723986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>
                <a:extLst>
                  <a:ext uri="{FF2B5EF4-FFF2-40B4-BE49-F238E27FC236}">
                    <a16:creationId xmlns:a16="http://schemas.microsoft.com/office/drawing/2014/main" xmlns="" id="{3F601EDB-141F-45ED-8E16-DCB2E91A012B}"/>
                  </a:ext>
                </a:extLst>
              </p:cNvPr>
              <p:cNvCxnSpPr/>
              <p:nvPr/>
            </p:nvCxnSpPr>
            <p:spPr>
              <a:xfrm rot="5400000">
                <a:off x="7392291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Arrow Connector 308">
                <a:extLst>
                  <a:ext uri="{FF2B5EF4-FFF2-40B4-BE49-F238E27FC236}">
                    <a16:creationId xmlns:a16="http://schemas.microsoft.com/office/drawing/2014/main" xmlns="" id="{10A3BD4B-6900-4D47-8FEF-59E1DFBEE7C9}"/>
                  </a:ext>
                </a:extLst>
              </p:cNvPr>
              <p:cNvCxnSpPr/>
              <p:nvPr/>
            </p:nvCxnSpPr>
            <p:spPr>
              <a:xfrm rot="5400000">
                <a:off x="7544713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>
                <a:extLst>
                  <a:ext uri="{FF2B5EF4-FFF2-40B4-BE49-F238E27FC236}">
                    <a16:creationId xmlns:a16="http://schemas.microsoft.com/office/drawing/2014/main" xmlns="" id="{69A18E1B-A561-4AC3-B78D-10860C13BB9F}"/>
                  </a:ext>
                </a:extLst>
              </p:cNvPr>
              <p:cNvCxnSpPr/>
              <p:nvPr/>
            </p:nvCxnSpPr>
            <p:spPr>
              <a:xfrm rot="5400000">
                <a:off x="769713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12" name="Group 282"/>
            <p:cNvGrpSpPr>
              <a:grpSpLocks/>
            </p:cNvGrpSpPr>
            <p:nvPr/>
          </p:nvGrpSpPr>
          <p:grpSpPr bwMode="auto">
            <a:xfrm>
              <a:off x="5979959" y="5478341"/>
              <a:ext cx="1677988" cy="152400"/>
              <a:chOff x="6096000" y="938213"/>
              <a:chExt cx="1677988" cy="152400"/>
            </a:xfrm>
          </p:grpSpPr>
          <p:cxnSp>
            <p:nvCxnSpPr>
              <p:cNvPr id="287" name="Straight Arrow Connector 286">
                <a:extLst>
                  <a:ext uri="{FF2B5EF4-FFF2-40B4-BE49-F238E27FC236}">
                    <a16:creationId xmlns:a16="http://schemas.microsoft.com/office/drawing/2014/main" xmlns="" id="{31838A8C-3A8C-4994-AD21-6730BBE8A357}"/>
                  </a:ext>
                </a:extLst>
              </p:cNvPr>
              <p:cNvCxnSpPr/>
              <p:nvPr/>
            </p:nvCxnSpPr>
            <p:spPr>
              <a:xfrm rot="5400000">
                <a:off x="602011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>
                <a:extLst>
                  <a:ext uri="{FF2B5EF4-FFF2-40B4-BE49-F238E27FC236}">
                    <a16:creationId xmlns:a16="http://schemas.microsoft.com/office/drawing/2014/main" xmlns="" id="{B30C04E8-8530-4CE5-823C-7EE5AF3B9812}"/>
                  </a:ext>
                </a:extLst>
              </p:cNvPr>
              <p:cNvCxnSpPr/>
              <p:nvPr/>
            </p:nvCxnSpPr>
            <p:spPr>
              <a:xfrm rot="5400000">
                <a:off x="6172540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>
                <a:extLst>
                  <a:ext uri="{FF2B5EF4-FFF2-40B4-BE49-F238E27FC236}">
                    <a16:creationId xmlns:a16="http://schemas.microsoft.com/office/drawing/2014/main" xmlns="" id="{37711FF3-F757-4A35-850D-AE91EE142AE3}"/>
                  </a:ext>
                </a:extLst>
              </p:cNvPr>
              <p:cNvCxnSpPr/>
              <p:nvPr/>
            </p:nvCxnSpPr>
            <p:spPr>
              <a:xfrm rot="5400000">
                <a:off x="632496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Arrow Connector 289">
                <a:extLst>
                  <a:ext uri="{FF2B5EF4-FFF2-40B4-BE49-F238E27FC236}">
                    <a16:creationId xmlns:a16="http://schemas.microsoft.com/office/drawing/2014/main" xmlns="" id="{F1AF2837-1B18-4322-B1A5-E67CB7AA41B1}"/>
                  </a:ext>
                </a:extLst>
              </p:cNvPr>
              <p:cNvCxnSpPr/>
              <p:nvPr/>
            </p:nvCxnSpPr>
            <p:spPr>
              <a:xfrm rot="5400000">
                <a:off x="6477383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>
                <a:extLst>
                  <a:ext uri="{FF2B5EF4-FFF2-40B4-BE49-F238E27FC236}">
                    <a16:creationId xmlns:a16="http://schemas.microsoft.com/office/drawing/2014/main" xmlns="" id="{2C8A5A3D-8306-4D8A-896E-4DFA2E6DF237}"/>
                  </a:ext>
                </a:extLst>
              </p:cNvPr>
              <p:cNvCxnSpPr/>
              <p:nvPr/>
            </p:nvCxnSpPr>
            <p:spPr>
              <a:xfrm rot="5400000">
                <a:off x="6629805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>
                <a:extLst>
                  <a:ext uri="{FF2B5EF4-FFF2-40B4-BE49-F238E27FC236}">
                    <a16:creationId xmlns:a16="http://schemas.microsoft.com/office/drawing/2014/main" xmlns="" id="{1B0AACB6-C562-4720-A3AE-3611BCF37008}"/>
                  </a:ext>
                </a:extLst>
              </p:cNvPr>
              <p:cNvCxnSpPr/>
              <p:nvPr/>
            </p:nvCxnSpPr>
            <p:spPr>
              <a:xfrm rot="5400000">
                <a:off x="6782227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>
                <a:extLst>
                  <a:ext uri="{FF2B5EF4-FFF2-40B4-BE49-F238E27FC236}">
                    <a16:creationId xmlns:a16="http://schemas.microsoft.com/office/drawing/2014/main" xmlns="" id="{E89D2A3E-2EFE-476B-A0EE-4421536A282C}"/>
                  </a:ext>
                </a:extLst>
              </p:cNvPr>
              <p:cNvCxnSpPr/>
              <p:nvPr/>
            </p:nvCxnSpPr>
            <p:spPr>
              <a:xfrm rot="5400000">
                <a:off x="6934649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>
                <a:extLst>
                  <a:ext uri="{FF2B5EF4-FFF2-40B4-BE49-F238E27FC236}">
                    <a16:creationId xmlns:a16="http://schemas.microsoft.com/office/drawing/2014/main" xmlns="" id="{8E327B85-2D8C-4A8B-A292-493E0B2F40A3}"/>
                  </a:ext>
                </a:extLst>
              </p:cNvPr>
              <p:cNvCxnSpPr/>
              <p:nvPr/>
            </p:nvCxnSpPr>
            <p:spPr>
              <a:xfrm rot="5400000">
                <a:off x="7087071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xmlns="" id="{BA61AEB7-8CC4-4005-9060-B56FF7EE4CF4}"/>
                  </a:ext>
                </a:extLst>
              </p:cNvPr>
              <p:cNvCxnSpPr/>
              <p:nvPr/>
            </p:nvCxnSpPr>
            <p:spPr>
              <a:xfrm rot="5400000">
                <a:off x="723949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xmlns="" id="{B377D2CF-2F35-400B-88F0-0FECD6B96304}"/>
                  </a:ext>
                </a:extLst>
              </p:cNvPr>
              <p:cNvCxnSpPr/>
              <p:nvPr/>
            </p:nvCxnSpPr>
            <p:spPr>
              <a:xfrm rot="5400000">
                <a:off x="7391914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xmlns="" id="{14BBCD18-1AE6-4B8E-9968-499ED2F00AAD}"/>
                  </a:ext>
                </a:extLst>
              </p:cNvPr>
              <p:cNvCxnSpPr/>
              <p:nvPr/>
            </p:nvCxnSpPr>
            <p:spPr>
              <a:xfrm rot="5400000">
                <a:off x="7544336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xmlns="" id="{A21AFFCB-DA2C-4A74-AE1A-869014189A4D}"/>
                  </a:ext>
                </a:extLst>
              </p:cNvPr>
              <p:cNvCxnSpPr/>
              <p:nvPr/>
            </p:nvCxnSpPr>
            <p:spPr>
              <a:xfrm rot="5400000">
                <a:off x="769675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13" name="Group 283"/>
            <p:cNvGrpSpPr>
              <a:grpSpLocks/>
            </p:cNvGrpSpPr>
            <p:nvPr/>
          </p:nvGrpSpPr>
          <p:grpSpPr bwMode="auto">
            <a:xfrm>
              <a:off x="7797551" y="5478507"/>
              <a:ext cx="153988" cy="152400"/>
              <a:chOff x="6096000" y="938213"/>
              <a:chExt cx="153988" cy="152400"/>
            </a:xfrm>
          </p:grpSpPr>
          <p:cxnSp>
            <p:nvCxnSpPr>
              <p:cNvPr id="285" name="Straight Arrow Connector 284">
                <a:extLst>
                  <a:ext uri="{FF2B5EF4-FFF2-40B4-BE49-F238E27FC236}">
                    <a16:creationId xmlns:a16="http://schemas.microsoft.com/office/drawing/2014/main" xmlns="" id="{452AC6FB-F357-4BA5-8CC9-5E3D76D08659}"/>
                  </a:ext>
                </a:extLst>
              </p:cNvPr>
              <p:cNvCxnSpPr/>
              <p:nvPr/>
            </p:nvCxnSpPr>
            <p:spPr>
              <a:xfrm rot="5400000">
                <a:off x="6020473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:a16="http://schemas.microsoft.com/office/drawing/2014/main" xmlns="" id="{CE8E4110-3EFA-4DDE-BB7D-3599BB58E1D8}"/>
                  </a:ext>
                </a:extLst>
              </p:cNvPr>
              <p:cNvCxnSpPr/>
              <p:nvPr/>
            </p:nvCxnSpPr>
            <p:spPr>
              <a:xfrm rot="5400000">
                <a:off x="6172895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Right Triangle 1">
            <a:extLst>
              <a:ext uri="{FF2B5EF4-FFF2-40B4-BE49-F238E27FC236}">
                <a16:creationId xmlns:a16="http://schemas.microsoft.com/office/drawing/2014/main" xmlns="" id="{27B4AE46-DC3C-4090-847A-2EB2E8C91792}"/>
              </a:ext>
            </a:extLst>
          </p:cNvPr>
          <p:cNvSpPr/>
          <p:nvPr/>
        </p:nvSpPr>
        <p:spPr>
          <a:xfrm flipV="1">
            <a:off x="3886200" y="685800"/>
            <a:ext cx="2898775" cy="5289550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chemeClr val="bg1">
              <a:alpha val="9000"/>
            </a:scheme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1"/>
          <p:cNvSpPr txBox="1">
            <a:spLocks noChangeArrowheads="1"/>
          </p:cNvSpPr>
          <p:nvPr/>
        </p:nvSpPr>
        <p:spPr bwMode="auto">
          <a:xfrm>
            <a:off x="141288" y="141288"/>
            <a:ext cx="882173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u="sng" dirty="0"/>
              <a:t>Example: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A reinforced earth retaining wall is to be </a:t>
            </a:r>
            <a:r>
              <a:rPr lang="en-US" altLang="en-US" sz="1400" b="1" dirty="0"/>
              <a:t>30 ft high</a:t>
            </a:r>
            <a:r>
              <a:rPr lang="en-US" altLang="en-US" sz="1400" dirty="0"/>
              <a:t>. The properties of the backfill material are γ = 110 lb/ft</a:t>
            </a:r>
            <a:r>
              <a:rPr lang="en-US" altLang="en-US" sz="1400" baseline="30000" dirty="0"/>
              <a:t>3  </a:t>
            </a:r>
            <a:r>
              <a:rPr lang="en-US" altLang="en-US" sz="1400" dirty="0"/>
              <a:t>and φ = 30</a:t>
            </a:r>
            <a:r>
              <a:rPr lang="en-US" altLang="en-US" sz="1400" baseline="30000" dirty="0"/>
              <a:t>ο</a:t>
            </a:r>
            <a:r>
              <a:rPr lang="en-US" altLang="en-US" sz="1400" dirty="0"/>
              <a:t>. Galvanized steel ties are to be used for the construction of the wall. Design the Reinforcements with FS</a:t>
            </a:r>
            <a:r>
              <a:rPr lang="en-US" altLang="en-US" sz="1400" baseline="-25000" dirty="0"/>
              <a:t>(B)</a:t>
            </a:r>
            <a:r>
              <a:rPr lang="en-US" altLang="en-US" sz="1400" dirty="0"/>
              <a:t>= 3, FS</a:t>
            </a:r>
            <a:r>
              <a:rPr lang="en-US" altLang="en-US" sz="1400" baseline="-25000" dirty="0"/>
              <a:t>(p) </a:t>
            </a:r>
            <a:r>
              <a:rPr lang="en-US" altLang="en-US" sz="1400" dirty="0"/>
              <a:t>= 3, 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= 29,000 psi  and  φ</a:t>
            </a:r>
            <a:r>
              <a:rPr lang="en-US" altLang="en-US" sz="1400" baseline="-25000" dirty="0"/>
              <a:t>tie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20</a:t>
            </a:r>
            <a:r>
              <a:rPr lang="en-US" altLang="en-US" sz="1400" baseline="30000" dirty="0" smtClean="0"/>
              <a:t>ο</a:t>
            </a:r>
            <a:endParaRPr lang="en-US" altLang="en-US" sz="14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88A98C20-B1E0-4DE4-83B4-8DEB3EE59D87}"/>
              </a:ext>
            </a:extLst>
          </p:cNvPr>
          <p:cNvSpPr/>
          <p:nvPr/>
        </p:nvSpPr>
        <p:spPr>
          <a:xfrm>
            <a:off x="4581525" y="2162176"/>
            <a:ext cx="1449388" cy="3475574"/>
          </a:xfrm>
          <a:prstGeom prst="rtTriangle">
            <a:avLst/>
          </a:prstGeom>
          <a:solidFill>
            <a:srgbClr val="FDB5BF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4524375" y="2741613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524375" y="3321050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4524375" y="3900488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4524375" y="4479925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4524375" y="5059363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4525963" y="2162175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5" name="Line 12"/>
          <p:cNvSpPr>
            <a:spLocks noChangeShapeType="1"/>
          </p:cNvSpPr>
          <p:nvPr/>
        </p:nvSpPr>
        <p:spPr bwMode="auto">
          <a:xfrm flipH="1" flipV="1">
            <a:off x="4002142" y="5634892"/>
            <a:ext cx="5683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Line 14"/>
          <p:cNvSpPr>
            <a:spLocks noChangeShapeType="1"/>
          </p:cNvSpPr>
          <p:nvPr/>
        </p:nvSpPr>
        <p:spPr bwMode="auto">
          <a:xfrm>
            <a:off x="4581525" y="247808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7" name="Line 15"/>
          <p:cNvSpPr>
            <a:spLocks noChangeShapeType="1"/>
          </p:cNvSpPr>
          <p:nvPr/>
        </p:nvSpPr>
        <p:spPr bwMode="auto">
          <a:xfrm>
            <a:off x="4581525" y="303053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8" name="Line 16"/>
          <p:cNvSpPr>
            <a:spLocks noChangeShapeType="1"/>
          </p:cNvSpPr>
          <p:nvPr/>
        </p:nvSpPr>
        <p:spPr bwMode="auto">
          <a:xfrm>
            <a:off x="4581525" y="3609975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9" name="Line 17"/>
          <p:cNvSpPr>
            <a:spLocks noChangeShapeType="1"/>
          </p:cNvSpPr>
          <p:nvPr/>
        </p:nvSpPr>
        <p:spPr bwMode="auto">
          <a:xfrm>
            <a:off x="4581525" y="4189413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1" name="Line 20"/>
          <p:cNvSpPr>
            <a:spLocks noChangeShapeType="1"/>
          </p:cNvSpPr>
          <p:nvPr/>
        </p:nvSpPr>
        <p:spPr bwMode="auto">
          <a:xfrm>
            <a:off x="4581525" y="534828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EDE07E88-A794-4B5A-8D6C-FD66E33E925F}"/>
              </a:ext>
            </a:extLst>
          </p:cNvPr>
          <p:cNvCxnSpPr/>
          <p:nvPr/>
        </p:nvCxnSpPr>
        <p:spPr>
          <a:xfrm flipV="1">
            <a:off x="4124263" y="2156723"/>
            <a:ext cx="12609" cy="348102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63" name="TextBox 53"/>
          <p:cNvSpPr txBox="1">
            <a:spLocks noChangeArrowheads="1"/>
          </p:cNvSpPr>
          <p:nvPr/>
        </p:nvSpPr>
        <p:spPr bwMode="auto">
          <a:xfrm>
            <a:off x="3538483" y="4087298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/>
              <a:t>H=30ft</a:t>
            </a:r>
            <a:endParaRPr lang="en-US" altLang="en-US" sz="1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75D22A3-6561-4333-812C-AC5CE2E131F8}"/>
              </a:ext>
            </a:extLst>
          </p:cNvPr>
          <p:cNvCxnSpPr/>
          <p:nvPr/>
        </p:nvCxnSpPr>
        <p:spPr>
          <a:xfrm rot="10800000">
            <a:off x="4581525" y="2741613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90F4C5A-F100-4663-AEB1-3E9F67D39F8E}"/>
              </a:ext>
            </a:extLst>
          </p:cNvPr>
          <p:cNvCxnSpPr/>
          <p:nvPr/>
        </p:nvCxnSpPr>
        <p:spPr>
          <a:xfrm rot="10800000">
            <a:off x="4524375" y="3321050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DF83A10-AF12-4479-B8C7-D61F32E081C1}"/>
              </a:ext>
            </a:extLst>
          </p:cNvPr>
          <p:cNvCxnSpPr/>
          <p:nvPr/>
        </p:nvCxnSpPr>
        <p:spPr>
          <a:xfrm rot="10800000">
            <a:off x="4581525" y="3900488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9E5891B-4096-4422-9E43-EA843E14521C}"/>
              </a:ext>
            </a:extLst>
          </p:cNvPr>
          <p:cNvCxnSpPr/>
          <p:nvPr/>
        </p:nvCxnSpPr>
        <p:spPr>
          <a:xfrm rot="10800000">
            <a:off x="4581525" y="4479925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04B7951-C2FC-4876-A8F5-890C8B99EC11}"/>
              </a:ext>
            </a:extLst>
          </p:cNvPr>
          <p:cNvCxnSpPr/>
          <p:nvPr/>
        </p:nvCxnSpPr>
        <p:spPr>
          <a:xfrm rot="10800000">
            <a:off x="4524375" y="5059363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3FE5728-D227-43CD-8EFC-4C35F83757F6}"/>
              </a:ext>
            </a:extLst>
          </p:cNvPr>
          <p:cNvCxnSpPr/>
          <p:nvPr/>
        </p:nvCxnSpPr>
        <p:spPr>
          <a:xfrm rot="10800000">
            <a:off x="4524375" y="5638800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70" name="Line 17"/>
          <p:cNvSpPr>
            <a:spLocks noChangeShapeType="1"/>
          </p:cNvSpPr>
          <p:nvPr/>
        </p:nvSpPr>
        <p:spPr bwMode="auto">
          <a:xfrm>
            <a:off x="4581525" y="4768850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1" name="Rectangle 113"/>
          <p:cNvSpPr>
            <a:spLocks noChangeArrowheads="1"/>
          </p:cNvSpPr>
          <p:nvPr/>
        </p:nvSpPr>
        <p:spPr bwMode="auto">
          <a:xfrm>
            <a:off x="4933950" y="3136900"/>
            <a:ext cx="3079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a3</a:t>
            </a:r>
          </a:p>
        </p:txBody>
      </p:sp>
      <p:sp>
        <p:nvSpPr>
          <p:cNvPr id="82972" name="Rectangle 114"/>
          <p:cNvSpPr>
            <a:spLocks noChangeArrowheads="1"/>
          </p:cNvSpPr>
          <p:nvPr/>
        </p:nvSpPr>
        <p:spPr bwMode="auto">
          <a:xfrm>
            <a:off x="5145088" y="3716338"/>
            <a:ext cx="3079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a4</a:t>
            </a:r>
          </a:p>
        </p:txBody>
      </p:sp>
      <p:sp>
        <p:nvSpPr>
          <p:cNvPr id="82974" name="Rectangle 116"/>
          <p:cNvSpPr>
            <a:spLocks noChangeArrowheads="1"/>
          </p:cNvSpPr>
          <p:nvPr/>
        </p:nvSpPr>
        <p:spPr bwMode="auto">
          <a:xfrm>
            <a:off x="5337175" y="4292600"/>
            <a:ext cx="3095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a5</a:t>
            </a:r>
          </a:p>
        </p:txBody>
      </p:sp>
      <p:sp>
        <p:nvSpPr>
          <p:cNvPr id="82975" name="Rectangle 117"/>
          <p:cNvSpPr>
            <a:spLocks noChangeArrowheads="1"/>
          </p:cNvSpPr>
          <p:nvPr/>
        </p:nvSpPr>
        <p:spPr bwMode="auto">
          <a:xfrm>
            <a:off x="5551488" y="4829175"/>
            <a:ext cx="3079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a6</a:t>
            </a:r>
          </a:p>
        </p:txBody>
      </p:sp>
      <p:sp>
        <p:nvSpPr>
          <p:cNvPr id="82976" name="Rectangle 118"/>
          <p:cNvSpPr>
            <a:spLocks noChangeArrowheads="1"/>
          </p:cNvSpPr>
          <p:nvPr/>
        </p:nvSpPr>
        <p:spPr bwMode="auto">
          <a:xfrm>
            <a:off x="5896731" y="5533499"/>
            <a:ext cx="309562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/>
              <a:t>a7</a:t>
            </a:r>
          </a:p>
        </p:txBody>
      </p:sp>
      <p:sp>
        <p:nvSpPr>
          <p:cNvPr id="82978" name="Rectangle 132"/>
          <p:cNvSpPr>
            <a:spLocks noChangeArrowheads="1"/>
          </p:cNvSpPr>
          <p:nvPr/>
        </p:nvSpPr>
        <p:spPr bwMode="auto">
          <a:xfrm>
            <a:off x="6667500" y="3244850"/>
            <a:ext cx="3143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v3</a:t>
            </a:r>
            <a:endParaRPr lang="en-US" altLang="en-US" sz="1400"/>
          </a:p>
        </p:txBody>
      </p:sp>
      <p:sp>
        <p:nvSpPr>
          <p:cNvPr id="82979" name="Rectangle 158"/>
          <p:cNvSpPr>
            <a:spLocks noChangeArrowheads="1"/>
          </p:cNvSpPr>
          <p:nvPr/>
        </p:nvSpPr>
        <p:spPr bwMode="auto">
          <a:xfrm>
            <a:off x="6724650" y="2682875"/>
            <a:ext cx="314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v2</a:t>
            </a:r>
            <a:endParaRPr lang="en-US" altLang="en-US" sz="1400"/>
          </a:p>
        </p:txBody>
      </p:sp>
      <p:sp>
        <p:nvSpPr>
          <p:cNvPr id="82980" name="Rectangle 171"/>
          <p:cNvSpPr>
            <a:spLocks noChangeArrowheads="1"/>
          </p:cNvSpPr>
          <p:nvPr/>
        </p:nvSpPr>
        <p:spPr bwMode="auto">
          <a:xfrm>
            <a:off x="6797675" y="2091931"/>
            <a:ext cx="3143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/>
              <a:t>v1</a:t>
            </a:r>
            <a:endParaRPr lang="en-US" altLang="en-US" sz="1400" dirty="0"/>
          </a:p>
        </p:txBody>
      </p:sp>
      <p:sp>
        <p:nvSpPr>
          <p:cNvPr id="82981" name="Rectangle 180"/>
          <p:cNvSpPr>
            <a:spLocks noChangeArrowheads="1"/>
          </p:cNvSpPr>
          <p:nvPr/>
        </p:nvSpPr>
        <p:spPr bwMode="auto">
          <a:xfrm>
            <a:off x="4525963" y="1866900"/>
            <a:ext cx="671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 smtClean="0"/>
              <a:t>a1 </a:t>
            </a:r>
            <a:r>
              <a:rPr lang="en-US" altLang="en-US" sz="1400" dirty="0" smtClean="0"/>
              <a:t>= 0</a:t>
            </a:r>
            <a:endParaRPr lang="en-US" altLang="en-US" sz="1400" dirty="0"/>
          </a:p>
        </p:txBody>
      </p:sp>
      <p:grpSp>
        <p:nvGrpSpPr>
          <p:cNvPr id="82982" name="Group 120"/>
          <p:cNvGrpSpPr>
            <a:grpSpLocks/>
          </p:cNvGrpSpPr>
          <p:nvPr/>
        </p:nvGrpSpPr>
        <p:grpSpPr bwMode="auto">
          <a:xfrm>
            <a:off x="6634163" y="2328863"/>
            <a:ext cx="1044575" cy="115887"/>
            <a:chOff x="6586538" y="906463"/>
            <a:chExt cx="1373188" cy="15240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9FC52F94-3D55-4F5F-80A5-A0DF494DE4D5}"/>
                </a:ext>
              </a:extLst>
            </p:cNvPr>
            <p:cNvCxnSpPr/>
            <p:nvPr/>
          </p:nvCxnSpPr>
          <p:spPr>
            <a:xfrm rot="5400000">
              <a:off x="6511381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4EB37584-1E61-457E-9EBB-50F5B99CAD95}"/>
                </a:ext>
              </a:extLst>
            </p:cNvPr>
            <p:cNvCxnSpPr/>
            <p:nvPr/>
          </p:nvCxnSpPr>
          <p:spPr>
            <a:xfrm rot="5400000">
              <a:off x="6663725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0C2DEC11-1A9A-4154-867A-3EF799013E66}"/>
                </a:ext>
              </a:extLst>
            </p:cNvPr>
            <p:cNvCxnSpPr/>
            <p:nvPr/>
          </p:nvCxnSpPr>
          <p:spPr>
            <a:xfrm rot="5400000">
              <a:off x="6816070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431420D7-B24E-4D8B-AE76-99122C9E2F52}"/>
                </a:ext>
              </a:extLst>
            </p:cNvPr>
            <p:cNvCxnSpPr/>
            <p:nvPr/>
          </p:nvCxnSpPr>
          <p:spPr>
            <a:xfrm rot="5400000">
              <a:off x="6968414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0E7A9721-312E-4C55-B6AD-75BB1189A624}"/>
                </a:ext>
              </a:extLst>
            </p:cNvPr>
            <p:cNvCxnSpPr/>
            <p:nvPr/>
          </p:nvCxnSpPr>
          <p:spPr>
            <a:xfrm rot="5400000">
              <a:off x="7120759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7067EA97-3A0F-4331-8F43-BFDD88EA8017}"/>
                </a:ext>
              </a:extLst>
            </p:cNvPr>
            <p:cNvCxnSpPr/>
            <p:nvPr/>
          </p:nvCxnSpPr>
          <p:spPr>
            <a:xfrm rot="5400000">
              <a:off x="7273103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47674AA0-4E01-44C3-AC1E-128061B5A463}"/>
                </a:ext>
              </a:extLst>
            </p:cNvPr>
            <p:cNvCxnSpPr/>
            <p:nvPr/>
          </p:nvCxnSpPr>
          <p:spPr>
            <a:xfrm rot="5400000">
              <a:off x="7425449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1A331745-5E61-447F-94B9-2FBBA3AC7F4B}"/>
                </a:ext>
              </a:extLst>
            </p:cNvPr>
            <p:cNvCxnSpPr/>
            <p:nvPr/>
          </p:nvCxnSpPr>
          <p:spPr>
            <a:xfrm rot="5400000">
              <a:off x="7577792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EB801DB9-1CEA-4913-8F40-95352E65737C}"/>
                </a:ext>
              </a:extLst>
            </p:cNvPr>
            <p:cNvCxnSpPr/>
            <p:nvPr/>
          </p:nvCxnSpPr>
          <p:spPr>
            <a:xfrm rot="5400000">
              <a:off x="7730138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2860708E-A12E-4401-A5C7-B3740E9AF3E4}"/>
                </a:ext>
              </a:extLst>
            </p:cNvPr>
            <p:cNvCxnSpPr/>
            <p:nvPr/>
          </p:nvCxnSpPr>
          <p:spPr>
            <a:xfrm rot="5400000">
              <a:off x="7882482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3" name="Group 172"/>
          <p:cNvGrpSpPr>
            <a:grpSpLocks/>
          </p:cNvGrpSpPr>
          <p:nvPr/>
        </p:nvGrpSpPr>
        <p:grpSpPr bwMode="auto">
          <a:xfrm>
            <a:off x="6353175" y="2914650"/>
            <a:ext cx="1358900" cy="119063"/>
            <a:chOff x="6215673" y="1677072"/>
            <a:chExt cx="1786182" cy="15624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D5A13C33-C926-45E1-B168-ECBFDD54E4E4}"/>
                </a:ext>
              </a:extLst>
            </p:cNvPr>
            <p:cNvCxnSpPr/>
            <p:nvPr/>
          </p:nvCxnSpPr>
          <p:spPr>
            <a:xfrm rot="5400000">
              <a:off x="6140676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1671B8F6-9628-43CB-B6E9-CE241CABA374}"/>
                </a:ext>
              </a:extLst>
            </p:cNvPr>
            <p:cNvCxnSpPr/>
            <p:nvPr/>
          </p:nvCxnSpPr>
          <p:spPr>
            <a:xfrm rot="5400000">
              <a:off x="6293003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619AFF68-8B1A-4182-9A13-86A044D8FDD9}"/>
                </a:ext>
              </a:extLst>
            </p:cNvPr>
            <p:cNvCxnSpPr/>
            <p:nvPr/>
          </p:nvCxnSpPr>
          <p:spPr>
            <a:xfrm rot="5400000">
              <a:off x="6445328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xmlns="" id="{12D69177-3EA3-45EC-83A6-64CC249F19C5}"/>
                </a:ext>
              </a:extLst>
            </p:cNvPr>
            <p:cNvCxnSpPr/>
            <p:nvPr/>
          </p:nvCxnSpPr>
          <p:spPr>
            <a:xfrm rot="5400000">
              <a:off x="6597655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7BFD8379-C541-431C-B20D-2646EC840358}"/>
                </a:ext>
              </a:extLst>
            </p:cNvPr>
            <p:cNvCxnSpPr/>
            <p:nvPr/>
          </p:nvCxnSpPr>
          <p:spPr>
            <a:xfrm rot="5400000">
              <a:off x="6749981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413A3149-7777-4AED-9619-9454CC9290EC}"/>
                </a:ext>
              </a:extLst>
            </p:cNvPr>
            <p:cNvCxnSpPr/>
            <p:nvPr/>
          </p:nvCxnSpPr>
          <p:spPr>
            <a:xfrm rot="5400000">
              <a:off x="6902308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687B47EA-A9A3-456F-B698-531BB21E317E}"/>
                </a:ext>
              </a:extLst>
            </p:cNvPr>
            <p:cNvCxnSpPr/>
            <p:nvPr/>
          </p:nvCxnSpPr>
          <p:spPr>
            <a:xfrm rot="5400000">
              <a:off x="7054634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A812A27A-8714-4947-8F24-EC16F898F50A}"/>
                </a:ext>
              </a:extLst>
            </p:cNvPr>
            <p:cNvCxnSpPr/>
            <p:nvPr/>
          </p:nvCxnSpPr>
          <p:spPr>
            <a:xfrm rot="5400000">
              <a:off x="7208003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63E11976-F37B-408B-A2E7-9488CEFFE24E}"/>
                </a:ext>
              </a:extLst>
            </p:cNvPr>
            <p:cNvCxnSpPr/>
            <p:nvPr/>
          </p:nvCxnSpPr>
          <p:spPr>
            <a:xfrm rot="5400000">
              <a:off x="7360330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4BBA72E2-8B8C-4D7B-89FD-6C9DB4EAFD5C}"/>
                </a:ext>
              </a:extLst>
            </p:cNvPr>
            <p:cNvCxnSpPr/>
            <p:nvPr/>
          </p:nvCxnSpPr>
          <p:spPr>
            <a:xfrm rot="5400000">
              <a:off x="7512655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791EB235-AA90-4ED2-8FB5-B41DDF4F61C5}"/>
                </a:ext>
              </a:extLst>
            </p:cNvPr>
            <p:cNvCxnSpPr/>
            <p:nvPr/>
          </p:nvCxnSpPr>
          <p:spPr>
            <a:xfrm rot="5400000">
              <a:off x="7664982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40493DCB-3DC2-4A76-8D13-8BACFFD65FFA}"/>
                </a:ext>
              </a:extLst>
            </p:cNvPr>
            <p:cNvCxnSpPr/>
            <p:nvPr/>
          </p:nvCxnSpPr>
          <p:spPr>
            <a:xfrm rot="5400000">
              <a:off x="7817308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xmlns="" id="{33E54870-1C0A-4047-AC2E-C89AEB7832AF}"/>
                </a:ext>
              </a:extLst>
            </p:cNvPr>
            <p:cNvCxnSpPr/>
            <p:nvPr/>
          </p:nvCxnSpPr>
          <p:spPr>
            <a:xfrm rot="5400000">
              <a:off x="7924772" y="1752069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4" name="Group 190"/>
          <p:cNvGrpSpPr>
            <a:grpSpLocks/>
          </p:cNvGrpSpPr>
          <p:nvPr/>
        </p:nvGrpSpPr>
        <p:grpSpPr bwMode="auto">
          <a:xfrm>
            <a:off x="6027738" y="3492500"/>
            <a:ext cx="1624012" cy="125413"/>
            <a:chOff x="5756885" y="2436399"/>
            <a:chExt cx="2136103" cy="164138"/>
          </a:xfrm>
        </p:grpSpPr>
        <p:grpSp>
          <p:nvGrpSpPr>
            <p:cNvPr id="83140" name="Group 191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xmlns="" id="{C3AD315D-8993-4CDE-9539-BE3021BDBAC4}"/>
                  </a:ext>
                </a:extLst>
              </p:cNvPr>
              <p:cNvCxnSpPr/>
              <p:nvPr/>
            </p:nvCxnSpPr>
            <p:spPr>
              <a:xfrm rot="5400000">
                <a:off x="6021208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xmlns="" id="{5F7AE0E9-765B-4F09-9CC5-87EC890E6290}"/>
                  </a:ext>
                </a:extLst>
              </p:cNvPr>
              <p:cNvCxnSpPr/>
              <p:nvPr/>
            </p:nvCxnSpPr>
            <p:spPr>
              <a:xfrm rot="5400000">
                <a:off x="6173637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xmlns="" id="{4752731C-EE6D-4A9B-BFCC-AE528E968089}"/>
                  </a:ext>
                </a:extLst>
              </p:cNvPr>
              <p:cNvCxnSpPr/>
              <p:nvPr/>
            </p:nvCxnSpPr>
            <p:spPr>
              <a:xfrm rot="5400000">
                <a:off x="6326067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xmlns="" id="{AE4B0210-BD3A-4CAA-B990-5041C9A331CB}"/>
                  </a:ext>
                </a:extLst>
              </p:cNvPr>
              <p:cNvCxnSpPr/>
              <p:nvPr/>
            </p:nvCxnSpPr>
            <p:spPr>
              <a:xfrm rot="5400000">
                <a:off x="6478496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xmlns="" id="{4C56389D-35FD-4277-99C5-50970B57AC97}"/>
                  </a:ext>
                </a:extLst>
              </p:cNvPr>
              <p:cNvCxnSpPr/>
              <p:nvPr/>
            </p:nvCxnSpPr>
            <p:spPr>
              <a:xfrm rot="5400000">
                <a:off x="6630927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xmlns="" id="{47461C00-DC69-4BCD-A758-27C34BFE7DB0}"/>
                  </a:ext>
                </a:extLst>
              </p:cNvPr>
              <p:cNvCxnSpPr/>
              <p:nvPr/>
            </p:nvCxnSpPr>
            <p:spPr>
              <a:xfrm rot="5400000">
                <a:off x="6783356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xmlns="" id="{F7C645E4-0EF6-4427-85E5-DEEBFC32D1C2}"/>
                  </a:ext>
                </a:extLst>
              </p:cNvPr>
              <p:cNvCxnSpPr/>
              <p:nvPr/>
            </p:nvCxnSpPr>
            <p:spPr>
              <a:xfrm rot="5400000">
                <a:off x="6935786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xmlns="" id="{6DEB2D6A-7DB0-4083-A6C4-FF68511E662A}"/>
                  </a:ext>
                </a:extLst>
              </p:cNvPr>
              <p:cNvCxnSpPr/>
              <p:nvPr/>
            </p:nvCxnSpPr>
            <p:spPr>
              <a:xfrm rot="5400000">
                <a:off x="7088215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xmlns="" id="{F58A4325-EF70-4C3D-88FB-750B8A0B900B}"/>
                  </a:ext>
                </a:extLst>
              </p:cNvPr>
              <p:cNvCxnSpPr/>
              <p:nvPr/>
            </p:nvCxnSpPr>
            <p:spPr>
              <a:xfrm rot="5400000">
                <a:off x="7240645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xmlns="" id="{B829DE28-4267-4004-A1FF-BA24D507A9AC}"/>
                  </a:ext>
                </a:extLst>
              </p:cNvPr>
              <p:cNvCxnSpPr/>
              <p:nvPr/>
            </p:nvCxnSpPr>
            <p:spPr>
              <a:xfrm rot="5400000">
                <a:off x="7393074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xmlns="" id="{7028408D-FB43-4AA6-AACE-73B51DCDD2F4}"/>
                  </a:ext>
                </a:extLst>
              </p:cNvPr>
              <p:cNvCxnSpPr/>
              <p:nvPr/>
            </p:nvCxnSpPr>
            <p:spPr>
              <a:xfrm rot="5400000">
                <a:off x="7545505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xmlns="" id="{6E725DC6-E0EF-4864-BD6C-854B44487831}"/>
                  </a:ext>
                </a:extLst>
              </p:cNvPr>
              <p:cNvCxnSpPr/>
              <p:nvPr/>
            </p:nvCxnSpPr>
            <p:spPr>
              <a:xfrm rot="5400000">
                <a:off x="7697933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141" name="Group 192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xmlns="" id="{21905FEE-0CEA-449C-AEE8-8240CB31F463}"/>
                  </a:ext>
                </a:extLst>
              </p:cNvPr>
              <p:cNvCxnSpPr/>
              <p:nvPr/>
            </p:nvCxnSpPr>
            <p:spPr>
              <a:xfrm rot="5400000">
                <a:off x="6020649" y="1013005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xmlns="" id="{CA5F0C64-344E-4F04-ACB1-B08D106529DD}"/>
                  </a:ext>
                </a:extLst>
              </p:cNvPr>
              <p:cNvCxnSpPr/>
              <p:nvPr/>
            </p:nvCxnSpPr>
            <p:spPr>
              <a:xfrm rot="5400000">
                <a:off x="6173078" y="1013005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xmlns="" id="{EEC3E877-2487-4FEB-BDE0-82E8C1EBB0E4}"/>
                  </a:ext>
                </a:extLst>
              </p:cNvPr>
              <p:cNvCxnSpPr/>
              <p:nvPr/>
            </p:nvCxnSpPr>
            <p:spPr>
              <a:xfrm rot="5400000">
                <a:off x="6325509" y="1013005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85" name="Group 208"/>
          <p:cNvGrpSpPr>
            <a:grpSpLocks/>
          </p:cNvGrpSpPr>
          <p:nvPr/>
        </p:nvGrpSpPr>
        <p:grpSpPr bwMode="auto">
          <a:xfrm>
            <a:off x="5708650" y="4062413"/>
            <a:ext cx="1970088" cy="115887"/>
            <a:chOff x="5368771" y="3186812"/>
            <a:chExt cx="2591566" cy="152400"/>
          </a:xfrm>
        </p:grpSpPr>
        <p:grpSp>
          <p:nvGrpSpPr>
            <p:cNvPr id="83120" name="Group 209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xmlns="" id="{3A91BC4D-7174-421B-9563-52463AD348C6}"/>
                  </a:ext>
                </a:extLst>
              </p:cNvPr>
              <p:cNvCxnSpPr/>
              <p:nvPr/>
            </p:nvCxnSpPr>
            <p:spPr>
              <a:xfrm rot="5400000">
                <a:off x="602084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xmlns="" id="{B1288C92-589C-4328-AA83-2ABA67B34A51}"/>
                  </a:ext>
                </a:extLst>
              </p:cNvPr>
              <p:cNvCxnSpPr/>
              <p:nvPr/>
            </p:nvCxnSpPr>
            <p:spPr>
              <a:xfrm rot="5400000">
                <a:off x="617329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xmlns="" id="{0ACCBD13-AD70-4BE9-BDE3-5FBF90E1C498}"/>
                  </a:ext>
                </a:extLst>
              </p:cNvPr>
              <p:cNvCxnSpPr/>
              <p:nvPr/>
            </p:nvCxnSpPr>
            <p:spPr>
              <a:xfrm rot="5400000">
                <a:off x="632573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xmlns="" id="{18BAADCE-3345-4123-94B5-5EB80B6633B4}"/>
                  </a:ext>
                </a:extLst>
              </p:cNvPr>
              <p:cNvCxnSpPr/>
              <p:nvPr/>
            </p:nvCxnSpPr>
            <p:spPr>
              <a:xfrm rot="5400000">
                <a:off x="647818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xmlns="" id="{4BCDA81C-A807-42EB-8D97-8B2082CD65DE}"/>
                  </a:ext>
                </a:extLst>
              </p:cNvPr>
              <p:cNvCxnSpPr/>
              <p:nvPr/>
            </p:nvCxnSpPr>
            <p:spPr>
              <a:xfrm rot="5400000">
                <a:off x="663062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xmlns="" id="{931C29B4-96F2-4D4A-84C8-F2FC970F9404}"/>
                  </a:ext>
                </a:extLst>
              </p:cNvPr>
              <p:cNvCxnSpPr/>
              <p:nvPr/>
            </p:nvCxnSpPr>
            <p:spPr>
              <a:xfrm rot="5400000">
                <a:off x="678307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xmlns="" id="{8B1268BC-7551-476F-A321-0D35900F4009}"/>
                  </a:ext>
                </a:extLst>
              </p:cNvPr>
              <p:cNvCxnSpPr/>
              <p:nvPr/>
            </p:nvCxnSpPr>
            <p:spPr>
              <a:xfrm rot="5400000">
                <a:off x="693551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xmlns="" id="{6C9FFAFE-9BFF-4265-B2F8-20BB4DA2E037}"/>
                  </a:ext>
                </a:extLst>
              </p:cNvPr>
              <p:cNvCxnSpPr/>
              <p:nvPr/>
            </p:nvCxnSpPr>
            <p:spPr>
              <a:xfrm rot="5400000">
                <a:off x="708796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xmlns="" id="{6C6E9C84-BCAD-4744-9B95-823B282C5BCE}"/>
                  </a:ext>
                </a:extLst>
              </p:cNvPr>
              <p:cNvCxnSpPr/>
              <p:nvPr/>
            </p:nvCxnSpPr>
            <p:spPr>
              <a:xfrm rot="5400000">
                <a:off x="724040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xmlns="" id="{A2F73636-AFDB-4CFA-BE18-B8059177C295}"/>
                  </a:ext>
                </a:extLst>
              </p:cNvPr>
              <p:cNvCxnSpPr/>
              <p:nvPr/>
            </p:nvCxnSpPr>
            <p:spPr>
              <a:xfrm rot="5400000">
                <a:off x="739285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xmlns="" id="{BBAFDB99-E91B-4701-8AFB-1E78C5DBCAE4}"/>
                  </a:ext>
                </a:extLst>
              </p:cNvPr>
              <p:cNvCxnSpPr/>
              <p:nvPr/>
            </p:nvCxnSpPr>
            <p:spPr>
              <a:xfrm rot="5400000">
                <a:off x="754529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xmlns="" id="{D1995480-17A3-4D78-B40D-9B6C913D1CA6}"/>
                  </a:ext>
                </a:extLst>
              </p:cNvPr>
              <p:cNvCxnSpPr/>
              <p:nvPr/>
            </p:nvCxnSpPr>
            <p:spPr>
              <a:xfrm rot="5400000">
                <a:off x="769774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121" name="Group 210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xmlns="" id="{37BF1F20-E130-4BF2-867C-59F74792DCDA}"/>
                  </a:ext>
                </a:extLst>
              </p:cNvPr>
              <p:cNvCxnSpPr/>
              <p:nvPr/>
            </p:nvCxnSpPr>
            <p:spPr>
              <a:xfrm rot="5400000">
                <a:off x="602011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xmlns="" id="{95526185-3ABB-479D-AC0D-50B334772342}"/>
                  </a:ext>
                </a:extLst>
              </p:cNvPr>
              <p:cNvCxnSpPr/>
              <p:nvPr/>
            </p:nvCxnSpPr>
            <p:spPr>
              <a:xfrm rot="5400000">
                <a:off x="617256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xmlns="" id="{221C1023-A7F1-4497-9CDE-CB89197C4D63}"/>
                  </a:ext>
                </a:extLst>
              </p:cNvPr>
              <p:cNvCxnSpPr/>
              <p:nvPr/>
            </p:nvCxnSpPr>
            <p:spPr>
              <a:xfrm rot="5400000">
                <a:off x="632500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xmlns="" id="{89A7437C-4B33-41CC-AD19-953F3AEBC06B}"/>
                  </a:ext>
                </a:extLst>
              </p:cNvPr>
              <p:cNvCxnSpPr/>
              <p:nvPr/>
            </p:nvCxnSpPr>
            <p:spPr>
              <a:xfrm rot="5400000">
                <a:off x="647745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xmlns="" id="{549C9572-0AF8-456F-934C-5A1487501727}"/>
                  </a:ext>
                </a:extLst>
              </p:cNvPr>
              <p:cNvCxnSpPr/>
              <p:nvPr/>
            </p:nvCxnSpPr>
            <p:spPr>
              <a:xfrm rot="5400000">
                <a:off x="662989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xmlns="" id="{F2E08F78-4721-4460-97F7-A2E105363CAA}"/>
                  </a:ext>
                </a:extLst>
              </p:cNvPr>
              <p:cNvCxnSpPr/>
              <p:nvPr/>
            </p:nvCxnSpPr>
            <p:spPr>
              <a:xfrm rot="5400000">
                <a:off x="678234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86" name="Group 229"/>
          <p:cNvGrpSpPr>
            <a:grpSpLocks/>
          </p:cNvGrpSpPr>
          <p:nvPr/>
        </p:nvGrpSpPr>
        <p:grpSpPr bwMode="auto">
          <a:xfrm>
            <a:off x="5380038" y="4646613"/>
            <a:ext cx="2320925" cy="115887"/>
            <a:chOff x="4935538" y="3952204"/>
            <a:chExt cx="3053128" cy="153085"/>
          </a:xfrm>
        </p:grpSpPr>
        <p:grpSp>
          <p:nvGrpSpPr>
            <p:cNvPr id="83097" name="Group 230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xmlns="" id="{834E7EC7-88B2-4687-A4DF-8DB3DBC61D09}"/>
                  </a:ext>
                </a:extLst>
              </p:cNvPr>
              <p:cNvCxnSpPr/>
              <p:nvPr/>
            </p:nvCxnSpPr>
            <p:spPr>
              <a:xfrm rot="5400000">
                <a:off x="602050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xmlns="" id="{638F5433-59CF-4CA5-A8C6-A19640392F9D}"/>
                  </a:ext>
                </a:extLst>
              </p:cNvPr>
              <p:cNvCxnSpPr/>
              <p:nvPr/>
            </p:nvCxnSpPr>
            <p:spPr>
              <a:xfrm rot="5400000">
                <a:off x="617294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xmlns="" id="{EDA4D72B-429A-4933-B0D7-500F8CF19D58}"/>
                  </a:ext>
                </a:extLst>
              </p:cNvPr>
              <p:cNvCxnSpPr/>
              <p:nvPr/>
            </p:nvCxnSpPr>
            <p:spPr>
              <a:xfrm rot="5400000">
                <a:off x="6325396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xmlns="" id="{3478D11D-4B47-4386-828C-C4753FD6B381}"/>
                  </a:ext>
                </a:extLst>
              </p:cNvPr>
              <p:cNvCxnSpPr/>
              <p:nvPr/>
            </p:nvCxnSpPr>
            <p:spPr>
              <a:xfrm rot="5400000">
                <a:off x="647784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xmlns="" id="{FA092E0D-0D6F-4C1E-8ED4-5CA6C716AA92}"/>
                  </a:ext>
                </a:extLst>
              </p:cNvPr>
              <p:cNvCxnSpPr/>
              <p:nvPr/>
            </p:nvCxnSpPr>
            <p:spPr>
              <a:xfrm rot="5400000">
                <a:off x="663029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xmlns="" id="{D517AB39-3EC5-42EA-8324-C0A7A54D562F}"/>
                  </a:ext>
                </a:extLst>
              </p:cNvPr>
              <p:cNvCxnSpPr/>
              <p:nvPr/>
            </p:nvCxnSpPr>
            <p:spPr>
              <a:xfrm rot="5400000">
                <a:off x="678273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xmlns="" id="{03979A0D-4084-4476-9C13-A850E51EE651}"/>
                  </a:ext>
                </a:extLst>
              </p:cNvPr>
              <p:cNvCxnSpPr/>
              <p:nvPr/>
            </p:nvCxnSpPr>
            <p:spPr>
              <a:xfrm rot="5400000">
                <a:off x="6935186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xmlns="" id="{0E9CB49F-82BD-485E-84AE-7E5113FBE3B5}"/>
                  </a:ext>
                </a:extLst>
              </p:cNvPr>
              <p:cNvCxnSpPr/>
              <p:nvPr/>
            </p:nvCxnSpPr>
            <p:spPr>
              <a:xfrm rot="5400000">
                <a:off x="708763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xmlns="" id="{D60D4F33-82A4-456F-B139-470AD6A21973}"/>
                  </a:ext>
                </a:extLst>
              </p:cNvPr>
              <p:cNvCxnSpPr/>
              <p:nvPr/>
            </p:nvCxnSpPr>
            <p:spPr>
              <a:xfrm rot="5400000">
                <a:off x="724008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xmlns="" id="{37915306-3978-4A55-95DA-D52A9ABB0C66}"/>
                  </a:ext>
                </a:extLst>
              </p:cNvPr>
              <p:cNvCxnSpPr/>
              <p:nvPr/>
            </p:nvCxnSpPr>
            <p:spPr>
              <a:xfrm rot="5400000">
                <a:off x="739252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xmlns="" id="{4FBAA3CA-B289-4C87-BFAA-A19DE5F53939}"/>
                  </a:ext>
                </a:extLst>
              </p:cNvPr>
              <p:cNvCxnSpPr/>
              <p:nvPr/>
            </p:nvCxnSpPr>
            <p:spPr>
              <a:xfrm rot="5400000">
                <a:off x="7544977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xmlns="" id="{C24E513F-30C0-4C47-BF2A-462F4363BF7B}"/>
                  </a:ext>
                </a:extLst>
              </p:cNvPr>
              <p:cNvCxnSpPr/>
              <p:nvPr/>
            </p:nvCxnSpPr>
            <p:spPr>
              <a:xfrm rot="5400000">
                <a:off x="769742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098" name="Group 231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xmlns="" id="{E3F90742-5D47-4A9B-A384-0C7F2DCA406A}"/>
                  </a:ext>
                </a:extLst>
              </p:cNvPr>
              <p:cNvCxnSpPr/>
              <p:nvPr/>
            </p:nvCxnSpPr>
            <p:spPr>
              <a:xfrm rot="5400000">
                <a:off x="601962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xmlns="" id="{EA74809E-F8F1-4B7A-A27E-DBEB1C352C8B}"/>
                  </a:ext>
                </a:extLst>
              </p:cNvPr>
              <p:cNvCxnSpPr/>
              <p:nvPr/>
            </p:nvCxnSpPr>
            <p:spPr>
              <a:xfrm rot="5400000">
                <a:off x="6172068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xmlns="" id="{442E4D20-8A1F-4BDC-86C5-B99550FEBB17}"/>
                  </a:ext>
                </a:extLst>
              </p:cNvPr>
              <p:cNvCxnSpPr/>
              <p:nvPr/>
            </p:nvCxnSpPr>
            <p:spPr>
              <a:xfrm rot="5400000">
                <a:off x="6324515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xmlns="" id="{3B80171E-7314-43F1-8969-418A5C62922C}"/>
                  </a:ext>
                </a:extLst>
              </p:cNvPr>
              <p:cNvCxnSpPr/>
              <p:nvPr/>
            </p:nvCxnSpPr>
            <p:spPr>
              <a:xfrm rot="5400000">
                <a:off x="6476963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xmlns="" id="{BB6A8F04-CEA4-4AB0-A5A5-CD2C2B43A4FA}"/>
                  </a:ext>
                </a:extLst>
              </p:cNvPr>
              <p:cNvCxnSpPr/>
              <p:nvPr/>
            </p:nvCxnSpPr>
            <p:spPr>
              <a:xfrm rot="5400000">
                <a:off x="662941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xmlns="" id="{74096318-3F10-4310-9D44-6A52A9E63001}"/>
                  </a:ext>
                </a:extLst>
              </p:cNvPr>
              <p:cNvCxnSpPr/>
              <p:nvPr/>
            </p:nvCxnSpPr>
            <p:spPr>
              <a:xfrm rot="5400000">
                <a:off x="6781858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xmlns="" id="{DB143426-1177-4706-9E7C-725A83A449B9}"/>
                  </a:ext>
                </a:extLst>
              </p:cNvPr>
              <p:cNvCxnSpPr/>
              <p:nvPr/>
            </p:nvCxnSpPr>
            <p:spPr>
              <a:xfrm rot="5400000">
                <a:off x="6934305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xmlns="" id="{565DFDB9-2E81-40DB-A8BD-3E88F8B97F25}"/>
                  </a:ext>
                </a:extLst>
              </p:cNvPr>
              <p:cNvCxnSpPr/>
              <p:nvPr/>
            </p:nvCxnSpPr>
            <p:spPr>
              <a:xfrm rot="5400000">
                <a:off x="7086753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xmlns="" id="{799A0F60-9C7D-4B5D-A6F4-EEB728EBC1DE}"/>
                  </a:ext>
                </a:extLst>
              </p:cNvPr>
              <p:cNvCxnSpPr/>
              <p:nvPr/>
            </p:nvCxnSpPr>
            <p:spPr>
              <a:xfrm rot="5400000">
                <a:off x="723920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87" name="Group 253"/>
          <p:cNvGrpSpPr>
            <a:grpSpLocks/>
          </p:cNvGrpSpPr>
          <p:nvPr/>
        </p:nvGrpSpPr>
        <p:grpSpPr bwMode="auto">
          <a:xfrm>
            <a:off x="5059363" y="5221288"/>
            <a:ext cx="2647950" cy="115887"/>
            <a:chOff x="4515215" y="4710812"/>
            <a:chExt cx="3481878" cy="152401"/>
          </a:xfrm>
        </p:grpSpPr>
        <p:grpSp>
          <p:nvGrpSpPr>
            <p:cNvPr id="83071" name="Group 254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xmlns="" id="{961929BB-8C56-4C78-BD96-0AC35C767C0E}"/>
                  </a:ext>
                </a:extLst>
              </p:cNvPr>
              <p:cNvCxnSpPr/>
              <p:nvPr/>
            </p:nvCxnSpPr>
            <p:spPr>
              <a:xfrm rot="5400000">
                <a:off x="6020843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>
                <a:extLst>
                  <a:ext uri="{FF2B5EF4-FFF2-40B4-BE49-F238E27FC236}">
                    <a16:creationId xmlns:a16="http://schemas.microsoft.com/office/drawing/2014/main" xmlns="" id="{D4D22C36-FD19-417A-B352-8B78611C3F93}"/>
                  </a:ext>
                </a:extLst>
              </p:cNvPr>
              <p:cNvCxnSpPr/>
              <p:nvPr/>
            </p:nvCxnSpPr>
            <p:spPr>
              <a:xfrm rot="5400000">
                <a:off x="6173226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xmlns="" id="{7800E9BE-3C70-451B-99E7-4EE78B42DC5D}"/>
                  </a:ext>
                </a:extLst>
              </p:cNvPr>
              <p:cNvCxnSpPr/>
              <p:nvPr/>
            </p:nvCxnSpPr>
            <p:spPr>
              <a:xfrm rot="5400000">
                <a:off x="6325611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xmlns="" id="{5644CDB6-CD3B-4E4A-B3C3-4FABC1376E38}"/>
                  </a:ext>
                </a:extLst>
              </p:cNvPr>
              <p:cNvCxnSpPr/>
              <p:nvPr/>
            </p:nvCxnSpPr>
            <p:spPr>
              <a:xfrm rot="5400000">
                <a:off x="6477995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>
                <a:extLst>
                  <a:ext uri="{FF2B5EF4-FFF2-40B4-BE49-F238E27FC236}">
                    <a16:creationId xmlns:a16="http://schemas.microsoft.com/office/drawing/2014/main" xmlns="" id="{35B3177D-3B6C-4440-9C3D-5FB71F7ADE5F}"/>
                  </a:ext>
                </a:extLst>
              </p:cNvPr>
              <p:cNvCxnSpPr/>
              <p:nvPr/>
            </p:nvCxnSpPr>
            <p:spPr>
              <a:xfrm rot="5400000">
                <a:off x="6630380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xmlns="" id="{8F53B1DF-D9E1-4778-BAA5-7291119AAD10}"/>
                  </a:ext>
                </a:extLst>
              </p:cNvPr>
              <p:cNvCxnSpPr/>
              <p:nvPr/>
            </p:nvCxnSpPr>
            <p:spPr>
              <a:xfrm rot="5400000">
                <a:off x="6782764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xmlns="" id="{6C052F8C-D5EC-4C40-A284-AE9D07467787}"/>
                  </a:ext>
                </a:extLst>
              </p:cNvPr>
              <p:cNvCxnSpPr/>
              <p:nvPr/>
            </p:nvCxnSpPr>
            <p:spPr>
              <a:xfrm rot="5400000">
                <a:off x="6935149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xmlns="" id="{B9DCCBB3-F220-4C10-AD12-AC785FE0CC77}"/>
                  </a:ext>
                </a:extLst>
              </p:cNvPr>
              <p:cNvCxnSpPr/>
              <p:nvPr/>
            </p:nvCxnSpPr>
            <p:spPr>
              <a:xfrm rot="5400000">
                <a:off x="7087533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xmlns="" id="{1E612C31-F91E-443C-BE4C-E39BB27370A1}"/>
                  </a:ext>
                </a:extLst>
              </p:cNvPr>
              <p:cNvCxnSpPr/>
              <p:nvPr/>
            </p:nvCxnSpPr>
            <p:spPr>
              <a:xfrm rot="5400000">
                <a:off x="7239918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xmlns="" id="{C514EB7E-DF04-470F-8C16-4BBDDF219E81}"/>
                  </a:ext>
                </a:extLst>
              </p:cNvPr>
              <p:cNvCxnSpPr/>
              <p:nvPr/>
            </p:nvCxnSpPr>
            <p:spPr>
              <a:xfrm rot="5400000">
                <a:off x="7392301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xmlns="" id="{4C5E20BF-220B-477D-B86F-E946C8C2496B}"/>
                  </a:ext>
                </a:extLst>
              </p:cNvPr>
              <p:cNvCxnSpPr/>
              <p:nvPr/>
            </p:nvCxnSpPr>
            <p:spPr>
              <a:xfrm rot="5400000">
                <a:off x="7544686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xmlns="" id="{708E774B-0F2F-4A77-9FEA-AD29B6CDF4A2}"/>
                  </a:ext>
                </a:extLst>
              </p:cNvPr>
              <p:cNvCxnSpPr/>
              <p:nvPr/>
            </p:nvCxnSpPr>
            <p:spPr>
              <a:xfrm rot="5400000">
                <a:off x="7697070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072" name="Group 255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xmlns="" id="{BC489CC8-6518-4FE7-BBD2-393284AE1E15}"/>
                  </a:ext>
                </a:extLst>
              </p:cNvPr>
              <p:cNvCxnSpPr/>
              <p:nvPr/>
            </p:nvCxnSpPr>
            <p:spPr>
              <a:xfrm rot="5400000">
                <a:off x="6020515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xmlns="" id="{65F33C59-2481-422E-B822-979166999676}"/>
                  </a:ext>
                </a:extLst>
              </p:cNvPr>
              <p:cNvCxnSpPr/>
              <p:nvPr/>
            </p:nvCxnSpPr>
            <p:spPr>
              <a:xfrm rot="5400000">
                <a:off x="6172899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xmlns="" id="{2A341414-9E9B-460B-AEAC-38784C5A7F82}"/>
                  </a:ext>
                </a:extLst>
              </p:cNvPr>
              <p:cNvCxnSpPr/>
              <p:nvPr/>
            </p:nvCxnSpPr>
            <p:spPr>
              <a:xfrm rot="5400000">
                <a:off x="6325284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xmlns="" id="{35E74A58-B249-4AF5-AFDF-07E2DA460A84}"/>
                  </a:ext>
                </a:extLst>
              </p:cNvPr>
              <p:cNvCxnSpPr/>
              <p:nvPr/>
            </p:nvCxnSpPr>
            <p:spPr>
              <a:xfrm rot="5400000">
                <a:off x="6477668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xmlns="" id="{737CE62D-0AD2-4DDC-A3C4-7C86DA954856}"/>
                  </a:ext>
                </a:extLst>
              </p:cNvPr>
              <p:cNvCxnSpPr/>
              <p:nvPr/>
            </p:nvCxnSpPr>
            <p:spPr>
              <a:xfrm rot="5400000">
                <a:off x="6630053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xmlns="" id="{D89D5586-6FD2-400E-92C0-29665920CE29}"/>
                  </a:ext>
                </a:extLst>
              </p:cNvPr>
              <p:cNvCxnSpPr/>
              <p:nvPr/>
            </p:nvCxnSpPr>
            <p:spPr>
              <a:xfrm rot="5400000">
                <a:off x="6782436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xmlns="" id="{B8EFEF55-FAB9-4F28-9F44-00E4BD3B0C5A}"/>
                  </a:ext>
                </a:extLst>
              </p:cNvPr>
              <p:cNvCxnSpPr/>
              <p:nvPr/>
            </p:nvCxnSpPr>
            <p:spPr>
              <a:xfrm rot="5400000">
                <a:off x="6934821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xmlns="" id="{2191A5B4-18D8-461F-BE7F-408447C1B61C}"/>
                  </a:ext>
                </a:extLst>
              </p:cNvPr>
              <p:cNvCxnSpPr/>
              <p:nvPr/>
            </p:nvCxnSpPr>
            <p:spPr>
              <a:xfrm rot="5400000">
                <a:off x="7087205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xmlns="" id="{F040C39A-4AD5-4431-80BD-86B3C972FC41}"/>
                  </a:ext>
                </a:extLst>
              </p:cNvPr>
              <p:cNvCxnSpPr/>
              <p:nvPr/>
            </p:nvCxnSpPr>
            <p:spPr>
              <a:xfrm rot="5400000">
                <a:off x="7239590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xmlns="" id="{D5EBD3AB-4FEC-4C90-896A-5EA12DC46067}"/>
                  </a:ext>
                </a:extLst>
              </p:cNvPr>
              <p:cNvCxnSpPr/>
              <p:nvPr/>
            </p:nvCxnSpPr>
            <p:spPr>
              <a:xfrm rot="5400000">
                <a:off x="7391974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xmlns="" id="{F048C228-E7D8-4E68-AC53-D98D70DA5E4D}"/>
                  </a:ext>
                </a:extLst>
              </p:cNvPr>
              <p:cNvCxnSpPr/>
              <p:nvPr/>
            </p:nvCxnSpPr>
            <p:spPr>
              <a:xfrm rot="5400000">
                <a:off x="7544359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xmlns="" id="{437ED6F0-26C7-4FF0-8B49-926A49A23E53}"/>
                  </a:ext>
                </a:extLst>
              </p:cNvPr>
              <p:cNvCxnSpPr/>
              <p:nvPr/>
            </p:nvCxnSpPr>
            <p:spPr>
              <a:xfrm rot="5400000">
                <a:off x="7696743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5" name="Right Triangle 1">
            <a:extLst>
              <a:ext uri="{FF2B5EF4-FFF2-40B4-BE49-F238E27FC236}">
                <a16:creationId xmlns:a16="http://schemas.microsoft.com/office/drawing/2014/main" xmlns="" id="{C33FFC6A-3983-4414-9441-69ACA308BA0D}"/>
              </a:ext>
            </a:extLst>
          </p:cNvPr>
          <p:cNvSpPr/>
          <p:nvPr/>
        </p:nvSpPr>
        <p:spPr>
          <a:xfrm flipV="1">
            <a:off x="4594137" y="1632453"/>
            <a:ext cx="2205038" cy="4021138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chemeClr val="bg1">
              <a:alpha val="9000"/>
            </a:scheme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B6422C62-8386-4894-836A-C8C74C0059C6}"/>
              </a:ext>
            </a:extLst>
          </p:cNvPr>
          <p:cNvCxnSpPr>
            <a:stCxn id="82954" idx="0"/>
          </p:cNvCxnSpPr>
          <p:nvPr/>
        </p:nvCxnSpPr>
        <p:spPr>
          <a:xfrm>
            <a:off x="4554538" y="2162175"/>
            <a:ext cx="430371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91" name="TextBox 9215"/>
          <p:cNvSpPr txBox="1">
            <a:spLocks noChangeArrowheads="1"/>
          </p:cNvSpPr>
          <p:nvPr/>
        </p:nvSpPr>
        <p:spPr bwMode="auto">
          <a:xfrm>
            <a:off x="7772400" y="2360613"/>
            <a:ext cx="1382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g</a:t>
            </a:r>
            <a:r>
              <a:rPr lang="en-US" altLang="en-US" sz="1800"/>
              <a:t> = 110 lb/ft</a:t>
            </a:r>
            <a:r>
              <a:rPr lang="en-US" altLang="en-US" sz="1800" baseline="30000"/>
              <a:t>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f</a:t>
            </a:r>
            <a:r>
              <a:rPr lang="en-US" altLang="en-US" sz="1800"/>
              <a:t> = 30</a:t>
            </a:r>
            <a:r>
              <a:rPr lang="en-US" altLang="en-US" sz="1800" baseline="30000"/>
              <a:t>o</a:t>
            </a:r>
          </a:p>
        </p:txBody>
      </p:sp>
      <p:grpSp>
        <p:nvGrpSpPr>
          <p:cNvPr id="82992" name="Group 9216"/>
          <p:cNvGrpSpPr>
            <a:grpSpLocks/>
          </p:cNvGrpSpPr>
          <p:nvPr/>
        </p:nvGrpSpPr>
        <p:grpSpPr bwMode="auto">
          <a:xfrm>
            <a:off x="4569000" y="2444750"/>
            <a:ext cx="3119438" cy="346075"/>
            <a:chOff x="-450365" y="1753553"/>
            <a:chExt cx="4004867" cy="345662"/>
          </a:xfrm>
        </p:grpSpPr>
        <p:sp>
          <p:nvSpPr>
            <p:cNvPr id="83036" name="Line 23"/>
            <p:cNvSpPr>
              <a:spLocks noChangeShapeType="1"/>
            </p:cNvSpPr>
            <p:nvPr/>
          </p:nvSpPr>
          <p:spPr bwMode="auto">
            <a:xfrm>
              <a:off x="2135277" y="1961103"/>
              <a:ext cx="1404937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37" name="Line 24"/>
            <p:cNvSpPr>
              <a:spLocks noChangeShapeType="1"/>
            </p:cNvSpPr>
            <p:nvPr/>
          </p:nvSpPr>
          <p:spPr bwMode="auto">
            <a:xfrm>
              <a:off x="2140039" y="1789653"/>
              <a:ext cx="0" cy="30480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38" name="Line 25"/>
            <p:cNvSpPr>
              <a:spLocks noChangeShapeType="1"/>
            </p:cNvSpPr>
            <p:nvPr/>
          </p:nvSpPr>
          <p:spPr bwMode="auto">
            <a:xfrm>
              <a:off x="3554502" y="1794415"/>
              <a:ext cx="0" cy="30480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39" name="Line 26"/>
            <p:cNvSpPr>
              <a:spLocks noChangeShapeType="1"/>
            </p:cNvSpPr>
            <p:nvPr/>
          </p:nvSpPr>
          <p:spPr bwMode="auto">
            <a:xfrm flipV="1">
              <a:off x="-450365" y="1956340"/>
              <a:ext cx="2595167" cy="6954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0" name="Text Box 28"/>
            <p:cNvSpPr txBox="1">
              <a:spLocks noChangeArrowheads="1"/>
            </p:cNvSpPr>
            <p:nvPr/>
          </p:nvSpPr>
          <p:spPr bwMode="auto">
            <a:xfrm>
              <a:off x="-270843" y="1759296"/>
              <a:ext cx="2218939" cy="23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L</a:t>
              </a:r>
              <a:r>
                <a:rPr lang="en-US" altLang="en-US" sz="900" baseline="-25000" dirty="0"/>
                <a:t>R1 </a:t>
              </a:r>
              <a:r>
                <a:rPr lang="en-US" altLang="en-US" sz="900" dirty="0"/>
                <a:t>= Rankine </a:t>
              </a:r>
              <a:r>
                <a:rPr lang="en-US" altLang="en-US" sz="900" dirty="0" smtClean="0"/>
                <a:t>Length for panel 1</a:t>
              </a:r>
              <a:endParaRPr lang="en-US" altLang="en-US" sz="900" dirty="0"/>
            </a:p>
          </p:txBody>
        </p:sp>
        <p:sp>
          <p:nvSpPr>
            <p:cNvPr id="83041" name="Text Box 27"/>
            <p:cNvSpPr txBox="1">
              <a:spLocks noChangeArrowheads="1"/>
            </p:cNvSpPr>
            <p:nvPr/>
          </p:nvSpPr>
          <p:spPr bwMode="auto">
            <a:xfrm>
              <a:off x="2138454" y="1753553"/>
              <a:ext cx="14145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L</a:t>
              </a:r>
              <a:r>
                <a:rPr lang="en-US" altLang="en-US" sz="800" baseline="-25000"/>
                <a:t>e1 </a:t>
              </a:r>
              <a:r>
                <a:rPr lang="en-US" altLang="en-US" sz="800"/>
                <a:t>= Effective Length</a:t>
              </a:r>
            </a:p>
          </p:txBody>
        </p:sp>
      </p:grpSp>
      <p:cxnSp>
        <p:nvCxnSpPr>
          <p:cNvPr id="2" name="Straight Connector 9219">
            <a:extLst>
              <a:ext uri="{FF2B5EF4-FFF2-40B4-BE49-F238E27FC236}">
                <a16:creationId xmlns:a16="http://schemas.microsoft.com/office/drawing/2014/main" xmlns="" id="{320DD380-9D8D-4F63-9540-B9590FFE78D2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4251325" y="2162175"/>
            <a:ext cx="303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221">
            <a:extLst>
              <a:ext uri="{FF2B5EF4-FFF2-40B4-BE49-F238E27FC236}">
                <a16:creationId xmlns:a16="http://schemas.microsoft.com/office/drawing/2014/main" xmlns="" id="{A8451C7B-1292-477E-AD93-8B0AA1CA84A1}"/>
              </a:ext>
            </a:extLst>
          </p:cNvPr>
          <p:cNvCxnSpPr>
            <a:stCxn id="11" idx="2"/>
          </p:cNvCxnSpPr>
          <p:nvPr/>
        </p:nvCxnSpPr>
        <p:spPr>
          <a:xfrm flipH="1" flipV="1">
            <a:off x="4273550" y="2741613"/>
            <a:ext cx="280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9223">
            <a:extLst>
              <a:ext uri="{FF2B5EF4-FFF2-40B4-BE49-F238E27FC236}">
                <a16:creationId xmlns:a16="http://schemas.microsoft.com/office/drawing/2014/main" xmlns="" id="{B03FA7F0-E037-4196-86FA-A5B7C7C5500F}"/>
              </a:ext>
            </a:extLst>
          </p:cNvPr>
          <p:cNvCxnSpPr/>
          <p:nvPr/>
        </p:nvCxnSpPr>
        <p:spPr>
          <a:xfrm>
            <a:off x="4389438" y="2152650"/>
            <a:ext cx="7937" cy="6016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96" name="TextBox 9224"/>
          <p:cNvSpPr txBox="1">
            <a:spLocks noChangeArrowheads="1"/>
          </p:cNvSpPr>
          <p:nvPr/>
        </p:nvSpPr>
        <p:spPr bwMode="auto">
          <a:xfrm>
            <a:off x="4119563" y="2295525"/>
            <a:ext cx="3016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" name="Arc 9225">
            <a:extLst>
              <a:ext uri="{FF2B5EF4-FFF2-40B4-BE49-F238E27FC236}">
                <a16:creationId xmlns:a16="http://schemas.microsoft.com/office/drawing/2014/main" xmlns="" id="{E64C46BE-A7A0-4BC9-91C5-18910453EF3E}"/>
              </a:ext>
            </a:extLst>
          </p:cNvPr>
          <p:cNvSpPr/>
          <p:nvPr/>
        </p:nvSpPr>
        <p:spPr>
          <a:xfrm>
            <a:off x="4538312" y="5417623"/>
            <a:ext cx="366712" cy="395288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xmlns="" id="{CC2F2169-2DE4-4315-BFE5-6A2510AE4F85}"/>
              </a:ext>
            </a:extLst>
          </p:cNvPr>
          <p:cNvCxnSpPr/>
          <p:nvPr/>
        </p:nvCxnSpPr>
        <p:spPr>
          <a:xfrm rot="5400000">
            <a:off x="198438" y="405765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xmlns="" id="{E8E633F6-E771-4534-A7A9-82130E4BCD65}"/>
              </a:ext>
            </a:extLst>
          </p:cNvPr>
          <p:cNvCxnSpPr/>
          <p:nvPr/>
        </p:nvCxnSpPr>
        <p:spPr>
          <a:xfrm>
            <a:off x="1570038" y="2914650"/>
            <a:ext cx="9842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xmlns="" id="{3F1CEB6A-7C46-4823-8B55-F7124CD2127B}"/>
              </a:ext>
            </a:extLst>
          </p:cNvPr>
          <p:cNvCxnSpPr/>
          <p:nvPr/>
        </p:nvCxnSpPr>
        <p:spPr>
          <a:xfrm rot="10800000" flipV="1">
            <a:off x="808038" y="2914650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xmlns="" id="{2B22692F-7F8B-4588-84AB-0954F58F2A49}"/>
              </a:ext>
            </a:extLst>
          </p:cNvPr>
          <p:cNvCxnSpPr/>
          <p:nvPr/>
        </p:nvCxnSpPr>
        <p:spPr>
          <a:xfrm rot="10800000">
            <a:off x="808038" y="4667250"/>
            <a:ext cx="92075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xmlns="" id="{EEB561A3-2CEE-47BB-A044-C15FDE1AD458}"/>
              </a:ext>
            </a:extLst>
          </p:cNvPr>
          <p:cNvCxnSpPr/>
          <p:nvPr/>
        </p:nvCxnSpPr>
        <p:spPr>
          <a:xfrm rot="5400000">
            <a:off x="285750" y="4071938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xmlns="" id="{82CC28D7-4B1F-43B1-B3CB-B58F1E5CCB06}"/>
              </a:ext>
            </a:extLst>
          </p:cNvPr>
          <p:cNvCxnSpPr/>
          <p:nvPr/>
        </p:nvCxnSpPr>
        <p:spPr>
          <a:xfrm rot="5400000">
            <a:off x="1047750" y="3538538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xmlns="" id="{2585CB90-D765-4181-AA79-B3491FA4966F}"/>
              </a:ext>
            </a:extLst>
          </p:cNvPr>
          <p:cNvCxnSpPr/>
          <p:nvPr/>
        </p:nvCxnSpPr>
        <p:spPr>
          <a:xfrm rot="10800000" flipV="1">
            <a:off x="895350" y="292893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xmlns="" id="{B98F8809-F608-4C5E-98D7-1A0B54D075A4}"/>
              </a:ext>
            </a:extLst>
          </p:cNvPr>
          <p:cNvCxnSpPr/>
          <p:nvPr/>
        </p:nvCxnSpPr>
        <p:spPr>
          <a:xfrm rot="10800000" flipV="1">
            <a:off x="895350" y="414813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xmlns="" id="{500596FE-95E2-4BE0-BDC0-585915867079}"/>
              </a:ext>
            </a:extLst>
          </p:cNvPr>
          <p:cNvCxnSpPr/>
          <p:nvPr/>
        </p:nvCxnSpPr>
        <p:spPr>
          <a:xfrm>
            <a:off x="806450" y="3443288"/>
            <a:ext cx="87313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xmlns="" id="{02DBC4A9-60D1-4B39-B868-E1A007DCB90F}"/>
              </a:ext>
            </a:extLst>
          </p:cNvPr>
          <p:cNvCxnSpPr>
            <a:stCxn id="244" idx="1"/>
          </p:cNvCxnSpPr>
          <p:nvPr/>
        </p:nvCxnSpPr>
        <p:spPr>
          <a:xfrm>
            <a:off x="900113" y="3457575"/>
            <a:ext cx="636587" cy="153988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xmlns="" id="{78951332-A3E6-460A-9CAC-81C0FE540C72}"/>
              </a:ext>
            </a:extLst>
          </p:cNvPr>
          <p:cNvCxnSpPr/>
          <p:nvPr/>
        </p:nvCxnSpPr>
        <p:spPr>
          <a:xfrm>
            <a:off x="1641475" y="2930525"/>
            <a:ext cx="622300" cy="131763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xmlns="" id="{47D3E6F3-82F2-46DE-A5A0-B60EF9F82AE8}"/>
              </a:ext>
            </a:extLst>
          </p:cNvPr>
          <p:cNvCxnSpPr/>
          <p:nvPr/>
        </p:nvCxnSpPr>
        <p:spPr>
          <a:xfrm>
            <a:off x="1538288" y="3613150"/>
            <a:ext cx="488950" cy="131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xmlns="" id="{3EEB01F8-4944-4579-86BA-D2493683ADB4}"/>
              </a:ext>
            </a:extLst>
          </p:cNvPr>
          <p:cNvCxnSpPr/>
          <p:nvPr/>
        </p:nvCxnSpPr>
        <p:spPr>
          <a:xfrm>
            <a:off x="1643063" y="4149725"/>
            <a:ext cx="1108075" cy="24765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xmlns="" id="{14E28AA9-14F9-4AE5-B707-CAAD55CD7442}"/>
              </a:ext>
            </a:extLst>
          </p:cNvPr>
          <p:cNvCxnSpPr/>
          <p:nvPr/>
        </p:nvCxnSpPr>
        <p:spPr>
          <a:xfrm>
            <a:off x="2260600" y="3062288"/>
            <a:ext cx="490538" cy="1335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xmlns="" id="{AC566F67-92CF-4D50-B6BD-BA614E293D27}"/>
              </a:ext>
            </a:extLst>
          </p:cNvPr>
          <p:cNvCxnSpPr/>
          <p:nvPr/>
        </p:nvCxnSpPr>
        <p:spPr>
          <a:xfrm rot="10800000" flipV="1">
            <a:off x="1536700" y="3063875"/>
            <a:ext cx="727075" cy="54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xmlns="" id="{E61D5F67-F855-47C9-9ADC-A474F68729C5}"/>
              </a:ext>
            </a:extLst>
          </p:cNvPr>
          <p:cNvCxnSpPr/>
          <p:nvPr/>
        </p:nvCxnSpPr>
        <p:spPr>
          <a:xfrm flipH="1">
            <a:off x="2027238" y="4397375"/>
            <a:ext cx="722312" cy="528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15" name="Rectangle 111"/>
          <p:cNvSpPr>
            <a:spLocks noChangeArrowheads="1"/>
          </p:cNvSpPr>
          <p:nvPr/>
        </p:nvSpPr>
        <p:spPr bwMode="auto">
          <a:xfrm>
            <a:off x="1201738" y="4681538"/>
            <a:ext cx="374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s</a:t>
            </a:r>
            <a:r>
              <a:rPr lang="en-US" altLang="en-US" sz="1200" baseline="-25000"/>
              <a:t>a4</a:t>
            </a:r>
          </a:p>
        </p:txBody>
      </p:sp>
      <p:sp>
        <p:nvSpPr>
          <p:cNvPr id="83016" name="Rectangle 112"/>
          <p:cNvSpPr>
            <a:spLocks noChangeArrowheads="1"/>
          </p:cNvSpPr>
          <p:nvPr/>
        </p:nvSpPr>
        <p:spPr bwMode="auto">
          <a:xfrm>
            <a:off x="1063625" y="3317875"/>
            <a:ext cx="371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s</a:t>
            </a:r>
            <a:r>
              <a:rPr lang="en-US" altLang="en-US" sz="1200" baseline="-25000"/>
              <a:t>a3</a:t>
            </a:r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xmlns="" id="{EC42F9E0-F986-47FE-9A23-5BA2923A18CC}"/>
              </a:ext>
            </a:extLst>
          </p:cNvPr>
          <p:cNvCxnSpPr/>
          <p:nvPr/>
        </p:nvCxnSpPr>
        <p:spPr>
          <a:xfrm rot="10800000">
            <a:off x="577850" y="3389313"/>
            <a:ext cx="212725" cy="4921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xmlns="" id="{8E40D633-44D2-4B57-975C-6214DE9F9806}"/>
              </a:ext>
            </a:extLst>
          </p:cNvPr>
          <p:cNvCxnSpPr/>
          <p:nvPr/>
        </p:nvCxnSpPr>
        <p:spPr>
          <a:xfrm rot="10800000">
            <a:off x="579438" y="4613275"/>
            <a:ext cx="212725" cy="4762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500293B4-9267-4931-9B37-2CC7FBA25477}"/>
              </a:ext>
            </a:extLst>
          </p:cNvPr>
          <p:cNvCxnSpPr/>
          <p:nvPr/>
        </p:nvCxnSpPr>
        <p:spPr>
          <a:xfrm rot="16200000" flipH="1">
            <a:off x="46832" y="4015581"/>
            <a:ext cx="1225550" cy="793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20" name="Rectangle 127"/>
          <p:cNvSpPr>
            <a:spLocks noChangeArrowheads="1"/>
          </p:cNvSpPr>
          <p:nvPr/>
        </p:nvSpPr>
        <p:spPr bwMode="auto">
          <a:xfrm>
            <a:off x="76200" y="3757613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</a:t>
            </a:r>
            <a:r>
              <a:rPr lang="en-US" altLang="en-US" sz="1400" baseline="-25000"/>
              <a:t>v </a:t>
            </a:r>
            <a:r>
              <a:rPr lang="en-US" altLang="en-US" sz="1400"/>
              <a:t>= 5’</a:t>
            </a:r>
          </a:p>
        </p:txBody>
      </p:sp>
      <p:sp>
        <p:nvSpPr>
          <p:cNvPr id="83021" name="Rectangle 128"/>
          <p:cNvSpPr>
            <a:spLocks noChangeArrowheads="1"/>
          </p:cNvSpPr>
          <p:nvPr/>
        </p:nvSpPr>
        <p:spPr bwMode="auto">
          <a:xfrm>
            <a:off x="388938" y="2933700"/>
            <a:ext cx="706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</a:t>
            </a:r>
            <a:r>
              <a:rPr lang="en-US" altLang="en-US" sz="1400" baseline="-25000"/>
              <a:t>H </a:t>
            </a:r>
            <a:r>
              <a:rPr lang="en-US" altLang="en-US" sz="1400"/>
              <a:t>= 5’</a:t>
            </a: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xmlns="" id="{F5EBE8E2-37E2-4EF3-BDDC-659C7042264B}"/>
              </a:ext>
            </a:extLst>
          </p:cNvPr>
          <p:cNvCxnSpPr/>
          <p:nvPr/>
        </p:nvCxnSpPr>
        <p:spPr>
          <a:xfrm rot="10800000">
            <a:off x="1338263" y="2863850"/>
            <a:ext cx="212725" cy="49213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xmlns="" id="{12405D70-853D-4464-B6EC-B05F6F2DBB09}"/>
              </a:ext>
            </a:extLst>
          </p:cNvPr>
          <p:cNvCxnSpPr/>
          <p:nvPr/>
        </p:nvCxnSpPr>
        <p:spPr>
          <a:xfrm rot="10800000" flipV="1">
            <a:off x="652463" y="2882900"/>
            <a:ext cx="750887" cy="514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xmlns="" id="{5CACA703-706F-4779-9363-70FEFD637D88}"/>
              </a:ext>
            </a:extLst>
          </p:cNvPr>
          <p:cNvCxnSpPr/>
          <p:nvPr/>
        </p:nvCxnSpPr>
        <p:spPr>
          <a:xfrm rot="10800000">
            <a:off x="1268413" y="3851275"/>
            <a:ext cx="874712" cy="1555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9227">
            <a:extLst>
              <a:ext uri="{FF2B5EF4-FFF2-40B4-BE49-F238E27FC236}">
                <a16:creationId xmlns:a16="http://schemas.microsoft.com/office/drawing/2014/main" xmlns="" id="{A84DA91D-7F8C-46CE-B60F-E2E466EA5D0D}"/>
              </a:ext>
            </a:extLst>
          </p:cNvPr>
          <p:cNvSpPr/>
          <p:nvPr/>
        </p:nvSpPr>
        <p:spPr>
          <a:xfrm>
            <a:off x="1255713" y="3806825"/>
            <a:ext cx="107950" cy="10001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lowchart: Data 9229">
            <a:extLst>
              <a:ext uri="{FF2B5EF4-FFF2-40B4-BE49-F238E27FC236}">
                <a16:creationId xmlns:a16="http://schemas.microsoft.com/office/drawing/2014/main" xmlns="" id="{DC957293-0D6B-4D70-8DE8-20348E6ABB32}"/>
              </a:ext>
            </a:extLst>
          </p:cNvPr>
          <p:cNvSpPr/>
          <p:nvPr/>
        </p:nvSpPr>
        <p:spPr>
          <a:xfrm>
            <a:off x="895350" y="2930525"/>
            <a:ext cx="766763" cy="17526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34"/>
              <a:gd name="connsiteY0" fmla="*/ 17384 h 17384"/>
              <a:gd name="connsiteX1" fmla="*/ 2134 w 10134"/>
              <a:gd name="connsiteY1" fmla="*/ 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10134"/>
              <a:gd name="connsiteY0" fmla="*/ 17384 h 17384"/>
              <a:gd name="connsiteX1" fmla="*/ 57 w 10134"/>
              <a:gd name="connsiteY1" fmla="*/ 9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8134"/>
              <a:gd name="connsiteY0" fmla="*/ 24858 h 24858"/>
              <a:gd name="connsiteX1" fmla="*/ 57 w 8134"/>
              <a:gd name="connsiteY1" fmla="*/ 7564 h 24858"/>
              <a:gd name="connsiteX2" fmla="*/ 8057 w 8134"/>
              <a:gd name="connsiteY2" fmla="*/ 0 h 24858"/>
              <a:gd name="connsiteX3" fmla="*/ 8134 w 8134"/>
              <a:gd name="connsiteY3" fmla="*/ 17474 h 24858"/>
              <a:gd name="connsiteX4" fmla="*/ 0 w 8134"/>
              <a:gd name="connsiteY4" fmla="*/ 24858 h 24858"/>
              <a:gd name="connsiteX0" fmla="*/ 0 w 10000"/>
              <a:gd name="connsiteY0" fmla="*/ 10000 h 10000"/>
              <a:gd name="connsiteX1" fmla="*/ 70 w 10000"/>
              <a:gd name="connsiteY1" fmla="*/ 3043 h 10000"/>
              <a:gd name="connsiteX2" fmla="*/ 9905 w 10000"/>
              <a:gd name="connsiteY2" fmla="*/ 0 h 10000"/>
              <a:gd name="connsiteX3" fmla="*/ 10000 w 10000"/>
              <a:gd name="connsiteY3" fmla="*/ 7066 h 10000"/>
              <a:gd name="connsiteX4" fmla="*/ 0 w 10000"/>
              <a:gd name="connsiteY4" fmla="*/ 10000 h 10000"/>
              <a:gd name="connsiteX0" fmla="*/ 0 w 9910"/>
              <a:gd name="connsiteY0" fmla="*/ 10000 h 10000"/>
              <a:gd name="connsiteX1" fmla="*/ 70 w 9910"/>
              <a:gd name="connsiteY1" fmla="*/ 3043 h 10000"/>
              <a:gd name="connsiteX2" fmla="*/ 9905 w 9910"/>
              <a:gd name="connsiteY2" fmla="*/ 0 h 10000"/>
              <a:gd name="connsiteX3" fmla="*/ 9846 w 9910"/>
              <a:gd name="connsiteY3" fmla="*/ 6957 h 10000"/>
              <a:gd name="connsiteX4" fmla="*/ 0 w 9910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" h="10000">
                <a:moveTo>
                  <a:pt x="0" y="10000"/>
                </a:moveTo>
                <a:cubicBezTo>
                  <a:pt x="23" y="7681"/>
                  <a:pt x="47" y="5362"/>
                  <a:pt x="71" y="3043"/>
                </a:cubicBezTo>
                <a:lnTo>
                  <a:pt x="9995" y="0"/>
                </a:lnTo>
                <a:cubicBezTo>
                  <a:pt x="10027" y="2343"/>
                  <a:pt x="9996" y="4613"/>
                  <a:pt x="10028" y="6957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6">
              <a:lumMod val="75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9230">
            <a:extLst>
              <a:ext uri="{FF2B5EF4-FFF2-40B4-BE49-F238E27FC236}">
                <a16:creationId xmlns:a16="http://schemas.microsoft.com/office/drawing/2014/main" xmlns="" id="{3E959654-9535-4AE9-ACFD-C7EF18440D0A}"/>
              </a:ext>
            </a:extLst>
          </p:cNvPr>
          <p:cNvSpPr/>
          <p:nvPr/>
        </p:nvSpPr>
        <p:spPr>
          <a:xfrm>
            <a:off x="1800225" y="3606800"/>
            <a:ext cx="1846263" cy="425450"/>
          </a:xfrm>
          <a:custGeom>
            <a:avLst/>
            <a:gdLst>
              <a:gd name="connsiteX0" fmla="*/ 36464 w 1846214"/>
              <a:gd name="connsiteY0" fmla="*/ 120650 h 425519"/>
              <a:gd name="connsiteX1" fmla="*/ 144414 w 1846214"/>
              <a:gd name="connsiteY1" fmla="*/ 101600 h 425519"/>
              <a:gd name="connsiteX2" fmla="*/ 169814 w 1846214"/>
              <a:gd name="connsiteY2" fmla="*/ 88900 h 425519"/>
              <a:gd name="connsiteX3" fmla="*/ 188864 w 1846214"/>
              <a:gd name="connsiteY3" fmla="*/ 82550 h 425519"/>
              <a:gd name="connsiteX4" fmla="*/ 207914 w 1846214"/>
              <a:gd name="connsiteY4" fmla="*/ 69850 h 425519"/>
              <a:gd name="connsiteX5" fmla="*/ 519064 w 1846214"/>
              <a:gd name="connsiteY5" fmla="*/ 57150 h 425519"/>
              <a:gd name="connsiteX6" fmla="*/ 557164 w 1846214"/>
              <a:gd name="connsiteY6" fmla="*/ 31750 h 425519"/>
              <a:gd name="connsiteX7" fmla="*/ 595264 w 1846214"/>
              <a:gd name="connsiteY7" fmla="*/ 12700 h 425519"/>
              <a:gd name="connsiteX8" fmla="*/ 665114 w 1846214"/>
              <a:gd name="connsiteY8" fmla="*/ 6350 h 425519"/>
              <a:gd name="connsiteX9" fmla="*/ 747664 w 1846214"/>
              <a:gd name="connsiteY9" fmla="*/ 12700 h 425519"/>
              <a:gd name="connsiteX10" fmla="*/ 798464 w 1846214"/>
              <a:gd name="connsiteY10" fmla="*/ 19050 h 425519"/>
              <a:gd name="connsiteX11" fmla="*/ 1109614 w 1846214"/>
              <a:gd name="connsiteY11" fmla="*/ 6350 h 425519"/>
              <a:gd name="connsiteX12" fmla="*/ 1185814 w 1846214"/>
              <a:gd name="connsiteY12" fmla="*/ 0 h 425519"/>
              <a:gd name="connsiteX13" fmla="*/ 1325514 w 1846214"/>
              <a:gd name="connsiteY13" fmla="*/ 6350 h 425519"/>
              <a:gd name="connsiteX14" fmla="*/ 1496964 w 1846214"/>
              <a:gd name="connsiteY14" fmla="*/ 12700 h 425519"/>
              <a:gd name="connsiteX15" fmla="*/ 1522364 w 1846214"/>
              <a:gd name="connsiteY15" fmla="*/ 19050 h 425519"/>
              <a:gd name="connsiteX16" fmla="*/ 1554114 w 1846214"/>
              <a:gd name="connsiteY16" fmla="*/ 25400 h 425519"/>
              <a:gd name="connsiteX17" fmla="*/ 1655714 w 1846214"/>
              <a:gd name="connsiteY17" fmla="*/ 57150 h 425519"/>
              <a:gd name="connsiteX18" fmla="*/ 1674764 w 1846214"/>
              <a:gd name="connsiteY18" fmla="*/ 63500 h 425519"/>
              <a:gd name="connsiteX19" fmla="*/ 1693814 w 1846214"/>
              <a:gd name="connsiteY19" fmla="*/ 76200 h 425519"/>
              <a:gd name="connsiteX20" fmla="*/ 1744614 w 1846214"/>
              <a:gd name="connsiteY20" fmla="*/ 101600 h 425519"/>
              <a:gd name="connsiteX21" fmla="*/ 1795414 w 1846214"/>
              <a:gd name="connsiteY21" fmla="*/ 120650 h 425519"/>
              <a:gd name="connsiteX22" fmla="*/ 1820814 w 1846214"/>
              <a:gd name="connsiteY22" fmla="*/ 165100 h 425519"/>
              <a:gd name="connsiteX23" fmla="*/ 1846214 w 1846214"/>
              <a:gd name="connsiteY23" fmla="*/ 203200 h 425519"/>
              <a:gd name="connsiteX24" fmla="*/ 1839864 w 1846214"/>
              <a:gd name="connsiteY24" fmla="*/ 260350 h 425519"/>
              <a:gd name="connsiteX25" fmla="*/ 1833514 w 1846214"/>
              <a:gd name="connsiteY25" fmla="*/ 311150 h 425519"/>
              <a:gd name="connsiteX26" fmla="*/ 1814464 w 1846214"/>
              <a:gd name="connsiteY26" fmla="*/ 323850 h 425519"/>
              <a:gd name="connsiteX27" fmla="*/ 1738264 w 1846214"/>
              <a:gd name="connsiteY27" fmla="*/ 342900 h 425519"/>
              <a:gd name="connsiteX28" fmla="*/ 1719214 w 1846214"/>
              <a:gd name="connsiteY28" fmla="*/ 361950 h 425519"/>
              <a:gd name="connsiteX29" fmla="*/ 1693814 w 1846214"/>
              <a:gd name="connsiteY29" fmla="*/ 374650 h 425519"/>
              <a:gd name="connsiteX30" fmla="*/ 1674764 w 1846214"/>
              <a:gd name="connsiteY30" fmla="*/ 381000 h 425519"/>
              <a:gd name="connsiteX31" fmla="*/ 1516014 w 1846214"/>
              <a:gd name="connsiteY31" fmla="*/ 393700 h 425519"/>
              <a:gd name="connsiteX32" fmla="*/ 1395364 w 1846214"/>
              <a:gd name="connsiteY32" fmla="*/ 406400 h 425519"/>
              <a:gd name="connsiteX33" fmla="*/ 1192164 w 1846214"/>
              <a:gd name="connsiteY33" fmla="*/ 412750 h 425519"/>
              <a:gd name="connsiteX34" fmla="*/ 1033414 w 1846214"/>
              <a:gd name="connsiteY34" fmla="*/ 425450 h 425519"/>
              <a:gd name="connsiteX35" fmla="*/ 944514 w 1846214"/>
              <a:gd name="connsiteY35" fmla="*/ 419100 h 425519"/>
              <a:gd name="connsiteX36" fmla="*/ 760364 w 1846214"/>
              <a:gd name="connsiteY36" fmla="*/ 412750 h 425519"/>
              <a:gd name="connsiteX37" fmla="*/ 728614 w 1846214"/>
              <a:gd name="connsiteY37" fmla="*/ 406400 h 425519"/>
              <a:gd name="connsiteX38" fmla="*/ 665114 w 1846214"/>
              <a:gd name="connsiteY38" fmla="*/ 393700 h 425519"/>
              <a:gd name="connsiteX39" fmla="*/ 588914 w 1846214"/>
              <a:gd name="connsiteY39" fmla="*/ 387350 h 425519"/>
              <a:gd name="connsiteX40" fmla="*/ 544464 w 1846214"/>
              <a:gd name="connsiteY40" fmla="*/ 374650 h 425519"/>
              <a:gd name="connsiteX41" fmla="*/ 519064 w 1846214"/>
              <a:gd name="connsiteY41" fmla="*/ 361950 h 425519"/>
              <a:gd name="connsiteX42" fmla="*/ 480964 w 1846214"/>
              <a:gd name="connsiteY42" fmla="*/ 349250 h 425519"/>
              <a:gd name="connsiteX43" fmla="*/ 468264 w 1846214"/>
              <a:gd name="connsiteY43" fmla="*/ 330200 h 425519"/>
              <a:gd name="connsiteX44" fmla="*/ 455564 w 1846214"/>
              <a:gd name="connsiteY44" fmla="*/ 292100 h 425519"/>
              <a:gd name="connsiteX45" fmla="*/ 271414 w 1846214"/>
              <a:gd name="connsiteY45" fmla="*/ 298450 h 425519"/>
              <a:gd name="connsiteX46" fmla="*/ 265064 w 1846214"/>
              <a:gd name="connsiteY46" fmla="*/ 317500 h 425519"/>
              <a:gd name="connsiteX47" fmla="*/ 138064 w 1846214"/>
              <a:gd name="connsiteY47" fmla="*/ 311150 h 425519"/>
              <a:gd name="connsiteX48" fmla="*/ 119014 w 1846214"/>
              <a:gd name="connsiteY48" fmla="*/ 304800 h 425519"/>
              <a:gd name="connsiteX49" fmla="*/ 68214 w 1846214"/>
              <a:gd name="connsiteY49" fmla="*/ 292100 h 425519"/>
              <a:gd name="connsiteX50" fmla="*/ 49164 w 1846214"/>
              <a:gd name="connsiteY50" fmla="*/ 279400 h 425519"/>
              <a:gd name="connsiteX51" fmla="*/ 11064 w 1846214"/>
              <a:gd name="connsiteY51" fmla="*/ 266700 h 425519"/>
              <a:gd name="connsiteX52" fmla="*/ 11064 w 1846214"/>
              <a:gd name="connsiteY52" fmla="*/ 146050 h 425519"/>
              <a:gd name="connsiteX53" fmla="*/ 36464 w 1846214"/>
              <a:gd name="connsiteY53" fmla="*/ 120650 h 42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46214" h="425519">
                <a:moveTo>
                  <a:pt x="36464" y="120650"/>
                </a:moveTo>
                <a:cubicBezTo>
                  <a:pt x="58689" y="113242"/>
                  <a:pt x="112782" y="115157"/>
                  <a:pt x="144414" y="101600"/>
                </a:cubicBezTo>
                <a:cubicBezTo>
                  <a:pt x="153115" y="97871"/>
                  <a:pt x="161113" y="92629"/>
                  <a:pt x="169814" y="88900"/>
                </a:cubicBezTo>
                <a:cubicBezTo>
                  <a:pt x="175966" y="86263"/>
                  <a:pt x="182877" y="85543"/>
                  <a:pt x="188864" y="82550"/>
                </a:cubicBezTo>
                <a:cubicBezTo>
                  <a:pt x="195690" y="79137"/>
                  <a:pt x="200305" y="70435"/>
                  <a:pt x="207914" y="69850"/>
                </a:cubicBezTo>
                <a:cubicBezTo>
                  <a:pt x="311411" y="61889"/>
                  <a:pt x="519064" y="57150"/>
                  <a:pt x="519064" y="57150"/>
                </a:cubicBezTo>
                <a:lnTo>
                  <a:pt x="557164" y="31750"/>
                </a:lnTo>
                <a:cubicBezTo>
                  <a:pt x="570883" y="22604"/>
                  <a:pt x="578534" y="15090"/>
                  <a:pt x="595264" y="12700"/>
                </a:cubicBezTo>
                <a:cubicBezTo>
                  <a:pt x="618408" y="9394"/>
                  <a:pt x="641831" y="8467"/>
                  <a:pt x="665114" y="6350"/>
                </a:cubicBezTo>
                <a:lnTo>
                  <a:pt x="747664" y="12700"/>
                </a:lnTo>
                <a:cubicBezTo>
                  <a:pt x="764652" y="14318"/>
                  <a:pt x="781402" y="19349"/>
                  <a:pt x="798464" y="19050"/>
                </a:cubicBezTo>
                <a:cubicBezTo>
                  <a:pt x="902251" y="17229"/>
                  <a:pt x="1005897" y="10583"/>
                  <a:pt x="1109614" y="6350"/>
                </a:cubicBezTo>
                <a:cubicBezTo>
                  <a:pt x="1135014" y="4233"/>
                  <a:pt x="1160326" y="0"/>
                  <a:pt x="1185814" y="0"/>
                </a:cubicBezTo>
                <a:cubicBezTo>
                  <a:pt x="1232429" y="0"/>
                  <a:pt x="1278938" y="4449"/>
                  <a:pt x="1325514" y="6350"/>
                </a:cubicBezTo>
                <a:lnTo>
                  <a:pt x="1496964" y="12700"/>
                </a:lnTo>
                <a:cubicBezTo>
                  <a:pt x="1505431" y="14817"/>
                  <a:pt x="1513845" y="17157"/>
                  <a:pt x="1522364" y="19050"/>
                </a:cubicBezTo>
                <a:cubicBezTo>
                  <a:pt x="1532900" y="21391"/>
                  <a:pt x="1543736" y="22435"/>
                  <a:pt x="1554114" y="25400"/>
                </a:cubicBezTo>
                <a:cubicBezTo>
                  <a:pt x="1588231" y="35148"/>
                  <a:pt x="1621879" y="46465"/>
                  <a:pt x="1655714" y="57150"/>
                </a:cubicBezTo>
                <a:cubicBezTo>
                  <a:pt x="1662097" y="59166"/>
                  <a:pt x="1669195" y="59787"/>
                  <a:pt x="1674764" y="63500"/>
                </a:cubicBezTo>
                <a:cubicBezTo>
                  <a:pt x="1681114" y="67733"/>
                  <a:pt x="1687114" y="72546"/>
                  <a:pt x="1693814" y="76200"/>
                </a:cubicBezTo>
                <a:cubicBezTo>
                  <a:pt x="1710434" y="85266"/>
                  <a:pt x="1727036" y="94569"/>
                  <a:pt x="1744614" y="101600"/>
                </a:cubicBezTo>
                <a:cubicBezTo>
                  <a:pt x="1782579" y="116786"/>
                  <a:pt x="1765550" y="110695"/>
                  <a:pt x="1795414" y="120650"/>
                </a:cubicBezTo>
                <a:cubicBezTo>
                  <a:pt x="1805995" y="152393"/>
                  <a:pt x="1796350" y="130151"/>
                  <a:pt x="1820814" y="165100"/>
                </a:cubicBezTo>
                <a:cubicBezTo>
                  <a:pt x="1829567" y="177604"/>
                  <a:pt x="1846214" y="203200"/>
                  <a:pt x="1846214" y="203200"/>
                </a:cubicBezTo>
                <a:cubicBezTo>
                  <a:pt x="1844097" y="222250"/>
                  <a:pt x="1842104" y="241314"/>
                  <a:pt x="1839864" y="260350"/>
                </a:cubicBezTo>
                <a:cubicBezTo>
                  <a:pt x="1837870" y="277298"/>
                  <a:pt x="1839852" y="295305"/>
                  <a:pt x="1833514" y="311150"/>
                </a:cubicBezTo>
                <a:cubicBezTo>
                  <a:pt x="1830680" y="318236"/>
                  <a:pt x="1821438" y="320750"/>
                  <a:pt x="1814464" y="323850"/>
                </a:cubicBezTo>
                <a:cubicBezTo>
                  <a:pt x="1784275" y="337267"/>
                  <a:pt x="1770212" y="337575"/>
                  <a:pt x="1738264" y="342900"/>
                </a:cubicBezTo>
                <a:cubicBezTo>
                  <a:pt x="1731914" y="349250"/>
                  <a:pt x="1726522" y="356730"/>
                  <a:pt x="1719214" y="361950"/>
                </a:cubicBezTo>
                <a:cubicBezTo>
                  <a:pt x="1711511" y="367452"/>
                  <a:pt x="1702515" y="370921"/>
                  <a:pt x="1693814" y="374650"/>
                </a:cubicBezTo>
                <a:cubicBezTo>
                  <a:pt x="1687662" y="377287"/>
                  <a:pt x="1681258" y="379377"/>
                  <a:pt x="1674764" y="381000"/>
                </a:cubicBezTo>
                <a:cubicBezTo>
                  <a:pt x="1619779" y="394746"/>
                  <a:pt x="1581814" y="390410"/>
                  <a:pt x="1516014" y="393700"/>
                </a:cubicBezTo>
                <a:cubicBezTo>
                  <a:pt x="1466298" y="410272"/>
                  <a:pt x="1495910" y="402211"/>
                  <a:pt x="1395364" y="406400"/>
                </a:cubicBezTo>
                <a:cubicBezTo>
                  <a:pt x="1327656" y="409221"/>
                  <a:pt x="1259897" y="410633"/>
                  <a:pt x="1192164" y="412750"/>
                </a:cubicBezTo>
                <a:cubicBezTo>
                  <a:pt x="1139247" y="416983"/>
                  <a:pt x="1086482" y="424089"/>
                  <a:pt x="1033414" y="425450"/>
                </a:cubicBezTo>
                <a:cubicBezTo>
                  <a:pt x="1003715" y="426212"/>
                  <a:pt x="974191" y="420480"/>
                  <a:pt x="944514" y="419100"/>
                </a:cubicBezTo>
                <a:cubicBezTo>
                  <a:pt x="883161" y="416246"/>
                  <a:pt x="821747" y="414867"/>
                  <a:pt x="760364" y="412750"/>
                </a:cubicBezTo>
                <a:cubicBezTo>
                  <a:pt x="749781" y="410633"/>
                  <a:pt x="739150" y="408741"/>
                  <a:pt x="728614" y="406400"/>
                </a:cubicBezTo>
                <a:cubicBezTo>
                  <a:pt x="697081" y="399393"/>
                  <a:pt x="702443" y="397848"/>
                  <a:pt x="665114" y="393700"/>
                </a:cubicBezTo>
                <a:cubicBezTo>
                  <a:pt x="639782" y="390885"/>
                  <a:pt x="614314" y="389467"/>
                  <a:pt x="588914" y="387350"/>
                </a:cubicBezTo>
                <a:cubicBezTo>
                  <a:pt x="576025" y="384128"/>
                  <a:pt x="557218" y="380116"/>
                  <a:pt x="544464" y="374650"/>
                </a:cubicBezTo>
                <a:cubicBezTo>
                  <a:pt x="535763" y="370921"/>
                  <a:pt x="527853" y="365466"/>
                  <a:pt x="519064" y="361950"/>
                </a:cubicBezTo>
                <a:cubicBezTo>
                  <a:pt x="506635" y="356978"/>
                  <a:pt x="480964" y="349250"/>
                  <a:pt x="480964" y="349250"/>
                </a:cubicBezTo>
                <a:cubicBezTo>
                  <a:pt x="476731" y="342900"/>
                  <a:pt x="471364" y="337174"/>
                  <a:pt x="468264" y="330200"/>
                </a:cubicBezTo>
                <a:cubicBezTo>
                  <a:pt x="462827" y="317967"/>
                  <a:pt x="455564" y="292100"/>
                  <a:pt x="455564" y="292100"/>
                </a:cubicBezTo>
                <a:cubicBezTo>
                  <a:pt x="394181" y="294217"/>
                  <a:pt x="332295" y="290333"/>
                  <a:pt x="271414" y="298450"/>
                </a:cubicBezTo>
                <a:cubicBezTo>
                  <a:pt x="264779" y="299335"/>
                  <a:pt x="271727" y="316865"/>
                  <a:pt x="265064" y="317500"/>
                </a:cubicBezTo>
                <a:cubicBezTo>
                  <a:pt x="222869" y="321519"/>
                  <a:pt x="180397" y="313267"/>
                  <a:pt x="138064" y="311150"/>
                </a:cubicBezTo>
                <a:cubicBezTo>
                  <a:pt x="131714" y="309033"/>
                  <a:pt x="125472" y="306561"/>
                  <a:pt x="119014" y="304800"/>
                </a:cubicBezTo>
                <a:cubicBezTo>
                  <a:pt x="102175" y="300207"/>
                  <a:pt x="68214" y="292100"/>
                  <a:pt x="68214" y="292100"/>
                </a:cubicBezTo>
                <a:cubicBezTo>
                  <a:pt x="61864" y="287867"/>
                  <a:pt x="56138" y="282500"/>
                  <a:pt x="49164" y="279400"/>
                </a:cubicBezTo>
                <a:cubicBezTo>
                  <a:pt x="36931" y="273963"/>
                  <a:pt x="11064" y="266700"/>
                  <a:pt x="11064" y="266700"/>
                </a:cubicBezTo>
                <a:cubicBezTo>
                  <a:pt x="-4634" y="219606"/>
                  <a:pt x="-2713" y="233303"/>
                  <a:pt x="11064" y="146050"/>
                </a:cubicBezTo>
                <a:cubicBezTo>
                  <a:pt x="14350" y="125239"/>
                  <a:pt x="14239" y="128058"/>
                  <a:pt x="36464" y="120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228">
            <a:extLst>
              <a:ext uri="{FF2B5EF4-FFF2-40B4-BE49-F238E27FC236}">
                <a16:creationId xmlns:a16="http://schemas.microsoft.com/office/drawing/2014/main" xmlns="" id="{871EB588-6DA7-4F7C-9736-AD8774A5D85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05887" y="3572695"/>
            <a:ext cx="1913473" cy="414729"/>
          </a:xfrm>
          <a:prstGeom prst="rect">
            <a:avLst/>
          </a:prstGeom>
          <a:blipFill rotWithShape="0">
            <a:blip r:embed="rId2"/>
            <a:stretch>
              <a:fillRect b="-294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4" name="Flowchart: Data 9229">
            <a:extLst>
              <a:ext uri="{FF2B5EF4-FFF2-40B4-BE49-F238E27FC236}">
                <a16:creationId xmlns:a16="http://schemas.microsoft.com/office/drawing/2014/main" xmlns="" id="{6A4412B4-5BBA-45F5-A6D1-7EA1EF061355}"/>
              </a:ext>
            </a:extLst>
          </p:cNvPr>
          <p:cNvSpPr/>
          <p:nvPr/>
        </p:nvSpPr>
        <p:spPr>
          <a:xfrm>
            <a:off x="898525" y="3457575"/>
            <a:ext cx="1117600" cy="14668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34"/>
              <a:gd name="connsiteY0" fmla="*/ 17384 h 17384"/>
              <a:gd name="connsiteX1" fmla="*/ 2134 w 10134"/>
              <a:gd name="connsiteY1" fmla="*/ 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10134"/>
              <a:gd name="connsiteY0" fmla="*/ 17384 h 17384"/>
              <a:gd name="connsiteX1" fmla="*/ 57 w 10134"/>
              <a:gd name="connsiteY1" fmla="*/ 9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8134"/>
              <a:gd name="connsiteY0" fmla="*/ 24858 h 24858"/>
              <a:gd name="connsiteX1" fmla="*/ 57 w 8134"/>
              <a:gd name="connsiteY1" fmla="*/ 7564 h 24858"/>
              <a:gd name="connsiteX2" fmla="*/ 8057 w 8134"/>
              <a:gd name="connsiteY2" fmla="*/ 0 h 24858"/>
              <a:gd name="connsiteX3" fmla="*/ 8134 w 8134"/>
              <a:gd name="connsiteY3" fmla="*/ 17474 h 24858"/>
              <a:gd name="connsiteX4" fmla="*/ 0 w 8134"/>
              <a:gd name="connsiteY4" fmla="*/ 24858 h 24858"/>
              <a:gd name="connsiteX0" fmla="*/ 0 w 10000"/>
              <a:gd name="connsiteY0" fmla="*/ 10000 h 10000"/>
              <a:gd name="connsiteX1" fmla="*/ 70 w 10000"/>
              <a:gd name="connsiteY1" fmla="*/ 3043 h 10000"/>
              <a:gd name="connsiteX2" fmla="*/ 9905 w 10000"/>
              <a:gd name="connsiteY2" fmla="*/ 0 h 10000"/>
              <a:gd name="connsiteX3" fmla="*/ 10000 w 10000"/>
              <a:gd name="connsiteY3" fmla="*/ 7066 h 10000"/>
              <a:gd name="connsiteX4" fmla="*/ 0 w 10000"/>
              <a:gd name="connsiteY4" fmla="*/ 10000 h 10000"/>
              <a:gd name="connsiteX0" fmla="*/ 0 w 9910"/>
              <a:gd name="connsiteY0" fmla="*/ 10000 h 10000"/>
              <a:gd name="connsiteX1" fmla="*/ 70 w 9910"/>
              <a:gd name="connsiteY1" fmla="*/ 3043 h 10000"/>
              <a:gd name="connsiteX2" fmla="*/ 9905 w 9910"/>
              <a:gd name="connsiteY2" fmla="*/ 0 h 10000"/>
              <a:gd name="connsiteX3" fmla="*/ 9846 w 9910"/>
              <a:gd name="connsiteY3" fmla="*/ 6957 h 10000"/>
              <a:gd name="connsiteX4" fmla="*/ 0 w 9910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8574 w 18602"/>
              <a:gd name="connsiteY0" fmla="*/ 15470 h 15470"/>
              <a:gd name="connsiteX1" fmla="*/ 0 w 18602"/>
              <a:gd name="connsiteY1" fmla="*/ 0 h 15470"/>
              <a:gd name="connsiteX2" fmla="*/ 18569 w 18602"/>
              <a:gd name="connsiteY2" fmla="*/ 5470 h 15470"/>
              <a:gd name="connsiteX3" fmla="*/ 18602 w 18602"/>
              <a:gd name="connsiteY3" fmla="*/ 12427 h 15470"/>
              <a:gd name="connsiteX4" fmla="*/ 8574 w 18602"/>
              <a:gd name="connsiteY4" fmla="*/ 15470 h 15470"/>
              <a:gd name="connsiteX0" fmla="*/ 18 w 18607"/>
              <a:gd name="connsiteY0" fmla="*/ 6957 h 12427"/>
              <a:gd name="connsiteX1" fmla="*/ 5 w 18607"/>
              <a:gd name="connsiteY1" fmla="*/ 0 h 12427"/>
              <a:gd name="connsiteX2" fmla="*/ 18574 w 18607"/>
              <a:gd name="connsiteY2" fmla="*/ 5470 h 12427"/>
              <a:gd name="connsiteX3" fmla="*/ 18607 w 18607"/>
              <a:gd name="connsiteY3" fmla="*/ 12427 h 12427"/>
              <a:gd name="connsiteX4" fmla="*/ 18 w 18607"/>
              <a:gd name="connsiteY4" fmla="*/ 6957 h 12427"/>
              <a:gd name="connsiteX0" fmla="*/ 18 w 18574"/>
              <a:gd name="connsiteY0" fmla="*/ 6957 h 6957"/>
              <a:gd name="connsiteX1" fmla="*/ 5 w 18574"/>
              <a:gd name="connsiteY1" fmla="*/ 0 h 6957"/>
              <a:gd name="connsiteX2" fmla="*/ 18574 w 18574"/>
              <a:gd name="connsiteY2" fmla="*/ 5470 h 6957"/>
              <a:gd name="connsiteX3" fmla="*/ 10046 w 18574"/>
              <a:gd name="connsiteY3" fmla="*/ 3950 h 6957"/>
              <a:gd name="connsiteX4" fmla="*/ 18 w 18574"/>
              <a:gd name="connsiteY4" fmla="*/ 6957 h 6957"/>
              <a:gd name="connsiteX0" fmla="*/ 10 w 5438"/>
              <a:gd name="connsiteY0" fmla="*/ 14374 h 14374"/>
              <a:gd name="connsiteX1" fmla="*/ 3 w 5438"/>
              <a:gd name="connsiteY1" fmla="*/ 4374 h 14374"/>
              <a:gd name="connsiteX2" fmla="*/ 5435 w 5438"/>
              <a:gd name="connsiteY2" fmla="*/ 0 h 14374"/>
              <a:gd name="connsiteX3" fmla="*/ 5409 w 5438"/>
              <a:gd name="connsiteY3" fmla="*/ 10052 h 14374"/>
              <a:gd name="connsiteX4" fmla="*/ 10 w 5438"/>
              <a:gd name="connsiteY4" fmla="*/ 14374 h 14374"/>
              <a:gd name="connsiteX0" fmla="*/ 18 w 12827"/>
              <a:gd name="connsiteY0" fmla="*/ 10000 h 10000"/>
              <a:gd name="connsiteX1" fmla="*/ 6 w 12827"/>
              <a:gd name="connsiteY1" fmla="*/ 3043 h 10000"/>
              <a:gd name="connsiteX2" fmla="*/ 9994 w 12827"/>
              <a:gd name="connsiteY2" fmla="*/ 0 h 10000"/>
              <a:gd name="connsiteX3" fmla="*/ 12827 w 12827"/>
              <a:gd name="connsiteY3" fmla="*/ 5290 h 10000"/>
              <a:gd name="connsiteX4" fmla="*/ 18 w 12827"/>
              <a:gd name="connsiteY4" fmla="*/ 10000 h 10000"/>
              <a:gd name="connsiteX0" fmla="*/ 0 w 14866"/>
              <a:gd name="connsiteY0" fmla="*/ 3769 h 5290"/>
              <a:gd name="connsiteX1" fmla="*/ 2045 w 14866"/>
              <a:gd name="connsiteY1" fmla="*/ 3043 h 5290"/>
              <a:gd name="connsiteX2" fmla="*/ 12033 w 14866"/>
              <a:gd name="connsiteY2" fmla="*/ 0 h 5290"/>
              <a:gd name="connsiteX3" fmla="*/ 14866 w 14866"/>
              <a:gd name="connsiteY3" fmla="*/ 5290 h 5290"/>
              <a:gd name="connsiteX4" fmla="*/ 0 w 14866"/>
              <a:gd name="connsiteY4" fmla="*/ 3769 h 5290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8094 w 10000"/>
              <a:gd name="connsiteY2" fmla="*/ 5685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9834"/>
              <a:gd name="connsiteY0" fmla="*/ 12810 h 15822"/>
              <a:gd name="connsiteX1" fmla="*/ 103 w 9834"/>
              <a:gd name="connsiteY1" fmla="*/ 0 h 15822"/>
              <a:gd name="connsiteX2" fmla="*/ 5714 w 9834"/>
              <a:gd name="connsiteY2" fmla="*/ 1713 h 15822"/>
              <a:gd name="connsiteX3" fmla="*/ 9834 w 9834"/>
              <a:gd name="connsiteY3" fmla="*/ 15822 h 15822"/>
              <a:gd name="connsiteX4" fmla="*/ 0 w 9834"/>
              <a:gd name="connsiteY4" fmla="*/ 12810 h 15822"/>
              <a:gd name="connsiteX0" fmla="*/ 0 w 10000"/>
              <a:gd name="connsiteY0" fmla="*/ 8096 h 10000"/>
              <a:gd name="connsiteX1" fmla="*/ 105 w 10000"/>
              <a:gd name="connsiteY1" fmla="*/ 0 h 10000"/>
              <a:gd name="connsiteX2" fmla="*/ 5810 w 10000"/>
              <a:gd name="connsiteY2" fmla="*/ 1083 h 10000"/>
              <a:gd name="connsiteX3" fmla="*/ 10000 w 10000"/>
              <a:gd name="connsiteY3" fmla="*/ 10000 h 10000"/>
              <a:gd name="connsiteX4" fmla="*/ 0 w 10000"/>
              <a:gd name="connsiteY4" fmla="*/ 8096 h 10000"/>
              <a:gd name="connsiteX0" fmla="*/ 13 w 9900"/>
              <a:gd name="connsiteY0" fmla="*/ 8312 h 10000"/>
              <a:gd name="connsiteX1" fmla="*/ 5 w 9900"/>
              <a:gd name="connsiteY1" fmla="*/ 0 h 10000"/>
              <a:gd name="connsiteX2" fmla="*/ 5710 w 9900"/>
              <a:gd name="connsiteY2" fmla="*/ 1083 h 10000"/>
              <a:gd name="connsiteX3" fmla="*/ 9900 w 9900"/>
              <a:gd name="connsiteY3" fmla="*/ 10000 h 10000"/>
              <a:gd name="connsiteX4" fmla="*/ 13 w 9900"/>
              <a:gd name="connsiteY4" fmla="*/ 83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0" h="10000">
                <a:moveTo>
                  <a:pt x="13" y="8312"/>
                </a:moveTo>
                <a:cubicBezTo>
                  <a:pt x="28" y="5541"/>
                  <a:pt x="-13" y="2771"/>
                  <a:pt x="5" y="0"/>
                </a:cubicBezTo>
                <a:lnTo>
                  <a:pt x="5710" y="1083"/>
                </a:lnTo>
                <a:cubicBezTo>
                  <a:pt x="8885" y="7819"/>
                  <a:pt x="8246" y="6810"/>
                  <a:pt x="9900" y="10000"/>
                </a:cubicBezTo>
                <a:lnTo>
                  <a:pt x="13" y="8312"/>
                </a:lnTo>
                <a:close/>
              </a:path>
            </a:pathLst>
          </a:cu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xmlns="" id="{0EA5AD2E-054E-441D-89D3-DE03194F03D7}"/>
              </a:ext>
            </a:extLst>
          </p:cNvPr>
          <p:cNvCxnSpPr/>
          <p:nvPr/>
        </p:nvCxnSpPr>
        <p:spPr>
          <a:xfrm>
            <a:off x="895350" y="4683125"/>
            <a:ext cx="1139825" cy="242888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xmlns="" id="{ECD2687D-0EFE-4B2C-9945-F836CA5B89C5}"/>
              </a:ext>
            </a:extLst>
          </p:cNvPr>
          <p:cNvCxnSpPr/>
          <p:nvPr/>
        </p:nvCxnSpPr>
        <p:spPr>
          <a:xfrm flipH="1">
            <a:off x="4560888" y="3605213"/>
            <a:ext cx="842962" cy="476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>
            <a:extLst>
              <a:ext uri="{FF2B5EF4-FFF2-40B4-BE49-F238E27FC236}">
                <a16:creationId xmlns:a16="http://schemas.microsoft.com/office/drawing/2014/main" xmlns="" id="{3F704041-07B2-4C76-AD48-143010D4BF2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01589" y="3308973"/>
            <a:ext cx="462883" cy="30777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1" name="Flowchart: Data 9243">
            <a:extLst>
              <a:ext uri="{FF2B5EF4-FFF2-40B4-BE49-F238E27FC236}">
                <a16:creationId xmlns:a16="http://schemas.microsoft.com/office/drawing/2014/main" xmlns="" id="{A2EBE228-57EC-4D2A-9461-2BB1FC69B0E3}"/>
              </a:ext>
            </a:extLst>
          </p:cNvPr>
          <p:cNvSpPr/>
          <p:nvPr/>
        </p:nvSpPr>
        <p:spPr>
          <a:xfrm>
            <a:off x="806450" y="2914650"/>
            <a:ext cx="847725" cy="5524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077"/>
              <a:gd name="connsiteY0" fmla="*/ 10378 h 10378"/>
              <a:gd name="connsiteX1" fmla="*/ 2000 w 9077"/>
              <a:gd name="connsiteY1" fmla="*/ 378 h 10378"/>
              <a:gd name="connsiteX2" fmla="*/ 9077 w 9077"/>
              <a:gd name="connsiteY2" fmla="*/ 0 h 10378"/>
              <a:gd name="connsiteX3" fmla="*/ 8000 w 9077"/>
              <a:gd name="connsiteY3" fmla="*/ 10378 h 10378"/>
              <a:gd name="connsiteX4" fmla="*/ 0 w 9077"/>
              <a:gd name="connsiteY4" fmla="*/ 10378 h 10378"/>
              <a:gd name="connsiteX0" fmla="*/ 0 w 10000"/>
              <a:gd name="connsiteY0" fmla="*/ 10000 h 10012"/>
              <a:gd name="connsiteX1" fmla="*/ 76 w 10000"/>
              <a:gd name="connsiteY1" fmla="*/ 10012 h 10012"/>
              <a:gd name="connsiteX2" fmla="*/ 10000 w 10000"/>
              <a:gd name="connsiteY2" fmla="*/ 0 h 10012"/>
              <a:gd name="connsiteX3" fmla="*/ 8813 w 10000"/>
              <a:gd name="connsiteY3" fmla="*/ 10000 h 10012"/>
              <a:gd name="connsiteX4" fmla="*/ 0 w 10000"/>
              <a:gd name="connsiteY4" fmla="*/ 10000 h 10012"/>
              <a:gd name="connsiteX0" fmla="*/ 0 w 10031"/>
              <a:gd name="connsiteY0" fmla="*/ 6632 h 10012"/>
              <a:gd name="connsiteX1" fmla="*/ 107 w 10031"/>
              <a:gd name="connsiteY1" fmla="*/ 10012 h 10012"/>
              <a:gd name="connsiteX2" fmla="*/ 10031 w 10031"/>
              <a:gd name="connsiteY2" fmla="*/ 0 h 10012"/>
              <a:gd name="connsiteX3" fmla="*/ 8844 w 10031"/>
              <a:gd name="connsiteY3" fmla="*/ 10000 h 10012"/>
              <a:gd name="connsiteX4" fmla="*/ 0 w 10031"/>
              <a:gd name="connsiteY4" fmla="*/ 6632 h 10012"/>
              <a:gd name="connsiteX0" fmla="*/ 0 w 10031"/>
              <a:gd name="connsiteY0" fmla="*/ 6632 h 10604"/>
              <a:gd name="connsiteX1" fmla="*/ 1340 w 10031"/>
              <a:gd name="connsiteY1" fmla="*/ 10604 h 10604"/>
              <a:gd name="connsiteX2" fmla="*/ 10031 w 10031"/>
              <a:gd name="connsiteY2" fmla="*/ 0 h 10604"/>
              <a:gd name="connsiteX3" fmla="*/ 8844 w 10031"/>
              <a:gd name="connsiteY3" fmla="*/ 10000 h 10604"/>
              <a:gd name="connsiteX4" fmla="*/ 0 w 10031"/>
              <a:gd name="connsiteY4" fmla="*/ 6632 h 10604"/>
              <a:gd name="connsiteX0" fmla="*/ 1127 w 8692"/>
              <a:gd name="connsiteY0" fmla="*/ 11775 h 12005"/>
              <a:gd name="connsiteX1" fmla="*/ 1 w 8692"/>
              <a:gd name="connsiteY1" fmla="*/ 10604 h 12005"/>
              <a:gd name="connsiteX2" fmla="*/ 8692 w 8692"/>
              <a:gd name="connsiteY2" fmla="*/ 0 h 12005"/>
              <a:gd name="connsiteX3" fmla="*/ 7505 w 8692"/>
              <a:gd name="connsiteY3" fmla="*/ 10000 h 12005"/>
              <a:gd name="connsiteX4" fmla="*/ 1127 w 8692"/>
              <a:gd name="connsiteY4" fmla="*/ 11775 h 12005"/>
              <a:gd name="connsiteX0" fmla="*/ 2750 w 11453"/>
              <a:gd name="connsiteY0" fmla="*/ 9808 h 9982"/>
              <a:gd name="connsiteX1" fmla="*/ 0 w 11453"/>
              <a:gd name="connsiteY1" fmla="*/ 8492 h 9982"/>
              <a:gd name="connsiteX2" fmla="*/ 11453 w 11453"/>
              <a:gd name="connsiteY2" fmla="*/ 0 h 9982"/>
              <a:gd name="connsiteX3" fmla="*/ 10087 w 11453"/>
              <a:gd name="connsiteY3" fmla="*/ 8330 h 9982"/>
              <a:gd name="connsiteX4" fmla="*/ 2750 w 11453"/>
              <a:gd name="connsiteY4" fmla="*/ 9808 h 9982"/>
              <a:gd name="connsiteX0" fmla="*/ 1193 w 10000"/>
              <a:gd name="connsiteY0" fmla="*/ 8801 h 9042"/>
              <a:gd name="connsiteX1" fmla="*/ 0 w 10000"/>
              <a:gd name="connsiteY1" fmla="*/ 8507 h 9042"/>
              <a:gd name="connsiteX2" fmla="*/ 10000 w 10000"/>
              <a:gd name="connsiteY2" fmla="*/ 0 h 9042"/>
              <a:gd name="connsiteX3" fmla="*/ 8807 w 10000"/>
              <a:gd name="connsiteY3" fmla="*/ 8345 h 9042"/>
              <a:gd name="connsiteX4" fmla="*/ 1193 w 10000"/>
              <a:gd name="connsiteY4" fmla="*/ 8801 h 9042"/>
              <a:gd name="connsiteX0" fmla="*/ 1193 w 11005"/>
              <a:gd name="connsiteY0" fmla="*/ 9733 h 10000"/>
              <a:gd name="connsiteX1" fmla="*/ 0 w 11005"/>
              <a:gd name="connsiteY1" fmla="*/ 9408 h 10000"/>
              <a:gd name="connsiteX2" fmla="*/ 10000 w 11005"/>
              <a:gd name="connsiteY2" fmla="*/ 0 h 10000"/>
              <a:gd name="connsiteX3" fmla="*/ 11005 w 11005"/>
              <a:gd name="connsiteY3" fmla="*/ 241 h 10000"/>
              <a:gd name="connsiteX4" fmla="*/ 1193 w 11005"/>
              <a:gd name="connsiteY4" fmla="*/ 9733 h 10000"/>
              <a:gd name="connsiteX0" fmla="*/ 1197 w 11009"/>
              <a:gd name="connsiteY0" fmla="*/ 9733 h 9733"/>
              <a:gd name="connsiteX1" fmla="*/ 4 w 11009"/>
              <a:gd name="connsiteY1" fmla="*/ 9408 h 9733"/>
              <a:gd name="connsiteX2" fmla="*/ 10004 w 11009"/>
              <a:gd name="connsiteY2" fmla="*/ 0 h 9733"/>
              <a:gd name="connsiteX3" fmla="*/ 11009 w 11009"/>
              <a:gd name="connsiteY3" fmla="*/ 241 h 9733"/>
              <a:gd name="connsiteX4" fmla="*/ 1197 w 11009"/>
              <a:gd name="connsiteY4" fmla="*/ 9733 h 9733"/>
              <a:gd name="connsiteX0" fmla="*/ 1083 w 9996"/>
              <a:gd name="connsiteY0" fmla="*/ 10000 h 10000"/>
              <a:gd name="connsiteX1" fmla="*/ 0 w 9996"/>
              <a:gd name="connsiteY1" fmla="*/ 9666 h 10000"/>
              <a:gd name="connsiteX2" fmla="*/ 9083 w 9996"/>
              <a:gd name="connsiteY2" fmla="*/ 0 h 10000"/>
              <a:gd name="connsiteX3" fmla="*/ 9996 w 9996"/>
              <a:gd name="connsiteY3" fmla="*/ 248 h 10000"/>
              <a:gd name="connsiteX4" fmla="*/ 1083 w 9996"/>
              <a:gd name="connsiteY4" fmla="*/ 10000 h 10000"/>
              <a:gd name="connsiteX0" fmla="*/ 1027 w 9944"/>
              <a:gd name="connsiteY0" fmla="*/ 10000 h 10000"/>
              <a:gd name="connsiteX1" fmla="*/ 0 w 9944"/>
              <a:gd name="connsiteY1" fmla="*/ 9623 h 10000"/>
              <a:gd name="connsiteX2" fmla="*/ 9031 w 9944"/>
              <a:gd name="connsiteY2" fmla="*/ 0 h 10000"/>
              <a:gd name="connsiteX3" fmla="*/ 9944 w 9944"/>
              <a:gd name="connsiteY3" fmla="*/ 248 h 10000"/>
              <a:gd name="connsiteX4" fmla="*/ 1027 w 9944"/>
              <a:gd name="connsiteY4" fmla="*/ 10000 h 10000"/>
              <a:gd name="connsiteX0" fmla="*/ 976 w 10000"/>
              <a:gd name="connsiteY0" fmla="*/ 10000 h 10000"/>
              <a:gd name="connsiteX1" fmla="*/ 0 w 10000"/>
              <a:gd name="connsiteY1" fmla="*/ 9623 h 10000"/>
              <a:gd name="connsiteX2" fmla="*/ 9082 w 10000"/>
              <a:gd name="connsiteY2" fmla="*/ 0 h 10000"/>
              <a:gd name="connsiteX3" fmla="*/ 10000 w 10000"/>
              <a:gd name="connsiteY3" fmla="*/ 248 h 10000"/>
              <a:gd name="connsiteX4" fmla="*/ 976 w 10000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32 w 10056"/>
              <a:gd name="connsiteY0" fmla="*/ 10000 h 10000"/>
              <a:gd name="connsiteX1" fmla="*/ 0 w 10056"/>
              <a:gd name="connsiteY1" fmla="*/ 9666 h 10000"/>
              <a:gd name="connsiteX2" fmla="*/ 9138 w 10056"/>
              <a:gd name="connsiteY2" fmla="*/ 0 h 10000"/>
              <a:gd name="connsiteX3" fmla="*/ 10056 w 10056"/>
              <a:gd name="connsiteY3" fmla="*/ 248 h 10000"/>
              <a:gd name="connsiteX4" fmla="*/ 1032 w 10056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6" h="10000">
                <a:moveTo>
                  <a:pt x="1032" y="10000"/>
                </a:moveTo>
                <a:cubicBezTo>
                  <a:pt x="74" y="9515"/>
                  <a:pt x="1070" y="9980"/>
                  <a:pt x="0" y="9666"/>
                </a:cubicBezTo>
                <a:lnTo>
                  <a:pt x="9138" y="0"/>
                </a:lnTo>
                <a:lnTo>
                  <a:pt x="10056" y="248"/>
                </a:lnTo>
                <a:lnTo>
                  <a:pt x="1032" y="10000"/>
                </a:lnTo>
                <a:close/>
              </a:path>
            </a:pathLst>
          </a:cu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3" name="Flowchart: Data 9243">
            <a:extLst>
              <a:ext uri="{FF2B5EF4-FFF2-40B4-BE49-F238E27FC236}">
                <a16:creationId xmlns:a16="http://schemas.microsoft.com/office/drawing/2014/main" xmlns="" id="{1E6FBADE-4B2C-41D7-8D5D-B02FD7F41513}"/>
              </a:ext>
            </a:extLst>
          </p:cNvPr>
          <p:cNvSpPr/>
          <p:nvPr/>
        </p:nvSpPr>
        <p:spPr>
          <a:xfrm>
            <a:off x="811213" y="3451225"/>
            <a:ext cx="87312" cy="12271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077"/>
              <a:gd name="connsiteY0" fmla="*/ 10378 h 10378"/>
              <a:gd name="connsiteX1" fmla="*/ 2000 w 9077"/>
              <a:gd name="connsiteY1" fmla="*/ 378 h 10378"/>
              <a:gd name="connsiteX2" fmla="*/ 9077 w 9077"/>
              <a:gd name="connsiteY2" fmla="*/ 0 h 10378"/>
              <a:gd name="connsiteX3" fmla="*/ 8000 w 9077"/>
              <a:gd name="connsiteY3" fmla="*/ 10378 h 10378"/>
              <a:gd name="connsiteX4" fmla="*/ 0 w 9077"/>
              <a:gd name="connsiteY4" fmla="*/ 10378 h 10378"/>
              <a:gd name="connsiteX0" fmla="*/ 0 w 10000"/>
              <a:gd name="connsiteY0" fmla="*/ 10000 h 10012"/>
              <a:gd name="connsiteX1" fmla="*/ 76 w 10000"/>
              <a:gd name="connsiteY1" fmla="*/ 10012 h 10012"/>
              <a:gd name="connsiteX2" fmla="*/ 10000 w 10000"/>
              <a:gd name="connsiteY2" fmla="*/ 0 h 10012"/>
              <a:gd name="connsiteX3" fmla="*/ 8813 w 10000"/>
              <a:gd name="connsiteY3" fmla="*/ 10000 h 10012"/>
              <a:gd name="connsiteX4" fmla="*/ 0 w 10000"/>
              <a:gd name="connsiteY4" fmla="*/ 10000 h 10012"/>
              <a:gd name="connsiteX0" fmla="*/ 0 w 10031"/>
              <a:gd name="connsiteY0" fmla="*/ 6632 h 10012"/>
              <a:gd name="connsiteX1" fmla="*/ 107 w 10031"/>
              <a:gd name="connsiteY1" fmla="*/ 10012 h 10012"/>
              <a:gd name="connsiteX2" fmla="*/ 10031 w 10031"/>
              <a:gd name="connsiteY2" fmla="*/ 0 h 10012"/>
              <a:gd name="connsiteX3" fmla="*/ 8844 w 10031"/>
              <a:gd name="connsiteY3" fmla="*/ 10000 h 10012"/>
              <a:gd name="connsiteX4" fmla="*/ 0 w 10031"/>
              <a:gd name="connsiteY4" fmla="*/ 6632 h 10012"/>
              <a:gd name="connsiteX0" fmla="*/ 0 w 10031"/>
              <a:gd name="connsiteY0" fmla="*/ 6632 h 10604"/>
              <a:gd name="connsiteX1" fmla="*/ 1340 w 10031"/>
              <a:gd name="connsiteY1" fmla="*/ 10604 h 10604"/>
              <a:gd name="connsiteX2" fmla="*/ 10031 w 10031"/>
              <a:gd name="connsiteY2" fmla="*/ 0 h 10604"/>
              <a:gd name="connsiteX3" fmla="*/ 8844 w 10031"/>
              <a:gd name="connsiteY3" fmla="*/ 10000 h 10604"/>
              <a:gd name="connsiteX4" fmla="*/ 0 w 10031"/>
              <a:gd name="connsiteY4" fmla="*/ 6632 h 10604"/>
              <a:gd name="connsiteX0" fmla="*/ 1127 w 8692"/>
              <a:gd name="connsiteY0" fmla="*/ 11775 h 12005"/>
              <a:gd name="connsiteX1" fmla="*/ 1 w 8692"/>
              <a:gd name="connsiteY1" fmla="*/ 10604 h 12005"/>
              <a:gd name="connsiteX2" fmla="*/ 8692 w 8692"/>
              <a:gd name="connsiteY2" fmla="*/ 0 h 12005"/>
              <a:gd name="connsiteX3" fmla="*/ 7505 w 8692"/>
              <a:gd name="connsiteY3" fmla="*/ 10000 h 12005"/>
              <a:gd name="connsiteX4" fmla="*/ 1127 w 8692"/>
              <a:gd name="connsiteY4" fmla="*/ 11775 h 12005"/>
              <a:gd name="connsiteX0" fmla="*/ 2750 w 11453"/>
              <a:gd name="connsiteY0" fmla="*/ 9808 h 9982"/>
              <a:gd name="connsiteX1" fmla="*/ 0 w 11453"/>
              <a:gd name="connsiteY1" fmla="*/ 8492 h 9982"/>
              <a:gd name="connsiteX2" fmla="*/ 11453 w 11453"/>
              <a:gd name="connsiteY2" fmla="*/ 0 h 9982"/>
              <a:gd name="connsiteX3" fmla="*/ 10087 w 11453"/>
              <a:gd name="connsiteY3" fmla="*/ 8330 h 9982"/>
              <a:gd name="connsiteX4" fmla="*/ 2750 w 11453"/>
              <a:gd name="connsiteY4" fmla="*/ 9808 h 9982"/>
              <a:gd name="connsiteX0" fmla="*/ 1193 w 10000"/>
              <a:gd name="connsiteY0" fmla="*/ 8801 h 9042"/>
              <a:gd name="connsiteX1" fmla="*/ 0 w 10000"/>
              <a:gd name="connsiteY1" fmla="*/ 8507 h 9042"/>
              <a:gd name="connsiteX2" fmla="*/ 10000 w 10000"/>
              <a:gd name="connsiteY2" fmla="*/ 0 h 9042"/>
              <a:gd name="connsiteX3" fmla="*/ 8807 w 10000"/>
              <a:gd name="connsiteY3" fmla="*/ 8345 h 9042"/>
              <a:gd name="connsiteX4" fmla="*/ 1193 w 10000"/>
              <a:gd name="connsiteY4" fmla="*/ 8801 h 9042"/>
              <a:gd name="connsiteX0" fmla="*/ 1193 w 11005"/>
              <a:gd name="connsiteY0" fmla="*/ 9733 h 10000"/>
              <a:gd name="connsiteX1" fmla="*/ 0 w 11005"/>
              <a:gd name="connsiteY1" fmla="*/ 9408 h 10000"/>
              <a:gd name="connsiteX2" fmla="*/ 10000 w 11005"/>
              <a:gd name="connsiteY2" fmla="*/ 0 h 10000"/>
              <a:gd name="connsiteX3" fmla="*/ 11005 w 11005"/>
              <a:gd name="connsiteY3" fmla="*/ 241 h 10000"/>
              <a:gd name="connsiteX4" fmla="*/ 1193 w 11005"/>
              <a:gd name="connsiteY4" fmla="*/ 9733 h 10000"/>
              <a:gd name="connsiteX0" fmla="*/ 1197 w 11009"/>
              <a:gd name="connsiteY0" fmla="*/ 9733 h 9733"/>
              <a:gd name="connsiteX1" fmla="*/ 4 w 11009"/>
              <a:gd name="connsiteY1" fmla="*/ 9408 h 9733"/>
              <a:gd name="connsiteX2" fmla="*/ 10004 w 11009"/>
              <a:gd name="connsiteY2" fmla="*/ 0 h 9733"/>
              <a:gd name="connsiteX3" fmla="*/ 11009 w 11009"/>
              <a:gd name="connsiteY3" fmla="*/ 241 h 9733"/>
              <a:gd name="connsiteX4" fmla="*/ 1197 w 11009"/>
              <a:gd name="connsiteY4" fmla="*/ 9733 h 9733"/>
              <a:gd name="connsiteX0" fmla="*/ 1083 w 9996"/>
              <a:gd name="connsiteY0" fmla="*/ 10000 h 10000"/>
              <a:gd name="connsiteX1" fmla="*/ 0 w 9996"/>
              <a:gd name="connsiteY1" fmla="*/ 9666 h 10000"/>
              <a:gd name="connsiteX2" fmla="*/ 9083 w 9996"/>
              <a:gd name="connsiteY2" fmla="*/ 0 h 10000"/>
              <a:gd name="connsiteX3" fmla="*/ 9996 w 9996"/>
              <a:gd name="connsiteY3" fmla="*/ 248 h 10000"/>
              <a:gd name="connsiteX4" fmla="*/ 1083 w 9996"/>
              <a:gd name="connsiteY4" fmla="*/ 10000 h 10000"/>
              <a:gd name="connsiteX0" fmla="*/ 1027 w 9944"/>
              <a:gd name="connsiteY0" fmla="*/ 10000 h 10000"/>
              <a:gd name="connsiteX1" fmla="*/ 0 w 9944"/>
              <a:gd name="connsiteY1" fmla="*/ 9623 h 10000"/>
              <a:gd name="connsiteX2" fmla="*/ 9031 w 9944"/>
              <a:gd name="connsiteY2" fmla="*/ 0 h 10000"/>
              <a:gd name="connsiteX3" fmla="*/ 9944 w 9944"/>
              <a:gd name="connsiteY3" fmla="*/ 248 h 10000"/>
              <a:gd name="connsiteX4" fmla="*/ 1027 w 9944"/>
              <a:gd name="connsiteY4" fmla="*/ 10000 h 10000"/>
              <a:gd name="connsiteX0" fmla="*/ 976 w 10000"/>
              <a:gd name="connsiteY0" fmla="*/ 10000 h 10000"/>
              <a:gd name="connsiteX1" fmla="*/ 0 w 10000"/>
              <a:gd name="connsiteY1" fmla="*/ 9623 h 10000"/>
              <a:gd name="connsiteX2" fmla="*/ 9082 w 10000"/>
              <a:gd name="connsiteY2" fmla="*/ 0 h 10000"/>
              <a:gd name="connsiteX3" fmla="*/ 10000 w 10000"/>
              <a:gd name="connsiteY3" fmla="*/ 248 h 10000"/>
              <a:gd name="connsiteX4" fmla="*/ 976 w 10000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32 w 10056"/>
              <a:gd name="connsiteY0" fmla="*/ 10000 h 10000"/>
              <a:gd name="connsiteX1" fmla="*/ 0 w 10056"/>
              <a:gd name="connsiteY1" fmla="*/ 9666 h 10000"/>
              <a:gd name="connsiteX2" fmla="*/ 9138 w 10056"/>
              <a:gd name="connsiteY2" fmla="*/ 0 h 10000"/>
              <a:gd name="connsiteX3" fmla="*/ 10056 w 10056"/>
              <a:gd name="connsiteY3" fmla="*/ 248 h 10000"/>
              <a:gd name="connsiteX4" fmla="*/ 1032 w 10056"/>
              <a:gd name="connsiteY4" fmla="*/ 10000 h 10000"/>
              <a:gd name="connsiteX0" fmla="*/ 10171 w 10171"/>
              <a:gd name="connsiteY0" fmla="*/ 22256 h 22256"/>
              <a:gd name="connsiteX1" fmla="*/ 0 w 10171"/>
              <a:gd name="connsiteY1" fmla="*/ 9666 h 22256"/>
              <a:gd name="connsiteX2" fmla="*/ 9138 w 10171"/>
              <a:gd name="connsiteY2" fmla="*/ 0 h 22256"/>
              <a:gd name="connsiteX3" fmla="*/ 10056 w 10171"/>
              <a:gd name="connsiteY3" fmla="*/ 248 h 22256"/>
              <a:gd name="connsiteX4" fmla="*/ 10171 w 10171"/>
              <a:gd name="connsiteY4" fmla="*/ 22256 h 22256"/>
              <a:gd name="connsiteX0" fmla="*/ 1060 w 1060"/>
              <a:gd name="connsiteY0" fmla="*/ 22256 h 22256"/>
              <a:gd name="connsiteX1" fmla="*/ 0 w 1060"/>
              <a:gd name="connsiteY1" fmla="*/ 21965 h 22256"/>
              <a:gd name="connsiteX2" fmla="*/ 27 w 1060"/>
              <a:gd name="connsiteY2" fmla="*/ 0 h 22256"/>
              <a:gd name="connsiteX3" fmla="*/ 945 w 1060"/>
              <a:gd name="connsiteY3" fmla="*/ 248 h 22256"/>
              <a:gd name="connsiteX4" fmla="*/ 1060 w 1060"/>
              <a:gd name="connsiteY4" fmla="*/ 22256 h 22256"/>
              <a:gd name="connsiteX0" fmla="*/ 33222 w 33222"/>
              <a:gd name="connsiteY0" fmla="*/ 10000 h 10074"/>
              <a:gd name="connsiteX1" fmla="*/ 0 w 33222"/>
              <a:gd name="connsiteY1" fmla="*/ 10044 h 10074"/>
              <a:gd name="connsiteX2" fmla="*/ 23477 w 33222"/>
              <a:gd name="connsiteY2" fmla="*/ 0 h 10074"/>
              <a:gd name="connsiteX3" fmla="*/ 32137 w 33222"/>
              <a:gd name="connsiteY3" fmla="*/ 111 h 10074"/>
              <a:gd name="connsiteX4" fmla="*/ 33222 w 33222"/>
              <a:gd name="connsiteY4" fmla="*/ 10000 h 10074"/>
              <a:gd name="connsiteX0" fmla="*/ 33222 w 33222"/>
              <a:gd name="connsiteY0" fmla="*/ 10000 h 10044"/>
              <a:gd name="connsiteX1" fmla="*/ 0 w 33222"/>
              <a:gd name="connsiteY1" fmla="*/ 10044 h 10044"/>
              <a:gd name="connsiteX2" fmla="*/ 23477 w 33222"/>
              <a:gd name="connsiteY2" fmla="*/ 0 h 10044"/>
              <a:gd name="connsiteX3" fmla="*/ 32137 w 33222"/>
              <a:gd name="connsiteY3" fmla="*/ 111 h 10044"/>
              <a:gd name="connsiteX4" fmla="*/ 33222 w 33222"/>
              <a:gd name="connsiteY4" fmla="*/ 10000 h 10044"/>
              <a:gd name="connsiteX0" fmla="*/ 33222 w 33222"/>
              <a:gd name="connsiteY0" fmla="*/ 10000 h 10044"/>
              <a:gd name="connsiteX1" fmla="*/ 0 w 33222"/>
              <a:gd name="connsiteY1" fmla="*/ 10044 h 10044"/>
              <a:gd name="connsiteX2" fmla="*/ 23477 w 33222"/>
              <a:gd name="connsiteY2" fmla="*/ 0 h 10044"/>
              <a:gd name="connsiteX3" fmla="*/ 32137 w 33222"/>
              <a:gd name="connsiteY3" fmla="*/ 111 h 10044"/>
              <a:gd name="connsiteX4" fmla="*/ 33222 w 33222"/>
              <a:gd name="connsiteY4" fmla="*/ 10000 h 10044"/>
              <a:gd name="connsiteX0" fmla="*/ 9769 w 9769"/>
              <a:gd name="connsiteY0" fmla="*/ 10000 h 10000"/>
              <a:gd name="connsiteX1" fmla="*/ 36 w 9769"/>
              <a:gd name="connsiteY1" fmla="*/ 9928 h 10000"/>
              <a:gd name="connsiteX2" fmla="*/ 24 w 9769"/>
              <a:gd name="connsiteY2" fmla="*/ 0 h 10000"/>
              <a:gd name="connsiteX3" fmla="*/ 8684 w 9769"/>
              <a:gd name="connsiteY3" fmla="*/ 111 h 10000"/>
              <a:gd name="connsiteX4" fmla="*/ 9769 w 9769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69" h="10000">
                <a:moveTo>
                  <a:pt x="9769" y="10000"/>
                </a:moveTo>
                <a:lnTo>
                  <a:pt x="36" y="9928"/>
                </a:lnTo>
                <a:cubicBezTo>
                  <a:pt x="121" y="6638"/>
                  <a:pt x="-61" y="3290"/>
                  <a:pt x="24" y="0"/>
                </a:cubicBezTo>
                <a:lnTo>
                  <a:pt x="8684" y="111"/>
                </a:lnTo>
                <a:cubicBezTo>
                  <a:pt x="9043" y="3408"/>
                  <a:pt x="9411" y="6704"/>
                  <a:pt x="9769" y="10000"/>
                </a:cubicBezTo>
                <a:close/>
              </a:path>
            </a:pathLst>
          </a:cu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017986" y="3682825"/>
            <a:ext cx="2938693" cy="1297890"/>
          </a:xfrm>
          <a:custGeom>
            <a:avLst/>
            <a:gdLst>
              <a:gd name="connsiteX0" fmla="*/ 2938693 w 2938693"/>
              <a:gd name="connsiteY0" fmla="*/ 0 h 1297890"/>
              <a:gd name="connsiteX1" fmla="*/ 1456734 w 2938693"/>
              <a:gd name="connsiteY1" fmla="*/ 1292772 h 1297890"/>
              <a:gd name="connsiteX2" fmla="*/ 0 w 2938693"/>
              <a:gd name="connsiteY2" fmla="*/ 365760 h 12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8693" h="1297890">
                <a:moveTo>
                  <a:pt x="2938693" y="0"/>
                </a:moveTo>
                <a:cubicBezTo>
                  <a:pt x="2442604" y="615906"/>
                  <a:pt x="1946516" y="1231812"/>
                  <a:pt x="1456734" y="1292772"/>
                </a:cubicBezTo>
                <a:cubicBezTo>
                  <a:pt x="966952" y="1353732"/>
                  <a:pt x="483476" y="859746"/>
                  <a:pt x="0" y="365760"/>
                </a:cubicBezTo>
              </a:path>
            </a:pathLst>
          </a:custGeom>
          <a:noFill/>
          <a:ln w="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89120" y="2081048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1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4402784" y="2643351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2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4348130" y="4972443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6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4349181" y="4361792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5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4350233" y="3826815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4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4344977" y="3247695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3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4342875" y="5547358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7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744134" y="4553080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4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757797" y="3381176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3</a:t>
            </a:r>
            <a:endParaRPr lang="en-US" sz="105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009815" y="3619763"/>
            <a:ext cx="0" cy="245942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H="1">
            <a:off x="4572000" y="3733800"/>
            <a:ext cx="1447800" cy="0"/>
          </a:xfrm>
          <a:prstGeom prst="line">
            <a:avLst/>
          </a:prstGeom>
          <a:ln w="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 Box 28"/>
          <p:cNvSpPr txBox="1">
            <a:spLocks noChangeArrowheads="1"/>
          </p:cNvSpPr>
          <p:nvPr/>
        </p:nvSpPr>
        <p:spPr bwMode="auto">
          <a:xfrm>
            <a:off x="6078330" y="3643424"/>
            <a:ext cx="1728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 smtClean="0"/>
              <a:t>L</a:t>
            </a:r>
            <a:r>
              <a:rPr lang="en-US" altLang="en-US" sz="900" baseline="-25000" dirty="0" smtClean="0"/>
              <a:t>R3 </a:t>
            </a:r>
            <a:r>
              <a:rPr lang="en-US" altLang="en-US" sz="900" dirty="0"/>
              <a:t>= Rankine </a:t>
            </a:r>
            <a:r>
              <a:rPr lang="en-US" altLang="en-US" sz="900" dirty="0" smtClean="0"/>
              <a:t>Length for panel 3</a:t>
            </a:r>
            <a:endParaRPr lang="en-US" altLang="en-US" sz="900" dirty="0"/>
          </a:p>
        </p:txBody>
      </p:sp>
      <p:sp>
        <p:nvSpPr>
          <p:cNvPr id="28" name="Freeform 27"/>
          <p:cNvSpPr/>
          <p:nvPr/>
        </p:nvSpPr>
        <p:spPr>
          <a:xfrm>
            <a:off x="5656668" y="3739581"/>
            <a:ext cx="498190" cy="153307"/>
          </a:xfrm>
          <a:custGeom>
            <a:avLst/>
            <a:gdLst>
              <a:gd name="connsiteX0" fmla="*/ 0 w 403597"/>
              <a:gd name="connsiteY0" fmla="*/ 0 h 121776"/>
              <a:gd name="connsiteX1" fmla="*/ 208104 w 403597"/>
              <a:gd name="connsiteY1" fmla="*/ 119818 h 121776"/>
              <a:gd name="connsiteX2" fmla="*/ 403597 w 403597"/>
              <a:gd name="connsiteY2" fmla="*/ 63062 h 12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597" h="121776">
                <a:moveTo>
                  <a:pt x="0" y="0"/>
                </a:moveTo>
                <a:cubicBezTo>
                  <a:pt x="70419" y="54654"/>
                  <a:pt x="140838" y="109308"/>
                  <a:pt x="208104" y="119818"/>
                </a:cubicBezTo>
                <a:cubicBezTo>
                  <a:pt x="275370" y="130328"/>
                  <a:pt x="339483" y="96695"/>
                  <a:pt x="403597" y="63062"/>
                </a:cubicBezTo>
              </a:path>
            </a:pathLst>
          </a:custGeom>
          <a:noFill/>
          <a:ln w="0">
            <a:solidFill>
              <a:schemeClr val="tx1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0" y="5291829"/>
                <a:ext cx="3963008" cy="1201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 dirty="0" smtClean="0"/>
                  <a:t>To determine </a:t>
                </a:r>
              </a:p>
              <a:p>
                <a:pPr eaLnBrk="1" hangingPunct="1"/>
                <a:r>
                  <a:rPr lang="en-US" altLang="en-US" sz="1200" dirty="0" smtClean="0"/>
                  <a:t>L</a:t>
                </a:r>
                <a:r>
                  <a:rPr lang="en-US" altLang="en-US" sz="1200" baseline="-25000" dirty="0" smtClean="0"/>
                  <a:t>R3 </a:t>
                </a:r>
                <a:r>
                  <a:rPr lang="en-US" altLang="en-US" sz="1200" dirty="0" smtClean="0"/>
                  <a:t>= Rankine Length for panel 3=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sSub>
                          <m:sSubPr>
                            <m:ctrlPr>
                              <a:rPr lang="en-US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17.32</m:t>
                        </m:r>
                      </m:num>
                      <m:den>
                        <m:sSub>
                          <m:sSubPr>
                            <m:ctrlP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sSub>
                          <m:sSubPr>
                            <m:ctrlP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𝑓𝑡</m:t>
                        </m:r>
                      </m:num>
                      <m:den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12.5 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𝑓𝑡</m:t>
                        </m:r>
                      </m:den>
                    </m:f>
                  </m:oMath>
                </a14:m>
                <a:endParaRPr lang="en-US" altLang="en-US" sz="1200" dirty="0" smtClean="0"/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17.32 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 12.5</m:t>
                        </m:r>
                      </m:num>
                      <m:den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=7.217</m:t>
                    </m:r>
                  </m:oMath>
                </a14:m>
                <a:r>
                  <a:rPr lang="en-US" altLang="en-US" sz="1200" dirty="0" smtClean="0"/>
                  <a:t> ft</a:t>
                </a:r>
              </a:p>
              <a:p>
                <a:pPr eaLnBrk="1" hangingPunct="1"/>
                <a:endParaRPr lang="en-US" altLang="en-US" sz="1200" dirty="0"/>
              </a:p>
              <a:p>
                <a:pPr eaLnBrk="1" hangingPunct="1"/>
                <a:r>
                  <a:rPr lang="en-US" altLang="en-US" sz="1200" dirty="0" smtClean="0"/>
                  <a:t> </a:t>
                </a:r>
                <a:endParaRPr lang="en-US" altLang="en-US" sz="1200" dirty="0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91829"/>
                <a:ext cx="3963008" cy="12018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>
            <a:stCxn id="82980" idx="1"/>
          </p:cNvCxnSpPr>
          <p:nvPr/>
        </p:nvCxnSpPr>
        <p:spPr>
          <a:xfrm flipV="1">
            <a:off x="6797675" y="1790963"/>
            <a:ext cx="416" cy="4176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flipV="1">
            <a:off x="4585247" y="1728952"/>
            <a:ext cx="416" cy="4176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73" name="Rectangle 115"/>
          <p:cNvSpPr>
            <a:spLocks noChangeArrowheads="1"/>
          </p:cNvSpPr>
          <p:nvPr/>
        </p:nvSpPr>
        <p:spPr bwMode="auto">
          <a:xfrm>
            <a:off x="4757649" y="2595212"/>
            <a:ext cx="16242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latin typeface="Symbol" panose="05050102010706020507" pitchFamily="18" charset="2"/>
              </a:rPr>
              <a:t>s</a:t>
            </a:r>
            <a:r>
              <a:rPr lang="en-US" altLang="en-US" sz="1100" i="1" baseline="-25000" dirty="0" smtClean="0"/>
              <a:t>a2 </a:t>
            </a:r>
            <a:r>
              <a:rPr lang="en-US" altLang="en-US" sz="1100" i="1" dirty="0" smtClean="0"/>
              <a:t>= 5’x110=550 psf</a:t>
            </a:r>
            <a:r>
              <a:rPr lang="en-US" altLang="en-US" sz="1100" i="1" baseline="-25000" dirty="0" smtClean="0"/>
              <a:t> </a:t>
            </a:r>
            <a:endParaRPr lang="en-US" altLang="en-US" sz="1100" i="1" baseline="-25000" dirty="0"/>
          </a:p>
        </p:txBody>
      </p:sp>
      <p:cxnSp>
        <p:nvCxnSpPr>
          <p:cNvPr id="261" name="Straight Connector 260"/>
          <p:cNvCxnSpPr/>
          <p:nvPr/>
        </p:nvCxnSpPr>
        <p:spPr>
          <a:xfrm flipH="1">
            <a:off x="4585664" y="1822494"/>
            <a:ext cx="2225039" cy="1577"/>
          </a:xfrm>
          <a:prstGeom prst="line">
            <a:avLst/>
          </a:prstGeom>
          <a:ln w="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4464794" y="1412591"/>
                <a:ext cx="2478339" cy="438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𝑡𝑎𝑛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30′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……  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=17.32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𝑓𝑡</m:t>
                      </m:r>
                    </m:oMath>
                  </m:oMathPara>
                </a14:m>
                <a:endParaRPr lang="en-US" sz="1200" i="1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94" y="1412591"/>
                <a:ext cx="2478339" cy="438069"/>
              </a:xfrm>
              <a:prstGeom prst="rect">
                <a:avLst/>
              </a:prstGeom>
              <a:blipFill rotWithShape="0"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3657600" y="2163029"/>
            <a:ext cx="636927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 flipH="1">
            <a:off x="3784775" y="3601895"/>
            <a:ext cx="636927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xmlns="" id="{EDE07E88-A794-4B5A-8D6C-FD66E33E925F}"/>
              </a:ext>
            </a:extLst>
          </p:cNvPr>
          <p:cNvCxnSpPr/>
          <p:nvPr/>
        </p:nvCxnSpPr>
        <p:spPr>
          <a:xfrm flipV="1">
            <a:off x="3878317" y="2156724"/>
            <a:ext cx="6307" cy="1450426"/>
          </a:xfrm>
          <a:prstGeom prst="straightConnector1">
            <a:avLst/>
          </a:prstGeom>
          <a:ln w="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146797" y="2743200"/>
            <a:ext cx="824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Z</a:t>
            </a:r>
            <a:r>
              <a:rPr lang="en-US" sz="1100" baseline="-25000" dirty="0" smtClean="0"/>
              <a:t>3 </a:t>
            </a:r>
            <a:r>
              <a:rPr lang="en-US" sz="1100" dirty="0" smtClean="0"/>
              <a:t>= 12.5 ft</a:t>
            </a:r>
            <a:endParaRPr lang="en-US" sz="1100" dirty="0"/>
          </a:p>
        </p:txBody>
      </p:sp>
      <p:sp>
        <p:nvSpPr>
          <p:cNvPr id="276" name="Oval 275"/>
          <p:cNvSpPr/>
          <p:nvPr/>
        </p:nvSpPr>
        <p:spPr>
          <a:xfrm>
            <a:off x="675815" y="2119936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1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82947" name="TextBox 82946"/>
          <p:cNvSpPr txBox="1"/>
          <p:nvPr/>
        </p:nvSpPr>
        <p:spPr>
          <a:xfrm>
            <a:off x="788276" y="2068437"/>
            <a:ext cx="670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= point 1</a:t>
            </a:r>
            <a:endParaRPr lang="en-US" sz="1050" dirty="0"/>
          </a:p>
        </p:txBody>
      </p:sp>
      <p:sp>
        <p:nvSpPr>
          <p:cNvPr id="82962" name="Freeform 82961"/>
          <p:cNvSpPr/>
          <p:nvPr/>
        </p:nvSpPr>
        <p:spPr>
          <a:xfrm>
            <a:off x="3190941" y="5820629"/>
            <a:ext cx="126547" cy="245942"/>
          </a:xfrm>
          <a:custGeom>
            <a:avLst/>
            <a:gdLst>
              <a:gd name="connsiteX0" fmla="*/ 0 w 126547"/>
              <a:gd name="connsiteY0" fmla="*/ 245942 h 245942"/>
              <a:gd name="connsiteX1" fmla="*/ 119818 w 126547"/>
              <a:gd name="connsiteY1" fmla="*/ 132430 h 245942"/>
              <a:gd name="connsiteX2" fmla="*/ 100899 w 126547"/>
              <a:gd name="connsiteY2" fmla="*/ 0 h 24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547" h="245942">
                <a:moveTo>
                  <a:pt x="0" y="245942"/>
                </a:moveTo>
                <a:cubicBezTo>
                  <a:pt x="51501" y="209681"/>
                  <a:pt x="103002" y="173420"/>
                  <a:pt x="119818" y="132430"/>
                </a:cubicBezTo>
                <a:cubicBezTo>
                  <a:pt x="136634" y="91440"/>
                  <a:pt x="118766" y="45720"/>
                  <a:pt x="100899" y="0"/>
                </a:cubicBezTo>
              </a:path>
            </a:pathLst>
          </a:custGeom>
          <a:noFill/>
          <a:ln w="3175"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64" name="TextBox 82963"/>
          <p:cNvSpPr txBox="1"/>
          <p:nvPr/>
        </p:nvSpPr>
        <p:spPr>
          <a:xfrm>
            <a:off x="2781037" y="6016121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5’ + 5’ +2.5’</a:t>
            </a:r>
            <a:endParaRPr lang="en-US" sz="1050" dirty="0"/>
          </a:p>
        </p:txBody>
      </p:sp>
      <p:sp>
        <p:nvSpPr>
          <p:cNvPr id="280" name="Text Box 21"/>
          <p:cNvSpPr txBox="1">
            <a:spLocks noChangeArrowheads="1"/>
          </p:cNvSpPr>
          <p:nvPr/>
        </p:nvSpPr>
        <p:spPr bwMode="auto">
          <a:xfrm>
            <a:off x="4802176" y="5380246"/>
            <a:ext cx="6591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/>
              <a:t>45 + </a:t>
            </a:r>
            <a:r>
              <a:rPr lang="en-US" altLang="en-US" sz="1100" dirty="0">
                <a:latin typeface="Symbol" panose="05050102010706020507" pitchFamily="18" charset="2"/>
              </a:rPr>
              <a:t>f</a:t>
            </a:r>
            <a:r>
              <a:rPr lang="en-US" altLang="en-US" sz="1100" dirty="0"/>
              <a:t>/2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0292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133600" y="5715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10" y="18288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42957" r="62640" b="11871"/>
          <a:stretch>
            <a:fillRect/>
          </a:stretch>
        </p:blipFill>
        <p:spPr bwMode="auto">
          <a:xfrm>
            <a:off x="2514600" y="3733800"/>
            <a:ext cx="24384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9481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5867400" y="3505200"/>
            <a:ext cx="2286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i="1"/>
              <a:t>Basic Reinforced Earth Components.</a:t>
            </a:r>
            <a:endParaRPr lang="en-US" alt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98DFE9-62BC-4EE5-885E-DB673760519E}"/>
              </a:ext>
            </a:extLst>
          </p:cNvPr>
          <p:cNvSpPr txBox="1"/>
          <p:nvPr/>
        </p:nvSpPr>
        <p:spPr>
          <a:xfrm>
            <a:off x="0" y="76200"/>
            <a:ext cx="54864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Reinforced Earth is The Reinforced Earth Company’s flagship MSE retaining wall product, first introduced in the United States in 1971. The system’s soil reinforcements are inextensible High-Adherence (HA) steel reinforcing strips or ladders, which are bolted to tie strips embedded in precast concrete facing panels.</a:t>
            </a:r>
          </a:p>
        </p:txBody>
      </p:sp>
      <p:pic>
        <p:nvPicPr>
          <p:cNvPr id="8499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1970088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Rectangle 6"/>
          <p:cNvSpPr>
            <a:spLocks noChangeArrowheads="1"/>
          </p:cNvSpPr>
          <p:nvPr/>
        </p:nvSpPr>
        <p:spPr bwMode="auto">
          <a:xfrm>
            <a:off x="228600" y="64008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i="1"/>
              <a:t>Back face of Cruciform panel with embedded tie strips</a:t>
            </a:r>
            <a:endParaRPr lang="en-US" altLang="en-US" sz="1000"/>
          </a:p>
        </p:txBody>
      </p:sp>
      <p:pic>
        <p:nvPicPr>
          <p:cNvPr id="8500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6099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1" name="TextBox 8"/>
          <p:cNvSpPr txBox="1">
            <a:spLocks noChangeArrowheads="1"/>
          </p:cNvSpPr>
          <p:nvPr/>
        </p:nvSpPr>
        <p:spPr bwMode="auto">
          <a:xfrm>
            <a:off x="6248400" y="6324600"/>
            <a:ext cx="2755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i="1"/>
              <a:t>Reinforcing strip connection at back face of panel</a:t>
            </a:r>
            <a:endParaRPr lang="en-US" altLang="en-US" sz="1000"/>
          </a:p>
        </p:txBody>
      </p:sp>
      <p:sp>
        <p:nvSpPr>
          <p:cNvPr id="85002" name="TextBox 12"/>
          <p:cNvSpPr txBox="1">
            <a:spLocks noChangeArrowheads="1"/>
          </p:cNvSpPr>
          <p:nvPr/>
        </p:nvSpPr>
        <p:spPr bwMode="auto">
          <a:xfrm>
            <a:off x="3505200" y="3733800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High-Adherence (HA) Ribbed Reinforcing Strips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pic>
        <p:nvPicPr>
          <p:cNvPr id="8500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46533" r="61320" b="5165"/>
          <a:stretch>
            <a:fillRect/>
          </a:stretch>
        </p:blipFill>
        <p:spPr bwMode="auto">
          <a:xfrm>
            <a:off x="2438400" y="4495800"/>
            <a:ext cx="2197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4" name="TextBox 14"/>
          <p:cNvSpPr txBox="1">
            <a:spLocks noChangeArrowheads="1"/>
          </p:cNvSpPr>
          <p:nvPr/>
        </p:nvSpPr>
        <p:spPr bwMode="auto">
          <a:xfrm>
            <a:off x="2209800" y="4724400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High-Adherence Ladders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pic>
        <p:nvPicPr>
          <p:cNvPr id="8500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33118" r="62360" b="22830"/>
          <a:stretch>
            <a:fillRect/>
          </a:stretch>
        </p:blipFill>
        <p:spPr bwMode="auto">
          <a:xfrm>
            <a:off x="2514600" y="5334000"/>
            <a:ext cx="24384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6" name="Rectangle 16"/>
          <p:cNvSpPr>
            <a:spLocks noChangeArrowheads="1"/>
          </p:cNvSpPr>
          <p:nvPr/>
        </p:nvSpPr>
        <p:spPr bwMode="auto">
          <a:xfrm>
            <a:off x="1828800" y="58674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GeoStrap® Geosynthetic Reinforcing Strips</a:t>
            </a:r>
          </a:p>
        </p:txBody>
      </p:sp>
      <p:pic>
        <p:nvPicPr>
          <p:cNvPr id="8500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9306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backup.buildexpo.org/pics/031710%20Construction%20Pictures/La%20Cienega%20MSE%20panels%20-%20hi%20rez%20copyrigh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655638"/>
            <a:ext cx="3317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 descr="http://www.reinforcedearth.com/sites/default/files/gallery/construction_of_hex_panel_mse_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655638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8" descr="https://c1.staticflickr.com/3/2559/3991517162_8c12e2ff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3154363"/>
            <a:ext cx="33178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0" descr="http://friends4expo.org/images/labrea-4014-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154363"/>
            <a:ext cx="24876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2" descr="http://www.triconprecast.com/MSE-walls-crimplock_5x10/files/assets/seo/page8_images/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974975"/>
            <a:ext cx="24812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4" descr="http://www.nesolite.com/images/pictures/Geo%20MSE%20Wal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55638"/>
            <a:ext cx="29527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6" descr="http://www.geosynthetica.net/wp-content/uploads/Figur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897438"/>
            <a:ext cx="24003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3"/>
          <p:cNvGrpSpPr>
            <a:grpSpLocks/>
          </p:cNvGrpSpPr>
          <p:nvPr/>
        </p:nvGrpSpPr>
        <p:grpSpPr bwMode="auto">
          <a:xfrm>
            <a:off x="673100" y="1828800"/>
            <a:ext cx="8077200" cy="2422525"/>
            <a:chOff x="-76199" y="228600"/>
            <a:chExt cx="9415502" cy="2824018"/>
          </a:xfrm>
        </p:grpSpPr>
        <p:pic>
          <p:nvPicPr>
            <p:cNvPr id="87043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199" y="228600"/>
              <a:ext cx="4698787" cy="2824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4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28600"/>
              <a:ext cx="4691103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660845-88A3-4411-AAFD-9644C5A240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1066800" y="2667000"/>
          <a:ext cx="28956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7" name="Image" r:id="rId3" imgW="4939683" imgH="3212698" progId="Photoshop.Image.6">
                  <p:embed/>
                </p:oleObj>
              </mc:Choice>
              <mc:Fallback>
                <p:oleObj name="Image" r:id="rId3" imgW="4939683" imgH="3212698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667000"/>
                        <a:ext cx="289560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533400" y="457200"/>
          <a:ext cx="307975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8" name="Image" r:id="rId5" imgW="4939683" imgH="3250794" progId="Photoshop.Image.6">
                  <p:embed/>
                </p:oleObj>
              </mc:Choice>
              <mc:Fallback>
                <p:oleObj name="Image" r:id="rId5" imgW="4939683" imgH="3250794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3079750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2" name="Object 5"/>
          <p:cNvGraphicFramePr>
            <a:graphicFrameLocks noChangeAspect="1"/>
          </p:cNvGraphicFramePr>
          <p:nvPr/>
        </p:nvGraphicFramePr>
        <p:xfrm>
          <a:off x="5334000" y="381000"/>
          <a:ext cx="32448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9" name="Image" r:id="rId7" imgW="4965079" imgH="3276190" progId="Photoshop.Image.6">
                  <p:embed/>
                </p:oleObj>
              </mc:Choice>
              <mc:Fallback>
                <p:oleObj name="Image" r:id="rId7" imgW="4965079" imgH="3276190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"/>
                        <a:ext cx="32448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3" name="Object 6"/>
          <p:cNvGraphicFramePr>
            <a:graphicFrameLocks noChangeAspect="1"/>
          </p:cNvGraphicFramePr>
          <p:nvPr/>
        </p:nvGraphicFramePr>
        <p:xfrm>
          <a:off x="1066800" y="4876800"/>
          <a:ext cx="253365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0" name="Image" r:id="rId9" imgW="4000000" imgH="2742857" progId="Photoshop.Image.6">
                  <p:embed/>
                </p:oleObj>
              </mc:Choice>
              <mc:Fallback>
                <p:oleObj name="Image" r:id="rId9" imgW="4000000" imgH="274285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876800"/>
                        <a:ext cx="2533650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4" name="Object 7"/>
          <p:cNvGraphicFramePr>
            <a:graphicFrameLocks noChangeAspect="1"/>
          </p:cNvGraphicFramePr>
          <p:nvPr/>
        </p:nvGraphicFramePr>
        <p:xfrm>
          <a:off x="5410200" y="4495800"/>
          <a:ext cx="303530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1" name="Image" r:id="rId11" imgW="4850794" imgH="3200000" progId="Photoshop.Image.6">
                  <p:embed/>
                </p:oleObj>
              </mc:Choice>
              <mc:Fallback>
                <p:oleObj name="Image" r:id="rId11" imgW="4850794" imgH="320000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035300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095" name="Picture 8" descr="rsoil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067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ar-one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0499725" y="193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r-one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ar-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car-one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001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SE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290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MSEWall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183063"/>
            <a:ext cx="29162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6"/>
          <p:cNvSpPr txBox="1">
            <a:spLocks noChangeArrowheads="1"/>
          </p:cNvSpPr>
          <p:nvPr/>
        </p:nvSpPr>
        <p:spPr bwMode="auto">
          <a:xfrm>
            <a:off x="457200" y="4495800"/>
            <a:ext cx="163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H = 30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>
                <a:solidFill>
                  <a:srgbClr val="FFFF00"/>
                </a:solidFill>
              </a:rPr>
              <a:t> = 30o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>
                <a:solidFill>
                  <a:srgbClr val="FFFF00"/>
                </a:solidFill>
              </a:rPr>
              <a:t> = 110 pcf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09713"/>
            <a:ext cx="50006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6448" r="2850" b="8351"/>
          <a:stretch>
            <a:fillRect/>
          </a:stretch>
        </p:blipFill>
        <p:spPr bwMode="auto">
          <a:xfrm>
            <a:off x="254000" y="251460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5190" r="8664"/>
          <a:stretch>
            <a:fillRect/>
          </a:stretch>
        </p:blipFill>
        <p:spPr bwMode="auto">
          <a:xfrm>
            <a:off x="4495800" y="1793875"/>
            <a:ext cx="44196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3"/>
          <p:cNvSpPr txBox="1">
            <a:spLocks noChangeArrowheads="1"/>
          </p:cNvSpPr>
          <p:nvPr/>
        </p:nvSpPr>
        <p:spPr bwMode="auto">
          <a:xfrm>
            <a:off x="195263" y="954088"/>
            <a:ext cx="4656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Mechanical Stabilized Earth (MSE).</a:t>
            </a:r>
          </a:p>
        </p:txBody>
      </p:sp>
      <p:sp>
        <p:nvSpPr>
          <p:cNvPr id="94213" name="TextBox 4"/>
          <p:cNvSpPr txBox="1">
            <a:spLocks noChangeArrowheads="1"/>
          </p:cNvSpPr>
          <p:nvPr/>
        </p:nvSpPr>
        <p:spPr bwMode="auto">
          <a:xfrm>
            <a:off x="228600" y="112713"/>
            <a:ext cx="462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Abutments and Retaining Structures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927225"/>
            <a:ext cx="618013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2"/>
          <p:cNvSpPr txBox="1">
            <a:spLocks noChangeArrowheads="1"/>
          </p:cNvSpPr>
          <p:nvPr/>
        </p:nvSpPr>
        <p:spPr bwMode="auto">
          <a:xfrm>
            <a:off x="152400" y="304800"/>
            <a:ext cx="158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MSE Walls</a:t>
            </a:r>
          </a:p>
        </p:txBody>
      </p: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0" y="1452563"/>
            <a:ext cx="758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MSE Wall with Horizontal Backslope and Traffic Surcharge</a:t>
            </a:r>
          </a:p>
        </p:txBody>
      </p:sp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139700" y="7747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loading and earth pressure diagram for an MSE wall shall be developed in accordance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with </a:t>
            </a:r>
            <a:r>
              <a:rPr lang="en-US" altLang="en-US" sz="1200" b="1"/>
              <a:t>LRFD [11.11.2]</a:t>
            </a:r>
            <a:endParaRPr lang="en-US" altLang="en-US" sz="1200"/>
          </a:p>
        </p:txBody>
      </p:sp>
      <p:sp>
        <p:nvSpPr>
          <p:cNvPr id="95238" name="TextBox 5"/>
          <p:cNvSpPr txBox="1">
            <a:spLocks noChangeArrowheads="1"/>
          </p:cNvSpPr>
          <p:nvPr/>
        </p:nvSpPr>
        <p:spPr bwMode="auto">
          <a:xfrm>
            <a:off x="152400" y="1927225"/>
            <a:ext cx="5873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Figure 14.4-2 shows a procedure to estimate the earth pressure. The active earth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pressure for horizontal backslope is computed using a simplified version of Coulomb theory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tan2 (45 / 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/>
              <a:t>K a </a:t>
            </a:r>
            <a:r>
              <a:rPr lang="en-US" altLang="en-US" sz="1200"/>
              <a:t>= −</a:t>
            </a:r>
            <a:r>
              <a:rPr lang="el-GR" altLang="en-US" sz="1200"/>
              <a:t>φ </a:t>
            </a:r>
            <a:r>
              <a:rPr lang="en-US" altLang="en-US" sz="1200" i="1"/>
              <a:t>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Ka = Coefficient of active earth 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φf = Angle of internal friction of retained earth</a:t>
            </a:r>
          </a:p>
        </p:txBody>
      </p:sp>
      <p:sp>
        <p:nvSpPr>
          <p:cNvPr id="95239" name="TextBox 6"/>
          <p:cNvSpPr txBox="1">
            <a:spLocks noChangeArrowheads="1"/>
          </p:cNvSpPr>
          <p:nvPr/>
        </p:nvSpPr>
        <p:spPr bwMode="auto">
          <a:xfrm>
            <a:off x="381000" y="6327775"/>
            <a:ext cx="484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MSE Walls Earth Pressure for Horizontal Backslope with Traffic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LRFD Figure 11.10.5.2-1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619442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25" y="-85725"/>
            <a:ext cx="107632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76168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8458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MSE Wall with Sloping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active earth pressure coefficient Ka is computed using Coulomb’s equation. The force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rear of the reinforced soil mass (Ft) and the resulting horizontal (Fh) and vertical (Fv)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forces are determined from the following equations: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FT = 1/2 </a:t>
            </a:r>
            <a:r>
              <a:rPr lang="el-GR" altLang="en-US" sz="1200"/>
              <a:t>γ</a:t>
            </a:r>
            <a:r>
              <a:rPr lang="en-US" altLang="en-US" sz="1200"/>
              <a:t>fh2Kaf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Fh </a:t>
            </a:r>
            <a:r>
              <a:rPr lang="en-US" altLang="en-US" sz="1200" i="1"/>
              <a:t>= </a:t>
            </a:r>
            <a:r>
              <a:rPr lang="en-US" altLang="en-US" sz="1200"/>
              <a:t>Ft cos </a:t>
            </a:r>
            <a:r>
              <a:rPr lang="el-GR" altLang="en-US" sz="1200"/>
              <a:t>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Fv = Ft sin </a:t>
            </a:r>
            <a:r>
              <a:rPr lang="el-GR" altLang="en-US" sz="1200"/>
              <a:t>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γf = Unit weight of retained fill material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β = Slope angle of backfill behind wall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δ = Angle of friction between retained backfill and reinforced backfill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h = See Figure 14.4-3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Kaf = Use Coulomb’s equation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5" y="-1476375"/>
            <a:ext cx="10509250" cy="981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99122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2"/>
          <p:cNvSpPr txBox="1">
            <a:spLocks noChangeArrowheads="1"/>
          </p:cNvSpPr>
          <p:nvPr/>
        </p:nvSpPr>
        <p:spPr bwMode="auto">
          <a:xfrm>
            <a:off x="990600" y="6027738"/>
            <a:ext cx="7835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Variation of the Coefficient of Lateral Stress Ratio with Depth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(Source </a:t>
            </a:r>
            <a:r>
              <a:rPr lang="en-US" altLang="en-US" sz="2400" i="1"/>
              <a:t>AASHTO LRFD Figure 11.10.6.2.1-3</a:t>
            </a:r>
            <a:r>
              <a:rPr lang="en-US" alt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25" y="-2636838"/>
            <a:ext cx="11728450" cy="1213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1226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30275"/>
            <a:ext cx="8478838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Box 2"/>
          <p:cNvSpPr txBox="1">
            <a:spLocks noChangeArrowheads="1"/>
          </p:cNvSpPr>
          <p:nvPr/>
        </p:nvSpPr>
        <p:spPr bwMode="auto">
          <a:xfrm>
            <a:off x="381000" y="381000"/>
            <a:ext cx="5949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Modular Block Gravity Wall with Sloping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When designing a “Modular Block Gravity Wall” without setback and with level backfill,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active earth pressure coefficient may be determined using Rankine theory from the following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formula.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tan2 (45 / 2)</a:t>
            </a:r>
          </a:p>
        </p:txBody>
      </p:sp>
      <p:pic>
        <p:nvPicPr>
          <p:cNvPr id="1034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23860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Box 4"/>
          <p:cNvSpPr txBox="1">
            <a:spLocks noChangeArrowheads="1"/>
          </p:cNvSpPr>
          <p:nvPr/>
        </p:nvSpPr>
        <p:spPr bwMode="auto">
          <a:xfrm>
            <a:off x="457200" y="1828800"/>
            <a:ext cx="6043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When designing a "Modular Block Gravity Wall" with setback, the active earth 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coefficient Ka shall be determined from the following Coulomb formula. The interface friction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angle between the blocks and soil behind the blocks is assumed to be zero.</a:t>
            </a:r>
          </a:p>
        </p:txBody>
      </p:sp>
      <p:pic>
        <p:nvPicPr>
          <p:cNvPr id="10343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608263"/>
            <a:ext cx="27749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Box 6"/>
          <p:cNvSpPr txBox="1">
            <a:spLocks noChangeArrowheads="1"/>
          </p:cNvSpPr>
          <p:nvPr/>
        </p:nvSpPr>
        <p:spPr bwMode="auto">
          <a:xfrm>
            <a:off x="457200" y="4800600"/>
            <a:ext cx="584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No live load traffic and live load surcharge shall be allowed on modular block gravity walls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although they are designed for a minimum live load of 100psf. The density of the blocks 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assumed to be 135 pcf and the drainage aggregate inside or between the blocks 120 pcf.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forces acting on a modular block gravity wall are shown in Figure 14.4-5.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1263</Words>
  <Application>Microsoft Office PowerPoint</Application>
  <PresentationFormat>On-screen Show (4:3)</PresentationFormat>
  <Paragraphs>232</Paragraphs>
  <Slides>123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1" baseType="lpstr">
      <vt:lpstr>Times New Roman</vt:lpstr>
      <vt:lpstr>Arial</vt:lpstr>
      <vt:lpstr>Calibri</vt:lpstr>
      <vt:lpstr>Symbol</vt:lpstr>
      <vt:lpstr>Open Sans</vt:lpstr>
      <vt:lpstr>Tahoma</vt:lpstr>
      <vt:lpstr>Default Design</vt:lpstr>
      <vt:lpstr>Adobe Photoshop Image</vt:lpstr>
      <vt:lpstr>Mechanically Stabilized Earth (MSE) Wall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MSE Wall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FAMU/FSU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tawfiq</dc:creator>
  <cp:lastModifiedBy>Microsoft account</cp:lastModifiedBy>
  <cp:revision>108</cp:revision>
  <cp:lastPrinted>2022-10-03T20:35:21Z</cp:lastPrinted>
  <dcterms:created xsi:type="dcterms:W3CDTF">2003-07-01T17:38:00Z</dcterms:created>
  <dcterms:modified xsi:type="dcterms:W3CDTF">2022-10-03T20:35:36Z</dcterms:modified>
</cp:coreProperties>
</file>