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7772400" cy="100584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71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681" cy="466581"/>
          </a:xfrm>
          <a:prstGeom prst="rect">
            <a:avLst/>
          </a:prstGeom>
        </p:spPr>
        <p:txBody>
          <a:bodyPr vert="horz" lIns="82964" tIns="41482" rIns="82964" bIns="41482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727" y="0"/>
            <a:ext cx="2982681" cy="466581"/>
          </a:xfrm>
          <a:prstGeom prst="rect">
            <a:avLst/>
          </a:prstGeom>
        </p:spPr>
        <p:txBody>
          <a:bodyPr vert="horz" lIns="82964" tIns="41482" rIns="82964" bIns="41482" rtlCol="0"/>
          <a:lstStyle>
            <a:lvl1pPr algn="r">
              <a:defRPr sz="1100"/>
            </a:lvl1pPr>
          </a:lstStyle>
          <a:p>
            <a:fld id="{0F6B1E08-A1E1-4D85-8DFB-C1DB6B2E53DF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0438" y="1162050"/>
            <a:ext cx="242093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2964" tIns="41482" rIns="82964" bIns="414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744" y="4473600"/>
            <a:ext cx="5504326" cy="3660750"/>
          </a:xfrm>
          <a:prstGeom prst="rect">
            <a:avLst/>
          </a:prstGeom>
        </p:spPr>
        <p:txBody>
          <a:bodyPr vert="horz" lIns="82964" tIns="41482" rIns="82964" bIns="4148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0"/>
            <a:ext cx="2982681" cy="466581"/>
          </a:xfrm>
          <a:prstGeom prst="rect">
            <a:avLst/>
          </a:prstGeom>
        </p:spPr>
        <p:txBody>
          <a:bodyPr vert="horz" lIns="82964" tIns="41482" rIns="82964" bIns="41482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727" y="8829820"/>
            <a:ext cx="2982681" cy="466581"/>
          </a:xfrm>
          <a:prstGeom prst="rect">
            <a:avLst/>
          </a:prstGeom>
        </p:spPr>
        <p:txBody>
          <a:bodyPr vert="horz" lIns="82964" tIns="41482" rIns="82964" bIns="41482" rtlCol="0" anchor="b"/>
          <a:lstStyle>
            <a:lvl1pPr algn="r">
              <a:defRPr sz="1100"/>
            </a:lvl1pPr>
          </a:lstStyle>
          <a:p>
            <a:fld id="{7AFD6BA2-3A09-46F1-8E0E-0DDCA525A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09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D6BA2-3A09-46F1-8E0E-0DDCA525A4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43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D6BA2-3A09-46F1-8E0E-0DDCA525A4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98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D6BA2-3A09-46F1-8E0E-0DDCA525A4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03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D6BA2-3A09-46F1-8E0E-0DDCA525A4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jp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2061" y="878843"/>
            <a:ext cx="4323080" cy="22225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33679">
              <a:lnSpc>
                <a:spcPct val="100000"/>
              </a:lnSpc>
              <a:spcBef>
                <a:spcPts val="229"/>
              </a:spcBef>
              <a:tabLst>
                <a:tab pos="2207260" algn="l"/>
              </a:tabLst>
            </a:pPr>
            <a:r>
              <a:rPr sz="1200" b="1" dirty="0">
                <a:latin typeface="Calibri"/>
                <a:cs typeface="Calibri"/>
              </a:rPr>
              <a:t>Home Work </a:t>
            </a:r>
            <a:r>
              <a:rPr sz="1200" b="1" spc="-5" dirty="0">
                <a:latin typeface="Calibri"/>
                <a:cs typeface="Calibri"/>
              </a:rPr>
              <a:t>Set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Number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7	</a:t>
            </a:r>
            <a:r>
              <a:rPr sz="1200" b="1" spc="-5" dirty="0">
                <a:latin typeface="Calibri"/>
                <a:cs typeface="Calibri"/>
              </a:rPr>
              <a:t>Geotechnical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Engineering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62059" y="878843"/>
            <a:ext cx="4323080" cy="222250"/>
          </a:xfrm>
          <a:custGeom>
            <a:avLst/>
            <a:gdLst/>
            <a:ahLst/>
            <a:cxnLst/>
            <a:rect l="l" t="t" r="r" b="b"/>
            <a:pathLst>
              <a:path w="4323080" h="222250">
                <a:moveTo>
                  <a:pt x="0" y="221673"/>
                </a:moveTo>
                <a:lnTo>
                  <a:pt x="4322636" y="221673"/>
                </a:lnTo>
                <a:lnTo>
                  <a:pt x="4322636" y="0"/>
                </a:lnTo>
                <a:lnTo>
                  <a:pt x="0" y="0"/>
                </a:lnTo>
                <a:lnTo>
                  <a:pt x="0" y="2216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14400" y="609600"/>
            <a:ext cx="5564505" cy="3749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-12700" algn="ctr">
              <a:lnSpc>
                <a:spcPct val="100000"/>
              </a:lnSpc>
              <a:tabLst>
                <a:tab pos="3047365" algn="l"/>
              </a:tabLst>
            </a:pPr>
            <a:r>
              <a:rPr sz="2000" b="1" dirty="0">
                <a:latin typeface="Calibri"/>
                <a:cs typeface="Calibri"/>
              </a:rPr>
              <a:t>Slope Stability Analysis</a:t>
            </a:r>
            <a:endParaRPr lang="en-US" sz="2000" b="1" dirty="0">
              <a:latin typeface="Calibri"/>
              <a:cs typeface="Calibri"/>
            </a:endParaRPr>
          </a:p>
          <a:p>
            <a:pPr marL="12700" indent="-12700" algn="ctr">
              <a:lnSpc>
                <a:spcPct val="100000"/>
              </a:lnSpc>
              <a:tabLst>
                <a:tab pos="3047365" algn="l"/>
              </a:tabLst>
            </a:pPr>
            <a:r>
              <a:rPr lang="en-US" sz="2000" b="1" dirty="0">
                <a:cs typeface="Calibri"/>
              </a:rPr>
              <a:t>Homew</a:t>
            </a:r>
            <a:r>
              <a:rPr lang="en-US" sz="2000" b="1" spc="-5" dirty="0">
                <a:cs typeface="Calibri"/>
              </a:rPr>
              <a:t>ork # </a:t>
            </a:r>
            <a:r>
              <a:rPr lang="en-US" sz="2000" b="1" dirty="0">
                <a:cs typeface="Calibri"/>
              </a:rPr>
              <a:t>4</a:t>
            </a:r>
          </a:p>
          <a:p>
            <a:pPr marL="12700" indent="-12700" algn="ctr">
              <a:lnSpc>
                <a:spcPct val="100000"/>
              </a:lnSpc>
              <a:tabLst>
                <a:tab pos="3047365" algn="l"/>
              </a:tabLst>
            </a:pPr>
            <a:r>
              <a:rPr lang="en-US" sz="2000" b="1" dirty="0">
                <a:latin typeface="Calibri"/>
                <a:cs typeface="Calibri"/>
              </a:rPr>
              <a:t>Spring 2023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12700" marR="5080">
              <a:lnSpc>
                <a:spcPct val="117500"/>
              </a:lnSpc>
            </a:pPr>
            <a:r>
              <a:rPr lang="en-US" sz="1200" b="1" u="sng" spc="-5" dirty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lang="en-US" sz="1200" b="1" u="sng" spc="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1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7500"/>
              </a:lnSpc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following figure 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shows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a 15-ft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cut through 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soil strata. The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lower is a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highly  impermeable cohesive soil. Shearing strength 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between the two strata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are as</a:t>
            </a:r>
            <a:r>
              <a:rPr sz="1200" spc="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follows:</a:t>
            </a:r>
            <a:endParaRPr lang="en-US" sz="12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7500"/>
              </a:lnSpc>
            </a:pPr>
            <a:endParaRPr lang="en-US" sz="12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7500"/>
              </a:lnSpc>
            </a:pPr>
            <a:r>
              <a:rPr lang="en-US" sz="1200" spc="-5" dirty="0">
                <a:latin typeface="Arial" panose="020B0604020202020204" pitchFamily="34" charset="0"/>
                <a:cs typeface="Arial" panose="020B0604020202020204" pitchFamily="34" charset="0"/>
              </a:rPr>
              <a:t>Cohesion=150 psf</a:t>
            </a:r>
          </a:p>
          <a:p>
            <a:pPr marL="12700" marR="5080">
              <a:lnSpc>
                <a:spcPct val="1175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US" sz="1200" spc="-5" dirty="0">
                <a:latin typeface="Arial" panose="020B0604020202020204" pitchFamily="34" charset="0"/>
                <a:cs typeface="Arial" panose="020B0604020202020204" pitchFamily="34" charset="0"/>
              </a:rPr>
              <a:t>of internal friction=</a:t>
            </a:r>
            <a:r>
              <a:rPr lang="en-US" sz="12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spc="5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1200" spc="5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marL="12700" marR="5080">
              <a:lnSpc>
                <a:spcPct val="1175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US" sz="1200" spc="-5" dirty="0">
                <a:latin typeface="Arial" panose="020B0604020202020204" pitchFamily="34" charset="0"/>
                <a:cs typeface="Arial" panose="020B0604020202020204" pitchFamily="34" charset="0"/>
              </a:rPr>
              <a:t>weight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200" spc="-5" dirty="0">
                <a:latin typeface="Arial" panose="020B0604020202020204" pitchFamily="34" charset="0"/>
                <a:cs typeface="Arial" panose="020B0604020202020204" pitchFamily="34" charset="0"/>
              </a:rPr>
              <a:t>the upper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layer=</a:t>
            </a:r>
            <a:r>
              <a:rPr lang="en-US" sz="12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105 pcf</a:t>
            </a:r>
          </a:p>
          <a:p>
            <a:pPr marL="12700" marR="5080">
              <a:lnSpc>
                <a:spcPct val="117500"/>
              </a:lnSpc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7500"/>
              </a:lnSpc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75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Find: Driving force and resisting force and factor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of safety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  <a:r>
              <a:rPr lang="en-US" sz="1200" b="1" spc="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sliding</a:t>
            </a:r>
            <a:r>
              <a:rPr lang="en-US" sz="1200" b="1" spc="390" baseline="-2777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b="1" baseline="-2777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7500"/>
              </a:lnSpc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FC52DFF1-6EAD-4F40-AB09-006D55427211}"/>
              </a:ext>
            </a:extLst>
          </p:cNvPr>
          <p:cNvCxnSpPr/>
          <p:nvPr/>
        </p:nvCxnSpPr>
        <p:spPr>
          <a:xfrm flipH="1">
            <a:off x="4456176" y="4581144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7D1BE7A6-8E8D-4EA1-8AD7-5B6AF0E8F140}"/>
              </a:ext>
            </a:extLst>
          </p:cNvPr>
          <p:cNvCxnSpPr/>
          <p:nvPr/>
        </p:nvCxnSpPr>
        <p:spPr>
          <a:xfrm flipH="1">
            <a:off x="2322576" y="4581144"/>
            <a:ext cx="2133600" cy="2209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869356D9-6FA0-4DC9-BC3F-E8EB5D98F0EC}"/>
              </a:ext>
            </a:extLst>
          </p:cNvPr>
          <p:cNvCxnSpPr>
            <a:cxnSpLocks/>
          </p:cNvCxnSpPr>
          <p:nvPr/>
        </p:nvCxnSpPr>
        <p:spPr>
          <a:xfrm flipH="1">
            <a:off x="950976" y="6790944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Isosceles Triangle 8">
            <a:extLst>
              <a:ext uri="{FF2B5EF4-FFF2-40B4-BE49-F238E27FC236}">
                <a16:creationId xmlns:a16="http://schemas.microsoft.com/office/drawing/2014/main" xmlns="" id="{2DB38DC4-73B7-48E6-8F70-CDFDEF509703}"/>
              </a:ext>
            </a:extLst>
          </p:cNvPr>
          <p:cNvSpPr/>
          <p:nvPr/>
        </p:nvSpPr>
        <p:spPr>
          <a:xfrm>
            <a:off x="3026131" y="4581144"/>
            <a:ext cx="2461335" cy="1484050"/>
          </a:xfrm>
          <a:custGeom>
            <a:avLst/>
            <a:gdLst>
              <a:gd name="connsiteX0" fmla="*/ 0 w 2286000"/>
              <a:gd name="connsiteY0" fmla="*/ 1981200 h 1981200"/>
              <a:gd name="connsiteX1" fmla="*/ 2234954 w 2286000"/>
              <a:gd name="connsiteY1" fmla="*/ 0 h 1981200"/>
              <a:gd name="connsiteX2" fmla="*/ 2286000 w 2286000"/>
              <a:gd name="connsiteY2" fmla="*/ 1981200 h 1981200"/>
              <a:gd name="connsiteX3" fmla="*/ 0 w 2286000"/>
              <a:gd name="connsiteY3" fmla="*/ 1981200 h 1981200"/>
              <a:gd name="connsiteX0" fmla="*/ 0 w 2286000"/>
              <a:gd name="connsiteY0" fmla="*/ 1936812 h 1936812"/>
              <a:gd name="connsiteX1" fmla="*/ 2221637 w 2286000"/>
              <a:gd name="connsiteY1" fmla="*/ 0 h 1936812"/>
              <a:gd name="connsiteX2" fmla="*/ 2286000 w 2286000"/>
              <a:gd name="connsiteY2" fmla="*/ 1936812 h 1936812"/>
              <a:gd name="connsiteX3" fmla="*/ 0 w 2286000"/>
              <a:gd name="connsiteY3" fmla="*/ 1936812 h 1936812"/>
              <a:gd name="connsiteX0" fmla="*/ 0 w 2221637"/>
              <a:gd name="connsiteY0" fmla="*/ 1936812 h 1936812"/>
              <a:gd name="connsiteX1" fmla="*/ 2221637 w 2221637"/>
              <a:gd name="connsiteY1" fmla="*/ 0 h 1936812"/>
              <a:gd name="connsiteX2" fmla="*/ 1176291 w 2221637"/>
              <a:gd name="connsiteY2" fmla="*/ 14797 h 1936812"/>
              <a:gd name="connsiteX3" fmla="*/ 0 w 2221637"/>
              <a:gd name="connsiteY3" fmla="*/ 1936812 h 1936812"/>
              <a:gd name="connsiteX0" fmla="*/ 0 w 2479090"/>
              <a:gd name="connsiteY0" fmla="*/ 1492928 h 1492928"/>
              <a:gd name="connsiteX1" fmla="*/ 2479090 w 2479090"/>
              <a:gd name="connsiteY1" fmla="*/ 0 h 1492928"/>
              <a:gd name="connsiteX2" fmla="*/ 1433744 w 2479090"/>
              <a:gd name="connsiteY2" fmla="*/ 14797 h 1492928"/>
              <a:gd name="connsiteX3" fmla="*/ 0 w 2479090"/>
              <a:gd name="connsiteY3" fmla="*/ 1492928 h 1492928"/>
              <a:gd name="connsiteX0" fmla="*/ 0 w 2461335"/>
              <a:gd name="connsiteY0" fmla="*/ 1484050 h 1484050"/>
              <a:gd name="connsiteX1" fmla="*/ 2461335 w 2461335"/>
              <a:gd name="connsiteY1" fmla="*/ 0 h 1484050"/>
              <a:gd name="connsiteX2" fmla="*/ 1415989 w 2461335"/>
              <a:gd name="connsiteY2" fmla="*/ 14797 h 1484050"/>
              <a:gd name="connsiteX3" fmla="*/ 0 w 2461335"/>
              <a:gd name="connsiteY3" fmla="*/ 1484050 h 148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1335" h="1484050">
                <a:moveTo>
                  <a:pt x="0" y="1484050"/>
                </a:moveTo>
                <a:lnTo>
                  <a:pt x="2461335" y="0"/>
                </a:lnTo>
                <a:lnTo>
                  <a:pt x="1415989" y="14797"/>
                </a:lnTo>
                <a:lnTo>
                  <a:pt x="0" y="1484050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xmlns="" id="{B5530711-70D0-433A-8482-DEF0AF195734}"/>
              </a:ext>
            </a:extLst>
          </p:cNvPr>
          <p:cNvSpPr/>
          <p:nvPr/>
        </p:nvSpPr>
        <p:spPr>
          <a:xfrm rot="5400000">
            <a:off x="3580354" y="5213127"/>
            <a:ext cx="250506" cy="245746"/>
          </a:xfrm>
          <a:custGeom>
            <a:avLst/>
            <a:gdLst>
              <a:gd name="connsiteX0" fmla="*/ 0 w 228600"/>
              <a:gd name="connsiteY0" fmla="*/ 228600 h 228600"/>
              <a:gd name="connsiteX1" fmla="*/ 0 w 228600"/>
              <a:gd name="connsiteY1" fmla="*/ 0 h 228600"/>
              <a:gd name="connsiteX2" fmla="*/ 228600 w 228600"/>
              <a:gd name="connsiteY2" fmla="*/ 228600 h 228600"/>
              <a:gd name="connsiteX3" fmla="*/ 0 w 228600"/>
              <a:gd name="connsiteY3" fmla="*/ 228600 h 228600"/>
              <a:gd name="connsiteX0" fmla="*/ 0 w 245745"/>
              <a:gd name="connsiteY0" fmla="*/ 228600 h 228600"/>
              <a:gd name="connsiteX1" fmla="*/ 0 w 245745"/>
              <a:gd name="connsiteY1" fmla="*/ 0 h 228600"/>
              <a:gd name="connsiteX2" fmla="*/ 245745 w 245745"/>
              <a:gd name="connsiteY2" fmla="*/ 228600 h 228600"/>
              <a:gd name="connsiteX3" fmla="*/ 0 w 245745"/>
              <a:gd name="connsiteY3" fmla="*/ 228600 h 228600"/>
              <a:gd name="connsiteX0" fmla="*/ 4761 w 250506"/>
              <a:gd name="connsiteY0" fmla="*/ 245746 h 245746"/>
              <a:gd name="connsiteX1" fmla="*/ 0 w 250506"/>
              <a:gd name="connsiteY1" fmla="*/ 0 h 245746"/>
              <a:gd name="connsiteX2" fmla="*/ 250506 w 250506"/>
              <a:gd name="connsiteY2" fmla="*/ 245746 h 245746"/>
              <a:gd name="connsiteX3" fmla="*/ 4761 w 250506"/>
              <a:gd name="connsiteY3" fmla="*/ 245746 h 245746"/>
              <a:gd name="connsiteX0" fmla="*/ 951 w 250506"/>
              <a:gd name="connsiteY0" fmla="*/ 245746 h 245746"/>
              <a:gd name="connsiteX1" fmla="*/ 0 w 250506"/>
              <a:gd name="connsiteY1" fmla="*/ 0 h 245746"/>
              <a:gd name="connsiteX2" fmla="*/ 250506 w 250506"/>
              <a:gd name="connsiteY2" fmla="*/ 245746 h 245746"/>
              <a:gd name="connsiteX3" fmla="*/ 951 w 250506"/>
              <a:gd name="connsiteY3" fmla="*/ 245746 h 245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506" h="245746">
                <a:moveTo>
                  <a:pt x="951" y="245746"/>
                </a:moveTo>
                <a:lnTo>
                  <a:pt x="0" y="0"/>
                </a:lnTo>
                <a:lnTo>
                  <a:pt x="250506" y="245746"/>
                </a:lnTo>
                <a:lnTo>
                  <a:pt x="951" y="245746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946DCD3-869F-4F48-A05D-6AE3145823BC}"/>
              </a:ext>
            </a:extLst>
          </p:cNvPr>
          <p:cNvSpPr txBox="1"/>
          <p:nvPr/>
        </p:nvSpPr>
        <p:spPr>
          <a:xfrm>
            <a:off x="3587496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A53E73C-86E9-4B0A-908F-D4FCDF97D259}"/>
              </a:ext>
            </a:extLst>
          </p:cNvPr>
          <p:cNvSpPr txBox="1"/>
          <p:nvPr/>
        </p:nvSpPr>
        <p:spPr>
          <a:xfrm>
            <a:off x="3355848" y="51755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315F1C20-2750-4B97-841E-67F36329A10C}"/>
              </a:ext>
            </a:extLst>
          </p:cNvPr>
          <p:cNvCxnSpPr>
            <a:cxnSpLocks/>
          </p:cNvCxnSpPr>
          <p:nvPr/>
        </p:nvCxnSpPr>
        <p:spPr>
          <a:xfrm flipV="1">
            <a:off x="3008376" y="6062472"/>
            <a:ext cx="12776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1E06E7C0-3A53-450E-9BFB-77E4E98F5F8B}"/>
              </a:ext>
            </a:extLst>
          </p:cNvPr>
          <p:cNvCxnSpPr>
            <a:cxnSpLocks/>
          </p:cNvCxnSpPr>
          <p:nvPr/>
        </p:nvCxnSpPr>
        <p:spPr>
          <a:xfrm>
            <a:off x="1789176" y="6062472"/>
            <a:ext cx="86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FFA49238-F1C2-4B69-A381-CB36ECF795EA}"/>
              </a:ext>
            </a:extLst>
          </p:cNvPr>
          <p:cNvCxnSpPr>
            <a:cxnSpLocks/>
          </p:cNvCxnSpPr>
          <p:nvPr/>
        </p:nvCxnSpPr>
        <p:spPr>
          <a:xfrm>
            <a:off x="1255776" y="4581144"/>
            <a:ext cx="3149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E719777D-DF56-4EF3-A746-70B95810E056}"/>
              </a:ext>
            </a:extLst>
          </p:cNvPr>
          <p:cNvCxnSpPr/>
          <p:nvPr/>
        </p:nvCxnSpPr>
        <p:spPr>
          <a:xfrm>
            <a:off x="1408176" y="4581144"/>
            <a:ext cx="0" cy="2209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DE233B18-4E80-411A-87FB-FEF126DADE04}"/>
              </a:ext>
            </a:extLst>
          </p:cNvPr>
          <p:cNvCxnSpPr>
            <a:cxnSpLocks/>
          </p:cNvCxnSpPr>
          <p:nvPr/>
        </p:nvCxnSpPr>
        <p:spPr>
          <a:xfrm>
            <a:off x="2246376" y="4581144"/>
            <a:ext cx="0" cy="14874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E1F44D5D-D883-457F-A157-D8543308472B}"/>
              </a:ext>
            </a:extLst>
          </p:cNvPr>
          <p:cNvSpPr txBox="1"/>
          <p:nvPr/>
        </p:nvSpPr>
        <p:spPr>
          <a:xfrm>
            <a:off x="1200912" y="5404104"/>
            <a:ext cx="47641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15’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FD3D8401-E5E9-4871-AD85-ACF0E94A8D06}"/>
              </a:ext>
            </a:extLst>
          </p:cNvPr>
          <p:cNvSpPr txBox="1"/>
          <p:nvPr/>
        </p:nvSpPr>
        <p:spPr>
          <a:xfrm>
            <a:off x="2042160" y="5093208"/>
            <a:ext cx="47641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10’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D18034E2-26B4-41BA-8736-9B72B16BD9FA}"/>
              </a:ext>
            </a:extLst>
          </p:cNvPr>
          <p:cNvCxnSpPr>
            <a:cxnSpLocks/>
          </p:cNvCxnSpPr>
          <p:nvPr/>
        </p:nvCxnSpPr>
        <p:spPr>
          <a:xfrm>
            <a:off x="2243328" y="6059424"/>
            <a:ext cx="0" cy="7376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EA8B223B-B4C0-4B90-9BD2-184246A2519E}"/>
              </a:ext>
            </a:extLst>
          </p:cNvPr>
          <p:cNvSpPr txBox="1"/>
          <p:nvPr/>
        </p:nvSpPr>
        <p:spPr>
          <a:xfrm>
            <a:off x="2078736" y="6217920"/>
            <a:ext cx="3593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5’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AFBEDAFE-6F61-409C-AEB8-788FECE0426A}"/>
              </a:ext>
            </a:extLst>
          </p:cNvPr>
          <p:cNvCxnSpPr>
            <a:cxnSpLocks/>
          </p:cNvCxnSpPr>
          <p:nvPr/>
        </p:nvCxnSpPr>
        <p:spPr>
          <a:xfrm flipV="1">
            <a:off x="2316480" y="6793992"/>
            <a:ext cx="12776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>
            <a:extLst>
              <a:ext uri="{FF2B5EF4-FFF2-40B4-BE49-F238E27FC236}">
                <a16:creationId xmlns:a16="http://schemas.microsoft.com/office/drawing/2014/main" xmlns="" id="{C4EBF6CB-B462-4100-8500-0BF36B829C5F}"/>
              </a:ext>
            </a:extLst>
          </p:cNvPr>
          <p:cNvSpPr/>
          <p:nvPr/>
        </p:nvSpPr>
        <p:spPr>
          <a:xfrm rot="1967999">
            <a:off x="2237232" y="6245352"/>
            <a:ext cx="731520" cy="731520"/>
          </a:xfrm>
          <a:prstGeom prst="arc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xmlns="" id="{96DE5338-5C76-48DE-8B76-2C778BE9104B}"/>
              </a:ext>
            </a:extLst>
          </p:cNvPr>
          <p:cNvSpPr/>
          <p:nvPr/>
        </p:nvSpPr>
        <p:spPr>
          <a:xfrm rot="1967999">
            <a:off x="3304032" y="5513833"/>
            <a:ext cx="731520" cy="731520"/>
          </a:xfrm>
          <a:prstGeom prst="arc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133262FE-B3BC-42DD-ACC5-C8C1C52D1630}"/>
              </a:ext>
            </a:extLst>
          </p:cNvPr>
          <p:cNvSpPr txBox="1"/>
          <p:nvPr/>
        </p:nvSpPr>
        <p:spPr>
          <a:xfrm>
            <a:off x="2892552" y="632460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</a:t>
            </a:r>
            <a:r>
              <a:rPr lang="en-US" baseline="30000" dirty="0"/>
              <a:t>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97ED703-62FC-442E-B87B-6491EDC04C25}"/>
              </a:ext>
            </a:extLst>
          </p:cNvPr>
          <p:cNvSpPr txBox="1"/>
          <p:nvPr/>
        </p:nvSpPr>
        <p:spPr>
          <a:xfrm>
            <a:off x="3962400" y="557784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  <a:r>
              <a:rPr lang="en-US" baseline="30000" dirty="0"/>
              <a:t>o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8DB03F03-DBD1-4401-8E18-2F2D09B1FBCD}"/>
              </a:ext>
            </a:extLst>
          </p:cNvPr>
          <p:cNvSpPr txBox="1"/>
          <p:nvPr/>
        </p:nvSpPr>
        <p:spPr>
          <a:xfrm>
            <a:off x="4300728" y="4587240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Symbol" panose="05050102010706020507" pitchFamily="18" charset="2"/>
              <a:buChar char="g"/>
            </a:pPr>
            <a:r>
              <a:rPr lang="en-US" sz="800" dirty="0"/>
              <a:t> = 105 pcf</a:t>
            </a:r>
          </a:p>
          <a:p>
            <a:pPr algn="ctr"/>
            <a:r>
              <a:rPr lang="en-US" sz="800" dirty="0">
                <a:latin typeface="Symbol" panose="05050102010706020507" pitchFamily="18" charset="2"/>
              </a:rPr>
              <a:t>f</a:t>
            </a:r>
            <a:r>
              <a:rPr lang="en-US" sz="800" dirty="0"/>
              <a:t> =25</a:t>
            </a:r>
            <a:r>
              <a:rPr lang="en-US" sz="800" baseline="30000" dirty="0"/>
              <a:t>o</a:t>
            </a:r>
          </a:p>
          <a:p>
            <a:pPr algn="ctr"/>
            <a:r>
              <a:rPr lang="en-US" sz="800" dirty="0"/>
              <a:t>C= 150 psf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AAAAA17D-8884-4D20-B110-0C965859693C}"/>
              </a:ext>
            </a:extLst>
          </p:cNvPr>
          <p:cNvCxnSpPr>
            <a:cxnSpLocks/>
            <a:stCxn id="9" idx="1"/>
          </p:cNvCxnSpPr>
          <p:nvPr/>
        </p:nvCxnSpPr>
        <p:spPr>
          <a:xfrm>
            <a:off x="5487466" y="4581144"/>
            <a:ext cx="501854" cy="704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7FED0456-6BC5-4E9F-B722-40C0140A639B}"/>
              </a:ext>
            </a:extLst>
          </p:cNvPr>
          <p:cNvCxnSpPr>
            <a:cxnSpLocks/>
          </p:cNvCxnSpPr>
          <p:nvPr/>
        </p:nvCxnSpPr>
        <p:spPr>
          <a:xfrm>
            <a:off x="3058210" y="6071616"/>
            <a:ext cx="480518" cy="676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D349ED62-2B62-425E-B9BE-03F5DB37CF5A}"/>
              </a:ext>
            </a:extLst>
          </p:cNvPr>
          <p:cNvCxnSpPr>
            <a:cxnSpLocks/>
          </p:cNvCxnSpPr>
          <p:nvPr/>
        </p:nvCxnSpPr>
        <p:spPr>
          <a:xfrm flipH="1">
            <a:off x="3456432" y="5126736"/>
            <a:ext cx="2435352" cy="14874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49429261-83E0-471B-BDFF-746FD7230170}"/>
              </a:ext>
            </a:extLst>
          </p:cNvPr>
          <p:cNvSpPr txBox="1"/>
          <p:nvPr/>
        </p:nvSpPr>
        <p:spPr>
          <a:xfrm rot="19774158">
            <a:off x="4406688" y="5849111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 =?? 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xmlns="" id="{1857FB97-643B-4D1B-A249-A13AFF8798E8}"/>
              </a:ext>
            </a:extLst>
          </p:cNvPr>
          <p:cNvCxnSpPr/>
          <p:nvPr/>
        </p:nvCxnSpPr>
        <p:spPr>
          <a:xfrm flipV="1">
            <a:off x="3928872" y="6303264"/>
            <a:ext cx="51816" cy="384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7F9A2A9E-82D2-4B42-BBB4-79C42D147812}"/>
              </a:ext>
            </a:extLst>
          </p:cNvPr>
          <p:cNvSpPr txBox="1"/>
          <p:nvPr/>
        </p:nvSpPr>
        <p:spPr>
          <a:xfrm>
            <a:off x="3730752" y="6632448"/>
            <a:ext cx="10342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Failure Surface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lum bright="-20000" contrast="40000"/>
          </a:blip>
          <a:srcRect t="8951" r="12845" b="13175"/>
          <a:stretch/>
        </p:blipFill>
        <p:spPr>
          <a:xfrm>
            <a:off x="3317590" y="7214616"/>
            <a:ext cx="3805586" cy="2267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81224" y="654923"/>
            <a:ext cx="140398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>
              <a:lnSpc>
                <a:spcPts val="1530"/>
              </a:lnSpc>
            </a:pP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sz="1200" b="1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0311" y="5042027"/>
            <a:ext cx="6667500" cy="0"/>
          </a:xfrm>
          <a:custGeom>
            <a:avLst/>
            <a:gdLst/>
            <a:ahLst/>
            <a:cxnLst/>
            <a:rect l="l" t="t" r="r" b="b"/>
            <a:pathLst>
              <a:path w="6667500">
                <a:moveTo>
                  <a:pt x="0" y="0"/>
                </a:moveTo>
                <a:lnTo>
                  <a:pt x="666724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3728" y="5178790"/>
            <a:ext cx="140398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3530">
              <a:lnSpc>
                <a:spcPts val="1530"/>
              </a:lnSpc>
            </a:pP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sz="1200" b="1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8600" y="1011047"/>
            <a:ext cx="6933310" cy="3975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200" y="5562600"/>
            <a:ext cx="3676015" cy="8242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00" y="6324600"/>
            <a:ext cx="5981065" cy="8095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14196" y="7484364"/>
            <a:ext cx="4458208" cy="22656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81224" y="670530"/>
            <a:ext cx="1403985" cy="169545"/>
          </a:xfrm>
          <a:custGeom>
            <a:avLst/>
            <a:gdLst/>
            <a:ahLst/>
            <a:cxnLst/>
            <a:rect l="l" t="t" r="r" b="b"/>
            <a:pathLst>
              <a:path w="1403985" h="169544">
                <a:moveTo>
                  <a:pt x="0" y="168995"/>
                </a:moveTo>
                <a:lnTo>
                  <a:pt x="1403722" y="168995"/>
                </a:lnTo>
                <a:lnTo>
                  <a:pt x="1403722" y="0"/>
                </a:lnTo>
                <a:lnTo>
                  <a:pt x="0" y="0"/>
                </a:lnTo>
                <a:lnTo>
                  <a:pt x="0" y="1689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8528" y="634022"/>
            <a:ext cx="128407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sz="1200" b="1" spc="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23728" y="5213946"/>
            <a:ext cx="1403985" cy="321945"/>
          </a:xfrm>
          <a:custGeom>
            <a:avLst/>
            <a:gdLst/>
            <a:ahLst/>
            <a:cxnLst/>
            <a:rect l="l" t="t" r="r" b="b"/>
            <a:pathLst>
              <a:path w="1403985" h="321945">
                <a:moveTo>
                  <a:pt x="0" y="321437"/>
                </a:moveTo>
                <a:lnTo>
                  <a:pt x="1403722" y="321437"/>
                </a:lnTo>
                <a:lnTo>
                  <a:pt x="1403722" y="0"/>
                </a:lnTo>
                <a:lnTo>
                  <a:pt x="0" y="0"/>
                </a:lnTo>
                <a:lnTo>
                  <a:pt x="0" y="3214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1034" y="5177434"/>
            <a:ext cx="104156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sz="1200" b="1" spc="1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29400" y="1828800"/>
            <a:ext cx="838200" cy="3200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5CAE60E-755A-43FE-8545-1FAC71106D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1726" y="2408520"/>
            <a:ext cx="2408082" cy="133341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6F35C0E-1F36-41A7-AF74-649B6F40A2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04968" y="4039339"/>
            <a:ext cx="1860835" cy="4988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E128A952-7B27-41E4-B5CD-964779AF9134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71428" y="7282924"/>
            <a:ext cx="2070154" cy="2372196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2362199" y="1752600"/>
            <a:ext cx="3551619" cy="2743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899159"/>
            <a:ext cx="5824220" cy="9079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sz="1200" b="1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ts val="1370"/>
              </a:lnSpc>
            </a:pP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Refer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4,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Given: </a:t>
            </a:r>
            <a:r>
              <a:rPr lang="en-US" sz="1200" spc="10" dirty="0">
                <a:latin typeface="Symbol" panose="05050102010706020507" pitchFamily="18" charset="2"/>
                <a:cs typeface="Arial" panose="020B0604020202020204" pitchFamily="34" charset="0"/>
              </a:rPr>
              <a:t>b </a:t>
            </a:r>
            <a:r>
              <a:rPr sz="1200" spc="1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sz="1200" spc="-7" baseline="38194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spc="-5" dirty="0"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= 18 kN/m</a:t>
            </a:r>
            <a:r>
              <a:rPr sz="1200" baseline="38194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sz="1200" spc="-7" baseline="38194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c' = 14 kN/m</a:t>
            </a:r>
            <a:r>
              <a:rPr sz="1200" baseline="38194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height, H,  that will have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factor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safety, F</a:t>
            </a:r>
            <a:r>
              <a:rPr sz="1200" spc="-7" baseline="-10416" dirty="0">
                <a:latin typeface="Arial" panose="020B0604020202020204" pitchFamily="34" charset="0"/>
                <a:cs typeface="Arial" panose="020B0604020202020204" pitchFamily="34" charset="0"/>
              </a:rPr>
              <a:t>s  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2.5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against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sliding along the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soil-rock</a:t>
            </a:r>
            <a:r>
              <a:rPr sz="12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interface.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1400" y="4419600"/>
            <a:ext cx="74206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sz="1200" b="1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400" y="5181600"/>
            <a:ext cx="5842635" cy="11005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sz="1200" b="1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99200"/>
              </a:lnSpc>
              <a:spcBef>
                <a:spcPts val="5"/>
              </a:spcBef>
            </a:pP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For the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infinite slope shown in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5,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factor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of safely against sliding along the plane  </a:t>
            </a:r>
            <a:r>
              <a:rPr sz="1200" i="1" spc="-5" dirty="0">
                <a:latin typeface="Arial" panose="020B0604020202020204" pitchFamily="34" charset="0"/>
                <a:cs typeface="Arial" panose="020B0604020202020204" pitchFamily="34" charset="0"/>
              </a:rPr>
              <a:t>AB,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given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= 20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ft. </a:t>
            </a:r>
            <a:r>
              <a:rPr lang="en-US" sz="1200" spc="-5" dirty="0"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= 110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pcf, </a:t>
            </a:r>
            <a:r>
              <a:rPr lang="en-US" sz="1200" dirty="0"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sz="1200" spc="-7" baseline="38194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, and c'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1200">
                <a:latin typeface="Arial" panose="020B0604020202020204" pitchFamily="34" charset="0"/>
                <a:cs typeface="Arial" panose="020B0604020202020204" pitchFamily="34" charset="0"/>
              </a:rPr>
              <a:t>500 psf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Note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seepage  through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the soil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and that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groundwater table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coincides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ground</a:t>
            </a:r>
            <a:r>
              <a:rPr sz="120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surface.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5196" y="8779129"/>
            <a:ext cx="89446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sz="1200" b="1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17396" y="6264529"/>
            <a:ext cx="4401204" cy="25191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BB797AE-11AD-4DCF-8530-C429F630A3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040" y="2101544"/>
            <a:ext cx="2912071" cy="4446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59E0736-1BA1-4220-8B68-9BA51CEE52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938" y="6493032"/>
            <a:ext cx="2912071" cy="4446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A17C35F-2DB0-440C-BA71-AE4CB41488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0096" y="3681181"/>
            <a:ext cx="2054385" cy="141770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03B3CAA-09C1-42C1-8F45-3247CCCA3F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7805" y="7961698"/>
            <a:ext cx="2054385" cy="1417706"/>
          </a:xfrm>
          <a:prstGeom prst="rect">
            <a:avLst/>
          </a:prstGeom>
          <a:solidFill>
            <a:schemeClr val="bg1"/>
          </a:solidFill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4347B0A3-82B8-40B9-85A1-7BF66280402B}"/>
                  </a:ext>
                </a:extLst>
              </p:cNvPr>
              <p:cNvSpPr txBox="1"/>
              <p:nvPr/>
            </p:nvSpPr>
            <p:spPr>
              <a:xfrm>
                <a:off x="350678" y="9119773"/>
                <a:ext cx="4672176" cy="52116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𝑑𝑒𝑣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𝑠𝑜𝑖𝑙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𝑡𝑎𝑛</m:t>
                                  </m:r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𝑑𝑒𝑣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−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den>
                      </m:f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347B0A3-82B8-40B9-85A1-7BF662804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678" y="9119773"/>
                <a:ext cx="4672176" cy="52116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4347B0A3-82B8-40B9-85A1-7BF66280402B}"/>
                  </a:ext>
                </a:extLst>
              </p:cNvPr>
              <p:cNvSpPr txBox="1"/>
              <p:nvPr/>
            </p:nvSpPr>
            <p:spPr>
              <a:xfrm>
                <a:off x="1883822" y="411637"/>
                <a:ext cx="4672176" cy="52116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𝑑𝑒𝑣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𝑠𝑜𝑖𝑙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𝑡𝑎𝑛</m:t>
                                  </m:r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𝑑𝑒𝑣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− 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den>
                      </m:f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347B0A3-82B8-40B9-85A1-7BF662804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822" y="411637"/>
                <a:ext cx="4672176" cy="52116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31329" y="3250246"/>
            <a:ext cx="4617720" cy="31603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37996" y="902969"/>
            <a:ext cx="6313805" cy="2173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b="1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sz="1350" b="1" spc="-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5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0200"/>
              </a:lnSpc>
            </a:pPr>
            <a:r>
              <a:rPr sz="12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factor </a:t>
            </a:r>
            <a:r>
              <a:rPr sz="1200" spc="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12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meter high </a:t>
            </a:r>
            <a:r>
              <a:rPr sz="1200" spc="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2H </a:t>
            </a:r>
            <a:r>
              <a:rPr sz="120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slope shown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sz="1200" spc="2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 using </a:t>
            </a:r>
            <a:r>
              <a:rPr sz="1200" spc="1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200" spc="1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rdinary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</a:t>
            </a:r>
            <a:r>
              <a:rPr sz="1200" spc="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slices. </a:t>
            </a:r>
            <a:r>
              <a:rPr sz="1200" spc="-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slice </a:t>
            </a:r>
            <a:r>
              <a:rPr sz="12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sz="120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width </a:t>
            </a:r>
            <a:r>
              <a:rPr sz="1200" spc="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20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sz="1200" spc="2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15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meters.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600"/>
              </a:lnSpc>
            </a:pPr>
            <a:r>
              <a:rPr lang="en-US" sz="1200" dirty="0"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 = 16</a:t>
            </a:r>
            <a:r>
              <a:rPr sz="12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kN/m</a:t>
            </a:r>
            <a:r>
              <a:rPr sz="1200" spc="-7" baseline="40123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1200" baseline="4012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2380"/>
              </a:lnSpc>
            </a:pPr>
            <a:r>
              <a:rPr sz="1200" i="1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sz="1200" spc="-22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sz="1200" spc="-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sz="1200" spc="24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i="1" spc="95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kPa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lang="en-US" sz="1200" i="1" dirty="0">
                <a:solidFill>
                  <a:srgbClr val="111111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lang="en-US" sz="1200" i="1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20O</a:t>
            </a: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200" i="1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sz="1200" spc="-27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sz="1200" spc="-90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114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r>
              <a:rPr lang="en-US" sz="1200" spc="114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.1 </a:t>
            </a:r>
            <a:r>
              <a:rPr sz="1200" i="1" spc="114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C5EDDC6B-D10C-4BF5-A5D3-119FA30EE971}"/>
              </a:ext>
            </a:extLst>
          </p:cNvPr>
          <p:cNvSpPr/>
          <p:nvPr/>
        </p:nvSpPr>
        <p:spPr>
          <a:xfrm>
            <a:off x="849744" y="1641373"/>
            <a:ext cx="6813654" cy="4658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aseline="-25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0981C49-0E52-404E-BC20-14A5F3FBEFCF}"/>
              </a:ext>
            </a:extLst>
          </p:cNvPr>
          <p:cNvSpPr txBox="1"/>
          <p:nvPr/>
        </p:nvSpPr>
        <p:spPr>
          <a:xfrm>
            <a:off x="416294" y="356135"/>
            <a:ext cx="5897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how to determine W</a:t>
            </a:r>
            <a:r>
              <a:rPr lang="en-US" baseline="-25000" dirty="0"/>
              <a:t>1</a:t>
            </a:r>
            <a:r>
              <a:rPr lang="en-US" dirty="0"/>
              <a:t> and W</a:t>
            </a:r>
            <a:r>
              <a:rPr lang="en-US" baseline="-25000" dirty="0"/>
              <a:t>5</a:t>
            </a:r>
            <a:r>
              <a:rPr lang="en-US" dirty="0"/>
              <a:t>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B9C9FB6-846C-4686-948B-DB78BCC61234}"/>
              </a:ext>
            </a:extLst>
          </p:cNvPr>
          <p:cNvSpPr txBox="1"/>
          <p:nvPr/>
        </p:nvSpPr>
        <p:spPr>
          <a:xfrm>
            <a:off x="6472337" y="35825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DE5D0C0-3E9B-42F5-9CA4-77F68F29A0BA}"/>
              </a:ext>
            </a:extLst>
          </p:cNvPr>
          <p:cNvSpPr txBox="1"/>
          <p:nvPr/>
        </p:nvSpPr>
        <p:spPr>
          <a:xfrm>
            <a:off x="5946808" y="37426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112C444-6DCD-4D21-A550-615E327B2A65}"/>
              </a:ext>
            </a:extLst>
          </p:cNvPr>
          <p:cNvSpPr txBox="1"/>
          <p:nvPr/>
        </p:nvSpPr>
        <p:spPr>
          <a:xfrm>
            <a:off x="5483191" y="38180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72DC4A8-3E68-4B7F-A926-12D90C508845}"/>
              </a:ext>
            </a:extLst>
          </p:cNvPr>
          <p:cNvSpPr txBox="1"/>
          <p:nvPr/>
        </p:nvSpPr>
        <p:spPr>
          <a:xfrm>
            <a:off x="4952197" y="41821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F02E513-F079-4B05-A798-4C90C19A03C9}"/>
              </a:ext>
            </a:extLst>
          </p:cNvPr>
          <p:cNvSpPr txBox="1"/>
          <p:nvPr/>
        </p:nvSpPr>
        <p:spPr>
          <a:xfrm>
            <a:off x="4430830" y="43923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6DF443E-43D8-4BF5-936D-1813653E9387}"/>
              </a:ext>
            </a:extLst>
          </p:cNvPr>
          <p:cNvSpPr txBox="1"/>
          <p:nvPr/>
        </p:nvSpPr>
        <p:spPr>
          <a:xfrm>
            <a:off x="3928711" y="50204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F560A89-0A2F-4DE5-B7B7-02C3336E3FBB}"/>
              </a:ext>
            </a:extLst>
          </p:cNvPr>
          <p:cNvSpPr txBox="1"/>
          <p:nvPr/>
        </p:nvSpPr>
        <p:spPr>
          <a:xfrm>
            <a:off x="3409659" y="5181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0634C4E-C00D-40A0-B84F-E759D8998990}"/>
              </a:ext>
            </a:extLst>
          </p:cNvPr>
          <p:cNvSpPr txBox="1"/>
          <p:nvPr/>
        </p:nvSpPr>
        <p:spPr>
          <a:xfrm>
            <a:off x="2937176" y="5085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B0592EA-0BE0-4155-90BC-3ED3ED387876}"/>
              </a:ext>
            </a:extLst>
          </p:cNvPr>
          <p:cNvSpPr txBox="1"/>
          <p:nvPr/>
        </p:nvSpPr>
        <p:spPr>
          <a:xfrm>
            <a:off x="2444817" y="53276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5D1D4A8-62C5-4F61-92D4-7E01DD98F968}"/>
              </a:ext>
            </a:extLst>
          </p:cNvPr>
          <p:cNvSpPr txBox="1"/>
          <p:nvPr/>
        </p:nvSpPr>
        <p:spPr>
          <a:xfrm>
            <a:off x="1773121" y="570945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520767B6-2066-465C-9984-6DF111D4112E}"/>
              </a:ext>
            </a:extLst>
          </p:cNvPr>
          <p:cNvCxnSpPr/>
          <p:nvPr/>
        </p:nvCxnSpPr>
        <p:spPr>
          <a:xfrm>
            <a:off x="6481763" y="3856038"/>
            <a:ext cx="0" cy="2651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87BB3FA-C81F-430A-92DE-E35638AEE34D}"/>
              </a:ext>
            </a:extLst>
          </p:cNvPr>
          <p:cNvSpPr/>
          <p:nvPr/>
        </p:nvSpPr>
        <p:spPr>
          <a:xfrm>
            <a:off x="6249151" y="4016918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W</a:t>
            </a:r>
            <a:r>
              <a:rPr lang="en-US" sz="12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xmlns="" id="{4F8EE27B-930E-42A7-A957-4A1B0C164E57}"/>
              </a:ext>
            </a:extLst>
          </p:cNvPr>
          <p:cNvSpPr/>
          <p:nvPr/>
        </p:nvSpPr>
        <p:spPr>
          <a:xfrm flipV="1">
            <a:off x="6681469" y="4432933"/>
            <a:ext cx="487363" cy="990602"/>
          </a:xfrm>
          <a:custGeom>
            <a:avLst/>
            <a:gdLst>
              <a:gd name="connsiteX0" fmla="*/ 0 w 484188"/>
              <a:gd name="connsiteY0" fmla="*/ 998540 h 998540"/>
              <a:gd name="connsiteX1" fmla="*/ 0 w 484188"/>
              <a:gd name="connsiteY1" fmla="*/ 0 h 998540"/>
              <a:gd name="connsiteX2" fmla="*/ 484188 w 484188"/>
              <a:gd name="connsiteY2" fmla="*/ 998540 h 998540"/>
              <a:gd name="connsiteX3" fmla="*/ 0 w 484188"/>
              <a:gd name="connsiteY3" fmla="*/ 998540 h 998540"/>
              <a:gd name="connsiteX0" fmla="*/ 0 w 484188"/>
              <a:gd name="connsiteY0" fmla="*/ 998540 h 998540"/>
              <a:gd name="connsiteX1" fmla="*/ 0 w 484188"/>
              <a:gd name="connsiteY1" fmla="*/ 0 h 998540"/>
              <a:gd name="connsiteX2" fmla="*/ 484188 w 484188"/>
              <a:gd name="connsiteY2" fmla="*/ 998540 h 998540"/>
              <a:gd name="connsiteX3" fmla="*/ 0 w 484188"/>
              <a:gd name="connsiteY3" fmla="*/ 998540 h 998540"/>
              <a:gd name="connsiteX0" fmla="*/ 3175 w 487363"/>
              <a:gd name="connsiteY0" fmla="*/ 990602 h 990602"/>
              <a:gd name="connsiteX1" fmla="*/ 0 w 487363"/>
              <a:gd name="connsiteY1" fmla="*/ 0 h 990602"/>
              <a:gd name="connsiteX2" fmla="*/ 487363 w 487363"/>
              <a:gd name="connsiteY2" fmla="*/ 990602 h 990602"/>
              <a:gd name="connsiteX3" fmla="*/ 3175 w 487363"/>
              <a:gd name="connsiteY3" fmla="*/ 990602 h 990602"/>
              <a:gd name="connsiteX0" fmla="*/ 3175 w 487363"/>
              <a:gd name="connsiteY0" fmla="*/ 990602 h 990602"/>
              <a:gd name="connsiteX1" fmla="*/ 0 w 487363"/>
              <a:gd name="connsiteY1" fmla="*/ 0 h 990602"/>
              <a:gd name="connsiteX2" fmla="*/ 487363 w 487363"/>
              <a:gd name="connsiteY2" fmla="*/ 990602 h 990602"/>
              <a:gd name="connsiteX3" fmla="*/ 3175 w 487363"/>
              <a:gd name="connsiteY3" fmla="*/ 990602 h 99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363" h="990602">
                <a:moveTo>
                  <a:pt x="3175" y="990602"/>
                </a:moveTo>
                <a:cubicBezTo>
                  <a:pt x="2117" y="660401"/>
                  <a:pt x="1058" y="330201"/>
                  <a:pt x="0" y="0"/>
                </a:cubicBezTo>
                <a:cubicBezTo>
                  <a:pt x="221721" y="329672"/>
                  <a:pt x="367242" y="465668"/>
                  <a:pt x="487363" y="990602"/>
                </a:cubicBezTo>
                <a:lnTo>
                  <a:pt x="3175" y="990602"/>
                </a:lnTo>
                <a:close/>
              </a:path>
            </a:pathLst>
          </a:custGeom>
          <a:noFill/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1A7104FF-7F20-46EA-BE28-775116201BA2}"/>
              </a:ext>
            </a:extLst>
          </p:cNvPr>
          <p:cNvCxnSpPr/>
          <p:nvPr/>
        </p:nvCxnSpPr>
        <p:spPr>
          <a:xfrm>
            <a:off x="6685280" y="4378960"/>
            <a:ext cx="497840" cy="0"/>
          </a:xfrm>
          <a:prstGeom prst="straightConnector1">
            <a:avLst/>
          </a:prstGeom>
          <a:ln>
            <a:solidFill>
              <a:srgbClr val="FF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942CEAA0-633A-4032-944D-B9F81A41685F}"/>
              </a:ext>
            </a:extLst>
          </p:cNvPr>
          <p:cNvCxnSpPr>
            <a:cxnSpLocks/>
          </p:cNvCxnSpPr>
          <p:nvPr/>
        </p:nvCxnSpPr>
        <p:spPr>
          <a:xfrm flipV="1">
            <a:off x="6624320" y="4445000"/>
            <a:ext cx="0" cy="990600"/>
          </a:xfrm>
          <a:prstGeom prst="straightConnector1">
            <a:avLst/>
          </a:prstGeom>
          <a:ln>
            <a:solidFill>
              <a:srgbClr val="FF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CBA3AB0-8F2C-4F86-86F6-56C748092C49}"/>
              </a:ext>
            </a:extLst>
          </p:cNvPr>
          <p:cNvSpPr txBox="1"/>
          <p:nvPr/>
        </p:nvSpPr>
        <p:spPr>
          <a:xfrm>
            <a:off x="6807518" y="3990975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baseline="-25000" dirty="0"/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FAE5461-46AF-4C0E-B3C1-197AC97E4162}"/>
              </a:ext>
            </a:extLst>
          </p:cNvPr>
          <p:cNvSpPr txBox="1"/>
          <p:nvPr/>
        </p:nvSpPr>
        <p:spPr>
          <a:xfrm>
            <a:off x="6293168" y="4784725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baseline="-25000" dirty="0"/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7E002D77-94CD-4687-BF41-3664D0FE7514}"/>
              </a:ext>
            </a:extLst>
          </p:cNvPr>
          <p:cNvSpPr/>
          <p:nvPr/>
        </p:nvSpPr>
        <p:spPr>
          <a:xfrm>
            <a:off x="6344401" y="5655218"/>
            <a:ext cx="13837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W</a:t>
            </a:r>
            <a:r>
              <a:rPr lang="en-US" sz="1200" baseline="-25000" dirty="0">
                <a:solidFill>
                  <a:srgbClr val="FF0000"/>
                </a:solidFill>
              </a:rPr>
              <a:t>1</a:t>
            </a:r>
            <a:r>
              <a:rPr lang="en-US" sz="1200" dirty="0">
                <a:solidFill>
                  <a:srgbClr val="FF0000"/>
                </a:solidFill>
              </a:rPr>
              <a:t>= 0.5x b</a:t>
            </a:r>
            <a:r>
              <a:rPr lang="en-US" sz="1200" baseline="-25000" dirty="0">
                <a:solidFill>
                  <a:srgbClr val="FF0000"/>
                </a:solidFill>
              </a:rPr>
              <a:t>1</a:t>
            </a:r>
            <a:r>
              <a:rPr lang="en-US" sz="1200" dirty="0">
                <a:solidFill>
                  <a:srgbClr val="FF0000"/>
                </a:solidFill>
              </a:rPr>
              <a:t> x h</a:t>
            </a:r>
            <a:r>
              <a:rPr lang="en-US" sz="1200" baseline="-25000" dirty="0">
                <a:solidFill>
                  <a:srgbClr val="FF0000"/>
                </a:solidFill>
              </a:rPr>
              <a:t>1</a:t>
            </a:r>
            <a:r>
              <a:rPr lang="en-US" sz="1200" dirty="0">
                <a:solidFill>
                  <a:srgbClr val="FF0000"/>
                </a:solidFill>
              </a:rPr>
              <a:t> x </a:t>
            </a:r>
            <a:r>
              <a:rPr lang="en-US" sz="12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</a:p>
          <a:p>
            <a:r>
              <a:rPr lang="en-US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en-US" sz="1200" baseline="-25000" dirty="0">
                <a:solidFill>
                  <a:srgbClr val="FF0000"/>
                </a:solidFill>
              </a:rPr>
              <a:t>1 </a:t>
            </a:r>
            <a:r>
              <a:rPr lang="en-US" sz="1200" dirty="0">
                <a:solidFill>
                  <a:srgbClr val="FF0000"/>
                </a:solidFill>
              </a:rPr>
              <a:t>= </a:t>
            </a:r>
            <a:endParaRPr lang="en-US" sz="12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A680B874-7E27-482E-BA8A-A309E8B8DD95}"/>
              </a:ext>
            </a:extLst>
          </p:cNvPr>
          <p:cNvSpPr/>
          <p:nvPr/>
        </p:nvSpPr>
        <p:spPr>
          <a:xfrm>
            <a:off x="6978650" y="4892675"/>
            <a:ext cx="57150" cy="57150"/>
          </a:xfrm>
          <a:prstGeom prst="ellipse">
            <a:avLst/>
          </a:prstGeom>
          <a:solidFill>
            <a:schemeClr val="tx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FB627326-E619-47CE-8617-793A6E68E879}"/>
              </a:ext>
            </a:extLst>
          </p:cNvPr>
          <p:cNvCxnSpPr>
            <a:cxnSpLocks/>
          </p:cNvCxnSpPr>
          <p:nvPr/>
        </p:nvCxnSpPr>
        <p:spPr>
          <a:xfrm flipV="1">
            <a:off x="6718300" y="4448175"/>
            <a:ext cx="539750" cy="102235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49793627-B3E0-48EF-A33F-267885690635}"/>
              </a:ext>
            </a:extLst>
          </p:cNvPr>
          <p:cNvSpPr txBox="1"/>
          <p:nvPr/>
        </p:nvSpPr>
        <p:spPr>
          <a:xfrm>
            <a:off x="7117515" y="4221313"/>
            <a:ext cx="714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Tangent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5634CAE0-2FA6-405E-8B6E-B51716729238}"/>
              </a:ext>
            </a:extLst>
          </p:cNvPr>
          <p:cNvCxnSpPr>
            <a:cxnSpLocks/>
          </p:cNvCxnSpPr>
          <p:nvPr/>
        </p:nvCxnSpPr>
        <p:spPr>
          <a:xfrm>
            <a:off x="6722533" y="5474758"/>
            <a:ext cx="6096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: Shape 35">
            <a:extLst>
              <a:ext uri="{FF2B5EF4-FFF2-40B4-BE49-F238E27FC236}">
                <a16:creationId xmlns:a16="http://schemas.microsoft.com/office/drawing/2014/main" xmlns="" id="{102A591A-93FB-4699-92A0-C327400D167D}"/>
              </a:ext>
            </a:extLst>
          </p:cNvPr>
          <p:cNvSpPr/>
          <p:nvPr/>
        </p:nvSpPr>
        <p:spPr>
          <a:xfrm>
            <a:off x="6832600" y="5240867"/>
            <a:ext cx="151026" cy="224366"/>
          </a:xfrm>
          <a:custGeom>
            <a:avLst/>
            <a:gdLst>
              <a:gd name="connsiteX0" fmla="*/ 0 w 151026"/>
              <a:gd name="connsiteY0" fmla="*/ 0 h 224366"/>
              <a:gd name="connsiteX1" fmla="*/ 131233 w 151026"/>
              <a:gd name="connsiteY1" fmla="*/ 76200 h 224366"/>
              <a:gd name="connsiteX2" fmla="*/ 148167 w 151026"/>
              <a:gd name="connsiteY2" fmla="*/ 224366 h 22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026" h="224366">
                <a:moveTo>
                  <a:pt x="0" y="0"/>
                </a:moveTo>
                <a:cubicBezTo>
                  <a:pt x="53269" y="19403"/>
                  <a:pt x="106539" y="38806"/>
                  <a:pt x="131233" y="76200"/>
                </a:cubicBezTo>
                <a:cubicBezTo>
                  <a:pt x="155927" y="113594"/>
                  <a:pt x="152047" y="168980"/>
                  <a:pt x="148167" y="224366"/>
                </a:cubicBezTo>
              </a:path>
            </a:pathLst>
          </a:custGeom>
          <a:noFill/>
          <a:ln w="0">
            <a:solidFill>
              <a:srgbClr val="00B050"/>
            </a:solidFill>
            <a:headEnd type="triangle" w="sm" len="sm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5AF2495C-F03F-4755-AB38-9FA98F5089CE}"/>
              </a:ext>
            </a:extLst>
          </p:cNvPr>
          <p:cNvSpPr/>
          <p:nvPr/>
        </p:nvSpPr>
        <p:spPr>
          <a:xfrm>
            <a:off x="6913807" y="5085834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99C0374A-8C07-48B3-93CC-9AA8B5047DA2}"/>
              </a:ext>
            </a:extLst>
          </p:cNvPr>
          <p:cNvSpPr/>
          <p:nvPr/>
        </p:nvSpPr>
        <p:spPr>
          <a:xfrm>
            <a:off x="5434964" y="5554662"/>
            <a:ext cx="517525" cy="1952626"/>
          </a:xfrm>
          <a:custGeom>
            <a:avLst/>
            <a:gdLst>
              <a:gd name="connsiteX0" fmla="*/ 0 w 501650"/>
              <a:gd name="connsiteY0" fmla="*/ 0 h 1990725"/>
              <a:gd name="connsiteX1" fmla="*/ 501650 w 501650"/>
              <a:gd name="connsiteY1" fmla="*/ 0 h 1990725"/>
              <a:gd name="connsiteX2" fmla="*/ 501650 w 501650"/>
              <a:gd name="connsiteY2" fmla="*/ 1990725 h 1990725"/>
              <a:gd name="connsiteX3" fmla="*/ 0 w 501650"/>
              <a:gd name="connsiteY3" fmla="*/ 1990725 h 1990725"/>
              <a:gd name="connsiteX4" fmla="*/ 0 w 501650"/>
              <a:gd name="connsiteY4" fmla="*/ 0 h 1990725"/>
              <a:gd name="connsiteX0" fmla="*/ 0 w 503237"/>
              <a:gd name="connsiteY0" fmla="*/ 268287 h 1990725"/>
              <a:gd name="connsiteX1" fmla="*/ 503237 w 503237"/>
              <a:gd name="connsiteY1" fmla="*/ 0 h 1990725"/>
              <a:gd name="connsiteX2" fmla="*/ 503237 w 503237"/>
              <a:gd name="connsiteY2" fmla="*/ 1990725 h 1990725"/>
              <a:gd name="connsiteX3" fmla="*/ 1587 w 503237"/>
              <a:gd name="connsiteY3" fmla="*/ 1990725 h 1990725"/>
              <a:gd name="connsiteX4" fmla="*/ 0 w 503237"/>
              <a:gd name="connsiteY4" fmla="*/ 268287 h 1990725"/>
              <a:gd name="connsiteX0" fmla="*/ 0 w 503237"/>
              <a:gd name="connsiteY0" fmla="*/ 273050 h 1995488"/>
              <a:gd name="connsiteX1" fmla="*/ 500062 w 503237"/>
              <a:gd name="connsiteY1" fmla="*/ 0 h 1995488"/>
              <a:gd name="connsiteX2" fmla="*/ 503237 w 503237"/>
              <a:gd name="connsiteY2" fmla="*/ 1995488 h 1995488"/>
              <a:gd name="connsiteX3" fmla="*/ 1587 w 503237"/>
              <a:gd name="connsiteY3" fmla="*/ 1995488 h 1995488"/>
              <a:gd name="connsiteX4" fmla="*/ 0 w 503237"/>
              <a:gd name="connsiteY4" fmla="*/ 273050 h 1995488"/>
              <a:gd name="connsiteX0" fmla="*/ 7938 w 511175"/>
              <a:gd name="connsiteY0" fmla="*/ 273050 h 1995488"/>
              <a:gd name="connsiteX1" fmla="*/ 508000 w 511175"/>
              <a:gd name="connsiteY1" fmla="*/ 0 h 1995488"/>
              <a:gd name="connsiteX2" fmla="*/ 511175 w 511175"/>
              <a:gd name="connsiteY2" fmla="*/ 1995488 h 1995488"/>
              <a:gd name="connsiteX3" fmla="*/ 0 w 511175"/>
              <a:gd name="connsiteY3" fmla="*/ 1952626 h 1995488"/>
              <a:gd name="connsiteX4" fmla="*/ 7938 w 511175"/>
              <a:gd name="connsiteY4" fmla="*/ 273050 h 1995488"/>
              <a:gd name="connsiteX0" fmla="*/ 7938 w 517525"/>
              <a:gd name="connsiteY0" fmla="*/ 273050 h 1952626"/>
              <a:gd name="connsiteX1" fmla="*/ 508000 w 517525"/>
              <a:gd name="connsiteY1" fmla="*/ 0 h 1952626"/>
              <a:gd name="connsiteX2" fmla="*/ 517525 w 517525"/>
              <a:gd name="connsiteY2" fmla="*/ 1754188 h 1952626"/>
              <a:gd name="connsiteX3" fmla="*/ 0 w 517525"/>
              <a:gd name="connsiteY3" fmla="*/ 1952626 h 1952626"/>
              <a:gd name="connsiteX4" fmla="*/ 7938 w 517525"/>
              <a:gd name="connsiteY4" fmla="*/ 273050 h 1952626"/>
              <a:gd name="connsiteX0" fmla="*/ 7938 w 517525"/>
              <a:gd name="connsiteY0" fmla="*/ 273050 h 1952626"/>
              <a:gd name="connsiteX1" fmla="*/ 508000 w 517525"/>
              <a:gd name="connsiteY1" fmla="*/ 0 h 1952626"/>
              <a:gd name="connsiteX2" fmla="*/ 517525 w 517525"/>
              <a:gd name="connsiteY2" fmla="*/ 1754188 h 1952626"/>
              <a:gd name="connsiteX3" fmla="*/ 0 w 517525"/>
              <a:gd name="connsiteY3" fmla="*/ 1952626 h 1952626"/>
              <a:gd name="connsiteX4" fmla="*/ 7938 w 517525"/>
              <a:gd name="connsiteY4" fmla="*/ 273050 h 1952626"/>
              <a:gd name="connsiteX0" fmla="*/ 7938 w 517525"/>
              <a:gd name="connsiteY0" fmla="*/ 273050 h 1952626"/>
              <a:gd name="connsiteX1" fmla="*/ 508000 w 517525"/>
              <a:gd name="connsiteY1" fmla="*/ 0 h 1952626"/>
              <a:gd name="connsiteX2" fmla="*/ 517525 w 517525"/>
              <a:gd name="connsiteY2" fmla="*/ 1754188 h 1952626"/>
              <a:gd name="connsiteX3" fmla="*/ 0 w 517525"/>
              <a:gd name="connsiteY3" fmla="*/ 1952626 h 1952626"/>
              <a:gd name="connsiteX4" fmla="*/ 7938 w 517525"/>
              <a:gd name="connsiteY4" fmla="*/ 273050 h 195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525" h="1952626">
                <a:moveTo>
                  <a:pt x="7938" y="273050"/>
                </a:moveTo>
                <a:lnTo>
                  <a:pt x="508000" y="0"/>
                </a:lnTo>
                <a:cubicBezTo>
                  <a:pt x="509058" y="665163"/>
                  <a:pt x="516467" y="1089025"/>
                  <a:pt x="517525" y="1754188"/>
                </a:cubicBezTo>
                <a:cubicBezTo>
                  <a:pt x="356129" y="1867959"/>
                  <a:pt x="193145" y="1900767"/>
                  <a:pt x="0" y="1952626"/>
                </a:cubicBezTo>
                <a:lnTo>
                  <a:pt x="7938" y="273050"/>
                </a:lnTo>
                <a:close/>
              </a:path>
            </a:pathLst>
          </a:cu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736ABD0D-3E60-44EC-B23E-075DBC870895}"/>
              </a:ext>
            </a:extLst>
          </p:cNvPr>
          <p:cNvCxnSpPr/>
          <p:nvPr/>
        </p:nvCxnSpPr>
        <p:spPr>
          <a:xfrm>
            <a:off x="6635750" y="4051300"/>
            <a:ext cx="14605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xmlns="" id="{BEE8B8B5-EAD4-45D4-A617-6305AEC9B9DF}"/>
              </a:ext>
            </a:extLst>
          </p:cNvPr>
          <p:cNvSpPr/>
          <p:nvPr/>
        </p:nvSpPr>
        <p:spPr>
          <a:xfrm>
            <a:off x="5673725" y="7409392"/>
            <a:ext cx="57150" cy="57150"/>
          </a:xfrm>
          <a:prstGeom prst="ellipse">
            <a:avLst/>
          </a:prstGeom>
          <a:solidFill>
            <a:schemeClr val="tx1"/>
          </a:solidFill>
          <a:ln w="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F9C70678-9ABD-4C10-BB42-1E2F6B85CB47}"/>
              </a:ext>
            </a:extLst>
          </p:cNvPr>
          <p:cNvCxnSpPr>
            <a:cxnSpLocks/>
          </p:cNvCxnSpPr>
          <p:nvPr/>
        </p:nvCxnSpPr>
        <p:spPr>
          <a:xfrm flipV="1">
            <a:off x="5257799" y="7260167"/>
            <a:ext cx="952500" cy="33972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7F116ACB-C40E-4AE0-A5B3-701056100E3B}"/>
              </a:ext>
            </a:extLst>
          </p:cNvPr>
          <p:cNvSpPr txBox="1"/>
          <p:nvPr/>
        </p:nvSpPr>
        <p:spPr>
          <a:xfrm>
            <a:off x="6368215" y="5474380"/>
            <a:ext cx="714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Tangent 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875BCC27-418D-4F75-B725-E40EEF36A2A6}"/>
              </a:ext>
            </a:extLst>
          </p:cNvPr>
          <p:cNvCxnSpPr>
            <a:cxnSpLocks/>
          </p:cNvCxnSpPr>
          <p:nvPr/>
        </p:nvCxnSpPr>
        <p:spPr>
          <a:xfrm>
            <a:off x="5257800" y="7604125"/>
            <a:ext cx="6096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: Shape 44">
            <a:extLst>
              <a:ext uri="{FF2B5EF4-FFF2-40B4-BE49-F238E27FC236}">
                <a16:creationId xmlns:a16="http://schemas.microsoft.com/office/drawing/2014/main" xmlns="" id="{B08D5F20-4F17-4423-9BDF-ECF003F5E8EF}"/>
              </a:ext>
            </a:extLst>
          </p:cNvPr>
          <p:cNvSpPr/>
          <p:nvPr/>
        </p:nvSpPr>
        <p:spPr>
          <a:xfrm>
            <a:off x="5537200" y="7493001"/>
            <a:ext cx="45719" cy="122766"/>
          </a:xfrm>
          <a:custGeom>
            <a:avLst/>
            <a:gdLst>
              <a:gd name="connsiteX0" fmla="*/ 0 w 151026"/>
              <a:gd name="connsiteY0" fmla="*/ 0 h 224366"/>
              <a:gd name="connsiteX1" fmla="*/ 131233 w 151026"/>
              <a:gd name="connsiteY1" fmla="*/ 76200 h 224366"/>
              <a:gd name="connsiteX2" fmla="*/ 148167 w 151026"/>
              <a:gd name="connsiteY2" fmla="*/ 224366 h 22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026" h="224366">
                <a:moveTo>
                  <a:pt x="0" y="0"/>
                </a:moveTo>
                <a:cubicBezTo>
                  <a:pt x="53269" y="19403"/>
                  <a:pt x="106539" y="38806"/>
                  <a:pt x="131233" y="76200"/>
                </a:cubicBezTo>
                <a:cubicBezTo>
                  <a:pt x="155927" y="113594"/>
                  <a:pt x="152047" y="168980"/>
                  <a:pt x="148167" y="224366"/>
                </a:cubicBezTo>
              </a:path>
            </a:pathLst>
          </a:custGeom>
          <a:noFill/>
          <a:ln w="0">
            <a:solidFill>
              <a:srgbClr val="00B050"/>
            </a:solidFill>
            <a:headEnd type="triangle" w="sm" len="sm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D2D36935-D41C-4D12-ADCE-C53E54BE1AB5}"/>
              </a:ext>
            </a:extLst>
          </p:cNvPr>
          <p:cNvCxnSpPr>
            <a:cxnSpLocks/>
          </p:cNvCxnSpPr>
          <p:nvPr/>
        </p:nvCxnSpPr>
        <p:spPr>
          <a:xfrm flipH="1" flipV="1">
            <a:off x="5681133" y="5681133"/>
            <a:ext cx="29634" cy="1761068"/>
          </a:xfrm>
          <a:prstGeom prst="straightConnector1">
            <a:avLst/>
          </a:prstGeom>
          <a:ln>
            <a:solidFill>
              <a:srgbClr val="FF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AA06D8F3-9756-40CD-BA36-D0871F5DBEAB}"/>
              </a:ext>
            </a:extLst>
          </p:cNvPr>
          <p:cNvSpPr txBox="1"/>
          <p:nvPr/>
        </p:nvSpPr>
        <p:spPr>
          <a:xfrm>
            <a:off x="5476135" y="5948891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baseline="-25000" dirty="0"/>
              <a:t>5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F9781A65-97BC-41DC-B676-707CECE27151}"/>
              </a:ext>
            </a:extLst>
          </p:cNvPr>
          <p:cNvCxnSpPr>
            <a:cxnSpLocks/>
          </p:cNvCxnSpPr>
          <p:nvPr/>
        </p:nvCxnSpPr>
        <p:spPr>
          <a:xfrm>
            <a:off x="5436447" y="6470226"/>
            <a:ext cx="515620" cy="0"/>
          </a:xfrm>
          <a:prstGeom prst="straightConnector1">
            <a:avLst/>
          </a:prstGeom>
          <a:ln>
            <a:solidFill>
              <a:srgbClr val="FF0000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3B3AD053-D172-4E97-ACA5-66609A4297AA}"/>
              </a:ext>
            </a:extLst>
          </p:cNvPr>
          <p:cNvSpPr txBox="1"/>
          <p:nvPr/>
        </p:nvSpPr>
        <p:spPr>
          <a:xfrm>
            <a:off x="5389351" y="6391275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baseline="-25000" dirty="0"/>
              <a:t>5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76B25BBA-BC96-4018-826D-3497E5E31610}"/>
              </a:ext>
            </a:extLst>
          </p:cNvPr>
          <p:cNvSpPr/>
          <p:nvPr/>
        </p:nvSpPr>
        <p:spPr>
          <a:xfrm>
            <a:off x="3863668" y="7234253"/>
            <a:ext cx="13853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W</a:t>
            </a:r>
            <a:r>
              <a:rPr lang="en-US" sz="1600" baseline="-25000" dirty="0">
                <a:solidFill>
                  <a:srgbClr val="FF0000"/>
                </a:solidFill>
              </a:rPr>
              <a:t>5</a:t>
            </a:r>
            <a:r>
              <a:rPr lang="en-US" sz="1600" dirty="0">
                <a:solidFill>
                  <a:srgbClr val="FF0000"/>
                </a:solidFill>
              </a:rPr>
              <a:t>= b</a:t>
            </a:r>
            <a:r>
              <a:rPr lang="en-US" sz="1600" baseline="-25000" dirty="0">
                <a:solidFill>
                  <a:srgbClr val="FF0000"/>
                </a:solidFill>
              </a:rPr>
              <a:t>5</a:t>
            </a:r>
            <a:r>
              <a:rPr lang="en-US" sz="1600" dirty="0">
                <a:solidFill>
                  <a:srgbClr val="FF0000"/>
                </a:solidFill>
              </a:rPr>
              <a:t> x h</a:t>
            </a:r>
            <a:r>
              <a:rPr lang="en-US" sz="1600" baseline="-25000" dirty="0">
                <a:solidFill>
                  <a:srgbClr val="FF0000"/>
                </a:solidFill>
              </a:rPr>
              <a:t>5</a:t>
            </a:r>
            <a:r>
              <a:rPr lang="en-US" sz="1600" dirty="0">
                <a:solidFill>
                  <a:srgbClr val="FF0000"/>
                </a:solidFill>
              </a:rPr>
              <a:t> x </a:t>
            </a:r>
            <a:r>
              <a:rPr lang="en-US" sz="16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</a:p>
          <a:p>
            <a:r>
              <a:rPr lang="en-US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en-US" sz="1600" baseline="-25000" dirty="0">
                <a:solidFill>
                  <a:srgbClr val="FF0000"/>
                </a:solidFill>
              </a:rPr>
              <a:t>5 </a:t>
            </a:r>
            <a:r>
              <a:rPr lang="en-US" sz="1600" dirty="0">
                <a:solidFill>
                  <a:srgbClr val="FF0000"/>
                </a:solidFill>
              </a:rPr>
              <a:t>= </a:t>
            </a:r>
            <a:endParaRPr lang="en-US" sz="16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4833A57C-5C90-4AB0-8C99-340F8A9F8256}"/>
              </a:ext>
            </a:extLst>
          </p:cNvPr>
          <p:cNvSpPr/>
          <p:nvPr/>
        </p:nvSpPr>
        <p:spPr>
          <a:xfrm>
            <a:off x="5692490" y="7357017"/>
            <a:ext cx="3337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en-US" sz="1200" baseline="-25000" dirty="0">
                <a:solidFill>
                  <a:srgbClr val="00B050"/>
                </a:solidFill>
                <a:latin typeface="Symbol" panose="05050102010706020507" pitchFamily="18" charset="2"/>
              </a:rPr>
              <a:t>5</a:t>
            </a:r>
            <a:endParaRPr lang="en-US" sz="1200" baseline="-25000" dirty="0">
              <a:solidFill>
                <a:srgbClr val="00B050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E5D5ED55-9624-4CFE-88E6-59C67A7B16F7}"/>
              </a:ext>
            </a:extLst>
          </p:cNvPr>
          <p:cNvCxnSpPr/>
          <p:nvPr/>
        </p:nvCxnSpPr>
        <p:spPr>
          <a:xfrm flipH="1">
            <a:off x="482600" y="3644900"/>
            <a:ext cx="529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44CB92B3-991C-40E0-927A-8135D957D6E0}"/>
              </a:ext>
            </a:extLst>
          </p:cNvPr>
          <p:cNvCxnSpPr/>
          <p:nvPr/>
        </p:nvCxnSpPr>
        <p:spPr>
          <a:xfrm flipV="1">
            <a:off x="1295400" y="3632200"/>
            <a:ext cx="0" cy="2286000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65FDC3BF-3DFE-4B23-9545-CF9A339F173E}"/>
              </a:ext>
            </a:extLst>
          </p:cNvPr>
          <p:cNvSpPr txBox="1"/>
          <p:nvPr/>
        </p:nvSpPr>
        <p:spPr>
          <a:xfrm>
            <a:off x="364066" y="4529667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H=20m</a:t>
            </a:r>
          </a:p>
        </p:txBody>
      </p:sp>
      <p:sp>
        <p:nvSpPr>
          <p:cNvPr id="29" name="Right Triangle 28">
            <a:extLst>
              <a:ext uri="{FF2B5EF4-FFF2-40B4-BE49-F238E27FC236}">
                <a16:creationId xmlns:a16="http://schemas.microsoft.com/office/drawing/2014/main" xmlns="" id="{8B725695-374E-4EA1-8174-D314E832D4EB}"/>
              </a:ext>
            </a:extLst>
          </p:cNvPr>
          <p:cNvSpPr/>
          <p:nvPr/>
        </p:nvSpPr>
        <p:spPr>
          <a:xfrm flipH="1">
            <a:off x="3368144" y="4625975"/>
            <a:ext cx="610130" cy="342945"/>
          </a:xfrm>
          <a:prstGeom prst="rt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3A4418AA-AC25-4B86-A75C-2CBD6175E804}"/>
              </a:ext>
            </a:extLst>
          </p:cNvPr>
          <p:cNvSpPr txBox="1"/>
          <p:nvPr/>
        </p:nvSpPr>
        <p:spPr>
          <a:xfrm>
            <a:off x="3911600" y="462280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E6C23F5E-C3DA-4F80-A6B8-34888AA5537A}"/>
              </a:ext>
            </a:extLst>
          </p:cNvPr>
          <p:cNvSpPr txBox="1"/>
          <p:nvPr/>
        </p:nvSpPr>
        <p:spPr>
          <a:xfrm>
            <a:off x="3496734" y="4919133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2m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81350C8D-728F-40FC-BF74-1413133D68F2}"/>
              </a:ext>
            </a:extLst>
          </p:cNvPr>
          <p:cNvCxnSpPr/>
          <p:nvPr/>
        </p:nvCxnSpPr>
        <p:spPr>
          <a:xfrm flipV="1">
            <a:off x="5729817" y="3208867"/>
            <a:ext cx="0" cy="40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xmlns="" id="{175915F3-0DB7-4BA7-B03F-FCCBD5C6D85B}"/>
              </a:ext>
            </a:extLst>
          </p:cNvPr>
          <p:cNvCxnSpPr>
            <a:cxnSpLocks/>
          </p:cNvCxnSpPr>
          <p:nvPr/>
        </p:nvCxnSpPr>
        <p:spPr>
          <a:xfrm flipV="1">
            <a:off x="1684867" y="3124200"/>
            <a:ext cx="0" cy="2912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F9CDFF87-5D92-4607-9BE4-1F6435FFF4F1}"/>
              </a:ext>
            </a:extLst>
          </p:cNvPr>
          <p:cNvCxnSpPr>
            <a:cxnSpLocks/>
          </p:cNvCxnSpPr>
          <p:nvPr/>
        </p:nvCxnSpPr>
        <p:spPr>
          <a:xfrm flipH="1">
            <a:off x="1684868" y="3395133"/>
            <a:ext cx="4042832" cy="0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E7D19D90-6DD7-48ED-B4E7-9873B770A4B5}"/>
              </a:ext>
            </a:extLst>
          </p:cNvPr>
          <p:cNvSpPr txBox="1"/>
          <p:nvPr/>
        </p:nvSpPr>
        <p:spPr>
          <a:xfrm>
            <a:off x="3012708" y="3099334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2x20 = 40 m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xmlns="" id="{50794AF2-3D3C-4F54-A748-FEDE1AB62CF0}"/>
              </a:ext>
            </a:extLst>
          </p:cNvPr>
          <p:cNvCxnSpPr/>
          <p:nvPr/>
        </p:nvCxnSpPr>
        <p:spPr>
          <a:xfrm>
            <a:off x="1689100" y="5911850"/>
            <a:ext cx="13843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rc 58">
            <a:extLst>
              <a:ext uri="{FF2B5EF4-FFF2-40B4-BE49-F238E27FC236}">
                <a16:creationId xmlns:a16="http://schemas.microsoft.com/office/drawing/2014/main" xmlns="" id="{5733B467-1465-4AE9-A5D2-A58B574E3533}"/>
              </a:ext>
            </a:extLst>
          </p:cNvPr>
          <p:cNvSpPr/>
          <p:nvPr/>
        </p:nvSpPr>
        <p:spPr>
          <a:xfrm rot="1413117">
            <a:off x="2054792" y="5581167"/>
            <a:ext cx="373651" cy="373651"/>
          </a:xfrm>
          <a:prstGeom prst="arc">
            <a:avLst>
              <a:gd name="adj1" fmla="val 16200000"/>
              <a:gd name="adj2" fmla="val 13628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F6ADAE92-E4F1-4B82-97E7-09595F10DCC8}"/>
              </a:ext>
            </a:extLst>
          </p:cNvPr>
          <p:cNvSpPr txBox="1"/>
          <p:nvPr/>
        </p:nvSpPr>
        <p:spPr>
          <a:xfrm>
            <a:off x="1009934" y="7438030"/>
            <a:ext cx="1897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not to scale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CDB3C99E-39BE-42C7-9BC9-EC8020663D95}"/>
              </a:ext>
            </a:extLst>
          </p:cNvPr>
          <p:cNvSpPr/>
          <p:nvPr/>
        </p:nvSpPr>
        <p:spPr>
          <a:xfrm>
            <a:off x="4925898" y="2524414"/>
            <a:ext cx="1205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pc="114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38.1 </a:t>
            </a:r>
            <a:r>
              <a:rPr lang="en-US" i="1" spc="114" dirty="0">
                <a:solidFill>
                  <a:srgbClr val="232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8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4063FC4A-BA9F-44C7-9D44-6DAEF9E6D23D}"/>
              </a:ext>
            </a:extLst>
          </p:cNvPr>
          <p:cNvCxnSpPr/>
          <p:nvPr/>
        </p:nvCxnSpPr>
        <p:spPr>
          <a:xfrm flipV="1">
            <a:off x="2369023" y="5370967"/>
            <a:ext cx="0" cy="2286000"/>
          </a:xfrm>
          <a:prstGeom prst="straightConnector1">
            <a:avLst/>
          </a:prstGeom>
          <a:ln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80C676DD-E494-4DC2-9979-ABEBB597FC81}"/>
              </a:ext>
            </a:extLst>
          </p:cNvPr>
          <p:cNvCxnSpPr>
            <a:cxnSpLocks/>
          </p:cNvCxnSpPr>
          <p:nvPr/>
        </p:nvCxnSpPr>
        <p:spPr>
          <a:xfrm flipH="1">
            <a:off x="2366165" y="5382024"/>
            <a:ext cx="4572000" cy="0"/>
          </a:xfrm>
          <a:prstGeom prst="straightConnector1">
            <a:avLst/>
          </a:prstGeom>
          <a:ln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03B1F763-AC01-417A-AAEF-2C1BC5BE2A72}"/>
              </a:ext>
            </a:extLst>
          </p:cNvPr>
          <p:cNvCxnSpPr>
            <a:cxnSpLocks/>
          </p:cNvCxnSpPr>
          <p:nvPr/>
        </p:nvCxnSpPr>
        <p:spPr>
          <a:xfrm flipH="1">
            <a:off x="2391012" y="5385625"/>
            <a:ext cx="4542366" cy="222673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038EAC96-DCFE-4B29-BED9-6399B453832D}"/>
              </a:ext>
            </a:extLst>
          </p:cNvPr>
          <p:cNvCxnSpPr/>
          <p:nvPr/>
        </p:nvCxnSpPr>
        <p:spPr>
          <a:xfrm>
            <a:off x="6933378" y="5383509"/>
            <a:ext cx="127000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3B061BE3-A774-46FE-9F5D-08BDA07BEFAF}"/>
              </a:ext>
            </a:extLst>
          </p:cNvPr>
          <p:cNvCxnSpPr/>
          <p:nvPr/>
        </p:nvCxnSpPr>
        <p:spPr>
          <a:xfrm flipH="1">
            <a:off x="1451211" y="7646225"/>
            <a:ext cx="931333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F9C7E81-6329-48AC-8D98-134C5C0C02E6}"/>
              </a:ext>
            </a:extLst>
          </p:cNvPr>
          <p:cNvSpPr txBox="1"/>
          <p:nvPr/>
        </p:nvSpPr>
        <p:spPr>
          <a:xfrm>
            <a:off x="1476789" y="6545291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H=20m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7546244-290D-4E78-A386-DCE106A99928}"/>
              </a:ext>
            </a:extLst>
          </p:cNvPr>
          <p:cNvSpPr txBox="1"/>
          <p:nvPr/>
        </p:nvSpPr>
        <p:spPr>
          <a:xfrm>
            <a:off x="3904050" y="5086083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2x20 = 40 m</a:t>
            </a:r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xmlns="" id="{C3C08BB2-F6E4-49A5-97DB-EAA5F0187591}"/>
              </a:ext>
            </a:extLst>
          </p:cNvPr>
          <p:cNvSpPr/>
          <p:nvPr/>
        </p:nvSpPr>
        <p:spPr>
          <a:xfrm flipH="1">
            <a:off x="4204571" y="6392947"/>
            <a:ext cx="676274" cy="342945"/>
          </a:xfrm>
          <a:prstGeom prst="rt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3BE843F6-5BC8-4CF7-AAD3-EAA406800D0C}"/>
              </a:ext>
            </a:extLst>
          </p:cNvPr>
          <p:cNvSpPr txBox="1"/>
          <p:nvPr/>
        </p:nvSpPr>
        <p:spPr>
          <a:xfrm>
            <a:off x="4814171" y="6389772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51A69642-956D-4A2B-B156-57DDE10ADBCE}"/>
              </a:ext>
            </a:extLst>
          </p:cNvPr>
          <p:cNvSpPr txBox="1"/>
          <p:nvPr/>
        </p:nvSpPr>
        <p:spPr>
          <a:xfrm>
            <a:off x="4348505" y="6681025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2m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91371467-DE10-4BDB-8D6A-5EED82828673}"/>
              </a:ext>
            </a:extLst>
          </p:cNvPr>
          <p:cNvSpPr/>
          <p:nvPr/>
        </p:nvSpPr>
        <p:spPr>
          <a:xfrm>
            <a:off x="-142681" y="0"/>
            <a:ext cx="7915081" cy="7915081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1997F37F-6476-4E9E-AFBA-7DF305149717}"/>
              </a:ext>
            </a:extLst>
          </p:cNvPr>
          <p:cNvCxnSpPr>
            <a:stCxn id="24" idx="2"/>
            <a:endCxn id="24" idx="6"/>
          </p:cNvCxnSpPr>
          <p:nvPr/>
        </p:nvCxnSpPr>
        <p:spPr>
          <a:xfrm>
            <a:off x="-142681" y="3957541"/>
            <a:ext cx="7915081" cy="0"/>
          </a:xfrm>
          <a:prstGeom prst="line">
            <a:avLst/>
          </a:prstGeom>
          <a:ln w="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94C53C79-28B5-4826-BC2C-98BF768AF41A}"/>
              </a:ext>
            </a:extLst>
          </p:cNvPr>
          <p:cNvCxnSpPr>
            <a:stCxn id="24" idx="0"/>
            <a:endCxn id="24" idx="4"/>
          </p:cNvCxnSpPr>
          <p:nvPr/>
        </p:nvCxnSpPr>
        <p:spPr>
          <a:xfrm>
            <a:off x="3814860" y="0"/>
            <a:ext cx="0" cy="7915081"/>
          </a:xfrm>
          <a:prstGeom prst="line">
            <a:avLst/>
          </a:prstGeom>
          <a:ln w="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09DB820F-3028-4FEF-A7EF-ED63D56831F1}"/>
              </a:ext>
            </a:extLst>
          </p:cNvPr>
          <p:cNvCxnSpPr>
            <a:cxnSpLocks/>
          </p:cNvCxnSpPr>
          <p:nvPr/>
        </p:nvCxnSpPr>
        <p:spPr>
          <a:xfrm flipH="1">
            <a:off x="2376607" y="3952240"/>
            <a:ext cx="1443553" cy="3680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F3329EEB-2E2C-4E07-A6D6-022A20F03D05}"/>
              </a:ext>
            </a:extLst>
          </p:cNvPr>
          <p:cNvCxnSpPr>
            <a:cxnSpLocks/>
          </p:cNvCxnSpPr>
          <p:nvPr/>
        </p:nvCxnSpPr>
        <p:spPr>
          <a:xfrm>
            <a:off x="3815080" y="3952240"/>
            <a:ext cx="3683000" cy="14325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92DE41D3-EA96-4602-9879-E2C3854768EE}"/>
              </a:ext>
            </a:extLst>
          </p:cNvPr>
          <p:cNvSpPr txBox="1"/>
          <p:nvPr/>
        </p:nvSpPr>
        <p:spPr>
          <a:xfrm>
            <a:off x="3416969" y="3657600"/>
            <a:ext cx="808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Center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2EB02B96-2001-44C0-B690-03C9F248A16B}"/>
              </a:ext>
            </a:extLst>
          </p:cNvPr>
          <p:cNvSpPr txBox="1"/>
          <p:nvPr/>
        </p:nvSpPr>
        <p:spPr>
          <a:xfrm rot="1264095">
            <a:off x="5318733" y="4374745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Radius</a:t>
            </a:r>
          </a:p>
        </p:txBody>
      </p:sp>
    </p:spTree>
    <p:extLst>
      <p:ext uri="{BB962C8B-B14F-4D97-AF65-F5344CB8AC3E}">
        <p14:creationId xmlns:p14="http://schemas.microsoft.com/office/powerpoint/2010/main" val="2554963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368</Words>
  <Application>Microsoft Office PowerPoint</Application>
  <PresentationFormat>Custom</PresentationFormat>
  <Paragraphs>88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Microsoft account</cp:lastModifiedBy>
  <cp:revision>22</cp:revision>
  <cp:lastPrinted>2023-04-03T17:50:44Z</cp:lastPrinted>
  <dcterms:created xsi:type="dcterms:W3CDTF">2020-03-11T12:51:10Z</dcterms:created>
  <dcterms:modified xsi:type="dcterms:W3CDTF">2023-04-05T17:51:23Z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2013-04-01T00:00:00Z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2020-03-11T00:00:00Z</vt:filetime>
  </property>
</Properties>
</file>