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7772400" cy="100584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87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28" y="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347A3912-15CF-472B-981B-01DBF09DD17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28" y="882982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D9A740BB-FA0E-41BB-A3F1-CA45F72F3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24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728" y="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0F6B1E08-A1E1-4D85-8DFB-C1DB6B2E53DF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162050"/>
            <a:ext cx="242093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622" tIns="41811" rIns="83622" bIns="418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744" y="4473600"/>
            <a:ext cx="5504326" cy="3660750"/>
          </a:xfrm>
          <a:prstGeom prst="rect">
            <a:avLst/>
          </a:prstGeom>
        </p:spPr>
        <p:txBody>
          <a:bodyPr vert="horz" lIns="83622" tIns="41811" rIns="83622" bIns="418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728" y="8829821"/>
            <a:ext cx="2982681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7AFD6BA2-3A09-46F1-8E0E-0DDCA525A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9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3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2061" y="878843"/>
            <a:ext cx="4323080" cy="22225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3679">
              <a:lnSpc>
                <a:spcPct val="100000"/>
              </a:lnSpc>
              <a:spcBef>
                <a:spcPts val="229"/>
              </a:spcBef>
              <a:tabLst>
                <a:tab pos="2207260" algn="l"/>
              </a:tabLst>
            </a:pPr>
            <a:r>
              <a:rPr sz="1200" b="1" dirty="0">
                <a:latin typeface="Calibri"/>
                <a:cs typeface="Calibri"/>
              </a:rPr>
              <a:t>Home Work </a:t>
            </a:r>
            <a:r>
              <a:rPr sz="1200" b="1" spc="-5" dirty="0">
                <a:latin typeface="Calibri"/>
                <a:cs typeface="Calibri"/>
              </a:rPr>
              <a:t>Set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Number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7	</a:t>
            </a:r>
            <a:r>
              <a:rPr sz="1200" b="1" spc="-5" dirty="0">
                <a:latin typeface="Calibri"/>
                <a:cs typeface="Calibri"/>
              </a:rPr>
              <a:t>Geotechnical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Engineering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62059" y="878843"/>
            <a:ext cx="4323080" cy="222250"/>
          </a:xfrm>
          <a:custGeom>
            <a:avLst/>
            <a:gdLst/>
            <a:ahLst/>
            <a:cxnLst/>
            <a:rect l="l" t="t" r="r" b="b"/>
            <a:pathLst>
              <a:path w="4323080" h="222250">
                <a:moveTo>
                  <a:pt x="0" y="221673"/>
                </a:moveTo>
                <a:lnTo>
                  <a:pt x="4322636" y="221673"/>
                </a:lnTo>
                <a:lnTo>
                  <a:pt x="4322636" y="0"/>
                </a:lnTo>
                <a:lnTo>
                  <a:pt x="0" y="0"/>
                </a:lnTo>
                <a:lnTo>
                  <a:pt x="0" y="221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14400" y="609600"/>
            <a:ext cx="5564505" cy="4938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sz="2000" b="1" dirty="0">
                <a:latin typeface="Calibri"/>
                <a:cs typeface="Calibri"/>
              </a:rPr>
              <a:t>Slope Stability Analysis</a:t>
            </a:r>
            <a:endParaRPr lang="en-US" sz="2000" b="1" dirty="0">
              <a:latin typeface="Calibri"/>
              <a:cs typeface="Calibri"/>
            </a:endParaRPr>
          </a:p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lang="en-US" sz="2000" b="1" dirty="0">
                <a:cs typeface="Calibri"/>
              </a:rPr>
              <a:t>Homew</a:t>
            </a:r>
            <a:r>
              <a:rPr lang="en-US" sz="2000" b="1" spc="-5" dirty="0">
                <a:cs typeface="Calibri"/>
              </a:rPr>
              <a:t>ork #5</a:t>
            </a:r>
            <a:endParaRPr lang="en-US" sz="2000" b="1" dirty="0">
              <a:cs typeface="Calibri"/>
            </a:endParaRPr>
          </a:p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lang="en-US" sz="2000" b="1" dirty="0" smtClean="0">
                <a:latin typeface="Calibri"/>
                <a:cs typeface="Calibri"/>
              </a:rPr>
              <a:t>Fall </a:t>
            </a:r>
            <a:r>
              <a:rPr lang="en-US" sz="2000" b="1" dirty="0">
                <a:latin typeface="Calibri"/>
                <a:cs typeface="Calibri"/>
              </a:rPr>
              <a:t>2022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marR="5080">
              <a:lnSpc>
                <a:spcPct val="117500"/>
              </a:lnSpc>
            </a:pPr>
            <a:r>
              <a:rPr lang="en-US" sz="1400" b="1" u="sng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sz="1400" b="1" u="sng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following figure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shows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 15-ft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cut through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soil strata. The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lower is a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highly  impermeable cohesive soil. Shearing strength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between the two strata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are as</a:t>
            </a:r>
            <a:r>
              <a:rPr sz="1400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  <a:endParaRPr lang="en-US" sz="1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lang="en-US" sz="1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Cohesion=400 psf</a:t>
            </a:r>
          </a:p>
          <a:p>
            <a:pPr marL="12700" marR="5080">
              <a:lnSpc>
                <a:spcPct val="1175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of internal friction=</a:t>
            </a:r>
            <a:r>
              <a:rPr lang="en-US"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1400" spc="5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marL="12700" marR="5080">
              <a:lnSpc>
                <a:spcPct val="1175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weight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the upper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layer=</a:t>
            </a:r>
            <a:r>
              <a:rPr lang="en-US"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105 pcf</a:t>
            </a:r>
          </a:p>
          <a:p>
            <a:pPr marL="12700" marR="5080">
              <a:lnSpc>
                <a:spcPct val="1175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Height of the slope, H= 10 ft</a:t>
            </a:r>
          </a:p>
          <a:p>
            <a:r>
              <a:rPr lang="en-US" altLang="en-US" sz="1400" dirty="0">
                <a:latin typeface="Symbol" panose="05050102010706020507" pitchFamily="18" charset="2"/>
              </a:rPr>
              <a:t>b </a:t>
            </a: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45</a:t>
            </a:r>
            <a:r>
              <a:rPr lang="en-US" alt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285750" indent="-285750">
              <a:buFont typeface="Symbol" panose="05050102010706020507" pitchFamily="18" charset="2"/>
              <a:buChar char="q"/>
            </a:pPr>
            <a:r>
              <a:rPr lang="en-US" altLang="en-US" sz="1400" dirty="0">
                <a:latin typeface="Symbol" panose="05050102010706020507" pitchFamily="18" charset="2"/>
              </a:rPr>
              <a:t>= 30</a:t>
            </a:r>
            <a:r>
              <a:rPr lang="en-US" altLang="en-US" sz="1400" baseline="30000" dirty="0">
                <a:latin typeface="Symbol" panose="05050102010706020507" pitchFamily="18" charset="2"/>
              </a:rPr>
              <a:t>o</a:t>
            </a:r>
          </a:p>
          <a:p>
            <a:endParaRPr lang="en-US" altLang="en-US" sz="1400" dirty="0">
              <a:latin typeface="Symbol" panose="05050102010706020507" pitchFamily="18" charset="2"/>
            </a:endParaRPr>
          </a:p>
          <a:p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Find if the slope is safe or not</a:t>
            </a:r>
          </a:p>
          <a:p>
            <a:pPr marL="12700" marR="5080">
              <a:lnSpc>
                <a:spcPct val="1175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E78DB12F-AB1B-4ACE-9512-1B9137700265}"/>
              </a:ext>
            </a:extLst>
          </p:cNvPr>
          <p:cNvGrpSpPr/>
          <p:nvPr/>
        </p:nvGrpSpPr>
        <p:grpSpPr>
          <a:xfrm>
            <a:off x="1662032" y="5561785"/>
            <a:ext cx="5130800" cy="2138596"/>
            <a:chOff x="3691467" y="2250440"/>
            <a:chExt cx="5130800" cy="2138596"/>
          </a:xfrm>
        </p:grpSpPr>
        <p:sp>
          <p:nvSpPr>
            <p:cNvPr id="41" name="Isosceles Triangle 1">
              <a:extLst>
                <a:ext uri="{FF2B5EF4-FFF2-40B4-BE49-F238E27FC236}">
                  <a16:creationId xmlns:a16="http://schemas.microsoft.com/office/drawing/2014/main" xmlns="" id="{29BC751D-A24A-4873-939F-F043FCFFAE5F}"/>
                </a:ext>
              </a:extLst>
            </p:cNvPr>
            <p:cNvSpPr/>
            <p:nvPr/>
          </p:nvSpPr>
          <p:spPr bwMode="auto">
            <a:xfrm>
              <a:off x="4715933" y="2480732"/>
              <a:ext cx="3412067" cy="1888067"/>
            </a:xfrm>
            <a:custGeom>
              <a:avLst/>
              <a:gdLst>
                <a:gd name="connsiteX0" fmla="*/ 0 w 3843867"/>
                <a:gd name="connsiteY0" fmla="*/ 1896533 h 1896533"/>
                <a:gd name="connsiteX1" fmla="*/ 0 w 3843867"/>
                <a:gd name="connsiteY1" fmla="*/ 0 h 1896533"/>
                <a:gd name="connsiteX2" fmla="*/ 3843867 w 3843867"/>
                <a:gd name="connsiteY2" fmla="*/ 1896533 h 1896533"/>
                <a:gd name="connsiteX3" fmla="*/ 0 w 3843867"/>
                <a:gd name="connsiteY3" fmla="*/ 1896533 h 1896533"/>
                <a:gd name="connsiteX0" fmla="*/ 0 w 3843867"/>
                <a:gd name="connsiteY0" fmla="*/ 1888066 h 1888066"/>
                <a:gd name="connsiteX1" fmla="*/ 1854200 w 3843867"/>
                <a:gd name="connsiteY1" fmla="*/ 0 h 1888066"/>
                <a:gd name="connsiteX2" fmla="*/ 3843867 w 3843867"/>
                <a:gd name="connsiteY2" fmla="*/ 1888066 h 1888066"/>
                <a:gd name="connsiteX3" fmla="*/ 0 w 3843867"/>
                <a:gd name="connsiteY3" fmla="*/ 1888066 h 1888066"/>
                <a:gd name="connsiteX0" fmla="*/ 0 w 3412067"/>
                <a:gd name="connsiteY0" fmla="*/ 1888067 h 1888067"/>
                <a:gd name="connsiteX1" fmla="*/ 1854200 w 3412067"/>
                <a:gd name="connsiteY1" fmla="*/ 1 h 1888067"/>
                <a:gd name="connsiteX2" fmla="*/ 3412067 w 3412067"/>
                <a:gd name="connsiteY2" fmla="*/ 0 h 1888067"/>
                <a:gd name="connsiteX3" fmla="*/ 0 w 3412067"/>
                <a:gd name="connsiteY3" fmla="*/ 1888067 h 1888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2067" h="1888067">
                  <a:moveTo>
                    <a:pt x="0" y="1888067"/>
                  </a:moveTo>
                  <a:lnTo>
                    <a:pt x="1854200" y="1"/>
                  </a:lnTo>
                  <a:lnTo>
                    <a:pt x="3412067" y="0"/>
                  </a:lnTo>
                  <a:lnTo>
                    <a:pt x="0" y="1888067"/>
                  </a:lnTo>
                  <a:close/>
                </a:path>
              </a:pathLst>
            </a:cu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F2DC635C-D830-4C24-AB59-EEBB0A6CD0F8}"/>
                </a:ext>
              </a:extLst>
            </p:cNvPr>
            <p:cNvCxnSpPr/>
            <p:nvPr/>
          </p:nvCxnSpPr>
          <p:spPr bwMode="auto">
            <a:xfrm>
              <a:off x="3691467" y="2472267"/>
              <a:ext cx="5130800" cy="846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1A15DD92-B64B-4881-A06B-2DFD391E405B}"/>
                </a:ext>
              </a:extLst>
            </p:cNvPr>
            <p:cNvCxnSpPr/>
            <p:nvPr/>
          </p:nvCxnSpPr>
          <p:spPr bwMode="auto">
            <a:xfrm>
              <a:off x="3826934" y="4370493"/>
              <a:ext cx="224366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75AE27A3-7B80-42B4-BA27-2A5F4A8CA89F}"/>
                </a:ext>
              </a:extLst>
            </p:cNvPr>
            <p:cNvCxnSpPr/>
            <p:nvPr/>
          </p:nvCxnSpPr>
          <p:spPr bwMode="auto">
            <a:xfrm flipH="1">
              <a:off x="4123267" y="2473960"/>
              <a:ext cx="6773" cy="18948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xmlns="" id="{731185C3-6934-44F4-A9E2-469B5A92D750}"/>
                </a:ext>
              </a:extLst>
            </p:cNvPr>
            <p:cNvSpPr/>
            <p:nvPr/>
          </p:nvSpPr>
          <p:spPr bwMode="auto">
            <a:xfrm>
              <a:off x="5085014" y="3984061"/>
              <a:ext cx="173568" cy="386455"/>
            </a:xfrm>
            <a:custGeom>
              <a:avLst/>
              <a:gdLst>
                <a:gd name="connsiteX0" fmla="*/ 0 w 90579"/>
                <a:gd name="connsiteY0" fmla="*/ 0 h 217170"/>
                <a:gd name="connsiteX1" fmla="*/ 85725 w 90579"/>
                <a:gd name="connsiteY1" fmla="*/ 81915 h 217170"/>
                <a:gd name="connsiteX2" fmla="*/ 72390 w 90579"/>
                <a:gd name="connsiteY2" fmla="*/ 217170 h 2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579" h="217170">
                  <a:moveTo>
                    <a:pt x="0" y="0"/>
                  </a:moveTo>
                  <a:cubicBezTo>
                    <a:pt x="36830" y="22860"/>
                    <a:pt x="73660" y="45720"/>
                    <a:pt x="85725" y="81915"/>
                  </a:cubicBezTo>
                  <a:cubicBezTo>
                    <a:pt x="97790" y="118110"/>
                    <a:pt x="85090" y="167640"/>
                    <a:pt x="72390" y="217170"/>
                  </a:cubicBezTo>
                </a:path>
              </a:pathLst>
            </a:custGeom>
            <a:noFill/>
            <a:ln w="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xmlns="" id="{FB3FFF54-479C-47A6-B3E8-0662FE5EB41A}"/>
                </a:ext>
              </a:extLst>
            </p:cNvPr>
            <p:cNvSpPr/>
            <p:nvPr/>
          </p:nvSpPr>
          <p:spPr bwMode="auto">
            <a:xfrm>
              <a:off x="5337692" y="4026861"/>
              <a:ext cx="132948" cy="329427"/>
            </a:xfrm>
            <a:custGeom>
              <a:avLst/>
              <a:gdLst>
                <a:gd name="connsiteX0" fmla="*/ 0 w 90579"/>
                <a:gd name="connsiteY0" fmla="*/ 0 h 217170"/>
                <a:gd name="connsiteX1" fmla="*/ 85725 w 90579"/>
                <a:gd name="connsiteY1" fmla="*/ 81915 h 217170"/>
                <a:gd name="connsiteX2" fmla="*/ 72390 w 90579"/>
                <a:gd name="connsiteY2" fmla="*/ 217170 h 2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579" h="217170">
                  <a:moveTo>
                    <a:pt x="0" y="0"/>
                  </a:moveTo>
                  <a:cubicBezTo>
                    <a:pt x="36830" y="22860"/>
                    <a:pt x="73660" y="45720"/>
                    <a:pt x="85725" y="81915"/>
                  </a:cubicBezTo>
                  <a:cubicBezTo>
                    <a:pt x="97790" y="118110"/>
                    <a:pt x="85090" y="167640"/>
                    <a:pt x="72390" y="217170"/>
                  </a:cubicBezTo>
                </a:path>
              </a:pathLst>
            </a:custGeom>
            <a:noFill/>
            <a:ln w="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48367655-DE0C-4D93-B597-65A38813AC42}"/>
                </a:ext>
              </a:extLst>
            </p:cNvPr>
            <p:cNvSpPr txBox="1"/>
            <p:nvPr/>
          </p:nvSpPr>
          <p:spPr>
            <a:xfrm>
              <a:off x="5402456" y="4066482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Symbol" panose="05050102010706020507" pitchFamily="18" charset="2"/>
                </a:rPr>
                <a:t>q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72AC6DFA-0A70-4468-8938-BDF513A44DD8}"/>
                </a:ext>
              </a:extLst>
            </p:cNvPr>
            <p:cNvSpPr txBox="1"/>
            <p:nvPr/>
          </p:nvSpPr>
          <p:spPr>
            <a:xfrm>
              <a:off x="5030684" y="4096332"/>
              <a:ext cx="2855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i="1" dirty="0"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B57C42AE-BAF7-4848-82E9-2860C13F7F5E}"/>
                </a:ext>
              </a:extLst>
            </p:cNvPr>
            <p:cNvSpPr txBox="1"/>
            <p:nvPr/>
          </p:nvSpPr>
          <p:spPr>
            <a:xfrm>
              <a:off x="4546600" y="4135120"/>
              <a:ext cx="27443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B8CDFCD3-4C20-432F-9076-BBC13F04EC82}"/>
                </a:ext>
              </a:extLst>
            </p:cNvPr>
            <p:cNvSpPr txBox="1"/>
            <p:nvPr/>
          </p:nvSpPr>
          <p:spPr>
            <a:xfrm>
              <a:off x="3952240" y="3296920"/>
              <a:ext cx="35137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H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E1E494C6-242D-4FAC-BEB7-E1495C188FDF}"/>
                </a:ext>
              </a:extLst>
            </p:cNvPr>
            <p:cNvSpPr txBox="1"/>
            <p:nvPr/>
          </p:nvSpPr>
          <p:spPr>
            <a:xfrm>
              <a:off x="7995920" y="2265680"/>
              <a:ext cx="27443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2438CD47-536E-42CE-8594-46A68A30BF3B}"/>
                </a:ext>
              </a:extLst>
            </p:cNvPr>
            <p:cNvSpPr txBox="1"/>
            <p:nvPr/>
          </p:nvSpPr>
          <p:spPr>
            <a:xfrm>
              <a:off x="6431280" y="2250440"/>
              <a:ext cx="28245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xmlns="" id="{F38AE075-6604-4E30-A1D3-3DBFFFD78DCC}"/>
                    </a:ext>
                  </a:extLst>
                </p:cNvPr>
                <p:cNvSpPr txBox="1"/>
                <p:nvPr/>
              </p:nvSpPr>
              <p:spPr>
                <a:xfrm>
                  <a:off x="8085667" y="2878666"/>
                  <a:ext cx="654153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</m:oMath>
                    </m:oMathPara>
                  </a14:m>
                  <a:endParaRPr lang="en-US" dirty="0"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dirty="0">
                    <a:ea typeface="Cambria Math" panose="02040503050406030204" pitchFamily="18" charset="0"/>
                  </a:endParaRPr>
                </a:p>
                <a:p>
                  <a:r>
                    <a:rPr lang="en-US" dirty="0"/>
                    <a:t>c =</a:t>
                  </a:r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F38AE075-6604-4E30-A1D3-3DBFFFD78D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5667" y="2878666"/>
                  <a:ext cx="654153" cy="923330"/>
                </a:xfrm>
                <a:prstGeom prst="rect">
                  <a:avLst/>
                </a:prstGeom>
                <a:blipFill>
                  <a:blip r:embed="rId3"/>
                  <a:stretch>
                    <a:fillRect l="-7407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1224" y="654923"/>
            <a:ext cx="140398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ts val="1530"/>
              </a:lnSpc>
            </a:pP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8600" y="1011047"/>
            <a:ext cx="6933310" cy="3975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1224" y="670530"/>
            <a:ext cx="1403985" cy="169545"/>
          </a:xfrm>
          <a:custGeom>
            <a:avLst/>
            <a:gdLst/>
            <a:ahLst/>
            <a:cxnLst/>
            <a:rect l="l" t="t" r="r" b="b"/>
            <a:pathLst>
              <a:path w="1403985" h="169544">
                <a:moveTo>
                  <a:pt x="0" y="168995"/>
                </a:moveTo>
                <a:lnTo>
                  <a:pt x="1403722" y="168995"/>
                </a:lnTo>
                <a:lnTo>
                  <a:pt x="1403722" y="0"/>
                </a:lnTo>
                <a:lnTo>
                  <a:pt x="0" y="0"/>
                </a:lnTo>
                <a:lnTo>
                  <a:pt x="0" y="1689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528" y="634022"/>
            <a:ext cx="128407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sz="1200" b="1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29400" y="1828800"/>
            <a:ext cx="838200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5CAE60E-755A-43FE-8545-1FAC71106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726" y="2408520"/>
            <a:ext cx="2408082" cy="133341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6F35C0E-1F36-41A7-AF74-649B6F40A2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4968" y="4039339"/>
            <a:ext cx="1860835" cy="498848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075688" y="2295144"/>
            <a:ext cx="0" cy="226771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771775" y="2328863"/>
            <a:ext cx="28575" cy="167640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19388" y="3638550"/>
            <a:ext cx="36195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20240" y="1901952"/>
            <a:ext cx="1161288" cy="338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87752" y="1810512"/>
            <a:ext cx="585216" cy="64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795588" y="3026569"/>
            <a:ext cx="266700" cy="2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597945" y="3026569"/>
            <a:ext cx="202405" cy="2024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070100" y="3060700"/>
            <a:ext cx="1860550" cy="1327150"/>
          </a:xfrm>
          <a:prstGeom prst="line">
            <a:avLst/>
          </a:prstGeom>
          <a:ln w="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089150" y="3048000"/>
            <a:ext cx="1847850" cy="685800"/>
          </a:xfrm>
          <a:prstGeom prst="line">
            <a:avLst/>
          </a:prstGeom>
          <a:ln w="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/>
          <p:cNvSpPr/>
          <p:nvPr/>
        </p:nvSpPr>
        <p:spPr>
          <a:xfrm>
            <a:off x="1504950" y="3733800"/>
            <a:ext cx="571500" cy="666750"/>
          </a:xfrm>
          <a:custGeom>
            <a:avLst/>
            <a:gdLst>
              <a:gd name="connsiteX0" fmla="*/ 0 w 571500"/>
              <a:gd name="connsiteY0" fmla="*/ 565150 h 565150"/>
              <a:gd name="connsiteX1" fmla="*/ 285750 w 571500"/>
              <a:gd name="connsiteY1" fmla="*/ 0 h 565150"/>
              <a:gd name="connsiteX2" fmla="*/ 571500 w 571500"/>
              <a:gd name="connsiteY2" fmla="*/ 565150 h 565150"/>
              <a:gd name="connsiteX3" fmla="*/ 0 w 571500"/>
              <a:gd name="connsiteY3" fmla="*/ 565150 h 565150"/>
              <a:gd name="connsiteX0" fmla="*/ 0 w 565150"/>
              <a:gd name="connsiteY0" fmla="*/ 565150 h 654050"/>
              <a:gd name="connsiteX1" fmla="*/ 285750 w 565150"/>
              <a:gd name="connsiteY1" fmla="*/ 0 h 654050"/>
              <a:gd name="connsiteX2" fmla="*/ 565150 w 565150"/>
              <a:gd name="connsiteY2" fmla="*/ 654050 h 654050"/>
              <a:gd name="connsiteX3" fmla="*/ 0 w 565150"/>
              <a:gd name="connsiteY3" fmla="*/ 565150 h 654050"/>
              <a:gd name="connsiteX0" fmla="*/ 0 w 571500"/>
              <a:gd name="connsiteY0" fmla="*/ 577850 h 666750"/>
              <a:gd name="connsiteX1" fmla="*/ 571500 w 571500"/>
              <a:gd name="connsiteY1" fmla="*/ 0 h 666750"/>
              <a:gd name="connsiteX2" fmla="*/ 565150 w 571500"/>
              <a:gd name="connsiteY2" fmla="*/ 666750 h 666750"/>
              <a:gd name="connsiteX3" fmla="*/ 0 w 571500"/>
              <a:gd name="connsiteY3" fmla="*/ 5778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500" h="666750">
                <a:moveTo>
                  <a:pt x="0" y="577850"/>
                </a:moveTo>
                <a:lnTo>
                  <a:pt x="571500" y="0"/>
                </a:lnTo>
                <a:cubicBezTo>
                  <a:pt x="569383" y="222250"/>
                  <a:pt x="567267" y="444500"/>
                  <a:pt x="565150" y="666750"/>
                </a:cubicBezTo>
                <a:lnTo>
                  <a:pt x="0" y="577850"/>
                </a:lnTo>
                <a:close/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DA2F176E-F450-45EE-BE07-C3922E5BD05B}"/>
              </a:ext>
            </a:extLst>
          </p:cNvPr>
          <p:cNvCxnSpPr/>
          <p:nvPr/>
        </p:nvCxnSpPr>
        <p:spPr>
          <a:xfrm>
            <a:off x="2908300" y="3232150"/>
            <a:ext cx="0" cy="34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29BA9BE5-04D2-43C2-BDE7-88BBEED7AD75}"/>
              </a:ext>
            </a:extLst>
          </p:cNvPr>
          <p:cNvCxnSpPr/>
          <p:nvPr/>
        </p:nvCxnSpPr>
        <p:spPr>
          <a:xfrm>
            <a:off x="2527300" y="3835400"/>
            <a:ext cx="0" cy="34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CF414A67-0C0C-4FC4-A104-5D07187C720A}"/>
              </a:ext>
            </a:extLst>
          </p:cNvPr>
          <p:cNvCxnSpPr/>
          <p:nvPr/>
        </p:nvCxnSpPr>
        <p:spPr>
          <a:xfrm>
            <a:off x="3117850" y="3911600"/>
            <a:ext cx="0" cy="34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3B3C18E7-FCED-431E-A667-1C6CEFEFA48D}"/>
              </a:ext>
            </a:extLst>
          </p:cNvPr>
          <p:cNvCxnSpPr/>
          <p:nvPr/>
        </p:nvCxnSpPr>
        <p:spPr>
          <a:xfrm>
            <a:off x="1936750" y="4159250"/>
            <a:ext cx="0" cy="34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E6282B5-DE9C-42C8-B159-59CA8653C71C}"/>
              </a:ext>
            </a:extLst>
          </p:cNvPr>
          <p:cNvSpPr/>
          <p:nvPr/>
        </p:nvSpPr>
        <p:spPr>
          <a:xfrm>
            <a:off x="3079750" y="3860800"/>
            <a:ext cx="82550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2B29004F-06D8-4776-806C-F39CE6755577}"/>
              </a:ext>
            </a:extLst>
          </p:cNvPr>
          <p:cNvSpPr/>
          <p:nvPr/>
        </p:nvSpPr>
        <p:spPr>
          <a:xfrm>
            <a:off x="2484967" y="3793067"/>
            <a:ext cx="82550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DF2B1602-D6BA-4361-B40A-5BC691D1DBCC}"/>
              </a:ext>
            </a:extLst>
          </p:cNvPr>
          <p:cNvSpPr/>
          <p:nvPr/>
        </p:nvSpPr>
        <p:spPr>
          <a:xfrm>
            <a:off x="2865966" y="3210983"/>
            <a:ext cx="82550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863E57DF-7E8E-40DE-A741-2468DA7E9A49}"/>
              </a:ext>
            </a:extLst>
          </p:cNvPr>
          <p:cNvSpPr/>
          <p:nvPr/>
        </p:nvSpPr>
        <p:spPr>
          <a:xfrm>
            <a:off x="1894416" y="4142317"/>
            <a:ext cx="82550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45C75F1-5FE6-415F-AD9D-685F1A36DF31}"/>
              </a:ext>
            </a:extLst>
          </p:cNvPr>
          <p:cNvSpPr txBox="1"/>
          <p:nvPr/>
        </p:nvSpPr>
        <p:spPr>
          <a:xfrm>
            <a:off x="2825327" y="3029373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CG</a:t>
            </a:r>
            <a:r>
              <a:rPr lang="en-US" sz="1000" baseline="-25000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5C4634E-B5CA-4FEC-89E6-88B1D1AC766D}"/>
              </a:ext>
            </a:extLst>
          </p:cNvPr>
          <p:cNvSpPr txBox="1"/>
          <p:nvPr/>
        </p:nvSpPr>
        <p:spPr>
          <a:xfrm>
            <a:off x="2393527" y="3598333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CG</a:t>
            </a:r>
            <a:r>
              <a:rPr lang="en-US" sz="1000" baseline="-25000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614AD9B-1ECF-4D84-867F-0AF967F7D5F3}"/>
              </a:ext>
            </a:extLst>
          </p:cNvPr>
          <p:cNvSpPr txBox="1"/>
          <p:nvPr/>
        </p:nvSpPr>
        <p:spPr>
          <a:xfrm>
            <a:off x="3028527" y="3684693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CG</a:t>
            </a:r>
            <a:r>
              <a:rPr lang="en-US" sz="1000" baseline="-25000" dirty="0"/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9F290E8-79F3-4E94-BC02-7FB67C5CE3C7}"/>
              </a:ext>
            </a:extLst>
          </p:cNvPr>
          <p:cNvSpPr txBox="1"/>
          <p:nvPr/>
        </p:nvSpPr>
        <p:spPr>
          <a:xfrm>
            <a:off x="1758527" y="3908213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CG</a:t>
            </a:r>
            <a:r>
              <a:rPr lang="en-US" sz="1000" baseline="-25000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313F7EB6-A677-473C-B6A7-C47AD97B9995}"/>
              </a:ext>
            </a:extLst>
          </p:cNvPr>
          <p:cNvCxnSpPr/>
          <p:nvPr/>
        </p:nvCxnSpPr>
        <p:spPr>
          <a:xfrm flipH="1">
            <a:off x="2087880" y="3261360"/>
            <a:ext cx="8077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BE96CD9-911A-4F93-975D-A021455254B1}"/>
              </a:ext>
            </a:extLst>
          </p:cNvPr>
          <p:cNvSpPr txBox="1"/>
          <p:nvPr/>
        </p:nvSpPr>
        <p:spPr>
          <a:xfrm>
            <a:off x="2276687" y="3044613"/>
            <a:ext cx="2888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</a:t>
            </a:r>
            <a:r>
              <a:rPr lang="en-US" sz="1000" baseline="-25000" dirty="0"/>
              <a:t>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05B7ECAC-3DE7-4644-9682-4E2E35C91244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2052320" y="3844554"/>
            <a:ext cx="529720" cy="6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4F1F87D8-C4BF-4360-BA51-5496F2DC62B2}"/>
              </a:ext>
            </a:extLst>
          </p:cNvPr>
          <p:cNvSpPr txBox="1"/>
          <p:nvPr/>
        </p:nvSpPr>
        <p:spPr>
          <a:xfrm>
            <a:off x="2180167" y="3644053"/>
            <a:ext cx="2888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</a:t>
            </a:r>
            <a:r>
              <a:rPr lang="en-US" sz="1000" baseline="-25000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9DDB2908-6A82-4CA0-A36C-F79CD03375CE}"/>
              </a:ext>
            </a:extLst>
          </p:cNvPr>
          <p:cNvSpPr txBox="1"/>
          <p:nvPr/>
        </p:nvSpPr>
        <p:spPr>
          <a:xfrm>
            <a:off x="2745317" y="3708823"/>
            <a:ext cx="2888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</a:t>
            </a:r>
            <a:r>
              <a:rPr lang="en-US" sz="1000" baseline="-25000" dirty="0"/>
              <a:t>3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75AC5B39-434C-47CD-B3AB-5F2738C31977}"/>
              </a:ext>
            </a:extLst>
          </p:cNvPr>
          <p:cNvCxnSpPr>
            <a:cxnSpLocks/>
          </p:cNvCxnSpPr>
          <p:nvPr/>
        </p:nvCxnSpPr>
        <p:spPr>
          <a:xfrm flipH="1">
            <a:off x="2073275" y="3903663"/>
            <a:ext cx="1074739" cy="12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3027F67-81BC-414A-A49D-BDA46CD1F32E}"/>
              </a:ext>
            </a:extLst>
          </p:cNvPr>
          <p:cNvCxnSpPr>
            <a:stCxn id="30" idx="5"/>
          </p:cNvCxnSpPr>
          <p:nvPr/>
        </p:nvCxnSpPr>
        <p:spPr>
          <a:xfrm flipV="1">
            <a:off x="1964877" y="4197350"/>
            <a:ext cx="127448" cy="15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6616154D-9B51-4B85-9631-53A76635A5E0}"/>
              </a:ext>
            </a:extLst>
          </p:cNvPr>
          <p:cNvSpPr txBox="1"/>
          <p:nvPr/>
        </p:nvSpPr>
        <p:spPr>
          <a:xfrm>
            <a:off x="1872192" y="4150148"/>
            <a:ext cx="2888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</a:t>
            </a:r>
            <a:r>
              <a:rPr lang="en-US" sz="1000" baseline="-25000" dirty="0"/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8CA47E0C-83A2-4EC0-8B76-5442063412B4}"/>
              </a:ext>
            </a:extLst>
          </p:cNvPr>
          <p:cNvSpPr txBox="1"/>
          <p:nvPr/>
        </p:nvSpPr>
        <p:spPr>
          <a:xfrm>
            <a:off x="2878667" y="3407198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W</a:t>
            </a:r>
            <a:r>
              <a:rPr lang="en-US" sz="1000" baseline="-25000" dirty="0"/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28D301D9-9881-4CCE-A5C5-BE886FFC3EC8}"/>
              </a:ext>
            </a:extLst>
          </p:cNvPr>
          <p:cNvSpPr txBox="1"/>
          <p:nvPr/>
        </p:nvSpPr>
        <p:spPr>
          <a:xfrm>
            <a:off x="3081867" y="4092998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W</a:t>
            </a:r>
            <a:r>
              <a:rPr lang="en-US" sz="1000" baseline="-25000" dirty="0"/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E96DC6D-AF9B-476D-85A3-C250CD85AF04}"/>
              </a:ext>
            </a:extLst>
          </p:cNvPr>
          <p:cNvSpPr txBox="1"/>
          <p:nvPr/>
        </p:nvSpPr>
        <p:spPr>
          <a:xfrm>
            <a:off x="2478617" y="4045373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W</a:t>
            </a:r>
            <a:r>
              <a:rPr lang="en-US" sz="1000" baseline="-25000" dirty="0"/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B234871-D05E-4D99-B4CF-A0801F6B6379}"/>
              </a:ext>
            </a:extLst>
          </p:cNvPr>
          <p:cNvSpPr txBox="1"/>
          <p:nvPr/>
        </p:nvSpPr>
        <p:spPr>
          <a:xfrm>
            <a:off x="1726142" y="4445423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W</a:t>
            </a:r>
            <a:r>
              <a:rPr lang="en-US" sz="1000" baseline="-25000" dirty="0"/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AA7EB1C-8FF9-466E-9608-E1472735C33B}"/>
              </a:ext>
            </a:extLst>
          </p:cNvPr>
          <p:cNvSpPr txBox="1"/>
          <p:nvPr/>
        </p:nvSpPr>
        <p:spPr>
          <a:xfrm>
            <a:off x="508000" y="5814291"/>
            <a:ext cx="629531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Draw the problem to scale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Divide the shapes to smaller  areas (1, 2, 3, and 4)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Find the weight of each area (For example A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dirty="0">
                <a:latin typeface="Symbol" panose="05050102010706020507" pitchFamily="18" charset="2"/>
              </a:rPr>
              <a:t>g</a:t>
            </a:r>
            <a:r>
              <a:rPr lang="en-US" baseline="-25000" dirty="0"/>
              <a:t>soil</a:t>
            </a:r>
            <a:r>
              <a:rPr lang="en-US" dirty="0"/>
              <a:t> = W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Find where is the center of gravity for each area (CG</a:t>
            </a:r>
            <a:r>
              <a:rPr lang="en-US" baseline="-25000" dirty="0"/>
              <a:t>1</a:t>
            </a:r>
            <a:r>
              <a:rPr lang="en-US" dirty="0"/>
              <a:t>, CG</a:t>
            </a:r>
            <a:r>
              <a:rPr lang="en-US" baseline="-25000" dirty="0"/>
              <a:t>2</a:t>
            </a:r>
            <a:r>
              <a:rPr lang="en-US" dirty="0"/>
              <a:t>, …)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Using the scale, measure the arms (a1, a2, a3, ..)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For A</a:t>
            </a:r>
            <a:r>
              <a:rPr lang="en-US" baseline="-25000" dirty="0"/>
              <a:t>4</a:t>
            </a:r>
            <a:r>
              <a:rPr lang="en-US" dirty="0"/>
              <a:t> you can approximate the area to triangle.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Now determine the driving moments (W</a:t>
            </a:r>
            <a:r>
              <a:rPr lang="en-US" baseline="-25000" dirty="0"/>
              <a:t>1</a:t>
            </a:r>
            <a:r>
              <a:rPr lang="en-US" dirty="0"/>
              <a:t>xa</a:t>
            </a:r>
            <a:r>
              <a:rPr lang="en-US" baseline="-25000" dirty="0"/>
              <a:t>1</a:t>
            </a:r>
            <a:r>
              <a:rPr lang="en-US" dirty="0"/>
              <a:t> + W</a:t>
            </a:r>
            <a:r>
              <a:rPr lang="en-US" baseline="-25000" dirty="0"/>
              <a:t>2</a:t>
            </a:r>
            <a:r>
              <a:rPr lang="en-US" dirty="0"/>
              <a:t>xa</a:t>
            </a:r>
            <a:r>
              <a:rPr lang="en-US" baseline="-25000" dirty="0"/>
              <a:t>2</a:t>
            </a:r>
            <a:r>
              <a:rPr lang="en-US" dirty="0"/>
              <a:t>+ W</a:t>
            </a:r>
            <a:r>
              <a:rPr lang="en-US" baseline="-25000" dirty="0"/>
              <a:t>3</a:t>
            </a:r>
            <a:r>
              <a:rPr lang="en-US" dirty="0"/>
              <a:t>xa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Determine the resisting moments (W</a:t>
            </a:r>
            <a:r>
              <a:rPr lang="en-US" baseline="-25000" dirty="0"/>
              <a:t>4</a:t>
            </a:r>
            <a:r>
              <a:rPr lang="en-US" dirty="0"/>
              <a:t>xa</a:t>
            </a:r>
            <a:r>
              <a:rPr lang="en-US" baseline="-25000" dirty="0"/>
              <a:t>4 </a:t>
            </a:r>
            <a:r>
              <a:rPr lang="en-US" dirty="0"/>
              <a:t>+ c x </a:t>
            </a:r>
            <a:r>
              <a:rPr lang="en-US" dirty="0" err="1"/>
              <a:t>L</a:t>
            </a:r>
            <a:r>
              <a:rPr lang="en-US" baseline="-25000" dirty="0" err="1"/>
              <a:t>curve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</a:t>
            </a:r>
            <a:r>
              <a:rPr lang="en-US" baseline="-25000" dirty="0" err="1"/>
              <a:t>curve</a:t>
            </a:r>
            <a:r>
              <a:rPr lang="en-US" dirty="0"/>
              <a:t> =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dirty="0"/>
              <a:t> x r  … </a:t>
            </a:r>
            <a:r>
              <a:rPr lang="en-US" dirty="0">
                <a:latin typeface="Symbol" panose="05050102010706020507" pitchFamily="18" charset="2"/>
              </a:rPr>
              <a:t>q </a:t>
            </a:r>
            <a:r>
              <a:rPr lang="en-US" dirty="0"/>
              <a:t>in radians</a:t>
            </a:r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8640550-5EF0-4F26-9F87-048653870FC7}"/>
              </a:ext>
            </a:extLst>
          </p:cNvPr>
          <p:cNvSpPr/>
          <p:nvPr/>
        </p:nvSpPr>
        <p:spPr>
          <a:xfrm>
            <a:off x="1761357" y="2488035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US" dirty="0">
                <a:latin typeface="Symbol" panose="05050102010706020507" pitchFamily="18" charset="2"/>
              </a:rPr>
              <a:t>=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DDB7E512-23EF-4D9A-B865-E1A9698613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49" t="31407" r="40072" b="8640"/>
          <a:stretch/>
        </p:blipFill>
        <p:spPr>
          <a:xfrm>
            <a:off x="889000" y="2429933"/>
            <a:ext cx="6847712" cy="467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2362199" y="1752600"/>
            <a:ext cx="3551619" cy="274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99159"/>
            <a:ext cx="5824220" cy="907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70"/>
              </a:lnSpc>
            </a:pP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Refer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4,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Given: </a:t>
            </a:r>
            <a:r>
              <a:rPr lang="en-US" sz="1200" spc="10" dirty="0">
                <a:latin typeface="Symbol" panose="05050102010706020507" pitchFamily="18" charset="2"/>
                <a:cs typeface="Arial" panose="020B0604020202020204" pitchFamily="34" charset="0"/>
              </a:rPr>
              <a:t>b </a:t>
            </a:r>
            <a:r>
              <a:rPr sz="1200" spc="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spc="-5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18 kN/m</a:t>
            </a:r>
            <a:r>
              <a:rPr sz="1200" baseline="38194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c' = 14 kN/m</a:t>
            </a:r>
            <a:r>
              <a:rPr sz="1200" baseline="38194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height, H,  that will have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safety, F</a:t>
            </a:r>
            <a:r>
              <a:rPr sz="1200" spc="-7" baseline="-10416" dirty="0"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2.5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against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sliding along 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soil-rock</a:t>
            </a:r>
            <a:r>
              <a:rPr sz="1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interface.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0" y="4419600"/>
            <a:ext cx="7420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sz="1200" b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5181600"/>
            <a:ext cx="5842635" cy="1100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99200"/>
              </a:lnSpc>
              <a:spcBef>
                <a:spcPts val="5"/>
              </a:spcBef>
            </a:pP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infinite slope shown in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5,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of safely against sliding along the plane  </a:t>
            </a:r>
            <a:r>
              <a:rPr sz="1200" i="1" spc="-5" dirty="0">
                <a:latin typeface="Arial" panose="020B0604020202020204" pitchFamily="34" charset="0"/>
                <a:cs typeface="Arial" panose="020B0604020202020204" pitchFamily="34" charset="0"/>
              </a:rPr>
              <a:t>AB,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given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20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ft. </a:t>
            </a:r>
            <a:r>
              <a:rPr lang="en-US" sz="1200" spc="-5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110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pcf, </a:t>
            </a: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and c'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500 psf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seepage  through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soil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and that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groundwater table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coincides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sz="12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surface.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5196" y="8779129"/>
            <a:ext cx="8944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sz="1200" b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7396" y="6264529"/>
            <a:ext cx="4401204" cy="25191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BB797AE-11AD-4DCF-8530-C429F630A3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040" y="2101544"/>
            <a:ext cx="2912071" cy="4446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59E0736-1BA1-4220-8B68-9BA51CEE5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938" y="6493032"/>
            <a:ext cx="2912071" cy="4446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A17C35F-2DB0-440C-BA71-AE4CB41488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096" y="3681181"/>
            <a:ext cx="2054385" cy="141770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03B3CAA-09C1-42C1-8F45-3247CCCA3F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7805" y="7961698"/>
            <a:ext cx="2054385" cy="1417706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7996" y="902969"/>
            <a:ext cx="6313805" cy="2173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35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0200"/>
              </a:lnSpc>
            </a:pP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factor </a:t>
            </a:r>
            <a:r>
              <a:rPr sz="1200" spc="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 high </a:t>
            </a:r>
            <a:r>
              <a:rPr sz="1200" spc="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slope shown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sz="1200" spc="2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 using </a:t>
            </a:r>
            <a:r>
              <a:rPr sz="1200" spc="1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1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rdinary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sz="1200" spc="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slices.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 </a:t>
            </a: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width </a:t>
            </a:r>
            <a:r>
              <a:rPr sz="1200" spc="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sz="1200" spc="2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meters.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600"/>
              </a:lnSpc>
            </a:pP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16</a:t>
            </a:r>
            <a:r>
              <a:rPr sz="1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kN/m</a:t>
            </a:r>
            <a:r>
              <a:rPr sz="1200" spc="-7" baseline="40123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200" baseline="401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2380"/>
              </a:lnSpc>
            </a:pPr>
            <a:r>
              <a:rPr sz="1200" i="1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sz="1200" spc="-22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24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i="1" spc="9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en-US" sz="1200" i="1" dirty="0">
                <a:solidFill>
                  <a:srgbClr val="111111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US" sz="1200" i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20O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200" i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z="1200" spc="-27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sz="1200" spc="-9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1200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 </a:t>
            </a:r>
            <a:r>
              <a:rPr sz="1200" i="1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2E8B088-D6AA-4FE0-BDF1-BAC08DD2B95F}"/>
              </a:ext>
            </a:extLst>
          </p:cNvPr>
          <p:cNvGrpSpPr/>
          <p:nvPr/>
        </p:nvGrpSpPr>
        <p:grpSpPr>
          <a:xfrm>
            <a:off x="2839693" y="2058755"/>
            <a:ext cx="4617720" cy="3160395"/>
            <a:chOff x="2636493" y="2442065"/>
            <a:chExt cx="4617720" cy="3160395"/>
          </a:xfrm>
        </p:grpSpPr>
        <p:sp>
          <p:nvSpPr>
            <p:cNvPr id="2" name="object 2"/>
            <p:cNvSpPr/>
            <p:nvPr/>
          </p:nvSpPr>
          <p:spPr>
            <a:xfrm>
              <a:off x="2636493" y="2442065"/>
              <a:ext cx="4617720" cy="31603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ED30AC44-B041-48AD-B20C-95744B4FEB3C}"/>
                </a:ext>
              </a:extLst>
            </p:cNvPr>
            <p:cNvSpPr txBox="1"/>
            <p:nvPr/>
          </p:nvSpPr>
          <p:spPr>
            <a:xfrm>
              <a:off x="5024582" y="2844799"/>
              <a:ext cx="35137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</a:t>
              </a:r>
            </a:p>
          </p:txBody>
        </p:sp>
      </p:grpSp>
      <p:graphicFrame>
        <p:nvGraphicFramePr>
          <p:cNvPr id="6" name="Group 1152">
            <a:extLst>
              <a:ext uri="{FF2B5EF4-FFF2-40B4-BE49-F238E27FC236}">
                <a16:creationId xmlns:a16="http://schemas.microsoft.com/office/drawing/2014/main" xmlns="" id="{7EA3864B-9283-47A3-9DD1-1F0C6A8D8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287217"/>
              </p:ext>
            </p:extLst>
          </p:nvPr>
        </p:nvGraphicFramePr>
        <p:xfrm>
          <a:off x="910070" y="5474897"/>
          <a:ext cx="6335858" cy="3561540"/>
        </p:xfrm>
        <a:graphic>
          <a:graphicData uri="http://schemas.openxmlformats.org/drawingml/2006/table">
            <a:tbl>
              <a:tblPr/>
              <a:tblGrid>
                <a:gridCol w="5727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08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2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81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18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2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76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90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9192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124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7681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Slice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Width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(ft)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Ave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Height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(ft)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Weight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(Kips)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sin 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cos 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i 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= u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=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W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 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cos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panose="05050102010706020507" pitchFamily="18" charset="2"/>
                        </a:rPr>
                        <a:t>q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kumimoji="0" lang="en-US" sz="105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0.21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24.8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0.29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35.4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0.25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47.7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0.6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55.1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13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60.4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3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08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6935320"/>
                  </a:ext>
                </a:extLst>
              </a:tr>
              <a:tr h="171381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12.3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41.8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17.3</a:t>
                      </a:r>
                    </a:p>
                  </a:txBody>
                  <a:tcPr marL="45718" marR="457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399">
                <a:extLst>
                  <a:ext uri="{FF2B5EF4-FFF2-40B4-BE49-F238E27FC236}">
                    <a16:creationId xmlns:a16="http://schemas.microsoft.com/office/drawing/2014/main" xmlns="" id="{9CEE408B-82B2-4B83-8BDD-CFECE37982BE}"/>
                  </a:ext>
                </a:extLst>
              </p:cNvPr>
              <p:cNvSpPr txBox="1"/>
              <p:nvPr/>
            </p:nvSpPr>
            <p:spPr bwMode="auto">
              <a:xfrm>
                <a:off x="507071" y="9197186"/>
                <a:ext cx="6415583" cy="634923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05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105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105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sz="105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0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𝑐𝐿</m:t>
                          </m:r>
                          <m:r>
                            <a:rPr lang="en-US" sz="10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func>
                          <m:nary>
                            <m:naryPr>
                              <m:chr m:val="∑"/>
                              <m:ctrlP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05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05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0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5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05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" name="Object 399">
                <a:extLst>
                  <a:ext uri="{FF2B5EF4-FFF2-40B4-BE49-F238E27FC236}">
                    <a16:creationId xmlns:a16="http://schemas.microsoft.com/office/drawing/2014/main" id="{9CEE408B-82B2-4B83-8BDD-CFECE3798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071" y="9197186"/>
                <a:ext cx="6415583" cy="634923"/>
              </a:xfrm>
              <a:prstGeom prst="rect">
                <a:avLst/>
              </a:prstGeom>
              <a:blipFill>
                <a:blip r:embed="rId4"/>
                <a:stretch>
                  <a:fillRect t="-37500" b="-36538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549</Words>
  <Application>Microsoft Office PowerPoint</Application>
  <PresentationFormat>Custom</PresentationFormat>
  <Paragraphs>194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Microsoft account</cp:lastModifiedBy>
  <cp:revision>22</cp:revision>
  <cp:lastPrinted>2021-11-15T20:25:48Z</cp:lastPrinted>
  <dcterms:created xsi:type="dcterms:W3CDTF">2020-03-11T12:51:10Z</dcterms:created>
  <dcterms:modified xsi:type="dcterms:W3CDTF">2022-10-24T16:17:20Z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2020-03-11T00:00:00Z</vt:filetime>
  </property>
</Properties>
</file>