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85" r:id="rId3"/>
    <p:sldId id="286" r:id="rId4"/>
    <p:sldId id="287" r:id="rId5"/>
    <p:sldId id="270" r:id="rId6"/>
    <p:sldId id="307" r:id="rId7"/>
    <p:sldId id="308" r:id="rId8"/>
    <p:sldId id="271" r:id="rId9"/>
    <p:sldId id="288" r:id="rId10"/>
    <p:sldId id="289" r:id="rId11"/>
    <p:sldId id="290" r:id="rId12"/>
    <p:sldId id="291" r:id="rId13"/>
    <p:sldId id="294" r:id="rId14"/>
    <p:sldId id="296" r:id="rId15"/>
    <p:sldId id="297" r:id="rId16"/>
    <p:sldId id="304" r:id="rId17"/>
    <p:sldId id="305" r:id="rId18"/>
    <p:sldId id="306" r:id="rId19"/>
    <p:sldId id="310" r:id="rId20"/>
    <p:sldId id="298" r:id="rId21"/>
    <p:sldId id="315" r:id="rId22"/>
    <p:sldId id="314" r:id="rId23"/>
    <p:sldId id="311" r:id="rId24"/>
    <p:sldId id="312" r:id="rId25"/>
    <p:sldId id="313" r:id="rId26"/>
    <p:sldId id="300" r:id="rId27"/>
    <p:sldId id="299" r:id="rId28"/>
    <p:sldId id="302" r:id="rId29"/>
    <p:sldId id="318" r:id="rId30"/>
    <p:sldId id="319" r:id="rId31"/>
    <p:sldId id="320" r:id="rId32"/>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B00"/>
    <a:srgbClr val="FF6600"/>
    <a:srgbClr val="E6E0EC"/>
    <a:srgbClr val="FFDC6D"/>
    <a:srgbClr val="4F81B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3" autoAdjust="0"/>
    <p:restoredTop sz="94660"/>
  </p:normalViewPr>
  <p:slideViewPr>
    <p:cSldViewPr snapToGrid="0">
      <p:cViewPr varScale="1">
        <p:scale>
          <a:sx n="68" d="100"/>
          <a:sy n="68" d="100"/>
        </p:scale>
        <p:origin x="1556"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276"/>
          <c:h val="0.88410245290012435"/>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0583-4B4E-9D77-AC15E66AF4D9}"/>
            </c:ext>
          </c:extLst>
        </c:ser>
        <c:dLbls>
          <c:showLegendKey val="0"/>
          <c:showVal val="0"/>
          <c:showCatName val="0"/>
          <c:showSerName val="0"/>
          <c:showPercent val="0"/>
          <c:showBubbleSize val="0"/>
        </c:dLbls>
        <c:axId val="1707637536"/>
        <c:axId val="1935659872"/>
      </c:scatterChart>
      <c:valAx>
        <c:axId val="1707637536"/>
        <c:scaling>
          <c:logBase val="10"/>
          <c:orientation val="minMax"/>
          <c:max val="10000"/>
          <c:min val="100"/>
        </c:scaling>
        <c:delete val="0"/>
        <c:axPos val="b"/>
        <c:majorGridlines/>
        <c:minorGridlines>
          <c:spPr>
            <a:ln>
              <a:solidFill>
                <a:srgbClr val="C9C2D1">
                  <a:lumMod val="60000"/>
                  <a:lumOff val="40000"/>
                </a:srgbClr>
              </a:solidFill>
            </a:ln>
          </c:spPr>
        </c:minorGridlines>
        <c:numFmt formatCode="General" sourceLinked="1"/>
        <c:majorTickMark val="in"/>
        <c:minorTickMark val="in"/>
        <c:tickLblPos val="nextTo"/>
        <c:spPr>
          <a:ln w="3175"/>
        </c:spPr>
        <c:crossAx val="1935659872"/>
        <c:crosses val="autoZero"/>
        <c:crossBetween val="midCat"/>
      </c:valAx>
      <c:valAx>
        <c:axId val="1935659872"/>
        <c:scaling>
          <c:orientation val="minMax"/>
          <c:max val="1"/>
          <c:min val="0.30000000000000032"/>
        </c:scaling>
        <c:delete val="0"/>
        <c:axPos val="l"/>
        <c:majorGridlines>
          <c:spPr>
            <a:ln>
              <a:solidFill>
                <a:srgbClr val="C9C2D1">
                  <a:lumMod val="60000"/>
                  <a:lumOff val="40000"/>
                </a:srgbClr>
              </a:solidFill>
            </a:ln>
          </c:spPr>
        </c:majorGridlines>
        <c:numFmt formatCode="General" sourceLinked="1"/>
        <c:majorTickMark val="in"/>
        <c:minorTickMark val="none"/>
        <c:tickLblPos val="nextTo"/>
        <c:crossAx val="170763753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48448"/>
        <c:axId val="1935662592"/>
      </c:scatterChart>
      <c:valAx>
        <c:axId val="1935648448"/>
        <c:scaling>
          <c:logBase val="10"/>
          <c:orientation val="minMax"/>
          <c:max val="10000"/>
          <c:min val="100"/>
        </c:scaling>
        <c:delete val="0"/>
        <c:axPos val="b"/>
        <c:majorGridlines/>
        <c:minorGridlines/>
        <c:numFmt formatCode="General" sourceLinked="1"/>
        <c:majorTickMark val="in"/>
        <c:minorTickMark val="in"/>
        <c:tickLblPos val="nextTo"/>
        <c:crossAx val="1935662592"/>
        <c:crosses val="autoZero"/>
        <c:crossBetween val="midCat"/>
      </c:valAx>
      <c:valAx>
        <c:axId val="1935662592"/>
        <c:scaling>
          <c:orientation val="minMax"/>
          <c:max val="1"/>
          <c:min val="0.30000000000000032"/>
        </c:scaling>
        <c:delete val="0"/>
        <c:axPos val="l"/>
        <c:majorGridlines/>
        <c:numFmt formatCode="General" sourceLinked="1"/>
        <c:majorTickMark val="in"/>
        <c:minorTickMark val="none"/>
        <c:tickLblPos val="nextTo"/>
        <c:crossAx val="193564844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63136"/>
        <c:axId val="1935655520"/>
      </c:scatterChart>
      <c:valAx>
        <c:axId val="1935663136"/>
        <c:scaling>
          <c:logBase val="10"/>
          <c:orientation val="minMax"/>
          <c:max val="10000"/>
          <c:min val="100"/>
        </c:scaling>
        <c:delete val="0"/>
        <c:axPos val="b"/>
        <c:majorGridlines/>
        <c:minorGridlines/>
        <c:numFmt formatCode="General" sourceLinked="1"/>
        <c:majorTickMark val="in"/>
        <c:minorTickMark val="in"/>
        <c:tickLblPos val="nextTo"/>
        <c:crossAx val="1935655520"/>
        <c:crosses val="autoZero"/>
        <c:crossBetween val="midCat"/>
      </c:valAx>
      <c:valAx>
        <c:axId val="1935655520"/>
        <c:scaling>
          <c:orientation val="minMax"/>
          <c:max val="1"/>
          <c:min val="0.30000000000000032"/>
        </c:scaling>
        <c:delete val="0"/>
        <c:axPos val="l"/>
        <c:majorGridlines/>
        <c:numFmt formatCode="General" sourceLinked="1"/>
        <c:majorTickMark val="in"/>
        <c:minorTickMark val="none"/>
        <c:tickLblPos val="nextTo"/>
        <c:crossAx val="193566313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9328"/>
        <c:axId val="1935654432"/>
      </c:scatterChart>
      <c:valAx>
        <c:axId val="1935659328"/>
        <c:scaling>
          <c:logBase val="10"/>
          <c:orientation val="minMax"/>
          <c:max val="10000"/>
          <c:min val="100"/>
        </c:scaling>
        <c:delete val="0"/>
        <c:axPos val="b"/>
        <c:majorGridlines/>
        <c:minorGridlines/>
        <c:numFmt formatCode="General" sourceLinked="1"/>
        <c:majorTickMark val="in"/>
        <c:minorTickMark val="in"/>
        <c:tickLblPos val="nextTo"/>
        <c:crossAx val="1935654432"/>
        <c:crosses val="autoZero"/>
        <c:crossBetween val="midCat"/>
      </c:valAx>
      <c:valAx>
        <c:axId val="1935654432"/>
        <c:scaling>
          <c:orientation val="minMax"/>
          <c:max val="1"/>
          <c:min val="0.30000000000000032"/>
        </c:scaling>
        <c:delete val="0"/>
        <c:axPos val="l"/>
        <c:majorGridlines/>
        <c:numFmt formatCode="General" sourceLinked="1"/>
        <c:majorTickMark val="in"/>
        <c:minorTickMark val="none"/>
        <c:tickLblPos val="nextTo"/>
        <c:crossAx val="193565932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60416"/>
        <c:axId val="1935656608"/>
      </c:scatterChart>
      <c:valAx>
        <c:axId val="1935660416"/>
        <c:scaling>
          <c:logBase val="10"/>
          <c:orientation val="minMax"/>
          <c:max val="10000"/>
          <c:min val="100"/>
        </c:scaling>
        <c:delete val="0"/>
        <c:axPos val="b"/>
        <c:majorGridlines/>
        <c:minorGridlines/>
        <c:numFmt formatCode="General" sourceLinked="1"/>
        <c:majorTickMark val="in"/>
        <c:minorTickMark val="in"/>
        <c:tickLblPos val="nextTo"/>
        <c:crossAx val="1935656608"/>
        <c:crosses val="autoZero"/>
        <c:crossBetween val="midCat"/>
      </c:valAx>
      <c:valAx>
        <c:axId val="1935656608"/>
        <c:scaling>
          <c:orientation val="minMax"/>
          <c:max val="1"/>
          <c:min val="0.30000000000000032"/>
        </c:scaling>
        <c:delete val="0"/>
        <c:axPos val="l"/>
        <c:majorGridlines/>
        <c:numFmt formatCode="General" sourceLinked="1"/>
        <c:majorTickMark val="in"/>
        <c:minorTickMark val="none"/>
        <c:tickLblPos val="nextTo"/>
        <c:crossAx val="193566041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7152"/>
        <c:axId val="1935650080"/>
      </c:scatterChart>
      <c:valAx>
        <c:axId val="1935657152"/>
        <c:scaling>
          <c:logBase val="10"/>
          <c:orientation val="minMax"/>
          <c:max val="10000"/>
          <c:min val="100"/>
        </c:scaling>
        <c:delete val="0"/>
        <c:axPos val="b"/>
        <c:majorGridlines/>
        <c:minorGridlines/>
        <c:numFmt formatCode="General" sourceLinked="1"/>
        <c:majorTickMark val="in"/>
        <c:minorTickMark val="in"/>
        <c:tickLblPos val="nextTo"/>
        <c:crossAx val="1935650080"/>
        <c:crosses val="autoZero"/>
        <c:crossBetween val="midCat"/>
      </c:valAx>
      <c:valAx>
        <c:axId val="1935650080"/>
        <c:scaling>
          <c:orientation val="minMax"/>
          <c:max val="1"/>
          <c:min val="0.30000000000000032"/>
        </c:scaling>
        <c:delete val="0"/>
        <c:axPos val="l"/>
        <c:majorGridlines/>
        <c:numFmt formatCode="General" sourceLinked="1"/>
        <c:majorTickMark val="in"/>
        <c:minorTickMark val="none"/>
        <c:tickLblPos val="nextTo"/>
        <c:crossAx val="193565715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7696"/>
        <c:axId val="1935651168"/>
      </c:scatterChart>
      <c:valAx>
        <c:axId val="1935657696"/>
        <c:scaling>
          <c:logBase val="10"/>
          <c:orientation val="minMax"/>
          <c:max val="10000"/>
          <c:min val="100"/>
        </c:scaling>
        <c:delete val="0"/>
        <c:axPos val="b"/>
        <c:majorGridlines/>
        <c:minorGridlines/>
        <c:numFmt formatCode="General" sourceLinked="1"/>
        <c:majorTickMark val="in"/>
        <c:minorTickMark val="in"/>
        <c:tickLblPos val="nextTo"/>
        <c:crossAx val="1935651168"/>
        <c:crosses val="autoZero"/>
        <c:crossBetween val="midCat"/>
      </c:valAx>
      <c:valAx>
        <c:axId val="1935651168"/>
        <c:scaling>
          <c:orientation val="minMax"/>
          <c:max val="1"/>
          <c:min val="0.30000000000000032"/>
        </c:scaling>
        <c:delete val="0"/>
        <c:axPos val="l"/>
        <c:majorGridlines/>
        <c:numFmt formatCode="General" sourceLinked="1"/>
        <c:majorTickMark val="in"/>
        <c:minorTickMark val="none"/>
        <c:tickLblPos val="nextTo"/>
        <c:crossAx val="193565769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276"/>
          <c:h val="0.88410245290012435"/>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0583-4B4E-9D77-AC15E66AF4D9}"/>
            </c:ext>
          </c:extLst>
        </c:ser>
        <c:dLbls>
          <c:showLegendKey val="0"/>
          <c:showVal val="0"/>
          <c:showCatName val="0"/>
          <c:showSerName val="0"/>
          <c:showPercent val="0"/>
          <c:showBubbleSize val="0"/>
        </c:dLbls>
        <c:axId val="1935652800"/>
        <c:axId val="1935658240"/>
      </c:scatterChart>
      <c:valAx>
        <c:axId val="1935652800"/>
        <c:scaling>
          <c:logBase val="10"/>
          <c:orientation val="minMax"/>
          <c:max val="10000"/>
          <c:min val="100"/>
        </c:scaling>
        <c:delete val="0"/>
        <c:axPos val="b"/>
        <c:majorGridlines/>
        <c:minorGridlines>
          <c:spPr>
            <a:ln>
              <a:solidFill>
                <a:srgbClr val="C9C2D1">
                  <a:lumMod val="60000"/>
                  <a:lumOff val="40000"/>
                </a:srgbClr>
              </a:solidFill>
            </a:ln>
          </c:spPr>
        </c:minorGridlines>
        <c:numFmt formatCode="General" sourceLinked="1"/>
        <c:majorTickMark val="in"/>
        <c:minorTickMark val="in"/>
        <c:tickLblPos val="nextTo"/>
        <c:spPr>
          <a:ln w="3175"/>
        </c:spPr>
        <c:crossAx val="1935658240"/>
        <c:crosses val="autoZero"/>
        <c:crossBetween val="midCat"/>
      </c:valAx>
      <c:valAx>
        <c:axId val="1935658240"/>
        <c:scaling>
          <c:orientation val="minMax"/>
          <c:max val="1"/>
          <c:min val="0.30000000000000032"/>
        </c:scaling>
        <c:delete val="0"/>
        <c:axPos val="l"/>
        <c:majorGridlines>
          <c:spPr>
            <a:ln>
              <a:solidFill>
                <a:srgbClr val="C9C2D1">
                  <a:lumMod val="60000"/>
                  <a:lumOff val="40000"/>
                </a:srgbClr>
              </a:solidFill>
            </a:ln>
          </c:spPr>
        </c:majorGridlines>
        <c:numFmt formatCode="General" sourceLinked="1"/>
        <c:majorTickMark val="in"/>
        <c:minorTickMark val="none"/>
        <c:tickLblPos val="nextTo"/>
        <c:crossAx val="1935652800"/>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3736-4EC9-842B-D8541D9768E7}"/>
            </c:ext>
          </c:extLst>
        </c:ser>
        <c:dLbls>
          <c:showLegendKey val="0"/>
          <c:showVal val="0"/>
          <c:showCatName val="0"/>
          <c:showSerName val="0"/>
          <c:showPercent val="0"/>
          <c:showBubbleSize val="0"/>
        </c:dLbls>
        <c:axId val="1935650624"/>
        <c:axId val="1935647904"/>
      </c:scatterChart>
      <c:valAx>
        <c:axId val="1935650624"/>
        <c:scaling>
          <c:logBase val="10"/>
          <c:orientation val="minMax"/>
          <c:max val="10000"/>
          <c:min val="100"/>
        </c:scaling>
        <c:delete val="0"/>
        <c:axPos val="b"/>
        <c:majorGridlines/>
        <c:minorGridlines/>
        <c:numFmt formatCode="General" sourceLinked="1"/>
        <c:majorTickMark val="in"/>
        <c:minorTickMark val="in"/>
        <c:tickLblPos val="nextTo"/>
        <c:crossAx val="1935647904"/>
        <c:crosses val="autoZero"/>
        <c:crossBetween val="midCat"/>
      </c:valAx>
      <c:valAx>
        <c:axId val="1935647904"/>
        <c:scaling>
          <c:orientation val="minMax"/>
          <c:max val="1"/>
          <c:min val="0.30000000000000032"/>
        </c:scaling>
        <c:delete val="0"/>
        <c:axPos val="l"/>
        <c:majorGridlines/>
        <c:numFmt formatCode="General" sourceLinked="1"/>
        <c:majorTickMark val="in"/>
        <c:minorTickMark val="none"/>
        <c:tickLblPos val="nextTo"/>
        <c:crossAx val="193565062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B553-471E-81F9-F33CBF099266}"/>
            </c:ext>
          </c:extLst>
        </c:ser>
        <c:dLbls>
          <c:showLegendKey val="0"/>
          <c:showVal val="0"/>
          <c:showCatName val="0"/>
          <c:showSerName val="0"/>
          <c:showPercent val="0"/>
          <c:showBubbleSize val="0"/>
        </c:dLbls>
        <c:axId val="1935652256"/>
        <c:axId val="1935661504"/>
      </c:scatterChart>
      <c:valAx>
        <c:axId val="1935652256"/>
        <c:scaling>
          <c:logBase val="10"/>
          <c:orientation val="minMax"/>
          <c:max val="10000"/>
          <c:min val="100"/>
        </c:scaling>
        <c:delete val="0"/>
        <c:axPos val="b"/>
        <c:majorGridlines/>
        <c:minorGridlines/>
        <c:numFmt formatCode="General" sourceLinked="1"/>
        <c:majorTickMark val="in"/>
        <c:minorTickMark val="in"/>
        <c:tickLblPos val="nextTo"/>
        <c:crossAx val="1935661504"/>
        <c:crosses val="autoZero"/>
        <c:crossBetween val="midCat"/>
      </c:valAx>
      <c:valAx>
        <c:axId val="1935661504"/>
        <c:scaling>
          <c:orientation val="minMax"/>
          <c:max val="1"/>
          <c:min val="0.30000000000000032"/>
        </c:scaling>
        <c:delete val="0"/>
        <c:axPos val="l"/>
        <c:majorGridlines/>
        <c:numFmt formatCode="General" sourceLinked="1"/>
        <c:majorTickMark val="in"/>
        <c:minorTickMark val="none"/>
        <c:tickLblPos val="nextTo"/>
        <c:crossAx val="193565225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3344"/>
        <c:axId val="1935662048"/>
      </c:scatterChart>
      <c:valAx>
        <c:axId val="1935653344"/>
        <c:scaling>
          <c:logBase val="10"/>
          <c:orientation val="minMax"/>
          <c:max val="10000"/>
          <c:min val="100"/>
        </c:scaling>
        <c:delete val="0"/>
        <c:axPos val="b"/>
        <c:majorGridlines/>
        <c:minorGridlines/>
        <c:numFmt formatCode="General" sourceLinked="1"/>
        <c:majorTickMark val="in"/>
        <c:minorTickMark val="in"/>
        <c:tickLblPos val="nextTo"/>
        <c:crossAx val="1935662048"/>
        <c:crosses val="autoZero"/>
        <c:crossBetween val="midCat"/>
      </c:valAx>
      <c:valAx>
        <c:axId val="1935662048"/>
        <c:scaling>
          <c:orientation val="minMax"/>
          <c:max val="1"/>
          <c:min val="0.30000000000000032"/>
        </c:scaling>
        <c:delete val="0"/>
        <c:axPos val="l"/>
        <c:majorGridlines/>
        <c:numFmt formatCode="General" sourceLinked="1"/>
        <c:majorTickMark val="in"/>
        <c:minorTickMark val="none"/>
        <c:tickLblPos val="nextTo"/>
        <c:crossAx val="1935653344"/>
        <c:crosses val="autoZero"/>
        <c:crossBetween val="midCat"/>
      </c:valAx>
      <c:spPr>
        <a:ln>
          <a:solidFill>
            <a:schemeClr val="accent1"/>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957"/>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5265014" y="1"/>
            <a:ext cx="4029282" cy="351957"/>
          </a:xfrm>
          <a:prstGeom prst="rect">
            <a:avLst/>
          </a:prstGeom>
        </p:spPr>
        <p:txBody>
          <a:bodyPr vert="horz" lIns="91427" tIns="45713" rIns="91427" bIns="45713" rtlCol="0"/>
          <a:lstStyle>
            <a:lvl1pPr algn="r">
              <a:defRPr sz="1200"/>
            </a:lvl1pPr>
          </a:lstStyle>
          <a:p>
            <a:fld id="{293FCA88-78EF-4820-806D-5085D054A261}" type="datetimeFigureOut">
              <a:rPr lang="en-US" smtClean="0"/>
              <a:t>4/18/2022</a:t>
            </a:fld>
            <a:endParaRPr lang="en-US"/>
          </a:p>
        </p:txBody>
      </p:sp>
      <p:sp>
        <p:nvSpPr>
          <p:cNvPr id="4" name="Footer Placeholder 3"/>
          <p:cNvSpPr>
            <a:spLocks noGrp="1"/>
          </p:cNvSpPr>
          <p:nvPr>
            <p:ph type="ftr" sz="quarter" idx="2"/>
          </p:nvPr>
        </p:nvSpPr>
        <p:spPr>
          <a:xfrm>
            <a:off x="1" y="6658445"/>
            <a:ext cx="4029282" cy="351957"/>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5"/>
            <a:ext cx="4029282" cy="351957"/>
          </a:xfrm>
          <a:prstGeom prst="rect">
            <a:avLst/>
          </a:prstGeom>
        </p:spPr>
        <p:txBody>
          <a:bodyPr vert="horz" lIns="91427" tIns="45713" rIns="91427" bIns="45713" rtlCol="0" anchor="b"/>
          <a:lstStyle>
            <a:lvl1pPr algn="r">
              <a:defRPr sz="1200"/>
            </a:lvl1pPr>
          </a:lstStyle>
          <a:p>
            <a:fld id="{253D4BAD-BBF1-4F33-85D0-17F7129D0E64}" type="slidenum">
              <a:rPr lang="en-US" smtClean="0"/>
              <a:t>‹#›</a:t>
            </a:fld>
            <a:endParaRPr lang="en-US"/>
          </a:p>
        </p:txBody>
      </p:sp>
    </p:spTree>
    <p:extLst>
      <p:ext uri="{BB962C8B-B14F-4D97-AF65-F5344CB8AC3E}">
        <p14:creationId xmlns:p14="http://schemas.microsoft.com/office/powerpoint/2010/main" val="35601499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31T20:00:25.296"/>
    </inkml:context>
    <inkml:brush xml:id="br0">
      <inkml:brushProperty name="width" value="0.05" units="cm"/>
      <inkml:brushProperty name="height" value="0.05" units="cm"/>
      <inkml:brushProperty name="color" value="#E71224"/>
    </inkml:brush>
  </inkml:definitions>
  <inkml:trace contextRef="#ctx0" brushRef="#br0">74 151 29806 0 0,'0'0'1312'0'0,"0"0"-1552"0"0,-69-17-16 0 0,64 0-176 0 0,5 1-289 0 0,0-6-1327 0 0,4-11-3651 0 0,0-13-8500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3DE322-D56C-430E-804C-648E92C2A634}"/>
              </a:ext>
            </a:extLst>
          </p:cNvPr>
          <p:cNvSpPr>
            <a:spLocks noGrp="1"/>
          </p:cNvSpPr>
          <p:nvPr>
            <p:ph type="hdr" sz="quarter"/>
          </p:nvPr>
        </p:nvSpPr>
        <p:spPr>
          <a:xfrm>
            <a:off x="1" y="0"/>
            <a:ext cx="4029282" cy="349562"/>
          </a:xfrm>
          <a:prstGeom prst="rect">
            <a:avLst/>
          </a:prstGeom>
        </p:spPr>
        <p:txBody>
          <a:bodyPr vert="horz" lIns="88126" tIns="44064" rIns="88126" bIns="44064"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98B97358-3687-4443-8406-5C7EEFE1C5CC}"/>
              </a:ext>
            </a:extLst>
          </p:cNvPr>
          <p:cNvSpPr>
            <a:spLocks noGrp="1"/>
          </p:cNvSpPr>
          <p:nvPr>
            <p:ph type="dt" idx="1"/>
          </p:nvPr>
        </p:nvSpPr>
        <p:spPr>
          <a:xfrm>
            <a:off x="5265014" y="0"/>
            <a:ext cx="4029282" cy="349562"/>
          </a:xfrm>
          <a:prstGeom prst="rect">
            <a:avLst/>
          </a:prstGeom>
        </p:spPr>
        <p:txBody>
          <a:bodyPr vert="horz" lIns="88126" tIns="44064" rIns="88126" bIns="44064" rtlCol="0"/>
          <a:lstStyle>
            <a:lvl1pPr algn="r" eaLnBrk="1" hangingPunct="1">
              <a:defRPr sz="1200">
                <a:latin typeface="Arial" charset="0"/>
                <a:cs typeface="Arial" charset="0"/>
              </a:defRPr>
            </a:lvl1pPr>
          </a:lstStyle>
          <a:p>
            <a:pPr>
              <a:defRPr/>
            </a:pPr>
            <a:fld id="{B84125EA-7C11-4954-956B-6AB9427F5184}" type="datetimeFigureOut">
              <a:rPr lang="en-US"/>
              <a:pPr>
                <a:defRPr/>
              </a:pPr>
              <a:t>4/18/2022</a:t>
            </a:fld>
            <a:endParaRPr lang="en-US"/>
          </a:p>
        </p:txBody>
      </p:sp>
      <p:sp>
        <p:nvSpPr>
          <p:cNvPr id="4" name="Slide Image Placeholder 3">
            <a:extLst>
              <a:ext uri="{FF2B5EF4-FFF2-40B4-BE49-F238E27FC236}">
                <a16:creationId xmlns:a16="http://schemas.microsoft.com/office/drawing/2014/main" id="{A6DD995B-A501-448F-9596-68C023671FCB}"/>
              </a:ext>
            </a:extLst>
          </p:cNvPr>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88126" tIns="44064" rIns="88126" bIns="44064" rtlCol="0" anchor="ctr"/>
          <a:lstStyle/>
          <a:p>
            <a:pPr lvl="0"/>
            <a:endParaRPr lang="en-US" noProof="0"/>
          </a:p>
        </p:txBody>
      </p:sp>
      <p:sp>
        <p:nvSpPr>
          <p:cNvPr id="5" name="Notes Placeholder 4">
            <a:extLst>
              <a:ext uri="{FF2B5EF4-FFF2-40B4-BE49-F238E27FC236}">
                <a16:creationId xmlns:a16="http://schemas.microsoft.com/office/drawing/2014/main" id="{9E49B637-B490-493A-8D6F-D5ADFA5E32C5}"/>
              </a:ext>
            </a:extLst>
          </p:cNvPr>
          <p:cNvSpPr>
            <a:spLocks noGrp="1"/>
          </p:cNvSpPr>
          <p:nvPr>
            <p:ph type="body" sz="quarter" idx="3"/>
          </p:nvPr>
        </p:nvSpPr>
        <p:spPr>
          <a:xfrm>
            <a:off x="930483" y="3330420"/>
            <a:ext cx="7435436" cy="3153243"/>
          </a:xfrm>
          <a:prstGeom prst="rect">
            <a:avLst/>
          </a:prstGeom>
        </p:spPr>
        <p:txBody>
          <a:bodyPr vert="horz" lIns="88126" tIns="44064" rIns="88126" bIns="440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BB28004-0A4D-4D6E-89B2-A132C3068267}"/>
              </a:ext>
            </a:extLst>
          </p:cNvPr>
          <p:cNvSpPr>
            <a:spLocks noGrp="1"/>
          </p:cNvSpPr>
          <p:nvPr>
            <p:ph type="ftr" sz="quarter" idx="4"/>
          </p:nvPr>
        </p:nvSpPr>
        <p:spPr>
          <a:xfrm>
            <a:off x="1" y="6659641"/>
            <a:ext cx="4029282" cy="349562"/>
          </a:xfrm>
          <a:prstGeom prst="rect">
            <a:avLst/>
          </a:prstGeom>
        </p:spPr>
        <p:txBody>
          <a:bodyPr vert="horz" lIns="88126" tIns="44064" rIns="88126" bIns="44064"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08E2979-48CC-4362-B48A-3AD6E83936EE}"/>
              </a:ext>
            </a:extLst>
          </p:cNvPr>
          <p:cNvSpPr>
            <a:spLocks noGrp="1"/>
          </p:cNvSpPr>
          <p:nvPr>
            <p:ph type="sldNum" sz="quarter" idx="5"/>
          </p:nvPr>
        </p:nvSpPr>
        <p:spPr>
          <a:xfrm>
            <a:off x="5265014" y="6659641"/>
            <a:ext cx="4029282" cy="349562"/>
          </a:xfrm>
          <a:prstGeom prst="rect">
            <a:avLst/>
          </a:prstGeom>
        </p:spPr>
        <p:txBody>
          <a:bodyPr vert="horz" lIns="88126" tIns="44064" rIns="88126" bIns="44064" rtlCol="0" anchor="b"/>
          <a:lstStyle>
            <a:lvl1pPr algn="r" eaLnBrk="1" hangingPunct="1">
              <a:defRPr sz="1200">
                <a:latin typeface="Arial" charset="0"/>
                <a:cs typeface="Arial" charset="0"/>
              </a:defRPr>
            </a:lvl1pPr>
          </a:lstStyle>
          <a:p>
            <a:pPr>
              <a:defRPr/>
            </a:pPr>
            <a:fld id="{89839544-BBF1-4415-B43A-0E10A1B7EFE1}" type="slidenum">
              <a:rPr lang="en-US"/>
              <a:pPr>
                <a:defRPr/>
              </a:pPr>
              <a:t>‹#›</a:t>
            </a:fld>
            <a:endParaRPr lang="en-US"/>
          </a:p>
        </p:txBody>
      </p:sp>
    </p:spTree>
    <p:extLst>
      <p:ext uri="{BB962C8B-B14F-4D97-AF65-F5344CB8AC3E}">
        <p14:creationId xmlns:p14="http://schemas.microsoft.com/office/powerpoint/2010/main" val="293531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433EA400-7A51-48F3-8D83-BEF09257C6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64A14B-3273-49BA-8D93-CF93FBE55182}" type="slidenum">
              <a:rPr lang="en-US" altLang="en-US" smtClean="0"/>
              <a:pPr/>
              <a:t>1</a:t>
            </a:fld>
            <a:endParaRPr lang="en-US" altLang="en-US"/>
          </a:p>
        </p:txBody>
      </p:sp>
      <p:sp>
        <p:nvSpPr>
          <p:cNvPr id="3075" name="Rectangle 2">
            <a:extLst>
              <a:ext uri="{FF2B5EF4-FFF2-40B4-BE49-F238E27FC236}">
                <a16:creationId xmlns:a16="http://schemas.microsoft.com/office/drawing/2014/main" id="{86C64DAA-00F3-45EE-8ED0-0A561DD748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6" name="Rectangle 3">
            <a:extLst>
              <a:ext uri="{FF2B5EF4-FFF2-40B4-BE49-F238E27FC236}">
                <a16:creationId xmlns:a16="http://schemas.microsoft.com/office/drawing/2014/main" id="{D21E9B63-C948-4FE1-AB29-E5C5B4ACA3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2045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14</a:t>
            </a:fld>
            <a:endParaRPr lang="en-US" dirty="0"/>
          </a:p>
        </p:txBody>
      </p:sp>
    </p:spTree>
    <p:extLst>
      <p:ext uri="{BB962C8B-B14F-4D97-AF65-F5344CB8AC3E}">
        <p14:creationId xmlns:p14="http://schemas.microsoft.com/office/powerpoint/2010/main" val="314722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15</a:t>
            </a:fld>
            <a:endParaRPr lang="en-US" dirty="0"/>
          </a:p>
        </p:txBody>
      </p:sp>
    </p:spTree>
    <p:extLst>
      <p:ext uri="{BB962C8B-B14F-4D97-AF65-F5344CB8AC3E}">
        <p14:creationId xmlns:p14="http://schemas.microsoft.com/office/powerpoint/2010/main" val="156091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16</a:t>
            </a:fld>
            <a:endParaRPr lang="en-US" dirty="0"/>
          </a:p>
        </p:txBody>
      </p:sp>
    </p:spTree>
    <p:extLst>
      <p:ext uri="{BB962C8B-B14F-4D97-AF65-F5344CB8AC3E}">
        <p14:creationId xmlns:p14="http://schemas.microsoft.com/office/powerpoint/2010/main" val="155896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17</a:t>
            </a:fld>
            <a:endParaRPr lang="en-US" dirty="0"/>
          </a:p>
        </p:txBody>
      </p:sp>
    </p:spTree>
    <p:extLst>
      <p:ext uri="{BB962C8B-B14F-4D97-AF65-F5344CB8AC3E}">
        <p14:creationId xmlns:p14="http://schemas.microsoft.com/office/powerpoint/2010/main" val="410159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18</a:t>
            </a:fld>
            <a:endParaRPr lang="en-US" dirty="0"/>
          </a:p>
        </p:txBody>
      </p:sp>
    </p:spTree>
    <p:extLst>
      <p:ext uri="{BB962C8B-B14F-4D97-AF65-F5344CB8AC3E}">
        <p14:creationId xmlns:p14="http://schemas.microsoft.com/office/powerpoint/2010/main" val="159079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20</a:t>
            </a:fld>
            <a:endParaRPr lang="en-US" dirty="0"/>
          </a:p>
        </p:txBody>
      </p:sp>
    </p:spTree>
    <p:extLst>
      <p:ext uri="{BB962C8B-B14F-4D97-AF65-F5344CB8AC3E}">
        <p14:creationId xmlns:p14="http://schemas.microsoft.com/office/powerpoint/2010/main" val="383334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21</a:t>
            </a:fld>
            <a:endParaRPr lang="en-US" dirty="0"/>
          </a:p>
        </p:txBody>
      </p:sp>
    </p:spTree>
    <p:extLst>
      <p:ext uri="{BB962C8B-B14F-4D97-AF65-F5344CB8AC3E}">
        <p14:creationId xmlns:p14="http://schemas.microsoft.com/office/powerpoint/2010/main" val="266166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3D3165-036F-4E1C-87DE-3BB21A6310C7}" type="slidenum">
              <a:rPr lang="en-US" smtClean="0"/>
              <a:pPr/>
              <a:t>22</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4766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8BEDF8-FF5D-435E-B112-A31FD6A4C190}" type="slidenum">
              <a:rPr lang="en-US" smtClean="0"/>
              <a:pPr/>
              <a:t>23</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742326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F0E1D-9E7B-472D-AA10-F01E22573666}" type="slidenum">
              <a:rPr lang="en-US" smtClean="0"/>
              <a:pPr/>
              <a:t>24</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6765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68DFE99-1F1E-43D8-8718-D90FA5221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3130CD-C141-41A4-B62A-CCBC6146FE9D}" type="slidenum">
              <a:rPr lang="en-US" altLang="en-US" smtClean="0"/>
              <a:pPr/>
              <a:t>5</a:t>
            </a:fld>
            <a:endParaRPr lang="en-US" altLang="en-US"/>
          </a:p>
        </p:txBody>
      </p:sp>
      <p:sp>
        <p:nvSpPr>
          <p:cNvPr id="8195" name="Rectangle 2">
            <a:extLst>
              <a:ext uri="{FF2B5EF4-FFF2-40B4-BE49-F238E27FC236}">
                <a16:creationId xmlns:a16="http://schemas.microsoft.com/office/drawing/2014/main" id="{6C9BFBDE-5348-400E-9EF3-D2923E7382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792E28EB-9809-462B-B6D9-45D83E30DF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4157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EAFCED-72CF-479B-AAE4-AF6A25F54F92}" type="slidenum">
              <a:rPr lang="en-US" smtClean="0"/>
              <a:pPr/>
              <a:t>25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2844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26</a:t>
            </a:fld>
            <a:endParaRPr lang="en-US" dirty="0"/>
          </a:p>
        </p:txBody>
      </p:sp>
    </p:spTree>
    <p:extLst>
      <p:ext uri="{BB962C8B-B14F-4D97-AF65-F5344CB8AC3E}">
        <p14:creationId xmlns:p14="http://schemas.microsoft.com/office/powerpoint/2010/main" val="169140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27</a:t>
            </a:fld>
            <a:endParaRPr lang="en-US" dirty="0"/>
          </a:p>
        </p:txBody>
      </p:sp>
    </p:spTree>
    <p:extLst>
      <p:ext uri="{BB962C8B-B14F-4D97-AF65-F5344CB8AC3E}">
        <p14:creationId xmlns:p14="http://schemas.microsoft.com/office/powerpoint/2010/main" val="418908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29</a:t>
            </a:fld>
            <a:endParaRPr lang="en-US" dirty="0"/>
          </a:p>
        </p:txBody>
      </p:sp>
    </p:spTree>
    <p:extLst>
      <p:ext uri="{BB962C8B-B14F-4D97-AF65-F5344CB8AC3E}">
        <p14:creationId xmlns:p14="http://schemas.microsoft.com/office/powerpoint/2010/main" val="271847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30</a:t>
            </a:fld>
            <a:endParaRPr lang="en-US" dirty="0"/>
          </a:p>
        </p:txBody>
      </p:sp>
    </p:spTree>
    <p:extLst>
      <p:ext uri="{BB962C8B-B14F-4D97-AF65-F5344CB8AC3E}">
        <p14:creationId xmlns:p14="http://schemas.microsoft.com/office/powerpoint/2010/main" val="33210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31</a:t>
            </a:fld>
            <a:endParaRPr lang="en-US" dirty="0"/>
          </a:p>
        </p:txBody>
      </p:sp>
    </p:spTree>
    <p:extLst>
      <p:ext uri="{BB962C8B-B14F-4D97-AF65-F5344CB8AC3E}">
        <p14:creationId xmlns:p14="http://schemas.microsoft.com/office/powerpoint/2010/main" val="24468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a:defRPr>
                <a:solidFill>
                  <a:schemeClr val="tx1"/>
                </a:solidFill>
                <a:latin typeface="Arial" panose="020B0604020202020204" pitchFamily="34" charset="0"/>
              </a:defRPr>
            </a:lvl1pPr>
            <a:lvl2pPr marL="742841" indent="-285708" defTabSz="931726">
              <a:defRPr>
                <a:solidFill>
                  <a:schemeClr val="tx1"/>
                </a:solidFill>
                <a:latin typeface="Arial" panose="020B0604020202020204" pitchFamily="34" charset="0"/>
              </a:defRPr>
            </a:lvl2pPr>
            <a:lvl3pPr marL="1142833" indent="-228567" defTabSz="931726">
              <a:defRPr>
                <a:solidFill>
                  <a:schemeClr val="tx1"/>
                </a:solidFill>
                <a:latin typeface="Arial" panose="020B0604020202020204" pitchFamily="34" charset="0"/>
              </a:defRPr>
            </a:lvl3pPr>
            <a:lvl4pPr marL="1599965" indent="-228567" defTabSz="931726">
              <a:defRPr>
                <a:solidFill>
                  <a:schemeClr val="tx1"/>
                </a:solidFill>
                <a:latin typeface="Arial" panose="020B0604020202020204" pitchFamily="34" charset="0"/>
              </a:defRPr>
            </a:lvl4pPr>
            <a:lvl5pPr marL="2057099" indent="-228567" defTabSz="931726">
              <a:defRPr>
                <a:solidFill>
                  <a:schemeClr val="tx1"/>
                </a:solidFill>
                <a:latin typeface="Arial" panose="020B0604020202020204" pitchFamily="34" charset="0"/>
              </a:defRPr>
            </a:lvl5pPr>
            <a:lvl6pPr marL="2514232" indent="-228567" defTabSz="931726" eaLnBrk="0" fontAlgn="base" hangingPunct="0">
              <a:spcBef>
                <a:spcPct val="0"/>
              </a:spcBef>
              <a:spcAft>
                <a:spcPct val="0"/>
              </a:spcAft>
              <a:defRPr>
                <a:solidFill>
                  <a:schemeClr val="tx1"/>
                </a:solidFill>
                <a:latin typeface="Arial" panose="020B0604020202020204" pitchFamily="34" charset="0"/>
              </a:defRPr>
            </a:lvl6pPr>
            <a:lvl7pPr marL="2971364" indent="-228567" defTabSz="931726" eaLnBrk="0" fontAlgn="base" hangingPunct="0">
              <a:spcBef>
                <a:spcPct val="0"/>
              </a:spcBef>
              <a:spcAft>
                <a:spcPct val="0"/>
              </a:spcAft>
              <a:defRPr>
                <a:solidFill>
                  <a:schemeClr val="tx1"/>
                </a:solidFill>
                <a:latin typeface="Arial" panose="020B0604020202020204" pitchFamily="34" charset="0"/>
              </a:defRPr>
            </a:lvl7pPr>
            <a:lvl8pPr marL="3428498" indent="-228567" defTabSz="931726" eaLnBrk="0" fontAlgn="base" hangingPunct="0">
              <a:spcBef>
                <a:spcPct val="0"/>
              </a:spcBef>
              <a:spcAft>
                <a:spcPct val="0"/>
              </a:spcAft>
              <a:defRPr>
                <a:solidFill>
                  <a:schemeClr val="tx1"/>
                </a:solidFill>
                <a:latin typeface="Arial" panose="020B0604020202020204" pitchFamily="34" charset="0"/>
              </a:defRPr>
            </a:lvl8pPr>
            <a:lvl9pPr marL="3885630" indent="-228567" defTabSz="931726" eaLnBrk="0" fontAlgn="base" hangingPunct="0">
              <a:spcBef>
                <a:spcPct val="0"/>
              </a:spcBef>
              <a:spcAft>
                <a:spcPct val="0"/>
              </a:spcAft>
              <a:defRPr>
                <a:solidFill>
                  <a:schemeClr val="tx1"/>
                </a:solidFill>
                <a:latin typeface="Arial" panose="020B0604020202020204" pitchFamily="34" charset="0"/>
              </a:defRPr>
            </a:lvl9pPr>
          </a:lstStyle>
          <a:p>
            <a:fld id="{5FAC9471-B717-4B77-9102-A3E0CDBFE07E}" type="slidenum">
              <a:rPr lang="en-US" altLang="en-US" smtClean="0"/>
              <a:pPr/>
              <a:t>6</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4095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a:defRPr>
                <a:solidFill>
                  <a:schemeClr val="tx1"/>
                </a:solidFill>
                <a:latin typeface="Arial" panose="020B0604020202020204" pitchFamily="34" charset="0"/>
              </a:defRPr>
            </a:lvl1pPr>
            <a:lvl2pPr marL="742841" indent="-285708" defTabSz="931726">
              <a:defRPr>
                <a:solidFill>
                  <a:schemeClr val="tx1"/>
                </a:solidFill>
                <a:latin typeface="Arial" panose="020B0604020202020204" pitchFamily="34" charset="0"/>
              </a:defRPr>
            </a:lvl2pPr>
            <a:lvl3pPr marL="1142833" indent="-228567" defTabSz="931726">
              <a:defRPr>
                <a:solidFill>
                  <a:schemeClr val="tx1"/>
                </a:solidFill>
                <a:latin typeface="Arial" panose="020B0604020202020204" pitchFamily="34" charset="0"/>
              </a:defRPr>
            </a:lvl3pPr>
            <a:lvl4pPr marL="1599965" indent="-228567" defTabSz="931726">
              <a:defRPr>
                <a:solidFill>
                  <a:schemeClr val="tx1"/>
                </a:solidFill>
                <a:latin typeface="Arial" panose="020B0604020202020204" pitchFamily="34" charset="0"/>
              </a:defRPr>
            </a:lvl4pPr>
            <a:lvl5pPr marL="2057099" indent="-228567" defTabSz="931726">
              <a:defRPr>
                <a:solidFill>
                  <a:schemeClr val="tx1"/>
                </a:solidFill>
                <a:latin typeface="Arial" panose="020B0604020202020204" pitchFamily="34" charset="0"/>
              </a:defRPr>
            </a:lvl5pPr>
            <a:lvl6pPr marL="2514232" indent="-228567" defTabSz="931726" eaLnBrk="0" fontAlgn="base" hangingPunct="0">
              <a:spcBef>
                <a:spcPct val="0"/>
              </a:spcBef>
              <a:spcAft>
                <a:spcPct val="0"/>
              </a:spcAft>
              <a:defRPr>
                <a:solidFill>
                  <a:schemeClr val="tx1"/>
                </a:solidFill>
                <a:latin typeface="Arial" panose="020B0604020202020204" pitchFamily="34" charset="0"/>
              </a:defRPr>
            </a:lvl6pPr>
            <a:lvl7pPr marL="2971364" indent="-228567" defTabSz="931726" eaLnBrk="0" fontAlgn="base" hangingPunct="0">
              <a:spcBef>
                <a:spcPct val="0"/>
              </a:spcBef>
              <a:spcAft>
                <a:spcPct val="0"/>
              </a:spcAft>
              <a:defRPr>
                <a:solidFill>
                  <a:schemeClr val="tx1"/>
                </a:solidFill>
                <a:latin typeface="Arial" panose="020B0604020202020204" pitchFamily="34" charset="0"/>
              </a:defRPr>
            </a:lvl7pPr>
            <a:lvl8pPr marL="3428498" indent="-228567" defTabSz="931726" eaLnBrk="0" fontAlgn="base" hangingPunct="0">
              <a:spcBef>
                <a:spcPct val="0"/>
              </a:spcBef>
              <a:spcAft>
                <a:spcPct val="0"/>
              </a:spcAft>
              <a:defRPr>
                <a:solidFill>
                  <a:schemeClr val="tx1"/>
                </a:solidFill>
                <a:latin typeface="Arial" panose="020B0604020202020204" pitchFamily="34" charset="0"/>
              </a:defRPr>
            </a:lvl8pPr>
            <a:lvl9pPr marL="3885630" indent="-228567" defTabSz="931726" eaLnBrk="0" fontAlgn="base" hangingPunct="0">
              <a:spcBef>
                <a:spcPct val="0"/>
              </a:spcBef>
              <a:spcAft>
                <a:spcPct val="0"/>
              </a:spcAft>
              <a:defRPr>
                <a:solidFill>
                  <a:schemeClr val="tx1"/>
                </a:solidFill>
                <a:latin typeface="Arial" panose="020B0604020202020204" pitchFamily="34" charset="0"/>
              </a:defRPr>
            </a:lvl9pPr>
          </a:lstStyle>
          <a:p>
            <a:fld id="{5C315FBC-6DA8-4137-A81A-C274B28F925A}" type="slidenum">
              <a:rPr lang="en-US" altLang="en-US" smtClean="0"/>
              <a:pPr/>
              <a:t>7</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5935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C610720-6BE2-46D0-804B-CFB8C1CA5E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4EA049-61C6-47CE-A1F7-DD78FB5E8512}" type="slidenum">
              <a:rPr lang="en-US" altLang="en-US" smtClean="0"/>
              <a:pPr/>
              <a:t>8</a:t>
            </a:fld>
            <a:endParaRPr lang="en-US" altLang="en-US"/>
          </a:p>
        </p:txBody>
      </p:sp>
      <p:sp>
        <p:nvSpPr>
          <p:cNvPr id="10243" name="Rectangle 2">
            <a:extLst>
              <a:ext uri="{FF2B5EF4-FFF2-40B4-BE49-F238E27FC236}">
                <a16:creationId xmlns:a16="http://schemas.microsoft.com/office/drawing/2014/main" id="{9F98C9A6-F1D0-4E9E-BD73-84944C56EE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a16="http://schemas.microsoft.com/office/drawing/2014/main" id="{B371DDAF-A170-4E73-A462-04F42370C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6656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84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69C7D4A-AEF0-43BD-9558-ECBC082A39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7C5F01B-E4BB-4226-9877-6B6BC7D0A0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75AD70BD-1C13-4870-BACC-877B7F09B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1F9C8A-118A-479C-90F5-9FC170C14A49}" type="slidenum">
              <a:rPr lang="en-US" altLang="en-US" smtClean="0"/>
              <a:pPr/>
              <a:t>11</a:t>
            </a:fld>
            <a:endParaRPr lang="en-US" altLang="en-US"/>
          </a:p>
        </p:txBody>
      </p:sp>
    </p:spTree>
    <p:extLst>
      <p:ext uri="{BB962C8B-B14F-4D97-AF65-F5344CB8AC3E}">
        <p14:creationId xmlns:p14="http://schemas.microsoft.com/office/powerpoint/2010/main" val="287376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6BA77F8-01B0-4524-A17B-A1D974214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FEEE7A6-76CF-47BC-895B-024B58AF4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01031150-DD8F-4EBF-A541-4419CC0310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CD18E0-BEB4-4A38-B378-9B96403F5D8D}" type="slidenum">
              <a:rPr lang="en-US" altLang="en-US" smtClean="0"/>
              <a:pPr/>
              <a:t>12</a:t>
            </a:fld>
            <a:endParaRPr lang="en-US" altLang="en-US"/>
          </a:p>
        </p:txBody>
      </p:sp>
    </p:spTree>
    <p:extLst>
      <p:ext uri="{BB962C8B-B14F-4D97-AF65-F5344CB8AC3E}">
        <p14:creationId xmlns:p14="http://schemas.microsoft.com/office/powerpoint/2010/main" val="198704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13</a:t>
            </a:fld>
            <a:endParaRPr lang="en-US" dirty="0"/>
          </a:p>
        </p:txBody>
      </p:sp>
    </p:spTree>
    <p:extLst>
      <p:ext uri="{BB962C8B-B14F-4D97-AF65-F5344CB8AC3E}">
        <p14:creationId xmlns:p14="http://schemas.microsoft.com/office/powerpoint/2010/main" val="275397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3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39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01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3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43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a:xfrm>
            <a:off x="457200" y="6416675"/>
            <a:ext cx="2133600" cy="365125"/>
          </a:xfrm>
          <a:prstGeom prst="rect">
            <a:avLst/>
          </a:prstGeom>
        </p:spPr>
        <p:txBody>
          <a:bodyPr/>
          <a:lstStyle>
            <a:lvl1pPr>
              <a:defRPr/>
            </a:lvl1pPr>
          </a:lstStyle>
          <a:p>
            <a:pPr>
              <a:defRPr/>
            </a:pPr>
            <a:fld id="{4A6378B9-84BE-4174-B591-99FFB5C092C7}" type="datetime1">
              <a:rPr lang="en-US" smtClean="0"/>
              <a:pPr>
                <a:defRPr/>
              </a:pPr>
              <a:t>4/18/2022</a:t>
            </a:fld>
            <a:endParaRPr lang="en-US" dirty="0"/>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r>
              <a:rPr lang="en-US" dirty="0"/>
              <a:t>Dr. Kamal Tawfiq</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2E309BD-7918-46B7-9B4C-18692777D094}" type="slidenum">
              <a:rPr lang="en-US"/>
              <a:pPr>
                <a:defRPr/>
              </a:pPr>
              <a:t>‹#›</a:t>
            </a:fld>
            <a:endParaRPr lang="en-US" dirty="0"/>
          </a:p>
        </p:txBody>
      </p:sp>
    </p:spTree>
    <p:extLst>
      <p:ext uri="{BB962C8B-B14F-4D97-AF65-F5344CB8AC3E}">
        <p14:creationId xmlns:p14="http://schemas.microsoft.com/office/powerpoint/2010/main" val="2025877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png"/><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image" Target="../media/image38.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4E2A1D57-96F9-4FFE-84DF-46E7E56FB1D4}"/>
              </a:ext>
            </a:extLst>
          </p:cNvPr>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1155700" y="758952"/>
            <a:ext cx="6659683" cy="5002578"/>
          </a:xfrm>
          <a:prstGeom prst="rect">
            <a:avLst/>
          </a:prstGeom>
          <a:solidFill>
            <a:schemeClr val="accent1">
              <a:alpha val="21000"/>
            </a:schemeClr>
          </a:solidFill>
          <a:ln w="9525">
            <a:noFill/>
            <a:miter lim="800000"/>
            <a:headEnd/>
            <a:tailEnd/>
          </a:ln>
        </p:spPr>
      </p:pic>
      <p:sp>
        <p:nvSpPr>
          <p:cNvPr id="2051" name="Text Box 2">
            <a:extLst>
              <a:ext uri="{FF2B5EF4-FFF2-40B4-BE49-F238E27FC236}">
                <a16:creationId xmlns:a16="http://schemas.microsoft.com/office/drawing/2014/main" id="{B3B0B4EF-1F92-4509-A029-143E91E145FE}"/>
              </a:ext>
            </a:extLst>
          </p:cNvPr>
          <p:cNvSpPr txBox="1">
            <a:spLocks noChangeArrowheads="1"/>
          </p:cNvSpPr>
          <p:nvPr/>
        </p:nvSpPr>
        <p:spPr bwMode="auto">
          <a:xfrm>
            <a:off x="1381125" y="1030288"/>
            <a:ext cx="6119813"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b="1" dirty="0"/>
              <a:t>Soil Settlement</a:t>
            </a:r>
            <a:endParaRPr lang="ar-SY" altLang="en-US" sz="4200" b="1" dirty="0"/>
          </a:p>
          <a:p>
            <a:pPr algn="ctr" eaLnBrk="1" hangingPunct="1"/>
            <a:endParaRPr lang="en-US" altLang="en-US" sz="4200" b="1" dirty="0">
              <a:solidFill>
                <a:srgbClr val="0000FF"/>
              </a:solidFill>
            </a:endParaRPr>
          </a:p>
          <a:p>
            <a:pPr algn="ctr" eaLnBrk="1" hangingPunct="1"/>
            <a:r>
              <a:rPr lang="en-US" altLang="en-US" sz="2000" b="1" dirty="0"/>
              <a:t>Elastic Settlement </a:t>
            </a:r>
          </a:p>
          <a:p>
            <a:pPr algn="ctr" eaLnBrk="1" hangingPunct="1"/>
            <a:r>
              <a:rPr lang="en-US" altLang="en-US" sz="2000" b="1" dirty="0"/>
              <a:t>&amp;</a:t>
            </a:r>
          </a:p>
          <a:p>
            <a:pPr algn="ctr" eaLnBrk="1" hangingPunct="1"/>
            <a:r>
              <a:rPr lang="en-US" altLang="en-US" sz="2000" b="1" dirty="0"/>
              <a:t>Consolidation Settlement</a:t>
            </a:r>
            <a:endParaRPr lang="en-US" altLang="en-US" sz="2000" dirty="0"/>
          </a:p>
          <a:p>
            <a:pPr algn="ctr" eaLnBrk="1" hangingPunct="1"/>
            <a:endParaRPr lang="en-US" altLang="en-US" sz="2200" dirty="0">
              <a:solidFill>
                <a:srgbClr val="0000FF"/>
              </a:solidFill>
            </a:endParaRPr>
          </a:p>
          <a:p>
            <a:pPr algn="ctr" eaLnBrk="1" hangingPunct="1"/>
            <a:r>
              <a:rPr lang="en-US" altLang="en-US" sz="2200" dirty="0">
                <a:solidFill>
                  <a:srgbClr val="0000FF"/>
                </a:solidFill>
              </a:rPr>
              <a:t>By</a:t>
            </a:r>
          </a:p>
          <a:p>
            <a:pPr algn="ctr" eaLnBrk="1" hangingPunct="1"/>
            <a:endParaRPr lang="en-US" altLang="en-US" sz="2200" dirty="0">
              <a:solidFill>
                <a:srgbClr val="0000FF"/>
              </a:solidFill>
            </a:endParaRPr>
          </a:p>
          <a:p>
            <a:pPr algn="ctr" eaLnBrk="1" hangingPunct="1"/>
            <a:endParaRPr lang="en-US" altLang="en-US" sz="2200" dirty="0">
              <a:solidFill>
                <a:srgbClr val="0000FF"/>
              </a:solidFill>
            </a:endParaRPr>
          </a:p>
          <a:p>
            <a:pPr algn="ctr" eaLnBrk="1" hangingPunct="1"/>
            <a:r>
              <a:rPr lang="en-US" altLang="en-US" sz="2200" dirty="0">
                <a:solidFill>
                  <a:srgbClr val="0000FF"/>
                </a:solidFill>
              </a:rPr>
              <a:t>Kamal Tawfiq, Ph.D., P.E., F.ASCE</a:t>
            </a:r>
          </a:p>
          <a:p>
            <a:pPr algn="ctr" eaLnBrk="1" hangingPunct="1"/>
            <a:endParaRPr lang="en-US" altLang="en-US" sz="4200" dirty="0">
              <a:solidFill>
                <a:srgbClr val="0000FF"/>
              </a:solidFill>
            </a:endParaRPr>
          </a:p>
          <a:p>
            <a:pPr algn="ctr" eaLnBrk="1" hangingPunct="1"/>
            <a:endParaRPr lang="en-US" altLang="en-US" sz="4200" dirty="0">
              <a:solidFill>
                <a:srgbClr val="0000FF"/>
              </a:solidFill>
            </a:endParaRPr>
          </a:p>
          <a:p>
            <a:pPr algn="ctr" eaLnBrk="1" hangingPunct="1"/>
            <a:endParaRPr lang="en-US" altLang="en-US" sz="1600" dirty="0">
              <a:solidFill>
                <a:srgbClr val="0000FF"/>
              </a:solidFill>
            </a:endParaRPr>
          </a:p>
          <a:p>
            <a:pPr algn="ctr" eaLnBrk="1" hangingPunct="1"/>
            <a:r>
              <a:rPr lang="en-US" altLang="en-US" sz="1600" dirty="0">
                <a:solidFill>
                  <a:srgbClr val="0000FF"/>
                </a:solidFill>
              </a:rPr>
              <a:t>Spring 2022</a:t>
            </a:r>
            <a:endParaRPr lang="en-US" altLang="en-US" sz="4200" dirty="0">
              <a:solidFill>
                <a:srgbClr val="0000FF"/>
              </a:solidFill>
            </a:endParaRPr>
          </a:p>
          <a:p>
            <a:pPr algn="ctr" eaLnBrk="1" hangingPunct="1"/>
            <a:endParaRPr lang="en-US" altLang="en-US" sz="4200" dirty="0">
              <a:solidFill>
                <a:srgbClr val="0000FF"/>
              </a:solidFill>
            </a:endParaRPr>
          </a:p>
        </p:txBody>
      </p:sp>
    </p:spTree>
  </p:cSld>
  <p:clrMapOvr>
    <a:masterClrMapping/>
  </p:clrMapOvr>
  <p:transition advClick="0">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A59C769-7952-4E9B-A497-01935BBD10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113" b="13849"/>
          <a:stretch>
            <a:fillRect/>
          </a:stretch>
        </p:blipFill>
        <p:spPr bwMode="auto">
          <a:xfrm>
            <a:off x="2422525" y="1920875"/>
            <a:ext cx="4695825"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7864AE9F-3662-4AF4-B555-E31DE360830E}"/>
              </a:ext>
            </a:extLst>
          </p:cNvPr>
          <p:cNvSpPr/>
          <p:nvPr/>
        </p:nvSpPr>
        <p:spPr>
          <a:xfrm>
            <a:off x="1879600" y="2578100"/>
            <a:ext cx="5842000" cy="194310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6" name="Rectangle 5">
            <a:extLst>
              <a:ext uri="{FF2B5EF4-FFF2-40B4-BE49-F238E27FC236}">
                <a16:creationId xmlns:a16="http://schemas.microsoft.com/office/drawing/2014/main" id="{41AF5EE7-DF55-430B-AA9C-2CF19511176E}"/>
              </a:ext>
            </a:extLst>
          </p:cNvPr>
          <p:cNvSpPr/>
          <p:nvPr/>
        </p:nvSpPr>
        <p:spPr>
          <a:xfrm>
            <a:off x="1879600" y="2578100"/>
            <a:ext cx="5842000" cy="48260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pic>
        <p:nvPicPr>
          <p:cNvPr id="16389" name="Picture 3">
            <a:extLst>
              <a:ext uri="{FF2B5EF4-FFF2-40B4-BE49-F238E27FC236}">
                <a16:creationId xmlns:a16="http://schemas.microsoft.com/office/drawing/2014/main" id="{67AAC4E4-9C59-4DCC-88DD-1247AAE5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61" t="34593" r="6250" b="36783"/>
          <a:stretch>
            <a:fillRect/>
          </a:stretch>
        </p:blipFill>
        <p:spPr bwMode="auto">
          <a:xfrm>
            <a:off x="1554163" y="2552700"/>
            <a:ext cx="631983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90" name="Group 7">
            <a:extLst>
              <a:ext uri="{FF2B5EF4-FFF2-40B4-BE49-F238E27FC236}">
                <a16:creationId xmlns:a16="http://schemas.microsoft.com/office/drawing/2014/main" id="{F66A05D3-3EC5-48A9-9AC8-D6E01E5A8F2E}"/>
              </a:ext>
            </a:extLst>
          </p:cNvPr>
          <p:cNvGrpSpPr>
            <a:grpSpLocks/>
          </p:cNvGrpSpPr>
          <p:nvPr/>
        </p:nvGrpSpPr>
        <p:grpSpPr bwMode="auto">
          <a:xfrm>
            <a:off x="1554163" y="3367088"/>
            <a:ext cx="6319837" cy="1011237"/>
            <a:chOff x="1879600" y="3391813"/>
            <a:chExt cx="5722030" cy="1011632"/>
          </a:xfrm>
        </p:grpSpPr>
        <p:sp>
          <p:nvSpPr>
            <p:cNvPr id="10" name="Freeform 9">
              <a:extLst>
                <a:ext uri="{FF2B5EF4-FFF2-40B4-BE49-F238E27FC236}">
                  <a16:creationId xmlns:a16="http://schemas.microsoft.com/office/drawing/2014/main" id="{D9B67D69-43E8-4375-84FF-242767BB59D2}"/>
                </a:ext>
              </a:extLst>
            </p:cNvPr>
            <p:cNvSpPr/>
            <p:nvPr/>
          </p:nvSpPr>
          <p:spPr>
            <a:xfrm>
              <a:off x="3742386"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Freeform 11">
              <a:extLst>
                <a:ext uri="{FF2B5EF4-FFF2-40B4-BE49-F238E27FC236}">
                  <a16:creationId xmlns:a16="http://schemas.microsoft.com/office/drawing/2014/main" id="{DA265745-240F-48E0-B8A7-E925BEC41A71}"/>
                </a:ext>
              </a:extLst>
            </p:cNvPr>
            <p:cNvSpPr/>
            <p:nvPr/>
          </p:nvSpPr>
          <p:spPr>
            <a:xfrm flipH="1">
              <a:off x="4071535"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4" name="Freeform 13">
              <a:extLst>
                <a:ext uri="{FF2B5EF4-FFF2-40B4-BE49-F238E27FC236}">
                  <a16:creationId xmlns:a16="http://schemas.microsoft.com/office/drawing/2014/main" id="{DFA50F2F-5BA3-4085-A9BB-62EA0F459CC9}"/>
                </a:ext>
              </a:extLst>
            </p:cNvPr>
            <p:cNvSpPr/>
            <p:nvPr/>
          </p:nvSpPr>
          <p:spPr>
            <a:xfrm>
              <a:off x="4364752"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6" name="Freeform 15">
              <a:extLst>
                <a:ext uri="{FF2B5EF4-FFF2-40B4-BE49-F238E27FC236}">
                  <a16:creationId xmlns:a16="http://schemas.microsoft.com/office/drawing/2014/main" id="{2DE006B5-87EC-41F2-9C5C-0A6B1E1EE647}"/>
                </a:ext>
              </a:extLst>
            </p:cNvPr>
            <p:cNvSpPr/>
            <p:nvPr/>
          </p:nvSpPr>
          <p:spPr>
            <a:xfrm flipH="1">
              <a:off x="4693902"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8" name="Freeform 17">
              <a:extLst>
                <a:ext uri="{FF2B5EF4-FFF2-40B4-BE49-F238E27FC236}">
                  <a16:creationId xmlns:a16="http://schemas.microsoft.com/office/drawing/2014/main" id="{870EFCE6-EF16-4F22-B962-881235F356E3}"/>
                </a:ext>
              </a:extLst>
            </p:cNvPr>
            <p:cNvSpPr/>
            <p:nvPr/>
          </p:nvSpPr>
          <p:spPr>
            <a:xfrm>
              <a:off x="3094148" y="3391813"/>
              <a:ext cx="4599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0" name="Freeform 19">
              <a:extLst>
                <a:ext uri="{FF2B5EF4-FFF2-40B4-BE49-F238E27FC236}">
                  <a16:creationId xmlns:a16="http://schemas.microsoft.com/office/drawing/2014/main" id="{EF222938-A3F7-4C56-9BD3-9ECCFCB2F1EE}"/>
                </a:ext>
              </a:extLst>
            </p:cNvPr>
            <p:cNvSpPr/>
            <p:nvPr/>
          </p:nvSpPr>
          <p:spPr>
            <a:xfrm flipH="1">
              <a:off x="3424735"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2" name="Freeform 21">
              <a:extLst>
                <a:ext uri="{FF2B5EF4-FFF2-40B4-BE49-F238E27FC236}">
                  <a16:creationId xmlns:a16="http://schemas.microsoft.com/office/drawing/2014/main" id="{40B5CA22-F5E1-42C3-ABCE-42845C395A8A}"/>
                </a:ext>
              </a:extLst>
            </p:cNvPr>
            <p:cNvSpPr/>
            <p:nvPr/>
          </p:nvSpPr>
          <p:spPr>
            <a:xfrm>
              <a:off x="5689975"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4" name="Freeform 23">
              <a:extLst>
                <a:ext uri="{FF2B5EF4-FFF2-40B4-BE49-F238E27FC236}">
                  <a16:creationId xmlns:a16="http://schemas.microsoft.com/office/drawing/2014/main" id="{3909CBF4-CD41-4C38-A49D-597F375877DD}"/>
                </a:ext>
              </a:extLst>
            </p:cNvPr>
            <p:cNvSpPr/>
            <p:nvPr/>
          </p:nvSpPr>
          <p:spPr>
            <a:xfrm flipH="1">
              <a:off x="6019125"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6" name="Freeform 25">
              <a:extLst>
                <a:ext uri="{FF2B5EF4-FFF2-40B4-BE49-F238E27FC236}">
                  <a16:creationId xmlns:a16="http://schemas.microsoft.com/office/drawing/2014/main" id="{F2EAC24D-5910-431E-A620-5B2704AD33E9}"/>
                </a:ext>
              </a:extLst>
            </p:cNvPr>
            <p:cNvSpPr/>
            <p:nvPr/>
          </p:nvSpPr>
          <p:spPr>
            <a:xfrm>
              <a:off x="6312341"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8" name="Freeform 27">
              <a:extLst>
                <a:ext uri="{FF2B5EF4-FFF2-40B4-BE49-F238E27FC236}">
                  <a16:creationId xmlns:a16="http://schemas.microsoft.com/office/drawing/2014/main" id="{B3215079-ACAE-4B17-823A-94EB2674367F}"/>
                </a:ext>
              </a:extLst>
            </p:cNvPr>
            <p:cNvSpPr/>
            <p:nvPr/>
          </p:nvSpPr>
          <p:spPr>
            <a:xfrm>
              <a:off x="5041737" y="3391813"/>
              <a:ext cx="4599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0" name="Freeform 29">
              <a:extLst>
                <a:ext uri="{FF2B5EF4-FFF2-40B4-BE49-F238E27FC236}">
                  <a16:creationId xmlns:a16="http://schemas.microsoft.com/office/drawing/2014/main" id="{87745D11-719A-4DC2-97C9-9F154C072658}"/>
                </a:ext>
              </a:extLst>
            </p:cNvPr>
            <p:cNvSpPr/>
            <p:nvPr/>
          </p:nvSpPr>
          <p:spPr>
            <a:xfrm flipH="1">
              <a:off x="5370886"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2" name="Freeform 31">
              <a:extLst>
                <a:ext uri="{FF2B5EF4-FFF2-40B4-BE49-F238E27FC236}">
                  <a16:creationId xmlns:a16="http://schemas.microsoft.com/office/drawing/2014/main" id="{FEEBDA67-B62B-4B80-8AA7-CBD7E21E5B7A}"/>
                </a:ext>
              </a:extLst>
            </p:cNvPr>
            <p:cNvSpPr/>
            <p:nvPr/>
          </p:nvSpPr>
          <p:spPr>
            <a:xfrm>
              <a:off x="1879600"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4" name="Freeform 33">
              <a:extLst>
                <a:ext uri="{FF2B5EF4-FFF2-40B4-BE49-F238E27FC236}">
                  <a16:creationId xmlns:a16="http://schemas.microsoft.com/office/drawing/2014/main" id="{3E5AF978-2B72-49B4-9E21-229DD2D43EA2}"/>
                </a:ext>
              </a:extLst>
            </p:cNvPr>
            <p:cNvSpPr/>
            <p:nvPr/>
          </p:nvSpPr>
          <p:spPr>
            <a:xfrm flipH="1">
              <a:off x="2208749"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6" name="Freeform 35">
              <a:extLst>
                <a:ext uri="{FF2B5EF4-FFF2-40B4-BE49-F238E27FC236}">
                  <a16:creationId xmlns:a16="http://schemas.microsoft.com/office/drawing/2014/main" id="{74444E9C-38C7-43F0-B316-1E86ADEC59C0}"/>
                </a:ext>
              </a:extLst>
            </p:cNvPr>
            <p:cNvSpPr/>
            <p:nvPr/>
          </p:nvSpPr>
          <p:spPr>
            <a:xfrm>
              <a:off x="2501966"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8" name="Freeform 37">
              <a:extLst>
                <a:ext uri="{FF2B5EF4-FFF2-40B4-BE49-F238E27FC236}">
                  <a16:creationId xmlns:a16="http://schemas.microsoft.com/office/drawing/2014/main" id="{A4B95EB4-235F-4E6B-AD2D-A62268CCEBE8}"/>
                </a:ext>
              </a:extLst>
            </p:cNvPr>
            <p:cNvSpPr/>
            <p:nvPr/>
          </p:nvSpPr>
          <p:spPr>
            <a:xfrm flipH="1">
              <a:off x="2831116"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1" name="Freeform 40">
              <a:extLst>
                <a:ext uri="{FF2B5EF4-FFF2-40B4-BE49-F238E27FC236}">
                  <a16:creationId xmlns:a16="http://schemas.microsoft.com/office/drawing/2014/main" id="{9793D25C-DB0B-4707-A4B6-C9DE586D8653}"/>
                </a:ext>
              </a:extLst>
            </p:cNvPr>
            <p:cNvSpPr/>
            <p:nvPr/>
          </p:nvSpPr>
          <p:spPr>
            <a:xfrm>
              <a:off x="6934707"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2" name="Freeform 41">
              <a:extLst>
                <a:ext uri="{FF2B5EF4-FFF2-40B4-BE49-F238E27FC236}">
                  <a16:creationId xmlns:a16="http://schemas.microsoft.com/office/drawing/2014/main" id="{ADBBF86B-F709-4A8A-AAE0-218EC0CDEBFB}"/>
                </a:ext>
              </a:extLst>
            </p:cNvPr>
            <p:cNvSpPr/>
            <p:nvPr/>
          </p:nvSpPr>
          <p:spPr>
            <a:xfrm flipH="1">
              <a:off x="7263857"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3" name="Freeform 42">
              <a:extLst>
                <a:ext uri="{FF2B5EF4-FFF2-40B4-BE49-F238E27FC236}">
                  <a16:creationId xmlns:a16="http://schemas.microsoft.com/office/drawing/2014/main" id="{4F040AA5-5254-4C5E-9056-AF202ED161B0}"/>
                </a:ext>
              </a:extLst>
            </p:cNvPr>
            <p:cNvSpPr/>
            <p:nvPr/>
          </p:nvSpPr>
          <p:spPr>
            <a:xfrm>
              <a:off x="7557073"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4" name="Freeform 43">
              <a:extLst>
                <a:ext uri="{FF2B5EF4-FFF2-40B4-BE49-F238E27FC236}">
                  <a16:creationId xmlns:a16="http://schemas.microsoft.com/office/drawing/2014/main" id="{C086CABF-C84D-4A7D-8164-AC8E91B1118E}"/>
                </a:ext>
              </a:extLst>
            </p:cNvPr>
            <p:cNvSpPr/>
            <p:nvPr/>
          </p:nvSpPr>
          <p:spPr>
            <a:xfrm flipH="1">
              <a:off x="6615618"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sp>
        <p:nvSpPr>
          <p:cNvPr id="7" name="Rectangle 6">
            <a:extLst>
              <a:ext uri="{FF2B5EF4-FFF2-40B4-BE49-F238E27FC236}">
                <a16:creationId xmlns:a16="http://schemas.microsoft.com/office/drawing/2014/main" id="{D26E755D-B6CE-4E8A-B9E0-325FF8155C24}"/>
              </a:ext>
            </a:extLst>
          </p:cNvPr>
          <p:cNvSpPr/>
          <p:nvPr/>
        </p:nvSpPr>
        <p:spPr>
          <a:xfrm flipV="1">
            <a:off x="1554163" y="4403725"/>
            <a:ext cx="6319837" cy="138113"/>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6392" name="TextBox 46">
            <a:extLst>
              <a:ext uri="{FF2B5EF4-FFF2-40B4-BE49-F238E27FC236}">
                <a16:creationId xmlns:a16="http://schemas.microsoft.com/office/drawing/2014/main" id="{8E254AEF-2C30-4DB2-B13E-DE4D2591D2EE}"/>
              </a:ext>
            </a:extLst>
          </p:cNvPr>
          <p:cNvSpPr txBox="1">
            <a:spLocks noChangeArrowheads="1"/>
          </p:cNvSpPr>
          <p:nvPr/>
        </p:nvSpPr>
        <p:spPr bwMode="auto">
          <a:xfrm>
            <a:off x="2419350" y="127000"/>
            <a:ext cx="4184650" cy="522288"/>
          </a:xfrm>
          <a:prstGeom prst="rect">
            <a:avLst/>
          </a:prstGeom>
          <a:solidFill>
            <a:schemeClr val="bg1"/>
          </a:solidFill>
          <a:ln w="9525">
            <a:solidFill>
              <a:schemeClr val="accent1"/>
            </a:solid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Consolidation Settlement</a:t>
            </a:r>
          </a:p>
        </p:txBody>
      </p:sp>
      <p:sp>
        <p:nvSpPr>
          <p:cNvPr id="16393" name="TextBox 47">
            <a:extLst>
              <a:ext uri="{FF2B5EF4-FFF2-40B4-BE49-F238E27FC236}">
                <a16:creationId xmlns:a16="http://schemas.microsoft.com/office/drawing/2014/main" id="{DBAAE077-6B91-4DE5-9EB2-3C0EEB631EE5}"/>
              </a:ext>
            </a:extLst>
          </p:cNvPr>
          <p:cNvSpPr txBox="1">
            <a:spLocks noChangeArrowheads="1"/>
          </p:cNvSpPr>
          <p:nvPr/>
        </p:nvSpPr>
        <p:spPr bwMode="auto">
          <a:xfrm>
            <a:off x="7821613" y="35258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One way</a:t>
            </a:r>
          </a:p>
          <a:p>
            <a:pPr eaLnBrk="1" hangingPunct="1"/>
            <a:r>
              <a:rPr lang="en-US" altLang="en-US" sz="1400"/>
              <a:t>drainage</a:t>
            </a:r>
          </a:p>
          <a:p>
            <a:pPr eaLnBrk="1" hangingPunct="1"/>
            <a:r>
              <a:rPr lang="en-US" altLang="en-US" sz="1400"/>
              <a:t>path</a:t>
            </a:r>
          </a:p>
        </p:txBody>
      </p:sp>
      <p:cxnSp>
        <p:nvCxnSpPr>
          <p:cNvPr id="50" name="Straight Arrow Connector 49">
            <a:extLst>
              <a:ext uri="{FF2B5EF4-FFF2-40B4-BE49-F238E27FC236}">
                <a16:creationId xmlns:a16="http://schemas.microsoft.com/office/drawing/2014/main" id="{A429898B-5708-4FA5-AB2B-1C4E4F28B80F}"/>
              </a:ext>
            </a:extLst>
          </p:cNvPr>
          <p:cNvCxnSpPr/>
          <p:nvPr/>
        </p:nvCxnSpPr>
        <p:spPr>
          <a:xfrm>
            <a:off x="1130300" y="3268663"/>
            <a:ext cx="0" cy="113506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395" name="TextBox 50">
            <a:extLst>
              <a:ext uri="{FF2B5EF4-FFF2-40B4-BE49-F238E27FC236}">
                <a16:creationId xmlns:a16="http://schemas.microsoft.com/office/drawing/2014/main" id="{22439305-1399-46C2-ABB6-93FB5946CB58}"/>
              </a:ext>
            </a:extLst>
          </p:cNvPr>
          <p:cNvSpPr txBox="1">
            <a:spLocks noChangeArrowheads="1"/>
          </p:cNvSpPr>
          <p:nvPr/>
        </p:nvSpPr>
        <p:spPr bwMode="auto">
          <a:xfrm>
            <a:off x="917575" y="3570288"/>
            <a:ext cx="4079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p>
        </p:txBody>
      </p:sp>
      <p:cxnSp>
        <p:nvCxnSpPr>
          <p:cNvPr id="56" name="Straight Connector 55">
            <a:extLst>
              <a:ext uri="{FF2B5EF4-FFF2-40B4-BE49-F238E27FC236}">
                <a16:creationId xmlns:a16="http://schemas.microsoft.com/office/drawing/2014/main" id="{C58B5EF3-17CD-423F-82B1-F4312A046158}"/>
              </a:ext>
            </a:extLst>
          </p:cNvPr>
          <p:cNvCxnSpPr/>
          <p:nvPr/>
        </p:nvCxnSpPr>
        <p:spPr>
          <a:xfrm>
            <a:off x="869950" y="3268663"/>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5E8A46-BEFF-4D48-996C-AD32D9018FC7}"/>
              </a:ext>
            </a:extLst>
          </p:cNvPr>
          <p:cNvCxnSpPr/>
          <p:nvPr/>
        </p:nvCxnSpPr>
        <p:spPr>
          <a:xfrm>
            <a:off x="955675" y="4403725"/>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DF82A46-CC0C-4CAE-861D-79B5FAA72DC4}"/>
              </a:ext>
            </a:extLst>
          </p:cNvPr>
          <p:cNvCxnSpPr/>
          <p:nvPr/>
        </p:nvCxnSpPr>
        <p:spPr>
          <a:xfrm flipV="1">
            <a:off x="1543050" y="3354388"/>
            <a:ext cx="6251575" cy="1587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1431" name="Straight Connector 231430">
            <a:extLst>
              <a:ext uri="{FF2B5EF4-FFF2-40B4-BE49-F238E27FC236}">
                <a16:creationId xmlns:a16="http://schemas.microsoft.com/office/drawing/2014/main" id="{3E577B23-3CD1-4D74-BD7E-7A00906A6C98}"/>
              </a:ext>
            </a:extLst>
          </p:cNvPr>
          <p:cNvCxnSpPr/>
          <p:nvPr/>
        </p:nvCxnSpPr>
        <p:spPr>
          <a:xfrm flipH="1">
            <a:off x="1325563" y="3370263"/>
            <a:ext cx="176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433" name="Straight Arrow Connector 231432">
            <a:extLst>
              <a:ext uri="{FF2B5EF4-FFF2-40B4-BE49-F238E27FC236}">
                <a16:creationId xmlns:a16="http://schemas.microsoft.com/office/drawing/2014/main" id="{87D0104D-1A78-4B5D-82BB-7F9BA2836AA7}"/>
              </a:ext>
            </a:extLst>
          </p:cNvPr>
          <p:cNvCxnSpPr/>
          <p:nvPr/>
        </p:nvCxnSpPr>
        <p:spPr>
          <a:xfrm flipH="1">
            <a:off x="1412875" y="3060700"/>
            <a:ext cx="3175" cy="2079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a:extLst>
              <a:ext uri="{FF2B5EF4-FFF2-40B4-BE49-F238E27FC236}">
                <a16:creationId xmlns:a16="http://schemas.microsoft.com/office/drawing/2014/main" id="{03691C61-DD73-45C6-B1DE-001AD84DBD51}"/>
              </a:ext>
            </a:extLst>
          </p:cNvPr>
          <p:cNvCxnSpPr/>
          <p:nvPr/>
        </p:nvCxnSpPr>
        <p:spPr>
          <a:xfrm flipV="1">
            <a:off x="1414463" y="3370263"/>
            <a:ext cx="0" cy="166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2" name="TextBox 231436">
            <a:extLst>
              <a:ext uri="{FF2B5EF4-FFF2-40B4-BE49-F238E27FC236}">
                <a16:creationId xmlns:a16="http://schemas.microsoft.com/office/drawing/2014/main" id="{938C1752-08F9-4F34-9BCA-8C9BD5DAB52B}"/>
              </a:ext>
            </a:extLst>
          </p:cNvPr>
          <p:cNvSpPr txBox="1">
            <a:spLocks noChangeArrowheads="1"/>
          </p:cNvSpPr>
          <p:nvPr/>
        </p:nvSpPr>
        <p:spPr bwMode="auto">
          <a:xfrm>
            <a:off x="401638" y="256540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a:t>Settlement</a:t>
            </a:r>
          </a:p>
          <a:p>
            <a:pPr algn="r" eaLnBrk="1" hangingPunct="1"/>
            <a:r>
              <a:rPr lang="en-US" altLang="en-US" sz="1600">
                <a:latin typeface="Symbol" panose="05050102010706020507" pitchFamily="18" charset="2"/>
              </a:rPr>
              <a:t>D</a:t>
            </a:r>
            <a:r>
              <a:rPr lang="en-US" altLang="en-US" sz="1600"/>
              <a:t>H</a:t>
            </a:r>
          </a:p>
        </p:txBody>
      </p:sp>
      <p:sp>
        <p:nvSpPr>
          <p:cNvPr id="16403" name="TextBox 231437">
            <a:extLst>
              <a:ext uri="{FF2B5EF4-FFF2-40B4-BE49-F238E27FC236}">
                <a16:creationId xmlns:a16="http://schemas.microsoft.com/office/drawing/2014/main" id="{02727057-0473-40E7-B68F-C7E8DDC6E57B}"/>
              </a:ext>
            </a:extLst>
          </p:cNvPr>
          <p:cNvSpPr txBox="1">
            <a:spLocks noChangeArrowheads="1"/>
          </p:cNvSpPr>
          <p:nvPr/>
        </p:nvSpPr>
        <p:spPr bwMode="auto">
          <a:xfrm>
            <a:off x="354013" y="930275"/>
            <a:ext cx="394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Assume a fully saturated Sponge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a:extLst>
              <a:ext uri="{FF2B5EF4-FFF2-40B4-BE49-F238E27FC236}">
                <a16:creationId xmlns:a16="http://schemas.microsoft.com/office/drawing/2014/main" id="{9509A927-0BC2-41C2-BA2A-89CA0C641BAE}"/>
              </a:ext>
            </a:extLst>
          </p:cNvPr>
          <p:cNvSpPr/>
          <p:nvPr/>
        </p:nvSpPr>
        <p:spPr>
          <a:xfrm>
            <a:off x="4778375" y="3468688"/>
            <a:ext cx="1030288" cy="231775"/>
          </a:xfrm>
          <a:prstGeom prst="rect">
            <a:avLst/>
          </a:prstGeom>
          <a:solidFill>
            <a:srgbClr val="00B0F0">
              <a:alpha val="17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0" name="Rectangle 139">
            <a:extLst>
              <a:ext uri="{FF2B5EF4-FFF2-40B4-BE49-F238E27FC236}">
                <a16:creationId xmlns:a16="http://schemas.microsoft.com/office/drawing/2014/main" id="{984894DB-BF91-45B6-9A7F-7576FFB65546}"/>
              </a:ext>
            </a:extLst>
          </p:cNvPr>
          <p:cNvSpPr/>
          <p:nvPr/>
        </p:nvSpPr>
        <p:spPr>
          <a:xfrm>
            <a:off x="1339850" y="1311275"/>
            <a:ext cx="3352800" cy="1235075"/>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12" name="TextBox 1">
            <a:extLst>
              <a:ext uri="{FF2B5EF4-FFF2-40B4-BE49-F238E27FC236}">
                <a16:creationId xmlns:a16="http://schemas.microsoft.com/office/drawing/2014/main" id="{41247602-C3BA-4A14-8CBD-94AE826C0844}"/>
              </a:ext>
            </a:extLst>
          </p:cNvPr>
          <p:cNvSpPr txBox="1">
            <a:spLocks noChangeArrowheads="1"/>
          </p:cNvSpPr>
          <p:nvPr/>
        </p:nvSpPr>
        <p:spPr bwMode="auto">
          <a:xfrm>
            <a:off x="2514600" y="49213"/>
            <a:ext cx="41846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Consolidation Settlement</a:t>
            </a:r>
          </a:p>
        </p:txBody>
      </p:sp>
      <p:sp>
        <p:nvSpPr>
          <p:cNvPr id="4" name="Rectangle 3">
            <a:extLst>
              <a:ext uri="{FF2B5EF4-FFF2-40B4-BE49-F238E27FC236}">
                <a16:creationId xmlns:a16="http://schemas.microsoft.com/office/drawing/2014/main" id="{9613EF61-E89D-45FD-8473-7F9A2370BA04}"/>
              </a:ext>
            </a:extLst>
          </p:cNvPr>
          <p:cNvSpPr/>
          <p:nvPr/>
        </p:nvSpPr>
        <p:spPr>
          <a:xfrm>
            <a:off x="1360488" y="1295400"/>
            <a:ext cx="3384550"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5F9D549E-0F10-428E-9057-8CBD047DD9AA}"/>
              </a:ext>
            </a:extLst>
          </p:cNvPr>
          <p:cNvSpPr/>
          <p:nvPr/>
        </p:nvSpPr>
        <p:spPr>
          <a:xfrm>
            <a:off x="1360488" y="2546350"/>
            <a:ext cx="3384550"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Freeform 5">
            <a:extLst>
              <a:ext uri="{FF2B5EF4-FFF2-40B4-BE49-F238E27FC236}">
                <a16:creationId xmlns:a16="http://schemas.microsoft.com/office/drawing/2014/main" id="{7FAD00A7-6D52-4302-8DCB-16E4F768EB03}"/>
              </a:ext>
            </a:extLst>
          </p:cNvPr>
          <p:cNvSpPr/>
          <p:nvPr/>
        </p:nvSpPr>
        <p:spPr>
          <a:xfrm>
            <a:off x="1339850" y="876300"/>
            <a:ext cx="3400425" cy="449263"/>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08EE70E9-6CEC-4F83-A433-BD60FEE179BA}"/>
              </a:ext>
            </a:extLst>
          </p:cNvPr>
          <p:cNvSpPr/>
          <p:nvPr/>
        </p:nvSpPr>
        <p:spPr>
          <a:xfrm>
            <a:off x="1195388" y="812800"/>
            <a:ext cx="212725"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3EF689F5-DCF3-4824-BEE5-AFFBD2A29E79}"/>
              </a:ext>
            </a:extLst>
          </p:cNvPr>
          <p:cNvSpPr/>
          <p:nvPr/>
        </p:nvSpPr>
        <p:spPr>
          <a:xfrm>
            <a:off x="4633913" y="736600"/>
            <a:ext cx="214312"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3" name="Straight Connector 42">
            <a:extLst>
              <a:ext uri="{FF2B5EF4-FFF2-40B4-BE49-F238E27FC236}">
                <a16:creationId xmlns:a16="http://schemas.microsoft.com/office/drawing/2014/main" id="{8EA8E5A2-A6B1-4155-AC3D-52EC3BA7545E}"/>
              </a:ext>
            </a:extLst>
          </p:cNvPr>
          <p:cNvCxnSpPr/>
          <p:nvPr/>
        </p:nvCxnSpPr>
        <p:spPr>
          <a:xfrm>
            <a:off x="4430713" y="1308100"/>
            <a:ext cx="455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3DDB08-98A8-4662-8A05-50977D9E0667}"/>
              </a:ext>
            </a:extLst>
          </p:cNvPr>
          <p:cNvCxnSpPr/>
          <p:nvPr/>
        </p:nvCxnSpPr>
        <p:spPr>
          <a:xfrm>
            <a:off x="1408113" y="1454150"/>
            <a:ext cx="398938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E737682-8FC2-4D87-A34C-7CAB8592FEDA}"/>
              </a:ext>
            </a:extLst>
          </p:cNvPr>
          <p:cNvCxnSpPr/>
          <p:nvPr/>
        </p:nvCxnSpPr>
        <p:spPr>
          <a:xfrm>
            <a:off x="4789488" y="1020763"/>
            <a:ext cx="0" cy="274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533949D-6701-4743-9EF1-7F97533FA34F}"/>
              </a:ext>
            </a:extLst>
          </p:cNvPr>
          <p:cNvCxnSpPr/>
          <p:nvPr/>
        </p:nvCxnSpPr>
        <p:spPr>
          <a:xfrm flipV="1">
            <a:off x="4789488" y="1465263"/>
            <a:ext cx="0" cy="190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53">
            <a:extLst>
              <a:ext uri="{FF2B5EF4-FFF2-40B4-BE49-F238E27FC236}">
                <a16:creationId xmlns:a16="http://schemas.microsoft.com/office/drawing/2014/main" id="{F0EC311F-1FA4-4203-B858-55069ED896F0}"/>
              </a:ext>
            </a:extLst>
          </p:cNvPr>
          <p:cNvSpPr txBox="1">
            <a:spLocks noChangeArrowheads="1"/>
          </p:cNvSpPr>
          <p:nvPr/>
        </p:nvSpPr>
        <p:spPr bwMode="auto">
          <a:xfrm>
            <a:off x="1322388" y="1765300"/>
            <a:ext cx="59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Clay</a:t>
            </a:r>
          </a:p>
        </p:txBody>
      </p:sp>
      <p:cxnSp>
        <p:nvCxnSpPr>
          <p:cNvPr id="57" name="Straight Arrow Connector 56">
            <a:extLst>
              <a:ext uri="{FF2B5EF4-FFF2-40B4-BE49-F238E27FC236}">
                <a16:creationId xmlns:a16="http://schemas.microsoft.com/office/drawing/2014/main" id="{7D42209F-43D7-4BAF-8BEF-8D9EC8B42E00}"/>
              </a:ext>
            </a:extLst>
          </p:cNvPr>
          <p:cNvCxnSpPr/>
          <p:nvPr/>
        </p:nvCxnSpPr>
        <p:spPr>
          <a:xfrm>
            <a:off x="2119313" y="1325563"/>
            <a:ext cx="7937" cy="12207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4" name="Rectangle 54">
            <a:extLst>
              <a:ext uri="{FF2B5EF4-FFF2-40B4-BE49-F238E27FC236}">
                <a16:creationId xmlns:a16="http://schemas.microsoft.com/office/drawing/2014/main" id="{ED51B290-34B7-4B79-83E3-979A5C9F4AC3}"/>
              </a:ext>
            </a:extLst>
          </p:cNvPr>
          <p:cNvSpPr>
            <a:spLocks noChangeArrowheads="1"/>
          </p:cNvSpPr>
          <p:nvPr/>
        </p:nvSpPr>
        <p:spPr bwMode="auto">
          <a:xfrm>
            <a:off x="1951038" y="1735138"/>
            <a:ext cx="350837" cy="368300"/>
          </a:xfrm>
          <a:prstGeom prst="rect">
            <a:avLst/>
          </a:prstGeom>
          <a:solidFill>
            <a:srgbClr val="FFDC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62" name="Rectangle 61">
            <a:extLst>
              <a:ext uri="{FF2B5EF4-FFF2-40B4-BE49-F238E27FC236}">
                <a16:creationId xmlns:a16="http://schemas.microsoft.com/office/drawing/2014/main" id="{E1FCF5C7-BBC9-4105-8FFE-157244A7EC3C}"/>
              </a:ext>
            </a:extLst>
          </p:cNvPr>
          <p:cNvSpPr/>
          <p:nvPr/>
        </p:nvSpPr>
        <p:spPr>
          <a:xfrm>
            <a:off x="3381375" y="1311275"/>
            <a:ext cx="722313" cy="1235075"/>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Freeform 64">
            <a:extLst>
              <a:ext uri="{FF2B5EF4-FFF2-40B4-BE49-F238E27FC236}">
                <a16:creationId xmlns:a16="http://schemas.microsoft.com/office/drawing/2014/main" id="{9E502B5B-E994-48E1-ABF8-1C24CE447E3A}"/>
              </a:ext>
            </a:extLst>
          </p:cNvPr>
          <p:cNvSpPr/>
          <p:nvPr/>
        </p:nvSpPr>
        <p:spPr>
          <a:xfrm>
            <a:off x="1112838" y="2044700"/>
            <a:ext cx="2417762" cy="1425575"/>
          </a:xfrm>
          <a:custGeom>
            <a:avLst/>
            <a:gdLst>
              <a:gd name="connsiteX0" fmla="*/ 1574531 w 1574531"/>
              <a:gd name="connsiteY0" fmla="*/ 0 h 2171700"/>
              <a:gd name="connsiteX1" fmla="*/ 190231 w 1574531"/>
              <a:gd name="connsiteY1" fmla="*/ 1193800 h 2171700"/>
              <a:gd name="connsiteX2" fmla="*/ 12431 w 1574531"/>
              <a:gd name="connsiteY2" fmla="*/ 2171700 h 2171700"/>
              <a:gd name="connsiteX3" fmla="*/ 12431 w 1574531"/>
              <a:gd name="connsiteY3" fmla="*/ 2171700 h 2171700"/>
              <a:gd name="connsiteX0" fmla="*/ 2983878 w 2983878"/>
              <a:gd name="connsiteY0" fmla="*/ 0 h 2171700"/>
              <a:gd name="connsiteX1" fmla="*/ 1599578 w 2983878"/>
              <a:gd name="connsiteY1" fmla="*/ 1193800 h 2171700"/>
              <a:gd name="connsiteX2" fmla="*/ 1421778 w 2983878"/>
              <a:gd name="connsiteY2" fmla="*/ 2171700 h 2171700"/>
              <a:gd name="connsiteX3" fmla="*/ 0 w 2983878"/>
              <a:gd name="connsiteY3" fmla="*/ 2091363 h 2171700"/>
              <a:gd name="connsiteX0" fmla="*/ 2983878 w 2983878"/>
              <a:gd name="connsiteY0" fmla="*/ 0 h 2091363"/>
              <a:gd name="connsiteX1" fmla="*/ 1599578 w 2983878"/>
              <a:gd name="connsiteY1" fmla="*/ 1193800 h 2091363"/>
              <a:gd name="connsiteX2" fmla="*/ 0 w 2983878"/>
              <a:gd name="connsiteY2"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83878 w 2983878"/>
              <a:gd name="connsiteY0" fmla="*/ 0 h 2091363"/>
              <a:gd name="connsiteX1" fmla="*/ 1632263 w 2983878"/>
              <a:gd name="connsiteY1" fmla="*/ 671608 h 2091363"/>
              <a:gd name="connsiteX2" fmla="*/ 352773 w 2983878"/>
              <a:gd name="connsiteY2" fmla="*/ 1847759 h 2091363"/>
              <a:gd name="connsiteX3" fmla="*/ 0 w 2983878"/>
              <a:gd name="connsiteY3"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96007 w 2996007"/>
              <a:gd name="connsiteY0" fmla="*/ 0 h 2091363"/>
              <a:gd name="connsiteX1" fmla="*/ 1644392 w 2996007"/>
              <a:gd name="connsiteY1" fmla="*/ 671608 h 2091363"/>
              <a:gd name="connsiteX2" fmla="*/ 12129 w 2996007"/>
              <a:gd name="connsiteY2" fmla="*/ 2091363 h 2091363"/>
              <a:gd name="connsiteX0" fmla="*/ 2850090 w 2850090"/>
              <a:gd name="connsiteY0" fmla="*/ 0 h 2191785"/>
              <a:gd name="connsiteX1" fmla="*/ 1498475 w 2850090"/>
              <a:gd name="connsiteY1" fmla="*/ 671608 h 2191785"/>
              <a:gd name="connsiteX2" fmla="*/ 13293 w 2850090"/>
              <a:gd name="connsiteY2" fmla="*/ 2191785 h 2191785"/>
              <a:gd name="connsiteX0" fmla="*/ 2836797 w 2836797"/>
              <a:gd name="connsiteY0" fmla="*/ 0 h 2191785"/>
              <a:gd name="connsiteX1" fmla="*/ 0 w 2836797"/>
              <a:gd name="connsiteY1" fmla="*/ 2191785 h 2191785"/>
              <a:gd name="connsiteX0" fmla="*/ 2836797 w 2836797"/>
              <a:gd name="connsiteY0" fmla="*/ 0 h 2191785"/>
              <a:gd name="connsiteX1" fmla="*/ 0 w 2836797"/>
              <a:gd name="connsiteY1" fmla="*/ 2191785 h 2191785"/>
              <a:gd name="connsiteX0" fmla="*/ 2837277 w 2837277"/>
              <a:gd name="connsiteY0" fmla="*/ 0 h 2191785"/>
              <a:gd name="connsiteX1" fmla="*/ 480 w 2837277"/>
              <a:gd name="connsiteY1" fmla="*/ 2191785 h 2191785"/>
              <a:gd name="connsiteX0" fmla="*/ 2837186 w 2837186"/>
              <a:gd name="connsiteY0" fmla="*/ 0 h 2191785"/>
              <a:gd name="connsiteX1" fmla="*/ 389 w 2837186"/>
              <a:gd name="connsiteY1" fmla="*/ 2191785 h 2191785"/>
            </a:gdLst>
            <a:ahLst/>
            <a:cxnLst>
              <a:cxn ang="0">
                <a:pos x="connsiteX0" y="connsiteY0"/>
              </a:cxn>
              <a:cxn ang="0">
                <a:pos x="connsiteX1" y="connsiteY1"/>
              </a:cxn>
            </a:cxnLst>
            <a:rect l="l" t="t" r="r" b="b"/>
            <a:pathLst>
              <a:path w="2837186" h="2191785">
                <a:moveTo>
                  <a:pt x="2837186" y="0"/>
                </a:moveTo>
                <a:cubicBezTo>
                  <a:pt x="2300143" y="1373294"/>
                  <a:pt x="-34547" y="1300515"/>
                  <a:pt x="389" y="2191785"/>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1" name="Freeform 130">
            <a:extLst>
              <a:ext uri="{FF2B5EF4-FFF2-40B4-BE49-F238E27FC236}">
                <a16:creationId xmlns:a16="http://schemas.microsoft.com/office/drawing/2014/main" id="{5CFC9CA7-D2B3-4A88-A872-B8137527FEA2}"/>
              </a:ext>
            </a:extLst>
          </p:cNvPr>
          <p:cNvSpPr/>
          <p:nvPr/>
        </p:nvSpPr>
        <p:spPr>
          <a:xfrm>
            <a:off x="2919413" y="2222500"/>
            <a:ext cx="968375" cy="1168400"/>
          </a:xfrm>
          <a:custGeom>
            <a:avLst/>
            <a:gdLst>
              <a:gd name="connsiteX0" fmla="*/ 109754 w 300254"/>
              <a:gd name="connsiteY0" fmla="*/ 0 h 1206500"/>
              <a:gd name="connsiteX1" fmla="*/ 8154 w 300254"/>
              <a:gd name="connsiteY1" fmla="*/ 825500 h 1206500"/>
              <a:gd name="connsiteX2" fmla="*/ 300254 w 300254"/>
              <a:gd name="connsiteY2" fmla="*/ 1206500 h 1206500"/>
              <a:gd name="connsiteX0" fmla="*/ 0 w 190500"/>
              <a:gd name="connsiteY0" fmla="*/ 0 h 1206500"/>
              <a:gd name="connsiteX1" fmla="*/ 190500 w 190500"/>
              <a:gd name="connsiteY1" fmla="*/ 1206500 h 1206500"/>
              <a:gd name="connsiteX0" fmla="*/ 71600 w 71600"/>
              <a:gd name="connsiteY0" fmla="*/ 0 h 1193800"/>
              <a:gd name="connsiteX1" fmla="*/ 0 w 71600"/>
              <a:gd name="connsiteY1" fmla="*/ 1193800 h 1193800"/>
              <a:gd name="connsiteX0" fmla="*/ 120165 w 120165"/>
              <a:gd name="connsiteY0" fmla="*/ 0 h 1193800"/>
              <a:gd name="connsiteX1" fmla="*/ 48565 w 120165"/>
              <a:gd name="connsiteY1" fmla="*/ 1193800 h 1193800"/>
              <a:gd name="connsiteX0" fmla="*/ 110655 w 110655"/>
              <a:gd name="connsiteY0" fmla="*/ 0 h 1193800"/>
              <a:gd name="connsiteX1" fmla="*/ 39055 w 110655"/>
              <a:gd name="connsiteY1" fmla="*/ 1193800 h 1193800"/>
              <a:gd name="connsiteX0" fmla="*/ 197131 w 197131"/>
              <a:gd name="connsiteY0" fmla="*/ 0 h 1168042"/>
              <a:gd name="connsiteX1" fmla="*/ 39055 w 197131"/>
              <a:gd name="connsiteY1" fmla="*/ 1168042 h 1168042"/>
            </a:gdLst>
            <a:ahLst/>
            <a:cxnLst>
              <a:cxn ang="0">
                <a:pos x="connsiteX0" y="connsiteY0"/>
              </a:cxn>
              <a:cxn ang="0">
                <a:pos x="connsiteX1" y="connsiteY1"/>
              </a:cxn>
            </a:cxnLst>
            <a:rect l="l" t="t" r="r" b="b"/>
            <a:pathLst>
              <a:path w="197131" h="1168042">
                <a:moveTo>
                  <a:pt x="197131" y="0"/>
                </a:moveTo>
                <a:cubicBezTo>
                  <a:pt x="173264" y="397933"/>
                  <a:pt x="0" y="488205"/>
                  <a:pt x="39055" y="1168042"/>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28" name="TextBox 144">
            <a:extLst>
              <a:ext uri="{FF2B5EF4-FFF2-40B4-BE49-F238E27FC236}">
                <a16:creationId xmlns:a16="http://schemas.microsoft.com/office/drawing/2014/main" id="{979E54E3-ED7C-4748-B16B-5C5CE549DA89}"/>
              </a:ext>
            </a:extLst>
          </p:cNvPr>
          <p:cNvSpPr txBox="1">
            <a:spLocks noChangeArrowheads="1"/>
          </p:cNvSpPr>
          <p:nvPr/>
        </p:nvSpPr>
        <p:spPr bwMode="auto">
          <a:xfrm>
            <a:off x="1374775" y="952500"/>
            <a:ext cx="661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7429" name="TextBox 145">
            <a:extLst>
              <a:ext uri="{FF2B5EF4-FFF2-40B4-BE49-F238E27FC236}">
                <a16:creationId xmlns:a16="http://schemas.microsoft.com/office/drawing/2014/main" id="{3C22D5F4-6540-4123-8CD1-07F11B43B155}"/>
              </a:ext>
            </a:extLst>
          </p:cNvPr>
          <p:cNvSpPr txBox="1">
            <a:spLocks noChangeArrowheads="1"/>
          </p:cNvSpPr>
          <p:nvPr/>
        </p:nvSpPr>
        <p:spPr bwMode="auto">
          <a:xfrm>
            <a:off x="1370013" y="2490788"/>
            <a:ext cx="661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42" name="Rectangle 141">
            <a:extLst>
              <a:ext uri="{FF2B5EF4-FFF2-40B4-BE49-F238E27FC236}">
                <a16:creationId xmlns:a16="http://schemas.microsoft.com/office/drawing/2014/main" id="{88937B0B-08EE-4013-B85A-FF6DF4114DE2}"/>
              </a:ext>
            </a:extLst>
          </p:cNvPr>
          <p:cNvSpPr/>
          <p:nvPr/>
        </p:nvSpPr>
        <p:spPr>
          <a:xfrm>
            <a:off x="5021263" y="1454150"/>
            <a:ext cx="3352800" cy="1106488"/>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id="{8DBACD3F-B893-4347-BA86-3DCD82B17266}"/>
              </a:ext>
            </a:extLst>
          </p:cNvPr>
          <p:cNvSpPr/>
          <p:nvPr/>
        </p:nvSpPr>
        <p:spPr>
          <a:xfrm>
            <a:off x="5005388" y="1460500"/>
            <a:ext cx="3384550"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id="{1601FC7A-933A-478D-9CBF-135AF947FEFF}"/>
              </a:ext>
            </a:extLst>
          </p:cNvPr>
          <p:cNvSpPr/>
          <p:nvPr/>
        </p:nvSpPr>
        <p:spPr>
          <a:xfrm>
            <a:off x="5005388" y="2546350"/>
            <a:ext cx="3384550"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Freeform 12">
            <a:extLst>
              <a:ext uri="{FF2B5EF4-FFF2-40B4-BE49-F238E27FC236}">
                <a16:creationId xmlns:a16="http://schemas.microsoft.com/office/drawing/2014/main" id="{A91D18CA-91CA-4A6C-BF1B-5E5CD3BF5A2B}"/>
              </a:ext>
            </a:extLst>
          </p:cNvPr>
          <p:cNvSpPr/>
          <p:nvPr/>
        </p:nvSpPr>
        <p:spPr>
          <a:xfrm>
            <a:off x="4984750" y="1016000"/>
            <a:ext cx="3400425" cy="449263"/>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7" name="Straight Arrow Connector 16">
            <a:extLst>
              <a:ext uri="{FF2B5EF4-FFF2-40B4-BE49-F238E27FC236}">
                <a16:creationId xmlns:a16="http://schemas.microsoft.com/office/drawing/2014/main" id="{962B98E1-024D-43CB-8327-7459974F6434}"/>
              </a:ext>
            </a:extLst>
          </p:cNvPr>
          <p:cNvCxnSpPr/>
          <p:nvPr/>
        </p:nvCxnSpPr>
        <p:spPr>
          <a:xfrm>
            <a:off x="5086350" y="7937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A7B3B38-936D-416D-BACF-DAAA74EC0451}"/>
              </a:ext>
            </a:extLst>
          </p:cNvPr>
          <p:cNvCxnSpPr/>
          <p:nvPr/>
        </p:nvCxnSpPr>
        <p:spPr>
          <a:xfrm>
            <a:off x="5230813" y="80168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2C716F-A4EF-4CE8-AEF0-F2B67EEC4E55}"/>
              </a:ext>
            </a:extLst>
          </p:cNvPr>
          <p:cNvCxnSpPr/>
          <p:nvPr/>
        </p:nvCxnSpPr>
        <p:spPr>
          <a:xfrm>
            <a:off x="5375275" y="8286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833BB9-E740-460F-A785-2DD3B234E5D5}"/>
              </a:ext>
            </a:extLst>
          </p:cNvPr>
          <p:cNvCxnSpPr/>
          <p:nvPr/>
        </p:nvCxnSpPr>
        <p:spPr>
          <a:xfrm>
            <a:off x="5519738" y="8429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D9D89E-599E-4464-9B10-77278153662C}"/>
              </a:ext>
            </a:extLst>
          </p:cNvPr>
          <p:cNvCxnSpPr/>
          <p:nvPr/>
        </p:nvCxnSpPr>
        <p:spPr>
          <a:xfrm>
            <a:off x="5664200" y="8413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DF9E2A-2880-4C81-97A5-86244D5FB997}"/>
              </a:ext>
            </a:extLst>
          </p:cNvPr>
          <p:cNvCxnSpPr/>
          <p:nvPr/>
        </p:nvCxnSpPr>
        <p:spPr>
          <a:xfrm>
            <a:off x="5808663" y="7937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6B3A13-E9D9-44C2-84DE-98D59BBC9E15}"/>
              </a:ext>
            </a:extLst>
          </p:cNvPr>
          <p:cNvCxnSpPr/>
          <p:nvPr/>
        </p:nvCxnSpPr>
        <p:spPr>
          <a:xfrm>
            <a:off x="5953125" y="7794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D3BFCD-B1AD-4CAC-8F4C-EFFD2CD975BE}"/>
              </a:ext>
            </a:extLst>
          </p:cNvPr>
          <p:cNvCxnSpPr/>
          <p:nvPr/>
        </p:nvCxnSpPr>
        <p:spPr>
          <a:xfrm>
            <a:off x="6097588" y="79851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916945E-B170-4361-AD68-EC9E1FA099C1}"/>
              </a:ext>
            </a:extLst>
          </p:cNvPr>
          <p:cNvCxnSpPr/>
          <p:nvPr/>
        </p:nvCxnSpPr>
        <p:spPr>
          <a:xfrm>
            <a:off x="6242050" y="8048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3BA1B65-74BE-446B-A919-E3C527112E9E}"/>
              </a:ext>
            </a:extLst>
          </p:cNvPr>
          <p:cNvCxnSpPr/>
          <p:nvPr/>
        </p:nvCxnSpPr>
        <p:spPr>
          <a:xfrm>
            <a:off x="6386513" y="82232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B5771E5-E2B4-46F0-B1CC-FC93C5535BB6}"/>
              </a:ext>
            </a:extLst>
          </p:cNvPr>
          <p:cNvCxnSpPr/>
          <p:nvPr/>
        </p:nvCxnSpPr>
        <p:spPr>
          <a:xfrm>
            <a:off x="6530975" y="8191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019BB9-FD01-472C-9FC8-FFEDAB88CF83}"/>
              </a:ext>
            </a:extLst>
          </p:cNvPr>
          <p:cNvCxnSpPr/>
          <p:nvPr/>
        </p:nvCxnSpPr>
        <p:spPr>
          <a:xfrm>
            <a:off x="6677025" y="88423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7763A11-8FCC-4AC1-A111-D944CCE3E5B2}"/>
              </a:ext>
            </a:extLst>
          </p:cNvPr>
          <p:cNvCxnSpPr/>
          <p:nvPr/>
        </p:nvCxnSpPr>
        <p:spPr>
          <a:xfrm>
            <a:off x="6821488" y="8699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7C91E96-F79A-4201-A7D1-20900406ECF8}"/>
              </a:ext>
            </a:extLst>
          </p:cNvPr>
          <p:cNvCxnSpPr/>
          <p:nvPr/>
        </p:nvCxnSpPr>
        <p:spPr>
          <a:xfrm>
            <a:off x="6965950" y="8810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3310A3F-49ED-4161-A664-DA96C3723A6E}"/>
              </a:ext>
            </a:extLst>
          </p:cNvPr>
          <p:cNvCxnSpPr/>
          <p:nvPr/>
        </p:nvCxnSpPr>
        <p:spPr>
          <a:xfrm>
            <a:off x="7110413" y="8810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1F4764-B40E-4535-9BAC-CECCE15A929E}"/>
              </a:ext>
            </a:extLst>
          </p:cNvPr>
          <p:cNvCxnSpPr/>
          <p:nvPr/>
        </p:nvCxnSpPr>
        <p:spPr>
          <a:xfrm>
            <a:off x="7254875" y="8667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D000957-3BC7-4C3D-A75D-F992C031A784}"/>
              </a:ext>
            </a:extLst>
          </p:cNvPr>
          <p:cNvCxnSpPr/>
          <p:nvPr/>
        </p:nvCxnSpPr>
        <p:spPr>
          <a:xfrm>
            <a:off x="7399338" y="85248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E5EF1C4-D313-4499-A811-07FFFD5035EF}"/>
              </a:ext>
            </a:extLst>
          </p:cNvPr>
          <p:cNvCxnSpPr/>
          <p:nvPr/>
        </p:nvCxnSpPr>
        <p:spPr>
          <a:xfrm>
            <a:off x="7543800" y="8429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3D91224-3DB5-4EAE-B2ED-12661CA3D0EC}"/>
              </a:ext>
            </a:extLst>
          </p:cNvPr>
          <p:cNvCxnSpPr/>
          <p:nvPr/>
        </p:nvCxnSpPr>
        <p:spPr>
          <a:xfrm>
            <a:off x="7688263" y="83661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D694E9E-72C4-4ED8-BE45-240310A4C426}"/>
              </a:ext>
            </a:extLst>
          </p:cNvPr>
          <p:cNvCxnSpPr/>
          <p:nvPr/>
        </p:nvCxnSpPr>
        <p:spPr>
          <a:xfrm>
            <a:off x="7832725" y="80962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ADBE474-6C3E-48D7-897D-1E54267AF05A}"/>
              </a:ext>
            </a:extLst>
          </p:cNvPr>
          <p:cNvCxnSpPr/>
          <p:nvPr/>
        </p:nvCxnSpPr>
        <p:spPr>
          <a:xfrm>
            <a:off x="7977188" y="7651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24E23E2-1D80-40A0-8633-041D331426C5}"/>
              </a:ext>
            </a:extLst>
          </p:cNvPr>
          <p:cNvCxnSpPr/>
          <p:nvPr/>
        </p:nvCxnSpPr>
        <p:spPr>
          <a:xfrm>
            <a:off x="8121650" y="77470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CF49855-0505-416D-96F3-37B8B0905022}"/>
              </a:ext>
            </a:extLst>
          </p:cNvPr>
          <p:cNvCxnSpPr/>
          <p:nvPr/>
        </p:nvCxnSpPr>
        <p:spPr>
          <a:xfrm>
            <a:off x="8267700" y="8048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E3EEEAF-17D2-4A84-8D05-47525C7C09F2}"/>
              </a:ext>
            </a:extLst>
          </p:cNvPr>
          <p:cNvSpPr/>
          <p:nvPr/>
        </p:nvSpPr>
        <p:spPr>
          <a:xfrm>
            <a:off x="7254875" y="1460500"/>
            <a:ext cx="722313" cy="1085850"/>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9" name="TextBox 138">
            <a:extLst>
              <a:ext uri="{FF2B5EF4-FFF2-40B4-BE49-F238E27FC236}">
                <a16:creationId xmlns:a16="http://schemas.microsoft.com/office/drawing/2014/main" id="{09AB6431-3A7A-41FF-A53F-EB091D60BC9D}"/>
              </a:ext>
            </a:extLst>
          </p:cNvPr>
          <p:cNvSpPr txBox="1"/>
          <p:nvPr/>
        </p:nvSpPr>
        <p:spPr>
          <a:xfrm>
            <a:off x="6448425" y="50006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17459" name="TextBox 146">
            <a:extLst>
              <a:ext uri="{FF2B5EF4-FFF2-40B4-BE49-F238E27FC236}">
                <a16:creationId xmlns:a16="http://schemas.microsoft.com/office/drawing/2014/main" id="{CFFC8027-60B3-47A6-8114-A004926B2B2D}"/>
              </a:ext>
            </a:extLst>
          </p:cNvPr>
          <p:cNvSpPr txBox="1">
            <a:spLocks noChangeArrowheads="1"/>
          </p:cNvSpPr>
          <p:nvPr/>
        </p:nvSpPr>
        <p:spPr bwMode="auto">
          <a:xfrm>
            <a:off x="5230813" y="1093788"/>
            <a:ext cx="661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7460" name="TextBox 147">
            <a:extLst>
              <a:ext uri="{FF2B5EF4-FFF2-40B4-BE49-F238E27FC236}">
                <a16:creationId xmlns:a16="http://schemas.microsoft.com/office/drawing/2014/main" id="{A42C93EA-5633-4B12-ADB5-CA3C1258A099}"/>
              </a:ext>
            </a:extLst>
          </p:cNvPr>
          <p:cNvSpPr txBox="1">
            <a:spLocks noChangeArrowheads="1"/>
          </p:cNvSpPr>
          <p:nvPr/>
        </p:nvSpPr>
        <p:spPr bwMode="auto">
          <a:xfrm>
            <a:off x="5324475" y="2490788"/>
            <a:ext cx="661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49" name="Rectangle 148">
            <a:extLst>
              <a:ext uri="{FF2B5EF4-FFF2-40B4-BE49-F238E27FC236}">
                <a16:creationId xmlns:a16="http://schemas.microsoft.com/office/drawing/2014/main" id="{93F2F59D-4006-45F8-9366-CBB0FC7B29CE}"/>
              </a:ext>
            </a:extLst>
          </p:cNvPr>
          <p:cNvSpPr/>
          <p:nvPr/>
        </p:nvSpPr>
        <p:spPr>
          <a:xfrm>
            <a:off x="7254875" y="1311275"/>
            <a:ext cx="722313" cy="149225"/>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0" name="Freeform 149">
            <a:extLst>
              <a:ext uri="{FF2B5EF4-FFF2-40B4-BE49-F238E27FC236}">
                <a16:creationId xmlns:a16="http://schemas.microsoft.com/office/drawing/2014/main" id="{13D59D91-F07E-483C-A5F8-C62A6DBA3DA0}"/>
              </a:ext>
            </a:extLst>
          </p:cNvPr>
          <p:cNvSpPr/>
          <p:nvPr/>
        </p:nvSpPr>
        <p:spPr>
          <a:xfrm>
            <a:off x="4972050" y="863600"/>
            <a:ext cx="3400425" cy="449263"/>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FCF55A23-33E0-46BF-A74D-CA63BF6D9C98}"/>
              </a:ext>
            </a:extLst>
          </p:cNvPr>
          <p:cNvSpPr/>
          <p:nvPr/>
        </p:nvSpPr>
        <p:spPr>
          <a:xfrm>
            <a:off x="4840288" y="812800"/>
            <a:ext cx="212725"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id="{21729995-245B-4215-AD3E-2DBE2CD36CA8}"/>
              </a:ext>
            </a:extLst>
          </p:cNvPr>
          <p:cNvSpPr/>
          <p:nvPr/>
        </p:nvSpPr>
        <p:spPr>
          <a:xfrm>
            <a:off x="8278813" y="736600"/>
            <a:ext cx="214312"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1" name="Freeform 140">
            <a:extLst>
              <a:ext uri="{FF2B5EF4-FFF2-40B4-BE49-F238E27FC236}">
                <a16:creationId xmlns:a16="http://schemas.microsoft.com/office/drawing/2014/main" id="{B2CAE1CF-73FC-43ED-82B8-C47BE92BCC9F}"/>
              </a:ext>
            </a:extLst>
          </p:cNvPr>
          <p:cNvSpPr/>
          <p:nvPr/>
        </p:nvSpPr>
        <p:spPr>
          <a:xfrm>
            <a:off x="5627688" y="1879600"/>
            <a:ext cx="1800225" cy="1250950"/>
          </a:xfrm>
          <a:custGeom>
            <a:avLst/>
            <a:gdLst>
              <a:gd name="connsiteX0" fmla="*/ 952500 w 1895217"/>
              <a:gd name="connsiteY0" fmla="*/ 0 h 2324100"/>
              <a:gd name="connsiteX1" fmla="*/ 1866900 w 1895217"/>
              <a:gd name="connsiteY1" fmla="*/ 850900 h 2324100"/>
              <a:gd name="connsiteX2" fmla="*/ 0 w 1895217"/>
              <a:gd name="connsiteY2" fmla="*/ 2324100 h 2324100"/>
              <a:gd name="connsiteX3" fmla="*/ 0 w 1895217"/>
              <a:gd name="connsiteY3" fmla="*/ 2324100 h 2324100"/>
              <a:gd name="connsiteX0" fmla="*/ 952500 w 952499"/>
              <a:gd name="connsiteY0" fmla="*/ 0 h 2324100"/>
              <a:gd name="connsiteX1" fmla="*/ 0 w 952499"/>
              <a:gd name="connsiteY1" fmla="*/ 2324100 h 2324100"/>
              <a:gd name="connsiteX2" fmla="*/ 0 w 952499"/>
              <a:gd name="connsiteY2" fmla="*/ 2324100 h 2324100"/>
              <a:gd name="connsiteX0" fmla="*/ 2624431 w 2624431"/>
              <a:gd name="connsiteY0" fmla="*/ 0 h 2324100"/>
              <a:gd name="connsiteX1" fmla="*/ 1671931 w 2624431"/>
              <a:gd name="connsiteY1" fmla="*/ 2324100 h 2324100"/>
              <a:gd name="connsiteX2" fmla="*/ 0 w 2624431"/>
              <a:gd name="connsiteY2" fmla="*/ 893737 h 2324100"/>
              <a:gd name="connsiteX0" fmla="*/ 2624431 w 2624431"/>
              <a:gd name="connsiteY0" fmla="*/ 0 h 979559"/>
              <a:gd name="connsiteX1" fmla="*/ 1277430 w 2624431"/>
              <a:gd name="connsiteY1" fmla="*/ 979559 h 979559"/>
              <a:gd name="connsiteX2" fmla="*/ 0 w 2624431"/>
              <a:gd name="connsiteY2" fmla="*/ 893737 h 979559"/>
              <a:gd name="connsiteX0" fmla="*/ 2624431 w 2624431"/>
              <a:gd name="connsiteY0" fmla="*/ 0 h 893737"/>
              <a:gd name="connsiteX1" fmla="*/ 0 w 2624431"/>
              <a:gd name="connsiteY1" fmla="*/ 893737 h 893737"/>
              <a:gd name="connsiteX0" fmla="*/ 2628483 w 2628483"/>
              <a:gd name="connsiteY0" fmla="*/ 0 h 893737"/>
              <a:gd name="connsiteX1" fmla="*/ 4052 w 2628483"/>
              <a:gd name="connsiteY1" fmla="*/ 893737 h 893737"/>
              <a:gd name="connsiteX0" fmla="*/ 2984780 w 2984780"/>
              <a:gd name="connsiteY0" fmla="*/ 0 h 1036773"/>
              <a:gd name="connsiteX1" fmla="*/ 3419 w 2984780"/>
              <a:gd name="connsiteY1" fmla="*/ 1036773 h 1036773"/>
              <a:gd name="connsiteX0" fmla="*/ 2534761 w 2534761"/>
              <a:gd name="connsiteY0" fmla="*/ 0 h 1165506"/>
              <a:gd name="connsiteX1" fmla="*/ 4258 w 2534761"/>
              <a:gd name="connsiteY1" fmla="*/ 1165506 h 1165506"/>
              <a:gd name="connsiteX0" fmla="*/ 2533600 w 2533600"/>
              <a:gd name="connsiteY0" fmla="*/ 0 h 1165506"/>
              <a:gd name="connsiteX1" fmla="*/ 3097 w 2533600"/>
              <a:gd name="connsiteY1" fmla="*/ 1165506 h 1165506"/>
              <a:gd name="connsiteX0" fmla="*/ 2008413 w 2008413"/>
              <a:gd name="connsiteY0" fmla="*/ 0 h 1408668"/>
              <a:gd name="connsiteX1" fmla="*/ 3911 w 2008413"/>
              <a:gd name="connsiteY1" fmla="*/ 1408668 h 1408668"/>
            </a:gdLst>
            <a:ahLst/>
            <a:cxnLst>
              <a:cxn ang="0">
                <a:pos x="connsiteX0" y="connsiteY0"/>
              </a:cxn>
              <a:cxn ang="0">
                <a:pos x="connsiteX1" y="connsiteY1"/>
              </a:cxn>
            </a:cxnLst>
            <a:rect l="l" t="t" r="r" b="b"/>
            <a:pathLst>
              <a:path w="2008413" h="1408668">
                <a:moveTo>
                  <a:pt x="2008413" y="0"/>
                </a:moveTo>
                <a:cubicBezTo>
                  <a:pt x="1828675" y="1227648"/>
                  <a:pt x="-98137" y="538611"/>
                  <a:pt x="3911" y="1408668"/>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 name="Rectangle 62">
            <a:extLst>
              <a:ext uri="{FF2B5EF4-FFF2-40B4-BE49-F238E27FC236}">
                <a16:creationId xmlns:a16="http://schemas.microsoft.com/office/drawing/2014/main" id="{35D34452-A80D-449C-9DD3-1357A4E4F987}"/>
              </a:ext>
            </a:extLst>
          </p:cNvPr>
          <p:cNvSpPr/>
          <p:nvPr/>
        </p:nvSpPr>
        <p:spPr>
          <a:xfrm>
            <a:off x="455613" y="3468688"/>
            <a:ext cx="1036637" cy="1770062"/>
          </a:xfrm>
          <a:prstGeom prst="rect">
            <a:avLst/>
          </a:prstGeom>
          <a:no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4" name="Rectangle 63">
            <a:extLst>
              <a:ext uri="{FF2B5EF4-FFF2-40B4-BE49-F238E27FC236}">
                <a16:creationId xmlns:a16="http://schemas.microsoft.com/office/drawing/2014/main" id="{867D460D-F374-4CB8-A36C-A9D00AB5A9CB}"/>
              </a:ext>
            </a:extLst>
          </p:cNvPr>
          <p:cNvSpPr/>
          <p:nvPr/>
        </p:nvSpPr>
        <p:spPr>
          <a:xfrm>
            <a:off x="2698750" y="3468688"/>
            <a:ext cx="1035050" cy="1770062"/>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7468" name="Picture 2">
            <a:extLst>
              <a:ext uri="{FF2B5EF4-FFF2-40B4-BE49-F238E27FC236}">
                <a16:creationId xmlns:a16="http://schemas.microsoft.com/office/drawing/2014/main" id="{1BD3EBDF-D891-46DF-A7F6-4A3113457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3833" r="47089" b="10739"/>
          <a:stretch>
            <a:fillRect/>
          </a:stretch>
        </p:blipFill>
        <p:spPr bwMode="auto">
          <a:xfrm>
            <a:off x="450850" y="3468688"/>
            <a:ext cx="10541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a:extLst>
              <a:ext uri="{FF2B5EF4-FFF2-40B4-BE49-F238E27FC236}">
                <a16:creationId xmlns:a16="http://schemas.microsoft.com/office/drawing/2014/main" id="{EF19606D-D53A-4F71-A0C7-B288C8D89E0E}"/>
              </a:ext>
            </a:extLst>
          </p:cNvPr>
          <p:cNvSpPr/>
          <p:nvPr/>
        </p:nvSpPr>
        <p:spPr>
          <a:xfrm>
            <a:off x="2698750" y="4140200"/>
            <a:ext cx="1035050"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9" name="TextBox 68">
            <a:extLst>
              <a:ext uri="{FF2B5EF4-FFF2-40B4-BE49-F238E27FC236}">
                <a16:creationId xmlns:a16="http://schemas.microsoft.com/office/drawing/2014/main" id="{43E30B32-C699-42AA-94B1-D99053B67F2C}"/>
              </a:ext>
            </a:extLst>
          </p:cNvPr>
          <p:cNvSpPr txBox="1"/>
          <p:nvPr/>
        </p:nvSpPr>
        <p:spPr>
          <a:xfrm>
            <a:off x="2844800" y="3771900"/>
            <a:ext cx="747713" cy="338138"/>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Water</a:t>
            </a:r>
          </a:p>
        </p:txBody>
      </p:sp>
      <p:sp>
        <p:nvSpPr>
          <p:cNvPr id="70" name="TextBox 69">
            <a:extLst>
              <a:ext uri="{FF2B5EF4-FFF2-40B4-BE49-F238E27FC236}">
                <a16:creationId xmlns:a16="http://schemas.microsoft.com/office/drawing/2014/main" id="{E3AFCCAD-5E6A-4F3F-AF30-7A751DC0A508}"/>
              </a:ext>
            </a:extLst>
          </p:cNvPr>
          <p:cNvSpPr txBox="1"/>
          <p:nvPr/>
        </p:nvSpPr>
        <p:spPr>
          <a:xfrm>
            <a:off x="2819400" y="4519613"/>
            <a:ext cx="800100" cy="339725"/>
          </a:xfrm>
          <a:prstGeom prst="rect">
            <a:avLst/>
          </a:prstGeom>
          <a:noFill/>
        </p:spPr>
        <p:txBody>
          <a:bodyPr wrap="none">
            <a:spAutoFit/>
          </a:bodyPr>
          <a:lstStyle/>
          <a:p>
            <a:pPr algn="ctr" eaLnBrk="1" hangingPunct="1">
              <a:defRPr/>
            </a:pPr>
            <a:r>
              <a:rPr lang="en-US" sz="1600" b="1" dirty="0">
                <a:effectLst>
                  <a:outerShdw blurRad="38100" dist="38100" dir="2700000" algn="tl">
                    <a:srgbClr val="000000">
                      <a:alpha val="43137"/>
                    </a:srgbClr>
                  </a:outerShdw>
                </a:effectLst>
              </a:rPr>
              <a:t>Solids</a:t>
            </a:r>
          </a:p>
        </p:txBody>
      </p:sp>
      <p:sp>
        <p:nvSpPr>
          <p:cNvPr id="71" name="Rectangle 70">
            <a:extLst>
              <a:ext uri="{FF2B5EF4-FFF2-40B4-BE49-F238E27FC236}">
                <a16:creationId xmlns:a16="http://schemas.microsoft.com/office/drawing/2014/main" id="{167804E3-978E-4ADF-B09E-06EB61AD53AB}"/>
              </a:ext>
            </a:extLst>
          </p:cNvPr>
          <p:cNvSpPr/>
          <p:nvPr/>
        </p:nvSpPr>
        <p:spPr>
          <a:xfrm>
            <a:off x="4770438" y="3683000"/>
            <a:ext cx="1036637" cy="1563688"/>
          </a:xfrm>
          <a:prstGeom prst="rect">
            <a:avLst/>
          </a:prstGeom>
          <a:gradFill flip="none" rotWithShape="0">
            <a:gsLst>
              <a:gs pos="1000">
                <a:srgbClr val="03D4A8"/>
              </a:gs>
              <a:gs pos="9000">
                <a:srgbClr val="21D6E0"/>
              </a:gs>
              <a:gs pos="25000">
                <a:srgbClr val="0087E6"/>
              </a:gs>
              <a:gs pos="100000">
                <a:srgbClr val="005CBF"/>
              </a:gs>
            </a:gsLst>
            <a:lin ang="5400000" scaled="0"/>
            <a:tileRect/>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2" name="Rectangle 71">
            <a:extLst>
              <a:ext uri="{FF2B5EF4-FFF2-40B4-BE49-F238E27FC236}">
                <a16:creationId xmlns:a16="http://schemas.microsoft.com/office/drawing/2014/main" id="{DB9DF7FB-5BB5-4E7D-86F0-0BBBC11F1CBE}"/>
              </a:ext>
            </a:extLst>
          </p:cNvPr>
          <p:cNvSpPr/>
          <p:nvPr/>
        </p:nvSpPr>
        <p:spPr>
          <a:xfrm>
            <a:off x="4770438" y="4148138"/>
            <a:ext cx="1036637"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3" name="TextBox 72">
            <a:extLst>
              <a:ext uri="{FF2B5EF4-FFF2-40B4-BE49-F238E27FC236}">
                <a16:creationId xmlns:a16="http://schemas.microsoft.com/office/drawing/2014/main" id="{ECBF59C2-D920-4A4F-8DE9-D232DF6D27BA}"/>
              </a:ext>
            </a:extLst>
          </p:cNvPr>
          <p:cNvSpPr txBox="1"/>
          <p:nvPr/>
        </p:nvSpPr>
        <p:spPr>
          <a:xfrm>
            <a:off x="4918075" y="3779838"/>
            <a:ext cx="747713" cy="338137"/>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Water</a:t>
            </a:r>
          </a:p>
        </p:txBody>
      </p:sp>
      <p:sp>
        <p:nvSpPr>
          <p:cNvPr id="74" name="TextBox 73">
            <a:extLst>
              <a:ext uri="{FF2B5EF4-FFF2-40B4-BE49-F238E27FC236}">
                <a16:creationId xmlns:a16="http://schemas.microsoft.com/office/drawing/2014/main" id="{4926175B-20E6-458B-8E9F-B64A1078E309}"/>
              </a:ext>
            </a:extLst>
          </p:cNvPr>
          <p:cNvSpPr txBox="1"/>
          <p:nvPr/>
        </p:nvSpPr>
        <p:spPr>
          <a:xfrm>
            <a:off x="4891088" y="4529138"/>
            <a:ext cx="800100" cy="338137"/>
          </a:xfrm>
          <a:prstGeom prst="rect">
            <a:avLst/>
          </a:prstGeom>
          <a:noFill/>
        </p:spPr>
        <p:txBody>
          <a:bodyPr wrap="none">
            <a:spAutoFit/>
          </a:bodyPr>
          <a:lstStyle/>
          <a:p>
            <a:pPr algn="ctr" eaLnBrk="1" hangingPunct="1">
              <a:defRPr/>
            </a:pPr>
            <a:r>
              <a:rPr lang="en-US" sz="1600" b="1" dirty="0">
                <a:effectLst>
                  <a:outerShdw blurRad="38100" dist="38100" dir="2700000" algn="tl">
                    <a:srgbClr val="000000">
                      <a:alpha val="43137"/>
                    </a:srgbClr>
                  </a:outerShdw>
                </a:effectLst>
              </a:rPr>
              <a:t>Solids</a:t>
            </a:r>
          </a:p>
        </p:txBody>
      </p:sp>
      <p:cxnSp>
        <p:nvCxnSpPr>
          <p:cNvPr id="75" name="Straight Connector 74">
            <a:extLst>
              <a:ext uri="{FF2B5EF4-FFF2-40B4-BE49-F238E27FC236}">
                <a16:creationId xmlns:a16="http://schemas.microsoft.com/office/drawing/2014/main" id="{8A0B7AC6-574D-4FC9-B320-3F3D687A3A5D}"/>
              </a:ext>
            </a:extLst>
          </p:cNvPr>
          <p:cNvCxnSpPr/>
          <p:nvPr/>
        </p:nvCxnSpPr>
        <p:spPr>
          <a:xfrm>
            <a:off x="3773488" y="3468688"/>
            <a:ext cx="2522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5F2A332-DEC2-4685-94BF-BAA079C20890}"/>
              </a:ext>
            </a:extLst>
          </p:cNvPr>
          <p:cNvCxnSpPr/>
          <p:nvPr/>
        </p:nvCxnSpPr>
        <p:spPr>
          <a:xfrm flipH="1" flipV="1">
            <a:off x="4468813" y="3689350"/>
            <a:ext cx="306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39F6ED2-27D6-43F5-89D0-A2D55E6634EB}"/>
              </a:ext>
            </a:extLst>
          </p:cNvPr>
          <p:cNvCxnSpPr/>
          <p:nvPr/>
        </p:nvCxnSpPr>
        <p:spPr>
          <a:xfrm flipH="1">
            <a:off x="5862638" y="3683000"/>
            <a:ext cx="433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AB294AC-C018-4B16-A554-BDB4DE6FF3D9}"/>
              </a:ext>
            </a:extLst>
          </p:cNvPr>
          <p:cNvCxnSpPr/>
          <p:nvPr/>
        </p:nvCxnSpPr>
        <p:spPr>
          <a:xfrm flipH="1">
            <a:off x="2076450" y="3468688"/>
            <a:ext cx="622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FA9150-6E7C-4F22-96E8-47E8F7E032CA}"/>
              </a:ext>
            </a:extLst>
          </p:cNvPr>
          <p:cNvCxnSpPr/>
          <p:nvPr/>
        </p:nvCxnSpPr>
        <p:spPr>
          <a:xfrm flipH="1">
            <a:off x="1982788" y="5235575"/>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C4C3458-04A5-4A1F-B210-F81C80527173}"/>
              </a:ext>
            </a:extLst>
          </p:cNvPr>
          <p:cNvCxnSpPr/>
          <p:nvPr/>
        </p:nvCxnSpPr>
        <p:spPr>
          <a:xfrm flipH="1">
            <a:off x="2076450" y="4148138"/>
            <a:ext cx="622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2A59B11C-A57E-4EB0-9329-7700105A3369}"/>
              </a:ext>
            </a:extLst>
          </p:cNvPr>
          <p:cNvCxnSpPr/>
          <p:nvPr/>
        </p:nvCxnSpPr>
        <p:spPr>
          <a:xfrm flipV="1">
            <a:off x="2212975" y="3468688"/>
            <a:ext cx="0" cy="6715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5CCD6DCD-A5BB-46E5-8A67-CD99DA3A1C36}"/>
              </a:ext>
            </a:extLst>
          </p:cNvPr>
          <p:cNvCxnSpPr/>
          <p:nvPr/>
        </p:nvCxnSpPr>
        <p:spPr>
          <a:xfrm flipV="1">
            <a:off x="2212975" y="4143375"/>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 name="Right Arrow 92">
            <a:extLst>
              <a:ext uri="{FF2B5EF4-FFF2-40B4-BE49-F238E27FC236}">
                <a16:creationId xmlns:a16="http://schemas.microsoft.com/office/drawing/2014/main" id="{56538A1E-79F1-441A-AB04-2652B1C68306}"/>
              </a:ext>
            </a:extLst>
          </p:cNvPr>
          <p:cNvSpPr/>
          <p:nvPr/>
        </p:nvSpPr>
        <p:spPr>
          <a:xfrm>
            <a:off x="1530350" y="4068763"/>
            <a:ext cx="469900" cy="577850"/>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96" name="Straight Connector 95">
            <a:extLst>
              <a:ext uri="{FF2B5EF4-FFF2-40B4-BE49-F238E27FC236}">
                <a16:creationId xmlns:a16="http://schemas.microsoft.com/office/drawing/2014/main" id="{7CE51847-4572-4BC3-B1D0-DCEB91963A87}"/>
              </a:ext>
            </a:extLst>
          </p:cNvPr>
          <p:cNvCxnSpPr/>
          <p:nvPr/>
        </p:nvCxnSpPr>
        <p:spPr>
          <a:xfrm flipH="1">
            <a:off x="3881438" y="5238750"/>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02DD435F-956B-4A28-8DA0-40A51DED3B37}"/>
              </a:ext>
            </a:extLst>
          </p:cNvPr>
          <p:cNvCxnSpPr/>
          <p:nvPr/>
        </p:nvCxnSpPr>
        <p:spPr>
          <a:xfrm>
            <a:off x="3906838" y="3468688"/>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1C4CC3FA-3637-493B-80EC-E78A7C54E042}"/>
              </a:ext>
            </a:extLst>
          </p:cNvPr>
          <p:cNvCxnSpPr/>
          <p:nvPr/>
        </p:nvCxnSpPr>
        <p:spPr>
          <a:xfrm>
            <a:off x="4603750" y="3289300"/>
            <a:ext cx="0" cy="179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DA19F3D-DD84-4F26-953F-9D3A013ECE4A}"/>
              </a:ext>
            </a:extLst>
          </p:cNvPr>
          <p:cNvCxnSpPr/>
          <p:nvPr/>
        </p:nvCxnSpPr>
        <p:spPr>
          <a:xfrm flipV="1">
            <a:off x="4610100" y="3692525"/>
            <a:ext cx="0"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0F0C7060-D70C-45AF-A571-60FEB4BABC5A}"/>
              </a:ext>
            </a:extLst>
          </p:cNvPr>
          <p:cNvSpPr/>
          <p:nvPr/>
        </p:nvSpPr>
        <p:spPr>
          <a:xfrm>
            <a:off x="3824288" y="4214813"/>
            <a:ext cx="284162" cy="19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6" name="TextBox 115">
            <a:extLst>
              <a:ext uri="{FF2B5EF4-FFF2-40B4-BE49-F238E27FC236}">
                <a16:creationId xmlns:a16="http://schemas.microsoft.com/office/drawing/2014/main" id="{A345609C-5C83-4A6C-AFC4-A4996C0C0DD2}"/>
              </a:ext>
            </a:extLst>
          </p:cNvPr>
          <p:cNvSpPr txBox="1"/>
          <p:nvPr/>
        </p:nvSpPr>
        <p:spPr>
          <a:xfrm>
            <a:off x="3736975" y="4125913"/>
            <a:ext cx="331788" cy="338137"/>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H</a:t>
            </a:r>
            <a:endParaRPr lang="en-US" sz="1600" baseline="-25000" dirty="0">
              <a:effectLst>
                <a:outerShdw blurRad="38100" dist="38100" dir="2700000" algn="tl">
                  <a:srgbClr val="000000">
                    <a:alpha val="43137"/>
                  </a:srgbClr>
                </a:outerShdw>
              </a:effectLst>
            </a:endParaRPr>
          </a:p>
        </p:txBody>
      </p:sp>
      <p:sp>
        <p:nvSpPr>
          <p:cNvPr id="118" name="Rectangle 117">
            <a:extLst>
              <a:ext uri="{FF2B5EF4-FFF2-40B4-BE49-F238E27FC236}">
                <a16:creationId xmlns:a16="http://schemas.microsoft.com/office/drawing/2014/main" id="{D8277547-C5BE-4DD3-B8A0-2DEDB149E4F6}"/>
              </a:ext>
            </a:extLst>
          </p:cNvPr>
          <p:cNvSpPr/>
          <p:nvPr/>
        </p:nvSpPr>
        <p:spPr>
          <a:xfrm>
            <a:off x="2060575" y="3692525"/>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9" name="Rectangle 118">
            <a:extLst>
              <a:ext uri="{FF2B5EF4-FFF2-40B4-BE49-F238E27FC236}">
                <a16:creationId xmlns:a16="http://schemas.microsoft.com/office/drawing/2014/main" id="{BBE79CAF-F2F9-4A48-B99B-E5B28069C4E8}"/>
              </a:ext>
            </a:extLst>
          </p:cNvPr>
          <p:cNvSpPr/>
          <p:nvPr/>
        </p:nvSpPr>
        <p:spPr>
          <a:xfrm>
            <a:off x="2098675" y="4562475"/>
            <a:ext cx="284163" cy="193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7" name="TextBox 116">
            <a:extLst>
              <a:ext uri="{FF2B5EF4-FFF2-40B4-BE49-F238E27FC236}">
                <a16:creationId xmlns:a16="http://schemas.microsoft.com/office/drawing/2014/main" id="{6E67A198-DFD1-42CD-B8BC-133A2AE82F5C}"/>
              </a:ext>
            </a:extLst>
          </p:cNvPr>
          <p:cNvSpPr txBox="1"/>
          <p:nvPr/>
        </p:nvSpPr>
        <p:spPr>
          <a:xfrm>
            <a:off x="1962150" y="3552825"/>
            <a:ext cx="390525" cy="339725"/>
          </a:xfrm>
          <a:prstGeom prst="rect">
            <a:avLst/>
          </a:prstGeom>
          <a:no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V</a:t>
            </a:r>
            <a:r>
              <a:rPr lang="en-US" sz="1600" baseline="-25000" dirty="0">
                <a:effectLst>
                  <a:outerShdw blurRad="38100" dist="38100" dir="2700000" algn="tl">
                    <a:srgbClr val="000000">
                      <a:alpha val="43137"/>
                    </a:srgbClr>
                  </a:outerShdw>
                </a:effectLst>
              </a:rPr>
              <a:t>v</a:t>
            </a:r>
          </a:p>
        </p:txBody>
      </p:sp>
      <p:sp>
        <p:nvSpPr>
          <p:cNvPr id="123" name="TextBox 122">
            <a:extLst>
              <a:ext uri="{FF2B5EF4-FFF2-40B4-BE49-F238E27FC236}">
                <a16:creationId xmlns:a16="http://schemas.microsoft.com/office/drawing/2014/main" id="{E2822475-C3CC-442C-B192-E730F61EA56A}"/>
              </a:ext>
            </a:extLst>
          </p:cNvPr>
          <p:cNvSpPr txBox="1"/>
          <p:nvPr/>
        </p:nvSpPr>
        <p:spPr>
          <a:xfrm>
            <a:off x="1990725" y="4487863"/>
            <a:ext cx="395288" cy="338137"/>
          </a:xfrm>
          <a:prstGeom prst="rect">
            <a:avLst/>
          </a:prstGeom>
          <a:solidFill>
            <a:schemeClr val="bg1"/>
          </a:solid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V</a:t>
            </a:r>
            <a:r>
              <a:rPr lang="en-US" sz="1600" baseline="-25000" dirty="0">
                <a:effectLst>
                  <a:outerShdw blurRad="38100" dist="38100" dir="2700000" algn="tl">
                    <a:srgbClr val="000000">
                      <a:alpha val="43137"/>
                    </a:srgbClr>
                  </a:outerShdw>
                </a:effectLst>
              </a:rPr>
              <a:t>s</a:t>
            </a:r>
          </a:p>
        </p:txBody>
      </p:sp>
      <p:sp>
        <p:nvSpPr>
          <p:cNvPr id="124" name="TextBox 123">
            <a:extLst>
              <a:ext uri="{FF2B5EF4-FFF2-40B4-BE49-F238E27FC236}">
                <a16:creationId xmlns:a16="http://schemas.microsoft.com/office/drawing/2014/main" id="{3A3D15B8-2923-4F94-98C7-E4960CC25F72}"/>
              </a:ext>
            </a:extLst>
          </p:cNvPr>
          <p:cNvSpPr txBox="1"/>
          <p:nvPr/>
        </p:nvSpPr>
        <p:spPr>
          <a:xfrm>
            <a:off x="4183063" y="3040063"/>
            <a:ext cx="423862" cy="339725"/>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latin typeface="Symbol" pitchFamily="18" charset="2"/>
              </a:rPr>
              <a:t>D</a:t>
            </a:r>
            <a:r>
              <a:rPr lang="en-US" sz="1600" dirty="0">
                <a:effectLst>
                  <a:outerShdw blurRad="38100" dist="38100" dir="2700000" algn="tl">
                    <a:srgbClr val="000000">
                      <a:alpha val="43137"/>
                    </a:srgbClr>
                  </a:outerShdw>
                </a:effectLst>
              </a:rPr>
              <a:t>e</a:t>
            </a:r>
            <a:endParaRPr lang="en-US" sz="1600" baseline="-25000" dirty="0">
              <a:effectLst>
                <a:outerShdw blurRad="38100" dist="38100" dir="2700000" algn="tl">
                  <a:srgbClr val="000000">
                    <a:alpha val="43137"/>
                  </a:srgbClr>
                </a:outerShdw>
              </a:effectLst>
            </a:endParaRPr>
          </a:p>
        </p:txBody>
      </p:sp>
      <p:cxnSp>
        <p:nvCxnSpPr>
          <p:cNvPr id="125" name="Straight Arrow Connector 124">
            <a:extLst>
              <a:ext uri="{FF2B5EF4-FFF2-40B4-BE49-F238E27FC236}">
                <a16:creationId xmlns:a16="http://schemas.microsoft.com/office/drawing/2014/main" id="{567BFC7E-A244-480C-B3D5-717722A98411}"/>
              </a:ext>
            </a:extLst>
          </p:cNvPr>
          <p:cNvCxnSpPr/>
          <p:nvPr/>
        </p:nvCxnSpPr>
        <p:spPr>
          <a:xfrm>
            <a:off x="6070600" y="3282950"/>
            <a:ext cx="0" cy="1793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CCA9451A-3841-484D-B703-072CDFA54A51}"/>
              </a:ext>
            </a:extLst>
          </p:cNvPr>
          <p:cNvCxnSpPr/>
          <p:nvPr/>
        </p:nvCxnSpPr>
        <p:spPr>
          <a:xfrm flipV="1">
            <a:off x="6070600" y="3675063"/>
            <a:ext cx="0" cy="2174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622686BD-458F-40E1-B496-19F6C0BCFC19}"/>
              </a:ext>
            </a:extLst>
          </p:cNvPr>
          <p:cNvSpPr txBox="1"/>
          <p:nvPr/>
        </p:nvSpPr>
        <p:spPr>
          <a:xfrm>
            <a:off x="6008688" y="3033713"/>
            <a:ext cx="457200" cy="338137"/>
          </a:xfrm>
          <a:prstGeom prst="rect">
            <a:avLst/>
          </a:prstGeom>
          <a:noFill/>
        </p:spPr>
        <p:txBody>
          <a:bodyPr wrap="none">
            <a:spAutoFit/>
          </a:bodyPr>
          <a:lstStyle/>
          <a:p>
            <a:pPr algn="ctr" eaLnBrk="1" hangingPunct="1">
              <a:defRPr/>
            </a:pPr>
            <a:r>
              <a:rPr lang="en-US" sz="1600" dirty="0">
                <a:solidFill>
                  <a:srgbClr val="FF0000"/>
                </a:solidFill>
                <a:effectLst>
                  <a:outerShdw blurRad="38100" dist="38100" dir="2700000" algn="tl">
                    <a:srgbClr val="000000">
                      <a:alpha val="43137"/>
                    </a:srgbClr>
                  </a:outerShdw>
                </a:effectLst>
                <a:latin typeface="Symbol" pitchFamily="18" charset="2"/>
              </a:rPr>
              <a:t>D</a:t>
            </a:r>
            <a:r>
              <a:rPr lang="en-US" sz="1600" dirty="0">
                <a:solidFill>
                  <a:srgbClr val="FF0000"/>
                </a:solidFill>
                <a:effectLst>
                  <a:outerShdw blurRad="38100" dist="38100" dir="2700000" algn="tl">
                    <a:srgbClr val="000000">
                      <a:alpha val="43137"/>
                    </a:srgbClr>
                  </a:outerShdw>
                </a:effectLst>
              </a:rPr>
              <a:t>H</a:t>
            </a:r>
            <a:endParaRPr lang="en-US" sz="1600" baseline="-25000" dirty="0">
              <a:solidFill>
                <a:srgbClr val="FF0000"/>
              </a:solidFill>
              <a:effectLst>
                <a:outerShdw blurRad="38100" dist="38100" dir="2700000" algn="tl">
                  <a:srgbClr val="000000">
                    <a:alpha val="43137"/>
                  </a:srgbClr>
                </a:outerShdw>
              </a:effectLst>
            </a:endParaRPr>
          </a:p>
        </p:txBody>
      </p:sp>
      <p:sp>
        <p:nvSpPr>
          <p:cNvPr id="130" name="Rectangle 129">
            <a:extLst>
              <a:ext uri="{FF2B5EF4-FFF2-40B4-BE49-F238E27FC236}">
                <a16:creationId xmlns:a16="http://schemas.microsoft.com/office/drawing/2014/main" id="{A6B12EBC-F2E9-4C87-B457-9C52FD18969E}"/>
              </a:ext>
            </a:extLst>
          </p:cNvPr>
          <p:cNvSpPr/>
          <p:nvPr/>
        </p:nvSpPr>
        <p:spPr>
          <a:xfrm>
            <a:off x="4770438" y="3468688"/>
            <a:ext cx="1036637" cy="223837"/>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34" name="Straight Arrow Connector 133">
            <a:extLst>
              <a:ext uri="{FF2B5EF4-FFF2-40B4-BE49-F238E27FC236}">
                <a16:creationId xmlns:a16="http://schemas.microsoft.com/office/drawing/2014/main" id="{F448853D-DF8D-4819-9132-D312FEDB524C}"/>
              </a:ext>
            </a:extLst>
          </p:cNvPr>
          <p:cNvCxnSpPr/>
          <p:nvPr/>
        </p:nvCxnSpPr>
        <p:spPr>
          <a:xfrm>
            <a:off x="5635625" y="3175000"/>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AA6B22B2-A6CE-4793-8DE0-A7C1A9865D23}"/>
              </a:ext>
            </a:extLst>
          </p:cNvPr>
          <p:cNvCxnSpPr/>
          <p:nvPr/>
        </p:nvCxnSpPr>
        <p:spPr>
          <a:xfrm>
            <a:off x="4948238" y="3171825"/>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086B04E-3A4A-49F2-8E26-AE3757DA67EF}"/>
              </a:ext>
            </a:extLst>
          </p:cNvPr>
          <p:cNvCxnSpPr/>
          <p:nvPr/>
        </p:nvCxnSpPr>
        <p:spPr>
          <a:xfrm>
            <a:off x="5119688" y="3178175"/>
            <a:ext cx="0" cy="29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59E8990D-A5B5-4C33-8A0E-9E7385E323D1}"/>
              </a:ext>
            </a:extLst>
          </p:cNvPr>
          <p:cNvCxnSpPr/>
          <p:nvPr/>
        </p:nvCxnSpPr>
        <p:spPr>
          <a:xfrm>
            <a:off x="5291138" y="3178175"/>
            <a:ext cx="0" cy="29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AEE3577C-33E3-4D75-ADD0-0040E4FF6F01}"/>
              </a:ext>
            </a:extLst>
          </p:cNvPr>
          <p:cNvCxnSpPr/>
          <p:nvPr/>
        </p:nvCxnSpPr>
        <p:spPr>
          <a:xfrm>
            <a:off x="5462588" y="3175000"/>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0EEC75C-5AD1-4C4B-A247-ED2BD3910291}"/>
              </a:ext>
            </a:extLst>
          </p:cNvPr>
          <p:cNvCxnSpPr/>
          <p:nvPr/>
        </p:nvCxnSpPr>
        <p:spPr>
          <a:xfrm>
            <a:off x="5634038" y="3178175"/>
            <a:ext cx="0" cy="29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02ABCCDD-7A27-4063-9805-B1AEEF863B49}"/>
              </a:ext>
            </a:extLst>
          </p:cNvPr>
          <p:cNvCxnSpPr/>
          <p:nvPr/>
        </p:nvCxnSpPr>
        <p:spPr>
          <a:xfrm>
            <a:off x="4776788" y="3168650"/>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B3468D2D-42F4-43DE-A5F4-51201B1A1CFE}"/>
              </a:ext>
            </a:extLst>
          </p:cNvPr>
          <p:cNvCxnSpPr/>
          <p:nvPr/>
        </p:nvCxnSpPr>
        <p:spPr>
          <a:xfrm>
            <a:off x="5805488" y="3182938"/>
            <a:ext cx="0" cy="2936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D210E300-C19D-44E0-AEF8-3C08EE7F3803}"/>
              </a:ext>
            </a:extLst>
          </p:cNvPr>
          <p:cNvSpPr txBox="1"/>
          <p:nvPr/>
        </p:nvSpPr>
        <p:spPr>
          <a:xfrm>
            <a:off x="5348288" y="2886075"/>
            <a:ext cx="284162" cy="307975"/>
          </a:xfrm>
          <a:prstGeom prst="rect">
            <a:avLst/>
          </a:prstGeom>
          <a:noFill/>
        </p:spPr>
        <p:txBody>
          <a:bodyPr wrap="none">
            <a:spAutoFit/>
          </a:bodyPr>
          <a:lstStyle/>
          <a:p>
            <a:pPr algn="ctr" eaLnBrk="1" hangingPunct="1">
              <a:defRPr/>
            </a:pPr>
            <a:r>
              <a:rPr lang="en-US" sz="1400" i="1" dirty="0">
                <a:solidFill>
                  <a:srgbClr val="FF0000"/>
                </a:solidFill>
                <a:effectLst>
                  <a:outerShdw blurRad="38100" dist="38100" dir="2700000" algn="tl">
                    <a:srgbClr val="000000">
                      <a:alpha val="43137"/>
                    </a:srgbClr>
                  </a:outerShdw>
                </a:effectLst>
              </a:rPr>
              <a:t>p</a:t>
            </a:r>
            <a:endParaRPr lang="en-US" sz="1400" i="1" baseline="-25000" dirty="0">
              <a:solidFill>
                <a:srgbClr val="FF0000"/>
              </a:solidFill>
              <a:effectLst>
                <a:outerShdw blurRad="38100" dist="38100" dir="2700000" algn="tl">
                  <a:srgbClr val="000000">
                    <a:alpha val="43137"/>
                  </a:srgbClr>
                </a:outerShdw>
              </a:effectLst>
            </a:endParaRPr>
          </a:p>
        </p:txBody>
      </p:sp>
      <p:sp>
        <p:nvSpPr>
          <p:cNvPr id="17509" name="TextBox 2">
            <a:extLst>
              <a:ext uri="{FF2B5EF4-FFF2-40B4-BE49-F238E27FC236}">
                <a16:creationId xmlns:a16="http://schemas.microsoft.com/office/drawing/2014/main" id="{45A8EF6C-AE5B-4E02-B788-EE46B3BFFC34}"/>
              </a:ext>
            </a:extLst>
          </p:cNvPr>
          <p:cNvSpPr txBox="1">
            <a:spLocks noChangeArrowheads="1"/>
          </p:cNvSpPr>
          <p:nvPr/>
        </p:nvSpPr>
        <p:spPr bwMode="auto">
          <a:xfrm>
            <a:off x="339725" y="5446713"/>
            <a:ext cx="1198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Soil Block</a:t>
            </a:r>
          </a:p>
        </p:txBody>
      </p:sp>
      <p:sp>
        <p:nvSpPr>
          <p:cNvPr id="17510" name="TextBox 103">
            <a:extLst>
              <a:ext uri="{FF2B5EF4-FFF2-40B4-BE49-F238E27FC236}">
                <a16:creationId xmlns:a16="http://schemas.microsoft.com/office/drawing/2014/main" id="{C13BFBFC-3DA1-44B7-BAAE-97E18EC26458}"/>
              </a:ext>
            </a:extLst>
          </p:cNvPr>
          <p:cNvSpPr txBox="1">
            <a:spLocks noChangeArrowheads="1"/>
          </p:cNvSpPr>
          <p:nvPr/>
        </p:nvSpPr>
        <p:spPr bwMode="auto">
          <a:xfrm>
            <a:off x="3394075" y="5446713"/>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Phase Diagram</a:t>
            </a:r>
          </a:p>
        </p:txBody>
      </p:sp>
      <p:cxnSp>
        <p:nvCxnSpPr>
          <p:cNvPr id="105" name="Straight Arrow Connector 104">
            <a:extLst>
              <a:ext uri="{FF2B5EF4-FFF2-40B4-BE49-F238E27FC236}">
                <a16:creationId xmlns:a16="http://schemas.microsoft.com/office/drawing/2014/main" id="{2BBDB1D7-DBB0-4FC0-9732-54C5F27B202A}"/>
              </a:ext>
            </a:extLst>
          </p:cNvPr>
          <p:cNvCxnSpPr/>
          <p:nvPr/>
        </p:nvCxnSpPr>
        <p:spPr>
          <a:xfrm>
            <a:off x="231775" y="3468688"/>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B1D60EC8-60DB-43E4-B5BE-A4DCEB6CF3BF}"/>
              </a:ext>
            </a:extLst>
          </p:cNvPr>
          <p:cNvSpPr/>
          <p:nvPr/>
        </p:nvSpPr>
        <p:spPr>
          <a:xfrm>
            <a:off x="149225" y="4214813"/>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TextBox 108">
            <a:extLst>
              <a:ext uri="{FF2B5EF4-FFF2-40B4-BE49-F238E27FC236}">
                <a16:creationId xmlns:a16="http://schemas.microsoft.com/office/drawing/2014/main" id="{792473B2-73E9-4BB3-999B-54F68CF8E147}"/>
              </a:ext>
            </a:extLst>
          </p:cNvPr>
          <p:cNvSpPr txBox="1"/>
          <p:nvPr/>
        </p:nvSpPr>
        <p:spPr>
          <a:xfrm>
            <a:off x="65088" y="4129088"/>
            <a:ext cx="331787" cy="338137"/>
          </a:xfrm>
          <a:prstGeom prst="rect">
            <a:avLst/>
          </a:prstGeom>
          <a:solidFill>
            <a:schemeClr val="bg1"/>
          </a:solidFill>
          <a:ln>
            <a:solidFill>
              <a:schemeClr val="bg1"/>
            </a:solid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H</a:t>
            </a:r>
            <a:endParaRPr lang="en-US" sz="1600" baseline="-25000" dirty="0">
              <a:effectLst>
                <a:outerShdw blurRad="38100" dist="38100" dir="2700000" algn="tl">
                  <a:srgbClr val="000000">
                    <a:alpha val="43137"/>
                  </a:srgbClr>
                </a:outerShdw>
              </a:effectLst>
            </a:endParaRPr>
          </a:p>
        </p:txBody>
      </p:sp>
      <p:cxnSp>
        <p:nvCxnSpPr>
          <p:cNvPr id="113" name="Straight Connector 112">
            <a:extLst>
              <a:ext uri="{FF2B5EF4-FFF2-40B4-BE49-F238E27FC236}">
                <a16:creationId xmlns:a16="http://schemas.microsoft.com/office/drawing/2014/main" id="{32307E52-8B5D-431B-9C60-56B8DA41C551}"/>
              </a:ext>
            </a:extLst>
          </p:cNvPr>
          <p:cNvCxnSpPr/>
          <p:nvPr/>
        </p:nvCxnSpPr>
        <p:spPr>
          <a:xfrm rot="10800000" flipV="1">
            <a:off x="71438" y="3468688"/>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43C803C-6A8B-4918-A7E9-EBD2EF2FCC60}"/>
              </a:ext>
            </a:extLst>
          </p:cNvPr>
          <p:cNvCxnSpPr/>
          <p:nvPr/>
        </p:nvCxnSpPr>
        <p:spPr>
          <a:xfrm rot="10800000" flipV="1">
            <a:off x="68263" y="5241925"/>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16" name="Oval 7">
            <a:extLst>
              <a:ext uri="{FF2B5EF4-FFF2-40B4-BE49-F238E27FC236}">
                <a16:creationId xmlns:a16="http://schemas.microsoft.com/office/drawing/2014/main" id="{EC7F3A6E-21D4-46B3-9580-42A63A9E3194}"/>
              </a:ext>
            </a:extLst>
          </p:cNvPr>
          <p:cNvSpPr>
            <a:spLocks noChangeArrowheads="1"/>
          </p:cNvSpPr>
          <p:nvPr/>
        </p:nvSpPr>
        <p:spPr bwMode="auto">
          <a:xfrm rot="925403">
            <a:off x="7051675" y="3511550"/>
            <a:ext cx="1849438" cy="1843088"/>
          </a:xfrm>
          <a:prstGeom prst="ellipse">
            <a:avLst/>
          </a:prstGeom>
          <a:gradFill rotWithShape="0">
            <a:gsLst>
              <a:gs pos="0">
                <a:srgbClr val="FFFFFF"/>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7" name="Freeform 8">
            <a:extLst>
              <a:ext uri="{FF2B5EF4-FFF2-40B4-BE49-F238E27FC236}">
                <a16:creationId xmlns:a16="http://schemas.microsoft.com/office/drawing/2014/main" id="{36BFD14C-44F8-4298-A301-40837AE9FCC9}"/>
              </a:ext>
            </a:extLst>
          </p:cNvPr>
          <p:cNvSpPr>
            <a:spLocks noChangeArrowheads="1"/>
          </p:cNvSpPr>
          <p:nvPr/>
        </p:nvSpPr>
        <p:spPr bwMode="auto">
          <a:xfrm rot="925403">
            <a:off x="7426325" y="3924300"/>
            <a:ext cx="1249363" cy="1158875"/>
          </a:xfrm>
          <a:custGeom>
            <a:avLst/>
            <a:gdLst>
              <a:gd name="T0" fmla="*/ 2147483646 w 480"/>
              <a:gd name="T1" fmla="*/ 2147483646 h 445"/>
              <a:gd name="T2" fmla="*/ 2147483646 w 480"/>
              <a:gd name="T3" fmla="*/ 2147483646 h 445"/>
              <a:gd name="T4" fmla="*/ 2147483646 w 480"/>
              <a:gd name="T5" fmla="*/ 2147483646 h 445"/>
              <a:gd name="T6" fmla="*/ 2147483646 w 480"/>
              <a:gd name="T7" fmla="*/ 2147483646 h 445"/>
              <a:gd name="T8" fmla="*/ 2147483646 w 480"/>
              <a:gd name="T9" fmla="*/ 2147483646 h 445"/>
              <a:gd name="T10" fmla="*/ 2147483646 w 480"/>
              <a:gd name="T11" fmla="*/ 2147483646 h 445"/>
              <a:gd name="T12" fmla="*/ 2147483646 w 480"/>
              <a:gd name="T13" fmla="*/ 2147483646 h 445"/>
              <a:gd name="T14" fmla="*/ 2147483646 w 480"/>
              <a:gd name="T15" fmla="*/ 2147483646 h 445"/>
              <a:gd name="T16" fmla="*/ 2147483646 w 480"/>
              <a:gd name="T17" fmla="*/ 2147483646 h 445"/>
              <a:gd name="T18" fmla="*/ 2147483646 w 480"/>
              <a:gd name="T19" fmla="*/ 2147483646 h 445"/>
              <a:gd name="T20" fmla="*/ 2147483646 w 480"/>
              <a:gd name="T21" fmla="*/ 2147483646 h 445"/>
              <a:gd name="T22" fmla="*/ 2147483646 w 480"/>
              <a:gd name="T23" fmla="*/ 2147483646 h 445"/>
              <a:gd name="T24" fmla="*/ 2147483646 w 480"/>
              <a:gd name="T25" fmla="*/ 2147483646 h 445"/>
              <a:gd name="T26" fmla="*/ 2147483646 w 480"/>
              <a:gd name="T27" fmla="*/ 2147483646 h 445"/>
              <a:gd name="T28" fmla="*/ 2147483646 w 480"/>
              <a:gd name="T29" fmla="*/ 2147483646 h 445"/>
              <a:gd name="T30" fmla="*/ 2147483646 w 480"/>
              <a:gd name="T31" fmla="*/ 2147483646 h 445"/>
              <a:gd name="T32" fmla="*/ 2147483646 w 480"/>
              <a:gd name="T33" fmla="*/ 2147483646 h 445"/>
              <a:gd name="T34" fmla="*/ 2147483646 w 480"/>
              <a:gd name="T35" fmla="*/ 2147483646 h 445"/>
              <a:gd name="T36" fmla="*/ 2147483646 w 480"/>
              <a:gd name="T37" fmla="*/ 2147483646 h 445"/>
              <a:gd name="T38" fmla="*/ 2147483646 w 480"/>
              <a:gd name="T39" fmla="*/ 2147483646 h 445"/>
              <a:gd name="T40" fmla="*/ 2147483646 w 480"/>
              <a:gd name="T41" fmla="*/ 2147483646 h 445"/>
              <a:gd name="T42" fmla="*/ 2147483646 w 480"/>
              <a:gd name="T43" fmla="*/ 2147483646 h 445"/>
              <a:gd name="T44" fmla="*/ 2147483646 w 480"/>
              <a:gd name="T45" fmla="*/ 2147483646 h 445"/>
              <a:gd name="T46" fmla="*/ 2147483646 w 480"/>
              <a:gd name="T47" fmla="*/ 2147483646 h 445"/>
              <a:gd name="T48" fmla="*/ 2147483646 w 480"/>
              <a:gd name="T49" fmla="*/ 2147483646 h 445"/>
              <a:gd name="T50" fmla="*/ 2147483646 w 480"/>
              <a:gd name="T51" fmla="*/ 2147483646 h 445"/>
              <a:gd name="T52" fmla="*/ 2147483646 w 480"/>
              <a:gd name="T53" fmla="*/ 2147483646 h 445"/>
              <a:gd name="T54" fmla="*/ 2147483646 w 480"/>
              <a:gd name="T55" fmla="*/ 2147483646 h 445"/>
              <a:gd name="T56" fmla="*/ 2147483646 w 480"/>
              <a:gd name="T57" fmla="*/ 2147483646 h 445"/>
              <a:gd name="T58" fmla="*/ 2147483646 w 480"/>
              <a:gd name="T59" fmla="*/ 2147483646 h 445"/>
              <a:gd name="T60" fmla="*/ 2147483646 w 480"/>
              <a:gd name="T61" fmla="*/ 2147483646 h 445"/>
              <a:gd name="T62" fmla="*/ 2147483646 w 480"/>
              <a:gd name="T63" fmla="*/ 2147483646 h 445"/>
              <a:gd name="T64" fmla="*/ 2147483646 w 480"/>
              <a:gd name="T65" fmla="*/ 2147483646 h 445"/>
              <a:gd name="T66" fmla="*/ 2147483646 w 480"/>
              <a:gd name="T67" fmla="*/ 2147483646 h 445"/>
              <a:gd name="T68" fmla="*/ 2147483646 w 480"/>
              <a:gd name="T69" fmla="*/ 2147483646 h 445"/>
              <a:gd name="T70" fmla="*/ 2147483646 w 480"/>
              <a:gd name="T71" fmla="*/ 2147483646 h 445"/>
              <a:gd name="T72" fmla="*/ 2147483646 w 480"/>
              <a:gd name="T73" fmla="*/ 2147483646 h 445"/>
              <a:gd name="T74" fmla="*/ 2147483646 w 480"/>
              <a:gd name="T75" fmla="*/ 2147483646 h 445"/>
              <a:gd name="T76" fmla="*/ 2147483646 w 480"/>
              <a:gd name="T77" fmla="*/ 2147483646 h 445"/>
              <a:gd name="T78" fmla="*/ 2147483646 w 480"/>
              <a:gd name="T79" fmla="*/ 2147483646 h 445"/>
              <a:gd name="T80" fmla="*/ 2147483646 w 480"/>
              <a:gd name="T81" fmla="*/ 2147483646 h 445"/>
              <a:gd name="T82" fmla="*/ 2147483646 w 480"/>
              <a:gd name="T83" fmla="*/ 2147483646 h 445"/>
              <a:gd name="T84" fmla="*/ 2147483646 w 480"/>
              <a:gd name="T85" fmla="*/ 2147483646 h 445"/>
              <a:gd name="T86" fmla="*/ 2147483646 w 480"/>
              <a:gd name="T87" fmla="*/ 2147483646 h 445"/>
              <a:gd name="T88" fmla="*/ 2147483646 w 480"/>
              <a:gd name="T89" fmla="*/ 2147483646 h 445"/>
              <a:gd name="T90" fmla="*/ 2147483646 w 480"/>
              <a:gd name="T91" fmla="*/ 2147483646 h 445"/>
              <a:gd name="T92" fmla="*/ 2147483646 w 480"/>
              <a:gd name="T93" fmla="*/ 2147483646 h 445"/>
              <a:gd name="T94" fmla="*/ 2147483646 w 480"/>
              <a:gd name="T95" fmla="*/ 2147483646 h 445"/>
              <a:gd name="T96" fmla="*/ 2147483646 w 480"/>
              <a:gd name="T97" fmla="*/ 2147483646 h 445"/>
              <a:gd name="T98" fmla="*/ 2147483646 w 480"/>
              <a:gd name="T99" fmla="*/ 2147483646 h 445"/>
              <a:gd name="T100" fmla="*/ 2147483646 w 480"/>
              <a:gd name="T101" fmla="*/ 2147483646 h 445"/>
              <a:gd name="T102" fmla="*/ 2147483646 w 480"/>
              <a:gd name="T103" fmla="*/ 2147483646 h 445"/>
              <a:gd name="T104" fmla="*/ 2147483646 w 480"/>
              <a:gd name="T105" fmla="*/ 2147483646 h 445"/>
              <a:gd name="T106" fmla="*/ 2147483646 w 480"/>
              <a:gd name="T107" fmla="*/ 2147483646 h 445"/>
              <a:gd name="T108" fmla="*/ 2147483646 w 480"/>
              <a:gd name="T109" fmla="*/ 2147483646 h 445"/>
              <a:gd name="T110" fmla="*/ 2147483646 w 480"/>
              <a:gd name="T111" fmla="*/ 2147483646 h 445"/>
              <a:gd name="T112" fmla="*/ 2147483646 w 480"/>
              <a:gd name="T113" fmla="*/ 2147483646 h 445"/>
              <a:gd name="T114" fmla="*/ 2147483646 w 480"/>
              <a:gd name="T115" fmla="*/ 2147483646 h 445"/>
              <a:gd name="T116" fmla="*/ 2147483646 w 480"/>
              <a:gd name="T117" fmla="*/ 2147483646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8" name="Freeform 9">
            <a:extLst>
              <a:ext uri="{FF2B5EF4-FFF2-40B4-BE49-F238E27FC236}">
                <a16:creationId xmlns:a16="http://schemas.microsoft.com/office/drawing/2014/main" id="{01D760AE-2F4F-422E-9C34-C7D0D1F70CEA}"/>
              </a:ext>
            </a:extLst>
          </p:cNvPr>
          <p:cNvSpPr>
            <a:spLocks noChangeArrowheads="1"/>
          </p:cNvSpPr>
          <p:nvPr/>
        </p:nvSpPr>
        <p:spPr bwMode="auto">
          <a:xfrm rot="925403">
            <a:off x="7656513" y="4090988"/>
            <a:ext cx="404812" cy="476250"/>
          </a:xfrm>
          <a:custGeom>
            <a:avLst/>
            <a:gdLst>
              <a:gd name="T0" fmla="*/ 2147483646 w 156"/>
              <a:gd name="T1" fmla="*/ 2147483646 h 183"/>
              <a:gd name="T2" fmla="*/ 2147483646 w 156"/>
              <a:gd name="T3" fmla="*/ 2147483646 h 183"/>
              <a:gd name="T4" fmla="*/ 2147483646 w 156"/>
              <a:gd name="T5" fmla="*/ 2147483646 h 183"/>
              <a:gd name="T6" fmla="*/ 2147483646 w 156"/>
              <a:gd name="T7" fmla="*/ 0 h 183"/>
              <a:gd name="T8" fmla="*/ 2147483646 w 156"/>
              <a:gd name="T9" fmla="*/ 2147483646 h 183"/>
              <a:gd name="T10" fmla="*/ 2147483646 w 156"/>
              <a:gd name="T11" fmla="*/ 2147483646 h 183"/>
              <a:gd name="T12" fmla="*/ 2147483646 w 156"/>
              <a:gd name="T13" fmla="*/ 2147483646 h 183"/>
              <a:gd name="T14" fmla="*/ 2147483646 w 156"/>
              <a:gd name="T15" fmla="*/ 2147483646 h 183"/>
              <a:gd name="T16" fmla="*/ 2147483646 w 156"/>
              <a:gd name="T17" fmla="*/ 2147483646 h 183"/>
              <a:gd name="T18" fmla="*/ 2147483646 w 156"/>
              <a:gd name="T19" fmla="*/ 2147483646 h 183"/>
              <a:gd name="T20" fmla="*/ 2147483646 w 156"/>
              <a:gd name="T21" fmla="*/ 2147483646 h 183"/>
              <a:gd name="T22" fmla="*/ 2147483646 w 156"/>
              <a:gd name="T23" fmla="*/ 2147483646 h 183"/>
              <a:gd name="T24" fmla="*/ 2147483646 w 156"/>
              <a:gd name="T25" fmla="*/ 2147483646 h 183"/>
              <a:gd name="T26" fmla="*/ 2147483646 w 156"/>
              <a:gd name="T27" fmla="*/ 2147483646 h 183"/>
              <a:gd name="T28" fmla="*/ 2147483646 w 156"/>
              <a:gd name="T29" fmla="*/ 2147483646 h 183"/>
              <a:gd name="T30" fmla="*/ 2147483646 w 156"/>
              <a:gd name="T31" fmla="*/ 2147483646 h 183"/>
              <a:gd name="T32" fmla="*/ 2147483646 w 156"/>
              <a:gd name="T33" fmla="*/ 2147483646 h 183"/>
              <a:gd name="T34" fmla="*/ 2147483646 w 156"/>
              <a:gd name="T35" fmla="*/ 2147483646 h 183"/>
              <a:gd name="T36" fmla="*/ 2147483646 w 156"/>
              <a:gd name="T37" fmla="*/ 2147483646 h 183"/>
              <a:gd name="T38" fmla="*/ 2147483646 w 156"/>
              <a:gd name="T39" fmla="*/ 2147483646 h 183"/>
              <a:gd name="T40" fmla="*/ 2147483646 w 156"/>
              <a:gd name="T41" fmla="*/ 2147483646 h 183"/>
              <a:gd name="T42" fmla="*/ 2147483646 w 156"/>
              <a:gd name="T43" fmla="*/ 2147483646 h 183"/>
              <a:gd name="T44" fmla="*/ 2147483646 w 156"/>
              <a:gd name="T45" fmla="*/ 2147483646 h 183"/>
              <a:gd name="T46" fmla="*/ 2147483646 w 156"/>
              <a:gd name="T47" fmla="*/ 2147483646 h 183"/>
              <a:gd name="T48" fmla="*/ 2147483646 w 156"/>
              <a:gd name="T49" fmla="*/ 2147483646 h 183"/>
              <a:gd name="T50" fmla="*/ 2147483646 w 156"/>
              <a:gd name="T51" fmla="*/ 2147483646 h 183"/>
              <a:gd name="T52" fmla="*/ 2147483646 w 156"/>
              <a:gd name="T53" fmla="*/ 2147483646 h 183"/>
              <a:gd name="T54" fmla="*/ 2147483646 w 156"/>
              <a:gd name="T55" fmla="*/ 2147483646 h 183"/>
              <a:gd name="T56" fmla="*/ 2147483646 w 156"/>
              <a:gd name="T57" fmla="*/ 2147483646 h 183"/>
              <a:gd name="T58" fmla="*/ 2147483646 w 156"/>
              <a:gd name="T59" fmla="*/ 2147483646 h 183"/>
              <a:gd name="T60" fmla="*/ 2147483646 w 156"/>
              <a:gd name="T61" fmla="*/ 2147483646 h 183"/>
              <a:gd name="T62" fmla="*/ 2147483646 w 156"/>
              <a:gd name="T63" fmla="*/ 2147483646 h 183"/>
              <a:gd name="T64" fmla="*/ 2147483646 w 156"/>
              <a:gd name="T65" fmla="*/ 2147483646 h 183"/>
              <a:gd name="T66" fmla="*/ 0 w 156"/>
              <a:gd name="T67" fmla="*/ 2147483646 h 183"/>
              <a:gd name="T68" fmla="*/ 2147483646 w 156"/>
              <a:gd name="T69" fmla="*/ 2147483646 h 183"/>
              <a:gd name="T70" fmla="*/ 2147483646 w 156"/>
              <a:gd name="T71" fmla="*/ 2147483646 h 183"/>
              <a:gd name="T72" fmla="*/ 2147483646 w 156"/>
              <a:gd name="T73" fmla="*/ 2147483646 h 183"/>
              <a:gd name="T74" fmla="*/ 2147483646 w 156"/>
              <a:gd name="T75" fmla="*/ 2147483646 h 183"/>
              <a:gd name="T76" fmla="*/ 2147483646 w 156"/>
              <a:gd name="T77" fmla="*/ 2147483646 h 183"/>
              <a:gd name="T78" fmla="*/ 2147483646 w 156"/>
              <a:gd name="T79" fmla="*/ 2147483646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17519" name="Freeform 10">
            <a:extLst>
              <a:ext uri="{FF2B5EF4-FFF2-40B4-BE49-F238E27FC236}">
                <a16:creationId xmlns:a16="http://schemas.microsoft.com/office/drawing/2014/main" id="{B1486D32-2F16-4A84-8F58-3D5D9B994E4C}"/>
              </a:ext>
            </a:extLst>
          </p:cNvPr>
          <p:cNvSpPr>
            <a:spLocks noChangeArrowheads="1"/>
          </p:cNvSpPr>
          <p:nvPr/>
        </p:nvSpPr>
        <p:spPr bwMode="auto">
          <a:xfrm rot="925403">
            <a:off x="8008938" y="4318000"/>
            <a:ext cx="482600" cy="404813"/>
          </a:xfrm>
          <a:custGeom>
            <a:avLst/>
            <a:gdLst>
              <a:gd name="T0" fmla="*/ 2147483646 w 185"/>
              <a:gd name="T1" fmla="*/ 2147483646 h 155"/>
              <a:gd name="T2" fmla="*/ 2147483646 w 185"/>
              <a:gd name="T3" fmla="*/ 2147483646 h 155"/>
              <a:gd name="T4" fmla="*/ 2147483646 w 185"/>
              <a:gd name="T5" fmla="*/ 2147483646 h 155"/>
              <a:gd name="T6" fmla="*/ 2147483646 w 185"/>
              <a:gd name="T7" fmla="*/ 2147483646 h 155"/>
              <a:gd name="T8" fmla="*/ 0 w 185"/>
              <a:gd name="T9" fmla="*/ 2147483646 h 155"/>
              <a:gd name="T10" fmla="*/ 0 w 185"/>
              <a:gd name="T11" fmla="*/ 2147483646 h 155"/>
              <a:gd name="T12" fmla="*/ 2147483646 w 185"/>
              <a:gd name="T13" fmla="*/ 2147483646 h 155"/>
              <a:gd name="T14" fmla="*/ 2147483646 w 185"/>
              <a:gd name="T15" fmla="*/ 2147483646 h 155"/>
              <a:gd name="T16" fmla="*/ 2147483646 w 185"/>
              <a:gd name="T17" fmla="*/ 2147483646 h 155"/>
              <a:gd name="T18" fmla="*/ 2147483646 w 185"/>
              <a:gd name="T19" fmla="*/ 2147483646 h 155"/>
              <a:gd name="T20" fmla="*/ 2147483646 w 185"/>
              <a:gd name="T21" fmla="*/ 2147483646 h 155"/>
              <a:gd name="T22" fmla="*/ 2147483646 w 185"/>
              <a:gd name="T23" fmla="*/ 2147483646 h 155"/>
              <a:gd name="T24" fmla="*/ 2147483646 w 185"/>
              <a:gd name="T25" fmla="*/ 2147483646 h 155"/>
              <a:gd name="T26" fmla="*/ 2147483646 w 185"/>
              <a:gd name="T27" fmla="*/ 2147483646 h 155"/>
              <a:gd name="T28" fmla="*/ 2147483646 w 185"/>
              <a:gd name="T29" fmla="*/ 2147483646 h 155"/>
              <a:gd name="T30" fmla="*/ 2147483646 w 185"/>
              <a:gd name="T31" fmla="*/ 2147483646 h 155"/>
              <a:gd name="T32" fmla="*/ 2147483646 w 185"/>
              <a:gd name="T33" fmla="*/ 2147483646 h 155"/>
              <a:gd name="T34" fmla="*/ 2147483646 w 185"/>
              <a:gd name="T35" fmla="*/ 2147483646 h 155"/>
              <a:gd name="T36" fmla="*/ 2147483646 w 185"/>
              <a:gd name="T37" fmla="*/ 2147483646 h 155"/>
              <a:gd name="T38" fmla="*/ 2147483646 w 185"/>
              <a:gd name="T39" fmla="*/ 2147483646 h 155"/>
              <a:gd name="T40" fmla="*/ 2147483646 w 185"/>
              <a:gd name="T41" fmla="*/ 2147483646 h 155"/>
              <a:gd name="T42" fmla="*/ 2147483646 w 185"/>
              <a:gd name="T43" fmla="*/ 2147483646 h 155"/>
              <a:gd name="T44" fmla="*/ 2147483646 w 185"/>
              <a:gd name="T45" fmla="*/ 2147483646 h 155"/>
              <a:gd name="T46" fmla="*/ 2147483646 w 185"/>
              <a:gd name="T47" fmla="*/ 2147483646 h 155"/>
              <a:gd name="T48" fmla="*/ 2147483646 w 185"/>
              <a:gd name="T49" fmla="*/ 2147483646 h 155"/>
              <a:gd name="T50" fmla="*/ 2147483646 w 185"/>
              <a:gd name="T51" fmla="*/ 2147483646 h 155"/>
              <a:gd name="T52" fmla="*/ 2147483646 w 185"/>
              <a:gd name="T53" fmla="*/ 2147483646 h 155"/>
              <a:gd name="T54" fmla="*/ 2147483646 w 185"/>
              <a:gd name="T55" fmla="*/ 2147483646 h 155"/>
              <a:gd name="T56" fmla="*/ 2147483646 w 185"/>
              <a:gd name="T57" fmla="*/ 2147483646 h 155"/>
              <a:gd name="T58" fmla="*/ 2147483646 w 185"/>
              <a:gd name="T59" fmla="*/ 2147483646 h 155"/>
              <a:gd name="T60" fmla="*/ 2147483646 w 185"/>
              <a:gd name="T61" fmla="*/ 2147483646 h 155"/>
              <a:gd name="T62" fmla="*/ 2147483646 w 185"/>
              <a:gd name="T63" fmla="*/ 2147483646 h 155"/>
              <a:gd name="T64" fmla="*/ 2147483646 w 185"/>
              <a:gd name="T65" fmla="*/ 2147483646 h 155"/>
              <a:gd name="T66" fmla="*/ 2147483646 w 185"/>
              <a:gd name="T67" fmla="*/ 0 h 155"/>
              <a:gd name="T68" fmla="*/ 2147483646 w 185"/>
              <a:gd name="T69" fmla="*/ 0 h 155"/>
              <a:gd name="T70" fmla="*/ 2147483646 w 185"/>
              <a:gd name="T71" fmla="*/ 2147483646 h 155"/>
              <a:gd name="T72" fmla="*/ 2147483646 w 185"/>
              <a:gd name="T73" fmla="*/ 2147483646 h 155"/>
              <a:gd name="T74" fmla="*/ 2147483646 w 185"/>
              <a:gd name="T75" fmla="*/ 2147483646 h 155"/>
              <a:gd name="T76" fmla="*/ 2147483646 w 185"/>
              <a:gd name="T77" fmla="*/ 2147483646 h 155"/>
              <a:gd name="T78" fmla="*/ 2147483646 w 185"/>
              <a:gd name="T79" fmla="*/ 2147483646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17520" name="Freeform 11">
            <a:extLst>
              <a:ext uri="{FF2B5EF4-FFF2-40B4-BE49-F238E27FC236}">
                <a16:creationId xmlns:a16="http://schemas.microsoft.com/office/drawing/2014/main" id="{86DF2FFB-CF31-447E-A300-7D1533B7FEE4}"/>
              </a:ext>
            </a:extLst>
          </p:cNvPr>
          <p:cNvSpPr>
            <a:spLocks noChangeArrowheads="1"/>
          </p:cNvSpPr>
          <p:nvPr/>
        </p:nvSpPr>
        <p:spPr bwMode="auto">
          <a:xfrm rot="925403">
            <a:off x="8021638" y="4783138"/>
            <a:ext cx="396875" cy="438150"/>
          </a:xfrm>
          <a:custGeom>
            <a:avLst/>
            <a:gdLst>
              <a:gd name="T0" fmla="*/ 2147483646 w 153"/>
              <a:gd name="T1" fmla="*/ 2147483646 h 168"/>
              <a:gd name="T2" fmla="*/ 2147483646 w 153"/>
              <a:gd name="T3" fmla="*/ 2147483646 h 168"/>
              <a:gd name="T4" fmla="*/ 2147483646 w 153"/>
              <a:gd name="T5" fmla="*/ 2147483646 h 168"/>
              <a:gd name="T6" fmla="*/ 2147483646 w 153"/>
              <a:gd name="T7" fmla="*/ 2147483646 h 168"/>
              <a:gd name="T8" fmla="*/ 2147483646 w 153"/>
              <a:gd name="T9" fmla="*/ 2147483646 h 168"/>
              <a:gd name="T10" fmla="*/ 2147483646 w 153"/>
              <a:gd name="T11" fmla="*/ 2147483646 h 168"/>
              <a:gd name="T12" fmla="*/ 2147483646 w 153"/>
              <a:gd name="T13" fmla="*/ 0 h 168"/>
              <a:gd name="T14" fmla="*/ 2147483646 w 153"/>
              <a:gd name="T15" fmla="*/ 2147483646 h 168"/>
              <a:gd name="T16" fmla="*/ 2147483646 w 153"/>
              <a:gd name="T17" fmla="*/ 2147483646 h 168"/>
              <a:gd name="T18" fmla="*/ 2147483646 w 153"/>
              <a:gd name="T19" fmla="*/ 2147483646 h 168"/>
              <a:gd name="T20" fmla="*/ 2147483646 w 153"/>
              <a:gd name="T21" fmla="*/ 2147483646 h 168"/>
              <a:gd name="T22" fmla="*/ 2147483646 w 153"/>
              <a:gd name="T23" fmla="*/ 2147483646 h 168"/>
              <a:gd name="T24" fmla="*/ 2147483646 w 153"/>
              <a:gd name="T25" fmla="*/ 2147483646 h 168"/>
              <a:gd name="T26" fmla="*/ 2147483646 w 153"/>
              <a:gd name="T27" fmla="*/ 2147483646 h 168"/>
              <a:gd name="T28" fmla="*/ 2147483646 w 153"/>
              <a:gd name="T29" fmla="*/ 2147483646 h 168"/>
              <a:gd name="T30" fmla="*/ 2147483646 w 153"/>
              <a:gd name="T31" fmla="*/ 2147483646 h 168"/>
              <a:gd name="T32" fmla="*/ 2147483646 w 153"/>
              <a:gd name="T33" fmla="*/ 2147483646 h 168"/>
              <a:gd name="T34" fmla="*/ 2147483646 w 153"/>
              <a:gd name="T35" fmla="*/ 2147483646 h 168"/>
              <a:gd name="T36" fmla="*/ 2147483646 w 153"/>
              <a:gd name="T37" fmla="*/ 2147483646 h 168"/>
              <a:gd name="T38" fmla="*/ 2147483646 w 153"/>
              <a:gd name="T39" fmla="*/ 2147483646 h 168"/>
              <a:gd name="T40" fmla="*/ 0 w 153"/>
              <a:gd name="T41" fmla="*/ 2147483646 h 168"/>
              <a:gd name="T42" fmla="*/ 0 w 153"/>
              <a:gd name="T43" fmla="*/ 2147483646 h 168"/>
              <a:gd name="T44" fmla="*/ 2147483646 w 153"/>
              <a:gd name="T45" fmla="*/ 2147483646 h 168"/>
              <a:gd name="T46" fmla="*/ 2147483646 w 153"/>
              <a:gd name="T47" fmla="*/ 2147483646 h 168"/>
              <a:gd name="T48" fmla="*/ 2147483646 w 153"/>
              <a:gd name="T49" fmla="*/ 2147483646 h 168"/>
              <a:gd name="T50" fmla="*/ 2147483646 w 153"/>
              <a:gd name="T51" fmla="*/ 2147483646 h 168"/>
              <a:gd name="T52" fmla="*/ 2147483646 w 153"/>
              <a:gd name="T53" fmla="*/ 2147483646 h 168"/>
              <a:gd name="T54" fmla="*/ 2147483646 w 153"/>
              <a:gd name="T55" fmla="*/ 2147483646 h 168"/>
              <a:gd name="T56" fmla="*/ 2147483646 w 153"/>
              <a:gd name="T57" fmla="*/ 2147483646 h 168"/>
              <a:gd name="T58" fmla="*/ 2147483646 w 153"/>
              <a:gd name="T59" fmla="*/ 2147483646 h 168"/>
              <a:gd name="T60" fmla="*/ 2147483646 w 153"/>
              <a:gd name="T61" fmla="*/ 2147483646 h 168"/>
              <a:gd name="T62" fmla="*/ 2147483646 w 153"/>
              <a:gd name="T63" fmla="*/ 2147483646 h 168"/>
              <a:gd name="T64" fmla="*/ 2147483646 w 153"/>
              <a:gd name="T65" fmla="*/ 2147483646 h 168"/>
              <a:gd name="T66" fmla="*/ 2147483646 w 153"/>
              <a:gd name="T67" fmla="*/ 2147483646 h 168"/>
              <a:gd name="T68" fmla="*/ 2147483646 w 153"/>
              <a:gd name="T69" fmla="*/ 2147483646 h 168"/>
              <a:gd name="T70" fmla="*/ 2147483646 w 153"/>
              <a:gd name="T71" fmla="*/ 2147483646 h 168"/>
              <a:gd name="T72" fmla="*/ 2147483646 w 153"/>
              <a:gd name="T73" fmla="*/ 2147483646 h 168"/>
              <a:gd name="T74" fmla="*/ 2147483646 w 153"/>
              <a:gd name="T75" fmla="*/ 2147483646 h 168"/>
              <a:gd name="T76" fmla="*/ 2147483646 w 153"/>
              <a:gd name="T77" fmla="*/ 2147483646 h 168"/>
              <a:gd name="T78" fmla="*/ 2147483646 w 153"/>
              <a:gd name="T79" fmla="*/ 2147483646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17521" name="Freeform 12">
            <a:extLst>
              <a:ext uri="{FF2B5EF4-FFF2-40B4-BE49-F238E27FC236}">
                <a16:creationId xmlns:a16="http://schemas.microsoft.com/office/drawing/2014/main" id="{AA666DE6-0880-4F6C-B01E-F3B81593BF7B}"/>
              </a:ext>
            </a:extLst>
          </p:cNvPr>
          <p:cNvSpPr>
            <a:spLocks noChangeArrowheads="1"/>
          </p:cNvSpPr>
          <p:nvPr/>
        </p:nvSpPr>
        <p:spPr bwMode="auto">
          <a:xfrm rot="925403">
            <a:off x="7766050" y="4537075"/>
            <a:ext cx="385763" cy="38100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0 h 146"/>
              <a:gd name="T16" fmla="*/ 2147483646 w 148"/>
              <a:gd name="T17" fmla="*/ 0 h 146"/>
              <a:gd name="T18" fmla="*/ 2147483646 w 148"/>
              <a:gd name="T19" fmla="*/ 2147483646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2147483646 w 148"/>
              <a:gd name="T65" fmla="*/ 2147483646 h 146"/>
              <a:gd name="T66" fmla="*/ 2147483646 w 148"/>
              <a:gd name="T67" fmla="*/ 2147483646 h 146"/>
              <a:gd name="T68" fmla="*/ 2147483646 w 148"/>
              <a:gd name="T69" fmla="*/ 2147483646 h 146"/>
              <a:gd name="T70" fmla="*/ 2147483646 w 148"/>
              <a:gd name="T71" fmla="*/ 2147483646 h 146"/>
              <a:gd name="T72" fmla="*/ 2147483646 w 148"/>
              <a:gd name="T73" fmla="*/ 2147483646 h 146"/>
              <a:gd name="T74" fmla="*/ 2147483646 w 148"/>
              <a:gd name="T75" fmla="*/ 2147483646 h 146"/>
              <a:gd name="T76" fmla="*/ 2147483646 w 148"/>
              <a:gd name="T77" fmla="*/ 2147483646 h 146"/>
              <a:gd name="T78" fmla="*/ 0 w 148"/>
              <a:gd name="T79" fmla="*/ 2147483646 h 146"/>
              <a:gd name="T80" fmla="*/ 2147483646 w 148"/>
              <a:gd name="T81" fmla="*/ 2147483646 h 146"/>
              <a:gd name="T82" fmla="*/ 2147483646 w 148"/>
              <a:gd name="T83" fmla="*/ 2147483646 h 146"/>
              <a:gd name="T84" fmla="*/ 2147483646 w 148"/>
              <a:gd name="T85" fmla="*/ 2147483646 h 146"/>
              <a:gd name="T86" fmla="*/ 2147483646 w 148"/>
              <a:gd name="T87" fmla="*/ 2147483646 h 146"/>
              <a:gd name="T88" fmla="*/ 2147483646 w 148"/>
              <a:gd name="T89" fmla="*/ 21474836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17522" name="Freeform 13">
            <a:extLst>
              <a:ext uri="{FF2B5EF4-FFF2-40B4-BE49-F238E27FC236}">
                <a16:creationId xmlns:a16="http://schemas.microsoft.com/office/drawing/2014/main" id="{C82515A3-B02A-4B3C-A5A9-DF5E0D3EAB1D}"/>
              </a:ext>
            </a:extLst>
          </p:cNvPr>
          <p:cNvSpPr>
            <a:spLocks noChangeArrowheads="1"/>
          </p:cNvSpPr>
          <p:nvPr/>
        </p:nvSpPr>
        <p:spPr bwMode="auto">
          <a:xfrm rot="925403">
            <a:off x="7443788" y="4468813"/>
            <a:ext cx="369887" cy="406400"/>
          </a:xfrm>
          <a:custGeom>
            <a:avLst/>
            <a:gdLst>
              <a:gd name="T0" fmla="*/ 2147483646 w 142"/>
              <a:gd name="T1" fmla="*/ 2147483646 h 156"/>
              <a:gd name="T2" fmla="*/ 2147483646 w 142"/>
              <a:gd name="T3" fmla="*/ 2147483646 h 156"/>
              <a:gd name="T4" fmla="*/ 2147483646 w 142"/>
              <a:gd name="T5" fmla="*/ 2147483646 h 156"/>
              <a:gd name="T6" fmla="*/ 2147483646 w 142"/>
              <a:gd name="T7" fmla="*/ 2147483646 h 156"/>
              <a:gd name="T8" fmla="*/ 2147483646 w 142"/>
              <a:gd name="T9" fmla="*/ 2147483646 h 156"/>
              <a:gd name="T10" fmla="*/ 2147483646 w 142"/>
              <a:gd name="T11" fmla="*/ 2147483646 h 156"/>
              <a:gd name="T12" fmla="*/ 2147483646 w 142"/>
              <a:gd name="T13" fmla="*/ 2147483646 h 156"/>
              <a:gd name="T14" fmla="*/ 2147483646 w 142"/>
              <a:gd name="T15" fmla="*/ 2147483646 h 156"/>
              <a:gd name="T16" fmla="*/ 2147483646 w 142"/>
              <a:gd name="T17" fmla="*/ 2147483646 h 156"/>
              <a:gd name="T18" fmla="*/ 2147483646 w 142"/>
              <a:gd name="T19" fmla="*/ 2147483646 h 156"/>
              <a:gd name="T20" fmla="*/ 2147483646 w 142"/>
              <a:gd name="T21" fmla="*/ 2147483646 h 156"/>
              <a:gd name="T22" fmla="*/ 2147483646 w 142"/>
              <a:gd name="T23" fmla="*/ 2147483646 h 156"/>
              <a:gd name="T24" fmla="*/ 2147483646 w 142"/>
              <a:gd name="T25" fmla="*/ 2147483646 h 156"/>
              <a:gd name="T26" fmla="*/ 2147483646 w 142"/>
              <a:gd name="T27" fmla="*/ 2147483646 h 156"/>
              <a:gd name="T28" fmla="*/ 2147483646 w 142"/>
              <a:gd name="T29" fmla="*/ 2147483646 h 156"/>
              <a:gd name="T30" fmla="*/ 2147483646 w 142"/>
              <a:gd name="T31" fmla="*/ 2147483646 h 156"/>
              <a:gd name="T32" fmla="*/ 2147483646 w 142"/>
              <a:gd name="T33" fmla="*/ 2147483646 h 156"/>
              <a:gd name="T34" fmla="*/ 2147483646 w 142"/>
              <a:gd name="T35" fmla="*/ 0 h 156"/>
              <a:gd name="T36" fmla="*/ 2147483646 w 142"/>
              <a:gd name="T37" fmla="*/ 2147483646 h 156"/>
              <a:gd name="T38" fmla="*/ 2147483646 w 142"/>
              <a:gd name="T39" fmla="*/ 2147483646 h 156"/>
              <a:gd name="T40" fmla="*/ 2147483646 w 142"/>
              <a:gd name="T41" fmla="*/ 2147483646 h 156"/>
              <a:gd name="T42" fmla="*/ 2147483646 w 142"/>
              <a:gd name="T43" fmla="*/ 2147483646 h 156"/>
              <a:gd name="T44" fmla="*/ 2147483646 w 142"/>
              <a:gd name="T45" fmla="*/ 2147483646 h 156"/>
              <a:gd name="T46" fmla="*/ 2147483646 w 142"/>
              <a:gd name="T47" fmla="*/ 2147483646 h 156"/>
              <a:gd name="T48" fmla="*/ 2147483646 w 142"/>
              <a:gd name="T49" fmla="*/ 2147483646 h 156"/>
              <a:gd name="T50" fmla="*/ 0 w 142"/>
              <a:gd name="T51" fmla="*/ 2147483646 h 156"/>
              <a:gd name="T52" fmla="*/ 2147483646 w 142"/>
              <a:gd name="T53" fmla="*/ 2147483646 h 156"/>
              <a:gd name="T54" fmla="*/ 2147483646 w 142"/>
              <a:gd name="T55" fmla="*/ 2147483646 h 156"/>
              <a:gd name="T56" fmla="*/ 2147483646 w 142"/>
              <a:gd name="T57" fmla="*/ 2147483646 h 156"/>
              <a:gd name="T58" fmla="*/ 2147483646 w 142"/>
              <a:gd name="T59" fmla="*/ 2147483646 h 156"/>
              <a:gd name="T60" fmla="*/ 2147483646 w 142"/>
              <a:gd name="T61" fmla="*/ 2147483646 h 156"/>
              <a:gd name="T62" fmla="*/ 2147483646 w 142"/>
              <a:gd name="T63" fmla="*/ 2147483646 h 156"/>
              <a:gd name="T64" fmla="*/ 2147483646 w 142"/>
              <a:gd name="T65" fmla="*/ 2147483646 h 156"/>
              <a:gd name="T66" fmla="*/ 2147483646 w 142"/>
              <a:gd name="T67" fmla="*/ 2147483646 h 156"/>
              <a:gd name="T68" fmla="*/ 2147483646 w 142"/>
              <a:gd name="T69" fmla="*/ 2147483646 h 156"/>
              <a:gd name="T70" fmla="*/ 2147483646 w 142"/>
              <a:gd name="T71" fmla="*/ 2147483646 h 156"/>
              <a:gd name="T72" fmla="*/ 2147483646 w 142"/>
              <a:gd name="T73" fmla="*/ 2147483646 h 156"/>
              <a:gd name="T74" fmla="*/ 2147483646 w 142"/>
              <a:gd name="T75" fmla="*/ 2147483646 h 156"/>
              <a:gd name="T76" fmla="*/ 2147483646 w 142"/>
              <a:gd name="T77" fmla="*/ 2147483646 h 156"/>
              <a:gd name="T78" fmla="*/ 2147483646 w 142"/>
              <a:gd name="T79" fmla="*/ 2147483646 h 156"/>
              <a:gd name="T80" fmla="*/ 2147483646 w 142"/>
              <a:gd name="T81" fmla="*/ 2147483646 h 156"/>
              <a:gd name="T82" fmla="*/ 2147483646 w 142"/>
              <a:gd name="T83" fmla="*/ 2147483646 h 156"/>
              <a:gd name="T84" fmla="*/ 2147483646 w 142"/>
              <a:gd name="T85" fmla="*/ 2147483646 h 156"/>
              <a:gd name="T86" fmla="*/ 2147483646 w 142"/>
              <a:gd name="T87" fmla="*/ 2147483646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17523" name="Freeform 14">
            <a:extLst>
              <a:ext uri="{FF2B5EF4-FFF2-40B4-BE49-F238E27FC236}">
                <a16:creationId xmlns:a16="http://schemas.microsoft.com/office/drawing/2014/main" id="{1B0CE3C1-233A-4753-B414-77AB238D151F}"/>
              </a:ext>
            </a:extLst>
          </p:cNvPr>
          <p:cNvSpPr>
            <a:spLocks noChangeArrowheads="1"/>
          </p:cNvSpPr>
          <p:nvPr/>
        </p:nvSpPr>
        <p:spPr bwMode="auto">
          <a:xfrm rot="925403">
            <a:off x="8024813" y="3976688"/>
            <a:ext cx="379412" cy="377825"/>
          </a:xfrm>
          <a:custGeom>
            <a:avLst/>
            <a:gdLst>
              <a:gd name="T0" fmla="*/ 2147483646 w 146"/>
              <a:gd name="T1" fmla="*/ 2147483646 h 145"/>
              <a:gd name="T2" fmla="*/ 2147483646 w 146"/>
              <a:gd name="T3" fmla="*/ 2147483646 h 145"/>
              <a:gd name="T4" fmla="*/ 2147483646 w 146"/>
              <a:gd name="T5" fmla="*/ 2147483646 h 145"/>
              <a:gd name="T6" fmla="*/ 2147483646 w 146"/>
              <a:gd name="T7" fmla="*/ 2147483646 h 145"/>
              <a:gd name="T8" fmla="*/ 2147483646 w 146"/>
              <a:gd name="T9" fmla="*/ 2147483646 h 145"/>
              <a:gd name="T10" fmla="*/ 2147483646 w 146"/>
              <a:gd name="T11" fmla="*/ 2147483646 h 145"/>
              <a:gd name="T12" fmla="*/ 2147483646 w 146"/>
              <a:gd name="T13" fmla="*/ 2147483646 h 145"/>
              <a:gd name="T14" fmla="*/ 0 w 146"/>
              <a:gd name="T15" fmla="*/ 2147483646 h 145"/>
              <a:gd name="T16" fmla="*/ 0 w 146"/>
              <a:gd name="T17" fmla="*/ 2147483646 h 145"/>
              <a:gd name="T18" fmla="*/ 2147483646 w 146"/>
              <a:gd name="T19" fmla="*/ 2147483646 h 145"/>
              <a:gd name="T20" fmla="*/ 2147483646 w 146"/>
              <a:gd name="T21" fmla="*/ 2147483646 h 145"/>
              <a:gd name="T22" fmla="*/ 2147483646 w 146"/>
              <a:gd name="T23" fmla="*/ 2147483646 h 145"/>
              <a:gd name="T24" fmla="*/ 2147483646 w 146"/>
              <a:gd name="T25" fmla="*/ 2147483646 h 145"/>
              <a:gd name="T26" fmla="*/ 2147483646 w 146"/>
              <a:gd name="T27" fmla="*/ 2147483646 h 145"/>
              <a:gd name="T28" fmla="*/ 2147483646 w 146"/>
              <a:gd name="T29" fmla="*/ 2147483646 h 145"/>
              <a:gd name="T30" fmla="*/ 2147483646 w 146"/>
              <a:gd name="T31" fmla="*/ 2147483646 h 145"/>
              <a:gd name="T32" fmla="*/ 2147483646 w 146"/>
              <a:gd name="T33" fmla="*/ 2147483646 h 145"/>
              <a:gd name="T34" fmla="*/ 2147483646 w 146"/>
              <a:gd name="T35" fmla="*/ 0 h 145"/>
              <a:gd name="T36" fmla="*/ 2147483646 w 146"/>
              <a:gd name="T37" fmla="*/ 2147483646 h 145"/>
              <a:gd name="T38" fmla="*/ 2147483646 w 146"/>
              <a:gd name="T39" fmla="*/ 2147483646 h 145"/>
              <a:gd name="T40" fmla="*/ 2147483646 w 146"/>
              <a:gd name="T41" fmla="*/ 2147483646 h 145"/>
              <a:gd name="T42" fmla="*/ 2147483646 w 146"/>
              <a:gd name="T43" fmla="*/ 2147483646 h 145"/>
              <a:gd name="T44" fmla="*/ 2147483646 w 146"/>
              <a:gd name="T45" fmla="*/ 2147483646 h 145"/>
              <a:gd name="T46" fmla="*/ 2147483646 w 146"/>
              <a:gd name="T47" fmla="*/ 2147483646 h 145"/>
              <a:gd name="T48" fmla="*/ 2147483646 w 146"/>
              <a:gd name="T49" fmla="*/ 2147483646 h 145"/>
              <a:gd name="T50" fmla="*/ 2147483646 w 146"/>
              <a:gd name="T51" fmla="*/ 2147483646 h 145"/>
              <a:gd name="T52" fmla="*/ 2147483646 w 146"/>
              <a:gd name="T53" fmla="*/ 2147483646 h 145"/>
              <a:gd name="T54" fmla="*/ 2147483646 w 146"/>
              <a:gd name="T55" fmla="*/ 2147483646 h 145"/>
              <a:gd name="T56" fmla="*/ 2147483646 w 146"/>
              <a:gd name="T57" fmla="*/ 2147483646 h 145"/>
              <a:gd name="T58" fmla="*/ 2147483646 w 146"/>
              <a:gd name="T59" fmla="*/ 2147483646 h 145"/>
              <a:gd name="T60" fmla="*/ 2147483646 w 146"/>
              <a:gd name="T61" fmla="*/ 2147483646 h 145"/>
              <a:gd name="T62" fmla="*/ 2147483646 w 146"/>
              <a:gd name="T63" fmla="*/ 2147483646 h 145"/>
              <a:gd name="T64" fmla="*/ 2147483646 w 146"/>
              <a:gd name="T65" fmla="*/ 2147483646 h 145"/>
              <a:gd name="T66" fmla="*/ 2147483646 w 146"/>
              <a:gd name="T67" fmla="*/ 2147483646 h 145"/>
              <a:gd name="T68" fmla="*/ 2147483646 w 146"/>
              <a:gd name="T69" fmla="*/ 2147483646 h 145"/>
              <a:gd name="T70" fmla="*/ 2147483646 w 146"/>
              <a:gd name="T71" fmla="*/ 2147483646 h 145"/>
              <a:gd name="T72" fmla="*/ 2147483646 w 146"/>
              <a:gd name="T73" fmla="*/ 2147483646 h 145"/>
              <a:gd name="T74" fmla="*/ 2147483646 w 146"/>
              <a:gd name="T75" fmla="*/ 2147483646 h 145"/>
              <a:gd name="T76" fmla="*/ 2147483646 w 146"/>
              <a:gd name="T77" fmla="*/ 2147483646 h 145"/>
              <a:gd name="T78" fmla="*/ 2147483646 w 146"/>
              <a:gd name="T79" fmla="*/ 2147483646 h 145"/>
              <a:gd name="T80" fmla="*/ 2147483646 w 146"/>
              <a:gd name="T81" fmla="*/ 2147483646 h 145"/>
              <a:gd name="T82" fmla="*/ 2147483646 w 146"/>
              <a:gd name="T83" fmla="*/ 2147483646 h 145"/>
              <a:gd name="T84" fmla="*/ 2147483646 w 146"/>
              <a:gd name="T85" fmla="*/ 2147483646 h 145"/>
              <a:gd name="T86" fmla="*/ 2147483646 w 146"/>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17524" name="Freeform 15">
            <a:extLst>
              <a:ext uri="{FF2B5EF4-FFF2-40B4-BE49-F238E27FC236}">
                <a16:creationId xmlns:a16="http://schemas.microsoft.com/office/drawing/2014/main" id="{92D525C6-801D-49C9-91C5-A5F045FAFBEA}"/>
              </a:ext>
            </a:extLst>
          </p:cNvPr>
          <p:cNvSpPr>
            <a:spLocks noChangeArrowheads="1"/>
          </p:cNvSpPr>
          <p:nvPr/>
        </p:nvSpPr>
        <p:spPr bwMode="auto">
          <a:xfrm rot="925403">
            <a:off x="7535863" y="3792538"/>
            <a:ext cx="379412" cy="374650"/>
          </a:xfrm>
          <a:custGeom>
            <a:avLst/>
            <a:gdLst>
              <a:gd name="T0" fmla="*/ 2147483646 w 146"/>
              <a:gd name="T1" fmla="*/ 2147483646 h 144"/>
              <a:gd name="T2" fmla="*/ 2147483646 w 146"/>
              <a:gd name="T3" fmla="*/ 2147483646 h 144"/>
              <a:gd name="T4" fmla="*/ 2147483646 w 146"/>
              <a:gd name="T5" fmla="*/ 2147483646 h 144"/>
              <a:gd name="T6" fmla="*/ 2147483646 w 146"/>
              <a:gd name="T7" fmla="*/ 2147483646 h 144"/>
              <a:gd name="T8" fmla="*/ 2147483646 w 146"/>
              <a:gd name="T9" fmla="*/ 2147483646 h 144"/>
              <a:gd name="T10" fmla="*/ 2147483646 w 146"/>
              <a:gd name="T11" fmla="*/ 2147483646 h 144"/>
              <a:gd name="T12" fmla="*/ 2147483646 w 146"/>
              <a:gd name="T13" fmla="*/ 2147483646 h 144"/>
              <a:gd name="T14" fmla="*/ 0 w 146"/>
              <a:gd name="T15" fmla="*/ 2147483646 h 144"/>
              <a:gd name="T16" fmla="*/ 2147483646 w 146"/>
              <a:gd name="T17" fmla="*/ 2147483646 h 144"/>
              <a:gd name="T18" fmla="*/ 2147483646 w 146"/>
              <a:gd name="T19" fmla="*/ 2147483646 h 144"/>
              <a:gd name="T20" fmla="*/ 2147483646 w 146"/>
              <a:gd name="T21" fmla="*/ 2147483646 h 144"/>
              <a:gd name="T22" fmla="*/ 2147483646 w 146"/>
              <a:gd name="T23" fmla="*/ 2147483646 h 144"/>
              <a:gd name="T24" fmla="*/ 2147483646 w 146"/>
              <a:gd name="T25" fmla="*/ 2147483646 h 144"/>
              <a:gd name="T26" fmla="*/ 2147483646 w 146"/>
              <a:gd name="T27" fmla="*/ 2147483646 h 144"/>
              <a:gd name="T28" fmla="*/ 2147483646 w 146"/>
              <a:gd name="T29" fmla="*/ 2147483646 h 144"/>
              <a:gd name="T30" fmla="*/ 2147483646 w 146"/>
              <a:gd name="T31" fmla="*/ 2147483646 h 144"/>
              <a:gd name="T32" fmla="*/ 2147483646 w 146"/>
              <a:gd name="T33" fmla="*/ 2147483646 h 144"/>
              <a:gd name="T34" fmla="*/ 2147483646 w 146"/>
              <a:gd name="T35" fmla="*/ 0 h 144"/>
              <a:gd name="T36" fmla="*/ 2147483646 w 146"/>
              <a:gd name="T37" fmla="*/ 2147483646 h 144"/>
              <a:gd name="T38" fmla="*/ 2147483646 w 146"/>
              <a:gd name="T39" fmla="*/ 2147483646 h 144"/>
              <a:gd name="T40" fmla="*/ 2147483646 w 146"/>
              <a:gd name="T41" fmla="*/ 2147483646 h 144"/>
              <a:gd name="T42" fmla="*/ 2147483646 w 146"/>
              <a:gd name="T43" fmla="*/ 2147483646 h 144"/>
              <a:gd name="T44" fmla="*/ 2147483646 w 146"/>
              <a:gd name="T45" fmla="*/ 2147483646 h 144"/>
              <a:gd name="T46" fmla="*/ 2147483646 w 146"/>
              <a:gd name="T47" fmla="*/ 2147483646 h 144"/>
              <a:gd name="T48" fmla="*/ 2147483646 w 146"/>
              <a:gd name="T49" fmla="*/ 2147483646 h 144"/>
              <a:gd name="T50" fmla="*/ 2147483646 w 146"/>
              <a:gd name="T51" fmla="*/ 2147483646 h 144"/>
              <a:gd name="T52" fmla="*/ 2147483646 w 146"/>
              <a:gd name="T53" fmla="*/ 2147483646 h 144"/>
              <a:gd name="T54" fmla="*/ 2147483646 w 146"/>
              <a:gd name="T55" fmla="*/ 2147483646 h 144"/>
              <a:gd name="T56" fmla="*/ 2147483646 w 146"/>
              <a:gd name="T57" fmla="*/ 2147483646 h 144"/>
              <a:gd name="T58" fmla="*/ 2147483646 w 146"/>
              <a:gd name="T59" fmla="*/ 2147483646 h 144"/>
              <a:gd name="T60" fmla="*/ 2147483646 w 146"/>
              <a:gd name="T61" fmla="*/ 2147483646 h 144"/>
              <a:gd name="T62" fmla="*/ 2147483646 w 146"/>
              <a:gd name="T63" fmla="*/ 2147483646 h 144"/>
              <a:gd name="T64" fmla="*/ 2147483646 w 146"/>
              <a:gd name="T65" fmla="*/ 2147483646 h 144"/>
              <a:gd name="T66" fmla="*/ 2147483646 w 146"/>
              <a:gd name="T67" fmla="*/ 2147483646 h 144"/>
              <a:gd name="T68" fmla="*/ 2147483646 w 146"/>
              <a:gd name="T69" fmla="*/ 2147483646 h 144"/>
              <a:gd name="T70" fmla="*/ 2147483646 w 146"/>
              <a:gd name="T71" fmla="*/ 2147483646 h 144"/>
              <a:gd name="T72" fmla="*/ 2147483646 w 146"/>
              <a:gd name="T73" fmla="*/ 2147483646 h 144"/>
              <a:gd name="T74" fmla="*/ 2147483646 w 146"/>
              <a:gd name="T75" fmla="*/ 2147483646 h 144"/>
              <a:gd name="T76" fmla="*/ 2147483646 w 146"/>
              <a:gd name="T77" fmla="*/ 2147483646 h 144"/>
              <a:gd name="T78" fmla="*/ 2147483646 w 146"/>
              <a:gd name="T79" fmla="*/ 2147483646 h 144"/>
              <a:gd name="T80" fmla="*/ 2147483646 w 146"/>
              <a:gd name="T81" fmla="*/ 2147483646 h 144"/>
              <a:gd name="T82" fmla="*/ 2147483646 w 146"/>
              <a:gd name="T83" fmla="*/ 2147483646 h 144"/>
              <a:gd name="T84" fmla="*/ 2147483646 w 146"/>
              <a:gd name="T85" fmla="*/ 2147483646 h 144"/>
              <a:gd name="T86" fmla="*/ 2147483646 w 146"/>
              <a:gd name="T87" fmla="*/ 2147483646 h 144"/>
              <a:gd name="T88" fmla="*/ 2147483646 w 146"/>
              <a:gd name="T89" fmla="*/ 2147483646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17525" name="Freeform 16">
            <a:extLst>
              <a:ext uri="{FF2B5EF4-FFF2-40B4-BE49-F238E27FC236}">
                <a16:creationId xmlns:a16="http://schemas.microsoft.com/office/drawing/2014/main" id="{6E84FFAA-DF0B-4A32-ADA8-EA0569EBED4A}"/>
              </a:ext>
            </a:extLst>
          </p:cNvPr>
          <p:cNvSpPr>
            <a:spLocks noChangeArrowheads="1"/>
          </p:cNvSpPr>
          <p:nvPr/>
        </p:nvSpPr>
        <p:spPr bwMode="auto">
          <a:xfrm rot="925403">
            <a:off x="8362950" y="4173538"/>
            <a:ext cx="392113" cy="393700"/>
          </a:xfrm>
          <a:custGeom>
            <a:avLst/>
            <a:gdLst>
              <a:gd name="T0" fmla="*/ 2147483646 w 151"/>
              <a:gd name="T1" fmla="*/ 2147483646 h 151"/>
              <a:gd name="T2" fmla="*/ 2147483646 w 151"/>
              <a:gd name="T3" fmla="*/ 2147483646 h 151"/>
              <a:gd name="T4" fmla="*/ 2147483646 w 151"/>
              <a:gd name="T5" fmla="*/ 2147483646 h 151"/>
              <a:gd name="T6" fmla="*/ 2147483646 w 151"/>
              <a:gd name="T7" fmla="*/ 2147483646 h 151"/>
              <a:gd name="T8" fmla="*/ 2147483646 w 151"/>
              <a:gd name="T9" fmla="*/ 2147483646 h 151"/>
              <a:gd name="T10" fmla="*/ 2147483646 w 151"/>
              <a:gd name="T11" fmla="*/ 2147483646 h 151"/>
              <a:gd name="T12" fmla="*/ 2147483646 w 151"/>
              <a:gd name="T13" fmla="*/ 2147483646 h 151"/>
              <a:gd name="T14" fmla="*/ 2147483646 w 151"/>
              <a:gd name="T15" fmla="*/ 2147483646 h 151"/>
              <a:gd name="T16" fmla="*/ 2147483646 w 151"/>
              <a:gd name="T17" fmla="*/ 2147483646 h 151"/>
              <a:gd name="T18" fmla="*/ 2147483646 w 151"/>
              <a:gd name="T19" fmla="*/ 2147483646 h 151"/>
              <a:gd name="T20" fmla="*/ 2147483646 w 151"/>
              <a:gd name="T21" fmla="*/ 2147483646 h 151"/>
              <a:gd name="T22" fmla="*/ 2147483646 w 151"/>
              <a:gd name="T23" fmla="*/ 2147483646 h 151"/>
              <a:gd name="T24" fmla="*/ 2147483646 w 151"/>
              <a:gd name="T25" fmla="*/ 2147483646 h 151"/>
              <a:gd name="T26" fmla="*/ 2147483646 w 151"/>
              <a:gd name="T27" fmla="*/ 2147483646 h 151"/>
              <a:gd name="T28" fmla="*/ 2147483646 w 151"/>
              <a:gd name="T29" fmla="*/ 2147483646 h 151"/>
              <a:gd name="T30" fmla="*/ 2147483646 w 151"/>
              <a:gd name="T31" fmla="*/ 2147483646 h 151"/>
              <a:gd name="T32" fmla="*/ 2147483646 w 151"/>
              <a:gd name="T33" fmla="*/ 2147483646 h 151"/>
              <a:gd name="T34" fmla="*/ 2147483646 w 151"/>
              <a:gd name="T35" fmla="*/ 2147483646 h 151"/>
              <a:gd name="T36" fmla="*/ 2147483646 w 151"/>
              <a:gd name="T37" fmla="*/ 2147483646 h 151"/>
              <a:gd name="T38" fmla="*/ 2147483646 w 151"/>
              <a:gd name="T39" fmla="*/ 2147483646 h 151"/>
              <a:gd name="T40" fmla="*/ 2147483646 w 151"/>
              <a:gd name="T41" fmla="*/ 2147483646 h 151"/>
              <a:gd name="T42" fmla="*/ 2147483646 w 151"/>
              <a:gd name="T43" fmla="*/ 2147483646 h 151"/>
              <a:gd name="T44" fmla="*/ 2147483646 w 151"/>
              <a:gd name="T45" fmla="*/ 2147483646 h 151"/>
              <a:gd name="T46" fmla="*/ 2147483646 w 151"/>
              <a:gd name="T47" fmla="*/ 2147483646 h 151"/>
              <a:gd name="T48" fmla="*/ 2147483646 w 151"/>
              <a:gd name="T49" fmla="*/ 2147483646 h 151"/>
              <a:gd name="T50" fmla="*/ 2147483646 w 151"/>
              <a:gd name="T51" fmla="*/ 2147483646 h 151"/>
              <a:gd name="T52" fmla="*/ 2147483646 w 151"/>
              <a:gd name="T53" fmla="*/ 0 h 151"/>
              <a:gd name="T54" fmla="*/ 2147483646 w 151"/>
              <a:gd name="T55" fmla="*/ 0 h 151"/>
              <a:gd name="T56" fmla="*/ 2147483646 w 151"/>
              <a:gd name="T57" fmla="*/ 2147483646 h 151"/>
              <a:gd name="T58" fmla="*/ 2147483646 w 151"/>
              <a:gd name="T59" fmla="*/ 2147483646 h 151"/>
              <a:gd name="T60" fmla="*/ 2147483646 w 151"/>
              <a:gd name="T61" fmla="*/ 2147483646 h 151"/>
              <a:gd name="T62" fmla="*/ 2147483646 w 151"/>
              <a:gd name="T63" fmla="*/ 2147483646 h 151"/>
              <a:gd name="T64" fmla="*/ 2147483646 w 151"/>
              <a:gd name="T65" fmla="*/ 2147483646 h 151"/>
              <a:gd name="T66" fmla="*/ 2147483646 w 151"/>
              <a:gd name="T67" fmla="*/ 2147483646 h 151"/>
              <a:gd name="T68" fmla="*/ 0 w 151"/>
              <a:gd name="T69" fmla="*/ 2147483646 h 151"/>
              <a:gd name="T70" fmla="*/ 0 w 151"/>
              <a:gd name="T71" fmla="*/ 2147483646 h 151"/>
              <a:gd name="T72" fmla="*/ 2147483646 w 151"/>
              <a:gd name="T73" fmla="*/ 2147483646 h 151"/>
              <a:gd name="T74" fmla="*/ 2147483646 w 151"/>
              <a:gd name="T75" fmla="*/ 2147483646 h 151"/>
              <a:gd name="T76" fmla="*/ 2147483646 w 151"/>
              <a:gd name="T77" fmla="*/ 2147483646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17526" name="Freeform 17">
            <a:extLst>
              <a:ext uri="{FF2B5EF4-FFF2-40B4-BE49-F238E27FC236}">
                <a16:creationId xmlns:a16="http://schemas.microsoft.com/office/drawing/2014/main" id="{6D038E6F-CF99-4B1C-BB2F-E7462ED81DD6}"/>
              </a:ext>
            </a:extLst>
          </p:cNvPr>
          <p:cNvSpPr>
            <a:spLocks noChangeArrowheads="1"/>
          </p:cNvSpPr>
          <p:nvPr/>
        </p:nvSpPr>
        <p:spPr bwMode="auto">
          <a:xfrm rot="925403">
            <a:off x="8415338" y="4586288"/>
            <a:ext cx="355600" cy="419100"/>
          </a:xfrm>
          <a:custGeom>
            <a:avLst/>
            <a:gdLst>
              <a:gd name="T0" fmla="*/ 2147483646 w 137"/>
              <a:gd name="T1" fmla="*/ 2147483646 h 161"/>
              <a:gd name="T2" fmla="*/ 2147483646 w 137"/>
              <a:gd name="T3" fmla="*/ 2147483646 h 161"/>
              <a:gd name="T4" fmla="*/ 2147483646 w 137"/>
              <a:gd name="T5" fmla="*/ 2147483646 h 161"/>
              <a:gd name="T6" fmla="*/ 2147483646 w 137"/>
              <a:gd name="T7" fmla="*/ 2147483646 h 161"/>
              <a:gd name="T8" fmla="*/ 2147483646 w 137"/>
              <a:gd name="T9" fmla="*/ 2147483646 h 161"/>
              <a:gd name="T10" fmla="*/ 2147483646 w 137"/>
              <a:gd name="T11" fmla="*/ 2147483646 h 161"/>
              <a:gd name="T12" fmla="*/ 2147483646 w 137"/>
              <a:gd name="T13" fmla="*/ 2147483646 h 161"/>
              <a:gd name="T14" fmla="*/ 2147483646 w 137"/>
              <a:gd name="T15" fmla="*/ 2147483646 h 161"/>
              <a:gd name="T16" fmla="*/ 2147483646 w 137"/>
              <a:gd name="T17" fmla="*/ 2147483646 h 161"/>
              <a:gd name="T18" fmla="*/ 2147483646 w 137"/>
              <a:gd name="T19" fmla="*/ 2147483646 h 161"/>
              <a:gd name="T20" fmla="*/ 2147483646 w 137"/>
              <a:gd name="T21" fmla="*/ 2147483646 h 161"/>
              <a:gd name="T22" fmla="*/ 2147483646 w 137"/>
              <a:gd name="T23" fmla="*/ 2147483646 h 161"/>
              <a:gd name="T24" fmla="*/ 2147483646 w 137"/>
              <a:gd name="T25" fmla="*/ 2147483646 h 161"/>
              <a:gd name="T26" fmla="*/ 2147483646 w 137"/>
              <a:gd name="T27" fmla="*/ 2147483646 h 161"/>
              <a:gd name="T28" fmla="*/ 2147483646 w 137"/>
              <a:gd name="T29" fmla="*/ 2147483646 h 161"/>
              <a:gd name="T30" fmla="*/ 2147483646 w 137"/>
              <a:gd name="T31" fmla="*/ 2147483646 h 161"/>
              <a:gd name="T32" fmla="*/ 2147483646 w 137"/>
              <a:gd name="T33" fmla="*/ 2147483646 h 161"/>
              <a:gd name="T34" fmla="*/ 2147483646 w 137"/>
              <a:gd name="T35" fmla="*/ 2147483646 h 161"/>
              <a:gd name="T36" fmla="*/ 2147483646 w 137"/>
              <a:gd name="T37" fmla="*/ 2147483646 h 161"/>
              <a:gd name="T38" fmla="*/ 2147483646 w 137"/>
              <a:gd name="T39" fmla="*/ 2147483646 h 161"/>
              <a:gd name="T40" fmla="*/ 2147483646 w 137"/>
              <a:gd name="T41" fmla="*/ 2147483646 h 161"/>
              <a:gd name="T42" fmla="*/ 2147483646 w 137"/>
              <a:gd name="T43" fmla="*/ 2147483646 h 161"/>
              <a:gd name="T44" fmla="*/ 2147483646 w 137"/>
              <a:gd name="T45" fmla="*/ 2147483646 h 161"/>
              <a:gd name="T46" fmla="*/ 2147483646 w 137"/>
              <a:gd name="T47" fmla="*/ 2147483646 h 161"/>
              <a:gd name="T48" fmla="*/ 0 w 137"/>
              <a:gd name="T49" fmla="*/ 2147483646 h 161"/>
              <a:gd name="T50" fmla="*/ 0 w 137"/>
              <a:gd name="T51" fmla="*/ 2147483646 h 161"/>
              <a:gd name="T52" fmla="*/ 0 w 137"/>
              <a:gd name="T53" fmla="*/ 2147483646 h 161"/>
              <a:gd name="T54" fmla="*/ 2147483646 w 137"/>
              <a:gd name="T55" fmla="*/ 2147483646 h 161"/>
              <a:gd name="T56" fmla="*/ 2147483646 w 137"/>
              <a:gd name="T57" fmla="*/ 2147483646 h 161"/>
              <a:gd name="T58" fmla="*/ 2147483646 w 137"/>
              <a:gd name="T59" fmla="*/ 2147483646 h 161"/>
              <a:gd name="T60" fmla="*/ 2147483646 w 137"/>
              <a:gd name="T61" fmla="*/ 2147483646 h 161"/>
              <a:gd name="T62" fmla="*/ 2147483646 w 137"/>
              <a:gd name="T63" fmla="*/ 2147483646 h 161"/>
              <a:gd name="T64" fmla="*/ 2147483646 w 137"/>
              <a:gd name="T65" fmla="*/ 2147483646 h 161"/>
              <a:gd name="T66" fmla="*/ 2147483646 w 137"/>
              <a:gd name="T67" fmla="*/ 2147483646 h 161"/>
              <a:gd name="T68" fmla="*/ 2147483646 w 137"/>
              <a:gd name="T69" fmla="*/ 0 h 161"/>
              <a:gd name="T70" fmla="*/ 2147483646 w 137"/>
              <a:gd name="T71" fmla="*/ 2147483646 h 161"/>
              <a:gd name="T72" fmla="*/ 2147483646 w 137"/>
              <a:gd name="T73" fmla="*/ 2147483646 h 161"/>
              <a:gd name="T74" fmla="*/ 2147483646 w 137"/>
              <a:gd name="T75" fmla="*/ 2147483646 h 161"/>
              <a:gd name="T76" fmla="*/ 2147483646 w 137"/>
              <a:gd name="T77" fmla="*/ 214748364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17527" name="Freeform 18">
            <a:extLst>
              <a:ext uri="{FF2B5EF4-FFF2-40B4-BE49-F238E27FC236}">
                <a16:creationId xmlns:a16="http://schemas.microsoft.com/office/drawing/2014/main" id="{A4E93151-8264-4A4A-BCFE-AD4433B7F290}"/>
              </a:ext>
            </a:extLst>
          </p:cNvPr>
          <p:cNvSpPr>
            <a:spLocks noChangeArrowheads="1"/>
          </p:cNvSpPr>
          <p:nvPr/>
        </p:nvSpPr>
        <p:spPr bwMode="auto">
          <a:xfrm rot="925403">
            <a:off x="7894638" y="3698875"/>
            <a:ext cx="461962" cy="333375"/>
          </a:xfrm>
          <a:custGeom>
            <a:avLst/>
            <a:gdLst>
              <a:gd name="T0" fmla="*/ 2147483646 w 177"/>
              <a:gd name="T1" fmla="*/ 2147483646 h 128"/>
              <a:gd name="T2" fmla="*/ 2147483646 w 177"/>
              <a:gd name="T3" fmla="*/ 2147483646 h 128"/>
              <a:gd name="T4" fmla="*/ 2147483646 w 177"/>
              <a:gd name="T5" fmla="*/ 2147483646 h 128"/>
              <a:gd name="T6" fmla="*/ 2147483646 w 177"/>
              <a:gd name="T7" fmla="*/ 2147483646 h 128"/>
              <a:gd name="T8" fmla="*/ 2147483646 w 177"/>
              <a:gd name="T9" fmla="*/ 2147483646 h 128"/>
              <a:gd name="T10" fmla="*/ 2147483646 w 177"/>
              <a:gd name="T11" fmla="*/ 2147483646 h 128"/>
              <a:gd name="T12" fmla="*/ 2147483646 w 177"/>
              <a:gd name="T13" fmla="*/ 2147483646 h 128"/>
              <a:gd name="T14" fmla="*/ 2147483646 w 177"/>
              <a:gd name="T15" fmla="*/ 2147483646 h 128"/>
              <a:gd name="T16" fmla="*/ 2147483646 w 177"/>
              <a:gd name="T17" fmla="*/ 2147483646 h 128"/>
              <a:gd name="T18" fmla="*/ 2147483646 w 177"/>
              <a:gd name="T19" fmla="*/ 2147483646 h 128"/>
              <a:gd name="T20" fmla="*/ 2147483646 w 177"/>
              <a:gd name="T21" fmla="*/ 2147483646 h 128"/>
              <a:gd name="T22" fmla="*/ 2147483646 w 177"/>
              <a:gd name="T23" fmla="*/ 2147483646 h 128"/>
              <a:gd name="T24" fmla="*/ 2147483646 w 177"/>
              <a:gd name="T25" fmla="*/ 2147483646 h 128"/>
              <a:gd name="T26" fmla="*/ 2147483646 w 177"/>
              <a:gd name="T27" fmla="*/ 2147483646 h 128"/>
              <a:gd name="T28" fmla="*/ 2147483646 w 177"/>
              <a:gd name="T29" fmla="*/ 2147483646 h 128"/>
              <a:gd name="T30" fmla="*/ 2147483646 w 177"/>
              <a:gd name="T31" fmla="*/ 2147483646 h 128"/>
              <a:gd name="T32" fmla="*/ 2147483646 w 177"/>
              <a:gd name="T33" fmla="*/ 2147483646 h 128"/>
              <a:gd name="T34" fmla="*/ 2147483646 w 177"/>
              <a:gd name="T35" fmla="*/ 2147483646 h 128"/>
              <a:gd name="T36" fmla="*/ 2147483646 w 177"/>
              <a:gd name="T37" fmla="*/ 2147483646 h 128"/>
              <a:gd name="T38" fmla="*/ 2147483646 w 177"/>
              <a:gd name="T39" fmla="*/ 2147483646 h 128"/>
              <a:gd name="T40" fmla="*/ 2147483646 w 177"/>
              <a:gd name="T41" fmla="*/ 2147483646 h 128"/>
              <a:gd name="T42" fmla="*/ 2147483646 w 177"/>
              <a:gd name="T43" fmla="*/ 2147483646 h 128"/>
              <a:gd name="T44" fmla="*/ 2147483646 w 177"/>
              <a:gd name="T45" fmla="*/ 2147483646 h 128"/>
              <a:gd name="T46" fmla="*/ 2147483646 w 177"/>
              <a:gd name="T47" fmla="*/ 2147483646 h 128"/>
              <a:gd name="T48" fmla="*/ 2147483646 w 177"/>
              <a:gd name="T49" fmla="*/ 2147483646 h 128"/>
              <a:gd name="T50" fmla="*/ 2147483646 w 177"/>
              <a:gd name="T51" fmla="*/ 2147483646 h 128"/>
              <a:gd name="T52" fmla="*/ 2147483646 w 177"/>
              <a:gd name="T53" fmla="*/ 2147483646 h 128"/>
              <a:gd name="T54" fmla="*/ 2147483646 w 177"/>
              <a:gd name="T55" fmla="*/ 2147483646 h 128"/>
              <a:gd name="T56" fmla="*/ 2147483646 w 177"/>
              <a:gd name="T57" fmla="*/ 2147483646 h 128"/>
              <a:gd name="T58" fmla="*/ 2147483646 w 177"/>
              <a:gd name="T59" fmla="*/ 2147483646 h 128"/>
              <a:gd name="T60" fmla="*/ 2147483646 w 177"/>
              <a:gd name="T61" fmla="*/ 2147483646 h 128"/>
              <a:gd name="T62" fmla="*/ 0 w 177"/>
              <a:gd name="T63" fmla="*/ 2147483646 h 128"/>
              <a:gd name="T64" fmla="*/ 0 w 177"/>
              <a:gd name="T65" fmla="*/ 2147483646 h 128"/>
              <a:gd name="T66" fmla="*/ 2147483646 w 177"/>
              <a:gd name="T67" fmla="*/ 2147483646 h 128"/>
              <a:gd name="T68" fmla="*/ 2147483646 w 177"/>
              <a:gd name="T69" fmla="*/ 2147483646 h 128"/>
              <a:gd name="T70" fmla="*/ 2147483646 w 177"/>
              <a:gd name="T71" fmla="*/ 2147483646 h 128"/>
              <a:gd name="T72" fmla="*/ 2147483646 w 177"/>
              <a:gd name="T73" fmla="*/ 2147483646 h 128"/>
              <a:gd name="T74" fmla="*/ 2147483646 w 177"/>
              <a:gd name="T75" fmla="*/ 2147483646 h 128"/>
              <a:gd name="T76" fmla="*/ 2147483646 w 177"/>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17528" name="Freeform 19">
            <a:extLst>
              <a:ext uri="{FF2B5EF4-FFF2-40B4-BE49-F238E27FC236}">
                <a16:creationId xmlns:a16="http://schemas.microsoft.com/office/drawing/2014/main" id="{1717878E-9D9D-49B6-A08B-7FDE80DC1276}"/>
              </a:ext>
            </a:extLst>
          </p:cNvPr>
          <p:cNvSpPr>
            <a:spLocks noChangeArrowheads="1"/>
          </p:cNvSpPr>
          <p:nvPr/>
        </p:nvSpPr>
        <p:spPr bwMode="auto">
          <a:xfrm rot="925403">
            <a:off x="7258050" y="4114800"/>
            <a:ext cx="400050" cy="434975"/>
          </a:xfrm>
          <a:custGeom>
            <a:avLst/>
            <a:gdLst>
              <a:gd name="T0" fmla="*/ 2147483646 w 154"/>
              <a:gd name="T1" fmla="*/ 2147483646 h 167"/>
              <a:gd name="T2" fmla="*/ 2147483646 w 154"/>
              <a:gd name="T3" fmla="*/ 2147483646 h 167"/>
              <a:gd name="T4" fmla="*/ 2147483646 w 154"/>
              <a:gd name="T5" fmla="*/ 2147483646 h 167"/>
              <a:gd name="T6" fmla="*/ 2147483646 w 154"/>
              <a:gd name="T7" fmla="*/ 2147483646 h 167"/>
              <a:gd name="T8" fmla="*/ 2147483646 w 154"/>
              <a:gd name="T9" fmla="*/ 2147483646 h 167"/>
              <a:gd name="T10" fmla="*/ 2147483646 w 154"/>
              <a:gd name="T11" fmla="*/ 2147483646 h 167"/>
              <a:gd name="T12" fmla="*/ 2147483646 w 154"/>
              <a:gd name="T13" fmla="*/ 0 h 167"/>
              <a:gd name="T14" fmla="*/ 2147483646 w 154"/>
              <a:gd name="T15" fmla="*/ 2147483646 h 167"/>
              <a:gd name="T16" fmla="*/ 2147483646 w 154"/>
              <a:gd name="T17" fmla="*/ 2147483646 h 167"/>
              <a:gd name="T18" fmla="*/ 2147483646 w 154"/>
              <a:gd name="T19" fmla="*/ 2147483646 h 167"/>
              <a:gd name="T20" fmla="*/ 2147483646 w 154"/>
              <a:gd name="T21" fmla="*/ 2147483646 h 167"/>
              <a:gd name="T22" fmla="*/ 2147483646 w 154"/>
              <a:gd name="T23" fmla="*/ 2147483646 h 167"/>
              <a:gd name="T24" fmla="*/ 2147483646 w 154"/>
              <a:gd name="T25" fmla="*/ 2147483646 h 167"/>
              <a:gd name="T26" fmla="*/ 2147483646 w 154"/>
              <a:gd name="T27" fmla="*/ 2147483646 h 167"/>
              <a:gd name="T28" fmla="*/ 2147483646 w 154"/>
              <a:gd name="T29" fmla="*/ 2147483646 h 167"/>
              <a:gd name="T30" fmla="*/ 2147483646 w 154"/>
              <a:gd name="T31" fmla="*/ 2147483646 h 167"/>
              <a:gd name="T32" fmla="*/ 2147483646 w 154"/>
              <a:gd name="T33" fmla="*/ 2147483646 h 167"/>
              <a:gd name="T34" fmla="*/ 2147483646 w 154"/>
              <a:gd name="T35" fmla="*/ 2147483646 h 167"/>
              <a:gd name="T36" fmla="*/ 2147483646 w 154"/>
              <a:gd name="T37" fmla="*/ 2147483646 h 167"/>
              <a:gd name="T38" fmla="*/ 2147483646 w 154"/>
              <a:gd name="T39" fmla="*/ 2147483646 h 167"/>
              <a:gd name="T40" fmla="*/ 0 w 154"/>
              <a:gd name="T41" fmla="*/ 2147483646 h 167"/>
              <a:gd name="T42" fmla="*/ 2147483646 w 154"/>
              <a:gd name="T43" fmla="*/ 2147483646 h 167"/>
              <a:gd name="T44" fmla="*/ 2147483646 w 154"/>
              <a:gd name="T45" fmla="*/ 2147483646 h 167"/>
              <a:gd name="T46" fmla="*/ 2147483646 w 154"/>
              <a:gd name="T47" fmla="*/ 2147483646 h 167"/>
              <a:gd name="T48" fmla="*/ 2147483646 w 154"/>
              <a:gd name="T49" fmla="*/ 2147483646 h 167"/>
              <a:gd name="T50" fmla="*/ 2147483646 w 154"/>
              <a:gd name="T51" fmla="*/ 2147483646 h 167"/>
              <a:gd name="T52" fmla="*/ 2147483646 w 154"/>
              <a:gd name="T53" fmla="*/ 2147483646 h 167"/>
              <a:gd name="T54" fmla="*/ 2147483646 w 154"/>
              <a:gd name="T55" fmla="*/ 2147483646 h 167"/>
              <a:gd name="T56" fmla="*/ 2147483646 w 154"/>
              <a:gd name="T57" fmla="*/ 2147483646 h 167"/>
              <a:gd name="T58" fmla="*/ 2147483646 w 154"/>
              <a:gd name="T59" fmla="*/ 2147483646 h 167"/>
              <a:gd name="T60" fmla="*/ 2147483646 w 154"/>
              <a:gd name="T61" fmla="*/ 2147483646 h 167"/>
              <a:gd name="T62" fmla="*/ 2147483646 w 154"/>
              <a:gd name="T63" fmla="*/ 2147483646 h 167"/>
              <a:gd name="T64" fmla="*/ 2147483646 w 154"/>
              <a:gd name="T65" fmla="*/ 2147483646 h 167"/>
              <a:gd name="T66" fmla="*/ 2147483646 w 154"/>
              <a:gd name="T67" fmla="*/ 2147483646 h 167"/>
              <a:gd name="T68" fmla="*/ 2147483646 w 154"/>
              <a:gd name="T69" fmla="*/ 2147483646 h 167"/>
              <a:gd name="T70" fmla="*/ 2147483646 w 154"/>
              <a:gd name="T71" fmla="*/ 2147483646 h 167"/>
              <a:gd name="T72" fmla="*/ 2147483646 w 154"/>
              <a:gd name="T73" fmla="*/ 2147483646 h 167"/>
              <a:gd name="T74" fmla="*/ 2147483646 w 154"/>
              <a:gd name="T75" fmla="*/ 2147483646 h 167"/>
              <a:gd name="T76" fmla="*/ 2147483646 w 154"/>
              <a:gd name="T77" fmla="*/ 2147483646 h 167"/>
              <a:gd name="T78" fmla="*/ 2147483646 w 154"/>
              <a:gd name="T79" fmla="*/ 214748364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17529" name="Freeform 68">
            <a:extLst>
              <a:ext uri="{FF2B5EF4-FFF2-40B4-BE49-F238E27FC236}">
                <a16:creationId xmlns:a16="http://schemas.microsoft.com/office/drawing/2014/main" id="{50015810-47EF-465B-844C-725AEA944DE6}"/>
              </a:ext>
            </a:extLst>
          </p:cNvPr>
          <p:cNvSpPr>
            <a:spLocks noChangeArrowheads="1"/>
          </p:cNvSpPr>
          <p:nvPr/>
        </p:nvSpPr>
        <p:spPr bwMode="auto">
          <a:xfrm rot="925403">
            <a:off x="8331200" y="4124325"/>
            <a:ext cx="112713" cy="225425"/>
          </a:xfrm>
          <a:custGeom>
            <a:avLst/>
            <a:gdLst>
              <a:gd name="T0" fmla="*/ 0 w 43"/>
              <a:gd name="T1" fmla="*/ 2147483646 h 87"/>
              <a:gd name="T2" fmla="*/ 0 w 43"/>
              <a:gd name="T3" fmla="*/ 2147483646 h 87"/>
              <a:gd name="T4" fmla="*/ 2147483646 w 43"/>
              <a:gd name="T5" fmla="*/ 2147483646 h 87"/>
              <a:gd name="T6" fmla="*/ 2147483646 w 43"/>
              <a:gd name="T7" fmla="*/ 2147483646 h 87"/>
              <a:gd name="T8" fmla="*/ 2147483646 w 43"/>
              <a:gd name="T9" fmla="*/ 2147483646 h 87"/>
              <a:gd name="T10" fmla="*/ 2147483646 w 43"/>
              <a:gd name="T11" fmla="*/ 2147483646 h 87"/>
              <a:gd name="T12" fmla="*/ 2147483646 w 43"/>
              <a:gd name="T13" fmla="*/ 2147483646 h 87"/>
              <a:gd name="T14" fmla="*/ 2147483646 w 43"/>
              <a:gd name="T15" fmla="*/ 2147483646 h 87"/>
              <a:gd name="T16" fmla="*/ 2147483646 w 43"/>
              <a:gd name="T17" fmla="*/ 2147483646 h 87"/>
              <a:gd name="T18" fmla="*/ 2147483646 w 43"/>
              <a:gd name="T19" fmla="*/ 2147483646 h 87"/>
              <a:gd name="T20" fmla="*/ 2147483646 w 43"/>
              <a:gd name="T21" fmla="*/ 2147483646 h 87"/>
              <a:gd name="T22" fmla="*/ 2147483646 w 43"/>
              <a:gd name="T23" fmla="*/ 2147483646 h 87"/>
              <a:gd name="T24" fmla="*/ 2147483646 w 43"/>
              <a:gd name="T25" fmla="*/ 2147483646 h 87"/>
              <a:gd name="T26" fmla="*/ 2147483646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6" name="Group 83">
            <a:extLst>
              <a:ext uri="{FF2B5EF4-FFF2-40B4-BE49-F238E27FC236}">
                <a16:creationId xmlns:a16="http://schemas.microsoft.com/office/drawing/2014/main" id="{3E4B4AB0-FD5D-4BF9-A7EE-1EBC4ECCF6D0}"/>
              </a:ext>
            </a:extLst>
          </p:cNvPr>
          <p:cNvGrpSpPr/>
          <p:nvPr/>
        </p:nvGrpSpPr>
        <p:grpSpPr>
          <a:xfrm rot="925403">
            <a:off x="7188531" y="3642576"/>
            <a:ext cx="1754272" cy="1594794"/>
            <a:chOff x="4379913" y="5351463"/>
            <a:chExt cx="973138" cy="887412"/>
          </a:xfrm>
          <a:solidFill>
            <a:schemeClr val="bg1">
              <a:alpha val="0"/>
            </a:schemeClr>
          </a:solidFill>
        </p:grpSpPr>
        <p:sp>
          <p:nvSpPr>
            <p:cNvPr id="180" name="Freeform 9">
              <a:extLst>
                <a:ext uri="{FF2B5EF4-FFF2-40B4-BE49-F238E27FC236}">
                  <a16:creationId xmlns:a16="http://schemas.microsoft.com/office/drawing/2014/main" id="{6644BC65-4DCC-44EC-B114-8B6CB92EDEBF}"/>
                </a:ext>
              </a:extLst>
            </p:cNvPr>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1" name="Freeform 10">
              <a:extLst>
                <a:ext uri="{FF2B5EF4-FFF2-40B4-BE49-F238E27FC236}">
                  <a16:creationId xmlns:a16="http://schemas.microsoft.com/office/drawing/2014/main" id="{12830D0E-D3E1-467E-94E0-4422C133433A}"/>
                </a:ext>
              </a:extLst>
            </p:cNvPr>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2" name="Freeform 11">
              <a:extLst>
                <a:ext uri="{FF2B5EF4-FFF2-40B4-BE49-F238E27FC236}">
                  <a16:creationId xmlns:a16="http://schemas.microsoft.com/office/drawing/2014/main" id="{8DDFC2B3-723C-423F-980C-1516972A582E}"/>
                </a:ext>
              </a:extLst>
            </p:cNvPr>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3" name="Freeform 12">
              <a:extLst>
                <a:ext uri="{FF2B5EF4-FFF2-40B4-BE49-F238E27FC236}">
                  <a16:creationId xmlns:a16="http://schemas.microsoft.com/office/drawing/2014/main" id="{A61C3BD3-AA2C-4E8C-86F6-3C3C1E84195F}"/>
                </a:ext>
              </a:extLst>
            </p:cNvPr>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4" name="Freeform 13">
              <a:extLst>
                <a:ext uri="{FF2B5EF4-FFF2-40B4-BE49-F238E27FC236}">
                  <a16:creationId xmlns:a16="http://schemas.microsoft.com/office/drawing/2014/main" id="{657D563C-62C5-4097-9EBF-EA26C628B62C}"/>
                </a:ext>
              </a:extLst>
            </p:cNvPr>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5" name="Freeform 14">
              <a:extLst>
                <a:ext uri="{FF2B5EF4-FFF2-40B4-BE49-F238E27FC236}">
                  <a16:creationId xmlns:a16="http://schemas.microsoft.com/office/drawing/2014/main" id="{5E63B6F2-647B-4F07-94BF-5E62F66C0B84}"/>
                </a:ext>
              </a:extLst>
            </p:cNvPr>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6" name="Freeform 15">
              <a:extLst>
                <a:ext uri="{FF2B5EF4-FFF2-40B4-BE49-F238E27FC236}">
                  <a16:creationId xmlns:a16="http://schemas.microsoft.com/office/drawing/2014/main" id="{453E6171-716B-4729-ACC6-9E4DCA6FD2FE}"/>
                </a:ext>
              </a:extLst>
            </p:cNvPr>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7" name="Freeform 16">
              <a:extLst>
                <a:ext uri="{FF2B5EF4-FFF2-40B4-BE49-F238E27FC236}">
                  <a16:creationId xmlns:a16="http://schemas.microsoft.com/office/drawing/2014/main" id="{63421AB6-028A-4E24-A5D1-02768963483E}"/>
                </a:ext>
              </a:extLst>
            </p:cNvPr>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8" name="Freeform 17">
              <a:extLst>
                <a:ext uri="{FF2B5EF4-FFF2-40B4-BE49-F238E27FC236}">
                  <a16:creationId xmlns:a16="http://schemas.microsoft.com/office/drawing/2014/main" id="{1623DC67-08EE-42AC-B1F2-84E6B4FF94E1}"/>
                </a:ext>
              </a:extLst>
            </p:cNvPr>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9" name="Freeform 18">
              <a:extLst>
                <a:ext uri="{FF2B5EF4-FFF2-40B4-BE49-F238E27FC236}">
                  <a16:creationId xmlns:a16="http://schemas.microsoft.com/office/drawing/2014/main" id="{BAACE14F-31E2-43D5-A524-A30F4BD93BEF}"/>
                </a:ext>
              </a:extLst>
            </p:cNvPr>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90" name="Freeform 19">
              <a:extLst>
                <a:ext uri="{FF2B5EF4-FFF2-40B4-BE49-F238E27FC236}">
                  <a16:creationId xmlns:a16="http://schemas.microsoft.com/office/drawing/2014/main" id="{C451DAAA-551E-425A-B041-C91B6A370A30}"/>
                </a:ext>
              </a:extLst>
            </p:cNvPr>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grpSp>
      <p:cxnSp>
        <p:nvCxnSpPr>
          <p:cNvPr id="161" name="Straight Arrow Connector 160">
            <a:extLst>
              <a:ext uri="{FF2B5EF4-FFF2-40B4-BE49-F238E27FC236}">
                <a16:creationId xmlns:a16="http://schemas.microsoft.com/office/drawing/2014/main" id="{9C258017-E604-45E2-BD67-D0EFE1159DCA}"/>
              </a:ext>
            </a:extLst>
          </p:cNvPr>
          <p:cNvCxnSpPr/>
          <p:nvPr/>
        </p:nvCxnSpPr>
        <p:spPr>
          <a:xfrm rot="925403">
            <a:off x="7123113" y="3425825"/>
            <a:ext cx="479425" cy="37623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F803849E-4DA0-4756-B9C7-20B20704E171}"/>
              </a:ext>
            </a:extLst>
          </p:cNvPr>
          <p:cNvCxnSpPr/>
          <p:nvPr/>
        </p:nvCxnSpPr>
        <p:spPr>
          <a:xfrm rot="925403" flipH="1">
            <a:off x="8358188" y="3532188"/>
            <a:ext cx="254000" cy="28892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324D967-C18A-4F99-9843-215110FDB8C8}"/>
              </a:ext>
            </a:extLst>
          </p:cNvPr>
          <p:cNvCxnSpPr/>
          <p:nvPr/>
        </p:nvCxnSpPr>
        <p:spPr>
          <a:xfrm rot="925403">
            <a:off x="7956550" y="3201988"/>
            <a:ext cx="153988" cy="457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375AB471-4C1C-44FD-B953-AA231061DC17}"/>
              </a:ext>
            </a:extLst>
          </p:cNvPr>
          <p:cNvCxnSpPr/>
          <p:nvPr/>
        </p:nvCxnSpPr>
        <p:spPr>
          <a:xfrm rot="925403" flipV="1">
            <a:off x="6762750" y="4405313"/>
            <a:ext cx="357188" cy="28257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E4408DCA-EF01-4FBF-BCBF-67211FE95A48}"/>
              </a:ext>
            </a:extLst>
          </p:cNvPr>
          <p:cNvCxnSpPr/>
          <p:nvPr/>
        </p:nvCxnSpPr>
        <p:spPr>
          <a:xfrm rot="925403" flipH="1" flipV="1">
            <a:off x="8339138" y="5307013"/>
            <a:ext cx="280987" cy="38576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6FC8C09F-6D88-4964-BFF8-381F40BFBB15}"/>
              </a:ext>
            </a:extLst>
          </p:cNvPr>
          <p:cNvCxnSpPr/>
          <p:nvPr/>
        </p:nvCxnSpPr>
        <p:spPr>
          <a:xfrm flipH="1">
            <a:off x="8856663" y="4311650"/>
            <a:ext cx="255587" cy="3016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8A9E9052-92AE-4174-A23F-8026F7A4961B}"/>
              </a:ext>
            </a:extLst>
          </p:cNvPr>
          <p:cNvCxnSpPr/>
          <p:nvPr/>
        </p:nvCxnSpPr>
        <p:spPr>
          <a:xfrm rot="925403" flipV="1">
            <a:off x="7069138" y="4752975"/>
            <a:ext cx="304800" cy="51117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C137B0C-1DE8-4357-9BFB-7884C56CFEA9}"/>
              </a:ext>
            </a:extLst>
          </p:cNvPr>
          <p:cNvCxnSpPr/>
          <p:nvPr/>
        </p:nvCxnSpPr>
        <p:spPr>
          <a:xfrm rot="925403" flipV="1">
            <a:off x="8021638" y="5264150"/>
            <a:ext cx="0" cy="46037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4EA3943C-6C74-410E-B402-7E34E97C7C0E}"/>
              </a:ext>
            </a:extLst>
          </p:cNvPr>
          <p:cNvCxnSpPr/>
          <p:nvPr/>
        </p:nvCxnSpPr>
        <p:spPr>
          <a:xfrm rot="925403">
            <a:off x="6989763" y="3948113"/>
            <a:ext cx="473075" cy="134937"/>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D98FC8BB-CD49-4E05-8058-51ECC4EE59F7}"/>
              </a:ext>
            </a:extLst>
          </p:cNvPr>
          <p:cNvCxnSpPr/>
          <p:nvPr/>
        </p:nvCxnSpPr>
        <p:spPr>
          <a:xfrm rot="925403" flipH="1">
            <a:off x="8451850" y="3776663"/>
            <a:ext cx="365125" cy="36036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1F446649-D39D-4BE0-9704-62A5771F7B3A}"/>
              </a:ext>
            </a:extLst>
          </p:cNvPr>
          <p:cNvCxnSpPr/>
          <p:nvPr/>
        </p:nvCxnSpPr>
        <p:spPr>
          <a:xfrm rot="925403" flipV="1">
            <a:off x="7629525" y="4864100"/>
            <a:ext cx="141288" cy="6096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6DFBF356-788B-468F-A1DB-96B21354F376}"/>
              </a:ext>
            </a:extLst>
          </p:cNvPr>
          <p:cNvCxnSpPr/>
          <p:nvPr/>
        </p:nvCxnSpPr>
        <p:spPr>
          <a:xfrm rot="925403" flipH="1" flipV="1">
            <a:off x="8799513" y="5041900"/>
            <a:ext cx="296862" cy="10636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a:extLst>
              <a:ext uri="{FF2B5EF4-FFF2-40B4-BE49-F238E27FC236}">
                <a16:creationId xmlns:a16="http://schemas.microsoft.com/office/drawing/2014/main" id="{C2D4895E-DD49-423D-8F71-B190235D1D9F}"/>
              </a:ext>
            </a:extLst>
          </p:cNvPr>
          <p:cNvSpPr/>
          <p:nvPr/>
        </p:nvSpPr>
        <p:spPr>
          <a:xfrm rot="925403">
            <a:off x="7769225" y="3517900"/>
            <a:ext cx="214313" cy="458788"/>
          </a:xfrm>
          <a:custGeom>
            <a:avLst/>
            <a:gdLst>
              <a:gd name="connsiteX0" fmla="*/ 368300 w 368300"/>
              <a:gd name="connsiteY0" fmla="*/ 789225 h 789225"/>
              <a:gd name="connsiteX1" fmla="*/ 279400 w 368300"/>
              <a:gd name="connsiteY1" fmla="*/ 776525 h 789225"/>
              <a:gd name="connsiteX2" fmla="*/ 266700 w 368300"/>
              <a:gd name="connsiteY2" fmla="*/ 738425 h 789225"/>
              <a:gd name="connsiteX3" fmla="*/ 241300 w 368300"/>
              <a:gd name="connsiteY3" fmla="*/ 649525 h 789225"/>
              <a:gd name="connsiteX4" fmla="*/ 228600 w 368300"/>
              <a:gd name="connsiteY4" fmla="*/ 547925 h 789225"/>
              <a:gd name="connsiteX5" fmla="*/ 215900 w 368300"/>
              <a:gd name="connsiteY5" fmla="*/ 382825 h 789225"/>
              <a:gd name="connsiteX6" fmla="*/ 177800 w 368300"/>
              <a:gd name="connsiteY6" fmla="*/ 344725 h 789225"/>
              <a:gd name="connsiteX7" fmla="*/ 88900 w 368300"/>
              <a:gd name="connsiteY7" fmla="*/ 243125 h 789225"/>
              <a:gd name="connsiteX8" fmla="*/ 50800 w 368300"/>
              <a:gd name="connsiteY8" fmla="*/ 217725 h 789225"/>
              <a:gd name="connsiteX9" fmla="*/ 25400 w 368300"/>
              <a:gd name="connsiteY9" fmla="*/ 103425 h 789225"/>
              <a:gd name="connsiteX10" fmla="*/ 12700 w 368300"/>
              <a:gd name="connsiteY10" fmla="*/ 1825 h 789225"/>
              <a:gd name="connsiteX11" fmla="*/ 0 w 368300"/>
              <a:gd name="connsiteY11" fmla="*/ 1825 h 78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300" h="789225">
                <a:moveTo>
                  <a:pt x="368300" y="789225"/>
                </a:moveTo>
                <a:cubicBezTo>
                  <a:pt x="338667" y="784992"/>
                  <a:pt x="306174" y="789912"/>
                  <a:pt x="279400" y="776525"/>
                </a:cubicBezTo>
                <a:cubicBezTo>
                  <a:pt x="267426" y="770538"/>
                  <a:pt x="270378" y="751297"/>
                  <a:pt x="266700" y="738425"/>
                </a:cubicBezTo>
                <a:cubicBezTo>
                  <a:pt x="234806" y="626797"/>
                  <a:pt x="271750" y="740876"/>
                  <a:pt x="241300" y="649525"/>
                </a:cubicBezTo>
                <a:cubicBezTo>
                  <a:pt x="237067" y="615658"/>
                  <a:pt x="231836" y="581901"/>
                  <a:pt x="228600" y="547925"/>
                </a:cubicBezTo>
                <a:cubicBezTo>
                  <a:pt x="223367" y="492978"/>
                  <a:pt x="229287" y="436373"/>
                  <a:pt x="215900" y="382825"/>
                </a:cubicBezTo>
                <a:cubicBezTo>
                  <a:pt x="211544" y="365401"/>
                  <a:pt x="189627" y="358242"/>
                  <a:pt x="177800" y="344725"/>
                </a:cubicBezTo>
                <a:cubicBezTo>
                  <a:pt x="140851" y="302497"/>
                  <a:pt x="129556" y="277005"/>
                  <a:pt x="88900" y="243125"/>
                </a:cubicBezTo>
                <a:cubicBezTo>
                  <a:pt x="77174" y="233354"/>
                  <a:pt x="63500" y="226192"/>
                  <a:pt x="50800" y="217725"/>
                </a:cubicBezTo>
                <a:cubicBezTo>
                  <a:pt x="42333" y="179625"/>
                  <a:pt x="32183" y="141861"/>
                  <a:pt x="25400" y="103425"/>
                </a:cubicBezTo>
                <a:cubicBezTo>
                  <a:pt x="19469" y="69814"/>
                  <a:pt x="20978" y="34936"/>
                  <a:pt x="12700" y="1825"/>
                </a:cubicBezTo>
                <a:cubicBezTo>
                  <a:pt x="11673" y="-2282"/>
                  <a:pt x="4233" y="1825"/>
                  <a:pt x="0" y="1825"/>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 name="Freeform 173">
            <a:extLst>
              <a:ext uri="{FF2B5EF4-FFF2-40B4-BE49-F238E27FC236}">
                <a16:creationId xmlns:a16="http://schemas.microsoft.com/office/drawing/2014/main" id="{4EC4B206-7A36-4DB0-B6B4-44015B944CAE}"/>
              </a:ext>
            </a:extLst>
          </p:cNvPr>
          <p:cNvSpPr/>
          <p:nvPr/>
        </p:nvSpPr>
        <p:spPr>
          <a:xfrm rot="925403">
            <a:off x="7600950" y="4705350"/>
            <a:ext cx="149225" cy="523875"/>
          </a:xfrm>
          <a:custGeom>
            <a:avLst/>
            <a:gdLst>
              <a:gd name="connsiteX0" fmla="*/ 215900 w 257501"/>
              <a:gd name="connsiteY0" fmla="*/ 0 h 901700"/>
              <a:gd name="connsiteX1" fmla="*/ 254000 w 257501"/>
              <a:gd name="connsiteY1" fmla="*/ 76200 h 901700"/>
              <a:gd name="connsiteX2" fmla="*/ 215900 w 257501"/>
              <a:gd name="connsiteY2" fmla="*/ 266700 h 901700"/>
              <a:gd name="connsiteX3" fmla="*/ 190500 w 257501"/>
              <a:gd name="connsiteY3" fmla="*/ 304800 h 901700"/>
              <a:gd name="connsiteX4" fmla="*/ 177800 w 257501"/>
              <a:gd name="connsiteY4" fmla="*/ 342900 h 901700"/>
              <a:gd name="connsiteX5" fmla="*/ 127000 w 257501"/>
              <a:gd name="connsiteY5" fmla="*/ 419100 h 901700"/>
              <a:gd name="connsiteX6" fmla="*/ 101600 w 257501"/>
              <a:gd name="connsiteY6" fmla="*/ 495300 h 901700"/>
              <a:gd name="connsiteX7" fmla="*/ 50800 w 257501"/>
              <a:gd name="connsiteY7" fmla="*/ 571500 h 901700"/>
              <a:gd name="connsiteX8" fmla="*/ 12700 w 257501"/>
              <a:gd name="connsiteY8" fmla="*/ 660400 h 901700"/>
              <a:gd name="connsiteX9" fmla="*/ 0 w 257501"/>
              <a:gd name="connsiteY9" fmla="*/ 698500 h 901700"/>
              <a:gd name="connsiteX10" fmla="*/ 12700 w 257501"/>
              <a:gd name="connsiteY10" fmla="*/ 838200 h 901700"/>
              <a:gd name="connsiteX11" fmla="*/ 25400 w 257501"/>
              <a:gd name="connsiteY11"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01" h="901700">
                <a:moveTo>
                  <a:pt x="215900" y="0"/>
                </a:moveTo>
                <a:cubicBezTo>
                  <a:pt x="228600" y="25400"/>
                  <a:pt x="250682" y="47996"/>
                  <a:pt x="254000" y="76200"/>
                </a:cubicBezTo>
                <a:cubicBezTo>
                  <a:pt x="264218" y="163053"/>
                  <a:pt x="252238" y="203109"/>
                  <a:pt x="215900" y="266700"/>
                </a:cubicBezTo>
                <a:cubicBezTo>
                  <a:pt x="208327" y="279952"/>
                  <a:pt x="197326" y="291148"/>
                  <a:pt x="190500" y="304800"/>
                </a:cubicBezTo>
                <a:cubicBezTo>
                  <a:pt x="184513" y="316774"/>
                  <a:pt x="184301" y="331198"/>
                  <a:pt x="177800" y="342900"/>
                </a:cubicBezTo>
                <a:cubicBezTo>
                  <a:pt x="162975" y="369585"/>
                  <a:pt x="143933" y="393700"/>
                  <a:pt x="127000" y="419100"/>
                </a:cubicBezTo>
                <a:cubicBezTo>
                  <a:pt x="112148" y="441377"/>
                  <a:pt x="116452" y="473023"/>
                  <a:pt x="101600" y="495300"/>
                </a:cubicBezTo>
                <a:cubicBezTo>
                  <a:pt x="84667" y="520700"/>
                  <a:pt x="60453" y="542540"/>
                  <a:pt x="50800" y="571500"/>
                </a:cubicBezTo>
                <a:cubicBezTo>
                  <a:pt x="21016" y="660851"/>
                  <a:pt x="59780" y="550546"/>
                  <a:pt x="12700" y="660400"/>
                </a:cubicBezTo>
                <a:cubicBezTo>
                  <a:pt x="7427" y="672705"/>
                  <a:pt x="4233" y="685800"/>
                  <a:pt x="0" y="698500"/>
                </a:cubicBezTo>
                <a:cubicBezTo>
                  <a:pt x="4233" y="745067"/>
                  <a:pt x="6520" y="791851"/>
                  <a:pt x="12700" y="838200"/>
                </a:cubicBezTo>
                <a:cubicBezTo>
                  <a:pt x="26427" y="941151"/>
                  <a:pt x="25400" y="859893"/>
                  <a:pt x="25400" y="9017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5" name="Freeform 174">
            <a:extLst>
              <a:ext uri="{FF2B5EF4-FFF2-40B4-BE49-F238E27FC236}">
                <a16:creationId xmlns:a16="http://schemas.microsoft.com/office/drawing/2014/main" id="{9D941BFE-6388-4E6E-B728-9255EB7C989D}"/>
              </a:ext>
            </a:extLst>
          </p:cNvPr>
          <p:cNvSpPr/>
          <p:nvPr/>
        </p:nvSpPr>
        <p:spPr>
          <a:xfrm rot="925403">
            <a:off x="8421688" y="4048125"/>
            <a:ext cx="279400" cy="184150"/>
          </a:xfrm>
          <a:custGeom>
            <a:avLst/>
            <a:gdLst>
              <a:gd name="connsiteX0" fmla="*/ 0 w 482600"/>
              <a:gd name="connsiteY0" fmla="*/ 317500 h 317500"/>
              <a:gd name="connsiteX1" fmla="*/ 38100 w 482600"/>
              <a:gd name="connsiteY1" fmla="*/ 254000 h 317500"/>
              <a:gd name="connsiteX2" fmla="*/ 50800 w 482600"/>
              <a:gd name="connsiteY2" fmla="*/ 215900 h 317500"/>
              <a:gd name="connsiteX3" fmla="*/ 88900 w 482600"/>
              <a:gd name="connsiteY3" fmla="*/ 177800 h 317500"/>
              <a:gd name="connsiteX4" fmla="*/ 114300 w 482600"/>
              <a:gd name="connsiteY4" fmla="*/ 139700 h 317500"/>
              <a:gd name="connsiteX5" fmla="*/ 139700 w 482600"/>
              <a:gd name="connsiteY5" fmla="*/ 88900 h 317500"/>
              <a:gd name="connsiteX6" fmla="*/ 177800 w 482600"/>
              <a:gd name="connsiteY6" fmla="*/ 76200 h 317500"/>
              <a:gd name="connsiteX7" fmla="*/ 419100 w 482600"/>
              <a:gd name="connsiteY7" fmla="*/ 38100 h 317500"/>
              <a:gd name="connsiteX8" fmla="*/ 457200 w 482600"/>
              <a:gd name="connsiteY8" fmla="*/ 12700 h 317500"/>
              <a:gd name="connsiteX9" fmla="*/ 482600 w 482600"/>
              <a:gd name="connsiteY9"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317500">
                <a:moveTo>
                  <a:pt x="0" y="317500"/>
                </a:moveTo>
                <a:cubicBezTo>
                  <a:pt x="12700" y="296333"/>
                  <a:pt x="27061" y="276078"/>
                  <a:pt x="38100" y="254000"/>
                </a:cubicBezTo>
                <a:cubicBezTo>
                  <a:pt x="44087" y="242026"/>
                  <a:pt x="43374" y="227039"/>
                  <a:pt x="50800" y="215900"/>
                </a:cubicBezTo>
                <a:cubicBezTo>
                  <a:pt x="60763" y="200956"/>
                  <a:pt x="77402" y="191598"/>
                  <a:pt x="88900" y="177800"/>
                </a:cubicBezTo>
                <a:cubicBezTo>
                  <a:pt x="98671" y="166074"/>
                  <a:pt x="106727" y="152952"/>
                  <a:pt x="114300" y="139700"/>
                </a:cubicBezTo>
                <a:cubicBezTo>
                  <a:pt x="123693" y="123262"/>
                  <a:pt x="126313" y="102287"/>
                  <a:pt x="139700" y="88900"/>
                </a:cubicBezTo>
                <a:cubicBezTo>
                  <a:pt x="149166" y="79434"/>
                  <a:pt x="165100" y="80433"/>
                  <a:pt x="177800" y="76200"/>
                </a:cubicBezTo>
                <a:cubicBezTo>
                  <a:pt x="281579" y="7014"/>
                  <a:pt x="159710" y="79056"/>
                  <a:pt x="419100" y="38100"/>
                </a:cubicBezTo>
                <a:cubicBezTo>
                  <a:pt x="434177" y="35719"/>
                  <a:pt x="444112" y="20553"/>
                  <a:pt x="457200" y="12700"/>
                </a:cubicBezTo>
                <a:cubicBezTo>
                  <a:pt x="465317" y="7830"/>
                  <a:pt x="474133" y="4233"/>
                  <a:pt x="482600"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6" name="Freeform 175">
            <a:extLst>
              <a:ext uri="{FF2B5EF4-FFF2-40B4-BE49-F238E27FC236}">
                <a16:creationId xmlns:a16="http://schemas.microsoft.com/office/drawing/2014/main" id="{3B9F4833-8003-4D14-B42C-3F7453618015}"/>
              </a:ext>
            </a:extLst>
          </p:cNvPr>
          <p:cNvSpPr/>
          <p:nvPr/>
        </p:nvSpPr>
        <p:spPr>
          <a:xfrm rot="925403">
            <a:off x="7319963" y="3975100"/>
            <a:ext cx="406400" cy="169863"/>
          </a:xfrm>
          <a:custGeom>
            <a:avLst/>
            <a:gdLst>
              <a:gd name="connsiteX0" fmla="*/ 698573 w 698573"/>
              <a:gd name="connsiteY0" fmla="*/ 292100 h 292100"/>
              <a:gd name="connsiteX1" fmla="*/ 596973 w 698573"/>
              <a:gd name="connsiteY1" fmla="*/ 254000 h 292100"/>
              <a:gd name="connsiteX2" fmla="*/ 520773 w 698573"/>
              <a:gd name="connsiteY2" fmla="*/ 241300 h 292100"/>
              <a:gd name="connsiteX3" fmla="*/ 482673 w 698573"/>
              <a:gd name="connsiteY3" fmla="*/ 228600 h 292100"/>
              <a:gd name="connsiteX4" fmla="*/ 215973 w 698573"/>
              <a:gd name="connsiteY4" fmla="*/ 215900 h 292100"/>
              <a:gd name="connsiteX5" fmla="*/ 177873 w 698573"/>
              <a:gd name="connsiteY5" fmla="*/ 177800 h 292100"/>
              <a:gd name="connsiteX6" fmla="*/ 88973 w 698573"/>
              <a:gd name="connsiteY6" fmla="*/ 114300 h 292100"/>
              <a:gd name="connsiteX7" fmla="*/ 38173 w 698573"/>
              <a:gd name="connsiteY7" fmla="*/ 38100 h 292100"/>
              <a:gd name="connsiteX8" fmla="*/ 73 w 698573"/>
              <a:gd name="connsiteY8"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73" h="292100">
                <a:moveTo>
                  <a:pt x="698573" y="292100"/>
                </a:moveTo>
                <a:cubicBezTo>
                  <a:pt x="686213" y="287156"/>
                  <a:pt x="619371" y="258977"/>
                  <a:pt x="596973" y="254000"/>
                </a:cubicBezTo>
                <a:cubicBezTo>
                  <a:pt x="571836" y="248414"/>
                  <a:pt x="546173" y="245533"/>
                  <a:pt x="520773" y="241300"/>
                </a:cubicBezTo>
                <a:cubicBezTo>
                  <a:pt x="508073" y="237067"/>
                  <a:pt x="496014" y="229712"/>
                  <a:pt x="482673" y="228600"/>
                </a:cubicBezTo>
                <a:cubicBezTo>
                  <a:pt x="393980" y="221209"/>
                  <a:pt x="303763" y="230532"/>
                  <a:pt x="215973" y="215900"/>
                </a:cubicBezTo>
                <a:cubicBezTo>
                  <a:pt x="198257" y="212947"/>
                  <a:pt x="192488" y="188239"/>
                  <a:pt x="177873" y="177800"/>
                </a:cubicBezTo>
                <a:cubicBezTo>
                  <a:pt x="113071" y="131513"/>
                  <a:pt x="138504" y="177983"/>
                  <a:pt x="88973" y="114300"/>
                </a:cubicBezTo>
                <a:cubicBezTo>
                  <a:pt x="70231" y="90203"/>
                  <a:pt x="63573" y="55033"/>
                  <a:pt x="38173" y="38100"/>
                </a:cubicBezTo>
                <a:cubicBezTo>
                  <a:pt x="-3449" y="10352"/>
                  <a:pt x="73" y="27964"/>
                  <a:pt x="73"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7" name="Freeform 176">
            <a:extLst>
              <a:ext uri="{FF2B5EF4-FFF2-40B4-BE49-F238E27FC236}">
                <a16:creationId xmlns:a16="http://schemas.microsoft.com/office/drawing/2014/main" id="{C5142670-B5CA-45C8-9FC5-CCFAE67102CE}"/>
              </a:ext>
            </a:extLst>
          </p:cNvPr>
          <p:cNvSpPr/>
          <p:nvPr/>
        </p:nvSpPr>
        <p:spPr>
          <a:xfrm rot="925403">
            <a:off x="8507413" y="4597400"/>
            <a:ext cx="450850" cy="39688"/>
          </a:xfrm>
          <a:custGeom>
            <a:avLst/>
            <a:gdLst>
              <a:gd name="connsiteX0" fmla="*/ 0 w 685800"/>
              <a:gd name="connsiteY0" fmla="*/ 0 h 127000"/>
              <a:gd name="connsiteX1" fmla="*/ 482600 w 685800"/>
              <a:gd name="connsiteY1" fmla="*/ 12700 h 127000"/>
              <a:gd name="connsiteX2" fmla="*/ 647700 w 685800"/>
              <a:gd name="connsiteY2" fmla="*/ 25400 h 127000"/>
              <a:gd name="connsiteX3" fmla="*/ 673100 w 685800"/>
              <a:gd name="connsiteY3" fmla="*/ 101600 h 127000"/>
              <a:gd name="connsiteX4" fmla="*/ 685800 w 685800"/>
              <a:gd name="connsiteY4" fmla="*/ 127000 h 127000"/>
              <a:gd name="connsiteX0" fmla="*/ 0 w 720725"/>
              <a:gd name="connsiteY0" fmla="*/ 1025 h 128025"/>
              <a:gd name="connsiteX1" fmla="*/ 482600 w 720725"/>
              <a:gd name="connsiteY1" fmla="*/ 13725 h 128025"/>
              <a:gd name="connsiteX2" fmla="*/ 647700 w 720725"/>
              <a:gd name="connsiteY2" fmla="*/ 26425 h 128025"/>
              <a:gd name="connsiteX3" fmla="*/ 720725 w 720725"/>
              <a:gd name="connsiteY3" fmla="*/ 7375 h 128025"/>
              <a:gd name="connsiteX4" fmla="*/ 685800 w 720725"/>
              <a:gd name="connsiteY4" fmla="*/ 128025 h 128025"/>
              <a:gd name="connsiteX0" fmla="*/ 0 w 776288"/>
              <a:gd name="connsiteY0" fmla="*/ 39688 h 69744"/>
              <a:gd name="connsiteX1" fmla="*/ 482600 w 776288"/>
              <a:gd name="connsiteY1" fmla="*/ 52388 h 69744"/>
              <a:gd name="connsiteX2" fmla="*/ 647700 w 776288"/>
              <a:gd name="connsiteY2" fmla="*/ 65088 h 69744"/>
              <a:gd name="connsiteX3" fmla="*/ 720725 w 776288"/>
              <a:gd name="connsiteY3" fmla="*/ 46038 h 69744"/>
              <a:gd name="connsiteX4" fmla="*/ 776288 w 776288"/>
              <a:gd name="connsiteY4" fmla="*/ 0 h 6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8" h="69744">
                <a:moveTo>
                  <a:pt x="0" y="39688"/>
                </a:moveTo>
                <a:cubicBezTo>
                  <a:pt x="243306" y="88349"/>
                  <a:pt x="83856" y="66629"/>
                  <a:pt x="482600" y="52388"/>
                </a:cubicBezTo>
                <a:cubicBezTo>
                  <a:pt x="537633" y="56621"/>
                  <a:pt x="608013" y="66146"/>
                  <a:pt x="647700" y="65088"/>
                </a:cubicBezTo>
                <a:cubicBezTo>
                  <a:pt x="687387" y="64030"/>
                  <a:pt x="699294" y="56886"/>
                  <a:pt x="720725" y="46038"/>
                </a:cubicBezTo>
                <a:cubicBezTo>
                  <a:pt x="742156" y="35190"/>
                  <a:pt x="757767" y="15346"/>
                  <a:pt x="776288"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8" name="Freeform 177">
            <a:extLst>
              <a:ext uri="{FF2B5EF4-FFF2-40B4-BE49-F238E27FC236}">
                <a16:creationId xmlns:a16="http://schemas.microsoft.com/office/drawing/2014/main" id="{4F7336A3-D20D-4C1C-B940-64CFC6EC10CC}"/>
              </a:ext>
            </a:extLst>
          </p:cNvPr>
          <p:cNvSpPr/>
          <p:nvPr/>
        </p:nvSpPr>
        <p:spPr>
          <a:xfrm rot="925403">
            <a:off x="8323263" y="4791075"/>
            <a:ext cx="333375" cy="465138"/>
          </a:xfrm>
          <a:custGeom>
            <a:avLst/>
            <a:gdLst>
              <a:gd name="connsiteX0" fmla="*/ 0 w 571500"/>
              <a:gd name="connsiteY0" fmla="*/ 0 h 800100"/>
              <a:gd name="connsiteX1" fmla="*/ 76200 w 571500"/>
              <a:gd name="connsiteY1" fmla="*/ 38100 h 800100"/>
              <a:gd name="connsiteX2" fmla="*/ 101600 w 571500"/>
              <a:gd name="connsiteY2" fmla="*/ 88900 h 800100"/>
              <a:gd name="connsiteX3" fmla="*/ 114300 w 571500"/>
              <a:gd name="connsiteY3" fmla="*/ 241300 h 800100"/>
              <a:gd name="connsiteX4" fmla="*/ 127000 w 571500"/>
              <a:gd name="connsiteY4" fmla="*/ 317500 h 800100"/>
              <a:gd name="connsiteX5" fmla="*/ 165100 w 571500"/>
              <a:gd name="connsiteY5" fmla="*/ 355600 h 800100"/>
              <a:gd name="connsiteX6" fmla="*/ 203200 w 571500"/>
              <a:gd name="connsiteY6" fmla="*/ 406400 h 800100"/>
              <a:gd name="connsiteX7" fmla="*/ 215900 w 571500"/>
              <a:gd name="connsiteY7" fmla="*/ 457200 h 800100"/>
              <a:gd name="connsiteX8" fmla="*/ 266700 w 571500"/>
              <a:gd name="connsiteY8" fmla="*/ 495300 h 800100"/>
              <a:gd name="connsiteX9" fmla="*/ 304800 w 571500"/>
              <a:gd name="connsiteY9" fmla="*/ 533400 h 800100"/>
              <a:gd name="connsiteX10" fmla="*/ 330200 w 571500"/>
              <a:gd name="connsiteY10" fmla="*/ 571500 h 800100"/>
              <a:gd name="connsiteX11" fmla="*/ 368300 w 571500"/>
              <a:gd name="connsiteY11" fmla="*/ 622300 h 800100"/>
              <a:gd name="connsiteX12" fmla="*/ 406400 w 571500"/>
              <a:gd name="connsiteY12" fmla="*/ 660400 h 800100"/>
              <a:gd name="connsiteX13" fmla="*/ 431800 w 571500"/>
              <a:gd name="connsiteY13" fmla="*/ 698500 h 800100"/>
              <a:gd name="connsiteX14" fmla="*/ 482600 w 571500"/>
              <a:gd name="connsiteY14" fmla="*/ 723900 h 800100"/>
              <a:gd name="connsiteX15" fmla="*/ 546100 w 571500"/>
              <a:gd name="connsiteY15" fmla="*/ 800100 h 800100"/>
              <a:gd name="connsiteX16" fmla="*/ 571500 w 571500"/>
              <a:gd name="connsiteY16" fmla="*/ 7620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800100">
                <a:moveTo>
                  <a:pt x="0" y="0"/>
                </a:moveTo>
                <a:cubicBezTo>
                  <a:pt x="25400" y="12700"/>
                  <a:pt x="54828" y="19400"/>
                  <a:pt x="76200" y="38100"/>
                </a:cubicBezTo>
                <a:cubicBezTo>
                  <a:pt x="90448" y="50567"/>
                  <a:pt x="98111" y="70292"/>
                  <a:pt x="101600" y="88900"/>
                </a:cubicBezTo>
                <a:cubicBezTo>
                  <a:pt x="110994" y="139003"/>
                  <a:pt x="108671" y="190636"/>
                  <a:pt x="114300" y="241300"/>
                </a:cubicBezTo>
                <a:cubicBezTo>
                  <a:pt x="117144" y="266893"/>
                  <a:pt x="116542" y="293969"/>
                  <a:pt x="127000" y="317500"/>
                </a:cubicBezTo>
                <a:cubicBezTo>
                  <a:pt x="134294" y="333913"/>
                  <a:pt x="153411" y="341963"/>
                  <a:pt x="165100" y="355600"/>
                </a:cubicBezTo>
                <a:cubicBezTo>
                  <a:pt x="178875" y="371671"/>
                  <a:pt x="190500" y="389467"/>
                  <a:pt x="203200" y="406400"/>
                </a:cubicBezTo>
                <a:cubicBezTo>
                  <a:pt x="207433" y="423333"/>
                  <a:pt x="205755" y="442997"/>
                  <a:pt x="215900" y="457200"/>
                </a:cubicBezTo>
                <a:cubicBezTo>
                  <a:pt x="228203" y="474424"/>
                  <a:pt x="250629" y="481525"/>
                  <a:pt x="266700" y="495300"/>
                </a:cubicBezTo>
                <a:cubicBezTo>
                  <a:pt x="280337" y="506989"/>
                  <a:pt x="293302" y="519602"/>
                  <a:pt x="304800" y="533400"/>
                </a:cubicBezTo>
                <a:cubicBezTo>
                  <a:pt x="314571" y="545126"/>
                  <a:pt x="321328" y="559080"/>
                  <a:pt x="330200" y="571500"/>
                </a:cubicBezTo>
                <a:cubicBezTo>
                  <a:pt x="342503" y="588724"/>
                  <a:pt x="354525" y="606229"/>
                  <a:pt x="368300" y="622300"/>
                </a:cubicBezTo>
                <a:cubicBezTo>
                  <a:pt x="379989" y="635937"/>
                  <a:pt x="394902" y="646602"/>
                  <a:pt x="406400" y="660400"/>
                </a:cubicBezTo>
                <a:cubicBezTo>
                  <a:pt x="416171" y="672126"/>
                  <a:pt x="420074" y="688729"/>
                  <a:pt x="431800" y="698500"/>
                </a:cubicBezTo>
                <a:cubicBezTo>
                  <a:pt x="446344" y="710620"/>
                  <a:pt x="467194" y="712896"/>
                  <a:pt x="482600" y="723900"/>
                </a:cubicBezTo>
                <a:cubicBezTo>
                  <a:pt x="513714" y="746124"/>
                  <a:pt x="525847" y="769720"/>
                  <a:pt x="546100" y="800100"/>
                </a:cubicBezTo>
                <a:lnTo>
                  <a:pt x="571500" y="762000"/>
                </a:ln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9" name="Freeform 178">
            <a:extLst>
              <a:ext uri="{FF2B5EF4-FFF2-40B4-BE49-F238E27FC236}">
                <a16:creationId xmlns:a16="http://schemas.microsoft.com/office/drawing/2014/main" id="{9F5F09AF-6780-42F7-A9A3-B9900E7E724B}"/>
              </a:ext>
            </a:extLst>
          </p:cNvPr>
          <p:cNvSpPr/>
          <p:nvPr/>
        </p:nvSpPr>
        <p:spPr>
          <a:xfrm rot="925403">
            <a:off x="7237413" y="4413250"/>
            <a:ext cx="390525" cy="331788"/>
          </a:xfrm>
          <a:custGeom>
            <a:avLst/>
            <a:gdLst>
              <a:gd name="connsiteX0" fmla="*/ 673100 w 673100"/>
              <a:gd name="connsiteY0" fmla="*/ 0 h 571765"/>
              <a:gd name="connsiteX1" fmla="*/ 635000 w 673100"/>
              <a:gd name="connsiteY1" fmla="*/ 63500 h 571765"/>
              <a:gd name="connsiteX2" fmla="*/ 546100 w 673100"/>
              <a:gd name="connsiteY2" fmla="*/ 101600 h 571765"/>
              <a:gd name="connsiteX3" fmla="*/ 469900 w 673100"/>
              <a:gd name="connsiteY3" fmla="*/ 139700 h 571765"/>
              <a:gd name="connsiteX4" fmla="*/ 406400 w 673100"/>
              <a:gd name="connsiteY4" fmla="*/ 177800 h 571765"/>
              <a:gd name="connsiteX5" fmla="*/ 317500 w 673100"/>
              <a:gd name="connsiteY5" fmla="*/ 203200 h 571765"/>
              <a:gd name="connsiteX6" fmla="*/ 279400 w 673100"/>
              <a:gd name="connsiteY6" fmla="*/ 241300 h 571765"/>
              <a:gd name="connsiteX7" fmla="*/ 254000 w 673100"/>
              <a:gd name="connsiteY7" fmla="*/ 279400 h 571765"/>
              <a:gd name="connsiteX8" fmla="*/ 165100 w 673100"/>
              <a:gd name="connsiteY8" fmla="*/ 381000 h 571765"/>
              <a:gd name="connsiteX9" fmla="*/ 127000 w 673100"/>
              <a:gd name="connsiteY9" fmla="*/ 393700 h 571765"/>
              <a:gd name="connsiteX10" fmla="*/ 76200 w 673100"/>
              <a:gd name="connsiteY10" fmla="*/ 508000 h 571765"/>
              <a:gd name="connsiteX11" fmla="*/ 63500 w 673100"/>
              <a:gd name="connsiteY11" fmla="*/ 546100 h 571765"/>
              <a:gd name="connsiteX12" fmla="*/ 0 w 673100"/>
              <a:gd name="connsiteY12" fmla="*/ 571500 h 57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00" h="571765">
                <a:moveTo>
                  <a:pt x="673100" y="0"/>
                </a:moveTo>
                <a:cubicBezTo>
                  <a:pt x="660400" y="21167"/>
                  <a:pt x="652454" y="46046"/>
                  <a:pt x="635000" y="63500"/>
                </a:cubicBezTo>
                <a:cubicBezTo>
                  <a:pt x="619307" y="79193"/>
                  <a:pt x="568870" y="94010"/>
                  <a:pt x="546100" y="101600"/>
                </a:cubicBezTo>
                <a:cubicBezTo>
                  <a:pt x="436911" y="174393"/>
                  <a:pt x="575060" y="87120"/>
                  <a:pt x="469900" y="139700"/>
                </a:cubicBezTo>
                <a:cubicBezTo>
                  <a:pt x="447822" y="150739"/>
                  <a:pt x="428478" y="166761"/>
                  <a:pt x="406400" y="177800"/>
                </a:cubicBezTo>
                <a:cubicBezTo>
                  <a:pt x="388180" y="186910"/>
                  <a:pt x="333776" y="199131"/>
                  <a:pt x="317500" y="203200"/>
                </a:cubicBezTo>
                <a:cubicBezTo>
                  <a:pt x="304800" y="215900"/>
                  <a:pt x="290898" y="227502"/>
                  <a:pt x="279400" y="241300"/>
                </a:cubicBezTo>
                <a:cubicBezTo>
                  <a:pt x="269629" y="253026"/>
                  <a:pt x="262872" y="266980"/>
                  <a:pt x="254000" y="279400"/>
                </a:cubicBezTo>
                <a:cubicBezTo>
                  <a:pt x="230854" y="311805"/>
                  <a:pt x="197693" y="357719"/>
                  <a:pt x="165100" y="381000"/>
                </a:cubicBezTo>
                <a:cubicBezTo>
                  <a:pt x="154207" y="388781"/>
                  <a:pt x="139700" y="389467"/>
                  <a:pt x="127000" y="393700"/>
                </a:cubicBezTo>
                <a:cubicBezTo>
                  <a:pt x="98138" y="451424"/>
                  <a:pt x="100523" y="443138"/>
                  <a:pt x="76200" y="508000"/>
                </a:cubicBezTo>
                <a:cubicBezTo>
                  <a:pt x="71500" y="520535"/>
                  <a:pt x="71863" y="535647"/>
                  <a:pt x="63500" y="546100"/>
                </a:cubicBezTo>
                <a:cubicBezTo>
                  <a:pt x="39423" y="576196"/>
                  <a:pt x="28977" y="571500"/>
                  <a:pt x="0" y="5715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15">
            <a:extLst>
              <a:ext uri="{FF2B5EF4-FFF2-40B4-BE49-F238E27FC236}">
                <a16:creationId xmlns:a16="http://schemas.microsoft.com/office/drawing/2014/main" id="{4E04FA77-E312-470D-A95B-663653EF410A}"/>
              </a:ext>
            </a:extLst>
          </p:cNvPr>
          <p:cNvSpPr/>
          <p:nvPr/>
        </p:nvSpPr>
        <p:spPr>
          <a:xfrm>
            <a:off x="7367588" y="2235200"/>
            <a:ext cx="315912" cy="1181100"/>
          </a:xfrm>
          <a:custGeom>
            <a:avLst/>
            <a:gdLst>
              <a:gd name="connsiteX0" fmla="*/ 315369 w 315369"/>
              <a:gd name="connsiteY0" fmla="*/ 0 h 1549400"/>
              <a:gd name="connsiteX1" fmla="*/ 10569 w 315369"/>
              <a:gd name="connsiteY1" fmla="*/ 965200 h 1549400"/>
              <a:gd name="connsiteX2" fmla="*/ 99469 w 315369"/>
              <a:gd name="connsiteY2" fmla="*/ 1549400 h 1549400"/>
            </a:gdLst>
            <a:ahLst/>
            <a:cxnLst>
              <a:cxn ang="0">
                <a:pos x="connsiteX0" y="connsiteY0"/>
              </a:cxn>
              <a:cxn ang="0">
                <a:pos x="connsiteX1" y="connsiteY1"/>
              </a:cxn>
              <a:cxn ang="0">
                <a:pos x="connsiteX2" y="connsiteY2"/>
              </a:cxn>
            </a:cxnLst>
            <a:rect l="l" t="t" r="r" b="b"/>
            <a:pathLst>
              <a:path w="315369" h="1549400">
                <a:moveTo>
                  <a:pt x="315369" y="0"/>
                </a:moveTo>
                <a:cubicBezTo>
                  <a:pt x="180960" y="353483"/>
                  <a:pt x="46552" y="706967"/>
                  <a:pt x="10569" y="965200"/>
                </a:cubicBezTo>
                <a:cubicBezTo>
                  <a:pt x="-25414" y="1223433"/>
                  <a:pt x="37027" y="1386416"/>
                  <a:pt x="99469" y="1549400"/>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551" name="TextBox 51">
            <a:extLst>
              <a:ext uri="{FF2B5EF4-FFF2-40B4-BE49-F238E27FC236}">
                <a16:creationId xmlns:a16="http://schemas.microsoft.com/office/drawing/2014/main" id="{732081CD-4497-4CA9-A849-FDE220C35F1B}"/>
              </a:ext>
            </a:extLst>
          </p:cNvPr>
          <p:cNvSpPr txBox="1">
            <a:spLocks noChangeArrowheads="1"/>
          </p:cNvSpPr>
          <p:nvPr/>
        </p:nvSpPr>
        <p:spPr bwMode="auto">
          <a:xfrm>
            <a:off x="4219575" y="1614488"/>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0000"/>
                </a:solidFill>
              </a:rPr>
              <a:t>Settlement</a:t>
            </a:r>
          </a:p>
          <a:p>
            <a:pPr algn="ctr" eaLnBrk="1" hangingPunct="1"/>
            <a:r>
              <a:rPr lang="en-US" altLang="en-US" sz="1600">
                <a:solidFill>
                  <a:srgbClr val="FF0000"/>
                </a:solidFill>
                <a:latin typeface="Symbol" panose="05050102010706020507" pitchFamily="18" charset="2"/>
              </a:rPr>
              <a:t>D</a:t>
            </a:r>
            <a:r>
              <a:rPr lang="en-US" altLang="en-US" sz="1600">
                <a:solidFill>
                  <a:srgbClr val="FF0000"/>
                </a:solidFill>
              </a:rPr>
              <a:t>H</a:t>
            </a:r>
          </a:p>
        </p:txBody>
      </p:sp>
      <p:graphicFrame>
        <p:nvGraphicFramePr>
          <p:cNvPr id="17552" name="Object 41">
            <a:extLst>
              <a:ext uri="{FF2B5EF4-FFF2-40B4-BE49-F238E27FC236}">
                <a16:creationId xmlns:a16="http://schemas.microsoft.com/office/drawing/2014/main" id="{903E10AB-7EB8-477C-A749-A1C6536BCB48}"/>
              </a:ext>
            </a:extLst>
          </p:cNvPr>
          <p:cNvGraphicFramePr>
            <a:graphicFrameLocks noChangeAspect="1"/>
          </p:cNvGraphicFramePr>
          <p:nvPr/>
        </p:nvGraphicFramePr>
        <p:xfrm>
          <a:off x="2266950" y="2976563"/>
          <a:ext cx="496888" cy="431800"/>
        </p:xfrm>
        <a:graphic>
          <a:graphicData uri="http://schemas.openxmlformats.org/presentationml/2006/ole">
            <mc:AlternateContent xmlns:mc="http://schemas.openxmlformats.org/markup-compatibility/2006">
              <mc:Choice xmlns:v="urn:schemas-microsoft-com:vml" Requires="v">
                <p:oleObj spid="_x0000_s17622" name="Equation" r:id="rId5" imgW="469696" imgH="431613" progId="Equation.3">
                  <p:embed/>
                </p:oleObj>
              </mc:Choice>
              <mc:Fallback>
                <p:oleObj name="Equation" r:id="rId5" imgW="469696" imgH="431613"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950" y="2976563"/>
                        <a:ext cx="496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1" name="Straight Arrow Connector 190">
            <a:extLst>
              <a:ext uri="{FF2B5EF4-FFF2-40B4-BE49-F238E27FC236}">
                <a16:creationId xmlns:a16="http://schemas.microsoft.com/office/drawing/2014/main" id="{ADD37AC3-CEBD-4CB4-A4D2-F7D48FE4F2A4}"/>
              </a:ext>
            </a:extLst>
          </p:cNvPr>
          <p:cNvCxnSpPr/>
          <p:nvPr/>
        </p:nvCxnSpPr>
        <p:spPr>
          <a:xfrm flipV="1">
            <a:off x="2479675" y="3481388"/>
            <a:ext cx="0" cy="6715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E3F38DD1-78FB-4A76-987B-7964F148B31A}"/>
              </a:ext>
            </a:extLst>
          </p:cNvPr>
          <p:cNvCxnSpPr/>
          <p:nvPr/>
        </p:nvCxnSpPr>
        <p:spPr>
          <a:xfrm flipV="1">
            <a:off x="2479675" y="4144963"/>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A3935A04-42B8-49D0-A67D-56450A1406E8}"/>
              </a:ext>
            </a:extLst>
          </p:cNvPr>
          <p:cNvSpPr/>
          <p:nvPr/>
        </p:nvSpPr>
        <p:spPr>
          <a:xfrm>
            <a:off x="2327275" y="3705225"/>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4" name="Rectangle 193">
            <a:extLst>
              <a:ext uri="{FF2B5EF4-FFF2-40B4-BE49-F238E27FC236}">
                <a16:creationId xmlns:a16="http://schemas.microsoft.com/office/drawing/2014/main" id="{7A1FD097-B955-4093-93B4-4E3FCCEED1EE}"/>
              </a:ext>
            </a:extLst>
          </p:cNvPr>
          <p:cNvSpPr/>
          <p:nvPr/>
        </p:nvSpPr>
        <p:spPr>
          <a:xfrm>
            <a:off x="2365375" y="4575175"/>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5" name="TextBox 194">
            <a:extLst>
              <a:ext uri="{FF2B5EF4-FFF2-40B4-BE49-F238E27FC236}">
                <a16:creationId xmlns:a16="http://schemas.microsoft.com/office/drawing/2014/main" id="{E6AF86F8-618E-4F68-909C-438D87D92D04}"/>
              </a:ext>
            </a:extLst>
          </p:cNvPr>
          <p:cNvSpPr txBox="1"/>
          <p:nvPr/>
        </p:nvSpPr>
        <p:spPr>
          <a:xfrm>
            <a:off x="2266950" y="3560763"/>
            <a:ext cx="373063" cy="339725"/>
          </a:xfrm>
          <a:prstGeom prst="rect">
            <a:avLst/>
          </a:prstGeom>
          <a:no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e</a:t>
            </a:r>
            <a:r>
              <a:rPr lang="en-US" sz="1600" baseline="-25000" dirty="0">
                <a:effectLst>
                  <a:outerShdw blurRad="38100" dist="38100" dir="2700000" algn="tl">
                    <a:srgbClr val="000000">
                      <a:alpha val="43137"/>
                    </a:srgbClr>
                  </a:outerShdw>
                </a:effectLst>
              </a:rPr>
              <a:t>o</a:t>
            </a:r>
          </a:p>
        </p:txBody>
      </p:sp>
      <p:sp>
        <p:nvSpPr>
          <p:cNvPr id="196" name="TextBox 195">
            <a:extLst>
              <a:ext uri="{FF2B5EF4-FFF2-40B4-BE49-F238E27FC236}">
                <a16:creationId xmlns:a16="http://schemas.microsoft.com/office/drawing/2014/main" id="{7C698480-9E20-401D-B5E6-E9115301E267}"/>
              </a:ext>
            </a:extLst>
          </p:cNvPr>
          <p:cNvSpPr txBox="1"/>
          <p:nvPr/>
        </p:nvSpPr>
        <p:spPr>
          <a:xfrm>
            <a:off x="2289175" y="4500563"/>
            <a:ext cx="298450" cy="338137"/>
          </a:xfrm>
          <a:prstGeom prst="rect">
            <a:avLst/>
          </a:prstGeom>
          <a:solidFill>
            <a:schemeClr val="bg1"/>
          </a:solid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1</a:t>
            </a:r>
            <a:endParaRPr lang="en-US" sz="1600" baseline="-25000" dirty="0">
              <a:effectLst>
                <a:outerShdw blurRad="38100" dist="38100" dir="2700000" algn="tl">
                  <a:srgbClr val="000000">
                    <a:alpha val="43137"/>
                  </a:srgbClr>
                </a:outerShdw>
              </a:effectLst>
            </a:endParaRPr>
          </a:p>
        </p:txBody>
      </p:sp>
      <p:cxnSp>
        <p:nvCxnSpPr>
          <p:cNvPr id="197" name="Straight Arrow Connector 196">
            <a:extLst>
              <a:ext uri="{FF2B5EF4-FFF2-40B4-BE49-F238E27FC236}">
                <a16:creationId xmlns:a16="http://schemas.microsoft.com/office/drawing/2014/main" id="{F1C6198C-1543-4032-80D0-2D21FC286530}"/>
              </a:ext>
            </a:extLst>
          </p:cNvPr>
          <p:cNvCxnSpPr/>
          <p:nvPr/>
        </p:nvCxnSpPr>
        <p:spPr>
          <a:xfrm>
            <a:off x="4384675" y="3457575"/>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13C5E3FF-BB4F-436C-AF73-9BC023A29C36}"/>
              </a:ext>
            </a:extLst>
          </p:cNvPr>
          <p:cNvSpPr/>
          <p:nvPr/>
        </p:nvSpPr>
        <p:spPr>
          <a:xfrm>
            <a:off x="4259263" y="4087813"/>
            <a:ext cx="284162" cy="19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8" name="TextBox 197">
            <a:extLst>
              <a:ext uri="{FF2B5EF4-FFF2-40B4-BE49-F238E27FC236}">
                <a16:creationId xmlns:a16="http://schemas.microsoft.com/office/drawing/2014/main" id="{2A193958-56BD-4BCC-AF28-E629D14DB27C}"/>
              </a:ext>
            </a:extLst>
          </p:cNvPr>
          <p:cNvSpPr txBox="1"/>
          <p:nvPr/>
        </p:nvSpPr>
        <p:spPr>
          <a:xfrm>
            <a:off x="4176713" y="4003675"/>
            <a:ext cx="608012" cy="339725"/>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1+e</a:t>
            </a:r>
            <a:r>
              <a:rPr lang="en-US" sz="1600" baseline="-25000" dirty="0">
                <a:effectLst>
                  <a:outerShdw blurRad="38100" dist="38100" dir="2700000" algn="tl">
                    <a:srgbClr val="000000">
                      <a:alpha val="43137"/>
                    </a:srgbClr>
                  </a:outerShdw>
                </a:effectLst>
              </a:rPr>
              <a:t>o</a:t>
            </a:r>
          </a:p>
        </p:txBody>
      </p:sp>
      <p:sp>
        <p:nvSpPr>
          <p:cNvPr id="202" name="TextBox 201">
            <a:extLst>
              <a:ext uri="{FF2B5EF4-FFF2-40B4-BE49-F238E27FC236}">
                <a16:creationId xmlns:a16="http://schemas.microsoft.com/office/drawing/2014/main" id="{24870384-1E4E-40A6-B806-B540EC35FA95}"/>
              </a:ext>
            </a:extLst>
          </p:cNvPr>
          <p:cNvSpPr txBox="1"/>
          <p:nvPr/>
        </p:nvSpPr>
        <p:spPr>
          <a:xfrm>
            <a:off x="7862888" y="29448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3" name="TextBox 202">
            <a:extLst>
              <a:ext uri="{FF2B5EF4-FFF2-40B4-BE49-F238E27FC236}">
                <a16:creationId xmlns:a16="http://schemas.microsoft.com/office/drawing/2014/main" id="{1C18F40C-D88B-4ED6-8BAC-A84DC9908315}"/>
              </a:ext>
            </a:extLst>
          </p:cNvPr>
          <p:cNvSpPr txBox="1"/>
          <p:nvPr/>
        </p:nvSpPr>
        <p:spPr>
          <a:xfrm>
            <a:off x="6523038" y="4413250"/>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4" name="TextBox 203">
            <a:extLst>
              <a:ext uri="{FF2B5EF4-FFF2-40B4-BE49-F238E27FC236}">
                <a16:creationId xmlns:a16="http://schemas.microsoft.com/office/drawing/2014/main" id="{9476D5A2-1CD7-4A83-830B-AD3069E4BB6C}"/>
              </a:ext>
            </a:extLst>
          </p:cNvPr>
          <p:cNvSpPr txBox="1"/>
          <p:nvPr/>
        </p:nvSpPr>
        <p:spPr>
          <a:xfrm>
            <a:off x="6791325" y="5067300"/>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5" name="TextBox 204">
            <a:extLst>
              <a:ext uri="{FF2B5EF4-FFF2-40B4-BE49-F238E27FC236}">
                <a16:creationId xmlns:a16="http://schemas.microsoft.com/office/drawing/2014/main" id="{FA5F30CB-A7D5-4184-B65F-F25DD36190A8}"/>
              </a:ext>
            </a:extLst>
          </p:cNvPr>
          <p:cNvSpPr txBox="1"/>
          <p:nvPr/>
        </p:nvSpPr>
        <p:spPr>
          <a:xfrm>
            <a:off x="8816975" y="50657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6" name="TextBox 205">
            <a:extLst>
              <a:ext uri="{FF2B5EF4-FFF2-40B4-BE49-F238E27FC236}">
                <a16:creationId xmlns:a16="http://schemas.microsoft.com/office/drawing/2014/main" id="{82507A38-6D5A-477B-9E63-5A7D9D3E7813}"/>
              </a:ext>
            </a:extLst>
          </p:cNvPr>
          <p:cNvSpPr txBox="1"/>
          <p:nvPr/>
        </p:nvSpPr>
        <p:spPr>
          <a:xfrm>
            <a:off x="6773863" y="3633788"/>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7" name="TextBox 206">
            <a:extLst>
              <a:ext uri="{FF2B5EF4-FFF2-40B4-BE49-F238E27FC236}">
                <a16:creationId xmlns:a16="http://schemas.microsoft.com/office/drawing/2014/main" id="{8C6BB759-F58E-432F-8214-8103EC00B85E}"/>
              </a:ext>
            </a:extLst>
          </p:cNvPr>
          <p:cNvSpPr txBox="1"/>
          <p:nvPr/>
        </p:nvSpPr>
        <p:spPr>
          <a:xfrm>
            <a:off x="7351713" y="54213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8" name="TextBox 207">
            <a:extLst>
              <a:ext uri="{FF2B5EF4-FFF2-40B4-BE49-F238E27FC236}">
                <a16:creationId xmlns:a16="http://schemas.microsoft.com/office/drawing/2014/main" id="{967A4170-3232-46C2-969A-DACEBDD42327}"/>
              </a:ext>
            </a:extLst>
          </p:cNvPr>
          <p:cNvSpPr txBox="1"/>
          <p:nvPr/>
        </p:nvSpPr>
        <p:spPr>
          <a:xfrm>
            <a:off x="8585200" y="3306763"/>
            <a:ext cx="328613"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9" name="TextBox 208">
            <a:extLst>
              <a:ext uri="{FF2B5EF4-FFF2-40B4-BE49-F238E27FC236}">
                <a16:creationId xmlns:a16="http://schemas.microsoft.com/office/drawing/2014/main" id="{9A7FB6E6-0E66-40FF-93D6-2830F49CF822}"/>
              </a:ext>
            </a:extLst>
          </p:cNvPr>
          <p:cNvSpPr txBox="1"/>
          <p:nvPr/>
        </p:nvSpPr>
        <p:spPr>
          <a:xfrm>
            <a:off x="7785100" y="56626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0" name="TextBox 209">
            <a:extLst>
              <a:ext uri="{FF2B5EF4-FFF2-40B4-BE49-F238E27FC236}">
                <a16:creationId xmlns:a16="http://schemas.microsoft.com/office/drawing/2014/main" id="{AB0E6389-734E-42F7-8FB0-039A1BC8BD46}"/>
              </a:ext>
            </a:extLst>
          </p:cNvPr>
          <p:cNvSpPr txBox="1"/>
          <p:nvPr/>
        </p:nvSpPr>
        <p:spPr>
          <a:xfrm>
            <a:off x="8466138" y="5672138"/>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1" name="TextBox 210">
            <a:extLst>
              <a:ext uri="{FF2B5EF4-FFF2-40B4-BE49-F238E27FC236}">
                <a16:creationId xmlns:a16="http://schemas.microsoft.com/office/drawing/2014/main" id="{FAB9845E-378D-4137-983E-AE6D4B5B44C6}"/>
              </a:ext>
            </a:extLst>
          </p:cNvPr>
          <p:cNvSpPr txBox="1"/>
          <p:nvPr/>
        </p:nvSpPr>
        <p:spPr>
          <a:xfrm>
            <a:off x="8761413" y="361156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2" name="TextBox 211">
            <a:extLst>
              <a:ext uri="{FF2B5EF4-FFF2-40B4-BE49-F238E27FC236}">
                <a16:creationId xmlns:a16="http://schemas.microsoft.com/office/drawing/2014/main" id="{88FC592C-19C9-4C85-8018-D9568999A5A1}"/>
              </a:ext>
            </a:extLst>
          </p:cNvPr>
          <p:cNvSpPr txBox="1"/>
          <p:nvPr/>
        </p:nvSpPr>
        <p:spPr>
          <a:xfrm>
            <a:off x="6994525" y="3159125"/>
            <a:ext cx="328613"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3" name="Oval 212">
            <a:extLst>
              <a:ext uri="{FF2B5EF4-FFF2-40B4-BE49-F238E27FC236}">
                <a16:creationId xmlns:a16="http://schemas.microsoft.com/office/drawing/2014/main" id="{1B95A300-B543-43D6-969B-8E2775566AFF}"/>
              </a:ext>
            </a:extLst>
          </p:cNvPr>
          <p:cNvSpPr/>
          <p:nvPr/>
        </p:nvSpPr>
        <p:spPr>
          <a:xfrm>
            <a:off x="7650163" y="2039938"/>
            <a:ext cx="231775" cy="231775"/>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4" name="TextBox 213">
            <a:extLst>
              <a:ext uri="{FF2B5EF4-FFF2-40B4-BE49-F238E27FC236}">
                <a16:creationId xmlns:a16="http://schemas.microsoft.com/office/drawing/2014/main" id="{B9F8512B-EAC7-4BA9-B5B0-16039D3FB50A}"/>
              </a:ext>
            </a:extLst>
          </p:cNvPr>
          <p:cNvSpPr txBox="1"/>
          <p:nvPr/>
        </p:nvSpPr>
        <p:spPr>
          <a:xfrm>
            <a:off x="7594600" y="3232150"/>
            <a:ext cx="422275"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5" name="TextBox 214">
            <a:extLst>
              <a:ext uri="{FF2B5EF4-FFF2-40B4-BE49-F238E27FC236}">
                <a16:creationId xmlns:a16="http://schemas.microsoft.com/office/drawing/2014/main" id="{355EE63D-4B32-43A9-9E88-53ADA18A71BB}"/>
              </a:ext>
            </a:extLst>
          </p:cNvPr>
          <p:cNvSpPr txBox="1"/>
          <p:nvPr/>
        </p:nvSpPr>
        <p:spPr>
          <a:xfrm>
            <a:off x="7256463" y="5083175"/>
            <a:ext cx="423862" cy="339725"/>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6" name="TextBox 215">
            <a:extLst>
              <a:ext uri="{FF2B5EF4-FFF2-40B4-BE49-F238E27FC236}">
                <a16:creationId xmlns:a16="http://schemas.microsoft.com/office/drawing/2014/main" id="{5097C7C8-5F31-4421-9278-3E10C3A5539B}"/>
              </a:ext>
            </a:extLst>
          </p:cNvPr>
          <p:cNvSpPr txBox="1"/>
          <p:nvPr/>
        </p:nvSpPr>
        <p:spPr>
          <a:xfrm>
            <a:off x="7077075" y="3692525"/>
            <a:ext cx="422275" cy="339725"/>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7" name="TextBox 216">
            <a:extLst>
              <a:ext uri="{FF2B5EF4-FFF2-40B4-BE49-F238E27FC236}">
                <a16:creationId xmlns:a16="http://schemas.microsoft.com/office/drawing/2014/main" id="{BD0BA618-9348-4A41-8B6A-8406A46031E2}"/>
              </a:ext>
            </a:extLst>
          </p:cNvPr>
          <p:cNvSpPr txBox="1"/>
          <p:nvPr/>
        </p:nvSpPr>
        <p:spPr>
          <a:xfrm>
            <a:off x="6870700" y="4568825"/>
            <a:ext cx="423863"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8" name="TextBox 217">
            <a:extLst>
              <a:ext uri="{FF2B5EF4-FFF2-40B4-BE49-F238E27FC236}">
                <a16:creationId xmlns:a16="http://schemas.microsoft.com/office/drawing/2014/main" id="{4EE08BAC-21F9-4D50-A900-AD8165476740}"/>
              </a:ext>
            </a:extLst>
          </p:cNvPr>
          <p:cNvSpPr txBox="1"/>
          <p:nvPr/>
        </p:nvSpPr>
        <p:spPr>
          <a:xfrm>
            <a:off x="8455025" y="5110163"/>
            <a:ext cx="422275" cy="338137"/>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9" name="TextBox 218">
            <a:extLst>
              <a:ext uri="{FF2B5EF4-FFF2-40B4-BE49-F238E27FC236}">
                <a16:creationId xmlns:a16="http://schemas.microsoft.com/office/drawing/2014/main" id="{98E1019B-2468-41F5-975D-D9EEE9B8B2BF}"/>
              </a:ext>
            </a:extLst>
          </p:cNvPr>
          <p:cNvSpPr txBox="1"/>
          <p:nvPr/>
        </p:nvSpPr>
        <p:spPr>
          <a:xfrm>
            <a:off x="8616950" y="3898900"/>
            <a:ext cx="423863"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20" name="TextBox 219">
            <a:extLst>
              <a:ext uri="{FF2B5EF4-FFF2-40B4-BE49-F238E27FC236}">
                <a16:creationId xmlns:a16="http://schemas.microsoft.com/office/drawing/2014/main" id="{757106B6-0958-455D-9320-C8A9A189322D}"/>
              </a:ext>
            </a:extLst>
          </p:cNvPr>
          <p:cNvSpPr txBox="1"/>
          <p:nvPr/>
        </p:nvSpPr>
        <p:spPr>
          <a:xfrm>
            <a:off x="8745538" y="4594225"/>
            <a:ext cx="423862"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cxnSp>
        <p:nvCxnSpPr>
          <p:cNvPr id="221" name="Straight Arrow Connector 220">
            <a:extLst>
              <a:ext uri="{FF2B5EF4-FFF2-40B4-BE49-F238E27FC236}">
                <a16:creationId xmlns:a16="http://schemas.microsoft.com/office/drawing/2014/main" id="{EA441256-64E7-41F7-A29D-58AFE80A0CF3}"/>
              </a:ext>
            </a:extLst>
          </p:cNvPr>
          <p:cNvCxnSpPr/>
          <p:nvPr/>
        </p:nvCxnSpPr>
        <p:spPr>
          <a:xfrm>
            <a:off x="6249988" y="3462338"/>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C9B3A30-7114-4D18-B8D6-0C727C82F446}"/>
              </a:ext>
            </a:extLst>
          </p:cNvPr>
          <p:cNvCxnSpPr/>
          <p:nvPr/>
        </p:nvCxnSpPr>
        <p:spPr>
          <a:xfrm flipH="1">
            <a:off x="5754688" y="5245100"/>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613EB5B-A502-4063-B365-DE95CD9C1691}"/>
              </a:ext>
            </a:extLst>
          </p:cNvPr>
          <p:cNvSpPr txBox="1">
            <a:spLocks noRot="1" noChangeAspect="1" noMove="1" noResize="1" noEditPoints="1" noAdjustHandles="1" noChangeArrowheads="1" noChangeShapeType="1" noTextEdit="1"/>
          </p:cNvSpPr>
          <p:nvPr/>
        </p:nvSpPr>
        <p:spPr>
          <a:xfrm>
            <a:off x="196850" y="5772150"/>
            <a:ext cx="1486754" cy="659540"/>
          </a:xfrm>
          <a:prstGeom prst="rect">
            <a:avLst/>
          </a:prstGeom>
          <a:blipFill rotWithShape="0">
            <a:blip r:embed="rId7"/>
            <a:stretch>
              <a:fillRect/>
            </a:stretch>
          </a:blipFill>
        </p:spPr>
        <p:txBody>
          <a:bodyPr/>
          <a:lstStyle/>
          <a:p>
            <a:pPr>
              <a:defRPr/>
            </a:pPr>
            <a:r>
              <a:rPr lang="en-US">
                <a:noFill/>
              </a:rPr>
              <a:t> </a:t>
            </a: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97D07726-C583-4077-ADE0-A0EF040E3E94}"/>
                  </a:ext>
                </a:extLst>
              </p14:cNvPr>
              <p14:cNvContentPartPr/>
              <p14:nvPr/>
            </p14:nvContentPartPr>
            <p14:xfrm>
              <a:off x="-1401187" y="636398"/>
              <a:ext cx="27000" cy="54720"/>
            </p14:xfrm>
          </p:contentPart>
        </mc:Choice>
        <mc:Fallback xmlns="">
          <p:pic>
            <p:nvPicPr>
              <p:cNvPr id="2" name="Ink 1">
                <a:extLst>
                  <a:ext uri="{FF2B5EF4-FFF2-40B4-BE49-F238E27FC236}">
                    <a16:creationId xmlns:a16="http://schemas.microsoft.com/office/drawing/2014/main" id="{97D07726-C583-4077-ADE0-A0EF040E3E94}"/>
                  </a:ext>
                </a:extLst>
              </p:cNvPr>
              <p:cNvPicPr/>
              <p:nvPr/>
            </p:nvPicPr>
            <p:blipFill>
              <a:blip r:embed="rId9"/>
              <a:stretch>
                <a:fillRect/>
              </a:stretch>
            </p:blipFill>
            <p:spPr>
              <a:xfrm>
                <a:off x="-1410187" y="627398"/>
                <a:ext cx="44640" cy="7236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50">
            <a:extLst>
              <a:ext uri="{FF2B5EF4-FFF2-40B4-BE49-F238E27FC236}">
                <a16:creationId xmlns:a16="http://schemas.microsoft.com/office/drawing/2014/main" id="{7698789F-AE1F-4C3A-A64C-7BDC0FBF70A1}"/>
              </a:ext>
            </a:extLst>
          </p:cNvPr>
          <p:cNvGrpSpPr>
            <a:grpSpLocks/>
          </p:cNvGrpSpPr>
          <p:nvPr/>
        </p:nvGrpSpPr>
        <p:grpSpPr bwMode="auto">
          <a:xfrm>
            <a:off x="2449513" y="442913"/>
            <a:ext cx="3087687" cy="3595687"/>
            <a:chOff x="3110596" y="442261"/>
            <a:chExt cx="3086524" cy="3596355"/>
          </a:xfrm>
        </p:grpSpPr>
        <p:grpSp>
          <p:nvGrpSpPr>
            <p:cNvPr id="19499" name="Group 121">
              <a:extLst>
                <a:ext uri="{FF2B5EF4-FFF2-40B4-BE49-F238E27FC236}">
                  <a16:creationId xmlns:a16="http://schemas.microsoft.com/office/drawing/2014/main" id="{9B122B00-39D9-4BD1-B57A-5E24556C5889}"/>
                </a:ext>
              </a:extLst>
            </p:cNvPr>
            <p:cNvGrpSpPr>
              <a:grpSpLocks/>
            </p:cNvGrpSpPr>
            <p:nvPr/>
          </p:nvGrpSpPr>
          <p:grpSpPr bwMode="auto">
            <a:xfrm>
              <a:off x="3414835" y="738097"/>
              <a:ext cx="2782285" cy="3300519"/>
              <a:chOff x="5038476" y="3363894"/>
              <a:chExt cx="1865767" cy="2213286"/>
            </a:xfrm>
          </p:grpSpPr>
          <p:sp>
            <p:nvSpPr>
              <p:cNvPr id="100" name="Rectangle 99">
                <a:extLst>
                  <a:ext uri="{FF2B5EF4-FFF2-40B4-BE49-F238E27FC236}">
                    <a16:creationId xmlns:a16="http://schemas.microsoft.com/office/drawing/2014/main" id="{36D145CF-6C08-4E8A-8226-5115214D369A}"/>
                  </a:ext>
                </a:extLst>
              </p:cNvPr>
              <p:cNvSpPr/>
              <p:nvPr/>
            </p:nvSpPr>
            <p:spPr>
              <a:xfrm>
                <a:off x="5260120" y="4013055"/>
                <a:ext cx="1036490" cy="1564125"/>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1" name="Rectangle 100">
                <a:extLst>
                  <a:ext uri="{FF2B5EF4-FFF2-40B4-BE49-F238E27FC236}">
                    <a16:creationId xmlns:a16="http://schemas.microsoft.com/office/drawing/2014/main" id="{F4D8C785-B6FE-45C1-B01E-7ED84A4CA157}"/>
                  </a:ext>
                </a:extLst>
              </p:cNvPr>
              <p:cNvSpPr/>
              <p:nvPr/>
            </p:nvSpPr>
            <p:spPr>
              <a:xfrm>
                <a:off x="5260120" y="4478353"/>
                <a:ext cx="1036490" cy="1098827"/>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 name="TextBox 101">
                <a:extLst>
                  <a:ext uri="{FF2B5EF4-FFF2-40B4-BE49-F238E27FC236}">
                    <a16:creationId xmlns:a16="http://schemas.microsoft.com/office/drawing/2014/main" id="{B110B7A0-D563-4D39-834A-2B7726939143}"/>
                  </a:ext>
                </a:extLst>
              </p:cNvPr>
              <p:cNvSpPr txBox="1"/>
              <p:nvPr/>
            </p:nvSpPr>
            <p:spPr>
              <a:xfrm>
                <a:off x="5406974" y="4237718"/>
                <a:ext cx="748102" cy="338592"/>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Water</a:t>
                </a:r>
              </a:p>
            </p:txBody>
          </p:sp>
          <p:sp>
            <p:nvSpPr>
              <p:cNvPr id="103" name="TextBox 102">
                <a:extLst>
                  <a:ext uri="{FF2B5EF4-FFF2-40B4-BE49-F238E27FC236}">
                    <a16:creationId xmlns:a16="http://schemas.microsoft.com/office/drawing/2014/main" id="{64E3197F-5F6E-4D4D-9901-D5D743B411B0}"/>
                  </a:ext>
                </a:extLst>
              </p:cNvPr>
              <p:cNvSpPr txBox="1"/>
              <p:nvPr/>
            </p:nvSpPr>
            <p:spPr>
              <a:xfrm>
                <a:off x="5512325" y="4858471"/>
                <a:ext cx="537400" cy="226792"/>
              </a:xfrm>
              <a:prstGeom prst="rect">
                <a:avLst/>
              </a:prstGeom>
              <a:noFill/>
            </p:spPr>
            <p:txBody>
              <a:bodyPr wrap="none">
                <a:spAutoFit/>
              </a:bodyPr>
              <a:lstStyle/>
              <a:p>
                <a:pPr algn="ctr" eaLnBrk="1" hangingPunct="1">
                  <a:defRPr/>
                </a:pPr>
                <a:r>
                  <a:rPr lang="en-US" sz="1600" b="1" dirty="0">
                    <a:effectLst>
                      <a:outerShdw blurRad="38100" dist="38100" dir="2700000" algn="tl">
                        <a:srgbClr val="000000">
                          <a:alpha val="43137"/>
                        </a:srgbClr>
                      </a:outerShdw>
                    </a:effectLst>
                  </a:rPr>
                  <a:t>Solids</a:t>
                </a:r>
              </a:p>
            </p:txBody>
          </p:sp>
          <p:cxnSp>
            <p:nvCxnSpPr>
              <p:cNvPr id="104" name="Straight Connector 103">
                <a:extLst>
                  <a:ext uri="{FF2B5EF4-FFF2-40B4-BE49-F238E27FC236}">
                    <a16:creationId xmlns:a16="http://schemas.microsoft.com/office/drawing/2014/main" id="{F36C4E8A-AC8C-475C-BF0C-33779339F685}"/>
                  </a:ext>
                </a:extLst>
              </p:cNvPr>
              <p:cNvCxnSpPr/>
              <p:nvPr/>
            </p:nvCxnSpPr>
            <p:spPr>
              <a:xfrm flipV="1">
                <a:off x="5038775" y="3799039"/>
                <a:ext cx="1746282" cy="7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D63AB21-47FD-43D4-8659-EB4F7928B059}"/>
                  </a:ext>
                </a:extLst>
              </p:cNvPr>
              <p:cNvCxnSpPr/>
              <p:nvPr/>
            </p:nvCxnSpPr>
            <p:spPr>
              <a:xfrm flipH="1" flipV="1">
                <a:off x="5038775" y="4013055"/>
                <a:ext cx="217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09063C3-547B-487A-B3FD-E6ED87AD3B28}"/>
                  </a:ext>
                </a:extLst>
              </p:cNvPr>
              <p:cNvCxnSpPr/>
              <p:nvPr/>
            </p:nvCxnSpPr>
            <p:spPr>
              <a:xfrm flipH="1">
                <a:off x="6351946" y="4013055"/>
                <a:ext cx="433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1E280323-D08C-468F-8EA0-B0DF3759996A}"/>
                  </a:ext>
                </a:extLst>
              </p:cNvPr>
              <p:cNvCxnSpPr/>
              <p:nvPr/>
            </p:nvCxnSpPr>
            <p:spPr>
              <a:xfrm>
                <a:off x="5111138" y="3619096"/>
                <a:ext cx="0" cy="1799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85187DB1-871A-4B9B-9BB7-CC6ABD32759F}"/>
                  </a:ext>
                </a:extLst>
              </p:cNvPr>
              <p:cNvCxnSpPr/>
              <p:nvPr/>
            </p:nvCxnSpPr>
            <p:spPr>
              <a:xfrm flipV="1">
                <a:off x="5111138" y="4013055"/>
                <a:ext cx="0" cy="216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A5793E41-6E33-499A-A25B-115FEDAFB5E5}"/>
                  </a:ext>
                </a:extLst>
              </p:cNvPr>
              <p:cNvCxnSpPr/>
              <p:nvPr/>
            </p:nvCxnSpPr>
            <p:spPr>
              <a:xfrm>
                <a:off x="6559456" y="3612707"/>
                <a:ext cx="0" cy="1788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B1BD22C-2741-47D0-8E53-D6C067C87140}"/>
                  </a:ext>
                </a:extLst>
              </p:cNvPr>
              <p:cNvCxnSpPr/>
              <p:nvPr/>
            </p:nvCxnSpPr>
            <p:spPr>
              <a:xfrm flipV="1">
                <a:off x="6559456" y="4005602"/>
                <a:ext cx="0" cy="2161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230BB69-9C2F-49E3-9194-E1DADF269A08}"/>
                  </a:ext>
                </a:extLst>
              </p:cNvPr>
              <p:cNvSpPr txBox="1"/>
              <p:nvPr/>
            </p:nvSpPr>
            <p:spPr>
              <a:xfrm>
                <a:off x="6550943" y="3363555"/>
                <a:ext cx="353300" cy="268318"/>
              </a:xfrm>
              <a:prstGeom prst="rect">
                <a:avLst/>
              </a:prstGeom>
              <a:noFill/>
            </p:spPr>
            <p:txBody>
              <a:bodyPr wrap="none">
                <a:spAutoFit/>
              </a:bodyPr>
              <a:lstStyle/>
              <a:p>
                <a:pPr algn="ctr" eaLnBrk="1" hangingPunct="1">
                  <a:defRPr/>
                </a:pPr>
                <a:r>
                  <a:rPr lang="en-US" sz="2000" dirty="0">
                    <a:solidFill>
                      <a:srgbClr val="FF0000"/>
                    </a:solidFill>
                    <a:effectLst>
                      <a:outerShdw blurRad="38100" dist="38100" dir="2700000" algn="tl">
                        <a:srgbClr val="000000">
                          <a:alpha val="43137"/>
                        </a:srgbClr>
                      </a:outerShdw>
                    </a:effectLst>
                    <a:latin typeface="Symbol" pitchFamily="18" charset="2"/>
                  </a:rPr>
                  <a:t>D</a:t>
                </a:r>
                <a:r>
                  <a:rPr lang="en-US" sz="2000" dirty="0">
                    <a:solidFill>
                      <a:srgbClr val="FF0000"/>
                    </a:solidFill>
                    <a:effectLst>
                      <a:outerShdw blurRad="38100" dist="38100" dir="2700000" algn="tl">
                        <a:srgbClr val="000000">
                          <a:alpha val="43137"/>
                        </a:srgbClr>
                      </a:outerShdw>
                    </a:effectLst>
                  </a:rPr>
                  <a:t>H</a:t>
                </a:r>
                <a:endParaRPr lang="en-US" sz="2000" baseline="-25000" dirty="0">
                  <a:solidFill>
                    <a:srgbClr val="FF0000"/>
                  </a:solidFill>
                  <a:effectLst>
                    <a:outerShdw blurRad="38100" dist="38100" dir="2700000" algn="tl">
                      <a:srgbClr val="000000">
                        <a:alpha val="43137"/>
                      </a:srgbClr>
                    </a:outerShdw>
                  </a:effectLst>
                </a:endParaRPr>
              </a:p>
            </p:txBody>
          </p:sp>
          <p:cxnSp>
            <p:nvCxnSpPr>
              <p:cNvPr id="112" name="Straight Arrow Connector 111">
                <a:extLst>
                  <a:ext uri="{FF2B5EF4-FFF2-40B4-BE49-F238E27FC236}">
                    <a16:creationId xmlns:a16="http://schemas.microsoft.com/office/drawing/2014/main" id="{AB452839-711A-4511-8BD5-212597A7249C}"/>
                  </a:ext>
                </a:extLst>
              </p:cNvPr>
              <p:cNvCxnSpPr/>
              <p:nvPr/>
            </p:nvCxnSpPr>
            <p:spPr>
              <a:xfrm>
                <a:off x="5413358" y="3501973"/>
                <a:ext cx="0" cy="2928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355DEBC5-D097-4C22-82D7-BC25FFEADA24}"/>
                  </a:ext>
                </a:extLst>
              </p:cNvPr>
              <p:cNvSpPr/>
              <p:nvPr/>
            </p:nvSpPr>
            <p:spPr>
              <a:xfrm>
                <a:off x="5260120" y="3806493"/>
                <a:ext cx="1036490" cy="206562"/>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14" name="Straight Arrow Connector 113">
                <a:extLst>
                  <a:ext uri="{FF2B5EF4-FFF2-40B4-BE49-F238E27FC236}">
                    <a16:creationId xmlns:a16="http://schemas.microsoft.com/office/drawing/2014/main" id="{EEE54B52-8A3D-4BDA-9B1B-A881A2C5A80D}"/>
                  </a:ext>
                </a:extLst>
              </p:cNvPr>
              <p:cNvCxnSpPr/>
              <p:nvPr/>
            </p:nvCxnSpPr>
            <p:spPr>
              <a:xfrm>
                <a:off x="5560212" y="3507296"/>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7004581-487C-48D8-B9B6-CA2AB2DBF224}"/>
                  </a:ext>
                </a:extLst>
              </p:cNvPr>
              <p:cNvCxnSpPr/>
              <p:nvPr/>
            </p:nvCxnSpPr>
            <p:spPr>
              <a:xfrm>
                <a:off x="5707066" y="3507296"/>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01B7EE7-643C-4CDA-8F2D-B47F8A0D686F}"/>
                  </a:ext>
                </a:extLst>
              </p:cNvPr>
              <p:cNvCxnSpPr/>
              <p:nvPr/>
            </p:nvCxnSpPr>
            <p:spPr>
              <a:xfrm>
                <a:off x="5854984" y="3505167"/>
                <a:ext cx="0" cy="2938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A182430-A601-44EC-93C4-F05DE35176E5}"/>
                  </a:ext>
                </a:extLst>
              </p:cNvPr>
              <p:cNvCxnSpPr/>
              <p:nvPr/>
            </p:nvCxnSpPr>
            <p:spPr>
              <a:xfrm>
                <a:off x="6001837" y="3505167"/>
                <a:ext cx="0" cy="2938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CEA5563-C8FA-44A7-87C9-8A6E79F9576B}"/>
                  </a:ext>
                </a:extLst>
              </p:cNvPr>
              <p:cNvCxnSpPr/>
              <p:nvPr/>
            </p:nvCxnSpPr>
            <p:spPr>
              <a:xfrm>
                <a:off x="6148691" y="3507296"/>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1C15067-68D8-4831-8EFC-124DB06A7470}"/>
                  </a:ext>
                </a:extLst>
              </p:cNvPr>
              <p:cNvCxnSpPr/>
              <p:nvPr/>
            </p:nvCxnSpPr>
            <p:spPr>
              <a:xfrm>
                <a:off x="5266505" y="3498778"/>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C516FB0-5697-4DA8-880B-0DBD4603A0E9}"/>
                  </a:ext>
                </a:extLst>
              </p:cNvPr>
              <p:cNvCxnSpPr/>
              <p:nvPr/>
            </p:nvCxnSpPr>
            <p:spPr>
              <a:xfrm>
                <a:off x="6295545" y="3513685"/>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C2F3178C-FEAB-4D1D-96D9-D6686C53BFF1}"/>
                  </a:ext>
                </a:extLst>
              </p:cNvPr>
              <p:cNvSpPr txBox="1"/>
              <p:nvPr/>
            </p:nvSpPr>
            <p:spPr>
              <a:xfrm>
                <a:off x="5663435" y="3455124"/>
                <a:ext cx="227730" cy="248088"/>
              </a:xfrm>
              <a:prstGeom prst="rect">
                <a:avLst/>
              </a:prstGeom>
              <a:noFill/>
            </p:spPr>
            <p:txBody>
              <a:bodyPr wrap="none">
                <a:spAutoFit/>
              </a:bodyPr>
              <a:lstStyle/>
              <a:p>
                <a:pPr algn="ctr" eaLnBrk="1" hangingPunct="1">
                  <a:defRPr/>
                </a:pPr>
                <a:r>
                  <a:rPr lang="en-US" dirty="0">
                    <a:solidFill>
                      <a:srgbClr val="FF0000"/>
                    </a:solidFill>
                    <a:effectLst>
                      <a:outerShdw blurRad="38100" dist="38100" dir="2700000" algn="tl">
                        <a:srgbClr val="000000">
                          <a:alpha val="43137"/>
                        </a:srgbClr>
                      </a:outerShdw>
                    </a:effectLst>
                  </a:rPr>
                  <a:t>P</a:t>
                </a:r>
                <a:endParaRPr lang="en-US" baseline="-25000" dirty="0">
                  <a:solidFill>
                    <a:srgbClr val="FF0000"/>
                  </a:solidFill>
                  <a:effectLst>
                    <a:outerShdw blurRad="38100" dist="38100" dir="2700000" algn="tl">
                      <a:srgbClr val="000000">
                        <a:alpha val="43137"/>
                      </a:srgbClr>
                    </a:outerShdw>
                  </a:effectLst>
                </a:endParaRPr>
              </a:p>
            </p:txBody>
          </p:sp>
        </p:grpSp>
        <p:sp>
          <p:nvSpPr>
            <p:cNvPr id="124" name="TextBox 123">
              <a:extLst>
                <a:ext uri="{FF2B5EF4-FFF2-40B4-BE49-F238E27FC236}">
                  <a16:creationId xmlns:a16="http://schemas.microsoft.com/office/drawing/2014/main" id="{741EE2E8-4425-4939-B5A4-5247F9B4CE5B}"/>
                </a:ext>
              </a:extLst>
            </p:cNvPr>
            <p:cNvSpPr txBox="1"/>
            <p:nvPr/>
          </p:nvSpPr>
          <p:spPr>
            <a:xfrm>
              <a:off x="3110596" y="488307"/>
              <a:ext cx="544307" cy="462049"/>
            </a:xfrm>
            <a:prstGeom prst="rect">
              <a:avLst/>
            </a:prstGeom>
            <a:noFill/>
          </p:spPr>
          <p:txBody>
            <a:bodyPr wrap="none">
              <a:spAutoFit/>
            </a:bodyPr>
            <a:lstStyle/>
            <a:p>
              <a:pPr algn="ctr" eaLnBrk="1" hangingPunct="1">
                <a:defRPr/>
              </a:pPr>
              <a:r>
                <a:rPr lang="en-US" sz="2400" dirty="0">
                  <a:effectLst>
                    <a:outerShdw blurRad="38100" dist="38100" dir="2700000" algn="tl">
                      <a:srgbClr val="000000">
                        <a:alpha val="43137"/>
                      </a:srgbClr>
                    </a:outerShdw>
                  </a:effectLst>
                  <a:latin typeface="Symbol" pitchFamily="18" charset="2"/>
                </a:rPr>
                <a:t>D</a:t>
              </a:r>
              <a:r>
                <a:rPr lang="en-US" sz="2400" dirty="0">
                  <a:effectLst>
                    <a:outerShdw blurRad="38100" dist="38100" dir="2700000" algn="tl">
                      <a:srgbClr val="000000">
                        <a:alpha val="43137"/>
                      </a:srgbClr>
                    </a:outerShdw>
                  </a:effectLst>
                </a:rPr>
                <a:t>e</a:t>
              </a:r>
              <a:endParaRPr lang="en-US" sz="2400" baseline="-25000" dirty="0">
                <a:effectLst>
                  <a:outerShdw blurRad="38100" dist="38100" dir="2700000" algn="tl">
                    <a:srgbClr val="000000">
                      <a:alpha val="43137"/>
                    </a:srgbClr>
                  </a:outerShdw>
                </a:effectLst>
              </a:endParaRPr>
            </a:p>
          </p:txBody>
        </p:sp>
        <p:cxnSp>
          <p:nvCxnSpPr>
            <p:cNvPr id="126" name="Straight Connector 125">
              <a:extLst>
                <a:ext uri="{FF2B5EF4-FFF2-40B4-BE49-F238E27FC236}">
                  <a16:creationId xmlns:a16="http://schemas.microsoft.com/office/drawing/2014/main" id="{E942930D-254B-41C2-922D-968ECDB02C34}"/>
                </a:ext>
              </a:extLst>
            </p:cNvPr>
            <p:cNvCxnSpPr/>
            <p:nvPr/>
          </p:nvCxnSpPr>
          <p:spPr>
            <a:xfrm>
              <a:off x="3769160" y="1841108"/>
              <a:ext cx="1509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BA18F1C-3C32-45C1-B6B7-A7F3BDE21678}"/>
                </a:ext>
              </a:extLst>
            </p:cNvPr>
            <p:cNvCxnSpPr/>
            <p:nvPr/>
          </p:nvCxnSpPr>
          <p:spPr>
            <a:xfrm>
              <a:off x="3769160" y="1930024"/>
              <a:ext cx="1509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6C9CB8C-BCAC-450C-AEFA-82C1BE2CFC46}"/>
                </a:ext>
              </a:extLst>
            </p:cNvPr>
            <p:cNvCxnSpPr/>
            <p:nvPr/>
          </p:nvCxnSpPr>
          <p:spPr>
            <a:xfrm>
              <a:off x="3769160" y="1993536"/>
              <a:ext cx="1509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504" name="Group 140">
              <a:extLst>
                <a:ext uri="{FF2B5EF4-FFF2-40B4-BE49-F238E27FC236}">
                  <a16:creationId xmlns:a16="http://schemas.microsoft.com/office/drawing/2014/main" id="{D70EDA65-6C7E-4CA8-B83C-3A356FCC5430}"/>
                </a:ext>
              </a:extLst>
            </p:cNvPr>
            <p:cNvGrpSpPr>
              <a:grpSpLocks/>
            </p:cNvGrpSpPr>
            <p:nvPr/>
          </p:nvGrpSpPr>
          <p:grpSpPr bwMode="auto">
            <a:xfrm>
              <a:off x="3738298" y="659232"/>
              <a:ext cx="1534663" cy="218565"/>
              <a:chOff x="5610728" y="4644173"/>
              <a:chExt cx="1534663" cy="437130"/>
            </a:xfrm>
          </p:grpSpPr>
          <p:cxnSp>
            <p:nvCxnSpPr>
              <p:cNvPr id="132" name="Straight Arrow Connector 131">
                <a:extLst>
                  <a:ext uri="{FF2B5EF4-FFF2-40B4-BE49-F238E27FC236}">
                    <a16:creationId xmlns:a16="http://schemas.microsoft.com/office/drawing/2014/main" id="{53D9BB18-470F-4A79-8A81-0C275C60D313}"/>
                  </a:ext>
                </a:extLst>
              </p:cNvPr>
              <p:cNvCxnSpPr/>
              <p:nvPr/>
            </p:nvCxnSpPr>
            <p:spPr>
              <a:xfrm>
                <a:off x="5830431"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184EE208-6FBB-4BD1-A29D-CC5745D1855F}"/>
                  </a:ext>
                </a:extLst>
              </p:cNvPr>
              <p:cNvCxnSpPr/>
              <p:nvPr/>
            </p:nvCxnSpPr>
            <p:spPr>
              <a:xfrm>
                <a:off x="6049424"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EFDA9F5-4B69-4081-B55E-ED44DBDF7B99}"/>
                  </a:ext>
                </a:extLst>
              </p:cNvPr>
              <p:cNvCxnSpPr/>
              <p:nvPr/>
            </p:nvCxnSpPr>
            <p:spPr>
              <a:xfrm>
                <a:off x="6268416"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2CFBCF2D-6006-480E-B9B2-C6D1A002B96E}"/>
                  </a:ext>
                </a:extLst>
              </p:cNvPr>
              <p:cNvCxnSpPr/>
              <p:nvPr/>
            </p:nvCxnSpPr>
            <p:spPr>
              <a:xfrm>
                <a:off x="6488995"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87B801AB-F99C-43EE-9BB1-81EC8A68EEB5}"/>
                  </a:ext>
                </a:extLst>
              </p:cNvPr>
              <p:cNvCxnSpPr/>
              <p:nvPr/>
            </p:nvCxnSpPr>
            <p:spPr>
              <a:xfrm>
                <a:off x="6707988"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850DC95C-44B9-4C68-9936-2D47095E7C5E}"/>
                  </a:ext>
                </a:extLst>
              </p:cNvPr>
              <p:cNvCxnSpPr/>
              <p:nvPr/>
            </p:nvCxnSpPr>
            <p:spPr>
              <a:xfrm>
                <a:off x="6926980"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812F501-F255-4BB4-88CA-5E24F7DA4434}"/>
                  </a:ext>
                </a:extLst>
              </p:cNvPr>
              <p:cNvCxnSpPr/>
              <p:nvPr/>
            </p:nvCxnSpPr>
            <p:spPr>
              <a:xfrm>
                <a:off x="5611439"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9DF7C1DB-90A0-4604-9C5E-A2A5B1A1630B}"/>
                  </a:ext>
                </a:extLst>
              </p:cNvPr>
              <p:cNvCxnSpPr/>
              <p:nvPr/>
            </p:nvCxnSpPr>
            <p:spPr>
              <a:xfrm>
                <a:off x="7145973"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nvGrpSpPr>
            <p:cNvPr id="19505" name="Group 141">
              <a:extLst>
                <a:ext uri="{FF2B5EF4-FFF2-40B4-BE49-F238E27FC236}">
                  <a16:creationId xmlns:a16="http://schemas.microsoft.com/office/drawing/2014/main" id="{BEF7F051-6D92-4E0A-AF73-614344523F38}"/>
                </a:ext>
              </a:extLst>
            </p:cNvPr>
            <p:cNvGrpSpPr>
              <a:grpSpLocks/>
            </p:cNvGrpSpPr>
            <p:nvPr/>
          </p:nvGrpSpPr>
          <p:grpSpPr bwMode="auto">
            <a:xfrm>
              <a:off x="3732624" y="442261"/>
              <a:ext cx="1534663" cy="155448"/>
              <a:chOff x="5610728" y="4644173"/>
              <a:chExt cx="1534663" cy="437130"/>
            </a:xfrm>
          </p:grpSpPr>
          <p:cxnSp>
            <p:nvCxnSpPr>
              <p:cNvPr id="143" name="Straight Arrow Connector 142">
                <a:extLst>
                  <a:ext uri="{FF2B5EF4-FFF2-40B4-BE49-F238E27FC236}">
                    <a16:creationId xmlns:a16="http://schemas.microsoft.com/office/drawing/2014/main" id="{7BFE95DB-2192-4871-8E98-3DF035994D07}"/>
                  </a:ext>
                </a:extLst>
              </p:cNvPr>
              <p:cNvCxnSpPr/>
              <p:nvPr/>
            </p:nvCxnSpPr>
            <p:spPr>
              <a:xfrm>
                <a:off x="5829759"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BDAEBBA8-8113-4017-A7EB-8330DA0D1D34}"/>
                  </a:ext>
                </a:extLst>
              </p:cNvPr>
              <p:cNvCxnSpPr/>
              <p:nvPr/>
            </p:nvCxnSpPr>
            <p:spPr>
              <a:xfrm>
                <a:off x="6048751"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FF553268-7E1D-4940-9EFA-B5BD1F8E12FC}"/>
                  </a:ext>
                </a:extLst>
              </p:cNvPr>
              <p:cNvCxnSpPr/>
              <p:nvPr/>
            </p:nvCxnSpPr>
            <p:spPr>
              <a:xfrm>
                <a:off x="6267744"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4DC60C3-2B36-410F-A2A6-68BAD0ECF6E5}"/>
                  </a:ext>
                </a:extLst>
              </p:cNvPr>
              <p:cNvCxnSpPr/>
              <p:nvPr/>
            </p:nvCxnSpPr>
            <p:spPr>
              <a:xfrm>
                <a:off x="6488322"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D8BC670-7084-47A5-8602-42F378B2ACCF}"/>
                  </a:ext>
                </a:extLst>
              </p:cNvPr>
              <p:cNvCxnSpPr/>
              <p:nvPr/>
            </p:nvCxnSpPr>
            <p:spPr>
              <a:xfrm>
                <a:off x="6707315"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0E326F70-7800-463D-92E7-44C85DC642D4}"/>
                  </a:ext>
                </a:extLst>
              </p:cNvPr>
              <p:cNvCxnSpPr/>
              <p:nvPr/>
            </p:nvCxnSpPr>
            <p:spPr>
              <a:xfrm>
                <a:off x="6926308"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8CC5978-877C-4282-88E3-0244ADFF6BBC}"/>
                  </a:ext>
                </a:extLst>
              </p:cNvPr>
              <p:cNvCxnSpPr/>
              <p:nvPr/>
            </p:nvCxnSpPr>
            <p:spPr>
              <a:xfrm>
                <a:off x="5610766"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A217D60-30A5-4834-AA6B-371A7BFCFB14}"/>
                  </a:ext>
                </a:extLst>
              </p:cNvPr>
              <p:cNvCxnSpPr/>
              <p:nvPr/>
            </p:nvCxnSpPr>
            <p:spPr>
              <a:xfrm>
                <a:off x="7145300"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9459" name="Object 151">
            <a:extLst>
              <a:ext uri="{FF2B5EF4-FFF2-40B4-BE49-F238E27FC236}">
                <a16:creationId xmlns:a16="http://schemas.microsoft.com/office/drawing/2014/main" id="{B217304A-D628-4521-9807-10CF3B441938}"/>
              </a:ext>
            </a:extLst>
          </p:cNvPr>
          <p:cNvGraphicFramePr>
            <a:graphicFrameLocks noChangeAspect="1"/>
          </p:cNvGraphicFramePr>
          <p:nvPr/>
        </p:nvGraphicFramePr>
        <p:xfrm>
          <a:off x="177800" y="292100"/>
          <a:ext cx="1727200" cy="868363"/>
        </p:xfrm>
        <a:graphic>
          <a:graphicData uri="http://schemas.openxmlformats.org/presentationml/2006/ole">
            <mc:AlternateContent xmlns:mc="http://schemas.openxmlformats.org/markup-compatibility/2006">
              <mc:Choice xmlns:v="urn:schemas-microsoft-com:vml" Requires="v">
                <p:oleObj spid="_x0000_s19729" name="Equation" r:id="rId4" imgW="812447" imgH="431613" progId="Equation.3">
                  <p:embed/>
                </p:oleObj>
              </mc:Choice>
              <mc:Fallback>
                <p:oleObj name="Equation" r:id="rId4" imgW="812447" imgH="431613" progId="Equation.3">
                  <p:embed/>
                  <p:pic>
                    <p:nvPicPr>
                      <p:cNvPr id="0" name="Object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292100"/>
                        <a:ext cx="1727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0" name="Group 185">
            <a:extLst>
              <a:ext uri="{FF2B5EF4-FFF2-40B4-BE49-F238E27FC236}">
                <a16:creationId xmlns:a16="http://schemas.microsoft.com/office/drawing/2014/main" id="{94626461-A1AD-446E-BDF7-0C28748EC3C8}"/>
              </a:ext>
            </a:extLst>
          </p:cNvPr>
          <p:cNvGrpSpPr>
            <a:grpSpLocks/>
          </p:cNvGrpSpPr>
          <p:nvPr/>
        </p:nvGrpSpPr>
        <p:grpSpPr bwMode="auto">
          <a:xfrm>
            <a:off x="241300" y="2062163"/>
            <a:ext cx="3865563" cy="3351212"/>
            <a:chOff x="240835" y="2151640"/>
            <a:chExt cx="3865494" cy="3349980"/>
          </a:xfrm>
        </p:grpSpPr>
        <p:grpSp>
          <p:nvGrpSpPr>
            <p:cNvPr id="19493" name="Group 98">
              <a:extLst>
                <a:ext uri="{FF2B5EF4-FFF2-40B4-BE49-F238E27FC236}">
                  <a16:creationId xmlns:a16="http://schemas.microsoft.com/office/drawing/2014/main" id="{B937D1D4-94F3-4778-856C-9885B46FB943}"/>
                </a:ext>
              </a:extLst>
            </p:cNvPr>
            <p:cNvGrpSpPr>
              <a:grpSpLocks/>
            </p:cNvGrpSpPr>
            <p:nvPr/>
          </p:nvGrpSpPr>
          <p:grpSpPr bwMode="auto">
            <a:xfrm>
              <a:off x="533399" y="2545968"/>
              <a:ext cx="3250613" cy="2635632"/>
              <a:chOff x="914400" y="1371600"/>
              <a:chExt cx="2819400" cy="2286000"/>
            </a:xfrm>
          </p:grpSpPr>
          <p:cxnSp>
            <p:nvCxnSpPr>
              <p:cNvPr id="96" name="Straight Arrow Connector 95">
                <a:extLst>
                  <a:ext uri="{FF2B5EF4-FFF2-40B4-BE49-F238E27FC236}">
                    <a16:creationId xmlns:a16="http://schemas.microsoft.com/office/drawing/2014/main" id="{E8E659D4-6336-4480-BA4F-1C7B57F9155C}"/>
                  </a:ext>
                </a:extLst>
              </p:cNvPr>
              <p:cNvCxnSpPr/>
              <p:nvPr/>
            </p:nvCxnSpPr>
            <p:spPr>
              <a:xfrm flipV="1">
                <a:off x="913993" y="1370930"/>
                <a:ext cx="0" cy="22862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0712AC17-6854-4FC5-BBC2-22AA8C0BA391}"/>
                  </a:ext>
                </a:extLst>
              </p:cNvPr>
              <p:cNvCxnSpPr/>
              <p:nvPr/>
            </p:nvCxnSpPr>
            <p:spPr>
              <a:xfrm>
                <a:off x="913993" y="3657134"/>
                <a:ext cx="281985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494" name="TextBox 160">
              <a:extLst>
                <a:ext uri="{FF2B5EF4-FFF2-40B4-BE49-F238E27FC236}">
                  <a16:creationId xmlns:a16="http://schemas.microsoft.com/office/drawing/2014/main" id="{4772234A-1CA5-424E-9EBF-41AD399C6A3B}"/>
                </a:ext>
              </a:extLst>
            </p:cNvPr>
            <p:cNvSpPr txBox="1">
              <a:spLocks noChangeArrowheads="1"/>
            </p:cNvSpPr>
            <p:nvPr/>
          </p:nvSpPr>
          <p:spPr bwMode="auto">
            <a:xfrm>
              <a:off x="240835" y="215164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p>
          </p:txBody>
        </p:sp>
        <p:sp>
          <p:nvSpPr>
            <p:cNvPr id="19495" name="TextBox 161">
              <a:extLst>
                <a:ext uri="{FF2B5EF4-FFF2-40B4-BE49-F238E27FC236}">
                  <a16:creationId xmlns:a16="http://schemas.microsoft.com/office/drawing/2014/main" id="{8708B1CC-A7CF-4131-9BC8-FDCDEE0A699D}"/>
                </a:ext>
              </a:extLst>
            </p:cNvPr>
            <p:cNvSpPr txBox="1">
              <a:spLocks noChangeArrowheads="1"/>
            </p:cNvSpPr>
            <p:nvPr/>
          </p:nvSpPr>
          <p:spPr bwMode="auto">
            <a:xfrm>
              <a:off x="3742127" y="49784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p</a:t>
              </a:r>
            </a:p>
          </p:txBody>
        </p:sp>
        <p:sp>
          <p:nvSpPr>
            <p:cNvPr id="163" name="Freeform 162">
              <a:extLst>
                <a:ext uri="{FF2B5EF4-FFF2-40B4-BE49-F238E27FC236}">
                  <a16:creationId xmlns:a16="http://schemas.microsoft.com/office/drawing/2014/main" id="{5B781977-6EA2-4F51-AA08-BA0BC70987B5}"/>
                </a:ext>
              </a:extLst>
            </p:cNvPr>
            <p:cNvSpPr/>
            <p:nvPr/>
          </p:nvSpPr>
          <p:spPr>
            <a:xfrm>
              <a:off x="647228" y="2781645"/>
              <a:ext cx="2846337" cy="2310550"/>
            </a:xfrm>
            <a:custGeom>
              <a:avLst/>
              <a:gdLst>
                <a:gd name="connsiteX0" fmla="*/ 64750 w 1766550"/>
                <a:gd name="connsiteY0" fmla="*/ 0 h 2298700"/>
                <a:gd name="connsiteX1" fmla="*/ 204450 w 1766550"/>
                <a:gd name="connsiteY1" fmla="*/ 1905000 h 2298700"/>
                <a:gd name="connsiteX2" fmla="*/ 1766550 w 1766550"/>
                <a:gd name="connsiteY2"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Lst>
              <a:ahLst/>
              <a:cxnLst>
                <a:cxn ang="0">
                  <a:pos x="connsiteX0" y="connsiteY0"/>
                </a:cxn>
                <a:cxn ang="0">
                  <a:pos x="connsiteX1" y="connsiteY1"/>
                </a:cxn>
              </a:cxnLst>
              <a:rect l="l" t="t" r="r" b="b"/>
              <a:pathLst>
                <a:path w="1701800" h="2298700">
                  <a:moveTo>
                    <a:pt x="0" y="0"/>
                  </a:moveTo>
                  <a:cubicBezTo>
                    <a:pt x="211667" y="2442633"/>
                    <a:pt x="778933" y="2205567"/>
                    <a:pt x="1701800" y="22987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9461" name="Group 184">
            <a:extLst>
              <a:ext uri="{FF2B5EF4-FFF2-40B4-BE49-F238E27FC236}">
                <a16:creationId xmlns:a16="http://schemas.microsoft.com/office/drawing/2014/main" id="{9517247C-B828-4DBB-8896-CB78849904E6}"/>
              </a:ext>
            </a:extLst>
          </p:cNvPr>
          <p:cNvGrpSpPr>
            <a:grpSpLocks/>
          </p:cNvGrpSpPr>
          <p:nvPr/>
        </p:nvGrpSpPr>
        <p:grpSpPr bwMode="auto">
          <a:xfrm>
            <a:off x="5238750" y="1979613"/>
            <a:ext cx="3886200" cy="3484562"/>
            <a:chOff x="5188242" y="2151640"/>
            <a:chExt cx="3886309" cy="3484590"/>
          </a:xfrm>
        </p:grpSpPr>
        <p:grpSp>
          <p:nvGrpSpPr>
            <p:cNvPr id="19475" name="Group 152">
              <a:extLst>
                <a:ext uri="{FF2B5EF4-FFF2-40B4-BE49-F238E27FC236}">
                  <a16:creationId xmlns:a16="http://schemas.microsoft.com/office/drawing/2014/main" id="{7B70BEB6-3694-478E-9023-71368E5E72CF}"/>
                </a:ext>
              </a:extLst>
            </p:cNvPr>
            <p:cNvGrpSpPr>
              <a:grpSpLocks/>
            </p:cNvGrpSpPr>
            <p:nvPr/>
          </p:nvGrpSpPr>
          <p:grpSpPr bwMode="auto">
            <a:xfrm>
              <a:off x="5605911" y="2545968"/>
              <a:ext cx="3250613" cy="2635632"/>
              <a:chOff x="914400" y="1371600"/>
              <a:chExt cx="2819400" cy="2286000"/>
            </a:xfrm>
          </p:grpSpPr>
          <p:cxnSp>
            <p:nvCxnSpPr>
              <p:cNvPr id="154" name="Straight Arrow Connector 153">
                <a:extLst>
                  <a:ext uri="{FF2B5EF4-FFF2-40B4-BE49-F238E27FC236}">
                    <a16:creationId xmlns:a16="http://schemas.microsoft.com/office/drawing/2014/main" id="{0FDD7F30-815A-462C-A69D-DA13A12A2E6D}"/>
                  </a:ext>
                </a:extLst>
              </p:cNvPr>
              <p:cNvCxnSpPr/>
              <p:nvPr/>
            </p:nvCxnSpPr>
            <p:spPr>
              <a:xfrm flipV="1">
                <a:off x="914275" y="1371058"/>
                <a:ext cx="0" cy="2287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A7533067-CE07-4C6F-B478-D66890F808A0}"/>
                  </a:ext>
                </a:extLst>
              </p:cNvPr>
              <p:cNvCxnSpPr/>
              <p:nvPr/>
            </p:nvCxnSpPr>
            <p:spPr>
              <a:xfrm>
                <a:off x="914275" y="3658121"/>
                <a:ext cx="28199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476" name="TextBox 163">
              <a:extLst>
                <a:ext uri="{FF2B5EF4-FFF2-40B4-BE49-F238E27FC236}">
                  <a16:creationId xmlns:a16="http://schemas.microsoft.com/office/drawing/2014/main" id="{775CE4D1-8362-42CF-9ACF-FE9B4EA50C95}"/>
                </a:ext>
              </a:extLst>
            </p:cNvPr>
            <p:cNvSpPr txBox="1">
              <a:spLocks noChangeArrowheads="1"/>
            </p:cNvSpPr>
            <p:nvPr/>
          </p:nvSpPr>
          <p:spPr bwMode="auto">
            <a:xfrm>
              <a:off x="8162122" y="5113010"/>
              <a:ext cx="912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log p</a:t>
              </a:r>
            </a:p>
          </p:txBody>
        </p:sp>
        <p:sp>
          <p:nvSpPr>
            <p:cNvPr id="19477" name="TextBox 164">
              <a:extLst>
                <a:ext uri="{FF2B5EF4-FFF2-40B4-BE49-F238E27FC236}">
                  <a16:creationId xmlns:a16="http://schemas.microsoft.com/office/drawing/2014/main" id="{BCE70EAD-93BB-41F9-8481-1DA3EFDE616D}"/>
                </a:ext>
              </a:extLst>
            </p:cNvPr>
            <p:cNvSpPr txBox="1">
              <a:spLocks noChangeArrowheads="1"/>
            </p:cNvSpPr>
            <p:nvPr/>
          </p:nvSpPr>
          <p:spPr bwMode="auto">
            <a:xfrm>
              <a:off x="5524036" y="215164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p>
          </p:txBody>
        </p:sp>
        <p:sp>
          <p:nvSpPr>
            <p:cNvPr id="169" name="Right Triangle 168">
              <a:extLst>
                <a:ext uri="{FF2B5EF4-FFF2-40B4-BE49-F238E27FC236}">
                  <a16:creationId xmlns:a16="http://schemas.microsoft.com/office/drawing/2014/main" id="{0B4D25C2-E90B-4EEC-8278-117DC7E86F1B}"/>
                </a:ext>
              </a:extLst>
            </p:cNvPr>
            <p:cNvSpPr/>
            <p:nvPr/>
          </p:nvSpPr>
          <p:spPr>
            <a:xfrm>
              <a:off x="6724985" y="3448637"/>
              <a:ext cx="727095" cy="571505"/>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67" name="Straight Connector 166">
              <a:extLst>
                <a:ext uri="{FF2B5EF4-FFF2-40B4-BE49-F238E27FC236}">
                  <a16:creationId xmlns:a16="http://schemas.microsoft.com/office/drawing/2014/main" id="{968A6DB8-8C9A-4322-923D-E7FB5C245354}"/>
                </a:ext>
              </a:extLst>
            </p:cNvPr>
            <p:cNvCxnSpPr/>
            <p:nvPr/>
          </p:nvCxnSpPr>
          <p:spPr>
            <a:xfrm>
              <a:off x="6121718" y="2967622"/>
              <a:ext cx="2171761" cy="1706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80" name="TextBox 169">
              <a:extLst>
                <a:ext uri="{FF2B5EF4-FFF2-40B4-BE49-F238E27FC236}">
                  <a16:creationId xmlns:a16="http://schemas.microsoft.com/office/drawing/2014/main" id="{420F7B73-B139-46B0-85B1-3C9B5D9BA5CB}"/>
                </a:ext>
              </a:extLst>
            </p:cNvPr>
            <p:cNvSpPr txBox="1">
              <a:spLocks noChangeArrowheads="1"/>
            </p:cNvSpPr>
            <p:nvPr/>
          </p:nvSpPr>
          <p:spPr bwMode="auto">
            <a:xfrm>
              <a:off x="6216179" y="3455587"/>
              <a:ext cx="562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Symbol" panose="05050102010706020507" pitchFamily="18" charset="2"/>
                  <a:cs typeface="Times New Roman" panose="02020603050405020304" pitchFamily="18" charset="0"/>
                </a:rPr>
                <a:t>D</a:t>
              </a:r>
              <a:r>
                <a:rPr lang="en-US" altLang="en-US" sz="2800" i="1">
                  <a:latin typeface="Times New Roman" panose="02020603050405020304" pitchFamily="18" charset="0"/>
                  <a:cs typeface="Times New Roman" panose="02020603050405020304" pitchFamily="18" charset="0"/>
                </a:rPr>
                <a:t>e</a:t>
              </a:r>
            </a:p>
          </p:txBody>
        </p:sp>
        <p:sp>
          <p:nvSpPr>
            <p:cNvPr id="19481" name="TextBox 170">
              <a:extLst>
                <a:ext uri="{FF2B5EF4-FFF2-40B4-BE49-F238E27FC236}">
                  <a16:creationId xmlns:a16="http://schemas.microsoft.com/office/drawing/2014/main" id="{07F53143-CF65-47B7-A289-6F0045561A64}"/>
                </a:ext>
              </a:extLst>
            </p:cNvPr>
            <p:cNvSpPr txBox="1">
              <a:spLocks noChangeArrowheads="1"/>
            </p:cNvSpPr>
            <p:nvPr/>
          </p:nvSpPr>
          <p:spPr bwMode="auto">
            <a:xfrm>
              <a:off x="6807092" y="4038616"/>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Symbol" panose="05050102010706020507" pitchFamily="18" charset="2"/>
                  <a:cs typeface="Times New Roman" panose="02020603050405020304" pitchFamily="18" charset="0"/>
                </a:rPr>
                <a:t>D</a:t>
              </a:r>
              <a:r>
                <a:rPr lang="en-US" altLang="en-US" sz="2800" i="1">
                  <a:latin typeface="Times New Roman" panose="02020603050405020304" pitchFamily="18" charset="0"/>
                  <a:cs typeface="Times New Roman" panose="02020603050405020304" pitchFamily="18" charset="0"/>
                </a:rPr>
                <a:t>p</a:t>
              </a:r>
            </a:p>
          </p:txBody>
        </p:sp>
        <p:cxnSp>
          <p:nvCxnSpPr>
            <p:cNvPr id="173" name="Straight Arrow Connector 172">
              <a:extLst>
                <a:ext uri="{FF2B5EF4-FFF2-40B4-BE49-F238E27FC236}">
                  <a16:creationId xmlns:a16="http://schemas.microsoft.com/office/drawing/2014/main" id="{8C84752E-8F91-4834-9786-E7C3E0EB4767}"/>
                </a:ext>
              </a:extLst>
            </p:cNvPr>
            <p:cNvCxnSpPr>
              <a:stCxn id="169" idx="0"/>
            </p:cNvCxnSpPr>
            <p:nvPr/>
          </p:nvCxnSpPr>
          <p:spPr>
            <a:xfrm flipH="1">
              <a:off x="5605767" y="3448637"/>
              <a:ext cx="111921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88015293-F349-4F26-B68B-DF15B79AB517}"/>
                </a:ext>
              </a:extLst>
            </p:cNvPr>
            <p:cNvCxnSpPr/>
            <p:nvPr/>
          </p:nvCxnSpPr>
          <p:spPr>
            <a:xfrm flipH="1">
              <a:off x="5569253" y="4013792"/>
              <a:ext cx="1119219"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F698B2E-F83D-44F0-BB56-00A1909CB669}"/>
                </a:ext>
              </a:extLst>
            </p:cNvPr>
            <p:cNvCxnSpPr>
              <a:stCxn id="169" idx="2"/>
            </p:cNvCxnSpPr>
            <p:nvPr/>
          </p:nvCxnSpPr>
          <p:spPr>
            <a:xfrm>
              <a:off x="6724985" y="4020142"/>
              <a:ext cx="0" cy="116205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0F22712F-D532-4945-85F1-E98941FCFBAB}"/>
                </a:ext>
              </a:extLst>
            </p:cNvPr>
            <p:cNvCxnSpPr>
              <a:stCxn id="169" idx="4"/>
            </p:cNvCxnSpPr>
            <p:nvPr/>
          </p:nvCxnSpPr>
          <p:spPr>
            <a:xfrm>
              <a:off x="7452080" y="4020142"/>
              <a:ext cx="0" cy="116205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486" name="TextBox 178">
              <a:extLst>
                <a:ext uri="{FF2B5EF4-FFF2-40B4-BE49-F238E27FC236}">
                  <a16:creationId xmlns:a16="http://schemas.microsoft.com/office/drawing/2014/main" id="{3E0C5DAB-82FC-4530-BAB6-3B1AA51797DF}"/>
                </a:ext>
              </a:extLst>
            </p:cNvPr>
            <p:cNvSpPr txBox="1">
              <a:spLocks noChangeArrowheads="1"/>
            </p:cNvSpPr>
            <p:nvPr/>
          </p:nvSpPr>
          <p:spPr bwMode="auto">
            <a:xfrm>
              <a:off x="5188242" y="31851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r>
                <a:rPr lang="en-US" altLang="en-US" sz="2800" i="1" baseline="-25000">
                  <a:latin typeface="Times New Roman" panose="02020603050405020304" pitchFamily="18" charset="0"/>
                  <a:cs typeface="Times New Roman" panose="02020603050405020304" pitchFamily="18" charset="0"/>
                </a:rPr>
                <a:t>1</a:t>
              </a:r>
            </a:p>
          </p:txBody>
        </p:sp>
        <p:sp>
          <p:nvSpPr>
            <p:cNvPr id="19487" name="TextBox 179">
              <a:extLst>
                <a:ext uri="{FF2B5EF4-FFF2-40B4-BE49-F238E27FC236}">
                  <a16:creationId xmlns:a16="http://schemas.microsoft.com/office/drawing/2014/main" id="{A51FA903-3140-436D-8E5B-5DDED0EB5C95}"/>
                </a:ext>
              </a:extLst>
            </p:cNvPr>
            <p:cNvSpPr txBox="1">
              <a:spLocks noChangeArrowheads="1"/>
            </p:cNvSpPr>
            <p:nvPr/>
          </p:nvSpPr>
          <p:spPr bwMode="auto">
            <a:xfrm>
              <a:off x="5188242" y="37058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r>
                <a:rPr lang="en-US" altLang="en-US" sz="2800" i="1" baseline="-25000">
                  <a:latin typeface="Times New Roman" panose="02020603050405020304" pitchFamily="18" charset="0"/>
                  <a:cs typeface="Times New Roman" panose="02020603050405020304" pitchFamily="18" charset="0"/>
                </a:rPr>
                <a:t>2</a:t>
              </a:r>
            </a:p>
          </p:txBody>
        </p:sp>
        <p:sp>
          <p:nvSpPr>
            <p:cNvPr id="19488" name="TextBox 180">
              <a:extLst>
                <a:ext uri="{FF2B5EF4-FFF2-40B4-BE49-F238E27FC236}">
                  <a16:creationId xmlns:a16="http://schemas.microsoft.com/office/drawing/2014/main" id="{B1A90E5B-9639-469B-BE7C-6E3F8D837259}"/>
                </a:ext>
              </a:extLst>
            </p:cNvPr>
            <p:cNvSpPr txBox="1">
              <a:spLocks noChangeArrowheads="1"/>
            </p:cNvSpPr>
            <p:nvPr/>
          </p:nvSpPr>
          <p:spPr bwMode="auto">
            <a:xfrm>
              <a:off x="6521636" y="5069836"/>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p</a:t>
              </a:r>
              <a:r>
                <a:rPr lang="en-US" altLang="en-US" sz="2800" i="1" baseline="-25000">
                  <a:latin typeface="Times New Roman" panose="02020603050405020304" pitchFamily="18" charset="0"/>
                  <a:cs typeface="Times New Roman" panose="02020603050405020304" pitchFamily="18" charset="0"/>
                </a:rPr>
                <a:t>1</a:t>
              </a:r>
            </a:p>
          </p:txBody>
        </p:sp>
        <p:sp>
          <p:nvSpPr>
            <p:cNvPr id="19489" name="TextBox 181">
              <a:extLst>
                <a:ext uri="{FF2B5EF4-FFF2-40B4-BE49-F238E27FC236}">
                  <a16:creationId xmlns:a16="http://schemas.microsoft.com/office/drawing/2014/main" id="{17EBAF39-7C7B-4167-AE07-F7454A5EAB6F}"/>
                </a:ext>
              </a:extLst>
            </p:cNvPr>
            <p:cNvSpPr txBox="1">
              <a:spLocks noChangeArrowheads="1"/>
            </p:cNvSpPr>
            <p:nvPr/>
          </p:nvSpPr>
          <p:spPr bwMode="auto">
            <a:xfrm>
              <a:off x="7290381" y="5064730"/>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p</a:t>
              </a:r>
              <a:r>
                <a:rPr lang="en-US" altLang="en-US" sz="2800" i="1" baseline="-25000">
                  <a:latin typeface="Times New Roman" panose="02020603050405020304" pitchFamily="18" charset="0"/>
                  <a:cs typeface="Times New Roman" panose="02020603050405020304" pitchFamily="18" charset="0"/>
                </a:rPr>
                <a:t>2</a:t>
              </a:r>
            </a:p>
          </p:txBody>
        </p:sp>
        <p:sp>
          <p:nvSpPr>
            <p:cNvPr id="19490" name="TextBox 182">
              <a:extLst>
                <a:ext uri="{FF2B5EF4-FFF2-40B4-BE49-F238E27FC236}">
                  <a16:creationId xmlns:a16="http://schemas.microsoft.com/office/drawing/2014/main" id="{21D89ACA-E143-4D3D-9F85-99412E076E22}"/>
                </a:ext>
              </a:extLst>
            </p:cNvPr>
            <p:cNvSpPr txBox="1">
              <a:spLocks noChangeArrowheads="1"/>
            </p:cNvSpPr>
            <p:nvPr/>
          </p:nvSpPr>
          <p:spPr bwMode="auto">
            <a:xfrm>
              <a:off x="6967737" y="3215670"/>
              <a:ext cx="489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1">
                  <a:latin typeface="Times New Roman" panose="02020603050405020304" pitchFamily="18" charset="0"/>
                  <a:cs typeface="Times New Roman" panose="02020603050405020304" pitchFamily="18" charset="0"/>
                </a:rPr>
                <a:t>c</a:t>
              </a:r>
              <a:r>
                <a:rPr lang="en-US" altLang="en-US" sz="3200" b="1" i="1" baseline="-25000">
                  <a:latin typeface="Times New Roman" panose="02020603050405020304" pitchFamily="18" charset="0"/>
                  <a:cs typeface="Times New Roman" panose="02020603050405020304" pitchFamily="18" charset="0"/>
                </a:rPr>
                <a:t>c</a:t>
              </a:r>
            </a:p>
          </p:txBody>
        </p:sp>
      </p:grpSp>
      <p:graphicFrame>
        <p:nvGraphicFramePr>
          <p:cNvPr id="19462" name="Object 183">
            <a:extLst>
              <a:ext uri="{FF2B5EF4-FFF2-40B4-BE49-F238E27FC236}">
                <a16:creationId xmlns:a16="http://schemas.microsoft.com/office/drawing/2014/main" id="{292A99E8-12ED-4BAD-8228-6FC132457971}"/>
              </a:ext>
            </a:extLst>
          </p:cNvPr>
          <p:cNvGraphicFramePr>
            <a:graphicFrameLocks noChangeAspect="1"/>
          </p:cNvGraphicFramePr>
          <p:nvPr/>
        </p:nvGraphicFramePr>
        <p:xfrm>
          <a:off x="4430713" y="5605463"/>
          <a:ext cx="4398962" cy="1252537"/>
        </p:xfrm>
        <a:graphic>
          <a:graphicData uri="http://schemas.openxmlformats.org/presentationml/2006/ole">
            <mc:AlternateContent xmlns:mc="http://schemas.openxmlformats.org/markup-compatibility/2006">
              <mc:Choice xmlns:v="urn:schemas-microsoft-com:vml" Requires="v">
                <p:oleObj spid="_x0000_s19730" name="Equation" r:id="rId6" imgW="2070100" imgH="622300" progId="Equation.3">
                  <p:embed/>
                </p:oleObj>
              </mc:Choice>
              <mc:Fallback>
                <p:oleObj name="Equation" r:id="rId6" imgW="2070100" imgH="622300" progId="Equation.3">
                  <p:embed/>
                  <p:pic>
                    <p:nvPicPr>
                      <p:cNvPr id="0" name="Object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713" y="5605463"/>
                        <a:ext cx="439896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 name="Right Arrow 186">
            <a:extLst>
              <a:ext uri="{FF2B5EF4-FFF2-40B4-BE49-F238E27FC236}">
                <a16:creationId xmlns:a16="http://schemas.microsoft.com/office/drawing/2014/main" id="{4631FB17-B904-48B6-B31C-D7D0C3698EA2}"/>
              </a:ext>
            </a:extLst>
          </p:cNvPr>
          <p:cNvSpPr/>
          <p:nvPr/>
        </p:nvSpPr>
        <p:spPr>
          <a:xfrm>
            <a:off x="4387850" y="4681538"/>
            <a:ext cx="781050" cy="4206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aphicFrame>
        <p:nvGraphicFramePr>
          <p:cNvPr id="19464" name="Object 187">
            <a:extLst>
              <a:ext uri="{FF2B5EF4-FFF2-40B4-BE49-F238E27FC236}">
                <a16:creationId xmlns:a16="http://schemas.microsoft.com/office/drawing/2014/main" id="{3903BA7F-98B3-455B-A03C-413C0A25EA82}"/>
              </a:ext>
            </a:extLst>
          </p:cNvPr>
          <p:cNvGraphicFramePr>
            <a:graphicFrameLocks noChangeAspect="1"/>
          </p:cNvGraphicFramePr>
          <p:nvPr/>
        </p:nvGraphicFramePr>
        <p:xfrm>
          <a:off x="158750" y="1271588"/>
          <a:ext cx="1997075" cy="868362"/>
        </p:xfrm>
        <a:graphic>
          <a:graphicData uri="http://schemas.openxmlformats.org/presentationml/2006/ole">
            <mc:AlternateContent xmlns:mc="http://schemas.openxmlformats.org/markup-compatibility/2006">
              <mc:Choice xmlns:v="urn:schemas-microsoft-com:vml" Requires="v">
                <p:oleObj spid="_x0000_s19731" name="Equation" r:id="rId8" imgW="939392" imgH="431613" progId="Equation.3">
                  <p:embed/>
                </p:oleObj>
              </mc:Choice>
              <mc:Fallback>
                <p:oleObj name="Equation" r:id="rId8" imgW="939392" imgH="431613" progId="Equation.3">
                  <p:embed/>
                  <p:pic>
                    <p:nvPicPr>
                      <p:cNvPr id="0" name="Object 1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50" y="1271588"/>
                        <a:ext cx="19970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5" name="Object 188">
            <a:extLst>
              <a:ext uri="{FF2B5EF4-FFF2-40B4-BE49-F238E27FC236}">
                <a16:creationId xmlns:a16="http://schemas.microsoft.com/office/drawing/2014/main" id="{B0E97920-EBC8-40DB-B328-E1C03FECC9B1}"/>
              </a:ext>
            </a:extLst>
          </p:cNvPr>
          <p:cNvGraphicFramePr>
            <a:graphicFrameLocks noChangeAspect="1"/>
          </p:cNvGraphicFramePr>
          <p:nvPr/>
        </p:nvGraphicFramePr>
        <p:xfrm>
          <a:off x="5861050" y="1362075"/>
          <a:ext cx="2960688" cy="854075"/>
        </p:xfrm>
        <a:graphic>
          <a:graphicData uri="http://schemas.openxmlformats.org/presentationml/2006/ole">
            <mc:AlternateContent xmlns:mc="http://schemas.openxmlformats.org/markup-compatibility/2006">
              <mc:Choice xmlns:v="urn:schemas-microsoft-com:vml" Requires="v">
                <p:oleObj spid="_x0000_s19732" name="Equation" r:id="rId10" imgW="1498600" imgH="457200" progId="Equation.3">
                  <p:embed/>
                </p:oleObj>
              </mc:Choice>
              <mc:Fallback>
                <p:oleObj name="Equation" r:id="rId10" imgW="1498600" imgH="457200" progId="Equation.3">
                  <p:embed/>
                  <p:pic>
                    <p:nvPicPr>
                      <p:cNvPr id="0" name="Object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1050" y="1362075"/>
                        <a:ext cx="29606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6" name="Object 190">
            <a:extLst>
              <a:ext uri="{FF2B5EF4-FFF2-40B4-BE49-F238E27FC236}">
                <a16:creationId xmlns:a16="http://schemas.microsoft.com/office/drawing/2014/main" id="{392F1DF4-E542-4071-9208-844C27D70294}"/>
              </a:ext>
            </a:extLst>
          </p:cNvPr>
          <p:cNvGraphicFramePr>
            <a:graphicFrameLocks noChangeAspect="1"/>
          </p:cNvGraphicFramePr>
          <p:nvPr/>
        </p:nvGraphicFramePr>
        <p:xfrm>
          <a:off x="6299200" y="454025"/>
          <a:ext cx="2282825" cy="806450"/>
        </p:xfrm>
        <a:graphic>
          <a:graphicData uri="http://schemas.openxmlformats.org/presentationml/2006/ole">
            <mc:AlternateContent xmlns:mc="http://schemas.openxmlformats.org/markup-compatibility/2006">
              <mc:Choice xmlns:v="urn:schemas-microsoft-com:vml" Requires="v">
                <p:oleObj spid="_x0000_s19733" name="Equation" r:id="rId12" imgW="1155700" imgH="431800" progId="Equation.3">
                  <p:embed/>
                </p:oleObj>
              </mc:Choice>
              <mc:Fallback>
                <p:oleObj name="Equation" r:id="rId12" imgW="1155700" imgH="431800" progId="Equation.3">
                  <p:embed/>
                  <p:pic>
                    <p:nvPicPr>
                      <p:cNvPr id="0" name="Object 1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99200" y="454025"/>
                        <a:ext cx="22828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TextBox 79">
            <a:extLst>
              <a:ext uri="{FF2B5EF4-FFF2-40B4-BE49-F238E27FC236}">
                <a16:creationId xmlns:a16="http://schemas.microsoft.com/office/drawing/2014/main" id="{2BFA4148-8329-40B4-A8B3-1A09F8CC0496}"/>
              </a:ext>
            </a:extLst>
          </p:cNvPr>
          <p:cNvSpPr txBox="1"/>
          <p:nvPr/>
        </p:nvSpPr>
        <p:spPr>
          <a:xfrm>
            <a:off x="3683000" y="185738"/>
            <a:ext cx="346075" cy="892175"/>
          </a:xfrm>
          <a:prstGeom prst="rect">
            <a:avLst/>
          </a:prstGeom>
          <a:noFill/>
        </p:spPr>
        <p:txBody>
          <a:bodyPr wrap="none">
            <a:spAutoFit/>
          </a:bodyPr>
          <a:lstStyle/>
          <a:p>
            <a:pPr algn="ctr" eaLnBrk="1" hangingPunct="1">
              <a:defRPr/>
            </a:pPr>
            <a:r>
              <a:rPr lang="en-US" sz="1200" dirty="0">
                <a:solidFill>
                  <a:srgbClr val="FF5D5D"/>
                </a:solidFill>
                <a:effectLst>
                  <a:outerShdw blurRad="38100" dist="38100" dir="2700000" algn="tl">
                    <a:srgbClr val="000000">
                      <a:alpha val="43137"/>
                    </a:srgbClr>
                  </a:outerShdw>
                </a:effectLst>
              </a:rPr>
              <a:t>P</a:t>
            </a:r>
            <a:r>
              <a:rPr lang="en-US" sz="1200" baseline="-25000" dirty="0">
                <a:solidFill>
                  <a:srgbClr val="FF5D5D"/>
                </a:solidFill>
                <a:effectLst>
                  <a:outerShdw blurRad="38100" dist="38100" dir="2700000" algn="tl">
                    <a:srgbClr val="000000">
                      <a:alpha val="43137"/>
                    </a:srgbClr>
                  </a:outerShdw>
                </a:effectLst>
              </a:rPr>
              <a:t>n</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endParaRPr lang="en-US" sz="1200" baseline="-25000" dirty="0">
              <a:solidFill>
                <a:srgbClr val="FF5D5D"/>
              </a:solidFill>
              <a:effectLst>
                <a:outerShdw blurRad="38100" dist="38100" dir="2700000" algn="tl">
                  <a:srgbClr val="000000">
                    <a:alpha val="43137"/>
                  </a:srgbClr>
                </a:outerShdw>
              </a:effectLst>
            </a:endParaRPr>
          </a:p>
        </p:txBody>
      </p:sp>
      <p:sp>
        <p:nvSpPr>
          <p:cNvPr id="19468" name="TextBox 80">
            <a:extLst>
              <a:ext uri="{FF2B5EF4-FFF2-40B4-BE49-F238E27FC236}">
                <a16:creationId xmlns:a16="http://schemas.microsoft.com/office/drawing/2014/main" id="{959BBCAA-1BAC-4958-B6B0-2D3C6DE62F4B}"/>
              </a:ext>
            </a:extLst>
          </p:cNvPr>
          <p:cNvSpPr txBox="1">
            <a:spLocks noChangeArrowheads="1"/>
          </p:cNvSpPr>
          <p:nvPr/>
        </p:nvSpPr>
        <p:spPr bwMode="auto">
          <a:xfrm>
            <a:off x="7580313" y="2619375"/>
            <a:ext cx="127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7635"/>
                </a:solidFill>
              </a:rPr>
              <a:t>Virgin </a:t>
            </a:r>
          </a:p>
          <a:p>
            <a:pPr algn="ctr" eaLnBrk="1" hangingPunct="1"/>
            <a:r>
              <a:rPr lang="en-US" altLang="en-US" sz="1400">
                <a:solidFill>
                  <a:srgbClr val="007635"/>
                </a:solidFill>
              </a:rPr>
              <a:t>Consolidation</a:t>
            </a:r>
          </a:p>
          <a:p>
            <a:pPr algn="ctr" eaLnBrk="1" hangingPunct="1"/>
            <a:r>
              <a:rPr lang="en-US" altLang="en-US" sz="1400">
                <a:solidFill>
                  <a:srgbClr val="007635"/>
                </a:solidFill>
              </a:rPr>
              <a:t>Curve</a:t>
            </a:r>
          </a:p>
          <a:p>
            <a:pPr algn="ctr" eaLnBrk="1" hangingPunct="1"/>
            <a:r>
              <a:rPr lang="en-US" altLang="en-US" sz="1400">
                <a:solidFill>
                  <a:srgbClr val="007635"/>
                </a:solidFill>
              </a:rPr>
              <a:t>slope = c</a:t>
            </a:r>
            <a:r>
              <a:rPr lang="en-US" altLang="en-US" sz="1400" baseline="-25000">
                <a:solidFill>
                  <a:srgbClr val="007635"/>
                </a:solidFill>
              </a:rPr>
              <a:t>c</a:t>
            </a:r>
          </a:p>
        </p:txBody>
      </p:sp>
      <p:cxnSp>
        <p:nvCxnSpPr>
          <p:cNvPr id="83" name="Straight Arrow Connector 82">
            <a:extLst>
              <a:ext uri="{FF2B5EF4-FFF2-40B4-BE49-F238E27FC236}">
                <a16:creationId xmlns:a16="http://schemas.microsoft.com/office/drawing/2014/main" id="{A7F561DC-EF87-4EFC-AACE-857E0AEDBF2D}"/>
              </a:ext>
            </a:extLst>
          </p:cNvPr>
          <p:cNvCxnSpPr/>
          <p:nvPr/>
        </p:nvCxnSpPr>
        <p:spPr>
          <a:xfrm rot="5400000">
            <a:off x="7508082" y="3650456"/>
            <a:ext cx="450850" cy="141287"/>
          </a:xfrm>
          <a:prstGeom prst="straightConnector1">
            <a:avLst/>
          </a:prstGeom>
          <a:ln>
            <a:solidFill>
              <a:srgbClr val="00763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723274-2D80-4CD8-9D3E-153F6AED2715}"/>
              </a:ext>
            </a:extLst>
          </p:cNvPr>
          <p:cNvSpPr/>
          <p:nvPr/>
        </p:nvSpPr>
        <p:spPr>
          <a:xfrm>
            <a:off x="101600" y="1250950"/>
            <a:ext cx="21844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 name="Rectangle 85">
            <a:extLst>
              <a:ext uri="{FF2B5EF4-FFF2-40B4-BE49-F238E27FC236}">
                <a16:creationId xmlns:a16="http://schemas.microsoft.com/office/drawing/2014/main" id="{C8B9FC2D-1AE4-4DFF-AC73-E2FBC97F4972}"/>
              </a:ext>
            </a:extLst>
          </p:cNvPr>
          <p:cNvSpPr/>
          <p:nvPr/>
        </p:nvSpPr>
        <p:spPr>
          <a:xfrm>
            <a:off x="6184900" y="387350"/>
            <a:ext cx="25019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 name="Rectangle 86">
            <a:extLst>
              <a:ext uri="{FF2B5EF4-FFF2-40B4-BE49-F238E27FC236}">
                <a16:creationId xmlns:a16="http://schemas.microsoft.com/office/drawing/2014/main" id="{8E4DD8DF-45A6-4786-A637-85040E4A48B6}"/>
              </a:ext>
            </a:extLst>
          </p:cNvPr>
          <p:cNvSpPr/>
          <p:nvPr/>
        </p:nvSpPr>
        <p:spPr>
          <a:xfrm>
            <a:off x="5829300" y="1263650"/>
            <a:ext cx="3162300" cy="9207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 name="Rectangle 87">
            <a:extLst>
              <a:ext uri="{FF2B5EF4-FFF2-40B4-BE49-F238E27FC236}">
                <a16:creationId xmlns:a16="http://schemas.microsoft.com/office/drawing/2014/main" id="{7E71C90A-878D-4428-98FC-DEC84D275AB1}"/>
              </a:ext>
            </a:extLst>
          </p:cNvPr>
          <p:cNvSpPr/>
          <p:nvPr/>
        </p:nvSpPr>
        <p:spPr>
          <a:xfrm>
            <a:off x="4400550" y="5657850"/>
            <a:ext cx="4591050" cy="115570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61516" name="Equation" r:id="rId4" imgW="2070100" imgH="622300" progId="Equation.3">
                  <p:embed/>
                </p:oleObj>
              </mc:Choice>
              <mc:Fallback>
                <p:oleObj name="Equation" r:id="rId4" imgW="2070100" imgH="622300" progId="Equation.3">
                  <p:embed/>
                  <p:pic>
                    <p:nvPicPr>
                      <p:cNvPr id="184" name="Object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61517" name="Equation" r:id="rId6" imgW="1498600" imgH="457200" progId="Equation.3">
                  <p:embed/>
                </p:oleObj>
              </mc:Choice>
              <mc:Fallback>
                <p:oleObj name="Equation" r:id="rId6" imgW="1498600" imgH="457200" progId="Equation.3">
                  <p:embed/>
                  <p:pic>
                    <p:nvPicPr>
                      <p:cNvPr id="189" name="Object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a:t>Normally Consolidated Clay</a:t>
            </a:r>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s</a:t>
            </a: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a:t>Compression Index</a:t>
            </a:r>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a:t>Swelling Index</a:t>
            </a:r>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9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cstate="print"/>
          <a:srcRect/>
          <a:stretch>
            <a:fillRect/>
          </a:stretch>
        </p:blipFill>
        <p:spPr bwMode="auto">
          <a:xfrm>
            <a:off x="0" y="2786001"/>
            <a:ext cx="2240924" cy="2098998"/>
          </a:xfrm>
          <a:prstGeom prst="rect">
            <a:avLst/>
          </a:prstGeom>
          <a:noFill/>
          <a:ln w="9525">
            <a:noFill/>
            <a:miter lim="800000"/>
            <a:headEnd/>
            <a:tailEnd/>
          </a:ln>
        </p:spPr>
      </p:pic>
      <p:sp>
        <p:nvSpPr>
          <p:cNvPr id="53" name="Freeform 52"/>
          <p:cNvSpPr/>
          <p:nvPr/>
        </p:nvSpPr>
        <p:spPr>
          <a:xfrm>
            <a:off x="2883930" y="914145"/>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54" name="Rectangle 53"/>
          <p:cNvSpPr/>
          <p:nvPr/>
        </p:nvSpPr>
        <p:spPr>
          <a:xfrm>
            <a:off x="2910625" y="2123057"/>
            <a:ext cx="5894708" cy="1711494"/>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55" name="Rectangle 54"/>
          <p:cNvSpPr/>
          <p:nvPr/>
        </p:nvSpPr>
        <p:spPr>
          <a:xfrm>
            <a:off x="8492540" y="1148486"/>
            <a:ext cx="612823" cy="299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cxnSp>
        <p:nvCxnSpPr>
          <p:cNvPr id="56" name="Straight Connector 55"/>
          <p:cNvCxnSpPr/>
          <p:nvPr/>
        </p:nvCxnSpPr>
        <p:spPr>
          <a:xfrm>
            <a:off x="3089763" y="1478555"/>
            <a:ext cx="536413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768957" y="985486"/>
            <a:ext cx="286211" cy="3161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grpSp>
        <p:nvGrpSpPr>
          <p:cNvPr id="58" name="Group 28"/>
          <p:cNvGrpSpPr>
            <a:grpSpLocks/>
          </p:cNvGrpSpPr>
          <p:nvPr/>
        </p:nvGrpSpPr>
        <p:grpSpPr bwMode="auto">
          <a:xfrm>
            <a:off x="6862334" y="1526097"/>
            <a:ext cx="476812" cy="162999"/>
            <a:chOff x="762000" y="609600"/>
            <a:chExt cx="533400" cy="228600"/>
          </a:xfrm>
        </p:grpSpPr>
        <p:cxnSp>
          <p:nvCxnSpPr>
            <p:cNvPr id="59" name="Straight Connector 58"/>
            <p:cNvCxnSpPr/>
            <p:nvPr/>
          </p:nvCxnSpPr>
          <p:spPr>
            <a:xfrm>
              <a:off x="762000" y="6096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7010" y="685800"/>
              <a:ext cx="38338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14798" y="762000"/>
              <a:ext cx="22780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89806" y="838200"/>
              <a:ext cx="777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3" name="TextBox 29"/>
          <p:cNvSpPr txBox="1">
            <a:spLocks noChangeArrowheads="1"/>
          </p:cNvSpPr>
          <p:nvPr/>
        </p:nvSpPr>
        <p:spPr bwMode="auto">
          <a:xfrm>
            <a:off x="6795283" y="1174793"/>
            <a:ext cx="595228" cy="400110"/>
          </a:xfrm>
          <a:prstGeom prst="rect">
            <a:avLst/>
          </a:prstGeom>
          <a:noFill/>
          <a:ln w="9525">
            <a:noFill/>
            <a:miter lim="800000"/>
            <a:headEnd/>
            <a:tailEnd/>
          </a:ln>
        </p:spPr>
        <p:txBody>
          <a:bodyPr wrap="none">
            <a:spAutoFit/>
          </a:bodyPr>
          <a:lstStyle/>
          <a:p>
            <a:r>
              <a:rPr lang="en-US" sz="2000" dirty="0">
                <a:solidFill>
                  <a:srgbClr val="00B0F0"/>
                </a:solidFill>
                <a:latin typeface="Calibri" pitchFamily="34" charset="0"/>
              </a:rPr>
              <a:t>W.T.</a:t>
            </a:r>
          </a:p>
        </p:txBody>
      </p:sp>
      <p:sp>
        <p:nvSpPr>
          <p:cNvPr id="64" name="TextBox 30"/>
          <p:cNvSpPr txBox="1">
            <a:spLocks noChangeArrowheads="1"/>
          </p:cNvSpPr>
          <p:nvPr/>
        </p:nvSpPr>
        <p:spPr bwMode="auto">
          <a:xfrm>
            <a:off x="8025372" y="482172"/>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65" name="Isosceles Triangle 64"/>
          <p:cNvSpPr/>
          <p:nvPr/>
        </p:nvSpPr>
        <p:spPr>
          <a:xfrm rot="10800000">
            <a:off x="8229010" y="869296"/>
            <a:ext cx="124170" cy="173186"/>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66" name="TextBox 32"/>
          <p:cNvSpPr txBox="1">
            <a:spLocks noChangeArrowheads="1"/>
          </p:cNvSpPr>
          <p:nvPr/>
        </p:nvSpPr>
        <p:spPr bwMode="auto">
          <a:xfrm>
            <a:off x="3581935" y="1152180"/>
            <a:ext cx="1698404" cy="338554"/>
          </a:xfrm>
          <a:prstGeom prst="rect">
            <a:avLst/>
          </a:prstGeom>
          <a:noFill/>
          <a:ln w="9525">
            <a:noFill/>
            <a:miter lim="800000"/>
            <a:headEnd/>
            <a:tailEnd/>
          </a:ln>
        </p:spPr>
        <p:txBody>
          <a:bodyPr wrap="square">
            <a:spAutoFit/>
          </a:bodyPr>
          <a:lstStyle/>
          <a:p>
            <a:r>
              <a:rPr lang="en-US" sz="1600" dirty="0">
                <a:latin typeface="Symbol" pitchFamily="18" charset="2"/>
              </a:rPr>
              <a:t>g</a:t>
            </a:r>
            <a:r>
              <a:rPr lang="en-US" sz="1600" baseline="-25000" dirty="0">
                <a:latin typeface="Calibri" pitchFamily="34" charset="0"/>
              </a:rPr>
              <a:t>sand</a:t>
            </a:r>
            <a:r>
              <a:rPr lang="en-US" sz="1600" dirty="0">
                <a:latin typeface="Calibri" pitchFamily="34" charset="0"/>
              </a:rPr>
              <a:t> </a:t>
            </a:r>
            <a:r>
              <a:rPr lang="en-US" sz="1600" dirty="0">
                <a:latin typeface="Times New Roman" pitchFamily="18" charset="0"/>
                <a:cs typeface="Times New Roman" pitchFamily="18" charset="0"/>
              </a:rPr>
              <a:t>= 96 pcf</a:t>
            </a:r>
          </a:p>
        </p:txBody>
      </p:sp>
      <p:sp>
        <p:nvSpPr>
          <p:cNvPr id="67" name="TextBox 33"/>
          <p:cNvSpPr txBox="1">
            <a:spLocks noChangeArrowheads="1"/>
          </p:cNvSpPr>
          <p:nvPr/>
        </p:nvSpPr>
        <p:spPr bwMode="auto">
          <a:xfrm>
            <a:off x="3114887" y="2171429"/>
            <a:ext cx="1761453" cy="400110"/>
          </a:xfrm>
          <a:prstGeom prst="rect">
            <a:avLst/>
          </a:prstGeom>
          <a:noFill/>
          <a:ln w="9525">
            <a:noFill/>
            <a:miter lim="800000"/>
            <a:headEnd/>
            <a:tailEnd/>
          </a:ln>
        </p:spPr>
        <p:txBody>
          <a:bodyPr wrap="square">
            <a:spAutoFit/>
          </a:bodyPr>
          <a:lstStyle/>
          <a:p>
            <a:r>
              <a:rPr lang="en-US" sz="2000" dirty="0">
                <a:latin typeface="Symbol" pitchFamily="18" charset="2"/>
              </a:rPr>
              <a:t>g</a:t>
            </a:r>
            <a:r>
              <a:rPr lang="en-US" sz="2000" baseline="-25000" dirty="0">
                <a:latin typeface="Calibri" pitchFamily="34" charset="0"/>
              </a:rPr>
              <a:t>clay</a:t>
            </a:r>
            <a:r>
              <a:rPr lang="en-US" sz="2000" dirty="0">
                <a:latin typeface="Calibri" pitchFamily="34" charset="0"/>
              </a:rPr>
              <a:t> </a:t>
            </a:r>
            <a:r>
              <a:rPr lang="en-US" sz="2000" dirty="0">
                <a:latin typeface="Times New Roman" pitchFamily="18" charset="0"/>
                <a:cs typeface="Times New Roman" pitchFamily="18" charset="0"/>
              </a:rPr>
              <a:t>= 110 pcf</a:t>
            </a:r>
          </a:p>
        </p:txBody>
      </p:sp>
      <p:cxnSp>
        <p:nvCxnSpPr>
          <p:cNvPr id="68" name="Straight Connector 67"/>
          <p:cNvCxnSpPr/>
          <p:nvPr/>
        </p:nvCxnSpPr>
        <p:spPr>
          <a:xfrm rot="16200000" flipH="1">
            <a:off x="6900249" y="2533981"/>
            <a:ext cx="342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8524825" y="106016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8522341" y="147445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8549659" y="2129144"/>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527307" y="3625092"/>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574493" y="1005833"/>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4" name="Oval 73"/>
          <p:cNvSpPr/>
          <p:nvPr/>
        </p:nvSpPr>
        <p:spPr>
          <a:xfrm>
            <a:off x="8579460" y="1420123"/>
            <a:ext cx="72018" cy="9847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5" name="Oval 74"/>
          <p:cNvSpPr/>
          <p:nvPr/>
        </p:nvSpPr>
        <p:spPr>
          <a:xfrm>
            <a:off x="8579460" y="2074811"/>
            <a:ext cx="72018" cy="9848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6" name="Oval 75"/>
          <p:cNvSpPr/>
          <p:nvPr/>
        </p:nvSpPr>
        <p:spPr>
          <a:xfrm>
            <a:off x="8568143" y="3577280"/>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7" name="TextBox 48"/>
          <p:cNvSpPr txBox="1">
            <a:spLocks noChangeArrowheads="1"/>
          </p:cNvSpPr>
          <p:nvPr/>
        </p:nvSpPr>
        <p:spPr bwMode="auto">
          <a:xfrm>
            <a:off x="8540649" y="1013202"/>
            <a:ext cx="722668"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3 ft</a:t>
            </a:r>
          </a:p>
        </p:txBody>
      </p:sp>
      <p:sp>
        <p:nvSpPr>
          <p:cNvPr id="78" name="TextBox 49"/>
          <p:cNvSpPr txBox="1">
            <a:spLocks noChangeArrowheads="1"/>
          </p:cNvSpPr>
          <p:nvPr/>
        </p:nvSpPr>
        <p:spPr bwMode="auto">
          <a:xfrm>
            <a:off x="8562999" y="1517192"/>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4 ft</a:t>
            </a:r>
          </a:p>
        </p:txBody>
      </p:sp>
      <p:sp>
        <p:nvSpPr>
          <p:cNvPr id="79" name="TextBox 50"/>
          <p:cNvSpPr txBox="1">
            <a:spLocks noChangeArrowheads="1"/>
          </p:cNvSpPr>
          <p:nvPr/>
        </p:nvSpPr>
        <p:spPr bwMode="auto">
          <a:xfrm>
            <a:off x="8524362" y="2709704"/>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16 ft</a:t>
            </a:r>
          </a:p>
        </p:txBody>
      </p:sp>
      <p:sp>
        <p:nvSpPr>
          <p:cNvPr id="80" name="Rectangle 79"/>
          <p:cNvSpPr/>
          <p:nvPr/>
        </p:nvSpPr>
        <p:spPr>
          <a:xfrm>
            <a:off x="6250963" y="2769484"/>
            <a:ext cx="206123" cy="214641"/>
          </a:xfrm>
          <a:prstGeom prst="rect">
            <a:avLst/>
          </a:prstGeom>
          <a:solidFill>
            <a:srgbClr val="FF0000">
              <a:alpha val="54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cxnSp>
        <p:nvCxnSpPr>
          <p:cNvPr id="81" name="Straight Connector 80"/>
          <p:cNvCxnSpPr/>
          <p:nvPr/>
        </p:nvCxnSpPr>
        <p:spPr>
          <a:xfrm>
            <a:off x="3089763" y="2881155"/>
            <a:ext cx="53641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0" name="TextBox 78"/>
          <p:cNvSpPr txBox="1">
            <a:spLocks noChangeArrowheads="1"/>
          </p:cNvSpPr>
          <p:nvPr/>
        </p:nvSpPr>
        <p:spPr bwMode="auto">
          <a:xfrm>
            <a:off x="6542546" y="2186295"/>
            <a:ext cx="524503" cy="523220"/>
          </a:xfrm>
          <a:prstGeom prst="rect">
            <a:avLst/>
          </a:prstGeom>
          <a:noFill/>
          <a:ln w="9525">
            <a:noFill/>
            <a:miter lim="800000"/>
            <a:headEnd/>
            <a:tailEnd/>
          </a:ln>
        </p:spPr>
        <p:txBody>
          <a:bodyPr wrap="none">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o</a:t>
            </a:r>
          </a:p>
        </p:txBody>
      </p:sp>
      <p:sp>
        <p:nvSpPr>
          <p:cNvPr id="101" name="TextBox 79"/>
          <p:cNvSpPr txBox="1">
            <a:spLocks noChangeArrowheads="1"/>
          </p:cNvSpPr>
          <p:nvPr/>
        </p:nvSpPr>
        <p:spPr bwMode="auto">
          <a:xfrm>
            <a:off x="7777579" y="1084691"/>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102" name="TextBox 80"/>
          <p:cNvSpPr txBox="1">
            <a:spLocks noChangeArrowheads="1"/>
          </p:cNvSpPr>
          <p:nvPr/>
        </p:nvSpPr>
        <p:spPr bwMode="auto">
          <a:xfrm>
            <a:off x="7850059" y="2118252"/>
            <a:ext cx="614335" cy="400110"/>
          </a:xfrm>
          <a:prstGeom prst="rect">
            <a:avLst/>
          </a:prstGeom>
          <a:noFill/>
          <a:ln w="9525">
            <a:noFill/>
            <a:miter lim="800000"/>
            <a:headEnd/>
            <a:tailEnd/>
          </a:ln>
        </p:spPr>
        <p:txBody>
          <a:bodyPr wrap="none">
            <a:spAutoFit/>
          </a:bodyPr>
          <a:lstStyle/>
          <a:p>
            <a:r>
              <a:rPr lang="en-US" sz="2000" dirty="0">
                <a:latin typeface="Calibri" pitchFamily="34" charset="0"/>
              </a:rPr>
              <a:t>Clay</a:t>
            </a:r>
          </a:p>
        </p:txBody>
      </p:sp>
      <p:sp>
        <p:nvSpPr>
          <p:cNvPr id="104" name="TextBox 108"/>
          <p:cNvSpPr txBox="1">
            <a:spLocks noChangeArrowheads="1"/>
          </p:cNvSpPr>
          <p:nvPr/>
        </p:nvSpPr>
        <p:spPr bwMode="auto">
          <a:xfrm>
            <a:off x="5904900" y="3069787"/>
            <a:ext cx="954107" cy="646331"/>
          </a:xfrm>
          <a:prstGeom prst="rect">
            <a:avLst/>
          </a:prstGeom>
          <a:noFill/>
          <a:ln w="9525">
            <a:noFill/>
            <a:miter lim="800000"/>
            <a:headEnd/>
            <a:tailEnd/>
          </a:ln>
        </p:spPr>
        <p:txBody>
          <a:bodyPr wrap="none">
            <a:spAutoFit/>
          </a:bodyPr>
          <a:lstStyle/>
          <a:p>
            <a:pPr algn="ctr">
              <a:lnSpc>
                <a:spcPct val="90000"/>
              </a:lnSpc>
            </a:pPr>
            <a:r>
              <a:rPr lang="en-US" sz="2000" dirty="0">
                <a:latin typeface="Calibri" pitchFamily="34" charset="0"/>
              </a:rPr>
              <a:t>Soil</a:t>
            </a:r>
          </a:p>
          <a:p>
            <a:pPr algn="ctr">
              <a:lnSpc>
                <a:spcPct val="90000"/>
              </a:lnSpc>
            </a:pPr>
            <a:r>
              <a:rPr lang="en-US" sz="2000" dirty="0">
                <a:latin typeface="Calibri" pitchFamily="34" charset="0"/>
              </a:rPr>
              <a:t>Sample</a:t>
            </a:r>
          </a:p>
        </p:txBody>
      </p:sp>
      <p:sp>
        <p:nvSpPr>
          <p:cNvPr id="106" name="Rectangle 105"/>
          <p:cNvSpPr/>
          <p:nvPr/>
        </p:nvSpPr>
        <p:spPr>
          <a:xfrm>
            <a:off x="3195358" y="2501304"/>
            <a:ext cx="1069524" cy="369332"/>
          </a:xfrm>
          <a:prstGeom prst="rect">
            <a:avLst/>
          </a:prstGeom>
        </p:spPr>
        <p:txBody>
          <a:bodyPr wrap="none">
            <a:spAutoFit/>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c   </a:t>
            </a:r>
            <a:r>
              <a:rPr lang="en-US" dirty="0">
                <a:latin typeface="Times New Roman" pitchFamily="18" charset="0"/>
                <a:cs typeface="Times New Roman" pitchFamily="18" charset="0"/>
              </a:rPr>
              <a:t> = 0.3</a:t>
            </a:r>
          </a:p>
        </p:txBody>
      </p:sp>
      <p:grpSp>
        <p:nvGrpSpPr>
          <p:cNvPr id="116" name="Group 115"/>
          <p:cNvGrpSpPr/>
          <p:nvPr/>
        </p:nvGrpSpPr>
        <p:grpSpPr>
          <a:xfrm>
            <a:off x="3645245" y="2695628"/>
            <a:ext cx="4564304" cy="188923"/>
            <a:chOff x="3361907" y="3633038"/>
            <a:chExt cx="4564304" cy="329396"/>
          </a:xfrm>
        </p:grpSpPr>
        <p:grpSp>
          <p:nvGrpSpPr>
            <p:cNvPr id="82" name="Group 68"/>
            <p:cNvGrpSpPr>
              <a:grpSpLocks/>
            </p:cNvGrpSpPr>
            <p:nvPr/>
          </p:nvGrpSpPr>
          <p:grpSpPr bwMode="auto">
            <a:xfrm>
              <a:off x="6535508" y="3633038"/>
              <a:ext cx="1390703" cy="329396"/>
              <a:chOff x="5240338" y="1524006"/>
              <a:chExt cx="888999" cy="153190"/>
            </a:xfrm>
          </p:grpSpPr>
          <p:cxnSp>
            <p:nvCxnSpPr>
              <p:cNvPr id="83" name="Straight Arrow Connector 8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91" name="Group 69"/>
            <p:cNvGrpSpPr>
              <a:grpSpLocks/>
            </p:cNvGrpSpPr>
            <p:nvPr/>
          </p:nvGrpSpPr>
          <p:grpSpPr bwMode="auto">
            <a:xfrm>
              <a:off x="4961034" y="3633040"/>
              <a:ext cx="1390703" cy="329394"/>
              <a:chOff x="5240338" y="1524006"/>
              <a:chExt cx="888999" cy="153190"/>
            </a:xfrm>
          </p:grpSpPr>
          <p:cxnSp>
            <p:nvCxnSpPr>
              <p:cNvPr id="92" name="Straight Arrow Connector 9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07" name="Group 69"/>
            <p:cNvGrpSpPr>
              <a:grpSpLocks/>
            </p:cNvGrpSpPr>
            <p:nvPr/>
          </p:nvGrpSpPr>
          <p:grpSpPr bwMode="auto">
            <a:xfrm>
              <a:off x="3361907" y="3633040"/>
              <a:ext cx="1390703" cy="329394"/>
              <a:chOff x="5240338" y="1524006"/>
              <a:chExt cx="888999" cy="153190"/>
            </a:xfrm>
          </p:grpSpPr>
          <p:cxnSp>
            <p:nvCxnSpPr>
              <p:cNvPr id="108" name="Straight Arrow Connector 107"/>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sp>
        <p:nvSpPr>
          <p:cNvPr id="117" name="TextBox 116"/>
          <p:cNvSpPr txBox="1"/>
          <p:nvPr/>
        </p:nvSpPr>
        <p:spPr>
          <a:xfrm>
            <a:off x="334850" y="154548"/>
            <a:ext cx="2129814" cy="369332"/>
          </a:xfrm>
          <a:prstGeom prst="rect">
            <a:avLst/>
          </a:prstGeom>
          <a:solidFill>
            <a:srgbClr val="FFFF00"/>
          </a:solidFill>
        </p:spPr>
        <p:txBody>
          <a:bodyPr wrap="none" rtlCol="0">
            <a:spAutoFit/>
          </a:bodyPr>
          <a:lstStyle/>
          <a:p>
            <a:r>
              <a:rPr lang="en-US" dirty="0"/>
              <a:t>Consolidation Test:</a:t>
            </a:r>
          </a:p>
        </p:txBody>
      </p:sp>
      <p:sp>
        <p:nvSpPr>
          <p:cNvPr id="118" name="Rectangle 117"/>
          <p:cNvSpPr/>
          <p:nvPr/>
        </p:nvSpPr>
        <p:spPr>
          <a:xfrm>
            <a:off x="5435064" y="733812"/>
            <a:ext cx="206123" cy="214641"/>
          </a:xfrm>
          <a:prstGeom prst="rect">
            <a:avLst/>
          </a:prstGeom>
          <a:solidFill>
            <a:srgbClr val="FF0000">
              <a:alpha val="14000"/>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19" name="Rectangle 118"/>
          <p:cNvSpPr/>
          <p:nvPr/>
        </p:nvSpPr>
        <p:spPr>
          <a:xfrm>
            <a:off x="5345150" y="640182"/>
            <a:ext cx="385951" cy="401901"/>
          </a:xfrm>
          <a:prstGeom prst="rect">
            <a:avLst/>
          </a:prstGeom>
          <a:solidFill>
            <a:srgbClr val="FF0000">
              <a:alpha val="1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20" name="Freeform 119"/>
          <p:cNvSpPr/>
          <p:nvPr/>
        </p:nvSpPr>
        <p:spPr>
          <a:xfrm>
            <a:off x="5731100" y="806987"/>
            <a:ext cx="794198" cy="1914398"/>
          </a:xfrm>
          <a:custGeom>
            <a:avLst/>
            <a:gdLst>
              <a:gd name="connsiteX0" fmla="*/ 669702 w 794198"/>
              <a:gd name="connsiteY0" fmla="*/ 2575775 h 2575775"/>
              <a:gd name="connsiteX1" fmla="*/ 682581 w 794198"/>
              <a:gd name="connsiteY1" fmla="*/ 502276 h 2575775"/>
              <a:gd name="connsiteX2" fmla="*/ 0 w 794198"/>
              <a:gd name="connsiteY2" fmla="*/ 0 h 2575775"/>
            </a:gdLst>
            <a:ahLst/>
            <a:cxnLst>
              <a:cxn ang="0">
                <a:pos x="connsiteX0" y="connsiteY0"/>
              </a:cxn>
              <a:cxn ang="0">
                <a:pos x="connsiteX1" y="connsiteY1"/>
              </a:cxn>
              <a:cxn ang="0">
                <a:pos x="connsiteX2" y="connsiteY2"/>
              </a:cxn>
            </a:cxnLst>
            <a:rect l="l" t="t" r="r" b="b"/>
            <a:pathLst>
              <a:path w="794198" h="2575775">
                <a:moveTo>
                  <a:pt x="669702" y="2575775"/>
                </a:moveTo>
                <a:cubicBezTo>
                  <a:pt x="731950" y="1753673"/>
                  <a:pt x="794198" y="931572"/>
                  <a:pt x="682581" y="502276"/>
                </a:cubicBezTo>
                <a:cubicBezTo>
                  <a:pt x="570964" y="72980"/>
                  <a:pt x="285482" y="36490"/>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TextBox 120"/>
          <p:cNvSpPr txBox="1"/>
          <p:nvPr/>
        </p:nvSpPr>
        <p:spPr>
          <a:xfrm>
            <a:off x="5928895" y="449220"/>
            <a:ext cx="2026517" cy="461665"/>
          </a:xfrm>
          <a:prstGeom prst="rect">
            <a:avLst/>
          </a:prstGeom>
          <a:noFill/>
        </p:spPr>
        <p:txBody>
          <a:bodyPr wrap="none" rtlCol="0">
            <a:spAutoFit/>
          </a:bodyPr>
          <a:lstStyle/>
          <a:p>
            <a:r>
              <a:rPr lang="en-US" sz="1200" dirty="0">
                <a:solidFill>
                  <a:srgbClr val="007635"/>
                </a:solidFill>
              </a:rPr>
              <a:t>Sample was removed</a:t>
            </a:r>
          </a:p>
          <a:p>
            <a:r>
              <a:rPr lang="en-US" sz="1200" dirty="0">
                <a:solidFill>
                  <a:srgbClr val="007635"/>
                </a:solidFill>
              </a:rPr>
              <a:t>No pressure on the sample</a:t>
            </a:r>
          </a:p>
        </p:txBody>
      </p:sp>
      <p:cxnSp>
        <p:nvCxnSpPr>
          <p:cNvPr id="123" name="Straight Arrow Connector 122"/>
          <p:cNvCxnSpPr/>
          <p:nvPr/>
        </p:nvCxnSpPr>
        <p:spPr>
          <a:xfrm rot="16200000" flipH="1">
            <a:off x="6153789" y="2677349"/>
            <a:ext cx="123825"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6443112" y="2673780"/>
            <a:ext cx="114298" cy="7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80" idx="0"/>
          </p:cNvCxnSpPr>
          <p:nvPr/>
        </p:nvCxnSpPr>
        <p:spPr>
          <a:xfrm rot="5400000">
            <a:off x="6292374" y="2705663"/>
            <a:ext cx="125472" cy="2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0800000">
            <a:off x="6460971" y="2989295"/>
            <a:ext cx="85724"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0800000" flipV="1">
            <a:off x="6463353" y="2874992"/>
            <a:ext cx="13811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80" idx="1"/>
          </p:cNvCxnSpPr>
          <p:nvPr/>
        </p:nvCxnSpPr>
        <p:spPr>
          <a:xfrm>
            <a:off x="6115688" y="2872612"/>
            <a:ext cx="135275" cy="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9976" y="2979363"/>
            <a:ext cx="124041" cy="76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V="1">
            <a:off x="6289520" y="3048824"/>
            <a:ext cx="130968"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109000" y="4232080"/>
            <a:ext cx="1698625" cy="2426613"/>
            <a:chOff x="397636" y="3072976"/>
            <a:chExt cx="1698625" cy="2426613"/>
          </a:xfrm>
        </p:grpSpPr>
        <p:sp>
          <p:nvSpPr>
            <p:cNvPr id="146" name="Rectangle 145"/>
            <p:cNvSpPr/>
            <p:nvPr/>
          </p:nvSpPr>
          <p:spPr bwMode="auto">
            <a:xfrm>
              <a:off x="754824" y="4182638"/>
              <a:ext cx="1298575" cy="352425"/>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Rectangle 146"/>
            <p:cNvSpPr/>
            <p:nvPr/>
          </p:nvSpPr>
          <p:spPr bwMode="auto">
            <a:xfrm>
              <a:off x="1023111" y="4227088"/>
              <a:ext cx="750888" cy="242888"/>
            </a:xfrm>
            <a:prstGeom prst="rec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8" name="Rectangle 147"/>
            <p:cNvSpPr/>
            <p:nvPr/>
          </p:nvSpPr>
          <p:spPr bwMode="auto">
            <a:xfrm>
              <a:off x="1023111" y="4177876"/>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9" name="Rectangle 148"/>
            <p:cNvSpPr/>
            <p:nvPr/>
          </p:nvSpPr>
          <p:spPr bwMode="auto">
            <a:xfrm>
              <a:off x="1023111" y="4468388"/>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0" name="Rectangle 149"/>
            <p:cNvSpPr/>
            <p:nvPr/>
          </p:nvSpPr>
          <p:spPr bwMode="auto">
            <a:xfrm>
              <a:off x="854836" y="4168351"/>
              <a:ext cx="168275" cy="347662"/>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1" name="Rectangle 150"/>
            <p:cNvSpPr/>
            <p:nvPr/>
          </p:nvSpPr>
          <p:spPr bwMode="auto">
            <a:xfrm>
              <a:off x="1773999" y="4169938"/>
              <a:ext cx="169862" cy="347663"/>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2" name="Trapezoid 151"/>
            <p:cNvSpPr/>
            <p:nvPr/>
          </p:nvSpPr>
          <p:spPr bwMode="auto">
            <a:xfrm>
              <a:off x="1026286" y="4098501"/>
              <a:ext cx="746125" cy="80962"/>
            </a:xfrm>
            <a:prstGeom prst="trapezoid">
              <a:avLst>
                <a:gd name="adj" fmla="val 239706"/>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3" name="Down Arrow 152"/>
            <p:cNvSpPr/>
            <p:nvPr/>
          </p:nvSpPr>
          <p:spPr bwMode="auto">
            <a:xfrm>
              <a:off x="1329499" y="3934988"/>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4" name="Rectangle 153"/>
            <p:cNvSpPr/>
            <p:nvPr/>
          </p:nvSpPr>
          <p:spPr bwMode="auto">
            <a:xfrm>
              <a:off x="713549"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5" name="Rectangle 154"/>
            <p:cNvSpPr/>
            <p:nvPr/>
          </p:nvSpPr>
          <p:spPr bwMode="auto">
            <a:xfrm>
              <a:off x="2018474"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6" name="Rectangle 155"/>
            <p:cNvSpPr/>
            <p:nvPr/>
          </p:nvSpPr>
          <p:spPr bwMode="auto">
            <a:xfrm>
              <a:off x="714375" y="4520776"/>
              <a:ext cx="1381125" cy="71437"/>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57" name="Straight Connector 156"/>
            <p:cNvCxnSpPr/>
            <p:nvPr/>
          </p:nvCxnSpPr>
          <p:spPr bwMode="auto">
            <a:xfrm>
              <a:off x="723074" y="4590626"/>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bwMode="auto">
            <a:xfrm>
              <a:off x="1231074" y="35381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9" name="TextBox 158"/>
            <p:cNvSpPr txBox="1"/>
            <p:nvPr/>
          </p:nvSpPr>
          <p:spPr bwMode="auto">
            <a:xfrm>
              <a:off x="1231074" y="33920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3</a:t>
              </a:r>
            </a:p>
          </p:txBody>
        </p:sp>
        <p:sp>
          <p:nvSpPr>
            <p:cNvPr id="160" name="TextBox 159"/>
            <p:cNvSpPr txBox="1"/>
            <p:nvPr/>
          </p:nvSpPr>
          <p:spPr bwMode="auto">
            <a:xfrm>
              <a:off x="1231074" y="3257126"/>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61" name="TextBox 160"/>
            <p:cNvSpPr txBox="1"/>
            <p:nvPr/>
          </p:nvSpPr>
          <p:spPr bwMode="auto">
            <a:xfrm>
              <a:off x="1231074" y="3072976"/>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62" name="TextBox 153"/>
            <p:cNvSpPr txBox="1">
              <a:spLocks noChangeArrowheads="1"/>
            </p:cNvSpPr>
            <p:nvPr/>
          </p:nvSpPr>
          <p:spPr bwMode="auto">
            <a:xfrm>
              <a:off x="1231321" y="3680241"/>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1</a:t>
              </a:r>
            </a:p>
          </p:txBody>
        </p:sp>
        <p:sp>
          <p:nvSpPr>
            <p:cNvPr id="163" name="TextBox 162"/>
            <p:cNvSpPr txBox="1"/>
            <p:nvPr/>
          </p:nvSpPr>
          <p:spPr>
            <a:xfrm>
              <a:off x="747828" y="4668592"/>
              <a:ext cx="1330972" cy="830997"/>
            </a:xfrm>
            <a:prstGeom prst="rect">
              <a:avLst/>
            </a:prstGeom>
            <a:noFill/>
            <a:ln>
              <a:noFill/>
            </a:ln>
          </p:spPr>
          <p:txBody>
            <a:bodyPr wrap="square">
              <a:spAutoFit/>
            </a:bodyPr>
            <a:lstStyle/>
            <a:p>
              <a:pPr algn="ctr" fontAlgn="auto">
                <a:spcBef>
                  <a:spcPts val="0"/>
                </a:spcBef>
                <a:spcAft>
                  <a:spcPts val="0"/>
                </a:spcAft>
                <a:defRPr/>
              </a:pPr>
              <a:r>
                <a:rPr lang="en-US" sz="1200" dirty="0">
                  <a:latin typeface="Arial" pitchFamily="34" charset="0"/>
                  <a:cs typeface="Arial" pitchFamily="34" charset="0"/>
                </a:rPr>
                <a:t>In the lab the stresses are</a:t>
              </a:r>
            </a:p>
            <a:p>
              <a:pPr algn="ctr" fontAlgn="auto">
                <a:spcBef>
                  <a:spcPts val="0"/>
                </a:spcBef>
                <a:spcAft>
                  <a:spcPts val="0"/>
                </a:spcAft>
                <a:defRPr/>
              </a:pPr>
              <a:r>
                <a:rPr lang="en-US" sz="1200" dirty="0">
                  <a:latin typeface="Arial" pitchFamily="34" charset="0"/>
                  <a:cs typeface="Arial" pitchFamily="34" charset="0"/>
                </a:rPr>
                <a:t>added to the soil sample</a:t>
              </a:r>
            </a:p>
          </p:txBody>
        </p:sp>
        <p:sp>
          <p:nvSpPr>
            <p:cNvPr id="164" name="TextBox 179"/>
            <p:cNvSpPr txBox="1">
              <a:spLocks noChangeArrowheads="1"/>
            </p:cNvSpPr>
            <p:nvPr/>
          </p:nvSpPr>
          <p:spPr bwMode="auto">
            <a:xfrm>
              <a:off x="397636" y="3373013"/>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grpSp>
      <p:pic>
        <p:nvPicPr>
          <p:cNvPr id="286721" name="Picture 1"/>
          <p:cNvPicPr>
            <a:picLocks noChangeAspect="1" noChangeArrowheads="1"/>
          </p:cNvPicPr>
          <p:nvPr/>
        </p:nvPicPr>
        <p:blipFill>
          <a:blip r:embed="rId5" cstate="print"/>
          <a:srcRect/>
          <a:stretch>
            <a:fillRect/>
          </a:stretch>
        </p:blipFill>
        <p:spPr bwMode="auto">
          <a:xfrm>
            <a:off x="51516" y="694384"/>
            <a:ext cx="2920642" cy="2190482"/>
          </a:xfrm>
          <a:prstGeom prst="rect">
            <a:avLst/>
          </a:prstGeom>
          <a:noFill/>
          <a:ln w="9525">
            <a:noFill/>
            <a:miter lim="800000"/>
            <a:headEnd/>
            <a:tailEnd/>
          </a:ln>
        </p:spPr>
      </p:pic>
      <p:sp>
        <p:nvSpPr>
          <p:cNvPr id="186" name="Freeform 185"/>
          <p:cNvSpPr/>
          <p:nvPr/>
        </p:nvSpPr>
        <p:spPr>
          <a:xfrm>
            <a:off x="1584101" y="828540"/>
            <a:ext cx="3734874" cy="1163392"/>
          </a:xfrm>
          <a:custGeom>
            <a:avLst/>
            <a:gdLst>
              <a:gd name="connsiteX0" fmla="*/ 3747753 w 3747753"/>
              <a:gd name="connsiteY0" fmla="*/ 414270 h 1199881"/>
              <a:gd name="connsiteX1" fmla="*/ 2034862 w 3747753"/>
              <a:gd name="connsiteY1" fmla="*/ 130935 h 1199881"/>
              <a:gd name="connsiteX2" fmla="*/ 0 w 3747753"/>
              <a:gd name="connsiteY2" fmla="*/ 1199881 h 1199881"/>
              <a:gd name="connsiteX0" fmla="*/ 3747753 w 3747753"/>
              <a:gd name="connsiteY0" fmla="*/ 0 h 785611"/>
              <a:gd name="connsiteX1" fmla="*/ 0 w 3747753"/>
              <a:gd name="connsiteY1" fmla="*/ 785611 h 785611"/>
              <a:gd name="connsiteX0" fmla="*/ 3747753 w 3747753"/>
              <a:gd name="connsiteY0" fmla="*/ 64394 h 850005"/>
              <a:gd name="connsiteX1" fmla="*/ 3116688 w 3747753"/>
              <a:gd name="connsiteY1" fmla="*/ 0 h 850005"/>
              <a:gd name="connsiteX2" fmla="*/ 0 w 3747753"/>
              <a:gd name="connsiteY2" fmla="*/ 850005 h 850005"/>
              <a:gd name="connsiteX0" fmla="*/ 3747753 w 3747753"/>
              <a:gd name="connsiteY0" fmla="*/ 0 h 785611"/>
              <a:gd name="connsiteX1" fmla="*/ 0 w 3747753"/>
              <a:gd name="connsiteY1" fmla="*/ 785611 h 785611"/>
              <a:gd name="connsiteX0" fmla="*/ 3747753 w 3747753"/>
              <a:gd name="connsiteY0" fmla="*/ 72980 h 858591"/>
              <a:gd name="connsiteX1" fmla="*/ 0 w 3747753"/>
              <a:gd name="connsiteY1" fmla="*/ 858591 h 858591"/>
              <a:gd name="connsiteX0" fmla="*/ 3747753 w 3747753"/>
              <a:gd name="connsiteY0" fmla="*/ 72980 h 931572"/>
              <a:gd name="connsiteX1" fmla="*/ 0 w 3747753"/>
              <a:gd name="connsiteY1" fmla="*/ 858591 h 931572"/>
              <a:gd name="connsiteX0" fmla="*/ 3734874 w 3734874"/>
              <a:gd name="connsiteY0" fmla="*/ 72980 h 1163392"/>
              <a:gd name="connsiteX1" fmla="*/ 0 w 3734874"/>
              <a:gd name="connsiteY1" fmla="*/ 1090411 h 1163392"/>
            </a:gdLst>
            <a:ahLst/>
            <a:cxnLst>
              <a:cxn ang="0">
                <a:pos x="connsiteX0" y="connsiteY0"/>
              </a:cxn>
              <a:cxn ang="0">
                <a:pos x="connsiteX1" y="connsiteY1"/>
              </a:cxn>
            </a:cxnLst>
            <a:rect l="l" t="t" r="r" b="b"/>
            <a:pathLst>
              <a:path w="3734874" h="1163392">
                <a:moveTo>
                  <a:pt x="3734874" y="72980"/>
                </a:moveTo>
                <a:cubicBezTo>
                  <a:pt x="2369713" y="0"/>
                  <a:pt x="1506828" y="1163392"/>
                  <a:pt x="0" y="1090411"/>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TextBox 186"/>
          <p:cNvSpPr txBox="1"/>
          <p:nvPr/>
        </p:nvSpPr>
        <p:spPr>
          <a:xfrm>
            <a:off x="3092824" y="351924"/>
            <a:ext cx="2123119" cy="646331"/>
          </a:xfrm>
          <a:prstGeom prst="rect">
            <a:avLst/>
          </a:prstGeom>
          <a:noFill/>
        </p:spPr>
        <p:txBody>
          <a:bodyPr wrap="square" rtlCol="0">
            <a:spAutoFit/>
          </a:bodyPr>
          <a:lstStyle/>
          <a:p>
            <a:pPr algn="ctr"/>
            <a:r>
              <a:rPr lang="en-US" sz="1200" dirty="0">
                <a:solidFill>
                  <a:srgbClr val="007635"/>
                </a:solidFill>
              </a:rPr>
              <a:t>Sample was sent to the lab</a:t>
            </a:r>
          </a:p>
          <a:p>
            <a:pPr algn="ctr"/>
            <a:r>
              <a:rPr lang="en-US" sz="1200" dirty="0">
                <a:solidFill>
                  <a:srgbClr val="007635"/>
                </a:solidFill>
              </a:rPr>
              <a:t>And placed in the consolidometer</a:t>
            </a:r>
          </a:p>
        </p:txBody>
      </p:sp>
      <p:sp>
        <p:nvSpPr>
          <p:cNvPr id="190" name="Freeform 189"/>
          <p:cNvSpPr/>
          <p:nvPr/>
        </p:nvSpPr>
        <p:spPr>
          <a:xfrm flipH="1">
            <a:off x="914399" y="2564979"/>
            <a:ext cx="669699" cy="938075"/>
          </a:xfrm>
          <a:custGeom>
            <a:avLst/>
            <a:gdLst>
              <a:gd name="connsiteX0" fmla="*/ 135228 w 251137"/>
              <a:gd name="connsiteY0" fmla="*/ 0 h 1275008"/>
              <a:gd name="connsiteX1" fmla="*/ 19318 w 251137"/>
              <a:gd name="connsiteY1" fmla="*/ 837126 h 1275008"/>
              <a:gd name="connsiteX2" fmla="*/ 251137 w 251137"/>
              <a:gd name="connsiteY2" fmla="*/ 1275008 h 1275008"/>
              <a:gd name="connsiteX0" fmla="*/ 229405 w 910374"/>
              <a:gd name="connsiteY0" fmla="*/ 0 h 1411303"/>
              <a:gd name="connsiteX1" fmla="*/ 113495 w 910374"/>
              <a:gd name="connsiteY1" fmla="*/ 837126 h 1411303"/>
              <a:gd name="connsiteX2" fmla="*/ 910374 w 910374"/>
              <a:gd name="connsiteY2" fmla="*/ 1411303 h 1411303"/>
            </a:gdLst>
            <a:ahLst/>
            <a:cxnLst>
              <a:cxn ang="0">
                <a:pos x="connsiteX0" y="connsiteY0"/>
              </a:cxn>
              <a:cxn ang="0">
                <a:pos x="connsiteX1" y="connsiteY1"/>
              </a:cxn>
              <a:cxn ang="0">
                <a:pos x="connsiteX2" y="connsiteY2"/>
              </a:cxn>
            </a:cxnLst>
            <a:rect l="l" t="t" r="r" b="b"/>
            <a:pathLst>
              <a:path w="910374" h="1411303">
                <a:moveTo>
                  <a:pt x="229405" y="0"/>
                </a:moveTo>
                <a:cubicBezTo>
                  <a:pt x="161791" y="312312"/>
                  <a:pt x="0" y="601909"/>
                  <a:pt x="113495" y="837126"/>
                </a:cubicBezTo>
                <a:cubicBezTo>
                  <a:pt x="226990" y="1072343"/>
                  <a:pt x="804123" y="1298612"/>
                  <a:pt x="910374" y="1411303"/>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9" name="Group 95"/>
          <p:cNvGrpSpPr/>
          <p:nvPr/>
        </p:nvGrpSpPr>
        <p:grpSpPr>
          <a:xfrm>
            <a:off x="5050547" y="4286802"/>
            <a:ext cx="3452305" cy="2183716"/>
            <a:chOff x="914400" y="1371600"/>
            <a:chExt cx="2819400" cy="2286000"/>
          </a:xfrm>
        </p:grpSpPr>
        <p:cxnSp>
          <p:nvCxnSpPr>
            <p:cNvPr id="235" name="Straight Arrow Connector 234"/>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8467321" y="6276969"/>
            <a:ext cx="704039" cy="400110"/>
          </a:xfrm>
          <a:prstGeom prst="rect">
            <a:avLst/>
          </a:prstGeom>
          <a:noFill/>
          <a:ln>
            <a:noFill/>
          </a:ln>
        </p:spPr>
        <p:txBody>
          <a:bodyPr wrap="none" rtlCol="0">
            <a:spAutoFit/>
          </a:bodyPr>
          <a:lstStyle/>
          <a:p>
            <a:r>
              <a:rPr lang="en-US" sz="2000" i="1" dirty="0">
                <a:latin typeface="Times New Roman" pitchFamily="18" charset="0"/>
                <a:cs typeface="Times New Roman" pitchFamily="18" charset="0"/>
              </a:rPr>
              <a:t>log p</a:t>
            </a:r>
          </a:p>
        </p:txBody>
      </p:sp>
      <p:sp>
        <p:nvSpPr>
          <p:cNvPr id="245" name="TextBox 108"/>
          <p:cNvSpPr txBox="1">
            <a:spLocks noChangeArrowheads="1"/>
          </p:cNvSpPr>
          <p:nvPr/>
        </p:nvSpPr>
        <p:spPr bwMode="auto">
          <a:xfrm>
            <a:off x="5194559" y="247169"/>
            <a:ext cx="644727" cy="424732"/>
          </a:xfrm>
          <a:prstGeom prst="rect">
            <a:avLst/>
          </a:prstGeom>
          <a:noFill/>
          <a:ln w="9525">
            <a:noFill/>
            <a:miter lim="800000"/>
            <a:headEnd/>
            <a:tailEnd/>
          </a:ln>
        </p:spPr>
        <p:txBody>
          <a:bodyPr wrap="none">
            <a:spAutoFit/>
          </a:bodyPr>
          <a:lstStyle/>
          <a:p>
            <a:pPr algn="ctr">
              <a:lnSpc>
                <a:spcPct val="90000"/>
              </a:lnSpc>
            </a:pPr>
            <a:r>
              <a:rPr lang="en-US" sz="1200" dirty="0">
                <a:solidFill>
                  <a:srgbClr val="007635"/>
                </a:solidFill>
                <a:latin typeface="Calibri" pitchFamily="34" charset="0"/>
              </a:rPr>
              <a:t>Soil</a:t>
            </a:r>
          </a:p>
          <a:p>
            <a:pPr algn="ctr">
              <a:lnSpc>
                <a:spcPct val="90000"/>
              </a:lnSpc>
            </a:pPr>
            <a:r>
              <a:rPr lang="en-US" sz="1200" dirty="0">
                <a:solidFill>
                  <a:srgbClr val="007635"/>
                </a:solidFill>
                <a:latin typeface="Calibri" pitchFamily="34" charset="0"/>
              </a:rPr>
              <a:t>Sample</a:t>
            </a:r>
          </a:p>
        </p:txBody>
      </p:sp>
      <p:graphicFrame>
        <p:nvGraphicFramePr>
          <p:cNvPr id="137" name="Chart 136"/>
          <p:cNvGraphicFramePr>
            <a:graphicFrameLocks noGrp="1"/>
          </p:cNvGraphicFramePr>
          <p:nvPr>
            <p:extLst/>
          </p:nvPr>
        </p:nvGraphicFramePr>
        <p:xfrm>
          <a:off x="4769188" y="4290227"/>
          <a:ext cx="3873179" cy="2447364"/>
        </p:xfrm>
        <a:graphic>
          <a:graphicData uri="http://schemas.openxmlformats.org/drawingml/2006/chart">
            <c:chart xmlns:c="http://schemas.openxmlformats.org/drawingml/2006/chart" xmlns:r="http://schemas.openxmlformats.org/officeDocument/2006/relationships" r:id="rId6"/>
          </a:graphicData>
        </a:graphic>
      </p:graphicFrame>
      <p:grpSp>
        <p:nvGrpSpPr>
          <p:cNvPr id="141" name="Group 140"/>
          <p:cNvGrpSpPr/>
          <p:nvPr/>
        </p:nvGrpSpPr>
        <p:grpSpPr>
          <a:xfrm>
            <a:off x="5499678" y="4749294"/>
            <a:ext cx="2098302" cy="1546412"/>
            <a:chOff x="4638675" y="3038475"/>
            <a:chExt cx="2338388" cy="2214563"/>
          </a:xfrm>
        </p:grpSpPr>
        <p:cxnSp>
          <p:nvCxnSpPr>
            <p:cNvPr id="138" name="Straight Connector 137"/>
            <p:cNvCxnSpPr/>
            <p:nvPr/>
          </p:nvCxnSpPr>
          <p:spPr>
            <a:xfrm rot="10800000">
              <a:off x="5051425" y="4699000"/>
              <a:ext cx="1898650" cy="549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cxnSp>
        <p:nvCxnSpPr>
          <p:cNvPr id="142" name="Straight Arrow Connector 141"/>
          <p:cNvCxnSpPr/>
          <p:nvPr/>
        </p:nvCxnSpPr>
        <p:spPr>
          <a:xfrm rot="5400000">
            <a:off x="5659930" y="5665364"/>
            <a:ext cx="1600201" cy="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3" name="TextBox 87"/>
          <p:cNvSpPr txBox="1">
            <a:spLocks noChangeArrowheads="1"/>
          </p:cNvSpPr>
          <p:nvPr/>
        </p:nvSpPr>
        <p:spPr bwMode="auto">
          <a:xfrm>
            <a:off x="6230394" y="6418294"/>
            <a:ext cx="460382" cy="369332"/>
          </a:xfrm>
          <a:prstGeom prst="rect">
            <a:avLst/>
          </a:prstGeom>
          <a:noFill/>
          <a:ln w="9525">
            <a:noFill/>
            <a:miter lim="800000"/>
            <a:headEnd/>
            <a:tailEnd/>
          </a:ln>
        </p:spPr>
        <p:txBody>
          <a:bodyPr wrap="none">
            <a:spAutoFit/>
          </a:bodyPr>
          <a:lstStyle/>
          <a:p>
            <a:r>
              <a:rPr lang="en-US" b="1" i="1" dirty="0">
                <a:latin typeface="Times New Roman" pitchFamily="18" charset="0"/>
                <a:cs typeface="Times New Roman" pitchFamily="18" charset="0"/>
              </a:rPr>
              <a:t>P</a:t>
            </a:r>
            <a:r>
              <a:rPr lang="en-US" b="1" i="1" baseline="-25000" dirty="0">
                <a:latin typeface="Times New Roman" pitchFamily="18" charset="0"/>
                <a:cs typeface="Times New Roman" pitchFamily="18" charset="0"/>
              </a:rPr>
              <a:t>o</a:t>
            </a:r>
            <a:r>
              <a:rPr lang="en-US" b="1" i="1" dirty="0">
                <a:latin typeface="Times New Roman" pitchFamily="18" charset="0"/>
                <a:cs typeface="Times New Roman" pitchFamily="18" charset="0"/>
              </a:rPr>
              <a:t> </a:t>
            </a:r>
            <a:endParaRPr lang="en-US" b="1" i="1" baseline="-25000" dirty="0">
              <a:latin typeface="Times New Roman" pitchFamily="18" charset="0"/>
              <a:cs typeface="Times New Roman" pitchFamily="18" charset="0"/>
            </a:endParaRPr>
          </a:p>
        </p:txBody>
      </p:sp>
      <p:sp>
        <p:nvSpPr>
          <p:cNvPr id="144" name="TextBox 126"/>
          <p:cNvSpPr txBox="1">
            <a:spLocks noChangeArrowheads="1"/>
          </p:cNvSpPr>
          <p:nvPr/>
        </p:nvSpPr>
        <p:spPr bwMode="auto">
          <a:xfrm>
            <a:off x="6767717" y="5488508"/>
            <a:ext cx="332142" cy="307777"/>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c</a:t>
            </a:r>
          </a:p>
        </p:txBody>
      </p:sp>
      <p:sp>
        <p:nvSpPr>
          <p:cNvPr id="165" name="TextBox 128"/>
          <p:cNvSpPr txBox="1">
            <a:spLocks noChangeArrowheads="1"/>
          </p:cNvSpPr>
          <p:nvPr/>
        </p:nvSpPr>
        <p:spPr bwMode="auto">
          <a:xfrm>
            <a:off x="5938061" y="5889018"/>
            <a:ext cx="346570" cy="338554"/>
          </a:xfrm>
          <a:prstGeom prst="rect">
            <a:avLst/>
          </a:prstGeom>
          <a:noFill/>
          <a:ln w="9525">
            <a:noFill/>
            <a:miter lim="800000"/>
            <a:headEnd/>
            <a:tailEnd/>
          </a:ln>
        </p:spPr>
        <p:txBody>
          <a:bodyPr wrap="none">
            <a:spAutoFit/>
          </a:bodyPr>
          <a:lstStyle/>
          <a:p>
            <a:r>
              <a:rPr lang="en-US" sz="1600" dirty="0">
                <a:latin typeface="Calibri" pitchFamily="34" charset="0"/>
              </a:rPr>
              <a:t>C</a:t>
            </a:r>
            <a:r>
              <a:rPr lang="en-US" sz="1600" baseline="-25000" dirty="0">
                <a:latin typeface="Calibri" pitchFamily="34" charset="0"/>
              </a:rPr>
              <a:t>s</a:t>
            </a:r>
          </a:p>
        </p:txBody>
      </p:sp>
      <p:sp>
        <p:nvSpPr>
          <p:cNvPr id="166" name="TextBox 165"/>
          <p:cNvSpPr txBox="1"/>
          <p:nvPr/>
        </p:nvSpPr>
        <p:spPr>
          <a:xfrm>
            <a:off x="5340126" y="4416978"/>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1</a:t>
            </a:r>
          </a:p>
        </p:txBody>
      </p:sp>
      <p:sp>
        <p:nvSpPr>
          <p:cNvPr id="167" name="Oval 166"/>
          <p:cNvSpPr/>
          <p:nvPr/>
        </p:nvSpPr>
        <p:spPr>
          <a:xfrm>
            <a:off x="6419867" y="493391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Arrow Connector 170"/>
          <p:cNvCxnSpPr/>
          <p:nvPr/>
        </p:nvCxnSpPr>
        <p:spPr>
          <a:xfrm rot="16200000" flipH="1">
            <a:off x="7200661" y="5832413"/>
            <a:ext cx="47625" cy="35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10800000">
            <a:off x="6756557" y="6107447"/>
            <a:ext cx="59532"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901102" y="3894263"/>
            <a:ext cx="320922" cy="461665"/>
          </a:xfrm>
          <a:prstGeom prst="rect">
            <a:avLst/>
          </a:prstGeom>
          <a:noFill/>
        </p:spPr>
        <p:txBody>
          <a:bodyPr wrap="none" rtlCol="0">
            <a:spAutoFit/>
          </a:bodyPr>
          <a:lstStyle/>
          <a:p>
            <a:r>
              <a:rPr lang="en-US" sz="2400" i="1" dirty="0">
                <a:latin typeface="Times New Roman" pitchFamily="18" charset="0"/>
                <a:cs typeface="Times New Roman" pitchFamily="18" charset="0"/>
              </a:rPr>
              <a:t>e</a:t>
            </a:r>
            <a:endParaRPr lang="en-US" sz="2400" i="1" baseline="-25000" dirty="0">
              <a:latin typeface="Times New Roman" pitchFamily="18" charset="0"/>
              <a:cs typeface="Times New Roman" pitchFamily="18" charset="0"/>
            </a:endParaRPr>
          </a:p>
        </p:txBody>
      </p:sp>
      <p:sp>
        <p:nvSpPr>
          <p:cNvPr id="177" name="Oval 176"/>
          <p:cNvSpPr/>
          <p:nvPr/>
        </p:nvSpPr>
        <p:spPr>
          <a:xfrm>
            <a:off x="6819917" y="537206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8" name="Oval 177"/>
          <p:cNvSpPr/>
          <p:nvPr/>
        </p:nvSpPr>
        <p:spPr>
          <a:xfrm>
            <a:off x="7298548" y="59459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9" name="Oval 178"/>
          <p:cNvSpPr/>
          <p:nvPr/>
        </p:nvSpPr>
        <p:spPr>
          <a:xfrm>
            <a:off x="7550961" y="6253123"/>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0" name="Oval 179"/>
          <p:cNvSpPr/>
          <p:nvPr/>
        </p:nvSpPr>
        <p:spPr>
          <a:xfrm>
            <a:off x="5834080" y="58697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6093636" y="47648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2" name="Oval 181"/>
          <p:cNvSpPr/>
          <p:nvPr/>
        </p:nvSpPr>
        <p:spPr>
          <a:xfrm>
            <a:off x="5486417" y="4702929"/>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TextBox 182"/>
          <p:cNvSpPr txBox="1"/>
          <p:nvPr/>
        </p:nvSpPr>
        <p:spPr>
          <a:xfrm>
            <a:off x="5981924" y="45049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2</a:t>
            </a:r>
          </a:p>
        </p:txBody>
      </p:sp>
      <p:sp>
        <p:nvSpPr>
          <p:cNvPr id="184" name="TextBox 183"/>
          <p:cNvSpPr txBox="1"/>
          <p:nvPr/>
        </p:nvSpPr>
        <p:spPr>
          <a:xfrm>
            <a:off x="6314628" y="4631627"/>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3</a:t>
            </a:r>
          </a:p>
        </p:txBody>
      </p:sp>
      <p:sp>
        <p:nvSpPr>
          <p:cNvPr id="188" name="TextBox 187"/>
          <p:cNvSpPr txBox="1"/>
          <p:nvPr/>
        </p:nvSpPr>
        <p:spPr>
          <a:xfrm>
            <a:off x="6737484" y="50544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4</a:t>
            </a:r>
          </a:p>
        </p:txBody>
      </p:sp>
      <p:sp>
        <p:nvSpPr>
          <p:cNvPr id="189" name="TextBox 188"/>
          <p:cNvSpPr txBox="1"/>
          <p:nvPr/>
        </p:nvSpPr>
        <p:spPr>
          <a:xfrm>
            <a:off x="7250492" y="567052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5</a:t>
            </a:r>
          </a:p>
        </p:txBody>
      </p:sp>
      <p:sp>
        <p:nvSpPr>
          <p:cNvPr id="191" name="TextBox 190"/>
          <p:cNvSpPr txBox="1"/>
          <p:nvPr/>
        </p:nvSpPr>
        <p:spPr>
          <a:xfrm>
            <a:off x="7601888" y="6086852"/>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6</a:t>
            </a:r>
          </a:p>
        </p:txBody>
      </p:sp>
      <p:sp>
        <p:nvSpPr>
          <p:cNvPr id="193" name="TextBox 192"/>
          <p:cNvSpPr txBox="1"/>
          <p:nvPr/>
        </p:nvSpPr>
        <p:spPr>
          <a:xfrm rot="16200000">
            <a:off x="3869501" y="5230373"/>
            <a:ext cx="1236300" cy="369332"/>
          </a:xfrm>
          <a:prstGeom prst="rect">
            <a:avLst/>
          </a:prstGeom>
          <a:noFill/>
          <a:ln>
            <a:noFill/>
          </a:ln>
        </p:spPr>
        <p:txBody>
          <a:bodyPr wrap="none" rtlCol="0">
            <a:spAutoFit/>
          </a:bodyPr>
          <a:lstStyle/>
          <a:p>
            <a:r>
              <a:rPr lang="en-US" dirty="0">
                <a:latin typeface="Arial" pitchFamily="34" charset="0"/>
                <a:cs typeface="Arial" pitchFamily="34" charset="0"/>
              </a:rPr>
              <a:t>Void Ratio</a:t>
            </a:r>
            <a:endParaRPr lang="en-US" baseline="-25000" dirty="0">
              <a:latin typeface="Arial" pitchFamily="34" charset="0"/>
              <a:cs typeface="Arial" pitchFamily="34" charset="0"/>
            </a:endParaRPr>
          </a:p>
        </p:txBody>
      </p:sp>
      <p:sp>
        <p:nvSpPr>
          <p:cNvPr id="200" name="TextBox 199"/>
          <p:cNvSpPr txBox="1"/>
          <p:nvPr/>
        </p:nvSpPr>
        <p:spPr>
          <a:xfrm>
            <a:off x="1931831" y="3206840"/>
            <a:ext cx="965916" cy="830997"/>
          </a:xfrm>
          <a:prstGeom prst="rect">
            <a:avLst/>
          </a:prstGeom>
          <a:noFill/>
        </p:spPr>
        <p:txBody>
          <a:bodyPr wrap="square" rtlCol="0">
            <a:spAutoFit/>
          </a:bodyPr>
          <a:lstStyle/>
          <a:p>
            <a:pPr algn="ctr"/>
            <a:r>
              <a:rPr lang="en-US" sz="1200" dirty="0"/>
              <a:t>Dial gauge to determine </a:t>
            </a:r>
            <a:r>
              <a:rPr lang="en-US" sz="1200" dirty="0">
                <a:latin typeface="Symbol" pitchFamily="18" charset="2"/>
              </a:rPr>
              <a:t>D</a:t>
            </a:r>
            <a:r>
              <a:rPr lang="en-US" sz="1200" dirty="0"/>
              <a:t>H</a:t>
            </a:r>
          </a:p>
        </p:txBody>
      </p:sp>
      <p:pic>
        <p:nvPicPr>
          <p:cNvPr id="234497" name="Picture 1"/>
          <p:cNvPicPr>
            <a:picLocks noChangeAspect="1" noChangeArrowheads="1"/>
          </p:cNvPicPr>
          <p:nvPr/>
        </p:nvPicPr>
        <p:blipFill>
          <a:blip r:embed="rId7" cstate="print"/>
          <a:srcRect/>
          <a:stretch>
            <a:fillRect/>
          </a:stretch>
        </p:blipFill>
        <p:spPr bwMode="auto">
          <a:xfrm>
            <a:off x="3305309" y="4038400"/>
            <a:ext cx="738657" cy="768875"/>
          </a:xfrm>
          <a:prstGeom prst="rect">
            <a:avLst/>
          </a:prstGeom>
          <a:noFill/>
          <a:ln w="9525">
            <a:noFill/>
            <a:miter lim="800000"/>
            <a:headEnd/>
            <a:tailEnd/>
          </a:ln>
        </p:spPr>
      </p:pic>
      <p:pic>
        <p:nvPicPr>
          <p:cNvPr id="281604" name="Picture 4"/>
          <p:cNvPicPr>
            <a:picLocks noChangeAspect="1" noChangeArrowheads="1"/>
          </p:cNvPicPr>
          <p:nvPr/>
        </p:nvPicPr>
        <p:blipFill>
          <a:blip r:embed="rId8" cstate="print">
            <a:lum bright="10000" contrast="10000"/>
          </a:blip>
          <a:srcRect l="17280" t="14286" r="67200" b="51429"/>
          <a:stretch>
            <a:fillRect/>
          </a:stretch>
        </p:blipFill>
        <p:spPr bwMode="auto">
          <a:xfrm>
            <a:off x="1926867" y="4169550"/>
            <a:ext cx="1524669" cy="2263260"/>
          </a:xfrm>
          <a:prstGeom prst="rect">
            <a:avLst/>
          </a:prstGeom>
          <a:noFill/>
          <a:ln w="9525">
            <a:noFill/>
            <a:miter lim="800000"/>
            <a:headEnd/>
            <a:tailEnd/>
          </a:ln>
        </p:spPr>
      </p:pic>
      <p:cxnSp>
        <p:nvCxnSpPr>
          <p:cNvPr id="199" name="Straight Arrow Connector 198"/>
          <p:cNvCxnSpPr>
            <a:stCxn id="200" idx="2"/>
          </p:cNvCxnSpPr>
          <p:nvPr/>
        </p:nvCxnSpPr>
        <p:spPr>
          <a:xfrm rot="16200000" flipH="1">
            <a:off x="2189566" y="4263060"/>
            <a:ext cx="469768" cy="19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27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643563" y="6096000"/>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7450138" y="693738"/>
            <a:ext cx="79375" cy="80962"/>
          </a:xfrm>
          <a:prstGeom prst="triangl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96 pcf</a:t>
            </a:r>
          </a:p>
        </p:txBody>
      </p:sp>
      <p:sp>
        <p:nvSpPr>
          <p:cNvPr id="2063" name="TextBox 33"/>
          <p:cNvSpPr txBox="1">
            <a:spLocks noChangeArrowheads="1"/>
          </p:cNvSpPr>
          <p:nvPr/>
        </p:nvSpPr>
        <p:spPr bwMode="auto">
          <a:xfrm>
            <a:off x="4814888" y="1344613"/>
            <a:ext cx="1608137" cy="615950"/>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110 pcf</a:t>
            </a:r>
          </a:p>
          <a:p>
            <a:endParaRPr lang="en-US" sz="1100" dirty="0">
              <a:latin typeface="Times New Roman" pitchFamily="18" charset="0"/>
              <a:cs typeface="Times New Roman" pitchFamily="18" charset="0"/>
            </a:endParaRPr>
          </a:p>
          <a:p>
            <a:r>
              <a:rPr lang="en-US" sz="1100" dirty="0">
                <a:latin typeface="Times New Roman" pitchFamily="18" charset="0"/>
                <a:cs typeface="Times New Roman" pitchFamily="18" charset="0"/>
              </a:rPr>
              <a:t>w</a:t>
            </a:r>
            <a:r>
              <a:rPr lang="en-US" sz="1100" baseline="-25000" dirty="0">
                <a:latin typeface="Times New Roman" pitchFamily="18" charset="0"/>
                <a:cs typeface="Times New Roman" pitchFamily="18" charset="0"/>
              </a:rPr>
              <a:t>c   </a:t>
            </a:r>
            <a:r>
              <a:rPr lang="en-US" sz="1100" dirty="0">
                <a:latin typeface="Times New Roman" pitchFamily="18" charset="0"/>
                <a:cs typeface="Times New Roman" pitchFamily="18" charset="0"/>
              </a:rPr>
              <a:t> = 0.3</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6110288"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553200" y="1333500"/>
            <a:ext cx="306388" cy="261938"/>
          </a:xfrm>
          <a:prstGeom prst="rect">
            <a:avLst/>
          </a:prstGeom>
          <a:noFill/>
          <a:ln w="9525">
            <a:noFill/>
            <a:miter lim="800000"/>
            <a:headEnd/>
            <a:tailEnd/>
          </a:ln>
        </p:spPr>
        <p:txBody>
          <a:bodyPr wrap="none">
            <a:spAutoFit/>
          </a:bodyPr>
          <a:lstStyle/>
          <a:p>
            <a:r>
              <a:rPr lang="en-US" sz="1100" dirty="0">
                <a:latin typeface="Calibri" pitchFamily="34" charset="0"/>
              </a:rPr>
              <a:t>P</a:t>
            </a:r>
            <a:r>
              <a:rPr lang="en-US" sz="1100" baseline="-25000" dirty="0">
                <a:latin typeface="Calibri" pitchFamily="34" charset="0"/>
              </a:rPr>
              <a:t>o</a:t>
            </a:r>
          </a:p>
        </p:txBody>
      </p:sp>
      <p:sp>
        <p:nvSpPr>
          <p:cNvPr id="2081"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cxnSp>
        <p:nvCxnSpPr>
          <p:cNvPr id="83" name="Straight Arrow Connector 82"/>
          <p:cNvCxnSpPr/>
          <p:nvPr/>
        </p:nvCxnSpPr>
        <p:spPr>
          <a:xfrm rot="5400000">
            <a:off x="4128294"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503863" y="5745163"/>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dirty="0">
                <a:latin typeface="Calibri" pitchFamily="34" charset="0"/>
              </a:rPr>
              <a:t>Example:</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sp>
        <p:nvSpPr>
          <p:cNvPr id="2092" name="TextBox 106"/>
          <p:cNvSpPr txBox="1">
            <a:spLocks noChangeArrowheads="1"/>
          </p:cNvSpPr>
          <p:nvPr/>
        </p:nvSpPr>
        <p:spPr bwMode="auto">
          <a:xfrm>
            <a:off x="4808538" y="441325"/>
            <a:ext cx="776287" cy="307975"/>
          </a:xfrm>
          <a:prstGeom prst="rect">
            <a:avLst/>
          </a:prstGeom>
          <a:noFill/>
          <a:ln w="9525">
            <a:noFill/>
            <a:miter lim="800000"/>
            <a:headEnd/>
            <a:tailEnd/>
          </a:ln>
        </p:spPr>
        <p:txBody>
          <a:bodyPr wrap="none">
            <a:spAutoFit/>
          </a:bodyPr>
          <a:lstStyle/>
          <a:p>
            <a:r>
              <a:rPr lang="en-US" sz="1400" b="1" u="sng" dirty="0">
                <a:latin typeface="Calibri" pitchFamily="34" charset="0"/>
              </a:rPr>
              <a:t>Figure 1</a:t>
            </a:r>
          </a:p>
        </p:txBody>
      </p:sp>
      <p:sp>
        <p:nvSpPr>
          <p:cNvPr id="108" name="Freeform 107"/>
          <p:cNvSpPr/>
          <p:nvPr/>
        </p:nvSpPr>
        <p:spPr>
          <a:xfrm>
            <a:off x="3789363" y="-509588"/>
            <a:ext cx="3228975" cy="2049463"/>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Lst>
            <a:ahLst/>
            <a:cxnLst>
              <a:cxn ang="0">
                <a:pos x="connsiteX0" y="connsiteY0"/>
              </a:cxn>
              <a:cxn ang="0">
                <a:pos x="connsiteX1" y="connsiteY1"/>
              </a:cxn>
            </a:cxnLst>
            <a:rect l="l" t="t" r="r" b="b"/>
            <a:pathLst>
              <a:path w="3072063" h="2049378">
                <a:moveTo>
                  <a:pt x="0" y="1483894"/>
                </a:moveTo>
                <a:cubicBezTo>
                  <a:pt x="1295399" y="0"/>
                  <a:pt x="3072063" y="1536031"/>
                  <a:pt x="3056020" y="2049378"/>
                </a:cubicBezTo>
              </a:path>
            </a:pathLst>
          </a:custGeom>
          <a:ln w="3175">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41" name="Rectangle 140"/>
          <p:cNvSpPr/>
          <p:nvPr/>
        </p:nvSpPr>
        <p:spPr bwMode="auto">
          <a:xfrm>
            <a:off x="471488" y="4556125"/>
            <a:ext cx="1298575" cy="35242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739775" y="4600575"/>
            <a:ext cx="750888" cy="242888"/>
          </a:xfrm>
          <a:prstGeom prst="rect">
            <a:avLst/>
          </a:prstGeom>
          <a:solidFill>
            <a:srgbClr val="FF0000">
              <a:alpha val="5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1" name="Rectangle 130"/>
          <p:cNvSpPr/>
          <p:nvPr/>
        </p:nvSpPr>
        <p:spPr bwMode="auto">
          <a:xfrm>
            <a:off x="739775" y="4551363"/>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2" name="Rectangle 131"/>
          <p:cNvSpPr/>
          <p:nvPr/>
        </p:nvSpPr>
        <p:spPr bwMode="auto">
          <a:xfrm>
            <a:off x="739775" y="4841875"/>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571500" y="4541838"/>
            <a:ext cx="168275" cy="347662"/>
          </a:xfrm>
          <a:prstGeom prst="rect">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4" name="Rectangle 133"/>
          <p:cNvSpPr/>
          <p:nvPr/>
        </p:nvSpPr>
        <p:spPr bwMode="auto">
          <a:xfrm>
            <a:off x="1490663" y="4543425"/>
            <a:ext cx="169862" cy="347663"/>
          </a:xfrm>
          <a:prstGeom prst="rect">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5" name="Trapezoid 134"/>
          <p:cNvSpPr/>
          <p:nvPr/>
        </p:nvSpPr>
        <p:spPr bwMode="auto">
          <a:xfrm>
            <a:off x="742950" y="4471988"/>
            <a:ext cx="746125" cy="80962"/>
          </a:xfrm>
          <a:prstGeom prst="trapezoid">
            <a:avLst>
              <a:gd name="adj" fmla="val 239706"/>
            </a:avLst>
          </a:prstGeom>
          <a:solidFill>
            <a:schemeClr val="bg1">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6" name="Down Arrow 135"/>
          <p:cNvSpPr/>
          <p:nvPr/>
        </p:nvSpPr>
        <p:spPr bwMode="auto">
          <a:xfrm>
            <a:off x="1046163" y="4308475"/>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8" name="Rectangle 137"/>
          <p:cNvSpPr/>
          <p:nvPr/>
        </p:nvSpPr>
        <p:spPr bwMode="auto">
          <a:xfrm>
            <a:off x="430213" y="4441825"/>
            <a:ext cx="74612" cy="52228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9" name="Rectangle 138"/>
          <p:cNvSpPr/>
          <p:nvPr/>
        </p:nvSpPr>
        <p:spPr bwMode="auto">
          <a:xfrm>
            <a:off x="1735138" y="4441825"/>
            <a:ext cx="74612" cy="52228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7" name="Rectangle 136"/>
          <p:cNvSpPr/>
          <p:nvPr/>
        </p:nvSpPr>
        <p:spPr bwMode="auto">
          <a:xfrm>
            <a:off x="444500" y="4894263"/>
            <a:ext cx="1346200" cy="71437"/>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44" name="Straight Connector 143"/>
          <p:cNvCxnSpPr/>
          <p:nvPr/>
        </p:nvCxnSpPr>
        <p:spPr bwMode="auto">
          <a:xfrm>
            <a:off x="439738" y="4964113"/>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bwMode="auto">
          <a:xfrm>
            <a:off x="947738" y="3911600"/>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1" name="TextBox 150"/>
          <p:cNvSpPr txBox="1"/>
          <p:nvPr/>
        </p:nvSpPr>
        <p:spPr bwMode="auto">
          <a:xfrm>
            <a:off x="947738" y="3765550"/>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52" name="TextBox 151"/>
          <p:cNvSpPr txBox="1"/>
          <p:nvPr/>
        </p:nvSpPr>
        <p:spPr bwMode="auto">
          <a:xfrm>
            <a:off x="947738" y="36306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3" name="TextBox 152"/>
          <p:cNvSpPr txBox="1"/>
          <p:nvPr/>
        </p:nvSpPr>
        <p:spPr bwMode="auto">
          <a:xfrm>
            <a:off x="947738" y="34464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2144" name="TextBox 153"/>
          <p:cNvSpPr txBox="1">
            <a:spLocks noChangeArrowheads="1"/>
          </p:cNvSpPr>
          <p:nvPr/>
        </p:nvSpPr>
        <p:spPr bwMode="auto">
          <a:xfrm>
            <a:off x="947985" y="4053728"/>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9</a:t>
            </a:r>
          </a:p>
        </p:txBody>
      </p:sp>
      <p:sp>
        <p:nvSpPr>
          <p:cNvPr id="159" name="Rectangle 158"/>
          <p:cNvSpPr/>
          <p:nvPr/>
        </p:nvSpPr>
        <p:spPr>
          <a:xfrm>
            <a:off x="746125" y="2909888"/>
            <a:ext cx="750888" cy="242887"/>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solidFill>
                  <a:srgbClr val="FFFF00"/>
                </a:solidFill>
              </a:rPr>
              <a:t>Soil Sample</a:t>
            </a:r>
          </a:p>
        </p:txBody>
      </p:sp>
      <p:sp>
        <p:nvSpPr>
          <p:cNvPr id="160" name="TextBox 159"/>
          <p:cNvSpPr txBox="1"/>
          <p:nvPr/>
        </p:nvSpPr>
        <p:spPr>
          <a:xfrm>
            <a:off x="122846" y="2219325"/>
            <a:ext cx="2362570" cy="646331"/>
          </a:xfrm>
          <a:prstGeom prst="rect">
            <a:avLst/>
          </a:prstGeom>
          <a:noFill/>
          <a:ln>
            <a:noFill/>
          </a:ln>
        </p:spPr>
        <p:txBody>
          <a:bodyPr wrap="none">
            <a:spAutoFit/>
          </a:bodyPr>
          <a:lstStyle/>
          <a:p>
            <a:pPr algn="ctr" fontAlgn="auto">
              <a:spcBef>
                <a:spcPts val="0"/>
              </a:spcBef>
              <a:spcAft>
                <a:spcPts val="0"/>
              </a:spcAft>
              <a:defRPr/>
            </a:pPr>
            <a:r>
              <a:rPr lang="en-US" sz="1200" dirty="0">
                <a:latin typeface="+mn-lt"/>
                <a:cs typeface="+mn-cs"/>
              </a:rPr>
              <a:t>In the lab and after removing </a:t>
            </a:r>
          </a:p>
          <a:p>
            <a:pPr algn="ctr" fontAlgn="auto">
              <a:spcBef>
                <a:spcPts val="0"/>
              </a:spcBef>
              <a:spcAft>
                <a:spcPts val="0"/>
              </a:spcAft>
              <a:defRPr/>
            </a:pPr>
            <a:r>
              <a:rPr lang="en-US" sz="1200" dirty="0">
                <a:latin typeface="+mn-lt"/>
                <a:cs typeface="+mn-cs"/>
              </a:rPr>
              <a:t>the soil sample from the ground, </a:t>
            </a:r>
          </a:p>
          <a:p>
            <a:pPr algn="ctr" fontAlgn="auto">
              <a:spcBef>
                <a:spcPts val="0"/>
              </a:spcBef>
              <a:spcAft>
                <a:spcPts val="0"/>
              </a:spcAft>
              <a:defRPr/>
            </a:pPr>
            <a:r>
              <a:rPr lang="en-US" sz="1200" dirty="0">
                <a:latin typeface="+mn-lt"/>
                <a:cs typeface="+mn-cs"/>
              </a:rPr>
              <a:t>the stresses on the soil sample  = 0</a:t>
            </a:r>
          </a:p>
        </p:txBody>
      </p:sp>
      <p:sp>
        <p:nvSpPr>
          <p:cNvPr id="161" name="TextBox 160"/>
          <p:cNvSpPr txBox="1"/>
          <p:nvPr/>
        </p:nvSpPr>
        <p:spPr>
          <a:xfrm>
            <a:off x="303662" y="5029200"/>
            <a:ext cx="1785040" cy="461665"/>
          </a:xfrm>
          <a:prstGeom prst="rect">
            <a:avLst/>
          </a:prstGeom>
          <a:noFill/>
          <a:ln>
            <a:solidFill>
              <a:schemeClr val="bg1"/>
            </a:solidFill>
          </a:ln>
        </p:spPr>
        <p:txBody>
          <a:bodyPr wrap="none">
            <a:spAutoFit/>
          </a:bodyPr>
          <a:lstStyle/>
          <a:p>
            <a:pPr algn="ctr" fontAlgn="auto">
              <a:spcBef>
                <a:spcPts val="0"/>
              </a:spcBef>
              <a:spcAft>
                <a:spcPts val="0"/>
              </a:spcAft>
              <a:defRPr/>
            </a:pPr>
            <a:r>
              <a:rPr lang="en-US" sz="1200" dirty="0">
                <a:latin typeface="+mn-lt"/>
                <a:cs typeface="+mn-cs"/>
              </a:rPr>
              <a:t>In the lab the stresses are</a:t>
            </a:r>
          </a:p>
          <a:p>
            <a:pPr algn="ctr" fontAlgn="auto">
              <a:spcBef>
                <a:spcPts val="0"/>
              </a:spcBef>
              <a:spcAft>
                <a:spcPts val="0"/>
              </a:spcAft>
              <a:defRPr/>
            </a:pPr>
            <a:r>
              <a:rPr lang="en-US" sz="1200" dirty="0">
                <a:latin typeface="+mn-lt"/>
                <a:cs typeface="+mn-cs"/>
              </a:rPr>
              <a:t>added to the soil sample</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08" name="TextBox 166"/>
          <p:cNvSpPr txBox="1">
            <a:spLocks noChangeArrowheads="1"/>
          </p:cNvSpPr>
          <p:nvPr/>
        </p:nvSpPr>
        <p:spPr bwMode="auto">
          <a:xfrm>
            <a:off x="169863" y="6270625"/>
            <a:ext cx="5337175" cy="307975"/>
          </a:xfrm>
          <a:prstGeom prst="rect">
            <a:avLst/>
          </a:prstGeom>
          <a:noFill/>
          <a:ln w="9525">
            <a:noFill/>
            <a:miter lim="800000"/>
            <a:headEnd/>
            <a:tailEnd/>
          </a:ln>
        </p:spPr>
        <p:txBody>
          <a:bodyPr wrap="none">
            <a:spAutoFit/>
          </a:bodyPr>
          <a:lstStyle/>
          <a:p>
            <a:pPr defTabSz="342900"/>
            <a:r>
              <a:rPr lang="en-US" sz="1400" dirty="0">
                <a:latin typeface="Calibri" pitchFamily="34" charset="0"/>
              </a:rPr>
              <a:t>5.	Determine      P</a:t>
            </a:r>
            <a:r>
              <a:rPr lang="en-US" sz="1400" baseline="-25000" dirty="0">
                <a:latin typeface="Calibri" pitchFamily="34" charset="0"/>
              </a:rPr>
              <a:t>o</a:t>
            </a:r>
            <a:r>
              <a:rPr lang="en-US" sz="1400" dirty="0">
                <a:latin typeface="Calibri" pitchFamily="34" charset="0"/>
              </a:rPr>
              <a:t> = 3.(96) + 4.(96-62.4) + 8.(110-62.4) = 803.2 lb/ft</a:t>
            </a:r>
            <a:r>
              <a:rPr lang="en-US" sz="1400" baseline="30000" dirty="0">
                <a:latin typeface="Calibri" pitchFamily="34" charset="0"/>
              </a:rPr>
              <a:t>2</a:t>
            </a:r>
          </a:p>
        </p:txBody>
      </p:sp>
      <p:sp>
        <p:nvSpPr>
          <p:cNvPr id="2109" name="TextBox 179"/>
          <p:cNvSpPr txBox="1">
            <a:spLocks noChangeArrowheads="1"/>
          </p:cNvSpPr>
          <p:nvPr/>
        </p:nvSpPr>
        <p:spPr bwMode="auto">
          <a:xfrm>
            <a:off x="114300" y="3746500"/>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Freeform 182"/>
          <p:cNvSpPr/>
          <p:nvPr/>
        </p:nvSpPr>
        <p:spPr>
          <a:xfrm>
            <a:off x="5719763" y="1933575"/>
            <a:ext cx="1357312" cy="1403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86" name="TextBox 185"/>
          <p:cNvSpPr txBox="1">
            <a:spLocks noChangeArrowheads="1"/>
          </p:cNvSpPr>
          <p:nvPr/>
        </p:nvSpPr>
        <p:spPr bwMode="auto">
          <a:xfrm>
            <a:off x="3405188" y="3252788"/>
            <a:ext cx="1533525" cy="2493962"/>
          </a:xfrm>
          <a:prstGeom prst="rect">
            <a:avLst/>
          </a:prstGeom>
          <a:solidFill>
            <a:schemeClr val="bg1"/>
          </a:solidFill>
          <a:ln w="9525">
            <a:solidFill>
              <a:schemeClr val="tx1"/>
            </a:solidFill>
            <a:miter lim="800000"/>
            <a:headEnd/>
            <a:tailEnd/>
          </a:ln>
        </p:spPr>
        <p:txBody>
          <a:bodyPr>
            <a:spAutoFit/>
          </a:bodyPr>
          <a:lstStyle/>
          <a:p>
            <a:r>
              <a:rPr lang="en-US" sz="1200" dirty="0">
                <a:latin typeface="Calibri" pitchFamily="34" charset="0"/>
              </a:rPr>
              <a:t>In the ground, the sample was subjected to geostatic stresses.</a:t>
            </a:r>
          </a:p>
          <a:p>
            <a:endParaRPr lang="en-US" sz="1200" dirty="0">
              <a:latin typeface="Calibri" pitchFamily="34" charset="0"/>
            </a:endParaRPr>
          </a:p>
          <a:p>
            <a:r>
              <a:rPr lang="en-US" sz="1200" dirty="0">
                <a:latin typeface="Calibri" pitchFamily="34" charset="0"/>
              </a:rPr>
              <a:t>In the lab and before the consolidation test  the stresses on the sample = 0. </a:t>
            </a:r>
          </a:p>
          <a:p>
            <a:endParaRPr lang="en-US" sz="1200" dirty="0">
              <a:latin typeface="Calibri" pitchFamily="34" charset="0"/>
            </a:endParaRPr>
          </a:p>
          <a:p>
            <a:r>
              <a:rPr lang="en-US" sz="1200" dirty="0">
                <a:latin typeface="Calibri" pitchFamily="34" charset="0"/>
              </a:rPr>
              <a:t>During testing, the geostatic stress is gradually recovered</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2127" name="TextBox 115"/>
          <p:cNvSpPr txBox="1">
            <a:spLocks noChangeArrowheads="1"/>
          </p:cNvSpPr>
          <p:nvPr/>
        </p:nvSpPr>
        <p:spPr bwMode="auto">
          <a:xfrm>
            <a:off x="7715250" y="0"/>
            <a:ext cx="1069524" cy="230832"/>
          </a:xfrm>
          <a:prstGeom prst="rect">
            <a:avLst/>
          </a:prstGeom>
          <a:noFill/>
          <a:ln w="9525">
            <a:solidFill>
              <a:schemeClr val="accent1"/>
            </a:solidFill>
            <a:miter lim="800000"/>
            <a:headEnd/>
            <a:tailEnd/>
          </a:ln>
        </p:spPr>
        <p:txBody>
          <a:bodyPr wrap="none">
            <a:spAutoFit/>
          </a:bodyPr>
          <a:lstStyle/>
          <a:p>
            <a:r>
              <a:rPr lang="en-US" sz="900" dirty="0"/>
              <a:t>Dr. Kamal Tawfiq</a:t>
            </a:r>
          </a:p>
        </p:txBody>
      </p:sp>
      <p:sp>
        <p:nvSpPr>
          <p:cNvPr id="9" name="Freeform 8"/>
          <p:cNvSpPr/>
          <p:nvPr/>
        </p:nvSpPr>
        <p:spPr>
          <a:xfrm>
            <a:off x="1511300" y="1714500"/>
            <a:ext cx="5429250" cy="1542375"/>
          </a:xfrm>
          <a:custGeom>
            <a:avLst/>
            <a:gdLst>
              <a:gd name="connsiteX0" fmla="*/ 5429250 w 5429250"/>
              <a:gd name="connsiteY0" fmla="*/ 0 h 1542375"/>
              <a:gd name="connsiteX1" fmla="*/ 1377950 w 5429250"/>
              <a:gd name="connsiteY1" fmla="*/ 323850 h 1542375"/>
              <a:gd name="connsiteX2" fmla="*/ 1231900 w 5429250"/>
              <a:gd name="connsiteY2" fmla="*/ 1454150 h 1542375"/>
              <a:gd name="connsiteX3" fmla="*/ 0 w 5429250"/>
              <a:gd name="connsiteY3" fmla="*/ 1384300 h 1542375"/>
            </a:gdLst>
            <a:ahLst/>
            <a:cxnLst>
              <a:cxn ang="0">
                <a:pos x="connsiteX0" y="connsiteY0"/>
              </a:cxn>
              <a:cxn ang="0">
                <a:pos x="connsiteX1" y="connsiteY1"/>
              </a:cxn>
              <a:cxn ang="0">
                <a:pos x="connsiteX2" y="connsiteY2"/>
              </a:cxn>
              <a:cxn ang="0">
                <a:pos x="connsiteX3" y="connsiteY3"/>
              </a:cxn>
            </a:cxnLst>
            <a:rect l="l" t="t" r="r" b="b"/>
            <a:pathLst>
              <a:path w="5429250" h="1542375">
                <a:moveTo>
                  <a:pt x="5429250" y="0"/>
                </a:moveTo>
                <a:cubicBezTo>
                  <a:pt x="3753379" y="40746"/>
                  <a:pt x="2077508" y="81492"/>
                  <a:pt x="1377950" y="323850"/>
                </a:cubicBezTo>
                <a:cubicBezTo>
                  <a:pt x="678392" y="566208"/>
                  <a:pt x="1461558" y="1277408"/>
                  <a:pt x="1231900" y="1454150"/>
                </a:cubicBezTo>
                <a:cubicBezTo>
                  <a:pt x="1002242" y="1630892"/>
                  <a:pt x="501121" y="1507596"/>
                  <a:pt x="0" y="1384300"/>
                </a:cubicBezTo>
              </a:path>
            </a:pathLst>
          </a:custGeom>
          <a:noFill/>
          <a:ln w="0">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2102" y="4609584"/>
            <a:ext cx="734496" cy="215444"/>
          </a:xfrm>
          <a:prstGeom prst="rect">
            <a:avLst/>
          </a:prstGeom>
        </p:spPr>
        <p:txBody>
          <a:bodyPr wrap="none">
            <a:spAutoFit/>
          </a:bodyPr>
          <a:lstStyle/>
          <a:p>
            <a:pPr algn="ctr" fontAlgn="auto">
              <a:spcBef>
                <a:spcPts val="0"/>
              </a:spcBef>
              <a:spcAft>
                <a:spcPts val="0"/>
              </a:spcAft>
              <a:defRPr/>
            </a:pPr>
            <a:r>
              <a:rPr lang="en-US" sz="800" dirty="0"/>
              <a:t>Soil Sample</a:t>
            </a:r>
          </a:p>
        </p:txBody>
      </p:sp>
      <p:sp>
        <p:nvSpPr>
          <p:cNvPr id="11" name="Rectangle 10"/>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spTree>
    <p:extLst>
      <p:ext uri="{BB962C8B-B14F-4D97-AF65-F5344CB8AC3E}">
        <p14:creationId xmlns:p14="http://schemas.microsoft.com/office/powerpoint/2010/main" val="413799190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par>
                                <p:cTn id="7" presetID="12" presetClass="entr" presetSubtype="4" fill="hold" grpId="0" nodeType="withEffect">
                                  <p:stCondLst>
                                    <p:cond delay="100"/>
                                  </p:stCondLst>
                                  <p:childTnLst>
                                    <p:set>
                                      <p:cBhvr>
                                        <p:cTn id="8" dur="1" fill="hold">
                                          <p:stCondLst>
                                            <p:cond delay="0"/>
                                          </p:stCondLst>
                                        </p:cTn>
                                        <p:tgtEl>
                                          <p:spTgt spid="186">
                                            <p:txEl>
                                              <p:charRg st="4294967295" end="4294967295"/>
                                            </p:txEl>
                                          </p:spTgt>
                                        </p:tgtEl>
                                        <p:attrNameLst>
                                          <p:attrName>style.visibility</p:attrName>
                                        </p:attrNameLst>
                                      </p:cBhvr>
                                      <p:to>
                                        <p:strVal val="visible"/>
                                      </p:to>
                                    </p:set>
                                    <p:animEffect transition="in" filter="slide(fromBottom)">
                                      <p:cBhvr>
                                        <p:cTn id="9" dur="3200"/>
                                        <p:tgtEl>
                                          <p:spTgt spid="18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3715991256"/>
              </p:ext>
            </p:extLst>
          </p:nvPr>
        </p:nvGraphicFramePr>
        <p:xfrm>
          <a:off x="2930334" y="2221675"/>
          <a:ext cx="6166077" cy="3984852"/>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750441" y="6107875"/>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2076965" y="3829813"/>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2063"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305388" y="207844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35551" y="2057811"/>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5106823"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2081"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2085" name="TextBox 88"/>
          <p:cNvSpPr txBox="1">
            <a:spLocks noChangeArrowheads="1"/>
          </p:cNvSpPr>
          <p:nvPr/>
        </p:nvSpPr>
        <p:spPr bwMode="auto">
          <a:xfrm>
            <a:off x="0" y="492702"/>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134484" y="136505"/>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1:</a:t>
            </a:r>
          </a:p>
        </p:txBody>
      </p:sp>
      <p:sp>
        <p:nvSpPr>
          <p:cNvPr id="98" name="Oval 97"/>
          <p:cNvSpPr/>
          <p:nvPr/>
        </p:nvSpPr>
        <p:spPr>
          <a:xfrm>
            <a:off x="7061716" y="524586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158303" y="4710875"/>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118616" y="46711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942528" y="4936300"/>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3646859" y="507694"/>
            <a:ext cx="3354852" cy="1032181"/>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3191699"/>
              <a:gd name="connsiteY0" fmla="*/ 568176 h 1430530"/>
              <a:gd name="connsiteX1" fmla="*/ 3191599 w 3191699"/>
              <a:gd name="connsiteY1" fmla="*/ 1430530 h 1430530"/>
              <a:gd name="connsiteX0" fmla="*/ 0 w 3191823"/>
              <a:gd name="connsiteY0" fmla="*/ 169784 h 1032138"/>
              <a:gd name="connsiteX1" fmla="*/ 3191599 w 3191823"/>
              <a:gd name="connsiteY1" fmla="*/ 1032138 h 1032138"/>
            </a:gdLst>
            <a:ahLst/>
            <a:cxnLst>
              <a:cxn ang="0">
                <a:pos x="connsiteX0" y="connsiteY0"/>
              </a:cxn>
              <a:cxn ang="0">
                <a:pos x="connsiteX1" y="connsiteY1"/>
              </a:cxn>
            </a:cxnLst>
            <a:rect l="l" t="t" r="r" b="b"/>
            <a:pathLst>
              <a:path w="3191823" h="1032138">
                <a:moveTo>
                  <a:pt x="0" y="169784"/>
                </a:moveTo>
                <a:cubicBezTo>
                  <a:pt x="2364730" y="-374349"/>
                  <a:pt x="3207642" y="518791"/>
                  <a:pt x="3191599" y="1032138"/>
                </a:cubicBezTo>
              </a:path>
            </a:pathLst>
          </a:custGeom>
          <a:ln w="0">
            <a:solidFill>
              <a:schemeClr val="bg1">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649759" y="4651344"/>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143347" y="5076794"/>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212403" y="514585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565097" y="4309671"/>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986978" y="4977575"/>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623316" y="275666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7014091" y="5037900"/>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953641" y="3337688"/>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745553" y="3050350"/>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750316" y="3009075"/>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5099566" y="3039238"/>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336103" y="30789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871091" y="345040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156841" y="3853625"/>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555303" y="4460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598041" y="31932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845816" y="4902963"/>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732978" y="3302763"/>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950341" y="281381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18" name="Rectangle 117"/>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cxnSp>
        <p:nvCxnSpPr>
          <p:cNvPr id="12" name="Straight Arrow Connector 11"/>
          <p:cNvCxnSpPr/>
          <p:nvPr/>
        </p:nvCxnSpPr>
        <p:spPr>
          <a:xfrm flipH="1">
            <a:off x="3277590" y="3663537"/>
            <a:ext cx="274913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38603" y="3651662"/>
            <a:ext cx="5937" cy="2179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3289465" y="5205350"/>
            <a:ext cx="3590307" cy="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97" idx="4"/>
          </p:cNvCxnSpPr>
          <p:nvPr/>
        </p:nvCxnSpPr>
        <p:spPr>
          <a:xfrm flipH="1">
            <a:off x="6861958" y="4949000"/>
            <a:ext cx="6083" cy="879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5752049" y="638485"/>
            <a:ext cx="1895475" cy="158750"/>
            <a:chOff x="6110288" y="1519238"/>
            <a:chExt cx="1895475" cy="158750"/>
          </a:xfrm>
        </p:grpSpPr>
        <p:grpSp>
          <p:nvGrpSpPr>
            <p:cNvPr id="129" name="Group 68"/>
            <p:cNvGrpSpPr>
              <a:grpSpLocks/>
            </p:cNvGrpSpPr>
            <p:nvPr/>
          </p:nvGrpSpPr>
          <p:grpSpPr bwMode="auto">
            <a:xfrm>
              <a:off x="7116763" y="1524000"/>
              <a:ext cx="889000" cy="153988"/>
              <a:chOff x="5240338" y="1524006"/>
              <a:chExt cx="888999" cy="153190"/>
            </a:xfrm>
          </p:grpSpPr>
          <p:cxnSp>
            <p:nvCxnSpPr>
              <p:cNvPr id="155" name="Straight Arrow Connector 154"/>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0" name="Group 69"/>
            <p:cNvGrpSpPr>
              <a:grpSpLocks/>
            </p:cNvGrpSpPr>
            <p:nvPr/>
          </p:nvGrpSpPr>
          <p:grpSpPr bwMode="auto">
            <a:xfrm>
              <a:off x="6110288" y="1519238"/>
              <a:ext cx="889000" cy="153987"/>
              <a:chOff x="5240338" y="1524006"/>
              <a:chExt cx="888999" cy="153190"/>
            </a:xfrm>
          </p:grpSpPr>
          <p:cxnSp>
            <p:nvCxnSpPr>
              <p:cNvPr id="142" name="Straight Arrow Connector 141"/>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69" name="Group 68"/>
          <p:cNvGrpSpPr>
            <a:grpSpLocks/>
          </p:cNvGrpSpPr>
          <p:nvPr/>
        </p:nvGrpSpPr>
        <p:grpSpPr bwMode="auto">
          <a:xfrm>
            <a:off x="4873852" y="641267"/>
            <a:ext cx="758825" cy="153988"/>
            <a:chOff x="5370513" y="1524006"/>
            <a:chExt cx="758824" cy="153190"/>
          </a:xfrm>
        </p:grpSpPr>
        <p:cxnSp>
          <p:nvCxnSpPr>
            <p:cNvPr id="180" name="Straight Arrow Connector 17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0" name="Group 69"/>
          <p:cNvGrpSpPr>
            <a:grpSpLocks/>
          </p:cNvGrpSpPr>
          <p:nvPr/>
        </p:nvGrpSpPr>
        <p:grpSpPr bwMode="auto">
          <a:xfrm>
            <a:off x="7774818" y="642444"/>
            <a:ext cx="384176" cy="153987"/>
            <a:chOff x="5240337" y="1524007"/>
            <a:chExt cx="384175" cy="153190"/>
          </a:xfrm>
        </p:grpSpPr>
        <p:cxnSp>
          <p:nvCxnSpPr>
            <p:cNvPr id="171" name="Straight Arrow Connector 170"/>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2" name="Group 69"/>
          <p:cNvGrpSpPr>
            <a:grpSpLocks/>
          </p:cNvGrpSpPr>
          <p:nvPr/>
        </p:nvGrpSpPr>
        <p:grpSpPr bwMode="auto">
          <a:xfrm>
            <a:off x="6060808" y="1517259"/>
            <a:ext cx="889000" cy="153987"/>
            <a:chOff x="5240338" y="1524006"/>
            <a:chExt cx="888999" cy="153190"/>
          </a:xfrm>
        </p:grpSpPr>
        <p:cxnSp>
          <p:nvCxnSpPr>
            <p:cNvPr id="193" name="Straight Arrow Connector 19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51404" y="1490353"/>
            <a:ext cx="2898940" cy="90653"/>
            <a:chOff x="5259223" y="1669659"/>
            <a:chExt cx="2898940" cy="160729"/>
          </a:xfrm>
        </p:grpSpPr>
        <p:grpSp>
          <p:nvGrpSpPr>
            <p:cNvPr id="201" name="Group 68"/>
            <p:cNvGrpSpPr>
              <a:grpSpLocks/>
            </p:cNvGrpSpPr>
            <p:nvPr/>
          </p:nvGrpSpPr>
          <p:grpSpPr bwMode="auto">
            <a:xfrm>
              <a:off x="7269163" y="1676400"/>
              <a:ext cx="889000" cy="153988"/>
              <a:chOff x="5240338" y="1524006"/>
              <a:chExt cx="888999" cy="153190"/>
            </a:xfrm>
          </p:grpSpPr>
          <p:cxnSp>
            <p:nvCxnSpPr>
              <p:cNvPr id="202" name="Straight Arrow Connector 201"/>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0" name="Group 69"/>
            <p:cNvGrpSpPr>
              <a:grpSpLocks/>
            </p:cNvGrpSpPr>
            <p:nvPr/>
          </p:nvGrpSpPr>
          <p:grpSpPr bwMode="auto">
            <a:xfrm>
              <a:off x="5259223" y="1671638"/>
              <a:ext cx="889000" cy="153987"/>
              <a:chOff x="5240338" y="1524006"/>
              <a:chExt cx="888999" cy="153190"/>
            </a:xfrm>
          </p:grpSpPr>
          <p:cxnSp>
            <p:nvCxnSpPr>
              <p:cNvPr id="211" name="Straight Arrow Connector 210"/>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9" name="Group 69"/>
            <p:cNvGrpSpPr>
              <a:grpSpLocks/>
            </p:cNvGrpSpPr>
            <p:nvPr/>
          </p:nvGrpSpPr>
          <p:grpSpPr bwMode="auto">
            <a:xfrm>
              <a:off x="6213208" y="1669659"/>
              <a:ext cx="889000" cy="153987"/>
              <a:chOff x="5240338" y="1524006"/>
              <a:chExt cx="888999" cy="153190"/>
            </a:xfrm>
          </p:grpSpPr>
          <p:cxnSp>
            <p:nvCxnSpPr>
              <p:cNvPr id="220" name="Straight Arrow Connector 219"/>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28"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29"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21" name="Rectangle 20"/>
          <p:cNvSpPr/>
          <p:nvPr/>
        </p:nvSpPr>
        <p:spPr>
          <a:xfrm>
            <a:off x="3993360" y="6209784"/>
            <a:ext cx="936667" cy="369332"/>
          </a:xfrm>
          <a:prstGeom prst="rect">
            <a:avLst/>
          </a:prstGeom>
        </p:spPr>
        <p:txBody>
          <a:bodyPr wrap="none">
            <a:spAutoFit/>
          </a:bodyPr>
          <a:lstStyle/>
          <a:p>
            <a:r>
              <a:rPr lang="en-US" dirty="0">
                <a:latin typeface="Calibri" pitchFamily="34" charset="0"/>
              </a:rPr>
              <a:t>Figure 2</a:t>
            </a:r>
          </a:p>
        </p:txBody>
      </p:sp>
      <p:sp>
        <p:nvSpPr>
          <p:cNvPr id="24" name="TextBox 23"/>
          <p:cNvSpPr txBox="1"/>
          <p:nvPr/>
        </p:nvSpPr>
        <p:spPr>
          <a:xfrm>
            <a:off x="107950" y="1543050"/>
            <a:ext cx="3007555" cy="523220"/>
          </a:xfrm>
          <a:prstGeom prst="rect">
            <a:avLst/>
          </a:prstGeom>
          <a:noFill/>
        </p:spPr>
        <p:txBody>
          <a:bodyPr wrap="none" rtlCol="0">
            <a:spAutoFit/>
          </a:bodyPr>
          <a:lstStyle/>
          <a:p>
            <a:r>
              <a:rPr lang="en-US" sz="1600" b="1" u="sng" dirty="0"/>
              <a:t>Find</a:t>
            </a:r>
          </a:p>
          <a:p>
            <a:r>
              <a:rPr lang="en-US" sz="1200" dirty="0"/>
              <a:t>Consolidation settlement of the clay layer</a:t>
            </a:r>
          </a:p>
        </p:txBody>
      </p:sp>
      <p:graphicFrame>
        <p:nvGraphicFramePr>
          <p:cNvPr id="231" name="Object 188">
            <a:extLst>
              <a:ext uri="{FF2B5EF4-FFF2-40B4-BE49-F238E27FC236}">
                <a16:creationId xmlns:a16="http://schemas.microsoft.com/office/drawing/2014/main" id="{B0E97920-EBC8-40DB-B328-E1C03FECC9B1}"/>
              </a:ext>
            </a:extLst>
          </p:cNvPr>
          <p:cNvGraphicFramePr>
            <a:graphicFrameLocks noChangeAspect="1"/>
          </p:cNvGraphicFramePr>
          <p:nvPr>
            <p:extLst>
              <p:ext uri="{D42A27DB-BD31-4B8C-83A1-F6EECF244321}">
                <p14:modId xmlns:p14="http://schemas.microsoft.com/office/powerpoint/2010/main" val="3502660711"/>
              </p:ext>
            </p:extLst>
          </p:nvPr>
        </p:nvGraphicFramePr>
        <p:xfrm>
          <a:off x="171450" y="2650987"/>
          <a:ext cx="2102676" cy="606563"/>
        </p:xfrm>
        <a:graphic>
          <a:graphicData uri="http://schemas.openxmlformats.org/presentationml/2006/ole">
            <mc:AlternateContent xmlns:mc="http://schemas.openxmlformats.org/markup-compatibility/2006">
              <mc:Choice xmlns:v="urn:schemas-microsoft-com:vml" Requires="v">
                <p:oleObj spid="_x0000_s72732" name="Equation" r:id="rId5" imgW="1498600" imgH="457200" progId="Equation.3">
                  <p:embed/>
                </p:oleObj>
              </mc:Choice>
              <mc:Fallback>
                <p:oleObj name="Equation" r:id="rId5" imgW="1498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2650987"/>
                        <a:ext cx="2102676" cy="606563"/>
                      </a:xfrm>
                      <a:prstGeom prst="rect">
                        <a:avLst/>
                      </a:prstGeom>
                      <a:noFill/>
                      <a:ln>
                        <a:noFill/>
                      </a:ln>
                      <a:extLst/>
                    </p:spPr>
                  </p:pic>
                </p:oleObj>
              </mc:Fallback>
            </mc:AlternateContent>
          </a:graphicData>
        </a:graphic>
      </p:graphicFrame>
      <p:sp>
        <p:nvSpPr>
          <p:cNvPr id="26" name="Rectangle 25"/>
          <p:cNvSpPr/>
          <p:nvPr/>
        </p:nvSpPr>
        <p:spPr>
          <a:xfrm>
            <a:off x="146610" y="2133084"/>
            <a:ext cx="1107996" cy="369332"/>
          </a:xfrm>
          <a:prstGeom prst="rect">
            <a:avLst/>
          </a:prstGeom>
        </p:spPr>
        <p:txBody>
          <a:bodyPr wrap="none">
            <a:spAutoFit/>
          </a:bodyPr>
          <a:lstStyle/>
          <a:p>
            <a:r>
              <a:rPr lang="en-US" b="1" u="sng" dirty="0"/>
              <a:t>Solution</a:t>
            </a:r>
          </a:p>
        </p:txBody>
      </p:sp>
    </p:spTree>
    <p:extLst>
      <p:ext uri="{BB962C8B-B14F-4D97-AF65-F5344CB8AC3E}">
        <p14:creationId xmlns:p14="http://schemas.microsoft.com/office/powerpoint/2010/main" val="7248268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5643563" y="6096000"/>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85" name="TextBox 88"/>
          <p:cNvSpPr txBox="1">
            <a:spLocks noChangeArrowheads="1"/>
          </p:cNvSpPr>
          <p:nvPr/>
        </p:nvSpPr>
        <p:spPr bwMode="auto">
          <a:xfrm>
            <a:off x="84138" y="866775"/>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dirty="0">
                <a:latin typeface="Calibri" pitchFamily="34" charset="0"/>
              </a:rPr>
              <a:t>Example:</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Tree>
    <p:extLst>
      <p:ext uri="{BB962C8B-B14F-4D97-AF65-F5344CB8AC3E}">
        <p14:creationId xmlns:p14="http://schemas.microsoft.com/office/powerpoint/2010/main" val="37860551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930334" y="2221675"/>
          <a:ext cx="6166077" cy="3984852"/>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750441" y="6107875"/>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2076965" y="3829813"/>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2063"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305388" y="207844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35551" y="2057811"/>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5106823"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2081" name="TextBox 79"/>
          <p:cNvSpPr txBox="1">
            <a:spLocks noChangeArrowheads="1"/>
          </p:cNvSpPr>
          <p:nvPr/>
        </p:nvSpPr>
        <p:spPr bwMode="auto">
          <a:xfrm>
            <a:off x="5121976" y="969200"/>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2085" name="TextBox 88"/>
          <p:cNvSpPr txBox="1">
            <a:spLocks noChangeArrowheads="1"/>
          </p:cNvSpPr>
          <p:nvPr/>
        </p:nvSpPr>
        <p:spPr bwMode="auto">
          <a:xfrm>
            <a:off x="0" y="492702"/>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134484" y="136505"/>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2:</a:t>
            </a:r>
          </a:p>
        </p:txBody>
      </p:sp>
      <p:sp>
        <p:nvSpPr>
          <p:cNvPr id="98" name="Oval 97"/>
          <p:cNvSpPr/>
          <p:nvPr/>
        </p:nvSpPr>
        <p:spPr>
          <a:xfrm>
            <a:off x="7061716" y="524586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158303" y="4710875"/>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118616" y="46711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942528" y="4936300"/>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3646859" y="507694"/>
            <a:ext cx="3354852" cy="1032181"/>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3191699"/>
              <a:gd name="connsiteY0" fmla="*/ 568176 h 1430530"/>
              <a:gd name="connsiteX1" fmla="*/ 3191599 w 3191699"/>
              <a:gd name="connsiteY1" fmla="*/ 1430530 h 1430530"/>
              <a:gd name="connsiteX0" fmla="*/ 0 w 3191823"/>
              <a:gd name="connsiteY0" fmla="*/ 169784 h 1032138"/>
              <a:gd name="connsiteX1" fmla="*/ 3191599 w 3191823"/>
              <a:gd name="connsiteY1" fmla="*/ 1032138 h 1032138"/>
            </a:gdLst>
            <a:ahLst/>
            <a:cxnLst>
              <a:cxn ang="0">
                <a:pos x="connsiteX0" y="connsiteY0"/>
              </a:cxn>
              <a:cxn ang="0">
                <a:pos x="connsiteX1" y="connsiteY1"/>
              </a:cxn>
            </a:cxnLst>
            <a:rect l="l" t="t" r="r" b="b"/>
            <a:pathLst>
              <a:path w="3191823" h="1032138">
                <a:moveTo>
                  <a:pt x="0" y="169784"/>
                </a:moveTo>
                <a:cubicBezTo>
                  <a:pt x="2364730" y="-374349"/>
                  <a:pt x="3207642" y="518791"/>
                  <a:pt x="3191599" y="1032138"/>
                </a:cubicBezTo>
              </a:path>
            </a:pathLst>
          </a:custGeom>
          <a:ln w="0">
            <a:solidFill>
              <a:schemeClr val="bg1">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649759" y="4651344"/>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143347" y="5076794"/>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212403" y="514585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565097" y="4309671"/>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986978" y="4977575"/>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623316" y="275666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7014091" y="5037900"/>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953641" y="3337688"/>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745553" y="3050350"/>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750316" y="3009075"/>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5099566" y="3039238"/>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336103" y="30789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871091" y="345040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156841" y="3853625"/>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555303" y="4460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598041" y="31932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845816" y="4902963"/>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732978" y="3302763"/>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950341" y="281381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18" name="Rectangle 117"/>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cxnSp>
        <p:nvCxnSpPr>
          <p:cNvPr id="12" name="Straight Arrow Connector 11"/>
          <p:cNvCxnSpPr/>
          <p:nvPr/>
        </p:nvCxnSpPr>
        <p:spPr>
          <a:xfrm flipH="1">
            <a:off x="3277590" y="3663537"/>
            <a:ext cx="274913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38603" y="3651662"/>
            <a:ext cx="5937" cy="2179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3289465" y="5205350"/>
            <a:ext cx="3590307" cy="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97" idx="4"/>
          </p:cNvCxnSpPr>
          <p:nvPr/>
        </p:nvCxnSpPr>
        <p:spPr>
          <a:xfrm flipH="1">
            <a:off x="6861958" y="4949000"/>
            <a:ext cx="6083" cy="879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2" name="Group 69"/>
          <p:cNvGrpSpPr>
            <a:grpSpLocks/>
          </p:cNvGrpSpPr>
          <p:nvPr/>
        </p:nvGrpSpPr>
        <p:grpSpPr bwMode="auto">
          <a:xfrm>
            <a:off x="6060808" y="1517259"/>
            <a:ext cx="889000" cy="153987"/>
            <a:chOff x="5240338" y="1524006"/>
            <a:chExt cx="888999" cy="153190"/>
          </a:xfrm>
        </p:grpSpPr>
        <p:cxnSp>
          <p:nvCxnSpPr>
            <p:cNvPr id="193" name="Straight Arrow Connector 19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51404" y="1490353"/>
            <a:ext cx="2898940" cy="90653"/>
            <a:chOff x="5259223" y="1669659"/>
            <a:chExt cx="2898940" cy="160729"/>
          </a:xfrm>
        </p:grpSpPr>
        <p:grpSp>
          <p:nvGrpSpPr>
            <p:cNvPr id="201" name="Group 68"/>
            <p:cNvGrpSpPr>
              <a:grpSpLocks/>
            </p:cNvGrpSpPr>
            <p:nvPr/>
          </p:nvGrpSpPr>
          <p:grpSpPr bwMode="auto">
            <a:xfrm>
              <a:off x="7269163" y="1676400"/>
              <a:ext cx="889000" cy="153988"/>
              <a:chOff x="5240338" y="1524006"/>
              <a:chExt cx="888999" cy="153190"/>
            </a:xfrm>
          </p:grpSpPr>
          <p:cxnSp>
            <p:nvCxnSpPr>
              <p:cNvPr id="202" name="Straight Arrow Connector 201"/>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0" name="Group 69"/>
            <p:cNvGrpSpPr>
              <a:grpSpLocks/>
            </p:cNvGrpSpPr>
            <p:nvPr/>
          </p:nvGrpSpPr>
          <p:grpSpPr bwMode="auto">
            <a:xfrm>
              <a:off x="5259223" y="1671638"/>
              <a:ext cx="889000" cy="153987"/>
              <a:chOff x="5240338" y="1524006"/>
              <a:chExt cx="888999" cy="153190"/>
            </a:xfrm>
          </p:grpSpPr>
          <p:cxnSp>
            <p:nvCxnSpPr>
              <p:cNvPr id="211" name="Straight Arrow Connector 210"/>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9" name="Group 69"/>
            <p:cNvGrpSpPr>
              <a:grpSpLocks/>
            </p:cNvGrpSpPr>
            <p:nvPr/>
          </p:nvGrpSpPr>
          <p:grpSpPr bwMode="auto">
            <a:xfrm>
              <a:off x="6213208" y="1669659"/>
              <a:ext cx="889000" cy="153987"/>
              <a:chOff x="5240338" y="1524006"/>
              <a:chExt cx="888999" cy="153190"/>
            </a:xfrm>
          </p:grpSpPr>
          <p:cxnSp>
            <p:nvCxnSpPr>
              <p:cNvPr id="220" name="Straight Arrow Connector 219"/>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28"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29" name="TextBox 78"/>
          <p:cNvSpPr txBox="1">
            <a:spLocks noChangeArrowheads="1"/>
          </p:cNvSpPr>
          <p:nvPr/>
        </p:nvSpPr>
        <p:spPr bwMode="auto">
          <a:xfrm>
            <a:off x="6138306" y="204354"/>
            <a:ext cx="886781"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Q= 10000 lb</a:t>
            </a:r>
            <a:endParaRPr lang="en-US" sz="1100" b="1" baseline="-25000" dirty="0">
              <a:solidFill>
                <a:srgbClr val="00B050"/>
              </a:solidFill>
              <a:latin typeface="Calibri" pitchFamily="34" charset="0"/>
            </a:endParaRPr>
          </a:p>
        </p:txBody>
      </p:sp>
      <p:sp>
        <p:nvSpPr>
          <p:cNvPr id="21" name="Rectangle 20"/>
          <p:cNvSpPr/>
          <p:nvPr/>
        </p:nvSpPr>
        <p:spPr>
          <a:xfrm>
            <a:off x="3993360" y="6209784"/>
            <a:ext cx="936667" cy="369332"/>
          </a:xfrm>
          <a:prstGeom prst="rect">
            <a:avLst/>
          </a:prstGeom>
        </p:spPr>
        <p:txBody>
          <a:bodyPr wrap="none">
            <a:spAutoFit/>
          </a:bodyPr>
          <a:lstStyle/>
          <a:p>
            <a:r>
              <a:rPr lang="en-US" dirty="0">
                <a:latin typeface="Calibri" pitchFamily="34" charset="0"/>
              </a:rPr>
              <a:t>Figure 2</a:t>
            </a:r>
          </a:p>
        </p:txBody>
      </p:sp>
      <p:sp>
        <p:nvSpPr>
          <p:cNvPr id="24" name="TextBox 23"/>
          <p:cNvSpPr txBox="1"/>
          <p:nvPr/>
        </p:nvSpPr>
        <p:spPr>
          <a:xfrm>
            <a:off x="107950" y="1543050"/>
            <a:ext cx="3007555" cy="523220"/>
          </a:xfrm>
          <a:prstGeom prst="rect">
            <a:avLst/>
          </a:prstGeom>
          <a:noFill/>
        </p:spPr>
        <p:txBody>
          <a:bodyPr wrap="none" rtlCol="0">
            <a:spAutoFit/>
          </a:bodyPr>
          <a:lstStyle/>
          <a:p>
            <a:r>
              <a:rPr lang="en-US" sz="1600" b="1" u="sng" dirty="0"/>
              <a:t>Find</a:t>
            </a:r>
          </a:p>
          <a:p>
            <a:r>
              <a:rPr lang="en-US" sz="1200" dirty="0"/>
              <a:t>Consolidation settlement of the clay layer</a:t>
            </a:r>
          </a:p>
        </p:txBody>
      </p:sp>
      <p:graphicFrame>
        <p:nvGraphicFramePr>
          <p:cNvPr id="231" name="Object 188">
            <a:extLst>
              <a:ext uri="{FF2B5EF4-FFF2-40B4-BE49-F238E27FC236}">
                <a16:creationId xmlns:a16="http://schemas.microsoft.com/office/drawing/2014/main" id="{B0E97920-EBC8-40DB-B328-E1C03FECC9B1}"/>
              </a:ext>
            </a:extLst>
          </p:cNvPr>
          <p:cNvGraphicFramePr>
            <a:graphicFrameLocks noChangeAspect="1"/>
          </p:cNvGraphicFramePr>
          <p:nvPr/>
        </p:nvGraphicFramePr>
        <p:xfrm>
          <a:off x="171450" y="2650987"/>
          <a:ext cx="2102676" cy="606563"/>
        </p:xfrm>
        <a:graphic>
          <a:graphicData uri="http://schemas.openxmlformats.org/presentationml/2006/ole">
            <mc:AlternateContent xmlns:mc="http://schemas.openxmlformats.org/markup-compatibility/2006">
              <mc:Choice xmlns:v="urn:schemas-microsoft-com:vml" Requires="v">
                <p:oleObj spid="_x0000_s73754" name="Equation" r:id="rId5" imgW="1498600" imgH="457200" progId="Equation.3">
                  <p:embed/>
                </p:oleObj>
              </mc:Choice>
              <mc:Fallback>
                <p:oleObj name="Equation" r:id="rId5" imgW="1498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2650987"/>
                        <a:ext cx="2102676" cy="606563"/>
                      </a:xfrm>
                      <a:prstGeom prst="rect">
                        <a:avLst/>
                      </a:prstGeom>
                      <a:noFill/>
                      <a:ln>
                        <a:noFill/>
                      </a:ln>
                      <a:extLst/>
                    </p:spPr>
                  </p:pic>
                </p:oleObj>
              </mc:Fallback>
            </mc:AlternateContent>
          </a:graphicData>
        </a:graphic>
      </p:graphicFrame>
      <p:sp>
        <p:nvSpPr>
          <p:cNvPr id="26" name="Rectangle 25"/>
          <p:cNvSpPr/>
          <p:nvPr/>
        </p:nvSpPr>
        <p:spPr>
          <a:xfrm>
            <a:off x="146610" y="2133084"/>
            <a:ext cx="1107996" cy="369332"/>
          </a:xfrm>
          <a:prstGeom prst="rect">
            <a:avLst/>
          </a:prstGeom>
        </p:spPr>
        <p:txBody>
          <a:bodyPr wrap="none">
            <a:spAutoFit/>
          </a:bodyPr>
          <a:lstStyle/>
          <a:p>
            <a:r>
              <a:rPr lang="en-US" b="1" u="sng" dirty="0"/>
              <a:t>Solution</a:t>
            </a:r>
          </a:p>
        </p:txBody>
      </p:sp>
      <p:sp>
        <p:nvSpPr>
          <p:cNvPr id="9" name="Rectangle 8"/>
          <p:cNvSpPr/>
          <p:nvPr/>
        </p:nvSpPr>
        <p:spPr>
          <a:xfrm>
            <a:off x="6273800" y="622300"/>
            <a:ext cx="520700" cy="177800"/>
          </a:xfrm>
          <a:prstGeom prst="rect">
            <a:avLst/>
          </a:prstGeom>
          <a:pattFill prst="ltVert">
            <a:fgClr>
              <a:schemeClr val="tx1"/>
            </a:fgClr>
            <a:bgClr>
              <a:schemeClr val="bg1"/>
            </a:bgClr>
          </a:patt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470650" y="438150"/>
            <a:ext cx="165100" cy="234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43700" y="603250"/>
            <a:ext cx="764953" cy="230832"/>
          </a:xfrm>
          <a:prstGeom prst="rect">
            <a:avLst/>
          </a:prstGeom>
          <a:noFill/>
        </p:spPr>
        <p:txBody>
          <a:bodyPr wrap="none" rtlCol="0">
            <a:spAutoFit/>
          </a:bodyPr>
          <a:lstStyle/>
          <a:p>
            <a:r>
              <a:rPr lang="en-US" sz="900" dirty="0"/>
              <a:t>BxB = 3’x3’</a:t>
            </a:r>
          </a:p>
        </p:txBody>
      </p:sp>
      <p:cxnSp>
        <p:nvCxnSpPr>
          <p:cNvPr id="16" name="Straight Connector 15"/>
          <p:cNvCxnSpPr/>
          <p:nvPr/>
        </p:nvCxnSpPr>
        <p:spPr>
          <a:xfrm flipH="1" flipV="1">
            <a:off x="4889500" y="793750"/>
            <a:ext cx="3390900" cy="1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830703" y="799471"/>
            <a:ext cx="1425122" cy="886826"/>
            <a:chOff x="5409127" y="1541677"/>
            <a:chExt cx="2127395" cy="1290033"/>
          </a:xfrm>
        </p:grpSpPr>
        <p:sp>
          <p:nvSpPr>
            <p:cNvPr id="135" name="Right Triangle 134"/>
            <p:cNvSpPr/>
            <p:nvPr/>
          </p:nvSpPr>
          <p:spPr>
            <a:xfrm>
              <a:off x="6841063" y="1541677"/>
              <a:ext cx="695459" cy="1275008"/>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Right Triangle 135"/>
            <p:cNvSpPr/>
            <p:nvPr/>
          </p:nvSpPr>
          <p:spPr>
            <a:xfrm flipH="1">
              <a:off x="5409127" y="1541677"/>
              <a:ext cx="680435" cy="1275008"/>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itchFamily="34" charset="0"/>
                <a:cs typeface="Arial" pitchFamily="34" charset="0"/>
              </a:endParaRPr>
            </a:p>
          </p:txBody>
        </p:sp>
        <p:sp>
          <p:nvSpPr>
            <p:cNvPr id="137" name="Rectangle 136"/>
            <p:cNvSpPr/>
            <p:nvPr/>
          </p:nvSpPr>
          <p:spPr>
            <a:xfrm>
              <a:off x="6086477" y="1541677"/>
              <a:ext cx="758174" cy="1290033"/>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Right Triangle 138"/>
          <p:cNvSpPr/>
          <p:nvPr/>
        </p:nvSpPr>
        <p:spPr>
          <a:xfrm flipH="1">
            <a:off x="6086474" y="1002907"/>
            <a:ext cx="103008" cy="190563"/>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Right Triangle 139"/>
          <p:cNvSpPr/>
          <p:nvPr/>
        </p:nvSpPr>
        <p:spPr>
          <a:xfrm>
            <a:off x="6893131" y="1014784"/>
            <a:ext cx="104418" cy="190561"/>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6119490" y="977940"/>
            <a:ext cx="248786" cy="230832"/>
          </a:xfrm>
          <a:prstGeom prst="rect">
            <a:avLst/>
          </a:prstGeom>
          <a:ln>
            <a:noFill/>
          </a:ln>
        </p:spPr>
        <p:txBody>
          <a:bodyPr wrap="none">
            <a:spAutoFit/>
          </a:bodyPr>
          <a:lstStyle/>
          <a:p>
            <a:pPr algn="ctr"/>
            <a:r>
              <a:rPr lang="en-US" sz="900" dirty="0">
                <a:latin typeface="Arial" pitchFamily="34" charset="0"/>
                <a:cs typeface="Arial" pitchFamily="34" charset="0"/>
              </a:rPr>
              <a:t>2</a:t>
            </a:r>
          </a:p>
        </p:txBody>
      </p:sp>
      <p:sp>
        <p:nvSpPr>
          <p:cNvPr id="142" name="Rectangle 141"/>
          <p:cNvSpPr/>
          <p:nvPr/>
        </p:nvSpPr>
        <p:spPr>
          <a:xfrm>
            <a:off x="6003888" y="1134179"/>
            <a:ext cx="248786" cy="230832"/>
          </a:xfrm>
          <a:prstGeom prst="rect">
            <a:avLst/>
          </a:prstGeom>
        </p:spPr>
        <p:txBody>
          <a:bodyPr wrap="none">
            <a:spAutoFit/>
          </a:bodyPr>
          <a:lstStyle/>
          <a:p>
            <a:pPr algn="ctr"/>
            <a:r>
              <a:rPr lang="en-US" sz="900" dirty="0">
                <a:latin typeface="Arial" pitchFamily="34" charset="0"/>
                <a:cs typeface="Arial" pitchFamily="34" charset="0"/>
              </a:rPr>
              <a:t>1</a:t>
            </a:r>
          </a:p>
        </p:txBody>
      </p:sp>
      <p:sp>
        <p:nvSpPr>
          <p:cNvPr id="143" name="Rectangle 142"/>
          <p:cNvSpPr/>
          <p:nvPr/>
        </p:nvSpPr>
        <p:spPr>
          <a:xfrm>
            <a:off x="6815369" y="1155951"/>
            <a:ext cx="248786" cy="230832"/>
          </a:xfrm>
          <a:prstGeom prst="rect">
            <a:avLst/>
          </a:prstGeom>
        </p:spPr>
        <p:txBody>
          <a:bodyPr wrap="none">
            <a:spAutoFit/>
          </a:bodyPr>
          <a:lstStyle/>
          <a:p>
            <a:pPr algn="ctr"/>
            <a:r>
              <a:rPr lang="en-US" sz="900" dirty="0">
                <a:latin typeface="Arial" pitchFamily="34" charset="0"/>
                <a:cs typeface="Arial" pitchFamily="34" charset="0"/>
              </a:rPr>
              <a:t>1</a:t>
            </a:r>
          </a:p>
        </p:txBody>
      </p:sp>
      <p:sp>
        <p:nvSpPr>
          <p:cNvPr id="144" name="Rectangle 143"/>
          <p:cNvSpPr/>
          <p:nvPr/>
        </p:nvSpPr>
        <p:spPr>
          <a:xfrm>
            <a:off x="6723152" y="1005649"/>
            <a:ext cx="248786" cy="230832"/>
          </a:xfrm>
          <a:prstGeom prst="rect">
            <a:avLst/>
          </a:prstGeom>
          <a:ln>
            <a:noFill/>
          </a:ln>
        </p:spPr>
        <p:txBody>
          <a:bodyPr wrap="none">
            <a:spAutoFit/>
          </a:bodyPr>
          <a:lstStyle/>
          <a:p>
            <a:pPr algn="ctr"/>
            <a:r>
              <a:rPr lang="en-US" sz="900" dirty="0">
                <a:latin typeface="Arial" pitchFamily="34" charset="0"/>
                <a:cs typeface="Arial" pitchFamily="34" charset="0"/>
              </a:rPr>
              <a:t>2</a:t>
            </a:r>
          </a:p>
        </p:txBody>
      </p:sp>
      <p:cxnSp>
        <p:nvCxnSpPr>
          <p:cNvPr id="18" name="Straight Arrow Connector 17"/>
          <p:cNvCxnSpPr>
            <a:endCxn id="140" idx="5"/>
          </p:cNvCxnSpPr>
          <p:nvPr/>
        </p:nvCxnSpPr>
        <p:spPr>
          <a:xfrm flipH="1">
            <a:off x="6945340" y="510639"/>
            <a:ext cx="755808" cy="599426"/>
          </a:xfrm>
          <a:prstGeom prst="straightConnector1">
            <a:avLst/>
          </a:prstGeom>
          <a:ln w="0">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47710" y="95002"/>
            <a:ext cx="1249060" cy="507831"/>
          </a:xfrm>
          <a:prstGeom prst="rect">
            <a:avLst/>
          </a:prstGeom>
          <a:noFill/>
        </p:spPr>
        <p:txBody>
          <a:bodyPr wrap="none" rtlCol="0">
            <a:spAutoFit/>
          </a:bodyPr>
          <a:lstStyle/>
          <a:p>
            <a:r>
              <a:rPr lang="en-US" sz="900" dirty="0"/>
              <a:t>Approximate Method</a:t>
            </a:r>
          </a:p>
          <a:p>
            <a:r>
              <a:rPr lang="en-US" sz="900" dirty="0"/>
              <a:t>Or</a:t>
            </a:r>
          </a:p>
          <a:p>
            <a:r>
              <a:rPr lang="en-US" sz="900" dirty="0"/>
              <a:t>2:1 Method</a:t>
            </a:r>
          </a:p>
        </p:txBody>
      </p:sp>
    </p:spTree>
    <p:extLst>
      <p:ext uri="{BB962C8B-B14F-4D97-AF65-F5344CB8AC3E}">
        <p14:creationId xmlns:p14="http://schemas.microsoft.com/office/powerpoint/2010/main" val="23659361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3491248" y="1656608"/>
            <a:ext cx="1537854" cy="593766"/>
          </a:xfrm>
          <a:prstGeom prst="parallelogram">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1927762" y="3055916"/>
            <a:ext cx="4664826" cy="1801091"/>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923803" y="2244436"/>
            <a:ext cx="1561606" cy="262444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86940" y="1650670"/>
            <a:ext cx="1240972" cy="141316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1650670"/>
            <a:ext cx="1567543" cy="140722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0758" y="2250374"/>
            <a:ext cx="1246910" cy="26066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93225" y="1555667"/>
            <a:ext cx="1219200" cy="207818"/>
            <a:chOff x="3693225" y="1555667"/>
            <a:chExt cx="1219200" cy="207818"/>
          </a:xfrm>
        </p:grpSpPr>
        <p:cxnSp>
          <p:nvCxnSpPr>
            <p:cNvPr id="17" name="Straight Arrow Connector 16"/>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637807" y="1779319"/>
            <a:ext cx="1219200" cy="207818"/>
            <a:chOff x="3693225" y="1555667"/>
            <a:chExt cx="1219200" cy="207818"/>
          </a:xfrm>
        </p:grpSpPr>
        <p:cxnSp>
          <p:nvCxnSpPr>
            <p:cNvPr id="28" name="Straight Arrow Connector 2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552700" y="2032660"/>
            <a:ext cx="1219200" cy="207818"/>
            <a:chOff x="3693225" y="1555667"/>
            <a:chExt cx="1219200" cy="207818"/>
          </a:xfrm>
        </p:grpSpPr>
        <p:cxnSp>
          <p:nvCxnSpPr>
            <p:cNvPr id="38" name="Straight Arrow Connector 3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793527" y="3259776"/>
            <a:ext cx="3269990" cy="137869"/>
            <a:chOff x="3693225" y="1555667"/>
            <a:chExt cx="1219200" cy="207818"/>
          </a:xfrm>
        </p:grpSpPr>
        <p:cxnSp>
          <p:nvCxnSpPr>
            <p:cNvPr id="48" name="Straight Arrow Connector 4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644892" y="3835730"/>
            <a:ext cx="3269990" cy="132034"/>
            <a:chOff x="3693225" y="1555667"/>
            <a:chExt cx="1219200" cy="207818"/>
          </a:xfrm>
        </p:grpSpPr>
        <p:cxnSp>
          <p:nvCxnSpPr>
            <p:cNvPr id="58" name="Straight Arrow Connector 5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416628" y="4500748"/>
            <a:ext cx="3269990" cy="112815"/>
            <a:chOff x="3693225" y="1555667"/>
            <a:chExt cx="1219200" cy="207818"/>
          </a:xfrm>
        </p:grpSpPr>
        <p:cxnSp>
          <p:nvCxnSpPr>
            <p:cNvPr id="68" name="Straight Arrow Connector 6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310742" y="1828800"/>
            <a:ext cx="391887"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a:t>
            </a:r>
          </a:p>
        </p:txBody>
      </p:sp>
      <p:sp>
        <p:nvSpPr>
          <p:cNvPr id="79" name="TextBox 78"/>
          <p:cNvSpPr txBox="1"/>
          <p:nvPr/>
        </p:nvSpPr>
        <p:spPr>
          <a:xfrm>
            <a:off x="4445329" y="4047507"/>
            <a:ext cx="524494" cy="369332"/>
          </a:xfrm>
          <a:prstGeom prst="rect">
            <a:avLst/>
          </a:prstGeom>
          <a:noFill/>
        </p:spPr>
        <p:txBody>
          <a:bodyPr wrap="square" rtlCol="0">
            <a:spAutoFit/>
          </a:bodyPr>
          <a:lstStyle/>
          <a:p>
            <a:r>
              <a:rPr lang="en-US" i="1" dirty="0">
                <a:latin typeface="Symbol" panose="05050102010706020507" pitchFamily="18" charset="2"/>
              </a:rPr>
              <a:t>D</a:t>
            </a:r>
            <a:r>
              <a:rPr lang="en-US" i="1" dirty="0">
                <a:latin typeface="Times New Roman" panose="02020603050405020304" pitchFamily="18" charset="0"/>
                <a:cs typeface="Times New Roman" panose="02020603050405020304" pitchFamily="18" charset="0"/>
              </a:rPr>
              <a:t>p</a:t>
            </a:r>
          </a:p>
        </p:txBody>
      </p:sp>
      <p:sp>
        <p:nvSpPr>
          <p:cNvPr id="80" name="Down Arrow 79"/>
          <p:cNvSpPr/>
          <p:nvPr/>
        </p:nvSpPr>
        <p:spPr>
          <a:xfrm>
            <a:off x="4203865" y="1371599"/>
            <a:ext cx="237506" cy="59376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126675" y="1009403"/>
            <a:ext cx="364202" cy="369332"/>
          </a:xfrm>
          <a:prstGeom prst="rect">
            <a:avLst/>
          </a:prstGeom>
          <a:noFill/>
        </p:spPr>
        <p:txBody>
          <a:bodyPr wrap="none" rtlCol="0">
            <a:spAutoFit/>
          </a:bodyPr>
          <a:lstStyle/>
          <a:p>
            <a:r>
              <a:rPr lang="en-US" dirty="0"/>
              <a:t>Q</a:t>
            </a:r>
          </a:p>
        </p:txBody>
      </p:sp>
      <mc:AlternateContent xmlns:mc="http://schemas.openxmlformats.org/markup-compatibility/2006" xmlns:a14="http://schemas.microsoft.com/office/drawing/2010/main">
        <mc:Choice Requires="a14">
          <p:sp>
            <p:nvSpPr>
              <p:cNvPr id="82" name="TextBox 81"/>
              <p:cNvSpPr txBox="1"/>
              <p:nvPr/>
            </p:nvSpPr>
            <p:spPr>
              <a:xfrm>
                <a:off x="5391398" y="1104406"/>
                <a:ext cx="1998624"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𝐴𝑟𝑒𝑎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𝐵𝑥</m:t>
                          </m:r>
                          <m:r>
                            <a:rPr lang="en-US" b="0" i="1" smtClean="0">
                              <a:latin typeface="Cambria Math" panose="02040503050406030204" pitchFamily="18" charset="0"/>
                            </a:rPr>
                            <m:t> </m:t>
                          </m:r>
                          <m:r>
                            <a:rPr lang="en-US" b="0" i="1" smtClean="0">
                              <a:latin typeface="Cambria Math" panose="02040503050406030204" pitchFamily="18" charset="0"/>
                            </a:rPr>
                            <m:t>𝐿</m:t>
                          </m:r>
                        </m:den>
                      </m:f>
                    </m:oMath>
                  </m:oMathPara>
                </a14:m>
                <a:endParaRPr 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5391398" y="1104406"/>
                <a:ext cx="1998624" cy="612732"/>
              </a:xfrm>
              <a:prstGeom prst="rect">
                <a:avLst/>
              </a:prstGeom>
              <a:blipFill rotWithShape="0">
                <a:blip r:embed="rId2"/>
                <a:stretch>
                  <a:fillRect/>
                </a:stretch>
              </a:blipFill>
            </p:spPr>
            <p:txBody>
              <a:bodyPr/>
              <a:lstStyle/>
              <a:p>
                <a:r>
                  <a:rPr lang="en-US">
                    <a:noFill/>
                  </a:rPr>
                  <a:t> </a:t>
                </a:r>
              </a:p>
            </p:txBody>
          </p:sp>
        </mc:Fallback>
      </mc:AlternateContent>
      <p:sp>
        <p:nvSpPr>
          <p:cNvPr id="83" name="Freeform 82"/>
          <p:cNvSpPr/>
          <p:nvPr/>
        </p:nvSpPr>
        <p:spPr>
          <a:xfrm>
            <a:off x="4488873" y="1220815"/>
            <a:ext cx="991589" cy="768302"/>
          </a:xfrm>
          <a:custGeom>
            <a:avLst/>
            <a:gdLst>
              <a:gd name="connsiteX0" fmla="*/ 991589 w 991589"/>
              <a:gd name="connsiteY0" fmla="*/ 239850 h 768302"/>
              <a:gd name="connsiteX1" fmla="*/ 433449 w 991589"/>
              <a:gd name="connsiteY1" fmla="*/ 26094 h 768302"/>
              <a:gd name="connsiteX2" fmla="*/ 0 w 991589"/>
              <a:gd name="connsiteY2" fmla="*/ 768302 h 768302"/>
            </a:gdLst>
            <a:ahLst/>
            <a:cxnLst>
              <a:cxn ang="0">
                <a:pos x="connsiteX0" y="connsiteY0"/>
              </a:cxn>
              <a:cxn ang="0">
                <a:pos x="connsiteX1" y="connsiteY1"/>
              </a:cxn>
              <a:cxn ang="0">
                <a:pos x="connsiteX2" y="connsiteY2"/>
              </a:cxn>
            </a:cxnLst>
            <a:rect l="l" t="t" r="r" b="b"/>
            <a:pathLst>
              <a:path w="991589" h="768302">
                <a:moveTo>
                  <a:pt x="991589" y="239850"/>
                </a:moveTo>
                <a:cubicBezTo>
                  <a:pt x="795151" y="88934"/>
                  <a:pt x="598714" y="-61981"/>
                  <a:pt x="433449" y="26094"/>
                </a:cubicBezTo>
                <a:cubicBezTo>
                  <a:pt x="268184" y="114169"/>
                  <a:pt x="134092" y="441235"/>
                  <a:pt x="0" y="768302"/>
                </a:cubicBezTo>
              </a:path>
            </a:pathLst>
          </a:custGeom>
          <a:noFill/>
          <a:ln w="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6363196" y="4077196"/>
                <a:ext cx="221111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𝐴𝑟𝑒𝑎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sup>
                          </m:sSup>
                        </m:den>
                      </m:f>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6363196" y="4077196"/>
                <a:ext cx="2211118" cy="612732"/>
              </a:xfrm>
              <a:prstGeom prst="rect">
                <a:avLst/>
              </a:prstGeom>
              <a:blipFill rotWithShape="0">
                <a:blip r:embed="rId3"/>
                <a:stretch>
                  <a:fillRect/>
                </a:stretch>
              </a:blipFill>
            </p:spPr>
            <p:txBody>
              <a:bodyPr/>
              <a:lstStyle/>
              <a:p>
                <a:r>
                  <a:rPr lang="en-US">
                    <a:noFill/>
                  </a:rPr>
                  <a:t> </a:t>
                </a:r>
              </a:p>
            </p:txBody>
          </p:sp>
        </mc:Fallback>
      </mc:AlternateContent>
      <p:sp>
        <p:nvSpPr>
          <p:cNvPr id="85" name="Freeform 84"/>
          <p:cNvSpPr/>
          <p:nvPr/>
        </p:nvSpPr>
        <p:spPr>
          <a:xfrm>
            <a:off x="4807528" y="3441212"/>
            <a:ext cx="1781298" cy="861614"/>
          </a:xfrm>
          <a:custGeom>
            <a:avLst/>
            <a:gdLst>
              <a:gd name="connsiteX0" fmla="*/ 991589 w 991589"/>
              <a:gd name="connsiteY0" fmla="*/ 239850 h 768302"/>
              <a:gd name="connsiteX1" fmla="*/ 433449 w 991589"/>
              <a:gd name="connsiteY1" fmla="*/ 26094 h 768302"/>
              <a:gd name="connsiteX2" fmla="*/ 0 w 991589"/>
              <a:gd name="connsiteY2" fmla="*/ 768302 h 768302"/>
              <a:gd name="connsiteX0" fmla="*/ 1781298 w 1781298"/>
              <a:gd name="connsiteY0" fmla="*/ 861614 h 861614"/>
              <a:gd name="connsiteX1" fmla="*/ 433449 w 1781298"/>
              <a:gd name="connsiteY1" fmla="*/ 653 h 861614"/>
              <a:gd name="connsiteX2" fmla="*/ 0 w 1781298"/>
              <a:gd name="connsiteY2" fmla="*/ 742861 h 861614"/>
            </a:gdLst>
            <a:ahLst/>
            <a:cxnLst>
              <a:cxn ang="0">
                <a:pos x="connsiteX0" y="connsiteY0"/>
              </a:cxn>
              <a:cxn ang="0">
                <a:pos x="connsiteX1" y="connsiteY1"/>
              </a:cxn>
              <a:cxn ang="0">
                <a:pos x="connsiteX2" y="connsiteY2"/>
              </a:cxn>
            </a:cxnLst>
            <a:rect l="l" t="t" r="r" b="b"/>
            <a:pathLst>
              <a:path w="1781298" h="861614">
                <a:moveTo>
                  <a:pt x="1781298" y="861614"/>
                </a:moveTo>
                <a:cubicBezTo>
                  <a:pt x="1584860" y="710698"/>
                  <a:pt x="730332" y="20445"/>
                  <a:pt x="433449" y="653"/>
                </a:cubicBezTo>
                <a:cubicBezTo>
                  <a:pt x="136566" y="-19139"/>
                  <a:pt x="134092" y="415794"/>
                  <a:pt x="0" y="742861"/>
                </a:cubicBezTo>
              </a:path>
            </a:pathLst>
          </a:custGeom>
          <a:noFill/>
          <a:ln w="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Rectangle 85"/>
              <p:cNvSpPr/>
              <p:nvPr/>
            </p:nvSpPr>
            <p:spPr>
              <a:xfrm>
                <a:off x="6357504" y="3511529"/>
                <a:ext cx="466602" cy="369332"/>
              </a:xfrm>
              <a:prstGeom prst="rect">
                <a:avLst/>
              </a:prstGeom>
            </p:spPr>
            <p:txBody>
              <a:bodyPr wrap="none">
                <a:spAutoFit/>
              </a:bodyPr>
              <a:lstStyle/>
              <a:p>
                <a:endParaRPr lang="en-US" dirty="0"/>
              </a:p>
            </p:txBody>
          </p:sp>
        </mc:Choice>
        <mc:Fallback xmlns="">
          <p:sp>
            <p:nvSpPr>
              <p:cNvPr id="86" name="Rectangle 85"/>
              <p:cNvSpPr>
                <a:spLocks noRot="1" noChangeAspect="1" noMove="1" noResize="1" noEditPoints="1" noAdjustHandles="1" noChangeArrowheads="1" noChangeShapeType="1" noTextEdit="1"/>
              </p:cNvSpPr>
              <p:nvPr/>
            </p:nvSpPr>
            <p:spPr>
              <a:xfrm>
                <a:off x="6357504" y="3511529"/>
                <a:ext cx="466602" cy="369332"/>
              </a:xfrm>
              <a:prstGeom prst="rect">
                <a:avLst/>
              </a:prstGeom>
              <a:blipFill rotWithShape="0">
                <a:blip r:embed="rId4"/>
                <a:stretch>
                  <a:fillRect t="-9836" r="-3947"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4825554" y="1860859"/>
                <a:ext cx="4072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oMath>
                  </m:oMathPara>
                </a14:m>
                <a:endParaRPr 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4825554" y="1860859"/>
                <a:ext cx="407291"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3835355" y="2205243"/>
                <a:ext cx="4282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𝐿</m:t>
                      </m:r>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3835355" y="2205243"/>
                <a:ext cx="428259" cy="369332"/>
              </a:xfrm>
              <a:prstGeom prst="rect">
                <a:avLst/>
              </a:prstGeom>
              <a:blipFill rotWithShape="0">
                <a:blip r:embed="rId6"/>
                <a:stretch>
                  <a:fillRect/>
                </a:stretch>
              </a:blipFill>
            </p:spPr>
            <p:txBody>
              <a:bodyPr/>
              <a:lstStyle/>
              <a:p>
                <a:r>
                  <a:rPr lang="en-US">
                    <a:noFill/>
                  </a:rPr>
                  <a:t> </a:t>
                </a:r>
              </a:p>
            </p:txBody>
          </p:sp>
        </mc:Fallback>
      </mc:AlternateContent>
      <p:sp>
        <p:nvSpPr>
          <p:cNvPr id="89" name="Rectangle 88"/>
          <p:cNvSpPr/>
          <p:nvPr/>
        </p:nvSpPr>
        <p:spPr>
          <a:xfrm>
            <a:off x="3866975" y="4865316"/>
            <a:ext cx="436273" cy="369332"/>
          </a:xfrm>
          <a:prstGeom prst="rect">
            <a:avLst/>
          </a:prstGeom>
        </p:spPr>
        <p:txBody>
          <a:bodyPr wrap="none">
            <a:spAutoFit/>
          </a:bodyPr>
          <a:lstStyle/>
          <a:p>
            <a:endParaRPr lang="en-US" dirty="0"/>
          </a:p>
        </p:txBody>
      </p:sp>
      <p:cxnSp>
        <p:nvCxnSpPr>
          <p:cNvPr id="91" name="Straight Connector 90"/>
          <p:cNvCxnSpPr/>
          <p:nvPr/>
        </p:nvCxnSpPr>
        <p:spPr>
          <a:xfrm flipH="1">
            <a:off x="1394361" y="1652649"/>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368632" y="3057895"/>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864426" y="1638795"/>
            <a:ext cx="41564" cy="14191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520041" y="2125683"/>
            <a:ext cx="325730" cy="369332"/>
          </a:xfrm>
          <a:prstGeom prst="rect">
            <a:avLst/>
          </a:prstGeom>
          <a:noFill/>
        </p:spPr>
        <p:txBody>
          <a:bodyPr wrap="none" rtlCol="0">
            <a:spAutoFit/>
          </a:bodyPr>
          <a:lstStyle/>
          <a:p>
            <a:r>
              <a:rPr lang="en-US" dirty="0"/>
              <a:t>Z</a:t>
            </a:r>
          </a:p>
        </p:txBody>
      </p:sp>
      <mc:AlternateContent xmlns:mc="http://schemas.openxmlformats.org/markup-compatibility/2006" xmlns:a14="http://schemas.microsoft.com/office/drawing/2010/main">
        <mc:Choice Requires="a14">
          <p:sp>
            <p:nvSpPr>
              <p:cNvPr id="99" name="TextBox 98"/>
              <p:cNvSpPr txBox="1"/>
              <p:nvPr/>
            </p:nvSpPr>
            <p:spPr>
              <a:xfrm>
                <a:off x="6992587" y="3239984"/>
                <a:ext cx="1353640"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𝐵</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i="1" dirty="0" smtClean="0">
                          <a:latin typeface="Cambria Math" panose="02040503050406030204" pitchFamily="18" charset="0"/>
                        </a:rPr>
                        <m:t>𝑍</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6992587" y="3239984"/>
                <a:ext cx="1353640" cy="369332"/>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3380508" y="5351812"/>
                <a:ext cx="1274964"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𝐿</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m:t>
                      </m:r>
                      <m:r>
                        <a:rPr lang="en-US" i="1" dirty="0" smtClean="0">
                          <a:latin typeface="Cambria Math" panose="02040503050406030204" pitchFamily="18" charset="0"/>
                        </a:rPr>
                        <m:t>𝑍</m:t>
                      </m:r>
                    </m:oMath>
                  </m:oMathPara>
                </a14:m>
                <a:endParaRPr 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3380508" y="5351812"/>
                <a:ext cx="1274964" cy="369332"/>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p:sp>
        <p:nvSpPr>
          <p:cNvPr id="101" name="Right Triangle 100"/>
          <p:cNvSpPr/>
          <p:nvPr/>
        </p:nvSpPr>
        <p:spPr>
          <a:xfrm flipH="1">
            <a:off x="2808516" y="2286001"/>
            <a:ext cx="273131" cy="307815"/>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040083" y="2303813"/>
            <a:ext cx="263214" cy="261610"/>
          </a:xfrm>
          <a:prstGeom prst="rect">
            <a:avLst/>
          </a:prstGeom>
          <a:noFill/>
        </p:spPr>
        <p:txBody>
          <a:bodyPr wrap="none" rtlCol="0">
            <a:spAutoFit/>
          </a:bodyPr>
          <a:lstStyle/>
          <a:p>
            <a:r>
              <a:rPr lang="en-US" sz="1100" dirty="0"/>
              <a:t>2</a:t>
            </a:r>
          </a:p>
        </p:txBody>
      </p:sp>
      <p:sp>
        <p:nvSpPr>
          <p:cNvPr id="103" name="TextBox 102"/>
          <p:cNvSpPr txBox="1"/>
          <p:nvPr/>
        </p:nvSpPr>
        <p:spPr>
          <a:xfrm>
            <a:off x="2812473" y="2569028"/>
            <a:ext cx="263214" cy="261610"/>
          </a:xfrm>
          <a:prstGeom prst="rect">
            <a:avLst/>
          </a:prstGeom>
          <a:noFill/>
        </p:spPr>
        <p:txBody>
          <a:bodyPr wrap="none" rtlCol="0">
            <a:spAutoFit/>
          </a:bodyPr>
          <a:lstStyle/>
          <a:p>
            <a:r>
              <a:rPr lang="en-US" sz="1100" dirty="0"/>
              <a:t>1</a:t>
            </a:r>
          </a:p>
        </p:txBody>
      </p:sp>
      <p:sp>
        <p:nvSpPr>
          <p:cNvPr id="104" name="Right Triangle 103"/>
          <p:cNvSpPr/>
          <p:nvPr/>
        </p:nvSpPr>
        <p:spPr>
          <a:xfrm flipH="1">
            <a:off x="2379024" y="3633849"/>
            <a:ext cx="273131" cy="454279"/>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2610592" y="3798125"/>
            <a:ext cx="263214" cy="261610"/>
          </a:xfrm>
          <a:prstGeom prst="rect">
            <a:avLst/>
          </a:prstGeom>
          <a:noFill/>
        </p:spPr>
        <p:txBody>
          <a:bodyPr wrap="none" rtlCol="0">
            <a:spAutoFit/>
          </a:bodyPr>
          <a:lstStyle/>
          <a:p>
            <a:r>
              <a:rPr lang="en-US" sz="1100" dirty="0"/>
              <a:t>2</a:t>
            </a:r>
          </a:p>
        </p:txBody>
      </p:sp>
      <p:sp>
        <p:nvSpPr>
          <p:cNvPr id="106" name="TextBox 105"/>
          <p:cNvSpPr txBox="1"/>
          <p:nvPr/>
        </p:nvSpPr>
        <p:spPr>
          <a:xfrm>
            <a:off x="2382982" y="4063340"/>
            <a:ext cx="263214" cy="261610"/>
          </a:xfrm>
          <a:prstGeom prst="rect">
            <a:avLst/>
          </a:prstGeom>
          <a:noFill/>
        </p:spPr>
        <p:txBody>
          <a:bodyPr wrap="none" rtlCol="0">
            <a:spAutoFit/>
          </a:bodyPr>
          <a:lstStyle/>
          <a:p>
            <a:r>
              <a:rPr lang="en-US" sz="1100" dirty="0"/>
              <a:t>1</a:t>
            </a:r>
          </a:p>
        </p:txBody>
      </p:sp>
      <p:sp>
        <p:nvSpPr>
          <p:cNvPr id="107" name="Right Triangle 106"/>
          <p:cNvSpPr/>
          <p:nvPr/>
        </p:nvSpPr>
        <p:spPr>
          <a:xfrm>
            <a:off x="5652654" y="2218707"/>
            <a:ext cx="356259" cy="307815"/>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5442857" y="2236520"/>
            <a:ext cx="263214" cy="261610"/>
          </a:xfrm>
          <a:prstGeom prst="rect">
            <a:avLst/>
          </a:prstGeom>
          <a:noFill/>
        </p:spPr>
        <p:txBody>
          <a:bodyPr wrap="none" rtlCol="0">
            <a:spAutoFit/>
          </a:bodyPr>
          <a:lstStyle/>
          <a:p>
            <a:r>
              <a:rPr lang="en-US" sz="1100" dirty="0"/>
              <a:t>2</a:t>
            </a:r>
          </a:p>
        </p:txBody>
      </p:sp>
      <p:sp>
        <p:nvSpPr>
          <p:cNvPr id="109" name="TextBox 108"/>
          <p:cNvSpPr txBox="1"/>
          <p:nvPr/>
        </p:nvSpPr>
        <p:spPr>
          <a:xfrm>
            <a:off x="5690260" y="2501734"/>
            <a:ext cx="263214" cy="261610"/>
          </a:xfrm>
          <a:prstGeom prst="rect">
            <a:avLst/>
          </a:prstGeom>
          <a:noFill/>
        </p:spPr>
        <p:txBody>
          <a:bodyPr wrap="none" rtlCol="0">
            <a:spAutoFit/>
          </a:bodyPr>
          <a:lstStyle/>
          <a:p>
            <a:r>
              <a:rPr lang="en-US" sz="1100" dirty="0"/>
              <a:t>1</a:t>
            </a:r>
          </a:p>
        </p:txBody>
      </p:sp>
      <p:sp>
        <p:nvSpPr>
          <p:cNvPr id="110" name="Right Triangle 109"/>
          <p:cNvSpPr/>
          <p:nvPr/>
        </p:nvSpPr>
        <p:spPr>
          <a:xfrm>
            <a:off x="5551713" y="3655619"/>
            <a:ext cx="213757" cy="454279"/>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351812" y="3813959"/>
            <a:ext cx="263214" cy="261610"/>
          </a:xfrm>
          <a:prstGeom prst="rect">
            <a:avLst/>
          </a:prstGeom>
          <a:noFill/>
        </p:spPr>
        <p:txBody>
          <a:bodyPr wrap="none" rtlCol="0">
            <a:spAutoFit/>
          </a:bodyPr>
          <a:lstStyle/>
          <a:p>
            <a:r>
              <a:rPr lang="en-US" sz="1100" dirty="0"/>
              <a:t>2</a:t>
            </a:r>
          </a:p>
        </p:txBody>
      </p:sp>
      <p:sp>
        <p:nvSpPr>
          <p:cNvPr id="112" name="TextBox 111"/>
          <p:cNvSpPr txBox="1"/>
          <p:nvPr/>
        </p:nvSpPr>
        <p:spPr>
          <a:xfrm>
            <a:off x="5516088" y="4079174"/>
            <a:ext cx="263214" cy="261610"/>
          </a:xfrm>
          <a:prstGeom prst="rect">
            <a:avLst/>
          </a:prstGeom>
          <a:noFill/>
        </p:spPr>
        <p:txBody>
          <a:bodyPr wrap="none" rtlCol="0">
            <a:spAutoFit/>
          </a:bodyPr>
          <a:lstStyle/>
          <a:p>
            <a:r>
              <a:rPr lang="en-US" sz="1100" dirty="0"/>
              <a:t>1</a:t>
            </a:r>
          </a:p>
        </p:txBody>
      </p:sp>
      <p:sp>
        <p:nvSpPr>
          <p:cNvPr id="2" name="TextBox 1"/>
          <p:cNvSpPr txBox="1"/>
          <p:nvPr/>
        </p:nvSpPr>
        <p:spPr>
          <a:xfrm>
            <a:off x="314696" y="326571"/>
            <a:ext cx="3685624" cy="369332"/>
          </a:xfrm>
          <a:prstGeom prst="rect">
            <a:avLst/>
          </a:prstGeom>
          <a:noFill/>
        </p:spPr>
        <p:txBody>
          <a:bodyPr wrap="none" rtlCol="0">
            <a:spAutoFit/>
          </a:bodyPr>
          <a:lstStyle/>
          <a:p>
            <a:r>
              <a:rPr lang="en-US" u="sng" dirty="0"/>
              <a:t>Approximate Method (2:1 Method)</a:t>
            </a:r>
          </a:p>
        </p:txBody>
      </p:sp>
    </p:spTree>
    <p:extLst>
      <p:ext uri="{BB962C8B-B14F-4D97-AF65-F5344CB8AC3E}">
        <p14:creationId xmlns:p14="http://schemas.microsoft.com/office/powerpoint/2010/main" val="334459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isa Tower_7">
            <a:extLst>
              <a:ext uri="{FF2B5EF4-FFF2-40B4-BE49-F238E27FC236}">
                <a16:creationId xmlns:a16="http://schemas.microsoft.com/office/drawing/2014/main" id="{16FE853C-B6F3-4E68-AACC-A56D4351B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066800"/>
            <a:ext cx="5819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a:extLst>
              <a:ext uri="{FF2B5EF4-FFF2-40B4-BE49-F238E27FC236}">
                <a16:creationId xmlns:a16="http://schemas.microsoft.com/office/drawing/2014/main" id="{0ED67A7A-ED5A-4FC5-8384-ECE5D23E2B37}"/>
              </a:ext>
            </a:extLst>
          </p:cNvPr>
          <p:cNvSpPr txBox="1">
            <a:spLocks noChangeArrowheads="1"/>
          </p:cNvSpPr>
          <p:nvPr/>
        </p:nvSpPr>
        <p:spPr bwMode="auto">
          <a:xfrm>
            <a:off x="3444875" y="442913"/>
            <a:ext cx="2544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u="sng"/>
              <a:t>3- Foundation Design</a:t>
            </a:r>
          </a:p>
        </p:txBody>
      </p:sp>
      <p:sp>
        <p:nvSpPr>
          <p:cNvPr id="4100" name="Line 5">
            <a:extLst>
              <a:ext uri="{FF2B5EF4-FFF2-40B4-BE49-F238E27FC236}">
                <a16:creationId xmlns:a16="http://schemas.microsoft.com/office/drawing/2014/main" id="{DC1B3499-ED6D-449E-BDE0-E2D3975182DB}"/>
              </a:ext>
            </a:extLst>
          </p:cNvPr>
          <p:cNvSpPr>
            <a:spLocks noChangeShapeType="1"/>
          </p:cNvSpPr>
          <p:nvPr/>
        </p:nvSpPr>
        <p:spPr bwMode="auto">
          <a:xfrm>
            <a:off x="2895600" y="4371975"/>
            <a:ext cx="0" cy="12573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 name="Text Box 6">
            <a:extLst>
              <a:ext uri="{FF2B5EF4-FFF2-40B4-BE49-F238E27FC236}">
                <a16:creationId xmlns:a16="http://schemas.microsoft.com/office/drawing/2014/main" id="{FE71DD73-B283-4855-9BD4-72639C222B50}"/>
              </a:ext>
            </a:extLst>
          </p:cNvPr>
          <p:cNvSpPr txBox="1">
            <a:spLocks noChangeArrowheads="1"/>
          </p:cNvSpPr>
          <p:nvPr/>
        </p:nvSpPr>
        <p:spPr bwMode="auto">
          <a:xfrm>
            <a:off x="2203450" y="3865563"/>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Differential Settlement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53" name="Picture 9"/>
          <p:cNvPicPr>
            <a:picLocks noChangeAspect="1" noChangeArrowheads="1"/>
          </p:cNvPicPr>
          <p:nvPr/>
        </p:nvPicPr>
        <p:blipFill>
          <a:blip r:embed="rId3" cstate="print"/>
          <a:srcRect/>
          <a:stretch>
            <a:fillRect/>
          </a:stretch>
        </p:blipFill>
        <p:spPr bwMode="auto">
          <a:xfrm>
            <a:off x="5032688" y="1231427"/>
            <a:ext cx="1574174" cy="2589215"/>
          </a:xfrm>
          <a:prstGeom prst="rect">
            <a:avLst/>
          </a:prstGeom>
          <a:noFill/>
          <a:ln w="9525">
            <a:noFill/>
            <a:miter lim="800000"/>
            <a:headEnd/>
            <a:tailEnd/>
          </a:ln>
        </p:spPr>
      </p:pic>
      <p:pic>
        <p:nvPicPr>
          <p:cNvPr id="2344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385864">
            <a:off x="3467039" y="1264399"/>
            <a:ext cx="18097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740" y="103030"/>
            <a:ext cx="5468164" cy="369332"/>
          </a:xfrm>
          <a:prstGeom prst="rect">
            <a:avLst/>
          </a:prstGeom>
          <a:solidFill>
            <a:srgbClr val="FFFF00"/>
          </a:solidFill>
        </p:spPr>
        <p:txBody>
          <a:bodyPr wrap="none" rtlCol="0">
            <a:spAutoFit/>
          </a:bodyPr>
          <a:lstStyle/>
          <a:p>
            <a:r>
              <a:rPr lang="en-US" dirty="0"/>
              <a:t>Normally Consolidated and Overconsolidated  Clay</a:t>
            </a:r>
          </a:p>
        </p:txBody>
      </p:sp>
      <p:pic>
        <p:nvPicPr>
          <p:cNvPr id="287750" name="Picture 6"/>
          <p:cNvPicPr>
            <a:picLocks noChangeAspect="1" noChangeArrowheads="1"/>
          </p:cNvPicPr>
          <p:nvPr/>
        </p:nvPicPr>
        <p:blipFill>
          <a:blip r:embed="rId6" cstate="print">
            <a:lum bright="30000"/>
          </a:blip>
          <a:srcRect/>
          <a:stretch>
            <a:fillRect/>
          </a:stretch>
        </p:blipFill>
        <p:spPr bwMode="auto">
          <a:xfrm>
            <a:off x="701631" y="5137602"/>
            <a:ext cx="1989451" cy="1675327"/>
          </a:xfrm>
          <a:prstGeom prst="rect">
            <a:avLst/>
          </a:prstGeom>
          <a:noFill/>
          <a:ln w="9525">
            <a:noFill/>
            <a:miter lim="800000"/>
            <a:headEnd/>
            <a:tailEnd/>
          </a:ln>
        </p:spPr>
      </p:pic>
      <p:sp>
        <p:nvSpPr>
          <p:cNvPr id="101" name="Freeform 100"/>
          <p:cNvSpPr/>
          <p:nvPr/>
        </p:nvSpPr>
        <p:spPr>
          <a:xfrm>
            <a:off x="695459" y="5512162"/>
            <a:ext cx="2009104" cy="422862"/>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ectangle 101"/>
          <p:cNvSpPr/>
          <p:nvPr/>
        </p:nvSpPr>
        <p:spPr>
          <a:xfrm>
            <a:off x="640452" y="4764046"/>
            <a:ext cx="2125903" cy="307777"/>
          </a:xfrm>
          <a:prstGeom prst="rect">
            <a:avLst/>
          </a:prstGeom>
        </p:spPr>
        <p:txBody>
          <a:bodyPr wrap="none">
            <a:spAutoFit/>
          </a:bodyPr>
          <a:lstStyle/>
          <a:p>
            <a:r>
              <a:rPr lang="en-US" sz="1400" dirty="0"/>
              <a:t>Glacial covered Chicago</a:t>
            </a:r>
          </a:p>
        </p:txBody>
      </p:sp>
      <p:cxnSp>
        <p:nvCxnSpPr>
          <p:cNvPr id="104" name="Straight Arrow Connector 103"/>
          <p:cNvCxnSpPr>
            <a:endCxn id="101" idx="37"/>
          </p:cNvCxnSpPr>
          <p:nvPr/>
        </p:nvCxnSpPr>
        <p:spPr>
          <a:xfrm rot="16200000" flipH="1">
            <a:off x="1966033" y="5233261"/>
            <a:ext cx="489397" cy="68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7274" y="4720119"/>
            <a:ext cx="646331" cy="369332"/>
          </a:xfrm>
          <a:prstGeom prst="rect">
            <a:avLst/>
          </a:prstGeom>
          <a:noFill/>
        </p:spPr>
        <p:txBody>
          <a:bodyPr wrap="none" rtlCol="0">
            <a:spAutoFit/>
          </a:bodyPr>
          <a:lstStyle/>
          <a:p>
            <a:r>
              <a:rPr lang="en-US" i="1" dirty="0">
                <a:solidFill>
                  <a:schemeClr val="tx1">
                    <a:lumMod val="85000"/>
                  </a:schemeClr>
                </a:solidFill>
              </a:rPr>
              <a:t>Past</a:t>
            </a:r>
          </a:p>
        </p:txBody>
      </p:sp>
      <p:sp>
        <p:nvSpPr>
          <p:cNvPr id="70" name="Rectangle 69"/>
          <p:cNvSpPr/>
          <p:nvPr/>
        </p:nvSpPr>
        <p:spPr>
          <a:xfrm>
            <a:off x="160986" y="561739"/>
            <a:ext cx="3316310" cy="3970318"/>
          </a:xfrm>
          <a:prstGeom prst="rect">
            <a:avLst/>
          </a:prstGeom>
        </p:spPr>
        <p:txBody>
          <a:bodyPr wrap="square">
            <a:spAutoFit/>
          </a:bodyPr>
          <a:lstStyle/>
          <a:p>
            <a:pPr marL="166688" indent="-166688">
              <a:buBlip>
                <a:blip r:embed="rId7"/>
              </a:buBlip>
            </a:pPr>
            <a:r>
              <a:rPr lang="en-US" sz="1400" dirty="0"/>
              <a:t>When clay particles are deposited by deposition agents like water, wind, ice or gravity, layers after layers are deposited with time which induces effective stresses in the clay layer below.  The clay layer in this case is called “</a:t>
            </a:r>
            <a:r>
              <a:rPr lang="en-US" sz="1400" u="sng" dirty="0"/>
              <a:t>Normally Consolidated Clay</a:t>
            </a:r>
            <a:r>
              <a:rPr lang="en-US" sz="1400" dirty="0"/>
              <a:t>.” </a:t>
            </a:r>
          </a:p>
          <a:p>
            <a:pPr marL="166688" indent="-166688">
              <a:buBlip>
                <a:blip r:embed="rId7"/>
              </a:buBlip>
            </a:pPr>
            <a:endParaRPr lang="en-US" sz="1400" dirty="0"/>
          </a:p>
          <a:p>
            <a:pPr marL="166688" indent="-166688">
              <a:buBlip>
                <a:blip r:embed="rId7"/>
              </a:buBlip>
            </a:pPr>
            <a:r>
              <a:rPr lang="en-US" sz="1400" dirty="0">
                <a:solidFill>
                  <a:srgbClr val="0562AF"/>
                </a:solidFill>
              </a:rPr>
              <a:t>If the to soil layers experienced cycles of erosion and deposition  </a:t>
            </a:r>
          </a:p>
          <a:p>
            <a:pPr marL="166688" indent="-166688"/>
            <a:r>
              <a:rPr lang="en-US" sz="1400" dirty="0">
                <a:solidFill>
                  <a:srgbClr val="0562AF"/>
                </a:solidFill>
              </a:rPr>
              <a:t>	with time such as case 1, the clay layer will be called “</a:t>
            </a:r>
            <a:r>
              <a:rPr lang="en-US" sz="1400" u="sng" dirty="0">
                <a:solidFill>
                  <a:srgbClr val="0562AF"/>
                </a:solidFill>
              </a:rPr>
              <a:t>Over</a:t>
            </a:r>
            <a:r>
              <a:rPr lang="en-US" sz="1400" dirty="0">
                <a:solidFill>
                  <a:srgbClr val="0562AF"/>
                </a:solidFill>
              </a:rPr>
              <a:t> </a:t>
            </a:r>
            <a:r>
              <a:rPr lang="en-US" sz="1400" u="sng" dirty="0">
                <a:solidFill>
                  <a:srgbClr val="0562AF"/>
                </a:solidFill>
              </a:rPr>
              <a:t>Consolidated Clay</a:t>
            </a:r>
            <a:r>
              <a:rPr lang="en-US" sz="1400" dirty="0">
                <a:solidFill>
                  <a:srgbClr val="0562AF"/>
                </a:solidFill>
              </a:rPr>
              <a:t>.” </a:t>
            </a:r>
          </a:p>
          <a:p>
            <a:pPr marL="166688" indent="-166688">
              <a:buBlip>
                <a:blip r:embed="rId7"/>
              </a:buBlip>
            </a:pPr>
            <a:endParaRPr lang="en-US" sz="1400" dirty="0">
              <a:solidFill>
                <a:schemeClr val="bg1"/>
              </a:solidFill>
            </a:endParaRPr>
          </a:p>
          <a:p>
            <a:pPr marL="166688" indent="-166688">
              <a:buBlip>
                <a:blip r:embed="rId7"/>
              </a:buBlip>
            </a:pPr>
            <a:r>
              <a:rPr lang="en-US" sz="1400" dirty="0">
                <a:solidFill>
                  <a:srgbClr val="007635"/>
                </a:solidFill>
              </a:rPr>
              <a:t>Overconsolidation can also be developed from loading and unloading the clay layer such as </a:t>
            </a:r>
          </a:p>
          <a:p>
            <a:pPr marL="166688" indent="-166688"/>
            <a:r>
              <a:rPr lang="en-US" sz="1400" dirty="0">
                <a:solidFill>
                  <a:srgbClr val="007635"/>
                </a:solidFill>
              </a:rPr>
              <a:t>	case 2. </a:t>
            </a:r>
          </a:p>
        </p:txBody>
      </p:sp>
      <p:pic>
        <p:nvPicPr>
          <p:cNvPr id="287749" name="Picture 5"/>
          <p:cNvPicPr>
            <a:picLocks noChangeAspect="1" noChangeArrowheads="1"/>
          </p:cNvPicPr>
          <p:nvPr/>
        </p:nvPicPr>
        <p:blipFill>
          <a:blip r:embed="rId8" cstate="print">
            <a:lum bright="20000"/>
          </a:blip>
          <a:srcRect/>
          <a:stretch>
            <a:fillRect/>
          </a:stretch>
        </p:blipFill>
        <p:spPr bwMode="auto">
          <a:xfrm>
            <a:off x="7410048" y="2060618"/>
            <a:ext cx="1362709" cy="1393401"/>
          </a:xfrm>
          <a:prstGeom prst="rect">
            <a:avLst/>
          </a:prstGeom>
          <a:noFill/>
          <a:ln w="9525">
            <a:noFill/>
            <a:miter lim="800000"/>
            <a:headEnd/>
            <a:tailEnd/>
          </a:ln>
        </p:spPr>
      </p:pic>
      <p:sp>
        <p:nvSpPr>
          <p:cNvPr id="90" name="Freeform 89"/>
          <p:cNvSpPr/>
          <p:nvPr/>
        </p:nvSpPr>
        <p:spPr>
          <a:xfrm>
            <a:off x="3335633" y="1339409"/>
            <a:ext cx="5460642" cy="117197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80"/>
          <p:cNvSpPr/>
          <p:nvPr/>
        </p:nvSpPr>
        <p:spPr>
          <a:xfrm>
            <a:off x="3087857" y="6027589"/>
            <a:ext cx="6094258" cy="656557"/>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127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3" name="Freeform 2"/>
          <p:cNvSpPr/>
          <p:nvPr/>
        </p:nvSpPr>
        <p:spPr>
          <a:xfrm>
            <a:off x="3128640" y="3314008"/>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a:gsLst>
              <a:gs pos="0">
                <a:srgbClr val="FFC000"/>
              </a:gs>
              <a:gs pos="50000">
                <a:schemeClr val="accent1">
                  <a:tint val="44500"/>
                  <a:satMod val="160000"/>
                </a:schemeClr>
              </a:gs>
              <a:gs pos="100000">
                <a:schemeClr val="accent2">
                  <a:lumMod val="60000"/>
                  <a:lumOff val="40000"/>
                </a:schemeClr>
              </a:gs>
            </a:gsLst>
            <a:lin ang="5400000" scaled="0"/>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14" name="TextBox 30"/>
          <p:cNvSpPr txBox="1">
            <a:spLocks noChangeArrowheads="1"/>
          </p:cNvSpPr>
          <p:nvPr/>
        </p:nvSpPr>
        <p:spPr bwMode="auto">
          <a:xfrm>
            <a:off x="8270082" y="2964585"/>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15" name="Isosceles Triangle 14"/>
          <p:cNvSpPr/>
          <p:nvPr/>
        </p:nvSpPr>
        <p:spPr>
          <a:xfrm rot="10800000">
            <a:off x="8473720" y="3269159"/>
            <a:ext cx="124170" cy="17318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33" name="TextBox 79"/>
          <p:cNvSpPr txBox="1">
            <a:spLocks noChangeArrowheads="1"/>
          </p:cNvSpPr>
          <p:nvPr/>
        </p:nvSpPr>
        <p:spPr bwMode="auto">
          <a:xfrm>
            <a:off x="8022289" y="3484554"/>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89" name="TextBox 88"/>
          <p:cNvSpPr txBox="1"/>
          <p:nvPr/>
        </p:nvSpPr>
        <p:spPr>
          <a:xfrm>
            <a:off x="3737387" y="869667"/>
            <a:ext cx="800284" cy="369332"/>
          </a:xfrm>
          <a:prstGeom prst="rect">
            <a:avLst/>
          </a:prstGeom>
          <a:noFill/>
        </p:spPr>
        <p:txBody>
          <a:bodyPr wrap="none" rtlCol="0">
            <a:spAutoFit/>
          </a:bodyPr>
          <a:lstStyle/>
          <a:p>
            <a:r>
              <a:rPr lang="en-US" dirty="0">
                <a:solidFill>
                  <a:srgbClr val="007635"/>
                </a:solidFill>
              </a:rPr>
              <a:t>Today</a:t>
            </a:r>
          </a:p>
        </p:txBody>
      </p:sp>
      <p:cxnSp>
        <p:nvCxnSpPr>
          <p:cNvPr id="92" name="Straight Arrow Connector 91"/>
          <p:cNvCxnSpPr>
            <a:endCxn id="3" idx="5"/>
          </p:cNvCxnSpPr>
          <p:nvPr/>
        </p:nvCxnSpPr>
        <p:spPr>
          <a:xfrm rot="16200000" flipH="1">
            <a:off x="5881650" y="2450992"/>
            <a:ext cx="1997775" cy="6428"/>
          </a:xfrm>
          <a:prstGeom prst="straightConnector1">
            <a:avLst/>
          </a:prstGeom>
          <a:ln w="31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68357" y="731954"/>
            <a:ext cx="915635" cy="646331"/>
          </a:xfrm>
          <a:prstGeom prst="rect">
            <a:avLst/>
          </a:prstGeom>
          <a:noFill/>
        </p:spPr>
        <p:txBody>
          <a:bodyPr wrap="none" rtlCol="0">
            <a:spAutoFit/>
          </a:bodyPr>
          <a:lstStyle/>
          <a:p>
            <a:pPr algn="ctr"/>
            <a:r>
              <a:rPr lang="en-US" dirty="0">
                <a:solidFill>
                  <a:schemeClr val="bg1">
                    <a:lumMod val="50000"/>
                  </a:schemeClr>
                </a:solidFill>
              </a:rPr>
              <a:t>Case 1</a:t>
            </a:r>
          </a:p>
          <a:p>
            <a:pPr algn="ctr"/>
            <a:r>
              <a:rPr lang="en-US" dirty="0">
                <a:solidFill>
                  <a:schemeClr val="bg1">
                    <a:lumMod val="50000"/>
                  </a:schemeClr>
                </a:solidFill>
              </a:rPr>
              <a:t>Past</a:t>
            </a:r>
          </a:p>
        </p:txBody>
      </p:sp>
      <p:sp>
        <p:nvSpPr>
          <p:cNvPr id="107" name="TextBox 106"/>
          <p:cNvSpPr txBox="1"/>
          <p:nvPr/>
        </p:nvSpPr>
        <p:spPr>
          <a:xfrm>
            <a:off x="5482111" y="729808"/>
            <a:ext cx="915635" cy="646331"/>
          </a:xfrm>
          <a:prstGeom prst="rect">
            <a:avLst/>
          </a:prstGeom>
          <a:noFill/>
        </p:spPr>
        <p:txBody>
          <a:bodyPr wrap="none" rtlCol="0">
            <a:spAutoFit/>
          </a:bodyPr>
          <a:lstStyle/>
          <a:p>
            <a:pPr algn="ctr"/>
            <a:r>
              <a:rPr lang="en-US" dirty="0">
                <a:solidFill>
                  <a:schemeClr val="bg1">
                    <a:lumMod val="50000"/>
                  </a:schemeClr>
                </a:solidFill>
              </a:rPr>
              <a:t>Case 2</a:t>
            </a:r>
          </a:p>
          <a:p>
            <a:pPr algn="ctr"/>
            <a:r>
              <a:rPr lang="en-US" dirty="0">
                <a:solidFill>
                  <a:schemeClr val="bg1">
                    <a:lumMod val="50000"/>
                  </a:schemeClr>
                </a:solidFill>
              </a:rPr>
              <a:t>Past</a:t>
            </a:r>
          </a:p>
        </p:txBody>
      </p:sp>
      <p:sp>
        <p:nvSpPr>
          <p:cNvPr id="66" name="Rectangle 65"/>
          <p:cNvSpPr/>
          <p:nvPr/>
        </p:nvSpPr>
        <p:spPr>
          <a:xfrm flipH="1">
            <a:off x="3322749" y="4533653"/>
            <a:ext cx="5499278" cy="1711494"/>
          </a:xfrm>
          <a:prstGeom prst="rect">
            <a:avLst/>
          </a:prstGeom>
          <a:gradFill>
            <a:gsLst>
              <a:gs pos="48000">
                <a:schemeClr val="accent3">
                  <a:lumMod val="60000"/>
                  <a:lumOff val="40000"/>
                </a:schemeClr>
              </a:gs>
              <a:gs pos="2000">
                <a:schemeClr val="accent3">
                  <a:lumMod val="20000"/>
                  <a:lumOff val="80000"/>
                </a:schemeClr>
              </a:gs>
              <a:gs pos="100000">
                <a:schemeClr val="accent3">
                  <a:lumMod val="40000"/>
                  <a:lumOff val="60000"/>
                </a:schemeClr>
              </a:gs>
            </a:gsLst>
            <a:lin ang="5400000" scaled="0"/>
          </a:gra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32" name="TextBox 78"/>
          <p:cNvSpPr txBox="1">
            <a:spLocks noChangeArrowheads="1"/>
          </p:cNvSpPr>
          <p:nvPr/>
        </p:nvSpPr>
        <p:spPr bwMode="auto">
          <a:xfrm>
            <a:off x="5937250" y="4727826"/>
            <a:ext cx="524503" cy="523220"/>
          </a:xfrm>
          <a:prstGeom prst="rect">
            <a:avLst/>
          </a:prstGeom>
          <a:noFill/>
          <a:ln w="9525">
            <a:noFill/>
            <a:miter lim="800000"/>
            <a:headEnd/>
            <a:tailEnd/>
          </a:ln>
        </p:spPr>
        <p:txBody>
          <a:bodyPr wrap="none">
            <a:spAutoFit/>
          </a:bodyPr>
          <a:lstStyle/>
          <a:p>
            <a:r>
              <a:rPr lang="en-US" sz="2800" i="1" dirty="0">
                <a:effectLst>
                  <a:outerShdw blurRad="38100" dist="38100" dir="2700000" algn="tl">
                    <a:srgbClr val="000000">
                      <a:alpha val="43137"/>
                    </a:srgbClr>
                  </a:outerShdw>
                </a:effectLst>
                <a:latin typeface="Times New Roman" pitchFamily="18" charset="0"/>
                <a:cs typeface="Times New Roman" pitchFamily="18" charset="0"/>
              </a:rPr>
              <a:t>P</a:t>
            </a:r>
            <a:r>
              <a:rPr lang="en-US" sz="2800" i="1" baseline="-25000" dirty="0">
                <a:effectLst>
                  <a:outerShdw blurRad="38100" dist="38100" dir="2700000" algn="tl">
                    <a:srgbClr val="000000">
                      <a:alpha val="43137"/>
                    </a:srgbClr>
                  </a:outerShdw>
                </a:effectLst>
                <a:latin typeface="Times New Roman" pitchFamily="18" charset="0"/>
                <a:cs typeface="Times New Roman" pitchFamily="18" charset="0"/>
              </a:rPr>
              <a:t>o</a:t>
            </a:r>
          </a:p>
        </p:txBody>
      </p:sp>
      <p:sp>
        <p:nvSpPr>
          <p:cNvPr id="34" name="TextBox 80"/>
          <p:cNvSpPr txBox="1">
            <a:spLocks noChangeArrowheads="1"/>
          </p:cNvSpPr>
          <p:nvPr/>
        </p:nvSpPr>
        <p:spPr bwMode="auto">
          <a:xfrm>
            <a:off x="8094769" y="4518115"/>
            <a:ext cx="697627" cy="400110"/>
          </a:xfrm>
          <a:prstGeom prst="rect">
            <a:avLst/>
          </a:prstGeom>
          <a:noFill/>
          <a:ln w="9525">
            <a:noFill/>
            <a:miter lim="800000"/>
            <a:headEnd/>
            <a:tailEnd/>
          </a:ln>
        </p:spPr>
        <p:txBody>
          <a:bodyPr wrap="none">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Clay</a:t>
            </a:r>
          </a:p>
        </p:txBody>
      </p:sp>
      <p:grpSp>
        <p:nvGrpSpPr>
          <p:cNvPr id="5" name="Group 4"/>
          <p:cNvGrpSpPr/>
          <p:nvPr/>
        </p:nvGrpSpPr>
        <p:grpSpPr>
          <a:xfrm>
            <a:off x="3385989" y="5235014"/>
            <a:ext cx="5364139" cy="191070"/>
            <a:chOff x="3385989" y="5235014"/>
            <a:chExt cx="5364139" cy="191070"/>
          </a:xfrm>
        </p:grpSpPr>
        <p:cxnSp>
          <p:nvCxnSpPr>
            <p:cNvPr id="82" name="Straight Arrow Connector 81"/>
            <p:cNvCxnSpPr/>
            <p:nvPr/>
          </p:nvCxnSpPr>
          <p:spPr bwMode="auto">
            <a:xfrm rot="5400000">
              <a:off x="3306753"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rot="5400000">
              <a:off x="3510400"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rot="5400000">
              <a:off x="3699146"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85989" y="5422687"/>
              <a:ext cx="536413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bwMode="auto">
            <a:xfrm rot="5400000">
              <a:off x="702342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rot="5400000">
              <a:off x="7227068"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auto">
            <a:xfrm rot="5400000">
              <a:off x="7415814"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rot="5400000">
              <a:off x="761946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rot="5400000">
              <a:off x="781317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rot="5400000">
              <a:off x="8016819"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rot="5400000">
              <a:off x="8205565"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rot="5400000">
              <a:off x="840921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rot="5400000">
              <a:off x="54489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rot="5400000">
              <a:off x="5652593"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rot="5400000">
              <a:off x="58413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rot="5400000">
              <a:off x="604498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rot="5400000">
              <a:off x="623869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rot="5400000">
              <a:off x="64423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rot="5400000">
              <a:off x="663109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bwMode="auto">
            <a:xfrm rot="5400000">
              <a:off x="68347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rot="5400000">
              <a:off x="38498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rot="5400000">
              <a:off x="405346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rot="5400000">
              <a:off x="42422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rot="5400000">
              <a:off x="444585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rot="5400000">
              <a:off x="463957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rot="5400000">
              <a:off x="48432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rot="5400000">
              <a:off x="5031965"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rot="5400000">
              <a:off x="52356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rot="5400000">
              <a:off x="8615004"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026367" y="3239299"/>
            <a:ext cx="309094" cy="348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80" name="Rectangle 79"/>
          <p:cNvSpPr/>
          <p:nvPr/>
        </p:nvSpPr>
        <p:spPr>
          <a:xfrm>
            <a:off x="8809340" y="3288668"/>
            <a:ext cx="322697" cy="343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Tree>
    <p:extLst>
      <p:ext uri="{BB962C8B-B14F-4D97-AF65-F5344CB8AC3E}">
        <p14:creationId xmlns:p14="http://schemas.microsoft.com/office/powerpoint/2010/main" val="389621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cstate="print"/>
          <a:srcRect/>
          <a:stretch>
            <a:fillRect/>
          </a:stretch>
        </p:blipFill>
        <p:spPr bwMode="auto">
          <a:xfrm>
            <a:off x="0" y="2786001"/>
            <a:ext cx="2240924" cy="2098998"/>
          </a:xfrm>
          <a:prstGeom prst="rect">
            <a:avLst/>
          </a:prstGeom>
          <a:noFill/>
          <a:ln w="9525">
            <a:noFill/>
            <a:miter lim="800000"/>
            <a:headEnd/>
            <a:tailEnd/>
          </a:ln>
        </p:spPr>
      </p:pic>
      <p:sp>
        <p:nvSpPr>
          <p:cNvPr id="53" name="Freeform 52"/>
          <p:cNvSpPr/>
          <p:nvPr/>
        </p:nvSpPr>
        <p:spPr>
          <a:xfrm>
            <a:off x="2883930" y="914145"/>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54" name="Rectangle 53"/>
          <p:cNvSpPr/>
          <p:nvPr/>
        </p:nvSpPr>
        <p:spPr>
          <a:xfrm>
            <a:off x="2910625" y="2123057"/>
            <a:ext cx="5894708" cy="1711494"/>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55" name="Rectangle 54"/>
          <p:cNvSpPr/>
          <p:nvPr/>
        </p:nvSpPr>
        <p:spPr>
          <a:xfrm>
            <a:off x="8492540" y="1148486"/>
            <a:ext cx="612823" cy="299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cxnSp>
        <p:nvCxnSpPr>
          <p:cNvPr id="56" name="Straight Connector 55"/>
          <p:cNvCxnSpPr/>
          <p:nvPr/>
        </p:nvCxnSpPr>
        <p:spPr>
          <a:xfrm>
            <a:off x="3089763" y="1478555"/>
            <a:ext cx="536413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768957" y="985486"/>
            <a:ext cx="286211" cy="3161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grpSp>
        <p:nvGrpSpPr>
          <p:cNvPr id="58" name="Group 28"/>
          <p:cNvGrpSpPr>
            <a:grpSpLocks/>
          </p:cNvGrpSpPr>
          <p:nvPr/>
        </p:nvGrpSpPr>
        <p:grpSpPr bwMode="auto">
          <a:xfrm>
            <a:off x="6862334" y="1526097"/>
            <a:ext cx="476812" cy="162999"/>
            <a:chOff x="762000" y="609600"/>
            <a:chExt cx="533400" cy="228600"/>
          </a:xfrm>
        </p:grpSpPr>
        <p:cxnSp>
          <p:nvCxnSpPr>
            <p:cNvPr id="59" name="Straight Connector 58"/>
            <p:cNvCxnSpPr/>
            <p:nvPr/>
          </p:nvCxnSpPr>
          <p:spPr>
            <a:xfrm>
              <a:off x="762000" y="6096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7010" y="685800"/>
              <a:ext cx="38338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14798" y="762000"/>
              <a:ext cx="22780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89806" y="838200"/>
              <a:ext cx="777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3" name="TextBox 29"/>
          <p:cNvSpPr txBox="1">
            <a:spLocks noChangeArrowheads="1"/>
          </p:cNvSpPr>
          <p:nvPr/>
        </p:nvSpPr>
        <p:spPr bwMode="auto">
          <a:xfrm>
            <a:off x="6795283" y="1174793"/>
            <a:ext cx="595228" cy="400110"/>
          </a:xfrm>
          <a:prstGeom prst="rect">
            <a:avLst/>
          </a:prstGeom>
          <a:noFill/>
          <a:ln w="9525">
            <a:noFill/>
            <a:miter lim="800000"/>
            <a:headEnd/>
            <a:tailEnd/>
          </a:ln>
        </p:spPr>
        <p:txBody>
          <a:bodyPr wrap="none">
            <a:spAutoFit/>
          </a:bodyPr>
          <a:lstStyle/>
          <a:p>
            <a:r>
              <a:rPr lang="en-US" sz="2000" dirty="0">
                <a:solidFill>
                  <a:srgbClr val="00B0F0"/>
                </a:solidFill>
                <a:latin typeface="Calibri" pitchFamily="34" charset="0"/>
              </a:rPr>
              <a:t>W.T.</a:t>
            </a:r>
          </a:p>
        </p:txBody>
      </p:sp>
      <p:sp>
        <p:nvSpPr>
          <p:cNvPr id="64" name="TextBox 30"/>
          <p:cNvSpPr txBox="1">
            <a:spLocks noChangeArrowheads="1"/>
          </p:cNvSpPr>
          <p:nvPr/>
        </p:nvSpPr>
        <p:spPr bwMode="auto">
          <a:xfrm>
            <a:off x="8025372" y="482172"/>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65" name="Isosceles Triangle 64"/>
          <p:cNvSpPr/>
          <p:nvPr/>
        </p:nvSpPr>
        <p:spPr>
          <a:xfrm rot="10800000">
            <a:off x="8229010" y="869296"/>
            <a:ext cx="124170" cy="173186"/>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66" name="TextBox 32"/>
          <p:cNvSpPr txBox="1">
            <a:spLocks noChangeArrowheads="1"/>
          </p:cNvSpPr>
          <p:nvPr/>
        </p:nvSpPr>
        <p:spPr bwMode="auto">
          <a:xfrm>
            <a:off x="3581935" y="1152180"/>
            <a:ext cx="1698404" cy="338554"/>
          </a:xfrm>
          <a:prstGeom prst="rect">
            <a:avLst/>
          </a:prstGeom>
          <a:noFill/>
          <a:ln w="9525">
            <a:noFill/>
            <a:miter lim="800000"/>
            <a:headEnd/>
            <a:tailEnd/>
          </a:ln>
        </p:spPr>
        <p:txBody>
          <a:bodyPr wrap="square">
            <a:spAutoFit/>
          </a:bodyPr>
          <a:lstStyle/>
          <a:p>
            <a:r>
              <a:rPr lang="en-US" sz="1600" dirty="0">
                <a:latin typeface="Symbol" pitchFamily="18" charset="2"/>
              </a:rPr>
              <a:t>g</a:t>
            </a:r>
            <a:r>
              <a:rPr lang="en-US" sz="1600" baseline="-25000" dirty="0">
                <a:latin typeface="Calibri" pitchFamily="34" charset="0"/>
              </a:rPr>
              <a:t>sand</a:t>
            </a:r>
            <a:r>
              <a:rPr lang="en-US" sz="1600" dirty="0">
                <a:latin typeface="Calibri" pitchFamily="34" charset="0"/>
              </a:rPr>
              <a:t> </a:t>
            </a:r>
            <a:r>
              <a:rPr lang="en-US" sz="1600" dirty="0">
                <a:latin typeface="Times New Roman" pitchFamily="18" charset="0"/>
                <a:cs typeface="Times New Roman" pitchFamily="18" charset="0"/>
              </a:rPr>
              <a:t>= 96 pcf</a:t>
            </a:r>
          </a:p>
        </p:txBody>
      </p:sp>
      <p:sp>
        <p:nvSpPr>
          <p:cNvPr id="67" name="TextBox 33"/>
          <p:cNvSpPr txBox="1">
            <a:spLocks noChangeArrowheads="1"/>
          </p:cNvSpPr>
          <p:nvPr/>
        </p:nvSpPr>
        <p:spPr bwMode="auto">
          <a:xfrm>
            <a:off x="3114887" y="2171429"/>
            <a:ext cx="1761453" cy="400110"/>
          </a:xfrm>
          <a:prstGeom prst="rect">
            <a:avLst/>
          </a:prstGeom>
          <a:noFill/>
          <a:ln w="9525">
            <a:noFill/>
            <a:miter lim="800000"/>
            <a:headEnd/>
            <a:tailEnd/>
          </a:ln>
        </p:spPr>
        <p:txBody>
          <a:bodyPr wrap="square">
            <a:spAutoFit/>
          </a:bodyPr>
          <a:lstStyle/>
          <a:p>
            <a:r>
              <a:rPr lang="en-US" sz="2000" dirty="0">
                <a:latin typeface="Symbol" pitchFamily="18" charset="2"/>
              </a:rPr>
              <a:t>g</a:t>
            </a:r>
            <a:r>
              <a:rPr lang="en-US" sz="2000" baseline="-25000" dirty="0">
                <a:latin typeface="Calibri" pitchFamily="34" charset="0"/>
              </a:rPr>
              <a:t>clay</a:t>
            </a:r>
            <a:r>
              <a:rPr lang="en-US" sz="2000" dirty="0">
                <a:latin typeface="Calibri" pitchFamily="34" charset="0"/>
              </a:rPr>
              <a:t> </a:t>
            </a:r>
            <a:r>
              <a:rPr lang="en-US" sz="2000" dirty="0">
                <a:latin typeface="Times New Roman" pitchFamily="18" charset="0"/>
                <a:cs typeface="Times New Roman" pitchFamily="18" charset="0"/>
              </a:rPr>
              <a:t>= 110 pcf</a:t>
            </a:r>
          </a:p>
        </p:txBody>
      </p:sp>
      <p:cxnSp>
        <p:nvCxnSpPr>
          <p:cNvPr id="68" name="Straight Connector 67"/>
          <p:cNvCxnSpPr/>
          <p:nvPr/>
        </p:nvCxnSpPr>
        <p:spPr>
          <a:xfrm rot="16200000" flipH="1">
            <a:off x="6900249" y="2533981"/>
            <a:ext cx="342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8524825" y="106016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8522341" y="147445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8549659" y="2129144"/>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527307" y="3625092"/>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574493" y="1005833"/>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4" name="Oval 73"/>
          <p:cNvSpPr/>
          <p:nvPr/>
        </p:nvSpPr>
        <p:spPr>
          <a:xfrm>
            <a:off x="8579460" y="1420123"/>
            <a:ext cx="72018" cy="9847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5" name="Oval 74"/>
          <p:cNvSpPr/>
          <p:nvPr/>
        </p:nvSpPr>
        <p:spPr>
          <a:xfrm>
            <a:off x="8579460" y="2074811"/>
            <a:ext cx="72018" cy="9848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6" name="Oval 75"/>
          <p:cNvSpPr/>
          <p:nvPr/>
        </p:nvSpPr>
        <p:spPr>
          <a:xfrm>
            <a:off x="8568143" y="3577280"/>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7" name="TextBox 48"/>
          <p:cNvSpPr txBox="1">
            <a:spLocks noChangeArrowheads="1"/>
          </p:cNvSpPr>
          <p:nvPr/>
        </p:nvSpPr>
        <p:spPr bwMode="auto">
          <a:xfrm>
            <a:off x="8540649" y="1013202"/>
            <a:ext cx="722668"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3 ft</a:t>
            </a:r>
          </a:p>
        </p:txBody>
      </p:sp>
      <p:sp>
        <p:nvSpPr>
          <p:cNvPr id="78" name="TextBox 49"/>
          <p:cNvSpPr txBox="1">
            <a:spLocks noChangeArrowheads="1"/>
          </p:cNvSpPr>
          <p:nvPr/>
        </p:nvSpPr>
        <p:spPr bwMode="auto">
          <a:xfrm>
            <a:off x="8562999" y="1517192"/>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4 ft</a:t>
            </a:r>
          </a:p>
        </p:txBody>
      </p:sp>
      <p:sp>
        <p:nvSpPr>
          <p:cNvPr id="79" name="TextBox 50"/>
          <p:cNvSpPr txBox="1">
            <a:spLocks noChangeArrowheads="1"/>
          </p:cNvSpPr>
          <p:nvPr/>
        </p:nvSpPr>
        <p:spPr bwMode="auto">
          <a:xfrm>
            <a:off x="8524362" y="2709704"/>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16 ft</a:t>
            </a:r>
          </a:p>
        </p:txBody>
      </p:sp>
      <p:sp>
        <p:nvSpPr>
          <p:cNvPr id="80" name="Rectangle 79"/>
          <p:cNvSpPr/>
          <p:nvPr/>
        </p:nvSpPr>
        <p:spPr>
          <a:xfrm>
            <a:off x="6250963" y="2769484"/>
            <a:ext cx="206123" cy="214641"/>
          </a:xfrm>
          <a:prstGeom prst="rect">
            <a:avLst/>
          </a:prstGeom>
          <a:solidFill>
            <a:srgbClr val="FF0000">
              <a:alpha val="54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cxnSp>
        <p:nvCxnSpPr>
          <p:cNvPr id="81" name="Straight Connector 80"/>
          <p:cNvCxnSpPr/>
          <p:nvPr/>
        </p:nvCxnSpPr>
        <p:spPr>
          <a:xfrm>
            <a:off x="3089763" y="2881155"/>
            <a:ext cx="53641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0" name="TextBox 78"/>
          <p:cNvSpPr txBox="1">
            <a:spLocks noChangeArrowheads="1"/>
          </p:cNvSpPr>
          <p:nvPr/>
        </p:nvSpPr>
        <p:spPr bwMode="auto">
          <a:xfrm>
            <a:off x="6542546" y="2186295"/>
            <a:ext cx="524503" cy="523220"/>
          </a:xfrm>
          <a:prstGeom prst="rect">
            <a:avLst/>
          </a:prstGeom>
          <a:noFill/>
          <a:ln w="9525">
            <a:noFill/>
            <a:miter lim="800000"/>
            <a:headEnd/>
            <a:tailEnd/>
          </a:ln>
        </p:spPr>
        <p:txBody>
          <a:bodyPr wrap="none">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o</a:t>
            </a:r>
          </a:p>
        </p:txBody>
      </p:sp>
      <p:sp>
        <p:nvSpPr>
          <p:cNvPr id="101" name="TextBox 79"/>
          <p:cNvSpPr txBox="1">
            <a:spLocks noChangeArrowheads="1"/>
          </p:cNvSpPr>
          <p:nvPr/>
        </p:nvSpPr>
        <p:spPr bwMode="auto">
          <a:xfrm>
            <a:off x="7777579" y="1084691"/>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102" name="TextBox 80"/>
          <p:cNvSpPr txBox="1">
            <a:spLocks noChangeArrowheads="1"/>
          </p:cNvSpPr>
          <p:nvPr/>
        </p:nvSpPr>
        <p:spPr bwMode="auto">
          <a:xfrm>
            <a:off x="7850059" y="2118252"/>
            <a:ext cx="614335" cy="400110"/>
          </a:xfrm>
          <a:prstGeom prst="rect">
            <a:avLst/>
          </a:prstGeom>
          <a:noFill/>
          <a:ln w="9525">
            <a:noFill/>
            <a:miter lim="800000"/>
            <a:headEnd/>
            <a:tailEnd/>
          </a:ln>
        </p:spPr>
        <p:txBody>
          <a:bodyPr wrap="none">
            <a:spAutoFit/>
          </a:bodyPr>
          <a:lstStyle/>
          <a:p>
            <a:r>
              <a:rPr lang="en-US" sz="2000" dirty="0">
                <a:latin typeface="Calibri" pitchFamily="34" charset="0"/>
              </a:rPr>
              <a:t>Clay</a:t>
            </a:r>
          </a:p>
        </p:txBody>
      </p:sp>
      <p:sp>
        <p:nvSpPr>
          <p:cNvPr id="104" name="TextBox 108"/>
          <p:cNvSpPr txBox="1">
            <a:spLocks noChangeArrowheads="1"/>
          </p:cNvSpPr>
          <p:nvPr/>
        </p:nvSpPr>
        <p:spPr bwMode="auto">
          <a:xfrm>
            <a:off x="5904900" y="3069787"/>
            <a:ext cx="954107" cy="646331"/>
          </a:xfrm>
          <a:prstGeom prst="rect">
            <a:avLst/>
          </a:prstGeom>
          <a:noFill/>
          <a:ln w="9525">
            <a:noFill/>
            <a:miter lim="800000"/>
            <a:headEnd/>
            <a:tailEnd/>
          </a:ln>
        </p:spPr>
        <p:txBody>
          <a:bodyPr wrap="none">
            <a:spAutoFit/>
          </a:bodyPr>
          <a:lstStyle/>
          <a:p>
            <a:pPr algn="ctr">
              <a:lnSpc>
                <a:spcPct val="90000"/>
              </a:lnSpc>
            </a:pPr>
            <a:r>
              <a:rPr lang="en-US" sz="2000" dirty="0">
                <a:latin typeface="Calibri" pitchFamily="34" charset="0"/>
              </a:rPr>
              <a:t>Soil</a:t>
            </a:r>
          </a:p>
          <a:p>
            <a:pPr algn="ctr">
              <a:lnSpc>
                <a:spcPct val="90000"/>
              </a:lnSpc>
            </a:pPr>
            <a:r>
              <a:rPr lang="en-US" sz="2000" dirty="0">
                <a:latin typeface="Calibri" pitchFamily="34" charset="0"/>
              </a:rPr>
              <a:t>Sample</a:t>
            </a:r>
          </a:p>
        </p:txBody>
      </p:sp>
      <p:sp>
        <p:nvSpPr>
          <p:cNvPr id="106" name="Rectangle 105"/>
          <p:cNvSpPr/>
          <p:nvPr/>
        </p:nvSpPr>
        <p:spPr>
          <a:xfrm>
            <a:off x="3195358" y="2501304"/>
            <a:ext cx="1069524" cy="369332"/>
          </a:xfrm>
          <a:prstGeom prst="rect">
            <a:avLst/>
          </a:prstGeom>
        </p:spPr>
        <p:txBody>
          <a:bodyPr wrap="none">
            <a:spAutoFit/>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c   </a:t>
            </a:r>
            <a:r>
              <a:rPr lang="en-US" dirty="0">
                <a:latin typeface="Times New Roman" pitchFamily="18" charset="0"/>
                <a:cs typeface="Times New Roman" pitchFamily="18" charset="0"/>
              </a:rPr>
              <a:t> = 0.3</a:t>
            </a:r>
          </a:p>
        </p:txBody>
      </p:sp>
      <p:grpSp>
        <p:nvGrpSpPr>
          <p:cNvPr id="116" name="Group 115"/>
          <p:cNvGrpSpPr/>
          <p:nvPr/>
        </p:nvGrpSpPr>
        <p:grpSpPr>
          <a:xfrm>
            <a:off x="3645245" y="2695628"/>
            <a:ext cx="4564304" cy="188923"/>
            <a:chOff x="3361907" y="3633038"/>
            <a:chExt cx="4564304" cy="329396"/>
          </a:xfrm>
        </p:grpSpPr>
        <p:grpSp>
          <p:nvGrpSpPr>
            <p:cNvPr id="82" name="Group 68"/>
            <p:cNvGrpSpPr>
              <a:grpSpLocks/>
            </p:cNvGrpSpPr>
            <p:nvPr/>
          </p:nvGrpSpPr>
          <p:grpSpPr bwMode="auto">
            <a:xfrm>
              <a:off x="6535508" y="3633038"/>
              <a:ext cx="1390703" cy="329396"/>
              <a:chOff x="5240338" y="1524006"/>
              <a:chExt cx="888999" cy="153190"/>
            </a:xfrm>
          </p:grpSpPr>
          <p:cxnSp>
            <p:nvCxnSpPr>
              <p:cNvPr id="83" name="Straight Arrow Connector 8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91" name="Group 69"/>
            <p:cNvGrpSpPr>
              <a:grpSpLocks/>
            </p:cNvGrpSpPr>
            <p:nvPr/>
          </p:nvGrpSpPr>
          <p:grpSpPr bwMode="auto">
            <a:xfrm>
              <a:off x="4961034" y="3633040"/>
              <a:ext cx="1390703" cy="329394"/>
              <a:chOff x="5240338" y="1524006"/>
              <a:chExt cx="888999" cy="153190"/>
            </a:xfrm>
          </p:grpSpPr>
          <p:cxnSp>
            <p:nvCxnSpPr>
              <p:cNvPr id="92" name="Straight Arrow Connector 9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07" name="Group 69"/>
            <p:cNvGrpSpPr>
              <a:grpSpLocks/>
            </p:cNvGrpSpPr>
            <p:nvPr/>
          </p:nvGrpSpPr>
          <p:grpSpPr bwMode="auto">
            <a:xfrm>
              <a:off x="3361907" y="3633040"/>
              <a:ext cx="1390703" cy="329394"/>
              <a:chOff x="5240338" y="1524006"/>
              <a:chExt cx="888999" cy="153190"/>
            </a:xfrm>
          </p:grpSpPr>
          <p:cxnSp>
            <p:nvCxnSpPr>
              <p:cNvPr id="108" name="Straight Arrow Connector 107"/>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sp>
        <p:nvSpPr>
          <p:cNvPr id="117" name="TextBox 116"/>
          <p:cNvSpPr txBox="1"/>
          <p:nvPr/>
        </p:nvSpPr>
        <p:spPr>
          <a:xfrm>
            <a:off x="334850" y="154548"/>
            <a:ext cx="2129814" cy="369332"/>
          </a:xfrm>
          <a:prstGeom prst="rect">
            <a:avLst/>
          </a:prstGeom>
          <a:solidFill>
            <a:srgbClr val="FFFF00"/>
          </a:solidFill>
        </p:spPr>
        <p:txBody>
          <a:bodyPr wrap="none" rtlCol="0">
            <a:spAutoFit/>
          </a:bodyPr>
          <a:lstStyle/>
          <a:p>
            <a:r>
              <a:rPr lang="en-US" dirty="0"/>
              <a:t>Consolidation Test:</a:t>
            </a:r>
          </a:p>
        </p:txBody>
      </p:sp>
      <p:sp>
        <p:nvSpPr>
          <p:cNvPr id="118" name="Rectangle 117"/>
          <p:cNvSpPr/>
          <p:nvPr/>
        </p:nvSpPr>
        <p:spPr>
          <a:xfrm>
            <a:off x="5435064" y="733812"/>
            <a:ext cx="206123" cy="214641"/>
          </a:xfrm>
          <a:prstGeom prst="rect">
            <a:avLst/>
          </a:prstGeom>
          <a:solidFill>
            <a:srgbClr val="FF0000">
              <a:alpha val="14000"/>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19" name="Rectangle 118"/>
          <p:cNvSpPr/>
          <p:nvPr/>
        </p:nvSpPr>
        <p:spPr>
          <a:xfrm>
            <a:off x="5345150" y="640182"/>
            <a:ext cx="385951" cy="401901"/>
          </a:xfrm>
          <a:prstGeom prst="rect">
            <a:avLst/>
          </a:prstGeom>
          <a:solidFill>
            <a:srgbClr val="FF0000">
              <a:alpha val="1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20" name="Freeform 119"/>
          <p:cNvSpPr/>
          <p:nvPr/>
        </p:nvSpPr>
        <p:spPr>
          <a:xfrm>
            <a:off x="5731100" y="806987"/>
            <a:ext cx="794198" cy="1914398"/>
          </a:xfrm>
          <a:custGeom>
            <a:avLst/>
            <a:gdLst>
              <a:gd name="connsiteX0" fmla="*/ 669702 w 794198"/>
              <a:gd name="connsiteY0" fmla="*/ 2575775 h 2575775"/>
              <a:gd name="connsiteX1" fmla="*/ 682581 w 794198"/>
              <a:gd name="connsiteY1" fmla="*/ 502276 h 2575775"/>
              <a:gd name="connsiteX2" fmla="*/ 0 w 794198"/>
              <a:gd name="connsiteY2" fmla="*/ 0 h 2575775"/>
            </a:gdLst>
            <a:ahLst/>
            <a:cxnLst>
              <a:cxn ang="0">
                <a:pos x="connsiteX0" y="connsiteY0"/>
              </a:cxn>
              <a:cxn ang="0">
                <a:pos x="connsiteX1" y="connsiteY1"/>
              </a:cxn>
              <a:cxn ang="0">
                <a:pos x="connsiteX2" y="connsiteY2"/>
              </a:cxn>
            </a:cxnLst>
            <a:rect l="l" t="t" r="r" b="b"/>
            <a:pathLst>
              <a:path w="794198" h="2575775">
                <a:moveTo>
                  <a:pt x="669702" y="2575775"/>
                </a:moveTo>
                <a:cubicBezTo>
                  <a:pt x="731950" y="1753673"/>
                  <a:pt x="794198" y="931572"/>
                  <a:pt x="682581" y="502276"/>
                </a:cubicBezTo>
                <a:cubicBezTo>
                  <a:pt x="570964" y="72980"/>
                  <a:pt x="285482" y="36490"/>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TextBox 120"/>
          <p:cNvSpPr txBox="1"/>
          <p:nvPr/>
        </p:nvSpPr>
        <p:spPr>
          <a:xfrm>
            <a:off x="5928895" y="449220"/>
            <a:ext cx="2026517" cy="461665"/>
          </a:xfrm>
          <a:prstGeom prst="rect">
            <a:avLst/>
          </a:prstGeom>
          <a:noFill/>
        </p:spPr>
        <p:txBody>
          <a:bodyPr wrap="none" rtlCol="0">
            <a:spAutoFit/>
          </a:bodyPr>
          <a:lstStyle/>
          <a:p>
            <a:r>
              <a:rPr lang="en-US" sz="1200" dirty="0">
                <a:solidFill>
                  <a:srgbClr val="007635"/>
                </a:solidFill>
              </a:rPr>
              <a:t>Sample was removed</a:t>
            </a:r>
          </a:p>
          <a:p>
            <a:r>
              <a:rPr lang="en-US" sz="1200" dirty="0">
                <a:solidFill>
                  <a:srgbClr val="007635"/>
                </a:solidFill>
              </a:rPr>
              <a:t>No pressure on the sample</a:t>
            </a:r>
          </a:p>
        </p:txBody>
      </p:sp>
      <p:cxnSp>
        <p:nvCxnSpPr>
          <p:cNvPr id="123" name="Straight Arrow Connector 122"/>
          <p:cNvCxnSpPr/>
          <p:nvPr/>
        </p:nvCxnSpPr>
        <p:spPr>
          <a:xfrm rot="16200000" flipH="1">
            <a:off x="6153789" y="2677349"/>
            <a:ext cx="123825"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6443112" y="2673780"/>
            <a:ext cx="114298" cy="7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80" idx="0"/>
          </p:cNvCxnSpPr>
          <p:nvPr/>
        </p:nvCxnSpPr>
        <p:spPr>
          <a:xfrm rot="5400000">
            <a:off x="6292374" y="2705663"/>
            <a:ext cx="125472" cy="2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0800000">
            <a:off x="6460971" y="2989295"/>
            <a:ext cx="85724"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0800000" flipV="1">
            <a:off x="6463353" y="2874992"/>
            <a:ext cx="13811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80" idx="1"/>
          </p:cNvCxnSpPr>
          <p:nvPr/>
        </p:nvCxnSpPr>
        <p:spPr>
          <a:xfrm>
            <a:off x="6115688" y="2872612"/>
            <a:ext cx="135275" cy="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9976" y="2979363"/>
            <a:ext cx="124041" cy="76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V="1">
            <a:off x="6289520" y="3048824"/>
            <a:ext cx="130968"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109000" y="4232080"/>
            <a:ext cx="1698625" cy="2426613"/>
            <a:chOff x="397636" y="3072976"/>
            <a:chExt cx="1698625" cy="2426613"/>
          </a:xfrm>
        </p:grpSpPr>
        <p:sp>
          <p:nvSpPr>
            <p:cNvPr id="146" name="Rectangle 145"/>
            <p:cNvSpPr/>
            <p:nvPr/>
          </p:nvSpPr>
          <p:spPr bwMode="auto">
            <a:xfrm>
              <a:off x="754824" y="4182638"/>
              <a:ext cx="1298575" cy="352425"/>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Rectangle 146"/>
            <p:cNvSpPr/>
            <p:nvPr/>
          </p:nvSpPr>
          <p:spPr bwMode="auto">
            <a:xfrm>
              <a:off x="1023111" y="4227088"/>
              <a:ext cx="750888" cy="242888"/>
            </a:xfrm>
            <a:prstGeom prst="rec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8" name="Rectangle 147"/>
            <p:cNvSpPr/>
            <p:nvPr/>
          </p:nvSpPr>
          <p:spPr bwMode="auto">
            <a:xfrm>
              <a:off x="1023111" y="4177876"/>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9" name="Rectangle 148"/>
            <p:cNvSpPr/>
            <p:nvPr/>
          </p:nvSpPr>
          <p:spPr bwMode="auto">
            <a:xfrm>
              <a:off x="1023111" y="4468388"/>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0" name="Rectangle 149"/>
            <p:cNvSpPr/>
            <p:nvPr/>
          </p:nvSpPr>
          <p:spPr bwMode="auto">
            <a:xfrm>
              <a:off x="854836" y="4168351"/>
              <a:ext cx="168275" cy="347662"/>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1" name="Rectangle 150"/>
            <p:cNvSpPr/>
            <p:nvPr/>
          </p:nvSpPr>
          <p:spPr bwMode="auto">
            <a:xfrm>
              <a:off x="1773999" y="4169938"/>
              <a:ext cx="169862" cy="347663"/>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2" name="Trapezoid 151"/>
            <p:cNvSpPr/>
            <p:nvPr/>
          </p:nvSpPr>
          <p:spPr bwMode="auto">
            <a:xfrm>
              <a:off x="1026286" y="4098501"/>
              <a:ext cx="746125" cy="80962"/>
            </a:xfrm>
            <a:prstGeom prst="trapezoid">
              <a:avLst>
                <a:gd name="adj" fmla="val 239706"/>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3" name="Down Arrow 152"/>
            <p:cNvSpPr/>
            <p:nvPr/>
          </p:nvSpPr>
          <p:spPr bwMode="auto">
            <a:xfrm>
              <a:off x="1329499" y="3934988"/>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4" name="Rectangle 153"/>
            <p:cNvSpPr/>
            <p:nvPr/>
          </p:nvSpPr>
          <p:spPr bwMode="auto">
            <a:xfrm>
              <a:off x="713549"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5" name="Rectangle 154"/>
            <p:cNvSpPr/>
            <p:nvPr/>
          </p:nvSpPr>
          <p:spPr bwMode="auto">
            <a:xfrm>
              <a:off x="2018474"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6" name="Rectangle 155"/>
            <p:cNvSpPr/>
            <p:nvPr/>
          </p:nvSpPr>
          <p:spPr bwMode="auto">
            <a:xfrm>
              <a:off x="714375" y="4520776"/>
              <a:ext cx="1381125" cy="71437"/>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57" name="Straight Connector 156"/>
            <p:cNvCxnSpPr/>
            <p:nvPr/>
          </p:nvCxnSpPr>
          <p:spPr bwMode="auto">
            <a:xfrm>
              <a:off x="723074" y="4590626"/>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bwMode="auto">
            <a:xfrm>
              <a:off x="1231074" y="35381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9" name="TextBox 158"/>
            <p:cNvSpPr txBox="1"/>
            <p:nvPr/>
          </p:nvSpPr>
          <p:spPr bwMode="auto">
            <a:xfrm>
              <a:off x="1231074" y="33920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3</a:t>
              </a:r>
            </a:p>
          </p:txBody>
        </p:sp>
        <p:sp>
          <p:nvSpPr>
            <p:cNvPr id="160" name="TextBox 159"/>
            <p:cNvSpPr txBox="1"/>
            <p:nvPr/>
          </p:nvSpPr>
          <p:spPr bwMode="auto">
            <a:xfrm>
              <a:off x="1231074" y="3257126"/>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61" name="TextBox 160"/>
            <p:cNvSpPr txBox="1"/>
            <p:nvPr/>
          </p:nvSpPr>
          <p:spPr bwMode="auto">
            <a:xfrm>
              <a:off x="1231074" y="3072976"/>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62" name="TextBox 153"/>
            <p:cNvSpPr txBox="1">
              <a:spLocks noChangeArrowheads="1"/>
            </p:cNvSpPr>
            <p:nvPr/>
          </p:nvSpPr>
          <p:spPr bwMode="auto">
            <a:xfrm>
              <a:off x="1231321" y="3680241"/>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1</a:t>
              </a:r>
            </a:p>
          </p:txBody>
        </p:sp>
        <p:sp>
          <p:nvSpPr>
            <p:cNvPr id="163" name="TextBox 162"/>
            <p:cNvSpPr txBox="1"/>
            <p:nvPr/>
          </p:nvSpPr>
          <p:spPr>
            <a:xfrm>
              <a:off x="747828" y="4668592"/>
              <a:ext cx="1330972" cy="830997"/>
            </a:xfrm>
            <a:prstGeom prst="rect">
              <a:avLst/>
            </a:prstGeom>
            <a:noFill/>
            <a:ln>
              <a:noFill/>
            </a:ln>
          </p:spPr>
          <p:txBody>
            <a:bodyPr wrap="square">
              <a:spAutoFit/>
            </a:bodyPr>
            <a:lstStyle/>
            <a:p>
              <a:pPr algn="ctr" fontAlgn="auto">
                <a:spcBef>
                  <a:spcPts val="0"/>
                </a:spcBef>
                <a:spcAft>
                  <a:spcPts val="0"/>
                </a:spcAft>
                <a:defRPr/>
              </a:pPr>
              <a:r>
                <a:rPr lang="en-US" sz="1200" dirty="0">
                  <a:latin typeface="Arial" pitchFamily="34" charset="0"/>
                  <a:cs typeface="Arial" pitchFamily="34" charset="0"/>
                </a:rPr>
                <a:t>In the lab the stresses are</a:t>
              </a:r>
            </a:p>
            <a:p>
              <a:pPr algn="ctr" fontAlgn="auto">
                <a:spcBef>
                  <a:spcPts val="0"/>
                </a:spcBef>
                <a:spcAft>
                  <a:spcPts val="0"/>
                </a:spcAft>
                <a:defRPr/>
              </a:pPr>
              <a:r>
                <a:rPr lang="en-US" sz="1200" dirty="0">
                  <a:latin typeface="Arial" pitchFamily="34" charset="0"/>
                  <a:cs typeface="Arial" pitchFamily="34" charset="0"/>
                </a:rPr>
                <a:t>added to the soil sample</a:t>
              </a:r>
            </a:p>
          </p:txBody>
        </p:sp>
        <p:sp>
          <p:nvSpPr>
            <p:cNvPr id="164" name="TextBox 179"/>
            <p:cNvSpPr txBox="1">
              <a:spLocks noChangeArrowheads="1"/>
            </p:cNvSpPr>
            <p:nvPr/>
          </p:nvSpPr>
          <p:spPr bwMode="auto">
            <a:xfrm>
              <a:off x="397636" y="3373013"/>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grpSp>
      <p:pic>
        <p:nvPicPr>
          <p:cNvPr id="286721" name="Picture 1"/>
          <p:cNvPicPr>
            <a:picLocks noChangeAspect="1" noChangeArrowheads="1"/>
          </p:cNvPicPr>
          <p:nvPr/>
        </p:nvPicPr>
        <p:blipFill>
          <a:blip r:embed="rId5" cstate="print"/>
          <a:srcRect/>
          <a:stretch>
            <a:fillRect/>
          </a:stretch>
        </p:blipFill>
        <p:spPr bwMode="auto">
          <a:xfrm>
            <a:off x="51516" y="694384"/>
            <a:ext cx="2920642" cy="2190482"/>
          </a:xfrm>
          <a:prstGeom prst="rect">
            <a:avLst/>
          </a:prstGeom>
          <a:noFill/>
          <a:ln w="9525">
            <a:noFill/>
            <a:miter lim="800000"/>
            <a:headEnd/>
            <a:tailEnd/>
          </a:ln>
        </p:spPr>
      </p:pic>
      <p:sp>
        <p:nvSpPr>
          <p:cNvPr id="186" name="Freeform 185"/>
          <p:cNvSpPr/>
          <p:nvPr/>
        </p:nvSpPr>
        <p:spPr>
          <a:xfrm>
            <a:off x="1584101" y="828540"/>
            <a:ext cx="3734874" cy="1163392"/>
          </a:xfrm>
          <a:custGeom>
            <a:avLst/>
            <a:gdLst>
              <a:gd name="connsiteX0" fmla="*/ 3747753 w 3747753"/>
              <a:gd name="connsiteY0" fmla="*/ 414270 h 1199881"/>
              <a:gd name="connsiteX1" fmla="*/ 2034862 w 3747753"/>
              <a:gd name="connsiteY1" fmla="*/ 130935 h 1199881"/>
              <a:gd name="connsiteX2" fmla="*/ 0 w 3747753"/>
              <a:gd name="connsiteY2" fmla="*/ 1199881 h 1199881"/>
              <a:gd name="connsiteX0" fmla="*/ 3747753 w 3747753"/>
              <a:gd name="connsiteY0" fmla="*/ 0 h 785611"/>
              <a:gd name="connsiteX1" fmla="*/ 0 w 3747753"/>
              <a:gd name="connsiteY1" fmla="*/ 785611 h 785611"/>
              <a:gd name="connsiteX0" fmla="*/ 3747753 w 3747753"/>
              <a:gd name="connsiteY0" fmla="*/ 64394 h 850005"/>
              <a:gd name="connsiteX1" fmla="*/ 3116688 w 3747753"/>
              <a:gd name="connsiteY1" fmla="*/ 0 h 850005"/>
              <a:gd name="connsiteX2" fmla="*/ 0 w 3747753"/>
              <a:gd name="connsiteY2" fmla="*/ 850005 h 850005"/>
              <a:gd name="connsiteX0" fmla="*/ 3747753 w 3747753"/>
              <a:gd name="connsiteY0" fmla="*/ 0 h 785611"/>
              <a:gd name="connsiteX1" fmla="*/ 0 w 3747753"/>
              <a:gd name="connsiteY1" fmla="*/ 785611 h 785611"/>
              <a:gd name="connsiteX0" fmla="*/ 3747753 w 3747753"/>
              <a:gd name="connsiteY0" fmla="*/ 72980 h 858591"/>
              <a:gd name="connsiteX1" fmla="*/ 0 w 3747753"/>
              <a:gd name="connsiteY1" fmla="*/ 858591 h 858591"/>
              <a:gd name="connsiteX0" fmla="*/ 3747753 w 3747753"/>
              <a:gd name="connsiteY0" fmla="*/ 72980 h 931572"/>
              <a:gd name="connsiteX1" fmla="*/ 0 w 3747753"/>
              <a:gd name="connsiteY1" fmla="*/ 858591 h 931572"/>
              <a:gd name="connsiteX0" fmla="*/ 3734874 w 3734874"/>
              <a:gd name="connsiteY0" fmla="*/ 72980 h 1163392"/>
              <a:gd name="connsiteX1" fmla="*/ 0 w 3734874"/>
              <a:gd name="connsiteY1" fmla="*/ 1090411 h 1163392"/>
            </a:gdLst>
            <a:ahLst/>
            <a:cxnLst>
              <a:cxn ang="0">
                <a:pos x="connsiteX0" y="connsiteY0"/>
              </a:cxn>
              <a:cxn ang="0">
                <a:pos x="connsiteX1" y="connsiteY1"/>
              </a:cxn>
            </a:cxnLst>
            <a:rect l="l" t="t" r="r" b="b"/>
            <a:pathLst>
              <a:path w="3734874" h="1163392">
                <a:moveTo>
                  <a:pt x="3734874" y="72980"/>
                </a:moveTo>
                <a:cubicBezTo>
                  <a:pt x="2369713" y="0"/>
                  <a:pt x="1506828" y="1163392"/>
                  <a:pt x="0" y="1090411"/>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TextBox 186"/>
          <p:cNvSpPr txBox="1"/>
          <p:nvPr/>
        </p:nvSpPr>
        <p:spPr>
          <a:xfrm>
            <a:off x="3092824" y="351924"/>
            <a:ext cx="2123119" cy="646331"/>
          </a:xfrm>
          <a:prstGeom prst="rect">
            <a:avLst/>
          </a:prstGeom>
          <a:noFill/>
        </p:spPr>
        <p:txBody>
          <a:bodyPr wrap="square" rtlCol="0">
            <a:spAutoFit/>
          </a:bodyPr>
          <a:lstStyle/>
          <a:p>
            <a:pPr algn="ctr"/>
            <a:r>
              <a:rPr lang="en-US" sz="1200" dirty="0">
                <a:solidFill>
                  <a:srgbClr val="007635"/>
                </a:solidFill>
              </a:rPr>
              <a:t>Sample was sent to the lab</a:t>
            </a:r>
          </a:p>
          <a:p>
            <a:pPr algn="ctr"/>
            <a:r>
              <a:rPr lang="en-US" sz="1200" dirty="0">
                <a:solidFill>
                  <a:srgbClr val="007635"/>
                </a:solidFill>
              </a:rPr>
              <a:t>And placed in the consolidometer</a:t>
            </a:r>
          </a:p>
        </p:txBody>
      </p:sp>
      <p:sp>
        <p:nvSpPr>
          <p:cNvPr id="190" name="Freeform 189"/>
          <p:cNvSpPr/>
          <p:nvPr/>
        </p:nvSpPr>
        <p:spPr>
          <a:xfrm flipH="1">
            <a:off x="914399" y="2564979"/>
            <a:ext cx="669699" cy="938075"/>
          </a:xfrm>
          <a:custGeom>
            <a:avLst/>
            <a:gdLst>
              <a:gd name="connsiteX0" fmla="*/ 135228 w 251137"/>
              <a:gd name="connsiteY0" fmla="*/ 0 h 1275008"/>
              <a:gd name="connsiteX1" fmla="*/ 19318 w 251137"/>
              <a:gd name="connsiteY1" fmla="*/ 837126 h 1275008"/>
              <a:gd name="connsiteX2" fmla="*/ 251137 w 251137"/>
              <a:gd name="connsiteY2" fmla="*/ 1275008 h 1275008"/>
              <a:gd name="connsiteX0" fmla="*/ 229405 w 910374"/>
              <a:gd name="connsiteY0" fmla="*/ 0 h 1411303"/>
              <a:gd name="connsiteX1" fmla="*/ 113495 w 910374"/>
              <a:gd name="connsiteY1" fmla="*/ 837126 h 1411303"/>
              <a:gd name="connsiteX2" fmla="*/ 910374 w 910374"/>
              <a:gd name="connsiteY2" fmla="*/ 1411303 h 1411303"/>
            </a:gdLst>
            <a:ahLst/>
            <a:cxnLst>
              <a:cxn ang="0">
                <a:pos x="connsiteX0" y="connsiteY0"/>
              </a:cxn>
              <a:cxn ang="0">
                <a:pos x="connsiteX1" y="connsiteY1"/>
              </a:cxn>
              <a:cxn ang="0">
                <a:pos x="connsiteX2" y="connsiteY2"/>
              </a:cxn>
            </a:cxnLst>
            <a:rect l="l" t="t" r="r" b="b"/>
            <a:pathLst>
              <a:path w="910374" h="1411303">
                <a:moveTo>
                  <a:pt x="229405" y="0"/>
                </a:moveTo>
                <a:cubicBezTo>
                  <a:pt x="161791" y="312312"/>
                  <a:pt x="0" y="601909"/>
                  <a:pt x="113495" y="837126"/>
                </a:cubicBezTo>
                <a:cubicBezTo>
                  <a:pt x="226990" y="1072343"/>
                  <a:pt x="804123" y="1298612"/>
                  <a:pt x="910374" y="1411303"/>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9" name="Group 95"/>
          <p:cNvGrpSpPr/>
          <p:nvPr/>
        </p:nvGrpSpPr>
        <p:grpSpPr>
          <a:xfrm>
            <a:off x="5050547" y="4286802"/>
            <a:ext cx="3452305" cy="2183716"/>
            <a:chOff x="914400" y="1371600"/>
            <a:chExt cx="2819400" cy="2286000"/>
          </a:xfrm>
        </p:grpSpPr>
        <p:cxnSp>
          <p:nvCxnSpPr>
            <p:cNvPr id="235" name="Straight Arrow Connector 234"/>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8467321" y="6276969"/>
            <a:ext cx="704039" cy="400110"/>
          </a:xfrm>
          <a:prstGeom prst="rect">
            <a:avLst/>
          </a:prstGeom>
          <a:noFill/>
          <a:ln>
            <a:noFill/>
          </a:ln>
        </p:spPr>
        <p:txBody>
          <a:bodyPr wrap="none" rtlCol="0">
            <a:spAutoFit/>
          </a:bodyPr>
          <a:lstStyle/>
          <a:p>
            <a:r>
              <a:rPr lang="en-US" sz="2000" i="1" dirty="0">
                <a:latin typeface="Times New Roman" pitchFamily="18" charset="0"/>
                <a:cs typeface="Times New Roman" pitchFamily="18" charset="0"/>
              </a:rPr>
              <a:t>log p</a:t>
            </a:r>
          </a:p>
        </p:txBody>
      </p:sp>
      <p:sp>
        <p:nvSpPr>
          <p:cNvPr id="245" name="TextBox 108"/>
          <p:cNvSpPr txBox="1">
            <a:spLocks noChangeArrowheads="1"/>
          </p:cNvSpPr>
          <p:nvPr/>
        </p:nvSpPr>
        <p:spPr bwMode="auto">
          <a:xfrm>
            <a:off x="5194559" y="247169"/>
            <a:ext cx="644727" cy="424732"/>
          </a:xfrm>
          <a:prstGeom prst="rect">
            <a:avLst/>
          </a:prstGeom>
          <a:noFill/>
          <a:ln w="9525">
            <a:noFill/>
            <a:miter lim="800000"/>
            <a:headEnd/>
            <a:tailEnd/>
          </a:ln>
        </p:spPr>
        <p:txBody>
          <a:bodyPr wrap="none">
            <a:spAutoFit/>
          </a:bodyPr>
          <a:lstStyle/>
          <a:p>
            <a:pPr algn="ctr">
              <a:lnSpc>
                <a:spcPct val="90000"/>
              </a:lnSpc>
            </a:pPr>
            <a:r>
              <a:rPr lang="en-US" sz="1200" dirty="0">
                <a:solidFill>
                  <a:srgbClr val="007635"/>
                </a:solidFill>
                <a:latin typeface="Calibri" pitchFamily="34" charset="0"/>
              </a:rPr>
              <a:t>Soil</a:t>
            </a:r>
          </a:p>
          <a:p>
            <a:pPr algn="ctr">
              <a:lnSpc>
                <a:spcPct val="90000"/>
              </a:lnSpc>
            </a:pPr>
            <a:r>
              <a:rPr lang="en-US" sz="1200" dirty="0">
                <a:solidFill>
                  <a:srgbClr val="007635"/>
                </a:solidFill>
                <a:latin typeface="Calibri" pitchFamily="34" charset="0"/>
              </a:rPr>
              <a:t>Sample</a:t>
            </a:r>
          </a:p>
        </p:txBody>
      </p:sp>
      <p:graphicFrame>
        <p:nvGraphicFramePr>
          <p:cNvPr id="137" name="Chart 136"/>
          <p:cNvGraphicFramePr>
            <a:graphicFrameLocks noGrp="1"/>
          </p:cNvGraphicFramePr>
          <p:nvPr>
            <p:extLst/>
          </p:nvPr>
        </p:nvGraphicFramePr>
        <p:xfrm>
          <a:off x="4769188" y="4290227"/>
          <a:ext cx="3873179" cy="2447364"/>
        </p:xfrm>
        <a:graphic>
          <a:graphicData uri="http://schemas.openxmlformats.org/drawingml/2006/chart">
            <c:chart xmlns:c="http://schemas.openxmlformats.org/drawingml/2006/chart" xmlns:r="http://schemas.openxmlformats.org/officeDocument/2006/relationships" r:id="rId6"/>
          </a:graphicData>
        </a:graphic>
      </p:graphicFrame>
      <p:grpSp>
        <p:nvGrpSpPr>
          <p:cNvPr id="141" name="Group 140"/>
          <p:cNvGrpSpPr/>
          <p:nvPr/>
        </p:nvGrpSpPr>
        <p:grpSpPr>
          <a:xfrm>
            <a:off x="5499678" y="4749294"/>
            <a:ext cx="2098302" cy="1546412"/>
            <a:chOff x="4638675" y="3038475"/>
            <a:chExt cx="2338388" cy="2214563"/>
          </a:xfrm>
        </p:grpSpPr>
        <p:cxnSp>
          <p:nvCxnSpPr>
            <p:cNvPr id="138" name="Straight Connector 137"/>
            <p:cNvCxnSpPr/>
            <p:nvPr/>
          </p:nvCxnSpPr>
          <p:spPr>
            <a:xfrm rot="10800000">
              <a:off x="5051425" y="4699000"/>
              <a:ext cx="1898650" cy="549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cxnSp>
        <p:nvCxnSpPr>
          <p:cNvPr id="142" name="Straight Arrow Connector 141"/>
          <p:cNvCxnSpPr/>
          <p:nvPr/>
        </p:nvCxnSpPr>
        <p:spPr>
          <a:xfrm rot="5400000">
            <a:off x="5659930" y="5665364"/>
            <a:ext cx="1600201" cy="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3" name="TextBox 87"/>
          <p:cNvSpPr txBox="1">
            <a:spLocks noChangeArrowheads="1"/>
          </p:cNvSpPr>
          <p:nvPr/>
        </p:nvSpPr>
        <p:spPr bwMode="auto">
          <a:xfrm>
            <a:off x="6230394" y="6418294"/>
            <a:ext cx="460382" cy="369332"/>
          </a:xfrm>
          <a:prstGeom prst="rect">
            <a:avLst/>
          </a:prstGeom>
          <a:noFill/>
          <a:ln w="9525">
            <a:noFill/>
            <a:miter lim="800000"/>
            <a:headEnd/>
            <a:tailEnd/>
          </a:ln>
        </p:spPr>
        <p:txBody>
          <a:bodyPr wrap="none">
            <a:spAutoFit/>
          </a:bodyPr>
          <a:lstStyle/>
          <a:p>
            <a:r>
              <a:rPr lang="en-US" b="1" i="1" dirty="0">
                <a:latin typeface="Times New Roman" pitchFamily="18" charset="0"/>
                <a:cs typeface="Times New Roman" pitchFamily="18" charset="0"/>
              </a:rPr>
              <a:t>P</a:t>
            </a:r>
            <a:r>
              <a:rPr lang="en-US" b="1" i="1" baseline="-25000" dirty="0">
                <a:latin typeface="Times New Roman" pitchFamily="18" charset="0"/>
                <a:cs typeface="Times New Roman" pitchFamily="18" charset="0"/>
              </a:rPr>
              <a:t>o</a:t>
            </a:r>
            <a:r>
              <a:rPr lang="en-US" b="1" i="1" dirty="0">
                <a:latin typeface="Times New Roman" pitchFamily="18" charset="0"/>
                <a:cs typeface="Times New Roman" pitchFamily="18" charset="0"/>
              </a:rPr>
              <a:t> </a:t>
            </a:r>
            <a:endParaRPr lang="en-US" b="1" i="1" baseline="-25000" dirty="0">
              <a:latin typeface="Times New Roman" pitchFamily="18" charset="0"/>
              <a:cs typeface="Times New Roman" pitchFamily="18" charset="0"/>
            </a:endParaRPr>
          </a:p>
        </p:txBody>
      </p:sp>
      <p:sp>
        <p:nvSpPr>
          <p:cNvPr id="144" name="TextBox 126"/>
          <p:cNvSpPr txBox="1">
            <a:spLocks noChangeArrowheads="1"/>
          </p:cNvSpPr>
          <p:nvPr/>
        </p:nvSpPr>
        <p:spPr bwMode="auto">
          <a:xfrm>
            <a:off x="6767717" y="5488508"/>
            <a:ext cx="332142" cy="307777"/>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c</a:t>
            </a:r>
          </a:p>
        </p:txBody>
      </p:sp>
      <p:sp>
        <p:nvSpPr>
          <p:cNvPr id="165" name="TextBox 128"/>
          <p:cNvSpPr txBox="1">
            <a:spLocks noChangeArrowheads="1"/>
          </p:cNvSpPr>
          <p:nvPr/>
        </p:nvSpPr>
        <p:spPr bwMode="auto">
          <a:xfrm>
            <a:off x="5938061" y="5889018"/>
            <a:ext cx="346570" cy="338554"/>
          </a:xfrm>
          <a:prstGeom prst="rect">
            <a:avLst/>
          </a:prstGeom>
          <a:noFill/>
          <a:ln w="9525">
            <a:noFill/>
            <a:miter lim="800000"/>
            <a:headEnd/>
            <a:tailEnd/>
          </a:ln>
        </p:spPr>
        <p:txBody>
          <a:bodyPr wrap="none">
            <a:spAutoFit/>
          </a:bodyPr>
          <a:lstStyle/>
          <a:p>
            <a:r>
              <a:rPr lang="en-US" sz="1600" dirty="0">
                <a:latin typeface="Calibri" pitchFamily="34" charset="0"/>
              </a:rPr>
              <a:t>C</a:t>
            </a:r>
            <a:r>
              <a:rPr lang="en-US" sz="1600" baseline="-25000" dirty="0">
                <a:latin typeface="Calibri" pitchFamily="34" charset="0"/>
              </a:rPr>
              <a:t>s</a:t>
            </a:r>
          </a:p>
        </p:txBody>
      </p:sp>
      <p:sp>
        <p:nvSpPr>
          <p:cNvPr id="166" name="TextBox 165"/>
          <p:cNvSpPr txBox="1"/>
          <p:nvPr/>
        </p:nvSpPr>
        <p:spPr>
          <a:xfrm>
            <a:off x="5340126" y="4416978"/>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1</a:t>
            </a:r>
          </a:p>
        </p:txBody>
      </p:sp>
      <p:sp>
        <p:nvSpPr>
          <p:cNvPr id="167" name="Oval 166"/>
          <p:cNvSpPr/>
          <p:nvPr/>
        </p:nvSpPr>
        <p:spPr>
          <a:xfrm>
            <a:off x="6419867" y="493391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Arrow Connector 170"/>
          <p:cNvCxnSpPr/>
          <p:nvPr/>
        </p:nvCxnSpPr>
        <p:spPr>
          <a:xfrm rot="16200000" flipH="1">
            <a:off x="7200661" y="5832413"/>
            <a:ext cx="47625" cy="35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10800000">
            <a:off x="6756557" y="6107447"/>
            <a:ext cx="59532"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901102" y="3894263"/>
            <a:ext cx="320922" cy="461665"/>
          </a:xfrm>
          <a:prstGeom prst="rect">
            <a:avLst/>
          </a:prstGeom>
          <a:noFill/>
        </p:spPr>
        <p:txBody>
          <a:bodyPr wrap="none" rtlCol="0">
            <a:spAutoFit/>
          </a:bodyPr>
          <a:lstStyle/>
          <a:p>
            <a:r>
              <a:rPr lang="en-US" sz="2400" i="1" dirty="0">
                <a:latin typeface="Times New Roman" pitchFamily="18" charset="0"/>
                <a:cs typeface="Times New Roman" pitchFamily="18" charset="0"/>
              </a:rPr>
              <a:t>e</a:t>
            </a:r>
            <a:endParaRPr lang="en-US" sz="2400" i="1" baseline="-25000" dirty="0">
              <a:latin typeface="Times New Roman" pitchFamily="18" charset="0"/>
              <a:cs typeface="Times New Roman" pitchFamily="18" charset="0"/>
            </a:endParaRPr>
          </a:p>
        </p:txBody>
      </p:sp>
      <p:sp>
        <p:nvSpPr>
          <p:cNvPr id="177" name="Oval 176"/>
          <p:cNvSpPr/>
          <p:nvPr/>
        </p:nvSpPr>
        <p:spPr>
          <a:xfrm>
            <a:off x="6819917" y="537206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8" name="Oval 177"/>
          <p:cNvSpPr/>
          <p:nvPr/>
        </p:nvSpPr>
        <p:spPr>
          <a:xfrm>
            <a:off x="7298548" y="59459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9" name="Oval 178"/>
          <p:cNvSpPr/>
          <p:nvPr/>
        </p:nvSpPr>
        <p:spPr>
          <a:xfrm>
            <a:off x="7550961" y="6253123"/>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0" name="Oval 179"/>
          <p:cNvSpPr/>
          <p:nvPr/>
        </p:nvSpPr>
        <p:spPr>
          <a:xfrm>
            <a:off x="5834080" y="58697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6093636" y="47648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2" name="Oval 181"/>
          <p:cNvSpPr/>
          <p:nvPr/>
        </p:nvSpPr>
        <p:spPr>
          <a:xfrm>
            <a:off x="5486417" y="4702929"/>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TextBox 182"/>
          <p:cNvSpPr txBox="1"/>
          <p:nvPr/>
        </p:nvSpPr>
        <p:spPr>
          <a:xfrm>
            <a:off x="5981924" y="45049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2</a:t>
            </a:r>
          </a:p>
        </p:txBody>
      </p:sp>
      <p:sp>
        <p:nvSpPr>
          <p:cNvPr id="184" name="TextBox 183"/>
          <p:cNvSpPr txBox="1"/>
          <p:nvPr/>
        </p:nvSpPr>
        <p:spPr>
          <a:xfrm>
            <a:off x="6314628" y="4631627"/>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3</a:t>
            </a:r>
          </a:p>
        </p:txBody>
      </p:sp>
      <p:sp>
        <p:nvSpPr>
          <p:cNvPr id="188" name="TextBox 187"/>
          <p:cNvSpPr txBox="1"/>
          <p:nvPr/>
        </p:nvSpPr>
        <p:spPr>
          <a:xfrm>
            <a:off x="6737484" y="50544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4</a:t>
            </a:r>
          </a:p>
        </p:txBody>
      </p:sp>
      <p:sp>
        <p:nvSpPr>
          <p:cNvPr id="189" name="TextBox 188"/>
          <p:cNvSpPr txBox="1"/>
          <p:nvPr/>
        </p:nvSpPr>
        <p:spPr>
          <a:xfrm>
            <a:off x="7250492" y="567052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5</a:t>
            </a:r>
          </a:p>
        </p:txBody>
      </p:sp>
      <p:sp>
        <p:nvSpPr>
          <p:cNvPr id="191" name="TextBox 190"/>
          <p:cNvSpPr txBox="1"/>
          <p:nvPr/>
        </p:nvSpPr>
        <p:spPr>
          <a:xfrm>
            <a:off x="7601888" y="6086852"/>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6</a:t>
            </a:r>
          </a:p>
        </p:txBody>
      </p:sp>
      <p:sp>
        <p:nvSpPr>
          <p:cNvPr id="193" name="TextBox 192"/>
          <p:cNvSpPr txBox="1"/>
          <p:nvPr/>
        </p:nvSpPr>
        <p:spPr>
          <a:xfrm rot="16200000">
            <a:off x="3869501" y="5230373"/>
            <a:ext cx="1236300" cy="369332"/>
          </a:xfrm>
          <a:prstGeom prst="rect">
            <a:avLst/>
          </a:prstGeom>
          <a:noFill/>
          <a:ln>
            <a:noFill/>
          </a:ln>
        </p:spPr>
        <p:txBody>
          <a:bodyPr wrap="none" rtlCol="0">
            <a:spAutoFit/>
          </a:bodyPr>
          <a:lstStyle/>
          <a:p>
            <a:r>
              <a:rPr lang="en-US" dirty="0">
                <a:latin typeface="Arial" pitchFamily="34" charset="0"/>
                <a:cs typeface="Arial" pitchFamily="34" charset="0"/>
              </a:rPr>
              <a:t>Void Ratio</a:t>
            </a:r>
            <a:endParaRPr lang="en-US" baseline="-25000" dirty="0">
              <a:latin typeface="Arial" pitchFamily="34" charset="0"/>
              <a:cs typeface="Arial" pitchFamily="34" charset="0"/>
            </a:endParaRPr>
          </a:p>
        </p:txBody>
      </p:sp>
      <p:sp>
        <p:nvSpPr>
          <p:cNvPr id="200" name="TextBox 199"/>
          <p:cNvSpPr txBox="1"/>
          <p:nvPr/>
        </p:nvSpPr>
        <p:spPr>
          <a:xfrm>
            <a:off x="1931831" y="3206840"/>
            <a:ext cx="965916" cy="830997"/>
          </a:xfrm>
          <a:prstGeom prst="rect">
            <a:avLst/>
          </a:prstGeom>
          <a:noFill/>
        </p:spPr>
        <p:txBody>
          <a:bodyPr wrap="square" rtlCol="0">
            <a:spAutoFit/>
          </a:bodyPr>
          <a:lstStyle/>
          <a:p>
            <a:pPr algn="ctr"/>
            <a:r>
              <a:rPr lang="en-US" sz="1200" dirty="0"/>
              <a:t>Dial gauge to determine </a:t>
            </a:r>
            <a:r>
              <a:rPr lang="en-US" sz="1200" dirty="0">
                <a:latin typeface="Symbol" pitchFamily="18" charset="2"/>
              </a:rPr>
              <a:t>D</a:t>
            </a:r>
            <a:r>
              <a:rPr lang="en-US" sz="1200" dirty="0"/>
              <a:t>H</a:t>
            </a:r>
          </a:p>
        </p:txBody>
      </p:sp>
      <p:pic>
        <p:nvPicPr>
          <p:cNvPr id="234497" name="Picture 1"/>
          <p:cNvPicPr>
            <a:picLocks noChangeAspect="1" noChangeArrowheads="1"/>
          </p:cNvPicPr>
          <p:nvPr/>
        </p:nvPicPr>
        <p:blipFill>
          <a:blip r:embed="rId7" cstate="print"/>
          <a:srcRect/>
          <a:stretch>
            <a:fillRect/>
          </a:stretch>
        </p:blipFill>
        <p:spPr bwMode="auto">
          <a:xfrm>
            <a:off x="3305309" y="4038400"/>
            <a:ext cx="738657" cy="768875"/>
          </a:xfrm>
          <a:prstGeom prst="rect">
            <a:avLst/>
          </a:prstGeom>
          <a:noFill/>
          <a:ln w="9525">
            <a:noFill/>
            <a:miter lim="800000"/>
            <a:headEnd/>
            <a:tailEnd/>
          </a:ln>
        </p:spPr>
      </p:pic>
      <p:pic>
        <p:nvPicPr>
          <p:cNvPr id="281604" name="Picture 4"/>
          <p:cNvPicPr>
            <a:picLocks noChangeAspect="1" noChangeArrowheads="1"/>
          </p:cNvPicPr>
          <p:nvPr/>
        </p:nvPicPr>
        <p:blipFill>
          <a:blip r:embed="rId8" cstate="print">
            <a:lum bright="10000" contrast="10000"/>
          </a:blip>
          <a:srcRect l="17280" t="14286" r="67200" b="51429"/>
          <a:stretch>
            <a:fillRect/>
          </a:stretch>
        </p:blipFill>
        <p:spPr bwMode="auto">
          <a:xfrm>
            <a:off x="1926867" y="4169550"/>
            <a:ext cx="1524669" cy="2263260"/>
          </a:xfrm>
          <a:prstGeom prst="rect">
            <a:avLst/>
          </a:prstGeom>
          <a:noFill/>
          <a:ln w="9525">
            <a:noFill/>
            <a:miter lim="800000"/>
            <a:headEnd/>
            <a:tailEnd/>
          </a:ln>
        </p:spPr>
      </p:pic>
      <p:cxnSp>
        <p:nvCxnSpPr>
          <p:cNvPr id="199" name="Straight Arrow Connector 198"/>
          <p:cNvCxnSpPr>
            <a:stCxn id="200" idx="2"/>
          </p:cNvCxnSpPr>
          <p:nvPr/>
        </p:nvCxnSpPr>
        <p:spPr>
          <a:xfrm rot="16200000" flipH="1">
            <a:off x="2189566" y="4263060"/>
            <a:ext cx="469768" cy="19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Grp="1" noChangeAspect="1"/>
          </p:cNvGraphicFramePr>
          <p:nvPr>
            <p:ph idx="4294967295"/>
          </p:nvPr>
        </p:nvGraphicFramePr>
        <p:xfrm>
          <a:off x="973138" y="539750"/>
          <a:ext cx="7697787" cy="5765800"/>
        </p:xfrm>
        <a:graphic>
          <a:graphicData uri="http://schemas.openxmlformats.org/presentationml/2006/ole">
            <mc:AlternateContent xmlns:mc="http://schemas.openxmlformats.org/markup-compatibility/2006">
              <mc:Choice xmlns:v="urn:schemas-microsoft-com:vml" Requires="v">
                <p:oleObj spid="_x0000_s74765" name="Drawing" r:id="rId4" imgW="8961120" imgH="6713280" progId="Presentations.Drawing.12">
                  <p:embed/>
                </p:oleObj>
              </mc:Choice>
              <mc:Fallback>
                <p:oleObj name="Drawing" r:id="rId4" imgW="8961120" imgH="671328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539750"/>
                        <a:ext cx="7697787"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3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4294967295"/>
          </p:nvPr>
        </p:nvGraphicFramePr>
        <p:xfrm>
          <a:off x="525463" y="344488"/>
          <a:ext cx="8070850" cy="6107112"/>
        </p:xfrm>
        <a:graphic>
          <a:graphicData uri="http://schemas.openxmlformats.org/presentationml/2006/ole">
            <mc:AlternateContent xmlns:mc="http://schemas.openxmlformats.org/markup-compatibility/2006">
              <mc:Choice xmlns:v="urn:schemas-microsoft-com:vml" Requires="v">
                <p:oleObj spid="_x0000_s75789" name="Drawing" r:id="rId4" imgW="8991720" imgH="6804720" progId="Presentations.Drawing.12">
                  <p:embed/>
                </p:oleObj>
              </mc:Choice>
              <mc:Fallback>
                <p:oleObj name="Drawing" r:id="rId4" imgW="8991720" imgH="680472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44488"/>
                        <a:ext cx="8070850" cy="610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3"/>
          <p:cNvSpPr>
            <a:spLocks noChangeArrowheads="1"/>
          </p:cNvSpPr>
          <p:nvPr/>
        </p:nvSpPr>
        <p:spPr bwMode="auto">
          <a:xfrm>
            <a:off x="2492375" y="4916488"/>
            <a:ext cx="4010025" cy="1647825"/>
          </a:xfrm>
          <a:prstGeom prst="rect">
            <a:avLst/>
          </a:prstGeom>
          <a:solidFill>
            <a:schemeClr val="bg1"/>
          </a:solidFill>
          <a:ln w="9525" algn="ctr">
            <a:noFill/>
            <a:round/>
            <a:headEnd/>
            <a:tailEnd/>
          </a:ln>
        </p:spPr>
        <p:txBody>
          <a:bodyPr/>
          <a:lstStyle/>
          <a:p>
            <a:endParaRPr lang="en-US" dirty="0"/>
          </a:p>
        </p:txBody>
      </p:sp>
      <p:sp>
        <p:nvSpPr>
          <p:cNvPr id="2053" name="Rectangle 15"/>
          <p:cNvSpPr>
            <a:spLocks noChangeArrowheads="1"/>
          </p:cNvSpPr>
          <p:nvPr/>
        </p:nvSpPr>
        <p:spPr bwMode="auto">
          <a:xfrm>
            <a:off x="4314825" y="1871663"/>
            <a:ext cx="280988" cy="166687"/>
          </a:xfrm>
          <a:prstGeom prst="rect">
            <a:avLst/>
          </a:prstGeom>
          <a:solidFill>
            <a:srgbClr val="FFCC00"/>
          </a:solidFill>
          <a:ln w="9525" algn="ctr">
            <a:noFill/>
            <a:round/>
            <a:headEnd/>
            <a:tailEnd/>
          </a:ln>
        </p:spPr>
        <p:txBody>
          <a:bodyPr/>
          <a:lstStyle/>
          <a:p>
            <a:endParaRPr lang="en-US"/>
          </a:p>
        </p:txBody>
      </p:sp>
      <p:sp>
        <p:nvSpPr>
          <p:cNvPr id="2054" name="TextBox 14"/>
          <p:cNvSpPr txBox="1">
            <a:spLocks noChangeArrowheads="1"/>
          </p:cNvSpPr>
          <p:nvPr/>
        </p:nvSpPr>
        <p:spPr bwMode="auto">
          <a:xfrm>
            <a:off x="4152900" y="1800225"/>
            <a:ext cx="363538" cy="276225"/>
          </a:xfrm>
          <a:prstGeom prst="rect">
            <a:avLst/>
          </a:prstGeom>
          <a:no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5" name="Rectangle 16"/>
          <p:cNvSpPr>
            <a:spLocks noChangeArrowheads="1"/>
          </p:cNvSpPr>
          <p:nvPr/>
        </p:nvSpPr>
        <p:spPr bwMode="auto">
          <a:xfrm>
            <a:off x="6943725" y="1876425"/>
            <a:ext cx="280988" cy="166688"/>
          </a:xfrm>
          <a:prstGeom prst="rect">
            <a:avLst/>
          </a:prstGeom>
          <a:solidFill>
            <a:srgbClr val="FFCC00"/>
          </a:solidFill>
          <a:ln w="9525" algn="ctr">
            <a:noFill/>
            <a:round/>
            <a:headEnd/>
            <a:tailEnd/>
          </a:ln>
        </p:spPr>
        <p:txBody>
          <a:bodyPr/>
          <a:lstStyle/>
          <a:p>
            <a:endParaRPr lang="en-US"/>
          </a:p>
        </p:txBody>
      </p:sp>
      <p:sp>
        <p:nvSpPr>
          <p:cNvPr id="18" name="TextBox 17"/>
          <p:cNvSpPr txBox="1"/>
          <p:nvPr/>
        </p:nvSpPr>
        <p:spPr>
          <a:xfrm>
            <a:off x="6900863" y="1814513"/>
            <a:ext cx="363537" cy="276225"/>
          </a:xfrm>
          <a:prstGeom prst="rect">
            <a:avLst/>
          </a:prstGeom>
          <a:noFill/>
        </p:spPr>
        <p:txBody>
          <a:bodyPr wrap="none">
            <a:spAutoFit/>
          </a:bodyPr>
          <a:lstStyle/>
          <a:p>
            <a:pPr>
              <a:defRPr/>
            </a:pPr>
            <a:r>
              <a:rPr lang="en-US" sz="1200" dirty="0">
                <a:solidFill>
                  <a:schemeClr val="bg1">
                    <a:lumMod val="75000"/>
                  </a:schemeClr>
                </a:solidFill>
                <a:latin typeface="Symbol" pitchFamily="18" charset="2"/>
              </a:rPr>
              <a:t>D</a:t>
            </a:r>
            <a:r>
              <a:rPr lang="en-US" sz="1200" dirty="0">
                <a:solidFill>
                  <a:schemeClr val="bg1">
                    <a:lumMod val="75000"/>
                  </a:schemeClr>
                </a:solidFill>
              </a:rPr>
              <a:t>p</a:t>
            </a:r>
          </a:p>
        </p:txBody>
      </p:sp>
      <p:sp>
        <p:nvSpPr>
          <p:cNvPr id="2057" name="TextBox 18"/>
          <p:cNvSpPr txBox="1">
            <a:spLocks noChangeArrowheads="1"/>
          </p:cNvSpPr>
          <p:nvPr/>
        </p:nvSpPr>
        <p:spPr bwMode="auto">
          <a:xfrm>
            <a:off x="4376738" y="3276600"/>
            <a:ext cx="363537" cy="276225"/>
          </a:xfrm>
          <a:prstGeom prst="rect">
            <a:avLst/>
          </a:prstGeom>
          <a:solidFill>
            <a:schemeClr val="bg1"/>
          </a:solid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8" name="TextBox 19"/>
          <p:cNvSpPr txBox="1">
            <a:spLocks noChangeArrowheads="1"/>
          </p:cNvSpPr>
          <p:nvPr/>
        </p:nvSpPr>
        <p:spPr bwMode="auto">
          <a:xfrm>
            <a:off x="7024688" y="3248025"/>
            <a:ext cx="363537" cy="276225"/>
          </a:xfrm>
          <a:prstGeom prst="rect">
            <a:avLst/>
          </a:prstGeom>
          <a:solidFill>
            <a:schemeClr val="bg1"/>
          </a:solid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9" name="Rectangle 21"/>
          <p:cNvSpPr>
            <a:spLocks noChangeArrowheads="1"/>
          </p:cNvSpPr>
          <p:nvPr/>
        </p:nvSpPr>
        <p:spPr bwMode="auto">
          <a:xfrm>
            <a:off x="7415213" y="4714875"/>
            <a:ext cx="171450" cy="190500"/>
          </a:xfrm>
          <a:prstGeom prst="rect">
            <a:avLst/>
          </a:prstGeom>
          <a:solidFill>
            <a:schemeClr val="bg1"/>
          </a:solidFill>
          <a:ln w="9525" algn="ctr">
            <a:noFill/>
            <a:round/>
            <a:headEnd/>
            <a:tailEnd/>
          </a:ln>
        </p:spPr>
        <p:txBody>
          <a:bodyPr/>
          <a:lstStyle/>
          <a:p>
            <a:endParaRPr lang="en-US"/>
          </a:p>
        </p:txBody>
      </p:sp>
      <p:sp>
        <p:nvSpPr>
          <p:cNvPr id="2060" name="TextBox 20"/>
          <p:cNvSpPr txBox="1">
            <a:spLocks noChangeArrowheads="1"/>
          </p:cNvSpPr>
          <p:nvPr/>
        </p:nvSpPr>
        <p:spPr bwMode="auto">
          <a:xfrm>
            <a:off x="7324725" y="4657725"/>
            <a:ext cx="319088"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2061" name="Rectangle 22"/>
          <p:cNvSpPr>
            <a:spLocks noChangeArrowheads="1"/>
          </p:cNvSpPr>
          <p:nvPr/>
        </p:nvSpPr>
        <p:spPr bwMode="auto">
          <a:xfrm>
            <a:off x="4748213" y="4719638"/>
            <a:ext cx="171450" cy="190500"/>
          </a:xfrm>
          <a:prstGeom prst="rect">
            <a:avLst/>
          </a:prstGeom>
          <a:solidFill>
            <a:schemeClr val="bg1"/>
          </a:solidFill>
          <a:ln w="9525" algn="ctr">
            <a:noFill/>
            <a:round/>
            <a:headEnd/>
            <a:tailEnd/>
          </a:ln>
        </p:spPr>
        <p:txBody>
          <a:bodyPr/>
          <a:lstStyle/>
          <a:p>
            <a:endParaRPr lang="en-US"/>
          </a:p>
        </p:txBody>
      </p:sp>
      <p:sp>
        <p:nvSpPr>
          <p:cNvPr id="2062" name="TextBox 23"/>
          <p:cNvSpPr txBox="1">
            <a:spLocks noChangeArrowheads="1"/>
          </p:cNvSpPr>
          <p:nvPr/>
        </p:nvSpPr>
        <p:spPr bwMode="auto">
          <a:xfrm>
            <a:off x="4662488" y="4676775"/>
            <a:ext cx="319087"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2" name="TextBox 1"/>
          <p:cNvSpPr txBox="1"/>
          <p:nvPr/>
        </p:nvSpPr>
        <p:spPr>
          <a:xfrm>
            <a:off x="4690752" y="3687289"/>
            <a:ext cx="864339" cy="369332"/>
          </a:xfrm>
          <a:prstGeom prst="rect">
            <a:avLst/>
          </a:prstGeom>
          <a:noFill/>
        </p:spPr>
        <p:txBody>
          <a:bodyPr wrap="none" rtlCol="0">
            <a:spAutoFit/>
          </a:bodyPr>
          <a:lstStyle/>
          <a:p>
            <a:r>
              <a:rPr lang="en-US" sz="900" dirty="0"/>
              <a:t>Loading</a:t>
            </a:r>
          </a:p>
          <a:p>
            <a:r>
              <a:rPr lang="en-US" sz="900" dirty="0"/>
              <a:t>Compression</a:t>
            </a:r>
          </a:p>
        </p:txBody>
      </p:sp>
      <p:sp>
        <p:nvSpPr>
          <p:cNvPr id="25" name="TextBox 24"/>
          <p:cNvSpPr txBox="1"/>
          <p:nvPr/>
        </p:nvSpPr>
        <p:spPr>
          <a:xfrm>
            <a:off x="6410696" y="4112823"/>
            <a:ext cx="704039" cy="369332"/>
          </a:xfrm>
          <a:prstGeom prst="rect">
            <a:avLst/>
          </a:prstGeom>
          <a:noFill/>
        </p:spPr>
        <p:txBody>
          <a:bodyPr wrap="none" rtlCol="0">
            <a:spAutoFit/>
          </a:bodyPr>
          <a:lstStyle/>
          <a:p>
            <a:r>
              <a:rPr lang="en-US" sz="900" dirty="0"/>
              <a:t>Unloading</a:t>
            </a:r>
          </a:p>
          <a:p>
            <a:r>
              <a:rPr lang="en-US" sz="900" dirty="0"/>
              <a:t>Swelling</a:t>
            </a:r>
          </a:p>
        </p:txBody>
      </p:sp>
      <p:sp>
        <p:nvSpPr>
          <p:cNvPr id="3" name="Rectangle 2"/>
          <p:cNvSpPr/>
          <p:nvPr/>
        </p:nvSpPr>
        <p:spPr>
          <a:xfrm>
            <a:off x="7059476" y="4004355"/>
            <a:ext cx="280846" cy="230832"/>
          </a:xfrm>
          <a:prstGeom prst="rect">
            <a:avLst/>
          </a:prstGeom>
        </p:spPr>
        <p:txBody>
          <a:bodyPr wrap="none">
            <a:spAutoFit/>
          </a:bodyPr>
          <a:lstStyle/>
          <a:p>
            <a:r>
              <a:rPr lang="en-US" sz="900" dirty="0"/>
              <a:t>c</a:t>
            </a:r>
            <a:r>
              <a:rPr lang="en-US" sz="900" baseline="-25000" dirty="0"/>
              <a:t>s</a:t>
            </a:r>
          </a:p>
        </p:txBody>
      </p:sp>
      <p:sp>
        <p:nvSpPr>
          <p:cNvPr id="27" name="Rectangle 26"/>
          <p:cNvSpPr/>
          <p:nvPr/>
        </p:nvSpPr>
        <p:spPr>
          <a:xfrm>
            <a:off x="4528053" y="3925186"/>
            <a:ext cx="280846" cy="230832"/>
          </a:xfrm>
          <a:prstGeom prst="rect">
            <a:avLst/>
          </a:prstGeom>
        </p:spPr>
        <p:txBody>
          <a:bodyPr wrap="none">
            <a:spAutoFit/>
          </a:bodyPr>
          <a:lstStyle/>
          <a:p>
            <a:r>
              <a:rPr lang="en-US" sz="900" dirty="0"/>
              <a:t>c</a:t>
            </a:r>
            <a:r>
              <a:rPr lang="en-US" sz="900" baseline="-25000" dirty="0"/>
              <a:t>c</a:t>
            </a:r>
          </a:p>
        </p:txBody>
      </p:sp>
      <mc:AlternateContent xmlns:mc="http://schemas.openxmlformats.org/markup-compatibility/2006" xmlns:a14="http://schemas.microsoft.com/office/drawing/2010/main">
        <mc:Choice Requires="a14">
          <p:sp>
            <p:nvSpPr>
              <p:cNvPr id="4" name="TextBox 3"/>
              <p:cNvSpPr txBox="1"/>
              <p:nvPr/>
            </p:nvSpPr>
            <p:spPr>
              <a:xfrm>
                <a:off x="1650670" y="5041075"/>
                <a:ext cx="294125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50670" y="5041075"/>
                <a:ext cx="2941254" cy="71468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4273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4294967295"/>
          </p:nvPr>
        </p:nvGraphicFramePr>
        <p:xfrm>
          <a:off x="627063" y="265113"/>
          <a:ext cx="8134350" cy="6361112"/>
        </p:xfrm>
        <a:graphic>
          <a:graphicData uri="http://schemas.openxmlformats.org/presentationml/2006/ole">
            <mc:AlternateContent xmlns:mc="http://schemas.openxmlformats.org/markup-compatibility/2006">
              <mc:Choice xmlns:v="urn:schemas-microsoft-com:vml" Requires="v">
                <p:oleObj spid="_x0000_s76813" name="Drawing" r:id="rId4" imgW="7955280" imgH="6537960" progId="Presentations.Drawing.12">
                  <p:embed/>
                </p:oleObj>
              </mc:Choice>
              <mc:Fallback>
                <p:oleObj name="Drawing" r:id="rId4" imgW="7955280" imgH="653796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65113"/>
                        <a:ext cx="8134350"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
          <p:cNvSpPr>
            <a:spLocks noChangeArrowheads="1"/>
          </p:cNvSpPr>
          <p:nvPr/>
        </p:nvSpPr>
        <p:spPr bwMode="auto">
          <a:xfrm>
            <a:off x="2259013" y="5611813"/>
            <a:ext cx="6548437" cy="828675"/>
          </a:xfrm>
          <a:prstGeom prst="rect">
            <a:avLst/>
          </a:prstGeom>
          <a:solidFill>
            <a:schemeClr val="bg1"/>
          </a:solidFill>
          <a:ln w="9525" algn="ctr">
            <a:noFill/>
            <a:round/>
            <a:headEnd/>
            <a:tailEnd/>
          </a:ln>
        </p:spPr>
        <p:txBody>
          <a:bodyPr/>
          <a:lstStyle/>
          <a:p>
            <a:endParaRPr lang="en-US"/>
          </a:p>
        </p:txBody>
      </p:sp>
      <p:sp>
        <p:nvSpPr>
          <p:cNvPr id="3076" name="Rectangle 4"/>
          <p:cNvSpPr>
            <a:spLocks noChangeArrowheads="1"/>
          </p:cNvSpPr>
          <p:nvPr/>
        </p:nvSpPr>
        <p:spPr bwMode="auto">
          <a:xfrm>
            <a:off x="6594475" y="5222875"/>
            <a:ext cx="236538" cy="185738"/>
          </a:xfrm>
          <a:prstGeom prst="rect">
            <a:avLst/>
          </a:prstGeom>
          <a:solidFill>
            <a:schemeClr val="bg1"/>
          </a:solidFill>
          <a:ln w="9525" algn="ctr">
            <a:noFill/>
            <a:round/>
            <a:headEnd/>
            <a:tailEnd/>
          </a:ln>
        </p:spPr>
        <p:txBody>
          <a:bodyPr/>
          <a:lstStyle/>
          <a:p>
            <a:endParaRPr lang="en-US"/>
          </a:p>
        </p:txBody>
      </p:sp>
      <p:sp>
        <p:nvSpPr>
          <p:cNvPr id="3077" name="Rectangle 5"/>
          <p:cNvSpPr>
            <a:spLocks noChangeArrowheads="1"/>
          </p:cNvSpPr>
          <p:nvPr/>
        </p:nvSpPr>
        <p:spPr bwMode="auto">
          <a:xfrm>
            <a:off x="2451100" y="5213350"/>
            <a:ext cx="171450" cy="190500"/>
          </a:xfrm>
          <a:prstGeom prst="rect">
            <a:avLst/>
          </a:prstGeom>
          <a:solidFill>
            <a:schemeClr val="bg1"/>
          </a:solidFill>
          <a:ln w="9525" algn="ctr">
            <a:noFill/>
            <a:round/>
            <a:headEnd/>
            <a:tailEnd/>
          </a:ln>
        </p:spPr>
        <p:txBody>
          <a:bodyPr/>
          <a:lstStyle/>
          <a:p>
            <a:endParaRPr lang="en-US"/>
          </a:p>
        </p:txBody>
      </p:sp>
      <p:sp>
        <p:nvSpPr>
          <p:cNvPr id="3078" name="TextBox 3"/>
          <p:cNvSpPr txBox="1">
            <a:spLocks noChangeArrowheads="1"/>
          </p:cNvSpPr>
          <p:nvPr/>
        </p:nvSpPr>
        <p:spPr bwMode="auto">
          <a:xfrm>
            <a:off x="6488113" y="5157788"/>
            <a:ext cx="320675"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3079" name="TextBox 6"/>
          <p:cNvSpPr txBox="1">
            <a:spLocks noChangeArrowheads="1"/>
          </p:cNvSpPr>
          <p:nvPr/>
        </p:nvSpPr>
        <p:spPr bwMode="auto">
          <a:xfrm>
            <a:off x="2349500" y="5159375"/>
            <a:ext cx="320675"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3080" name="TextBox 7"/>
          <p:cNvSpPr txBox="1">
            <a:spLocks noChangeArrowheads="1"/>
          </p:cNvSpPr>
          <p:nvPr/>
        </p:nvSpPr>
        <p:spPr bwMode="auto">
          <a:xfrm>
            <a:off x="5821363" y="3559175"/>
            <a:ext cx="361950" cy="231775"/>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3081" name="Rectangle 8"/>
          <p:cNvSpPr>
            <a:spLocks noChangeArrowheads="1"/>
          </p:cNvSpPr>
          <p:nvPr/>
        </p:nvSpPr>
        <p:spPr bwMode="auto">
          <a:xfrm>
            <a:off x="5727700" y="1992313"/>
            <a:ext cx="314325" cy="176212"/>
          </a:xfrm>
          <a:prstGeom prst="rect">
            <a:avLst/>
          </a:prstGeom>
          <a:solidFill>
            <a:srgbClr val="FFCC00"/>
          </a:solidFill>
          <a:ln w="9525" algn="ctr">
            <a:noFill/>
            <a:round/>
            <a:headEnd/>
            <a:tailEnd/>
          </a:ln>
        </p:spPr>
        <p:txBody>
          <a:bodyPr/>
          <a:lstStyle/>
          <a:p>
            <a:endParaRPr lang="en-US"/>
          </a:p>
        </p:txBody>
      </p:sp>
      <p:sp>
        <p:nvSpPr>
          <p:cNvPr id="3082" name="TextBox 9"/>
          <p:cNvSpPr txBox="1">
            <a:spLocks noChangeArrowheads="1"/>
          </p:cNvSpPr>
          <p:nvPr/>
        </p:nvSpPr>
        <p:spPr bwMode="auto">
          <a:xfrm>
            <a:off x="5748338" y="1984375"/>
            <a:ext cx="361950" cy="231775"/>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3083" name="Rectangle 10"/>
          <p:cNvSpPr>
            <a:spLocks noChangeArrowheads="1"/>
          </p:cNvSpPr>
          <p:nvPr/>
        </p:nvSpPr>
        <p:spPr bwMode="auto">
          <a:xfrm>
            <a:off x="1943100" y="2022475"/>
            <a:ext cx="314325" cy="176213"/>
          </a:xfrm>
          <a:prstGeom prst="rect">
            <a:avLst/>
          </a:prstGeom>
          <a:solidFill>
            <a:srgbClr val="FFCC00"/>
          </a:solidFill>
          <a:ln w="9525" algn="ctr">
            <a:noFill/>
            <a:round/>
            <a:headEnd/>
            <a:tailEnd/>
          </a:ln>
        </p:spPr>
        <p:txBody>
          <a:bodyPr/>
          <a:lstStyle/>
          <a:p>
            <a:endParaRPr lang="en-US"/>
          </a:p>
        </p:txBody>
      </p:sp>
      <p:sp>
        <p:nvSpPr>
          <p:cNvPr id="12" name="TextBox 11"/>
          <p:cNvSpPr txBox="1"/>
          <p:nvPr/>
        </p:nvSpPr>
        <p:spPr>
          <a:xfrm>
            <a:off x="1914525" y="1998663"/>
            <a:ext cx="363538"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rPr>
              <a:t>p</a:t>
            </a:r>
            <a:r>
              <a:rPr lang="en-US" sz="900" baseline="-25000" dirty="0">
                <a:solidFill>
                  <a:schemeClr val="bg1">
                    <a:lumMod val="75000"/>
                  </a:schemeClr>
                </a:solidFill>
              </a:rPr>
              <a:t>2</a:t>
            </a:r>
          </a:p>
        </p:txBody>
      </p:sp>
      <p:sp>
        <p:nvSpPr>
          <p:cNvPr id="3085" name="TextBox 12"/>
          <p:cNvSpPr txBox="1">
            <a:spLocks noChangeArrowheads="1"/>
          </p:cNvSpPr>
          <p:nvPr/>
        </p:nvSpPr>
        <p:spPr bwMode="auto">
          <a:xfrm>
            <a:off x="2065338" y="3709988"/>
            <a:ext cx="319087" cy="230187"/>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3086" name="TextBox 13"/>
          <p:cNvSpPr txBox="1">
            <a:spLocks noChangeArrowheads="1"/>
          </p:cNvSpPr>
          <p:nvPr/>
        </p:nvSpPr>
        <p:spPr bwMode="auto">
          <a:xfrm>
            <a:off x="5703888" y="3776663"/>
            <a:ext cx="319087"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3103" name="TextBox 31"/>
          <p:cNvSpPr txBox="1">
            <a:spLocks noChangeArrowheads="1"/>
          </p:cNvSpPr>
          <p:nvPr/>
        </p:nvSpPr>
        <p:spPr bwMode="auto">
          <a:xfrm>
            <a:off x="6629400" y="5245100"/>
            <a:ext cx="242888" cy="215900"/>
          </a:xfrm>
          <a:prstGeom prst="rect">
            <a:avLst/>
          </a:prstGeom>
          <a:noFill/>
          <a:ln w="9525">
            <a:noFill/>
            <a:miter lim="800000"/>
            <a:headEnd/>
            <a:tailEnd/>
          </a:ln>
        </p:spPr>
        <p:txBody>
          <a:bodyPr wrap="none">
            <a:spAutoFit/>
          </a:bodyPr>
          <a:lstStyle/>
          <a:p>
            <a:r>
              <a:rPr lang="en-US" sz="800"/>
              <a:t>2</a:t>
            </a:r>
          </a:p>
        </p:txBody>
      </p:sp>
      <p:sp>
        <p:nvSpPr>
          <p:cNvPr id="32" name="Rectangle 31"/>
          <p:cNvSpPr/>
          <p:nvPr/>
        </p:nvSpPr>
        <p:spPr>
          <a:xfrm>
            <a:off x="2059965" y="4437804"/>
            <a:ext cx="280846" cy="230832"/>
          </a:xfrm>
          <a:prstGeom prst="rect">
            <a:avLst/>
          </a:prstGeom>
        </p:spPr>
        <p:txBody>
          <a:bodyPr wrap="none">
            <a:spAutoFit/>
          </a:bodyPr>
          <a:lstStyle/>
          <a:p>
            <a:r>
              <a:rPr lang="en-US" sz="900" dirty="0"/>
              <a:t>c</a:t>
            </a:r>
            <a:r>
              <a:rPr lang="en-US" sz="900" baseline="-25000" dirty="0"/>
              <a:t>s</a:t>
            </a:r>
          </a:p>
        </p:txBody>
      </p:sp>
      <p:sp>
        <p:nvSpPr>
          <p:cNvPr id="34" name="Rectangle 33"/>
          <p:cNvSpPr/>
          <p:nvPr/>
        </p:nvSpPr>
        <p:spPr>
          <a:xfrm>
            <a:off x="2556750" y="4572391"/>
            <a:ext cx="280846" cy="230832"/>
          </a:xfrm>
          <a:prstGeom prst="rect">
            <a:avLst/>
          </a:prstGeom>
        </p:spPr>
        <p:txBody>
          <a:bodyPr wrap="none">
            <a:spAutoFit/>
          </a:bodyPr>
          <a:lstStyle/>
          <a:p>
            <a:r>
              <a:rPr lang="en-US" sz="900" dirty="0"/>
              <a:t>c</a:t>
            </a:r>
            <a:r>
              <a:rPr lang="en-US" sz="900" baseline="-25000" dirty="0"/>
              <a:t>c</a:t>
            </a:r>
          </a:p>
        </p:txBody>
      </p:sp>
      <mc:AlternateContent xmlns:mc="http://schemas.openxmlformats.org/markup-compatibility/2006" xmlns:a14="http://schemas.microsoft.com/office/drawing/2010/main">
        <mc:Choice Requires="a14">
          <p:sp>
            <p:nvSpPr>
              <p:cNvPr id="36" name="TextBox 35"/>
              <p:cNvSpPr txBox="1"/>
              <p:nvPr/>
            </p:nvSpPr>
            <p:spPr>
              <a:xfrm>
                <a:off x="3918858" y="5474523"/>
                <a:ext cx="473328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𝑜</m:t>
                              </m:r>
                            </m:sub>
                          </m:sSub>
                        </m:den>
                      </m:f>
                      <m:r>
                        <a:rPr lang="en-US" i="1">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d>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918858" y="5474523"/>
                <a:ext cx="4733283" cy="71468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48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Grp="1" noChangeAspect="1"/>
          </p:cNvGraphicFramePr>
          <p:nvPr>
            <p:ph idx="4294967295"/>
          </p:nvPr>
        </p:nvGraphicFramePr>
        <p:xfrm>
          <a:off x="517525" y="265113"/>
          <a:ext cx="8524875" cy="6281737"/>
        </p:xfrm>
        <a:graphic>
          <a:graphicData uri="http://schemas.openxmlformats.org/presentationml/2006/ole">
            <mc:AlternateContent xmlns:mc="http://schemas.openxmlformats.org/markup-compatibility/2006">
              <mc:Choice xmlns:v="urn:schemas-microsoft-com:vml" Requires="v">
                <p:oleObj spid="_x0000_s77837" name="Drawing" r:id="rId4" imgW="7917120" imgH="6492240" progId="Presentations.Drawing.12">
                  <p:embed/>
                </p:oleObj>
              </mc:Choice>
              <mc:Fallback>
                <p:oleObj name="Drawing" r:id="rId4" imgW="7917120" imgH="649224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65113"/>
                        <a:ext cx="8524875"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ChangeArrowheads="1"/>
          </p:cNvSpPr>
          <p:nvPr/>
        </p:nvSpPr>
        <p:spPr bwMode="auto">
          <a:xfrm>
            <a:off x="4133850" y="5376863"/>
            <a:ext cx="4033838" cy="906462"/>
          </a:xfrm>
          <a:prstGeom prst="rect">
            <a:avLst/>
          </a:prstGeom>
          <a:solidFill>
            <a:schemeClr val="bg1"/>
          </a:solidFill>
          <a:ln w="9525" algn="ctr">
            <a:noFill/>
            <a:round/>
            <a:headEnd/>
            <a:tailEnd/>
          </a:ln>
        </p:spPr>
        <p:txBody>
          <a:bodyPr/>
          <a:lstStyle/>
          <a:p>
            <a:endParaRPr lang="en-US"/>
          </a:p>
        </p:txBody>
      </p:sp>
      <p:sp>
        <p:nvSpPr>
          <p:cNvPr id="4100" name="TextBox 3"/>
          <p:cNvSpPr txBox="1">
            <a:spLocks noChangeArrowheads="1"/>
          </p:cNvSpPr>
          <p:nvPr/>
        </p:nvSpPr>
        <p:spPr bwMode="auto">
          <a:xfrm>
            <a:off x="2030413" y="3659188"/>
            <a:ext cx="319087" cy="230187"/>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4101" name="Rectangle 5"/>
          <p:cNvSpPr>
            <a:spLocks noChangeArrowheads="1"/>
          </p:cNvSpPr>
          <p:nvPr/>
        </p:nvSpPr>
        <p:spPr bwMode="auto">
          <a:xfrm>
            <a:off x="5910263" y="1982788"/>
            <a:ext cx="373062" cy="166687"/>
          </a:xfrm>
          <a:prstGeom prst="rect">
            <a:avLst/>
          </a:prstGeom>
          <a:solidFill>
            <a:srgbClr val="FFCC00"/>
          </a:solidFill>
          <a:ln w="9525" algn="ctr">
            <a:noFill/>
            <a:round/>
            <a:headEnd/>
            <a:tailEnd/>
          </a:ln>
        </p:spPr>
        <p:txBody>
          <a:bodyPr/>
          <a:lstStyle/>
          <a:p>
            <a:endParaRPr lang="en-US"/>
          </a:p>
        </p:txBody>
      </p:sp>
      <p:sp>
        <p:nvSpPr>
          <p:cNvPr id="4102" name="Rectangle 6"/>
          <p:cNvSpPr>
            <a:spLocks noChangeArrowheads="1"/>
          </p:cNvSpPr>
          <p:nvPr/>
        </p:nvSpPr>
        <p:spPr bwMode="auto">
          <a:xfrm>
            <a:off x="1908175" y="2016125"/>
            <a:ext cx="311150" cy="141288"/>
          </a:xfrm>
          <a:prstGeom prst="rect">
            <a:avLst/>
          </a:prstGeom>
          <a:solidFill>
            <a:srgbClr val="FFCC00"/>
          </a:solidFill>
          <a:ln w="9525" algn="ctr">
            <a:noFill/>
            <a:round/>
            <a:headEnd/>
            <a:tailEnd/>
          </a:ln>
        </p:spPr>
        <p:txBody>
          <a:bodyPr/>
          <a:lstStyle/>
          <a:p>
            <a:endParaRPr lang="en-US"/>
          </a:p>
        </p:txBody>
      </p:sp>
      <p:sp>
        <p:nvSpPr>
          <p:cNvPr id="4103" name="TextBox 7"/>
          <p:cNvSpPr txBox="1">
            <a:spLocks noChangeArrowheads="1"/>
          </p:cNvSpPr>
          <p:nvPr/>
        </p:nvSpPr>
        <p:spPr bwMode="auto">
          <a:xfrm>
            <a:off x="5905500" y="1944688"/>
            <a:ext cx="361950"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9" name="TextBox 8"/>
          <p:cNvSpPr txBox="1"/>
          <p:nvPr/>
        </p:nvSpPr>
        <p:spPr>
          <a:xfrm>
            <a:off x="1922463" y="1984375"/>
            <a:ext cx="361950"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rPr>
              <a:t>p</a:t>
            </a:r>
            <a:r>
              <a:rPr lang="en-US" sz="900" baseline="-25000" dirty="0">
                <a:solidFill>
                  <a:schemeClr val="bg1">
                    <a:lumMod val="75000"/>
                  </a:schemeClr>
                </a:solidFill>
              </a:rPr>
              <a:t>2</a:t>
            </a:r>
          </a:p>
        </p:txBody>
      </p:sp>
      <p:sp>
        <p:nvSpPr>
          <p:cNvPr id="4105" name="Rectangle 9"/>
          <p:cNvSpPr>
            <a:spLocks noChangeArrowheads="1"/>
          </p:cNvSpPr>
          <p:nvPr/>
        </p:nvSpPr>
        <p:spPr bwMode="auto">
          <a:xfrm>
            <a:off x="6056313" y="3344863"/>
            <a:ext cx="296862" cy="242887"/>
          </a:xfrm>
          <a:prstGeom prst="rect">
            <a:avLst/>
          </a:prstGeom>
          <a:solidFill>
            <a:schemeClr val="bg1"/>
          </a:solidFill>
          <a:ln w="9525" algn="ctr">
            <a:noFill/>
            <a:round/>
            <a:headEnd/>
            <a:tailEnd/>
          </a:ln>
        </p:spPr>
        <p:txBody>
          <a:bodyPr/>
          <a:lstStyle/>
          <a:p>
            <a:endParaRPr lang="en-US"/>
          </a:p>
        </p:txBody>
      </p:sp>
      <p:sp>
        <p:nvSpPr>
          <p:cNvPr id="4106" name="Rectangle 10"/>
          <p:cNvSpPr>
            <a:spLocks noChangeArrowheads="1"/>
          </p:cNvSpPr>
          <p:nvPr/>
        </p:nvSpPr>
        <p:spPr bwMode="auto">
          <a:xfrm>
            <a:off x="5830888" y="3711575"/>
            <a:ext cx="217487" cy="168275"/>
          </a:xfrm>
          <a:prstGeom prst="rect">
            <a:avLst/>
          </a:prstGeom>
          <a:solidFill>
            <a:schemeClr val="bg1"/>
          </a:solidFill>
          <a:ln w="9525" algn="ctr">
            <a:noFill/>
            <a:round/>
            <a:headEnd/>
            <a:tailEnd/>
          </a:ln>
        </p:spPr>
        <p:txBody>
          <a:bodyPr/>
          <a:lstStyle/>
          <a:p>
            <a:endParaRPr lang="en-US"/>
          </a:p>
        </p:txBody>
      </p:sp>
      <p:sp>
        <p:nvSpPr>
          <p:cNvPr id="4107" name="TextBox 4"/>
          <p:cNvSpPr txBox="1">
            <a:spLocks noChangeArrowheads="1"/>
          </p:cNvSpPr>
          <p:nvPr/>
        </p:nvSpPr>
        <p:spPr bwMode="auto">
          <a:xfrm>
            <a:off x="5770563" y="3689350"/>
            <a:ext cx="363537"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4108" name="TextBox 11"/>
          <p:cNvSpPr txBox="1">
            <a:spLocks noChangeArrowheads="1"/>
          </p:cNvSpPr>
          <p:nvPr/>
        </p:nvSpPr>
        <p:spPr bwMode="auto">
          <a:xfrm>
            <a:off x="5961063" y="3373438"/>
            <a:ext cx="361950"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23" name="Rectangle 22"/>
          <p:cNvSpPr/>
          <p:nvPr/>
        </p:nvSpPr>
        <p:spPr>
          <a:xfrm>
            <a:off x="2036215" y="4384365"/>
            <a:ext cx="280846" cy="230832"/>
          </a:xfrm>
          <a:prstGeom prst="rect">
            <a:avLst/>
          </a:prstGeom>
        </p:spPr>
        <p:txBody>
          <a:bodyPr wrap="none">
            <a:spAutoFit/>
          </a:bodyPr>
          <a:lstStyle/>
          <a:p>
            <a:r>
              <a:rPr lang="en-US" sz="900" dirty="0"/>
              <a:t>c</a:t>
            </a:r>
            <a:r>
              <a:rPr lang="en-US" sz="900" baseline="-25000" dirty="0"/>
              <a:t>s</a:t>
            </a:r>
          </a:p>
        </p:txBody>
      </p:sp>
      <mc:AlternateContent xmlns:mc="http://schemas.openxmlformats.org/markup-compatibility/2006" xmlns:a14="http://schemas.microsoft.com/office/drawing/2010/main">
        <mc:Choice Requires="a14">
          <p:sp>
            <p:nvSpPr>
              <p:cNvPr id="24" name="TextBox 23"/>
              <p:cNvSpPr txBox="1"/>
              <p:nvPr/>
            </p:nvSpPr>
            <p:spPr>
              <a:xfrm>
                <a:off x="4435434" y="5444834"/>
                <a:ext cx="294125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d>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435434" y="5444834"/>
                <a:ext cx="2941253" cy="71468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7195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65612" name="Equation" r:id="rId4" imgW="2070100" imgH="622300" progId="Equation.3">
                  <p:embed/>
                </p:oleObj>
              </mc:Choice>
              <mc:Fallback>
                <p:oleObj name="Equation" r:id="rId4" imgW="2070100" imgH="622300" progId="Equation.3">
                  <p:embed/>
                  <p:pic>
                    <p:nvPicPr>
                      <p:cNvPr id="184" name="Object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65613" name="Equation" r:id="rId6" imgW="1498600" imgH="457200" progId="Equation.3">
                  <p:embed/>
                </p:oleObj>
              </mc:Choice>
              <mc:Fallback>
                <p:oleObj name="Equation" r:id="rId6" imgW="1498600" imgH="457200" progId="Equation.3">
                  <p:embed/>
                  <p:pic>
                    <p:nvPicPr>
                      <p:cNvPr id="189" name="Object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a:t>Normally Consolidated Clay</a:t>
            </a:r>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s</a:t>
            </a: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a:t>Compression Index</a:t>
            </a:r>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a:t>Swelling Index</a:t>
            </a:r>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1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30"/>
          <p:cNvSpPr txBox="1">
            <a:spLocks noChangeArrowheads="1"/>
          </p:cNvSpPr>
          <p:nvPr/>
        </p:nvSpPr>
        <p:spPr bwMode="auto">
          <a:xfrm>
            <a:off x="7869905" y="841838"/>
            <a:ext cx="346570" cy="215444"/>
          </a:xfrm>
          <a:prstGeom prst="rect">
            <a:avLst/>
          </a:prstGeom>
          <a:noFill/>
          <a:ln w="9525">
            <a:noFill/>
            <a:miter lim="800000"/>
            <a:headEnd/>
            <a:tailEnd/>
          </a:ln>
        </p:spPr>
        <p:txBody>
          <a:bodyPr wrap="none">
            <a:spAutoFit/>
          </a:bodyPr>
          <a:lstStyle/>
          <a:p>
            <a:r>
              <a:rPr lang="en-US" sz="800" dirty="0">
                <a:latin typeface="Calibri" pitchFamily="34" charset="0"/>
              </a:rPr>
              <a:t>G.S.</a:t>
            </a:r>
          </a:p>
        </p:txBody>
      </p:sp>
      <p:graphicFrame>
        <p:nvGraphicFramePr>
          <p:cNvPr id="14" name="Chart 13"/>
          <p:cNvGraphicFramePr>
            <a:graphicFrameLocks noGrp="1"/>
          </p:cNvGraphicFramePr>
          <p:nvPr>
            <p:extLst/>
          </p:nvPr>
        </p:nvGraphicFramePr>
        <p:xfrm>
          <a:off x="1701800" y="2088707"/>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4099" name="TextBox 14"/>
          <p:cNvSpPr txBox="1">
            <a:spLocks noChangeArrowheads="1"/>
          </p:cNvSpPr>
          <p:nvPr/>
        </p:nvSpPr>
        <p:spPr bwMode="auto">
          <a:xfrm>
            <a:off x="4521200" y="597490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4100" name="TextBox 16"/>
          <p:cNvSpPr txBox="1">
            <a:spLocks noChangeArrowheads="1"/>
          </p:cNvSpPr>
          <p:nvPr/>
        </p:nvSpPr>
        <p:spPr bwMode="auto">
          <a:xfrm rot="-5400000">
            <a:off x="818356" y="3696051"/>
            <a:ext cx="1450975" cy="369888"/>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87" name="Freeform 86"/>
          <p:cNvSpPr/>
          <p:nvPr/>
        </p:nvSpPr>
        <p:spPr>
          <a:xfrm>
            <a:off x="3516313" y="291738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3525838" y="2884045"/>
            <a:ext cx="66675" cy="666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3871913" y="2906270"/>
            <a:ext cx="44450" cy="444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4106863" y="2945957"/>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4643438" y="3317432"/>
            <a:ext cx="44450"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4929188" y="3720657"/>
            <a:ext cx="44450" cy="444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5326063" y="4327082"/>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5616575" y="4769995"/>
            <a:ext cx="46038"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stCxn id="98" idx="6"/>
          </p:cNvCxnSpPr>
          <p:nvPr/>
        </p:nvCxnSpPr>
        <p:spPr>
          <a:xfrm flipH="1" flipV="1">
            <a:off x="3892550" y="4546157"/>
            <a:ext cx="1985963" cy="588963"/>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63975" y="4527107"/>
            <a:ext cx="46038"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4716463" y="4789045"/>
            <a:ext cx="188912" cy="5715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834063" y="5112895"/>
            <a:ext cx="44450"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8" name="Rectangle 127"/>
          <p:cNvSpPr/>
          <p:nvPr/>
        </p:nvSpPr>
        <p:spPr>
          <a:xfrm>
            <a:off x="4494213" y="5712970"/>
            <a:ext cx="241300" cy="25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135"/>
          <p:cNvGrpSpPr>
            <a:grpSpLocks/>
          </p:cNvGrpSpPr>
          <p:nvPr/>
        </p:nvGrpSpPr>
        <p:grpSpPr bwMode="auto">
          <a:xfrm>
            <a:off x="363538" y="5839075"/>
            <a:ext cx="4487862" cy="914400"/>
            <a:chOff x="362952" y="5440267"/>
            <a:chExt cx="4488447" cy="915210"/>
          </a:xfrm>
        </p:grpSpPr>
        <p:sp>
          <p:nvSpPr>
            <p:cNvPr id="4141"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a:latin typeface="Calibri" pitchFamily="34" charset="0"/>
                </a:rPr>
                <a:t>Overconsolidation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3" name="Group 134"/>
            <p:cNvGrpSpPr>
              <a:grpSpLocks/>
            </p:cNvGrpSpPr>
            <p:nvPr/>
          </p:nvGrpSpPr>
          <p:grpSpPr bwMode="auto">
            <a:xfrm>
              <a:off x="2806884" y="5440267"/>
              <a:ext cx="425835" cy="674132"/>
              <a:chOff x="914584" y="2443067"/>
              <a:chExt cx="425835" cy="674132"/>
            </a:xfrm>
          </p:grpSpPr>
          <p:sp>
            <p:nvSpPr>
              <p:cNvPr id="4143"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dirty="0">
                    <a:latin typeface="Calibri" pitchFamily="34" charset="0"/>
                  </a:rPr>
                  <a:t> P</a:t>
                </a:r>
                <a:r>
                  <a:rPr lang="en-US" b="1" baseline="-25000" dirty="0">
                    <a:latin typeface="Calibri" pitchFamily="34" charset="0"/>
                  </a:rPr>
                  <a:t>c</a:t>
                </a:r>
              </a:p>
            </p:txBody>
          </p:sp>
          <p:sp>
            <p:nvSpPr>
              <p:cNvPr id="4144"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p>
            </p:txBody>
          </p:sp>
          <p:cxnSp>
            <p:nvCxnSpPr>
              <p:cNvPr id="134" name="Straight Connector 133"/>
              <p:cNvCxnSpPr/>
              <p:nvPr/>
            </p:nvCxnSpPr>
            <p:spPr>
              <a:xfrm>
                <a:off x="977641" y="2781504"/>
                <a:ext cx="304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36" name="TextBox 136"/>
          <p:cNvSpPr txBox="1">
            <a:spLocks noChangeArrowheads="1"/>
          </p:cNvSpPr>
          <p:nvPr/>
        </p:nvSpPr>
        <p:spPr bwMode="auto">
          <a:xfrm>
            <a:off x="114300" y="920307"/>
            <a:ext cx="301625" cy="369888"/>
          </a:xfrm>
          <a:prstGeom prst="rect">
            <a:avLst/>
          </a:prstGeom>
          <a:noFill/>
          <a:ln w="9525">
            <a:noFill/>
            <a:miter lim="800000"/>
            <a:headEnd/>
            <a:tailEnd/>
          </a:ln>
        </p:spPr>
        <p:txBody>
          <a:bodyPr wrap="none">
            <a:spAutoFit/>
          </a:bodyPr>
          <a:lstStyle/>
          <a:p>
            <a:r>
              <a:rPr lang="en-US" b="1" dirty="0">
                <a:latin typeface="Calibri" pitchFamily="34" charset="0"/>
              </a:rPr>
              <a:t>1</a:t>
            </a:r>
          </a:p>
        </p:txBody>
      </p:sp>
      <p:sp>
        <p:nvSpPr>
          <p:cNvPr id="138" name="Oval 137"/>
          <p:cNvSpPr/>
          <p:nvPr/>
        </p:nvSpPr>
        <p:spPr>
          <a:xfrm>
            <a:off x="63500" y="920307"/>
            <a:ext cx="403225" cy="403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38" name="Rectangle 138"/>
          <p:cNvSpPr>
            <a:spLocks noChangeArrowheads="1"/>
          </p:cNvSpPr>
          <p:nvPr/>
        </p:nvSpPr>
        <p:spPr bwMode="auto">
          <a:xfrm>
            <a:off x="495300" y="939357"/>
            <a:ext cx="2868613"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Normally Consolidated Soil </a:t>
            </a:r>
            <a:endParaRPr lang="en-US" dirty="0">
              <a:latin typeface="Calibri" pitchFamily="34" charset="0"/>
            </a:endParaRPr>
          </a:p>
        </p:txBody>
      </p:sp>
      <p:sp>
        <p:nvSpPr>
          <p:cNvPr id="4139" name="Rectangle 47"/>
          <p:cNvSpPr>
            <a:spLocks noChangeArrowheads="1"/>
          </p:cNvSpPr>
          <p:nvPr/>
        </p:nvSpPr>
        <p:spPr bwMode="auto">
          <a:xfrm>
            <a:off x="520700" y="539307"/>
            <a:ext cx="6510338" cy="369888"/>
          </a:xfrm>
          <a:prstGeom prst="rect">
            <a:avLst/>
          </a:prstGeom>
          <a:noFill/>
          <a:ln w="9525">
            <a:noFill/>
            <a:miter lim="800000"/>
            <a:headEnd/>
            <a:tailEnd/>
          </a:ln>
        </p:spPr>
        <p:txBody>
          <a:bodyPr wrap="none">
            <a:spAutoFit/>
          </a:bodyPr>
          <a:lstStyle/>
          <a:p>
            <a:r>
              <a:rPr lang="en-US" b="1" u="sng" dirty="0">
                <a:latin typeface="Calibri" pitchFamily="34" charset="0"/>
              </a:rPr>
              <a:t>Casagrande’s Method to Determine Preconsolidation Pressure (Pc)</a:t>
            </a:r>
          </a:p>
        </p:txBody>
      </p:sp>
      <p:sp>
        <p:nvSpPr>
          <p:cNvPr id="50" name="TextBox 49"/>
          <p:cNvSpPr txBox="1"/>
          <p:nvPr/>
        </p:nvSpPr>
        <p:spPr>
          <a:xfrm>
            <a:off x="1895340" y="64930"/>
            <a:ext cx="5468164" cy="369332"/>
          </a:xfrm>
          <a:prstGeom prst="rect">
            <a:avLst/>
          </a:prstGeom>
          <a:solidFill>
            <a:srgbClr val="FFFF00"/>
          </a:solidFill>
          <a:ln>
            <a:noFill/>
          </a:ln>
        </p:spPr>
        <p:txBody>
          <a:bodyPr wrap="none" rtlCol="0">
            <a:spAutoFit/>
          </a:bodyPr>
          <a:lstStyle/>
          <a:p>
            <a:r>
              <a:rPr lang="en-US" dirty="0"/>
              <a:t>Normally Consolidated and Overconsolidated  Clay</a:t>
            </a:r>
          </a:p>
        </p:txBody>
      </p:sp>
      <p:cxnSp>
        <p:nvCxnSpPr>
          <p:cNvPr id="99" name="Straight Arrow Connector 98"/>
          <p:cNvCxnSpPr/>
          <p:nvPr/>
        </p:nvCxnSpPr>
        <p:spPr>
          <a:xfrm>
            <a:off x="5143500" y="4038600"/>
            <a:ext cx="146050" cy="2349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958854" y="915045"/>
            <a:ext cx="2963690" cy="1267325"/>
            <a:chOff x="5958854" y="915045"/>
            <a:chExt cx="2963690" cy="1267325"/>
          </a:xfrm>
        </p:grpSpPr>
        <p:sp>
          <p:nvSpPr>
            <p:cNvPr id="52" name="Freeform 51"/>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3" name="Rectangle 52"/>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4" name="Rectangle 53"/>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5" name="Straight Connector 54"/>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7" name="Group 28"/>
            <p:cNvGrpSpPr>
              <a:grpSpLocks/>
            </p:cNvGrpSpPr>
            <p:nvPr/>
          </p:nvGrpSpPr>
          <p:grpSpPr bwMode="auto">
            <a:xfrm>
              <a:off x="7796525" y="1219875"/>
              <a:ext cx="204186" cy="57606"/>
              <a:chOff x="762000" y="609600"/>
              <a:chExt cx="533400" cy="228600"/>
            </a:xfrm>
          </p:grpSpPr>
          <p:cxnSp>
            <p:nvCxnSpPr>
              <p:cNvPr id="143" name="Straight Connector 142"/>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2" name="Isosceles Triangle 61"/>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3"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4"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5" name="Straight Connector 64"/>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Oval 70"/>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2" name="Oval 71"/>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3"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4"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5"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6" name="Rectangle 75"/>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7" name="Straight Connector 76"/>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8" name="Group 68"/>
            <p:cNvGrpSpPr>
              <a:grpSpLocks/>
            </p:cNvGrpSpPr>
            <p:nvPr/>
          </p:nvGrpSpPr>
          <p:grpSpPr bwMode="auto">
            <a:xfrm>
              <a:off x="7733781" y="1606313"/>
              <a:ext cx="595542" cy="116412"/>
              <a:chOff x="5240338" y="1524006"/>
              <a:chExt cx="888999" cy="153190"/>
            </a:xfrm>
          </p:grpSpPr>
          <p:cxnSp>
            <p:nvCxnSpPr>
              <p:cNvPr id="133" name="Straight Arrow Connector 13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9" name="Group 69"/>
            <p:cNvGrpSpPr>
              <a:grpSpLocks/>
            </p:cNvGrpSpPr>
            <p:nvPr/>
          </p:nvGrpSpPr>
          <p:grpSpPr bwMode="auto">
            <a:xfrm>
              <a:off x="7059543" y="1602713"/>
              <a:ext cx="595542" cy="116411"/>
              <a:chOff x="5240338" y="1524006"/>
              <a:chExt cx="888999" cy="153190"/>
            </a:xfrm>
          </p:grpSpPr>
          <p:cxnSp>
            <p:nvCxnSpPr>
              <p:cNvPr id="111" name="Straight Arrow Connector 11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80"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81"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4"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9" name="Group 69"/>
            <p:cNvGrpSpPr>
              <a:grpSpLocks/>
            </p:cNvGrpSpPr>
            <p:nvPr/>
          </p:nvGrpSpPr>
          <p:grpSpPr bwMode="auto">
            <a:xfrm>
              <a:off x="6390622" y="1602713"/>
              <a:ext cx="595542" cy="116411"/>
              <a:chOff x="5240338" y="1524006"/>
              <a:chExt cx="888999" cy="153190"/>
            </a:xfrm>
          </p:grpSpPr>
          <p:cxnSp>
            <p:nvCxnSpPr>
              <p:cNvPr id="102" name="Straight Arrow Connector 10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4" name="TextBox 3"/>
          <p:cNvSpPr txBox="1"/>
          <p:nvPr/>
        </p:nvSpPr>
        <p:spPr>
          <a:xfrm>
            <a:off x="344383" y="1531918"/>
            <a:ext cx="4311886" cy="307777"/>
          </a:xfrm>
          <a:prstGeom prst="rect">
            <a:avLst/>
          </a:prstGeom>
          <a:noFill/>
        </p:spPr>
        <p:txBody>
          <a:bodyPr wrap="none" rtlCol="0">
            <a:spAutoFit/>
          </a:bodyPr>
          <a:lstStyle/>
          <a:p>
            <a:r>
              <a:rPr lang="en-US" sz="1400" i="1" dirty="0"/>
              <a:t>P</a:t>
            </a:r>
            <a:r>
              <a:rPr lang="en-US" sz="1400" i="1" baseline="-25000" dirty="0"/>
              <a:t>o</a:t>
            </a:r>
            <a:r>
              <a:rPr lang="en-US" sz="1400" i="1" dirty="0"/>
              <a:t> = 3x (96) + 4 (96-62.4) + 8 (110-62.4) = 803.2 psf</a:t>
            </a:r>
          </a:p>
        </p:txBody>
      </p:sp>
      <p:cxnSp>
        <p:nvCxnSpPr>
          <p:cNvPr id="7" name="Straight Arrow Connector 6"/>
          <p:cNvCxnSpPr/>
          <p:nvPr/>
        </p:nvCxnSpPr>
        <p:spPr>
          <a:xfrm flipV="1">
            <a:off x="4554187" y="2594758"/>
            <a:ext cx="0" cy="3105398"/>
          </a:xfrm>
          <a:prstGeom prst="straightConnector1">
            <a:avLst/>
          </a:prstGeom>
          <a:ln w="349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22245" y="2252745"/>
            <a:ext cx="487634" cy="369332"/>
          </a:xfrm>
          <a:prstGeom prst="rect">
            <a:avLst/>
          </a:prstGeom>
          <a:solidFill>
            <a:schemeClr val="bg1"/>
          </a:solidFill>
          <a:ln>
            <a:solidFill>
              <a:schemeClr val="accent1"/>
            </a:solidFill>
          </a:ln>
        </p:spPr>
        <p:txBody>
          <a:bodyPr wrap="none">
            <a:spAutoFit/>
          </a:bodyPr>
          <a:lstStyle/>
          <a:p>
            <a:r>
              <a:rPr lang="en-US" i="1" dirty="0"/>
              <a:t>P</a:t>
            </a:r>
            <a:r>
              <a:rPr lang="en-US" i="1" baseline="-25000" dirty="0"/>
              <a:t>o</a:t>
            </a:r>
            <a:r>
              <a:rPr lang="en-US" i="1" dirty="0"/>
              <a:t> </a:t>
            </a:r>
            <a:endParaRPr lang="en-US" dirty="0"/>
          </a:p>
        </p:txBody>
      </p:sp>
      <p:sp>
        <p:nvSpPr>
          <p:cNvPr id="10" name="Freeform 9"/>
          <p:cNvSpPr/>
          <p:nvPr/>
        </p:nvSpPr>
        <p:spPr>
          <a:xfrm>
            <a:off x="519166" y="1775361"/>
            <a:ext cx="3809390" cy="611579"/>
          </a:xfrm>
          <a:custGeom>
            <a:avLst/>
            <a:gdLst>
              <a:gd name="connsiteX0" fmla="*/ 27099 w 3809390"/>
              <a:gd name="connsiteY0" fmla="*/ 0 h 611579"/>
              <a:gd name="connsiteX1" fmla="*/ 306169 w 3809390"/>
              <a:gd name="connsiteY1" fmla="*/ 469075 h 611579"/>
              <a:gd name="connsiteX2" fmla="*/ 2206221 w 3809390"/>
              <a:gd name="connsiteY2" fmla="*/ 142504 h 611579"/>
              <a:gd name="connsiteX3" fmla="*/ 3809390 w 3809390"/>
              <a:gd name="connsiteY3" fmla="*/ 611579 h 611579"/>
            </a:gdLst>
            <a:ahLst/>
            <a:cxnLst>
              <a:cxn ang="0">
                <a:pos x="connsiteX0" y="connsiteY0"/>
              </a:cxn>
              <a:cxn ang="0">
                <a:pos x="connsiteX1" y="connsiteY1"/>
              </a:cxn>
              <a:cxn ang="0">
                <a:pos x="connsiteX2" y="connsiteY2"/>
              </a:cxn>
              <a:cxn ang="0">
                <a:pos x="connsiteX3" y="connsiteY3"/>
              </a:cxn>
            </a:cxnLst>
            <a:rect l="l" t="t" r="r" b="b"/>
            <a:pathLst>
              <a:path w="3809390" h="611579">
                <a:moveTo>
                  <a:pt x="27099" y="0"/>
                </a:moveTo>
                <a:cubicBezTo>
                  <a:pt x="-14960" y="222662"/>
                  <a:pt x="-57018" y="445324"/>
                  <a:pt x="306169" y="469075"/>
                </a:cubicBezTo>
                <a:cubicBezTo>
                  <a:pt x="669356" y="492826"/>
                  <a:pt x="1622351" y="118753"/>
                  <a:pt x="2206221" y="142504"/>
                </a:cubicBezTo>
                <a:cubicBezTo>
                  <a:pt x="2790091" y="166255"/>
                  <a:pt x="3299740" y="388917"/>
                  <a:pt x="3809390" y="611579"/>
                </a:cubicBezTo>
              </a:path>
            </a:pathLst>
          </a:custGeom>
          <a:noFill/>
          <a:ln w="0">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13651" y="5286889"/>
            <a:ext cx="729687" cy="246221"/>
          </a:xfrm>
          <a:prstGeom prst="rect">
            <a:avLst/>
          </a:prstGeom>
          <a:solidFill>
            <a:srgbClr val="FFFF00"/>
          </a:solidFill>
        </p:spPr>
        <p:txBody>
          <a:bodyPr wrap="none">
            <a:spAutoFit/>
          </a:bodyPr>
          <a:lstStyle/>
          <a:p>
            <a:r>
              <a:rPr lang="en-US" sz="1000" b="1" i="1" dirty="0">
                <a:solidFill>
                  <a:srgbClr val="FF0000"/>
                </a:solidFill>
              </a:rPr>
              <a:t>803.2 psf</a:t>
            </a:r>
          </a:p>
        </p:txBody>
      </p:sp>
    </p:spTree>
    <p:extLst>
      <p:ext uri="{BB962C8B-B14F-4D97-AF65-F5344CB8AC3E}">
        <p14:creationId xmlns:p14="http://schemas.microsoft.com/office/powerpoint/2010/main" val="39091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nvPr>
        </p:nvGraphicFramePr>
        <p:xfrm>
          <a:off x="1553358" y="1656113"/>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TextBox 14"/>
          <p:cNvSpPr txBox="1">
            <a:spLocks noChangeArrowheads="1"/>
          </p:cNvSpPr>
          <p:nvPr/>
        </p:nvSpPr>
        <p:spPr bwMode="auto">
          <a:xfrm>
            <a:off x="4372758" y="5542313"/>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6388" name="TextBox 16"/>
          <p:cNvSpPr txBox="1">
            <a:spLocks noChangeArrowheads="1"/>
          </p:cNvSpPr>
          <p:nvPr/>
        </p:nvSpPr>
        <p:spPr bwMode="auto">
          <a:xfrm rot="-5400000">
            <a:off x="669914" y="3263457"/>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367871" y="2484788"/>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3865552" y="2858644"/>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52121" y="2597501"/>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5071258" y="2538763"/>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6" name="TextBox 85"/>
          <p:cNvSpPr txBox="1">
            <a:spLocks noChangeArrowheads="1"/>
          </p:cNvSpPr>
          <p:nvPr/>
        </p:nvSpPr>
        <p:spPr bwMode="auto">
          <a:xfrm>
            <a:off x="5053796" y="2786413"/>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8" name="TextBox 87"/>
          <p:cNvSpPr txBox="1">
            <a:spLocks noChangeArrowheads="1"/>
          </p:cNvSpPr>
          <p:nvPr/>
        </p:nvSpPr>
        <p:spPr bwMode="auto">
          <a:xfrm>
            <a:off x="3864758" y="5191476"/>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91" name="Oval 90"/>
          <p:cNvSpPr/>
          <p:nvPr/>
        </p:nvSpPr>
        <p:spPr>
          <a:xfrm>
            <a:off x="3377396" y="2451451"/>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723471" y="2473676"/>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958421" y="2513363"/>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94996" y="2884838"/>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780746" y="32880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177621" y="3894488"/>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468133" y="4337401"/>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744108" y="4113563"/>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15533" y="4094513"/>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568021" y="4356451"/>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601233" y="2322863"/>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685621" y="4680301"/>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TextBox 112"/>
          <p:cNvSpPr txBox="1">
            <a:spLocks noChangeArrowheads="1"/>
          </p:cNvSpPr>
          <p:nvPr/>
        </p:nvSpPr>
        <p:spPr bwMode="auto">
          <a:xfrm>
            <a:off x="4013983" y="2619726"/>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587196" y="2378426"/>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445908" y="3270601"/>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16" name="TextBox 115"/>
          <p:cNvSpPr txBox="1">
            <a:spLocks noChangeArrowheads="1"/>
          </p:cNvSpPr>
          <p:nvPr/>
        </p:nvSpPr>
        <p:spPr bwMode="auto">
          <a:xfrm rot="897422">
            <a:off x="5474483" y="3143601"/>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17" name="TextBox 116"/>
          <p:cNvSpPr txBox="1">
            <a:spLocks noChangeArrowheads="1"/>
          </p:cNvSpPr>
          <p:nvPr/>
        </p:nvSpPr>
        <p:spPr bwMode="auto">
          <a:xfrm rot="3404184">
            <a:off x="4604533" y="3781776"/>
            <a:ext cx="1638300" cy="260350"/>
          </a:xfrm>
          <a:prstGeom prst="rect">
            <a:avLst/>
          </a:prstGeom>
          <a:noFill/>
          <a:ln w="9525">
            <a:noFill/>
            <a:miter lim="800000"/>
            <a:headEnd/>
            <a:tailEnd/>
          </a:ln>
        </p:spPr>
        <p:txBody>
          <a:bodyPr wrap="none">
            <a:spAutoFit/>
          </a:bodyPr>
          <a:lstStyle/>
          <a:p>
            <a:r>
              <a:rPr lang="en-US" sz="1100">
                <a:latin typeface="Calibri" pitchFamily="34" charset="0"/>
              </a:rPr>
              <a:t>    Extend the straight line</a:t>
            </a:r>
          </a:p>
        </p:txBody>
      </p:sp>
      <p:sp>
        <p:nvSpPr>
          <p:cNvPr id="118" name="TextBox 117"/>
          <p:cNvSpPr txBox="1">
            <a:spLocks noChangeArrowheads="1"/>
          </p:cNvSpPr>
          <p:nvPr/>
        </p:nvSpPr>
        <p:spPr bwMode="auto">
          <a:xfrm rot="-726714">
            <a:off x="4367996" y="2235551"/>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20" name="TextBox 119"/>
          <p:cNvSpPr txBox="1">
            <a:spLocks noChangeArrowheads="1"/>
          </p:cNvSpPr>
          <p:nvPr/>
        </p:nvSpPr>
        <p:spPr bwMode="auto">
          <a:xfrm>
            <a:off x="2569358" y="1287813"/>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3936196" y="1622776"/>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553858" y="3573813"/>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158446" y="2594326"/>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218771" y="2605438"/>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268108" y="2619726"/>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345771" y="5280376"/>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35"/>
          <p:cNvGrpSpPr>
            <a:grpSpLocks/>
          </p:cNvGrpSpPr>
          <p:nvPr/>
        </p:nvGrpSpPr>
        <p:grpSpPr bwMode="auto">
          <a:xfrm>
            <a:off x="197283" y="5796623"/>
            <a:ext cx="4487862" cy="914400"/>
            <a:chOff x="362952" y="5440267"/>
            <a:chExt cx="4488447" cy="915210"/>
          </a:xfrm>
        </p:grpSpPr>
        <p:sp>
          <p:nvSpPr>
            <p:cNvPr id="16429"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a:latin typeface="Calibri" pitchFamily="34" charset="0"/>
                </a:rPr>
                <a:t>Overconsolidation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16430" name="Group 134"/>
            <p:cNvGrpSpPr>
              <a:grpSpLocks/>
            </p:cNvGrpSpPr>
            <p:nvPr/>
          </p:nvGrpSpPr>
          <p:grpSpPr bwMode="auto">
            <a:xfrm>
              <a:off x="2806884" y="5440267"/>
              <a:ext cx="425835" cy="674132"/>
              <a:chOff x="914584" y="2443067"/>
              <a:chExt cx="425835" cy="674132"/>
            </a:xfrm>
          </p:grpSpPr>
          <p:sp>
            <p:nvSpPr>
              <p:cNvPr id="16431"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6432"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2859077" y="3728595"/>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TextBox 118"/>
          <p:cNvSpPr txBox="1">
            <a:spLocks noChangeArrowheads="1"/>
          </p:cNvSpPr>
          <p:nvPr/>
        </p:nvSpPr>
        <p:spPr bwMode="auto">
          <a:xfrm>
            <a:off x="4279096" y="4842226"/>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6424" name="TextBox 136"/>
          <p:cNvSpPr txBox="1">
            <a:spLocks noChangeArrowheads="1"/>
          </p:cNvSpPr>
          <p:nvPr/>
        </p:nvSpPr>
        <p:spPr bwMode="auto">
          <a:xfrm>
            <a:off x="457200" y="469900"/>
            <a:ext cx="301625" cy="369888"/>
          </a:xfrm>
          <a:prstGeom prst="rect">
            <a:avLst/>
          </a:prstGeom>
          <a:noFill/>
          <a:ln w="9525">
            <a:noFill/>
            <a:miter lim="800000"/>
            <a:headEnd/>
            <a:tailEnd/>
          </a:ln>
        </p:spPr>
        <p:txBody>
          <a:bodyPr wrap="none">
            <a:spAutoFit/>
          </a:bodyPr>
          <a:lstStyle/>
          <a:p>
            <a:r>
              <a:rPr lang="en-US" b="1">
                <a:latin typeface="Calibri" pitchFamily="34" charset="0"/>
              </a:rPr>
              <a:t>1</a:t>
            </a:r>
          </a:p>
        </p:txBody>
      </p:sp>
      <p:sp>
        <p:nvSpPr>
          <p:cNvPr id="138" name="Oval 137"/>
          <p:cNvSpPr/>
          <p:nvPr/>
        </p:nvSpPr>
        <p:spPr>
          <a:xfrm>
            <a:off x="368300" y="4318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Rectangle 138"/>
          <p:cNvSpPr>
            <a:spLocks noChangeArrowheads="1"/>
          </p:cNvSpPr>
          <p:nvPr/>
        </p:nvSpPr>
        <p:spPr bwMode="auto">
          <a:xfrm>
            <a:off x="838200" y="488950"/>
            <a:ext cx="2868613" cy="368300"/>
          </a:xfrm>
          <a:prstGeom prst="rect">
            <a:avLst/>
          </a:prstGeom>
          <a:noFill/>
          <a:ln w="9525">
            <a:noFill/>
            <a:miter lim="800000"/>
            <a:headEnd/>
            <a:tailEnd/>
          </a:ln>
        </p:spPr>
        <p:txBody>
          <a:bodyPr wrap="none">
            <a:spAutoFit/>
          </a:bodyPr>
          <a:lstStyle/>
          <a:p>
            <a:r>
              <a:rPr lang="en-US">
                <a:latin typeface="Calibri" pitchFamily="34" charset="0"/>
              </a:rPr>
              <a:t> </a:t>
            </a:r>
            <a:r>
              <a:rPr lang="en-US" b="1" u="sng">
                <a:latin typeface="Calibri" pitchFamily="34" charset="0"/>
              </a:rPr>
              <a:t>Normally Consolidated Soil </a:t>
            </a:r>
            <a:endParaRPr lang="en-US">
              <a:latin typeface="Calibri" pitchFamily="34" charset="0"/>
            </a:endParaRPr>
          </a:p>
        </p:txBody>
      </p:sp>
      <p:sp>
        <p:nvSpPr>
          <p:cNvPr id="16427" name="Rectangle 47"/>
          <p:cNvSpPr>
            <a:spLocks noChangeArrowheads="1"/>
          </p:cNvSpPr>
          <p:nvPr/>
        </p:nvSpPr>
        <p:spPr bwMode="auto">
          <a:xfrm>
            <a:off x="863600" y="88900"/>
            <a:ext cx="6510338"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Preconsolidation Pressure (Pc)</a:t>
            </a:r>
          </a:p>
        </p:txBody>
      </p:sp>
      <p:grpSp>
        <p:nvGrpSpPr>
          <p:cNvPr id="50" name="Group 49"/>
          <p:cNvGrpSpPr/>
          <p:nvPr/>
        </p:nvGrpSpPr>
        <p:grpSpPr>
          <a:xfrm>
            <a:off x="6113233" y="422219"/>
            <a:ext cx="2963690" cy="1267325"/>
            <a:chOff x="5958854" y="915045"/>
            <a:chExt cx="2963690" cy="1267325"/>
          </a:xfrm>
        </p:grpSpPr>
        <p:sp>
          <p:nvSpPr>
            <p:cNvPr id="51" name="Freeform 50"/>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2" name="Rectangle 51"/>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3" name="Rectangle 52"/>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4" name="Straight Connector 53"/>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6" name="Group 28"/>
            <p:cNvGrpSpPr>
              <a:grpSpLocks/>
            </p:cNvGrpSpPr>
            <p:nvPr/>
          </p:nvGrpSpPr>
          <p:grpSpPr bwMode="auto">
            <a:xfrm>
              <a:off x="7796525" y="1219875"/>
              <a:ext cx="204186" cy="57606"/>
              <a:chOff x="762000" y="609600"/>
              <a:chExt cx="533400" cy="228600"/>
            </a:xfrm>
          </p:grpSpPr>
          <p:cxnSp>
            <p:nvCxnSpPr>
              <p:cNvPr id="142" name="Straight Connector 14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0" name="Isosceles Triangle 59"/>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1"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2"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3" name="Straight Connector 62"/>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8" name="Oval 67"/>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9" name="Oval 68"/>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2"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3"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4" name="Rectangle 73"/>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5" name="Straight Connector 74"/>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6" name="Group 68"/>
            <p:cNvGrpSpPr>
              <a:grpSpLocks/>
            </p:cNvGrpSpPr>
            <p:nvPr/>
          </p:nvGrpSpPr>
          <p:grpSpPr bwMode="auto">
            <a:xfrm>
              <a:off x="7733781" y="1606313"/>
              <a:ext cx="595542" cy="116412"/>
              <a:chOff x="5240338" y="1524006"/>
              <a:chExt cx="888999" cy="153190"/>
            </a:xfrm>
          </p:grpSpPr>
          <p:cxnSp>
            <p:nvCxnSpPr>
              <p:cNvPr id="132" name="Straight Arrow Connector 131"/>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7" name="Group 69"/>
            <p:cNvGrpSpPr>
              <a:grpSpLocks/>
            </p:cNvGrpSpPr>
            <p:nvPr/>
          </p:nvGrpSpPr>
          <p:grpSpPr bwMode="auto">
            <a:xfrm>
              <a:off x="7059543" y="1602713"/>
              <a:ext cx="595542" cy="116411"/>
              <a:chOff x="5240338" y="1524006"/>
              <a:chExt cx="888999" cy="153190"/>
            </a:xfrm>
          </p:grpSpPr>
          <p:cxnSp>
            <p:nvCxnSpPr>
              <p:cNvPr id="110" name="Straight Arrow Connector 10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78"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79"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0"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1" name="Group 69"/>
            <p:cNvGrpSpPr>
              <a:grpSpLocks/>
            </p:cNvGrpSpPr>
            <p:nvPr/>
          </p:nvGrpSpPr>
          <p:grpSpPr bwMode="auto">
            <a:xfrm>
              <a:off x="6390622" y="1602713"/>
              <a:ext cx="595542" cy="116411"/>
              <a:chOff x="5240338" y="1524006"/>
              <a:chExt cx="888999" cy="153190"/>
            </a:xfrm>
          </p:grpSpPr>
          <p:cxnSp>
            <p:nvCxnSpPr>
              <p:cNvPr id="90" name="Straight Arrow Connector 8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82" name="Oval 81"/>
          <p:cNvSpPr/>
          <p:nvPr/>
        </p:nvSpPr>
        <p:spPr>
          <a:xfrm>
            <a:off x="4106851" y="255225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0201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2000"/>
                                        <p:tgtEl>
                                          <p:spTgt spid="82"/>
                                        </p:tgtEl>
                                      </p:cBhvr>
                                    </p:animEffect>
                                  </p:childTnLst>
                                </p:cTn>
                              </p:par>
                              <p:par>
                                <p:cTn id="8" presetID="4"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ox(in)">
                                      <p:cBhvr>
                                        <p:cTn id="10" dur="2000"/>
                                        <p:tgtEl>
                                          <p:spTgt spid="120"/>
                                        </p:tgtEl>
                                      </p:cBhvr>
                                    </p:animEffect>
                                  </p:childTnLst>
                                </p:cTn>
                              </p:par>
                              <p:par>
                                <p:cTn id="11" presetID="4" presetClass="entr" presetSubtype="16"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2000"/>
                                        <p:tgtEl>
                                          <p:spTgt spid="121"/>
                                        </p:tgtEl>
                                      </p:cBhvr>
                                    </p:animEffect>
                                  </p:childTnLst>
                                </p:cTn>
                              </p:par>
                              <p:par>
                                <p:cTn id="14" presetID="4"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ox(in)">
                                      <p:cBhvr>
                                        <p:cTn id="16" dur="1200"/>
                                        <p:tgtEl>
                                          <p:spTgt spid="113"/>
                                        </p:tgtEl>
                                      </p:cBhvr>
                                    </p:animEffect>
                                  </p:childTnLst>
                                </p:cTn>
                              </p:par>
                            </p:childTnLst>
                          </p:cTn>
                        </p:par>
                        <p:par>
                          <p:cTn id="17" fill="hold">
                            <p:stCondLst>
                              <p:cond delay="2000"/>
                            </p:stCondLst>
                            <p:childTnLst>
                              <p:par>
                                <p:cTn id="18" presetID="4" presetClass="entr" presetSubtype="16"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box(in)">
                                      <p:cBhvr>
                                        <p:cTn id="20" dur="2800"/>
                                        <p:tgtEl>
                                          <p:spTgt spid="124"/>
                                        </p:tgtEl>
                                      </p:cBhvr>
                                    </p:animEffect>
                                  </p:childTnLst>
                                </p:cTn>
                              </p:par>
                              <p:par>
                                <p:cTn id="21" presetID="4" presetClass="entr" presetSubtype="16"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ox(in)">
                                      <p:cBhvr>
                                        <p:cTn id="23" dur="1000"/>
                                        <p:tgtEl>
                                          <p:spTgt spid="114"/>
                                        </p:tgtEl>
                                      </p:cBhvr>
                                    </p:animEffect>
                                  </p:childTnLst>
                                </p:cTn>
                              </p:par>
                            </p:childTnLst>
                          </p:cTn>
                        </p:par>
                        <p:par>
                          <p:cTn id="24" fill="hold">
                            <p:stCondLst>
                              <p:cond delay="4800"/>
                            </p:stCondLst>
                            <p:childTnLst>
                              <p:par>
                                <p:cTn id="25" presetID="4"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ox(in)">
                                      <p:cBhvr>
                                        <p:cTn id="27" dur="5100"/>
                                        <p:tgtEl>
                                          <p:spTgt spid="99"/>
                                        </p:tgtEl>
                                      </p:cBhvr>
                                    </p:animEffect>
                                  </p:childTnLst>
                                </p:cTn>
                              </p:par>
                              <p:par>
                                <p:cTn id="28" presetID="4"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ox(in)">
                                      <p:cBhvr>
                                        <p:cTn id="30" dur="5000"/>
                                        <p:tgtEl>
                                          <p:spTgt spid="122"/>
                                        </p:tgtEl>
                                      </p:cBhvr>
                                    </p:animEffect>
                                  </p:childTnLst>
                                </p:cTn>
                              </p:par>
                              <p:par>
                                <p:cTn id="31" presetID="4" presetClass="entr" presetSubtype="16"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box(in)">
                                      <p:cBhvr>
                                        <p:cTn id="33" dur="1200"/>
                                        <p:tgtEl>
                                          <p:spTgt spid="115"/>
                                        </p:tgtEl>
                                      </p:cBhvr>
                                    </p:animEffect>
                                  </p:childTnLst>
                                </p:cTn>
                              </p:par>
                            </p:childTnLst>
                          </p:cTn>
                        </p:par>
                        <p:par>
                          <p:cTn id="34" fill="hold">
                            <p:stCondLst>
                              <p:cond delay="9900"/>
                            </p:stCondLst>
                            <p:childTnLst>
                              <p:par>
                                <p:cTn id="35" presetID="4"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30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3000"/>
                                        <p:tgtEl>
                                          <p:spTgt spid="85"/>
                                        </p:tgtEl>
                                      </p:cBhvr>
                                    </p:animEffect>
                                  </p:childTnLst>
                                </p:cTn>
                              </p:par>
                              <p:par>
                                <p:cTn id="41" presetID="4" presetClass="entr" presetSubtype="16" fill="hold" nodeType="withEffect">
                                  <p:stCondLst>
                                    <p:cond delay="1800"/>
                                  </p:stCondLst>
                                  <p:childTnLst>
                                    <p:set>
                                      <p:cBhvr>
                                        <p:cTn id="42" dur="1" fill="hold">
                                          <p:stCondLst>
                                            <p:cond delay="0"/>
                                          </p:stCondLst>
                                        </p:cTn>
                                        <p:tgtEl>
                                          <p:spTgt spid="116"/>
                                        </p:tgtEl>
                                        <p:attrNameLst>
                                          <p:attrName>style.visibility</p:attrName>
                                        </p:attrNameLst>
                                      </p:cBhvr>
                                      <p:to>
                                        <p:strVal val="visible"/>
                                      </p:to>
                                    </p:set>
                                    <p:animEffect transition="in" filter="box(in)">
                                      <p:cBhvr>
                                        <p:cTn id="43" dur="1200"/>
                                        <p:tgtEl>
                                          <p:spTgt spid="116"/>
                                        </p:tgtEl>
                                      </p:cBhvr>
                                    </p:animEffect>
                                  </p:childTnLst>
                                </p:cTn>
                              </p:par>
                              <p:par>
                                <p:cTn id="44" presetID="4" presetClass="entr" presetSubtype="16"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ox(in)">
                                      <p:cBhvr>
                                        <p:cTn id="46" dur="3100"/>
                                        <p:tgtEl>
                                          <p:spTgt spid="126"/>
                                        </p:tgtEl>
                                      </p:cBhvr>
                                    </p:animEffect>
                                  </p:childTnLst>
                                </p:cTn>
                              </p:par>
                              <p:par>
                                <p:cTn id="47" presetID="4" presetClass="entr" presetSubtype="16" fill="hold" nodeType="withEffect">
                                  <p:stCondLst>
                                    <p:cond delay="3200"/>
                                  </p:stCondLst>
                                  <p:childTnLst>
                                    <p:set>
                                      <p:cBhvr>
                                        <p:cTn id="48" dur="1" fill="hold">
                                          <p:stCondLst>
                                            <p:cond delay="0"/>
                                          </p:stCondLst>
                                        </p:cTn>
                                        <p:tgtEl>
                                          <p:spTgt spid="125"/>
                                        </p:tgtEl>
                                        <p:attrNameLst>
                                          <p:attrName>style.visibility</p:attrName>
                                        </p:attrNameLst>
                                      </p:cBhvr>
                                      <p:to>
                                        <p:strVal val="visible"/>
                                      </p:to>
                                    </p:set>
                                    <p:animEffect transition="in" filter="box(in)">
                                      <p:cBhvr>
                                        <p:cTn id="49" dur="2900"/>
                                        <p:tgtEl>
                                          <p:spTgt spid="125"/>
                                        </p:tgtEl>
                                      </p:cBhvr>
                                    </p:animEffect>
                                  </p:childTnLst>
                                </p:cTn>
                              </p:par>
                              <p:par>
                                <p:cTn id="50" presetID="4" presetClass="entr" presetSubtype="16" fill="hold" nodeType="withEffect">
                                  <p:stCondLst>
                                    <p:cond delay="6100"/>
                                  </p:stCondLst>
                                  <p:childTnLst>
                                    <p:set>
                                      <p:cBhvr>
                                        <p:cTn id="51" dur="1" fill="hold">
                                          <p:stCondLst>
                                            <p:cond delay="0"/>
                                          </p:stCondLst>
                                        </p:cTn>
                                        <p:tgtEl>
                                          <p:spTgt spid="58"/>
                                        </p:tgtEl>
                                        <p:attrNameLst>
                                          <p:attrName>style.visibility</p:attrName>
                                        </p:attrNameLst>
                                      </p:cBhvr>
                                      <p:to>
                                        <p:strVal val="visible"/>
                                      </p:to>
                                    </p:set>
                                    <p:animEffect transition="in" filter="box(in)">
                                      <p:cBhvr>
                                        <p:cTn id="52" dur="3000"/>
                                        <p:tgtEl>
                                          <p:spTgt spid="58"/>
                                        </p:tgtEl>
                                      </p:cBhvr>
                                    </p:animEffect>
                                  </p:childTnLst>
                                </p:cTn>
                              </p:par>
                              <p:par>
                                <p:cTn id="53" presetID="4" presetClass="entr" presetSubtype="16" fill="hold" nodeType="withEffect">
                                  <p:stCondLst>
                                    <p:cond delay="6100"/>
                                  </p:stCondLst>
                                  <p:childTnLst>
                                    <p:set>
                                      <p:cBhvr>
                                        <p:cTn id="54" dur="1" fill="hold">
                                          <p:stCondLst>
                                            <p:cond delay="0"/>
                                          </p:stCondLst>
                                        </p:cTn>
                                        <p:tgtEl>
                                          <p:spTgt spid="117"/>
                                        </p:tgtEl>
                                        <p:attrNameLst>
                                          <p:attrName>style.visibility</p:attrName>
                                        </p:attrNameLst>
                                      </p:cBhvr>
                                      <p:to>
                                        <p:strVal val="visible"/>
                                      </p:to>
                                    </p:set>
                                    <p:animEffect transition="in" filter="box(in)">
                                      <p:cBhvr>
                                        <p:cTn id="55" dur="3000"/>
                                        <p:tgtEl>
                                          <p:spTgt spid="117"/>
                                        </p:tgtEl>
                                      </p:cBhvr>
                                    </p:animEffect>
                                  </p:childTnLst>
                                </p:cTn>
                              </p:par>
                              <p:par>
                                <p:cTn id="56" presetID="4" presetClass="entr" presetSubtype="16" fill="hold" nodeType="withEffect">
                                  <p:stCondLst>
                                    <p:cond delay="9100"/>
                                  </p:stCondLst>
                                  <p:childTnLst>
                                    <p:set>
                                      <p:cBhvr>
                                        <p:cTn id="57" dur="1" fill="hold">
                                          <p:stCondLst>
                                            <p:cond delay="0"/>
                                          </p:stCondLst>
                                        </p:cTn>
                                        <p:tgtEl>
                                          <p:spTgt spid="59"/>
                                        </p:tgtEl>
                                        <p:attrNameLst>
                                          <p:attrName>style.visibility</p:attrName>
                                        </p:attrNameLst>
                                      </p:cBhvr>
                                      <p:to>
                                        <p:strVal val="visible"/>
                                      </p:to>
                                    </p:set>
                                    <p:animEffect transition="in" filter="box(in)">
                                      <p:cBhvr>
                                        <p:cTn id="58" dur="2000"/>
                                        <p:tgtEl>
                                          <p:spTgt spid="59"/>
                                        </p:tgtEl>
                                      </p:cBhvr>
                                    </p:animEffect>
                                  </p:childTnLst>
                                </p:cTn>
                              </p:par>
                              <p:par>
                                <p:cTn id="59" presetID="4" presetClass="entr" presetSubtype="16" fill="hold" grpId="0" nodeType="withEffect">
                                  <p:stCondLst>
                                    <p:cond delay="9100"/>
                                  </p:stCondLst>
                                  <p:childTnLst>
                                    <p:set>
                                      <p:cBhvr>
                                        <p:cTn id="60" dur="1" fill="hold">
                                          <p:stCondLst>
                                            <p:cond delay="0"/>
                                          </p:stCondLst>
                                        </p:cTn>
                                        <p:tgtEl>
                                          <p:spTgt spid="118"/>
                                        </p:tgtEl>
                                        <p:attrNameLst>
                                          <p:attrName>style.visibility</p:attrName>
                                        </p:attrNameLst>
                                      </p:cBhvr>
                                      <p:to>
                                        <p:strVal val="visible"/>
                                      </p:to>
                                    </p:set>
                                    <p:animEffect transition="in" filter="box(in)">
                                      <p:cBhvr>
                                        <p:cTn id="61" dur="1000"/>
                                        <p:tgtEl>
                                          <p:spTgt spid="118"/>
                                        </p:tgtEl>
                                      </p:cBhvr>
                                    </p:animEffect>
                                  </p:childTnLst>
                                </p:cTn>
                              </p:par>
                              <p:par>
                                <p:cTn id="62" presetID="4" presetClass="entr" presetSubtype="16" fill="hold" nodeType="withEffect">
                                  <p:stCondLst>
                                    <p:cond delay="1110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11100"/>
                                  </p:stCondLst>
                                  <p:childTnLst>
                                    <p:set>
                                      <p:cBhvr>
                                        <p:cTn id="66" dur="1" fill="hold">
                                          <p:stCondLst>
                                            <p:cond delay="0"/>
                                          </p:stCondLst>
                                        </p:cTn>
                                        <p:tgtEl>
                                          <p:spTgt spid="119"/>
                                        </p:tgtEl>
                                        <p:attrNameLst>
                                          <p:attrName>style.visibility</p:attrName>
                                        </p:attrNameLst>
                                      </p:cBhvr>
                                      <p:to>
                                        <p:strVal val="visible"/>
                                      </p:to>
                                    </p:set>
                                    <p:animEffect transition="in" filter="box(in)">
                                      <p:cBhvr>
                                        <p:cTn id="67" dur="1000"/>
                                        <p:tgtEl>
                                          <p:spTgt spid="119"/>
                                        </p:tgtEl>
                                      </p:cBhvr>
                                    </p:animEffect>
                                  </p:childTnLst>
                                </p:cTn>
                              </p:par>
                              <p:par>
                                <p:cTn id="68" presetID="4" presetClass="entr" presetSubtype="16" fill="hold" grpId="0" nodeType="withEffect">
                                  <p:stCondLst>
                                    <p:cond delay="13100"/>
                                  </p:stCondLst>
                                  <p:childTnLst>
                                    <p:set>
                                      <p:cBhvr>
                                        <p:cTn id="69" dur="1" fill="hold">
                                          <p:stCondLst>
                                            <p:cond delay="0"/>
                                          </p:stCondLst>
                                        </p:cTn>
                                        <p:tgtEl>
                                          <p:spTgt spid="128"/>
                                        </p:tgtEl>
                                        <p:attrNameLst>
                                          <p:attrName>style.visibility</p:attrName>
                                        </p:attrNameLst>
                                      </p:cBhvr>
                                      <p:to>
                                        <p:strVal val="visible"/>
                                      </p:to>
                                    </p:set>
                                    <p:animEffect transition="in" filter="box(in)">
                                      <p:cBhvr>
                                        <p:cTn id="70" dur="1300"/>
                                        <p:tgtEl>
                                          <p:spTgt spid="128"/>
                                        </p:tgtEl>
                                      </p:cBhvr>
                                    </p:animEffect>
                                  </p:childTnLst>
                                </p:cTn>
                              </p:par>
                              <p:par>
                                <p:cTn id="71" presetID="4" presetClass="entr" presetSubtype="16" fill="hold" grpId="0" nodeType="withEffect">
                                  <p:stCondLst>
                                    <p:cond delay="1440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2000"/>
                                        <p:tgtEl>
                                          <p:spTgt spid="88"/>
                                        </p:tgtEl>
                                      </p:cBhvr>
                                    </p:animEffect>
                                  </p:childTnLst>
                                </p:cTn>
                              </p:par>
                              <p:par>
                                <p:cTn id="74" presetID="4" presetClass="entr" presetSubtype="16" fill="hold" nodeType="withEffect">
                                  <p:stCondLst>
                                    <p:cond delay="1640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8" grpId="0"/>
      <p:bldP spid="128" grpId="0" animBg="1"/>
      <p:bldP spid="119" grpId="0" animBg="1"/>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4794477" y="600099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84" name="TextBox 87"/>
          <p:cNvSpPr txBox="1">
            <a:spLocks noChangeArrowheads="1"/>
          </p:cNvSpPr>
          <p:nvPr/>
        </p:nvSpPr>
        <p:spPr bwMode="auto">
          <a:xfrm>
            <a:off x="5729494" y="5935168"/>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124912" cy="1169551"/>
          </a:xfrm>
          <a:prstGeom prst="rect">
            <a:avLst/>
          </a:prstGeom>
          <a:noFill/>
          <a:ln w="9525">
            <a:noFill/>
            <a:miter lim="800000"/>
            <a:headEnd/>
            <a:tailEnd/>
          </a:ln>
        </p:spPr>
        <p:txBody>
          <a:bodyPr wrap="none">
            <a:spAutoFit/>
          </a:bodyPr>
          <a:lstStyle/>
          <a:p>
            <a:r>
              <a:rPr lang="en-US" sz="1400" dirty="0">
                <a:latin typeface="Calibri" pitchFamily="34" charset="0"/>
              </a:rPr>
              <a:t>Given</a:t>
            </a:r>
          </a:p>
          <a:p>
            <a:r>
              <a:rPr lang="en-US" sz="1400" dirty="0">
                <a:latin typeface="Calibri" pitchFamily="34" charset="0"/>
              </a:rPr>
              <a:t>The clay layer shown in the figure </a:t>
            </a:r>
          </a:p>
          <a:p>
            <a:endParaRPr lang="en-US" sz="1400" dirty="0">
              <a:latin typeface="Calibri" pitchFamily="34" charset="0"/>
            </a:endParaRPr>
          </a:p>
          <a:p>
            <a:r>
              <a:rPr lang="en-US" sz="1400" dirty="0">
                <a:latin typeface="Calibri" pitchFamily="34" charset="0"/>
              </a:rPr>
              <a:t>Find </a:t>
            </a:r>
          </a:p>
          <a:p>
            <a:r>
              <a:rPr lang="en-US" sz="1400" dirty="0">
                <a:latin typeface="Calibri" pitchFamily="34" charset="0"/>
              </a:rPr>
              <a:t>The ultimate consolidation settlement of the clay layer</a:t>
            </a:r>
          </a:p>
        </p:txBody>
      </p:sp>
      <p:sp>
        <p:nvSpPr>
          <p:cNvPr id="2086" name="TextBox 89"/>
          <p:cNvSpPr txBox="1">
            <a:spLocks noChangeArrowheads="1"/>
          </p:cNvSpPr>
          <p:nvPr/>
        </p:nvSpPr>
        <p:spPr bwMode="auto">
          <a:xfrm>
            <a:off x="265113" y="433388"/>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1:</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 name="TextBox 1"/>
          <p:cNvSpPr txBox="1"/>
          <p:nvPr/>
        </p:nvSpPr>
        <p:spPr>
          <a:xfrm>
            <a:off x="6982691" y="1894114"/>
            <a:ext cx="1377300" cy="230832"/>
          </a:xfrm>
          <a:prstGeom prst="rect">
            <a:avLst/>
          </a:prstGeom>
          <a:noFill/>
        </p:spPr>
        <p:txBody>
          <a:bodyPr wrap="none" rtlCol="0">
            <a:spAutoFit/>
          </a:bodyPr>
          <a:lstStyle/>
          <a:p>
            <a:r>
              <a:rPr lang="en-US" sz="900" dirty="0"/>
              <a:t>Normally Consolidated </a:t>
            </a:r>
          </a:p>
        </p:txBody>
      </p:sp>
    </p:spTree>
    <p:extLst>
      <p:ext uri="{BB962C8B-B14F-4D97-AF65-F5344CB8AC3E}">
        <p14:creationId xmlns:p14="http://schemas.microsoft.com/office/powerpoint/2010/main" val="8935676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69D5ADA-7079-4F86-B683-EB75BC5B1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752600"/>
            <a:ext cx="4286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4794477" y="600099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83" name="Straight Arrow Connector 82"/>
          <p:cNvCxnSpPr/>
          <p:nvPr/>
        </p:nvCxnSpPr>
        <p:spPr>
          <a:xfrm rot="5400000">
            <a:off x="4353927"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729494" y="5935168"/>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124912" cy="1169551"/>
          </a:xfrm>
          <a:prstGeom prst="rect">
            <a:avLst/>
          </a:prstGeom>
          <a:noFill/>
          <a:ln w="9525">
            <a:noFill/>
            <a:miter lim="800000"/>
            <a:headEnd/>
            <a:tailEnd/>
          </a:ln>
        </p:spPr>
        <p:txBody>
          <a:bodyPr wrap="none">
            <a:spAutoFit/>
          </a:bodyPr>
          <a:lstStyle/>
          <a:p>
            <a:r>
              <a:rPr lang="en-US" sz="1400" dirty="0">
                <a:latin typeface="Calibri" pitchFamily="34" charset="0"/>
              </a:rPr>
              <a:t>Given</a:t>
            </a:r>
          </a:p>
          <a:p>
            <a:r>
              <a:rPr lang="en-US" sz="1400" dirty="0">
                <a:latin typeface="Calibri" pitchFamily="34" charset="0"/>
              </a:rPr>
              <a:t>The clay layer shown in the figure </a:t>
            </a:r>
          </a:p>
          <a:p>
            <a:endParaRPr lang="en-US" sz="1400" dirty="0">
              <a:latin typeface="Calibri" pitchFamily="34" charset="0"/>
            </a:endParaRPr>
          </a:p>
          <a:p>
            <a:r>
              <a:rPr lang="en-US" sz="1400" dirty="0">
                <a:latin typeface="Calibri" pitchFamily="34" charset="0"/>
              </a:rPr>
              <a:t>Find </a:t>
            </a:r>
          </a:p>
          <a:p>
            <a:r>
              <a:rPr lang="en-US" sz="1400" dirty="0">
                <a:latin typeface="Calibri" pitchFamily="34" charset="0"/>
              </a:rPr>
              <a:t>The ultimate consolidation settlement of the clay layer</a:t>
            </a:r>
          </a:p>
        </p:txBody>
      </p:sp>
      <p:sp>
        <p:nvSpPr>
          <p:cNvPr id="2086" name="TextBox 89"/>
          <p:cNvSpPr txBox="1">
            <a:spLocks noChangeArrowheads="1"/>
          </p:cNvSpPr>
          <p:nvPr/>
        </p:nvSpPr>
        <p:spPr bwMode="auto">
          <a:xfrm>
            <a:off x="265113" y="433388"/>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2:</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 name="TextBox 1"/>
          <p:cNvSpPr txBox="1"/>
          <p:nvPr/>
        </p:nvSpPr>
        <p:spPr>
          <a:xfrm>
            <a:off x="7499268" y="1870363"/>
            <a:ext cx="809837" cy="230832"/>
          </a:xfrm>
          <a:prstGeom prst="rect">
            <a:avLst/>
          </a:prstGeom>
          <a:noFill/>
        </p:spPr>
        <p:txBody>
          <a:bodyPr wrap="none" rtlCol="0">
            <a:spAutoFit/>
          </a:bodyPr>
          <a:lstStyle/>
          <a:p>
            <a:r>
              <a:rPr lang="en-US" sz="900" dirty="0"/>
              <a:t>P</a:t>
            </a:r>
            <a:r>
              <a:rPr lang="en-US" sz="900" baseline="-25000" dirty="0"/>
              <a:t>c</a:t>
            </a:r>
            <a:r>
              <a:rPr lang="en-US" sz="900" dirty="0"/>
              <a:t>=1200 psf</a:t>
            </a:r>
          </a:p>
        </p:txBody>
      </p:sp>
    </p:spTree>
    <p:extLst>
      <p:ext uri="{BB962C8B-B14F-4D97-AF65-F5344CB8AC3E}">
        <p14:creationId xmlns:p14="http://schemas.microsoft.com/office/powerpoint/2010/main" val="2181195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4794477" y="600099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83" name="Straight Arrow Connector 82"/>
          <p:cNvCxnSpPr/>
          <p:nvPr/>
        </p:nvCxnSpPr>
        <p:spPr>
          <a:xfrm rot="5400000">
            <a:off x="4353927"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729494" y="5935168"/>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124912" cy="1169551"/>
          </a:xfrm>
          <a:prstGeom prst="rect">
            <a:avLst/>
          </a:prstGeom>
          <a:noFill/>
          <a:ln w="9525">
            <a:noFill/>
            <a:miter lim="800000"/>
            <a:headEnd/>
            <a:tailEnd/>
          </a:ln>
        </p:spPr>
        <p:txBody>
          <a:bodyPr wrap="none">
            <a:spAutoFit/>
          </a:bodyPr>
          <a:lstStyle/>
          <a:p>
            <a:r>
              <a:rPr lang="en-US" sz="1400" dirty="0">
                <a:latin typeface="Calibri" pitchFamily="34" charset="0"/>
              </a:rPr>
              <a:t>Given</a:t>
            </a:r>
          </a:p>
          <a:p>
            <a:r>
              <a:rPr lang="en-US" sz="1400" dirty="0">
                <a:latin typeface="Calibri" pitchFamily="34" charset="0"/>
              </a:rPr>
              <a:t>The clay layer shown in the figure </a:t>
            </a:r>
          </a:p>
          <a:p>
            <a:endParaRPr lang="en-US" sz="1400" dirty="0">
              <a:latin typeface="Calibri" pitchFamily="34" charset="0"/>
            </a:endParaRPr>
          </a:p>
          <a:p>
            <a:r>
              <a:rPr lang="en-US" sz="1400" dirty="0">
                <a:latin typeface="Calibri" pitchFamily="34" charset="0"/>
              </a:rPr>
              <a:t>Find </a:t>
            </a:r>
          </a:p>
          <a:p>
            <a:r>
              <a:rPr lang="en-US" sz="1400" dirty="0">
                <a:latin typeface="Calibri" pitchFamily="34" charset="0"/>
              </a:rPr>
              <a:t>The ultimate consolidation settlement of the clay layer</a:t>
            </a:r>
          </a:p>
        </p:txBody>
      </p:sp>
      <p:sp>
        <p:nvSpPr>
          <p:cNvPr id="2086" name="TextBox 89"/>
          <p:cNvSpPr txBox="1">
            <a:spLocks noChangeArrowheads="1"/>
          </p:cNvSpPr>
          <p:nvPr/>
        </p:nvSpPr>
        <p:spPr bwMode="auto">
          <a:xfrm>
            <a:off x="265113" y="433388"/>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3:</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 name="TextBox 1"/>
          <p:cNvSpPr txBox="1"/>
          <p:nvPr/>
        </p:nvSpPr>
        <p:spPr>
          <a:xfrm>
            <a:off x="7499268" y="1870363"/>
            <a:ext cx="809837" cy="230832"/>
          </a:xfrm>
          <a:prstGeom prst="rect">
            <a:avLst/>
          </a:prstGeom>
          <a:noFill/>
        </p:spPr>
        <p:txBody>
          <a:bodyPr wrap="none" rtlCol="0">
            <a:spAutoFit/>
          </a:bodyPr>
          <a:lstStyle/>
          <a:p>
            <a:r>
              <a:rPr lang="en-US" sz="900" dirty="0"/>
              <a:t>P</a:t>
            </a:r>
            <a:r>
              <a:rPr lang="en-US" sz="900" baseline="-25000" dirty="0"/>
              <a:t>c</a:t>
            </a:r>
            <a:r>
              <a:rPr lang="en-US" sz="900" dirty="0"/>
              <a:t>=2000 psf</a:t>
            </a:r>
          </a:p>
        </p:txBody>
      </p:sp>
      <mc:AlternateContent xmlns:mc="http://schemas.openxmlformats.org/markup-compatibility/2006">
        <mc:Choice xmlns:a14="http://schemas.microsoft.com/office/drawing/2010/main" Requires="a14">
          <p:sp>
            <p:nvSpPr>
              <p:cNvPr id="186" name="TextBox 185">
                <a:extLst>
                  <a:ext uri="{FF2B5EF4-FFF2-40B4-BE49-F238E27FC236}">
                    <a16:creationId xmlns:a16="http://schemas.microsoft.com/office/drawing/2014/main" id="{173FFBB1-7862-45EE-86CD-C83C12E61636}"/>
                  </a:ext>
                </a:extLst>
              </p:cNvPr>
              <p:cNvSpPr txBox="1"/>
              <p:nvPr/>
            </p:nvSpPr>
            <p:spPr>
              <a:xfrm>
                <a:off x="-137640" y="4746430"/>
                <a:ext cx="294125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d>
                    </m:oMath>
                  </m:oMathPara>
                </a14:m>
                <a:endParaRPr lang="en-US" dirty="0"/>
              </a:p>
            </p:txBody>
          </p:sp>
        </mc:Choice>
        <mc:Fallback>
          <p:sp>
            <p:nvSpPr>
              <p:cNvPr id="186" name="TextBox 185">
                <a:extLst>
                  <a:ext uri="{FF2B5EF4-FFF2-40B4-BE49-F238E27FC236}">
                    <a16:creationId xmlns:a16="http://schemas.microsoft.com/office/drawing/2014/main" id="{173FFBB1-7862-45EE-86CD-C83C12E61636}"/>
                  </a:ext>
                </a:extLst>
              </p:cNvPr>
              <p:cNvSpPr txBox="1">
                <a:spLocks noRot="1" noChangeAspect="1" noMove="1" noResize="1" noEditPoints="1" noAdjustHandles="1" noChangeArrowheads="1" noChangeShapeType="1" noTextEdit="1"/>
              </p:cNvSpPr>
              <p:nvPr/>
            </p:nvSpPr>
            <p:spPr>
              <a:xfrm>
                <a:off x="-137640" y="4746430"/>
                <a:ext cx="2941253" cy="71468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611436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500935D-FBAB-4109-821E-ADEA46F72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923925"/>
            <a:ext cx="71532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B9B07643-47E1-4B64-A580-BAA74E8E5F98}"/>
              </a:ext>
            </a:extLst>
          </p:cNvPr>
          <p:cNvSpPr txBox="1">
            <a:spLocks noChangeArrowheads="1"/>
          </p:cNvSpPr>
          <p:nvPr/>
        </p:nvSpPr>
        <p:spPr bwMode="auto">
          <a:xfrm>
            <a:off x="173038" y="460375"/>
            <a:ext cx="4646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u="sng">
                <a:solidFill>
                  <a:srgbClr val="800000"/>
                </a:solidFill>
              </a:rPr>
              <a:t>Soil Settlement</a:t>
            </a:r>
            <a:r>
              <a:rPr lang="en-US" altLang="en-US" sz="3200">
                <a:solidFill>
                  <a:srgbClr val="800000"/>
                </a:solidFill>
              </a:rPr>
              <a:t>:</a:t>
            </a:r>
          </a:p>
        </p:txBody>
      </p:sp>
      <p:sp>
        <p:nvSpPr>
          <p:cNvPr id="7171" name="Text Box 3">
            <a:extLst>
              <a:ext uri="{FF2B5EF4-FFF2-40B4-BE49-F238E27FC236}">
                <a16:creationId xmlns:a16="http://schemas.microsoft.com/office/drawing/2014/main" id="{8D2069AC-E5F8-4AEC-AB34-6426563D54D1}"/>
              </a:ext>
            </a:extLst>
          </p:cNvPr>
          <p:cNvSpPr txBox="1">
            <a:spLocks noChangeArrowheads="1"/>
          </p:cNvSpPr>
          <p:nvPr/>
        </p:nvSpPr>
        <p:spPr bwMode="auto">
          <a:xfrm>
            <a:off x="476250" y="1225550"/>
            <a:ext cx="7461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Total Soil Settlement = Elastic Settlement + Consolidation Settlement</a:t>
            </a:r>
            <a:endParaRPr lang="en-US" altLang="en-US" sz="3200">
              <a:solidFill>
                <a:srgbClr val="000000"/>
              </a:solidFill>
            </a:endParaRPr>
          </a:p>
          <a:p>
            <a:pPr eaLnBrk="1" hangingPunct="1"/>
            <a:endParaRPr lang="en-US" altLang="en-US">
              <a:solidFill>
                <a:srgbClr val="000000"/>
              </a:solidFill>
            </a:endParaRPr>
          </a:p>
          <a:p>
            <a:pPr eaLnBrk="1" hangingPunct="1"/>
            <a:r>
              <a:rPr lang="en-US" altLang="en-US">
                <a:solidFill>
                  <a:srgbClr val="000000"/>
                </a:solidFill>
              </a:rPr>
              <a:t>   S</a:t>
            </a:r>
            <a:r>
              <a:rPr lang="en-US" altLang="en-US" baseline="-25000">
                <a:solidFill>
                  <a:srgbClr val="000000"/>
                </a:solidFill>
              </a:rPr>
              <a:t>total</a:t>
            </a:r>
            <a:r>
              <a:rPr lang="en-US" altLang="en-US">
                <a:solidFill>
                  <a:srgbClr val="000000"/>
                </a:solidFill>
              </a:rPr>
              <a:t> = S</a:t>
            </a:r>
            <a:r>
              <a:rPr lang="en-US" altLang="en-US" baseline="-25000">
                <a:solidFill>
                  <a:srgbClr val="000000"/>
                </a:solidFill>
              </a:rPr>
              <a:t>e</a:t>
            </a:r>
            <a:r>
              <a:rPr lang="en-US" altLang="en-US">
                <a:solidFill>
                  <a:srgbClr val="000000"/>
                </a:solidFill>
              </a:rPr>
              <a:t> + S</a:t>
            </a:r>
            <a:r>
              <a:rPr lang="en-US" altLang="en-US" baseline="-25000">
                <a:solidFill>
                  <a:srgbClr val="000000"/>
                </a:solidFill>
              </a:rPr>
              <a:t>c</a:t>
            </a:r>
          </a:p>
        </p:txBody>
      </p:sp>
      <p:sp>
        <p:nvSpPr>
          <p:cNvPr id="7172" name="Text Box 4">
            <a:extLst>
              <a:ext uri="{FF2B5EF4-FFF2-40B4-BE49-F238E27FC236}">
                <a16:creationId xmlns:a16="http://schemas.microsoft.com/office/drawing/2014/main" id="{07078ED0-9138-40BD-B28E-27D86C1DE0F8}"/>
              </a:ext>
            </a:extLst>
          </p:cNvPr>
          <p:cNvSpPr txBox="1">
            <a:spLocks noChangeArrowheads="1"/>
          </p:cNvSpPr>
          <p:nvPr/>
        </p:nvSpPr>
        <p:spPr bwMode="auto">
          <a:xfrm>
            <a:off x="142875" y="2527300"/>
            <a:ext cx="9080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1pPr>
            <a:lvl2pPr marL="742950" indent="-28575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2pPr>
            <a:lvl3pPr marL="11430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3pPr>
            <a:lvl4pPr marL="16002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4pPr>
            <a:lvl5pPr marL="20574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solidFill>
                  <a:srgbClr val="000000"/>
                </a:solidFill>
              </a:rPr>
              <a:t>																											</a:t>
            </a:r>
          </a:p>
          <a:p>
            <a:pPr eaLnBrk="1" hangingPunct="1"/>
            <a:r>
              <a:rPr lang="en-US" altLang="en-US" sz="1400" dirty="0">
                <a:solidFill>
                  <a:srgbClr val="000000"/>
                </a:solidFill>
              </a:rPr>
              <a:t>S</a:t>
            </a:r>
            <a:r>
              <a:rPr lang="en-US" altLang="en-US" sz="1400" baseline="-25000" dirty="0">
                <a:solidFill>
                  <a:srgbClr val="000000"/>
                </a:solidFill>
              </a:rPr>
              <a:t>e</a:t>
            </a:r>
            <a:r>
              <a:rPr lang="en-US" altLang="en-US" sz="1400" dirty="0">
                <a:solidFill>
                  <a:srgbClr val="000000"/>
                </a:solidFill>
              </a:rPr>
              <a:t> = Elastic Settlement or Immediate Settlement </a:t>
            </a:r>
          </a:p>
          <a:p>
            <a:pPr eaLnBrk="1" hangingPunct="1"/>
            <a:endParaRPr lang="en-US" altLang="en-US" sz="1400" dirty="0">
              <a:solidFill>
                <a:srgbClr val="000000"/>
              </a:solidFill>
            </a:endParaRPr>
          </a:p>
          <a:p>
            <a:pPr eaLnBrk="1" hangingPunct="1"/>
            <a:r>
              <a:rPr lang="en-US" altLang="en-US" sz="1400" dirty="0">
                <a:solidFill>
                  <a:srgbClr val="000000"/>
                </a:solidFill>
              </a:rPr>
              <a:t>S</a:t>
            </a:r>
            <a:r>
              <a:rPr lang="en-US" altLang="en-US" sz="1400" baseline="-25000" dirty="0">
                <a:solidFill>
                  <a:srgbClr val="000000"/>
                </a:solidFill>
              </a:rPr>
              <a:t>c </a:t>
            </a:r>
            <a:r>
              <a:rPr lang="en-US" altLang="en-US" sz="1400" dirty="0">
                <a:solidFill>
                  <a:srgbClr val="000000"/>
                </a:solidFill>
              </a:rPr>
              <a:t>= Consolidation Settlement</a:t>
            </a:r>
          </a:p>
          <a:p>
            <a:pPr eaLnBrk="1" hangingPunct="1"/>
            <a:endParaRPr lang="en-US" altLang="en-US" sz="1400" dirty="0">
              <a:solidFill>
                <a:srgbClr val="000000"/>
              </a:solidFill>
            </a:endParaRPr>
          </a:p>
          <a:p>
            <a:pPr eaLnBrk="1" hangingPunct="1"/>
            <a:r>
              <a:rPr lang="en-US" altLang="en-US" sz="1400" dirty="0">
                <a:solidFill>
                  <a:srgbClr val="000000"/>
                </a:solidFill>
              </a:rPr>
              <a:t>																											</a:t>
            </a:r>
          </a:p>
        </p:txBody>
      </p:sp>
      <p:sp>
        <p:nvSpPr>
          <p:cNvPr id="7176" name="Text Box 8">
            <a:extLst>
              <a:ext uri="{FF2B5EF4-FFF2-40B4-BE49-F238E27FC236}">
                <a16:creationId xmlns:a16="http://schemas.microsoft.com/office/drawing/2014/main" id="{2FB255F7-3D5F-4E5A-AE4C-F11CA98F9266}"/>
              </a:ext>
            </a:extLst>
          </p:cNvPr>
          <p:cNvSpPr txBox="1">
            <a:spLocks noChangeArrowheads="1"/>
          </p:cNvSpPr>
          <p:nvPr/>
        </p:nvSpPr>
        <p:spPr bwMode="auto">
          <a:xfrm>
            <a:off x="7519988" y="6691313"/>
            <a:ext cx="162401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i="1">
                <a:solidFill>
                  <a:srgbClr val="000000"/>
                </a:solidFill>
              </a:rPr>
              <a:t>By: Kamal Tawfiq, Ph.D., P.E.</a:t>
            </a:r>
          </a:p>
        </p:txBody>
      </p:sp>
    </p:spTree>
  </p:cSld>
  <p:clrMapOvr>
    <a:masterClrMapping/>
  </p:clrMapOvr>
  <p:transition advClick="0">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0838" y="95250"/>
            <a:ext cx="6003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u="sng">
                <a:solidFill>
                  <a:srgbClr val="000000"/>
                </a:solidFill>
              </a:rPr>
              <a:t>Elastic Settlement</a:t>
            </a:r>
          </a:p>
        </p:txBody>
      </p:sp>
      <p:sp>
        <p:nvSpPr>
          <p:cNvPr id="8200" name="Text Box 10"/>
          <p:cNvSpPr txBox="1">
            <a:spLocks noChangeArrowheads="1"/>
          </p:cNvSpPr>
          <p:nvPr/>
        </p:nvSpPr>
        <p:spPr bwMode="auto">
          <a:xfrm>
            <a:off x="635000" y="1266825"/>
            <a:ext cx="4846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solidFill>
                  <a:srgbClr val="000000"/>
                </a:solidFill>
              </a:rPr>
              <a:t>S</a:t>
            </a:r>
            <a:r>
              <a:rPr lang="en-US" altLang="en-US" sz="2700" baseline="-25000" dirty="0">
                <a:solidFill>
                  <a:srgbClr val="000000"/>
                </a:solidFill>
              </a:rPr>
              <a:t>e</a:t>
            </a:r>
            <a:r>
              <a:rPr lang="en-US" altLang="en-US" sz="2700" dirty="0">
                <a:solidFill>
                  <a:srgbClr val="000000"/>
                </a:solidFill>
              </a:rPr>
              <a:t> =       (1 - μ</a:t>
            </a:r>
            <a:r>
              <a:rPr lang="en-US" altLang="en-US" sz="2700" baseline="-25000" dirty="0">
                <a:solidFill>
                  <a:srgbClr val="000000"/>
                </a:solidFill>
              </a:rPr>
              <a:t>s</a:t>
            </a:r>
            <a:r>
              <a:rPr lang="en-US" altLang="en-US" sz="2700" dirty="0">
                <a:solidFill>
                  <a:srgbClr val="000000"/>
                </a:solidFill>
              </a:rPr>
              <a:t>) α</a:t>
            </a:r>
          </a:p>
        </p:txBody>
      </p:sp>
      <p:sp>
        <p:nvSpPr>
          <p:cNvPr id="8201" name="Text Box 13"/>
          <p:cNvSpPr txBox="1">
            <a:spLocks noChangeArrowheads="1"/>
          </p:cNvSpPr>
          <p:nvPr/>
        </p:nvSpPr>
        <p:spPr bwMode="auto">
          <a:xfrm>
            <a:off x="2733675" y="1254125"/>
            <a:ext cx="287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 </a:t>
            </a:r>
          </a:p>
        </p:txBody>
      </p:sp>
      <p:sp>
        <p:nvSpPr>
          <p:cNvPr id="8203" name="Text Box 15"/>
          <p:cNvSpPr txBox="1">
            <a:spLocks noChangeArrowheads="1"/>
          </p:cNvSpPr>
          <p:nvPr/>
        </p:nvSpPr>
        <p:spPr bwMode="auto">
          <a:xfrm>
            <a:off x="7496175" y="6689725"/>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8204" name="Text Box 16"/>
          <p:cNvSpPr txBox="1">
            <a:spLocks noChangeArrowheads="1"/>
          </p:cNvSpPr>
          <p:nvPr/>
        </p:nvSpPr>
        <p:spPr bwMode="auto">
          <a:xfrm>
            <a:off x="352818" y="4769923"/>
            <a:ext cx="87344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a:solidFill>
                  <a:srgbClr val="000000"/>
                </a:solidFill>
                <a:latin typeface="Times New Roman" panose="02020603050405020304" pitchFamily="18" charset="0"/>
                <a:cs typeface="Times New Roman" panose="02020603050405020304" pitchFamily="18" charset="0"/>
              </a:rPr>
              <a:t>m = L/B</a:t>
            </a:r>
          </a:p>
          <a:p>
            <a:endParaRPr lang="en-US" altLang="en-US" sz="1600" i="1" dirty="0">
              <a:solidFill>
                <a:srgbClr val="000000"/>
              </a:solidFill>
              <a:latin typeface="Times New Roman" panose="02020603050405020304" pitchFamily="18" charset="0"/>
              <a:cs typeface="Times New Roman" panose="02020603050405020304" pitchFamily="18" charset="0"/>
            </a:endParaRPr>
          </a:p>
          <a:p>
            <a:r>
              <a:rPr lang="en-US" altLang="en-US" sz="1600" i="1" dirty="0">
                <a:solidFill>
                  <a:srgbClr val="000000"/>
                </a:solidFill>
                <a:latin typeface="Times New Roman" panose="02020603050405020304" pitchFamily="18" charset="0"/>
                <a:cs typeface="Times New Roman" panose="02020603050405020304" pitchFamily="18" charset="0"/>
              </a:rPr>
              <a:t>B = width of foundation</a:t>
            </a:r>
          </a:p>
          <a:p>
            <a:r>
              <a:rPr lang="en-US" altLang="en-US" sz="1600" i="1" dirty="0">
                <a:solidFill>
                  <a:srgbClr val="000000"/>
                </a:solidFill>
                <a:latin typeface="Times New Roman" panose="02020603050405020304" pitchFamily="18" charset="0"/>
                <a:cs typeface="Times New Roman" panose="02020603050405020304" pitchFamily="18" charset="0"/>
              </a:rPr>
              <a:t>L = length of foundation</a:t>
            </a:r>
          </a:p>
        </p:txBody>
      </p:sp>
      <p:grpSp>
        <p:nvGrpSpPr>
          <p:cNvPr id="8210" name="Group 25"/>
          <p:cNvGrpSpPr>
            <a:grpSpLocks/>
          </p:cNvGrpSpPr>
          <p:nvPr/>
        </p:nvGrpSpPr>
        <p:grpSpPr bwMode="auto">
          <a:xfrm>
            <a:off x="1325563" y="1100138"/>
            <a:ext cx="776287" cy="727075"/>
            <a:chOff x="4186708" y="5026242"/>
            <a:chExt cx="776916" cy="726494"/>
          </a:xfrm>
        </p:grpSpPr>
        <p:sp>
          <p:nvSpPr>
            <p:cNvPr id="8215" name="Text Box 11"/>
            <p:cNvSpPr txBox="1">
              <a:spLocks noChangeArrowheads="1"/>
            </p:cNvSpPr>
            <p:nvPr/>
          </p:nvSpPr>
          <p:spPr bwMode="auto">
            <a:xfrm>
              <a:off x="4304811" y="5424123"/>
              <a:ext cx="6588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dirty="0">
                  <a:solidFill>
                    <a:srgbClr val="000000"/>
                  </a:solidFill>
                </a:rPr>
                <a:t>E</a:t>
              </a:r>
              <a:r>
                <a:rPr lang="en-US" altLang="en-US" sz="2300" baseline="-25000" dirty="0">
                  <a:solidFill>
                    <a:srgbClr val="000000"/>
                  </a:solidFill>
                </a:rPr>
                <a:t>s</a:t>
              </a:r>
            </a:p>
          </p:txBody>
        </p:sp>
        <p:sp>
          <p:nvSpPr>
            <p:cNvPr id="8216" name="Freeform 12"/>
            <p:cNvSpPr>
              <a:spLocks noChangeArrowheads="1"/>
            </p:cNvSpPr>
            <p:nvPr/>
          </p:nvSpPr>
          <p:spPr bwMode="auto">
            <a:xfrm>
              <a:off x="4204799" y="5409831"/>
              <a:ext cx="515937" cy="0"/>
            </a:xfrm>
            <a:custGeom>
              <a:avLst/>
              <a:gdLst>
                <a:gd name="T0" fmla="*/ 0 w 325"/>
                <a:gd name="T1" fmla="*/ 2147483646 w 325"/>
                <a:gd name="T2" fmla="*/ 0 60000 65536"/>
                <a:gd name="T3" fmla="*/ 0 60000 65536"/>
                <a:gd name="T4" fmla="*/ 0 w 325"/>
                <a:gd name="T5" fmla="*/ 325 w 325"/>
              </a:gdLst>
              <a:ahLst/>
              <a:cxnLst>
                <a:cxn ang="T2">
                  <a:pos x="T0" y="0"/>
                </a:cxn>
                <a:cxn ang="T3">
                  <a:pos x="T1" y="0"/>
                </a:cxn>
              </a:cxnLst>
              <a:rect l="T4" t="0" r="T5" b="0"/>
              <a:pathLst>
                <a:path w="325">
                  <a:moveTo>
                    <a:pt x="0" y="0"/>
                  </a:moveTo>
                  <a:lnTo>
                    <a:pt x="325" y="0"/>
                  </a:lnTo>
                </a:path>
              </a:pathLst>
            </a:custGeom>
            <a:noFill/>
            <a:ln w="34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Rectangle 24"/>
            <p:cNvSpPr>
              <a:spLocks noChangeArrowheads="1"/>
            </p:cNvSpPr>
            <p:nvPr/>
          </p:nvSpPr>
          <p:spPr bwMode="auto">
            <a:xfrm>
              <a:off x="4186708" y="5026242"/>
              <a:ext cx="551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Bq</a:t>
              </a:r>
              <a:r>
                <a:rPr lang="en-US" altLang="en-US" baseline="-25000" dirty="0">
                  <a:solidFill>
                    <a:srgbClr val="000000"/>
                  </a:solidFill>
                </a:rPr>
                <a:t>o</a:t>
              </a:r>
              <a:endParaRPr lang="en-US" altLang="en-US" dirty="0"/>
            </a:p>
          </p:txBody>
        </p:sp>
      </p:grpSp>
      <p:sp>
        <p:nvSpPr>
          <p:cNvPr id="2" name="Rectangle 1">
            <a:extLst>
              <a:ext uri="{FF2B5EF4-FFF2-40B4-BE49-F238E27FC236}">
                <a16:creationId xmlns:a16="http://schemas.microsoft.com/office/drawing/2014/main" id="{9FE8440F-4952-4709-99CC-C32A464FFC2F}"/>
              </a:ext>
            </a:extLst>
          </p:cNvPr>
          <p:cNvSpPr/>
          <p:nvPr/>
        </p:nvSpPr>
        <p:spPr bwMode="auto">
          <a:xfrm>
            <a:off x="204788" y="912495"/>
            <a:ext cx="7378700" cy="112744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 name="TextBox 2"/>
              <p:cNvSpPr txBox="1"/>
              <p:nvPr/>
            </p:nvSpPr>
            <p:spPr>
              <a:xfrm>
                <a:off x="305852" y="2245011"/>
                <a:ext cx="5632376" cy="22843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𝑒𝑟𝑒</m:t>
                      </m:r>
                      <m:r>
                        <a:rPr lang="en-US" b="0" i="1" smtClean="0">
                          <a:latin typeface="Cambria Math" panose="02040503050406030204" pitchFamily="18" charset="0"/>
                          <a:ea typeface="Cambria Math" panose="02040503050406030204" pitchFamily="18" charset="0"/>
                        </a:rPr>
                        <m:t>   </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𝐸𝑙𝑎𝑠𝑡𝑖𝑐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𝑆𝑒𝑡𝑡𝑙𝑒𝑚𝑒𝑛𝑡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𝐼𝑚𝑚𝑒𝑑𝑖𝑎𝑡𝑒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𝑆𝑒𝑡𝑡𝑙𝑒𝑚𝑒𝑛𝑡</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𝑝𝑟𝑒𝑠𝑠𝑢𝑟𝑒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𝑎𝑝𝑝𝑙𝑖𝑒𝑑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𝑓𝑜𝑢𝑛𝑑𝑎𝑡𝑖𝑜𝑛</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𝑤𝑖𝑑𝑡</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𝑓𝑜𝑢𝑛𝑑𝑎𝑡𝑖𝑜𝑛</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𝑚𝑜𝑑𝑢𝑙𝑢𝑠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𝑒𝑙𝑒𝑠𝑡𝑖𝑐𝑖𝑡𝑦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𝑠𝑜𝑖𝑙</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𝑃𝑜𝑖𝑠𝑠𝑜</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𝑠𝑜𝑖𝑙</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𝜋</m:t>
                          </m:r>
                        </m:den>
                      </m:f>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rad>
                                </m:num>
                                <m:den>
                                  <m:r>
                                    <a:rPr lang="en-US" b="0" i="1" smtClean="0">
                                      <a:latin typeface="Cambria Math" panose="02040503050406030204" pitchFamily="18" charset="0"/>
                                      <a:ea typeface="Cambria Math" panose="02040503050406030204" pitchFamily="18" charset="0"/>
                                    </a:rPr>
                                    <m:t>𝑚</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rad>
                            </m:e>
                          </m:d>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05852" y="2245011"/>
                <a:ext cx="5632376" cy="2284343"/>
              </a:xfrm>
              <a:prstGeom prst="rect">
                <a:avLst/>
              </a:prstGeom>
              <a:blipFill rotWithShape="0">
                <a:blip r:embed="rId3"/>
                <a:stretch>
                  <a:fillRect l="-1515"/>
                </a:stretch>
              </a:blipFill>
            </p:spPr>
            <p:txBody>
              <a:bodyPr/>
              <a:lstStyle/>
              <a:p>
                <a:r>
                  <a:rPr lang="en-US">
                    <a:noFill/>
                  </a:rPr>
                  <a:t> </a:t>
                </a:r>
              </a:p>
            </p:txBody>
          </p:sp>
        </mc:Fallback>
      </mc:AlternateContent>
    </p:spTree>
    <p:extLst>
      <p:ext uri="{BB962C8B-B14F-4D97-AF65-F5344CB8AC3E}">
        <p14:creationId xmlns:p14="http://schemas.microsoft.com/office/powerpoint/2010/main" val="1531579478"/>
      </p:ext>
    </p:extLst>
  </p:cSld>
  <p:clrMapOvr>
    <a:masterClrMapping/>
  </p:clrMapOvr>
  <p:transition advClick="0">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93013" y="6526213"/>
            <a:ext cx="16240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10243" name="Freeform 3"/>
          <p:cNvSpPr>
            <a:spLocks noChangeArrowheads="1"/>
          </p:cNvSpPr>
          <p:nvPr/>
        </p:nvSpPr>
        <p:spPr bwMode="auto">
          <a:xfrm>
            <a:off x="28035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4" name="Freeform 4"/>
          <p:cNvSpPr>
            <a:spLocks noChangeArrowheads="1"/>
          </p:cNvSpPr>
          <p:nvPr/>
        </p:nvSpPr>
        <p:spPr bwMode="auto">
          <a:xfrm>
            <a:off x="1984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5"/>
          <p:cNvSpPr>
            <a:spLocks noChangeArrowheads="1"/>
          </p:cNvSpPr>
          <p:nvPr/>
        </p:nvSpPr>
        <p:spPr bwMode="auto">
          <a:xfrm>
            <a:off x="3630613"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6" name="Freeform 6"/>
          <p:cNvSpPr>
            <a:spLocks noChangeArrowheads="1"/>
          </p:cNvSpPr>
          <p:nvPr/>
        </p:nvSpPr>
        <p:spPr bwMode="auto">
          <a:xfrm>
            <a:off x="44418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 name="Freeform 7"/>
          <p:cNvSpPr>
            <a:spLocks noChangeArrowheads="1"/>
          </p:cNvSpPr>
          <p:nvPr/>
        </p:nvSpPr>
        <p:spPr bwMode="auto">
          <a:xfrm>
            <a:off x="52609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Freeform 8"/>
          <p:cNvSpPr>
            <a:spLocks noChangeArrowheads="1"/>
          </p:cNvSpPr>
          <p:nvPr/>
        </p:nvSpPr>
        <p:spPr bwMode="auto">
          <a:xfrm>
            <a:off x="6937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 name="Freeform 9"/>
          <p:cNvSpPr>
            <a:spLocks noChangeArrowheads="1"/>
          </p:cNvSpPr>
          <p:nvPr/>
        </p:nvSpPr>
        <p:spPr bwMode="auto">
          <a:xfrm>
            <a:off x="7778750"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Freeform 10"/>
          <p:cNvSpPr>
            <a:spLocks noChangeArrowheads="1"/>
          </p:cNvSpPr>
          <p:nvPr/>
        </p:nvSpPr>
        <p:spPr bwMode="auto">
          <a:xfrm>
            <a:off x="1149350" y="1925638"/>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11"/>
          <p:cNvSpPr>
            <a:spLocks noChangeArrowheads="1"/>
          </p:cNvSpPr>
          <p:nvPr/>
        </p:nvSpPr>
        <p:spPr bwMode="auto">
          <a:xfrm>
            <a:off x="1149350" y="276701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2"/>
          <p:cNvSpPr>
            <a:spLocks noChangeArrowheads="1"/>
          </p:cNvSpPr>
          <p:nvPr/>
        </p:nvSpPr>
        <p:spPr bwMode="auto">
          <a:xfrm>
            <a:off x="1149350" y="4429125"/>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4"/>
          <p:cNvSpPr>
            <a:spLocks noChangeArrowheads="1"/>
          </p:cNvSpPr>
          <p:nvPr/>
        </p:nvSpPr>
        <p:spPr bwMode="auto">
          <a:xfrm>
            <a:off x="4060825" y="2319338"/>
            <a:ext cx="4597400" cy="785812"/>
          </a:xfrm>
          <a:custGeom>
            <a:avLst/>
            <a:gdLst>
              <a:gd name="T0" fmla="*/ 2147483646 w 2896"/>
              <a:gd name="T1" fmla="*/ 2147483646 h 495"/>
              <a:gd name="T2" fmla="*/ 2147483646 w 2896"/>
              <a:gd name="T3" fmla="*/ 2147483646 h 495"/>
              <a:gd name="T4" fmla="*/ 2147483646 w 2896"/>
              <a:gd name="T5" fmla="*/ 2147483646 h 495"/>
              <a:gd name="T6" fmla="*/ 2147483646 w 2896"/>
              <a:gd name="T7" fmla="*/ 2147483646 h 495"/>
              <a:gd name="T8" fmla="*/ 2147483646 w 2896"/>
              <a:gd name="T9" fmla="*/ 2147483646 h 495"/>
              <a:gd name="T10" fmla="*/ 2147483646 w 2896"/>
              <a:gd name="T11" fmla="*/ 2147483646 h 495"/>
              <a:gd name="T12" fmla="*/ 2147483646 w 2896"/>
              <a:gd name="T13" fmla="*/ 2147483646 h 495"/>
              <a:gd name="T14" fmla="*/ 2147483646 w 2896"/>
              <a:gd name="T15" fmla="*/ 2147483646 h 495"/>
              <a:gd name="T16" fmla="*/ 2147483646 w 2896"/>
              <a:gd name="T17" fmla="*/ 2147483646 h 495"/>
              <a:gd name="T18" fmla="*/ 2147483646 w 2896"/>
              <a:gd name="T19" fmla="*/ 2147483646 h 495"/>
              <a:gd name="T20" fmla="*/ 2147483646 w 2896"/>
              <a:gd name="T21" fmla="*/ 2147483646 h 495"/>
              <a:gd name="T22" fmla="*/ 2147483646 w 2896"/>
              <a:gd name="T23" fmla="*/ 2147483646 h 495"/>
              <a:gd name="T24" fmla="*/ 2147483646 w 2896"/>
              <a:gd name="T25" fmla="*/ 2147483646 h 495"/>
              <a:gd name="T26" fmla="*/ 2147483646 w 2896"/>
              <a:gd name="T27" fmla="*/ 2147483646 h 495"/>
              <a:gd name="T28" fmla="*/ 2147483646 w 2896"/>
              <a:gd name="T29" fmla="*/ 2147483646 h 495"/>
              <a:gd name="T30" fmla="*/ 2147483646 w 2896"/>
              <a:gd name="T31" fmla="*/ 2147483646 h 495"/>
              <a:gd name="T32" fmla="*/ 2147483646 w 2896"/>
              <a:gd name="T33" fmla="*/ 2147483646 h 495"/>
              <a:gd name="T34" fmla="*/ 2147483646 w 2896"/>
              <a:gd name="T35" fmla="*/ 2147483646 h 495"/>
              <a:gd name="T36" fmla="*/ 2147483646 w 2896"/>
              <a:gd name="T37" fmla="*/ 2147483646 h 495"/>
              <a:gd name="T38" fmla="*/ 2147483646 w 2896"/>
              <a:gd name="T39" fmla="*/ 2147483646 h 495"/>
              <a:gd name="T40" fmla="*/ 2147483646 w 2896"/>
              <a:gd name="T41" fmla="*/ 2147483646 h 495"/>
              <a:gd name="T42" fmla="*/ 2147483646 w 2896"/>
              <a:gd name="T43" fmla="*/ 2147483646 h 495"/>
              <a:gd name="T44" fmla="*/ 2147483646 w 2896"/>
              <a:gd name="T45" fmla="*/ 2147483646 h 495"/>
              <a:gd name="T46" fmla="*/ 2147483646 w 2896"/>
              <a:gd name="T47" fmla="*/ 2147483646 h 495"/>
              <a:gd name="T48" fmla="*/ 2147483646 w 2896"/>
              <a:gd name="T49" fmla="*/ 2147483646 h 495"/>
              <a:gd name="T50" fmla="*/ 2147483646 w 2896"/>
              <a:gd name="T51" fmla="*/ 2147483646 h 495"/>
              <a:gd name="T52" fmla="*/ 2147483646 w 2896"/>
              <a:gd name="T53" fmla="*/ 2147483646 h 495"/>
              <a:gd name="T54" fmla="*/ 2147483646 w 2896"/>
              <a:gd name="T55" fmla="*/ 2147483646 h 495"/>
              <a:gd name="T56" fmla="*/ 2147483646 w 2896"/>
              <a:gd name="T57" fmla="*/ 2147483646 h 495"/>
              <a:gd name="T58" fmla="*/ 2147483646 w 2896"/>
              <a:gd name="T59" fmla="*/ 2147483646 h 495"/>
              <a:gd name="T60" fmla="*/ 2147483646 w 2896"/>
              <a:gd name="T61" fmla="*/ 2147483646 h 495"/>
              <a:gd name="T62" fmla="*/ 2147483646 w 2896"/>
              <a:gd name="T63" fmla="*/ 2147483646 h 495"/>
              <a:gd name="T64" fmla="*/ 2147483646 w 2896"/>
              <a:gd name="T65" fmla="*/ 2147483646 h 495"/>
              <a:gd name="T66" fmla="*/ 2147483646 w 2896"/>
              <a:gd name="T67" fmla="*/ 2147483646 h 495"/>
              <a:gd name="T68" fmla="*/ 2147483646 w 2896"/>
              <a:gd name="T69" fmla="*/ 2147483646 h 495"/>
              <a:gd name="T70" fmla="*/ 2147483646 w 2896"/>
              <a:gd name="T71" fmla="*/ 2147483646 h 495"/>
              <a:gd name="T72" fmla="*/ 2147483646 w 2896"/>
              <a:gd name="T73" fmla="*/ 2147483646 h 495"/>
              <a:gd name="T74" fmla="*/ 2147483646 w 2896"/>
              <a:gd name="T75" fmla="*/ 2147483646 h 495"/>
              <a:gd name="T76" fmla="*/ 2147483646 w 2896"/>
              <a:gd name="T77" fmla="*/ 2147483646 h 495"/>
              <a:gd name="T78" fmla="*/ 2147483646 w 2896"/>
              <a:gd name="T79" fmla="*/ 2147483646 h 495"/>
              <a:gd name="T80" fmla="*/ 2147483646 w 2896"/>
              <a:gd name="T81" fmla="*/ 2147483646 h 495"/>
              <a:gd name="T82" fmla="*/ 2147483646 w 2896"/>
              <a:gd name="T83" fmla="*/ 2147483646 h 495"/>
              <a:gd name="T84" fmla="*/ 2147483646 w 2896"/>
              <a:gd name="T85" fmla="*/ 2147483646 h 495"/>
              <a:gd name="T86" fmla="*/ 2147483646 w 2896"/>
              <a:gd name="T87" fmla="*/ 2147483646 h 495"/>
              <a:gd name="T88" fmla="*/ 2147483646 w 2896"/>
              <a:gd name="T89" fmla="*/ 2147483646 h 495"/>
              <a:gd name="T90" fmla="*/ 2147483646 w 2896"/>
              <a:gd name="T91" fmla="*/ 2147483646 h 495"/>
              <a:gd name="T92" fmla="*/ 2147483646 w 2896"/>
              <a:gd name="T93" fmla="*/ 2147483646 h 495"/>
              <a:gd name="T94" fmla="*/ 2147483646 w 2896"/>
              <a:gd name="T95" fmla="*/ 2147483646 h 495"/>
              <a:gd name="T96" fmla="*/ 2147483646 w 2896"/>
              <a:gd name="T97" fmla="*/ 2147483646 h 495"/>
              <a:gd name="T98" fmla="*/ 2147483646 w 2896"/>
              <a:gd name="T99" fmla="*/ 2147483646 h 495"/>
              <a:gd name="T100" fmla="*/ 2147483646 w 2896"/>
              <a:gd name="T101" fmla="*/ 2147483646 h 495"/>
              <a:gd name="T102" fmla="*/ 2147483646 w 2896"/>
              <a:gd name="T103" fmla="*/ 2147483646 h 495"/>
              <a:gd name="T104" fmla="*/ 2147483646 w 2896"/>
              <a:gd name="T105" fmla="*/ 2147483646 h 495"/>
              <a:gd name="T106" fmla="*/ 2147483646 w 2896"/>
              <a:gd name="T107" fmla="*/ 2147483646 h 495"/>
              <a:gd name="T108" fmla="*/ 2147483646 w 2896"/>
              <a:gd name="T109" fmla="*/ 2147483646 h 495"/>
              <a:gd name="T110" fmla="*/ 2147483646 w 2896"/>
              <a:gd name="T111" fmla="*/ 2147483646 h 495"/>
              <a:gd name="T112" fmla="*/ 2147483646 w 2896"/>
              <a:gd name="T113" fmla="*/ 2147483646 h 495"/>
              <a:gd name="T114" fmla="*/ 2147483646 w 2896"/>
              <a:gd name="T115" fmla="*/ 2147483646 h 4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6"/>
              <a:gd name="T175" fmla="*/ 0 h 495"/>
              <a:gd name="T176" fmla="*/ 2896 w 2896"/>
              <a:gd name="T177" fmla="*/ 495 h 4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6" h="495">
                <a:moveTo>
                  <a:pt x="2896" y="0"/>
                </a:moveTo>
                <a:lnTo>
                  <a:pt x="2887" y="0"/>
                </a:lnTo>
                <a:lnTo>
                  <a:pt x="2879" y="1"/>
                </a:lnTo>
                <a:lnTo>
                  <a:pt x="2870" y="2"/>
                </a:lnTo>
                <a:lnTo>
                  <a:pt x="2862" y="3"/>
                </a:lnTo>
                <a:lnTo>
                  <a:pt x="2854" y="3"/>
                </a:lnTo>
                <a:lnTo>
                  <a:pt x="2845" y="4"/>
                </a:lnTo>
                <a:lnTo>
                  <a:pt x="2837" y="5"/>
                </a:lnTo>
                <a:lnTo>
                  <a:pt x="2829" y="6"/>
                </a:lnTo>
                <a:lnTo>
                  <a:pt x="2820" y="6"/>
                </a:lnTo>
                <a:lnTo>
                  <a:pt x="2812" y="7"/>
                </a:lnTo>
                <a:lnTo>
                  <a:pt x="2804" y="8"/>
                </a:lnTo>
                <a:lnTo>
                  <a:pt x="2795" y="9"/>
                </a:lnTo>
                <a:lnTo>
                  <a:pt x="2787" y="10"/>
                </a:lnTo>
                <a:lnTo>
                  <a:pt x="2779" y="10"/>
                </a:lnTo>
                <a:lnTo>
                  <a:pt x="2770" y="11"/>
                </a:lnTo>
                <a:lnTo>
                  <a:pt x="2762" y="12"/>
                </a:lnTo>
                <a:lnTo>
                  <a:pt x="2754" y="13"/>
                </a:lnTo>
                <a:lnTo>
                  <a:pt x="2745" y="14"/>
                </a:lnTo>
                <a:lnTo>
                  <a:pt x="2737" y="14"/>
                </a:lnTo>
                <a:lnTo>
                  <a:pt x="2729" y="15"/>
                </a:lnTo>
                <a:lnTo>
                  <a:pt x="2721" y="16"/>
                </a:lnTo>
                <a:lnTo>
                  <a:pt x="2712" y="17"/>
                </a:lnTo>
                <a:lnTo>
                  <a:pt x="2704" y="18"/>
                </a:lnTo>
                <a:lnTo>
                  <a:pt x="2696" y="18"/>
                </a:lnTo>
                <a:lnTo>
                  <a:pt x="2687" y="19"/>
                </a:lnTo>
                <a:lnTo>
                  <a:pt x="2679" y="20"/>
                </a:lnTo>
                <a:lnTo>
                  <a:pt x="2671" y="21"/>
                </a:lnTo>
                <a:lnTo>
                  <a:pt x="2663" y="22"/>
                </a:lnTo>
                <a:lnTo>
                  <a:pt x="2655" y="23"/>
                </a:lnTo>
                <a:lnTo>
                  <a:pt x="2646" y="23"/>
                </a:lnTo>
                <a:lnTo>
                  <a:pt x="2638" y="24"/>
                </a:lnTo>
                <a:lnTo>
                  <a:pt x="2630" y="25"/>
                </a:lnTo>
                <a:lnTo>
                  <a:pt x="2622" y="26"/>
                </a:lnTo>
                <a:lnTo>
                  <a:pt x="2614" y="27"/>
                </a:lnTo>
                <a:lnTo>
                  <a:pt x="2605" y="28"/>
                </a:lnTo>
                <a:lnTo>
                  <a:pt x="2597" y="28"/>
                </a:lnTo>
                <a:lnTo>
                  <a:pt x="2589" y="29"/>
                </a:lnTo>
                <a:lnTo>
                  <a:pt x="2581" y="30"/>
                </a:lnTo>
                <a:lnTo>
                  <a:pt x="2573" y="31"/>
                </a:lnTo>
                <a:lnTo>
                  <a:pt x="2565" y="32"/>
                </a:lnTo>
                <a:lnTo>
                  <a:pt x="2556" y="33"/>
                </a:lnTo>
                <a:lnTo>
                  <a:pt x="2548" y="33"/>
                </a:lnTo>
                <a:lnTo>
                  <a:pt x="2540" y="34"/>
                </a:lnTo>
                <a:lnTo>
                  <a:pt x="2532" y="35"/>
                </a:lnTo>
                <a:lnTo>
                  <a:pt x="2524" y="36"/>
                </a:lnTo>
                <a:lnTo>
                  <a:pt x="2516" y="37"/>
                </a:lnTo>
                <a:lnTo>
                  <a:pt x="2508" y="38"/>
                </a:lnTo>
                <a:lnTo>
                  <a:pt x="2500" y="39"/>
                </a:lnTo>
                <a:lnTo>
                  <a:pt x="2491" y="39"/>
                </a:lnTo>
                <a:lnTo>
                  <a:pt x="2483" y="40"/>
                </a:lnTo>
                <a:lnTo>
                  <a:pt x="2475" y="41"/>
                </a:lnTo>
                <a:lnTo>
                  <a:pt x="2467" y="42"/>
                </a:lnTo>
                <a:lnTo>
                  <a:pt x="2459" y="43"/>
                </a:lnTo>
                <a:lnTo>
                  <a:pt x="2451" y="44"/>
                </a:lnTo>
                <a:lnTo>
                  <a:pt x="2443" y="45"/>
                </a:lnTo>
                <a:lnTo>
                  <a:pt x="2435" y="46"/>
                </a:lnTo>
                <a:lnTo>
                  <a:pt x="2427" y="46"/>
                </a:lnTo>
                <a:lnTo>
                  <a:pt x="2419" y="47"/>
                </a:lnTo>
                <a:lnTo>
                  <a:pt x="2411" y="48"/>
                </a:lnTo>
                <a:lnTo>
                  <a:pt x="2403" y="49"/>
                </a:lnTo>
                <a:lnTo>
                  <a:pt x="2395" y="50"/>
                </a:lnTo>
                <a:lnTo>
                  <a:pt x="2387" y="51"/>
                </a:lnTo>
                <a:lnTo>
                  <a:pt x="2379" y="52"/>
                </a:lnTo>
                <a:lnTo>
                  <a:pt x="2371" y="53"/>
                </a:lnTo>
                <a:lnTo>
                  <a:pt x="2363" y="54"/>
                </a:lnTo>
                <a:lnTo>
                  <a:pt x="2355" y="55"/>
                </a:lnTo>
                <a:lnTo>
                  <a:pt x="2347" y="55"/>
                </a:lnTo>
                <a:lnTo>
                  <a:pt x="2339" y="56"/>
                </a:lnTo>
                <a:lnTo>
                  <a:pt x="2331" y="57"/>
                </a:lnTo>
                <a:lnTo>
                  <a:pt x="2323" y="58"/>
                </a:lnTo>
                <a:lnTo>
                  <a:pt x="2315" y="59"/>
                </a:lnTo>
                <a:lnTo>
                  <a:pt x="2307" y="60"/>
                </a:lnTo>
                <a:lnTo>
                  <a:pt x="2299" y="61"/>
                </a:lnTo>
                <a:lnTo>
                  <a:pt x="2291" y="62"/>
                </a:lnTo>
                <a:lnTo>
                  <a:pt x="2283" y="63"/>
                </a:lnTo>
                <a:lnTo>
                  <a:pt x="2275" y="64"/>
                </a:lnTo>
                <a:lnTo>
                  <a:pt x="2267" y="65"/>
                </a:lnTo>
                <a:lnTo>
                  <a:pt x="2259" y="66"/>
                </a:lnTo>
                <a:lnTo>
                  <a:pt x="2252" y="66"/>
                </a:lnTo>
                <a:lnTo>
                  <a:pt x="2244" y="67"/>
                </a:lnTo>
                <a:lnTo>
                  <a:pt x="2236" y="68"/>
                </a:lnTo>
                <a:lnTo>
                  <a:pt x="2228" y="69"/>
                </a:lnTo>
                <a:lnTo>
                  <a:pt x="2220" y="70"/>
                </a:lnTo>
                <a:lnTo>
                  <a:pt x="2212" y="71"/>
                </a:lnTo>
                <a:lnTo>
                  <a:pt x="2204" y="72"/>
                </a:lnTo>
                <a:lnTo>
                  <a:pt x="2196" y="73"/>
                </a:lnTo>
                <a:lnTo>
                  <a:pt x="2189" y="74"/>
                </a:lnTo>
                <a:lnTo>
                  <a:pt x="2181" y="75"/>
                </a:lnTo>
                <a:lnTo>
                  <a:pt x="2173" y="76"/>
                </a:lnTo>
                <a:lnTo>
                  <a:pt x="2165" y="77"/>
                </a:lnTo>
                <a:lnTo>
                  <a:pt x="2157" y="78"/>
                </a:lnTo>
                <a:lnTo>
                  <a:pt x="2149" y="79"/>
                </a:lnTo>
                <a:lnTo>
                  <a:pt x="2142" y="80"/>
                </a:lnTo>
                <a:lnTo>
                  <a:pt x="2134" y="81"/>
                </a:lnTo>
                <a:lnTo>
                  <a:pt x="2126" y="82"/>
                </a:lnTo>
                <a:lnTo>
                  <a:pt x="2118" y="83"/>
                </a:lnTo>
                <a:lnTo>
                  <a:pt x="2110" y="84"/>
                </a:lnTo>
                <a:lnTo>
                  <a:pt x="2103" y="85"/>
                </a:lnTo>
                <a:lnTo>
                  <a:pt x="2095" y="86"/>
                </a:lnTo>
                <a:lnTo>
                  <a:pt x="2087" y="87"/>
                </a:lnTo>
                <a:lnTo>
                  <a:pt x="2079" y="88"/>
                </a:lnTo>
                <a:lnTo>
                  <a:pt x="2072" y="89"/>
                </a:lnTo>
                <a:lnTo>
                  <a:pt x="2064" y="90"/>
                </a:lnTo>
                <a:lnTo>
                  <a:pt x="2056" y="91"/>
                </a:lnTo>
                <a:lnTo>
                  <a:pt x="2048" y="92"/>
                </a:lnTo>
                <a:lnTo>
                  <a:pt x="2041" y="93"/>
                </a:lnTo>
                <a:lnTo>
                  <a:pt x="2033" y="94"/>
                </a:lnTo>
                <a:lnTo>
                  <a:pt x="2025" y="95"/>
                </a:lnTo>
                <a:lnTo>
                  <a:pt x="2017" y="96"/>
                </a:lnTo>
                <a:lnTo>
                  <a:pt x="2010" y="97"/>
                </a:lnTo>
                <a:lnTo>
                  <a:pt x="2002" y="98"/>
                </a:lnTo>
                <a:lnTo>
                  <a:pt x="1994" y="99"/>
                </a:lnTo>
                <a:lnTo>
                  <a:pt x="1987" y="100"/>
                </a:lnTo>
                <a:lnTo>
                  <a:pt x="1979" y="101"/>
                </a:lnTo>
                <a:lnTo>
                  <a:pt x="1971" y="102"/>
                </a:lnTo>
                <a:lnTo>
                  <a:pt x="1964" y="103"/>
                </a:lnTo>
                <a:lnTo>
                  <a:pt x="1956" y="104"/>
                </a:lnTo>
                <a:lnTo>
                  <a:pt x="1948" y="105"/>
                </a:lnTo>
                <a:lnTo>
                  <a:pt x="1941" y="106"/>
                </a:lnTo>
                <a:lnTo>
                  <a:pt x="1933" y="107"/>
                </a:lnTo>
                <a:lnTo>
                  <a:pt x="1925" y="108"/>
                </a:lnTo>
                <a:lnTo>
                  <a:pt x="1918" y="109"/>
                </a:lnTo>
                <a:lnTo>
                  <a:pt x="1910" y="110"/>
                </a:lnTo>
                <a:lnTo>
                  <a:pt x="1903" y="111"/>
                </a:lnTo>
                <a:lnTo>
                  <a:pt x="1895" y="112"/>
                </a:lnTo>
                <a:lnTo>
                  <a:pt x="1887" y="113"/>
                </a:lnTo>
                <a:lnTo>
                  <a:pt x="1880" y="114"/>
                </a:lnTo>
                <a:lnTo>
                  <a:pt x="1872" y="115"/>
                </a:lnTo>
                <a:lnTo>
                  <a:pt x="1865" y="116"/>
                </a:lnTo>
                <a:lnTo>
                  <a:pt x="1857" y="117"/>
                </a:lnTo>
                <a:lnTo>
                  <a:pt x="1849" y="118"/>
                </a:lnTo>
                <a:lnTo>
                  <a:pt x="1842" y="119"/>
                </a:lnTo>
                <a:lnTo>
                  <a:pt x="1834" y="120"/>
                </a:lnTo>
                <a:lnTo>
                  <a:pt x="1827" y="121"/>
                </a:lnTo>
                <a:lnTo>
                  <a:pt x="1819" y="122"/>
                </a:lnTo>
                <a:lnTo>
                  <a:pt x="1812" y="123"/>
                </a:lnTo>
                <a:lnTo>
                  <a:pt x="1804" y="125"/>
                </a:lnTo>
                <a:lnTo>
                  <a:pt x="1797" y="126"/>
                </a:lnTo>
                <a:lnTo>
                  <a:pt x="1789" y="127"/>
                </a:lnTo>
                <a:lnTo>
                  <a:pt x="1782" y="128"/>
                </a:lnTo>
                <a:lnTo>
                  <a:pt x="1774" y="129"/>
                </a:lnTo>
                <a:lnTo>
                  <a:pt x="1767" y="130"/>
                </a:lnTo>
                <a:lnTo>
                  <a:pt x="1759" y="131"/>
                </a:lnTo>
                <a:lnTo>
                  <a:pt x="1752" y="132"/>
                </a:lnTo>
                <a:lnTo>
                  <a:pt x="1744" y="133"/>
                </a:lnTo>
                <a:lnTo>
                  <a:pt x="1737" y="134"/>
                </a:lnTo>
                <a:lnTo>
                  <a:pt x="1729" y="135"/>
                </a:lnTo>
                <a:lnTo>
                  <a:pt x="1722" y="136"/>
                </a:lnTo>
                <a:lnTo>
                  <a:pt x="1714" y="137"/>
                </a:lnTo>
                <a:lnTo>
                  <a:pt x="1707" y="139"/>
                </a:lnTo>
                <a:lnTo>
                  <a:pt x="1699" y="140"/>
                </a:lnTo>
                <a:lnTo>
                  <a:pt x="1692" y="141"/>
                </a:lnTo>
                <a:lnTo>
                  <a:pt x="1685" y="142"/>
                </a:lnTo>
                <a:lnTo>
                  <a:pt x="1677" y="143"/>
                </a:lnTo>
                <a:lnTo>
                  <a:pt x="1670" y="144"/>
                </a:lnTo>
                <a:lnTo>
                  <a:pt x="1662" y="145"/>
                </a:lnTo>
                <a:lnTo>
                  <a:pt x="1655" y="146"/>
                </a:lnTo>
                <a:lnTo>
                  <a:pt x="1647" y="147"/>
                </a:lnTo>
                <a:lnTo>
                  <a:pt x="1640" y="148"/>
                </a:lnTo>
                <a:lnTo>
                  <a:pt x="1633" y="150"/>
                </a:lnTo>
                <a:lnTo>
                  <a:pt x="1625" y="151"/>
                </a:lnTo>
                <a:lnTo>
                  <a:pt x="1618" y="152"/>
                </a:lnTo>
                <a:lnTo>
                  <a:pt x="1611" y="153"/>
                </a:lnTo>
                <a:lnTo>
                  <a:pt x="1603" y="154"/>
                </a:lnTo>
                <a:lnTo>
                  <a:pt x="1596" y="155"/>
                </a:lnTo>
                <a:lnTo>
                  <a:pt x="1589" y="156"/>
                </a:lnTo>
                <a:lnTo>
                  <a:pt x="1581" y="157"/>
                </a:lnTo>
                <a:lnTo>
                  <a:pt x="1574" y="159"/>
                </a:lnTo>
                <a:lnTo>
                  <a:pt x="1567" y="160"/>
                </a:lnTo>
                <a:lnTo>
                  <a:pt x="1559" y="161"/>
                </a:lnTo>
                <a:lnTo>
                  <a:pt x="1552" y="162"/>
                </a:lnTo>
                <a:lnTo>
                  <a:pt x="1545" y="163"/>
                </a:lnTo>
                <a:lnTo>
                  <a:pt x="1537" y="164"/>
                </a:lnTo>
                <a:lnTo>
                  <a:pt x="1530" y="165"/>
                </a:lnTo>
                <a:lnTo>
                  <a:pt x="1523" y="167"/>
                </a:lnTo>
                <a:lnTo>
                  <a:pt x="1515" y="168"/>
                </a:lnTo>
                <a:lnTo>
                  <a:pt x="1508" y="169"/>
                </a:lnTo>
                <a:lnTo>
                  <a:pt x="1501" y="170"/>
                </a:lnTo>
                <a:lnTo>
                  <a:pt x="1494" y="171"/>
                </a:lnTo>
                <a:lnTo>
                  <a:pt x="1486" y="172"/>
                </a:lnTo>
                <a:lnTo>
                  <a:pt x="1479" y="174"/>
                </a:lnTo>
                <a:lnTo>
                  <a:pt x="1472" y="175"/>
                </a:lnTo>
                <a:lnTo>
                  <a:pt x="1465" y="176"/>
                </a:lnTo>
                <a:lnTo>
                  <a:pt x="1457" y="177"/>
                </a:lnTo>
                <a:lnTo>
                  <a:pt x="1450" y="178"/>
                </a:lnTo>
                <a:lnTo>
                  <a:pt x="1443" y="179"/>
                </a:lnTo>
                <a:lnTo>
                  <a:pt x="1436" y="181"/>
                </a:lnTo>
                <a:lnTo>
                  <a:pt x="1429" y="182"/>
                </a:lnTo>
                <a:lnTo>
                  <a:pt x="1421" y="183"/>
                </a:lnTo>
                <a:lnTo>
                  <a:pt x="1414" y="184"/>
                </a:lnTo>
                <a:lnTo>
                  <a:pt x="1407" y="185"/>
                </a:lnTo>
                <a:lnTo>
                  <a:pt x="1400" y="186"/>
                </a:lnTo>
                <a:lnTo>
                  <a:pt x="1393" y="188"/>
                </a:lnTo>
                <a:lnTo>
                  <a:pt x="1385" y="189"/>
                </a:lnTo>
                <a:lnTo>
                  <a:pt x="1378" y="190"/>
                </a:lnTo>
                <a:lnTo>
                  <a:pt x="1371" y="191"/>
                </a:lnTo>
                <a:lnTo>
                  <a:pt x="1364" y="192"/>
                </a:lnTo>
                <a:lnTo>
                  <a:pt x="1357" y="194"/>
                </a:lnTo>
                <a:lnTo>
                  <a:pt x="1350" y="195"/>
                </a:lnTo>
                <a:lnTo>
                  <a:pt x="1343" y="196"/>
                </a:lnTo>
                <a:lnTo>
                  <a:pt x="1336" y="197"/>
                </a:lnTo>
                <a:lnTo>
                  <a:pt x="1328" y="198"/>
                </a:lnTo>
                <a:lnTo>
                  <a:pt x="1321" y="200"/>
                </a:lnTo>
                <a:lnTo>
                  <a:pt x="1314" y="201"/>
                </a:lnTo>
                <a:lnTo>
                  <a:pt x="1307" y="202"/>
                </a:lnTo>
                <a:lnTo>
                  <a:pt x="1300" y="203"/>
                </a:lnTo>
                <a:lnTo>
                  <a:pt x="1293" y="205"/>
                </a:lnTo>
                <a:lnTo>
                  <a:pt x="1286" y="206"/>
                </a:lnTo>
                <a:lnTo>
                  <a:pt x="1279" y="207"/>
                </a:lnTo>
                <a:lnTo>
                  <a:pt x="1272" y="208"/>
                </a:lnTo>
                <a:lnTo>
                  <a:pt x="1265" y="209"/>
                </a:lnTo>
                <a:lnTo>
                  <a:pt x="1258" y="211"/>
                </a:lnTo>
                <a:lnTo>
                  <a:pt x="1251" y="212"/>
                </a:lnTo>
                <a:lnTo>
                  <a:pt x="1244" y="213"/>
                </a:lnTo>
                <a:lnTo>
                  <a:pt x="1236" y="214"/>
                </a:lnTo>
                <a:lnTo>
                  <a:pt x="1229" y="216"/>
                </a:lnTo>
                <a:lnTo>
                  <a:pt x="1222" y="217"/>
                </a:lnTo>
                <a:lnTo>
                  <a:pt x="1215" y="218"/>
                </a:lnTo>
                <a:lnTo>
                  <a:pt x="1208" y="219"/>
                </a:lnTo>
                <a:lnTo>
                  <a:pt x="1201" y="221"/>
                </a:lnTo>
                <a:lnTo>
                  <a:pt x="1194" y="222"/>
                </a:lnTo>
                <a:lnTo>
                  <a:pt x="1187" y="223"/>
                </a:lnTo>
                <a:lnTo>
                  <a:pt x="1180" y="224"/>
                </a:lnTo>
                <a:lnTo>
                  <a:pt x="1174" y="226"/>
                </a:lnTo>
                <a:lnTo>
                  <a:pt x="1167" y="227"/>
                </a:lnTo>
                <a:lnTo>
                  <a:pt x="1160" y="228"/>
                </a:lnTo>
                <a:lnTo>
                  <a:pt x="1153" y="229"/>
                </a:lnTo>
                <a:lnTo>
                  <a:pt x="1146" y="231"/>
                </a:lnTo>
                <a:lnTo>
                  <a:pt x="1139" y="232"/>
                </a:lnTo>
                <a:lnTo>
                  <a:pt x="1132" y="233"/>
                </a:lnTo>
                <a:lnTo>
                  <a:pt x="1125" y="235"/>
                </a:lnTo>
                <a:lnTo>
                  <a:pt x="1118" y="236"/>
                </a:lnTo>
                <a:lnTo>
                  <a:pt x="1111" y="237"/>
                </a:lnTo>
                <a:lnTo>
                  <a:pt x="1104" y="238"/>
                </a:lnTo>
                <a:lnTo>
                  <a:pt x="1097" y="240"/>
                </a:lnTo>
                <a:lnTo>
                  <a:pt x="1090" y="241"/>
                </a:lnTo>
                <a:lnTo>
                  <a:pt x="1083" y="242"/>
                </a:lnTo>
                <a:lnTo>
                  <a:pt x="1077" y="243"/>
                </a:lnTo>
                <a:lnTo>
                  <a:pt x="1070" y="245"/>
                </a:lnTo>
                <a:lnTo>
                  <a:pt x="1063" y="246"/>
                </a:lnTo>
                <a:lnTo>
                  <a:pt x="1056" y="247"/>
                </a:lnTo>
                <a:lnTo>
                  <a:pt x="1049" y="249"/>
                </a:lnTo>
                <a:lnTo>
                  <a:pt x="1042" y="250"/>
                </a:lnTo>
                <a:lnTo>
                  <a:pt x="1035" y="251"/>
                </a:lnTo>
                <a:lnTo>
                  <a:pt x="1029" y="253"/>
                </a:lnTo>
                <a:lnTo>
                  <a:pt x="1022" y="254"/>
                </a:lnTo>
                <a:lnTo>
                  <a:pt x="1015" y="255"/>
                </a:lnTo>
                <a:lnTo>
                  <a:pt x="1008" y="257"/>
                </a:lnTo>
                <a:lnTo>
                  <a:pt x="1001" y="258"/>
                </a:lnTo>
                <a:lnTo>
                  <a:pt x="994" y="259"/>
                </a:lnTo>
                <a:lnTo>
                  <a:pt x="988" y="260"/>
                </a:lnTo>
                <a:lnTo>
                  <a:pt x="981" y="262"/>
                </a:lnTo>
                <a:lnTo>
                  <a:pt x="974" y="263"/>
                </a:lnTo>
                <a:lnTo>
                  <a:pt x="967" y="264"/>
                </a:lnTo>
                <a:lnTo>
                  <a:pt x="961" y="266"/>
                </a:lnTo>
                <a:lnTo>
                  <a:pt x="954" y="267"/>
                </a:lnTo>
                <a:lnTo>
                  <a:pt x="947" y="268"/>
                </a:lnTo>
                <a:lnTo>
                  <a:pt x="940" y="270"/>
                </a:lnTo>
                <a:lnTo>
                  <a:pt x="934" y="271"/>
                </a:lnTo>
                <a:lnTo>
                  <a:pt x="927" y="272"/>
                </a:lnTo>
                <a:lnTo>
                  <a:pt x="920" y="274"/>
                </a:lnTo>
                <a:lnTo>
                  <a:pt x="913" y="275"/>
                </a:lnTo>
                <a:lnTo>
                  <a:pt x="907" y="276"/>
                </a:lnTo>
                <a:lnTo>
                  <a:pt x="900" y="278"/>
                </a:lnTo>
                <a:lnTo>
                  <a:pt x="893" y="279"/>
                </a:lnTo>
                <a:lnTo>
                  <a:pt x="886" y="281"/>
                </a:lnTo>
                <a:lnTo>
                  <a:pt x="880" y="282"/>
                </a:lnTo>
                <a:lnTo>
                  <a:pt x="873" y="283"/>
                </a:lnTo>
                <a:lnTo>
                  <a:pt x="866" y="285"/>
                </a:lnTo>
                <a:lnTo>
                  <a:pt x="860" y="286"/>
                </a:lnTo>
                <a:lnTo>
                  <a:pt x="853" y="287"/>
                </a:lnTo>
                <a:lnTo>
                  <a:pt x="846" y="289"/>
                </a:lnTo>
                <a:lnTo>
                  <a:pt x="840" y="290"/>
                </a:lnTo>
                <a:lnTo>
                  <a:pt x="833" y="291"/>
                </a:lnTo>
                <a:lnTo>
                  <a:pt x="826" y="293"/>
                </a:lnTo>
                <a:lnTo>
                  <a:pt x="820" y="294"/>
                </a:lnTo>
                <a:lnTo>
                  <a:pt x="813" y="296"/>
                </a:lnTo>
                <a:lnTo>
                  <a:pt x="807" y="297"/>
                </a:lnTo>
                <a:lnTo>
                  <a:pt x="800" y="298"/>
                </a:lnTo>
                <a:lnTo>
                  <a:pt x="793" y="300"/>
                </a:lnTo>
                <a:lnTo>
                  <a:pt x="787" y="301"/>
                </a:lnTo>
                <a:lnTo>
                  <a:pt x="780" y="302"/>
                </a:lnTo>
                <a:lnTo>
                  <a:pt x="773" y="304"/>
                </a:lnTo>
                <a:lnTo>
                  <a:pt x="767" y="305"/>
                </a:lnTo>
                <a:lnTo>
                  <a:pt x="760" y="307"/>
                </a:lnTo>
                <a:lnTo>
                  <a:pt x="754" y="308"/>
                </a:lnTo>
                <a:lnTo>
                  <a:pt x="747" y="309"/>
                </a:lnTo>
                <a:lnTo>
                  <a:pt x="741" y="311"/>
                </a:lnTo>
                <a:lnTo>
                  <a:pt x="734" y="312"/>
                </a:lnTo>
                <a:lnTo>
                  <a:pt x="728" y="314"/>
                </a:lnTo>
                <a:lnTo>
                  <a:pt x="721" y="315"/>
                </a:lnTo>
                <a:lnTo>
                  <a:pt x="714" y="316"/>
                </a:lnTo>
                <a:lnTo>
                  <a:pt x="708" y="318"/>
                </a:lnTo>
                <a:lnTo>
                  <a:pt x="701" y="319"/>
                </a:lnTo>
                <a:lnTo>
                  <a:pt x="695" y="321"/>
                </a:lnTo>
                <a:lnTo>
                  <a:pt x="688" y="322"/>
                </a:lnTo>
                <a:lnTo>
                  <a:pt x="682" y="324"/>
                </a:lnTo>
                <a:lnTo>
                  <a:pt x="675" y="325"/>
                </a:lnTo>
                <a:lnTo>
                  <a:pt x="669" y="326"/>
                </a:lnTo>
                <a:lnTo>
                  <a:pt x="662" y="328"/>
                </a:lnTo>
                <a:lnTo>
                  <a:pt x="656" y="329"/>
                </a:lnTo>
                <a:lnTo>
                  <a:pt x="649" y="331"/>
                </a:lnTo>
                <a:lnTo>
                  <a:pt x="643" y="332"/>
                </a:lnTo>
                <a:lnTo>
                  <a:pt x="637" y="334"/>
                </a:lnTo>
                <a:lnTo>
                  <a:pt x="630" y="335"/>
                </a:lnTo>
                <a:lnTo>
                  <a:pt x="624" y="336"/>
                </a:lnTo>
                <a:lnTo>
                  <a:pt x="617" y="338"/>
                </a:lnTo>
                <a:lnTo>
                  <a:pt x="611" y="339"/>
                </a:lnTo>
                <a:lnTo>
                  <a:pt x="604" y="341"/>
                </a:lnTo>
                <a:lnTo>
                  <a:pt x="598" y="342"/>
                </a:lnTo>
                <a:lnTo>
                  <a:pt x="591" y="344"/>
                </a:lnTo>
                <a:lnTo>
                  <a:pt x="585" y="345"/>
                </a:lnTo>
                <a:lnTo>
                  <a:pt x="579" y="347"/>
                </a:lnTo>
                <a:lnTo>
                  <a:pt x="572" y="348"/>
                </a:lnTo>
                <a:lnTo>
                  <a:pt x="566" y="350"/>
                </a:lnTo>
                <a:lnTo>
                  <a:pt x="560" y="351"/>
                </a:lnTo>
                <a:lnTo>
                  <a:pt x="553" y="352"/>
                </a:lnTo>
                <a:lnTo>
                  <a:pt x="547" y="354"/>
                </a:lnTo>
                <a:lnTo>
                  <a:pt x="540" y="355"/>
                </a:lnTo>
                <a:lnTo>
                  <a:pt x="534" y="357"/>
                </a:lnTo>
                <a:lnTo>
                  <a:pt x="528" y="358"/>
                </a:lnTo>
                <a:lnTo>
                  <a:pt x="521" y="360"/>
                </a:lnTo>
                <a:lnTo>
                  <a:pt x="515" y="361"/>
                </a:lnTo>
                <a:lnTo>
                  <a:pt x="509" y="363"/>
                </a:lnTo>
                <a:lnTo>
                  <a:pt x="502" y="364"/>
                </a:lnTo>
                <a:lnTo>
                  <a:pt x="496" y="366"/>
                </a:lnTo>
                <a:lnTo>
                  <a:pt x="490" y="367"/>
                </a:lnTo>
                <a:lnTo>
                  <a:pt x="483" y="369"/>
                </a:lnTo>
                <a:lnTo>
                  <a:pt x="477" y="370"/>
                </a:lnTo>
                <a:lnTo>
                  <a:pt x="471" y="372"/>
                </a:lnTo>
                <a:lnTo>
                  <a:pt x="465" y="373"/>
                </a:lnTo>
                <a:lnTo>
                  <a:pt x="458" y="375"/>
                </a:lnTo>
                <a:lnTo>
                  <a:pt x="452" y="376"/>
                </a:lnTo>
                <a:lnTo>
                  <a:pt x="446" y="378"/>
                </a:lnTo>
                <a:lnTo>
                  <a:pt x="439" y="379"/>
                </a:lnTo>
                <a:lnTo>
                  <a:pt x="433" y="381"/>
                </a:lnTo>
                <a:lnTo>
                  <a:pt x="427" y="382"/>
                </a:lnTo>
                <a:lnTo>
                  <a:pt x="421" y="384"/>
                </a:lnTo>
                <a:lnTo>
                  <a:pt x="414" y="385"/>
                </a:lnTo>
                <a:lnTo>
                  <a:pt x="408" y="387"/>
                </a:lnTo>
                <a:lnTo>
                  <a:pt x="402" y="388"/>
                </a:lnTo>
                <a:lnTo>
                  <a:pt x="396" y="390"/>
                </a:lnTo>
                <a:lnTo>
                  <a:pt x="390" y="391"/>
                </a:lnTo>
                <a:lnTo>
                  <a:pt x="383" y="393"/>
                </a:lnTo>
                <a:lnTo>
                  <a:pt x="377" y="394"/>
                </a:lnTo>
                <a:lnTo>
                  <a:pt x="371" y="396"/>
                </a:lnTo>
                <a:lnTo>
                  <a:pt x="365" y="398"/>
                </a:lnTo>
                <a:lnTo>
                  <a:pt x="359" y="399"/>
                </a:lnTo>
                <a:lnTo>
                  <a:pt x="352" y="401"/>
                </a:lnTo>
                <a:lnTo>
                  <a:pt x="346" y="402"/>
                </a:lnTo>
                <a:lnTo>
                  <a:pt x="340" y="404"/>
                </a:lnTo>
                <a:lnTo>
                  <a:pt x="334" y="405"/>
                </a:lnTo>
                <a:lnTo>
                  <a:pt x="328" y="407"/>
                </a:lnTo>
                <a:lnTo>
                  <a:pt x="322" y="408"/>
                </a:lnTo>
                <a:lnTo>
                  <a:pt x="316" y="410"/>
                </a:lnTo>
                <a:lnTo>
                  <a:pt x="309" y="411"/>
                </a:lnTo>
                <a:lnTo>
                  <a:pt x="303" y="413"/>
                </a:lnTo>
                <a:lnTo>
                  <a:pt x="297" y="415"/>
                </a:lnTo>
                <a:lnTo>
                  <a:pt x="291" y="416"/>
                </a:lnTo>
                <a:lnTo>
                  <a:pt x="285" y="418"/>
                </a:lnTo>
                <a:lnTo>
                  <a:pt x="279" y="419"/>
                </a:lnTo>
                <a:lnTo>
                  <a:pt x="273" y="421"/>
                </a:lnTo>
                <a:lnTo>
                  <a:pt x="267" y="422"/>
                </a:lnTo>
                <a:lnTo>
                  <a:pt x="261" y="424"/>
                </a:lnTo>
                <a:lnTo>
                  <a:pt x="255" y="426"/>
                </a:lnTo>
                <a:lnTo>
                  <a:pt x="249" y="427"/>
                </a:lnTo>
                <a:lnTo>
                  <a:pt x="243" y="429"/>
                </a:lnTo>
                <a:lnTo>
                  <a:pt x="236" y="430"/>
                </a:lnTo>
                <a:lnTo>
                  <a:pt x="230" y="432"/>
                </a:lnTo>
                <a:lnTo>
                  <a:pt x="224" y="433"/>
                </a:lnTo>
                <a:lnTo>
                  <a:pt x="218" y="435"/>
                </a:lnTo>
                <a:lnTo>
                  <a:pt x="212" y="437"/>
                </a:lnTo>
                <a:lnTo>
                  <a:pt x="206" y="438"/>
                </a:lnTo>
                <a:lnTo>
                  <a:pt x="200" y="440"/>
                </a:lnTo>
                <a:lnTo>
                  <a:pt x="194" y="441"/>
                </a:lnTo>
                <a:lnTo>
                  <a:pt x="188" y="443"/>
                </a:lnTo>
                <a:lnTo>
                  <a:pt x="182" y="445"/>
                </a:lnTo>
                <a:lnTo>
                  <a:pt x="176" y="446"/>
                </a:lnTo>
                <a:lnTo>
                  <a:pt x="170" y="448"/>
                </a:lnTo>
                <a:lnTo>
                  <a:pt x="164" y="449"/>
                </a:lnTo>
                <a:lnTo>
                  <a:pt x="158" y="451"/>
                </a:lnTo>
                <a:lnTo>
                  <a:pt x="152" y="453"/>
                </a:lnTo>
                <a:lnTo>
                  <a:pt x="147" y="454"/>
                </a:lnTo>
                <a:lnTo>
                  <a:pt x="141" y="456"/>
                </a:lnTo>
                <a:lnTo>
                  <a:pt x="135" y="458"/>
                </a:lnTo>
                <a:lnTo>
                  <a:pt x="129" y="459"/>
                </a:lnTo>
                <a:lnTo>
                  <a:pt x="123" y="461"/>
                </a:lnTo>
                <a:lnTo>
                  <a:pt x="117" y="462"/>
                </a:lnTo>
                <a:lnTo>
                  <a:pt x="111" y="464"/>
                </a:lnTo>
                <a:lnTo>
                  <a:pt x="105" y="466"/>
                </a:lnTo>
                <a:lnTo>
                  <a:pt x="99" y="467"/>
                </a:lnTo>
                <a:lnTo>
                  <a:pt x="93" y="469"/>
                </a:lnTo>
                <a:lnTo>
                  <a:pt x="87" y="471"/>
                </a:lnTo>
                <a:lnTo>
                  <a:pt x="81" y="472"/>
                </a:lnTo>
                <a:lnTo>
                  <a:pt x="76" y="474"/>
                </a:lnTo>
                <a:lnTo>
                  <a:pt x="70" y="476"/>
                </a:lnTo>
                <a:lnTo>
                  <a:pt x="64" y="477"/>
                </a:lnTo>
                <a:lnTo>
                  <a:pt x="58" y="479"/>
                </a:lnTo>
                <a:lnTo>
                  <a:pt x="52" y="480"/>
                </a:lnTo>
                <a:lnTo>
                  <a:pt x="46" y="482"/>
                </a:lnTo>
                <a:lnTo>
                  <a:pt x="40" y="484"/>
                </a:lnTo>
                <a:lnTo>
                  <a:pt x="35" y="485"/>
                </a:lnTo>
                <a:lnTo>
                  <a:pt x="29" y="487"/>
                </a:lnTo>
                <a:lnTo>
                  <a:pt x="23" y="489"/>
                </a:lnTo>
                <a:lnTo>
                  <a:pt x="17" y="490"/>
                </a:lnTo>
                <a:lnTo>
                  <a:pt x="11" y="492"/>
                </a:lnTo>
                <a:lnTo>
                  <a:pt x="6" y="494"/>
                </a:lnTo>
                <a:lnTo>
                  <a:pt x="0" y="495"/>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15"/>
          <p:cNvSpPr>
            <a:spLocks noChangeArrowheads="1"/>
          </p:cNvSpPr>
          <p:nvPr/>
        </p:nvSpPr>
        <p:spPr bwMode="auto">
          <a:xfrm>
            <a:off x="1157288" y="3105150"/>
            <a:ext cx="2903537" cy="1381125"/>
          </a:xfrm>
          <a:custGeom>
            <a:avLst/>
            <a:gdLst>
              <a:gd name="T0" fmla="*/ 2147483646 w 1829"/>
              <a:gd name="T1" fmla="*/ 2147483646 h 870"/>
              <a:gd name="T2" fmla="*/ 2147483646 w 1829"/>
              <a:gd name="T3" fmla="*/ 2147483646 h 870"/>
              <a:gd name="T4" fmla="*/ 2147483646 w 1829"/>
              <a:gd name="T5" fmla="*/ 2147483646 h 870"/>
              <a:gd name="T6" fmla="*/ 2147483646 w 1829"/>
              <a:gd name="T7" fmla="*/ 2147483646 h 870"/>
              <a:gd name="T8" fmla="*/ 2147483646 w 1829"/>
              <a:gd name="T9" fmla="*/ 2147483646 h 870"/>
              <a:gd name="T10" fmla="*/ 2147483646 w 1829"/>
              <a:gd name="T11" fmla="*/ 2147483646 h 870"/>
              <a:gd name="T12" fmla="*/ 2147483646 w 1829"/>
              <a:gd name="T13" fmla="*/ 2147483646 h 870"/>
              <a:gd name="T14" fmla="*/ 2147483646 w 1829"/>
              <a:gd name="T15" fmla="*/ 2147483646 h 870"/>
              <a:gd name="T16" fmla="*/ 2147483646 w 1829"/>
              <a:gd name="T17" fmla="*/ 2147483646 h 870"/>
              <a:gd name="T18" fmla="*/ 2147483646 w 1829"/>
              <a:gd name="T19" fmla="*/ 2147483646 h 870"/>
              <a:gd name="T20" fmla="*/ 2147483646 w 1829"/>
              <a:gd name="T21" fmla="*/ 2147483646 h 870"/>
              <a:gd name="T22" fmla="*/ 2147483646 w 1829"/>
              <a:gd name="T23" fmla="*/ 2147483646 h 870"/>
              <a:gd name="T24" fmla="*/ 2147483646 w 1829"/>
              <a:gd name="T25" fmla="*/ 2147483646 h 870"/>
              <a:gd name="T26" fmla="*/ 2147483646 w 1829"/>
              <a:gd name="T27" fmla="*/ 2147483646 h 870"/>
              <a:gd name="T28" fmla="*/ 2147483646 w 1829"/>
              <a:gd name="T29" fmla="*/ 2147483646 h 870"/>
              <a:gd name="T30" fmla="*/ 2147483646 w 1829"/>
              <a:gd name="T31" fmla="*/ 2147483646 h 870"/>
              <a:gd name="T32" fmla="*/ 2147483646 w 1829"/>
              <a:gd name="T33" fmla="*/ 2147483646 h 870"/>
              <a:gd name="T34" fmla="*/ 2147483646 w 1829"/>
              <a:gd name="T35" fmla="*/ 2147483646 h 870"/>
              <a:gd name="T36" fmla="*/ 2147483646 w 1829"/>
              <a:gd name="T37" fmla="*/ 2147483646 h 870"/>
              <a:gd name="T38" fmla="*/ 2147483646 w 1829"/>
              <a:gd name="T39" fmla="*/ 2147483646 h 870"/>
              <a:gd name="T40" fmla="*/ 2147483646 w 1829"/>
              <a:gd name="T41" fmla="*/ 2147483646 h 870"/>
              <a:gd name="T42" fmla="*/ 2147483646 w 1829"/>
              <a:gd name="T43" fmla="*/ 2147483646 h 870"/>
              <a:gd name="T44" fmla="*/ 2147483646 w 1829"/>
              <a:gd name="T45" fmla="*/ 2147483646 h 870"/>
              <a:gd name="T46" fmla="*/ 2147483646 w 1829"/>
              <a:gd name="T47" fmla="*/ 2147483646 h 870"/>
              <a:gd name="T48" fmla="*/ 2147483646 w 1829"/>
              <a:gd name="T49" fmla="*/ 2147483646 h 870"/>
              <a:gd name="T50" fmla="*/ 2147483646 w 1829"/>
              <a:gd name="T51" fmla="*/ 2147483646 h 870"/>
              <a:gd name="T52" fmla="*/ 2147483646 w 1829"/>
              <a:gd name="T53" fmla="*/ 2147483646 h 870"/>
              <a:gd name="T54" fmla="*/ 2147483646 w 1829"/>
              <a:gd name="T55" fmla="*/ 2147483646 h 870"/>
              <a:gd name="T56" fmla="*/ 2147483646 w 1829"/>
              <a:gd name="T57" fmla="*/ 2147483646 h 870"/>
              <a:gd name="T58" fmla="*/ 2147483646 w 1829"/>
              <a:gd name="T59" fmla="*/ 2147483646 h 870"/>
              <a:gd name="T60" fmla="*/ 2147483646 w 1829"/>
              <a:gd name="T61" fmla="*/ 2147483646 h 870"/>
              <a:gd name="T62" fmla="*/ 2147483646 w 1829"/>
              <a:gd name="T63" fmla="*/ 2147483646 h 870"/>
              <a:gd name="T64" fmla="*/ 2147483646 w 1829"/>
              <a:gd name="T65" fmla="*/ 2147483646 h 870"/>
              <a:gd name="T66" fmla="*/ 2147483646 w 1829"/>
              <a:gd name="T67" fmla="*/ 2147483646 h 870"/>
              <a:gd name="T68" fmla="*/ 2147483646 w 1829"/>
              <a:gd name="T69" fmla="*/ 2147483646 h 870"/>
              <a:gd name="T70" fmla="*/ 2147483646 w 1829"/>
              <a:gd name="T71" fmla="*/ 2147483646 h 870"/>
              <a:gd name="T72" fmla="*/ 2147483646 w 1829"/>
              <a:gd name="T73" fmla="*/ 2147483646 h 870"/>
              <a:gd name="T74" fmla="*/ 2147483646 w 1829"/>
              <a:gd name="T75" fmla="*/ 2147483646 h 870"/>
              <a:gd name="T76" fmla="*/ 2147483646 w 1829"/>
              <a:gd name="T77" fmla="*/ 2147483646 h 870"/>
              <a:gd name="T78" fmla="*/ 2147483646 w 1829"/>
              <a:gd name="T79" fmla="*/ 2147483646 h 870"/>
              <a:gd name="T80" fmla="*/ 2147483646 w 1829"/>
              <a:gd name="T81" fmla="*/ 2147483646 h 870"/>
              <a:gd name="T82" fmla="*/ 2147483646 w 1829"/>
              <a:gd name="T83" fmla="*/ 2147483646 h 870"/>
              <a:gd name="T84" fmla="*/ 2147483646 w 1829"/>
              <a:gd name="T85" fmla="*/ 2147483646 h 870"/>
              <a:gd name="T86" fmla="*/ 2147483646 w 1829"/>
              <a:gd name="T87" fmla="*/ 2147483646 h 870"/>
              <a:gd name="T88" fmla="*/ 2147483646 w 1829"/>
              <a:gd name="T89" fmla="*/ 2147483646 h 870"/>
              <a:gd name="T90" fmla="*/ 2147483646 w 1829"/>
              <a:gd name="T91" fmla="*/ 2147483646 h 870"/>
              <a:gd name="T92" fmla="*/ 2147483646 w 1829"/>
              <a:gd name="T93" fmla="*/ 2147483646 h 870"/>
              <a:gd name="T94" fmla="*/ 2147483646 w 1829"/>
              <a:gd name="T95" fmla="*/ 2147483646 h 870"/>
              <a:gd name="T96" fmla="*/ 2147483646 w 1829"/>
              <a:gd name="T97" fmla="*/ 2147483646 h 870"/>
              <a:gd name="T98" fmla="*/ 2147483646 w 1829"/>
              <a:gd name="T99" fmla="*/ 2147483646 h 870"/>
              <a:gd name="T100" fmla="*/ 2147483646 w 1829"/>
              <a:gd name="T101" fmla="*/ 2147483646 h 870"/>
              <a:gd name="T102" fmla="*/ 2147483646 w 1829"/>
              <a:gd name="T103" fmla="*/ 2147483646 h 870"/>
              <a:gd name="T104" fmla="*/ 2147483646 w 1829"/>
              <a:gd name="T105" fmla="*/ 2147483646 h 870"/>
              <a:gd name="T106" fmla="*/ 2147483646 w 1829"/>
              <a:gd name="T107" fmla="*/ 2147483646 h 870"/>
              <a:gd name="T108" fmla="*/ 2147483646 w 1829"/>
              <a:gd name="T109" fmla="*/ 2147483646 h 870"/>
              <a:gd name="T110" fmla="*/ 2147483646 w 1829"/>
              <a:gd name="T111" fmla="*/ 2147483646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9"/>
              <a:gd name="T169" fmla="*/ 0 h 870"/>
              <a:gd name="T170" fmla="*/ 1829 w 1829"/>
              <a:gd name="T171" fmla="*/ 870 h 8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9" h="870">
                <a:moveTo>
                  <a:pt x="1829" y="0"/>
                </a:moveTo>
                <a:lnTo>
                  <a:pt x="1820" y="3"/>
                </a:lnTo>
                <a:lnTo>
                  <a:pt x="1812" y="5"/>
                </a:lnTo>
                <a:lnTo>
                  <a:pt x="1804" y="8"/>
                </a:lnTo>
                <a:lnTo>
                  <a:pt x="1796" y="10"/>
                </a:lnTo>
                <a:lnTo>
                  <a:pt x="1787" y="13"/>
                </a:lnTo>
                <a:lnTo>
                  <a:pt x="1779" y="15"/>
                </a:lnTo>
                <a:lnTo>
                  <a:pt x="1771" y="17"/>
                </a:lnTo>
                <a:lnTo>
                  <a:pt x="1762" y="20"/>
                </a:lnTo>
                <a:lnTo>
                  <a:pt x="1754" y="22"/>
                </a:lnTo>
                <a:lnTo>
                  <a:pt x="1746" y="25"/>
                </a:lnTo>
                <a:lnTo>
                  <a:pt x="1738" y="27"/>
                </a:lnTo>
                <a:lnTo>
                  <a:pt x="1730" y="30"/>
                </a:lnTo>
                <a:lnTo>
                  <a:pt x="1721" y="32"/>
                </a:lnTo>
                <a:lnTo>
                  <a:pt x="1713" y="35"/>
                </a:lnTo>
                <a:lnTo>
                  <a:pt x="1705" y="37"/>
                </a:lnTo>
                <a:lnTo>
                  <a:pt x="1697" y="40"/>
                </a:lnTo>
                <a:lnTo>
                  <a:pt x="1689" y="42"/>
                </a:lnTo>
                <a:lnTo>
                  <a:pt x="1681" y="45"/>
                </a:lnTo>
                <a:lnTo>
                  <a:pt x="1673" y="47"/>
                </a:lnTo>
                <a:lnTo>
                  <a:pt x="1665" y="50"/>
                </a:lnTo>
                <a:lnTo>
                  <a:pt x="1657" y="52"/>
                </a:lnTo>
                <a:lnTo>
                  <a:pt x="1648" y="55"/>
                </a:lnTo>
                <a:lnTo>
                  <a:pt x="1640" y="57"/>
                </a:lnTo>
                <a:lnTo>
                  <a:pt x="1632" y="60"/>
                </a:lnTo>
                <a:lnTo>
                  <a:pt x="1624" y="62"/>
                </a:lnTo>
                <a:lnTo>
                  <a:pt x="1616" y="65"/>
                </a:lnTo>
                <a:lnTo>
                  <a:pt x="1608" y="67"/>
                </a:lnTo>
                <a:lnTo>
                  <a:pt x="1600" y="70"/>
                </a:lnTo>
                <a:lnTo>
                  <a:pt x="1592" y="72"/>
                </a:lnTo>
                <a:lnTo>
                  <a:pt x="1584" y="75"/>
                </a:lnTo>
                <a:lnTo>
                  <a:pt x="1577" y="77"/>
                </a:lnTo>
                <a:lnTo>
                  <a:pt x="1569" y="80"/>
                </a:lnTo>
                <a:lnTo>
                  <a:pt x="1561" y="83"/>
                </a:lnTo>
                <a:lnTo>
                  <a:pt x="1553" y="85"/>
                </a:lnTo>
                <a:lnTo>
                  <a:pt x="1545" y="88"/>
                </a:lnTo>
                <a:lnTo>
                  <a:pt x="1537" y="90"/>
                </a:lnTo>
                <a:lnTo>
                  <a:pt x="1529" y="93"/>
                </a:lnTo>
                <a:lnTo>
                  <a:pt x="1521" y="95"/>
                </a:lnTo>
                <a:lnTo>
                  <a:pt x="1513" y="98"/>
                </a:lnTo>
                <a:lnTo>
                  <a:pt x="1506" y="101"/>
                </a:lnTo>
                <a:lnTo>
                  <a:pt x="1498" y="103"/>
                </a:lnTo>
                <a:lnTo>
                  <a:pt x="1490" y="106"/>
                </a:lnTo>
                <a:lnTo>
                  <a:pt x="1482" y="108"/>
                </a:lnTo>
                <a:lnTo>
                  <a:pt x="1475" y="111"/>
                </a:lnTo>
                <a:lnTo>
                  <a:pt x="1467" y="114"/>
                </a:lnTo>
                <a:lnTo>
                  <a:pt x="1459" y="116"/>
                </a:lnTo>
                <a:lnTo>
                  <a:pt x="1451" y="119"/>
                </a:lnTo>
                <a:lnTo>
                  <a:pt x="1444" y="122"/>
                </a:lnTo>
                <a:lnTo>
                  <a:pt x="1436" y="124"/>
                </a:lnTo>
                <a:lnTo>
                  <a:pt x="1428" y="127"/>
                </a:lnTo>
                <a:lnTo>
                  <a:pt x="1421" y="130"/>
                </a:lnTo>
                <a:lnTo>
                  <a:pt x="1413" y="132"/>
                </a:lnTo>
                <a:lnTo>
                  <a:pt x="1405" y="135"/>
                </a:lnTo>
                <a:lnTo>
                  <a:pt x="1398" y="137"/>
                </a:lnTo>
                <a:lnTo>
                  <a:pt x="1390" y="140"/>
                </a:lnTo>
                <a:lnTo>
                  <a:pt x="1382" y="143"/>
                </a:lnTo>
                <a:lnTo>
                  <a:pt x="1375" y="145"/>
                </a:lnTo>
                <a:lnTo>
                  <a:pt x="1367" y="148"/>
                </a:lnTo>
                <a:lnTo>
                  <a:pt x="1360" y="151"/>
                </a:lnTo>
                <a:lnTo>
                  <a:pt x="1352" y="154"/>
                </a:lnTo>
                <a:lnTo>
                  <a:pt x="1345" y="156"/>
                </a:lnTo>
                <a:lnTo>
                  <a:pt x="1337" y="159"/>
                </a:lnTo>
                <a:lnTo>
                  <a:pt x="1330" y="162"/>
                </a:lnTo>
                <a:lnTo>
                  <a:pt x="1322" y="164"/>
                </a:lnTo>
                <a:lnTo>
                  <a:pt x="1315" y="167"/>
                </a:lnTo>
                <a:lnTo>
                  <a:pt x="1307" y="170"/>
                </a:lnTo>
                <a:lnTo>
                  <a:pt x="1300" y="173"/>
                </a:lnTo>
                <a:lnTo>
                  <a:pt x="1292" y="175"/>
                </a:lnTo>
                <a:lnTo>
                  <a:pt x="1285" y="178"/>
                </a:lnTo>
                <a:lnTo>
                  <a:pt x="1277" y="181"/>
                </a:lnTo>
                <a:lnTo>
                  <a:pt x="1270" y="183"/>
                </a:lnTo>
                <a:lnTo>
                  <a:pt x="1262" y="186"/>
                </a:lnTo>
                <a:lnTo>
                  <a:pt x="1255" y="189"/>
                </a:lnTo>
                <a:lnTo>
                  <a:pt x="1248" y="192"/>
                </a:lnTo>
                <a:lnTo>
                  <a:pt x="1240" y="194"/>
                </a:lnTo>
                <a:lnTo>
                  <a:pt x="1233" y="197"/>
                </a:lnTo>
                <a:lnTo>
                  <a:pt x="1226" y="200"/>
                </a:lnTo>
                <a:lnTo>
                  <a:pt x="1218" y="203"/>
                </a:lnTo>
                <a:lnTo>
                  <a:pt x="1211" y="206"/>
                </a:lnTo>
                <a:lnTo>
                  <a:pt x="1204" y="208"/>
                </a:lnTo>
                <a:lnTo>
                  <a:pt x="1197" y="211"/>
                </a:lnTo>
                <a:lnTo>
                  <a:pt x="1189" y="214"/>
                </a:lnTo>
                <a:lnTo>
                  <a:pt x="1182" y="217"/>
                </a:lnTo>
                <a:lnTo>
                  <a:pt x="1175" y="220"/>
                </a:lnTo>
                <a:lnTo>
                  <a:pt x="1168" y="222"/>
                </a:lnTo>
                <a:lnTo>
                  <a:pt x="1160" y="225"/>
                </a:lnTo>
                <a:lnTo>
                  <a:pt x="1153" y="228"/>
                </a:lnTo>
                <a:lnTo>
                  <a:pt x="1146" y="231"/>
                </a:lnTo>
                <a:lnTo>
                  <a:pt x="1139" y="234"/>
                </a:lnTo>
                <a:lnTo>
                  <a:pt x="1132" y="236"/>
                </a:lnTo>
                <a:lnTo>
                  <a:pt x="1125" y="239"/>
                </a:lnTo>
                <a:lnTo>
                  <a:pt x="1117" y="242"/>
                </a:lnTo>
                <a:lnTo>
                  <a:pt x="1110" y="245"/>
                </a:lnTo>
                <a:lnTo>
                  <a:pt x="1103" y="248"/>
                </a:lnTo>
                <a:lnTo>
                  <a:pt x="1096" y="251"/>
                </a:lnTo>
                <a:lnTo>
                  <a:pt x="1089" y="254"/>
                </a:lnTo>
                <a:lnTo>
                  <a:pt x="1082" y="256"/>
                </a:lnTo>
                <a:lnTo>
                  <a:pt x="1075" y="259"/>
                </a:lnTo>
                <a:lnTo>
                  <a:pt x="1068" y="262"/>
                </a:lnTo>
                <a:lnTo>
                  <a:pt x="1061" y="265"/>
                </a:lnTo>
                <a:lnTo>
                  <a:pt x="1054" y="268"/>
                </a:lnTo>
                <a:lnTo>
                  <a:pt x="1047" y="271"/>
                </a:lnTo>
                <a:lnTo>
                  <a:pt x="1040" y="274"/>
                </a:lnTo>
                <a:lnTo>
                  <a:pt x="1033" y="277"/>
                </a:lnTo>
                <a:lnTo>
                  <a:pt x="1026" y="279"/>
                </a:lnTo>
                <a:lnTo>
                  <a:pt x="1019" y="282"/>
                </a:lnTo>
                <a:lnTo>
                  <a:pt x="1012" y="285"/>
                </a:lnTo>
                <a:lnTo>
                  <a:pt x="1005" y="288"/>
                </a:lnTo>
                <a:lnTo>
                  <a:pt x="998" y="291"/>
                </a:lnTo>
                <a:lnTo>
                  <a:pt x="991" y="294"/>
                </a:lnTo>
                <a:lnTo>
                  <a:pt x="985" y="297"/>
                </a:lnTo>
                <a:lnTo>
                  <a:pt x="978" y="300"/>
                </a:lnTo>
                <a:lnTo>
                  <a:pt x="971" y="303"/>
                </a:lnTo>
                <a:lnTo>
                  <a:pt x="964" y="306"/>
                </a:lnTo>
                <a:lnTo>
                  <a:pt x="957" y="309"/>
                </a:lnTo>
                <a:lnTo>
                  <a:pt x="950" y="312"/>
                </a:lnTo>
                <a:lnTo>
                  <a:pt x="944" y="315"/>
                </a:lnTo>
                <a:lnTo>
                  <a:pt x="937" y="318"/>
                </a:lnTo>
                <a:lnTo>
                  <a:pt x="930" y="321"/>
                </a:lnTo>
                <a:lnTo>
                  <a:pt x="923" y="324"/>
                </a:lnTo>
                <a:lnTo>
                  <a:pt x="917" y="326"/>
                </a:lnTo>
                <a:lnTo>
                  <a:pt x="910" y="329"/>
                </a:lnTo>
                <a:lnTo>
                  <a:pt x="903" y="332"/>
                </a:lnTo>
                <a:lnTo>
                  <a:pt x="896" y="335"/>
                </a:lnTo>
                <a:lnTo>
                  <a:pt x="890" y="338"/>
                </a:lnTo>
                <a:lnTo>
                  <a:pt x="883" y="341"/>
                </a:lnTo>
                <a:lnTo>
                  <a:pt x="876" y="344"/>
                </a:lnTo>
                <a:lnTo>
                  <a:pt x="870" y="347"/>
                </a:lnTo>
                <a:lnTo>
                  <a:pt x="863" y="350"/>
                </a:lnTo>
                <a:lnTo>
                  <a:pt x="856" y="353"/>
                </a:lnTo>
                <a:lnTo>
                  <a:pt x="850" y="356"/>
                </a:lnTo>
                <a:lnTo>
                  <a:pt x="843" y="360"/>
                </a:lnTo>
                <a:lnTo>
                  <a:pt x="837" y="363"/>
                </a:lnTo>
                <a:lnTo>
                  <a:pt x="830" y="366"/>
                </a:lnTo>
                <a:lnTo>
                  <a:pt x="824" y="369"/>
                </a:lnTo>
                <a:lnTo>
                  <a:pt x="817" y="372"/>
                </a:lnTo>
                <a:lnTo>
                  <a:pt x="810" y="375"/>
                </a:lnTo>
                <a:lnTo>
                  <a:pt x="804" y="378"/>
                </a:lnTo>
                <a:lnTo>
                  <a:pt x="797" y="381"/>
                </a:lnTo>
                <a:lnTo>
                  <a:pt x="791" y="384"/>
                </a:lnTo>
                <a:lnTo>
                  <a:pt x="785" y="387"/>
                </a:lnTo>
                <a:lnTo>
                  <a:pt x="778" y="390"/>
                </a:lnTo>
                <a:lnTo>
                  <a:pt x="772" y="393"/>
                </a:lnTo>
                <a:lnTo>
                  <a:pt x="765" y="396"/>
                </a:lnTo>
                <a:lnTo>
                  <a:pt x="759" y="399"/>
                </a:lnTo>
                <a:lnTo>
                  <a:pt x="752" y="402"/>
                </a:lnTo>
                <a:lnTo>
                  <a:pt x="746" y="405"/>
                </a:lnTo>
                <a:lnTo>
                  <a:pt x="740" y="409"/>
                </a:lnTo>
                <a:lnTo>
                  <a:pt x="733" y="412"/>
                </a:lnTo>
                <a:lnTo>
                  <a:pt x="727" y="415"/>
                </a:lnTo>
                <a:lnTo>
                  <a:pt x="721" y="418"/>
                </a:lnTo>
                <a:lnTo>
                  <a:pt x="714" y="421"/>
                </a:lnTo>
                <a:lnTo>
                  <a:pt x="708" y="424"/>
                </a:lnTo>
                <a:lnTo>
                  <a:pt x="702" y="427"/>
                </a:lnTo>
                <a:lnTo>
                  <a:pt x="695" y="430"/>
                </a:lnTo>
                <a:lnTo>
                  <a:pt x="689" y="434"/>
                </a:lnTo>
                <a:lnTo>
                  <a:pt x="683" y="437"/>
                </a:lnTo>
                <a:lnTo>
                  <a:pt x="676" y="440"/>
                </a:lnTo>
                <a:lnTo>
                  <a:pt x="670" y="443"/>
                </a:lnTo>
                <a:lnTo>
                  <a:pt x="664" y="446"/>
                </a:lnTo>
                <a:lnTo>
                  <a:pt x="658" y="449"/>
                </a:lnTo>
                <a:lnTo>
                  <a:pt x="652" y="452"/>
                </a:lnTo>
                <a:lnTo>
                  <a:pt x="645" y="456"/>
                </a:lnTo>
                <a:lnTo>
                  <a:pt x="639" y="459"/>
                </a:lnTo>
                <a:lnTo>
                  <a:pt x="633" y="462"/>
                </a:lnTo>
                <a:lnTo>
                  <a:pt x="627" y="465"/>
                </a:lnTo>
                <a:lnTo>
                  <a:pt x="621" y="468"/>
                </a:lnTo>
                <a:lnTo>
                  <a:pt x="615" y="472"/>
                </a:lnTo>
                <a:lnTo>
                  <a:pt x="609" y="475"/>
                </a:lnTo>
                <a:lnTo>
                  <a:pt x="603" y="478"/>
                </a:lnTo>
                <a:lnTo>
                  <a:pt x="596" y="481"/>
                </a:lnTo>
                <a:lnTo>
                  <a:pt x="590" y="484"/>
                </a:lnTo>
                <a:lnTo>
                  <a:pt x="584" y="488"/>
                </a:lnTo>
                <a:lnTo>
                  <a:pt x="578" y="491"/>
                </a:lnTo>
                <a:lnTo>
                  <a:pt x="572" y="494"/>
                </a:lnTo>
                <a:lnTo>
                  <a:pt x="566" y="497"/>
                </a:lnTo>
                <a:lnTo>
                  <a:pt x="560" y="501"/>
                </a:lnTo>
                <a:lnTo>
                  <a:pt x="554" y="504"/>
                </a:lnTo>
                <a:lnTo>
                  <a:pt x="548" y="507"/>
                </a:lnTo>
                <a:lnTo>
                  <a:pt x="542" y="510"/>
                </a:lnTo>
                <a:lnTo>
                  <a:pt x="536" y="514"/>
                </a:lnTo>
                <a:lnTo>
                  <a:pt x="531" y="517"/>
                </a:lnTo>
                <a:lnTo>
                  <a:pt x="525" y="520"/>
                </a:lnTo>
                <a:lnTo>
                  <a:pt x="519" y="523"/>
                </a:lnTo>
                <a:lnTo>
                  <a:pt x="513" y="527"/>
                </a:lnTo>
                <a:lnTo>
                  <a:pt x="507" y="530"/>
                </a:lnTo>
                <a:lnTo>
                  <a:pt x="501" y="533"/>
                </a:lnTo>
                <a:lnTo>
                  <a:pt x="495" y="536"/>
                </a:lnTo>
                <a:lnTo>
                  <a:pt x="489" y="540"/>
                </a:lnTo>
                <a:lnTo>
                  <a:pt x="484" y="543"/>
                </a:lnTo>
                <a:lnTo>
                  <a:pt x="478" y="546"/>
                </a:lnTo>
                <a:lnTo>
                  <a:pt x="472" y="550"/>
                </a:lnTo>
                <a:lnTo>
                  <a:pt x="466" y="553"/>
                </a:lnTo>
                <a:lnTo>
                  <a:pt x="460" y="556"/>
                </a:lnTo>
                <a:lnTo>
                  <a:pt x="455" y="560"/>
                </a:lnTo>
                <a:lnTo>
                  <a:pt x="449" y="563"/>
                </a:lnTo>
                <a:lnTo>
                  <a:pt x="443" y="566"/>
                </a:lnTo>
                <a:lnTo>
                  <a:pt x="438" y="570"/>
                </a:lnTo>
                <a:lnTo>
                  <a:pt x="432" y="573"/>
                </a:lnTo>
                <a:lnTo>
                  <a:pt x="426" y="576"/>
                </a:lnTo>
                <a:lnTo>
                  <a:pt x="420" y="580"/>
                </a:lnTo>
                <a:lnTo>
                  <a:pt x="415" y="583"/>
                </a:lnTo>
                <a:lnTo>
                  <a:pt x="409" y="586"/>
                </a:lnTo>
                <a:lnTo>
                  <a:pt x="403" y="590"/>
                </a:lnTo>
                <a:lnTo>
                  <a:pt x="398" y="593"/>
                </a:lnTo>
                <a:lnTo>
                  <a:pt x="392" y="596"/>
                </a:lnTo>
                <a:lnTo>
                  <a:pt x="387" y="600"/>
                </a:lnTo>
                <a:lnTo>
                  <a:pt x="381" y="603"/>
                </a:lnTo>
                <a:lnTo>
                  <a:pt x="376" y="607"/>
                </a:lnTo>
                <a:lnTo>
                  <a:pt x="370" y="610"/>
                </a:lnTo>
                <a:lnTo>
                  <a:pt x="364" y="613"/>
                </a:lnTo>
                <a:lnTo>
                  <a:pt x="359" y="617"/>
                </a:lnTo>
                <a:lnTo>
                  <a:pt x="353" y="620"/>
                </a:lnTo>
                <a:lnTo>
                  <a:pt x="348" y="624"/>
                </a:lnTo>
                <a:lnTo>
                  <a:pt x="342" y="627"/>
                </a:lnTo>
                <a:lnTo>
                  <a:pt x="337" y="630"/>
                </a:lnTo>
                <a:lnTo>
                  <a:pt x="331" y="634"/>
                </a:lnTo>
                <a:lnTo>
                  <a:pt x="326" y="637"/>
                </a:lnTo>
                <a:lnTo>
                  <a:pt x="321" y="641"/>
                </a:lnTo>
                <a:lnTo>
                  <a:pt x="315" y="644"/>
                </a:lnTo>
                <a:lnTo>
                  <a:pt x="310" y="648"/>
                </a:lnTo>
                <a:lnTo>
                  <a:pt x="304" y="651"/>
                </a:lnTo>
                <a:lnTo>
                  <a:pt x="299" y="655"/>
                </a:lnTo>
                <a:lnTo>
                  <a:pt x="294" y="658"/>
                </a:lnTo>
                <a:lnTo>
                  <a:pt x="288" y="661"/>
                </a:lnTo>
                <a:lnTo>
                  <a:pt x="283" y="665"/>
                </a:lnTo>
                <a:lnTo>
                  <a:pt x="278" y="668"/>
                </a:lnTo>
                <a:lnTo>
                  <a:pt x="272" y="672"/>
                </a:lnTo>
                <a:lnTo>
                  <a:pt x="267" y="675"/>
                </a:lnTo>
                <a:lnTo>
                  <a:pt x="262" y="679"/>
                </a:lnTo>
                <a:lnTo>
                  <a:pt x="256" y="682"/>
                </a:lnTo>
                <a:lnTo>
                  <a:pt x="251" y="686"/>
                </a:lnTo>
                <a:lnTo>
                  <a:pt x="246" y="689"/>
                </a:lnTo>
                <a:lnTo>
                  <a:pt x="241" y="693"/>
                </a:lnTo>
                <a:lnTo>
                  <a:pt x="235" y="696"/>
                </a:lnTo>
                <a:lnTo>
                  <a:pt x="230" y="700"/>
                </a:lnTo>
                <a:lnTo>
                  <a:pt x="225" y="703"/>
                </a:lnTo>
                <a:lnTo>
                  <a:pt x="220" y="707"/>
                </a:lnTo>
                <a:lnTo>
                  <a:pt x="215" y="710"/>
                </a:lnTo>
                <a:lnTo>
                  <a:pt x="210" y="714"/>
                </a:lnTo>
                <a:lnTo>
                  <a:pt x="204" y="717"/>
                </a:lnTo>
                <a:lnTo>
                  <a:pt x="199" y="721"/>
                </a:lnTo>
                <a:lnTo>
                  <a:pt x="194" y="725"/>
                </a:lnTo>
                <a:lnTo>
                  <a:pt x="189" y="728"/>
                </a:lnTo>
                <a:lnTo>
                  <a:pt x="184" y="732"/>
                </a:lnTo>
                <a:lnTo>
                  <a:pt x="179" y="735"/>
                </a:lnTo>
                <a:lnTo>
                  <a:pt x="174" y="739"/>
                </a:lnTo>
                <a:lnTo>
                  <a:pt x="169" y="742"/>
                </a:lnTo>
                <a:lnTo>
                  <a:pt x="164" y="746"/>
                </a:lnTo>
                <a:lnTo>
                  <a:pt x="159" y="749"/>
                </a:lnTo>
                <a:lnTo>
                  <a:pt x="154" y="753"/>
                </a:lnTo>
                <a:lnTo>
                  <a:pt x="149" y="757"/>
                </a:lnTo>
                <a:lnTo>
                  <a:pt x="144" y="760"/>
                </a:lnTo>
                <a:lnTo>
                  <a:pt x="139" y="764"/>
                </a:lnTo>
                <a:lnTo>
                  <a:pt x="134" y="767"/>
                </a:lnTo>
                <a:lnTo>
                  <a:pt x="129" y="771"/>
                </a:lnTo>
                <a:lnTo>
                  <a:pt x="124" y="775"/>
                </a:lnTo>
                <a:lnTo>
                  <a:pt x="119" y="778"/>
                </a:lnTo>
                <a:lnTo>
                  <a:pt x="114" y="782"/>
                </a:lnTo>
                <a:lnTo>
                  <a:pt x="109" y="786"/>
                </a:lnTo>
                <a:lnTo>
                  <a:pt x="104" y="789"/>
                </a:lnTo>
                <a:lnTo>
                  <a:pt x="100" y="793"/>
                </a:lnTo>
                <a:lnTo>
                  <a:pt x="95" y="796"/>
                </a:lnTo>
                <a:lnTo>
                  <a:pt x="90" y="800"/>
                </a:lnTo>
                <a:lnTo>
                  <a:pt x="85" y="804"/>
                </a:lnTo>
                <a:lnTo>
                  <a:pt x="80" y="807"/>
                </a:lnTo>
                <a:lnTo>
                  <a:pt x="75" y="811"/>
                </a:lnTo>
                <a:lnTo>
                  <a:pt x="71" y="815"/>
                </a:lnTo>
                <a:lnTo>
                  <a:pt x="66" y="818"/>
                </a:lnTo>
                <a:lnTo>
                  <a:pt x="61" y="822"/>
                </a:lnTo>
                <a:lnTo>
                  <a:pt x="56" y="826"/>
                </a:lnTo>
                <a:lnTo>
                  <a:pt x="52" y="829"/>
                </a:lnTo>
                <a:lnTo>
                  <a:pt x="47" y="833"/>
                </a:lnTo>
                <a:lnTo>
                  <a:pt x="42" y="837"/>
                </a:lnTo>
                <a:lnTo>
                  <a:pt x="38" y="840"/>
                </a:lnTo>
                <a:lnTo>
                  <a:pt x="33" y="844"/>
                </a:lnTo>
                <a:lnTo>
                  <a:pt x="28" y="848"/>
                </a:lnTo>
                <a:lnTo>
                  <a:pt x="24" y="852"/>
                </a:lnTo>
                <a:lnTo>
                  <a:pt x="19" y="855"/>
                </a:lnTo>
                <a:lnTo>
                  <a:pt x="14" y="859"/>
                </a:lnTo>
                <a:lnTo>
                  <a:pt x="10" y="863"/>
                </a:lnTo>
                <a:lnTo>
                  <a:pt x="5" y="866"/>
                </a:lnTo>
                <a:lnTo>
                  <a:pt x="0" y="870"/>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Text Box 17"/>
          <p:cNvSpPr txBox="1">
            <a:spLocks noChangeArrowheads="1"/>
          </p:cNvSpPr>
          <p:nvPr/>
        </p:nvSpPr>
        <p:spPr bwMode="auto">
          <a:xfrm>
            <a:off x="731838" y="9906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3.0</a:t>
            </a:r>
          </a:p>
        </p:txBody>
      </p:sp>
      <p:sp>
        <p:nvSpPr>
          <p:cNvPr id="10258" name="Text Box 18"/>
          <p:cNvSpPr txBox="1">
            <a:spLocks noChangeArrowheads="1"/>
          </p:cNvSpPr>
          <p:nvPr/>
        </p:nvSpPr>
        <p:spPr bwMode="auto">
          <a:xfrm>
            <a:off x="731838" y="18319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2.5</a:t>
            </a:r>
          </a:p>
        </p:txBody>
      </p:sp>
      <p:sp>
        <p:nvSpPr>
          <p:cNvPr id="10259" name="Text Box 19"/>
          <p:cNvSpPr txBox="1">
            <a:spLocks noChangeArrowheads="1"/>
          </p:cNvSpPr>
          <p:nvPr/>
        </p:nvSpPr>
        <p:spPr bwMode="auto">
          <a:xfrm>
            <a:off x="731838" y="26797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2.0</a:t>
            </a:r>
          </a:p>
        </p:txBody>
      </p:sp>
      <p:sp>
        <p:nvSpPr>
          <p:cNvPr id="10260" name="Text Box 20"/>
          <p:cNvSpPr txBox="1">
            <a:spLocks noChangeArrowheads="1"/>
          </p:cNvSpPr>
          <p:nvPr/>
        </p:nvSpPr>
        <p:spPr bwMode="auto">
          <a:xfrm>
            <a:off x="731838" y="3494088"/>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1.5</a:t>
            </a:r>
          </a:p>
        </p:txBody>
      </p:sp>
      <p:sp>
        <p:nvSpPr>
          <p:cNvPr id="10261" name="Text Box 21"/>
          <p:cNvSpPr txBox="1">
            <a:spLocks noChangeArrowheads="1"/>
          </p:cNvSpPr>
          <p:nvPr/>
        </p:nvSpPr>
        <p:spPr bwMode="auto">
          <a:xfrm>
            <a:off x="731838" y="43211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62" name="Text Box 22"/>
          <p:cNvSpPr txBox="1">
            <a:spLocks noChangeArrowheads="1"/>
          </p:cNvSpPr>
          <p:nvPr/>
        </p:nvSpPr>
        <p:spPr bwMode="auto">
          <a:xfrm>
            <a:off x="4554538" y="5681663"/>
            <a:ext cx="552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L / B</a:t>
            </a:r>
          </a:p>
        </p:txBody>
      </p:sp>
      <p:sp>
        <p:nvSpPr>
          <p:cNvPr id="10263" name="Text Box 23"/>
          <p:cNvSpPr txBox="1">
            <a:spLocks noChangeArrowheads="1"/>
          </p:cNvSpPr>
          <p:nvPr/>
        </p:nvSpPr>
        <p:spPr bwMode="auto">
          <a:xfrm>
            <a:off x="731838" y="51689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0.0</a:t>
            </a:r>
          </a:p>
        </p:txBody>
      </p:sp>
      <p:sp>
        <p:nvSpPr>
          <p:cNvPr id="10264" name="Text Box 24"/>
          <p:cNvSpPr txBox="1">
            <a:spLocks noChangeArrowheads="1"/>
          </p:cNvSpPr>
          <p:nvPr/>
        </p:nvSpPr>
        <p:spPr bwMode="auto">
          <a:xfrm>
            <a:off x="19256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a:t>
            </a:r>
          </a:p>
        </p:txBody>
      </p:sp>
      <p:sp>
        <p:nvSpPr>
          <p:cNvPr id="10265" name="Text Box 25"/>
          <p:cNvSpPr txBox="1">
            <a:spLocks noChangeArrowheads="1"/>
          </p:cNvSpPr>
          <p:nvPr/>
        </p:nvSpPr>
        <p:spPr bwMode="auto">
          <a:xfrm>
            <a:off x="6875463" y="5402263"/>
            <a:ext cx="201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8</a:t>
            </a:r>
          </a:p>
        </p:txBody>
      </p:sp>
      <p:sp>
        <p:nvSpPr>
          <p:cNvPr id="10266" name="Text Box 26"/>
          <p:cNvSpPr txBox="1">
            <a:spLocks noChangeArrowheads="1"/>
          </p:cNvSpPr>
          <p:nvPr/>
        </p:nvSpPr>
        <p:spPr bwMode="auto">
          <a:xfrm>
            <a:off x="356711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4</a:t>
            </a:r>
          </a:p>
        </p:txBody>
      </p:sp>
      <p:sp>
        <p:nvSpPr>
          <p:cNvPr id="10267" name="Text Box 27"/>
          <p:cNvSpPr txBox="1">
            <a:spLocks noChangeArrowheads="1"/>
          </p:cNvSpPr>
          <p:nvPr/>
        </p:nvSpPr>
        <p:spPr bwMode="auto">
          <a:xfrm>
            <a:off x="2746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a:t>
            </a:r>
          </a:p>
        </p:txBody>
      </p:sp>
      <p:sp>
        <p:nvSpPr>
          <p:cNvPr id="10268" name="Text Box 28"/>
          <p:cNvSpPr txBox="1">
            <a:spLocks noChangeArrowheads="1"/>
          </p:cNvSpPr>
          <p:nvPr/>
        </p:nvSpPr>
        <p:spPr bwMode="auto">
          <a:xfrm>
            <a:off x="437356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5</a:t>
            </a:r>
          </a:p>
        </p:txBody>
      </p:sp>
      <p:sp>
        <p:nvSpPr>
          <p:cNvPr id="10269" name="Text Box 29"/>
          <p:cNvSpPr txBox="1">
            <a:spLocks noChangeArrowheads="1"/>
          </p:cNvSpPr>
          <p:nvPr/>
        </p:nvSpPr>
        <p:spPr bwMode="auto">
          <a:xfrm>
            <a:off x="52149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6</a:t>
            </a:r>
          </a:p>
        </p:txBody>
      </p:sp>
      <p:sp>
        <p:nvSpPr>
          <p:cNvPr id="10270" name="Text Box 30"/>
          <p:cNvSpPr txBox="1">
            <a:spLocks noChangeArrowheads="1"/>
          </p:cNvSpPr>
          <p:nvPr/>
        </p:nvSpPr>
        <p:spPr bwMode="auto">
          <a:xfrm>
            <a:off x="6048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7</a:t>
            </a:r>
          </a:p>
        </p:txBody>
      </p:sp>
      <p:sp>
        <p:nvSpPr>
          <p:cNvPr id="10271" name="Text Box 31"/>
          <p:cNvSpPr txBox="1">
            <a:spLocks noChangeArrowheads="1"/>
          </p:cNvSpPr>
          <p:nvPr/>
        </p:nvSpPr>
        <p:spPr bwMode="auto">
          <a:xfrm>
            <a:off x="8504238" y="54022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72" name="Text Box 32"/>
          <p:cNvSpPr txBox="1">
            <a:spLocks noChangeArrowheads="1"/>
          </p:cNvSpPr>
          <p:nvPr/>
        </p:nvSpPr>
        <p:spPr bwMode="auto">
          <a:xfrm>
            <a:off x="77168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9</a:t>
            </a:r>
          </a:p>
        </p:txBody>
      </p:sp>
      <p:sp>
        <p:nvSpPr>
          <p:cNvPr id="10273" name="Text Box 33"/>
          <p:cNvSpPr txBox="1">
            <a:spLocks noChangeArrowheads="1"/>
          </p:cNvSpPr>
          <p:nvPr/>
        </p:nvSpPr>
        <p:spPr bwMode="auto">
          <a:xfrm>
            <a:off x="1079500" y="5402263"/>
            <a:ext cx="198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a:t>
            </a:r>
          </a:p>
        </p:txBody>
      </p:sp>
      <p:sp>
        <p:nvSpPr>
          <p:cNvPr id="10274" name="Text Box 34"/>
          <p:cNvSpPr txBox="1">
            <a:spLocks noChangeArrowheads="1"/>
          </p:cNvSpPr>
          <p:nvPr/>
        </p:nvSpPr>
        <p:spPr bwMode="auto">
          <a:xfrm rot="-5400000">
            <a:off x="-14111" y="3076258"/>
            <a:ext cx="98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000000"/>
                </a:solidFill>
              </a:rPr>
              <a:t>α</a:t>
            </a:r>
            <a:r>
              <a:rPr lang="en-US" altLang="en-US" b="1" baseline="-25000" dirty="0" err="1">
                <a:solidFill>
                  <a:srgbClr val="000000"/>
                </a:solidFill>
              </a:rPr>
              <a:t>av</a:t>
            </a:r>
            <a:r>
              <a:rPr lang="en-US" altLang="en-US" b="1" dirty="0">
                <a:solidFill>
                  <a:srgbClr val="000000"/>
                </a:solidFill>
              </a:rPr>
              <a:t>, </a:t>
            </a:r>
            <a:endParaRPr lang="en-US" altLang="en-US" b="1" baseline="-25000" dirty="0">
              <a:solidFill>
                <a:srgbClr val="000000"/>
              </a:solidFill>
            </a:endParaRPr>
          </a:p>
        </p:txBody>
      </p:sp>
      <p:sp>
        <p:nvSpPr>
          <p:cNvPr id="10276" name="Text Box 36"/>
          <p:cNvSpPr txBox="1">
            <a:spLocks noChangeArrowheads="1"/>
          </p:cNvSpPr>
          <p:nvPr/>
        </p:nvSpPr>
        <p:spPr bwMode="auto">
          <a:xfrm>
            <a:off x="6369050" y="2259013"/>
            <a:ext cx="38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α</a:t>
            </a:r>
            <a:r>
              <a:rPr lang="en-US" altLang="en-US" sz="1600" baseline="-25000">
                <a:solidFill>
                  <a:srgbClr val="000000"/>
                </a:solidFill>
              </a:rPr>
              <a:t>av</a:t>
            </a:r>
          </a:p>
        </p:txBody>
      </p:sp>
      <p:sp>
        <p:nvSpPr>
          <p:cNvPr id="10281" name="Rectangle 41"/>
          <p:cNvSpPr>
            <a:spLocks noChangeArrowheads="1"/>
          </p:cNvSpPr>
          <p:nvPr/>
        </p:nvSpPr>
        <p:spPr bwMode="auto">
          <a:xfrm>
            <a:off x="1141413" y="1084263"/>
            <a:ext cx="7502525" cy="4187825"/>
          </a:xfrm>
          <a:prstGeom prst="rect">
            <a:avLst/>
          </a:prstGeom>
          <a:noFill/>
          <a:ln w="19961">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82" name="Freeform 42"/>
          <p:cNvSpPr>
            <a:spLocks noChangeArrowheads="1"/>
          </p:cNvSpPr>
          <p:nvPr/>
        </p:nvSpPr>
        <p:spPr bwMode="auto">
          <a:xfrm>
            <a:off x="6110288"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43"/>
          <p:cNvSpPr>
            <a:spLocks noChangeArrowheads="1"/>
          </p:cNvSpPr>
          <p:nvPr/>
        </p:nvSpPr>
        <p:spPr bwMode="auto">
          <a:xfrm>
            <a:off x="1149350" y="358616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84" name="Group 50"/>
          <p:cNvGrpSpPr>
            <a:grpSpLocks/>
          </p:cNvGrpSpPr>
          <p:nvPr/>
        </p:nvGrpSpPr>
        <p:grpSpPr bwMode="auto">
          <a:xfrm>
            <a:off x="3694113" y="528638"/>
            <a:ext cx="1912937" cy="506412"/>
            <a:chOff x="523" y="132"/>
            <a:chExt cx="1205" cy="319"/>
          </a:xfrm>
        </p:grpSpPr>
        <p:sp>
          <p:nvSpPr>
            <p:cNvPr id="10285" name="Text Box 44"/>
            <p:cNvSpPr txBox="1">
              <a:spLocks noChangeArrowheads="1"/>
            </p:cNvSpPr>
            <p:nvPr/>
          </p:nvSpPr>
          <p:spPr bwMode="auto">
            <a:xfrm>
              <a:off x="599" y="132"/>
              <a:ext cx="11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         Bq</a:t>
              </a:r>
              <a:r>
                <a:rPr lang="en-US" altLang="en-US" sz="1400" baseline="-25000" dirty="0">
                  <a:solidFill>
                    <a:srgbClr val="000000"/>
                  </a:solidFill>
                </a:rPr>
                <a:t>o</a:t>
              </a:r>
              <a:r>
                <a:rPr lang="en-US" altLang="en-US" sz="1400" dirty="0">
                  <a:solidFill>
                    <a:srgbClr val="000000"/>
                  </a:solidFill>
                </a:rPr>
                <a:t>  (1 - μ</a:t>
              </a:r>
              <a:r>
                <a:rPr lang="en-US" altLang="en-US" sz="1400" baseline="-25000" dirty="0">
                  <a:solidFill>
                    <a:srgbClr val="000000"/>
                  </a:solidFill>
                </a:rPr>
                <a:t>s</a:t>
              </a:r>
              <a:r>
                <a:rPr lang="en-US" altLang="en-US" sz="1400" dirty="0">
                  <a:solidFill>
                    <a:srgbClr val="000000"/>
                  </a:solidFill>
                </a:rPr>
                <a:t>) α</a:t>
              </a:r>
            </a:p>
          </p:txBody>
        </p:sp>
        <p:sp>
          <p:nvSpPr>
            <p:cNvPr id="10286" name="Text Box 45"/>
            <p:cNvSpPr txBox="1">
              <a:spLocks noChangeArrowheads="1"/>
            </p:cNvSpPr>
            <p:nvPr/>
          </p:nvSpPr>
          <p:spPr bwMode="auto">
            <a:xfrm>
              <a:off x="1129" y="317"/>
              <a:ext cx="4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E</a:t>
              </a:r>
              <a:r>
                <a:rPr lang="en-US" altLang="en-US" sz="1400" baseline="-25000" dirty="0">
                  <a:solidFill>
                    <a:srgbClr val="000000"/>
                  </a:solidFill>
                </a:rPr>
                <a:t>s</a:t>
              </a:r>
            </a:p>
          </p:txBody>
        </p:sp>
        <p:sp>
          <p:nvSpPr>
            <p:cNvPr id="10287" name="Line 48"/>
            <p:cNvSpPr>
              <a:spLocks noChangeShapeType="1"/>
            </p:cNvSpPr>
            <p:nvPr/>
          </p:nvSpPr>
          <p:spPr bwMode="auto">
            <a:xfrm>
              <a:off x="876" y="294"/>
              <a:ext cx="6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Text Box 49"/>
            <p:cNvSpPr txBox="1">
              <a:spLocks noChangeArrowheads="1"/>
            </p:cNvSpPr>
            <p:nvPr/>
          </p:nvSpPr>
          <p:spPr bwMode="auto">
            <a:xfrm>
              <a:off x="523" y="178"/>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a:t>
              </a:r>
              <a:r>
                <a:rPr lang="en-US" altLang="en-US" baseline="-25000"/>
                <a:t>e </a:t>
              </a:r>
              <a:r>
                <a:rPr lang="en-US" altLang="en-US"/>
                <a:t>=</a:t>
              </a:r>
            </a:p>
          </p:txBody>
        </p:sp>
      </p:grpSp>
      <p:sp>
        <p:nvSpPr>
          <p:cNvPr id="2" name="Oval 1"/>
          <p:cNvSpPr/>
          <p:nvPr/>
        </p:nvSpPr>
        <p:spPr bwMode="auto">
          <a:xfrm>
            <a:off x="6238875" y="2148100"/>
            <a:ext cx="533400" cy="46174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4" name="Straight Arrow Connector 3"/>
          <p:cNvCxnSpPr/>
          <p:nvPr/>
        </p:nvCxnSpPr>
        <p:spPr bwMode="auto">
          <a:xfrm flipV="1">
            <a:off x="3222472" y="3380127"/>
            <a:ext cx="6306" cy="189186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 name="Straight Arrow Connector 5"/>
          <p:cNvCxnSpPr/>
          <p:nvPr/>
        </p:nvCxnSpPr>
        <p:spPr bwMode="auto">
          <a:xfrm flipH="1">
            <a:off x="1116198" y="3373820"/>
            <a:ext cx="2106273" cy="1261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flipV="1">
            <a:off x="1147730" y="4483713"/>
            <a:ext cx="0" cy="7882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extBox 8"/>
          <p:cNvSpPr txBox="1"/>
          <p:nvPr/>
        </p:nvSpPr>
        <p:spPr>
          <a:xfrm rot="16200000">
            <a:off x="586792" y="5976778"/>
            <a:ext cx="1055097" cy="246221"/>
          </a:xfrm>
          <a:prstGeom prst="rect">
            <a:avLst/>
          </a:prstGeom>
          <a:noFill/>
        </p:spPr>
        <p:txBody>
          <a:bodyPr wrap="none" rtlCol="0">
            <a:spAutoFit/>
          </a:bodyPr>
          <a:lstStyle/>
          <a:p>
            <a:r>
              <a:rPr lang="en-US" sz="1000" dirty="0"/>
              <a:t>Square Footing</a:t>
            </a:r>
          </a:p>
        </p:txBody>
      </p:sp>
      <p:sp>
        <p:nvSpPr>
          <p:cNvPr id="10" name="TextBox 9"/>
          <p:cNvSpPr txBox="1"/>
          <p:nvPr/>
        </p:nvSpPr>
        <p:spPr>
          <a:xfrm>
            <a:off x="769357" y="4471102"/>
            <a:ext cx="409086" cy="230832"/>
          </a:xfrm>
          <a:prstGeom prst="rect">
            <a:avLst/>
          </a:prstGeom>
          <a:noFill/>
        </p:spPr>
        <p:txBody>
          <a:bodyPr wrap="none" rtlCol="0">
            <a:spAutoFit/>
          </a:bodyPr>
          <a:lstStyle/>
          <a:p>
            <a:r>
              <a:rPr lang="en-US" sz="900" dirty="0">
                <a:solidFill>
                  <a:srgbClr val="FF0000"/>
                </a:solidFill>
              </a:rPr>
              <a:t>0.98</a:t>
            </a:r>
          </a:p>
        </p:txBody>
      </p:sp>
    </p:spTree>
    <p:extLst>
      <p:ext uri="{BB962C8B-B14F-4D97-AF65-F5344CB8AC3E}">
        <p14:creationId xmlns:p14="http://schemas.microsoft.com/office/powerpoint/2010/main" val="1459053921"/>
      </p:ext>
    </p:extLst>
  </p:cSld>
  <p:clrMapOvr>
    <a:masterClrMapping/>
  </p:clrMapOvr>
  <p:transition advClick="0">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0">
            <a:extLst>
              <a:ext uri="{FF2B5EF4-FFF2-40B4-BE49-F238E27FC236}">
                <a16:creationId xmlns:a16="http://schemas.microsoft.com/office/drawing/2014/main" id="{9E928849-ADE1-4F48-8E7B-63F024201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3676650"/>
            <a:ext cx="208438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Freeform 2">
            <a:extLst>
              <a:ext uri="{FF2B5EF4-FFF2-40B4-BE49-F238E27FC236}">
                <a16:creationId xmlns:a16="http://schemas.microsoft.com/office/drawing/2014/main" id="{F9506848-4045-4B08-A1CB-F7287BDBB151}"/>
              </a:ext>
            </a:extLst>
          </p:cNvPr>
          <p:cNvSpPr>
            <a:spLocks noChangeArrowheads="1"/>
          </p:cNvSpPr>
          <p:nvPr/>
        </p:nvSpPr>
        <p:spPr bwMode="auto">
          <a:xfrm>
            <a:off x="2706688" y="4343400"/>
            <a:ext cx="3224212" cy="1779588"/>
          </a:xfrm>
          <a:custGeom>
            <a:avLst/>
            <a:gdLst>
              <a:gd name="T0" fmla="*/ 2147483646 w 2031"/>
              <a:gd name="T1" fmla="*/ 2147483646 h 1121"/>
              <a:gd name="T2" fmla="*/ 2147483646 w 2031"/>
              <a:gd name="T3" fmla="*/ 2147483646 h 1121"/>
              <a:gd name="T4" fmla="*/ 2147483646 w 2031"/>
              <a:gd name="T5" fmla="*/ 0 h 1121"/>
              <a:gd name="T6" fmla="*/ 2147483646 w 2031"/>
              <a:gd name="T7" fmla="*/ 2147483646 h 1121"/>
              <a:gd name="T8" fmla="*/ 2147483646 w 2031"/>
              <a:gd name="T9" fmla="*/ 2147483646 h 1121"/>
              <a:gd name="T10" fmla="*/ 2147483646 w 2031"/>
              <a:gd name="T11" fmla="*/ 2147483646 h 1121"/>
              <a:gd name="T12" fmla="*/ 2147483646 w 2031"/>
              <a:gd name="T13" fmla="*/ 2147483646 h 1121"/>
              <a:gd name="T14" fmla="*/ 2147483646 w 2031"/>
              <a:gd name="T15" fmla="*/ 2147483646 h 1121"/>
              <a:gd name="T16" fmla="*/ 0 w 2031"/>
              <a:gd name="T17" fmla="*/ 2147483646 h 1121"/>
              <a:gd name="T18" fmla="*/ 2147483646 w 2031"/>
              <a:gd name="T19" fmla="*/ 2147483646 h 1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1"/>
              <a:gd name="T31" fmla="*/ 0 h 1121"/>
              <a:gd name="T32" fmla="*/ 2031 w 2031"/>
              <a:gd name="T33" fmla="*/ 1121 h 1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1" h="1121">
                <a:moveTo>
                  <a:pt x="26" y="20"/>
                </a:moveTo>
                <a:lnTo>
                  <a:pt x="834" y="24"/>
                </a:lnTo>
                <a:lnTo>
                  <a:pt x="1505" y="0"/>
                </a:lnTo>
                <a:lnTo>
                  <a:pt x="1942" y="85"/>
                </a:lnTo>
                <a:lnTo>
                  <a:pt x="1914" y="529"/>
                </a:lnTo>
                <a:lnTo>
                  <a:pt x="2031" y="1121"/>
                </a:lnTo>
                <a:lnTo>
                  <a:pt x="136" y="1098"/>
                </a:lnTo>
                <a:lnTo>
                  <a:pt x="111" y="571"/>
                </a:lnTo>
                <a:lnTo>
                  <a:pt x="0" y="228"/>
                </a:lnTo>
                <a:lnTo>
                  <a:pt x="26" y="20"/>
                </a:lnTo>
                <a:close/>
              </a:path>
            </a:pathLst>
          </a:custGeom>
          <a:gradFill rotWithShape="0">
            <a:gsLst>
              <a:gs pos="0">
                <a:srgbClr val="FFFFFF"/>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 name="Freeform 3">
            <a:extLst>
              <a:ext uri="{FF2B5EF4-FFF2-40B4-BE49-F238E27FC236}">
                <a16:creationId xmlns:a16="http://schemas.microsoft.com/office/drawing/2014/main" id="{F21517F6-174F-4031-9910-CA4593EA4A3A}"/>
              </a:ext>
            </a:extLst>
          </p:cNvPr>
          <p:cNvSpPr>
            <a:spLocks noChangeArrowheads="1"/>
          </p:cNvSpPr>
          <p:nvPr/>
        </p:nvSpPr>
        <p:spPr bwMode="auto">
          <a:xfrm>
            <a:off x="2762250" y="4837113"/>
            <a:ext cx="3290888" cy="1509712"/>
          </a:xfrm>
          <a:custGeom>
            <a:avLst/>
            <a:gdLst>
              <a:gd name="T0" fmla="*/ 0 w 2073"/>
              <a:gd name="T1" fmla="*/ 0 h 951"/>
              <a:gd name="T2" fmla="*/ 2147483646 w 2073"/>
              <a:gd name="T3" fmla="*/ 2147483646 h 951"/>
              <a:gd name="T4" fmla="*/ 2147483646 w 2073"/>
              <a:gd name="T5" fmla="*/ 2147483646 h 951"/>
              <a:gd name="T6" fmla="*/ 2147483646 w 2073"/>
              <a:gd name="T7" fmla="*/ 2147483646 h 951"/>
              <a:gd name="T8" fmla="*/ 2147483646 w 2073"/>
              <a:gd name="T9" fmla="*/ 2147483646 h 951"/>
              <a:gd name="T10" fmla="*/ 2147483646 w 2073"/>
              <a:gd name="T11" fmla="*/ 2147483646 h 951"/>
              <a:gd name="T12" fmla="*/ 2147483646 w 2073"/>
              <a:gd name="T13" fmla="*/ 2147483646 h 951"/>
              <a:gd name="T14" fmla="*/ 0 w 2073"/>
              <a:gd name="T15" fmla="*/ 0 h 951"/>
              <a:gd name="T16" fmla="*/ 0 60000 65536"/>
              <a:gd name="T17" fmla="*/ 0 60000 65536"/>
              <a:gd name="T18" fmla="*/ 0 60000 65536"/>
              <a:gd name="T19" fmla="*/ 0 60000 65536"/>
              <a:gd name="T20" fmla="*/ 0 60000 65536"/>
              <a:gd name="T21" fmla="*/ 0 60000 65536"/>
              <a:gd name="T22" fmla="*/ 0 60000 65536"/>
              <a:gd name="T23" fmla="*/ 0 60000 65536"/>
              <a:gd name="T24" fmla="*/ 0 w 2073"/>
              <a:gd name="T25" fmla="*/ 0 h 951"/>
              <a:gd name="T26" fmla="*/ 2073 w 2073"/>
              <a:gd name="T27" fmla="*/ 951 h 9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3" h="951">
                <a:moveTo>
                  <a:pt x="0" y="0"/>
                </a:moveTo>
                <a:lnTo>
                  <a:pt x="50" y="433"/>
                </a:lnTo>
                <a:lnTo>
                  <a:pt x="22" y="692"/>
                </a:lnTo>
                <a:lnTo>
                  <a:pt x="23" y="951"/>
                </a:lnTo>
                <a:lnTo>
                  <a:pt x="2073" y="908"/>
                </a:lnTo>
                <a:lnTo>
                  <a:pt x="1914" y="329"/>
                </a:lnTo>
                <a:lnTo>
                  <a:pt x="1897" y="4"/>
                </a:lnTo>
                <a:lnTo>
                  <a:pt x="0" y="0"/>
                </a:lnTo>
                <a:close/>
              </a:path>
            </a:pathLst>
          </a:custGeom>
          <a:gradFill rotWithShape="0">
            <a:gsLst>
              <a:gs pos="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1" name="Rectangle 4">
            <a:extLst>
              <a:ext uri="{FF2B5EF4-FFF2-40B4-BE49-F238E27FC236}">
                <a16:creationId xmlns:a16="http://schemas.microsoft.com/office/drawing/2014/main" id="{C5CD5D14-604E-44CF-8A8F-DF79227F3D1F}"/>
              </a:ext>
            </a:extLst>
          </p:cNvPr>
          <p:cNvSpPr>
            <a:spLocks noChangeArrowheads="1"/>
          </p:cNvSpPr>
          <p:nvPr/>
        </p:nvSpPr>
        <p:spPr bwMode="auto">
          <a:xfrm>
            <a:off x="5186363" y="5013325"/>
            <a:ext cx="282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5A50"/>
                </a:solidFill>
              </a:rPr>
              <a:t>Water</a:t>
            </a:r>
          </a:p>
        </p:txBody>
      </p:sp>
      <p:sp>
        <p:nvSpPr>
          <p:cNvPr id="9222" name="Freeform 5">
            <a:extLst>
              <a:ext uri="{FF2B5EF4-FFF2-40B4-BE49-F238E27FC236}">
                <a16:creationId xmlns:a16="http://schemas.microsoft.com/office/drawing/2014/main" id="{024CBFC9-2130-474E-95DD-43E58D166D76}"/>
              </a:ext>
            </a:extLst>
          </p:cNvPr>
          <p:cNvSpPr>
            <a:spLocks noChangeArrowheads="1"/>
          </p:cNvSpPr>
          <p:nvPr/>
        </p:nvSpPr>
        <p:spPr bwMode="auto">
          <a:xfrm>
            <a:off x="5121275" y="4716463"/>
            <a:ext cx="139700" cy="122237"/>
          </a:xfrm>
          <a:custGeom>
            <a:avLst/>
            <a:gdLst>
              <a:gd name="T0" fmla="*/ 0 w 88"/>
              <a:gd name="T1" fmla="*/ 0 h 77"/>
              <a:gd name="T2" fmla="*/ 2147483646 w 88"/>
              <a:gd name="T3" fmla="*/ 2147483646 h 77"/>
              <a:gd name="T4" fmla="*/ 2147483646 w 88"/>
              <a:gd name="T5" fmla="*/ 0 h 77"/>
              <a:gd name="T6" fmla="*/ 0 w 88"/>
              <a:gd name="T7" fmla="*/ 0 h 77"/>
              <a:gd name="T8" fmla="*/ 0 60000 65536"/>
              <a:gd name="T9" fmla="*/ 0 60000 65536"/>
              <a:gd name="T10" fmla="*/ 0 60000 65536"/>
              <a:gd name="T11" fmla="*/ 0 60000 65536"/>
              <a:gd name="T12" fmla="*/ 0 w 88"/>
              <a:gd name="T13" fmla="*/ 0 h 77"/>
              <a:gd name="T14" fmla="*/ 88 w 88"/>
              <a:gd name="T15" fmla="*/ 77 h 77"/>
            </a:gdLst>
            <a:ahLst/>
            <a:cxnLst>
              <a:cxn ang="T8">
                <a:pos x="T0" y="T1"/>
              </a:cxn>
              <a:cxn ang="T9">
                <a:pos x="T2" y="T3"/>
              </a:cxn>
              <a:cxn ang="T10">
                <a:pos x="T4" y="T5"/>
              </a:cxn>
              <a:cxn ang="T11">
                <a:pos x="T6" y="T7"/>
              </a:cxn>
            </a:cxnLst>
            <a:rect l="T12" t="T13" r="T14" b="T15"/>
            <a:pathLst>
              <a:path w="88" h="77">
                <a:moveTo>
                  <a:pt x="0" y="0"/>
                </a:moveTo>
                <a:lnTo>
                  <a:pt x="44" y="77"/>
                </a:lnTo>
                <a:lnTo>
                  <a:pt x="88"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 name="Rectangle 6">
            <a:extLst>
              <a:ext uri="{FF2B5EF4-FFF2-40B4-BE49-F238E27FC236}">
                <a16:creationId xmlns:a16="http://schemas.microsoft.com/office/drawing/2014/main" id="{A2768E81-82E3-4227-A38C-3E7DEFB57E0A}"/>
              </a:ext>
            </a:extLst>
          </p:cNvPr>
          <p:cNvSpPr>
            <a:spLocks noChangeArrowheads="1"/>
          </p:cNvSpPr>
          <p:nvPr/>
        </p:nvSpPr>
        <p:spPr bwMode="auto">
          <a:xfrm>
            <a:off x="4675188" y="4583113"/>
            <a:ext cx="887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00FF"/>
                </a:solidFill>
              </a:rPr>
              <a:t>Water Table (W.T.)</a:t>
            </a:r>
          </a:p>
        </p:txBody>
      </p:sp>
      <p:sp>
        <p:nvSpPr>
          <p:cNvPr id="9224" name="Oval 7">
            <a:extLst>
              <a:ext uri="{FF2B5EF4-FFF2-40B4-BE49-F238E27FC236}">
                <a16:creationId xmlns:a16="http://schemas.microsoft.com/office/drawing/2014/main" id="{92D6AA68-63D0-4FA1-BA17-7E32A6E1D03B}"/>
              </a:ext>
            </a:extLst>
          </p:cNvPr>
          <p:cNvSpPr>
            <a:spLocks noChangeArrowheads="1"/>
          </p:cNvSpPr>
          <p:nvPr/>
        </p:nvSpPr>
        <p:spPr bwMode="auto">
          <a:xfrm>
            <a:off x="4259263" y="5248275"/>
            <a:ext cx="1127125" cy="1123950"/>
          </a:xfrm>
          <a:prstGeom prst="ellipse">
            <a:avLst/>
          </a:prstGeom>
          <a:gradFill rotWithShape="0">
            <a:gsLst>
              <a:gs pos="0">
                <a:srgbClr val="FFFFFF"/>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Freeform 20">
            <a:extLst>
              <a:ext uri="{FF2B5EF4-FFF2-40B4-BE49-F238E27FC236}">
                <a16:creationId xmlns:a16="http://schemas.microsoft.com/office/drawing/2014/main" id="{4B29F1E8-1370-47C9-92BA-FA5FF963E6FC}"/>
              </a:ext>
            </a:extLst>
          </p:cNvPr>
          <p:cNvSpPr>
            <a:spLocks/>
          </p:cNvSpPr>
          <p:nvPr/>
        </p:nvSpPr>
        <p:spPr bwMode="auto">
          <a:xfrm>
            <a:off x="4200525" y="5905500"/>
            <a:ext cx="457200" cy="276225"/>
          </a:xfrm>
          <a:custGeom>
            <a:avLst/>
            <a:gdLst>
              <a:gd name="T0" fmla="*/ 2147483646 w 288"/>
              <a:gd name="T1" fmla="*/ 0 h 174"/>
              <a:gd name="T2" fmla="*/ 0 w 288"/>
              <a:gd name="T3" fmla="*/ 2147483646 h 174"/>
              <a:gd name="T4" fmla="*/ 2147483646 w 288"/>
              <a:gd name="T5" fmla="*/ 2147483646 h 174"/>
              <a:gd name="T6" fmla="*/ 0 60000 65536"/>
              <a:gd name="T7" fmla="*/ 0 60000 65536"/>
              <a:gd name="T8" fmla="*/ 0 60000 65536"/>
              <a:gd name="T9" fmla="*/ 0 w 288"/>
              <a:gd name="T10" fmla="*/ 0 h 174"/>
              <a:gd name="T11" fmla="*/ 288 w 288"/>
              <a:gd name="T12" fmla="*/ 174 h 174"/>
            </a:gdLst>
            <a:ahLst/>
            <a:cxnLst>
              <a:cxn ang="T6">
                <a:pos x="T0" y="T1"/>
              </a:cxn>
              <a:cxn ang="T7">
                <a:pos x="T2" y="T3"/>
              </a:cxn>
              <a:cxn ang="T8">
                <a:pos x="T4" y="T5"/>
              </a:cxn>
            </a:cxnLst>
            <a:rect l="T9" t="T10" r="T11" b="T12"/>
            <a:pathLst>
              <a:path w="288" h="174">
                <a:moveTo>
                  <a:pt x="165" y="0"/>
                </a:moveTo>
                <a:lnTo>
                  <a:pt x="0" y="174"/>
                </a:lnTo>
                <a:lnTo>
                  <a:pt x="288" y="72"/>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6" name="Freeform 21">
            <a:extLst>
              <a:ext uri="{FF2B5EF4-FFF2-40B4-BE49-F238E27FC236}">
                <a16:creationId xmlns:a16="http://schemas.microsoft.com/office/drawing/2014/main" id="{371C2A90-3C0A-46DB-A7FB-31D88E1B4B88}"/>
              </a:ext>
            </a:extLst>
          </p:cNvPr>
          <p:cNvSpPr>
            <a:spLocks noChangeArrowheads="1"/>
          </p:cNvSpPr>
          <p:nvPr/>
        </p:nvSpPr>
        <p:spPr bwMode="auto">
          <a:xfrm>
            <a:off x="3648075" y="6181725"/>
            <a:ext cx="552450" cy="0"/>
          </a:xfrm>
          <a:custGeom>
            <a:avLst/>
            <a:gdLst>
              <a:gd name="T0" fmla="*/ 2147483646 w 348"/>
              <a:gd name="T1" fmla="*/ 2147483646 w 348"/>
              <a:gd name="T2" fmla="*/ 2147483646 w 348"/>
              <a:gd name="T3" fmla="*/ 2147483646 w 348"/>
              <a:gd name="T4" fmla="*/ 2147483646 w 348"/>
              <a:gd name="T5" fmla="*/ 2147483646 w 348"/>
              <a:gd name="T6" fmla="*/ 2147483646 w 348"/>
              <a:gd name="T7" fmla="*/ 2147483646 w 348"/>
              <a:gd name="T8" fmla="*/ 2147483646 w 348"/>
              <a:gd name="T9" fmla="*/ 2147483646 w 348"/>
              <a:gd name="T10" fmla="*/ 2147483646 w 348"/>
              <a:gd name="T11" fmla="*/ 2147483646 w 348"/>
              <a:gd name="T12" fmla="*/ 2147483646 w 348"/>
              <a:gd name="T13" fmla="*/ 2147483646 w 348"/>
              <a:gd name="T14" fmla="*/ 2147483646 w 348"/>
              <a:gd name="T15" fmla="*/ 2147483646 w 348"/>
              <a:gd name="T16" fmla="*/ 2147483646 w 348"/>
              <a:gd name="T17" fmla="*/ 2147483646 w 348"/>
              <a:gd name="T18" fmla="*/ 2147483646 w 348"/>
              <a:gd name="T19" fmla="*/ 2147483646 w 348"/>
              <a:gd name="T20" fmla="*/ 2147483646 w 348"/>
              <a:gd name="T21" fmla="*/ 2147483646 w 348"/>
              <a:gd name="T22" fmla="*/ 2147483646 w 348"/>
              <a:gd name="T23" fmla="*/ 2147483646 w 348"/>
              <a:gd name="T24" fmla="*/ 2147483646 w 348"/>
              <a:gd name="T25" fmla="*/ 2147483646 w 348"/>
              <a:gd name="T26" fmla="*/ 2147483646 w 348"/>
              <a:gd name="T27" fmla="*/ 2147483646 w 348"/>
              <a:gd name="T28" fmla="*/ 2147483646 w 348"/>
              <a:gd name="T29" fmla="*/ 2147483646 w 348"/>
              <a:gd name="T30" fmla="*/ 2147483646 w 348"/>
              <a:gd name="T31" fmla="*/ 2147483646 w 348"/>
              <a:gd name="T32" fmla="*/ 2147483646 w 348"/>
              <a:gd name="T33" fmla="*/ 2147483646 w 348"/>
              <a:gd name="T34" fmla="*/ 2147483646 w 348"/>
              <a:gd name="T35" fmla="*/ 2147483646 w 348"/>
              <a:gd name="T36" fmla="*/ 2147483646 w 348"/>
              <a:gd name="T37" fmla="*/ 2147483646 w 348"/>
              <a:gd name="T38" fmla="*/ 2147483646 w 348"/>
              <a:gd name="T39" fmla="*/ 2147483646 w 348"/>
              <a:gd name="T40" fmla="*/ 2147483646 w 348"/>
              <a:gd name="T41" fmla="*/ 2147483646 w 348"/>
              <a:gd name="T42" fmla="*/ 2147483646 w 348"/>
              <a:gd name="T43" fmla="*/ 2147483646 w 348"/>
              <a:gd name="T44" fmla="*/ 2147483646 w 348"/>
              <a:gd name="T45" fmla="*/ 2147483646 w 348"/>
              <a:gd name="T46" fmla="*/ 0 w 348"/>
              <a:gd name="T47" fmla="*/ 0 w 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348 w 348"/>
            </a:gdLst>
            <a:ahLst/>
            <a:cxnLst>
              <a:cxn ang="T48">
                <a:pos x="T0" y="0"/>
              </a:cxn>
              <a:cxn ang="T49">
                <a:pos x="T1" y="0"/>
              </a:cxn>
              <a:cxn ang="T50">
                <a:pos x="T2" y="0"/>
              </a:cxn>
              <a:cxn ang="T51">
                <a:pos x="T3" y="0"/>
              </a:cxn>
              <a:cxn ang="T52">
                <a:pos x="T4" y="0"/>
              </a:cxn>
              <a:cxn ang="T53">
                <a:pos x="T5" y="0"/>
              </a:cxn>
              <a:cxn ang="T54">
                <a:pos x="T6" y="0"/>
              </a:cxn>
              <a:cxn ang="T55">
                <a:pos x="T7" y="0"/>
              </a:cxn>
              <a:cxn ang="T56">
                <a:pos x="T8" y="0"/>
              </a:cxn>
              <a:cxn ang="T57">
                <a:pos x="T9" y="0"/>
              </a:cxn>
              <a:cxn ang="T58">
                <a:pos x="T10" y="0"/>
              </a:cxn>
              <a:cxn ang="T59">
                <a:pos x="T11" y="0"/>
              </a:cxn>
              <a:cxn ang="T60">
                <a:pos x="T12" y="0"/>
              </a:cxn>
              <a:cxn ang="T61">
                <a:pos x="T13" y="0"/>
              </a:cxn>
              <a:cxn ang="T62">
                <a:pos x="T14" y="0"/>
              </a:cxn>
              <a:cxn ang="T63">
                <a:pos x="T15" y="0"/>
              </a:cxn>
              <a:cxn ang="T64">
                <a:pos x="T16" y="0"/>
              </a:cxn>
              <a:cxn ang="T65">
                <a:pos x="T17" y="0"/>
              </a:cxn>
              <a:cxn ang="T66">
                <a:pos x="T18" y="0"/>
              </a:cxn>
              <a:cxn ang="T67">
                <a:pos x="T19" y="0"/>
              </a:cxn>
              <a:cxn ang="T68">
                <a:pos x="T20" y="0"/>
              </a:cxn>
              <a:cxn ang="T69">
                <a:pos x="T21" y="0"/>
              </a:cxn>
              <a:cxn ang="T70">
                <a:pos x="T22" y="0"/>
              </a:cxn>
              <a:cxn ang="T71">
                <a:pos x="T23" y="0"/>
              </a:cxn>
              <a:cxn ang="T72">
                <a:pos x="T24" y="0"/>
              </a:cxn>
              <a:cxn ang="T73">
                <a:pos x="T25" y="0"/>
              </a:cxn>
              <a:cxn ang="T74">
                <a:pos x="T26" y="0"/>
              </a:cxn>
              <a:cxn ang="T75">
                <a:pos x="T27" y="0"/>
              </a:cxn>
              <a:cxn ang="T76">
                <a:pos x="T28" y="0"/>
              </a:cxn>
              <a:cxn ang="T77">
                <a:pos x="T29" y="0"/>
              </a:cxn>
              <a:cxn ang="T78">
                <a:pos x="T30" y="0"/>
              </a:cxn>
              <a:cxn ang="T79">
                <a:pos x="T31" y="0"/>
              </a:cxn>
              <a:cxn ang="T80">
                <a:pos x="T32" y="0"/>
              </a:cxn>
              <a:cxn ang="T81">
                <a:pos x="T33" y="0"/>
              </a:cxn>
              <a:cxn ang="T82">
                <a:pos x="T34" y="0"/>
              </a:cxn>
              <a:cxn ang="T83">
                <a:pos x="T35" y="0"/>
              </a:cxn>
              <a:cxn ang="T84">
                <a:pos x="T36" y="0"/>
              </a:cxn>
              <a:cxn ang="T85">
                <a:pos x="T37" y="0"/>
              </a:cxn>
              <a:cxn ang="T86">
                <a:pos x="T38" y="0"/>
              </a:cxn>
              <a:cxn ang="T87">
                <a:pos x="T39" y="0"/>
              </a:cxn>
              <a:cxn ang="T88">
                <a:pos x="T40" y="0"/>
              </a:cxn>
              <a:cxn ang="T89">
                <a:pos x="T41" y="0"/>
              </a:cxn>
              <a:cxn ang="T90">
                <a:pos x="T42" y="0"/>
              </a:cxn>
              <a:cxn ang="T91">
                <a:pos x="T43" y="0"/>
              </a:cxn>
              <a:cxn ang="T92">
                <a:pos x="T44" y="0"/>
              </a:cxn>
              <a:cxn ang="T93">
                <a:pos x="T45" y="0"/>
              </a:cxn>
              <a:cxn ang="T94">
                <a:pos x="T46" y="0"/>
              </a:cxn>
              <a:cxn ang="T95">
                <a:pos x="T47" y="0"/>
              </a:cxn>
            </a:cxnLst>
            <a:rect l="T96" t="0" r="T97" b="0"/>
            <a:pathLst>
              <a:path w="348">
                <a:moveTo>
                  <a:pt x="348" y="0"/>
                </a:moveTo>
                <a:lnTo>
                  <a:pt x="347" y="0"/>
                </a:lnTo>
                <a:lnTo>
                  <a:pt x="346" y="0"/>
                </a:lnTo>
                <a:lnTo>
                  <a:pt x="344" y="0"/>
                </a:lnTo>
                <a:lnTo>
                  <a:pt x="341" y="0"/>
                </a:lnTo>
                <a:lnTo>
                  <a:pt x="337" y="0"/>
                </a:lnTo>
                <a:lnTo>
                  <a:pt x="332" y="0"/>
                </a:lnTo>
                <a:lnTo>
                  <a:pt x="327" y="0"/>
                </a:lnTo>
                <a:lnTo>
                  <a:pt x="321" y="0"/>
                </a:lnTo>
                <a:lnTo>
                  <a:pt x="314" y="0"/>
                </a:lnTo>
                <a:lnTo>
                  <a:pt x="307" y="0"/>
                </a:lnTo>
                <a:lnTo>
                  <a:pt x="299" y="0"/>
                </a:lnTo>
                <a:lnTo>
                  <a:pt x="291" y="0"/>
                </a:lnTo>
                <a:lnTo>
                  <a:pt x="283" y="0"/>
                </a:lnTo>
                <a:lnTo>
                  <a:pt x="274" y="0"/>
                </a:lnTo>
                <a:lnTo>
                  <a:pt x="264" y="0"/>
                </a:lnTo>
                <a:lnTo>
                  <a:pt x="254" y="0"/>
                </a:lnTo>
                <a:lnTo>
                  <a:pt x="244" y="0"/>
                </a:lnTo>
                <a:lnTo>
                  <a:pt x="234" y="0"/>
                </a:lnTo>
                <a:lnTo>
                  <a:pt x="223" y="0"/>
                </a:lnTo>
                <a:lnTo>
                  <a:pt x="212" y="0"/>
                </a:lnTo>
                <a:lnTo>
                  <a:pt x="201" y="0"/>
                </a:lnTo>
                <a:lnTo>
                  <a:pt x="190" y="0"/>
                </a:lnTo>
                <a:lnTo>
                  <a:pt x="179" y="0"/>
                </a:lnTo>
                <a:lnTo>
                  <a:pt x="168" y="0"/>
                </a:lnTo>
                <a:lnTo>
                  <a:pt x="157" y="0"/>
                </a:lnTo>
                <a:lnTo>
                  <a:pt x="146" y="0"/>
                </a:lnTo>
                <a:lnTo>
                  <a:pt x="135" y="0"/>
                </a:lnTo>
                <a:lnTo>
                  <a:pt x="124" y="0"/>
                </a:lnTo>
                <a:lnTo>
                  <a:pt x="114" y="0"/>
                </a:lnTo>
                <a:lnTo>
                  <a:pt x="103" y="0"/>
                </a:lnTo>
                <a:lnTo>
                  <a:pt x="93" y="0"/>
                </a:lnTo>
                <a:lnTo>
                  <a:pt x="83" y="0"/>
                </a:lnTo>
                <a:lnTo>
                  <a:pt x="74" y="0"/>
                </a:lnTo>
                <a:lnTo>
                  <a:pt x="65" y="0"/>
                </a:lnTo>
                <a:lnTo>
                  <a:pt x="56" y="0"/>
                </a:lnTo>
                <a:lnTo>
                  <a:pt x="48" y="0"/>
                </a:lnTo>
                <a:lnTo>
                  <a:pt x="40" y="0"/>
                </a:lnTo>
                <a:lnTo>
                  <a:pt x="33" y="0"/>
                </a:lnTo>
                <a:lnTo>
                  <a:pt x="27" y="0"/>
                </a:lnTo>
                <a:lnTo>
                  <a:pt x="21" y="0"/>
                </a:lnTo>
                <a:lnTo>
                  <a:pt x="15" y="0"/>
                </a:lnTo>
                <a:lnTo>
                  <a:pt x="11" y="0"/>
                </a:lnTo>
                <a:lnTo>
                  <a:pt x="7" y="0"/>
                </a:lnTo>
                <a:lnTo>
                  <a:pt x="4" y="0"/>
                </a:lnTo>
                <a:lnTo>
                  <a:pt x="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Freeform 22">
            <a:extLst>
              <a:ext uri="{FF2B5EF4-FFF2-40B4-BE49-F238E27FC236}">
                <a16:creationId xmlns:a16="http://schemas.microsoft.com/office/drawing/2014/main" id="{A0AC68D9-401A-4E87-AAC4-3DCE863A0C50}"/>
              </a:ext>
            </a:extLst>
          </p:cNvPr>
          <p:cNvSpPr>
            <a:spLocks/>
          </p:cNvSpPr>
          <p:nvPr/>
        </p:nvSpPr>
        <p:spPr bwMode="auto">
          <a:xfrm>
            <a:off x="5064125" y="5951538"/>
            <a:ext cx="742950" cy="90487"/>
          </a:xfrm>
          <a:custGeom>
            <a:avLst/>
            <a:gdLst>
              <a:gd name="T0" fmla="*/ 0 w 468"/>
              <a:gd name="T1" fmla="*/ 0 h 57"/>
              <a:gd name="T2" fmla="*/ 2147483646 w 468"/>
              <a:gd name="T3" fmla="*/ 2147483646 h 57"/>
              <a:gd name="T4" fmla="*/ 2147483646 w 468"/>
              <a:gd name="T5" fmla="*/ 2147483646 h 57"/>
              <a:gd name="T6" fmla="*/ 0 60000 65536"/>
              <a:gd name="T7" fmla="*/ 0 60000 65536"/>
              <a:gd name="T8" fmla="*/ 0 60000 65536"/>
              <a:gd name="T9" fmla="*/ 0 w 468"/>
              <a:gd name="T10" fmla="*/ 0 h 57"/>
              <a:gd name="T11" fmla="*/ 468 w 468"/>
              <a:gd name="T12" fmla="*/ 57 h 57"/>
            </a:gdLst>
            <a:ahLst/>
            <a:cxnLst>
              <a:cxn ang="T6">
                <a:pos x="T0" y="T1"/>
              </a:cxn>
              <a:cxn ang="T7">
                <a:pos x="T2" y="T3"/>
              </a:cxn>
              <a:cxn ang="T8">
                <a:pos x="T4" y="T5"/>
              </a:cxn>
            </a:cxnLst>
            <a:rect l="T9" t="T10" r="T11" b="T12"/>
            <a:pathLst>
              <a:path w="468" h="57">
                <a:moveTo>
                  <a:pt x="0" y="0"/>
                </a:moveTo>
                <a:lnTo>
                  <a:pt x="182" y="57"/>
                </a:lnTo>
                <a:lnTo>
                  <a:pt x="468" y="57"/>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8" name="Freeform 23">
            <a:extLst>
              <a:ext uri="{FF2B5EF4-FFF2-40B4-BE49-F238E27FC236}">
                <a16:creationId xmlns:a16="http://schemas.microsoft.com/office/drawing/2014/main" id="{F965DAF9-9CA7-4E82-9A9F-1E07F1E9D7E7}"/>
              </a:ext>
            </a:extLst>
          </p:cNvPr>
          <p:cNvSpPr>
            <a:spLocks/>
          </p:cNvSpPr>
          <p:nvPr/>
        </p:nvSpPr>
        <p:spPr bwMode="auto">
          <a:xfrm>
            <a:off x="4787900" y="5118100"/>
            <a:ext cx="722313" cy="465138"/>
          </a:xfrm>
          <a:custGeom>
            <a:avLst/>
            <a:gdLst>
              <a:gd name="T0" fmla="*/ 0 w 455"/>
              <a:gd name="T1" fmla="*/ 2147483646 h 293"/>
              <a:gd name="T2" fmla="*/ 2147483646 w 455"/>
              <a:gd name="T3" fmla="*/ 0 h 293"/>
              <a:gd name="T4" fmla="*/ 2147483646 w 455"/>
              <a:gd name="T5" fmla="*/ 0 h 293"/>
              <a:gd name="T6" fmla="*/ 0 60000 65536"/>
              <a:gd name="T7" fmla="*/ 0 60000 65536"/>
              <a:gd name="T8" fmla="*/ 0 60000 65536"/>
              <a:gd name="T9" fmla="*/ 0 w 455"/>
              <a:gd name="T10" fmla="*/ 0 h 293"/>
              <a:gd name="T11" fmla="*/ 455 w 455"/>
              <a:gd name="T12" fmla="*/ 293 h 293"/>
            </a:gdLst>
            <a:ahLst/>
            <a:cxnLst>
              <a:cxn ang="T6">
                <a:pos x="T0" y="T1"/>
              </a:cxn>
              <a:cxn ang="T7">
                <a:pos x="T2" y="T3"/>
              </a:cxn>
              <a:cxn ang="T8">
                <a:pos x="T4" y="T5"/>
              </a:cxn>
            </a:cxnLst>
            <a:rect l="T9" t="T10" r="T11" b="T12"/>
            <a:pathLst>
              <a:path w="455" h="293">
                <a:moveTo>
                  <a:pt x="0" y="293"/>
                </a:moveTo>
                <a:lnTo>
                  <a:pt x="172" y="0"/>
                </a:lnTo>
                <a:lnTo>
                  <a:pt x="455" y="0"/>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9" name="Rectangle 24">
            <a:extLst>
              <a:ext uri="{FF2B5EF4-FFF2-40B4-BE49-F238E27FC236}">
                <a16:creationId xmlns:a16="http://schemas.microsoft.com/office/drawing/2014/main" id="{B014F004-DD06-454A-AAC8-D57D1D0A965B}"/>
              </a:ext>
            </a:extLst>
          </p:cNvPr>
          <p:cNvSpPr>
            <a:spLocks noChangeArrowheads="1"/>
          </p:cNvSpPr>
          <p:nvPr/>
        </p:nvSpPr>
        <p:spPr bwMode="auto">
          <a:xfrm>
            <a:off x="5410200" y="5918200"/>
            <a:ext cx="2778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5A50"/>
                </a:solidFill>
              </a:rPr>
              <a:t>Voids</a:t>
            </a:r>
          </a:p>
        </p:txBody>
      </p:sp>
      <p:sp>
        <p:nvSpPr>
          <p:cNvPr id="9230" name="Rectangle 25">
            <a:extLst>
              <a:ext uri="{FF2B5EF4-FFF2-40B4-BE49-F238E27FC236}">
                <a16:creationId xmlns:a16="http://schemas.microsoft.com/office/drawing/2014/main" id="{45C15B90-45D4-49F4-A8D3-B02866FD4F30}"/>
              </a:ext>
            </a:extLst>
          </p:cNvPr>
          <p:cNvSpPr>
            <a:spLocks noChangeArrowheads="1"/>
          </p:cNvSpPr>
          <p:nvPr/>
        </p:nvSpPr>
        <p:spPr bwMode="auto">
          <a:xfrm>
            <a:off x="3738563" y="6040438"/>
            <a:ext cx="3063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5A50"/>
                </a:solidFill>
              </a:rPr>
              <a:t>Solids</a:t>
            </a:r>
          </a:p>
        </p:txBody>
      </p:sp>
      <p:sp>
        <p:nvSpPr>
          <p:cNvPr id="9231" name="Freeform 26">
            <a:extLst>
              <a:ext uri="{FF2B5EF4-FFF2-40B4-BE49-F238E27FC236}">
                <a16:creationId xmlns:a16="http://schemas.microsoft.com/office/drawing/2014/main" id="{711B3D0E-7B60-4CCB-B4B2-8F833F5545BC}"/>
              </a:ext>
            </a:extLst>
          </p:cNvPr>
          <p:cNvSpPr>
            <a:spLocks noChangeArrowheads="1"/>
          </p:cNvSpPr>
          <p:nvPr/>
        </p:nvSpPr>
        <p:spPr bwMode="auto">
          <a:xfrm>
            <a:off x="33686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Freeform 27">
            <a:extLst>
              <a:ext uri="{FF2B5EF4-FFF2-40B4-BE49-F238E27FC236}">
                <a16:creationId xmlns:a16="http://schemas.microsoft.com/office/drawing/2014/main" id="{BD5D1F42-281D-4853-9C88-86884A51590C}"/>
              </a:ext>
            </a:extLst>
          </p:cNvPr>
          <p:cNvSpPr>
            <a:spLocks noChangeArrowheads="1"/>
          </p:cNvSpPr>
          <p:nvPr/>
        </p:nvSpPr>
        <p:spPr bwMode="auto">
          <a:xfrm>
            <a:off x="34020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Freeform 28">
            <a:extLst>
              <a:ext uri="{FF2B5EF4-FFF2-40B4-BE49-F238E27FC236}">
                <a16:creationId xmlns:a16="http://schemas.microsoft.com/office/drawing/2014/main" id="{4A968DF9-BED1-4051-BC80-2ECB7B5EF0F4}"/>
              </a:ext>
            </a:extLst>
          </p:cNvPr>
          <p:cNvSpPr>
            <a:spLocks noChangeArrowheads="1"/>
          </p:cNvSpPr>
          <p:nvPr/>
        </p:nvSpPr>
        <p:spPr bwMode="auto">
          <a:xfrm>
            <a:off x="34369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Freeform 29">
            <a:extLst>
              <a:ext uri="{FF2B5EF4-FFF2-40B4-BE49-F238E27FC236}">
                <a16:creationId xmlns:a16="http://schemas.microsoft.com/office/drawing/2014/main" id="{48AA69DC-97D3-494C-8A30-9C2EEE05030A}"/>
              </a:ext>
            </a:extLst>
          </p:cNvPr>
          <p:cNvSpPr>
            <a:spLocks noChangeArrowheads="1"/>
          </p:cNvSpPr>
          <p:nvPr/>
        </p:nvSpPr>
        <p:spPr bwMode="auto">
          <a:xfrm>
            <a:off x="34671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30">
            <a:extLst>
              <a:ext uri="{FF2B5EF4-FFF2-40B4-BE49-F238E27FC236}">
                <a16:creationId xmlns:a16="http://schemas.microsoft.com/office/drawing/2014/main" id="{09CC4689-AE6F-4F3E-9D30-C595345FF42A}"/>
              </a:ext>
            </a:extLst>
          </p:cNvPr>
          <p:cNvSpPr>
            <a:spLocks noChangeArrowheads="1"/>
          </p:cNvSpPr>
          <p:nvPr/>
        </p:nvSpPr>
        <p:spPr bwMode="auto">
          <a:xfrm>
            <a:off x="3732213" y="4402138"/>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Freeform 31">
            <a:extLst>
              <a:ext uri="{FF2B5EF4-FFF2-40B4-BE49-F238E27FC236}">
                <a16:creationId xmlns:a16="http://schemas.microsoft.com/office/drawing/2014/main" id="{5C370D3A-F797-48EC-87F8-D6FF901215DE}"/>
              </a:ext>
            </a:extLst>
          </p:cNvPr>
          <p:cNvSpPr>
            <a:spLocks noChangeArrowheads="1"/>
          </p:cNvSpPr>
          <p:nvPr/>
        </p:nvSpPr>
        <p:spPr bwMode="auto">
          <a:xfrm>
            <a:off x="3713163" y="4422775"/>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Freeform 32">
            <a:extLst>
              <a:ext uri="{FF2B5EF4-FFF2-40B4-BE49-F238E27FC236}">
                <a16:creationId xmlns:a16="http://schemas.microsoft.com/office/drawing/2014/main" id="{C0C9A23A-89D6-447A-BAC2-F0EBAA267322}"/>
              </a:ext>
            </a:extLst>
          </p:cNvPr>
          <p:cNvSpPr>
            <a:spLocks noChangeArrowheads="1"/>
          </p:cNvSpPr>
          <p:nvPr/>
        </p:nvSpPr>
        <p:spPr bwMode="auto">
          <a:xfrm>
            <a:off x="3700463" y="4448175"/>
            <a:ext cx="69850" cy="42863"/>
          </a:xfrm>
          <a:custGeom>
            <a:avLst/>
            <a:gdLst>
              <a:gd name="T0" fmla="*/ 0 w 44"/>
              <a:gd name="T1" fmla="*/ 0 h 27"/>
              <a:gd name="T2" fmla="*/ 2147483646 w 44"/>
              <a:gd name="T3" fmla="*/ 2147483646 h 27"/>
              <a:gd name="T4" fmla="*/ 0 60000 65536"/>
              <a:gd name="T5" fmla="*/ 0 60000 65536"/>
              <a:gd name="T6" fmla="*/ 0 w 44"/>
              <a:gd name="T7" fmla="*/ 0 h 27"/>
              <a:gd name="T8" fmla="*/ 44 w 44"/>
              <a:gd name="T9" fmla="*/ 27 h 27"/>
            </a:gdLst>
            <a:ahLst/>
            <a:cxnLst>
              <a:cxn ang="T4">
                <a:pos x="T0" y="T1"/>
              </a:cxn>
              <a:cxn ang="T5">
                <a:pos x="T2" y="T3"/>
              </a:cxn>
            </a:cxnLst>
            <a:rect l="T6" t="T7" r="T8" b="T9"/>
            <a:pathLst>
              <a:path w="44" h="27">
                <a:moveTo>
                  <a:pt x="0" y="0"/>
                </a:moveTo>
                <a:lnTo>
                  <a:pt x="44"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8" name="Freeform 33">
            <a:extLst>
              <a:ext uri="{FF2B5EF4-FFF2-40B4-BE49-F238E27FC236}">
                <a16:creationId xmlns:a16="http://schemas.microsoft.com/office/drawing/2014/main" id="{6EDACE7F-86A3-49AF-AFB9-3617150B88C5}"/>
              </a:ext>
            </a:extLst>
          </p:cNvPr>
          <p:cNvSpPr>
            <a:spLocks noChangeArrowheads="1"/>
          </p:cNvSpPr>
          <p:nvPr/>
        </p:nvSpPr>
        <p:spPr bwMode="auto">
          <a:xfrm>
            <a:off x="3683000" y="4468813"/>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Freeform 34">
            <a:extLst>
              <a:ext uri="{FF2B5EF4-FFF2-40B4-BE49-F238E27FC236}">
                <a16:creationId xmlns:a16="http://schemas.microsoft.com/office/drawing/2014/main" id="{EBCA5BD3-246F-4CE9-843C-0C1850B26FAA}"/>
              </a:ext>
            </a:extLst>
          </p:cNvPr>
          <p:cNvSpPr>
            <a:spLocks noChangeArrowheads="1"/>
          </p:cNvSpPr>
          <p:nvPr/>
        </p:nvSpPr>
        <p:spPr bwMode="auto">
          <a:xfrm>
            <a:off x="3933825" y="4405313"/>
            <a:ext cx="73025" cy="47625"/>
          </a:xfrm>
          <a:custGeom>
            <a:avLst/>
            <a:gdLst>
              <a:gd name="T0" fmla="*/ 0 w 46"/>
              <a:gd name="T1" fmla="*/ 0 h 30"/>
              <a:gd name="T2" fmla="*/ 2147483646 w 46"/>
              <a:gd name="T3" fmla="*/ 2147483646 h 30"/>
              <a:gd name="T4" fmla="*/ 0 60000 65536"/>
              <a:gd name="T5" fmla="*/ 0 60000 65536"/>
              <a:gd name="T6" fmla="*/ 0 w 46"/>
              <a:gd name="T7" fmla="*/ 0 h 30"/>
              <a:gd name="T8" fmla="*/ 46 w 46"/>
              <a:gd name="T9" fmla="*/ 30 h 30"/>
            </a:gdLst>
            <a:ahLst/>
            <a:cxnLst>
              <a:cxn ang="T4">
                <a:pos x="T0" y="T1"/>
              </a:cxn>
              <a:cxn ang="T5">
                <a:pos x="T2" y="T3"/>
              </a:cxn>
            </a:cxnLst>
            <a:rect l="T6" t="T7" r="T8" b="T9"/>
            <a:pathLst>
              <a:path w="46" h="30">
                <a:moveTo>
                  <a:pt x="0" y="0"/>
                </a:moveTo>
                <a:lnTo>
                  <a:pt x="46"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0" name="Freeform 35">
            <a:extLst>
              <a:ext uri="{FF2B5EF4-FFF2-40B4-BE49-F238E27FC236}">
                <a16:creationId xmlns:a16="http://schemas.microsoft.com/office/drawing/2014/main" id="{0639C46D-4844-4162-B285-47BCFE4B3117}"/>
              </a:ext>
            </a:extLst>
          </p:cNvPr>
          <p:cNvSpPr>
            <a:spLocks noChangeArrowheads="1"/>
          </p:cNvSpPr>
          <p:nvPr/>
        </p:nvSpPr>
        <p:spPr bwMode="auto">
          <a:xfrm>
            <a:off x="3916363" y="4425950"/>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Freeform 36">
            <a:extLst>
              <a:ext uri="{FF2B5EF4-FFF2-40B4-BE49-F238E27FC236}">
                <a16:creationId xmlns:a16="http://schemas.microsoft.com/office/drawing/2014/main" id="{6D85FFD9-02EF-49D9-B007-12682EAEC8E7}"/>
              </a:ext>
            </a:extLst>
          </p:cNvPr>
          <p:cNvSpPr>
            <a:spLocks noChangeArrowheads="1"/>
          </p:cNvSpPr>
          <p:nvPr/>
        </p:nvSpPr>
        <p:spPr bwMode="auto">
          <a:xfrm>
            <a:off x="3903663" y="4451350"/>
            <a:ext cx="69850" cy="41275"/>
          </a:xfrm>
          <a:custGeom>
            <a:avLst/>
            <a:gdLst>
              <a:gd name="T0" fmla="*/ 0 w 44"/>
              <a:gd name="T1" fmla="*/ 0 h 26"/>
              <a:gd name="T2" fmla="*/ 2147483646 w 44"/>
              <a:gd name="T3" fmla="*/ 2147483646 h 26"/>
              <a:gd name="T4" fmla="*/ 0 60000 65536"/>
              <a:gd name="T5" fmla="*/ 0 60000 65536"/>
              <a:gd name="T6" fmla="*/ 0 w 44"/>
              <a:gd name="T7" fmla="*/ 0 h 26"/>
              <a:gd name="T8" fmla="*/ 44 w 44"/>
              <a:gd name="T9" fmla="*/ 26 h 26"/>
            </a:gdLst>
            <a:ahLst/>
            <a:cxnLst>
              <a:cxn ang="T4">
                <a:pos x="T0" y="T1"/>
              </a:cxn>
              <a:cxn ang="T5">
                <a:pos x="T2" y="T3"/>
              </a:cxn>
            </a:cxnLst>
            <a:rect l="T6" t="T7" r="T8" b="T9"/>
            <a:pathLst>
              <a:path w="44" h="26">
                <a:moveTo>
                  <a:pt x="0" y="0"/>
                </a:moveTo>
                <a:lnTo>
                  <a:pt x="44"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2" name="Freeform 37">
            <a:extLst>
              <a:ext uri="{FF2B5EF4-FFF2-40B4-BE49-F238E27FC236}">
                <a16:creationId xmlns:a16="http://schemas.microsoft.com/office/drawing/2014/main" id="{A5BC86B8-CAAD-4B0B-B46B-EA917F70333D}"/>
              </a:ext>
            </a:extLst>
          </p:cNvPr>
          <p:cNvSpPr>
            <a:spLocks noChangeArrowheads="1"/>
          </p:cNvSpPr>
          <p:nvPr/>
        </p:nvSpPr>
        <p:spPr bwMode="auto">
          <a:xfrm>
            <a:off x="3886200" y="447198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Freeform 38">
            <a:extLst>
              <a:ext uri="{FF2B5EF4-FFF2-40B4-BE49-F238E27FC236}">
                <a16:creationId xmlns:a16="http://schemas.microsoft.com/office/drawing/2014/main" id="{DAB9DEC8-419E-4F07-B5EF-9F518E9B53F1}"/>
              </a:ext>
            </a:extLst>
          </p:cNvPr>
          <p:cNvSpPr>
            <a:spLocks noChangeArrowheads="1"/>
          </p:cNvSpPr>
          <p:nvPr/>
        </p:nvSpPr>
        <p:spPr bwMode="auto">
          <a:xfrm>
            <a:off x="37750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4" name="Freeform 39">
            <a:extLst>
              <a:ext uri="{FF2B5EF4-FFF2-40B4-BE49-F238E27FC236}">
                <a16:creationId xmlns:a16="http://schemas.microsoft.com/office/drawing/2014/main" id="{EA4F334F-E402-4E4C-B938-840C7FF53173}"/>
              </a:ext>
            </a:extLst>
          </p:cNvPr>
          <p:cNvSpPr>
            <a:spLocks noChangeArrowheads="1"/>
          </p:cNvSpPr>
          <p:nvPr/>
        </p:nvSpPr>
        <p:spPr bwMode="auto">
          <a:xfrm>
            <a:off x="38084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Freeform 40">
            <a:extLst>
              <a:ext uri="{FF2B5EF4-FFF2-40B4-BE49-F238E27FC236}">
                <a16:creationId xmlns:a16="http://schemas.microsoft.com/office/drawing/2014/main" id="{01F6B035-8D77-4C2C-813A-236611E4E546}"/>
              </a:ext>
            </a:extLst>
          </p:cNvPr>
          <p:cNvSpPr>
            <a:spLocks noChangeArrowheads="1"/>
          </p:cNvSpPr>
          <p:nvPr/>
        </p:nvSpPr>
        <p:spPr bwMode="auto">
          <a:xfrm>
            <a:off x="38433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6" name="Freeform 41">
            <a:extLst>
              <a:ext uri="{FF2B5EF4-FFF2-40B4-BE49-F238E27FC236}">
                <a16:creationId xmlns:a16="http://schemas.microsoft.com/office/drawing/2014/main" id="{68EDE22C-CACA-42B1-954A-7CFF25F4B21D}"/>
              </a:ext>
            </a:extLst>
          </p:cNvPr>
          <p:cNvSpPr>
            <a:spLocks noChangeArrowheads="1"/>
          </p:cNvSpPr>
          <p:nvPr/>
        </p:nvSpPr>
        <p:spPr bwMode="auto">
          <a:xfrm>
            <a:off x="38735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Freeform 42">
            <a:extLst>
              <a:ext uri="{FF2B5EF4-FFF2-40B4-BE49-F238E27FC236}">
                <a16:creationId xmlns:a16="http://schemas.microsoft.com/office/drawing/2014/main" id="{3BCF4B6D-A541-4187-B547-C2E103937C05}"/>
              </a:ext>
            </a:extLst>
          </p:cNvPr>
          <p:cNvSpPr>
            <a:spLocks noChangeArrowheads="1"/>
          </p:cNvSpPr>
          <p:nvPr/>
        </p:nvSpPr>
        <p:spPr bwMode="auto">
          <a:xfrm>
            <a:off x="3973513" y="4405313"/>
            <a:ext cx="61912"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8" name="Freeform 43">
            <a:extLst>
              <a:ext uri="{FF2B5EF4-FFF2-40B4-BE49-F238E27FC236}">
                <a16:creationId xmlns:a16="http://schemas.microsoft.com/office/drawing/2014/main" id="{E848A5B4-3A99-4E2D-8CFC-12B56CB9EAE0}"/>
              </a:ext>
            </a:extLst>
          </p:cNvPr>
          <p:cNvSpPr>
            <a:spLocks noChangeArrowheads="1"/>
          </p:cNvSpPr>
          <p:nvPr/>
        </p:nvSpPr>
        <p:spPr bwMode="auto">
          <a:xfrm>
            <a:off x="4006850" y="4405313"/>
            <a:ext cx="60325" cy="87312"/>
          </a:xfrm>
          <a:custGeom>
            <a:avLst/>
            <a:gdLst>
              <a:gd name="T0" fmla="*/ 2147483646 w 38"/>
              <a:gd name="T1" fmla="*/ 0 h 55"/>
              <a:gd name="T2" fmla="*/ 0 w 38"/>
              <a:gd name="T3" fmla="*/ 2147483646 h 55"/>
              <a:gd name="T4" fmla="*/ 0 60000 65536"/>
              <a:gd name="T5" fmla="*/ 0 60000 65536"/>
              <a:gd name="T6" fmla="*/ 0 w 38"/>
              <a:gd name="T7" fmla="*/ 0 h 55"/>
              <a:gd name="T8" fmla="*/ 38 w 38"/>
              <a:gd name="T9" fmla="*/ 55 h 55"/>
            </a:gdLst>
            <a:ahLst/>
            <a:cxnLst>
              <a:cxn ang="T4">
                <a:pos x="T0" y="T1"/>
              </a:cxn>
              <a:cxn ang="T5">
                <a:pos x="T2" y="T3"/>
              </a:cxn>
            </a:cxnLst>
            <a:rect l="T6" t="T7" r="T8" b="T9"/>
            <a:pathLst>
              <a:path w="38" h="55">
                <a:moveTo>
                  <a:pt x="38"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9" name="Freeform 44">
            <a:extLst>
              <a:ext uri="{FF2B5EF4-FFF2-40B4-BE49-F238E27FC236}">
                <a16:creationId xmlns:a16="http://schemas.microsoft.com/office/drawing/2014/main" id="{87AF2C20-67F4-4ECB-9FED-CCCBF69223A6}"/>
              </a:ext>
            </a:extLst>
          </p:cNvPr>
          <p:cNvSpPr>
            <a:spLocks noChangeArrowheads="1"/>
          </p:cNvSpPr>
          <p:nvPr/>
        </p:nvSpPr>
        <p:spPr bwMode="auto">
          <a:xfrm>
            <a:off x="4040188" y="4406900"/>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0" name="Freeform 45">
            <a:extLst>
              <a:ext uri="{FF2B5EF4-FFF2-40B4-BE49-F238E27FC236}">
                <a16:creationId xmlns:a16="http://schemas.microsoft.com/office/drawing/2014/main" id="{72B3A9FA-D9F7-4EAD-9326-28823716A010}"/>
              </a:ext>
            </a:extLst>
          </p:cNvPr>
          <p:cNvSpPr>
            <a:spLocks noChangeArrowheads="1"/>
          </p:cNvSpPr>
          <p:nvPr/>
        </p:nvSpPr>
        <p:spPr bwMode="auto">
          <a:xfrm>
            <a:off x="4071938" y="4405313"/>
            <a:ext cx="55562"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Freeform 46">
            <a:extLst>
              <a:ext uri="{FF2B5EF4-FFF2-40B4-BE49-F238E27FC236}">
                <a16:creationId xmlns:a16="http://schemas.microsoft.com/office/drawing/2014/main" id="{FF168249-3E7E-4089-A2DF-5603268ED22E}"/>
              </a:ext>
            </a:extLst>
          </p:cNvPr>
          <p:cNvSpPr>
            <a:spLocks noChangeArrowheads="1"/>
          </p:cNvSpPr>
          <p:nvPr/>
        </p:nvSpPr>
        <p:spPr bwMode="auto">
          <a:xfrm>
            <a:off x="3529013" y="4398963"/>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2" name="Freeform 47">
            <a:extLst>
              <a:ext uri="{FF2B5EF4-FFF2-40B4-BE49-F238E27FC236}">
                <a16:creationId xmlns:a16="http://schemas.microsoft.com/office/drawing/2014/main" id="{AD3A1891-38E1-4DD5-8648-DBA0A1F8F0FC}"/>
              </a:ext>
            </a:extLst>
          </p:cNvPr>
          <p:cNvSpPr>
            <a:spLocks noChangeArrowheads="1"/>
          </p:cNvSpPr>
          <p:nvPr/>
        </p:nvSpPr>
        <p:spPr bwMode="auto">
          <a:xfrm>
            <a:off x="3511550" y="4419600"/>
            <a:ext cx="69850" cy="44450"/>
          </a:xfrm>
          <a:custGeom>
            <a:avLst/>
            <a:gdLst>
              <a:gd name="T0" fmla="*/ 0 w 44"/>
              <a:gd name="T1" fmla="*/ 0 h 28"/>
              <a:gd name="T2" fmla="*/ 2147483646 w 44"/>
              <a:gd name="T3" fmla="*/ 2147483646 h 28"/>
              <a:gd name="T4" fmla="*/ 0 60000 65536"/>
              <a:gd name="T5" fmla="*/ 0 60000 65536"/>
              <a:gd name="T6" fmla="*/ 0 w 44"/>
              <a:gd name="T7" fmla="*/ 0 h 28"/>
              <a:gd name="T8" fmla="*/ 44 w 44"/>
              <a:gd name="T9" fmla="*/ 28 h 28"/>
            </a:gdLst>
            <a:ahLst/>
            <a:cxnLst>
              <a:cxn ang="T4">
                <a:pos x="T0" y="T1"/>
              </a:cxn>
              <a:cxn ang="T5">
                <a:pos x="T2" y="T3"/>
              </a:cxn>
            </a:cxnLst>
            <a:rect l="T6" t="T7" r="T8" b="T9"/>
            <a:pathLst>
              <a:path w="44" h="28">
                <a:moveTo>
                  <a:pt x="0" y="0"/>
                </a:moveTo>
                <a:lnTo>
                  <a:pt x="44"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48">
            <a:extLst>
              <a:ext uri="{FF2B5EF4-FFF2-40B4-BE49-F238E27FC236}">
                <a16:creationId xmlns:a16="http://schemas.microsoft.com/office/drawing/2014/main" id="{69DE1259-9C57-44DF-AE6F-A53D23BEB977}"/>
              </a:ext>
            </a:extLst>
          </p:cNvPr>
          <p:cNvSpPr>
            <a:spLocks noChangeArrowheads="1"/>
          </p:cNvSpPr>
          <p:nvPr/>
        </p:nvSpPr>
        <p:spPr bwMode="auto">
          <a:xfrm>
            <a:off x="3498850" y="4445000"/>
            <a:ext cx="68263" cy="42863"/>
          </a:xfrm>
          <a:custGeom>
            <a:avLst/>
            <a:gdLst>
              <a:gd name="T0" fmla="*/ 0 w 43"/>
              <a:gd name="T1" fmla="*/ 0 h 27"/>
              <a:gd name="T2" fmla="*/ 2147483646 w 43"/>
              <a:gd name="T3" fmla="*/ 2147483646 h 27"/>
              <a:gd name="T4" fmla="*/ 0 60000 65536"/>
              <a:gd name="T5" fmla="*/ 0 60000 65536"/>
              <a:gd name="T6" fmla="*/ 0 w 43"/>
              <a:gd name="T7" fmla="*/ 0 h 27"/>
              <a:gd name="T8" fmla="*/ 43 w 43"/>
              <a:gd name="T9" fmla="*/ 27 h 27"/>
            </a:gdLst>
            <a:ahLst/>
            <a:cxnLst>
              <a:cxn ang="T4">
                <a:pos x="T0" y="T1"/>
              </a:cxn>
              <a:cxn ang="T5">
                <a:pos x="T2" y="T3"/>
              </a:cxn>
            </a:cxnLst>
            <a:rect l="T6" t="T7" r="T8" b="T9"/>
            <a:pathLst>
              <a:path w="43" h="27">
                <a:moveTo>
                  <a:pt x="0" y="0"/>
                </a:moveTo>
                <a:lnTo>
                  <a:pt x="43"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4" name="Freeform 49">
            <a:extLst>
              <a:ext uri="{FF2B5EF4-FFF2-40B4-BE49-F238E27FC236}">
                <a16:creationId xmlns:a16="http://schemas.microsoft.com/office/drawing/2014/main" id="{0A3655D2-E04A-43F2-BC90-2B4DB5A5665F}"/>
              </a:ext>
            </a:extLst>
          </p:cNvPr>
          <p:cNvSpPr>
            <a:spLocks noChangeArrowheads="1"/>
          </p:cNvSpPr>
          <p:nvPr/>
        </p:nvSpPr>
        <p:spPr bwMode="auto">
          <a:xfrm>
            <a:off x="3481388" y="446563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5" name="Freeform 50">
            <a:extLst>
              <a:ext uri="{FF2B5EF4-FFF2-40B4-BE49-F238E27FC236}">
                <a16:creationId xmlns:a16="http://schemas.microsoft.com/office/drawing/2014/main" id="{0B98FC47-501F-4FBC-8B3F-FFD041ECC577}"/>
              </a:ext>
            </a:extLst>
          </p:cNvPr>
          <p:cNvSpPr>
            <a:spLocks noChangeArrowheads="1"/>
          </p:cNvSpPr>
          <p:nvPr/>
        </p:nvSpPr>
        <p:spPr bwMode="auto">
          <a:xfrm>
            <a:off x="35718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6" name="Freeform 51">
            <a:extLst>
              <a:ext uri="{FF2B5EF4-FFF2-40B4-BE49-F238E27FC236}">
                <a16:creationId xmlns:a16="http://schemas.microsoft.com/office/drawing/2014/main" id="{6D257252-37D8-4DFC-A605-3038B7BA05A9}"/>
              </a:ext>
            </a:extLst>
          </p:cNvPr>
          <p:cNvSpPr>
            <a:spLocks noChangeArrowheads="1"/>
          </p:cNvSpPr>
          <p:nvPr/>
        </p:nvSpPr>
        <p:spPr bwMode="auto">
          <a:xfrm>
            <a:off x="36052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 name="Freeform 52">
            <a:extLst>
              <a:ext uri="{FF2B5EF4-FFF2-40B4-BE49-F238E27FC236}">
                <a16:creationId xmlns:a16="http://schemas.microsoft.com/office/drawing/2014/main" id="{F8250AF7-655C-43B5-870D-C37DF4DDE217}"/>
              </a:ext>
            </a:extLst>
          </p:cNvPr>
          <p:cNvSpPr>
            <a:spLocks noChangeArrowheads="1"/>
          </p:cNvSpPr>
          <p:nvPr/>
        </p:nvSpPr>
        <p:spPr bwMode="auto">
          <a:xfrm>
            <a:off x="3640138" y="4403725"/>
            <a:ext cx="55562" cy="85725"/>
          </a:xfrm>
          <a:custGeom>
            <a:avLst/>
            <a:gdLst>
              <a:gd name="T0" fmla="*/ 2147483646 w 35"/>
              <a:gd name="T1" fmla="*/ 0 h 54"/>
              <a:gd name="T2" fmla="*/ 0 w 35"/>
              <a:gd name="T3" fmla="*/ 2147483646 h 54"/>
              <a:gd name="T4" fmla="*/ 0 60000 65536"/>
              <a:gd name="T5" fmla="*/ 0 60000 65536"/>
              <a:gd name="T6" fmla="*/ 0 w 35"/>
              <a:gd name="T7" fmla="*/ 0 h 54"/>
              <a:gd name="T8" fmla="*/ 35 w 35"/>
              <a:gd name="T9" fmla="*/ 54 h 54"/>
            </a:gdLst>
            <a:ahLst/>
            <a:cxnLst>
              <a:cxn ang="T4">
                <a:pos x="T0" y="T1"/>
              </a:cxn>
              <a:cxn ang="T5">
                <a:pos x="T2" y="T3"/>
              </a:cxn>
            </a:cxnLst>
            <a:rect l="T6" t="T7" r="T8" b="T9"/>
            <a:pathLst>
              <a:path w="35" h="54">
                <a:moveTo>
                  <a:pt x="35"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8" name="Freeform 53">
            <a:extLst>
              <a:ext uri="{FF2B5EF4-FFF2-40B4-BE49-F238E27FC236}">
                <a16:creationId xmlns:a16="http://schemas.microsoft.com/office/drawing/2014/main" id="{9E2E9AF1-AD05-4913-8DBF-5BD1CA72C008}"/>
              </a:ext>
            </a:extLst>
          </p:cNvPr>
          <p:cNvSpPr>
            <a:spLocks noChangeArrowheads="1"/>
          </p:cNvSpPr>
          <p:nvPr/>
        </p:nvSpPr>
        <p:spPr bwMode="auto">
          <a:xfrm>
            <a:off x="36703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Freeform 54">
            <a:extLst>
              <a:ext uri="{FF2B5EF4-FFF2-40B4-BE49-F238E27FC236}">
                <a16:creationId xmlns:a16="http://schemas.microsoft.com/office/drawing/2014/main" id="{3820D681-6530-46F5-9525-CAA5D2E68E25}"/>
              </a:ext>
            </a:extLst>
          </p:cNvPr>
          <p:cNvSpPr>
            <a:spLocks noChangeArrowheads="1"/>
          </p:cNvSpPr>
          <p:nvPr/>
        </p:nvSpPr>
        <p:spPr bwMode="auto">
          <a:xfrm>
            <a:off x="4864100" y="4864100"/>
            <a:ext cx="636588" cy="0"/>
          </a:xfrm>
          <a:custGeom>
            <a:avLst/>
            <a:gdLst>
              <a:gd name="T0" fmla="*/ 0 w 401"/>
              <a:gd name="T1" fmla="*/ 2147483646 w 401"/>
              <a:gd name="T2" fmla="*/ 0 60000 65536"/>
              <a:gd name="T3" fmla="*/ 0 60000 65536"/>
              <a:gd name="T4" fmla="*/ 0 w 401"/>
              <a:gd name="T5" fmla="*/ 401 w 401"/>
            </a:gdLst>
            <a:ahLst/>
            <a:cxnLst>
              <a:cxn ang="T2">
                <a:pos x="T0" y="0"/>
              </a:cxn>
              <a:cxn ang="T3">
                <a:pos x="T1" y="0"/>
              </a:cxn>
            </a:cxnLst>
            <a:rect l="T4" t="0" r="T5" b="0"/>
            <a:pathLst>
              <a:path w="401">
                <a:moveTo>
                  <a:pt x="0" y="0"/>
                </a:move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0" name="Freeform 55">
            <a:extLst>
              <a:ext uri="{FF2B5EF4-FFF2-40B4-BE49-F238E27FC236}">
                <a16:creationId xmlns:a16="http://schemas.microsoft.com/office/drawing/2014/main" id="{96ED0BF3-DDFE-4783-B55A-EE2706C36832}"/>
              </a:ext>
            </a:extLst>
          </p:cNvPr>
          <p:cNvSpPr>
            <a:spLocks noChangeArrowheads="1"/>
          </p:cNvSpPr>
          <p:nvPr/>
        </p:nvSpPr>
        <p:spPr bwMode="auto">
          <a:xfrm>
            <a:off x="4946650" y="4892675"/>
            <a:ext cx="471488" cy="0"/>
          </a:xfrm>
          <a:custGeom>
            <a:avLst/>
            <a:gdLst>
              <a:gd name="T0" fmla="*/ 0 w 297"/>
              <a:gd name="T1" fmla="*/ 2147483646 w 297"/>
              <a:gd name="T2" fmla="*/ 0 60000 65536"/>
              <a:gd name="T3" fmla="*/ 0 60000 65536"/>
              <a:gd name="T4" fmla="*/ 0 w 297"/>
              <a:gd name="T5" fmla="*/ 297 w 297"/>
            </a:gdLst>
            <a:ahLst/>
            <a:cxnLst>
              <a:cxn ang="T2">
                <a:pos x="T0" y="0"/>
              </a:cxn>
              <a:cxn ang="T3">
                <a:pos x="T1" y="0"/>
              </a:cxn>
            </a:cxnLst>
            <a:rect l="T4" t="0" r="T5" b="0"/>
            <a:pathLst>
              <a:path w="297">
                <a:moveTo>
                  <a:pt x="0" y="0"/>
                </a:moveTo>
                <a:lnTo>
                  <a:pt x="29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1" name="Freeform 56">
            <a:extLst>
              <a:ext uri="{FF2B5EF4-FFF2-40B4-BE49-F238E27FC236}">
                <a16:creationId xmlns:a16="http://schemas.microsoft.com/office/drawing/2014/main" id="{73A9D3B6-EE4B-4B08-AC00-14E4B62E9D99}"/>
              </a:ext>
            </a:extLst>
          </p:cNvPr>
          <p:cNvSpPr>
            <a:spLocks noChangeArrowheads="1"/>
          </p:cNvSpPr>
          <p:nvPr/>
        </p:nvSpPr>
        <p:spPr bwMode="auto">
          <a:xfrm>
            <a:off x="5010150" y="4922838"/>
            <a:ext cx="350838" cy="0"/>
          </a:xfrm>
          <a:custGeom>
            <a:avLst/>
            <a:gdLst>
              <a:gd name="T0" fmla="*/ 0 w 221"/>
              <a:gd name="T1" fmla="*/ 2147483646 w 221"/>
              <a:gd name="T2" fmla="*/ 0 60000 65536"/>
              <a:gd name="T3" fmla="*/ 0 60000 65536"/>
              <a:gd name="T4" fmla="*/ 0 w 221"/>
              <a:gd name="T5" fmla="*/ 221 w 221"/>
            </a:gdLst>
            <a:ahLst/>
            <a:cxnLst>
              <a:cxn ang="T2">
                <a:pos x="T0" y="0"/>
              </a:cxn>
              <a:cxn ang="T3">
                <a:pos x="T1" y="0"/>
              </a:cxn>
            </a:cxnLst>
            <a:rect l="T4" t="0" r="T5" b="0"/>
            <a:pathLst>
              <a:path w="221">
                <a:moveTo>
                  <a:pt x="0" y="0"/>
                </a:moveTo>
                <a:lnTo>
                  <a:pt x="2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2" name="Freeform 57">
            <a:extLst>
              <a:ext uri="{FF2B5EF4-FFF2-40B4-BE49-F238E27FC236}">
                <a16:creationId xmlns:a16="http://schemas.microsoft.com/office/drawing/2014/main" id="{9617B5BD-3931-4AE5-8CF3-75E9FEFC3E56}"/>
              </a:ext>
            </a:extLst>
          </p:cNvPr>
          <p:cNvSpPr>
            <a:spLocks noChangeArrowheads="1"/>
          </p:cNvSpPr>
          <p:nvPr/>
        </p:nvSpPr>
        <p:spPr bwMode="auto">
          <a:xfrm>
            <a:off x="5086350" y="4949825"/>
            <a:ext cx="207963" cy="0"/>
          </a:xfrm>
          <a:custGeom>
            <a:avLst/>
            <a:gdLst>
              <a:gd name="T0" fmla="*/ 0 w 131"/>
              <a:gd name="T1" fmla="*/ 2147483646 w 131"/>
              <a:gd name="T2" fmla="*/ 0 60000 65536"/>
              <a:gd name="T3" fmla="*/ 0 60000 65536"/>
              <a:gd name="T4" fmla="*/ 0 w 131"/>
              <a:gd name="T5" fmla="*/ 131 w 131"/>
            </a:gdLst>
            <a:ahLst/>
            <a:cxnLst>
              <a:cxn ang="T2">
                <a:pos x="T0" y="0"/>
              </a:cxn>
              <a:cxn ang="T3">
                <a:pos x="T1" y="0"/>
              </a:cxn>
            </a:cxnLst>
            <a:rect l="T4" t="0" r="T5" b="0"/>
            <a:pathLst>
              <a:path w="131">
                <a:moveTo>
                  <a:pt x="0" y="0"/>
                </a:moveTo>
                <a:lnTo>
                  <a:pt x="1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3" name="Freeform 59">
            <a:extLst>
              <a:ext uri="{FF2B5EF4-FFF2-40B4-BE49-F238E27FC236}">
                <a16:creationId xmlns:a16="http://schemas.microsoft.com/office/drawing/2014/main" id="{50938AE1-78AE-4E9F-804D-E4EC7407AC4C}"/>
              </a:ext>
            </a:extLst>
          </p:cNvPr>
          <p:cNvSpPr>
            <a:spLocks noChangeArrowheads="1"/>
          </p:cNvSpPr>
          <p:nvPr/>
        </p:nvSpPr>
        <p:spPr bwMode="auto">
          <a:xfrm>
            <a:off x="4619625" y="5254625"/>
            <a:ext cx="30163" cy="215900"/>
          </a:xfrm>
          <a:custGeom>
            <a:avLst/>
            <a:gdLst>
              <a:gd name="T0" fmla="*/ 2147483646 w 19"/>
              <a:gd name="T1" fmla="*/ 2147483646 h 136"/>
              <a:gd name="T2" fmla="*/ 2147483646 w 19"/>
              <a:gd name="T3" fmla="*/ 2147483646 h 136"/>
              <a:gd name="T4" fmla="*/ 2147483646 w 19"/>
              <a:gd name="T5" fmla="*/ 2147483646 h 136"/>
              <a:gd name="T6" fmla="*/ 2147483646 w 19"/>
              <a:gd name="T7" fmla="*/ 2147483646 h 136"/>
              <a:gd name="T8" fmla="*/ 2147483646 w 19"/>
              <a:gd name="T9" fmla="*/ 2147483646 h 136"/>
              <a:gd name="T10" fmla="*/ 2147483646 w 19"/>
              <a:gd name="T11" fmla="*/ 2147483646 h 136"/>
              <a:gd name="T12" fmla="*/ 2147483646 w 19"/>
              <a:gd name="T13" fmla="*/ 2147483646 h 136"/>
              <a:gd name="T14" fmla="*/ 2147483646 w 19"/>
              <a:gd name="T15" fmla="*/ 2147483646 h 136"/>
              <a:gd name="T16" fmla="*/ 2147483646 w 19"/>
              <a:gd name="T17" fmla="*/ 2147483646 h 136"/>
              <a:gd name="T18" fmla="*/ 2147483646 w 19"/>
              <a:gd name="T19" fmla="*/ 2147483646 h 136"/>
              <a:gd name="T20" fmla="*/ 2147483646 w 19"/>
              <a:gd name="T21" fmla="*/ 2147483646 h 136"/>
              <a:gd name="T22" fmla="*/ 2147483646 w 19"/>
              <a:gd name="T23" fmla="*/ 2147483646 h 136"/>
              <a:gd name="T24" fmla="*/ 2147483646 w 19"/>
              <a:gd name="T25" fmla="*/ 2147483646 h 136"/>
              <a:gd name="T26" fmla="*/ 2147483646 w 19"/>
              <a:gd name="T27" fmla="*/ 2147483646 h 136"/>
              <a:gd name="T28" fmla="*/ 2147483646 w 19"/>
              <a:gd name="T29" fmla="*/ 2147483646 h 136"/>
              <a:gd name="T30" fmla="*/ 2147483646 w 19"/>
              <a:gd name="T31" fmla="*/ 2147483646 h 136"/>
              <a:gd name="T32" fmla="*/ 2147483646 w 19"/>
              <a:gd name="T33" fmla="*/ 2147483646 h 136"/>
              <a:gd name="T34" fmla="*/ 2147483646 w 19"/>
              <a:gd name="T35" fmla="*/ 2147483646 h 136"/>
              <a:gd name="T36" fmla="*/ 0 w 19"/>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36"/>
              <a:gd name="T59" fmla="*/ 19 w 19"/>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36">
                <a:moveTo>
                  <a:pt x="19" y="136"/>
                </a:moveTo>
                <a:lnTo>
                  <a:pt x="18" y="130"/>
                </a:lnTo>
                <a:lnTo>
                  <a:pt x="17" y="124"/>
                </a:lnTo>
                <a:lnTo>
                  <a:pt x="16" y="117"/>
                </a:lnTo>
                <a:lnTo>
                  <a:pt x="15" y="110"/>
                </a:lnTo>
                <a:lnTo>
                  <a:pt x="14" y="102"/>
                </a:lnTo>
                <a:lnTo>
                  <a:pt x="13" y="94"/>
                </a:lnTo>
                <a:lnTo>
                  <a:pt x="12" y="86"/>
                </a:lnTo>
                <a:lnTo>
                  <a:pt x="12" y="78"/>
                </a:lnTo>
                <a:lnTo>
                  <a:pt x="11" y="69"/>
                </a:lnTo>
                <a:lnTo>
                  <a:pt x="10" y="61"/>
                </a:lnTo>
                <a:lnTo>
                  <a:pt x="9" y="52"/>
                </a:lnTo>
                <a:lnTo>
                  <a:pt x="8" y="44"/>
                </a:lnTo>
                <a:lnTo>
                  <a:pt x="7" y="36"/>
                </a:lnTo>
                <a:lnTo>
                  <a:pt x="6" y="28"/>
                </a:lnTo>
                <a:lnTo>
                  <a:pt x="5" y="20"/>
                </a:lnTo>
                <a:lnTo>
                  <a:pt x="4" y="13"/>
                </a:lnTo>
                <a:lnTo>
                  <a:pt x="2" y="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4" name="Freeform 60">
            <a:extLst>
              <a:ext uri="{FF2B5EF4-FFF2-40B4-BE49-F238E27FC236}">
                <a16:creationId xmlns:a16="http://schemas.microsoft.com/office/drawing/2014/main" id="{D31EECAD-A158-44E5-94B1-31A35AF76B70}"/>
              </a:ext>
            </a:extLst>
          </p:cNvPr>
          <p:cNvSpPr>
            <a:spLocks noChangeArrowheads="1"/>
          </p:cNvSpPr>
          <p:nvPr/>
        </p:nvSpPr>
        <p:spPr bwMode="auto">
          <a:xfrm>
            <a:off x="4483100" y="5119688"/>
            <a:ext cx="136525" cy="134937"/>
          </a:xfrm>
          <a:custGeom>
            <a:avLst/>
            <a:gdLst>
              <a:gd name="T0" fmla="*/ 2147483646 w 86"/>
              <a:gd name="T1" fmla="*/ 2147483646 h 85"/>
              <a:gd name="T2" fmla="*/ 2147483646 w 86"/>
              <a:gd name="T3" fmla="*/ 2147483646 h 85"/>
              <a:gd name="T4" fmla="*/ 2147483646 w 86"/>
              <a:gd name="T5" fmla="*/ 2147483646 h 85"/>
              <a:gd name="T6" fmla="*/ 2147483646 w 86"/>
              <a:gd name="T7" fmla="*/ 2147483646 h 85"/>
              <a:gd name="T8" fmla="*/ 2147483646 w 86"/>
              <a:gd name="T9" fmla="*/ 2147483646 h 85"/>
              <a:gd name="T10" fmla="*/ 2147483646 w 86"/>
              <a:gd name="T11" fmla="*/ 2147483646 h 85"/>
              <a:gd name="T12" fmla="*/ 2147483646 w 86"/>
              <a:gd name="T13" fmla="*/ 2147483646 h 85"/>
              <a:gd name="T14" fmla="*/ 2147483646 w 86"/>
              <a:gd name="T15" fmla="*/ 2147483646 h 85"/>
              <a:gd name="T16" fmla="*/ 2147483646 w 86"/>
              <a:gd name="T17" fmla="*/ 2147483646 h 85"/>
              <a:gd name="T18" fmla="*/ 2147483646 w 86"/>
              <a:gd name="T19" fmla="*/ 2147483646 h 85"/>
              <a:gd name="T20" fmla="*/ 2147483646 w 86"/>
              <a:gd name="T21" fmla="*/ 2147483646 h 85"/>
              <a:gd name="T22" fmla="*/ 2147483646 w 86"/>
              <a:gd name="T23" fmla="*/ 2147483646 h 85"/>
              <a:gd name="T24" fmla="*/ 2147483646 w 86"/>
              <a:gd name="T25" fmla="*/ 2147483646 h 85"/>
              <a:gd name="T26" fmla="*/ 2147483646 w 86"/>
              <a:gd name="T27" fmla="*/ 2147483646 h 85"/>
              <a:gd name="T28" fmla="*/ 2147483646 w 86"/>
              <a:gd name="T29" fmla="*/ 2147483646 h 85"/>
              <a:gd name="T30" fmla="*/ 2147483646 w 86"/>
              <a:gd name="T31" fmla="*/ 0 h 85"/>
              <a:gd name="T32" fmla="*/ 0 w 86"/>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5"/>
              <a:gd name="T53" fmla="*/ 86 w 86"/>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5">
                <a:moveTo>
                  <a:pt x="86" y="85"/>
                </a:moveTo>
                <a:lnTo>
                  <a:pt x="83" y="79"/>
                </a:lnTo>
                <a:lnTo>
                  <a:pt x="79" y="72"/>
                </a:lnTo>
                <a:lnTo>
                  <a:pt x="74" y="65"/>
                </a:lnTo>
                <a:lnTo>
                  <a:pt x="68" y="57"/>
                </a:lnTo>
                <a:lnTo>
                  <a:pt x="61" y="50"/>
                </a:lnTo>
                <a:lnTo>
                  <a:pt x="54" y="43"/>
                </a:lnTo>
                <a:lnTo>
                  <a:pt x="46" y="36"/>
                </a:lnTo>
                <a:lnTo>
                  <a:pt x="39" y="29"/>
                </a:lnTo>
                <a:lnTo>
                  <a:pt x="32" y="23"/>
                </a:lnTo>
                <a:lnTo>
                  <a:pt x="24" y="17"/>
                </a:lnTo>
                <a:lnTo>
                  <a:pt x="18" y="12"/>
                </a:lnTo>
                <a:lnTo>
                  <a:pt x="12" y="8"/>
                </a:lnTo>
                <a:lnTo>
                  <a:pt x="7" y="4"/>
                </a:lnTo>
                <a:lnTo>
                  <a:pt x="4" y="2"/>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5" name="Freeform 61">
            <a:extLst>
              <a:ext uri="{FF2B5EF4-FFF2-40B4-BE49-F238E27FC236}">
                <a16:creationId xmlns:a16="http://schemas.microsoft.com/office/drawing/2014/main" id="{D606A438-5B01-43F6-ADE1-723A675392F1}"/>
              </a:ext>
            </a:extLst>
          </p:cNvPr>
          <p:cNvSpPr>
            <a:spLocks noChangeArrowheads="1"/>
          </p:cNvSpPr>
          <p:nvPr/>
        </p:nvSpPr>
        <p:spPr bwMode="auto">
          <a:xfrm>
            <a:off x="4479925" y="5114925"/>
            <a:ext cx="68263" cy="92075"/>
          </a:xfrm>
          <a:custGeom>
            <a:avLst/>
            <a:gdLst>
              <a:gd name="T0" fmla="*/ 0 w 43"/>
              <a:gd name="T1" fmla="*/ 0 h 58"/>
              <a:gd name="T2" fmla="*/ 2147483646 w 43"/>
              <a:gd name="T3" fmla="*/ 2147483646 h 58"/>
              <a:gd name="T4" fmla="*/ 2147483646 w 43"/>
              <a:gd name="T5" fmla="*/ 2147483646 h 58"/>
              <a:gd name="T6" fmla="*/ 0 w 43"/>
              <a:gd name="T7" fmla="*/ 0 h 58"/>
              <a:gd name="T8" fmla="*/ 0 60000 65536"/>
              <a:gd name="T9" fmla="*/ 0 60000 65536"/>
              <a:gd name="T10" fmla="*/ 0 60000 65536"/>
              <a:gd name="T11" fmla="*/ 0 60000 65536"/>
              <a:gd name="T12" fmla="*/ 0 w 43"/>
              <a:gd name="T13" fmla="*/ 0 h 58"/>
              <a:gd name="T14" fmla="*/ 43 w 43"/>
              <a:gd name="T15" fmla="*/ 58 h 58"/>
            </a:gdLst>
            <a:ahLst/>
            <a:cxnLst>
              <a:cxn ang="T8">
                <a:pos x="T0" y="T1"/>
              </a:cxn>
              <a:cxn ang="T9">
                <a:pos x="T2" y="T3"/>
              </a:cxn>
              <a:cxn ang="T10">
                <a:pos x="T4" y="T5"/>
              </a:cxn>
              <a:cxn ang="T11">
                <a:pos x="T6" y="T7"/>
              </a:cxn>
            </a:cxnLst>
            <a:rect l="T12" t="T13" r="T14" b="T15"/>
            <a:pathLst>
              <a:path w="43" h="58">
                <a:moveTo>
                  <a:pt x="0" y="0"/>
                </a:moveTo>
                <a:lnTo>
                  <a:pt x="43" y="58"/>
                </a:lnTo>
                <a:lnTo>
                  <a:pt x="43"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9266" name="Freeform 62">
            <a:extLst>
              <a:ext uri="{FF2B5EF4-FFF2-40B4-BE49-F238E27FC236}">
                <a16:creationId xmlns:a16="http://schemas.microsoft.com/office/drawing/2014/main" id="{433B1C19-18D2-4D79-9D2E-0AD9D89D8FC8}"/>
              </a:ext>
            </a:extLst>
          </p:cNvPr>
          <p:cNvSpPr>
            <a:spLocks noChangeArrowheads="1"/>
          </p:cNvSpPr>
          <p:nvPr/>
        </p:nvSpPr>
        <p:spPr bwMode="auto">
          <a:xfrm>
            <a:off x="4476750" y="5116513"/>
            <a:ext cx="104775" cy="49212"/>
          </a:xfrm>
          <a:custGeom>
            <a:avLst/>
            <a:gdLst>
              <a:gd name="T0" fmla="*/ 0 w 66"/>
              <a:gd name="T1" fmla="*/ 0 h 31"/>
              <a:gd name="T2" fmla="*/ 2147483646 w 66"/>
              <a:gd name="T3" fmla="*/ 2147483646 h 31"/>
              <a:gd name="T4" fmla="*/ 2147483646 w 66"/>
              <a:gd name="T5" fmla="*/ 2147483646 h 31"/>
              <a:gd name="T6" fmla="*/ 0 w 66"/>
              <a:gd name="T7" fmla="*/ 0 h 31"/>
              <a:gd name="T8" fmla="*/ 0 60000 65536"/>
              <a:gd name="T9" fmla="*/ 0 60000 65536"/>
              <a:gd name="T10" fmla="*/ 0 60000 65536"/>
              <a:gd name="T11" fmla="*/ 0 60000 65536"/>
              <a:gd name="T12" fmla="*/ 0 w 66"/>
              <a:gd name="T13" fmla="*/ 0 h 31"/>
              <a:gd name="T14" fmla="*/ 66 w 66"/>
              <a:gd name="T15" fmla="*/ 31 h 31"/>
            </a:gdLst>
            <a:ahLst/>
            <a:cxnLst>
              <a:cxn ang="T8">
                <a:pos x="T0" y="T1"/>
              </a:cxn>
              <a:cxn ang="T9">
                <a:pos x="T2" y="T3"/>
              </a:cxn>
              <a:cxn ang="T10">
                <a:pos x="T4" y="T5"/>
              </a:cxn>
              <a:cxn ang="T11">
                <a:pos x="T6" y="T7"/>
              </a:cxn>
            </a:cxnLst>
            <a:rect l="T12" t="T13" r="T14" b="T15"/>
            <a:pathLst>
              <a:path w="66" h="31">
                <a:moveTo>
                  <a:pt x="0" y="0"/>
                </a:moveTo>
                <a:lnTo>
                  <a:pt x="66" y="28"/>
                </a:lnTo>
                <a:lnTo>
                  <a:pt x="42" y="31"/>
                </a:lnTo>
                <a:lnTo>
                  <a:pt x="0" y="0"/>
                </a:lnTo>
                <a:close/>
              </a:path>
            </a:pathLst>
          </a:custGeom>
          <a:solidFill>
            <a:srgbClr val="000000"/>
          </a:solidFill>
          <a:ln w="0">
            <a:solidFill>
              <a:srgbClr val="000000"/>
            </a:solidFill>
            <a:prstDash val="solid"/>
            <a:round/>
            <a:headEnd/>
            <a:tailEnd/>
          </a:ln>
        </p:spPr>
        <p:txBody>
          <a:bodyPr/>
          <a:lstStyle/>
          <a:p>
            <a:endParaRPr lang="en-US"/>
          </a:p>
        </p:txBody>
      </p:sp>
      <p:grpSp>
        <p:nvGrpSpPr>
          <p:cNvPr id="9267" name="Group 82">
            <a:extLst>
              <a:ext uri="{FF2B5EF4-FFF2-40B4-BE49-F238E27FC236}">
                <a16:creationId xmlns:a16="http://schemas.microsoft.com/office/drawing/2014/main" id="{38E77280-D264-4791-86C1-93982EE0D6C0}"/>
              </a:ext>
            </a:extLst>
          </p:cNvPr>
          <p:cNvGrpSpPr>
            <a:grpSpLocks/>
          </p:cNvGrpSpPr>
          <p:nvPr/>
        </p:nvGrpSpPr>
        <p:grpSpPr bwMode="auto">
          <a:xfrm>
            <a:off x="4379913" y="5259388"/>
            <a:ext cx="973137" cy="1131887"/>
            <a:chOff x="4379913" y="5259388"/>
            <a:chExt cx="973138" cy="1131888"/>
          </a:xfrm>
        </p:grpSpPr>
        <p:sp>
          <p:nvSpPr>
            <p:cNvPr id="9275" name="Freeform 8">
              <a:extLst>
                <a:ext uri="{FF2B5EF4-FFF2-40B4-BE49-F238E27FC236}">
                  <a16:creationId xmlns:a16="http://schemas.microsoft.com/office/drawing/2014/main" id="{BC5AE29D-0AFA-4326-B346-B4DC73C09577}"/>
                </a:ext>
              </a:extLst>
            </p:cNvPr>
            <p:cNvSpPr>
              <a:spLocks noChangeArrowheads="1"/>
            </p:cNvSpPr>
            <p:nvPr/>
          </p:nvSpPr>
          <p:spPr bwMode="auto">
            <a:xfrm>
              <a:off x="4497388" y="5486400"/>
              <a:ext cx="762000" cy="706438"/>
            </a:xfrm>
            <a:custGeom>
              <a:avLst/>
              <a:gdLst>
                <a:gd name="T0" fmla="*/ 2147483646 w 480"/>
                <a:gd name="T1" fmla="*/ 2147483646 h 445"/>
                <a:gd name="T2" fmla="*/ 2147483646 w 480"/>
                <a:gd name="T3" fmla="*/ 2147483646 h 445"/>
                <a:gd name="T4" fmla="*/ 2147483646 w 480"/>
                <a:gd name="T5" fmla="*/ 2147483646 h 445"/>
                <a:gd name="T6" fmla="*/ 2147483646 w 480"/>
                <a:gd name="T7" fmla="*/ 2147483646 h 445"/>
                <a:gd name="T8" fmla="*/ 2147483646 w 480"/>
                <a:gd name="T9" fmla="*/ 2147483646 h 445"/>
                <a:gd name="T10" fmla="*/ 2147483646 w 480"/>
                <a:gd name="T11" fmla="*/ 2147483646 h 445"/>
                <a:gd name="T12" fmla="*/ 2147483646 w 480"/>
                <a:gd name="T13" fmla="*/ 2147483646 h 445"/>
                <a:gd name="T14" fmla="*/ 2147483646 w 480"/>
                <a:gd name="T15" fmla="*/ 2147483646 h 445"/>
                <a:gd name="T16" fmla="*/ 2147483646 w 480"/>
                <a:gd name="T17" fmla="*/ 2147483646 h 445"/>
                <a:gd name="T18" fmla="*/ 2147483646 w 480"/>
                <a:gd name="T19" fmla="*/ 2147483646 h 445"/>
                <a:gd name="T20" fmla="*/ 2147483646 w 480"/>
                <a:gd name="T21" fmla="*/ 2147483646 h 445"/>
                <a:gd name="T22" fmla="*/ 2147483646 w 480"/>
                <a:gd name="T23" fmla="*/ 2147483646 h 445"/>
                <a:gd name="T24" fmla="*/ 2147483646 w 480"/>
                <a:gd name="T25" fmla="*/ 2147483646 h 445"/>
                <a:gd name="T26" fmla="*/ 2147483646 w 480"/>
                <a:gd name="T27" fmla="*/ 2147483646 h 445"/>
                <a:gd name="T28" fmla="*/ 2147483646 w 480"/>
                <a:gd name="T29" fmla="*/ 2147483646 h 445"/>
                <a:gd name="T30" fmla="*/ 2147483646 w 480"/>
                <a:gd name="T31" fmla="*/ 2147483646 h 445"/>
                <a:gd name="T32" fmla="*/ 2147483646 w 480"/>
                <a:gd name="T33" fmla="*/ 2147483646 h 445"/>
                <a:gd name="T34" fmla="*/ 2147483646 w 480"/>
                <a:gd name="T35" fmla="*/ 2147483646 h 445"/>
                <a:gd name="T36" fmla="*/ 2147483646 w 480"/>
                <a:gd name="T37" fmla="*/ 2147483646 h 445"/>
                <a:gd name="T38" fmla="*/ 2147483646 w 480"/>
                <a:gd name="T39" fmla="*/ 2147483646 h 445"/>
                <a:gd name="T40" fmla="*/ 2147483646 w 480"/>
                <a:gd name="T41" fmla="*/ 2147483646 h 445"/>
                <a:gd name="T42" fmla="*/ 2147483646 w 480"/>
                <a:gd name="T43" fmla="*/ 2147483646 h 445"/>
                <a:gd name="T44" fmla="*/ 2147483646 w 480"/>
                <a:gd name="T45" fmla="*/ 2147483646 h 445"/>
                <a:gd name="T46" fmla="*/ 2147483646 w 480"/>
                <a:gd name="T47" fmla="*/ 2147483646 h 445"/>
                <a:gd name="T48" fmla="*/ 2147483646 w 480"/>
                <a:gd name="T49" fmla="*/ 2147483646 h 445"/>
                <a:gd name="T50" fmla="*/ 2147483646 w 480"/>
                <a:gd name="T51" fmla="*/ 2147483646 h 445"/>
                <a:gd name="T52" fmla="*/ 2147483646 w 480"/>
                <a:gd name="T53" fmla="*/ 2147483646 h 445"/>
                <a:gd name="T54" fmla="*/ 2147483646 w 480"/>
                <a:gd name="T55" fmla="*/ 2147483646 h 445"/>
                <a:gd name="T56" fmla="*/ 2147483646 w 480"/>
                <a:gd name="T57" fmla="*/ 2147483646 h 445"/>
                <a:gd name="T58" fmla="*/ 2147483646 w 480"/>
                <a:gd name="T59" fmla="*/ 2147483646 h 445"/>
                <a:gd name="T60" fmla="*/ 2147483646 w 480"/>
                <a:gd name="T61" fmla="*/ 2147483646 h 445"/>
                <a:gd name="T62" fmla="*/ 2147483646 w 480"/>
                <a:gd name="T63" fmla="*/ 2147483646 h 445"/>
                <a:gd name="T64" fmla="*/ 2147483646 w 480"/>
                <a:gd name="T65" fmla="*/ 2147483646 h 445"/>
                <a:gd name="T66" fmla="*/ 2147483646 w 480"/>
                <a:gd name="T67" fmla="*/ 2147483646 h 445"/>
                <a:gd name="T68" fmla="*/ 2147483646 w 480"/>
                <a:gd name="T69" fmla="*/ 2147483646 h 445"/>
                <a:gd name="T70" fmla="*/ 2147483646 w 480"/>
                <a:gd name="T71" fmla="*/ 2147483646 h 445"/>
                <a:gd name="T72" fmla="*/ 2147483646 w 480"/>
                <a:gd name="T73" fmla="*/ 2147483646 h 445"/>
                <a:gd name="T74" fmla="*/ 2147483646 w 480"/>
                <a:gd name="T75" fmla="*/ 2147483646 h 445"/>
                <a:gd name="T76" fmla="*/ 2147483646 w 480"/>
                <a:gd name="T77" fmla="*/ 2147483646 h 445"/>
                <a:gd name="T78" fmla="*/ 2147483646 w 480"/>
                <a:gd name="T79" fmla="*/ 2147483646 h 445"/>
                <a:gd name="T80" fmla="*/ 2147483646 w 480"/>
                <a:gd name="T81" fmla="*/ 2147483646 h 445"/>
                <a:gd name="T82" fmla="*/ 2147483646 w 480"/>
                <a:gd name="T83" fmla="*/ 2147483646 h 445"/>
                <a:gd name="T84" fmla="*/ 2147483646 w 480"/>
                <a:gd name="T85" fmla="*/ 2147483646 h 445"/>
                <a:gd name="T86" fmla="*/ 2147483646 w 480"/>
                <a:gd name="T87" fmla="*/ 2147483646 h 445"/>
                <a:gd name="T88" fmla="*/ 2147483646 w 480"/>
                <a:gd name="T89" fmla="*/ 2147483646 h 445"/>
                <a:gd name="T90" fmla="*/ 2147483646 w 480"/>
                <a:gd name="T91" fmla="*/ 2147483646 h 445"/>
                <a:gd name="T92" fmla="*/ 2147483646 w 480"/>
                <a:gd name="T93" fmla="*/ 2147483646 h 445"/>
                <a:gd name="T94" fmla="*/ 2147483646 w 480"/>
                <a:gd name="T95" fmla="*/ 2147483646 h 445"/>
                <a:gd name="T96" fmla="*/ 2147483646 w 480"/>
                <a:gd name="T97" fmla="*/ 2147483646 h 445"/>
                <a:gd name="T98" fmla="*/ 2147483646 w 480"/>
                <a:gd name="T99" fmla="*/ 2147483646 h 445"/>
                <a:gd name="T100" fmla="*/ 2147483646 w 480"/>
                <a:gd name="T101" fmla="*/ 2147483646 h 445"/>
                <a:gd name="T102" fmla="*/ 2147483646 w 480"/>
                <a:gd name="T103" fmla="*/ 2147483646 h 445"/>
                <a:gd name="T104" fmla="*/ 2147483646 w 480"/>
                <a:gd name="T105" fmla="*/ 2147483646 h 445"/>
                <a:gd name="T106" fmla="*/ 2147483646 w 480"/>
                <a:gd name="T107" fmla="*/ 2147483646 h 445"/>
                <a:gd name="T108" fmla="*/ 2147483646 w 480"/>
                <a:gd name="T109" fmla="*/ 2147483646 h 445"/>
                <a:gd name="T110" fmla="*/ 2147483646 w 480"/>
                <a:gd name="T111" fmla="*/ 2147483646 h 445"/>
                <a:gd name="T112" fmla="*/ 2147483646 w 480"/>
                <a:gd name="T113" fmla="*/ 2147483646 h 445"/>
                <a:gd name="T114" fmla="*/ 2147483646 w 480"/>
                <a:gd name="T115" fmla="*/ 2147483646 h 445"/>
                <a:gd name="T116" fmla="*/ 2147483646 w 480"/>
                <a:gd name="T117" fmla="*/ 2147483646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6" name="Freeform 9">
              <a:extLst>
                <a:ext uri="{FF2B5EF4-FFF2-40B4-BE49-F238E27FC236}">
                  <a16:creationId xmlns:a16="http://schemas.microsoft.com/office/drawing/2014/main" id="{809792C8-68B9-4E12-9B81-124BDD40CD45}"/>
                </a:ext>
              </a:extLst>
            </p:cNvPr>
            <p:cNvSpPr>
              <a:spLocks noChangeArrowheads="1"/>
            </p:cNvSpPr>
            <p:nvPr/>
          </p:nvSpPr>
          <p:spPr bwMode="auto">
            <a:xfrm>
              <a:off x="4613276" y="5622925"/>
              <a:ext cx="247650" cy="290513"/>
            </a:xfrm>
            <a:custGeom>
              <a:avLst/>
              <a:gdLst>
                <a:gd name="T0" fmla="*/ 2147483646 w 156"/>
                <a:gd name="T1" fmla="*/ 2147483646 h 183"/>
                <a:gd name="T2" fmla="*/ 2147483646 w 156"/>
                <a:gd name="T3" fmla="*/ 2147483646 h 183"/>
                <a:gd name="T4" fmla="*/ 2147483646 w 156"/>
                <a:gd name="T5" fmla="*/ 2147483646 h 183"/>
                <a:gd name="T6" fmla="*/ 2147483646 w 156"/>
                <a:gd name="T7" fmla="*/ 0 h 183"/>
                <a:gd name="T8" fmla="*/ 2147483646 w 156"/>
                <a:gd name="T9" fmla="*/ 2147483646 h 183"/>
                <a:gd name="T10" fmla="*/ 2147483646 w 156"/>
                <a:gd name="T11" fmla="*/ 2147483646 h 183"/>
                <a:gd name="T12" fmla="*/ 2147483646 w 156"/>
                <a:gd name="T13" fmla="*/ 2147483646 h 183"/>
                <a:gd name="T14" fmla="*/ 2147483646 w 156"/>
                <a:gd name="T15" fmla="*/ 2147483646 h 183"/>
                <a:gd name="T16" fmla="*/ 2147483646 w 156"/>
                <a:gd name="T17" fmla="*/ 2147483646 h 183"/>
                <a:gd name="T18" fmla="*/ 2147483646 w 156"/>
                <a:gd name="T19" fmla="*/ 2147483646 h 183"/>
                <a:gd name="T20" fmla="*/ 2147483646 w 156"/>
                <a:gd name="T21" fmla="*/ 2147483646 h 183"/>
                <a:gd name="T22" fmla="*/ 2147483646 w 156"/>
                <a:gd name="T23" fmla="*/ 2147483646 h 183"/>
                <a:gd name="T24" fmla="*/ 2147483646 w 156"/>
                <a:gd name="T25" fmla="*/ 2147483646 h 183"/>
                <a:gd name="T26" fmla="*/ 2147483646 w 156"/>
                <a:gd name="T27" fmla="*/ 2147483646 h 183"/>
                <a:gd name="T28" fmla="*/ 2147483646 w 156"/>
                <a:gd name="T29" fmla="*/ 2147483646 h 183"/>
                <a:gd name="T30" fmla="*/ 2147483646 w 156"/>
                <a:gd name="T31" fmla="*/ 2147483646 h 183"/>
                <a:gd name="T32" fmla="*/ 2147483646 w 156"/>
                <a:gd name="T33" fmla="*/ 2147483646 h 183"/>
                <a:gd name="T34" fmla="*/ 2147483646 w 156"/>
                <a:gd name="T35" fmla="*/ 2147483646 h 183"/>
                <a:gd name="T36" fmla="*/ 2147483646 w 156"/>
                <a:gd name="T37" fmla="*/ 2147483646 h 183"/>
                <a:gd name="T38" fmla="*/ 2147483646 w 156"/>
                <a:gd name="T39" fmla="*/ 2147483646 h 183"/>
                <a:gd name="T40" fmla="*/ 2147483646 w 156"/>
                <a:gd name="T41" fmla="*/ 2147483646 h 183"/>
                <a:gd name="T42" fmla="*/ 2147483646 w 156"/>
                <a:gd name="T43" fmla="*/ 2147483646 h 183"/>
                <a:gd name="T44" fmla="*/ 2147483646 w 156"/>
                <a:gd name="T45" fmla="*/ 2147483646 h 183"/>
                <a:gd name="T46" fmla="*/ 2147483646 w 156"/>
                <a:gd name="T47" fmla="*/ 2147483646 h 183"/>
                <a:gd name="T48" fmla="*/ 2147483646 w 156"/>
                <a:gd name="T49" fmla="*/ 2147483646 h 183"/>
                <a:gd name="T50" fmla="*/ 2147483646 w 156"/>
                <a:gd name="T51" fmla="*/ 2147483646 h 183"/>
                <a:gd name="T52" fmla="*/ 2147483646 w 156"/>
                <a:gd name="T53" fmla="*/ 2147483646 h 183"/>
                <a:gd name="T54" fmla="*/ 2147483646 w 156"/>
                <a:gd name="T55" fmla="*/ 2147483646 h 183"/>
                <a:gd name="T56" fmla="*/ 2147483646 w 156"/>
                <a:gd name="T57" fmla="*/ 2147483646 h 183"/>
                <a:gd name="T58" fmla="*/ 2147483646 w 156"/>
                <a:gd name="T59" fmla="*/ 2147483646 h 183"/>
                <a:gd name="T60" fmla="*/ 2147483646 w 156"/>
                <a:gd name="T61" fmla="*/ 2147483646 h 183"/>
                <a:gd name="T62" fmla="*/ 2147483646 w 156"/>
                <a:gd name="T63" fmla="*/ 2147483646 h 183"/>
                <a:gd name="T64" fmla="*/ 2147483646 w 156"/>
                <a:gd name="T65" fmla="*/ 2147483646 h 183"/>
                <a:gd name="T66" fmla="*/ 0 w 156"/>
                <a:gd name="T67" fmla="*/ 2147483646 h 183"/>
                <a:gd name="T68" fmla="*/ 2147483646 w 156"/>
                <a:gd name="T69" fmla="*/ 2147483646 h 183"/>
                <a:gd name="T70" fmla="*/ 2147483646 w 156"/>
                <a:gd name="T71" fmla="*/ 2147483646 h 183"/>
                <a:gd name="T72" fmla="*/ 2147483646 w 156"/>
                <a:gd name="T73" fmla="*/ 2147483646 h 183"/>
                <a:gd name="T74" fmla="*/ 2147483646 w 156"/>
                <a:gd name="T75" fmla="*/ 2147483646 h 183"/>
                <a:gd name="T76" fmla="*/ 2147483646 w 156"/>
                <a:gd name="T77" fmla="*/ 2147483646 h 183"/>
                <a:gd name="T78" fmla="*/ 2147483646 w 156"/>
                <a:gd name="T79" fmla="*/ 2147483646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9277" name="Freeform 10">
              <a:extLst>
                <a:ext uri="{FF2B5EF4-FFF2-40B4-BE49-F238E27FC236}">
                  <a16:creationId xmlns:a16="http://schemas.microsoft.com/office/drawing/2014/main" id="{0FCC86C5-5A0C-402D-958C-D06FBFA04E0B}"/>
                </a:ext>
              </a:extLst>
            </p:cNvPr>
            <p:cNvSpPr>
              <a:spLocks noChangeArrowheads="1"/>
            </p:cNvSpPr>
            <p:nvPr/>
          </p:nvSpPr>
          <p:spPr bwMode="auto">
            <a:xfrm>
              <a:off x="4851401" y="5694363"/>
              <a:ext cx="293688" cy="246063"/>
            </a:xfrm>
            <a:custGeom>
              <a:avLst/>
              <a:gdLst>
                <a:gd name="T0" fmla="*/ 2147483646 w 185"/>
                <a:gd name="T1" fmla="*/ 2147483646 h 155"/>
                <a:gd name="T2" fmla="*/ 2147483646 w 185"/>
                <a:gd name="T3" fmla="*/ 2147483646 h 155"/>
                <a:gd name="T4" fmla="*/ 2147483646 w 185"/>
                <a:gd name="T5" fmla="*/ 2147483646 h 155"/>
                <a:gd name="T6" fmla="*/ 2147483646 w 185"/>
                <a:gd name="T7" fmla="*/ 2147483646 h 155"/>
                <a:gd name="T8" fmla="*/ 0 w 185"/>
                <a:gd name="T9" fmla="*/ 2147483646 h 155"/>
                <a:gd name="T10" fmla="*/ 0 w 185"/>
                <a:gd name="T11" fmla="*/ 2147483646 h 155"/>
                <a:gd name="T12" fmla="*/ 2147483646 w 185"/>
                <a:gd name="T13" fmla="*/ 2147483646 h 155"/>
                <a:gd name="T14" fmla="*/ 2147483646 w 185"/>
                <a:gd name="T15" fmla="*/ 2147483646 h 155"/>
                <a:gd name="T16" fmla="*/ 2147483646 w 185"/>
                <a:gd name="T17" fmla="*/ 2147483646 h 155"/>
                <a:gd name="T18" fmla="*/ 2147483646 w 185"/>
                <a:gd name="T19" fmla="*/ 2147483646 h 155"/>
                <a:gd name="T20" fmla="*/ 2147483646 w 185"/>
                <a:gd name="T21" fmla="*/ 2147483646 h 155"/>
                <a:gd name="T22" fmla="*/ 2147483646 w 185"/>
                <a:gd name="T23" fmla="*/ 2147483646 h 155"/>
                <a:gd name="T24" fmla="*/ 2147483646 w 185"/>
                <a:gd name="T25" fmla="*/ 2147483646 h 155"/>
                <a:gd name="T26" fmla="*/ 2147483646 w 185"/>
                <a:gd name="T27" fmla="*/ 2147483646 h 155"/>
                <a:gd name="T28" fmla="*/ 2147483646 w 185"/>
                <a:gd name="T29" fmla="*/ 2147483646 h 155"/>
                <a:gd name="T30" fmla="*/ 2147483646 w 185"/>
                <a:gd name="T31" fmla="*/ 2147483646 h 155"/>
                <a:gd name="T32" fmla="*/ 2147483646 w 185"/>
                <a:gd name="T33" fmla="*/ 2147483646 h 155"/>
                <a:gd name="T34" fmla="*/ 2147483646 w 185"/>
                <a:gd name="T35" fmla="*/ 2147483646 h 155"/>
                <a:gd name="T36" fmla="*/ 2147483646 w 185"/>
                <a:gd name="T37" fmla="*/ 2147483646 h 155"/>
                <a:gd name="T38" fmla="*/ 2147483646 w 185"/>
                <a:gd name="T39" fmla="*/ 2147483646 h 155"/>
                <a:gd name="T40" fmla="*/ 2147483646 w 185"/>
                <a:gd name="T41" fmla="*/ 2147483646 h 155"/>
                <a:gd name="T42" fmla="*/ 2147483646 w 185"/>
                <a:gd name="T43" fmla="*/ 2147483646 h 155"/>
                <a:gd name="T44" fmla="*/ 2147483646 w 185"/>
                <a:gd name="T45" fmla="*/ 2147483646 h 155"/>
                <a:gd name="T46" fmla="*/ 2147483646 w 185"/>
                <a:gd name="T47" fmla="*/ 2147483646 h 155"/>
                <a:gd name="T48" fmla="*/ 2147483646 w 185"/>
                <a:gd name="T49" fmla="*/ 2147483646 h 155"/>
                <a:gd name="T50" fmla="*/ 2147483646 w 185"/>
                <a:gd name="T51" fmla="*/ 2147483646 h 155"/>
                <a:gd name="T52" fmla="*/ 2147483646 w 185"/>
                <a:gd name="T53" fmla="*/ 2147483646 h 155"/>
                <a:gd name="T54" fmla="*/ 2147483646 w 185"/>
                <a:gd name="T55" fmla="*/ 2147483646 h 155"/>
                <a:gd name="T56" fmla="*/ 2147483646 w 185"/>
                <a:gd name="T57" fmla="*/ 2147483646 h 155"/>
                <a:gd name="T58" fmla="*/ 2147483646 w 185"/>
                <a:gd name="T59" fmla="*/ 2147483646 h 155"/>
                <a:gd name="T60" fmla="*/ 2147483646 w 185"/>
                <a:gd name="T61" fmla="*/ 2147483646 h 155"/>
                <a:gd name="T62" fmla="*/ 2147483646 w 185"/>
                <a:gd name="T63" fmla="*/ 2147483646 h 155"/>
                <a:gd name="T64" fmla="*/ 2147483646 w 185"/>
                <a:gd name="T65" fmla="*/ 2147483646 h 155"/>
                <a:gd name="T66" fmla="*/ 2147483646 w 185"/>
                <a:gd name="T67" fmla="*/ 0 h 155"/>
                <a:gd name="T68" fmla="*/ 2147483646 w 185"/>
                <a:gd name="T69" fmla="*/ 0 h 155"/>
                <a:gd name="T70" fmla="*/ 2147483646 w 185"/>
                <a:gd name="T71" fmla="*/ 2147483646 h 155"/>
                <a:gd name="T72" fmla="*/ 2147483646 w 185"/>
                <a:gd name="T73" fmla="*/ 2147483646 h 155"/>
                <a:gd name="T74" fmla="*/ 2147483646 w 185"/>
                <a:gd name="T75" fmla="*/ 2147483646 h 155"/>
                <a:gd name="T76" fmla="*/ 2147483646 w 185"/>
                <a:gd name="T77" fmla="*/ 2147483646 h 155"/>
                <a:gd name="T78" fmla="*/ 2147483646 w 185"/>
                <a:gd name="T79" fmla="*/ 2147483646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9278" name="Freeform 11">
              <a:extLst>
                <a:ext uri="{FF2B5EF4-FFF2-40B4-BE49-F238E27FC236}">
                  <a16:creationId xmlns:a16="http://schemas.microsoft.com/office/drawing/2014/main" id="{8E1E4706-CDAD-4B9C-BCFD-69C60E9BB170}"/>
                </a:ext>
              </a:extLst>
            </p:cNvPr>
            <p:cNvSpPr>
              <a:spLocks noChangeArrowheads="1"/>
            </p:cNvSpPr>
            <p:nvPr/>
          </p:nvSpPr>
          <p:spPr bwMode="auto">
            <a:xfrm>
              <a:off x="4937126" y="5972175"/>
              <a:ext cx="242888" cy="266700"/>
            </a:xfrm>
            <a:custGeom>
              <a:avLst/>
              <a:gdLst>
                <a:gd name="T0" fmla="*/ 2147483646 w 153"/>
                <a:gd name="T1" fmla="*/ 2147483646 h 168"/>
                <a:gd name="T2" fmla="*/ 2147483646 w 153"/>
                <a:gd name="T3" fmla="*/ 2147483646 h 168"/>
                <a:gd name="T4" fmla="*/ 2147483646 w 153"/>
                <a:gd name="T5" fmla="*/ 2147483646 h 168"/>
                <a:gd name="T6" fmla="*/ 2147483646 w 153"/>
                <a:gd name="T7" fmla="*/ 2147483646 h 168"/>
                <a:gd name="T8" fmla="*/ 2147483646 w 153"/>
                <a:gd name="T9" fmla="*/ 2147483646 h 168"/>
                <a:gd name="T10" fmla="*/ 2147483646 w 153"/>
                <a:gd name="T11" fmla="*/ 2147483646 h 168"/>
                <a:gd name="T12" fmla="*/ 2147483646 w 153"/>
                <a:gd name="T13" fmla="*/ 0 h 168"/>
                <a:gd name="T14" fmla="*/ 2147483646 w 153"/>
                <a:gd name="T15" fmla="*/ 2147483646 h 168"/>
                <a:gd name="T16" fmla="*/ 2147483646 w 153"/>
                <a:gd name="T17" fmla="*/ 2147483646 h 168"/>
                <a:gd name="T18" fmla="*/ 2147483646 w 153"/>
                <a:gd name="T19" fmla="*/ 2147483646 h 168"/>
                <a:gd name="T20" fmla="*/ 2147483646 w 153"/>
                <a:gd name="T21" fmla="*/ 2147483646 h 168"/>
                <a:gd name="T22" fmla="*/ 2147483646 w 153"/>
                <a:gd name="T23" fmla="*/ 2147483646 h 168"/>
                <a:gd name="T24" fmla="*/ 2147483646 w 153"/>
                <a:gd name="T25" fmla="*/ 2147483646 h 168"/>
                <a:gd name="T26" fmla="*/ 2147483646 w 153"/>
                <a:gd name="T27" fmla="*/ 2147483646 h 168"/>
                <a:gd name="T28" fmla="*/ 2147483646 w 153"/>
                <a:gd name="T29" fmla="*/ 2147483646 h 168"/>
                <a:gd name="T30" fmla="*/ 2147483646 w 153"/>
                <a:gd name="T31" fmla="*/ 2147483646 h 168"/>
                <a:gd name="T32" fmla="*/ 2147483646 w 153"/>
                <a:gd name="T33" fmla="*/ 2147483646 h 168"/>
                <a:gd name="T34" fmla="*/ 2147483646 w 153"/>
                <a:gd name="T35" fmla="*/ 2147483646 h 168"/>
                <a:gd name="T36" fmla="*/ 2147483646 w 153"/>
                <a:gd name="T37" fmla="*/ 2147483646 h 168"/>
                <a:gd name="T38" fmla="*/ 2147483646 w 153"/>
                <a:gd name="T39" fmla="*/ 2147483646 h 168"/>
                <a:gd name="T40" fmla="*/ 0 w 153"/>
                <a:gd name="T41" fmla="*/ 2147483646 h 168"/>
                <a:gd name="T42" fmla="*/ 0 w 153"/>
                <a:gd name="T43" fmla="*/ 2147483646 h 168"/>
                <a:gd name="T44" fmla="*/ 2147483646 w 153"/>
                <a:gd name="T45" fmla="*/ 2147483646 h 168"/>
                <a:gd name="T46" fmla="*/ 2147483646 w 153"/>
                <a:gd name="T47" fmla="*/ 2147483646 h 168"/>
                <a:gd name="T48" fmla="*/ 2147483646 w 153"/>
                <a:gd name="T49" fmla="*/ 2147483646 h 168"/>
                <a:gd name="T50" fmla="*/ 2147483646 w 153"/>
                <a:gd name="T51" fmla="*/ 2147483646 h 168"/>
                <a:gd name="T52" fmla="*/ 2147483646 w 153"/>
                <a:gd name="T53" fmla="*/ 2147483646 h 168"/>
                <a:gd name="T54" fmla="*/ 2147483646 w 153"/>
                <a:gd name="T55" fmla="*/ 2147483646 h 168"/>
                <a:gd name="T56" fmla="*/ 2147483646 w 153"/>
                <a:gd name="T57" fmla="*/ 2147483646 h 168"/>
                <a:gd name="T58" fmla="*/ 2147483646 w 153"/>
                <a:gd name="T59" fmla="*/ 2147483646 h 168"/>
                <a:gd name="T60" fmla="*/ 2147483646 w 153"/>
                <a:gd name="T61" fmla="*/ 2147483646 h 168"/>
                <a:gd name="T62" fmla="*/ 2147483646 w 153"/>
                <a:gd name="T63" fmla="*/ 2147483646 h 168"/>
                <a:gd name="T64" fmla="*/ 2147483646 w 153"/>
                <a:gd name="T65" fmla="*/ 2147483646 h 168"/>
                <a:gd name="T66" fmla="*/ 2147483646 w 153"/>
                <a:gd name="T67" fmla="*/ 2147483646 h 168"/>
                <a:gd name="T68" fmla="*/ 2147483646 w 153"/>
                <a:gd name="T69" fmla="*/ 2147483646 h 168"/>
                <a:gd name="T70" fmla="*/ 2147483646 w 153"/>
                <a:gd name="T71" fmla="*/ 2147483646 h 168"/>
                <a:gd name="T72" fmla="*/ 2147483646 w 153"/>
                <a:gd name="T73" fmla="*/ 2147483646 h 168"/>
                <a:gd name="T74" fmla="*/ 2147483646 w 153"/>
                <a:gd name="T75" fmla="*/ 2147483646 h 168"/>
                <a:gd name="T76" fmla="*/ 2147483646 w 153"/>
                <a:gd name="T77" fmla="*/ 2147483646 h 168"/>
                <a:gd name="T78" fmla="*/ 2147483646 w 153"/>
                <a:gd name="T79" fmla="*/ 2147483646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9279" name="Freeform 12">
              <a:extLst>
                <a:ext uri="{FF2B5EF4-FFF2-40B4-BE49-F238E27FC236}">
                  <a16:creationId xmlns:a16="http://schemas.microsoft.com/office/drawing/2014/main" id="{9BC02275-2960-4D42-A972-88B27477494B}"/>
                </a:ext>
              </a:extLst>
            </p:cNvPr>
            <p:cNvSpPr>
              <a:spLocks noChangeArrowheads="1"/>
            </p:cNvSpPr>
            <p:nvPr/>
          </p:nvSpPr>
          <p:spPr bwMode="auto">
            <a:xfrm>
              <a:off x="4743451" y="5870575"/>
              <a:ext cx="234950" cy="231775"/>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0 h 146"/>
                <a:gd name="T16" fmla="*/ 2147483646 w 148"/>
                <a:gd name="T17" fmla="*/ 0 h 146"/>
                <a:gd name="T18" fmla="*/ 2147483646 w 148"/>
                <a:gd name="T19" fmla="*/ 2147483646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2147483646 w 148"/>
                <a:gd name="T65" fmla="*/ 2147483646 h 146"/>
                <a:gd name="T66" fmla="*/ 2147483646 w 148"/>
                <a:gd name="T67" fmla="*/ 2147483646 h 146"/>
                <a:gd name="T68" fmla="*/ 2147483646 w 148"/>
                <a:gd name="T69" fmla="*/ 2147483646 h 146"/>
                <a:gd name="T70" fmla="*/ 2147483646 w 148"/>
                <a:gd name="T71" fmla="*/ 2147483646 h 146"/>
                <a:gd name="T72" fmla="*/ 2147483646 w 148"/>
                <a:gd name="T73" fmla="*/ 2147483646 h 146"/>
                <a:gd name="T74" fmla="*/ 2147483646 w 148"/>
                <a:gd name="T75" fmla="*/ 2147483646 h 146"/>
                <a:gd name="T76" fmla="*/ 2147483646 w 148"/>
                <a:gd name="T77" fmla="*/ 2147483646 h 146"/>
                <a:gd name="T78" fmla="*/ 0 w 148"/>
                <a:gd name="T79" fmla="*/ 2147483646 h 146"/>
                <a:gd name="T80" fmla="*/ 2147483646 w 148"/>
                <a:gd name="T81" fmla="*/ 2147483646 h 146"/>
                <a:gd name="T82" fmla="*/ 2147483646 w 148"/>
                <a:gd name="T83" fmla="*/ 2147483646 h 146"/>
                <a:gd name="T84" fmla="*/ 2147483646 w 148"/>
                <a:gd name="T85" fmla="*/ 2147483646 h 146"/>
                <a:gd name="T86" fmla="*/ 2147483646 w 148"/>
                <a:gd name="T87" fmla="*/ 2147483646 h 146"/>
                <a:gd name="T88" fmla="*/ 2147483646 w 148"/>
                <a:gd name="T89" fmla="*/ 21474836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9280" name="Freeform 13">
              <a:extLst>
                <a:ext uri="{FF2B5EF4-FFF2-40B4-BE49-F238E27FC236}">
                  <a16:creationId xmlns:a16="http://schemas.microsoft.com/office/drawing/2014/main" id="{E2861AE7-2BF8-4FF4-BEF8-593694ECF8A4}"/>
                </a:ext>
              </a:extLst>
            </p:cNvPr>
            <p:cNvSpPr>
              <a:spLocks noChangeArrowheads="1"/>
            </p:cNvSpPr>
            <p:nvPr/>
          </p:nvSpPr>
          <p:spPr bwMode="auto">
            <a:xfrm>
              <a:off x="4545013" y="5883275"/>
              <a:ext cx="225425" cy="247650"/>
            </a:xfrm>
            <a:custGeom>
              <a:avLst/>
              <a:gdLst>
                <a:gd name="T0" fmla="*/ 2147483646 w 142"/>
                <a:gd name="T1" fmla="*/ 2147483646 h 156"/>
                <a:gd name="T2" fmla="*/ 2147483646 w 142"/>
                <a:gd name="T3" fmla="*/ 2147483646 h 156"/>
                <a:gd name="T4" fmla="*/ 2147483646 w 142"/>
                <a:gd name="T5" fmla="*/ 2147483646 h 156"/>
                <a:gd name="T6" fmla="*/ 2147483646 w 142"/>
                <a:gd name="T7" fmla="*/ 2147483646 h 156"/>
                <a:gd name="T8" fmla="*/ 2147483646 w 142"/>
                <a:gd name="T9" fmla="*/ 2147483646 h 156"/>
                <a:gd name="T10" fmla="*/ 2147483646 w 142"/>
                <a:gd name="T11" fmla="*/ 2147483646 h 156"/>
                <a:gd name="T12" fmla="*/ 2147483646 w 142"/>
                <a:gd name="T13" fmla="*/ 2147483646 h 156"/>
                <a:gd name="T14" fmla="*/ 2147483646 w 142"/>
                <a:gd name="T15" fmla="*/ 2147483646 h 156"/>
                <a:gd name="T16" fmla="*/ 2147483646 w 142"/>
                <a:gd name="T17" fmla="*/ 2147483646 h 156"/>
                <a:gd name="T18" fmla="*/ 2147483646 w 142"/>
                <a:gd name="T19" fmla="*/ 2147483646 h 156"/>
                <a:gd name="T20" fmla="*/ 2147483646 w 142"/>
                <a:gd name="T21" fmla="*/ 2147483646 h 156"/>
                <a:gd name="T22" fmla="*/ 2147483646 w 142"/>
                <a:gd name="T23" fmla="*/ 2147483646 h 156"/>
                <a:gd name="T24" fmla="*/ 2147483646 w 142"/>
                <a:gd name="T25" fmla="*/ 2147483646 h 156"/>
                <a:gd name="T26" fmla="*/ 2147483646 w 142"/>
                <a:gd name="T27" fmla="*/ 2147483646 h 156"/>
                <a:gd name="T28" fmla="*/ 2147483646 w 142"/>
                <a:gd name="T29" fmla="*/ 2147483646 h 156"/>
                <a:gd name="T30" fmla="*/ 2147483646 w 142"/>
                <a:gd name="T31" fmla="*/ 2147483646 h 156"/>
                <a:gd name="T32" fmla="*/ 2147483646 w 142"/>
                <a:gd name="T33" fmla="*/ 2147483646 h 156"/>
                <a:gd name="T34" fmla="*/ 2147483646 w 142"/>
                <a:gd name="T35" fmla="*/ 0 h 156"/>
                <a:gd name="T36" fmla="*/ 2147483646 w 142"/>
                <a:gd name="T37" fmla="*/ 2147483646 h 156"/>
                <a:gd name="T38" fmla="*/ 2147483646 w 142"/>
                <a:gd name="T39" fmla="*/ 2147483646 h 156"/>
                <a:gd name="T40" fmla="*/ 2147483646 w 142"/>
                <a:gd name="T41" fmla="*/ 2147483646 h 156"/>
                <a:gd name="T42" fmla="*/ 2147483646 w 142"/>
                <a:gd name="T43" fmla="*/ 2147483646 h 156"/>
                <a:gd name="T44" fmla="*/ 2147483646 w 142"/>
                <a:gd name="T45" fmla="*/ 2147483646 h 156"/>
                <a:gd name="T46" fmla="*/ 2147483646 w 142"/>
                <a:gd name="T47" fmla="*/ 2147483646 h 156"/>
                <a:gd name="T48" fmla="*/ 2147483646 w 142"/>
                <a:gd name="T49" fmla="*/ 2147483646 h 156"/>
                <a:gd name="T50" fmla="*/ 0 w 142"/>
                <a:gd name="T51" fmla="*/ 2147483646 h 156"/>
                <a:gd name="T52" fmla="*/ 2147483646 w 142"/>
                <a:gd name="T53" fmla="*/ 2147483646 h 156"/>
                <a:gd name="T54" fmla="*/ 2147483646 w 142"/>
                <a:gd name="T55" fmla="*/ 2147483646 h 156"/>
                <a:gd name="T56" fmla="*/ 2147483646 w 142"/>
                <a:gd name="T57" fmla="*/ 2147483646 h 156"/>
                <a:gd name="T58" fmla="*/ 2147483646 w 142"/>
                <a:gd name="T59" fmla="*/ 2147483646 h 156"/>
                <a:gd name="T60" fmla="*/ 2147483646 w 142"/>
                <a:gd name="T61" fmla="*/ 2147483646 h 156"/>
                <a:gd name="T62" fmla="*/ 2147483646 w 142"/>
                <a:gd name="T63" fmla="*/ 2147483646 h 156"/>
                <a:gd name="T64" fmla="*/ 2147483646 w 142"/>
                <a:gd name="T65" fmla="*/ 2147483646 h 156"/>
                <a:gd name="T66" fmla="*/ 2147483646 w 142"/>
                <a:gd name="T67" fmla="*/ 2147483646 h 156"/>
                <a:gd name="T68" fmla="*/ 2147483646 w 142"/>
                <a:gd name="T69" fmla="*/ 2147483646 h 156"/>
                <a:gd name="T70" fmla="*/ 2147483646 w 142"/>
                <a:gd name="T71" fmla="*/ 2147483646 h 156"/>
                <a:gd name="T72" fmla="*/ 2147483646 w 142"/>
                <a:gd name="T73" fmla="*/ 2147483646 h 156"/>
                <a:gd name="T74" fmla="*/ 2147483646 w 142"/>
                <a:gd name="T75" fmla="*/ 2147483646 h 156"/>
                <a:gd name="T76" fmla="*/ 2147483646 w 142"/>
                <a:gd name="T77" fmla="*/ 2147483646 h 156"/>
                <a:gd name="T78" fmla="*/ 2147483646 w 142"/>
                <a:gd name="T79" fmla="*/ 2147483646 h 156"/>
                <a:gd name="T80" fmla="*/ 2147483646 w 142"/>
                <a:gd name="T81" fmla="*/ 2147483646 h 156"/>
                <a:gd name="T82" fmla="*/ 2147483646 w 142"/>
                <a:gd name="T83" fmla="*/ 2147483646 h 156"/>
                <a:gd name="T84" fmla="*/ 2147483646 w 142"/>
                <a:gd name="T85" fmla="*/ 2147483646 h 156"/>
                <a:gd name="T86" fmla="*/ 2147483646 w 142"/>
                <a:gd name="T87" fmla="*/ 2147483646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9281" name="Freeform 14">
              <a:extLst>
                <a:ext uri="{FF2B5EF4-FFF2-40B4-BE49-F238E27FC236}">
                  <a16:creationId xmlns:a16="http://schemas.microsoft.com/office/drawing/2014/main" id="{D39463D7-943E-4334-A31C-45C5CCD3274C}"/>
                </a:ext>
              </a:extLst>
            </p:cNvPr>
            <p:cNvSpPr>
              <a:spLocks noChangeArrowheads="1"/>
            </p:cNvSpPr>
            <p:nvPr/>
          </p:nvSpPr>
          <p:spPr bwMode="auto">
            <a:xfrm>
              <a:off x="4803776" y="5499100"/>
              <a:ext cx="231775" cy="230188"/>
            </a:xfrm>
            <a:custGeom>
              <a:avLst/>
              <a:gdLst>
                <a:gd name="T0" fmla="*/ 2147483646 w 146"/>
                <a:gd name="T1" fmla="*/ 2147483646 h 145"/>
                <a:gd name="T2" fmla="*/ 2147483646 w 146"/>
                <a:gd name="T3" fmla="*/ 2147483646 h 145"/>
                <a:gd name="T4" fmla="*/ 2147483646 w 146"/>
                <a:gd name="T5" fmla="*/ 2147483646 h 145"/>
                <a:gd name="T6" fmla="*/ 2147483646 w 146"/>
                <a:gd name="T7" fmla="*/ 2147483646 h 145"/>
                <a:gd name="T8" fmla="*/ 2147483646 w 146"/>
                <a:gd name="T9" fmla="*/ 2147483646 h 145"/>
                <a:gd name="T10" fmla="*/ 2147483646 w 146"/>
                <a:gd name="T11" fmla="*/ 2147483646 h 145"/>
                <a:gd name="T12" fmla="*/ 2147483646 w 146"/>
                <a:gd name="T13" fmla="*/ 2147483646 h 145"/>
                <a:gd name="T14" fmla="*/ 0 w 146"/>
                <a:gd name="T15" fmla="*/ 2147483646 h 145"/>
                <a:gd name="T16" fmla="*/ 0 w 146"/>
                <a:gd name="T17" fmla="*/ 2147483646 h 145"/>
                <a:gd name="T18" fmla="*/ 2147483646 w 146"/>
                <a:gd name="T19" fmla="*/ 2147483646 h 145"/>
                <a:gd name="T20" fmla="*/ 2147483646 w 146"/>
                <a:gd name="T21" fmla="*/ 2147483646 h 145"/>
                <a:gd name="T22" fmla="*/ 2147483646 w 146"/>
                <a:gd name="T23" fmla="*/ 2147483646 h 145"/>
                <a:gd name="T24" fmla="*/ 2147483646 w 146"/>
                <a:gd name="T25" fmla="*/ 2147483646 h 145"/>
                <a:gd name="T26" fmla="*/ 2147483646 w 146"/>
                <a:gd name="T27" fmla="*/ 2147483646 h 145"/>
                <a:gd name="T28" fmla="*/ 2147483646 w 146"/>
                <a:gd name="T29" fmla="*/ 2147483646 h 145"/>
                <a:gd name="T30" fmla="*/ 2147483646 w 146"/>
                <a:gd name="T31" fmla="*/ 2147483646 h 145"/>
                <a:gd name="T32" fmla="*/ 2147483646 w 146"/>
                <a:gd name="T33" fmla="*/ 2147483646 h 145"/>
                <a:gd name="T34" fmla="*/ 2147483646 w 146"/>
                <a:gd name="T35" fmla="*/ 0 h 145"/>
                <a:gd name="T36" fmla="*/ 2147483646 w 146"/>
                <a:gd name="T37" fmla="*/ 2147483646 h 145"/>
                <a:gd name="T38" fmla="*/ 2147483646 w 146"/>
                <a:gd name="T39" fmla="*/ 2147483646 h 145"/>
                <a:gd name="T40" fmla="*/ 2147483646 w 146"/>
                <a:gd name="T41" fmla="*/ 2147483646 h 145"/>
                <a:gd name="T42" fmla="*/ 2147483646 w 146"/>
                <a:gd name="T43" fmla="*/ 2147483646 h 145"/>
                <a:gd name="T44" fmla="*/ 2147483646 w 146"/>
                <a:gd name="T45" fmla="*/ 2147483646 h 145"/>
                <a:gd name="T46" fmla="*/ 2147483646 w 146"/>
                <a:gd name="T47" fmla="*/ 2147483646 h 145"/>
                <a:gd name="T48" fmla="*/ 2147483646 w 146"/>
                <a:gd name="T49" fmla="*/ 2147483646 h 145"/>
                <a:gd name="T50" fmla="*/ 2147483646 w 146"/>
                <a:gd name="T51" fmla="*/ 2147483646 h 145"/>
                <a:gd name="T52" fmla="*/ 2147483646 w 146"/>
                <a:gd name="T53" fmla="*/ 2147483646 h 145"/>
                <a:gd name="T54" fmla="*/ 2147483646 w 146"/>
                <a:gd name="T55" fmla="*/ 2147483646 h 145"/>
                <a:gd name="T56" fmla="*/ 2147483646 w 146"/>
                <a:gd name="T57" fmla="*/ 2147483646 h 145"/>
                <a:gd name="T58" fmla="*/ 2147483646 w 146"/>
                <a:gd name="T59" fmla="*/ 2147483646 h 145"/>
                <a:gd name="T60" fmla="*/ 2147483646 w 146"/>
                <a:gd name="T61" fmla="*/ 2147483646 h 145"/>
                <a:gd name="T62" fmla="*/ 2147483646 w 146"/>
                <a:gd name="T63" fmla="*/ 2147483646 h 145"/>
                <a:gd name="T64" fmla="*/ 2147483646 w 146"/>
                <a:gd name="T65" fmla="*/ 2147483646 h 145"/>
                <a:gd name="T66" fmla="*/ 2147483646 w 146"/>
                <a:gd name="T67" fmla="*/ 2147483646 h 145"/>
                <a:gd name="T68" fmla="*/ 2147483646 w 146"/>
                <a:gd name="T69" fmla="*/ 2147483646 h 145"/>
                <a:gd name="T70" fmla="*/ 2147483646 w 146"/>
                <a:gd name="T71" fmla="*/ 2147483646 h 145"/>
                <a:gd name="T72" fmla="*/ 2147483646 w 146"/>
                <a:gd name="T73" fmla="*/ 2147483646 h 145"/>
                <a:gd name="T74" fmla="*/ 2147483646 w 146"/>
                <a:gd name="T75" fmla="*/ 2147483646 h 145"/>
                <a:gd name="T76" fmla="*/ 2147483646 w 146"/>
                <a:gd name="T77" fmla="*/ 2147483646 h 145"/>
                <a:gd name="T78" fmla="*/ 2147483646 w 146"/>
                <a:gd name="T79" fmla="*/ 2147483646 h 145"/>
                <a:gd name="T80" fmla="*/ 2147483646 w 146"/>
                <a:gd name="T81" fmla="*/ 2147483646 h 145"/>
                <a:gd name="T82" fmla="*/ 2147483646 w 146"/>
                <a:gd name="T83" fmla="*/ 2147483646 h 145"/>
                <a:gd name="T84" fmla="*/ 2147483646 w 146"/>
                <a:gd name="T85" fmla="*/ 2147483646 h 145"/>
                <a:gd name="T86" fmla="*/ 2147483646 w 146"/>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9282" name="Freeform 15">
              <a:extLst>
                <a:ext uri="{FF2B5EF4-FFF2-40B4-BE49-F238E27FC236}">
                  <a16:creationId xmlns:a16="http://schemas.microsoft.com/office/drawing/2014/main" id="{3CCD41A2-FB24-401F-94C9-95A533ABB97B}"/>
                </a:ext>
              </a:extLst>
            </p:cNvPr>
            <p:cNvSpPr>
              <a:spLocks noChangeArrowheads="1"/>
            </p:cNvSpPr>
            <p:nvPr/>
          </p:nvSpPr>
          <p:spPr bwMode="auto">
            <a:xfrm>
              <a:off x="4486276" y="5470525"/>
              <a:ext cx="231775" cy="228600"/>
            </a:xfrm>
            <a:custGeom>
              <a:avLst/>
              <a:gdLst>
                <a:gd name="T0" fmla="*/ 2147483646 w 146"/>
                <a:gd name="T1" fmla="*/ 2147483646 h 144"/>
                <a:gd name="T2" fmla="*/ 2147483646 w 146"/>
                <a:gd name="T3" fmla="*/ 2147483646 h 144"/>
                <a:gd name="T4" fmla="*/ 2147483646 w 146"/>
                <a:gd name="T5" fmla="*/ 2147483646 h 144"/>
                <a:gd name="T6" fmla="*/ 2147483646 w 146"/>
                <a:gd name="T7" fmla="*/ 2147483646 h 144"/>
                <a:gd name="T8" fmla="*/ 2147483646 w 146"/>
                <a:gd name="T9" fmla="*/ 2147483646 h 144"/>
                <a:gd name="T10" fmla="*/ 2147483646 w 146"/>
                <a:gd name="T11" fmla="*/ 2147483646 h 144"/>
                <a:gd name="T12" fmla="*/ 2147483646 w 146"/>
                <a:gd name="T13" fmla="*/ 2147483646 h 144"/>
                <a:gd name="T14" fmla="*/ 0 w 146"/>
                <a:gd name="T15" fmla="*/ 2147483646 h 144"/>
                <a:gd name="T16" fmla="*/ 2147483646 w 146"/>
                <a:gd name="T17" fmla="*/ 2147483646 h 144"/>
                <a:gd name="T18" fmla="*/ 2147483646 w 146"/>
                <a:gd name="T19" fmla="*/ 2147483646 h 144"/>
                <a:gd name="T20" fmla="*/ 2147483646 w 146"/>
                <a:gd name="T21" fmla="*/ 2147483646 h 144"/>
                <a:gd name="T22" fmla="*/ 2147483646 w 146"/>
                <a:gd name="T23" fmla="*/ 2147483646 h 144"/>
                <a:gd name="T24" fmla="*/ 2147483646 w 146"/>
                <a:gd name="T25" fmla="*/ 2147483646 h 144"/>
                <a:gd name="T26" fmla="*/ 2147483646 w 146"/>
                <a:gd name="T27" fmla="*/ 2147483646 h 144"/>
                <a:gd name="T28" fmla="*/ 2147483646 w 146"/>
                <a:gd name="T29" fmla="*/ 2147483646 h 144"/>
                <a:gd name="T30" fmla="*/ 2147483646 w 146"/>
                <a:gd name="T31" fmla="*/ 2147483646 h 144"/>
                <a:gd name="T32" fmla="*/ 2147483646 w 146"/>
                <a:gd name="T33" fmla="*/ 2147483646 h 144"/>
                <a:gd name="T34" fmla="*/ 2147483646 w 146"/>
                <a:gd name="T35" fmla="*/ 0 h 144"/>
                <a:gd name="T36" fmla="*/ 2147483646 w 146"/>
                <a:gd name="T37" fmla="*/ 2147483646 h 144"/>
                <a:gd name="T38" fmla="*/ 2147483646 w 146"/>
                <a:gd name="T39" fmla="*/ 2147483646 h 144"/>
                <a:gd name="T40" fmla="*/ 2147483646 w 146"/>
                <a:gd name="T41" fmla="*/ 2147483646 h 144"/>
                <a:gd name="T42" fmla="*/ 2147483646 w 146"/>
                <a:gd name="T43" fmla="*/ 2147483646 h 144"/>
                <a:gd name="T44" fmla="*/ 2147483646 w 146"/>
                <a:gd name="T45" fmla="*/ 2147483646 h 144"/>
                <a:gd name="T46" fmla="*/ 2147483646 w 146"/>
                <a:gd name="T47" fmla="*/ 2147483646 h 144"/>
                <a:gd name="T48" fmla="*/ 2147483646 w 146"/>
                <a:gd name="T49" fmla="*/ 2147483646 h 144"/>
                <a:gd name="T50" fmla="*/ 2147483646 w 146"/>
                <a:gd name="T51" fmla="*/ 2147483646 h 144"/>
                <a:gd name="T52" fmla="*/ 2147483646 w 146"/>
                <a:gd name="T53" fmla="*/ 2147483646 h 144"/>
                <a:gd name="T54" fmla="*/ 2147483646 w 146"/>
                <a:gd name="T55" fmla="*/ 2147483646 h 144"/>
                <a:gd name="T56" fmla="*/ 2147483646 w 146"/>
                <a:gd name="T57" fmla="*/ 2147483646 h 144"/>
                <a:gd name="T58" fmla="*/ 2147483646 w 146"/>
                <a:gd name="T59" fmla="*/ 2147483646 h 144"/>
                <a:gd name="T60" fmla="*/ 2147483646 w 146"/>
                <a:gd name="T61" fmla="*/ 2147483646 h 144"/>
                <a:gd name="T62" fmla="*/ 2147483646 w 146"/>
                <a:gd name="T63" fmla="*/ 2147483646 h 144"/>
                <a:gd name="T64" fmla="*/ 2147483646 w 146"/>
                <a:gd name="T65" fmla="*/ 2147483646 h 144"/>
                <a:gd name="T66" fmla="*/ 2147483646 w 146"/>
                <a:gd name="T67" fmla="*/ 2147483646 h 144"/>
                <a:gd name="T68" fmla="*/ 2147483646 w 146"/>
                <a:gd name="T69" fmla="*/ 2147483646 h 144"/>
                <a:gd name="T70" fmla="*/ 2147483646 w 146"/>
                <a:gd name="T71" fmla="*/ 2147483646 h 144"/>
                <a:gd name="T72" fmla="*/ 2147483646 w 146"/>
                <a:gd name="T73" fmla="*/ 2147483646 h 144"/>
                <a:gd name="T74" fmla="*/ 2147483646 w 146"/>
                <a:gd name="T75" fmla="*/ 2147483646 h 144"/>
                <a:gd name="T76" fmla="*/ 2147483646 w 146"/>
                <a:gd name="T77" fmla="*/ 2147483646 h 144"/>
                <a:gd name="T78" fmla="*/ 2147483646 w 146"/>
                <a:gd name="T79" fmla="*/ 2147483646 h 144"/>
                <a:gd name="T80" fmla="*/ 2147483646 w 146"/>
                <a:gd name="T81" fmla="*/ 2147483646 h 144"/>
                <a:gd name="T82" fmla="*/ 2147483646 w 146"/>
                <a:gd name="T83" fmla="*/ 2147483646 h 144"/>
                <a:gd name="T84" fmla="*/ 2147483646 w 146"/>
                <a:gd name="T85" fmla="*/ 2147483646 h 144"/>
                <a:gd name="T86" fmla="*/ 2147483646 w 146"/>
                <a:gd name="T87" fmla="*/ 2147483646 h 144"/>
                <a:gd name="T88" fmla="*/ 2147483646 w 146"/>
                <a:gd name="T89" fmla="*/ 2147483646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9283" name="Freeform 16">
              <a:extLst>
                <a:ext uri="{FF2B5EF4-FFF2-40B4-BE49-F238E27FC236}">
                  <a16:creationId xmlns:a16="http://schemas.microsoft.com/office/drawing/2014/main" id="{554D8A48-0649-4501-AAD6-09A2E7BE4A91}"/>
                </a:ext>
              </a:extLst>
            </p:cNvPr>
            <p:cNvSpPr>
              <a:spLocks noChangeArrowheads="1"/>
            </p:cNvSpPr>
            <p:nvPr/>
          </p:nvSpPr>
          <p:spPr bwMode="auto">
            <a:xfrm>
              <a:off x="5035551" y="5559425"/>
              <a:ext cx="239713" cy="239713"/>
            </a:xfrm>
            <a:custGeom>
              <a:avLst/>
              <a:gdLst>
                <a:gd name="T0" fmla="*/ 2147483646 w 151"/>
                <a:gd name="T1" fmla="*/ 2147483646 h 151"/>
                <a:gd name="T2" fmla="*/ 2147483646 w 151"/>
                <a:gd name="T3" fmla="*/ 2147483646 h 151"/>
                <a:gd name="T4" fmla="*/ 2147483646 w 151"/>
                <a:gd name="T5" fmla="*/ 2147483646 h 151"/>
                <a:gd name="T6" fmla="*/ 2147483646 w 151"/>
                <a:gd name="T7" fmla="*/ 2147483646 h 151"/>
                <a:gd name="T8" fmla="*/ 2147483646 w 151"/>
                <a:gd name="T9" fmla="*/ 2147483646 h 151"/>
                <a:gd name="T10" fmla="*/ 2147483646 w 151"/>
                <a:gd name="T11" fmla="*/ 2147483646 h 151"/>
                <a:gd name="T12" fmla="*/ 2147483646 w 151"/>
                <a:gd name="T13" fmla="*/ 2147483646 h 151"/>
                <a:gd name="T14" fmla="*/ 2147483646 w 151"/>
                <a:gd name="T15" fmla="*/ 2147483646 h 151"/>
                <a:gd name="T16" fmla="*/ 2147483646 w 151"/>
                <a:gd name="T17" fmla="*/ 2147483646 h 151"/>
                <a:gd name="T18" fmla="*/ 2147483646 w 151"/>
                <a:gd name="T19" fmla="*/ 2147483646 h 151"/>
                <a:gd name="T20" fmla="*/ 2147483646 w 151"/>
                <a:gd name="T21" fmla="*/ 2147483646 h 151"/>
                <a:gd name="T22" fmla="*/ 2147483646 w 151"/>
                <a:gd name="T23" fmla="*/ 2147483646 h 151"/>
                <a:gd name="T24" fmla="*/ 2147483646 w 151"/>
                <a:gd name="T25" fmla="*/ 2147483646 h 151"/>
                <a:gd name="T26" fmla="*/ 2147483646 w 151"/>
                <a:gd name="T27" fmla="*/ 2147483646 h 151"/>
                <a:gd name="T28" fmla="*/ 2147483646 w 151"/>
                <a:gd name="T29" fmla="*/ 2147483646 h 151"/>
                <a:gd name="T30" fmla="*/ 2147483646 w 151"/>
                <a:gd name="T31" fmla="*/ 2147483646 h 151"/>
                <a:gd name="T32" fmla="*/ 2147483646 w 151"/>
                <a:gd name="T33" fmla="*/ 2147483646 h 151"/>
                <a:gd name="T34" fmla="*/ 2147483646 w 151"/>
                <a:gd name="T35" fmla="*/ 2147483646 h 151"/>
                <a:gd name="T36" fmla="*/ 2147483646 w 151"/>
                <a:gd name="T37" fmla="*/ 2147483646 h 151"/>
                <a:gd name="T38" fmla="*/ 2147483646 w 151"/>
                <a:gd name="T39" fmla="*/ 2147483646 h 151"/>
                <a:gd name="T40" fmla="*/ 2147483646 w 151"/>
                <a:gd name="T41" fmla="*/ 2147483646 h 151"/>
                <a:gd name="T42" fmla="*/ 2147483646 w 151"/>
                <a:gd name="T43" fmla="*/ 2147483646 h 151"/>
                <a:gd name="T44" fmla="*/ 2147483646 w 151"/>
                <a:gd name="T45" fmla="*/ 2147483646 h 151"/>
                <a:gd name="T46" fmla="*/ 2147483646 w 151"/>
                <a:gd name="T47" fmla="*/ 2147483646 h 151"/>
                <a:gd name="T48" fmla="*/ 2147483646 w 151"/>
                <a:gd name="T49" fmla="*/ 2147483646 h 151"/>
                <a:gd name="T50" fmla="*/ 2147483646 w 151"/>
                <a:gd name="T51" fmla="*/ 2147483646 h 151"/>
                <a:gd name="T52" fmla="*/ 2147483646 w 151"/>
                <a:gd name="T53" fmla="*/ 0 h 151"/>
                <a:gd name="T54" fmla="*/ 2147483646 w 151"/>
                <a:gd name="T55" fmla="*/ 0 h 151"/>
                <a:gd name="T56" fmla="*/ 2147483646 w 151"/>
                <a:gd name="T57" fmla="*/ 2147483646 h 151"/>
                <a:gd name="T58" fmla="*/ 2147483646 w 151"/>
                <a:gd name="T59" fmla="*/ 2147483646 h 151"/>
                <a:gd name="T60" fmla="*/ 2147483646 w 151"/>
                <a:gd name="T61" fmla="*/ 2147483646 h 151"/>
                <a:gd name="T62" fmla="*/ 2147483646 w 151"/>
                <a:gd name="T63" fmla="*/ 2147483646 h 151"/>
                <a:gd name="T64" fmla="*/ 2147483646 w 151"/>
                <a:gd name="T65" fmla="*/ 2147483646 h 151"/>
                <a:gd name="T66" fmla="*/ 2147483646 w 151"/>
                <a:gd name="T67" fmla="*/ 2147483646 h 151"/>
                <a:gd name="T68" fmla="*/ 0 w 151"/>
                <a:gd name="T69" fmla="*/ 2147483646 h 151"/>
                <a:gd name="T70" fmla="*/ 0 w 151"/>
                <a:gd name="T71" fmla="*/ 2147483646 h 151"/>
                <a:gd name="T72" fmla="*/ 2147483646 w 151"/>
                <a:gd name="T73" fmla="*/ 2147483646 h 151"/>
                <a:gd name="T74" fmla="*/ 2147483646 w 151"/>
                <a:gd name="T75" fmla="*/ 2147483646 h 151"/>
                <a:gd name="T76" fmla="*/ 2147483646 w 151"/>
                <a:gd name="T77" fmla="*/ 2147483646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9284" name="Freeform 17">
              <a:extLst>
                <a:ext uri="{FF2B5EF4-FFF2-40B4-BE49-F238E27FC236}">
                  <a16:creationId xmlns:a16="http://schemas.microsoft.com/office/drawing/2014/main" id="{F420A2C4-259F-402F-9357-430045934710}"/>
                </a:ext>
              </a:extLst>
            </p:cNvPr>
            <p:cNvSpPr>
              <a:spLocks noChangeArrowheads="1"/>
            </p:cNvSpPr>
            <p:nvPr/>
          </p:nvSpPr>
          <p:spPr bwMode="auto">
            <a:xfrm>
              <a:off x="5135563" y="5795963"/>
              <a:ext cx="217488" cy="255588"/>
            </a:xfrm>
            <a:custGeom>
              <a:avLst/>
              <a:gdLst>
                <a:gd name="T0" fmla="*/ 2147483646 w 137"/>
                <a:gd name="T1" fmla="*/ 2147483646 h 161"/>
                <a:gd name="T2" fmla="*/ 2147483646 w 137"/>
                <a:gd name="T3" fmla="*/ 2147483646 h 161"/>
                <a:gd name="T4" fmla="*/ 2147483646 w 137"/>
                <a:gd name="T5" fmla="*/ 2147483646 h 161"/>
                <a:gd name="T6" fmla="*/ 2147483646 w 137"/>
                <a:gd name="T7" fmla="*/ 2147483646 h 161"/>
                <a:gd name="T8" fmla="*/ 2147483646 w 137"/>
                <a:gd name="T9" fmla="*/ 2147483646 h 161"/>
                <a:gd name="T10" fmla="*/ 2147483646 w 137"/>
                <a:gd name="T11" fmla="*/ 2147483646 h 161"/>
                <a:gd name="T12" fmla="*/ 2147483646 w 137"/>
                <a:gd name="T13" fmla="*/ 2147483646 h 161"/>
                <a:gd name="T14" fmla="*/ 2147483646 w 137"/>
                <a:gd name="T15" fmla="*/ 2147483646 h 161"/>
                <a:gd name="T16" fmla="*/ 2147483646 w 137"/>
                <a:gd name="T17" fmla="*/ 2147483646 h 161"/>
                <a:gd name="T18" fmla="*/ 2147483646 w 137"/>
                <a:gd name="T19" fmla="*/ 2147483646 h 161"/>
                <a:gd name="T20" fmla="*/ 2147483646 w 137"/>
                <a:gd name="T21" fmla="*/ 2147483646 h 161"/>
                <a:gd name="T22" fmla="*/ 2147483646 w 137"/>
                <a:gd name="T23" fmla="*/ 2147483646 h 161"/>
                <a:gd name="T24" fmla="*/ 2147483646 w 137"/>
                <a:gd name="T25" fmla="*/ 2147483646 h 161"/>
                <a:gd name="T26" fmla="*/ 2147483646 w 137"/>
                <a:gd name="T27" fmla="*/ 2147483646 h 161"/>
                <a:gd name="T28" fmla="*/ 2147483646 w 137"/>
                <a:gd name="T29" fmla="*/ 2147483646 h 161"/>
                <a:gd name="T30" fmla="*/ 2147483646 w 137"/>
                <a:gd name="T31" fmla="*/ 2147483646 h 161"/>
                <a:gd name="T32" fmla="*/ 2147483646 w 137"/>
                <a:gd name="T33" fmla="*/ 2147483646 h 161"/>
                <a:gd name="T34" fmla="*/ 2147483646 w 137"/>
                <a:gd name="T35" fmla="*/ 2147483646 h 161"/>
                <a:gd name="T36" fmla="*/ 2147483646 w 137"/>
                <a:gd name="T37" fmla="*/ 2147483646 h 161"/>
                <a:gd name="T38" fmla="*/ 2147483646 w 137"/>
                <a:gd name="T39" fmla="*/ 2147483646 h 161"/>
                <a:gd name="T40" fmla="*/ 2147483646 w 137"/>
                <a:gd name="T41" fmla="*/ 2147483646 h 161"/>
                <a:gd name="T42" fmla="*/ 2147483646 w 137"/>
                <a:gd name="T43" fmla="*/ 2147483646 h 161"/>
                <a:gd name="T44" fmla="*/ 2147483646 w 137"/>
                <a:gd name="T45" fmla="*/ 2147483646 h 161"/>
                <a:gd name="T46" fmla="*/ 2147483646 w 137"/>
                <a:gd name="T47" fmla="*/ 2147483646 h 161"/>
                <a:gd name="T48" fmla="*/ 0 w 137"/>
                <a:gd name="T49" fmla="*/ 2147483646 h 161"/>
                <a:gd name="T50" fmla="*/ 0 w 137"/>
                <a:gd name="T51" fmla="*/ 2147483646 h 161"/>
                <a:gd name="T52" fmla="*/ 0 w 137"/>
                <a:gd name="T53" fmla="*/ 2147483646 h 161"/>
                <a:gd name="T54" fmla="*/ 2147483646 w 137"/>
                <a:gd name="T55" fmla="*/ 2147483646 h 161"/>
                <a:gd name="T56" fmla="*/ 2147483646 w 137"/>
                <a:gd name="T57" fmla="*/ 2147483646 h 161"/>
                <a:gd name="T58" fmla="*/ 2147483646 w 137"/>
                <a:gd name="T59" fmla="*/ 2147483646 h 161"/>
                <a:gd name="T60" fmla="*/ 2147483646 w 137"/>
                <a:gd name="T61" fmla="*/ 2147483646 h 161"/>
                <a:gd name="T62" fmla="*/ 2147483646 w 137"/>
                <a:gd name="T63" fmla="*/ 2147483646 h 161"/>
                <a:gd name="T64" fmla="*/ 2147483646 w 137"/>
                <a:gd name="T65" fmla="*/ 2147483646 h 161"/>
                <a:gd name="T66" fmla="*/ 2147483646 w 137"/>
                <a:gd name="T67" fmla="*/ 2147483646 h 161"/>
                <a:gd name="T68" fmla="*/ 2147483646 w 137"/>
                <a:gd name="T69" fmla="*/ 0 h 161"/>
                <a:gd name="T70" fmla="*/ 2147483646 w 137"/>
                <a:gd name="T71" fmla="*/ 2147483646 h 161"/>
                <a:gd name="T72" fmla="*/ 2147483646 w 137"/>
                <a:gd name="T73" fmla="*/ 2147483646 h 161"/>
                <a:gd name="T74" fmla="*/ 2147483646 w 137"/>
                <a:gd name="T75" fmla="*/ 2147483646 h 161"/>
                <a:gd name="T76" fmla="*/ 2147483646 w 137"/>
                <a:gd name="T77" fmla="*/ 214748364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9285" name="Freeform 18">
              <a:extLst>
                <a:ext uri="{FF2B5EF4-FFF2-40B4-BE49-F238E27FC236}">
                  <a16:creationId xmlns:a16="http://schemas.microsoft.com/office/drawing/2014/main" id="{25B464BD-24B1-4EF5-BC68-D69922804012}"/>
                </a:ext>
              </a:extLst>
            </p:cNvPr>
            <p:cNvSpPr>
              <a:spLocks noChangeArrowheads="1"/>
            </p:cNvSpPr>
            <p:nvPr/>
          </p:nvSpPr>
          <p:spPr bwMode="auto">
            <a:xfrm>
              <a:off x="4678363" y="5351463"/>
              <a:ext cx="280988" cy="203200"/>
            </a:xfrm>
            <a:custGeom>
              <a:avLst/>
              <a:gdLst>
                <a:gd name="T0" fmla="*/ 2147483646 w 177"/>
                <a:gd name="T1" fmla="*/ 2147483646 h 128"/>
                <a:gd name="T2" fmla="*/ 2147483646 w 177"/>
                <a:gd name="T3" fmla="*/ 2147483646 h 128"/>
                <a:gd name="T4" fmla="*/ 2147483646 w 177"/>
                <a:gd name="T5" fmla="*/ 2147483646 h 128"/>
                <a:gd name="T6" fmla="*/ 2147483646 w 177"/>
                <a:gd name="T7" fmla="*/ 2147483646 h 128"/>
                <a:gd name="T8" fmla="*/ 2147483646 w 177"/>
                <a:gd name="T9" fmla="*/ 2147483646 h 128"/>
                <a:gd name="T10" fmla="*/ 2147483646 w 177"/>
                <a:gd name="T11" fmla="*/ 2147483646 h 128"/>
                <a:gd name="T12" fmla="*/ 2147483646 w 177"/>
                <a:gd name="T13" fmla="*/ 2147483646 h 128"/>
                <a:gd name="T14" fmla="*/ 2147483646 w 177"/>
                <a:gd name="T15" fmla="*/ 2147483646 h 128"/>
                <a:gd name="T16" fmla="*/ 2147483646 w 177"/>
                <a:gd name="T17" fmla="*/ 2147483646 h 128"/>
                <a:gd name="T18" fmla="*/ 2147483646 w 177"/>
                <a:gd name="T19" fmla="*/ 2147483646 h 128"/>
                <a:gd name="T20" fmla="*/ 2147483646 w 177"/>
                <a:gd name="T21" fmla="*/ 2147483646 h 128"/>
                <a:gd name="T22" fmla="*/ 2147483646 w 177"/>
                <a:gd name="T23" fmla="*/ 2147483646 h 128"/>
                <a:gd name="T24" fmla="*/ 2147483646 w 177"/>
                <a:gd name="T25" fmla="*/ 2147483646 h 128"/>
                <a:gd name="T26" fmla="*/ 2147483646 w 177"/>
                <a:gd name="T27" fmla="*/ 2147483646 h 128"/>
                <a:gd name="T28" fmla="*/ 2147483646 w 177"/>
                <a:gd name="T29" fmla="*/ 2147483646 h 128"/>
                <a:gd name="T30" fmla="*/ 2147483646 w 177"/>
                <a:gd name="T31" fmla="*/ 2147483646 h 128"/>
                <a:gd name="T32" fmla="*/ 2147483646 w 177"/>
                <a:gd name="T33" fmla="*/ 2147483646 h 128"/>
                <a:gd name="T34" fmla="*/ 2147483646 w 177"/>
                <a:gd name="T35" fmla="*/ 2147483646 h 128"/>
                <a:gd name="T36" fmla="*/ 2147483646 w 177"/>
                <a:gd name="T37" fmla="*/ 2147483646 h 128"/>
                <a:gd name="T38" fmla="*/ 2147483646 w 177"/>
                <a:gd name="T39" fmla="*/ 2147483646 h 128"/>
                <a:gd name="T40" fmla="*/ 2147483646 w 177"/>
                <a:gd name="T41" fmla="*/ 2147483646 h 128"/>
                <a:gd name="T42" fmla="*/ 2147483646 w 177"/>
                <a:gd name="T43" fmla="*/ 2147483646 h 128"/>
                <a:gd name="T44" fmla="*/ 2147483646 w 177"/>
                <a:gd name="T45" fmla="*/ 2147483646 h 128"/>
                <a:gd name="T46" fmla="*/ 2147483646 w 177"/>
                <a:gd name="T47" fmla="*/ 2147483646 h 128"/>
                <a:gd name="T48" fmla="*/ 2147483646 w 177"/>
                <a:gd name="T49" fmla="*/ 2147483646 h 128"/>
                <a:gd name="T50" fmla="*/ 2147483646 w 177"/>
                <a:gd name="T51" fmla="*/ 2147483646 h 128"/>
                <a:gd name="T52" fmla="*/ 2147483646 w 177"/>
                <a:gd name="T53" fmla="*/ 2147483646 h 128"/>
                <a:gd name="T54" fmla="*/ 2147483646 w 177"/>
                <a:gd name="T55" fmla="*/ 2147483646 h 128"/>
                <a:gd name="T56" fmla="*/ 2147483646 w 177"/>
                <a:gd name="T57" fmla="*/ 2147483646 h 128"/>
                <a:gd name="T58" fmla="*/ 2147483646 w 177"/>
                <a:gd name="T59" fmla="*/ 2147483646 h 128"/>
                <a:gd name="T60" fmla="*/ 2147483646 w 177"/>
                <a:gd name="T61" fmla="*/ 2147483646 h 128"/>
                <a:gd name="T62" fmla="*/ 0 w 177"/>
                <a:gd name="T63" fmla="*/ 2147483646 h 128"/>
                <a:gd name="T64" fmla="*/ 0 w 177"/>
                <a:gd name="T65" fmla="*/ 2147483646 h 128"/>
                <a:gd name="T66" fmla="*/ 2147483646 w 177"/>
                <a:gd name="T67" fmla="*/ 2147483646 h 128"/>
                <a:gd name="T68" fmla="*/ 2147483646 w 177"/>
                <a:gd name="T69" fmla="*/ 2147483646 h 128"/>
                <a:gd name="T70" fmla="*/ 2147483646 w 177"/>
                <a:gd name="T71" fmla="*/ 2147483646 h 128"/>
                <a:gd name="T72" fmla="*/ 2147483646 w 177"/>
                <a:gd name="T73" fmla="*/ 2147483646 h 128"/>
                <a:gd name="T74" fmla="*/ 2147483646 w 177"/>
                <a:gd name="T75" fmla="*/ 2147483646 h 128"/>
                <a:gd name="T76" fmla="*/ 2147483646 w 177"/>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9286" name="Freeform 19">
              <a:extLst>
                <a:ext uri="{FF2B5EF4-FFF2-40B4-BE49-F238E27FC236}">
                  <a16:creationId xmlns:a16="http://schemas.microsoft.com/office/drawing/2014/main" id="{C6EB3F1A-2109-466B-8BEF-02B7601908C5}"/>
                </a:ext>
              </a:extLst>
            </p:cNvPr>
            <p:cNvSpPr>
              <a:spLocks noChangeArrowheads="1"/>
            </p:cNvSpPr>
            <p:nvPr/>
          </p:nvSpPr>
          <p:spPr bwMode="auto">
            <a:xfrm>
              <a:off x="4379913" y="5702300"/>
              <a:ext cx="244475" cy="265113"/>
            </a:xfrm>
            <a:custGeom>
              <a:avLst/>
              <a:gdLst>
                <a:gd name="T0" fmla="*/ 2147483646 w 154"/>
                <a:gd name="T1" fmla="*/ 2147483646 h 167"/>
                <a:gd name="T2" fmla="*/ 2147483646 w 154"/>
                <a:gd name="T3" fmla="*/ 2147483646 h 167"/>
                <a:gd name="T4" fmla="*/ 2147483646 w 154"/>
                <a:gd name="T5" fmla="*/ 2147483646 h 167"/>
                <a:gd name="T6" fmla="*/ 2147483646 w 154"/>
                <a:gd name="T7" fmla="*/ 2147483646 h 167"/>
                <a:gd name="T8" fmla="*/ 2147483646 w 154"/>
                <a:gd name="T9" fmla="*/ 2147483646 h 167"/>
                <a:gd name="T10" fmla="*/ 2147483646 w 154"/>
                <a:gd name="T11" fmla="*/ 2147483646 h 167"/>
                <a:gd name="T12" fmla="*/ 2147483646 w 154"/>
                <a:gd name="T13" fmla="*/ 0 h 167"/>
                <a:gd name="T14" fmla="*/ 2147483646 w 154"/>
                <a:gd name="T15" fmla="*/ 2147483646 h 167"/>
                <a:gd name="T16" fmla="*/ 2147483646 w 154"/>
                <a:gd name="T17" fmla="*/ 2147483646 h 167"/>
                <a:gd name="T18" fmla="*/ 2147483646 w 154"/>
                <a:gd name="T19" fmla="*/ 2147483646 h 167"/>
                <a:gd name="T20" fmla="*/ 2147483646 w 154"/>
                <a:gd name="T21" fmla="*/ 2147483646 h 167"/>
                <a:gd name="T22" fmla="*/ 2147483646 w 154"/>
                <a:gd name="T23" fmla="*/ 2147483646 h 167"/>
                <a:gd name="T24" fmla="*/ 2147483646 w 154"/>
                <a:gd name="T25" fmla="*/ 2147483646 h 167"/>
                <a:gd name="T26" fmla="*/ 2147483646 w 154"/>
                <a:gd name="T27" fmla="*/ 2147483646 h 167"/>
                <a:gd name="T28" fmla="*/ 2147483646 w 154"/>
                <a:gd name="T29" fmla="*/ 2147483646 h 167"/>
                <a:gd name="T30" fmla="*/ 2147483646 w 154"/>
                <a:gd name="T31" fmla="*/ 2147483646 h 167"/>
                <a:gd name="T32" fmla="*/ 2147483646 w 154"/>
                <a:gd name="T33" fmla="*/ 2147483646 h 167"/>
                <a:gd name="T34" fmla="*/ 2147483646 w 154"/>
                <a:gd name="T35" fmla="*/ 2147483646 h 167"/>
                <a:gd name="T36" fmla="*/ 2147483646 w 154"/>
                <a:gd name="T37" fmla="*/ 2147483646 h 167"/>
                <a:gd name="T38" fmla="*/ 2147483646 w 154"/>
                <a:gd name="T39" fmla="*/ 2147483646 h 167"/>
                <a:gd name="T40" fmla="*/ 0 w 154"/>
                <a:gd name="T41" fmla="*/ 2147483646 h 167"/>
                <a:gd name="T42" fmla="*/ 2147483646 w 154"/>
                <a:gd name="T43" fmla="*/ 2147483646 h 167"/>
                <a:gd name="T44" fmla="*/ 2147483646 w 154"/>
                <a:gd name="T45" fmla="*/ 2147483646 h 167"/>
                <a:gd name="T46" fmla="*/ 2147483646 w 154"/>
                <a:gd name="T47" fmla="*/ 2147483646 h 167"/>
                <a:gd name="T48" fmla="*/ 2147483646 w 154"/>
                <a:gd name="T49" fmla="*/ 2147483646 h 167"/>
                <a:gd name="T50" fmla="*/ 2147483646 w 154"/>
                <a:gd name="T51" fmla="*/ 2147483646 h 167"/>
                <a:gd name="T52" fmla="*/ 2147483646 w 154"/>
                <a:gd name="T53" fmla="*/ 2147483646 h 167"/>
                <a:gd name="T54" fmla="*/ 2147483646 w 154"/>
                <a:gd name="T55" fmla="*/ 2147483646 h 167"/>
                <a:gd name="T56" fmla="*/ 2147483646 w 154"/>
                <a:gd name="T57" fmla="*/ 2147483646 h 167"/>
                <a:gd name="T58" fmla="*/ 2147483646 w 154"/>
                <a:gd name="T59" fmla="*/ 2147483646 h 167"/>
                <a:gd name="T60" fmla="*/ 2147483646 w 154"/>
                <a:gd name="T61" fmla="*/ 2147483646 h 167"/>
                <a:gd name="T62" fmla="*/ 2147483646 w 154"/>
                <a:gd name="T63" fmla="*/ 2147483646 h 167"/>
                <a:gd name="T64" fmla="*/ 2147483646 w 154"/>
                <a:gd name="T65" fmla="*/ 2147483646 h 167"/>
                <a:gd name="T66" fmla="*/ 2147483646 w 154"/>
                <a:gd name="T67" fmla="*/ 2147483646 h 167"/>
                <a:gd name="T68" fmla="*/ 2147483646 w 154"/>
                <a:gd name="T69" fmla="*/ 2147483646 h 167"/>
                <a:gd name="T70" fmla="*/ 2147483646 w 154"/>
                <a:gd name="T71" fmla="*/ 2147483646 h 167"/>
                <a:gd name="T72" fmla="*/ 2147483646 w 154"/>
                <a:gd name="T73" fmla="*/ 2147483646 h 167"/>
                <a:gd name="T74" fmla="*/ 2147483646 w 154"/>
                <a:gd name="T75" fmla="*/ 2147483646 h 167"/>
                <a:gd name="T76" fmla="*/ 2147483646 w 154"/>
                <a:gd name="T77" fmla="*/ 2147483646 h 167"/>
                <a:gd name="T78" fmla="*/ 2147483646 w 154"/>
                <a:gd name="T79" fmla="*/ 214748364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9287" name="Freeform 58">
              <a:extLst>
                <a:ext uri="{FF2B5EF4-FFF2-40B4-BE49-F238E27FC236}">
                  <a16:creationId xmlns:a16="http://schemas.microsoft.com/office/drawing/2014/main" id="{E6C95E09-C198-4BE3-BCCE-C19E82166833}"/>
                </a:ext>
              </a:extLst>
            </p:cNvPr>
            <p:cNvSpPr>
              <a:spLocks noChangeArrowheads="1"/>
            </p:cNvSpPr>
            <p:nvPr/>
          </p:nvSpPr>
          <p:spPr bwMode="auto">
            <a:xfrm>
              <a:off x="4649788" y="5470525"/>
              <a:ext cx="101600" cy="115888"/>
            </a:xfrm>
            <a:custGeom>
              <a:avLst/>
              <a:gdLst>
                <a:gd name="T0" fmla="*/ 2147483646 w 64"/>
                <a:gd name="T1" fmla="*/ 2147483646 h 73"/>
                <a:gd name="T2" fmla="*/ 2147483646 w 64"/>
                <a:gd name="T3" fmla="*/ 2147483646 h 73"/>
                <a:gd name="T4" fmla="*/ 2147483646 w 64"/>
                <a:gd name="T5" fmla="*/ 2147483646 h 73"/>
                <a:gd name="T6" fmla="*/ 2147483646 w 64"/>
                <a:gd name="T7" fmla="*/ 2147483646 h 73"/>
                <a:gd name="T8" fmla="*/ 2147483646 w 64"/>
                <a:gd name="T9" fmla="*/ 2147483646 h 73"/>
                <a:gd name="T10" fmla="*/ 2147483646 w 64"/>
                <a:gd name="T11" fmla="*/ 2147483646 h 73"/>
                <a:gd name="T12" fmla="*/ 2147483646 w 64"/>
                <a:gd name="T13" fmla="*/ 2147483646 h 73"/>
                <a:gd name="T14" fmla="*/ 2147483646 w 64"/>
                <a:gd name="T15" fmla="*/ 2147483646 h 73"/>
                <a:gd name="T16" fmla="*/ 2147483646 w 64"/>
                <a:gd name="T17" fmla="*/ 2147483646 h 73"/>
                <a:gd name="T18" fmla="*/ 2147483646 w 64"/>
                <a:gd name="T19" fmla="*/ 2147483646 h 73"/>
                <a:gd name="T20" fmla="*/ 2147483646 w 64"/>
                <a:gd name="T21" fmla="*/ 2147483646 h 73"/>
                <a:gd name="T22" fmla="*/ 2147483646 w 64"/>
                <a:gd name="T23" fmla="*/ 2147483646 h 73"/>
                <a:gd name="T24" fmla="*/ 2147483646 w 64"/>
                <a:gd name="T25" fmla="*/ 2147483646 h 73"/>
                <a:gd name="T26" fmla="*/ 0 w 6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73"/>
                <a:gd name="T44" fmla="*/ 64 w 6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73">
                  <a:moveTo>
                    <a:pt x="64" y="73"/>
                  </a:moveTo>
                  <a:lnTo>
                    <a:pt x="63" y="72"/>
                  </a:lnTo>
                  <a:lnTo>
                    <a:pt x="61" y="70"/>
                  </a:lnTo>
                  <a:lnTo>
                    <a:pt x="56" y="67"/>
                  </a:lnTo>
                  <a:lnTo>
                    <a:pt x="51" y="62"/>
                  </a:lnTo>
                  <a:lnTo>
                    <a:pt x="45" y="56"/>
                  </a:lnTo>
                  <a:lnTo>
                    <a:pt x="38" y="50"/>
                  </a:lnTo>
                  <a:lnTo>
                    <a:pt x="31" y="43"/>
                  </a:lnTo>
                  <a:lnTo>
                    <a:pt x="24" y="35"/>
                  </a:lnTo>
                  <a:lnTo>
                    <a:pt x="17" y="28"/>
                  </a:lnTo>
                  <a:lnTo>
                    <a:pt x="11" y="20"/>
                  </a:lnTo>
                  <a:lnTo>
                    <a:pt x="6" y="13"/>
                  </a:lnTo>
                  <a:lnTo>
                    <a:pt x="2"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8" name="Freeform 63">
              <a:extLst>
                <a:ext uri="{FF2B5EF4-FFF2-40B4-BE49-F238E27FC236}">
                  <a16:creationId xmlns:a16="http://schemas.microsoft.com/office/drawing/2014/main" id="{677433CF-B1C2-46E3-A406-F9127B01F7CA}"/>
                </a:ext>
              </a:extLst>
            </p:cNvPr>
            <p:cNvSpPr>
              <a:spLocks noChangeArrowheads="1"/>
            </p:cNvSpPr>
            <p:nvPr/>
          </p:nvSpPr>
          <p:spPr bwMode="auto">
            <a:xfrm>
              <a:off x="4948238" y="5929313"/>
              <a:ext cx="57150" cy="144463"/>
            </a:xfrm>
            <a:custGeom>
              <a:avLst/>
              <a:gdLst>
                <a:gd name="T0" fmla="*/ 2147483646 w 36"/>
                <a:gd name="T1" fmla="*/ 0 h 91"/>
                <a:gd name="T2" fmla="*/ 2147483646 w 36"/>
                <a:gd name="T3" fmla="*/ 2147483646 h 91"/>
                <a:gd name="T4" fmla="*/ 2147483646 w 36"/>
                <a:gd name="T5" fmla="*/ 2147483646 h 91"/>
                <a:gd name="T6" fmla="*/ 2147483646 w 36"/>
                <a:gd name="T7" fmla="*/ 2147483646 h 91"/>
                <a:gd name="T8" fmla="*/ 2147483646 w 36"/>
                <a:gd name="T9" fmla="*/ 2147483646 h 91"/>
                <a:gd name="T10" fmla="*/ 2147483646 w 36"/>
                <a:gd name="T11" fmla="*/ 2147483646 h 91"/>
                <a:gd name="T12" fmla="*/ 2147483646 w 36"/>
                <a:gd name="T13" fmla="*/ 2147483646 h 91"/>
                <a:gd name="T14" fmla="*/ 2147483646 w 36"/>
                <a:gd name="T15" fmla="*/ 2147483646 h 91"/>
                <a:gd name="T16" fmla="*/ 2147483646 w 36"/>
                <a:gd name="T17" fmla="*/ 2147483646 h 91"/>
                <a:gd name="T18" fmla="*/ 2147483646 w 36"/>
                <a:gd name="T19" fmla="*/ 2147483646 h 91"/>
                <a:gd name="T20" fmla="*/ 2147483646 w 36"/>
                <a:gd name="T21" fmla="*/ 2147483646 h 91"/>
                <a:gd name="T22" fmla="*/ 2147483646 w 36"/>
                <a:gd name="T23" fmla="*/ 2147483646 h 91"/>
                <a:gd name="T24" fmla="*/ 2147483646 w 36"/>
                <a:gd name="T25" fmla="*/ 2147483646 h 91"/>
                <a:gd name="T26" fmla="*/ 0 w 36"/>
                <a:gd name="T27" fmla="*/ 2147483646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1"/>
                <a:gd name="T44" fmla="*/ 36 w 3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1">
                  <a:moveTo>
                    <a:pt x="36" y="0"/>
                  </a:moveTo>
                  <a:lnTo>
                    <a:pt x="36" y="1"/>
                  </a:lnTo>
                  <a:lnTo>
                    <a:pt x="35" y="4"/>
                  </a:lnTo>
                  <a:lnTo>
                    <a:pt x="34" y="10"/>
                  </a:lnTo>
                  <a:lnTo>
                    <a:pt x="32" y="17"/>
                  </a:lnTo>
                  <a:lnTo>
                    <a:pt x="30" y="25"/>
                  </a:lnTo>
                  <a:lnTo>
                    <a:pt x="27" y="34"/>
                  </a:lnTo>
                  <a:lnTo>
                    <a:pt x="24" y="43"/>
                  </a:lnTo>
                  <a:lnTo>
                    <a:pt x="21" y="53"/>
                  </a:lnTo>
                  <a:lnTo>
                    <a:pt x="17" y="62"/>
                  </a:lnTo>
                  <a:lnTo>
                    <a:pt x="13" y="71"/>
                  </a:lnTo>
                  <a:lnTo>
                    <a:pt x="9" y="79"/>
                  </a:lnTo>
                  <a:lnTo>
                    <a:pt x="5" y="85"/>
                  </a:lnTo>
                  <a:lnTo>
                    <a:pt x="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9" name="Freeform 64">
              <a:extLst>
                <a:ext uri="{FF2B5EF4-FFF2-40B4-BE49-F238E27FC236}">
                  <a16:creationId xmlns:a16="http://schemas.microsoft.com/office/drawing/2014/main" id="{B8277971-9AE6-4B32-84A7-E5BA569E8F29}"/>
                </a:ext>
              </a:extLst>
            </p:cNvPr>
            <p:cNvSpPr>
              <a:spLocks noChangeArrowheads="1"/>
            </p:cNvSpPr>
            <p:nvPr/>
          </p:nvSpPr>
          <p:spPr bwMode="auto">
            <a:xfrm>
              <a:off x="4770438" y="6073775"/>
              <a:ext cx="177800" cy="125413"/>
            </a:xfrm>
            <a:custGeom>
              <a:avLst/>
              <a:gdLst>
                <a:gd name="T0" fmla="*/ 2147483646 w 112"/>
                <a:gd name="T1" fmla="*/ 0 h 79"/>
                <a:gd name="T2" fmla="*/ 2147483646 w 112"/>
                <a:gd name="T3" fmla="*/ 2147483646 h 79"/>
                <a:gd name="T4" fmla="*/ 2147483646 w 112"/>
                <a:gd name="T5" fmla="*/ 2147483646 h 79"/>
                <a:gd name="T6" fmla="*/ 2147483646 w 112"/>
                <a:gd name="T7" fmla="*/ 2147483646 h 79"/>
                <a:gd name="T8" fmla="*/ 2147483646 w 112"/>
                <a:gd name="T9" fmla="*/ 2147483646 h 79"/>
                <a:gd name="T10" fmla="*/ 2147483646 w 112"/>
                <a:gd name="T11" fmla="*/ 2147483646 h 79"/>
                <a:gd name="T12" fmla="*/ 2147483646 w 112"/>
                <a:gd name="T13" fmla="*/ 2147483646 h 79"/>
                <a:gd name="T14" fmla="*/ 2147483646 w 112"/>
                <a:gd name="T15" fmla="*/ 2147483646 h 79"/>
                <a:gd name="T16" fmla="*/ 2147483646 w 112"/>
                <a:gd name="T17" fmla="*/ 2147483646 h 79"/>
                <a:gd name="T18" fmla="*/ 2147483646 w 112"/>
                <a:gd name="T19" fmla="*/ 2147483646 h 79"/>
                <a:gd name="T20" fmla="*/ 2147483646 w 112"/>
                <a:gd name="T21" fmla="*/ 2147483646 h 79"/>
                <a:gd name="T22" fmla="*/ 2147483646 w 112"/>
                <a:gd name="T23" fmla="*/ 2147483646 h 79"/>
                <a:gd name="T24" fmla="*/ 2147483646 w 112"/>
                <a:gd name="T25" fmla="*/ 2147483646 h 79"/>
                <a:gd name="T26" fmla="*/ 2147483646 w 112"/>
                <a:gd name="T27" fmla="*/ 2147483646 h 79"/>
                <a:gd name="T28" fmla="*/ 2147483646 w 112"/>
                <a:gd name="T29" fmla="*/ 2147483646 h 79"/>
                <a:gd name="T30" fmla="*/ 2147483646 w 112"/>
                <a:gd name="T31" fmla="*/ 2147483646 h 79"/>
                <a:gd name="T32" fmla="*/ 2147483646 w 112"/>
                <a:gd name="T33" fmla="*/ 2147483646 h 79"/>
                <a:gd name="T34" fmla="*/ 2147483646 w 112"/>
                <a:gd name="T35" fmla="*/ 2147483646 h 79"/>
                <a:gd name="T36" fmla="*/ 0 w 112"/>
                <a:gd name="T37" fmla="*/ 2147483646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79"/>
                <a:gd name="T59" fmla="*/ 112 w 112"/>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79">
                  <a:moveTo>
                    <a:pt x="112" y="0"/>
                  </a:moveTo>
                  <a:lnTo>
                    <a:pt x="108" y="3"/>
                  </a:lnTo>
                  <a:lnTo>
                    <a:pt x="103" y="7"/>
                  </a:lnTo>
                  <a:lnTo>
                    <a:pt x="97" y="11"/>
                  </a:lnTo>
                  <a:lnTo>
                    <a:pt x="91" y="15"/>
                  </a:lnTo>
                  <a:lnTo>
                    <a:pt x="84" y="19"/>
                  </a:lnTo>
                  <a:lnTo>
                    <a:pt x="78" y="24"/>
                  </a:lnTo>
                  <a:lnTo>
                    <a:pt x="71" y="28"/>
                  </a:lnTo>
                  <a:lnTo>
                    <a:pt x="64" y="33"/>
                  </a:lnTo>
                  <a:lnTo>
                    <a:pt x="56" y="37"/>
                  </a:lnTo>
                  <a:lnTo>
                    <a:pt x="49" y="42"/>
                  </a:lnTo>
                  <a:lnTo>
                    <a:pt x="42" y="47"/>
                  </a:lnTo>
                  <a:lnTo>
                    <a:pt x="35" y="51"/>
                  </a:lnTo>
                  <a:lnTo>
                    <a:pt x="28" y="56"/>
                  </a:lnTo>
                  <a:lnTo>
                    <a:pt x="22" y="61"/>
                  </a:lnTo>
                  <a:lnTo>
                    <a:pt x="16" y="65"/>
                  </a:lnTo>
                  <a:lnTo>
                    <a:pt x="10" y="70"/>
                  </a:lnTo>
                  <a:lnTo>
                    <a:pt x="5" y="74"/>
                  </a:lnTo>
                  <a:lnTo>
                    <a:pt x="0"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0" name="Freeform 65">
              <a:extLst>
                <a:ext uri="{FF2B5EF4-FFF2-40B4-BE49-F238E27FC236}">
                  <a16:creationId xmlns:a16="http://schemas.microsoft.com/office/drawing/2014/main" id="{9B7615E2-80C9-4590-AFA4-455677E6A92D}"/>
                </a:ext>
              </a:extLst>
            </p:cNvPr>
            <p:cNvSpPr>
              <a:spLocks noChangeArrowheads="1"/>
            </p:cNvSpPr>
            <p:nvPr/>
          </p:nvSpPr>
          <p:spPr bwMode="auto">
            <a:xfrm>
              <a:off x="4711701" y="6199188"/>
              <a:ext cx="58738" cy="182563"/>
            </a:xfrm>
            <a:custGeom>
              <a:avLst/>
              <a:gdLst>
                <a:gd name="T0" fmla="*/ 2147483646 w 37"/>
                <a:gd name="T1" fmla="*/ 0 h 115"/>
                <a:gd name="T2" fmla="*/ 2147483646 w 37"/>
                <a:gd name="T3" fmla="*/ 2147483646 h 115"/>
                <a:gd name="T4" fmla="*/ 2147483646 w 37"/>
                <a:gd name="T5" fmla="*/ 2147483646 h 115"/>
                <a:gd name="T6" fmla="*/ 2147483646 w 37"/>
                <a:gd name="T7" fmla="*/ 2147483646 h 115"/>
                <a:gd name="T8" fmla="*/ 2147483646 w 37"/>
                <a:gd name="T9" fmla="*/ 2147483646 h 115"/>
                <a:gd name="T10" fmla="*/ 2147483646 w 37"/>
                <a:gd name="T11" fmla="*/ 2147483646 h 115"/>
                <a:gd name="T12" fmla="*/ 2147483646 w 37"/>
                <a:gd name="T13" fmla="*/ 2147483646 h 115"/>
                <a:gd name="T14" fmla="*/ 2147483646 w 37"/>
                <a:gd name="T15" fmla="*/ 2147483646 h 115"/>
                <a:gd name="T16" fmla="*/ 2147483646 w 37"/>
                <a:gd name="T17" fmla="*/ 2147483646 h 115"/>
                <a:gd name="T18" fmla="*/ 2147483646 w 37"/>
                <a:gd name="T19" fmla="*/ 2147483646 h 115"/>
                <a:gd name="T20" fmla="*/ 2147483646 w 37"/>
                <a:gd name="T21" fmla="*/ 2147483646 h 115"/>
                <a:gd name="T22" fmla="*/ 2147483646 w 37"/>
                <a:gd name="T23" fmla="*/ 2147483646 h 115"/>
                <a:gd name="T24" fmla="*/ 2147483646 w 37"/>
                <a:gd name="T25" fmla="*/ 2147483646 h 115"/>
                <a:gd name="T26" fmla="*/ 2147483646 w 37"/>
                <a:gd name="T27" fmla="*/ 2147483646 h 115"/>
                <a:gd name="T28" fmla="*/ 2147483646 w 37"/>
                <a:gd name="T29" fmla="*/ 2147483646 h 115"/>
                <a:gd name="T30" fmla="*/ 0 w 37"/>
                <a:gd name="T31" fmla="*/ 2147483646 h 115"/>
                <a:gd name="T32" fmla="*/ 0 w 37"/>
                <a:gd name="T33" fmla="*/ 214748364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5"/>
                <a:gd name="T53" fmla="*/ 37 w 3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5">
                  <a:moveTo>
                    <a:pt x="37" y="0"/>
                  </a:moveTo>
                  <a:lnTo>
                    <a:pt x="33" y="5"/>
                  </a:lnTo>
                  <a:lnTo>
                    <a:pt x="28" y="12"/>
                  </a:lnTo>
                  <a:lnTo>
                    <a:pt x="24" y="20"/>
                  </a:lnTo>
                  <a:lnTo>
                    <a:pt x="21" y="28"/>
                  </a:lnTo>
                  <a:lnTo>
                    <a:pt x="17" y="38"/>
                  </a:lnTo>
                  <a:lnTo>
                    <a:pt x="14" y="47"/>
                  </a:lnTo>
                  <a:lnTo>
                    <a:pt x="11" y="57"/>
                  </a:lnTo>
                  <a:lnTo>
                    <a:pt x="9" y="67"/>
                  </a:lnTo>
                  <a:lnTo>
                    <a:pt x="7" y="76"/>
                  </a:lnTo>
                  <a:lnTo>
                    <a:pt x="5" y="85"/>
                  </a:lnTo>
                  <a:lnTo>
                    <a:pt x="4" y="93"/>
                  </a:lnTo>
                  <a:lnTo>
                    <a:pt x="2" y="100"/>
                  </a:lnTo>
                  <a:lnTo>
                    <a:pt x="1" y="106"/>
                  </a:lnTo>
                  <a:lnTo>
                    <a:pt x="1" y="111"/>
                  </a:lnTo>
                  <a:lnTo>
                    <a:pt x="0" y="114"/>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1" name="Freeform 66">
              <a:extLst>
                <a:ext uri="{FF2B5EF4-FFF2-40B4-BE49-F238E27FC236}">
                  <a16:creationId xmlns:a16="http://schemas.microsoft.com/office/drawing/2014/main" id="{C39F627D-3A2D-4AB4-A43B-2C7D0101B38F}"/>
                </a:ext>
              </a:extLst>
            </p:cNvPr>
            <p:cNvSpPr>
              <a:spLocks noChangeArrowheads="1"/>
            </p:cNvSpPr>
            <p:nvPr/>
          </p:nvSpPr>
          <p:spPr bwMode="auto">
            <a:xfrm>
              <a:off x="4710113" y="6283325"/>
              <a:ext cx="50800" cy="103188"/>
            </a:xfrm>
            <a:custGeom>
              <a:avLst/>
              <a:gdLst>
                <a:gd name="T0" fmla="*/ 0 w 32"/>
                <a:gd name="T1" fmla="*/ 2147483646 h 65"/>
                <a:gd name="T2" fmla="*/ 2147483646 w 32"/>
                <a:gd name="T3" fmla="*/ 0 h 65"/>
                <a:gd name="T4" fmla="*/ 2147483646 w 32"/>
                <a:gd name="T5" fmla="*/ 2147483646 h 65"/>
                <a:gd name="T6" fmla="*/ 0 w 32"/>
                <a:gd name="T7" fmla="*/ 2147483646 h 65"/>
                <a:gd name="T8" fmla="*/ 0 60000 65536"/>
                <a:gd name="T9" fmla="*/ 0 60000 65536"/>
                <a:gd name="T10" fmla="*/ 0 60000 65536"/>
                <a:gd name="T11" fmla="*/ 0 60000 65536"/>
                <a:gd name="T12" fmla="*/ 0 w 32"/>
                <a:gd name="T13" fmla="*/ 0 h 65"/>
                <a:gd name="T14" fmla="*/ 32 w 32"/>
                <a:gd name="T15" fmla="*/ 65 h 65"/>
              </a:gdLst>
              <a:ahLst/>
              <a:cxnLst>
                <a:cxn ang="T8">
                  <a:pos x="T0" y="T1"/>
                </a:cxn>
                <a:cxn ang="T9">
                  <a:pos x="T2" y="T3"/>
                </a:cxn>
                <a:cxn ang="T10">
                  <a:pos x="T4" y="T5"/>
                </a:cxn>
                <a:cxn ang="T11">
                  <a:pos x="T6" y="T7"/>
                </a:cxn>
              </a:cxnLst>
              <a:rect l="T12" t="T13" r="T14" b="T15"/>
              <a:pathLst>
                <a:path w="32" h="65">
                  <a:moveTo>
                    <a:pt x="0" y="65"/>
                  </a:moveTo>
                  <a:lnTo>
                    <a:pt x="32" y="0"/>
                  </a:lnTo>
                  <a:lnTo>
                    <a:pt x="8" y="12"/>
                  </a:lnTo>
                  <a:lnTo>
                    <a:pt x="0" y="65"/>
                  </a:lnTo>
                  <a:close/>
                </a:path>
              </a:pathLst>
            </a:custGeom>
            <a:solidFill>
              <a:srgbClr val="000000"/>
            </a:solidFill>
            <a:ln w="0">
              <a:solidFill>
                <a:srgbClr val="000000"/>
              </a:solidFill>
              <a:prstDash val="solid"/>
              <a:round/>
              <a:headEnd/>
              <a:tailEnd/>
            </a:ln>
          </p:spPr>
          <p:txBody>
            <a:bodyPr/>
            <a:lstStyle/>
            <a:p>
              <a:endParaRPr lang="en-US"/>
            </a:p>
          </p:txBody>
        </p:sp>
        <p:sp>
          <p:nvSpPr>
            <p:cNvPr id="9292" name="Freeform 67">
              <a:extLst>
                <a:ext uri="{FF2B5EF4-FFF2-40B4-BE49-F238E27FC236}">
                  <a16:creationId xmlns:a16="http://schemas.microsoft.com/office/drawing/2014/main" id="{D88F090B-6D47-4A09-A3D9-570EC1BAD136}"/>
                </a:ext>
              </a:extLst>
            </p:cNvPr>
            <p:cNvSpPr>
              <a:spLocks noChangeArrowheads="1"/>
            </p:cNvSpPr>
            <p:nvPr/>
          </p:nvSpPr>
          <p:spPr bwMode="auto">
            <a:xfrm>
              <a:off x="4705351" y="6275388"/>
              <a:ext cx="20638" cy="115888"/>
            </a:xfrm>
            <a:custGeom>
              <a:avLst/>
              <a:gdLst>
                <a:gd name="T0" fmla="*/ 2147483646 w 13"/>
                <a:gd name="T1" fmla="*/ 2147483646 h 73"/>
                <a:gd name="T2" fmla="*/ 0 w 13"/>
                <a:gd name="T3" fmla="*/ 0 h 73"/>
                <a:gd name="T4" fmla="*/ 2147483646 w 13"/>
                <a:gd name="T5" fmla="*/ 2147483646 h 73"/>
                <a:gd name="T6" fmla="*/ 2147483646 w 13"/>
                <a:gd name="T7" fmla="*/ 2147483646 h 73"/>
                <a:gd name="T8" fmla="*/ 0 60000 65536"/>
                <a:gd name="T9" fmla="*/ 0 60000 65536"/>
                <a:gd name="T10" fmla="*/ 0 60000 65536"/>
                <a:gd name="T11" fmla="*/ 0 60000 65536"/>
                <a:gd name="T12" fmla="*/ 0 w 13"/>
                <a:gd name="T13" fmla="*/ 0 h 73"/>
                <a:gd name="T14" fmla="*/ 13 w 13"/>
                <a:gd name="T15" fmla="*/ 73 h 73"/>
              </a:gdLst>
              <a:ahLst/>
              <a:cxnLst>
                <a:cxn ang="T8">
                  <a:pos x="T0" y="T1"/>
                </a:cxn>
                <a:cxn ang="T9">
                  <a:pos x="T2" y="T3"/>
                </a:cxn>
                <a:cxn ang="T10">
                  <a:pos x="T4" y="T5"/>
                </a:cxn>
                <a:cxn ang="T11">
                  <a:pos x="T6" y="T7"/>
                </a:cxn>
              </a:cxnLst>
              <a:rect l="T12" t="T13" r="T14" b="T15"/>
              <a:pathLst>
                <a:path w="13" h="73">
                  <a:moveTo>
                    <a:pt x="5" y="73"/>
                  </a:moveTo>
                  <a:lnTo>
                    <a:pt x="0" y="0"/>
                  </a:lnTo>
                  <a:lnTo>
                    <a:pt x="13" y="20"/>
                  </a:lnTo>
                  <a:lnTo>
                    <a:pt x="5" y="73"/>
                  </a:lnTo>
                  <a:close/>
                </a:path>
              </a:pathLst>
            </a:custGeom>
            <a:solidFill>
              <a:srgbClr val="000000"/>
            </a:solidFill>
            <a:ln w="0">
              <a:solidFill>
                <a:srgbClr val="000000"/>
              </a:solidFill>
              <a:prstDash val="solid"/>
              <a:round/>
              <a:headEnd/>
              <a:tailEnd/>
            </a:ln>
          </p:spPr>
          <p:txBody>
            <a:bodyPr/>
            <a:lstStyle/>
            <a:p>
              <a:endParaRPr lang="en-US"/>
            </a:p>
          </p:txBody>
        </p:sp>
        <p:sp>
          <p:nvSpPr>
            <p:cNvPr id="9293" name="Freeform 68">
              <a:extLst>
                <a:ext uri="{FF2B5EF4-FFF2-40B4-BE49-F238E27FC236}">
                  <a16:creationId xmlns:a16="http://schemas.microsoft.com/office/drawing/2014/main" id="{F41DA767-9AA2-4EAF-92DD-15E60930B363}"/>
                </a:ext>
              </a:extLst>
            </p:cNvPr>
            <p:cNvSpPr>
              <a:spLocks noChangeArrowheads="1"/>
            </p:cNvSpPr>
            <p:nvPr/>
          </p:nvSpPr>
          <p:spPr bwMode="auto">
            <a:xfrm>
              <a:off x="4999038" y="5559425"/>
              <a:ext cx="68263" cy="138113"/>
            </a:xfrm>
            <a:custGeom>
              <a:avLst/>
              <a:gdLst>
                <a:gd name="T0" fmla="*/ 0 w 43"/>
                <a:gd name="T1" fmla="*/ 2147483646 h 87"/>
                <a:gd name="T2" fmla="*/ 0 w 43"/>
                <a:gd name="T3" fmla="*/ 2147483646 h 87"/>
                <a:gd name="T4" fmla="*/ 2147483646 w 43"/>
                <a:gd name="T5" fmla="*/ 2147483646 h 87"/>
                <a:gd name="T6" fmla="*/ 2147483646 w 43"/>
                <a:gd name="T7" fmla="*/ 2147483646 h 87"/>
                <a:gd name="T8" fmla="*/ 2147483646 w 43"/>
                <a:gd name="T9" fmla="*/ 2147483646 h 87"/>
                <a:gd name="T10" fmla="*/ 2147483646 w 43"/>
                <a:gd name="T11" fmla="*/ 2147483646 h 87"/>
                <a:gd name="T12" fmla="*/ 2147483646 w 43"/>
                <a:gd name="T13" fmla="*/ 2147483646 h 87"/>
                <a:gd name="T14" fmla="*/ 2147483646 w 43"/>
                <a:gd name="T15" fmla="*/ 2147483646 h 87"/>
                <a:gd name="T16" fmla="*/ 2147483646 w 43"/>
                <a:gd name="T17" fmla="*/ 2147483646 h 87"/>
                <a:gd name="T18" fmla="*/ 2147483646 w 43"/>
                <a:gd name="T19" fmla="*/ 2147483646 h 87"/>
                <a:gd name="T20" fmla="*/ 2147483646 w 43"/>
                <a:gd name="T21" fmla="*/ 2147483646 h 87"/>
                <a:gd name="T22" fmla="*/ 2147483646 w 43"/>
                <a:gd name="T23" fmla="*/ 2147483646 h 87"/>
                <a:gd name="T24" fmla="*/ 2147483646 w 43"/>
                <a:gd name="T25" fmla="*/ 2147483646 h 87"/>
                <a:gd name="T26" fmla="*/ 2147483646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4" name="Freeform 69">
              <a:extLst>
                <a:ext uri="{FF2B5EF4-FFF2-40B4-BE49-F238E27FC236}">
                  <a16:creationId xmlns:a16="http://schemas.microsoft.com/office/drawing/2014/main" id="{8AF98AA4-A98B-4536-A35F-D707870FE2E9}"/>
                </a:ext>
              </a:extLst>
            </p:cNvPr>
            <p:cNvSpPr>
              <a:spLocks noChangeArrowheads="1"/>
            </p:cNvSpPr>
            <p:nvPr/>
          </p:nvSpPr>
          <p:spPr bwMode="auto">
            <a:xfrm>
              <a:off x="5067301" y="5446713"/>
              <a:ext cx="185738" cy="112713"/>
            </a:xfrm>
            <a:custGeom>
              <a:avLst/>
              <a:gdLst>
                <a:gd name="T0" fmla="*/ 0 w 117"/>
                <a:gd name="T1" fmla="*/ 2147483646 h 71"/>
                <a:gd name="T2" fmla="*/ 2147483646 w 117"/>
                <a:gd name="T3" fmla="*/ 2147483646 h 71"/>
                <a:gd name="T4" fmla="*/ 2147483646 w 117"/>
                <a:gd name="T5" fmla="*/ 2147483646 h 71"/>
                <a:gd name="T6" fmla="*/ 2147483646 w 117"/>
                <a:gd name="T7" fmla="*/ 2147483646 h 71"/>
                <a:gd name="T8" fmla="*/ 2147483646 w 117"/>
                <a:gd name="T9" fmla="*/ 2147483646 h 71"/>
                <a:gd name="T10" fmla="*/ 2147483646 w 117"/>
                <a:gd name="T11" fmla="*/ 2147483646 h 71"/>
                <a:gd name="T12" fmla="*/ 2147483646 w 117"/>
                <a:gd name="T13" fmla="*/ 2147483646 h 71"/>
                <a:gd name="T14" fmla="*/ 2147483646 w 117"/>
                <a:gd name="T15" fmla="*/ 2147483646 h 71"/>
                <a:gd name="T16" fmla="*/ 2147483646 w 117"/>
                <a:gd name="T17" fmla="*/ 2147483646 h 71"/>
                <a:gd name="T18" fmla="*/ 2147483646 w 117"/>
                <a:gd name="T19" fmla="*/ 2147483646 h 71"/>
                <a:gd name="T20" fmla="*/ 2147483646 w 117"/>
                <a:gd name="T21" fmla="*/ 2147483646 h 71"/>
                <a:gd name="T22" fmla="*/ 2147483646 w 117"/>
                <a:gd name="T23" fmla="*/ 2147483646 h 71"/>
                <a:gd name="T24" fmla="*/ 2147483646 w 117"/>
                <a:gd name="T25" fmla="*/ 2147483646 h 71"/>
                <a:gd name="T26" fmla="*/ 2147483646 w 117"/>
                <a:gd name="T27" fmla="*/ 2147483646 h 71"/>
                <a:gd name="T28" fmla="*/ 2147483646 w 117"/>
                <a:gd name="T29" fmla="*/ 2147483646 h 71"/>
                <a:gd name="T30" fmla="*/ 2147483646 w 117"/>
                <a:gd name="T31" fmla="*/ 2147483646 h 71"/>
                <a:gd name="T32" fmla="*/ 2147483646 w 117"/>
                <a:gd name="T33" fmla="*/ 2147483646 h 71"/>
                <a:gd name="T34" fmla="*/ 2147483646 w 117"/>
                <a:gd name="T35" fmla="*/ 2147483646 h 71"/>
                <a:gd name="T36" fmla="*/ 2147483646 w 117"/>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1"/>
                <a:gd name="T59" fmla="*/ 117 w 11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1">
                  <a:moveTo>
                    <a:pt x="0" y="71"/>
                  </a:moveTo>
                  <a:lnTo>
                    <a:pt x="5" y="67"/>
                  </a:lnTo>
                  <a:lnTo>
                    <a:pt x="10" y="64"/>
                  </a:lnTo>
                  <a:lnTo>
                    <a:pt x="16" y="60"/>
                  </a:lnTo>
                  <a:lnTo>
                    <a:pt x="22" y="56"/>
                  </a:lnTo>
                  <a:lnTo>
                    <a:pt x="29" y="52"/>
                  </a:lnTo>
                  <a:lnTo>
                    <a:pt x="36" y="48"/>
                  </a:lnTo>
                  <a:lnTo>
                    <a:pt x="43" y="45"/>
                  </a:lnTo>
                  <a:lnTo>
                    <a:pt x="50" y="41"/>
                  </a:lnTo>
                  <a:lnTo>
                    <a:pt x="58" y="36"/>
                  </a:lnTo>
                  <a:lnTo>
                    <a:pt x="66" y="32"/>
                  </a:lnTo>
                  <a:lnTo>
                    <a:pt x="73" y="28"/>
                  </a:lnTo>
                  <a:lnTo>
                    <a:pt x="80" y="24"/>
                  </a:lnTo>
                  <a:lnTo>
                    <a:pt x="87" y="20"/>
                  </a:lnTo>
                  <a:lnTo>
                    <a:pt x="94" y="16"/>
                  </a:lnTo>
                  <a:lnTo>
                    <a:pt x="101" y="12"/>
                  </a:lnTo>
                  <a:lnTo>
                    <a:pt x="107" y="8"/>
                  </a:lnTo>
                  <a:lnTo>
                    <a:pt x="112" y="4"/>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5" name="Freeform 70">
              <a:extLst>
                <a:ext uri="{FF2B5EF4-FFF2-40B4-BE49-F238E27FC236}">
                  <a16:creationId xmlns:a16="http://schemas.microsoft.com/office/drawing/2014/main" id="{5E3B352F-B0C4-4A47-8DF0-5AE1EA86DF56}"/>
                </a:ext>
              </a:extLst>
            </p:cNvPr>
            <p:cNvSpPr>
              <a:spLocks noChangeArrowheads="1"/>
            </p:cNvSpPr>
            <p:nvPr/>
          </p:nvSpPr>
          <p:spPr bwMode="auto">
            <a:xfrm>
              <a:off x="5253038" y="5268913"/>
              <a:ext cx="73025" cy="177800"/>
            </a:xfrm>
            <a:custGeom>
              <a:avLst/>
              <a:gdLst>
                <a:gd name="T0" fmla="*/ 0 w 46"/>
                <a:gd name="T1" fmla="*/ 2147483646 h 112"/>
                <a:gd name="T2" fmla="*/ 2147483646 w 46"/>
                <a:gd name="T3" fmla="*/ 2147483646 h 112"/>
                <a:gd name="T4" fmla="*/ 2147483646 w 46"/>
                <a:gd name="T5" fmla="*/ 2147483646 h 112"/>
                <a:gd name="T6" fmla="*/ 2147483646 w 46"/>
                <a:gd name="T7" fmla="*/ 2147483646 h 112"/>
                <a:gd name="T8" fmla="*/ 2147483646 w 46"/>
                <a:gd name="T9" fmla="*/ 2147483646 h 112"/>
                <a:gd name="T10" fmla="*/ 2147483646 w 46"/>
                <a:gd name="T11" fmla="*/ 2147483646 h 112"/>
                <a:gd name="T12" fmla="*/ 2147483646 w 46"/>
                <a:gd name="T13" fmla="*/ 2147483646 h 112"/>
                <a:gd name="T14" fmla="*/ 2147483646 w 46"/>
                <a:gd name="T15" fmla="*/ 2147483646 h 112"/>
                <a:gd name="T16" fmla="*/ 2147483646 w 46"/>
                <a:gd name="T17" fmla="*/ 2147483646 h 112"/>
                <a:gd name="T18" fmla="*/ 2147483646 w 46"/>
                <a:gd name="T19" fmla="*/ 2147483646 h 112"/>
                <a:gd name="T20" fmla="*/ 2147483646 w 46"/>
                <a:gd name="T21" fmla="*/ 2147483646 h 112"/>
                <a:gd name="T22" fmla="*/ 2147483646 w 46"/>
                <a:gd name="T23" fmla="*/ 2147483646 h 112"/>
                <a:gd name="T24" fmla="*/ 2147483646 w 46"/>
                <a:gd name="T25" fmla="*/ 2147483646 h 112"/>
                <a:gd name="T26" fmla="*/ 2147483646 w 46"/>
                <a:gd name="T27" fmla="*/ 2147483646 h 112"/>
                <a:gd name="T28" fmla="*/ 2147483646 w 46"/>
                <a:gd name="T29" fmla="*/ 2147483646 h 112"/>
                <a:gd name="T30" fmla="*/ 2147483646 w 46"/>
                <a:gd name="T31" fmla="*/ 2147483646 h 112"/>
                <a:gd name="T32" fmla="*/ 2147483646 w 46"/>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12"/>
                <a:gd name="T53" fmla="*/ 46 w 4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12">
                  <a:moveTo>
                    <a:pt x="0" y="112"/>
                  </a:moveTo>
                  <a:lnTo>
                    <a:pt x="5" y="107"/>
                  </a:lnTo>
                  <a:lnTo>
                    <a:pt x="10" y="100"/>
                  </a:lnTo>
                  <a:lnTo>
                    <a:pt x="15" y="93"/>
                  </a:lnTo>
                  <a:lnTo>
                    <a:pt x="19" y="84"/>
                  </a:lnTo>
                  <a:lnTo>
                    <a:pt x="23" y="75"/>
                  </a:lnTo>
                  <a:lnTo>
                    <a:pt x="27" y="66"/>
                  </a:lnTo>
                  <a:lnTo>
                    <a:pt x="30" y="56"/>
                  </a:lnTo>
                  <a:lnTo>
                    <a:pt x="33" y="47"/>
                  </a:lnTo>
                  <a:lnTo>
                    <a:pt x="36" y="38"/>
                  </a:lnTo>
                  <a:lnTo>
                    <a:pt x="39" y="29"/>
                  </a:lnTo>
                  <a:lnTo>
                    <a:pt x="41" y="21"/>
                  </a:lnTo>
                  <a:lnTo>
                    <a:pt x="42" y="14"/>
                  </a:lnTo>
                  <a:lnTo>
                    <a:pt x="44" y="8"/>
                  </a:lnTo>
                  <a:lnTo>
                    <a:pt x="45" y="3"/>
                  </a:lnTo>
                  <a:lnTo>
                    <a:pt x="45" y="1"/>
                  </a:lnTo>
                  <a:lnTo>
                    <a:pt x="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6" name="Freeform 71">
              <a:extLst>
                <a:ext uri="{FF2B5EF4-FFF2-40B4-BE49-F238E27FC236}">
                  <a16:creationId xmlns:a16="http://schemas.microsoft.com/office/drawing/2014/main" id="{74A2FB79-151E-4815-A98A-E8276FDB0882}"/>
                </a:ext>
              </a:extLst>
            </p:cNvPr>
            <p:cNvSpPr>
              <a:spLocks noChangeArrowheads="1"/>
            </p:cNvSpPr>
            <p:nvPr/>
          </p:nvSpPr>
          <p:spPr bwMode="auto">
            <a:xfrm>
              <a:off x="5270501" y="5264150"/>
              <a:ext cx="57150" cy="98425"/>
            </a:xfrm>
            <a:custGeom>
              <a:avLst/>
              <a:gdLst>
                <a:gd name="T0" fmla="*/ 2147483646 w 36"/>
                <a:gd name="T1" fmla="*/ 0 h 62"/>
                <a:gd name="T2" fmla="*/ 0 w 36"/>
                <a:gd name="T3" fmla="*/ 2147483646 h 62"/>
                <a:gd name="T4" fmla="*/ 2147483646 w 36"/>
                <a:gd name="T5" fmla="*/ 2147483646 h 62"/>
                <a:gd name="T6" fmla="*/ 2147483646 w 36"/>
                <a:gd name="T7" fmla="*/ 0 h 62"/>
                <a:gd name="T8" fmla="*/ 0 60000 65536"/>
                <a:gd name="T9" fmla="*/ 0 60000 65536"/>
                <a:gd name="T10" fmla="*/ 0 60000 65536"/>
                <a:gd name="T11" fmla="*/ 0 60000 65536"/>
                <a:gd name="T12" fmla="*/ 0 w 36"/>
                <a:gd name="T13" fmla="*/ 0 h 62"/>
                <a:gd name="T14" fmla="*/ 36 w 36"/>
                <a:gd name="T15" fmla="*/ 62 h 62"/>
              </a:gdLst>
              <a:ahLst/>
              <a:cxnLst>
                <a:cxn ang="T8">
                  <a:pos x="T0" y="T1"/>
                </a:cxn>
                <a:cxn ang="T9">
                  <a:pos x="T2" y="T3"/>
                </a:cxn>
                <a:cxn ang="T10">
                  <a:pos x="T4" y="T5"/>
                </a:cxn>
                <a:cxn ang="T11">
                  <a:pos x="T6" y="T7"/>
                </a:cxn>
              </a:cxnLst>
              <a:rect l="T12" t="T13" r="T14" b="T15"/>
              <a:pathLst>
                <a:path w="36" h="62">
                  <a:moveTo>
                    <a:pt x="36" y="0"/>
                  </a:moveTo>
                  <a:lnTo>
                    <a:pt x="0" y="62"/>
                  </a:lnTo>
                  <a:lnTo>
                    <a:pt x="24" y="51"/>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9297" name="Freeform 72">
              <a:extLst>
                <a:ext uri="{FF2B5EF4-FFF2-40B4-BE49-F238E27FC236}">
                  <a16:creationId xmlns:a16="http://schemas.microsoft.com/office/drawing/2014/main" id="{15425A73-FE50-4FED-AB89-64DADE663DD5}"/>
                </a:ext>
              </a:extLst>
            </p:cNvPr>
            <p:cNvSpPr>
              <a:spLocks noChangeArrowheads="1"/>
            </p:cNvSpPr>
            <p:nvPr/>
          </p:nvSpPr>
          <p:spPr bwMode="auto">
            <a:xfrm>
              <a:off x="5305426" y="5259388"/>
              <a:ext cx="17463" cy="114300"/>
            </a:xfrm>
            <a:custGeom>
              <a:avLst/>
              <a:gdLst>
                <a:gd name="T0" fmla="*/ 2147483646 w 11"/>
                <a:gd name="T1" fmla="*/ 0 h 72"/>
                <a:gd name="T2" fmla="*/ 2147483646 w 11"/>
                <a:gd name="T3" fmla="*/ 2147483646 h 72"/>
                <a:gd name="T4" fmla="*/ 0 w 11"/>
                <a:gd name="T5" fmla="*/ 2147483646 h 72"/>
                <a:gd name="T6" fmla="*/ 2147483646 w 11"/>
                <a:gd name="T7" fmla="*/ 0 h 72"/>
                <a:gd name="T8" fmla="*/ 0 60000 65536"/>
                <a:gd name="T9" fmla="*/ 0 60000 65536"/>
                <a:gd name="T10" fmla="*/ 0 60000 65536"/>
                <a:gd name="T11" fmla="*/ 0 60000 65536"/>
                <a:gd name="T12" fmla="*/ 0 w 11"/>
                <a:gd name="T13" fmla="*/ 0 h 72"/>
                <a:gd name="T14" fmla="*/ 11 w 11"/>
                <a:gd name="T15" fmla="*/ 72 h 72"/>
              </a:gdLst>
              <a:ahLst/>
              <a:cxnLst>
                <a:cxn ang="T8">
                  <a:pos x="T0" y="T1"/>
                </a:cxn>
                <a:cxn ang="T9">
                  <a:pos x="T2" y="T3"/>
                </a:cxn>
                <a:cxn ang="T10">
                  <a:pos x="T4" y="T5"/>
                </a:cxn>
                <a:cxn ang="T11">
                  <a:pos x="T6" y="T7"/>
                </a:cxn>
              </a:cxnLst>
              <a:rect l="T12" t="T13" r="T14" b="T15"/>
              <a:pathLst>
                <a:path w="11" h="72">
                  <a:moveTo>
                    <a:pt x="11" y="0"/>
                  </a:moveTo>
                  <a:lnTo>
                    <a:pt x="11" y="72"/>
                  </a:lnTo>
                  <a:lnTo>
                    <a:pt x="0" y="51"/>
                  </a:lnTo>
                  <a:lnTo>
                    <a:pt x="11" y="0"/>
                  </a:lnTo>
                  <a:close/>
                </a:path>
              </a:pathLst>
            </a:custGeom>
            <a:solidFill>
              <a:srgbClr val="000000"/>
            </a:solidFill>
            <a:ln w="0">
              <a:solidFill>
                <a:srgbClr val="000000"/>
              </a:solidFill>
              <a:prstDash val="solid"/>
              <a:round/>
              <a:headEnd/>
              <a:tailEnd/>
            </a:ln>
          </p:spPr>
          <p:txBody>
            <a:bodyPr/>
            <a:lstStyle/>
            <a:p>
              <a:endParaRPr lang="en-US"/>
            </a:p>
          </p:txBody>
        </p:sp>
      </p:grpSp>
      <p:sp>
        <p:nvSpPr>
          <p:cNvPr id="9268" name="Text Box 73">
            <a:extLst>
              <a:ext uri="{FF2B5EF4-FFF2-40B4-BE49-F238E27FC236}">
                <a16:creationId xmlns:a16="http://schemas.microsoft.com/office/drawing/2014/main" id="{B481A3DE-6D42-4BF9-9025-448193C6DD56}"/>
              </a:ext>
            </a:extLst>
          </p:cNvPr>
          <p:cNvSpPr txBox="1">
            <a:spLocks noChangeArrowheads="1"/>
          </p:cNvSpPr>
          <p:nvPr/>
        </p:nvSpPr>
        <p:spPr bwMode="auto">
          <a:xfrm>
            <a:off x="3724275" y="4872038"/>
            <a:ext cx="985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00">
                <a:solidFill>
                  <a:srgbClr val="000000"/>
                </a:solidFill>
              </a:rPr>
              <a:t>Expulsion of the water</a:t>
            </a:r>
          </a:p>
        </p:txBody>
      </p:sp>
      <p:sp>
        <p:nvSpPr>
          <p:cNvPr id="9269" name="Text Box 74">
            <a:extLst>
              <a:ext uri="{FF2B5EF4-FFF2-40B4-BE49-F238E27FC236}">
                <a16:creationId xmlns:a16="http://schemas.microsoft.com/office/drawing/2014/main" id="{6B273BFF-7846-4007-A17E-DC827BE280A2}"/>
              </a:ext>
            </a:extLst>
          </p:cNvPr>
          <p:cNvSpPr txBox="1">
            <a:spLocks noChangeArrowheads="1"/>
          </p:cNvSpPr>
          <p:nvPr/>
        </p:nvSpPr>
        <p:spPr bwMode="auto">
          <a:xfrm>
            <a:off x="214313" y="382588"/>
            <a:ext cx="83185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a:solidFill>
                  <a:srgbClr val="800000"/>
                </a:solidFill>
              </a:rPr>
              <a:t>Consolidation Settlement</a:t>
            </a:r>
            <a:r>
              <a:rPr lang="en-US" altLang="en-US" sz="2400">
                <a:solidFill>
                  <a:srgbClr val="800000"/>
                </a:solidFill>
              </a:rPr>
              <a:t> (Time Dependent Settlement)</a:t>
            </a:r>
          </a:p>
        </p:txBody>
      </p:sp>
      <p:sp>
        <p:nvSpPr>
          <p:cNvPr id="9270" name="Text Box 75">
            <a:extLst>
              <a:ext uri="{FF2B5EF4-FFF2-40B4-BE49-F238E27FC236}">
                <a16:creationId xmlns:a16="http://schemas.microsoft.com/office/drawing/2014/main" id="{7F0DDE04-53BD-48E0-A18B-BBEF2458A119}"/>
              </a:ext>
            </a:extLst>
          </p:cNvPr>
          <p:cNvSpPr txBox="1">
            <a:spLocks noChangeArrowheads="1"/>
          </p:cNvSpPr>
          <p:nvPr/>
        </p:nvSpPr>
        <p:spPr bwMode="auto">
          <a:xfrm>
            <a:off x="7502525" y="33338"/>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i="1">
                <a:solidFill>
                  <a:srgbClr val="000000"/>
                </a:solidFill>
              </a:rPr>
              <a:t>By: Kamal Tawfiq, Ph.D., P.E.</a:t>
            </a:r>
          </a:p>
        </p:txBody>
      </p:sp>
      <p:sp>
        <p:nvSpPr>
          <p:cNvPr id="9271" name="Text Box 76">
            <a:extLst>
              <a:ext uri="{FF2B5EF4-FFF2-40B4-BE49-F238E27FC236}">
                <a16:creationId xmlns:a16="http://schemas.microsoft.com/office/drawing/2014/main" id="{DFCCBC78-2F29-4701-83C1-416AEFF5A816}"/>
              </a:ext>
            </a:extLst>
          </p:cNvPr>
          <p:cNvSpPr txBox="1">
            <a:spLocks noChangeArrowheads="1"/>
          </p:cNvSpPr>
          <p:nvPr/>
        </p:nvSpPr>
        <p:spPr bwMode="auto">
          <a:xfrm>
            <a:off x="65088" y="965200"/>
            <a:ext cx="92059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000000"/>
                </a:solidFill>
              </a:rPr>
              <a:t>   </a:t>
            </a:r>
          </a:p>
          <a:p>
            <a:pPr eaLnBrk="1" hangingPunct="1"/>
            <a:r>
              <a:rPr lang="en-US" altLang="en-US" sz="1400">
                <a:solidFill>
                  <a:srgbClr val="000000"/>
                </a:solidFill>
              </a:rPr>
              <a:t>   *  Consolidation settlement occurs in cohesive soils due to the expulsion of the water from the voids.</a:t>
            </a:r>
          </a:p>
          <a:p>
            <a:pPr eaLnBrk="1" hangingPunct="1"/>
            <a:r>
              <a:rPr lang="en-US" altLang="en-US" sz="1400">
                <a:solidFill>
                  <a:srgbClr val="000000"/>
                </a:solidFill>
              </a:rPr>
              <a:t>   *  Because of the soil permeability the rate of settlement may varied from soil to another.   </a:t>
            </a:r>
          </a:p>
          <a:p>
            <a:pPr eaLnBrk="1" hangingPunct="1"/>
            <a:r>
              <a:rPr lang="en-US" altLang="en-US" sz="1400">
                <a:solidFill>
                  <a:srgbClr val="000000"/>
                </a:solidFill>
              </a:rPr>
              <a:t>   *  Also the variation in the rate of consolidation settlement depends on the boundary conditions.</a:t>
            </a:r>
          </a:p>
          <a:p>
            <a:pPr eaLnBrk="1" hangingPunct="1"/>
            <a:endParaRPr lang="en-US" altLang="en-US" sz="1400">
              <a:solidFill>
                <a:srgbClr val="000000"/>
              </a:solidFill>
            </a:endParaRPr>
          </a:p>
          <a:p>
            <a:pPr eaLnBrk="1" hangingPunct="1"/>
            <a:r>
              <a:rPr lang="en-US" altLang="en-US" sz="2400" b="1">
                <a:solidFill>
                  <a:srgbClr val="000000"/>
                </a:solidFill>
              </a:rPr>
              <a:t>S</a:t>
            </a:r>
            <a:r>
              <a:rPr lang="en-US" altLang="en-US" sz="2400" b="1" baseline="-25000">
                <a:solidFill>
                  <a:srgbClr val="000000"/>
                </a:solidFill>
              </a:rPr>
              <a:t>Consolidation</a:t>
            </a:r>
            <a:r>
              <a:rPr lang="en-US" altLang="en-US" sz="2400" b="1">
                <a:solidFill>
                  <a:srgbClr val="000000"/>
                </a:solidFill>
              </a:rPr>
              <a:t> = S</a:t>
            </a:r>
            <a:r>
              <a:rPr lang="en-US" altLang="en-US" sz="2400" b="1" baseline="-25000">
                <a:solidFill>
                  <a:srgbClr val="000000"/>
                </a:solidFill>
              </a:rPr>
              <a:t>primary</a:t>
            </a:r>
            <a:r>
              <a:rPr lang="en-US" altLang="en-US" sz="2400" b="1">
                <a:solidFill>
                  <a:srgbClr val="000000"/>
                </a:solidFill>
              </a:rPr>
              <a:t> + S</a:t>
            </a:r>
            <a:r>
              <a:rPr lang="en-US" altLang="en-US" sz="2400" b="1" baseline="-25000">
                <a:solidFill>
                  <a:srgbClr val="000000"/>
                </a:solidFill>
              </a:rPr>
              <a:t>secondary</a:t>
            </a:r>
            <a:endParaRPr lang="en-US" altLang="en-US" sz="1600">
              <a:solidFill>
                <a:srgbClr val="000000"/>
              </a:solidFill>
            </a:endParaRPr>
          </a:p>
          <a:p>
            <a:pPr algn="ctr" eaLnBrk="1" hangingPunct="1"/>
            <a:endParaRPr lang="en-US" altLang="en-US" sz="1600">
              <a:solidFill>
                <a:srgbClr val="000000"/>
              </a:solidFill>
            </a:endParaRPr>
          </a:p>
          <a:p>
            <a:pPr algn="ctr" eaLnBrk="1" hangingPunct="1"/>
            <a:endParaRPr lang="en-US" altLang="en-US" sz="1600">
              <a:solidFill>
                <a:srgbClr val="000000"/>
              </a:solidFill>
            </a:endParaRPr>
          </a:p>
          <a:p>
            <a:pPr eaLnBrk="1" hangingPunct="1"/>
            <a:r>
              <a:rPr lang="en-US" altLang="en-US" sz="1600">
                <a:solidFill>
                  <a:srgbClr val="000000"/>
                </a:solidFill>
              </a:rPr>
              <a:t>Primary Consolidation                Volume change is due to reduction in pore water pressure</a:t>
            </a:r>
          </a:p>
          <a:p>
            <a:pPr eaLnBrk="1" hangingPunct="1"/>
            <a:endParaRPr lang="en-US" altLang="en-US" sz="1600">
              <a:solidFill>
                <a:srgbClr val="000000"/>
              </a:solidFill>
            </a:endParaRPr>
          </a:p>
          <a:p>
            <a:pPr eaLnBrk="1" hangingPunct="1"/>
            <a:r>
              <a:rPr lang="en-US" altLang="en-US" sz="1600">
                <a:solidFill>
                  <a:srgbClr val="000000"/>
                </a:solidFill>
              </a:rPr>
              <a:t>Secondary Consolidation          Volume change is due to the rearrangement of the soil particles </a:t>
            </a:r>
          </a:p>
          <a:p>
            <a:pPr eaLnBrk="1" hangingPunct="1"/>
            <a:r>
              <a:rPr lang="en-US" altLang="en-US" sz="1600">
                <a:solidFill>
                  <a:srgbClr val="000000"/>
                </a:solidFill>
              </a:rPr>
              <a:t>							     </a:t>
            </a:r>
            <a:r>
              <a:rPr lang="en-US" altLang="en-US" sz="1200">
                <a:solidFill>
                  <a:srgbClr val="00B050"/>
                </a:solidFill>
              </a:rPr>
              <a:t>(No pore water pressure change, Δu = 0, occurs </a:t>
            </a:r>
            <a:r>
              <a:rPr lang="en-US" altLang="en-US" sz="1200" u="sng">
                <a:solidFill>
                  <a:srgbClr val="00B050"/>
                </a:solidFill>
              </a:rPr>
              <a:t>after the primary consolidation</a:t>
            </a:r>
            <a:r>
              <a:rPr lang="en-US" altLang="en-US" sz="1200">
                <a:solidFill>
                  <a:srgbClr val="00B050"/>
                </a:solidFill>
              </a:rPr>
              <a:t>)</a:t>
            </a:r>
          </a:p>
        </p:txBody>
      </p:sp>
      <p:cxnSp>
        <p:nvCxnSpPr>
          <p:cNvPr id="9272" name="Straight Arrow Connector 78">
            <a:extLst>
              <a:ext uri="{FF2B5EF4-FFF2-40B4-BE49-F238E27FC236}">
                <a16:creationId xmlns:a16="http://schemas.microsoft.com/office/drawing/2014/main" id="{8394F60C-7AD2-4AA6-86E9-CC2FF4344AFD}"/>
              </a:ext>
            </a:extLst>
          </p:cNvPr>
          <p:cNvCxnSpPr>
            <a:cxnSpLocks noChangeShapeType="1"/>
          </p:cNvCxnSpPr>
          <p:nvPr/>
        </p:nvCxnSpPr>
        <p:spPr bwMode="auto">
          <a:xfrm rot="10800000" flipV="1">
            <a:off x="5376863" y="5294313"/>
            <a:ext cx="1060450" cy="4016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73" name="TextBox 79">
            <a:extLst>
              <a:ext uri="{FF2B5EF4-FFF2-40B4-BE49-F238E27FC236}">
                <a16:creationId xmlns:a16="http://schemas.microsoft.com/office/drawing/2014/main" id="{53F5D5A7-E00D-45AB-90A7-D999BB22AEEF}"/>
              </a:ext>
            </a:extLst>
          </p:cNvPr>
          <p:cNvSpPr txBox="1">
            <a:spLocks noChangeArrowheads="1"/>
          </p:cNvSpPr>
          <p:nvPr/>
        </p:nvSpPr>
        <p:spPr bwMode="auto">
          <a:xfrm>
            <a:off x="6437313" y="4819650"/>
            <a:ext cx="2224087" cy="1570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When the water in the voids starts to flow out of the soil matrix due to consolidation of the clay layer.  Consequently, the excess pore water pressure (</a:t>
            </a:r>
            <a:r>
              <a:rPr lang="en-US" altLang="en-US" sz="1200">
                <a:latin typeface="Symbol" panose="05050102010706020507" pitchFamily="18" charset="2"/>
              </a:rPr>
              <a:t>D</a:t>
            </a:r>
            <a:r>
              <a:rPr lang="en-US" altLang="en-US" sz="1200"/>
              <a:t>u) will reduce,  and the void ratio (e) of the soil matrix will reduce too. </a:t>
            </a:r>
          </a:p>
        </p:txBody>
      </p:sp>
      <p:grpSp>
        <p:nvGrpSpPr>
          <p:cNvPr id="3" name="Group 83">
            <a:extLst>
              <a:ext uri="{FF2B5EF4-FFF2-40B4-BE49-F238E27FC236}">
                <a16:creationId xmlns:a16="http://schemas.microsoft.com/office/drawing/2014/main" id="{EDEB267C-E577-48C4-8DB5-D83E0B9A21AE}"/>
              </a:ext>
            </a:extLst>
          </p:cNvPr>
          <p:cNvGrpSpPr/>
          <p:nvPr/>
        </p:nvGrpSpPr>
        <p:grpSpPr>
          <a:xfrm>
            <a:off x="4242817" y="5268811"/>
            <a:ext cx="1243584" cy="1074769"/>
            <a:chOff x="4379913" y="5351463"/>
            <a:chExt cx="973138" cy="887412"/>
          </a:xfrm>
          <a:solidFill>
            <a:schemeClr val="bg1">
              <a:alpha val="0"/>
            </a:schemeClr>
          </a:solidFill>
        </p:grpSpPr>
        <p:sp>
          <p:nvSpPr>
            <p:cNvPr id="86" name="Freeform 9">
              <a:extLst>
                <a:ext uri="{FF2B5EF4-FFF2-40B4-BE49-F238E27FC236}">
                  <a16:creationId xmlns:a16="http://schemas.microsoft.com/office/drawing/2014/main" id="{D3B5A33F-DFB7-4C75-9150-A691A0EE1041}"/>
                </a:ext>
              </a:extLst>
            </p:cNvPr>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87" name="Freeform 10">
              <a:extLst>
                <a:ext uri="{FF2B5EF4-FFF2-40B4-BE49-F238E27FC236}">
                  <a16:creationId xmlns:a16="http://schemas.microsoft.com/office/drawing/2014/main" id="{D6A4088C-5723-4B89-B88C-712D40AD7A17}"/>
                </a:ext>
              </a:extLst>
            </p:cNvPr>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88" name="Freeform 11">
              <a:extLst>
                <a:ext uri="{FF2B5EF4-FFF2-40B4-BE49-F238E27FC236}">
                  <a16:creationId xmlns:a16="http://schemas.microsoft.com/office/drawing/2014/main" id="{08ECC940-999A-4586-AAA1-2D6530412DB7}"/>
                </a:ext>
              </a:extLst>
            </p:cNvPr>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89" name="Freeform 12">
              <a:extLst>
                <a:ext uri="{FF2B5EF4-FFF2-40B4-BE49-F238E27FC236}">
                  <a16:creationId xmlns:a16="http://schemas.microsoft.com/office/drawing/2014/main" id="{87D9A313-BC47-40ED-8038-0FE1C1B468DA}"/>
                </a:ext>
              </a:extLst>
            </p:cNvPr>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0" name="Freeform 13">
              <a:extLst>
                <a:ext uri="{FF2B5EF4-FFF2-40B4-BE49-F238E27FC236}">
                  <a16:creationId xmlns:a16="http://schemas.microsoft.com/office/drawing/2014/main" id="{32A56C03-F462-4E46-819C-DC3AC7888EEB}"/>
                </a:ext>
              </a:extLst>
            </p:cNvPr>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1" name="Freeform 14">
              <a:extLst>
                <a:ext uri="{FF2B5EF4-FFF2-40B4-BE49-F238E27FC236}">
                  <a16:creationId xmlns:a16="http://schemas.microsoft.com/office/drawing/2014/main" id="{B8118701-A4FD-4B65-A360-8701CB804947}"/>
                </a:ext>
              </a:extLst>
            </p:cNvPr>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2" name="Freeform 15">
              <a:extLst>
                <a:ext uri="{FF2B5EF4-FFF2-40B4-BE49-F238E27FC236}">
                  <a16:creationId xmlns:a16="http://schemas.microsoft.com/office/drawing/2014/main" id="{C8406395-9C3B-4E4B-A890-32986F2993A6}"/>
                </a:ext>
              </a:extLst>
            </p:cNvPr>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3" name="Freeform 16">
              <a:extLst>
                <a:ext uri="{FF2B5EF4-FFF2-40B4-BE49-F238E27FC236}">
                  <a16:creationId xmlns:a16="http://schemas.microsoft.com/office/drawing/2014/main" id="{34E9F81F-B874-4124-89EF-DD6294D62630}"/>
                </a:ext>
              </a:extLst>
            </p:cNvPr>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4" name="Freeform 17">
              <a:extLst>
                <a:ext uri="{FF2B5EF4-FFF2-40B4-BE49-F238E27FC236}">
                  <a16:creationId xmlns:a16="http://schemas.microsoft.com/office/drawing/2014/main" id="{ED1B2944-0F55-4532-82F7-803D72ABBD3E}"/>
                </a:ext>
              </a:extLst>
            </p:cNvPr>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5" name="Freeform 18">
              <a:extLst>
                <a:ext uri="{FF2B5EF4-FFF2-40B4-BE49-F238E27FC236}">
                  <a16:creationId xmlns:a16="http://schemas.microsoft.com/office/drawing/2014/main" id="{6D79B60C-1FF2-44E6-BFA6-4E781C7E2EFD}"/>
                </a:ext>
              </a:extLst>
            </p:cNvPr>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6" name="Freeform 19">
              <a:extLst>
                <a:ext uri="{FF2B5EF4-FFF2-40B4-BE49-F238E27FC236}">
                  <a16:creationId xmlns:a16="http://schemas.microsoft.com/office/drawing/2014/main" id="{D2B2477F-E698-4B76-AD23-9B74A0C18A6D}"/>
                </a:ext>
              </a:extLst>
            </p:cNvPr>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grpSp>
    </p:spTree>
  </p:cSld>
  <p:clrMapOvr>
    <a:masterClrMapping/>
  </p:clrMapOvr>
  <p:transition advClick="0">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2A03501-46F0-4725-89EC-CFE7072BDE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 t="14117" r="703" b="15793"/>
          <a:stretch>
            <a:fillRect/>
          </a:stretch>
        </p:blipFill>
        <p:spPr bwMode="auto">
          <a:xfrm>
            <a:off x="2289175" y="1657350"/>
            <a:ext cx="4664075"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a:extLst>
              <a:ext uri="{FF2B5EF4-FFF2-40B4-BE49-F238E27FC236}">
                <a16:creationId xmlns:a16="http://schemas.microsoft.com/office/drawing/2014/main" id="{BFD5DD4B-CA2E-448B-8EC3-649E52A93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61" t="34593" r="6250" b="36783"/>
          <a:stretch>
            <a:fillRect/>
          </a:stretch>
        </p:blipFill>
        <p:spPr bwMode="auto">
          <a:xfrm>
            <a:off x="2309813" y="2314575"/>
            <a:ext cx="469741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a:extLst>
              <a:ext uri="{FF2B5EF4-FFF2-40B4-BE49-F238E27FC236}">
                <a16:creationId xmlns:a16="http://schemas.microsoft.com/office/drawing/2014/main" id="{49468649-CA7A-40E6-A915-ECE306ED94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250" t="36783" r="6561" b="34593"/>
          <a:stretch>
            <a:fillRect/>
          </a:stretch>
        </p:blipFill>
        <p:spPr bwMode="auto">
          <a:xfrm>
            <a:off x="2309813" y="2808288"/>
            <a:ext cx="4697412"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5" name="Group 9">
            <a:extLst>
              <a:ext uri="{FF2B5EF4-FFF2-40B4-BE49-F238E27FC236}">
                <a16:creationId xmlns:a16="http://schemas.microsoft.com/office/drawing/2014/main" id="{3F41FF07-3911-45F0-A757-03B30B911748}"/>
              </a:ext>
            </a:extLst>
          </p:cNvPr>
          <p:cNvGrpSpPr>
            <a:grpSpLocks/>
          </p:cNvGrpSpPr>
          <p:nvPr/>
        </p:nvGrpSpPr>
        <p:grpSpPr bwMode="auto">
          <a:xfrm>
            <a:off x="2409825" y="2795588"/>
            <a:ext cx="4508500" cy="955675"/>
            <a:chOff x="2643226" y="3058640"/>
            <a:chExt cx="4509407" cy="956464"/>
          </a:xfrm>
        </p:grpSpPr>
        <p:sp>
          <p:nvSpPr>
            <p:cNvPr id="2" name="Freeform 1">
              <a:extLst>
                <a:ext uri="{FF2B5EF4-FFF2-40B4-BE49-F238E27FC236}">
                  <a16:creationId xmlns:a16="http://schemas.microsoft.com/office/drawing/2014/main" id="{0FF2483A-F0D2-493F-833E-373E1030222D}"/>
                </a:ext>
              </a:extLst>
            </p:cNvPr>
            <p:cNvSpPr/>
            <p:nvPr/>
          </p:nvSpPr>
          <p:spPr>
            <a:xfrm>
              <a:off x="4505739"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Freeform 8">
              <a:extLst>
                <a:ext uri="{FF2B5EF4-FFF2-40B4-BE49-F238E27FC236}">
                  <a16:creationId xmlns:a16="http://schemas.microsoft.com/office/drawing/2014/main" id="{15737914-EC5B-4318-AF58-C0EB257158C0}"/>
                </a:ext>
              </a:extLst>
            </p:cNvPr>
            <p:cNvSpPr/>
            <p:nvPr/>
          </p:nvSpPr>
          <p:spPr>
            <a:xfrm rot="10800000" flipH="1">
              <a:off x="4548609"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Freeform 11">
              <a:extLst>
                <a:ext uri="{FF2B5EF4-FFF2-40B4-BE49-F238E27FC236}">
                  <a16:creationId xmlns:a16="http://schemas.microsoft.com/office/drawing/2014/main" id="{84440EE8-08F3-4F4C-94B2-C072F655A509}"/>
                </a:ext>
              </a:extLst>
            </p:cNvPr>
            <p:cNvSpPr/>
            <p:nvPr/>
          </p:nvSpPr>
          <p:spPr>
            <a:xfrm flipH="1">
              <a:off x="4836005"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Freeform 12">
              <a:extLst>
                <a:ext uri="{FF2B5EF4-FFF2-40B4-BE49-F238E27FC236}">
                  <a16:creationId xmlns:a16="http://schemas.microsoft.com/office/drawing/2014/main" id="{10B3EC29-230C-4B4F-81C8-3593A5805473}"/>
                </a:ext>
              </a:extLst>
            </p:cNvPr>
            <p:cNvSpPr/>
            <p:nvPr/>
          </p:nvSpPr>
          <p:spPr>
            <a:xfrm rot="10800000">
              <a:off x="4807424" y="3605191"/>
              <a:ext cx="30168"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15">
              <a:extLst>
                <a:ext uri="{FF2B5EF4-FFF2-40B4-BE49-F238E27FC236}">
                  <a16:creationId xmlns:a16="http://schemas.microsoft.com/office/drawing/2014/main" id="{92C3CAFF-2808-4C88-A2AC-36F58532379A}"/>
                </a:ext>
              </a:extLst>
            </p:cNvPr>
            <p:cNvSpPr/>
            <p:nvPr/>
          </p:nvSpPr>
          <p:spPr>
            <a:xfrm>
              <a:off x="5128164"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16">
              <a:extLst>
                <a:ext uri="{FF2B5EF4-FFF2-40B4-BE49-F238E27FC236}">
                  <a16:creationId xmlns:a16="http://schemas.microsoft.com/office/drawing/2014/main" id="{14200576-CF2C-483E-A07C-FC5C920C79CB}"/>
                </a:ext>
              </a:extLst>
            </p:cNvPr>
            <p:cNvSpPr/>
            <p:nvPr/>
          </p:nvSpPr>
          <p:spPr>
            <a:xfrm rot="10800000" flipH="1">
              <a:off x="5171034"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Freeform 17">
              <a:extLst>
                <a:ext uri="{FF2B5EF4-FFF2-40B4-BE49-F238E27FC236}">
                  <a16:creationId xmlns:a16="http://schemas.microsoft.com/office/drawing/2014/main" id="{B41D5FCF-636A-449A-820B-F814BE73F022}"/>
                </a:ext>
              </a:extLst>
            </p:cNvPr>
            <p:cNvSpPr/>
            <p:nvPr/>
          </p:nvSpPr>
          <p:spPr>
            <a:xfrm flipH="1">
              <a:off x="5458430"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Freeform 18">
              <a:extLst>
                <a:ext uri="{FF2B5EF4-FFF2-40B4-BE49-F238E27FC236}">
                  <a16:creationId xmlns:a16="http://schemas.microsoft.com/office/drawing/2014/main" id="{BD25FF25-ADD5-4DCC-8BB4-50A92E9C4B0E}"/>
                </a:ext>
              </a:extLst>
            </p:cNvPr>
            <p:cNvSpPr/>
            <p:nvPr/>
          </p:nvSpPr>
          <p:spPr>
            <a:xfrm rot="10800000">
              <a:off x="5429849" y="3605191"/>
              <a:ext cx="30168"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Freeform 20">
              <a:extLst>
                <a:ext uri="{FF2B5EF4-FFF2-40B4-BE49-F238E27FC236}">
                  <a16:creationId xmlns:a16="http://schemas.microsoft.com/office/drawing/2014/main" id="{12359790-8A40-419D-B0A1-4684F4E8BBCE}"/>
                </a:ext>
              </a:extLst>
            </p:cNvPr>
            <p:cNvSpPr/>
            <p:nvPr/>
          </p:nvSpPr>
          <p:spPr>
            <a:xfrm>
              <a:off x="3857908"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Freeform 21">
              <a:extLst>
                <a:ext uri="{FF2B5EF4-FFF2-40B4-BE49-F238E27FC236}">
                  <a16:creationId xmlns:a16="http://schemas.microsoft.com/office/drawing/2014/main" id="{981DE830-2962-41F7-83B6-EC0FCCD8ADEF}"/>
                </a:ext>
              </a:extLst>
            </p:cNvPr>
            <p:cNvSpPr/>
            <p:nvPr/>
          </p:nvSpPr>
          <p:spPr>
            <a:xfrm rot="10800000" flipH="1">
              <a:off x="3900779"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Freeform 22">
              <a:extLst>
                <a:ext uri="{FF2B5EF4-FFF2-40B4-BE49-F238E27FC236}">
                  <a16:creationId xmlns:a16="http://schemas.microsoft.com/office/drawing/2014/main" id="{68B66BB1-C6ED-4890-8E27-D2327CC00E50}"/>
                </a:ext>
              </a:extLst>
            </p:cNvPr>
            <p:cNvSpPr/>
            <p:nvPr/>
          </p:nvSpPr>
          <p:spPr>
            <a:xfrm flipH="1">
              <a:off x="4188175"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Freeform 23">
              <a:extLst>
                <a:ext uri="{FF2B5EF4-FFF2-40B4-BE49-F238E27FC236}">
                  <a16:creationId xmlns:a16="http://schemas.microsoft.com/office/drawing/2014/main" id="{41B087A4-B295-467A-A62F-7292AE055E51}"/>
                </a:ext>
              </a:extLst>
            </p:cNvPr>
            <p:cNvSpPr/>
            <p:nvPr/>
          </p:nvSpPr>
          <p:spPr>
            <a:xfrm rot="10800000">
              <a:off x="4159594"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25">
              <a:extLst>
                <a:ext uri="{FF2B5EF4-FFF2-40B4-BE49-F238E27FC236}">
                  <a16:creationId xmlns:a16="http://schemas.microsoft.com/office/drawing/2014/main" id="{BEED90C9-2F82-4391-93E7-587D45DAAB90}"/>
                </a:ext>
              </a:extLst>
            </p:cNvPr>
            <p:cNvSpPr/>
            <p:nvPr/>
          </p:nvSpPr>
          <p:spPr>
            <a:xfrm>
              <a:off x="6453992"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26">
              <a:extLst>
                <a:ext uri="{FF2B5EF4-FFF2-40B4-BE49-F238E27FC236}">
                  <a16:creationId xmlns:a16="http://schemas.microsoft.com/office/drawing/2014/main" id="{3A62AC61-6057-4D24-AE8D-E6D682CBAF82}"/>
                </a:ext>
              </a:extLst>
            </p:cNvPr>
            <p:cNvSpPr/>
            <p:nvPr/>
          </p:nvSpPr>
          <p:spPr>
            <a:xfrm rot="10800000" flipH="1">
              <a:off x="6495276"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27">
              <a:extLst>
                <a:ext uri="{FF2B5EF4-FFF2-40B4-BE49-F238E27FC236}">
                  <a16:creationId xmlns:a16="http://schemas.microsoft.com/office/drawing/2014/main" id="{9AB03C46-E892-40AA-93DD-A72EC566218A}"/>
                </a:ext>
              </a:extLst>
            </p:cNvPr>
            <p:cNvSpPr/>
            <p:nvPr/>
          </p:nvSpPr>
          <p:spPr>
            <a:xfrm flipH="1">
              <a:off x="6782672"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Freeform 28">
              <a:extLst>
                <a:ext uri="{FF2B5EF4-FFF2-40B4-BE49-F238E27FC236}">
                  <a16:creationId xmlns:a16="http://schemas.microsoft.com/office/drawing/2014/main" id="{C783B70E-8C40-4326-AB93-D8B7237650C2}"/>
                </a:ext>
              </a:extLst>
            </p:cNvPr>
            <p:cNvSpPr/>
            <p:nvPr/>
          </p:nvSpPr>
          <p:spPr>
            <a:xfrm rot="10800000">
              <a:off x="6754091"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Freeform 30">
              <a:extLst>
                <a:ext uri="{FF2B5EF4-FFF2-40B4-BE49-F238E27FC236}">
                  <a16:creationId xmlns:a16="http://schemas.microsoft.com/office/drawing/2014/main" id="{78082E0B-80EC-43BB-A137-BD88C22FEE01}"/>
                </a:ext>
              </a:extLst>
            </p:cNvPr>
            <p:cNvSpPr/>
            <p:nvPr/>
          </p:nvSpPr>
          <p:spPr>
            <a:xfrm>
              <a:off x="7074830"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Freeform 31">
              <a:extLst>
                <a:ext uri="{FF2B5EF4-FFF2-40B4-BE49-F238E27FC236}">
                  <a16:creationId xmlns:a16="http://schemas.microsoft.com/office/drawing/2014/main" id="{FA475302-6EE0-487E-905B-44484157E3EB}"/>
                </a:ext>
              </a:extLst>
            </p:cNvPr>
            <p:cNvSpPr/>
            <p:nvPr/>
          </p:nvSpPr>
          <p:spPr>
            <a:xfrm rot="10800000" flipH="1">
              <a:off x="7117701"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Freeform 35">
              <a:extLst>
                <a:ext uri="{FF2B5EF4-FFF2-40B4-BE49-F238E27FC236}">
                  <a16:creationId xmlns:a16="http://schemas.microsoft.com/office/drawing/2014/main" id="{AC99E381-996E-4968-A1B2-40E8B2D1FBCF}"/>
                </a:ext>
              </a:extLst>
            </p:cNvPr>
            <p:cNvSpPr/>
            <p:nvPr/>
          </p:nvSpPr>
          <p:spPr>
            <a:xfrm>
              <a:off x="5806162"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Freeform 36">
              <a:extLst>
                <a:ext uri="{FF2B5EF4-FFF2-40B4-BE49-F238E27FC236}">
                  <a16:creationId xmlns:a16="http://schemas.microsoft.com/office/drawing/2014/main" id="{A6AE1E0F-BA94-4EA4-9562-1D94C5DEEA1B}"/>
                </a:ext>
              </a:extLst>
            </p:cNvPr>
            <p:cNvSpPr/>
            <p:nvPr/>
          </p:nvSpPr>
          <p:spPr>
            <a:xfrm rot="10800000" flipH="1">
              <a:off x="5847445"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Freeform 37">
              <a:extLst>
                <a:ext uri="{FF2B5EF4-FFF2-40B4-BE49-F238E27FC236}">
                  <a16:creationId xmlns:a16="http://schemas.microsoft.com/office/drawing/2014/main" id="{040550B4-193F-46BE-A8DA-BA59B9EB9D75}"/>
                </a:ext>
              </a:extLst>
            </p:cNvPr>
            <p:cNvSpPr/>
            <p:nvPr/>
          </p:nvSpPr>
          <p:spPr>
            <a:xfrm flipH="1">
              <a:off x="6134841"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Freeform 38">
              <a:extLst>
                <a:ext uri="{FF2B5EF4-FFF2-40B4-BE49-F238E27FC236}">
                  <a16:creationId xmlns:a16="http://schemas.microsoft.com/office/drawing/2014/main" id="{82747EE8-AE1F-49F7-AF1E-DEDBB9CB90B5}"/>
                </a:ext>
              </a:extLst>
            </p:cNvPr>
            <p:cNvSpPr/>
            <p:nvPr/>
          </p:nvSpPr>
          <p:spPr>
            <a:xfrm rot="10800000">
              <a:off x="6106261"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Freeform 40">
              <a:extLst>
                <a:ext uri="{FF2B5EF4-FFF2-40B4-BE49-F238E27FC236}">
                  <a16:creationId xmlns:a16="http://schemas.microsoft.com/office/drawing/2014/main" id="{3C9E1AEA-2429-44A4-BD33-101DC7BDDFD9}"/>
                </a:ext>
              </a:extLst>
            </p:cNvPr>
            <p:cNvSpPr/>
            <p:nvPr/>
          </p:nvSpPr>
          <p:spPr>
            <a:xfrm>
              <a:off x="2643226"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Freeform 41">
              <a:extLst>
                <a:ext uri="{FF2B5EF4-FFF2-40B4-BE49-F238E27FC236}">
                  <a16:creationId xmlns:a16="http://schemas.microsoft.com/office/drawing/2014/main" id="{C4DA5D42-059D-498E-B33A-E208C70AE5BB}"/>
                </a:ext>
              </a:extLst>
            </p:cNvPr>
            <p:cNvSpPr/>
            <p:nvPr/>
          </p:nvSpPr>
          <p:spPr>
            <a:xfrm rot="10800000" flipH="1">
              <a:off x="2684509" y="3605191"/>
              <a:ext cx="36520"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Freeform 42">
              <a:extLst>
                <a:ext uri="{FF2B5EF4-FFF2-40B4-BE49-F238E27FC236}">
                  <a16:creationId xmlns:a16="http://schemas.microsoft.com/office/drawing/2014/main" id="{250D1B6B-9322-4353-8155-D231DE148642}"/>
                </a:ext>
              </a:extLst>
            </p:cNvPr>
            <p:cNvSpPr/>
            <p:nvPr/>
          </p:nvSpPr>
          <p:spPr>
            <a:xfrm flipH="1">
              <a:off x="2971905" y="3058640"/>
              <a:ext cx="41283"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Freeform 43">
              <a:extLst>
                <a:ext uri="{FF2B5EF4-FFF2-40B4-BE49-F238E27FC236}">
                  <a16:creationId xmlns:a16="http://schemas.microsoft.com/office/drawing/2014/main" id="{0EB14CB5-36C9-49CA-8123-E1D435986E2E}"/>
                </a:ext>
              </a:extLst>
            </p:cNvPr>
            <p:cNvSpPr/>
            <p:nvPr/>
          </p:nvSpPr>
          <p:spPr>
            <a:xfrm rot="10800000">
              <a:off x="2943324"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Freeform 45">
              <a:extLst>
                <a:ext uri="{FF2B5EF4-FFF2-40B4-BE49-F238E27FC236}">
                  <a16:creationId xmlns:a16="http://schemas.microsoft.com/office/drawing/2014/main" id="{0064DA07-2B9F-42C0-BC04-118CDA25EAC4}"/>
                </a:ext>
              </a:extLst>
            </p:cNvPr>
            <p:cNvSpPr/>
            <p:nvPr/>
          </p:nvSpPr>
          <p:spPr>
            <a:xfrm>
              <a:off x="3265651"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Freeform 46">
              <a:extLst>
                <a:ext uri="{FF2B5EF4-FFF2-40B4-BE49-F238E27FC236}">
                  <a16:creationId xmlns:a16="http://schemas.microsoft.com/office/drawing/2014/main" id="{67815156-AD70-4FD9-AB6A-FAE73F940222}"/>
                </a:ext>
              </a:extLst>
            </p:cNvPr>
            <p:cNvSpPr/>
            <p:nvPr/>
          </p:nvSpPr>
          <p:spPr>
            <a:xfrm rot="10800000" flipH="1">
              <a:off x="3306934"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Freeform 47">
              <a:extLst>
                <a:ext uri="{FF2B5EF4-FFF2-40B4-BE49-F238E27FC236}">
                  <a16:creationId xmlns:a16="http://schemas.microsoft.com/office/drawing/2014/main" id="{BFF1BC25-4DFF-45F1-994B-3F926588BBB8}"/>
                </a:ext>
              </a:extLst>
            </p:cNvPr>
            <p:cNvSpPr/>
            <p:nvPr/>
          </p:nvSpPr>
          <p:spPr>
            <a:xfrm flipH="1">
              <a:off x="3594330" y="3058640"/>
              <a:ext cx="41283"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Freeform 48">
              <a:extLst>
                <a:ext uri="{FF2B5EF4-FFF2-40B4-BE49-F238E27FC236}">
                  <a16:creationId xmlns:a16="http://schemas.microsoft.com/office/drawing/2014/main" id="{60A286A3-6394-4A1A-A1B1-9493E87563D5}"/>
                </a:ext>
              </a:extLst>
            </p:cNvPr>
            <p:cNvSpPr/>
            <p:nvPr/>
          </p:nvSpPr>
          <p:spPr>
            <a:xfrm rot="10800000">
              <a:off x="3565750"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cxnSp>
        <p:nvCxnSpPr>
          <p:cNvPr id="231424" name="Straight Connector 231423">
            <a:extLst>
              <a:ext uri="{FF2B5EF4-FFF2-40B4-BE49-F238E27FC236}">
                <a16:creationId xmlns:a16="http://schemas.microsoft.com/office/drawing/2014/main" id="{6997723B-C9C0-45E0-9714-D76D9A43F42E}"/>
              </a:ext>
            </a:extLst>
          </p:cNvPr>
          <p:cNvCxnSpPr/>
          <p:nvPr/>
        </p:nvCxnSpPr>
        <p:spPr>
          <a:xfrm>
            <a:off x="7007225" y="2795588"/>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9E71EE9-7A4E-4264-A267-65DD84F597DB}"/>
              </a:ext>
            </a:extLst>
          </p:cNvPr>
          <p:cNvCxnSpPr/>
          <p:nvPr/>
        </p:nvCxnSpPr>
        <p:spPr>
          <a:xfrm>
            <a:off x="7007225" y="3736975"/>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697B1F3-8FB1-4B67-957D-33DE382562B5}"/>
              </a:ext>
            </a:extLst>
          </p:cNvPr>
          <p:cNvCxnSpPr/>
          <p:nvPr/>
        </p:nvCxnSpPr>
        <p:spPr>
          <a:xfrm>
            <a:off x="1319213" y="2808288"/>
            <a:ext cx="1090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8ADD5F2-C9DC-4A38-AE00-24FA209E9411}"/>
              </a:ext>
            </a:extLst>
          </p:cNvPr>
          <p:cNvCxnSpPr/>
          <p:nvPr/>
        </p:nvCxnSpPr>
        <p:spPr>
          <a:xfrm>
            <a:off x="1319213" y="3749675"/>
            <a:ext cx="1090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370" name="TextBox 231427">
            <a:extLst>
              <a:ext uri="{FF2B5EF4-FFF2-40B4-BE49-F238E27FC236}">
                <a16:creationId xmlns:a16="http://schemas.microsoft.com/office/drawing/2014/main" id="{11D39C17-EEEB-4C3F-9402-310FCC2AED5A}"/>
              </a:ext>
            </a:extLst>
          </p:cNvPr>
          <p:cNvSpPr txBox="1">
            <a:spLocks noChangeArrowheads="1"/>
          </p:cNvSpPr>
          <p:nvPr/>
        </p:nvSpPr>
        <p:spPr bwMode="auto">
          <a:xfrm>
            <a:off x="2343150" y="120650"/>
            <a:ext cx="4183063" cy="738188"/>
          </a:xfrm>
          <a:prstGeom prst="rect">
            <a:avLst/>
          </a:prstGeom>
          <a:solidFill>
            <a:schemeClr val="bg1"/>
          </a:solidFill>
          <a:ln w="9525">
            <a:solidFill>
              <a:schemeClr val="accent1"/>
            </a:solid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t>Consolidation Settlement</a:t>
            </a:r>
          </a:p>
          <a:p>
            <a:pPr algn="ctr" eaLnBrk="1" hangingPunct="1"/>
            <a:r>
              <a:rPr lang="en-US" altLang="en-US" sz="1400"/>
              <a:t>Time Dependent Settlement</a:t>
            </a:r>
          </a:p>
        </p:txBody>
      </p:sp>
      <p:sp>
        <p:nvSpPr>
          <p:cNvPr id="15371" name="TextBox 231428">
            <a:extLst>
              <a:ext uri="{FF2B5EF4-FFF2-40B4-BE49-F238E27FC236}">
                <a16:creationId xmlns:a16="http://schemas.microsoft.com/office/drawing/2014/main" id="{722FD953-83CE-404A-9C7E-A6B3A0D29AEC}"/>
              </a:ext>
            </a:extLst>
          </p:cNvPr>
          <p:cNvSpPr txBox="1">
            <a:spLocks noChangeArrowheads="1"/>
          </p:cNvSpPr>
          <p:nvPr/>
        </p:nvSpPr>
        <p:spPr bwMode="auto">
          <a:xfrm>
            <a:off x="7288213" y="3024188"/>
            <a:ext cx="1277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rPr>
              <a:t>Two way</a:t>
            </a:r>
          </a:p>
          <a:p>
            <a:pPr eaLnBrk="1" hangingPunct="1"/>
            <a:r>
              <a:rPr lang="en-US" altLang="en-US" sz="1400">
                <a:solidFill>
                  <a:schemeClr val="bg1"/>
                </a:solidFill>
              </a:rPr>
              <a:t>drainage path</a:t>
            </a:r>
          </a:p>
        </p:txBody>
      </p:sp>
      <p:cxnSp>
        <p:nvCxnSpPr>
          <p:cNvPr id="231433" name="Straight Connector 231432">
            <a:extLst>
              <a:ext uri="{FF2B5EF4-FFF2-40B4-BE49-F238E27FC236}">
                <a16:creationId xmlns:a16="http://schemas.microsoft.com/office/drawing/2014/main" id="{13DA85A1-76F4-40CF-A0C4-E6738DFEA9AD}"/>
              </a:ext>
            </a:extLst>
          </p:cNvPr>
          <p:cNvCxnSpPr/>
          <p:nvPr/>
        </p:nvCxnSpPr>
        <p:spPr>
          <a:xfrm>
            <a:off x="1765300" y="3268663"/>
            <a:ext cx="5581650" cy="0"/>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a:extLst>
              <a:ext uri="{FF2B5EF4-FFF2-40B4-BE49-F238E27FC236}">
                <a16:creationId xmlns:a16="http://schemas.microsoft.com/office/drawing/2014/main" id="{1DD8E9A9-4674-4E9B-AA05-9D108ED7743D}"/>
              </a:ext>
            </a:extLst>
          </p:cNvPr>
          <p:cNvCxnSpPr/>
          <p:nvPr/>
        </p:nvCxnSpPr>
        <p:spPr>
          <a:xfrm>
            <a:off x="1385888" y="2808288"/>
            <a:ext cx="0" cy="941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374" name="TextBox 231436">
            <a:extLst>
              <a:ext uri="{FF2B5EF4-FFF2-40B4-BE49-F238E27FC236}">
                <a16:creationId xmlns:a16="http://schemas.microsoft.com/office/drawing/2014/main" id="{51395E30-1183-4685-B9E1-4CBAFDADF9BD}"/>
              </a:ext>
            </a:extLst>
          </p:cNvPr>
          <p:cNvSpPr txBox="1">
            <a:spLocks noChangeArrowheads="1"/>
          </p:cNvSpPr>
          <p:nvPr/>
        </p:nvSpPr>
        <p:spPr bwMode="auto">
          <a:xfrm>
            <a:off x="1181100" y="3038475"/>
            <a:ext cx="407988"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bg1"/>
                </a:solidFill>
              </a:rPr>
              <a:t>H</a:t>
            </a:r>
          </a:p>
        </p:txBody>
      </p:sp>
      <p:cxnSp>
        <p:nvCxnSpPr>
          <p:cNvPr id="231439" name="Straight Arrow Connector 231438">
            <a:extLst>
              <a:ext uri="{FF2B5EF4-FFF2-40B4-BE49-F238E27FC236}">
                <a16:creationId xmlns:a16="http://schemas.microsoft.com/office/drawing/2014/main" id="{CF5534CE-5EF0-441A-8908-0E43F5479D6E}"/>
              </a:ext>
            </a:extLst>
          </p:cNvPr>
          <p:cNvCxnSpPr/>
          <p:nvPr/>
        </p:nvCxnSpPr>
        <p:spPr>
          <a:xfrm flipH="1" flipV="1">
            <a:off x="6953250" y="2994025"/>
            <a:ext cx="393700" cy="12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1" name="Straight Arrow Connector 231440">
            <a:extLst>
              <a:ext uri="{FF2B5EF4-FFF2-40B4-BE49-F238E27FC236}">
                <a16:creationId xmlns:a16="http://schemas.microsoft.com/office/drawing/2014/main" id="{87F71B54-9314-469E-84B7-9D66A940AB9D}"/>
              </a:ext>
            </a:extLst>
          </p:cNvPr>
          <p:cNvCxnSpPr>
            <a:endCxn id="32" idx="5"/>
          </p:cNvCxnSpPr>
          <p:nvPr/>
        </p:nvCxnSpPr>
        <p:spPr>
          <a:xfrm flipH="1">
            <a:off x="6910388" y="3268663"/>
            <a:ext cx="436562" cy="23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4" name="Straight Arrow Connector 231443">
            <a:extLst>
              <a:ext uri="{FF2B5EF4-FFF2-40B4-BE49-F238E27FC236}">
                <a16:creationId xmlns:a16="http://schemas.microsoft.com/office/drawing/2014/main" id="{93B37036-2615-4C1A-9AE5-E83FC916C49B}"/>
              </a:ext>
            </a:extLst>
          </p:cNvPr>
          <p:cNvCxnSpPr/>
          <p:nvPr/>
        </p:nvCxnSpPr>
        <p:spPr>
          <a:xfrm>
            <a:off x="1968500" y="2808288"/>
            <a:ext cx="0" cy="4603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378" name="TextBox 79">
            <a:extLst>
              <a:ext uri="{FF2B5EF4-FFF2-40B4-BE49-F238E27FC236}">
                <a16:creationId xmlns:a16="http://schemas.microsoft.com/office/drawing/2014/main" id="{07DC1B1A-A23C-44FC-BC77-595508076238}"/>
              </a:ext>
            </a:extLst>
          </p:cNvPr>
          <p:cNvSpPr txBox="1">
            <a:spLocks noChangeArrowheads="1"/>
          </p:cNvSpPr>
          <p:nvPr/>
        </p:nvSpPr>
        <p:spPr bwMode="auto">
          <a:xfrm>
            <a:off x="1503363" y="2832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H/2</a:t>
            </a:r>
          </a:p>
        </p:txBody>
      </p:sp>
      <p:sp>
        <p:nvSpPr>
          <p:cNvPr id="15379" name="TextBox 49">
            <a:extLst>
              <a:ext uri="{FF2B5EF4-FFF2-40B4-BE49-F238E27FC236}">
                <a16:creationId xmlns:a16="http://schemas.microsoft.com/office/drawing/2014/main" id="{1271721C-084E-4B47-AA11-7DABA8FF4512}"/>
              </a:ext>
            </a:extLst>
          </p:cNvPr>
          <p:cNvSpPr txBox="1">
            <a:spLocks noChangeArrowheads="1"/>
          </p:cNvSpPr>
          <p:nvPr/>
        </p:nvSpPr>
        <p:spPr bwMode="auto">
          <a:xfrm>
            <a:off x="354013" y="930275"/>
            <a:ext cx="394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chemeClr val="bg1"/>
                </a:solidFill>
              </a:rPr>
              <a:t>Assume a fully saturated Sponge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1229</TotalTime>
  <Words>2035</Words>
  <Application>Microsoft Office PowerPoint</Application>
  <PresentationFormat>On-screen Show (4:3)</PresentationFormat>
  <Paragraphs>701</Paragraphs>
  <Slides>31</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Cambria Math</vt:lpstr>
      <vt:lpstr>Symbol</vt:lpstr>
      <vt:lpstr>Times New Roman</vt:lpstr>
      <vt:lpstr>Office Theme</vt:lpstr>
      <vt:lpstr>Equation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TAWFIQ</dc:creator>
  <cp:lastModifiedBy>Kamal Tawfiq</cp:lastModifiedBy>
  <cp:revision>176</cp:revision>
  <cp:lastPrinted>2022-04-18T16:12:20Z</cp:lastPrinted>
  <dcterms:created xsi:type="dcterms:W3CDTF">2010-11-26T16:11:30Z</dcterms:created>
  <dcterms:modified xsi:type="dcterms:W3CDTF">2022-04-18T17:41:08Z</dcterms:modified>
</cp:coreProperties>
</file>